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6.xml" ContentType="application/vnd.openxmlformats-officedocument.presentationml.notesSlide+xml"/>
  <Override PartName="/ppt/theme/themeOverride7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8.xml" ContentType="application/vnd.openxmlformats-officedocument.themeOverride+xml"/>
  <Override PartName="/ppt/notesSlides/notesSlide8.xml" ContentType="application/vnd.openxmlformats-officedocument.presentationml.notesSlide+xml"/>
  <Override PartName="/ppt/theme/themeOverride9.xml" ContentType="application/vnd.openxmlformats-officedocument.themeOverride+xml"/>
  <Override PartName="/ppt/notesSlides/notesSlide9.xml" ContentType="application/vnd.openxmlformats-officedocument.presentationml.notesSlide+xml"/>
  <Override PartName="/ppt/theme/themeOverride10.xml" ContentType="application/vnd.openxmlformats-officedocument.themeOverride+xml"/>
  <Override PartName="/ppt/notesSlides/notesSlide10.xml" ContentType="application/vnd.openxmlformats-officedocument.presentationml.notesSlide+xml"/>
  <Override PartName="/ppt/theme/themeOverride11.xml" ContentType="application/vnd.openxmlformats-officedocument.themeOverride+xml"/>
  <Override PartName="/ppt/notesSlides/notesSlide11.xml" ContentType="application/vnd.openxmlformats-officedocument.presentationml.notesSlide+xml"/>
  <Override PartName="/ppt/theme/themeOverride12.xml" ContentType="application/vnd.openxmlformats-officedocument.themeOverride+xml"/>
  <Override PartName="/ppt/notesSlides/notesSlide12.xml" ContentType="application/vnd.openxmlformats-officedocument.presentationml.notesSlide+xml"/>
  <Override PartName="/ppt/theme/themeOverride13.xml" ContentType="application/vnd.openxmlformats-officedocument.themeOverride+xml"/>
  <Override PartName="/ppt/notesSlides/notesSlide13.xml" ContentType="application/vnd.openxmlformats-officedocument.presentationml.notesSlide+xml"/>
  <Override PartName="/ppt/theme/themeOverride14.xml" ContentType="application/vnd.openxmlformats-officedocument.themeOverride+xml"/>
  <Override PartName="/ppt/notesSlides/notesSlide14.xml" ContentType="application/vnd.openxmlformats-officedocument.presentationml.notesSlide+xml"/>
  <Override PartName="/ppt/theme/themeOverride15.xml" ContentType="application/vnd.openxmlformats-officedocument.themeOverride+xml"/>
  <Override PartName="/ppt/notesSlides/notesSlide15.xml" ContentType="application/vnd.openxmlformats-officedocument.presentationml.notesSlide+xml"/>
  <Override PartName="/ppt/theme/themeOverride16.xml" ContentType="application/vnd.openxmlformats-officedocument.themeOverride+xml"/>
  <Override PartName="/ppt/notesSlides/notesSlide16.xml" ContentType="application/vnd.openxmlformats-officedocument.presentationml.notesSlide+xml"/>
  <Override PartName="/ppt/theme/themeOverride17.xml" ContentType="application/vnd.openxmlformats-officedocument.themeOverride+xml"/>
  <Override PartName="/ppt/notesSlides/notesSlide17.xml" ContentType="application/vnd.openxmlformats-officedocument.presentationml.notesSlide+xml"/>
  <Override PartName="/ppt/theme/themeOverride18.xml" ContentType="application/vnd.openxmlformats-officedocument.themeOverride+xml"/>
  <Override PartName="/ppt/notesSlides/notesSlide18.xml" ContentType="application/vnd.openxmlformats-officedocument.presentationml.notesSlide+xml"/>
  <Override PartName="/ppt/theme/themeOverride19.xml" ContentType="application/vnd.openxmlformats-officedocument.themeOverride+xml"/>
  <Override PartName="/ppt/notesSlides/notesSlide19.xml" ContentType="application/vnd.openxmlformats-officedocument.presentationml.notesSlide+xml"/>
  <Override PartName="/ppt/theme/themeOverride20.xml" ContentType="application/vnd.openxmlformats-officedocument.themeOverride+xml"/>
  <Override PartName="/ppt/notesSlides/notesSlide20.xml" ContentType="application/vnd.openxmlformats-officedocument.presentationml.notesSlide+xml"/>
  <Override PartName="/ppt/theme/themeOverride21.xml" ContentType="application/vnd.openxmlformats-officedocument.themeOverride+xml"/>
  <Override PartName="/ppt/notesSlides/notesSlide21.xml" ContentType="application/vnd.openxmlformats-officedocument.presentationml.notesSlide+xml"/>
  <Override PartName="/ppt/theme/themeOverride22.xml" ContentType="application/vnd.openxmlformats-officedocument.themeOverride+xml"/>
  <Override PartName="/ppt/notesSlides/notesSlide22.xml" ContentType="application/vnd.openxmlformats-officedocument.presentationml.notesSlide+xml"/>
  <Override PartName="/ppt/theme/themeOverride23.xml" ContentType="application/vnd.openxmlformats-officedocument.themeOverride+xml"/>
  <Override PartName="/ppt/notesSlides/notesSlide23.xml" ContentType="application/vnd.openxmlformats-officedocument.presentationml.notesSlide+xml"/>
  <Override PartName="/ppt/theme/themeOverride24.xml" ContentType="application/vnd.openxmlformats-officedocument.themeOverride+xml"/>
  <Override PartName="/ppt/notesSlides/notesSlide24.xml" ContentType="application/vnd.openxmlformats-officedocument.presentationml.notesSlide+xml"/>
  <Override PartName="/ppt/theme/themeOverride25.xml" ContentType="application/vnd.openxmlformats-officedocument.themeOverr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8" r:id="rId1"/>
  </p:sldMasterIdLst>
  <p:notesMasterIdLst>
    <p:notesMasterId r:id="rId27"/>
  </p:notesMasterIdLst>
  <p:sldIdLst>
    <p:sldId id="256" r:id="rId2"/>
    <p:sldId id="257" r:id="rId3"/>
    <p:sldId id="258" r:id="rId4"/>
    <p:sldId id="304" r:id="rId5"/>
    <p:sldId id="300" r:id="rId6"/>
    <p:sldId id="301" r:id="rId7"/>
    <p:sldId id="259" r:id="rId8"/>
    <p:sldId id="260" r:id="rId9"/>
    <p:sldId id="261" r:id="rId10"/>
    <p:sldId id="262" r:id="rId11"/>
    <p:sldId id="298" r:id="rId12"/>
    <p:sldId id="303" r:id="rId13"/>
    <p:sldId id="295" r:id="rId14"/>
    <p:sldId id="263" r:id="rId15"/>
    <p:sldId id="264" r:id="rId16"/>
    <p:sldId id="297" r:id="rId17"/>
    <p:sldId id="296" r:id="rId18"/>
    <p:sldId id="265" r:id="rId19"/>
    <p:sldId id="266" r:id="rId20"/>
    <p:sldId id="267" r:id="rId21"/>
    <p:sldId id="302" r:id="rId22"/>
    <p:sldId id="268" r:id="rId23"/>
    <p:sldId id="269" r:id="rId24"/>
    <p:sldId id="270" r:id="rId25"/>
    <p:sldId id="271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69" autoAdjust="0"/>
    <p:restoredTop sz="74281" autoAdjust="0"/>
  </p:normalViewPr>
  <p:slideViewPr>
    <p:cSldViewPr snapToGrid="0" snapToObjects="1">
      <p:cViewPr varScale="1">
        <p:scale>
          <a:sx n="88" d="100"/>
          <a:sy n="88" d="100"/>
        </p:scale>
        <p:origin x="204" y="9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76901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39820866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35902956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92770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01944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05210271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dirty="0" err="1" smtClean="0"/>
              <a:t>Dați</a:t>
            </a:r>
            <a:r>
              <a:rPr dirty="0" smtClean="0"/>
              <a:t> </a:t>
            </a:r>
            <a:r>
              <a:rPr dirty="0"/>
              <a:t>un </a:t>
            </a:r>
            <a:r>
              <a:rPr dirty="0" err="1"/>
              <a:t>exemplu</a:t>
            </a:r>
            <a:r>
              <a:rPr dirty="0"/>
              <a:t> local </a:t>
            </a:r>
            <a:r>
              <a:rPr dirty="0" err="1"/>
              <a:t>pentru</a:t>
            </a:r>
            <a:r>
              <a:rPr dirty="0"/>
              <a:t> a fi </a:t>
            </a:r>
            <a:r>
              <a:rPr dirty="0" err="1"/>
              <a:t>mai</a:t>
            </a:r>
            <a:r>
              <a:rPr dirty="0"/>
              <a:t> relevant </a:t>
            </a:r>
            <a:r>
              <a:rPr dirty="0" err="1"/>
              <a:t>pentru</a:t>
            </a:r>
            <a:r>
              <a:rPr dirty="0"/>
              <a:t> </a:t>
            </a:r>
            <a:r>
              <a:rPr dirty="0" err="1"/>
              <a:t>studenți</a:t>
            </a:r>
            <a:r>
              <a:rPr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6010826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 smtClean="0"/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290227487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b="0" dirty="0" smtClean="0"/>
          </a:p>
        </p:txBody>
      </p:sp>
    </p:spTree>
    <p:extLst>
      <p:ext uri="{BB962C8B-B14F-4D97-AF65-F5344CB8AC3E}">
        <p14:creationId xmlns:p14="http://schemas.microsoft.com/office/powerpoint/2010/main" val="366355004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553842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209383354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28785789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224718330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393249096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46608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 smtClean="0"/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344341011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331587067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326250833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23958398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 smtClean="0"/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32559486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15021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89889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8799855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21916931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13393302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21968850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1553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2058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644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i text simp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1851" y="2783807"/>
            <a:ext cx="10515600" cy="3084549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PT Sans" charset="-52"/>
                <a:ea typeface="PT Sans" charset="-52"/>
                <a:cs typeface="PT Sans" charset="-52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err="1"/>
              <a:t>Introduceți</a:t>
            </a:r>
            <a:r>
              <a:rPr lang="en-US" dirty="0"/>
              <a:t> text </a:t>
            </a:r>
            <a:r>
              <a:rPr lang="en-US" dirty="0" err="1"/>
              <a:t>simplu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5BCAD085-E8A6-8845-BD4E-CB4CCA059FC4}" type="datetimeFigureOut">
              <a:rPr lang="en-US" smtClean="0"/>
              <a:t>1/2/2026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883159"/>
            <a:ext cx="10515600" cy="905377"/>
          </a:xfrm>
        </p:spPr>
        <p:txBody>
          <a:bodyPr>
            <a:normAutofit/>
          </a:bodyPr>
          <a:lstStyle>
            <a:lvl1pPr>
              <a:defRPr sz="3000" b="1"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r>
              <a:rPr lang="en-US" dirty="0" err="1"/>
              <a:t>Introduceți</a:t>
            </a:r>
            <a:r>
              <a:rPr lang="en-US" dirty="0"/>
              <a:t> </a:t>
            </a:r>
            <a:r>
              <a:rPr lang="en-US" dirty="0" err="1"/>
              <a:t>Subcapitol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93311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cu bullet-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</p:spPr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5BCAD085-E8A6-8845-BD4E-CB4CCA059FC4}" type="datetimeFigureOut">
              <a:rPr lang="en-US" smtClean="0"/>
              <a:t>1/2/2026</a:t>
            </a:fld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</p:spPr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idx="13" hasCustomPrompt="1"/>
          </p:nvPr>
        </p:nvSpPr>
        <p:spPr>
          <a:xfrm>
            <a:off x="831851" y="1900107"/>
            <a:ext cx="10515600" cy="4327073"/>
          </a:xfrm>
        </p:spPr>
        <p:txBody>
          <a:bodyPr>
            <a:normAutofit/>
          </a:bodyPr>
          <a:lstStyle>
            <a:lvl1pPr>
              <a:defRPr sz="2000">
                <a:latin typeface="PT Sans" charset="-52"/>
                <a:ea typeface="PT Sans" charset="-52"/>
                <a:cs typeface="PT Sans" charset="-52"/>
              </a:defRPr>
            </a:lvl1pPr>
            <a:lvl2pPr>
              <a:defRPr sz="1800">
                <a:latin typeface="PT Sans" charset="-52"/>
                <a:ea typeface="PT Sans" charset="-52"/>
                <a:cs typeface="PT Sans" charset="-52"/>
              </a:defRPr>
            </a:lvl2pPr>
            <a:lvl3pPr>
              <a:defRPr sz="1600">
                <a:latin typeface="PT Sans" charset="-52"/>
                <a:ea typeface="PT Sans" charset="-52"/>
                <a:cs typeface="PT Sans" charset="-52"/>
              </a:defRPr>
            </a:lvl3pPr>
            <a:lvl4pPr>
              <a:defRPr sz="1400">
                <a:latin typeface="PT Sans" charset="-52"/>
                <a:ea typeface="PT Sans" charset="-52"/>
                <a:cs typeface="PT Sans" charset="-52"/>
              </a:defRPr>
            </a:lvl4pPr>
            <a:lvl5pPr>
              <a:defRPr sz="1400">
                <a:latin typeface="PT Sans" charset="-52"/>
                <a:ea typeface="PT Sans" charset="-52"/>
                <a:cs typeface="PT Sans" charset="-52"/>
              </a:defRPr>
            </a:lvl5pPr>
          </a:lstStyle>
          <a:p>
            <a:pPr lvl="0"/>
            <a:r>
              <a:rPr lang="en-US" dirty="0" err="1"/>
              <a:t>Introduceți</a:t>
            </a:r>
            <a:r>
              <a:rPr lang="en-US" dirty="0"/>
              <a:t> text cu bullet-</a:t>
            </a:r>
            <a:r>
              <a:rPr lang="en-US" dirty="0" err="1"/>
              <a:t>uri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84522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i 2 boxuri cu bullet-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5BCAD085-E8A6-8845-BD4E-CB4CCA059FC4}" type="datetimeFigureOut">
              <a:rPr lang="en-US" smtClean="0"/>
              <a:t>1/2/2026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idx="13" hasCustomPrompt="1"/>
          </p:nvPr>
        </p:nvSpPr>
        <p:spPr>
          <a:xfrm>
            <a:off x="838200" y="2786315"/>
            <a:ext cx="5181600" cy="3082041"/>
          </a:xfrm>
        </p:spPr>
        <p:txBody>
          <a:bodyPr>
            <a:normAutofit/>
          </a:bodyPr>
          <a:lstStyle>
            <a:lvl1pPr>
              <a:defRPr sz="2000">
                <a:latin typeface="PT Sans" charset="-52"/>
                <a:ea typeface="PT Sans" charset="-52"/>
                <a:cs typeface="PT Sans" charset="-52"/>
              </a:defRPr>
            </a:lvl1pPr>
            <a:lvl2pPr>
              <a:defRPr sz="1800">
                <a:latin typeface="PT Sans" charset="-52"/>
                <a:ea typeface="PT Sans" charset="-52"/>
                <a:cs typeface="PT Sans" charset="-52"/>
              </a:defRPr>
            </a:lvl2pPr>
            <a:lvl3pPr>
              <a:defRPr sz="1600">
                <a:latin typeface="PT Sans" charset="-52"/>
                <a:ea typeface="PT Sans" charset="-52"/>
                <a:cs typeface="PT Sans" charset="-52"/>
              </a:defRPr>
            </a:lvl3pPr>
            <a:lvl4pPr>
              <a:defRPr sz="1400">
                <a:latin typeface="PT Sans" charset="-52"/>
                <a:ea typeface="PT Sans" charset="-52"/>
                <a:cs typeface="PT Sans" charset="-52"/>
              </a:defRPr>
            </a:lvl4pPr>
            <a:lvl5pPr>
              <a:defRPr sz="1400">
                <a:latin typeface="PT Sans" charset="-52"/>
                <a:ea typeface="PT Sans" charset="-52"/>
                <a:cs typeface="PT Sans" charset="-52"/>
              </a:defRPr>
            </a:lvl5pPr>
          </a:lstStyle>
          <a:p>
            <a:pPr lvl="0"/>
            <a:r>
              <a:rPr lang="en-US" dirty="0" err="1"/>
              <a:t>Introduceți</a:t>
            </a:r>
            <a:r>
              <a:rPr lang="en-US" dirty="0"/>
              <a:t> text cu bullet-</a:t>
            </a:r>
            <a:r>
              <a:rPr lang="en-US" dirty="0" err="1"/>
              <a:t>uri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4" hasCustomPrompt="1"/>
          </p:nvPr>
        </p:nvSpPr>
        <p:spPr>
          <a:xfrm>
            <a:off x="6195993" y="2776666"/>
            <a:ext cx="5181600" cy="3082041"/>
          </a:xfrm>
        </p:spPr>
        <p:txBody>
          <a:bodyPr>
            <a:normAutofit/>
          </a:bodyPr>
          <a:lstStyle>
            <a:lvl1pPr>
              <a:defRPr sz="2000">
                <a:latin typeface="PT Sans" charset="-52"/>
                <a:ea typeface="PT Sans" charset="-52"/>
                <a:cs typeface="PT Sans" charset="-52"/>
              </a:defRPr>
            </a:lvl1pPr>
            <a:lvl2pPr>
              <a:defRPr sz="1800">
                <a:latin typeface="PT Sans" charset="-52"/>
                <a:ea typeface="PT Sans" charset="-52"/>
                <a:cs typeface="PT Sans" charset="-52"/>
              </a:defRPr>
            </a:lvl2pPr>
            <a:lvl3pPr>
              <a:defRPr sz="1600">
                <a:latin typeface="PT Sans" charset="-52"/>
                <a:ea typeface="PT Sans" charset="-52"/>
                <a:cs typeface="PT Sans" charset="-52"/>
              </a:defRPr>
            </a:lvl3pPr>
            <a:lvl4pPr>
              <a:defRPr sz="1400">
                <a:latin typeface="PT Sans" charset="-52"/>
                <a:ea typeface="PT Sans" charset="-52"/>
                <a:cs typeface="PT Sans" charset="-52"/>
              </a:defRPr>
            </a:lvl4pPr>
            <a:lvl5pPr>
              <a:defRPr sz="1400">
                <a:latin typeface="PT Sans" charset="-52"/>
                <a:ea typeface="PT Sans" charset="-52"/>
                <a:cs typeface="PT Sans" charset="-52"/>
              </a:defRPr>
            </a:lvl5pPr>
          </a:lstStyle>
          <a:p>
            <a:pPr lvl="0"/>
            <a:r>
              <a:rPr lang="en-US" dirty="0" err="1"/>
              <a:t>Introduceți</a:t>
            </a:r>
            <a:r>
              <a:rPr lang="en-US" dirty="0"/>
              <a:t> text cu bullet-</a:t>
            </a:r>
            <a:r>
              <a:rPr lang="en-US" dirty="0" err="1"/>
              <a:t>uri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883159"/>
            <a:ext cx="10515600" cy="905377"/>
          </a:xfrm>
        </p:spPr>
        <p:txBody>
          <a:bodyPr>
            <a:normAutofit/>
          </a:bodyPr>
          <a:lstStyle>
            <a:lvl1pPr>
              <a:defRPr sz="3000" b="1"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r>
              <a:rPr lang="en-US" dirty="0" err="1"/>
              <a:t>Introduceți</a:t>
            </a:r>
            <a:r>
              <a:rPr lang="en-US" dirty="0"/>
              <a:t> </a:t>
            </a:r>
            <a:r>
              <a:rPr lang="en-US" dirty="0" err="1"/>
              <a:t>Subcapitol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77046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i douta boxe cu text simp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</p:spPr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5BCAD085-E8A6-8845-BD4E-CB4CCA059FC4}" type="datetimeFigureOut">
              <a:rPr lang="en-US" smtClean="0"/>
              <a:t>1/2/2026</a:t>
            </a:fld>
            <a:endParaRPr lang="en-US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</p:spPr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Content Placeholder 2"/>
          <p:cNvSpPr>
            <a:spLocks noGrp="1"/>
          </p:cNvSpPr>
          <p:nvPr>
            <p:ph idx="13" hasCustomPrompt="1"/>
          </p:nvPr>
        </p:nvSpPr>
        <p:spPr>
          <a:xfrm>
            <a:off x="838200" y="2786315"/>
            <a:ext cx="5181600" cy="3082041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PT Sans" charset="-52"/>
                <a:ea typeface="PT Sans" charset="-52"/>
                <a:cs typeface="PT Sans" charset="-52"/>
              </a:defRPr>
            </a:lvl1pPr>
            <a:lvl2pPr>
              <a:defRPr sz="1800">
                <a:latin typeface="PT Sans" charset="-52"/>
                <a:ea typeface="PT Sans" charset="-52"/>
                <a:cs typeface="PT Sans" charset="-52"/>
              </a:defRPr>
            </a:lvl2pPr>
            <a:lvl3pPr>
              <a:defRPr sz="1600">
                <a:latin typeface="PT Sans" charset="-52"/>
                <a:ea typeface="PT Sans" charset="-52"/>
                <a:cs typeface="PT Sans" charset="-52"/>
              </a:defRPr>
            </a:lvl3pPr>
            <a:lvl4pPr>
              <a:defRPr sz="1400">
                <a:latin typeface="PT Sans" charset="-52"/>
                <a:ea typeface="PT Sans" charset="-52"/>
                <a:cs typeface="PT Sans" charset="-52"/>
              </a:defRPr>
            </a:lvl4pPr>
            <a:lvl5pPr>
              <a:defRPr sz="1400">
                <a:latin typeface="PT Sans" charset="-52"/>
                <a:ea typeface="PT Sans" charset="-52"/>
                <a:cs typeface="PT Sans" charset="-52"/>
              </a:defRPr>
            </a:lvl5pPr>
          </a:lstStyle>
          <a:p>
            <a:pPr lvl="0"/>
            <a:r>
              <a:rPr lang="en-US" dirty="0" err="1"/>
              <a:t>Introduceți</a:t>
            </a:r>
            <a:r>
              <a:rPr lang="en-US" dirty="0"/>
              <a:t> text </a:t>
            </a:r>
            <a:r>
              <a:rPr lang="en-US" dirty="0" err="1"/>
              <a:t>simplu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idx="14" hasCustomPrompt="1"/>
          </p:nvPr>
        </p:nvSpPr>
        <p:spPr>
          <a:xfrm>
            <a:off x="6195993" y="2776666"/>
            <a:ext cx="5181600" cy="3082041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PT Sans" charset="-52"/>
                <a:ea typeface="PT Sans" charset="-52"/>
                <a:cs typeface="PT Sans" charset="-52"/>
              </a:defRPr>
            </a:lvl1pPr>
            <a:lvl2pPr>
              <a:defRPr sz="1800">
                <a:latin typeface="PT Sans" charset="-52"/>
                <a:ea typeface="PT Sans" charset="-52"/>
                <a:cs typeface="PT Sans" charset="-52"/>
              </a:defRPr>
            </a:lvl2pPr>
            <a:lvl3pPr>
              <a:defRPr sz="1600">
                <a:latin typeface="PT Sans" charset="-52"/>
                <a:ea typeface="PT Sans" charset="-52"/>
                <a:cs typeface="PT Sans" charset="-52"/>
              </a:defRPr>
            </a:lvl3pPr>
            <a:lvl4pPr>
              <a:defRPr sz="1400">
                <a:latin typeface="PT Sans" charset="-52"/>
                <a:ea typeface="PT Sans" charset="-52"/>
                <a:cs typeface="PT Sans" charset="-52"/>
              </a:defRPr>
            </a:lvl4pPr>
            <a:lvl5pPr>
              <a:defRPr sz="1400">
                <a:latin typeface="PT Sans" charset="-52"/>
                <a:ea typeface="PT Sans" charset="-52"/>
                <a:cs typeface="PT Sans" charset="-52"/>
              </a:defRPr>
            </a:lvl5pPr>
          </a:lstStyle>
          <a:p>
            <a:pPr lvl="0"/>
            <a:r>
              <a:rPr lang="en-US" dirty="0" err="1"/>
              <a:t>Introduceți</a:t>
            </a:r>
            <a:r>
              <a:rPr lang="en-US" dirty="0"/>
              <a:t> text </a:t>
            </a:r>
            <a:r>
              <a:rPr lang="en-US" dirty="0" err="1"/>
              <a:t>simplu</a:t>
            </a:r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883159"/>
            <a:ext cx="10515600" cy="905377"/>
          </a:xfrm>
        </p:spPr>
        <p:txBody>
          <a:bodyPr>
            <a:normAutofit/>
          </a:bodyPr>
          <a:lstStyle>
            <a:lvl1pPr>
              <a:defRPr sz="3000" b="1"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r>
              <a:rPr lang="en-US" dirty="0" err="1"/>
              <a:t>Introduceți</a:t>
            </a:r>
            <a:r>
              <a:rPr lang="en-US" dirty="0"/>
              <a:t> </a:t>
            </a:r>
            <a:r>
              <a:rPr lang="en-US" dirty="0" err="1"/>
              <a:t>Subcapitol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3775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257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1952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50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809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88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787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0705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741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167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  <p:sldLayoutId id="2147483702" r:id="rId14"/>
    <p:sldLayoutId id="2147483703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0.xml"/><Relationship Id="rId5" Type="http://schemas.openxmlformats.org/officeDocument/2006/relationships/image" Target="../media/image6.png"/><Relationship Id="rId4" Type="http://schemas.openxmlformats.org/officeDocument/2006/relationships/image" Target="../media/image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2.xml"/><Relationship Id="rId5" Type="http://schemas.openxmlformats.org/officeDocument/2006/relationships/image" Target="../media/image9.png"/><Relationship Id="rId4" Type="http://schemas.openxmlformats.org/officeDocument/2006/relationships/image" Target="../media/image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3.xml"/><Relationship Id="rId4" Type="http://schemas.openxmlformats.org/officeDocument/2006/relationships/image" Target="../media/image2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4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2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5.xml"/><Relationship Id="rId5" Type="http://schemas.openxmlformats.org/officeDocument/2006/relationships/image" Target="../media/image12.png"/><Relationship Id="rId4" Type="http://schemas.openxmlformats.org/officeDocument/2006/relationships/image" Target="../media/image2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6.xml"/><Relationship Id="rId5" Type="http://schemas.openxmlformats.org/officeDocument/2006/relationships/image" Target="../media/image13.jpg"/><Relationship Id="rId4" Type="http://schemas.openxmlformats.org/officeDocument/2006/relationships/image" Target="../media/image2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7.xml"/><Relationship Id="rId4" Type="http://schemas.openxmlformats.org/officeDocument/2006/relationships/image" Target="../media/image2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8.xml"/><Relationship Id="rId5" Type="http://schemas.openxmlformats.org/officeDocument/2006/relationships/image" Target="../media/image14.jpeg"/><Relationship Id="rId4" Type="http://schemas.openxmlformats.org/officeDocument/2006/relationships/image" Target="../media/image2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9.xml"/><Relationship Id="rId5" Type="http://schemas.openxmlformats.org/officeDocument/2006/relationships/image" Target="../media/image15.jpeg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2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0.xml"/><Relationship Id="rId5" Type="http://schemas.openxmlformats.org/officeDocument/2006/relationships/image" Target="../media/image16.png"/><Relationship Id="rId4" Type="http://schemas.openxmlformats.org/officeDocument/2006/relationships/image" Target="../media/image2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1.xml"/><Relationship Id="rId5" Type="http://schemas.openxmlformats.org/officeDocument/2006/relationships/image" Target="../media/image17.png"/><Relationship Id="rId4" Type="http://schemas.openxmlformats.org/officeDocument/2006/relationships/image" Target="../media/image2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2.xml"/><Relationship Id="rId5" Type="http://schemas.openxmlformats.org/officeDocument/2006/relationships/image" Target="../media/image18.jpeg"/><Relationship Id="rId4" Type="http://schemas.openxmlformats.org/officeDocument/2006/relationships/image" Target="../media/image2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3.xml"/><Relationship Id="rId5" Type="http://schemas.openxmlformats.org/officeDocument/2006/relationships/image" Target="../media/image19.jpeg"/><Relationship Id="rId4" Type="http://schemas.openxmlformats.org/officeDocument/2006/relationships/image" Target="../media/image2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4.xml"/><Relationship Id="rId5" Type="http://schemas.openxmlformats.org/officeDocument/2006/relationships/image" Target="../media/image20.jpeg"/><Relationship Id="rId4" Type="http://schemas.openxmlformats.org/officeDocument/2006/relationships/image" Target="../media/image2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5.xml"/><Relationship Id="rId5" Type="http://schemas.openxmlformats.org/officeDocument/2006/relationships/image" Target="../media/image21.jpeg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5" Type="http://schemas.openxmlformats.org/officeDocument/2006/relationships/image" Target="../media/image3.jpeg"/><Relationship Id="rId4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Relationship Id="rId5" Type="http://schemas.openxmlformats.org/officeDocument/2006/relationships/image" Target="../media/image4.png"/><Relationship Id="rId4" Type="http://schemas.openxmlformats.org/officeDocument/2006/relationships/image" Target="../media/image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Relationship Id="rId4" Type="http://schemas.openxmlformats.org/officeDocument/2006/relationships/image" Target="../media/image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Relationship Id="rId4" Type="http://schemas.openxmlformats.org/officeDocument/2006/relationships/image" Target="../media/image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Relationship Id="rId4" Type="http://schemas.openxmlformats.org/officeDocument/2006/relationships/image" Target="../media/image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.xml"/><Relationship Id="rId5" Type="http://schemas.openxmlformats.org/officeDocument/2006/relationships/image" Target="../media/image5.png"/><Relationship Id="rId4" Type="http://schemas.openxmlformats.org/officeDocument/2006/relationships/image" Target="../media/image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.xml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6580" y="868007"/>
            <a:ext cx="10618840" cy="2595460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/>
              <a:t/>
            </a:r>
            <a:br>
              <a:rPr lang="en-US" b="1" dirty="0"/>
            </a:br>
            <a:r>
              <a:rPr b="1" dirty="0" err="1" smtClean="0"/>
              <a:t>Securitatea</a:t>
            </a:r>
            <a:r>
              <a:rPr b="1" dirty="0" smtClean="0"/>
              <a:t> </a:t>
            </a:r>
            <a:r>
              <a:rPr b="1" dirty="0" err="1"/>
              <a:t>Cibernetică</a:t>
            </a:r>
            <a:r>
              <a:rPr b="1" dirty="0"/>
              <a:t> – </a:t>
            </a:r>
            <a:r>
              <a:rPr b="1" dirty="0" err="1"/>
              <a:t>Protejarea</a:t>
            </a:r>
            <a:r>
              <a:rPr b="1" dirty="0"/>
              <a:t> </a:t>
            </a:r>
            <a:r>
              <a:rPr b="1" dirty="0" err="1"/>
              <a:t>Datelor</a:t>
            </a:r>
            <a:r>
              <a:rPr b="1" dirty="0"/>
              <a:t> </a:t>
            </a:r>
            <a:r>
              <a:rPr b="1" dirty="0" err="1"/>
              <a:t>în</a:t>
            </a:r>
            <a:r>
              <a:rPr b="1" dirty="0"/>
              <a:t> Era </a:t>
            </a:r>
            <a:r>
              <a:rPr b="1" dirty="0" err="1"/>
              <a:t>Digitală</a:t>
            </a:r>
            <a:endParaRPr b="1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941439" y="2608262"/>
            <a:ext cx="10515600" cy="1565275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831143" y="5913792"/>
            <a:ext cx="32390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Borozan Olesea, </a:t>
            </a:r>
            <a:r>
              <a:rPr lang="en-US" i="1" dirty="0"/>
              <a:t>lector </a:t>
            </a:r>
            <a:r>
              <a:rPr lang="en-US" i="1" dirty="0" err="1"/>
              <a:t>univ.</a:t>
            </a:r>
            <a:r>
              <a:rPr lang="en-US" i="1" dirty="0"/>
              <a:t>, DIIS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b="1" dirty="0"/>
              <a:t>Cum </a:t>
            </a:r>
            <a:r>
              <a:rPr b="1" dirty="0" err="1"/>
              <a:t>Funcționează</a:t>
            </a:r>
            <a:r>
              <a:rPr b="1" dirty="0"/>
              <a:t> </a:t>
            </a:r>
            <a:r>
              <a:rPr b="1" dirty="0" smtClean="0"/>
              <a:t>Phishing-</a:t>
            </a:r>
            <a:r>
              <a:rPr b="1" dirty="0" err="1" smtClean="0"/>
              <a:t>ul</a:t>
            </a:r>
            <a:r>
              <a:rPr lang="en-US" b="1" dirty="0" smtClean="0"/>
              <a:t> ?</a:t>
            </a:r>
            <a:endParaRPr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5464" y="2209083"/>
            <a:ext cx="4161503" cy="4351338"/>
          </a:xfrm>
        </p:spPr>
        <p:txBody>
          <a:bodyPr/>
          <a:lstStyle/>
          <a:p>
            <a:pPr marL="0" indent="0">
              <a:buNone/>
            </a:pPr>
            <a:r>
              <a:rPr dirty="0"/>
              <a:t>• E-mail </a:t>
            </a:r>
            <a:r>
              <a:rPr dirty="0" err="1"/>
              <a:t>fals</a:t>
            </a:r>
            <a:r>
              <a:rPr dirty="0"/>
              <a:t> (</a:t>
            </a:r>
            <a:r>
              <a:rPr dirty="0" err="1"/>
              <a:t>bancă</a:t>
            </a:r>
            <a:r>
              <a:rPr dirty="0"/>
              <a:t>, </a:t>
            </a:r>
            <a:r>
              <a:rPr dirty="0" err="1"/>
              <a:t>rețea</a:t>
            </a:r>
            <a:r>
              <a:rPr dirty="0"/>
              <a:t> </a:t>
            </a:r>
            <a:r>
              <a:rPr dirty="0" err="1"/>
              <a:t>socială</a:t>
            </a:r>
            <a:r>
              <a:rPr dirty="0"/>
              <a:t>, </a:t>
            </a:r>
            <a:r>
              <a:rPr dirty="0" err="1"/>
              <a:t>curier</a:t>
            </a:r>
            <a:r>
              <a:rPr dirty="0"/>
              <a:t>)</a:t>
            </a:r>
          </a:p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Pagini</a:t>
            </a:r>
            <a:r>
              <a:rPr dirty="0"/>
              <a:t> web false</a:t>
            </a:r>
          </a:p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Solicitare</a:t>
            </a:r>
            <a:r>
              <a:rPr dirty="0"/>
              <a:t> de date </a:t>
            </a:r>
            <a:r>
              <a:rPr dirty="0" err="1"/>
              <a:t>confidențiale</a:t>
            </a:r>
            <a:endParaRPr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6967" y="2292851"/>
            <a:ext cx="6873836" cy="426757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b="1" dirty="0" err="1" smtClean="0"/>
              <a:t>Exemplu</a:t>
            </a:r>
            <a:r>
              <a:rPr lang="en-US" b="1" dirty="0" smtClean="0"/>
              <a:t>:</a:t>
            </a:r>
            <a:endParaRPr lang="en-US" b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838200" y="1485900"/>
            <a:ext cx="4953000" cy="529581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993627" y="4133805"/>
            <a:ext cx="419837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Nu </a:t>
            </a:r>
            <a:r>
              <a:rPr lang="en-US" sz="2800" dirty="0" err="1">
                <a:solidFill>
                  <a:srgbClr val="FF0000"/>
                </a:solidFill>
              </a:rPr>
              <a:t>trimite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niciodată</a:t>
            </a:r>
            <a:r>
              <a:rPr lang="en-US" sz="2800" dirty="0">
                <a:solidFill>
                  <a:srgbClr val="FF0000"/>
                </a:solidFill>
              </a:rPr>
              <a:t> date </a:t>
            </a:r>
            <a:r>
              <a:rPr lang="en-US" sz="2800" dirty="0" err="1">
                <a:solidFill>
                  <a:srgbClr val="FF0000"/>
                </a:solidFill>
              </a:rPr>
              <a:t>confidențiale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prin</a:t>
            </a:r>
            <a:r>
              <a:rPr lang="en-US" sz="2800" dirty="0">
                <a:solidFill>
                  <a:srgbClr val="FF0000"/>
                </a:solidFill>
              </a:rPr>
              <a:t> link-</a:t>
            </a:r>
            <a:r>
              <a:rPr lang="en-US" sz="2800" dirty="0" err="1">
                <a:solidFill>
                  <a:srgbClr val="FF0000"/>
                </a:solidFill>
              </a:rPr>
              <a:t>uri</a:t>
            </a:r>
            <a:r>
              <a:rPr lang="en-US" sz="2800" dirty="0">
                <a:solidFill>
                  <a:srgbClr val="FF0000"/>
                </a:solidFill>
              </a:rPr>
              <a:t> din e-</a:t>
            </a:r>
            <a:r>
              <a:rPr lang="en-US" sz="2800" dirty="0" err="1">
                <a:solidFill>
                  <a:srgbClr val="FF0000"/>
                </a:solidFill>
              </a:rPr>
              <a:t>mailuri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suspecte</a:t>
            </a:r>
            <a:r>
              <a:rPr lang="en-US" sz="2800" dirty="0">
                <a:solidFill>
                  <a:srgbClr val="FF0000"/>
                </a:solidFill>
              </a:rPr>
              <a:t>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98739" y="1805388"/>
            <a:ext cx="2395472" cy="1991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2921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b="1" dirty="0"/>
              <a:t>Phishing – </a:t>
            </a:r>
            <a:r>
              <a:rPr lang="en-US" b="1" dirty="0" err="1"/>
              <a:t>Tipuri</a:t>
            </a:r>
            <a:r>
              <a:rPr lang="en-US" b="1" dirty="0"/>
              <a:t> </a:t>
            </a:r>
            <a:r>
              <a:rPr lang="en-US" b="1" dirty="0" err="1"/>
              <a:t>Principale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5717" y="1743046"/>
            <a:ext cx="7539558" cy="4864231"/>
          </a:xfrm>
        </p:spPr>
      </p:pic>
    </p:spTree>
    <p:extLst>
      <p:ext uri="{BB962C8B-B14F-4D97-AF65-F5344CB8AC3E}">
        <p14:creationId xmlns:p14="http://schemas.microsoft.com/office/powerpoint/2010/main" val="12177758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b="1" dirty="0"/>
              <a:t>Phishing – </a:t>
            </a:r>
            <a:r>
              <a:rPr b="1" dirty="0" err="1"/>
              <a:t>Tipuri</a:t>
            </a:r>
            <a:r>
              <a:rPr b="1" dirty="0"/>
              <a:t> </a:t>
            </a:r>
            <a:r>
              <a:rPr b="1" dirty="0" err="1"/>
              <a:t>Principale</a:t>
            </a:r>
            <a:endParaRPr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dirty="0"/>
          </a:p>
          <a:p>
            <a:r>
              <a:rPr b="1" dirty="0"/>
              <a:t>E-mail </a:t>
            </a:r>
            <a:r>
              <a:rPr b="1" dirty="0" smtClean="0"/>
              <a:t>phishing</a:t>
            </a:r>
            <a:r>
              <a:rPr lang="en-US" b="1" dirty="0"/>
              <a:t> </a:t>
            </a:r>
            <a:r>
              <a:rPr lang="en-US" dirty="0"/>
              <a:t>-</a:t>
            </a:r>
            <a:r>
              <a:rPr lang="en-US" dirty="0" err="1"/>
              <a:t>trimiterea</a:t>
            </a:r>
            <a:r>
              <a:rPr lang="en-US" dirty="0"/>
              <a:t> de e-</a:t>
            </a:r>
            <a:r>
              <a:rPr lang="en-US" dirty="0" err="1"/>
              <a:t>mailuri</a:t>
            </a:r>
            <a:r>
              <a:rPr lang="en-US" dirty="0"/>
              <a:t> care par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provină</a:t>
            </a:r>
            <a:r>
              <a:rPr lang="en-US" dirty="0"/>
              <a:t> de la </a:t>
            </a:r>
            <a:r>
              <a:rPr lang="en-US" dirty="0" err="1"/>
              <a:t>organizații</a:t>
            </a:r>
            <a:r>
              <a:rPr lang="en-US" dirty="0"/>
              <a:t> </a:t>
            </a:r>
            <a:r>
              <a:rPr lang="en-US" dirty="0" err="1"/>
              <a:t>legitime</a:t>
            </a:r>
            <a:r>
              <a:rPr lang="en-US" dirty="0"/>
              <a:t>.</a:t>
            </a:r>
            <a:endParaRPr dirty="0"/>
          </a:p>
          <a:p>
            <a:r>
              <a:rPr b="1" dirty="0"/>
              <a:t>Spear </a:t>
            </a:r>
            <a:r>
              <a:rPr b="1" dirty="0" smtClean="0"/>
              <a:t>phishing</a:t>
            </a:r>
            <a:r>
              <a:rPr lang="en-US" b="1" dirty="0" smtClean="0"/>
              <a:t> </a:t>
            </a:r>
            <a:r>
              <a:rPr lang="en-US" dirty="0"/>
              <a:t>- </a:t>
            </a:r>
            <a:r>
              <a:rPr lang="en-US" dirty="0" err="1"/>
              <a:t>direcționat</a:t>
            </a:r>
            <a:r>
              <a:rPr lang="en-US" dirty="0"/>
              <a:t> </a:t>
            </a:r>
            <a:r>
              <a:rPr lang="en-US" dirty="0" err="1"/>
              <a:t>către</a:t>
            </a:r>
            <a:r>
              <a:rPr lang="en-US" dirty="0"/>
              <a:t> o </a:t>
            </a:r>
            <a:r>
              <a:rPr lang="en-US" dirty="0" err="1"/>
              <a:t>anumită</a:t>
            </a:r>
            <a:r>
              <a:rPr lang="en-US" dirty="0"/>
              <a:t> </a:t>
            </a:r>
            <a:r>
              <a:rPr lang="en-US" dirty="0" err="1"/>
              <a:t>persoană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organizație</a:t>
            </a:r>
            <a:endParaRPr dirty="0"/>
          </a:p>
          <a:p>
            <a:r>
              <a:rPr b="1" dirty="0" smtClean="0"/>
              <a:t>Whaling</a:t>
            </a:r>
            <a:r>
              <a:rPr lang="en-US" b="1" dirty="0" smtClean="0"/>
              <a:t>- </a:t>
            </a:r>
            <a:r>
              <a:rPr lang="en-US" dirty="0"/>
              <a:t>Phishing </a:t>
            </a:r>
            <a:r>
              <a:rPr lang="en-US" dirty="0" err="1"/>
              <a:t>direcționat</a:t>
            </a:r>
            <a:r>
              <a:rPr lang="en-US" dirty="0"/>
              <a:t> </a:t>
            </a:r>
            <a:r>
              <a:rPr lang="en-US" dirty="0" err="1"/>
              <a:t>către</a:t>
            </a:r>
            <a:r>
              <a:rPr lang="en-US" dirty="0"/>
              <a:t> </a:t>
            </a:r>
            <a:r>
              <a:rPr lang="en-US" dirty="0" err="1"/>
              <a:t>persoane</a:t>
            </a:r>
            <a:r>
              <a:rPr lang="en-US" dirty="0"/>
              <a:t> cu </a:t>
            </a:r>
            <a:r>
              <a:rPr lang="en-US" dirty="0" err="1"/>
              <a:t>funcții</a:t>
            </a:r>
            <a:r>
              <a:rPr lang="en-US" dirty="0"/>
              <a:t> </a:t>
            </a:r>
            <a:r>
              <a:rPr lang="en-US" dirty="0" err="1"/>
              <a:t>înalte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cu </a:t>
            </a:r>
            <a:r>
              <a:rPr lang="en-US" dirty="0" err="1"/>
              <a:t>acces</a:t>
            </a:r>
            <a:r>
              <a:rPr lang="en-US" dirty="0"/>
              <a:t> la </a:t>
            </a:r>
            <a:r>
              <a:rPr lang="en-US" dirty="0" err="1"/>
              <a:t>informații</a:t>
            </a:r>
            <a:r>
              <a:rPr lang="en-US" dirty="0"/>
              <a:t> </a:t>
            </a:r>
            <a:r>
              <a:rPr lang="en-US" dirty="0" err="1" smtClean="0"/>
              <a:t>sensibile</a:t>
            </a:r>
            <a:r>
              <a:rPr lang="en-US" dirty="0" smtClean="0"/>
              <a:t>. </a:t>
            </a:r>
            <a:endParaRPr b="1" dirty="0"/>
          </a:p>
          <a:p>
            <a:r>
              <a:rPr b="1" dirty="0" err="1" smtClean="0"/>
              <a:t>Smishing</a:t>
            </a:r>
            <a:r>
              <a:rPr lang="en-US" b="1" dirty="0" smtClean="0"/>
              <a:t>- </a:t>
            </a:r>
            <a:r>
              <a:rPr lang="en-US" dirty="0"/>
              <a:t>Phishing </a:t>
            </a:r>
            <a:r>
              <a:rPr lang="en-US" dirty="0" err="1"/>
              <a:t>prin</a:t>
            </a:r>
            <a:r>
              <a:rPr lang="en-US" dirty="0"/>
              <a:t> SMS (Short Message Service).</a:t>
            </a:r>
            <a:endParaRPr b="1" dirty="0"/>
          </a:p>
          <a:p>
            <a:r>
              <a:rPr b="1" dirty="0" smtClean="0"/>
              <a:t>Vishing</a:t>
            </a:r>
            <a:r>
              <a:rPr lang="en-US" b="1" dirty="0" smtClean="0"/>
              <a:t>- </a:t>
            </a:r>
            <a:r>
              <a:rPr lang="en-US" dirty="0"/>
              <a:t>Phishing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apeluri</a:t>
            </a:r>
            <a:r>
              <a:rPr lang="en-US" dirty="0"/>
              <a:t> </a:t>
            </a:r>
            <a:r>
              <a:rPr lang="en-US" dirty="0" err="1"/>
              <a:t>telefonice</a:t>
            </a:r>
            <a:r>
              <a:rPr lang="en-US" dirty="0"/>
              <a:t> (Voice Phishing).</a:t>
            </a: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17142364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b="1" dirty="0" err="1"/>
              <a:t>Exemple</a:t>
            </a:r>
            <a:r>
              <a:rPr b="1" dirty="0"/>
              <a:t> de Phishing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7650" y="1690688"/>
            <a:ext cx="4895850" cy="51054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0850" y="2846439"/>
            <a:ext cx="5472950" cy="3260675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b="1" dirty="0" err="1"/>
              <a:t>Exemple</a:t>
            </a:r>
            <a:r>
              <a:rPr b="1" dirty="0"/>
              <a:t> de Phishing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093118"/>
            <a:ext cx="4876800" cy="2595563"/>
          </a:xfrm>
        </p:spPr>
        <p:txBody>
          <a:bodyPr/>
          <a:lstStyle/>
          <a:p>
            <a:pPr marL="0" indent="0">
              <a:buNone/>
            </a:pPr>
            <a:r>
              <a:rPr dirty="0"/>
              <a:t>• SMS phishing („</a:t>
            </a:r>
            <a:r>
              <a:rPr dirty="0" err="1"/>
              <a:t>smishing</a:t>
            </a:r>
            <a:r>
              <a:rPr dirty="0" smtClean="0"/>
              <a:t>”)</a:t>
            </a:r>
            <a:endParaRPr lang="en-US" dirty="0" smtClean="0"/>
          </a:p>
          <a:p>
            <a:pPr marL="0" indent="0">
              <a:buNone/>
            </a:pPr>
            <a:endParaRPr dirty="0"/>
          </a:p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Rețele</a:t>
            </a:r>
            <a:r>
              <a:rPr dirty="0"/>
              <a:t> </a:t>
            </a:r>
            <a:r>
              <a:rPr dirty="0" err="1"/>
              <a:t>sociale</a:t>
            </a:r>
            <a:r>
              <a:rPr dirty="0" smtClean="0"/>
              <a:t>:</a:t>
            </a:r>
            <a:endParaRPr lang="en-US" dirty="0" smtClean="0"/>
          </a:p>
          <a:p>
            <a:pPr marL="0" indent="0">
              <a:buNone/>
            </a:pPr>
            <a:r>
              <a:rPr dirty="0" smtClean="0"/>
              <a:t> </a:t>
            </a:r>
            <a:r>
              <a:rPr dirty="0" err="1"/>
              <a:t>linkuri</a:t>
            </a:r>
            <a:r>
              <a:rPr dirty="0"/>
              <a:t> </a:t>
            </a:r>
            <a:r>
              <a:rPr dirty="0" err="1"/>
              <a:t>infectate</a:t>
            </a:r>
            <a:r>
              <a:rPr dirty="0"/>
              <a:t> de la </a:t>
            </a:r>
            <a:r>
              <a:rPr dirty="0" err="1"/>
              <a:t>prieteni</a:t>
            </a:r>
            <a:endParaRPr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5893" y="2093118"/>
            <a:ext cx="3247619" cy="3847619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b="1" dirty="0" err="1"/>
              <a:t>Exemplu</a:t>
            </a:r>
            <a:r>
              <a:rPr b="1" dirty="0"/>
              <a:t> Spear Phishing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010150" cy="4351338"/>
          </a:xfrm>
        </p:spPr>
        <p:txBody>
          <a:bodyPr/>
          <a:lstStyle/>
          <a:p>
            <a:endParaRPr dirty="0"/>
          </a:p>
          <a:p>
            <a:r>
              <a:rPr dirty="0"/>
              <a:t>E-mail </a:t>
            </a:r>
            <a:r>
              <a:rPr dirty="0" err="1"/>
              <a:t>fals</a:t>
            </a:r>
            <a:r>
              <a:rPr dirty="0"/>
              <a:t> de la </a:t>
            </a:r>
            <a:r>
              <a:rPr dirty="0" smtClean="0"/>
              <a:t>CEO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(</a:t>
            </a:r>
            <a:r>
              <a:rPr lang="en-US" dirty="0"/>
              <a:t>Chief Executive </a:t>
            </a:r>
            <a:r>
              <a:rPr lang="en-US" dirty="0" smtClean="0"/>
              <a:t>Officer)-Director.</a:t>
            </a:r>
            <a:endParaRPr dirty="0"/>
          </a:p>
          <a:p>
            <a:r>
              <a:rPr dirty="0" err="1"/>
              <a:t>Solicitare</a:t>
            </a:r>
            <a:r>
              <a:rPr dirty="0"/>
              <a:t> date </a:t>
            </a:r>
            <a:r>
              <a:rPr dirty="0" err="1"/>
              <a:t>bancare</a:t>
            </a:r>
            <a:endParaRPr dirty="0"/>
          </a:p>
          <a:p>
            <a:r>
              <a:rPr dirty="0" err="1"/>
              <a:t>Adresă</a:t>
            </a:r>
            <a:r>
              <a:rPr dirty="0"/>
              <a:t> </a:t>
            </a:r>
            <a:r>
              <a:rPr dirty="0" err="1"/>
              <a:t>falsă</a:t>
            </a:r>
            <a:r>
              <a:rPr dirty="0"/>
              <a:t> „</a:t>
            </a:r>
            <a:r>
              <a:rPr dirty="0" smtClean="0"/>
              <a:t>ce0@firma.</a:t>
            </a:r>
            <a:r>
              <a:rPr lang="en-US" dirty="0" smtClean="0"/>
              <a:t>md</a:t>
            </a:r>
            <a:r>
              <a:rPr dirty="0" smtClean="0"/>
              <a:t>”</a:t>
            </a:r>
            <a:endParaRPr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690688"/>
            <a:ext cx="5465949" cy="4859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5199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76850" y="174625"/>
            <a:ext cx="6915150" cy="1325563"/>
          </a:xfrm>
        </p:spPr>
        <p:txBody>
          <a:bodyPr/>
          <a:lstStyle/>
          <a:p>
            <a:r>
              <a:rPr dirty="0"/>
              <a:t>Phishing </a:t>
            </a:r>
            <a:r>
              <a:rPr dirty="0" err="1"/>
              <a:t>pe</a:t>
            </a:r>
            <a:r>
              <a:rPr dirty="0"/>
              <a:t> </a:t>
            </a:r>
            <a:r>
              <a:rPr dirty="0" err="1"/>
              <a:t>Rețelele</a:t>
            </a:r>
            <a:r>
              <a:rPr dirty="0"/>
              <a:t> </a:t>
            </a:r>
            <a:r>
              <a:rPr dirty="0" err="1"/>
              <a:t>Sociale</a:t>
            </a:r>
            <a:endParaRPr dirty="0"/>
          </a:p>
        </p:txBody>
      </p:sp>
      <p:sp>
        <p:nvSpPr>
          <p:cNvPr id="5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732064" y="2031878"/>
            <a:ext cx="9089572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Mesaje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directe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(DM-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uri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):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Atacatorii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trimit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linkuri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sau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cereri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prin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mesaje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private,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pretinzând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că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sunt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prieteni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,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colegi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sau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chiar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reprezentanți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ai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unor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companii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Postări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false: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Pot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apărea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concursuri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,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promoții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sau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anunțuri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„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senzaționale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” care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trimit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utilizatorii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către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site-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uri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de phishing.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Profiluri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false: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Conturi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clonă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sau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false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imită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persoane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sau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branduri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reale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pentru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a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câștiga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încrederea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victimelor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Linkuri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scurtate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: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Atacatorii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folosesc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servicii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de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scurtare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a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linkurilor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pentru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a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ascunde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adresele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periculoase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271549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0" y="196312"/>
            <a:ext cx="10515600" cy="1325563"/>
          </a:xfrm>
        </p:spPr>
        <p:txBody>
          <a:bodyPr/>
          <a:lstStyle/>
          <a:p>
            <a:r>
              <a:rPr dirty="0"/>
              <a:t>Malware </a:t>
            </a:r>
            <a:r>
              <a:rPr dirty="0" err="1"/>
              <a:t>și</a:t>
            </a:r>
            <a:r>
              <a:rPr dirty="0"/>
              <a:t> Ransomware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6868886" cy="42579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dirty="0"/>
              <a:t>• Malware = software </a:t>
            </a:r>
            <a:r>
              <a:rPr dirty="0" err="1"/>
              <a:t>malițios</a:t>
            </a:r>
            <a:endParaRPr dirty="0"/>
          </a:p>
          <a:p>
            <a:pPr marL="0" indent="0">
              <a:buNone/>
            </a:pPr>
            <a:r>
              <a:rPr dirty="0"/>
              <a:t>• Ransomware = </a:t>
            </a:r>
            <a:r>
              <a:rPr dirty="0" err="1"/>
              <a:t>criptare</a:t>
            </a:r>
            <a:r>
              <a:rPr dirty="0"/>
              <a:t> </a:t>
            </a:r>
            <a:r>
              <a:rPr dirty="0" err="1"/>
              <a:t>fișiere</a:t>
            </a:r>
            <a:r>
              <a:rPr dirty="0"/>
              <a:t>, </a:t>
            </a:r>
            <a:r>
              <a:rPr dirty="0" err="1"/>
              <a:t>cerere</a:t>
            </a:r>
            <a:r>
              <a:rPr dirty="0"/>
              <a:t> </a:t>
            </a:r>
            <a:r>
              <a:rPr dirty="0" err="1"/>
              <a:t>bani</a:t>
            </a:r>
            <a:endParaRPr dirty="0"/>
          </a:p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Exemple</a:t>
            </a:r>
            <a:r>
              <a:rPr dirty="0"/>
              <a:t>: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  - </a:t>
            </a:r>
            <a:r>
              <a:rPr dirty="0" err="1" smtClean="0"/>
              <a:t>WannaCry</a:t>
            </a:r>
            <a:r>
              <a:rPr dirty="0"/>
              <a:t>,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  - </a:t>
            </a:r>
            <a:r>
              <a:rPr dirty="0" err="1" smtClean="0"/>
              <a:t>CryptoLocker</a:t>
            </a:r>
            <a:endParaRPr dirty="0"/>
          </a:p>
        </p:txBody>
      </p:sp>
      <p:pic>
        <p:nvPicPr>
          <p:cNvPr id="2050" name="Picture 2" descr="Malware vs. Ransomware: What Chicago Businesses Need to Know - Black  Diamond Solution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2599" y="2889320"/>
            <a:ext cx="6861163" cy="3843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47656" y="190922"/>
            <a:ext cx="6438122" cy="1325563"/>
          </a:xfrm>
        </p:spPr>
        <p:txBody>
          <a:bodyPr>
            <a:normAutofit/>
          </a:bodyPr>
          <a:lstStyle/>
          <a:p>
            <a:r>
              <a:rPr lang="en-US" dirty="0" err="1"/>
              <a:t>Atacuri</a:t>
            </a:r>
            <a:r>
              <a:rPr lang="en-US" dirty="0"/>
              <a:t> </a:t>
            </a:r>
            <a:r>
              <a:rPr lang="en-US" b="1" dirty="0"/>
              <a:t>DDoS</a:t>
            </a:r>
            <a:r>
              <a:rPr lang="en-US" dirty="0"/>
              <a:t> (Distributed Denial of Service)</a:t>
            </a:r>
            <a:endParaRPr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7694645" cy="2634408"/>
          </a:xfrm>
        </p:spPr>
        <p:txBody>
          <a:bodyPr>
            <a:noAutofit/>
          </a:bodyPr>
          <a:lstStyle/>
          <a:p>
            <a:r>
              <a:rPr sz="3600" dirty="0" smtClean="0"/>
              <a:t> </a:t>
            </a:r>
            <a:r>
              <a:rPr sz="2400" dirty="0" err="1"/>
              <a:t>Blocarea</a:t>
            </a:r>
            <a:r>
              <a:rPr sz="2400" dirty="0"/>
              <a:t> </a:t>
            </a:r>
            <a:r>
              <a:rPr sz="2400" dirty="0" err="1"/>
              <a:t>unui</a:t>
            </a:r>
            <a:r>
              <a:rPr sz="2400" dirty="0"/>
              <a:t> site </a:t>
            </a:r>
            <a:r>
              <a:rPr sz="2400" dirty="0" err="1"/>
              <a:t>prin</a:t>
            </a:r>
            <a:r>
              <a:rPr sz="2400" dirty="0"/>
              <a:t> </a:t>
            </a:r>
            <a:r>
              <a:rPr sz="2400" dirty="0" err="1"/>
              <a:t>trafic</a:t>
            </a:r>
            <a:r>
              <a:rPr sz="2400" dirty="0"/>
              <a:t> </a:t>
            </a:r>
            <a:r>
              <a:rPr sz="2400" dirty="0" err="1"/>
              <a:t>fals</a:t>
            </a:r>
            <a:endParaRPr sz="2400" dirty="0"/>
          </a:p>
          <a:p>
            <a:r>
              <a:rPr lang="en-US" sz="3600" dirty="0"/>
              <a:t> </a:t>
            </a:r>
            <a:r>
              <a:rPr sz="2400" dirty="0" err="1" smtClean="0"/>
              <a:t>Ținte</a:t>
            </a:r>
            <a:r>
              <a:rPr sz="2400" dirty="0" smtClean="0"/>
              <a:t>: </a:t>
            </a:r>
            <a:r>
              <a:rPr sz="2400" dirty="0" err="1"/>
              <a:t>guverne</a:t>
            </a:r>
            <a:r>
              <a:rPr sz="2400" dirty="0"/>
              <a:t>, </a:t>
            </a:r>
            <a:r>
              <a:rPr sz="2400" dirty="0" err="1"/>
              <a:t>bănci</a:t>
            </a:r>
            <a:r>
              <a:rPr sz="2400" dirty="0"/>
              <a:t>, magazine </a:t>
            </a:r>
            <a:r>
              <a:rPr sz="2400" dirty="0" smtClean="0"/>
              <a:t>online</a:t>
            </a:r>
            <a:endParaRPr lang="en-US" sz="24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400" u="sng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b="1" u="sng" dirty="0" err="1" smtClean="0"/>
              <a:t>Tipuri</a:t>
            </a:r>
            <a:r>
              <a:rPr lang="en-US" sz="2400" b="1" u="sng" dirty="0" smtClean="0"/>
              <a:t> </a:t>
            </a:r>
            <a:r>
              <a:rPr lang="en-US" sz="2400" b="1" u="sng" dirty="0"/>
              <a:t>de </a:t>
            </a:r>
            <a:r>
              <a:rPr lang="en-US" sz="2400" b="1" u="sng" dirty="0" err="1"/>
              <a:t>atac</a:t>
            </a:r>
            <a:r>
              <a:rPr lang="en-US" sz="2400" b="1" u="sng" dirty="0"/>
              <a:t> </a:t>
            </a:r>
            <a:r>
              <a:rPr lang="en-US" sz="2400" b="1" u="sng" dirty="0" smtClean="0"/>
              <a:t>DDoS: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2400" dirty="0" smtClean="0"/>
              <a:t>   -</a:t>
            </a:r>
            <a:r>
              <a:rPr lang="es-ES" sz="2400" dirty="0" err="1" smtClean="0"/>
              <a:t>Volumetrice</a:t>
            </a:r>
            <a:endParaRPr lang="es-ES" sz="24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2400" dirty="0" smtClean="0"/>
              <a:t>   -De </a:t>
            </a:r>
            <a:r>
              <a:rPr lang="es-ES" sz="2400" dirty="0" err="1"/>
              <a:t>protocol</a:t>
            </a:r>
            <a:r>
              <a:rPr lang="es-ES" sz="2400" dirty="0"/>
              <a:t>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2400" dirty="0" smtClean="0"/>
              <a:t>   -La </a:t>
            </a:r>
            <a:r>
              <a:rPr lang="es-ES" sz="2400" dirty="0"/>
              <a:t>nivel de </a:t>
            </a:r>
            <a:r>
              <a:rPr lang="es-ES" sz="2400" dirty="0" err="1"/>
              <a:t>aplicație</a:t>
            </a:r>
            <a:r>
              <a:rPr lang="es-ES" sz="2400" dirty="0"/>
              <a:t> </a:t>
            </a:r>
            <a:endParaRPr lang="en-US" sz="2400" dirty="0" smtClean="0"/>
          </a:p>
          <a:p>
            <a:pPr marL="0" indent="0">
              <a:buNone/>
            </a:pPr>
            <a:r>
              <a:rPr lang="en-US" sz="2400" b="1" u="sng" dirty="0"/>
              <a:t>Cum ne </a:t>
            </a:r>
            <a:r>
              <a:rPr lang="en-US" sz="2400" b="1" u="sng" dirty="0" err="1"/>
              <a:t>protejăm</a:t>
            </a:r>
            <a:r>
              <a:rPr lang="en-US" sz="2400" b="1" u="sng" dirty="0" smtClean="0"/>
              <a:t>?</a:t>
            </a:r>
          </a:p>
          <a:p>
            <a:pPr marL="0" indent="0">
              <a:buNone/>
            </a:pPr>
            <a:r>
              <a:rPr lang="en-US" sz="2400" dirty="0" smtClean="0"/>
              <a:t>   -</a:t>
            </a:r>
            <a:r>
              <a:rPr lang="en-US" sz="2400" dirty="0" err="1" smtClean="0"/>
              <a:t>Folosim</a:t>
            </a:r>
            <a:r>
              <a:rPr lang="en-US" sz="2400" dirty="0" smtClean="0"/>
              <a:t> </a:t>
            </a:r>
            <a:r>
              <a:rPr lang="en-US" sz="2400" dirty="0" err="1"/>
              <a:t>servicii</a:t>
            </a:r>
            <a:r>
              <a:rPr lang="en-US" sz="2400" dirty="0"/>
              <a:t> anti-DDoS </a:t>
            </a: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   -</a:t>
            </a:r>
            <a:r>
              <a:rPr lang="en-US" sz="2400" dirty="0" err="1" smtClean="0"/>
              <a:t>Blocăm</a:t>
            </a:r>
            <a:r>
              <a:rPr lang="en-US" sz="2400" dirty="0" smtClean="0"/>
              <a:t> </a:t>
            </a:r>
            <a:r>
              <a:rPr lang="en-US" sz="2400" dirty="0" err="1"/>
              <a:t>și</a:t>
            </a:r>
            <a:r>
              <a:rPr lang="en-US" sz="2400" dirty="0"/>
              <a:t> </a:t>
            </a:r>
            <a:r>
              <a:rPr lang="en-US" sz="2400" dirty="0" err="1"/>
              <a:t>filtrăm</a:t>
            </a:r>
            <a:r>
              <a:rPr lang="en-US" sz="2400" dirty="0"/>
              <a:t> </a:t>
            </a:r>
            <a:r>
              <a:rPr lang="en-US" sz="2400" dirty="0" err="1"/>
              <a:t>traficul</a:t>
            </a:r>
            <a:r>
              <a:rPr lang="en-US" sz="2400" dirty="0"/>
              <a:t> </a:t>
            </a:r>
            <a:r>
              <a:rPr lang="en-US" sz="2400" dirty="0" smtClean="0"/>
              <a:t>suspect</a:t>
            </a:r>
          </a:p>
          <a:p>
            <a:pPr marL="0" indent="0">
              <a:buNone/>
            </a:pPr>
            <a:r>
              <a:rPr lang="en-US" sz="2400" dirty="0" smtClean="0"/>
              <a:t>   -</a:t>
            </a:r>
            <a:r>
              <a:rPr lang="en-US" sz="2400" dirty="0" err="1"/>
              <a:t>Configurăm</a:t>
            </a:r>
            <a:r>
              <a:rPr lang="en-US" sz="2400" dirty="0"/>
              <a:t> firewall </a:t>
            </a:r>
            <a:r>
              <a:rPr lang="en-US" sz="2400" dirty="0" err="1"/>
              <a:t>și</a:t>
            </a:r>
            <a:r>
              <a:rPr lang="en-US" sz="2400" dirty="0"/>
              <a:t> </a:t>
            </a:r>
            <a:r>
              <a:rPr lang="en-US" sz="2400" dirty="0" err="1"/>
              <a:t>sisteme</a:t>
            </a:r>
            <a:r>
              <a:rPr lang="en-US" sz="2400" dirty="0"/>
              <a:t> de </a:t>
            </a:r>
            <a:r>
              <a:rPr lang="en-US" sz="2400" dirty="0" err="1"/>
              <a:t>detectare</a:t>
            </a:r>
            <a:r>
              <a:rPr lang="en-US" sz="2400" dirty="0"/>
              <a:t> a </a:t>
            </a:r>
            <a:r>
              <a:rPr lang="en-US" sz="2400" dirty="0" err="1"/>
              <a:t>atacurilor</a:t>
            </a: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sz="2400" dirty="0"/>
          </a:p>
        </p:txBody>
      </p:sp>
      <p:pic>
        <p:nvPicPr>
          <p:cNvPr id="3076" name="Picture 4" descr="What Is an Application-Layer DDoS Attack? | Akamai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2" t="7467" r="7241" b="10404"/>
          <a:stretch/>
        </p:blipFill>
        <p:spPr bwMode="auto">
          <a:xfrm>
            <a:off x="6098464" y="2330245"/>
            <a:ext cx="5578043" cy="3752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58350" y="136525"/>
            <a:ext cx="2533650" cy="1325563"/>
          </a:xfrm>
        </p:spPr>
        <p:txBody>
          <a:bodyPr/>
          <a:lstStyle/>
          <a:p>
            <a:r>
              <a:rPr b="1" dirty="0" err="1"/>
              <a:t>Cuprins</a:t>
            </a:r>
            <a:endParaRPr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68488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b="1" dirty="0" err="1" smtClean="0"/>
              <a:t>Introducere</a:t>
            </a:r>
            <a:endParaRPr b="1" dirty="0"/>
          </a:p>
          <a:p>
            <a:r>
              <a:rPr b="1" dirty="0" err="1" smtClean="0"/>
              <a:t>Importanța</a:t>
            </a:r>
            <a:r>
              <a:rPr b="1" dirty="0" smtClean="0"/>
              <a:t> </a:t>
            </a:r>
            <a:r>
              <a:rPr b="1" dirty="0" err="1"/>
              <a:t>securității</a:t>
            </a:r>
            <a:r>
              <a:rPr b="1" dirty="0"/>
              <a:t> </a:t>
            </a:r>
            <a:r>
              <a:rPr b="1" dirty="0" err="1"/>
              <a:t>cibernetice</a:t>
            </a:r>
            <a:endParaRPr b="1" dirty="0"/>
          </a:p>
          <a:p>
            <a:r>
              <a:rPr b="1" dirty="0" err="1" smtClean="0"/>
              <a:t>Amenințări</a:t>
            </a:r>
            <a:r>
              <a:rPr b="1" dirty="0" smtClean="0"/>
              <a:t> </a:t>
            </a:r>
            <a:r>
              <a:rPr b="1" dirty="0" err="1"/>
              <a:t>cibernetice</a:t>
            </a:r>
            <a:endParaRPr b="1" dirty="0"/>
          </a:p>
          <a:p>
            <a:r>
              <a:rPr b="1" dirty="0" err="1" smtClean="0"/>
              <a:t>Exemple</a:t>
            </a:r>
            <a:r>
              <a:rPr b="1" dirty="0" smtClean="0"/>
              <a:t> </a:t>
            </a:r>
            <a:r>
              <a:rPr b="1" dirty="0" err="1"/>
              <a:t>reale</a:t>
            </a:r>
            <a:endParaRPr b="1" dirty="0"/>
          </a:p>
          <a:p>
            <a:r>
              <a:rPr b="1" dirty="0" err="1" smtClean="0"/>
              <a:t>Vulnerabilități</a:t>
            </a:r>
            <a:r>
              <a:rPr b="1" dirty="0" smtClean="0"/>
              <a:t> </a:t>
            </a:r>
            <a:r>
              <a:rPr b="1" dirty="0" err="1"/>
              <a:t>și</a:t>
            </a:r>
            <a:r>
              <a:rPr b="1" dirty="0"/>
              <a:t> </a:t>
            </a:r>
            <a:r>
              <a:rPr b="1" dirty="0" err="1"/>
              <a:t>arhitectură</a:t>
            </a:r>
            <a:endParaRPr b="1" dirty="0"/>
          </a:p>
          <a:p>
            <a:r>
              <a:rPr b="1" dirty="0" err="1" smtClean="0"/>
              <a:t>Prevenție</a:t>
            </a:r>
            <a:r>
              <a:rPr b="1" dirty="0" smtClean="0"/>
              <a:t> </a:t>
            </a:r>
            <a:r>
              <a:rPr b="1" dirty="0" err="1"/>
              <a:t>și</a:t>
            </a:r>
            <a:r>
              <a:rPr b="1" dirty="0"/>
              <a:t> </a:t>
            </a:r>
            <a:r>
              <a:rPr b="1" dirty="0" err="1"/>
              <a:t>soluții</a:t>
            </a:r>
            <a:endParaRPr b="1" dirty="0"/>
          </a:p>
          <a:p>
            <a:r>
              <a:rPr b="1" dirty="0" err="1" smtClean="0"/>
              <a:t>Educație</a:t>
            </a:r>
            <a:r>
              <a:rPr b="1" dirty="0" smtClean="0"/>
              <a:t> </a:t>
            </a:r>
            <a:r>
              <a:rPr b="1" dirty="0" err="1"/>
              <a:t>și</a:t>
            </a:r>
            <a:r>
              <a:rPr b="1" dirty="0"/>
              <a:t> </a:t>
            </a:r>
            <a:r>
              <a:rPr b="1" dirty="0" err="1"/>
              <a:t>legislație</a:t>
            </a:r>
            <a:endParaRPr b="1" dirty="0"/>
          </a:p>
          <a:p>
            <a:r>
              <a:rPr b="1" dirty="0" smtClean="0"/>
              <a:t>Impact </a:t>
            </a:r>
            <a:r>
              <a:rPr b="1" dirty="0" err="1"/>
              <a:t>și</a:t>
            </a:r>
            <a:r>
              <a:rPr b="1" dirty="0"/>
              <a:t> </a:t>
            </a:r>
            <a:r>
              <a:rPr b="1" dirty="0" err="1"/>
              <a:t>recomandări</a:t>
            </a:r>
            <a:endParaRPr b="1" dirty="0"/>
          </a:p>
          <a:p>
            <a:r>
              <a:rPr b="1" dirty="0" err="1" smtClean="0"/>
              <a:t>Concluzii</a:t>
            </a:r>
            <a:endParaRPr b="1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64355" y="290482"/>
            <a:ext cx="4890796" cy="1109112"/>
          </a:xfrm>
        </p:spPr>
        <p:txBody>
          <a:bodyPr/>
          <a:lstStyle/>
          <a:p>
            <a:r>
              <a:rPr b="1" dirty="0" err="1"/>
              <a:t>Inginerie</a:t>
            </a:r>
            <a:r>
              <a:rPr b="1" dirty="0"/>
              <a:t> </a:t>
            </a:r>
            <a:r>
              <a:rPr b="1" dirty="0" err="1"/>
              <a:t>Socială</a:t>
            </a:r>
            <a:endParaRPr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7633996" cy="211189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sz="3600" dirty="0"/>
              <a:t>• </a:t>
            </a:r>
            <a:r>
              <a:rPr sz="3600" dirty="0" err="1"/>
              <a:t>Manipularea</a:t>
            </a:r>
            <a:r>
              <a:rPr sz="3600" dirty="0"/>
              <a:t> </a:t>
            </a:r>
            <a:r>
              <a:rPr sz="3600" dirty="0" err="1"/>
              <a:t>psihologică</a:t>
            </a:r>
            <a:r>
              <a:rPr sz="3600" dirty="0"/>
              <a:t> a </a:t>
            </a:r>
            <a:r>
              <a:rPr sz="3600" dirty="0" err="1"/>
              <a:t>angajaților</a:t>
            </a:r>
            <a:endParaRPr sz="3600" dirty="0"/>
          </a:p>
          <a:p>
            <a:pPr marL="0" indent="0">
              <a:buNone/>
            </a:pPr>
            <a:r>
              <a:rPr sz="3600" dirty="0"/>
              <a:t>• </a:t>
            </a:r>
            <a:r>
              <a:rPr sz="3600" dirty="0" err="1"/>
              <a:t>Exemple</a:t>
            </a:r>
            <a:r>
              <a:rPr sz="3600" dirty="0"/>
              <a:t>: </a:t>
            </a:r>
            <a:r>
              <a:rPr sz="3600" dirty="0" err="1"/>
              <a:t>apel</a:t>
            </a:r>
            <a:r>
              <a:rPr sz="3600" dirty="0"/>
              <a:t> </a:t>
            </a:r>
            <a:r>
              <a:rPr sz="3600" dirty="0" err="1"/>
              <a:t>fals</a:t>
            </a:r>
            <a:r>
              <a:rPr sz="3600" dirty="0"/>
              <a:t> „IT</a:t>
            </a:r>
            <a:r>
              <a:rPr sz="3600" dirty="0" smtClean="0"/>
              <a:t>”</a:t>
            </a:r>
            <a:r>
              <a:rPr lang="en-US" sz="3600" dirty="0" smtClean="0"/>
              <a:t> support</a:t>
            </a:r>
            <a:endParaRPr sz="3600" dirty="0"/>
          </a:p>
          <a:p>
            <a:pPr marL="0" indent="0">
              <a:buNone/>
            </a:pPr>
            <a:r>
              <a:rPr sz="3600" dirty="0"/>
              <a:t>• </a:t>
            </a:r>
            <a:r>
              <a:rPr sz="3600" dirty="0" err="1"/>
              <a:t>Prevenție</a:t>
            </a:r>
            <a:r>
              <a:rPr sz="3600" dirty="0"/>
              <a:t>: </a:t>
            </a:r>
            <a:endParaRPr lang="en-US" sz="3600" dirty="0" smtClean="0"/>
          </a:p>
          <a:p>
            <a:pPr marL="0" indent="0">
              <a:buNone/>
            </a:pPr>
            <a:r>
              <a:rPr lang="en-US" sz="3600" dirty="0" smtClean="0"/>
              <a:t>   - </a:t>
            </a:r>
            <a:r>
              <a:rPr sz="3600" dirty="0" err="1" smtClean="0"/>
              <a:t>instruire</a:t>
            </a:r>
            <a:r>
              <a:rPr sz="3600" dirty="0"/>
              <a:t>, </a:t>
            </a:r>
            <a:endParaRPr lang="en-US" sz="3600" dirty="0" smtClean="0"/>
          </a:p>
          <a:p>
            <a:pPr marL="0" indent="0">
              <a:buNone/>
            </a:pPr>
            <a:r>
              <a:rPr lang="en-US" sz="3600" dirty="0" smtClean="0"/>
              <a:t>   - </a:t>
            </a:r>
            <a:r>
              <a:rPr sz="3600" dirty="0" err="1" smtClean="0"/>
              <a:t>verificare</a:t>
            </a:r>
            <a:r>
              <a:rPr sz="3600" dirty="0" smtClean="0"/>
              <a:t> </a:t>
            </a:r>
            <a:r>
              <a:rPr sz="3600" dirty="0" err="1"/>
              <a:t>sursei</a:t>
            </a:r>
            <a:endParaRPr sz="3600" dirty="0"/>
          </a:p>
        </p:txBody>
      </p:sp>
      <p:pic>
        <p:nvPicPr>
          <p:cNvPr id="4098" name="Picture 2" descr="Social Engineering: What It Is and How to Prevent It? | BSG Blo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4833" y="3176973"/>
            <a:ext cx="5990318" cy="3369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7271" y="453609"/>
            <a:ext cx="9131709" cy="1325563"/>
          </a:xfrm>
        </p:spPr>
        <p:txBody>
          <a:bodyPr/>
          <a:lstStyle/>
          <a:p>
            <a:pPr algn="ctr"/>
            <a:r>
              <a:rPr lang="en-US" b="1" dirty="0" err="1" smtClean="0"/>
              <a:t>Exemple</a:t>
            </a:r>
            <a:r>
              <a:rPr lang="en-US" b="1" dirty="0" smtClean="0"/>
              <a:t> de </a:t>
            </a:r>
            <a:r>
              <a:rPr lang="en-US" b="1" dirty="0" err="1" smtClean="0"/>
              <a:t>atacuri</a:t>
            </a:r>
            <a:r>
              <a:rPr lang="en-US" b="1" dirty="0" smtClean="0"/>
              <a:t> </a:t>
            </a:r>
            <a:r>
              <a:rPr lang="en-US" b="1" dirty="0"/>
              <a:t>de </a:t>
            </a:r>
            <a:r>
              <a:rPr lang="en-US" b="1" dirty="0" err="1"/>
              <a:t>inginerie</a:t>
            </a:r>
            <a:r>
              <a:rPr lang="en-US" b="1" dirty="0"/>
              <a:t> </a:t>
            </a:r>
            <a:r>
              <a:rPr lang="en-US" b="1" dirty="0" err="1"/>
              <a:t>socială</a:t>
            </a:r>
            <a:r>
              <a:rPr lang="en-US" dirty="0"/>
              <a:t>: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948477" y="1550621"/>
            <a:ext cx="10260297" cy="5300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2306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1294" y="215835"/>
            <a:ext cx="5711890" cy="1325563"/>
          </a:xfrm>
        </p:spPr>
        <p:txBody>
          <a:bodyPr/>
          <a:lstStyle/>
          <a:p>
            <a:r>
              <a:rPr b="1" dirty="0" err="1"/>
              <a:t>Vulnerabilități</a:t>
            </a:r>
            <a:r>
              <a:rPr b="1" dirty="0"/>
              <a:t> Software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161526"/>
            <a:ext cx="5040086" cy="29889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sz="4000" dirty="0"/>
              <a:t>• </a:t>
            </a:r>
            <a:r>
              <a:rPr sz="4000" dirty="0" err="1"/>
              <a:t>Erori</a:t>
            </a:r>
            <a:r>
              <a:rPr sz="4000" dirty="0"/>
              <a:t> </a:t>
            </a:r>
            <a:r>
              <a:rPr sz="4000" dirty="0" err="1"/>
              <a:t>în</a:t>
            </a:r>
            <a:r>
              <a:rPr sz="4000" dirty="0"/>
              <a:t> cod</a:t>
            </a:r>
          </a:p>
          <a:p>
            <a:pPr marL="0" indent="0">
              <a:buNone/>
            </a:pPr>
            <a:r>
              <a:rPr sz="4000" dirty="0"/>
              <a:t>• </a:t>
            </a:r>
            <a:r>
              <a:rPr sz="4000" dirty="0" err="1"/>
              <a:t>Neactualizări</a:t>
            </a:r>
            <a:r>
              <a:rPr sz="4000" dirty="0"/>
              <a:t> </a:t>
            </a:r>
            <a:r>
              <a:rPr sz="4000" dirty="0" err="1"/>
              <a:t>critice</a:t>
            </a:r>
            <a:endParaRPr sz="4000" dirty="0"/>
          </a:p>
          <a:p>
            <a:pPr marL="0" indent="0">
              <a:buNone/>
            </a:pPr>
            <a:r>
              <a:rPr sz="4000" dirty="0"/>
              <a:t>• </a:t>
            </a:r>
            <a:r>
              <a:rPr sz="4000" dirty="0" err="1"/>
              <a:t>Exploatare</a:t>
            </a:r>
            <a:r>
              <a:rPr sz="4000" dirty="0"/>
              <a:t> de </a:t>
            </a:r>
            <a:r>
              <a:rPr sz="4000" dirty="0" err="1"/>
              <a:t>hackeri</a:t>
            </a:r>
            <a:endParaRPr sz="4000" dirty="0"/>
          </a:p>
          <a:p>
            <a:pPr marL="0" indent="0">
              <a:buNone/>
            </a:pPr>
            <a:r>
              <a:rPr sz="4000" dirty="0"/>
              <a:t>• </a:t>
            </a:r>
            <a:r>
              <a:rPr sz="4000" dirty="0" err="1"/>
              <a:t>Soluții</a:t>
            </a:r>
            <a:r>
              <a:rPr sz="4000" dirty="0"/>
              <a:t>: patch-</a:t>
            </a:r>
            <a:r>
              <a:rPr sz="4000" dirty="0" err="1"/>
              <a:t>uri</a:t>
            </a:r>
            <a:endParaRPr sz="4000" dirty="0"/>
          </a:p>
        </p:txBody>
      </p:sp>
      <p:pic>
        <p:nvPicPr>
          <p:cNvPr id="5122" name="Picture 2" descr="Vulnerabilitati sisteme informatice | G-SOFT Solutii I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1294" y="2951907"/>
            <a:ext cx="5619750" cy="314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65172" y="133707"/>
            <a:ext cx="8268478" cy="1325563"/>
          </a:xfrm>
        </p:spPr>
        <p:txBody>
          <a:bodyPr/>
          <a:lstStyle/>
          <a:p>
            <a:r>
              <a:rPr b="1" dirty="0" err="1"/>
              <a:t>Arhitectura</a:t>
            </a:r>
            <a:r>
              <a:rPr b="1" dirty="0"/>
              <a:t> </a:t>
            </a:r>
            <a:r>
              <a:rPr b="1" dirty="0" err="1"/>
              <a:t>Securității</a:t>
            </a:r>
            <a:r>
              <a:rPr b="1" dirty="0"/>
              <a:t> </a:t>
            </a:r>
            <a:r>
              <a:rPr b="1" dirty="0" err="1"/>
              <a:t>Cibernetice</a:t>
            </a:r>
            <a:endParaRPr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70" y="2831690"/>
            <a:ext cx="7855472" cy="36064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b="1" dirty="0" err="1"/>
              <a:t>Componente</a:t>
            </a:r>
            <a:r>
              <a:rPr lang="en-US" sz="2600" b="1" dirty="0"/>
              <a:t> </a:t>
            </a:r>
            <a:r>
              <a:rPr lang="en-US" sz="2600" b="1" dirty="0" err="1"/>
              <a:t>esențiale</a:t>
            </a:r>
            <a:r>
              <a:rPr lang="en-US" sz="2600" b="1" dirty="0"/>
              <a:t> ale </a:t>
            </a:r>
            <a:r>
              <a:rPr lang="en-US" sz="2600" b="1" dirty="0" err="1"/>
              <a:t>arhitecturii</a:t>
            </a:r>
            <a:r>
              <a:rPr lang="en-US" sz="2600" b="1" dirty="0"/>
              <a:t>:</a:t>
            </a:r>
          </a:p>
          <a:p>
            <a:pPr marL="0" indent="0">
              <a:buNone/>
            </a:pPr>
            <a:r>
              <a:rPr sz="2600" dirty="0" smtClean="0"/>
              <a:t>• </a:t>
            </a:r>
            <a:r>
              <a:rPr lang="en-US" sz="2600" dirty="0" err="1"/>
              <a:t>Perimetrul</a:t>
            </a:r>
            <a:r>
              <a:rPr lang="en-US" sz="2600" dirty="0"/>
              <a:t> de </a:t>
            </a:r>
            <a:r>
              <a:rPr lang="en-US" sz="2600" dirty="0" err="1"/>
              <a:t>securitate</a:t>
            </a:r>
            <a:r>
              <a:rPr lang="en-US" sz="2600" dirty="0"/>
              <a:t> (Network Security</a:t>
            </a:r>
            <a:r>
              <a:rPr lang="en-US" sz="2600" dirty="0" smtClean="0"/>
              <a:t>)</a:t>
            </a:r>
            <a:endParaRPr lang="en-US" sz="2600" dirty="0"/>
          </a:p>
          <a:p>
            <a:pPr marL="0" indent="0">
              <a:buNone/>
            </a:pPr>
            <a:r>
              <a:rPr sz="2600" dirty="0" smtClean="0"/>
              <a:t>• </a:t>
            </a:r>
            <a:r>
              <a:rPr lang="en-US" sz="2600" dirty="0" err="1"/>
              <a:t>Securitatea</a:t>
            </a:r>
            <a:r>
              <a:rPr lang="en-US" sz="2600" dirty="0"/>
              <a:t> endpoint-</a:t>
            </a:r>
            <a:r>
              <a:rPr lang="en-US" sz="2600" dirty="0" err="1"/>
              <a:t>urilor</a:t>
            </a:r>
            <a:r>
              <a:rPr lang="en-US" sz="2600" dirty="0"/>
              <a:t> (Endpoint Security</a:t>
            </a:r>
            <a:r>
              <a:rPr lang="en-US" sz="2600" dirty="0" smtClean="0"/>
              <a:t>)</a:t>
            </a:r>
          </a:p>
          <a:p>
            <a:r>
              <a:rPr lang="en-US" sz="2600" dirty="0" err="1"/>
              <a:t>Securitatea</a:t>
            </a:r>
            <a:r>
              <a:rPr lang="en-US" sz="2600" dirty="0"/>
              <a:t> </a:t>
            </a:r>
            <a:r>
              <a:rPr lang="en-US" sz="2600" dirty="0" err="1"/>
              <a:t>aplicațiilor</a:t>
            </a:r>
            <a:r>
              <a:rPr lang="en-US" sz="2600" dirty="0"/>
              <a:t> (Application Security</a:t>
            </a:r>
            <a:r>
              <a:rPr lang="en-US" sz="2600" dirty="0" smtClean="0"/>
              <a:t>)</a:t>
            </a:r>
          </a:p>
          <a:p>
            <a:r>
              <a:rPr lang="en-US" sz="2600" dirty="0" err="1"/>
              <a:t>Securitatea</a:t>
            </a:r>
            <a:r>
              <a:rPr lang="en-US" sz="2600" dirty="0"/>
              <a:t> </a:t>
            </a:r>
            <a:r>
              <a:rPr lang="en-US" sz="2600" dirty="0" err="1"/>
              <a:t>datelor</a:t>
            </a:r>
            <a:r>
              <a:rPr lang="en-US" sz="2600" dirty="0"/>
              <a:t> (Data Security</a:t>
            </a:r>
            <a:r>
              <a:rPr lang="en-US" sz="2600" dirty="0" smtClean="0"/>
              <a:t>)</a:t>
            </a:r>
          </a:p>
          <a:p>
            <a:r>
              <a:rPr lang="en-US" sz="2600" dirty="0" err="1"/>
              <a:t>Identitate</a:t>
            </a:r>
            <a:r>
              <a:rPr lang="en-US" sz="2600" dirty="0"/>
              <a:t> </a:t>
            </a:r>
            <a:r>
              <a:rPr lang="en-US" sz="2600" dirty="0" err="1"/>
              <a:t>și</a:t>
            </a:r>
            <a:r>
              <a:rPr lang="en-US" sz="2600" dirty="0"/>
              <a:t> </a:t>
            </a:r>
            <a:r>
              <a:rPr lang="en-US" sz="2600" dirty="0" err="1"/>
              <a:t>acces</a:t>
            </a:r>
            <a:r>
              <a:rPr lang="en-US" sz="2600" dirty="0"/>
              <a:t> </a:t>
            </a:r>
            <a:endParaRPr lang="en-US" sz="2600" dirty="0" smtClean="0"/>
          </a:p>
          <a:p>
            <a:r>
              <a:rPr lang="en-US" sz="2600" dirty="0" err="1"/>
              <a:t>Monitorizare</a:t>
            </a:r>
            <a:r>
              <a:rPr lang="en-US" sz="2600" dirty="0"/>
              <a:t> </a:t>
            </a:r>
            <a:r>
              <a:rPr lang="en-US" sz="2600" dirty="0" err="1"/>
              <a:t>și</a:t>
            </a:r>
            <a:r>
              <a:rPr lang="en-US" sz="2600" dirty="0"/>
              <a:t> </a:t>
            </a:r>
            <a:r>
              <a:rPr lang="en-US" sz="2600" dirty="0" err="1"/>
              <a:t>răspuns</a:t>
            </a:r>
            <a:r>
              <a:rPr lang="en-US" sz="2600" dirty="0"/>
              <a:t> (Security Operations):</a:t>
            </a:r>
          </a:p>
          <a:p>
            <a:endParaRPr lang="en-US" sz="3200" dirty="0"/>
          </a:p>
          <a:p>
            <a:endParaRPr lang="en-US" sz="3200" dirty="0"/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endParaRPr sz="3200" dirty="0"/>
          </a:p>
        </p:txBody>
      </p:sp>
      <p:pic>
        <p:nvPicPr>
          <p:cNvPr id="6146" name="Picture 2" descr="Reziliența cibernetică trebuie să fie o componentă cheie a Strategiei de  securitate națională a Republicii Moldova. Comentariu de Natalia Spânu ///  IPN.MD - IPRE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88" t="2120" r="7209" b="-1"/>
          <a:stretch/>
        </p:blipFill>
        <p:spPr bwMode="auto">
          <a:xfrm>
            <a:off x="7528747" y="2745644"/>
            <a:ext cx="4277033" cy="3405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474102" y="1545315"/>
            <a:ext cx="1133167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/>
              <a:t>Arhitectura</a:t>
            </a:r>
            <a:r>
              <a:rPr lang="en-US" sz="2400" b="1" dirty="0"/>
              <a:t> </a:t>
            </a:r>
            <a:r>
              <a:rPr lang="en-US" sz="2400" b="1" dirty="0" err="1"/>
              <a:t>securității</a:t>
            </a:r>
            <a:r>
              <a:rPr lang="en-US" sz="2400" b="1" dirty="0"/>
              <a:t> </a:t>
            </a:r>
            <a:r>
              <a:rPr lang="en-US" sz="2400" b="1" dirty="0" err="1"/>
              <a:t>cibernetice</a:t>
            </a:r>
            <a:r>
              <a:rPr lang="en-US" sz="2400" b="1" dirty="0"/>
              <a:t> </a:t>
            </a:r>
            <a:r>
              <a:rPr lang="en-US" sz="2400" dirty="0" err="1"/>
              <a:t>reprezintă</a:t>
            </a:r>
            <a:r>
              <a:rPr lang="en-US" sz="2400" dirty="0"/>
              <a:t> </a:t>
            </a:r>
            <a:r>
              <a:rPr lang="en-US" sz="2400" dirty="0" err="1"/>
              <a:t>ansamblul</a:t>
            </a:r>
            <a:r>
              <a:rPr lang="en-US" sz="2400" dirty="0"/>
              <a:t> de </a:t>
            </a:r>
            <a:r>
              <a:rPr lang="en-US" sz="2400" dirty="0" err="1"/>
              <a:t>politici</a:t>
            </a:r>
            <a:r>
              <a:rPr lang="en-US" sz="2400" dirty="0"/>
              <a:t>, </a:t>
            </a:r>
            <a:r>
              <a:rPr lang="en-US" sz="2400" dirty="0" err="1"/>
              <a:t>tehnologii</a:t>
            </a:r>
            <a:r>
              <a:rPr lang="en-US" sz="2400" dirty="0"/>
              <a:t> </a:t>
            </a:r>
            <a:r>
              <a:rPr lang="en-US" sz="2400" dirty="0" err="1"/>
              <a:t>și</a:t>
            </a:r>
            <a:r>
              <a:rPr lang="en-US" sz="2400" dirty="0"/>
              <a:t> </a:t>
            </a:r>
            <a:r>
              <a:rPr lang="en-US" sz="2400" dirty="0" err="1"/>
              <a:t>procese</a:t>
            </a:r>
            <a:r>
              <a:rPr lang="en-US" sz="2400" dirty="0"/>
              <a:t> </a:t>
            </a:r>
            <a:r>
              <a:rPr lang="en-US" sz="2400" dirty="0" err="1"/>
              <a:t>folosite</a:t>
            </a:r>
            <a:r>
              <a:rPr lang="en-US" sz="2400" dirty="0"/>
              <a:t> </a:t>
            </a:r>
            <a:r>
              <a:rPr lang="en-US" sz="2400" dirty="0" err="1"/>
              <a:t>pentru</a:t>
            </a:r>
            <a:r>
              <a:rPr lang="en-US" sz="2400" dirty="0"/>
              <a:t> a </a:t>
            </a:r>
            <a:r>
              <a:rPr lang="en-US" sz="2400" dirty="0" err="1"/>
              <a:t>proteja</a:t>
            </a:r>
            <a:r>
              <a:rPr lang="en-US" sz="2400" dirty="0"/>
              <a:t> </a:t>
            </a:r>
            <a:r>
              <a:rPr lang="en-US" sz="2400" dirty="0" err="1"/>
              <a:t>infrastructura</a:t>
            </a:r>
            <a:r>
              <a:rPr lang="en-US" sz="2400" dirty="0"/>
              <a:t> IT (</a:t>
            </a:r>
            <a:r>
              <a:rPr lang="en-US" sz="2400" dirty="0" err="1"/>
              <a:t>rețele</a:t>
            </a:r>
            <a:r>
              <a:rPr lang="en-US" sz="2400" dirty="0"/>
              <a:t>, </a:t>
            </a:r>
            <a:r>
              <a:rPr lang="en-US" sz="2400" dirty="0" err="1"/>
              <a:t>servere</a:t>
            </a:r>
            <a:r>
              <a:rPr lang="en-US" sz="2400" dirty="0"/>
              <a:t>, </a:t>
            </a:r>
            <a:r>
              <a:rPr lang="en-US" sz="2400" dirty="0" err="1"/>
              <a:t>aplicații</a:t>
            </a:r>
            <a:r>
              <a:rPr lang="en-US" sz="2400" dirty="0"/>
              <a:t>, date </a:t>
            </a:r>
            <a:r>
              <a:rPr lang="en-US" sz="2400" dirty="0" err="1"/>
              <a:t>și</a:t>
            </a:r>
            <a:r>
              <a:rPr lang="en-US" sz="2400" dirty="0"/>
              <a:t> </a:t>
            </a:r>
            <a:r>
              <a:rPr lang="en-US" sz="2400" dirty="0" err="1"/>
              <a:t>utilizatori</a:t>
            </a:r>
            <a:r>
              <a:rPr lang="en-US" sz="2400" dirty="0"/>
              <a:t>) </a:t>
            </a:r>
            <a:r>
              <a:rPr lang="en-US" sz="2400" dirty="0" err="1"/>
              <a:t>împotriva</a:t>
            </a:r>
            <a:r>
              <a:rPr lang="en-US" sz="2400" dirty="0"/>
              <a:t> </a:t>
            </a:r>
            <a:r>
              <a:rPr lang="en-US" sz="2400" dirty="0" err="1"/>
              <a:t>amenințărilor</a:t>
            </a:r>
            <a:r>
              <a:rPr lang="en-US" sz="2400" dirty="0"/>
              <a:t> </a:t>
            </a:r>
            <a:r>
              <a:rPr lang="en-US" sz="2400" dirty="0" err="1"/>
              <a:t>cibernetice</a:t>
            </a:r>
            <a:r>
              <a:rPr lang="en-US" sz="2400" dirty="0"/>
              <a:t>.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79163" y="338980"/>
            <a:ext cx="5040086" cy="1325563"/>
          </a:xfrm>
        </p:spPr>
        <p:txBody>
          <a:bodyPr/>
          <a:lstStyle/>
          <a:p>
            <a:r>
              <a:rPr b="1" dirty="0" err="1"/>
              <a:t>Securitatea</a:t>
            </a:r>
            <a:r>
              <a:rPr b="1" dirty="0"/>
              <a:t> </a:t>
            </a:r>
            <a:r>
              <a:rPr b="1" dirty="0" err="1"/>
              <a:t>Rețelei</a:t>
            </a:r>
            <a:endParaRPr b="1" dirty="0"/>
          </a:p>
        </p:txBody>
      </p:sp>
      <p:sp>
        <p:nvSpPr>
          <p:cNvPr id="4" name="Rectangle 3"/>
          <p:cNvSpPr/>
          <p:nvPr/>
        </p:nvSpPr>
        <p:spPr>
          <a:xfrm>
            <a:off x="583163" y="2625810"/>
            <a:ext cx="4809931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 err="1"/>
              <a:t>Obiective</a:t>
            </a:r>
            <a:r>
              <a:rPr lang="en-US" sz="2000" b="1" dirty="0"/>
              <a:t> </a:t>
            </a:r>
            <a:r>
              <a:rPr lang="en-US" sz="2000" b="1" dirty="0" err="1"/>
              <a:t>principale</a:t>
            </a:r>
            <a:r>
              <a:rPr lang="en-US" sz="2000" b="1" dirty="0" smtClean="0"/>
              <a:t>:</a:t>
            </a:r>
          </a:p>
          <a:p>
            <a:pPr>
              <a:lnSpc>
                <a:spcPct val="150000"/>
              </a:lnSpc>
            </a:pPr>
            <a:endParaRPr lang="en-US" sz="2000" dirty="0"/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en-US" sz="2000" dirty="0" err="1" smtClean="0"/>
              <a:t>Confidențialitate</a:t>
            </a:r>
            <a:endParaRPr lang="en-US" sz="2000" dirty="0"/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en-US" sz="2000" dirty="0" err="1" smtClean="0"/>
              <a:t>Integritate</a:t>
            </a:r>
            <a:endParaRPr lang="en-US" sz="2000" dirty="0" smtClean="0"/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en-US" sz="2000" dirty="0" err="1" smtClean="0"/>
              <a:t>Disponibilitate</a:t>
            </a:r>
            <a:endParaRPr lang="en-US" sz="2000" dirty="0"/>
          </a:p>
        </p:txBody>
      </p:sp>
      <p:sp>
        <p:nvSpPr>
          <p:cNvPr id="6" name="Rectangle 5"/>
          <p:cNvSpPr/>
          <p:nvPr/>
        </p:nvSpPr>
        <p:spPr>
          <a:xfrm>
            <a:off x="6679163" y="2595509"/>
            <a:ext cx="5231363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2000" b="1" dirty="0" err="1"/>
              <a:t>Măsuri</a:t>
            </a:r>
            <a:r>
              <a:rPr lang="en-US" sz="2000" b="1" dirty="0"/>
              <a:t> </a:t>
            </a:r>
            <a:r>
              <a:rPr lang="en-US" sz="2000" b="1" dirty="0" err="1"/>
              <a:t>și</a:t>
            </a:r>
            <a:r>
              <a:rPr lang="en-US" sz="2000" b="1" dirty="0"/>
              <a:t> </a:t>
            </a:r>
            <a:r>
              <a:rPr lang="en-US" sz="2000" b="1" dirty="0" err="1"/>
              <a:t>tehnologii</a:t>
            </a:r>
            <a:r>
              <a:rPr lang="en-US" sz="2000" b="1" dirty="0"/>
              <a:t> de </a:t>
            </a:r>
            <a:r>
              <a:rPr lang="en-US" sz="2000" b="1" dirty="0" err="1"/>
              <a:t>securitate</a:t>
            </a:r>
            <a:r>
              <a:rPr lang="en-US" sz="2000" b="1" dirty="0"/>
              <a:t>:</a:t>
            </a:r>
          </a:p>
          <a:p>
            <a:pPr algn="r">
              <a:lnSpc>
                <a:spcPct val="150000"/>
              </a:lnSpc>
              <a:buFont typeface="+mj-lt"/>
              <a:buAutoNum type="arabicPeriod"/>
            </a:pPr>
            <a:r>
              <a:rPr lang="en-US" sz="2000" dirty="0" smtClean="0"/>
              <a:t>Firewall-</a:t>
            </a:r>
            <a:r>
              <a:rPr lang="en-US" sz="2000" dirty="0" err="1" smtClean="0"/>
              <a:t>uri</a:t>
            </a:r>
            <a:endParaRPr lang="en-US" sz="2000" dirty="0" smtClean="0"/>
          </a:p>
          <a:p>
            <a:pPr algn="r">
              <a:lnSpc>
                <a:spcPct val="150000"/>
              </a:lnSpc>
              <a:buFont typeface="+mj-lt"/>
              <a:buAutoNum type="arabicPeriod"/>
            </a:pPr>
            <a:r>
              <a:rPr lang="en-US" sz="2000" dirty="0" smtClean="0"/>
              <a:t>VPN </a:t>
            </a:r>
            <a:r>
              <a:rPr lang="en-US" sz="2000" dirty="0"/>
              <a:t>(Virtual Private </a:t>
            </a:r>
            <a:r>
              <a:rPr lang="en-US" sz="2000" dirty="0" smtClean="0"/>
              <a:t>Network</a:t>
            </a:r>
            <a:endParaRPr lang="en-US" sz="2000" dirty="0"/>
          </a:p>
          <a:p>
            <a:pPr algn="r">
              <a:lnSpc>
                <a:spcPct val="150000"/>
              </a:lnSpc>
              <a:buFont typeface="+mj-lt"/>
              <a:buAutoNum type="arabicPeriod"/>
            </a:pPr>
            <a:r>
              <a:rPr lang="en-US" sz="2000" dirty="0" err="1" smtClean="0"/>
              <a:t>Controlul</a:t>
            </a:r>
            <a:r>
              <a:rPr lang="en-US" sz="2000" dirty="0" smtClean="0"/>
              <a:t> </a:t>
            </a:r>
            <a:r>
              <a:rPr lang="en-US" sz="2000" dirty="0" err="1" smtClean="0"/>
              <a:t>accesului</a:t>
            </a:r>
            <a:r>
              <a:rPr lang="en-US" sz="2000" dirty="0" smtClean="0"/>
              <a:t> la </a:t>
            </a:r>
            <a:r>
              <a:rPr lang="en-US" sz="2000" dirty="0" err="1" smtClean="0"/>
              <a:t>rețea</a:t>
            </a:r>
            <a:r>
              <a:rPr lang="en-US" sz="2000" dirty="0" smtClean="0"/>
              <a:t> .</a:t>
            </a:r>
          </a:p>
          <a:p>
            <a:pPr algn="r">
              <a:lnSpc>
                <a:spcPct val="150000"/>
              </a:lnSpc>
              <a:buFont typeface="+mj-lt"/>
              <a:buAutoNum type="arabicPeriod"/>
            </a:pPr>
            <a:r>
              <a:rPr lang="en-US" sz="2000" dirty="0" err="1" smtClean="0"/>
              <a:t>Criptarea</a:t>
            </a:r>
            <a:r>
              <a:rPr lang="en-US" sz="2000" dirty="0" smtClean="0"/>
              <a:t> </a:t>
            </a:r>
            <a:r>
              <a:rPr lang="en-US" sz="2000" dirty="0" err="1" smtClean="0"/>
              <a:t>traficului</a:t>
            </a:r>
            <a:endParaRPr lang="en-US" sz="2000" dirty="0" smtClean="0"/>
          </a:p>
          <a:p>
            <a:pPr algn="r">
              <a:lnSpc>
                <a:spcPct val="150000"/>
              </a:lnSpc>
              <a:buFont typeface="+mj-lt"/>
              <a:buAutoNum type="arabicPeriod"/>
            </a:pPr>
            <a:r>
              <a:rPr lang="en-US" sz="2000" dirty="0" err="1" smtClean="0"/>
              <a:t>Protecția</a:t>
            </a:r>
            <a:r>
              <a:rPr lang="en-US" sz="2000" dirty="0" smtClean="0"/>
              <a:t> Wi-Fi.</a:t>
            </a:r>
            <a:endParaRPr lang="en-US" sz="2000" dirty="0"/>
          </a:p>
          <a:p>
            <a:pPr algn="r">
              <a:lnSpc>
                <a:spcPct val="150000"/>
              </a:lnSpc>
              <a:buFont typeface="+mj-lt"/>
              <a:buAutoNum type="arabicPeriod"/>
            </a:pPr>
            <a:r>
              <a:rPr lang="en-US" sz="2000" dirty="0"/>
              <a:t>Securitate </a:t>
            </a:r>
            <a:r>
              <a:rPr lang="en-US" sz="2000" dirty="0" err="1" smtClean="0"/>
              <a:t>fizică</a:t>
            </a:r>
            <a:endParaRPr lang="en-US" sz="2000" dirty="0"/>
          </a:p>
        </p:txBody>
      </p:sp>
      <p:pic>
        <p:nvPicPr>
          <p:cNvPr id="7172" name="Picture 4" descr="Metode de securizare a rețelelor | Securitatea informațiilo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9219" y="2990106"/>
            <a:ext cx="3044789" cy="31811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3" name="Rectangle 2"/>
          <p:cNvSpPr/>
          <p:nvPr/>
        </p:nvSpPr>
        <p:spPr>
          <a:xfrm>
            <a:off x="583162" y="1494773"/>
            <a:ext cx="1055186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/>
              <a:t>Securitatea</a:t>
            </a:r>
            <a:r>
              <a:rPr lang="en-US" sz="2000" b="1" dirty="0"/>
              <a:t> </a:t>
            </a:r>
            <a:r>
              <a:rPr lang="en-US" sz="2000" b="1" dirty="0" err="1"/>
              <a:t>rețelei</a:t>
            </a:r>
            <a:r>
              <a:rPr lang="en-US" sz="2000" dirty="0"/>
              <a:t> </a:t>
            </a:r>
            <a:r>
              <a:rPr lang="en-US" sz="2000" dirty="0" err="1"/>
              <a:t>reprezintă</a:t>
            </a:r>
            <a:r>
              <a:rPr lang="en-US" sz="2000" dirty="0"/>
              <a:t> </a:t>
            </a:r>
            <a:r>
              <a:rPr lang="en-US" sz="2000" dirty="0" err="1"/>
              <a:t>ansamblul</a:t>
            </a:r>
            <a:r>
              <a:rPr lang="en-US" sz="2000" dirty="0"/>
              <a:t> de </a:t>
            </a:r>
            <a:r>
              <a:rPr lang="en-US" sz="2000" dirty="0" err="1" smtClean="0"/>
              <a:t>politici</a:t>
            </a:r>
            <a:r>
              <a:rPr lang="en-US" sz="2000" dirty="0" smtClean="0"/>
              <a:t>, </a:t>
            </a:r>
            <a:r>
              <a:rPr lang="en-US" sz="2000" dirty="0" err="1" smtClean="0"/>
              <a:t>practici</a:t>
            </a:r>
            <a:r>
              <a:rPr lang="en-US" sz="2000" dirty="0" smtClean="0"/>
              <a:t> </a:t>
            </a:r>
            <a:r>
              <a:rPr lang="en-US" sz="2000" dirty="0" err="1"/>
              <a:t>și</a:t>
            </a:r>
            <a:r>
              <a:rPr lang="en-US" sz="2000" dirty="0"/>
              <a:t> </a:t>
            </a:r>
            <a:r>
              <a:rPr lang="en-US" sz="2000" dirty="0" err="1"/>
              <a:t>tehnologii</a:t>
            </a:r>
            <a:r>
              <a:rPr lang="en-US" sz="2000" dirty="0"/>
              <a:t> </a:t>
            </a:r>
            <a:r>
              <a:rPr lang="en-US" sz="2000" dirty="0" err="1"/>
              <a:t>folosite</a:t>
            </a:r>
            <a:r>
              <a:rPr lang="en-US" sz="2000" dirty="0"/>
              <a:t> </a:t>
            </a:r>
            <a:r>
              <a:rPr lang="en-US" sz="2000" dirty="0" err="1"/>
              <a:t>pentru</a:t>
            </a:r>
            <a:r>
              <a:rPr lang="en-US" sz="2000" dirty="0"/>
              <a:t> a </a:t>
            </a:r>
            <a:r>
              <a:rPr lang="en-US" sz="2000" dirty="0" err="1" smtClean="0"/>
              <a:t>proteja</a:t>
            </a:r>
            <a:r>
              <a:rPr lang="en-US" sz="2000" dirty="0" smtClean="0"/>
              <a:t> </a:t>
            </a:r>
            <a:r>
              <a:rPr lang="en-US" sz="2000" dirty="0" err="1"/>
              <a:t>infrastructura</a:t>
            </a:r>
            <a:r>
              <a:rPr lang="en-US" sz="2000" dirty="0"/>
              <a:t> de </a:t>
            </a:r>
            <a:r>
              <a:rPr lang="en-US" sz="2000" dirty="0" err="1"/>
              <a:t>rețea</a:t>
            </a:r>
            <a:r>
              <a:rPr lang="en-US" sz="2000" dirty="0"/>
              <a:t> </a:t>
            </a:r>
            <a:r>
              <a:rPr lang="en-US" sz="2000" dirty="0" smtClean="0"/>
              <a:t>(</a:t>
            </a:r>
            <a:r>
              <a:rPr lang="en-US" sz="2000" dirty="0"/>
              <a:t>switch-</a:t>
            </a:r>
            <a:r>
              <a:rPr lang="en-US" sz="2000" dirty="0" err="1"/>
              <a:t>uri</a:t>
            </a:r>
            <a:r>
              <a:rPr lang="en-US" sz="2000" dirty="0"/>
              <a:t>, </a:t>
            </a:r>
            <a:r>
              <a:rPr lang="en-US" sz="2000" dirty="0" err="1"/>
              <a:t>routere</a:t>
            </a:r>
            <a:r>
              <a:rPr lang="en-US" sz="2000" dirty="0"/>
              <a:t>, </a:t>
            </a:r>
            <a:r>
              <a:rPr lang="en-US" sz="2000" dirty="0" err="1"/>
              <a:t>servere</a:t>
            </a:r>
            <a:r>
              <a:rPr lang="en-US" sz="2000" dirty="0"/>
              <a:t>, </a:t>
            </a:r>
            <a:r>
              <a:rPr lang="en-US" sz="2000" dirty="0" err="1"/>
              <a:t>puncte</a:t>
            </a:r>
            <a:r>
              <a:rPr lang="en-US" sz="2000" dirty="0"/>
              <a:t> de </a:t>
            </a:r>
            <a:r>
              <a:rPr lang="en-US" sz="2000" dirty="0" err="1"/>
              <a:t>acces</a:t>
            </a:r>
            <a:r>
              <a:rPr lang="en-US" sz="2000" dirty="0"/>
              <a:t> Wi-Fi, </a:t>
            </a:r>
            <a:r>
              <a:rPr lang="en-US" sz="2000" dirty="0" err="1"/>
              <a:t>conexiuni</a:t>
            </a:r>
            <a:r>
              <a:rPr lang="en-US" sz="2000" dirty="0"/>
              <a:t> la internet etc</a:t>
            </a:r>
            <a:r>
              <a:rPr lang="en-US" sz="2000" dirty="0" smtClean="0"/>
              <a:t>.) </a:t>
            </a:r>
            <a:r>
              <a:rPr lang="en-US" sz="2000" dirty="0" err="1" smtClean="0"/>
              <a:t>împotriva</a:t>
            </a:r>
            <a:r>
              <a:rPr lang="en-US" sz="2000" dirty="0" smtClean="0"/>
              <a:t> </a:t>
            </a:r>
            <a:r>
              <a:rPr lang="en-US" sz="2000" dirty="0" err="1"/>
              <a:t>atacurilor</a:t>
            </a:r>
            <a:r>
              <a:rPr lang="en-US" sz="2000" dirty="0"/>
              <a:t>, </a:t>
            </a:r>
            <a:r>
              <a:rPr lang="en-US" sz="2000" dirty="0" err="1"/>
              <a:t>accesului</a:t>
            </a:r>
            <a:r>
              <a:rPr lang="en-US" sz="2000" dirty="0"/>
              <a:t> </a:t>
            </a:r>
            <a:r>
              <a:rPr lang="en-US" sz="2000" dirty="0" err="1"/>
              <a:t>neautorizat</a:t>
            </a:r>
            <a:r>
              <a:rPr lang="en-US" sz="2000" dirty="0"/>
              <a:t> </a:t>
            </a:r>
            <a:r>
              <a:rPr lang="en-US" sz="2000" dirty="0" err="1"/>
              <a:t>și</a:t>
            </a:r>
            <a:r>
              <a:rPr lang="en-US" sz="2000" dirty="0"/>
              <a:t> </a:t>
            </a:r>
            <a:r>
              <a:rPr lang="en-US" sz="2000" dirty="0" err="1"/>
              <a:t>pierderii</a:t>
            </a:r>
            <a:r>
              <a:rPr lang="en-US" sz="2000" dirty="0"/>
              <a:t> de date.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08441" y="234496"/>
            <a:ext cx="6159759" cy="1325563"/>
          </a:xfrm>
        </p:spPr>
        <p:txBody>
          <a:bodyPr/>
          <a:lstStyle/>
          <a:p>
            <a:r>
              <a:rPr dirty="0" err="1"/>
              <a:t>Securitatea</a:t>
            </a:r>
            <a:r>
              <a:rPr dirty="0"/>
              <a:t> </a:t>
            </a:r>
            <a:r>
              <a:rPr dirty="0" err="1"/>
              <a:t>Aplicațiilor</a:t>
            </a:r>
            <a:endParaRPr dirty="0"/>
          </a:p>
        </p:txBody>
      </p:sp>
      <p:sp>
        <p:nvSpPr>
          <p:cNvPr id="4" name="Rectangle 3"/>
          <p:cNvSpPr/>
          <p:nvPr/>
        </p:nvSpPr>
        <p:spPr>
          <a:xfrm>
            <a:off x="543232" y="2760388"/>
            <a:ext cx="575433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err="1"/>
              <a:t>Măsuri</a:t>
            </a:r>
            <a:r>
              <a:rPr lang="en-US" sz="2400" b="1" dirty="0"/>
              <a:t> de </a:t>
            </a:r>
            <a:r>
              <a:rPr lang="en-US" sz="2400" b="1" dirty="0" err="1"/>
              <a:t>securitate</a:t>
            </a:r>
            <a:r>
              <a:rPr lang="en-US" sz="2400" b="1" dirty="0"/>
              <a:t> </a:t>
            </a:r>
            <a:r>
              <a:rPr lang="en-US" sz="2400" b="1" dirty="0" err="1"/>
              <a:t>pentru</a:t>
            </a:r>
            <a:r>
              <a:rPr lang="en-US" sz="2400" b="1" dirty="0"/>
              <a:t> </a:t>
            </a:r>
            <a:r>
              <a:rPr lang="en-US" sz="2400" b="1" dirty="0" err="1"/>
              <a:t>aplicații</a:t>
            </a:r>
            <a:r>
              <a:rPr lang="en-US" sz="2400" b="1" dirty="0"/>
              <a:t>: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/>
              <a:t>Dezvoltare</a:t>
            </a:r>
            <a:r>
              <a:rPr lang="en-US" sz="2400" dirty="0"/>
              <a:t> </a:t>
            </a:r>
            <a:r>
              <a:rPr lang="en-US" sz="2400" dirty="0" err="1"/>
              <a:t>securizată</a:t>
            </a:r>
            <a:r>
              <a:rPr lang="en-US" sz="2400" dirty="0"/>
              <a:t> (Secure </a:t>
            </a:r>
            <a:r>
              <a:rPr lang="en-US" sz="2400" dirty="0" smtClean="0"/>
              <a:t>SDLC)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 smtClean="0"/>
              <a:t>Validarea</a:t>
            </a:r>
            <a:r>
              <a:rPr lang="en-US" sz="2400" dirty="0" smtClean="0"/>
              <a:t> input-</a:t>
            </a:r>
            <a:r>
              <a:rPr lang="en-US" sz="2400" dirty="0" err="1" smtClean="0"/>
              <a:t>urilor</a:t>
            </a:r>
            <a:r>
              <a:rPr lang="en-US" sz="2400" dirty="0" smtClean="0"/>
              <a:t>.</a:t>
            </a:r>
            <a:endParaRPr lang="en-US" sz="2400" dirty="0"/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/>
              <a:t>Criptarea</a:t>
            </a:r>
            <a:r>
              <a:rPr lang="en-US" sz="2400" dirty="0"/>
              <a:t> </a:t>
            </a:r>
            <a:r>
              <a:rPr lang="en-US" sz="2400" dirty="0" err="1" smtClean="0"/>
              <a:t>datelor</a:t>
            </a:r>
            <a:r>
              <a:rPr lang="en-US" sz="2400" dirty="0" smtClean="0"/>
              <a:t>.</a:t>
            </a:r>
            <a:endParaRPr lang="en-US" sz="2400" dirty="0"/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/>
              <a:t>Autentificare</a:t>
            </a:r>
            <a:r>
              <a:rPr lang="en-US" sz="2400" dirty="0"/>
              <a:t> </a:t>
            </a:r>
            <a:r>
              <a:rPr lang="en-US" sz="2400" dirty="0" err="1"/>
              <a:t>și</a:t>
            </a:r>
            <a:r>
              <a:rPr lang="en-US" sz="2400" dirty="0"/>
              <a:t> </a:t>
            </a:r>
            <a:r>
              <a:rPr lang="en-US" sz="2400" dirty="0" err="1"/>
              <a:t>autorizare</a:t>
            </a:r>
            <a:r>
              <a:rPr lang="en-US" sz="2400" dirty="0"/>
              <a:t> </a:t>
            </a:r>
            <a:r>
              <a:rPr lang="en-US" sz="2400" dirty="0" err="1" smtClean="0"/>
              <a:t>puternică</a:t>
            </a:r>
            <a:endParaRPr lang="en-US" sz="2400" dirty="0" smtClean="0"/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 smtClean="0"/>
              <a:t>Managementul</a:t>
            </a:r>
            <a:r>
              <a:rPr lang="en-US" sz="2400" dirty="0" smtClean="0"/>
              <a:t> </a:t>
            </a:r>
            <a:r>
              <a:rPr lang="en-US" sz="2400" dirty="0" err="1" smtClean="0"/>
              <a:t>sesiunilor</a:t>
            </a:r>
            <a:endParaRPr lang="en-US" sz="2400" dirty="0" smtClean="0"/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 smtClean="0"/>
              <a:t>Testare</a:t>
            </a:r>
            <a:r>
              <a:rPr lang="en-US" sz="2400" dirty="0" smtClean="0"/>
              <a:t> </a:t>
            </a:r>
            <a:r>
              <a:rPr lang="en-US" sz="2400" dirty="0"/>
              <a:t>de </a:t>
            </a:r>
            <a:r>
              <a:rPr lang="en-US" sz="2400" dirty="0" smtClean="0"/>
              <a:t>Securitate.</a:t>
            </a:r>
            <a:endParaRPr lang="en-US" sz="2400" dirty="0"/>
          </a:p>
        </p:txBody>
      </p:sp>
      <p:pic>
        <p:nvPicPr>
          <p:cNvPr id="8196" name="Picture 4" descr="Securitatea cibernetică - cum să lupți împotriva hackerilo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4834" y="2935432"/>
            <a:ext cx="4826972" cy="3620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419099" y="1560059"/>
            <a:ext cx="113353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/>
              <a:t>Securitatea</a:t>
            </a:r>
            <a:r>
              <a:rPr lang="en-US" sz="2400" b="1" dirty="0"/>
              <a:t> </a:t>
            </a:r>
            <a:r>
              <a:rPr lang="en-US" sz="2400" b="1" dirty="0" err="1"/>
              <a:t>aplicațiilor</a:t>
            </a:r>
            <a:r>
              <a:rPr lang="en-US" sz="2400" dirty="0"/>
              <a:t> se </a:t>
            </a:r>
            <a:r>
              <a:rPr lang="en-US" sz="2400" dirty="0" err="1"/>
              <a:t>referă</a:t>
            </a:r>
            <a:r>
              <a:rPr lang="en-US" sz="2400" dirty="0"/>
              <a:t> la </a:t>
            </a:r>
            <a:r>
              <a:rPr lang="en-US" sz="2400" dirty="0" err="1"/>
              <a:t>măsurile</a:t>
            </a:r>
            <a:r>
              <a:rPr lang="en-US" sz="2400" dirty="0"/>
              <a:t> </a:t>
            </a:r>
            <a:r>
              <a:rPr lang="en-US" sz="2400" dirty="0" err="1"/>
              <a:t>și</a:t>
            </a:r>
            <a:r>
              <a:rPr lang="en-US" sz="2400" dirty="0"/>
              <a:t> </a:t>
            </a:r>
            <a:r>
              <a:rPr lang="en-US" sz="2400" dirty="0" err="1"/>
              <a:t>practicile</a:t>
            </a:r>
            <a:r>
              <a:rPr lang="en-US" sz="2400" dirty="0"/>
              <a:t> </a:t>
            </a:r>
            <a:r>
              <a:rPr lang="en-US" sz="2400" dirty="0" err="1" smtClean="0"/>
              <a:t>implementate</a:t>
            </a:r>
            <a:r>
              <a:rPr lang="en-US" sz="2400" dirty="0" smtClean="0"/>
              <a:t> </a:t>
            </a:r>
            <a:r>
              <a:rPr lang="en-US" sz="2400" dirty="0" err="1" smtClean="0"/>
              <a:t>pentru</a:t>
            </a:r>
            <a:r>
              <a:rPr lang="en-US" sz="2400" dirty="0" smtClean="0"/>
              <a:t> </a:t>
            </a:r>
            <a:r>
              <a:rPr lang="en-US" sz="2400" dirty="0"/>
              <a:t>a </a:t>
            </a:r>
            <a:r>
              <a:rPr lang="en-US" sz="2400" dirty="0" err="1"/>
              <a:t>proteja</a:t>
            </a:r>
            <a:r>
              <a:rPr lang="en-US" sz="2400" dirty="0"/>
              <a:t> </a:t>
            </a:r>
            <a:r>
              <a:rPr lang="en-US" sz="2400" dirty="0" err="1"/>
              <a:t>aplicațiile</a:t>
            </a:r>
            <a:r>
              <a:rPr lang="en-US" sz="2400" dirty="0"/>
              <a:t> software </a:t>
            </a:r>
            <a:r>
              <a:rPr lang="en-US" sz="2400" dirty="0" err="1"/>
              <a:t>împotriva</a:t>
            </a:r>
            <a:r>
              <a:rPr lang="en-US" sz="2400" dirty="0"/>
              <a:t> </a:t>
            </a:r>
            <a:r>
              <a:rPr lang="en-US" sz="2400" dirty="0" err="1" smtClean="0"/>
              <a:t>atacurilor</a:t>
            </a:r>
            <a:r>
              <a:rPr lang="en-US" sz="2400" dirty="0" smtClean="0"/>
              <a:t>, </a:t>
            </a:r>
            <a:r>
              <a:rPr lang="en-US" sz="2400" dirty="0" err="1" smtClean="0"/>
              <a:t>vulnerabilităților</a:t>
            </a:r>
            <a:r>
              <a:rPr lang="en-US" sz="2400" dirty="0" smtClean="0"/>
              <a:t> </a:t>
            </a:r>
            <a:r>
              <a:rPr lang="en-US" sz="2400" dirty="0" err="1"/>
              <a:t>și</a:t>
            </a:r>
            <a:r>
              <a:rPr lang="en-US" sz="2400" dirty="0"/>
              <a:t> </a:t>
            </a:r>
            <a:r>
              <a:rPr lang="en-US" sz="2400" dirty="0" err="1"/>
              <a:t>accesului</a:t>
            </a:r>
            <a:r>
              <a:rPr lang="en-US" sz="2400" dirty="0"/>
              <a:t> </a:t>
            </a:r>
            <a:r>
              <a:rPr lang="en-US" sz="2400" dirty="0" err="1"/>
              <a:t>neautorizat</a:t>
            </a:r>
            <a:r>
              <a:rPr lang="en-US" sz="2400" dirty="0"/>
              <a:t>. 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universeit.blog/web/app/uploads/2022/08/Cybersecurity-Gartner-predictions-1024x57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7717" y="1895689"/>
            <a:ext cx="5971064" cy="33587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8200" y="188913"/>
            <a:ext cx="7677150" cy="1325563"/>
          </a:xfrm>
        </p:spPr>
        <p:txBody>
          <a:bodyPr>
            <a:normAutofit/>
          </a:bodyPr>
          <a:lstStyle/>
          <a:p>
            <a:r>
              <a:rPr sz="3600" b="1" dirty="0" err="1"/>
              <a:t>Introducere</a:t>
            </a:r>
            <a:r>
              <a:rPr sz="3600" b="1" dirty="0"/>
              <a:t> </a:t>
            </a:r>
            <a:r>
              <a:rPr sz="3600" b="1" dirty="0" err="1"/>
              <a:t>în</a:t>
            </a:r>
            <a:r>
              <a:rPr sz="3600" b="1" dirty="0"/>
              <a:t> </a:t>
            </a:r>
            <a:r>
              <a:rPr sz="3600" b="1" dirty="0" err="1"/>
              <a:t>Securitatea</a:t>
            </a:r>
            <a:r>
              <a:rPr sz="3600" b="1" dirty="0"/>
              <a:t> </a:t>
            </a:r>
            <a:r>
              <a:rPr sz="3600" b="1" dirty="0" err="1"/>
              <a:t>Cibernetică</a:t>
            </a:r>
            <a:endParaRPr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6251" y="1514476"/>
            <a:ext cx="5370872" cy="2060575"/>
          </a:xfrm>
        </p:spPr>
        <p:txBody>
          <a:bodyPr>
            <a:noAutofit/>
          </a:bodyPr>
          <a:lstStyle/>
          <a:p>
            <a:r>
              <a:rPr lang="en-US" b="1" dirty="0" err="1"/>
              <a:t>Securitatea</a:t>
            </a:r>
            <a:r>
              <a:rPr lang="en-US" b="1" dirty="0"/>
              <a:t> </a:t>
            </a:r>
            <a:r>
              <a:rPr lang="en-US" b="1" dirty="0" err="1"/>
              <a:t>cibernetică</a:t>
            </a:r>
            <a:r>
              <a:rPr lang="en-US" b="1" dirty="0"/>
              <a:t> </a:t>
            </a:r>
            <a:r>
              <a:rPr lang="en-US" dirty="0" err="1"/>
              <a:t>reprezintă</a:t>
            </a:r>
            <a:r>
              <a:rPr lang="en-US" dirty="0"/>
              <a:t> </a:t>
            </a:r>
            <a:r>
              <a:rPr lang="en-US" dirty="0" err="1"/>
              <a:t>ansamblul</a:t>
            </a:r>
            <a:r>
              <a:rPr lang="en-US" dirty="0"/>
              <a:t> de </a:t>
            </a:r>
            <a:r>
              <a:rPr lang="en-US" dirty="0" err="1" smtClean="0"/>
              <a:t>tehnologii</a:t>
            </a:r>
            <a:r>
              <a:rPr lang="en-US" dirty="0" smtClean="0"/>
              <a:t>, </a:t>
            </a:r>
            <a:r>
              <a:rPr lang="en-US" dirty="0" err="1" smtClean="0"/>
              <a:t>politici</a:t>
            </a:r>
            <a:r>
              <a:rPr lang="en-US" dirty="0" smtClean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proceduri</a:t>
            </a:r>
            <a:r>
              <a:rPr lang="en-US" dirty="0"/>
              <a:t> care au ca </a:t>
            </a:r>
            <a:r>
              <a:rPr lang="en-US" dirty="0" err="1"/>
              <a:t>scop</a:t>
            </a:r>
            <a:r>
              <a:rPr lang="en-US" dirty="0"/>
              <a:t> </a:t>
            </a:r>
            <a:r>
              <a:rPr lang="en-US" dirty="0" err="1"/>
              <a:t>protejarea</a:t>
            </a:r>
            <a:r>
              <a:rPr lang="en-US" dirty="0"/>
              <a:t> </a:t>
            </a:r>
            <a:r>
              <a:rPr lang="en-US" dirty="0" err="1"/>
              <a:t>sistemelor</a:t>
            </a:r>
            <a:r>
              <a:rPr lang="en-US" dirty="0"/>
              <a:t> </a:t>
            </a:r>
            <a:r>
              <a:rPr lang="en-US" dirty="0" err="1" smtClean="0"/>
              <a:t>informatice</a:t>
            </a:r>
            <a:r>
              <a:rPr lang="en-US" dirty="0" smtClean="0"/>
              <a:t>, a </a:t>
            </a:r>
            <a:r>
              <a:rPr lang="en-US" dirty="0" err="1"/>
              <a:t>rețelelor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a </a:t>
            </a:r>
            <a:r>
              <a:rPr lang="en-US" dirty="0" err="1"/>
              <a:t>datelor</a:t>
            </a:r>
            <a:r>
              <a:rPr lang="en-US" dirty="0"/>
              <a:t> </a:t>
            </a:r>
            <a:r>
              <a:rPr lang="en-US" dirty="0" err="1"/>
              <a:t>împotriva</a:t>
            </a:r>
            <a:r>
              <a:rPr lang="en-US" dirty="0"/>
              <a:t> </a:t>
            </a:r>
            <a:r>
              <a:rPr lang="en-US" dirty="0" err="1"/>
              <a:t>accesului</a:t>
            </a:r>
            <a:r>
              <a:rPr lang="en-US" dirty="0"/>
              <a:t> </a:t>
            </a:r>
            <a:r>
              <a:rPr lang="en-US" dirty="0" err="1"/>
              <a:t>neautorizat</a:t>
            </a:r>
            <a:r>
              <a:rPr lang="en-US" dirty="0"/>
              <a:t>, </a:t>
            </a:r>
            <a:r>
              <a:rPr lang="en-US" dirty="0" smtClean="0"/>
              <a:t>a </a:t>
            </a:r>
            <a:r>
              <a:rPr lang="en-US" dirty="0" err="1"/>
              <a:t>furturilor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a </a:t>
            </a:r>
            <a:r>
              <a:rPr lang="en-US" dirty="0" err="1"/>
              <a:t>daunelor</a:t>
            </a:r>
            <a:r>
              <a:rPr lang="en-US" dirty="0"/>
              <a:t> </a:t>
            </a:r>
            <a:r>
              <a:rPr lang="en-US" dirty="0" err="1"/>
              <a:t>provocate</a:t>
            </a:r>
            <a:r>
              <a:rPr lang="en-US" dirty="0"/>
              <a:t> de </a:t>
            </a:r>
            <a:r>
              <a:rPr lang="en-US" dirty="0" err="1"/>
              <a:t>atacuri</a:t>
            </a:r>
            <a:r>
              <a:rPr lang="en-US" dirty="0"/>
              <a:t> </a:t>
            </a:r>
            <a:r>
              <a:rPr lang="en-US" dirty="0" err="1"/>
              <a:t>cibernetice</a:t>
            </a:r>
            <a:r>
              <a:rPr lang="en-US" dirty="0"/>
              <a:t>.</a:t>
            </a:r>
            <a:endParaRPr lang="en-US" b="1" dirty="0" smtClean="0"/>
          </a:p>
          <a:p>
            <a:pPr marL="0" indent="0">
              <a:buNone/>
            </a:pPr>
            <a:r>
              <a:rPr sz="2400" b="1" dirty="0" smtClean="0"/>
              <a:t>•</a:t>
            </a:r>
            <a:r>
              <a:rPr sz="3600" b="1" dirty="0" smtClean="0"/>
              <a:t> </a:t>
            </a:r>
            <a:r>
              <a:rPr b="1" dirty="0"/>
              <a:t>Context global</a:t>
            </a:r>
            <a:r>
              <a:rPr dirty="0"/>
              <a:t>: </a:t>
            </a:r>
            <a:r>
              <a:rPr dirty="0" err="1"/>
              <a:t>atacurile</a:t>
            </a:r>
            <a:r>
              <a:rPr dirty="0"/>
              <a:t> </a:t>
            </a:r>
            <a:r>
              <a:rPr lang="en-US" dirty="0"/>
              <a:t/>
            </a:r>
            <a:br>
              <a:rPr lang="en-US" dirty="0"/>
            </a:br>
            <a:r>
              <a:rPr dirty="0" err="1"/>
              <a:t>cresc</a:t>
            </a:r>
            <a:r>
              <a:rPr dirty="0"/>
              <a:t> rapid</a:t>
            </a:r>
          </a:p>
          <a:p>
            <a:pPr marL="0" indent="0">
              <a:buNone/>
            </a:pPr>
            <a:endParaRPr b="1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b="1" dirty="0" err="1"/>
              <a:t>Frecvente</a:t>
            </a:r>
            <a:r>
              <a:rPr lang="en-US" b="1" dirty="0"/>
              <a:t> </a:t>
            </a:r>
            <a:r>
              <a:rPr lang="en-US" b="1" dirty="0" err="1"/>
              <a:t>atacuri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8671" y="1690688"/>
            <a:ext cx="6043162" cy="5146982"/>
          </a:xfrm>
        </p:spPr>
      </p:pic>
    </p:spTree>
    <p:extLst>
      <p:ext uri="{BB962C8B-B14F-4D97-AF65-F5344CB8AC3E}">
        <p14:creationId xmlns:p14="http://schemas.microsoft.com/office/powerpoint/2010/main" val="18509660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995"/>
            <a:ext cx="10515600" cy="1325563"/>
          </a:xfrm>
        </p:spPr>
        <p:txBody>
          <a:bodyPr/>
          <a:lstStyle/>
          <a:p>
            <a:pPr algn="r"/>
            <a:r>
              <a:rPr lang="en-US" b="1" dirty="0" err="1"/>
              <a:t>F</a:t>
            </a:r>
            <a:r>
              <a:rPr lang="en-US" b="1" dirty="0" err="1" smtClean="0"/>
              <a:t>recvente</a:t>
            </a:r>
            <a:r>
              <a:rPr lang="en-US" b="1" dirty="0" smtClean="0"/>
              <a:t> </a:t>
            </a:r>
            <a:r>
              <a:rPr lang="en-US" b="1" dirty="0" err="1"/>
              <a:t>atacuri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12326"/>
            <a:ext cx="10515600" cy="435133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u="sng" dirty="0" err="1"/>
              <a:t>Printre</a:t>
            </a:r>
            <a:r>
              <a:rPr lang="en-US" b="1" u="sng" dirty="0"/>
              <a:t> </a:t>
            </a:r>
            <a:r>
              <a:rPr lang="en-US" b="1" u="sng" dirty="0" err="1"/>
              <a:t>cele</a:t>
            </a:r>
            <a:r>
              <a:rPr lang="en-US" b="1" u="sng" dirty="0"/>
              <a:t> </a:t>
            </a:r>
            <a:r>
              <a:rPr lang="en-US" b="1" u="sng" dirty="0" err="1"/>
              <a:t>mai</a:t>
            </a:r>
            <a:r>
              <a:rPr lang="en-US" b="1" u="sng" dirty="0"/>
              <a:t> </a:t>
            </a:r>
            <a:r>
              <a:rPr lang="en-US" b="1" u="sng" dirty="0" err="1"/>
              <a:t>frecvente</a:t>
            </a:r>
            <a:r>
              <a:rPr lang="en-US" b="1" u="sng" dirty="0"/>
              <a:t> </a:t>
            </a:r>
            <a:r>
              <a:rPr lang="en-US" b="1" u="sng" dirty="0" err="1"/>
              <a:t>atacuri</a:t>
            </a:r>
            <a:r>
              <a:rPr lang="en-US" b="1" u="sng" dirty="0"/>
              <a:t> se </a:t>
            </a:r>
            <a:r>
              <a:rPr lang="en-US" b="1" u="sng" dirty="0" err="1"/>
              <a:t>numără</a:t>
            </a:r>
            <a:r>
              <a:rPr lang="en-US" b="1" u="sng" dirty="0" smtClean="0"/>
              <a:t>:</a:t>
            </a:r>
          </a:p>
          <a:p>
            <a:pPr marL="0" indent="0">
              <a:buNone/>
            </a:pPr>
            <a:endParaRPr lang="en-US" b="1" dirty="0"/>
          </a:p>
          <a:p>
            <a:r>
              <a:rPr lang="en-US" b="1" u="sng" dirty="0"/>
              <a:t>Phishing-</a:t>
            </a:r>
            <a:r>
              <a:rPr lang="en-US" b="1" u="sng" dirty="0" err="1"/>
              <a:t>ul</a:t>
            </a:r>
            <a:r>
              <a:rPr lang="en-US" dirty="0"/>
              <a:t> </a:t>
            </a:r>
            <a:r>
              <a:rPr lang="en-US" dirty="0" smtClean="0"/>
              <a:t>- </a:t>
            </a:r>
            <a:r>
              <a:rPr lang="en-US" dirty="0" err="1" smtClean="0"/>
              <a:t>este</a:t>
            </a:r>
            <a:r>
              <a:rPr lang="en-US" dirty="0" smtClean="0"/>
              <a:t> </a:t>
            </a:r>
            <a:r>
              <a:rPr lang="en-US" dirty="0"/>
              <a:t>o </a:t>
            </a:r>
            <a:r>
              <a:rPr lang="en-US" dirty="0" err="1"/>
              <a:t>metodă</a:t>
            </a:r>
            <a:r>
              <a:rPr lang="en-US" dirty="0"/>
              <a:t> de </a:t>
            </a:r>
            <a:r>
              <a:rPr lang="en-US" dirty="0" err="1"/>
              <a:t>înșelăciune</a:t>
            </a:r>
            <a:r>
              <a:rPr lang="en-US" dirty="0"/>
              <a:t> online </a:t>
            </a:r>
            <a:r>
              <a:rPr lang="en-US" dirty="0" err="1"/>
              <a:t>în</a:t>
            </a:r>
            <a:r>
              <a:rPr lang="en-US" dirty="0"/>
              <a:t> care </a:t>
            </a:r>
            <a:r>
              <a:rPr lang="en-US" dirty="0" err="1"/>
              <a:t>atacatorii</a:t>
            </a:r>
            <a:r>
              <a:rPr lang="en-US" dirty="0"/>
              <a:t> </a:t>
            </a:r>
            <a:r>
              <a:rPr lang="en-US" dirty="0" err="1"/>
              <a:t>trimit</a:t>
            </a:r>
            <a:r>
              <a:rPr lang="en-US" dirty="0"/>
              <a:t> </a:t>
            </a:r>
            <a:r>
              <a:rPr lang="en-US" dirty="0" err="1"/>
              <a:t>mesaje</a:t>
            </a:r>
            <a:r>
              <a:rPr lang="en-US" dirty="0"/>
              <a:t> false (email, SMS, link-</a:t>
            </a:r>
            <a:r>
              <a:rPr lang="en-US" dirty="0" err="1"/>
              <a:t>uri</a:t>
            </a:r>
            <a:r>
              <a:rPr lang="en-US" dirty="0"/>
              <a:t>) care par </a:t>
            </a:r>
            <a:r>
              <a:rPr lang="en-US" dirty="0" err="1"/>
              <a:t>reale</a:t>
            </a:r>
            <a:r>
              <a:rPr lang="en-US" dirty="0"/>
              <a:t>, </a:t>
            </a:r>
            <a:r>
              <a:rPr lang="en-US" dirty="0" err="1"/>
              <a:t>pentru</a:t>
            </a:r>
            <a:r>
              <a:rPr lang="en-US" dirty="0"/>
              <a:t> a </a:t>
            </a:r>
            <a:r>
              <a:rPr lang="en-US" dirty="0" err="1"/>
              <a:t>convinge</a:t>
            </a:r>
            <a:r>
              <a:rPr lang="en-US" dirty="0"/>
              <a:t> </a:t>
            </a:r>
            <a:r>
              <a:rPr lang="en-US" dirty="0" err="1"/>
              <a:t>victima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ofere</a:t>
            </a:r>
            <a:r>
              <a:rPr lang="en-US" dirty="0"/>
              <a:t> </a:t>
            </a:r>
            <a:r>
              <a:rPr lang="en-US" dirty="0" err="1"/>
              <a:t>informații</a:t>
            </a:r>
            <a:r>
              <a:rPr lang="en-US" dirty="0"/>
              <a:t> </a:t>
            </a:r>
            <a:r>
              <a:rPr lang="en-US" dirty="0" err="1"/>
              <a:t>personale</a:t>
            </a:r>
            <a:r>
              <a:rPr lang="en-US" dirty="0"/>
              <a:t>, cum </a:t>
            </a:r>
            <a:r>
              <a:rPr lang="en-US" dirty="0" err="1"/>
              <a:t>ar</a:t>
            </a:r>
            <a:r>
              <a:rPr lang="en-US" dirty="0"/>
              <a:t> fi parole, date </a:t>
            </a:r>
            <a:r>
              <a:rPr lang="en-US" dirty="0" err="1"/>
              <a:t>bancare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alte</a:t>
            </a:r>
            <a:r>
              <a:rPr lang="en-US" dirty="0"/>
              <a:t> date </a:t>
            </a:r>
            <a:r>
              <a:rPr lang="en-US" dirty="0" err="1"/>
              <a:t>sensibile</a:t>
            </a:r>
            <a:r>
              <a:rPr lang="en-US" dirty="0"/>
              <a:t>.</a:t>
            </a:r>
          </a:p>
          <a:p>
            <a:r>
              <a:rPr lang="en-US" b="1" u="sng" dirty="0" smtClean="0"/>
              <a:t>Ransomware-</a:t>
            </a:r>
            <a:r>
              <a:rPr lang="en-US" b="1" u="sng" dirty="0" err="1" smtClean="0"/>
              <a:t>ul</a:t>
            </a:r>
            <a:r>
              <a:rPr lang="en-US" b="1" dirty="0" smtClean="0"/>
              <a:t> </a:t>
            </a:r>
            <a:r>
              <a:rPr lang="en-US" dirty="0" smtClean="0"/>
              <a:t>-</a:t>
            </a:r>
            <a:r>
              <a:rPr lang="en-US" dirty="0" err="1" smtClean="0"/>
              <a:t>este</a:t>
            </a:r>
            <a:r>
              <a:rPr lang="en-US" dirty="0" smtClean="0"/>
              <a:t> </a:t>
            </a:r>
            <a:r>
              <a:rPr lang="en-US" dirty="0"/>
              <a:t>un tip de program </a:t>
            </a:r>
            <a:r>
              <a:rPr lang="en-US" dirty="0" err="1"/>
              <a:t>malițios</a:t>
            </a:r>
            <a:r>
              <a:rPr lang="en-US" dirty="0"/>
              <a:t> (virus) care </a:t>
            </a:r>
            <a:r>
              <a:rPr lang="en-US" dirty="0" err="1"/>
              <a:t>blochează</a:t>
            </a:r>
            <a:r>
              <a:rPr lang="en-US" dirty="0"/>
              <a:t> </a:t>
            </a:r>
            <a:r>
              <a:rPr lang="en-US" dirty="0" err="1"/>
              <a:t>accesul</a:t>
            </a:r>
            <a:r>
              <a:rPr lang="en-US" dirty="0"/>
              <a:t> la </a:t>
            </a:r>
            <a:r>
              <a:rPr lang="en-US" dirty="0" err="1"/>
              <a:t>fișierele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sistemul</a:t>
            </a:r>
            <a:r>
              <a:rPr lang="en-US" dirty="0"/>
              <a:t> </a:t>
            </a:r>
            <a:r>
              <a:rPr lang="en-US" dirty="0" err="1"/>
              <a:t>victimei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cere</a:t>
            </a:r>
            <a:r>
              <a:rPr lang="en-US" dirty="0"/>
              <a:t> o </a:t>
            </a:r>
            <a:r>
              <a:rPr lang="en-US" dirty="0" err="1"/>
              <a:t>sumă</a:t>
            </a:r>
            <a:r>
              <a:rPr lang="en-US" dirty="0"/>
              <a:t> de </a:t>
            </a:r>
            <a:r>
              <a:rPr lang="en-US" dirty="0" err="1"/>
              <a:t>bani</a:t>
            </a:r>
            <a:r>
              <a:rPr lang="en-US" dirty="0"/>
              <a:t> (</a:t>
            </a:r>
            <a:r>
              <a:rPr lang="en-US" dirty="0" err="1"/>
              <a:t>răscumpărare</a:t>
            </a:r>
            <a:r>
              <a:rPr lang="en-US" dirty="0"/>
              <a:t>) </a:t>
            </a:r>
            <a:r>
              <a:rPr lang="en-US" dirty="0" err="1"/>
              <a:t>pentru</a:t>
            </a:r>
            <a:r>
              <a:rPr lang="en-US" dirty="0"/>
              <a:t> a le </a:t>
            </a:r>
            <a:r>
              <a:rPr lang="en-US" dirty="0" err="1"/>
              <a:t>debloca</a:t>
            </a:r>
            <a:r>
              <a:rPr lang="en-US" dirty="0" smtClean="0"/>
              <a:t>.</a:t>
            </a:r>
          </a:p>
          <a:p>
            <a:r>
              <a:rPr lang="en-US" b="1" u="sng" dirty="0" err="1"/>
              <a:t>A</a:t>
            </a:r>
            <a:r>
              <a:rPr lang="en-US" b="1" u="sng" dirty="0" err="1" smtClean="0"/>
              <a:t>tac</a:t>
            </a:r>
            <a:r>
              <a:rPr lang="en-US" b="1" u="sng" dirty="0" smtClean="0"/>
              <a:t> </a:t>
            </a:r>
            <a:r>
              <a:rPr lang="en-US" b="1" u="sng" dirty="0"/>
              <a:t>DDoS</a:t>
            </a:r>
            <a:r>
              <a:rPr lang="en-US" b="1" dirty="0"/>
              <a:t> </a:t>
            </a:r>
            <a:r>
              <a:rPr lang="en-US" b="1" dirty="0" smtClean="0"/>
              <a:t>-</a:t>
            </a:r>
            <a:r>
              <a:rPr lang="en-US" dirty="0" err="1" smtClean="0"/>
              <a:t>este</a:t>
            </a:r>
            <a:r>
              <a:rPr lang="en-US" dirty="0" smtClean="0"/>
              <a:t> </a:t>
            </a:r>
            <a:r>
              <a:rPr lang="en-US" dirty="0"/>
              <a:t>o </a:t>
            </a:r>
            <a:r>
              <a:rPr lang="en-US" dirty="0" err="1"/>
              <a:t>acțiune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care un site </a:t>
            </a:r>
            <a:r>
              <a:rPr lang="en-US" dirty="0" err="1"/>
              <a:t>sau</a:t>
            </a:r>
            <a:r>
              <a:rPr lang="en-US" dirty="0"/>
              <a:t> server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supraîncărcat</a:t>
            </a:r>
            <a:r>
              <a:rPr lang="en-US" dirty="0"/>
              <a:t> cu </a:t>
            </a:r>
            <a:r>
              <a:rPr lang="en-US" dirty="0" err="1"/>
              <a:t>foarte</a:t>
            </a:r>
            <a:r>
              <a:rPr lang="en-US" dirty="0"/>
              <a:t> </a:t>
            </a:r>
            <a:r>
              <a:rPr lang="en-US" dirty="0" err="1"/>
              <a:t>multe</a:t>
            </a:r>
            <a:r>
              <a:rPr lang="en-US" dirty="0"/>
              <a:t> </a:t>
            </a:r>
            <a:r>
              <a:rPr lang="en-US" dirty="0" err="1"/>
              <a:t>cereri</a:t>
            </a:r>
            <a:r>
              <a:rPr lang="en-US" dirty="0"/>
              <a:t> </a:t>
            </a:r>
            <a:r>
              <a:rPr lang="en-US" dirty="0" err="1"/>
              <a:t>simultane</a:t>
            </a:r>
            <a:r>
              <a:rPr lang="en-US" dirty="0"/>
              <a:t>, </a:t>
            </a:r>
            <a:r>
              <a:rPr lang="en-US" dirty="0" err="1"/>
              <a:t>trimise</a:t>
            </a:r>
            <a:r>
              <a:rPr lang="en-US" dirty="0"/>
              <a:t> de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multe</a:t>
            </a:r>
            <a:r>
              <a:rPr lang="en-US" dirty="0"/>
              <a:t> </a:t>
            </a:r>
            <a:r>
              <a:rPr lang="en-US" dirty="0" err="1"/>
              <a:t>calculatoare</a:t>
            </a:r>
            <a:r>
              <a:rPr lang="en-US" dirty="0"/>
              <a:t>, </a:t>
            </a:r>
            <a:r>
              <a:rPr lang="en-US" dirty="0" err="1"/>
              <a:t>astfel</a:t>
            </a:r>
            <a:r>
              <a:rPr lang="en-US" dirty="0"/>
              <a:t> </a:t>
            </a:r>
            <a:r>
              <a:rPr lang="en-US" dirty="0" err="1"/>
              <a:t>încât</a:t>
            </a:r>
            <a:r>
              <a:rPr lang="en-US" dirty="0"/>
              <a:t> </a:t>
            </a:r>
            <a:r>
              <a:rPr lang="en-US" dirty="0" err="1"/>
              <a:t>serviciul</a:t>
            </a:r>
            <a:r>
              <a:rPr lang="en-US" dirty="0"/>
              <a:t> se </a:t>
            </a:r>
            <a:r>
              <a:rPr lang="en-US" dirty="0" err="1"/>
              <a:t>blochează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nu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funcționează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utilizatorii</a:t>
            </a:r>
            <a:r>
              <a:rPr lang="en-US" dirty="0"/>
              <a:t> </a:t>
            </a:r>
            <a:r>
              <a:rPr lang="en-US" dirty="0" err="1"/>
              <a:t>reali</a:t>
            </a:r>
            <a:r>
              <a:rPr lang="en-US" dirty="0" smtClean="0"/>
              <a:t>.</a:t>
            </a:r>
          </a:p>
          <a:p>
            <a:r>
              <a:rPr lang="en-US" b="1" u="sng" dirty="0" err="1"/>
              <a:t>Exploatarea</a:t>
            </a:r>
            <a:r>
              <a:rPr lang="en-US" b="1" u="sng" dirty="0"/>
              <a:t> </a:t>
            </a:r>
            <a:r>
              <a:rPr lang="en-US" b="1" u="sng" dirty="0" err="1"/>
              <a:t>breșelor</a:t>
            </a:r>
            <a:r>
              <a:rPr lang="en-US" b="1" u="sng" dirty="0"/>
              <a:t> de </a:t>
            </a:r>
            <a:r>
              <a:rPr lang="en-US" b="1" u="sng" dirty="0" err="1"/>
              <a:t>s</a:t>
            </a:r>
            <a:r>
              <a:rPr lang="en-US" b="1" u="sng" dirty="0" err="1" smtClean="0"/>
              <a:t>ecuritate</a:t>
            </a:r>
            <a:r>
              <a:rPr lang="en-US" u="sng" dirty="0" smtClean="0"/>
              <a:t>- </a:t>
            </a:r>
            <a:r>
              <a:rPr lang="en-US" dirty="0" err="1" smtClean="0"/>
              <a:t>este</a:t>
            </a:r>
            <a:r>
              <a:rPr lang="en-US" dirty="0" smtClean="0"/>
              <a:t> </a:t>
            </a:r>
            <a:r>
              <a:rPr lang="en-US" dirty="0" err="1" smtClean="0"/>
              <a:t>folosirea</a:t>
            </a:r>
            <a:r>
              <a:rPr lang="en-US" dirty="0" smtClean="0"/>
              <a:t> </a:t>
            </a:r>
            <a:r>
              <a:rPr lang="en-US" dirty="0" err="1"/>
              <a:t>unor</a:t>
            </a:r>
            <a:r>
              <a:rPr lang="en-US" dirty="0"/>
              <a:t> </a:t>
            </a:r>
            <a:r>
              <a:rPr lang="en-US" dirty="0" err="1"/>
              <a:t>erori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slăbiciuni</a:t>
            </a:r>
            <a:r>
              <a:rPr lang="en-US" dirty="0"/>
              <a:t> din </a:t>
            </a:r>
            <a:r>
              <a:rPr lang="en-US" dirty="0" err="1"/>
              <a:t>programe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aplicații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a </a:t>
            </a:r>
            <a:r>
              <a:rPr lang="en-US" dirty="0" err="1"/>
              <a:t>pătrunde</a:t>
            </a:r>
            <a:r>
              <a:rPr lang="en-US" dirty="0"/>
              <a:t> </a:t>
            </a:r>
            <a:r>
              <a:rPr lang="en-US" dirty="0" err="1"/>
              <a:t>neautorizat</a:t>
            </a:r>
            <a:r>
              <a:rPr lang="en-US" dirty="0"/>
              <a:t> </a:t>
            </a:r>
            <a:r>
              <a:rPr lang="en-US" dirty="0" err="1"/>
              <a:t>într</a:t>
            </a:r>
            <a:r>
              <a:rPr lang="en-US" dirty="0"/>
              <a:t>-un </a:t>
            </a:r>
            <a:r>
              <a:rPr lang="en-US" dirty="0" err="1"/>
              <a:t>sistem</a:t>
            </a:r>
            <a:r>
              <a:rPr lang="en-US" dirty="0"/>
              <a:t>, a </a:t>
            </a:r>
            <a:r>
              <a:rPr lang="en-US" dirty="0" err="1"/>
              <a:t>fura</a:t>
            </a:r>
            <a:r>
              <a:rPr lang="en-US" dirty="0"/>
              <a:t> date </a:t>
            </a:r>
            <a:r>
              <a:rPr lang="en-US" dirty="0" err="1"/>
              <a:t>sau</a:t>
            </a:r>
            <a:r>
              <a:rPr lang="en-US" dirty="0"/>
              <a:t> a </a:t>
            </a:r>
            <a:r>
              <a:rPr lang="en-US" dirty="0" err="1"/>
              <a:t>provoca</a:t>
            </a:r>
            <a:r>
              <a:rPr lang="en-US" dirty="0"/>
              <a:t> </a:t>
            </a:r>
            <a:r>
              <a:rPr lang="en-US" dirty="0" err="1"/>
              <a:t>daune</a:t>
            </a:r>
            <a:r>
              <a:rPr lang="en-US" dirty="0"/>
              <a:t>.</a:t>
            </a:r>
          </a:p>
          <a:p>
            <a:endParaRPr lang="en-US" dirty="0"/>
          </a:p>
          <a:p>
            <a:endParaRPr lang="en-US" dirty="0"/>
          </a:p>
          <a:p>
            <a:endParaRPr lang="en-US" b="1" i="1" dirty="0" smtClean="0"/>
          </a:p>
          <a:p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8196405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it-IT" b="1" dirty="0" smtClean="0"/>
              <a:t/>
            </a:r>
            <a:br>
              <a:rPr lang="it-IT" b="1" dirty="0" smtClean="0"/>
            </a:br>
            <a:r>
              <a:rPr lang="it-IT" b="1" dirty="0" smtClean="0"/>
              <a:t>Necesitatea </a:t>
            </a:r>
            <a:r>
              <a:rPr lang="it-IT" b="1" dirty="0"/>
              <a:t>protecției datelor</a:t>
            </a:r>
            <a:br>
              <a:rPr lang="it-IT" b="1" dirty="0"/>
            </a:br>
            <a:r>
              <a:rPr lang="it-IT" b="1" dirty="0"/>
              <a:t> personale și organizaționale</a:t>
            </a:r>
            <a:br>
              <a:rPr lang="it-IT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327070"/>
            <a:ext cx="10515600" cy="4351338"/>
          </a:xfrm>
        </p:spPr>
        <p:txBody>
          <a:bodyPr/>
          <a:lstStyle/>
          <a:p>
            <a:r>
              <a:rPr lang="en-US" b="1" dirty="0" err="1"/>
              <a:t>Pentru</a:t>
            </a:r>
            <a:r>
              <a:rPr lang="en-US" b="1" dirty="0"/>
              <a:t> </a:t>
            </a:r>
            <a:r>
              <a:rPr lang="en-US" b="1" dirty="0" err="1"/>
              <a:t>persoane</a:t>
            </a:r>
            <a:r>
              <a:rPr lang="en-US" b="1" dirty="0"/>
              <a:t> </a:t>
            </a:r>
            <a:r>
              <a:rPr lang="en-US" b="1" dirty="0" err="1"/>
              <a:t>fizice</a:t>
            </a:r>
            <a:r>
              <a:rPr lang="en-US" dirty="0"/>
              <a:t>, </a:t>
            </a:r>
            <a:r>
              <a:rPr lang="en-US" dirty="0" err="1"/>
              <a:t>securitatea</a:t>
            </a:r>
            <a:r>
              <a:rPr lang="en-US" dirty="0"/>
              <a:t> </a:t>
            </a:r>
            <a:r>
              <a:rPr lang="en-US" dirty="0" err="1"/>
              <a:t>cibernetică</a:t>
            </a:r>
            <a:r>
              <a:rPr lang="en-US" dirty="0"/>
              <a:t> </a:t>
            </a:r>
            <a:r>
              <a:rPr lang="en-US" dirty="0" err="1"/>
              <a:t>înseamnă</a:t>
            </a:r>
            <a:r>
              <a:rPr lang="en-US" dirty="0"/>
              <a:t> </a:t>
            </a:r>
            <a:r>
              <a:rPr lang="en-US" dirty="0" err="1"/>
              <a:t>siguranța</a:t>
            </a:r>
            <a:r>
              <a:rPr lang="en-US" dirty="0"/>
              <a:t> </a:t>
            </a:r>
            <a:r>
              <a:rPr lang="en-US" dirty="0" err="1"/>
              <a:t>identității</a:t>
            </a:r>
            <a:r>
              <a:rPr lang="en-US" dirty="0"/>
              <a:t> </a:t>
            </a:r>
            <a:r>
              <a:rPr lang="en-US" dirty="0" err="1"/>
              <a:t>digitale</a:t>
            </a:r>
            <a:r>
              <a:rPr lang="en-US" dirty="0"/>
              <a:t>, </a:t>
            </a:r>
            <a:r>
              <a:rPr lang="en-US" dirty="0" err="1" smtClean="0"/>
              <a:t>protecția</a:t>
            </a:r>
            <a:r>
              <a:rPr lang="en-US" dirty="0" smtClean="0"/>
              <a:t> </a:t>
            </a:r>
            <a:r>
              <a:rPr lang="en-US" dirty="0" err="1"/>
              <a:t>conturilor</a:t>
            </a:r>
            <a:r>
              <a:rPr lang="en-US" dirty="0"/>
              <a:t> </a:t>
            </a:r>
            <a:r>
              <a:rPr lang="en-US" dirty="0" err="1"/>
              <a:t>bancare</a:t>
            </a:r>
            <a:r>
              <a:rPr lang="en-US" dirty="0"/>
              <a:t>, </a:t>
            </a:r>
            <a:r>
              <a:rPr lang="en-US" dirty="0" err="1"/>
              <a:t>securizarea</a:t>
            </a:r>
            <a:r>
              <a:rPr lang="en-US" dirty="0"/>
              <a:t> </a:t>
            </a:r>
            <a:r>
              <a:rPr lang="en-US" dirty="0" err="1"/>
              <a:t>comunicațiilor</a:t>
            </a:r>
            <a:r>
              <a:rPr lang="en-US" dirty="0"/>
              <a:t> private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 smtClean="0"/>
              <a:t>evitarea</a:t>
            </a:r>
            <a:r>
              <a:rPr lang="en-US" dirty="0" smtClean="0"/>
              <a:t> </a:t>
            </a:r>
            <a:r>
              <a:rPr lang="en-US" dirty="0" err="1"/>
              <a:t>furtului</a:t>
            </a:r>
            <a:r>
              <a:rPr lang="en-US" dirty="0"/>
              <a:t> de date </a:t>
            </a:r>
            <a:r>
              <a:rPr lang="en-US" dirty="0" err="1"/>
              <a:t>personale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b="1" dirty="0" err="1"/>
              <a:t>Pentru</a:t>
            </a:r>
            <a:r>
              <a:rPr lang="en-US" b="1" dirty="0"/>
              <a:t> </a:t>
            </a:r>
            <a:r>
              <a:rPr lang="en-US" b="1" dirty="0" err="1"/>
              <a:t>organizații</a:t>
            </a:r>
            <a:r>
              <a:rPr lang="en-US" dirty="0"/>
              <a:t>, </a:t>
            </a:r>
            <a:r>
              <a:rPr lang="en-US" dirty="0" err="1"/>
              <a:t>protecția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foarte</a:t>
            </a:r>
            <a:r>
              <a:rPr lang="en-US" dirty="0"/>
              <a:t> </a:t>
            </a:r>
            <a:r>
              <a:rPr lang="en-US" dirty="0" err="1"/>
              <a:t>importanta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a </a:t>
            </a:r>
            <a:r>
              <a:rPr lang="en-US" dirty="0" err="1"/>
              <a:t>apăra</a:t>
            </a:r>
            <a:r>
              <a:rPr lang="en-US" dirty="0"/>
              <a:t> </a:t>
            </a:r>
            <a:r>
              <a:rPr lang="en-US" dirty="0" err="1"/>
              <a:t>informațiile</a:t>
            </a:r>
            <a:r>
              <a:rPr lang="en-US" dirty="0"/>
              <a:t> </a:t>
            </a:r>
            <a:r>
              <a:rPr lang="en-US" dirty="0" err="1"/>
              <a:t>sensibile</a:t>
            </a:r>
            <a:r>
              <a:rPr lang="en-US" dirty="0"/>
              <a:t>, </a:t>
            </a:r>
            <a:r>
              <a:rPr lang="en-US" dirty="0" err="1" smtClean="0"/>
              <a:t>precum</a:t>
            </a:r>
            <a:r>
              <a:rPr lang="en-US" dirty="0" smtClean="0"/>
              <a:t> </a:t>
            </a:r>
            <a:r>
              <a:rPr lang="en-US" dirty="0" err="1"/>
              <a:t>datele</a:t>
            </a:r>
            <a:r>
              <a:rPr lang="en-US" dirty="0"/>
              <a:t> </a:t>
            </a:r>
            <a:r>
              <a:rPr lang="en-US" dirty="0" err="1"/>
              <a:t>financiare</a:t>
            </a:r>
            <a:r>
              <a:rPr lang="en-US" dirty="0"/>
              <a:t>, </a:t>
            </a:r>
            <a:r>
              <a:rPr lang="en-US" dirty="0" err="1"/>
              <a:t>comerciale</a:t>
            </a:r>
            <a:r>
              <a:rPr lang="en-US" dirty="0"/>
              <a:t>, </a:t>
            </a:r>
            <a:r>
              <a:rPr lang="en-US" dirty="0" err="1"/>
              <a:t>medicale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de </a:t>
            </a:r>
            <a:r>
              <a:rPr lang="en-US" dirty="0" err="1"/>
              <a:t>cercetare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34356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7700" y="174625"/>
            <a:ext cx="7924800" cy="1325563"/>
          </a:xfrm>
        </p:spPr>
        <p:txBody>
          <a:bodyPr/>
          <a:lstStyle/>
          <a:p>
            <a:r>
              <a:rPr b="1" dirty="0" err="1"/>
              <a:t>Importanța</a:t>
            </a:r>
            <a:r>
              <a:rPr b="1" dirty="0"/>
              <a:t> </a:t>
            </a:r>
            <a:r>
              <a:rPr b="1" dirty="0" err="1"/>
              <a:t>Securității</a:t>
            </a:r>
            <a:r>
              <a:rPr b="1" dirty="0"/>
              <a:t> </a:t>
            </a:r>
            <a:r>
              <a:rPr b="1" dirty="0" err="1"/>
              <a:t>Cibernetice</a:t>
            </a:r>
            <a:endParaRPr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2565" y="1680547"/>
            <a:ext cx="11044699" cy="4926729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b="1" dirty="0"/>
              <a:t>• </a:t>
            </a:r>
            <a:r>
              <a:rPr b="1" u="sng" dirty="0" err="1"/>
              <a:t>Creșterea</a:t>
            </a:r>
            <a:r>
              <a:rPr b="1" u="sng" dirty="0"/>
              <a:t> </a:t>
            </a:r>
            <a:r>
              <a:rPr b="1" u="sng" dirty="0" err="1"/>
              <a:t>volumului</a:t>
            </a:r>
            <a:r>
              <a:rPr b="1" u="sng" dirty="0"/>
              <a:t> de date </a:t>
            </a:r>
            <a:r>
              <a:rPr b="1" u="sng" dirty="0" smtClean="0"/>
              <a:t>online</a:t>
            </a:r>
            <a:endParaRPr lang="en-US" b="1" u="sng" dirty="0" smtClean="0"/>
          </a:p>
          <a:p>
            <a:pPr marL="0" indent="0">
              <a:buNone/>
            </a:pPr>
            <a:r>
              <a:rPr lang="en-US" b="1" dirty="0" err="1" smtClean="0"/>
              <a:t>Cauze</a:t>
            </a:r>
            <a:r>
              <a:rPr lang="en-US" b="1" dirty="0" smtClean="0"/>
              <a:t>: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Utilizarea</a:t>
            </a:r>
            <a:r>
              <a:rPr lang="en-US" dirty="0" smtClean="0"/>
              <a:t> </a:t>
            </a:r>
            <a:r>
              <a:rPr lang="en-US" dirty="0" err="1"/>
              <a:t>intensă</a:t>
            </a:r>
            <a:r>
              <a:rPr lang="en-US" dirty="0"/>
              <a:t> a </a:t>
            </a:r>
            <a:r>
              <a:rPr lang="en-US" dirty="0" err="1"/>
              <a:t>internetului</a:t>
            </a:r>
            <a:r>
              <a:rPr lang="en-US" dirty="0"/>
              <a:t>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Dezvoltarea</a:t>
            </a:r>
            <a:r>
              <a:rPr lang="en-US" dirty="0" smtClean="0"/>
              <a:t> </a:t>
            </a:r>
            <a:r>
              <a:rPr lang="en-US" dirty="0" err="1"/>
              <a:t>dispozitivelor</a:t>
            </a:r>
            <a:r>
              <a:rPr lang="en-US" dirty="0"/>
              <a:t> </a:t>
            </a:r>
            <a:r>
              <a:rPr lang="en-US" dirty="0" err="1"/>
              <a:t>inteligente</a:t>
            </a:r>
            <a:r>
              <a:rPr lang="en-US" dirty="0"/>
              <a:t> (</a:t>
            </a:r>
            <a:r>
              <a:rPr lang="en-US" dirty="0" err="1" smtClean="0"/>
              <a:t>IoT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Stocarea</a:t>
            </a:r>
            <a:r>
              <a:rPr lang="en-US" dirty="0" smtClean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smtClean="0"/>
              <a:t>cloud</a:t>
            </a:r>
          </a:p>
          <a:p>
            <a:pPr marL="0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Comerțul</a:t>
            </a:r>
            <a:r>
              <a:rPr lang="en-US" dirty="0" smtClean="0"/>
              <a:t> </a:t>
            </a:r>
            <a:r>
              <a:rPr lang="en-US" dirty="0"/>
              <a:t>electronic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serviciile</a:t>
            </a:r>
            <a:r>
              <a:rPr lang="en-US" dirty="0"/>
              <a:t> </a:t>
            </a:r>
            <a:r>
              <a:rPr lang="en-US" dirty="0" err="1" smtClean="0"/>
              <a:t>digitale</a:t>
            </a:r>
            <a:r>
              <a:rPr lang="en-US" dirty="0" smtClean="0"/>
              <a:t>, </a:t>
            </a:r>
          </a:p>
          <a:p>
            <a:pPr marL="0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Inteligența</a:t>
            </a:r>
            <a:r>
              <a:rPr lang="en-US" dirty="0" smtClean="0"/>
              <a:t> </a:t>
            </a:r>
            <a:r>
              <a:rPr lang="en-US" dirty="0" err="1"/>
              <a:t>artificială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analiza</a:t>
            </a:r>
            <a:r>
              <a:rPr lang="en-US" dirty="0"/>
              <a:t> </a:t>
            </a:r>
            <a:r>
              <a:rPr lang="en-US" dirty="0" err="1" smtClean="0"/>
              <a:t>datelor</a:t>
            </a:r>
            <a:r>
              <a:rPr lang="en-US" dirty="0"/>
              <a:t>.</a:t>
            </a:r>
            <a:r>
              <a:rPr lang="en-US" dirty="0" smtClean="0"/>
              <a:t> </a:t>
            </a:r>
            <a:endParaRPr lang="en-US" dirty="0"/>
          </a:p>
          <a:p>
            <a:pPr marL="0" indent="0">
              <a:buNone/>
            </a:pPr>
            <a:endParaRPr dirty="0"/>
          </a:p>
          <a:p>
            <a:pPr marL="0" indent="0">
              <a:buNone/>
            </a:pPr>
            <a:r>
              <a:rPr dirty="0"/>
              <a:t>• </a:t>
            </a:r>
            <a:r>
              <a:rPr b="1" u="sng" dirty="0" err="1"/>
              <a:t>Costuri</a:t>
            </a:r>
            <a:r>
              <a:rPr b="1" u="sng" dirty="0"/>
              <a:t> </a:t>
            </a:r>
            <a:r>
              <a:rPr b="1" u="sng" dirty="0" err="1"/>
              <a:t>enorme</a:t>
            </a:r>
            <a:r>
              <a:rPr b="1" u="sng" dirty="0"/>
              <a:t> </a:t>
            </a:r>
            <a:r>
              <a:rPr b="1" u="sng" dirty="0" err="1"/>
              <a:t>în</a:t>
            </a:r>
            <a:r>
              <a:rPr b="1" u="sng" dirty="0"/>
              <a:t> </a:t>
            </a:r>
            <a:r>
              <a:rPr b="1" u="sng" dirty="0" err="1"/>
              <a:t>caz</a:t>
            </a:r>
            <a:r>
              <a:rPr b="1" u="sng" dirty="0"/>
              <a:t> de </a:t>
            </a:r>
            <a:r>
              <a:rPr b="1" u="sng" dirty="0" err="1" smtClean="0"/>
              <a:t>breșă</a:t>
            </a:r>
            <a:r>
              <a:rPr lang="en-US" b="1" u="sng" dirty="0" smtClean="0"/>
              <a:t> </a:t>
            </a:r>
            <a:r>
              <a:rPr lang="en-US" i="1" dirty="0"/>
              <a:t>{</a:t>
            </a:r>
            <a:r>
              <a:rPr lang="en-US" i="1" dirty="0" err="1"/>
              <a:t>Breșă</a:t>
            </a:r>
            <a:r>
              <a:rPr lang="en-US" i="1" dirty="0"/>
              <a:t> </a:t>
            </a:r>
            <a:r>
              <a:rPr lang="en-US" b="1" i="1" dirty="0"/>
              <a:t>-</a:t>
            </a:r>
            <a:r>
              <a:rPr lang="it-IT" b="1" i="1" dirty="0"/>
              <a:t>punct slab</a:t>
            </a:r>
            <a:r>
              <a:rPr lang="it-IT" i="1" dirty="0"/>
              <a:t> într-un obstacol sau system</a:t>
            </a:r>
            <a:r>
              <a:rPr lang="en-US" i="1" dirty="0" smtClean="0"/>
              <a:t>}</a:t>
            </a:r>
          </a:p>
          <a:p>
            <a:pPr marL="0" indent="0">
              <a:buNone/>
            </a:pPr>
            <a:r>
              <a:rPr lang="en-US" b="1" i="1" dirty="0" smtClean="0"/>
              <a:t>    </a:t>
            </a:r>
            <a:r>
              <a:rPr lang="en-US" b="1" i="1" dirty="0" err="1" smtClean="0"/>
              <a:t>Tipuri</a:t>
            </a:r>
            <a:r>
              <a:rPr lang="en-US" b="1" i="1" dirty="0" smtClean="0"/>
              <a:t> </a:t>
            </a:r>
            <a:r>
              <a:rPr lang="en-US" b="1" i="1" dirty="0"/>
              <a:t>de </a:t>
            </a:r>
            <a:r>
              <a:rPr lang="en-US" b="1" i="1" dirty="0" err="1"/>
              <a:t>costuri</a:t>
            </a:r>
            <a:r>
              <a:rPr lang="en-US" b="1" i="1" dirty="0" smtClean="0"/>
              <a:t>: </a:t>
            </a:r>
            <a:r>
              <a:rPr lang="en-US" dirty="0" smtClean="0"/>
              <a:t> </a:t>
            </a:r>
            <a:r>
              <a:rPr lang="en-US" dirty="0" err="1"/>
              <a:t>Financiare</a:t>
            </a:r>
            <a:r>
              <a:rPr lang="en-US" dirty="0"/>
              <a:t>, </a:t>
            </a:r>
            <a:r>
              <a:rPr lang="en-US" dirty="0" err="1"/>
              <a:t>Operaționale</a:t>
            </a:r>
            <a:r>
              <a:rPr lang="en-US" dirty="0"/>
              <a:t>, </a:t>
            </a:r>
            <a:r>
              <a:rPr lang="en-US" dirty="0" err="1"/>
              <a:t>Legale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reglementare</a:t>
            </a:r>
            <a:r>
              <a:rPr lang="en-US" dirty="0" smtClean="0"/>
              <a:t>;   </a:t>
            </a:r>
          </a:p>
          <a:p>
            <a:pPr marL="0" indent="0">
              <a:buNone/>
            </a:pPr>
            <a:r>
              <a:rPr lang="en-US" dirty="0" smtClean="0"/>
              <a:t>ex.: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i="1" dirty="0" smtClean="0"/>
              <a:t>-</a:t>
            </a:r>
            <a:r>
              <a:rPr lang="en-US" i="1" dirty="0" err="1" smtClean="0"/>
              <a:t>Breșa</a:t>
            </a:r>
            <a:r>
              <a:rPr lang="en-US" i="1" dirty="0" smtClean="0"/>
              <a:t> </a:t>
            </a:r>
            <a:r>
              <a:rPr lang="en-US" i="1" dirty="0"/>
              <a:t>Yahoo (2013-2014</a:t>
            </a:r>
            <a:r>
              <a:rPr lang="en-US" i="1" dirty="0" smtClean="0"/>
              <a:t>)</a:t>
            </a:r>
          </a:p>
          <a:p>
            <a:pPr marL="0" indent="0">
              <a:buNone/>
            </a:pPr>
            <a:r>
              <a:rPr lang="en-US" i="1" dirty="0" smtClean="0"/>
              <a:t>         -Facebook </a:t>
            </a:r>
            <a:r>
              <a:rPr lang="en-US" i="1" dirty="0"/>
              <a:t>/ Cambridge </a:t>
            </a:r>
            <a:r>
              <a:rPr lang="en-US" i="1" dirty="0" err="1"/>
              <a:t>Analytica</a:t>
            </a:r>
            <a:r>
              <a:rPr lang="en-US" i="1" dirty="0"/>
              <a:t>(2018</a:t>
            </a:r>
            <a:r>
              <a:rPr lang="en-US" i="1" dirty="0" smtClean="0"/>
              <a:t>)</a:t>
            </a:r>
            <a:endParaRPr i="1" dirty="0"/>
          </a:p>
          <a:p>
            <a:pPr marL="0" indent="0">
              <a:buNone/>
            </a:pPr>
            <a:r>
              <a:rPr b="1" dirty="0"/>
              <a:t>• </a:t>
            </a:r>
            <a:r>
              <a:rPr b="1" u="sng" dirty="0"/>
              <a:t>Impact </a:t>
            </a:r>
            <a:r>
              <a:rPr b="1" u="sng" dirty="0" err="1"/>
              <a:t>asupra</a:t>
            </a:r>
            <a:r>
              <a:rPr b="1" u="sng" dirty="0"/>
              <a:t> </a:t>
            </a:r>
            <a:r>
              <a:rPr b="1" u="sng" dirty="0" err="1"/>
              <a:t>reputației</a:t>
            </a:r>
            <a:r>
              <a:rPr b="1" u="sng" dirty="0"/>
              <a:t> </a:t>
            </a:r>
            <a:r>
              <a:rPr b="1" u="sng" dirty="0" err="1"/>
              <a:t>și</a:t>
            </a:r>
            <a:r>
              <a:rPr b="1" u="sng" dirty="0"/>
              <a:t> </a:t>
            </a:r>
            <a:r>
              <a:rPr b="1" u="sng" dirty="0" err="1" smtClean="0"/>
              <a:t>confidențialității</a:t>
            </a:r>
            <a:endParaRPr lang="en-US" b="1" u="sng" dirty="0" smtClean="0"/>
          </a:p>
          <a:p>
            <a:pPr marL="0" indent="0">
              <a:buNone/>
            </a:pPr>
            <a:endParaRPr b="1" u="sng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34150" y="212725"/>
            <a:ext cx="5695950" cy="1325563"/>
          </a:xfrm>
        </p:spPr>
        <p:txBody>
          <a:bodyPr/>
          <a:lstStyle/>
          <a:p>
            <a:r>
              <a:rPr b="1" dirty="0" err="1"/>
              <a:t>Tipuri</a:t>
            </a:r>
            <a:r>
              <a:rPr b="1" dirty="0"/>
              <a:t> de </a:t>
            </a:r>
            <a:r>
              <a:rPr b="1" dirty="0" err="1"/>
              <a:t>Amenințări</a:t>
            </a:r>
            <a:endParaRPr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4850" y="1997075"/>
            <a:ext cx="5010150" cy="335597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dirty="0"/>
              <a:t>• </a:t>
            </a:r>
            <a:r>
              <a:rPr lang="en-US" dirty="0" err="1" smtClean="0"/>
              <a:t>Amenințări</a:t>
            </a:r>
            <a:r>
              <a:rPr lang="en-US" dirty="0" smtClean="0"/>
              <a:t> </a:t>
            </a:r>
            <a:r>
              <a:rPr lang="en-US" b="1" dirty="0" err="1"/>
              <a:t>e</a:t>
            </a:r>
            <a:r>
              <a:rPr b="1" dirty="0" err="1" smtClean="0"/>
              <a:t>xterne</a:t>
            </a:r>
            <a:r>
              <a:rPr b="1" dirty="0" smtClean="0"/>
              <a:t> </a:t>
            </a:r>
            <a:r>
              <a:rPr dirty="0"/>
              <a:t>vs. </a:t>
            </a:r>
            <a:r>
              <a:rPr b="1" dirty="0" smtClean="0"/>
              <a:t>interne</a:t>
            </a:r>
            <a:endParaRPr lang="en-US" b="1" dirty="0" smtClean="0"/>
          </a:p>
          <a:p>
            <a:pPr marL="0" indent="0">
              <a:buNone/>
            </a:pPr>
            <a:endParaRPr dirty="0"/>
          </a:p>
          <a:p>
            <a:pPr marL="0" indent="0">
              <a:buNone/>
            </a:pPr>
            <a:r>
              <a:rPr dirty="0"/>
              <a:t>• </a:t>
            </a:r>
            <a:r>
              <a:rPr b="1" dirty="0" err="1"/>
              <a:t>Intenționate</a:t>
            </a:r>
            <a:r>
              <a:rPr b="1" dirty="0"/>
              <a:t> </a:t>
            </a:r>
            <a:r>
              <a:rPr dirty="0"/>
              <a:t>vs. </a:t>
            </a:r>
            <a:r>
              <a:rPr b="1" dirty="0" err="1" smtClean="0"/>
              <a:t>accidentale</a:t>
            </a:r>
            <a:endParaRPr lang="en-US" b="1" dirty="0"/>
          </a:p>
          <a:p>
            <a:pPr marL="0" indent="0">
              <a:buNone/>
            </a:pPr>
            <a:endParaRPr dirty="0"/>
          </a:p>
          <a:p>
            <a:pPr marL="0" indent="0">
              <a:buNone/>
            </a:pPr>
            <a:r>
              <a:rPr b="1" i="1" u="sng" dirty="0" err="1" smtClean="0"/>
              <a:t>Exemple</a:t>
            </a:r>
            <a:r>
              <a:rPr b="1" i="1" u="sng" dirty="0"/>
              <a:t>: </a:t>
            </a:r>
            <a:endParaRPr lang="en-US" b="1" i="1" u="sng" dirty="0" smtClean="0"/>
          </a:p>
          <a:p>
            <a:pPr marL="0" indent="0">
              <a:buNone/>
            </a:pPr>
            <a:r>
              <a:rPr dirty="0" err="1" smtClean="0"/>
              <a:t>hackeri</a:t>
            </a:r>
            <a:r>
              <a:rPr dirty="0"/>
              <a:t>, </a:t>
            </a:r>
            <a:r>
              <a:rPr dirty="0" err="1"/>
              <a:t>erori</a:t>
            </a:r>
            <a:r>
              <a:rPr dirty="0"/>
              <a:t> </a:t>
            </a:r>
            <a:r>
              <a:rPr dirty="0" err="1"/>
              <a:t>umane</a:t>
            </a:r>
            <a:r>
              <a:rPr dirty="0"/>
              <a:t>, </a:t>
            </a:r>
            <a:r>
              <a:rPr dirty="0" err="1"/>
              <a:t>angajați</a:t>
            </a:r>
            <a:r>
              <a:rPr dirty="0"/>
              <a:t> </a:t>
            </a:r>
            <a:r>
              <a:rPr dirty="0" err="1" smtClean="0"/>
              <a:t>nemulțumiți</a:t>
            </a:r>
            <a:r>
              <a:rPr lang="en-US" dirty="0" smtClean="0"/>
              <a:t>…</a:t>
            </a:r>
            <a:endParaRPr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1137" y="1814144"/>
            <a:ext cx="5756126" cy="488153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62800" y="193675"/>
            <a:ext cx="5029200" cy="1325563"/>
          </a:xfrm>
        </p:spPr>
        <p:txBody>
          <a:bodyPr/>
          <a:lstStyle/>
          <a:p>
            <a:pPr algn="ctr"/>
            <a:r>
              <a:rPr b="1" dirty="0" smtClean="0"/>
              <a:t>Phishin</a:t>
            </a:r>
            <a:r>
              <a:rPr lang="en-US" b="1" dirty="0" smtClean="0"/>
              <a:t>g</a:t>
            </a:r>
            <a:endParaRPr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19238"/>
            <a:ext cx="11887200" cy="40052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Phishing</a:t>
            </a:r>
            <a:r>
              <a:rPr lang="en-US" dirty="0" smtClean="0"/>
              <a:t> </a:t>
            </a:r>
            <a:r>
              <a:rPr lang="en-US" dirty="0" err="1"/>
              <a:t>este</a:t>
            </a:r>
            <a:r>
              <a:rPr lang="en-US" dirty="0"/>
              <a:t> o </a:t>
            </a:r>
            <a:r>
              <a:rPr lang="en-US" dirty="0" err="1"/>
              <a:t>formă</a:t>
            </a:r>
            <a:r>
              <a:rPr lang="en-US" dirty="0"/>
              <a:t> de </a:t>
            </a:r>
            <a:r>
              <a:rPr lang="en-US" dirty="0" err="1"/>
              <a:t>atac</a:t>
            </a:r>
            <a:r>
              <a:rPr lang="en-US" dirty="0"/>
              <a:t> </a:t>
            </a:r>
            <a:r>
              <a:rPr lang="en-US" dirty="0" err="1"/>
              <a:t>cibernetic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care </a:t>
            </a:r>
            <a:r>
              <a:rPr lang="en-US" dirty="0" err="1"/>
              <a:t>infractorii</a:t>
            </a:r>
            <a:r>
              <a:rPr lang="en-US" dirty="0"/>
              <a:t> </a:t>
            </a:r>
            <a:r>
              <a:rPr lang="en-US" dirty="0" err="1"/>
              <a:t>încearcă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b="1" dirty="0" err="1"/>
              <a:t>înșele</a:t>
            </a:r>
            <a:r>
              <a:rPr lang="en-US" b="1" dirty="0"/>
              <a:t> </a:t>
            </a:r>
            <a:r>
              <a:rPr lang="en-US" b="1" dirty="0" err="1"/>
              <a:t>utilizatorii</a:t>
            </a:r>
            <a:r>
              <a:rPr lang="en-US" b="1" dirty="0"/>
              <a:t> </a:t>
            </a:r>
            <a:r>
              <a:rPr lang="en-US" b="1" dirty="0" err="1"/>
              <a:t>pentru</a:t>
            </a:r>
            <a:r>
              <a:rPr lang="en-US" b="1" dirty="0"/>
              <a:t> a </a:t>
            </a:r>
            <a:r>
              <a:rPr lang="en-US" b="1" dirty="0" err="1"/>
              <a:t>obține</a:t>
            </a:r>
            <a:r>
              <a:rPr lang="en-US" b="1" dirty="0"/>
              <a:t> date </a:t>
            </a:r>
            <a:r>
              <a:rPr lang="en-US" b="1" dirty="0" err="1"/>
              <a:t>sensibile</a:t>
            </a:r>
            <a:r>
              <a:rPr lang="en-US" dirty="0"/>
              <a:t> (parole, date </a:t>
            </a:r>
            <a:r>
              <a:rPr lang="en-US" dirty="0" err="1"/>
              <a:t>bancare</a:t>
            </a:r>
            <a:r>
              <a:rPr lang="en-US" dirty="0"/>
              <a:t>, </a:t>
            </a:r>
            <a:r>
              <a:rPr lang="en-US" dirty="0" err="1"/>
              <a:t>informații</a:t>
            </a:r>
            <a:r>
              <a:rPr lang="en-US" dirty="0"/>
              <a:t> </a:t>
            </a:r>
            <a:r>
              <a:rPr lang="en-US" dirty="0" err="1"/>
              <a:t>personale</a:t>
            </a:r>
            <a:r>
              <a:rPr lang="en-US" dirty="0" smtClean="0"/>
              <a:t>).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sz="2500" dirty="0" smtClean="0"/>
              <a:t>•</a:t>
            </a:r>
            <a:r>
              <a:rPr lang="en-US" sz="2500" dirty="0" smtClean="0"/>
              <a:t> </a:t>
            </a:r>
            <a:r>
              <a:rPr sz="2500" dirty="0" err="1" smtClean="0"/>
              <a:t>Atac</a:t>
            </a:r>
            <a:r>
              <a:rPr sz="2500" dirty="0" smtClean="0"/>
              <a:t> </a:t>
            </a:r>
            <a:r>
              <a:rPr sz="2500" dirty="0"/>
              <a:t>de tip </a:t>
            </a:r>
            <a:r>
              <a:rPr sz="2500" dirty="0" err="1" smtClean="0"/>
              <a:t>înșelătorie</a:t>
            </a:r>
            <a:r>
              <a:rPr lang="en-US" sz="2500" dirty="0" smtClean="0"/>
              <a:t> </a:t>
            </a:r>
          </a:p>
          <a:p>
            <a:pPr marL="0" indent="0">
              <a:buNone/>
            </a:pPr>
            <a:r>
              <a:rPr sz="2500" dirty="0" smtClean="0"/>
              <a:t>• </a:t>
            </a:r>
            <a:r>
              <a:rPr sz="2500" dirty="0" err="1"/>
              <a:t>Țintit</a:t>
            </a:r>
            <a:r>
              <a:rPr sz="2500" dirty="0"/>
              <a:t> </a:t>
            </a:r>
            <a:r>
              <a:rPr sz="2500" dirty="0" err="1"/>
              <a:t>către</a:t>
            </a:r>
            <a:r>
              <a:rPr sz="2500" dirty="0"/>
              <a:t> </a:t>
            </a:r>
            <a:r>
              <a:rPr sz="2500" dirty="0" err="1"/>
              <a:t>obținerea</a:t>
            </a:r>
            <a:r>
              <a:rPr sz="2500" dirty="0"/>
              <a:t> </a:t>
            </a:r>
            <a:r>
              <a:rPr sz="2500" dirty="0" err="1"/>
              <a:t>datelor</a:t>
            </a:r>
            <a:r>
              <a:rPr sz="2500" dirty="0"/>
              <a:t> </a:t>
            </a:r>
            <a:r>
              <a:rPr sz="2500" dirty="0" err="1" smtClean="0"/>
              <a:t>personale</a:t>
            </a:r>
            <a:r>
              <a:rPr lang="en-US" sz="2500" dirty="0" smtClean="0"/>
              <a:t>  </a:t>
            </a:r>
          </a:p>
          <a:p>
            <a:pPr marL="0" indent="0">
              <a:buNone/>
            </a:pPr>
            <a:r>
              <a:rPr sz="2500" dirty="0" smtClean="0"/>
              <a:t>• </a:t>
            </a:r>
            <a:r>
              <a:rPr sz="2500" dirty="0" err="1"/>
              <a:t>Cel</a:t>
            </a:r>
            <a:r>
              <a:rPr sz="2500" dirty="0"/>
              <a:t> </a:t>
            </a:r>
            <a:r>
              <a:rPr sz="2500" dirty="0" err="1"/>
              <a:t>mai</a:t>
            </a:r>
            <a:r>
              <a:rPr sz="2500" dirty="0"/>
              <a:t> </a:t>
            </a:r>
            <a:r>
              <a:rPr sz="2500" dirty="0" err="1"/>
              <a:t>frecvent</a:t>
            </a:r>
            <a:r>
              <a:rPr sz="2500" dirty="0"/>
              <a:t> </a:t>
            </a:r>
            <a:r>
              <a:rPr sz="2500" dirty="0" err="1"/>
              <a:t>atac</a:t>
            </a:r>
            <a:endParaRPr sz="2500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0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1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2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3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4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5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6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7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8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9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0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1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2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3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4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5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9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4359</TotalTime>
  <Words>1047</Words>
  <Application>Microsoft Office PowerPoint</Application>
  <PresentationFormat>Widescreen</PresentationFormat>
  <Paragraphs>175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Calibri</vt:lpstr>
      <vt:lpstr>Calibri Light</vt:lpstr>
      <vt:lpstr>PT Sans</vt:lpstr>
      <vt:lpstr>Office Theme</vt:lpstr>
      <vt:lpstr>  Securitatea Cibernetică – Protejarea Datelor în Era Digitală</vt:lpstr>
      <vt:lpstr>Cuprins</vt:lpstr>
      <vt:lpstr>Introducere în Securitatea Cibernetică</vt:lpstr>
      <vt:lpstr>Frecvente atacuri</vt:lpstr>
      <vt:lpstr>Frecvente atacuri</vt:lpstr>
      <vt:lpstr> Necesitatea protecției datelor  personale și organizaționale </vt:lpstr>
      <vt:lpstr>Importanța Securității Cibernetice</vt:lpstr>
      <vt:lpstr>Tipuri de Amenințări</vt:lpstr>
      <vt:lpstr>Phishing</vt:lpstr>
      <vt:lpstr>Cum Funcționează Phishing-ul ?</vt:lpstr>
      <vt:lpstr>Exemplu:</vt:lpstr>
      <vt:lpstr>Phishing – Tipuri Principale</vt:lpstr>
      <vt:lpstr>Phishing – Tipuri Principale</vt:lpstr>
      <vt:lpstr>Exemple de Phishing </vt:lpstr>
      <vt:lpstr>Exemple de Phishing </vt:lpstr>
      <vt:lpstr>Exemplu Spear Phishing</vt:lpstr>
      <vt:lpstr>Phishing pe Rețelele Sociale</vt:lpstr>
      <vt:lpstr>Malware și Ransomware</vt:lpstr>
      <vt:lpstr>Atacuri DDoS (Distributed Denial of Service)</vt:lpstr>
      <vt:lpstr>Inginerie Socială</vt:lpstr>
      <vt:lpstr>Exemple de atacuri de inginerie socială:</vt:lpstr>
      <vt:lpstr>Vulnerabilități Software</vt:lpstr>
      <vt:lpstr>Arhitectura Securității Cibernetice</vt:lpstr>
      <vt:lpstr>Securitatea Rețelei</vt:lpstr>
      <vt:lpstr>Securitatea Aplicațiilor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Securitatea Cibernetică – Protejarea Datelor în Era Digitală</dc:title>
  <dc:subject/>
  <dc:creator>Ollessea</dc:creator>
  <cp:keywords/>
  <dc:description>generated using python-pptx</dc:description>
  <cp:lastModifiedBy>Ollessea</cp:lastModifiedBy>
  <cp:revision>369</cp:revision>
  <dcterms:created xsi:type="dcterms:W3CDTF">2013-01-27T09:14:16Z</dcterms:created>
  <dcterms:modified xsi:type="dcterms:W3CDTF">2026-01-02T10:02:51Z</dcterms:modified>
  <cp:category/>
</cp:coreProperties>
</file>