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83" r:id="rId4"/>
    <p:sldId id="258" r:id="rId5"/>
    <p:sldId id="288" r:id="rId6"/>
    <p:sldId id="284" r:id="rId7"/>
    <p:sldId id="285" r:id="rId8"/>
    <p:sldId id="259" r:id="rId9"/>
    <p:sldId id="260" r:id="rId10"/>
    <p:sldId id="261" r:id="rId11"/>
    <p:sldId id="262" r:id="rId12"/>
    <p:sldId id="263" r:id="rId13"/>
    <p:sldId id="264" r:id="rId14"/>
    <p:sldId id="286" r:id="rId15"/>
    <p:sldId id="265" r:id="rId16"/>
    <p:sldId id="287"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90" r:id="rId34"/>
    <p:sldId id="289" r:id="rId35"/>
    <p:sldId id="291" r:id="rId36"/>
    <p:sldId id="282"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95253" autoAdjust="0"/>
  </p:normalViewPr>
  <p:slideViewPr>
    <p:cSldViewPr snapToGrid="0">
      <p:cViewPr varScale="1">
        <p:scale>
          <a:sx n="94" d="100"/>
          <a:sy n="94" d="100"/>
        </p:scale>
        <p:origin x="51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27F67-3A50-4297-B8B6-693DA88AA5E4}" type="datetimeFigureOut">
              <a:rPr lang="en-US" smtClean="0"/>
              <a:t>10/7/2025</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8DB0D-707A-4B4F-9F6C-74B60B20FB92}" type="slidenum">
              <a:rPr lang="en-US" smtClean="0"/>
              <a:t>‹#›</a:t>
            </a:fld>
            <a:endParaRPr lang="en-US"/>
          </a:p>
        </p:txBody>
      </p:sp>
    </p:spTree>
    <p:extLst>
      <p:ext uri="{BB962C8B-B14F-4D97-AF65-F5344CB8AC3E}">
        <p14:creationId xmlns:p14="http://schemas.microsoft.com/office/powerpoint/2010/main" val="157065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1538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134420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218976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64619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D7CAE28-B5DB-416C-BBE2-FF443ED9C5B5}"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90635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D7CAE28-B5DB-416C-BBE2-FF443ED9C5B5}"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301116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D7CAE28-B5DB-416C-BBE2-FF443ED9C5B5}" type="datetimeFigureOut">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205297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D7CAE28-B5DB-416C-BBE2-FF443ED9C5B5}"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282048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CAE28-B5DB-416C-BBE2-FF443ED9C5B5}"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148447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417882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369606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CAE28-B5DB-416C-BBE2-FF443ED9C5B5}" type="datetimeFigureOut">
              <a:rPr lang="en-US" smtClean="0"/>
              <a:t>10/7/2025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C0902-DFCD-4542-83AB-0F1E2C26E220}" type="slidenum">
              <a:rPr lang="en-US" smtClean="0"/>
              <a:t>‹#›</a:t>
            </a:fld>
            <a:endParaRPr lang="en-US"/>
          </a:p>
        </p:txBody>
      </p:sp>
    </p:spTree>
    <p:extLst>
      <p:ext uri="{BB962C8B-B14F-4D97-AF65-F5344CB8AC3E}">
        <p14:creationId xmlns:p14="http://schemas.microsoft.com/office/powerpoint/2010/main" val="1451582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280656"/>
            <a:ext cx="12068268" cy="3648547"/>
          </a:xfrm>
        </p:spPr>
        <p:txBody>
          <a:bodyPr anchor="t">
            <a:normAutofit/>
          </a:bodyPr>
          <a:lstStyle/>
          <a:p>
            <a:r>
              <a:rPr lang="en-US" sz="5400" b="1" dirty="0" err="1">
                <a:latin typeface="Times New Roman" panose="02020603050405020304" pitchFamily="18" charset="0"/>
                <a:cs typeface="Times New Roman" panose="02020603050405020304" pitchFamily="18" charset="0"/>
              </a:rPr>
              <a:t>Bazele</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Tehnologice</a:t>
            </a:r>
            <a:r>
              <a:rPr lang="en-US" sz="5400" b="1" dirty="0">
                <a:latin typeface="Times New Roman" panose="02020603050405020304" pitchFamily="18" charset="0"/>
                <a:cs typeface="Times New Roman" panose="02020603050405020304" pitchFamily="18" charset="0"/>
              </a:rPr>
              <a:t> ale </a:t>
            </a:r>
            <a:r>
              <a:rPr lang="en-US" sz="5400" b="1" dirty="0" err="1">
                <a:latin typeface="Times New Roman" panose="02020603050405020304" pitchFamily="18" charset="0"/>
                <a:cs typeface="Times New Roman" panose="02020603050405020304" pitchFamily="18" charset="0"/>
              </a:rPr>
              <a:t>microelectronicii</a:t>
            </a:r>
            <a:br>
              <a:rPr lang="x-none" sz="5400" b="1"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T</a:t>
            </a:r>
            <a:r>
              <a:rPr lang="x-none"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2</a:t>
            </a:r>
            <a:r>
              <a:rPr lang="x-none" sz="3200" dirty="0">
                <a:latin typeface="Times New Roman" panose="02020603050405020304" pitchFamily="18" charset="0"/>
                <a:cs typeface="Times New Roman" panose="02020603050405020304" pitchFamily="18" charset="0"/>
              </a:rPr>
              <a:t> – Cresterea Cristalelor</a:t>
            </a:r>
            <a:endParaRPr lang="en-US" sz="3200" dirty="0">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1406305" y="6047715"/>
            <a:ext cx="9144000" cy="495678"/>
          </a:xfrm>
        </p:spPr>
        <p:txBody>
          <a:bodyPr/>
          <a:lstStyle/>
          <a:p>
            <a:r>
              <a:rPr lang="x-none" dirty="0"/>
              <a:t>Conf. Univ. Dr. Crețu Vasilii</a:t>
            </a:r>
            <a:endParaRPr lang="en-US" dirty="0"/>
          </a:p>
        </p:txBody>
      </p:sp>
      <p:sp>
        <p:nvSpPr>
          <p:cNvPr id="2" name="TextBox 1"/>
          <p:cNvSpPr txBox="1"/>
          <p:nvPr/>
        </p:nvSpPr>
        <p:spPr>
          <a:xfrm>
            <a:off x="860832" y="1643264"/>
            <a:ext cx="10429592" cy="923330"/>
          </a:xfrm>
          <a:prstGeom prst="rect">
            <a:avLst/>
          </a:prstGeom>
          <a:noFill/>
        </p:spPr>
        <p:txBody>
          <a:bodyPr wrap="square" rtlCol="0">
            <a:spAutoFit/>
          </a:bodyPr>
          <a:lstStyle/>
          <a:p>
            <a:pPr algn="just"/>
            <a:r>
              <a:rPr lang="x-none" b="1" dirty="0"/>
              <a:t>Scopul Lecției: </a:t>
            </a:r>
            <a:r>
              <a:rPr lang="x-none" dirty="0"/>
              <a:t>E</a:t>
            </a:r>
            <a:r>
              <a:rPr lang="ro-RO" dirty="0"/>
              <a:t>ste să ofere studenților o înțelegere detaliată și cuprinzătoare a procesului de creștere a cristalelor semiconductoare, precum și a importanței acestui proces în producția de dispozitive electronice și în domeniul tehnologiei semiconductoare. . </a:t>
            </a:r>
          </a:p>
        </p:txBody>
      </p:sp>
      <p:sp>
        <p:nvSpPr>
          <p:cNvPr id="3" name="Прямоугольник 2"/>
          <p:cNvSpPr/>
          <p:nvPr/>
        </p:nvSpPr>
        <p:spPr>
          <a:xfrm>
            <a:off x="138024" y="2631395"/>
            <a:ext cx="11930246" cy="3570208"/>
          </a:xfrm>
          <a:prstGeom prst="rect">
            <a:avLst/>
          </a:prstGeom>
        </p:spPr>
        <p:txBody>
          <a:bodyPr wrap="square">
            <a:spAutoFit/>
          </a:bodyPr>
          <a:lstStyle/>
          <a:p>
            <a:r>
              <a:rPr lang="ro-RO" b="1" dirty="0"/>
              <a:t>Studentul trebuie </a:t>
            </a:r>
            <a:r>
              <a:rPr lang="ro-RO" b="1" i="1" dirty="0"/>
              <a:t>să cunoască:</a:t>
            </a:r>
            <a:endParaRPr lang="ro-RO" b="1" dirty="0"/>
          </a:p>
          <a:p>
            <a:r>
              <a:rPr lang="ro-RO" sz="1600" b="1" i="1" dirty="0"/>
              <a:t>§ </a:t>
            </a:r>
            <a:r>
              <a:rPr lang="ro-RO" sz="1600" dirty="0"/>
              <a:t>Să înțeleagă principiile de bază ale creșterii cristalelor de semiconductor și să cunoască diferitele metode utilizate în industrie.</a:t>
            </a:r>
          </a:p>
          <a:p>
            <a:r>
              <a:rPr lang="ro-RO" sz="1600" b="1" i="1" dirty="0"/>
              <a:t>§</a:t>
            </a:r>
            <a:r>
              <a:rPr lang="ro-RO" sz="1600" dirty="0"/>
              <a:t> Să fie capabil să identifice și să descrie materialele semiconductoare obișnuite utilizate în creșterea cristalelor, precum siliciul și germaniul.</a:t>
            </a:r>
          </a:p>
          <a:p>
            <a:r>
              <a:rPr lang="ro-RO" sz="1600" b="1" i="1" dirty="0"/>
              <a:t>§ </a:t>
            </a:r>
            <a:r>
              <a:rPr lang="ro-RO" sz="1600" dirty="0"/>
              <a:t>Să cunoască și să înțeleagă metodele specifice de creștere, cum ar fi Czochralski, epitaxia în fază vaporizată (CVD), epitaxia prin straturi subțiri și altele.</a:t>
            </a:r>
            <a:r>
              <a:rPr lang="ro-RO" sz="1600" b="1" i="1" dirty="0"/>
              <a:t> </a:t>
            </a:r>
          </a:p>
          <a:p>
            <a:r>
              <a:rPr lang="ro-RO" sz="1600" b="1" i="1" dirty="0"/>
              <a:t>§ </a:t>
            </a:r>
            <a:r>
              <a:rPr lang="ro-RO" sz="1600" dirty="0"/>
              <a:t>Să înțeleagă modul în care puritatea, doparea și structura cristalului pot fi controlate și ajustate în timpul procesului de creștere. </a:t>
            </a:r>
          </a:p>
          <a:p>
            <a:r>
              <a:rPr lang="ro-RO" sz="1600" b="1" i="1" dirty="0"/>
              <a:t>§ </a:t>
            </a:r>
            <a:r>
              <a:rPr lang="ro-RO" sz="1600" dirty="0"/>
              <a:t>Să fie conștient de rolul cristalelor de semiconductor în producția de cipuri și dispozitive electronice, precum și în alte domenii, cum ar fi energiile regenerabile.</a:t>
            </a:r>
          </a:p>
          <a:p>
            <a:r>
              <a:rPr lang="ro-RO" sz="1600" b="1" i="1" dirty="0"/>
              <a:t>§ </a:t>
            </a:r>
            <a:r>
              <a:rPr lang="ro-RO" sz="1600" dirty="0"/>
              <a:t>Să înțeleagă modul în care calitatea și puritatea cristalului influențează performanța și fiabilitatea dispozitivelor electronice.</a:t>
            </a:r>
          </a:p>
          <a:p>
            <a:r>
              <a:rPr lang="ro-RO" sz="1600" b="1" i="1" dirty="0"/>
              <a:t>§ </a:t>
            </a:r>
            <a:r>
              <a:rPr lang="ro-RO" sz="1600" dirty="0"/>
              <a:t>Să fie capabil să analizeze și să aplice cunoștințele dobândite prin intermediul studiilor de caz și al exemplelor practice prezentate în timpul lecției. </a:t>
            </a:r>
          </a:p>
          <a:p>
            <a:r>
              <a:rPr lang="ro-RO" sz="1600" b="1" i="1" dirty="0"/>
              <a:t>§ </a:t>
            </a:r>
            <a:r>
              <a:rPr lang="ro-RO" sz="1600" dirty="0"/>
              <a:t>Să acumuleze vocabular tehnic și termeni specifici legați de creșterea cristalelor de semiconductor. </a:t>
            </a:r>
          </a:p>
          <a:p>
            <a:r>
              <a:rPr lang="ro-RO" sz="1600" b="1" i="1" dirty="0"/>
              <a:t>§ </a:t>
            </a:r>
            <a:r>
              <a:rPr lang="ro-RO" sz="1600" dirty="0"/>
              <a:t>Să înțeleagă importanța procesului de creștere a cristalelor de semiconductor în dezvoltarea tehnologiei și în producția de dispozitive electronice.</a:t>
            </a:r>
          </a:p>
        </p:txBody>
      </p:sp>
    </p:spTree>
    <p:extLst>
      <p:ext uri="{BB962C8B-B14F-4D97-AF65-F5344CB8AC3E}">
        <p14:creationId xmlns:p14="http://schemas.microsoft.com/office/powerpoint/2010/main" val="269995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6391" y="0"/>
            <a:ext cx="6984521" cy="400110"/>
          </a:xfrm>
          <a:prstGeom prst="rect">
            <a:avLst/>
          </a:prstGeom>
        </p:spPr>
        <p:txBody>
          <a:bodyPr wrap="square">
            <a:spAutoFit/>
          </a:bodyPr>
          <a:lstStyle/>
          <a:p>
            <a:r>
              <a:rPr lang="pt-BR" sz="2000" b="1" dirty="0">
                <a:solidFill>
                  <a:srgbClr val="000000"/>
                </a:solidFill>
                <a:latin typeface="Times New Roman" pitchFamily="18" charset="0"/>
                <a:cs typeface="Times New Roman" pitchFamily="18" charset="0"/>
              </a:rPr>
              <a:t>Procese de purificare a substanţelor din faza gazoasă</a:t>
            </a:r>
            <a:r>
              <a:rPr lang="pt-BR"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5" name="Прямоугольник 4"/>
          <p:cNvSpPr/>
          <p:nvPr/>
        </p:nvSpPr>
        <p:spPr>
          <a:xfrm>
            <a:off x="-1" y="400110"/>
            <a:ext cx="12033849" cy="1754326"/>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Procesul poate avea loc la materiale care se evaporă direct din faza solidă, netrecând prin faza lichidă. Substanţa nu poate fi purificată de impuritate dacă, proprietăţile impurităţii nu se deosebesc de proprietăţile substanţei (au aceeaşi presiune, temperatură, etc).</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Zn, S, Se, Te, Sb – toate aceste subsanţe se evaporă din starea solidă.</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Avem o fiolă din quartz (pt. că Cd în atmosferă se oxidează) în care se introduce Cd. Această fiolă se introduce într-un cuptor (care nu are temperatură absolută) care se încălzeşte.</a:t>
            </a:r>
            <a:r>
              <a:rPr lang="ro-RO"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6" name="Рисунок 5"/>
          <p:cNvPicPr>
            <a:picLocks noChangeAspect="1"/>
          </p:cNvPicPr>
          <p:nvPr/>
        </p:nvPicPr>
        <p:blipFill>
          <a:blip r:embed="rId2"/>
          <a:stretch>
            <a:fillRect/>
          </a:stretch>
        </p:blipFill>
        <p:spPr>
          <a:xfrm>
            <a:off x="3224662" y="2154436"/>
            <a:ext cx="4748538" cy="2477949"/>
          </a:xfrm>
          <a:prstGeom prst="rect">
            <a:avLst/>
          </a:prstGeom>
        </p:spPr>
      </p:pic>
      <mc:AlternateContent xmlns:mc="http://schemas.openxmlformats.org/markup-compatibility/2006" xmlns:a14="http://schemas.microsoft.com/office/drawing/2010/main">
        <mc:Choice Requires="a14">
          <p:sp>
            <p:nvSpPr>
              <p:cNvPr id="7" name="Прямоугольник 6"/>
              <p:cNvSpPr/>
              <p:nvPr/>
            </p:nvSpPr>
            <p:spPr>
              <a:xfrm>
                <a:off x="0" y="4709394"/>
                <a:ext cx="12033848" cy="823174"/>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Altă metodă de purificare este cu folosirea reacţiilor chimice de transport (tot din starea solidă în vapori)</a:t>
                </a:r>
              </a:p>
              <a:p>
                <a14:m>
                  <m:oMath xmlns:m="http://schemas.openxmlformats.org/officeDocument/2006/math">
                    <m:r>
                      <a:rPr lang="x-none" b="0" i="1" smtClean="0">
                        <a:latin typeface="Cambria Math" panose="02040503050406030204" pitchFamily="18" charset="0"/>
                      </a:rPr>
                      <m:t>𝐴</m:t>
                    </m:r>
                    <m:d>
                      <m:dPr>
                        <m:ctrlPr>
                          <a:rPr lang="x-none" b="0" i="1" smtClean="0">
                            <a:latin typeface="Cambria Math" panose="02040503050406030204" pitchFamily="18" charset="0"/>
                          </a:rPr>
                        </m:ctrlPr>
                      </m:dPr>
                      <m:e>
                        <m:r>
                          <a:rPr lang="x-none" b="0" i="1" smtClean="0">
                            <a:latin typeface="Cambria Math" panose="02040503050406030204" pitchFamily="18" charset="0"/>
                          </a:rPr>
                          <m:t>𝑆</m:t>
                        </m:r>
                        <m:r>
                          <a:rPr lang="x-none" b="0" i="1" smtClean="0">
                            <a:latin typeface="Cambria Math" panose="02040503050406030204" pitchFamily="18" charset="0"/>
                          </a:rPr>
                          <m:t>,</m:t>
                        </m:r>
                        <m:r>
                          <a:rPr lang="x-none" b="0" i="1" smtClean="0">
                            <a:latin typeface="Cambria Math" panose="02040503050406030204" pitchFamily="18" charset="0"/>
                          </a:rPr>
                          <m:t>𝐿</m:t>
                        </m:r>
                      </m:e>
                    </m:d>
                    <m:r>
                      <a:rPr lang="x-none" b="0" i="1" smtClean="0">
                        <a:latin typeface="Cambria Math" panose="02040503050406030204" pitchFamily="18" charset="0"/>
                      </a:rPr>
                      <m:t>+</m:t>
                    </m:r>
                    <m:r>
                      <a:rPr lang="x-none" b="0" i="1" smtClean="0">
                        <a:latin typeface="Cambria Math" panose="02040503050406030204" pitchFamily="18" charset="0"/>
                      </a:rPr>
                      <m:t>𝐵</m:t>
                    </m:r>
                    <m:r>
                      <a:rPr lang="x-none" b="0" i="1" smtClean="0">
                        <a:latin typeface="Cambria Math" panose="02040503050406030204" pitchFamily="18" charset="0"/>
                      </a:rPr>
                      <m:t>(</m:t>
                    </m:r>
                    <m:r>
                      <a:rPr lang="x-none" b="0" i="1" smtClean="0">
                        <a:latin typeface="Cambria Math" panose="02040503050406030204" pitchFamily="18" charset="0"/>
                      </a:rPr>
                      <m:t>𝑔</m:t>
                    </m:r>
                    <m:r>
                      <a:rPr lang="x-none" b="0" i="1" smtClean="0">
                        <a:latin typeface="Cambria Math" panose="02040503050406030204" pitchFamily="18" charset="0"/>
                      </a:rPr>
                      <m:t>)</m:t>
                    </m:r>
                    <m:groupChr>
                      <m:groupChrPr>
                        <m:chr m:val="→"/>
                        <m:vertJc m:val="bot"/>
                        <m:ctrlPr>
                          <a:rPr lang="x-none" b="0" i="1" smtClean="0">
                            <a:latin typeface="Cambria Math" panose="02040503050406030204" pitchFamily="18" charset="0"/>
                          </a:rPr>
                        </m:ctrlPr>
                      </m:groupChrPr>
                      <m:e>
                        <m:r>
                          <m:rPr>
                            <m:brk m:alnAt="2"/>
                          </m:rPr>
                          <a:rPr lang="x-none" b="0" i="1" smtClean="0">
                            <a:latin typeface="Cambria Math" panose="02040503050406030204" pitchFamily="18" charset="0"/>
                          </a:rPr>
                          <m:t>𝑇</m:t>
                        </m:r>
                        <m:r>
                          <a:rPr lang="x-none" b="0" i="1" smtClean="0">
                            <a:latin typeface="Cambria Math" panose="02040503050406030204" pitchFamily="18" charset="0"/>
                          </a:rPr>
                          <m:t>1</m:t>
                        </m:r>
                      </m:e>
                    </m:groupChr>
                    <m:groupChr>
                      <m:groupChrPr>
                        <m:chr m:val="←"/>
                        <m:pos m:val="top"/>
                        <m:ctrlPr>
                          <a:rPr lang="x-none" b="0" i="1" smtClean="0">
                            <a:latin typeface="Cambria Math" panose="02040503050406030204" pitchFamily="18" charset="0"/>
                          </a:rPr>
                        </m:ctrlPr>
                      </m:groupChrPr>
                      <m:e>
                        <m:r>
                          <m:rPr>
                            <m:brk m:alnAt="1"/>
                          </m:rPr>
                          <a:rPr lang="x-none" b="0" i="1" smtClean="0">
                            <a:latin typeface="Cambria Math" panose="02040503050406030204" pitchFamily="18" charset="0"/>
                          </a:rPr>
                          <m:t>𝑇</m:t>
                        </m:r>
                        <m:r>
                          <a:rPr lang="x-none" b="0" i="1" smtClean="0">
                            <a:latin typeface="Cambria Math" panose="02040503050406030204" pitchFamily="18" charset="0"/>
                          </a:rPr>
                          <m:t>2</m:t>
                        </m:r>
                      </m:e>
                    </m:groupChr>
                    <m:r>
                      <a:rPr lang="x-none" b="0" i="1" smtClean="0">
                        <a:latin typeface="Cambria Math" panose="02040503050406030204" pitchFamily="18" charset="0"/>
                      </a:rPr>
                      <m:t>𝐶</m:t>
                    </m:r>
                    <m:r>
                      <a:rPr lang="x-none" b="0" i="1" smtClean="0">
                        <a:latin typeface="Cambria Math" panose="02040503050406030204" pitchFamily="18" charset="0"/>
                      </a:rPr>
                      <m:t>(</m:t>
                    </m:r>
                    <m:r>
                      <a:rPr lang="x-none" b="0" i="1" smtClean="0">
                        <a:latin typeface="Cambria Math" panose="02040503050406030204" pitchFamily="18" charset="0"/>
                      </a:rPr>
                      <m:t>𝑔</m:t>
                    </m:r>
                    <m:r>
                      <a:rPr lang="x-none" b="0" i="1" smtClean="0">
                        <a:latin typeface="Cambria Math" panose="02040503050406030204" pitchFamily="18" charset="0"/>
                      </a:rPr>
                      <m:t>)</m:t>
                    </m:r>
                  </m:oMath>
                </a14:m>
                <a:r>
                  <a:rPr lang="ro-RO" dirty="0">
                    <a:latin typeface="Times New Roman" pitchFamily="18" charset="0"/>
                    <a:cs typeface="Times New Roman" pitchFamily="18" charset="0"/>
                  </a:rPr>
                  <a:t> </a:t>
                </a:r>
                <a:r>
                  <a:rPr lang="ro-RO" dirty="0">
                    <a:solidFill>
                      <a:srgbClr val="000000"/>
                    </a:solidFill>
                    <a:latin typeface="Times New Roman" pitchFamily="18" charset="0"/>
                    <a:cs typeface="Times New Roman" pitchFamily="18" charset="0"/>
                  </a:rPr>
                  <a:t>Acest tip de reacţie a fost propusă de </a:t>
                </a:r>
                <a:r>
                  <a:rPr lang="ro-RO" dirty="0" err="1">
                    <a:solidFill>
                      <a:srgbClr val="000000"/>
                    </a:solidFill>
                    <a:latin typeface="Times New Roman" pitchFamily="18" charset="0"/>
                    <a:cs typeface="Times New Roman" pitchFamily="18" charset="0"/>
                  </a:rPr>
                  <a:t>neamţul</a:t>
                </a:r>
                <a:r>
                  <a:rPr lang="ro-RO" dirty="0">
                    <a:solidFill>
                      <a:srgbClr val="000000"/>
                    </a:solidFill>
                    <a:latin typeface="Times New Roman" pitchFamily="18" charset="0"/>
                    <a:cs typeface="Times New Roman" pitchFamily="18" charset="0"/>
                  </a:rPr>
                  <a:t> </a:t>
                </a:r>
                <a:r>
                  <a:rPr lang="ro-MD" dirty="0" err="1">
                    <a:solidFill>
                      <a:srgbClr val="000000"/>
                    </a:solidFill>
                    <a:latin typeface="Times New Roman" pitchFamily="18" charset="0"/>
                    <a:cs typeface="Times New Roman" pitchFamily="18" charset="0"/>
                  </a:rPr>
                  <a:t>Șefer</a:t>
                </a:r>
                <a:r>
                  <a:rPr lang="ro-RO" dirty="0">
                    <a:solidFill>
                      <a:srgbClr val="000000"/>
                    </a:solidFill>
                    <a:latin typeface="Times New Roman" pitchFamily="18" charset="0"/>
                    <a:cs typeface="Times New Roman" pitchFamily="18" charset="0"/>
                  </a:rPr>
                  <a:t>.  </a:t>
                </a:r>
                <a:endParaRPr lang="ru-RU" dirty="0">
                  <a:solidFill>
                    <a:srgbClr val="000000"/>
                  </a:solidFill>
                  <a:latin typeface="Times New Roman" pitchFamily="18" charset="0"/>
                  <a:cs typeface="Times New Roman" pitchFamily="18" charset="0"/>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0" y="4709394"/>
                <a:ext cx="12033848" cy="823174"/>
              </a:xfrm>
              <a:prstGeom prst="rect">
                <a:avLst/>
              </a:prstGeom>
              <a:blipFill>
                <a:blip r:embed="rId3"/>
                <a:stretch>
                  <a:fillRect l="-405" t="-4444" b="-1481"/>
                </a:stretch>
              </a:blipFill>
            </p:spPr>
            <p:txBody>
              <a:bodyPr/>
              <a:lstStyle/>
              <a:p>
                <a:r>
                  <a:rPr lang="ru-RU">
                    <a:noFill/>
                  </a:rPr>
                  <a:t> </a:t>
                </a:r>
              </a:p>
            </p:txBody>
          </p:sp>
        </mc:Fallback>
      </mc:AlternateContent>
    </p:spTree>
    <p:extLst>
      <p:ext uri="{BB962C8B-B14F-4D97-AF65-F5344CB8AC3E}">
        <p14:creationId xmlns:p14="http://schemas.microsoft.com/office/powerpoint/2010/main" val="305040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200329"/>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Avem substanţa A solidă sau lichidă pe care vrem să o purificăm, substanţa B care este un gaz, care se numeşte transportor, şi care la temperatura T1 gazul intră în reacţie cu substanţa A, iar ca rezultat al reacţiei chimice este substanţa C care este tot un gaz.</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Această substanţă C va trece în altă parte la temperatura T2 (unde această reacţie se numeşte reversibilă) unde se descompune în substanţa A (care nu mai conţine impurităţi) şi în substanţa B (care iniţial trebuie să fie pură).</a:t>
            </a:r>
            <a:r>
              <a:rPr lang="ro-RO"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5" name="Рисунок 4"/>
          <p:cNvPicPr>
            <a:picLocks noChangeAspect="1"/>
          </p:cNvPicPr>
          <p:nvPr/>
        </p:nvPicPr>
        <p:blipFill>
          <a:blip r:embed="rId2"/>
          <a:stretch>
            <a:fillRect/>
          </a:stretch>
        </p:blipFill>
        <p:spPr>
          <a:xfrm>
            <a:off x="2281687" y="1477328"/>
            <a:ext cx="5965166" cy="1915736"/>
          </a:xfrm>
          <a:prstGeom prst="rect">
            <a:avLst/>
          </a:prstGeom>
        </p:spPr>
      </p:pic>
      <p:sp>
        <p:nvSpPr>
          <p:cNvPr id="6" name="Прямоугольник 5"/>
          <p:cNvSpPr/>
          <p:nvPr/>
        </p:nvSpPr>
        <p:spPr>
          <a:xfrm>
            <a:off x="278921" y="3393064"/>
            <a:ext cx="8796068" cy="369332"/>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Aceste relaţii se pot utiliza atât în reacţie închisă cât şi deschisă</a:t>
            </a:r>
            <a:r>
              <a:rPr lang="ro-RO"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7" name="Рисунок 6"/>
          <p:cNvPicPr>
            <a:picLocks noChangeAspect="1"/>
          </p:cNvPicPr>
          <p:nvPr/>
        </p:nvPicPr>
        <p:blipFill>
          <a:blip r:embed="rId3">
            <a:duotone>
              <a:schemeClr val="accent5">
                <a:shade val="45000"/>
                <a:satMod val="135000"/>
              </a:schemeClr>
              <a:prstClr val="white"/>
            </a:duotone>
          </a:blip>
          <a:stretch>
            <a:fillRect/>
          </a:stretch>
        </p:blipFill>
        <p:spPr>
          <a:xfrm>
            <a:off x="2087233" y="3856996"/>
            <a:ext cx="7747266" cy="2578310"/>
          </a:xfrm>
          <a:prstGeom prst="rect">
            <a:avLst/>
          </a:prstGeom>
        </p:spPr>
      </p:pic>
    </p:spTree>
    <p:extLst>
      <p:ext uri="{BB962C8B-B14F-4D97-AF65-F5344CB8AC3E}">
        <p14:creationId xmlns:p14="http://schemas.microsoft.com/office/powerpoint/2010/main" val="211178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8151" y="69337"/>
            <a:ext cx="6096000" cy="400110"/>
          </a:xfrm>
          <a:prstGeom prst="rect">
            <a:avLst/>
          </a:prstGeom>
        </p:spPr>
        <p:txBody>
          <a:bodyPr>
            <a:spAutoFit/>
          </a:bodyPr>
          <a:lstStyle/>
          <a:p>
            <a:r>
              <a:rPr lang="ro-RO" sz="2000" b="1" u="sng" dirty="0">
                <a:solidFill>
                  <a:srgbClr val="000000"/>
                </a:solidFill>
                <a:latin typeface="Times New Roman" pitchFamily="18" charset="0"/>
                <a:cs typeface="Times New Roman" pitchFamily="18" charset="0"/>
              </a:rPr>
              <a:t>Formarea germenului (nucleaţia)</a:t>
            </a:r>
            <a:r>
              <a:rPr lang="ro-RO" sz="2000" u="sng" dirty="0">
                <a:latin typeface="Times New Roman" pitchFamily="18" charset="0"/>
                <a:cs typeface="Times New Roman" pitchFamily="18" charset="0"/>
              </a:rPr>
              <a:t> </a:t>
            </a:r>
            <a:endParaRPr lang="ru-RU" sz="2000" u="sng" dirty="0">
              <a:latin typeface="Times New Roman" pitchFamily="18" charset="0"/>
              <a:cs typeface="Times New Roman" pitchFamily="18" charset="0"/>
            </a:endParaRPr>
          </a:p>
        </p:txBody>
      </p:sp>
      <p:sp>
        <p:nvSpPr>
          <p:cNvPr id="5" name="Прямоугольник 4"/>
          <p:cNvSpPr/>
          <p:nvPr/>
        </p:nvSpPr>
        <p:spPr>
          <a:xfrm>
            <a:off x="0" y="469447"/>
            <a:ext cx="12192000" cy="2031325"/>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 este un început de creştere a cristalului;</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 de ex. dacă într-un vas avem sare (ca cristal), se măreşte volumul cristalului dacă nu se formează centre de cristalizare.</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Creşterea cristalelor poate fi: - omogenă (apare datorită saturaţiei);</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			    - neomogenă (apare datorită răcirii).</a:t>
            </a:r>
            <a:r>
              <a:rPr lang="ro-RO" dirty="0">
                <a:latin typeface="Times New Roman" pitchFamily="18" charset="0"/>
                <a:cs typeface="Times New Roman" pitchFamily="18" charset="0"/>
              </a:rPr>
              <a:t> </a:t>
            </a:r>
            <a:br>
              <a:rPr lang="ro-RO" dirty="0">
                <a:latin typeface="Times New Roman" pitchFamily="18" charset="0"/>
                <a:cs typeface="Times New Roman" pitchFamily="18" charset="0"/>
              </a:rPr>
            </a:br>
            <a:endParaRPr lang="ro-RO" dirty="0">
              <a:latin typeface="Times New Roman" pitchFamily="18" charset="0"/>
              <a:cs typeface="Times New Roman" pitchFamily="18" charset="0"/>
            </a:endParaRPr>
          </a:p>
          <a:p>
            <a:r>
              <a:rPr lang="ro-RO" dirty="0">
                <a:solidFill>
                  <a:srgbClr val="000000"/>
                </a:solidFill>
                <a:latin typeface="Times New Roman" pitchFamily="18" charset="0"/>
                <a:cs typeface="Times New Roman" pitchFamily="18" charset="0"/>
              </a:rPr>
              <a:t>Pentru a formula procesul de creştere a cristalui se analizează diagrama de fază în coordonate P şi T, substanţa putându-se afla în trei stări: </a:t>
            </a:r>
            <a:endParaRPr lang="ru-RU" dirty="0">
              <a:latin typeface="Times New Roman" pitchFamily="18" charset="0"/>
              <a:cs typeface="Times New Roman" pitchFamily="18" charset="0"/>
            </a:endParaRPr>
          </a:p>
        </p:txBody>
      </p:sp>
      <p:pic>
        <p:nvPicPr>
          <p:cNvPr id="6" name="Рисунок 5"/>
          <p:cNvPicPr>
            <a:picLocks noChangeAspect="1"/>
          </p:cNvPicPr>
          <p:nvPr/>
        </p:nvPicPr>
        <p:blipFill>
          <a:blip r:embed="rId2"/>
          <a:stretch>
            <a:fillRect/>
          </a:stretch>
        </p:blipFill>
        <p:spPr>
          <a:xfrm>
            <a:off x="158151" y="3002058"/>
            <a:ext cx="8407002" cy="3855942"/>
          </a:xfrm>
          <a:prstGeom prst="rect">
            <a:avLst/>
          </a:prstGeom>
        </p:spPr>
      </p:pic>
      <p:sp>
        <p:nvSpPr>
          <p:cNvPr id="7" name="Прямоугольник 6"/>
          <p:cNvSpPr/>
          <p:nvPr/>
        </p:nvSpPr>
        <p:spPr>
          <a:xfrm>
            <a:off x="8830573" y="5766673"/>
            <a:ext cx="3211902" cy="923330"/>
          </a:xfrm>
          <a:prstGeom prst="rect">
            <a:avLst/>
          </a:prstGeom>
        </p:spPr>
        <p:txBody>
          <a:bodyPr wrap="square">
            <a:spAutoFit/>
          </a:bodyPr>
          <a:lstStyle/>
          <a:p>
            <a:r>
              <a:rPr lang="pt-BR" dirty="0">
                <a:solidFill>
                  <a:srgbClr val="000000"/>
                </a:solidFill>
                <a:latin typeface="Times New Roman" pitchFamily="18" charset="0"/>
                <a:cs typeface="Times New Roman" pitchFamily="18" charset="0"/>
              </a:rPr>
              <a:t>O – punct triplu (substanţa se află în toate fazele);</a:t>
            </a:r>
            <a:r>
              <a:rPr lang="pt-BR" dirty="0">
                <a:latin typeface="Times New Roman" pitchFamily="18" charset="0"/>
                <a:cs typeface="Times New Roman" pitchFamily="18" charset="0"/>
              </a:rPr>
              <a:t> </a:t>
            </a:r>
            <a:br>
              <a:rPr lang="pt-BR"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6566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Прямоугольник 3"/>
              <p:cNvSpPr/>
              <p:nvPr/>
            </p:nvSpPr>
            <p:spPr>
              <a:xfrm>
                <a:off x="0" y="1"/>
                <a:ext cx="11938958" cy="5206297"/>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Răcind sistemul de la T</a:t>
                </a:r>
                <a:r>
                  <a:rPr lang="ro-RO" sz="1050" dirty="0">
                    <a:solidFill>
                      <a:srgbClr val="000000"/>
                    </a:solidFill>
                    <a:latin typeface="Times New Roman" pitchFamily="18" charset="0"/>
                    <a:cs typeface="Times New Roman" pitchFamily="18" charset="0"/>
                  </a:rPr>
                  <a:t>1 </a:t>
                </a:r>
                <a:r>
                  <a:rPr lang="ro-RO" dirty="0">
                    <a:solidFill>
                      <a:srgbClr val="000000"/>
                    </a:solidFill>
                    <a:latin typeface="Times New Roman" pitchFamily="18" charset="0"/>
                    <a:cs typeface="Times New Roman" pitchFamily="18" charset="0"/>
                  </a:rPr>
                  <a:t>la T</a:t>
                </a:r>
                <a:r>
                  <a:rPr lang="ro-RO" sz="1050" dirty="0">
                    <a:solidFill>
                      <a:srgbClr val="000000"/>
                    </a:solidFill>
                    <a:latin typeface="Times New Roman" pitchFamily="18" charset="0"/>
                    <a:cs typeface="Times New Roman" pitchFamily="18" charset="0"/>
                  </a:rPr>
                  <a:t>2 </a:t>
                </a:r>
                <a:r>
                  <a:rPr lang="ro-RO" dirty="0">
                    <a:solidFill>
                      <a:srgbClr val="000000"/>
                    </a:solidFill>
                    <a:latin typeface="Times New Roman" pitchFamily="18" charset="0"/>
                    <a:cs typeface="Times New Roman" pitchFamily="18" charset="0"/>
                  </a:rPr>
                  <a:t>la presiune constantă din starea gazoasă se trece în starea solidă.</a:t>
                </a:r>
                <a:br>
                  <a:rPr lang="ro-RO" dirty="0">
                    <a:solidFill>
                      <a:srgbClr val="000000"/>
                    </a:solidFill>
                    <a:latin typeface="Times New Roman" pitchFamily="18" charset="0"/>
                    <a:cs typeface="Times New Roman" pitchFamily="18" charset="0"/>
                  </a:rPr>
                </a:br>
                <a:r>
                  <a:rPr lang="el-GR" dirty="0">
                    <a:solidFill>
                      <a:srgbClr val="000000"/>
                    </a:solidFill>
                    <a:latin typeface="Times New Roman" pitchFamily="18" charset="0"/>
                    <a:cs typeface="Times New Roman" pitchFamily="18" charset="0"/>
                  </a:rPr>
                  <a:t>Δ</a:t>
                </a:r>
                <a:r>
                  <a:rPr lang="ro-RO" i="1" dirty="0">
                    <a:solidFill>
                      <a:srgbClr val="000000"/>
                    </a:solidFill>
                    <a:latin typeface="Times New Roman" pitchFamily="18" charset="0"/>
                    <a:cs typeface="Times New Roman" pitchFamily="18" charset="0"/>
                  </a:rPr>
                  <a:t>T=T</a:t>
                </a:r>
                <a:r>
                  <a:rPr lang="ro-RO" i="1" baseline="-25000" dirty="0">
                    <a:solidFill>
                      <a:srgbClr val="000000"/>
                    </a:solidFill>
                    <a:latin typeface="Times New Roman" pitchFamily="18" charset="0"/>
                    <a:cs typeface="Times New Roman" pitchFamily="18" charset="0"/>
                  </a:rPr>
                  <a:t>1</a:t>
                </a:r>
                <a:r>
                  <a:rPr lang="ro-RO" i="1" dirty="0">
                    <a:solidFill>
                      <a:srgbClr val="000000"/>
                    </a:solidFill>
                    <a:latin typeface="Times New Roman" pitchFamily="18" charset="0"/>
                    <a:cs typeface="Times New Roman" pitchFamily="18" charset="0"/>
                  </a:rPr>
                  <a:t>-T</a:t>
                </a:r>
                <a:r>
                  <a:rPr lang="ro-RO" i="1" baseline="-25000" dirty="0">
                    <a:solidFill>
                      <a:srgbClr val="000000"/>
                    </a:solidFill>
                    <a:latin typeface="Times New Roman" pitchFamily="18" charset="0"/>
                    <a:cs typeface="Times New Roman" pitchFamily="18" charset="0"/>
                  </a:rPr>
                  <a:t>2</a:t>
                </a:r>
                <a:r>
                  <a:rPr lang="ro-RO" dirty="0">
                    <a:solidFill>
                      <a:srgbClr val="000000"/>
                    </a:solidFill>
                    <a:latin typeface="Times New Roman" pitchFamily="18" charset="0"/>
                    <a:cs typeface="Times New Roman" pitchFamily="18" charset="0"/>
                  </a:rPr>
                  <a:t>(</a:t>
                </a:r>
                <a:r>
                  <a:rPr lang="ro-RO" i="1" dirty="0">
                    <a:solidFill>
                      <a:srgbClr val="000000"/>
                    </a:solidFill>
                    <a:latin typeface="Times New Roman" pitchFamily="18" charset="0"/>
                    <a:cs typeface="Times New Roman" pitchFamily="18" charset="0"/>
                  </a:rPr>
                  <a:t>P</a:t>
                </a:r>
                <a:r>
                  <a:rPr lang="ro-RO" baseline="-25000" dirty="0">
                    <a:solidFill>
                      <a:srgbClr val="000000"/>
                    </a:solidFill>
                    <a:latin typeface="Times New Roman" pitchFamily="18" charset="0"/>
                    <a:cs typeface="Times New Roman" pitchFamily="18" charset="0"/>
                  </a:rPr>
                  <a:t>1</a:t>
                </a:r>
                <a:r>
                  <a:rPr lang="ro-RO" dirty="0">
                    <a:solidFill>
                      <a:srgbClr val="000000"/>
                    </a:solidFill>
                    <a:latin typeface="Times New Roman" pitchFamily="18" charset="0"/>
                    <a:cs typeface="Times New Roman" pitchFamily="18" charset="0"/>
                  </a:rPr>
                  <a:t> = </a:t>
                </a:r>
                <a:r>
                  <a:rPr lang="ro-RO" i="1" dirty="0">
                    <a:solidFill>
                      <a:srgbClr val="000000"/>
                    </a:solidFill>
                    <a:latin typeface="Times New Roman" pitchFamily="18" charset="0"/>
                    <a:cs typeface="Times New Roman" pitchFamily="18" charset="0"/>
                  </a:rPr>
                  <a:t>ct</a:t>
                </a:r>
                <a:r>
                  <a:rPr lang="ro-RO" dirty="0">
                    <a:solidFill>
                      <a:srgbClr val="000000"/>
                    </a:solidFill>
                    <a:latin typeface="Times New Roman" pitchFamily="18" charset="0"/>
                    <a:cs typeface="Times New Roman" pitchFamily="18" charset="0"/>
                  </a:rPr>
                  <a:t>.) - reprezintă suprarăcirea;</a:t>
                </a:r>
              </a:p>
              <a:p>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Majorând presiunea de la P</a:t>
                </a:r>
                <a:r>
                  <a:rPr lang="ro-RO" sz="1050" dirty="0">
                    <a:solidFill>
                      <a:srgbClr val="000000"/>
                    </a:solidFill>
                    <a:latin typeface="Times New Roman" pitchFamily="18" charset="0"/>
                    <a:cs typeface="Times New Roman" pitchFamily="18" charset="0"/>
                  </a:rPr>
                  <a:t>2 </a:t>
                </a:r>
                <a:r>
                  <a:rPr lang="ro-RO" dirty="0">
                    <a:solidFill>
                      <a:srgbClr val="000000"/>
                    </a:solidFill>
                    <a:latin typeface="Times New Roman" pitchFamily="18" charset="0"/>
                    <a:cs typeface="Times New Roman" pitchFamily="18" charset="0"/>
                  </a:rPr>
                  <a:t>la P</a:t>
                </a:r>
                <a:r>
                  <a:rPr lang="ro-RO" sz="1050" dirty="0">
                    <a:solidFill>
                      <a:srgbClr val="000000"/>
                    </a:solidFill>
                    <a:latin typeface="Times New Roman" pitchFamily="18" charset="0"/>
                    <a:cs typeface="Times New Roman" pitchFamily="18" charset="0"/>
                  </a:rPr>
                  <a:t>1 </a:t>
                </a:r>
                <a:r>
                  <a:rPr lang="ro-RO" dirty="0">
                    <a:solidFill>
                      <a:srgbClr val="000000"/>
                    </a:solidFill>
                    <a:latin typeface="Times New Roman" pitchFamily="18" charset="0"/>
                    <a:cs typeface="Times New Roman" pitchFamily="18" charset="0"/>
                  </a:rPr>
                  <a:t>la temperatură constantă, sistemul trece din starea G în starea S.</a:t>
                </a:r>
                <a:br>
                  <a:rPr lang="ro-RO" dirty="0">
                    <a:solidFill>
                      <a:srgbClr val="000000"/>
                    </a:solidFill>
                    <a:latin typeface="Times New Roman" pitchFamily="18" charset="0"/>
                    <a:cs typeface="Times New Roman" pitchFamily="18" charset="0"/>
                  </a:rPr>
                </a:br>
                <a:r>
                  <a:rPr lang="el-GR" sz="1600" dirty="0">
                    <a:solidFill>
                      <a:srgbClr val="000000"/>
                    </a:solidFill>
                    <a:latin typeface="Times New Roman" pitchFamily="18" charset="0"/>
                    <a:cs typeface="Times New Roman" pitchFamily="18" charset="0"/>
                  </a:rPr>
                  <a:t>Δ</a:t>
                </a:r>
                <a:r>
                  <a:rPr lang="ro-RO" sz="1600" i="1" dirty="0">
                    <a:solidFill>
                      <a:srgbClr val="000000"/>
                    </a:solidFill>
                    <a:latin typeface="Times New Roman" pitchFamily="18" charset="0"/>
                    <a:cs typeface="Times New Roman" pitchFamily="18" charset="0"/>
                  </a:rPr>
                  <a:t>P= P</a:t>
                </a:r>
                <a:r>
                  <a:rPr lang="ro-RO" sz="1600" baseline="-25000" dirty="0">
                    <a:solidFill>
                      <a:srgbClr val="000000"/>
                    </a:solidFill>
                    <a:latin typeface="Times New Roman" pitchFamily="18" charset="0"/>
                    <a:cs typeface="Times New Roman" pitchFamily="18" charset="0"/>
                  </a:rPr>
                  <a:t>1</a:t>
                </a:r>
                <a:r>
                  <a:rPr lang="ro-RO" sz="1600" i="1" dirty="0">
                    <a:solidFill>
                      <a:srgbClr val="000000"/>
                    </a:solidFill>
                    <a:latin typeface="Times New Roman" pitchFamily="18" charset="0"/>
                    <a:cs typeface="Times New Roman" pitchFamily="18" charset="0"/>
                  </a:rPr>
                  <a:t> -P</a:t>
                </a:r>
                <a:r>
                  <a:rPr lang="ro-RO" sz="1600" baseline="-25000" dirty="0">
                    <a:solidFill>
                      <a:srgbClr val="000000"/>
                    </a:solidFill>
                    <a:latin typeface="Times New Roman" pitchFamily="18" charset="0"/>
                    <a:cs typeface="Times New Roman" pitchFamily="18" charset="0"/>
                  </a:rPr>
                  <a:t>2</a:t>
                </a:r>
                <a:r>
                  <a:rPr lang="ro-RO" sz="1600" dirty="0">
                    <a:solidFill>
                      <a:srgbClr val="000000"/>
                    </a:solidFill>
                    <a:latin typeface="Times New Roman" pitchFamily="18" charset="0"/>
                    <a:cs typeface="Times New Roman" pitchFamily="18" charset="0"/>
                  </a:rPr>
                  <a:t> (</a:t>
                </a:r>
                <a:r>
                  <a:rPr lang="ro-RO" sz="1600" i="1" dirty="0">
                    <a:solidFill>
                      <a:srgbClr val="000000"/>
                    </a:solidFill>
                    <a:latin typeface="Times New Roman" pitchFamily="18" charset="0"/>
                    <a:cs typeface="Times New Roman" pitchFamily="18" charset="0"/>
                  </a:rPr>
                  <a:t>T</a:t>
                </a:r>
                <a:r>
                  <a:rPr lang="ro-RO" sz="1600" baseline="-25000" dirty="0">
                    <a:solidFill>
                      <a:srgbClr val="000000"/>
                    </a:solidFill>
                    <a:latin typeface="Times New Roman" pitchFamily="18" charset="0"/>
                    <a:cs typeface="Times New Roman" pitchFamily="18" charset="0"/>
                  </a:rPr>
                  <a:t>2</a:t>
                </a:r>
                <a:r>
                  <a:rPr lang="ro-RO" sz="1600" dirty="0">
                    <a:solidFill>
                      <a:srgbClr val="000000"/>
                    </a:solidFill>
                    <a:latin typeface="Times New Roman" pitchFamily="18" charset="0"/>
                    <a:cs typeface="Times New Roman" pitchFamily="18" charset="0"/>
                  </a:rPr>
                  <a:t> =</a:t>
                </a:r>
                <a:r>
                  <a:rPr lang="el-GR" sz="1600" dirty="0">
                    <a:solidFill>
                      <a:srgbClr val="000000"/>
                    </a:solidFill>
                    <a:latin typeface="Times New Roman" pitchFamily="18" charset="0"/>
                    <a:cs typeface="Times New Roman" pitchFamily="18" charset="0"/>
                  </a:rPr>
                  <a:t> </a:t>
                </a:r>
                <a:r>
                  <a:rPr lang="ro-RO" sz="1600" i="1" dirty="0">
                    <a:solidFill>
                      <a:srgbClr val="000000"/>
                    </a:solidFill>
                    <a:latin typeface="Times New Roman" pitchFamily="18" charset="0"/>
                    <a:cs typeface="Times New Roman" pitchFamily="18" charset="0"/>
                  </a:rPr>
                  <a:t>ct </a:t>
                </a:r>
                <a:r>
                  <a:rPr lang="ro-RO" sz="1600" dirty="0">
                    <a:solidFill>
                      <a:srgbClr val="000000"/>
                    </a:solidFill>
                    <a:latin typeface="Times New Roman" pitchFamily="18" charset="0"/>
                    <a:cs typeface="Times New Roman" pitchFamily="18" charset="0"/>
                  </a:rPr>
                  <a:t>.) </a:t>
                </a:r>
                <a:r>
                  <a:rPr lang="ro-RO" dirty="0">
                    <a:solidFill>
                      <a:srgbClr val="000000"/>
                    </a:solidFill>
                    <a:latin typeface="Times New Roman" pitchFamily="18" charset="0"/>
                    <a:cs typeface="Times New Roman" pitchFamily="18" charset="0"/>
                  </a:rPr>
                  <a:t>- reprezintă suprasaturaţia.</a:t>
                </a:r>
                <a:r>
                  <a:rPr lang="ro-RO" dirty="0">
                    <a:latin typeface="Times New Roman" pitchFamily="18" charset="0"/>
                    <a:cs typeface="Times New Roman" pitchFamily="18" charset="0"/>
                  </a:rPr>
                  <a:t> </a:t>
                </a:r>
                <a:br>
                  <a:rPr lang="ro-RO" dirty="0">
                    <a:latin typeface="Times New Roman" pitchFamily="18" charset="0"/>
                    <a:cs typeface="Times New Roman" pitchFamily="18" charset="0"/>
                  </a:rPr>
                </a:br>
                <a:endParaRPr lang="ro-RO" dirty="0">
                  <a:latin typeface="Times New Roman" pitchFamily="18" charset="0"/>
                  <a:cs typeface="Times New Roman" pitchFamily="18" charset="0"/>
                </a:endParaRPr>
              </a:p>
              <a:p>
                <a:r>
                  <a:rPr lang="ro-RO" dirty="0">
                    <a:solidFill>
                      <a:srgbClr val="000000"/>
                    </a:solidFill>
                    <a:latin typeface="Times New Roman" pitchFamily="18" charset="0"/>
                    <a:cs typeface="Times New Roman" pitchFamily="18" charset="0"/>
                  </a:rPr>
                  <a:t>Putem analiza trecerea substanţei din starea G în starea S şi rezultă un cristal.</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Putem analiza trecerea şi din starea G în starea L (la presiuni mult mai mari) şi rezultă o picătură de lichid. Ca urmare orice trecere de fază care poate avea loc duce la micşorarea energiei libere. </a:t>
                </a:r>
              </a:p>
              <a:p>
                <a:r>
                  <a:rPr lang="el-GR" dirty="0">
                    <a:solidFill>
                      <a:srgbClr val="000000"/>
                    </a:solidFill>
                    <a:latin typeface="Times New Roman" pitchFamily="18" charset="0"/>
                    <a:cs typeface="Times New Roman" pitchFamily="18" charset="0"/>
                  </a:rPr>
                  <a:t>Δ</a:t>
                </a:r>
                <a:r>
                  <a:rPr lang="ro-RO" dirty="0">
                    <a:solidFill>
                      <a:srgbClr val="000000"/>
                    </a:solidFill>
                    <a:latin typeface="Times New Roman" pitchFamily="18" charset="0"/>
                    <a:cs typeface="Times New Roman" pitchFamily="18" charset="0"/>
                  </a:rPr>
                  <a:t>G</a:t>
                </a:r>
                <a:r>
                  <a:rPr lang="el-GR" dirty="0">
                    <a:solidFill>
                      <a:srgbClr val="000000"/>
                    </a:solidFill>
                    <a:latin typeface="Times New Roman" pitchFamily="18" charset="0"/>
                    <a:cs typeface="Times New Roman" pitchFamily="18" charset="0"/>
                  </a:rPr>
                  <a:t> =</a:t>
                </a:r>
                <a:r>
                  <a:rPr lang="x-none" dirty="0">
                    <a:solidFill>
                      <a:srgbClr val="000000"/>
                    </a:solidFill>
                    <a:latin typeface="Times New Roman" pitchFamily="18" charset="0"/>
                    <a:cs typeface="Times New Roman" pitchFamily="18" charset="0"/>
                  </a:rPr>
                  <a:t> </a:t>
                </a:r>
                <a:r>
                  <a:rPr lang="ro-RO" sz="1600" i="1" dirty="0">
                    <a:solidFill>
                      <a:srgbClr val="000000"/>
                    </a:solidFill>
                    <a:latin typeface="Times New Roman" pitchFamily="18" charset="0"/>
                    <a:cs typeface="Times New Roman" pitchFamily="18" charset="0"/>
                  </a:rPr>
                  <a:t>energielibera</a:t>
                </a:r>
                <a:r>
                  <a:rPr lang="ro-RO" dirty="0">
                    <a:solidFill>
                      <a:srgbClr val="000000"/>
                    </a:solidFill>
                    <a:latin typeface="Times New Roman" pitchFamily="18" charset="0"/>
                    <a:cs typeface="Times New Roman" pitchFamily="18" charset="0"/>
                  </a:rPr>
                  <a:t> = </a:t>
                </a:r>
                <a:r>
                  <a:rPr lang="el-GR" dirty="0">
                    <a:solidFill>
                      <a:srgbClr val="000000"/>
                    </a:solidFill>
                    <a:latin typeface="Times New Roman" pitchFamily="18" charset="0"/>
                    <a:cs typeface="Times New Roman" pitchFamily="18" charset="0"/>
                  </a:rPr>
                  <a:t>Δ</a:t>
                </a:r>
                <a:r>
                  <a:rPr lang="ro-RO" dirty="0">
                    <a:solidFill>
                      <a:srgbClr val="000000"/>
                    </a:solidFill>
                    <a:latin typeface="Times New Roman" pitchFamily="18" charset="0"/>
                    <a:cs typeface="Times New Roman" pitchFamily="18" charset="0"/>
                  </a:rPr>
                  <a:t>G</a:t>
                </a:r>
                <a:r>
                  <a:rPr lang="ro-RO" baseline="-25000" dirty="0">
                    <a:solidFill>
                      <a:srgbClr val="000000"/>
                    </a:solidFill>
                    <a:latin typeface="Times New Roman" pitchFamily="18" charset="0"/>
                    <a:cs typeface="Times New Roman" pitchFamily="18" charset="0"/>
                  </a:rPr>
                  <a:t>V</a:t>
                </a:r>
                <a:r>
                  <a:rPr lang="ro-RO" dirty="0">
                    <a:solidFill>
                      <a:srgbClr val="000000"/>
                    </a:solidFill>
                    <a:latin typeface="Times New Roman" pitchFamily="18" charset="0"/>
                    <a:cs typeface="Times New Roman" pitchFamily="18" charset="0"/>
                  </a:rPr>
                  <a:t> + </a:t>
                </a:r>
                <a:r>
                  <a:rPr lang="el-GR" dirty="0">
                    <a:solidFill>
                      <a:srgbClr val="000000"/>
                    </a:solidFill>
                    <a:latin typeface="Times New Roman" pitchFamily="18" charset="0"/>
                    <a:cs typeface="Times New Roman" pitchFamily="18" charset="0"/>
                  </a:rPr>
                  <a:t>Δ</a:t>
                </a:r>
                <a:r>
                  <a:rPr lang="ro-RO" dirty="0">
                    <a:solidFill>
                      <a:srgbClr val="000000"/>
                    </a:solidFill>
                    <a:latin typeface="Times New Roman" pitchFamily="18" charset="0"/>
                    <a:cs typeface="Times New Roman" pitchFamily="18" charset="0"/>
                  </a:rPr>
                  <a:t>G</a:t>
                </a:r>
                <a:r>
                  <a:rPr lang="ro-RO" baseline="-25000" dirty="0">
                    <a:solidFill>
                      <a:srgbClr val="000000"/>
                    </a:solidFill>
                    <a:latin typeface="Times New Roman" pitchFamily="18" charset="0"/>
                    <a:cs typeface="Times New Roman" pitchFamily="18" charset="0"/>
                  </a:rPr>
                  <a:t>S</a:t>
                </a:r>
                <a:r>
                  <a:rPr lang="ro-RO" dirty="0">
                    <a:solidFill>
                      <a:srgbClr val="000000"/>
                    </a:solidFill>
                    <a:latin typeface="Times New Roman" pitchFamily="18" charset="0"/>
                    <a:cs typeface="Times New Roman" pitchFamily="18" charset="0"/>
                  </a:rPr>
                  <a:t> (1) </a:t>
                </a:r>
                <a:br>
                  <a:rPr lang="ro-RO" dirty="0">
                    <a:solidFill>
                      <a:srgbClr val="000000"/>
                    </a:solidFill>
                    <a:latin typeface="Times New Roman" pitchFamily="18" charset="0"/>
                    <a:cs typeface="Times New Roman" pitchFamily="18" charset="0"/>
                  </a:rPr>
                </a:br>
                <a:r>
                  <a:rPr lang="el-GR" dirty="0">
                    <a:solidFill>
                      <a:srgbClr val="000000"/>
                    </a:solidFill>
                    <a:latin typeface="Times New Roman" pitchFamily="18" charset="0"/>
                    <a:cs typeface="Times New Roman" pitchFamily="18" charset="0"/>
                  </a:rPr>
                  <a:t>Δ</a:t>
                </a:r>
                <a:r>
                  <a:rPr lang="ro-RO" dirty="0">
                    <a:solidFill>
                      <a:srgbClr val="000000"/>
                    </a:solidFill>
                    <a:latin typeface="Times New Roman" pitchFamily="18" charset="0"/>
                    <a:cs typeface="Times New Roman" pitchFamily="18" charset="0"/>
                  </a:rPr>
                  <a:t>G</a:t>
                </a:r>
                <a:r>
                  <a:rPr lang="ro-RO" baseline="-25000" dirty="0">
                    <a:solidFill>
                      <a:srgbClr val="000000"/>
                    </a:solidFill>
                    <a:latin typeface="Times New Roman" pitchFamily="18" charset="0"/>
                    <a:cs typeface="Times New Roman" pitchFamily="18" charset="0"/>
                  </a:rPr>
                  <a:t>V</a:t>
                </a:r>
                <a:r>
                  <a:rPr lang="ro-RO" dirty="0">
                    <a:solidFill>
                      <a:srgbClr val="000000"/>
                    </a:solidFill>
                    <a:latin typeface="Times New Roman" pitchFamily="18" charset="0"/>
                    <a:cs typeface="Times New Roman" pitchFamily="18" charset="0"/>
                  </a:rPr>
                  <a:t> - schimbarea energiei libere la formarea volumului picăturii de lichid;</a:t>
                </a:r>
                <a:br>
                  <a:rPr lang="ro-RO" dirty="0">
                    <a:solidFill>
                      <a:srgbClr val="000000"/>
                    </a:solidFill>
                    <a:latin typeface="Times New Roman" pitchFamily="18" charset="0"/>
                    <a:cs typeface="Times New Roman" pitchFamily="18" charset="0"/>
                  </a:rPr>
                </a:br>
                <a:r>
                  <a:rPr lang="el-GR" dirty="0">
                    <a:solidFill>
                      <a:srgbClr val="000000"/>
                    </a:solidFill>
                    <a:latin typeface="Times New Roman" pitchFamily="18" charset="0"/>
                    <a:cs typeface="Times New Roman" pitchFamily="18" charset="0"/>
                  </a:rPr>
                  <a:t>Δ</a:t>
                </a:r>
                <a:r>
                  <a:rPr lang="ro-RO" dirty="0">
                    <a:solidFill>
                      <a:srgbClr val="000000"/>
                    </a:solidFill>
                    <a:latin typeface="Times New Roman" pitchFamily="18" charset="0"/>
                    <a:cs typeface="Times New Roman" pitchFamily="18" charset="0"/>
                  </a:rPr>
                  <a:t>G</a:t>
                </a:r>
                <a:r>
                  <a:rPr lang="ro-RO" baseline="-25000" dirty="0">
                    <a:solidFill>
                      <a:srgbClr val="000000"/>
                    </a:solidFill>
                    <a:latin typeface="Times New Roman" pitchFamily="18" charset="0"/>
                    <a:cs typeface="Times New Roman" pitchFamily="18" charset="0"/>
                  </a:rPr>
                  <a:t>S</a:t>
                </a:r>
                <a:r>
                  <a:rPr lang="ro-RO" dirty="0">
                    <a:solidFill>
                      <a:srgbClr val="000000"/>
                    </a:solidFill>
                    <a:latin typeface="Times New Roman" pitchFamily="18" charset="0"/>
                    <a:cs typeface="Times New Roman" pitchFamily="18" charset="0"/>
                  </a:rPr>
                  <a:t> - schimbarea energiei libere la formarea picăturii de lichid </a:t>
                </a:r>
                <a:br>
                  <a:rPr lang="ro-RO" dirty="0">
                    <a:latin typeface="Times New Roman" pitchFamily="18" charset="0"/>
                    <a:cs typeface="Times New Roman" pitchFamily="18" charset="0"/>
                  </a:rPr>
                </a:br>
                <a:endParaRPr lang="ro-RO" dirty="0">
                  <a:latin typeface="Times New Roman" pitchFamily="18" charset="0"/>
                  <a:cs typeface="Times New Roman" pitchFamily="18" charset="0"/>
                </a:endParaRPr>
              </a:p>
              <a:p>
                <a:r>
                  <a:rPr lang="ro-RO" dirty="0">
                    <a:solidFill>
                      <a:srgbClr val="000000"/>
                    </a:solidFill>
                    <a:latin typeface="Times New Roman" pitchFamily="18" charset="0"/>
                    <a:cs typeface="Times New Roman" pitchFamily="18" charset="0"/>
                  </a:rPr>
                  <a:t>Din teoria termodinamicii reese că la trecerea unui mol de gaz din starea G în starea L, schimbul de energie </a:t>
                </a:r>
                <a:r>
                  <a:rPr lang="el-GR" dirty="0">
                    <a:solidFill>
                      <a:srgbClr val="000000"/>
                    </a:solidFill>
                    <a:latin typeface="Times New Roman" pitchFamily="18" charset="0"/>
                    <a:cs typeface="Times New Roman" pitchFamily="18" charset="0"/>
                  </a:rPr>
                  <a:t>Δ</a:t>
                </a:r>
                <a:r>
                  <a:rPr lang="ro-RO" dirty="0">
                    <a:solidFill>
                      <a:srgbClr val="000000"/>
                    </a:solidFill>
                    <a:latin typeface="Times New Roman" pitchFamily="18" charset="0"/>
                    <a:cs typeface="Times New Roman" pitchFamily="18" charset="0"/>
                  </a:rPr>
                  <a:t>G</a:t>
                </a:r>
                <a:r>
                  <a:rPr lang="ro-RO" baseline="-25000" dirty="0">
                    <a:solidFill>
                      <a:srgbClr val="000000"/>
                    </a:solidFill>
                    <a:latin typeface="Times New Roman" pitchFamily="18" charset="0"/>
                    <a:cs typeface="Times New Roman" pitchFamily="18" charset="0"/>
                  </a:rPr>
                  <a:t>V</a:t>
                </a:r>
                <a:r>
                  <a:rPr lang="ro-RO" dirty="0">
                    <a:solidFill>
                      <a:srgbClr val="000000"/>
                    </a:solidFill>
                    <a:latin typeface="Times New Roman" pitchFamily="18" charset="0"/>
                    <a:cs typeface="Times New Roman" pitchFamily="18" charset="0"/>
                  </a:rPr>
                  <a:t> (pt. 1 mol de gaz) este:</a:t>
                </a:r>
              </a:p>
              <a:p>
                <a14:m>
                  <m:oMath xmlns:m="http://schemas.openxmlformats.org/officeDocument/2006/math">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r>
                          <a:rPr lang="x-none" b="0" i="1" smtClean="0">
                            <a:latin typeface="Cambria Math" panose="02040503050406030204" pitchFamily="18" charset="0"/>
                            <a:ea typeface="Cambria Math" panose="02040503050406030204" pitchFamily="18" charset="0"/>
                          </a:rPr>
                          <m:t>𝐺</m:t>
                        </m:r>
                      </m:e>
                      <m:sub>
                        <m:r>
                          <a:rPr lang="x-none" b="0" i="1" smtClean="0">
                            <a:latin typeface="Cambria Math" panose="02040503050406030204" pitchFamily="18" charset="0"/>
                            <a:ea typeface="Cambria Math" panose="02040503050406030204" pitchFamily="18" charset="0"/>
                          </a:rPr>
                          <m:t>𝑉</m:t>
                        </m:r>
                      </m:sub>
                    </m:sSub>
                    <m:r>
                      <a:rPr lang="x-none" b="0" i="1" smtClean="0">
                        <a:latin typeface="Cambria Math" panose="02040503050406030204" pitchFamily="18" charset="0"/>
                        <a:ea typeface="Cambria Math" panose="02040503050406030204" pitchFamily="18" charset="0"/>
                      </a:rPr>
                      <m:t>=−</m:t>
                    </m:r>
                    <m:r>
                      <a:rPr lang="x-none" b="0" i="1" smtClean="0">
                        <a:latin typeface="Cambria Math" panose="02040503050406030204" pitchFamily="18" charset="0"/>
                        <a:ea typeface="Cambria Math" panose="02040503050406030204" pitchFamily="18" charset="0"/>
                      </a:rPr>
                      <m:t>𝑅𝑇</m:t>
                    </m:r>
                    <m:r>
                      <a:rPr lang="x-none" b="0" i="1" smtClean="0">
                        <a:latin typeface="Cambria Math" panose="02040503050406030204" pitchFamily="18" charset="0"/>
                        <a:ea typeface="Cambria Math" panose="02040503050406030204" pitchFamily="18" charset="0"/>
                      </a:rPr>
                      <m:t> </m:t>
                    </m:r>
                    <m:func>
                      <m:funcPr>
                        <m:ctrlPr>
                          <a:rPr lang="x-none" b="0" i="1" smtClean="0">
                            <a:latin typeface="Cambria Math" panose="02040503050406030204" pitchFamily="18" charset="0"/>
                            <a:ea typeface="Cambria Math" panose="02040503050406030204" pitchFamily="18" charset="0"/>
                          </a:rPr>
                        </m:ctrlPr>
                      </m:funcPr>
                      <m:fName>
                        <m:r>
                          <m:rPr>
                            <m:sty m:val="p"/>
                          </m:rPr>
                          <a:rPr lang="x-none" b="0" i="0" smtClean="0">
                            <a:latin typeface="Cambria Math" panose="02040503050406030204" pitchFamily="18" charset="0"/>
                            <a:ea typeface="Cambria Math" panose="02040503050406030204" pitchFamily="18" charset="0"/>
                          </a:rPr>
                          <m:t>ln</m:t>
                        </m:r>
                      </m:fName>
                      <m:e>
                        <m:f>
                          <m:fPr>
                            <m:ctrlPr>
                              <a:rPr lang="x-none" b="0" i="1" smtClean="0">
                                <a:latin typeface="Cambria Math" panose="02040503050406030204" pitchFamily="18" charset="0"/>
                                <a:ea typeface="Cambria Math" panose="02040503050406030204" pitchFamily="18" charset="0"/>
                              </a:rPr>
                            </m:ctrlPr>
                          </m:fPr>
                          <m:num>
                            <m:r>
                              <a:rPr lang="x-none" b="0" i="1" smtClean="0">
                                <a:latin typeface="Cambria Math" panose="02040503050406030204" pitchFamily="18" charset="0"/>
                                <a:ea typeface="Cambria Math" panose="02040503050406030204" pitchFamily="18" charset="0"/>
                              </a:rPr>
                              <m:t>𝜌</m:t>
                            </m:r>
                          </m:num>
                          <m:den>
                            <m:sSub>
                              <m:sSubPr>
                                <m:ctrlPr>
                                  <a:rPr lang="x-none" b="0" i="1" smtClean="0">
                                    <a:latin typeface="Cambria Math" panose="02040503050406030204" pitchFamily="18" charset="0"/>
                                    <a:ea typeface="Cambria Math" panose="02040503050406030204" pitchFamily="18" charset="0"/>
                                  </a:rPr>
                                </m:ctrlPr>
                              </m:sSubPr>
                              <m:e>
                                <m:r>
                                  <a:rPr lang="x-none" b="0" i="1" smtClean="0">
                                    <a:latin typeface="Cambria Math" panose="02040503050406030204" pitchFamily="18" charset="0"/>
                                    <a:ea typeface="Cambria Math" panose="02040503050406030204" pitchFamily="18" charset="0"/>
                                  </a:rPr>
                                  <m:t>𝜌</m:t>
                                </m:r>
                              </m:e>
                              <m:sub>
                                <m:r>
                                  <a:rPr lang="x-none" b="0" i="1" smtClean="0">
                                    <a:latin typeface="Cambria Math" panose="02040503050406030204" pitchFamily="18" charset="0"/>
                                    <a:ea typeface="Cambria Math" panose="02040503050406030204" pitchFamily="18" charset="0"/>
                                  </a:rPr>
                                  <m:t>0</m:t>
                                </m:r>
                              </m:sub>
                            </m:sSub>
                          </m:den>
                        </m:f>
                      </m:e>
                    </m:func>
                  </m:oMath>
                </a14:m>
                <a:r>
                  <a:rPr lang="x-none" dirty="0">
                    <a:latin typeface="Times New Roman" pitchFamily="18" charset="0"/>
                    <a:cs typeface="Times New Roman" pitchFamily="18" charset="0"/>
                  </a:rPr>
                  <a:t> (2) </a:t>
                </a:r>
                <a:r>
                  <a:rPr lang="x-none" dirty="0">
                    <a:solidFill>
                      <a:srgbClr val="000000"/>
                    </a:solidFill>
                    <a:latin typeface="Times New Roman" pitchFamily="18" charset="0"/>
                    <a:cs typeface="Times New Roman" pitchFamily="18" charset="0"/>
                  </a:rPr>
                  <a:t>unde R- ct. universală a gazelor, T</a:t>
                </a:r>
                <a:r>
                  <a:rPr lang="ro-RO" dirty="0">
                    <a:latin typeface="Times New Roman" pitchFamily="18" charset="0"/>
                    <a:cs typeface="Times New Roman" pitchFamily="18" charset="0"/>
                  </a:rPr>
                  <a:t> </a:t>
                </a:r>
                <a:r>
                  <a:rPr lang="ro-RO" dirty="0">
                    <a:solidFill>
                      <a:srgbClr val="000000"/>
                    </a:solidFill>
                    <a:latin typeface="Times New Roman" pitchFamily="18" charset="0"/>
                    <a:cs typeface="Times New Roman" pitchFamily="18" charset="0"/>
                  </a:rPr>
                  <a:t> – temperatura, P – presiunea la care a avut loc trecerea, p</a:t>
                </a:r>
                <a:r>
                  <a:rPr lang="ro-RO" baseline="-25000" dirty="0">
                    <a:solidFill>
                      <a:srgbClr val="000000"/>
                    </a:solidFill>
                    <a:latin typeface="Times New Roman" pitchFamily="18" charset="0"/>
                    <a:cs typeface="Times New Roman" pitchFamily="18" charset="0"/>
                  </a:rPr>
                  <a:t>0</a:t>
                </a:r>
                <a:r>
                  <a:rPr lang="ro-RO" dirty="0">
                    <a:solidFill>
                      <a:srgbClr val="000000"/>
                    </a:solidFill>
                    <a:latin typeface="Times New Roman" pitchFamily="18" charset="0"/>
                    <a:cs typeface="Times New Roman" pitchFamily="18" charset="0"/>
                  </a:rPr>
                  <a:t> – presiunea în gaz (când vaporii sunt saturaţi, doar atunci se poate face trecerea din G în L). </a:t>
                </a:r>
                <a:br>
                  <a:rPr lang="ro-RO" dirty="0">
                    <a:solidFill>
                      <a:srgbClr val="000000"/>
                    </a:solidFill>
                    <a:latin typeface="Times New Roman" pitchFamily="18" charset="0"/>
                    <a:cs typeface="Times New Roman" pitchFamily="18" charset="0"/>
                  </a:rPr>
                </a:br>
                <a:endParaRPr lang="ru-RU" dirty="0">
                  <a:solidFill>
                    <a:srgbClr val="000000"/>
                  </a:solidFill>
                  <a:latin typeface="Times New Roman" pitchFamily="18" charset="0"/>
                  <a:cs typeface="Times New Roman" pitchFamily="18"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0" y="1"/>
                <a:ext cx="11938958" cy="5206297"/>
              </a:xfrm>
              <a:prstGeom prst="rect">
                <a:avLst/>
              </a:prstGeom>
              <a:blipFill rotWithShape="1">
                <a:blip r:embed="rId2"/>
                <a:stretch>
                  <a:fillRect l="-409" t="-585" r="-358"/>
                </a:stretch>
              </a:blipFill>
            </p:spPr>
            <p:txBody>
              <a:bodyPr/>
              <a:lstStyle/>
              <a:p>
                <a:r>
                  <a:rPr lang="en-US">
                    <a:noFill/>
                  </a:rPr>
                  <a:t> </a:t>
                </a:r>
              </a:p>
            </p:txBody>
          </p:sp>
        </mc:Fallback>
      </mc:AlternateContent>
      <p:pic>
        <p:nvPicPr>
          <p:cNvPr id="11" name="Рисунок 10"/>
          <p:cNvPicPr>
            <a:picLocks noChangeAspect="1"/>
          </p:cNvPicPr>
          <p:nvPr/>
        </p:nvPicPr>
        <p:blipFill>
          <a:blip r:embed="rId3"/>
          <a:stretch>
            <a:fillRect/>
          </a:stretch>
        </p:blipFill>
        <p:spPr>
          <a:xfrm>
            <a:off x="155276" y="4980935"/>
            <a:ext cx="7697638" cy="1877065"/>
          </a:xfrm>
          <a:prstGeom prst="rect">
            <a:avLst/>
          </a:prstGeom>
        </p:spPr>
      </p:pic>
      <p:sp>
        <p:nvSpPr>
          <p:cNvPr id="12" name="Прямоугольник 11"/>
          <p:cNvSpPr/>
          <p:nvPr/>
        </p:nvSpPr>
        <p:spPr>
          <a:xfrm>
            <a:off x="7852914" y="5648059"/>
            <a:ext cx="3853131" cy="923330"/>
          </a:xfrm>
          <a:prstGeom prst="rect">
            <a:avLst/>
          </a:prstGeom>
        </p:spPr>
        <p:txBody>
          <a:bodyPr wrap="square">
            <a:spAutoFit/>
          </a:bodyPr>
          <a:lstStyle/>
          <a:p>
            <a:r>
              <a:rPr lang="it-IT" dirty="0">
                <a:solidFill>
                  <a:srgbClr val="000000"/>
                </a:solidFill>
                <a:latin typeface="Times New Roman" pitchFamily="18" charset="0"/>
                <a:cs typeface="Times New Roman" pitchFamily="18" charset="0"/>
              </a:rPr>
              <a:t>din G în L şi formarea unei picături (germenele).</a:t>
            </a:r>
            <a:r>
              <a:rPr lang="it-IT" dirty="0">
                <a:latin typeface="Times New Roman" pitchFamily="18" charset="0"/>
                <a:cs typeface="Times New Roman" pitchFamily="18" charset="0"/>
              </a:rPr>
              <a:t> </a:t>
            </a:r>
            <a:br>
              <a:rPr lang="it-IT"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502869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F451CCA-9C82-290F-BB6D-E4ABC1A1898A}"/>
                  </a:ext>
                </a:extLst>
              </p:cNvPr>
              <p:cNvSpPr txBox="1"/>
              <p:nvPr/>
            </p:nvSpPr>
            <p:spPr>
              <a:xfrm>
                <a:off x="0" y="99588"/>
                <a:ext cx="12192000" cy="6552115"/>
              </a:xfrm>
              <a:prstGeom prst="rect">
                <a:avLst/>
              </a:prstGeom>
              <a:noFill/>
            </p:spPr>
            <p:txBody>
              <a:bodyPr wrap="square">
                <a:spAutoFit/>
              </a:bodyPr>
              <a:lstStyle/>
              <a:p>
                <a:pPr>
                  <a:buNone/>
                </a:pPr>
                <a:r>
                  <a:rPr lang="en-US" sz="1200" dirty="0"/>
                  <a:t>Ele </a:t>
                </a:r>
                <a:r>
                  <a:rPr lang="en-US" sz="1200" dirty="0" err="1"/>
                  <a:t>exprimă</a:t>
                </a:r>
                <a:r>
                  <a:rPr lang="en-US" sz="1200" dirty="0"/>
                  <a:t> </a:t>
                </a:r>
                <a:r>
                  <a:rPr lang="en-US" sz="1200" b="1" dirty="0" err="1"/>
                  <a:t>energia</a:t>
                </a:r>
                <a:r>
                  <a:rPr lang="en-US" sz="1200" b="1" dirty="0"/>
                  <a:t> </a:t>
                </a:r>
                <a:r>
                  <a:rPr lang="en-US" sz="1200" b="1" dirty="0" err="1"/>
                  <a:t>liberă</a:t>
                </a:r>
                <a:r>
                  <a:rPr lang="en-US" sz="1200" b="1" dirty="0"/>
                  <a:t> Gibbs</a:t>
                </a:r>
                <a:r>
                  <a:rPr lang="en-US" sz="1200" dirty="0"/>
                  <a:t> </a:t>
                </a:r>
                <a:r>
                  <a:rPr lang="en-US" sz="1200" dirty="0" err="1"/>
                  <a:t>asociată</a:t>
                </a:r>
                <a:r>
                  <a:rPr lang="en-US" sz="1200" dirty="0"/>
                  <a:t> cu </a:t>
                </a:r>
                <a:r>
                  <a:rPr lang="en-US" sz="1200" dirty="0" err="1"/>
                  <a:t>formarea</a:t>
                </a:r>
                <a:r>
                  <a:rPr lang="en-US" sz="1200" dirty="0"/>
                  <a:t> </a:t>
                </a:r>
                <a:r>
                  <a:rPr lang="en-US" sz="1200" dirty="0" err="1"/>
                  <a:t>unei</a:t>
                </a:r>
                <a:r>
                  <a:rPr lang="en-US" sz="1200" dirty="0"/>
                  <a:t> </a:t>
                </a:r>
                <a:r>
                  <a:rPr lang="en-US" sz="1200" dirty="0" err="1"/>
                  <a:t>picături</a:t>
                </a:r>
                <a:r>
                  <a:rPr lang="en-US" sz="1200" dirty="0"/>
                  <a:t> de </a:t>
                </a:r>
                <a:r>
                  <a:rPr lang="en-US" sz="1200" dirty="0" err="1"/>
                  <a:t>rază</a:t>
                </a:r>
                <a:r>
                  <a:rPr lang="en-US" sz="1200" dirty="0"/>
                  <a:t> </a:t>
                </a:r>
                <a14:m>
                  <m:oMath xmlns:m="http://schemas.openxmlformats.org/officeDocument/2006/math">
                    <m:r>
                      <a:rPr lang="en-US" sz="1200" i="1">
                        <a:latin typeface="Cambria Math" panose="02040503050406030204" pitchFamily="18" charset="0"/>
                      </a:rPr>
                      <m:t>𝑟</m:t>
                    </m:r>
                  </m:oMath>
                </a14:m>
                <a:r>
                  <a:rPr lang="en-US" sz="1200" dirty="0"/>
                  <a:t>.</a:t>
                </a:r>
              </a:p>
              <a:p>
                <a:pPr>
                  <a:buNone/>
                </a:pPr>
                <a:endParaRPr lang="en-US" sz="1200" dirty="0"/>
              </a:p>
              <a:p>
                <a:pPr>
                  <a:buNone/>
                </a:pPr>
                <a:r>
                  <a:rPr lang="en-US" sz="1200" b="1" dirty="0"/>
                  <a:t> </a:t>
                </a:r>
                <a:r>
                  <a:rPr lang="en-US" sz="1200" b="1" dirty="0" err="1"/>
                  <a:t>Termenul</a:t>
                </a:r>
                <a:r>
                  <a:rPr lang="en-US" sz="1200" b="1" dirty="0"/>
                  <a:t> de </a:t>
                </a:r>
                <a:r>
                  <a:rPr lang="en-US" sz="1200" b="1" dirty="0" err="1"/>
                  <a:t>volum</a:t>
                </a:r>
                <a:r>
                  <a:rPr lang="en-US" sz="1200" b="1" dirty="0"/>
                  <a:t> – </a:t>
                </a:r>
                <a14:m>
                  <m:oMath xmlns:m="http://schemas.openxmlformats.org/officeDocument/2006/math">
                    <m:r>
                      <m:rPr>
                        <m:sty m:val="p"/>
                      </m:rPr>
                      <a:rPr lang="el-GR" sz="1200">
                        <a:latin typeface="Cambria Math" panose="02040503050406030204" pitchFamily="18" charset="0"/>
                      </a:rPr>
                      <m:t>Δ</m:t>
                    </m:r>
                    <m:sSub>
                      <m:sSubPr>
                        <m:ctrlPr>
                          <a:rPr lang="ar-AE" sz="1200" i="1">
                            <a:latin typeface="Cambria Math" panose="02040503050406030204" pitchFamily="18" charset="0"/>
                          </a:rPr>
                        </m:ctrlPr>
                      </m:sSubPr>
                      <m:e>
                        <m:r>
                          <a:rPr lang="ar-AE" sz="1200" i="1">
                            <a:latin typeface="Cambria Math" panose="02040503050406030204" pitchFamily="18" charset="0"/>
                          </a:rPr>
                          <m:t>𝐺</m:t>
                        </m:r>
                      </m:e>
                      <m:sub>
                        <m:r>
                          <a:rPr lang="ar-AE" sz="1200" i="1">
                            <a:latin typeface="Cambria Math" panose="02040503050406030204" pitchFamily="18" charset="0"/>
                          </a:rPr>
                          <m:t>𝑉</m:t>
                        </m:r>
                      </m:sub>
                    </m:sSub>
                  </m:oMath>
                </a14:m>
                <a:endParaRPr lang="ar-AE" sz="1200" b="1" dirty="0"/>
              </a:p>
              <a:p>
                <a:pPr>
                  <a:buNone/>
                </a:pPr>
                <a14:m>
                  <m:oMathPara xmlns:m="http://schemas.openxmlformats.org/officeDocument/2006/math">
                    <m:oMathParaPr>
                      <m:jc m:val="centerGroup"/>
                    </m:oMathParaPr>
                    <m:oMath xmlns:m="http://schemas.openxmlformats.org/officeDocument/2006/math">
                      <m:r>
                        <m:rPr>
                          <m:sty m:val="p"/>
                        </m:rPr>
                        <a:rPr lang="el-GR" sz="1200">
                          <a:latin typeface="Cambria Math" panose="02040503050406030204" pitchFamily="18" charset="0"/>
                        </a:rPr>
                        <m:t>Δ</m:t>
                      </m:r>
                      <m:sSub>
                        <m:sSubPr>
                          <m:ctrlPr>
                            <a:rPr lang="ar-AE" sz="1200" i="1">
                              <a:latin typeface="Cambria Math" panose="02040503050406030204" pitchFamily="18" charset="0"/>
                            </a:rPr>
                          </m:ctrlPr>
                        </m:sSubPr>
                        <m:e>
                          <m:r>
                            <a:rPr lang="ar-AE" sz="1200" i="1">
                              <a:latin typeface="Cambria Math" panose="02040503050406030204" pitchFamily="18" charset="0"/>
                            </a:rPr>
                            <m:t>𝐺</m:t>
                          </m:r>
                        </m:e>
                        <m:sub>
                          <m:r>
                            <a:rPr lang="ar-AE" sz="1200" i="1">
                              <a:latin typeface="Cambria Math" panose="02040503050406030204" pitchFamily="18" charset="0"/>
                            </a:rPr>
                            <m:t>𝑉</m:t>
                          </m:r>
                        </m:sub>
                      </m:sSub>
                      <m:r>
                        <a:rPr lang="ar-AE" sz="1200" i="0">
                          <a:latin typeface="Cambria Math" panose="02040503050406030204" pitchFamily="18" charset="0"/>
                        </a:rPr>
                        <m:t>=−</m:t>
                      </m:r>
                      <m:f>
                        <m:fPr>
                          <m:ctrlPr>
                            <a:rPr lang="ar-AE" sz="1200" i="1">
                              <a:latin typeface="Cambria Math" panose="02040503050406030204" pitchFamily="18" charset="0"/>
                            </a:rPr>
                          </m:ctrlPr>
                        </m:fPr>
                        <m:num>
                          <m:r>
                            <a:rPr lang="ar-AE" sz="1200" i="0">
                              <a:latin typeface="Cambria Math" panose="02040503050406030204" pitchFamily="18" charset="0"/>
                            </a:rPr>
                            <m:t>4</m:t>
                          </m:r>
                          <m:r>
                            <a:rPr lang="ar-AE" sz="1200" i="1">
                              <a:latin typeface="Cambria Math" panose="02040503050406030204" pitchFamily="18" charset="0"/>
                            </a:rPr>
                            <m:t>𝜋</m:t>
                          </m:r>
                          <m:sSup>
                            <m:sSupPr>
                              <m:ctrlPr>
                                <a:rPr lang="ar-AE" sz="1200" i="1">
                                  <a:latin typeface="Cambria Math" panose="02040503050406030204" pitchFamily="18" charset="0"/>
                                </a:rPr>
                              </m:ctrlPr>
                            </m:sSupPr>
                            <m:e>
                              <m:r>
                                <a:rPr lang="ar-AE" sz="1200" i="1">
                                  <a:latin typeface="Cambria Math" panose="02040503050406030204" pitchFamily="18" charset="0"/>
                                </a:rPr>
                                <m:t>𝑟</m:t>
                              </m:r>
                            </m:e>
                            <m:sup>
                              <m:r>
                                <a:rPr lang="ar-AE" sz="1200" i="0">
                                  <a:latin typeface="Cambria Math" panose="02040503050406030204" pitchFamily="18" charset="0"/>
                                </a:rPr>
                                <m:t>3</m:t>
                              </m:r>
                            </m:sup>
                          </m:sSup>
                        </m:num>
                        <m:den>
                          <m:r>
                            <a:rPr lang="ar-AE" sz="1200" i="0">
                              <a:latin typeface="Cambria Math" panose="02040503050406030204" pitchFamily="18" charset="0"/>
                            </a:rPr>
                            <m:t>3</m:t>
                          </m:r>
                          <m:r>
                            <a:rPr lang="ar-AE" sz="1200" i="1">
                              <a:latin typeface="Cambria Math" panose="02040503050406030204" pitchFamily="18" charset="0"/>
                            </a:rPr>
                            <m:t>𝜈</m:t>
                          </m:r>
                        </m:den>
                      </m:f>
                      <m:r>
                        <a:rPr lang="ar-AE" sz="1200" i="1">
                          <a:latin typeface="Cambria Math" panose="02040503050406030204" pitchFamily="18" charset="0"/>
                        </a:rPr>
                        <m:t>𝑅𝑇</m:t>
                      </m:r>
                      <m:func>
                        <m:funcPr>
                          <m:ctrlPr>
                            <a:rPr lang="ar-AE" sz="1200" i="1">
                              <a:latin typeface="Cambria Math" panose="02040503050406030204" pitchFamily="18" charset="0"/>
                            </a:rPr>
                          </m:ctrlPr>
                        </m:funcPr>
                        <m:fName>
                          <m:r>
                            <m:rPr>
                              <m:sty m:val="p"/>
                            </m:rPr>
                            <a:rPr lang="en-US" sz="1200" i="0">
                              <a:latin typeface="Cambria Math" panose="02040503050406030204" pitchFamily="18" charset="0"/>
                            </a:rPr>
                            <m:t>ln</m:t>
                          </m:r>
                        </m:fName>
                        <m:e>
                          <m:f>
                            <m:fPr>
                              <m:ctrlPr>
                                <a:rPr lang="ar-AE" sz="1200" i="1">
                                  <a:latin typeface="Cambria Math" panose="02040503050406030204" pitchFamily="18" charset="0"/>
                                </a:rPr>
                              </m:ctrlPr>
                            </m:fPr>
                            <m:num>
                              <m:r>
                                <a:rPr lang="ar-AE" sz="1200" i="1">
                                  <a:latin typeface="Cambria Math" panose="02040503050406030204" pitchFamily="18" charset="0"/>
                                </a:rPr>
                                <m:t>𝑝</m:t>
                              </m:r>
                            </m:num>
                            <m:den>
                              <m:sSub>
                                <m:sSubPr>
                                  <m:ctrlPr>
                                    <a:rPr lang="ar-AE" sz="1200" i="1">
                                      <a:latin typeface="Cambria Math" panose="02040503050406030204" pitchFamily="18" charset="0"/>
                                    </a:rPr>
                                  </m:ctrlPr>
                                </m:sSubPr>
                                <m:e>
                                  <m:r>
                                    <a:rPr lang="ar-AE" sz="1200" i="1">
                                      <a:latin typeface="Cambria Math" panose="02040503050406030204" pitchFamily="18" charset="0"/>
                                    </a:rPr>
                                    <m:t>𝑝</m:t>
                                  </m:r>
                                </m:e>
                                <m:sub>
                                  <m:r>
                                    <a:rPr lang="ar-AE" sz="1200" i="0">
                                      <a:latin typeface="Cambria Math" panose="02040503050406030204" pitchFamily="18" charset="0"/>
                                    </a:rPr>
                                    <m:t>0</m:t>
                                  </m:r>
                                </m:sub>
                              </m:sSub>
                            </m:den>
                          </m:f>
                        </m:e>
                      </m:func>
                    </m:oMath>
                  </m:oMathPara>
                </a14:m>
                <a:endParaRPr lang="ar-AE" sz="1200" dirty="0"/>
              </a:p>
              <a:p>
                <a:pPr>
                  <a:buFont typeface="Arial" panose="020B0604020202020204" pitchFamily="34" charset="0"/>
                  <a:buChar char="•"/>
                </a:pPr>
                <a14:m>
                  <m:oMath xmlns:m="http://schemas.openxmlformats.org/officeDocument/2006/math">
                    <m:f>
                      <m:fPr>
                        <m:ctrlPr>
                          <a:rPr lang="ar-AE" sz="1200" i="1">
                            <a:latin typeface="Cambria Math" panose="02040503050406030204" pitchFamily="18" charset="0"/>
                          </a:rPr>
                        </m:ctrlPr>
                      </m:fPr>
                      <m:num>
                        <m:r>
                          <a:rPr lang="ar-AE" sz="1200">
                            <a:latin typeface="Cambria Math" panose="02040503050406030204" pitchFamily="18" charset="0"/>
                          </a:rPr>
                          <m:t>4</m:t>
                        </m:r>
                        <m:r>
                          <a:rPr lang="ar-AE" sz="1200" i="1">
                            <a:latin typeface="Cambria Math" panose="02040503050406030204" pitchFamily="18" charset="0"/>
                          </a:rPr>
                          <m:t>𝜋</m:t>
                        </m:r>
                        <m:sSup>
                          <m:sSupPr>
                            <m:ctrlPr>
                              <a:rPr lang="ar-AE" sz="1200" i="1">
                                <a:latin typeface="Cambria Math" panose="02040503050406030204" pitchFamily="18" charset="0"/>
                              </a:rPr>
                            </m:ctrlPr>
                          </m:sSupPr>
                          <m:e>
                            <m:r>
                              <a:rPr lang="ar-AE" sz="1200" i="1">
                                <a:latin typeface="Cambria Math" panose="02040503050406030204" pitchFamily="18" charset="0"/>
                              </a:rPr>
                              <m:t>𝑟</m:t>
                            </m:r>
                          </m:e>
                          <m:sup>
                            <m:r>
                              <a:rPr lang="ar-AE" sz="1200" i="0">
                                <a:latin typeface="Cambria Math" panose="02040503050406030204" pitchFamily="18" charset="0"/>
                              </a:rPr>
                              <m:t>3</m:t>
                            </m:r>
                          </m:sup>
                        </m:sSup>
                      </m:num>
                      <m:den>
                        <m:r>
                          <a:rPr lang="ar-AE" sz="1200" i="0">
                            <a:latin typeface="Cambria Math" panose="02040503050406030204" pitchFamily="18" charset="0"/>
                          </a:rPr>
                          <m:t>3</m:t>
                        </m:r>
                      </m:den>
                    </m:f>
                  </m:oMath>
                </a14:m>
                <a:r>
                  <a:rPr lang="ar-AE" sz="1200" dirty="0"/>
                  <a:t>– </a:t>
                </a:r>
                <a:r>
                  <a:rPr lang="en-US" sz="1200" dirty="0" err="1"/>
                  <a:t>volumul</a:t>
                </a:r>
                <a:r>
                  <a:rPr lang="en-US" sz="1200" dirty="0"/>
                  <a:t> </a:t>
                </a:r>
                <a:r>
                  <a:rPr lang="en-US" sz="1200" dirty="0" err="1"/>
                  <a:t>sferei</a:t>
                </a:r>
                <a:r>
                  <a:rPr lang="en-US" sz="1200" dirty="0"/>
                  <a:t> (</a:t>
                </a:r>
                <a:r>
                  <a:rPr lang="en-US" sz="1200" dirty="0" err="1"/>
                  <a:t>picătura</a:t>
                </a:r>
                <a:r>
                  <a:rPr lang="en-US" sz="1200" dirty="0"/>
                  <a:t>).</a:t>
                </a:r>
              </a:p>
              <a:p>
                <a:pPr>
                  <a:buFont typeface="Arial" panose="020B0604020202020204" pitchFamily="34" charset="0"/>
                  <a:buChar char="•"/>
                </a:pPr>
                <a14:m>
                  <m:oMath xmlns:m="http://schemas.openxmlformats.org/officeDocument/2006/math">
                    <m:r>
                      <a:rPr lang="en-US" sz="1200" i="1">
                        <a:latin typeface="Cambria Math" panose="02040503050406030204" pitchFamily="18" charset="0"/>
                      </a:rPr>
                      <m:t>𝜈</m:t>
                    </m:r>
                  </m:oMath>
                </a14:m>
                <a:r>
                  <a:rPr lang="en-US" sz="1200" dirty="0"/>
                  <a:t>– </a:t>
                </a:r>
                <a:r>
                  <a:rPr lang="en-US" sz="1200" dirty="0" err="1"/>
                  <a:t>volumul</a:t>
                </a:r>
                <a:r>
                  <a:rPr lang="en-US" sz="1200" dirty="0"/>
                  <a:t> molecular al </a:t>
                </a:r>
                <a:r>
                  <a:rPr lang="en-US" sz="1200" dirty="0" err="1"/>
                  <a:t>apei</a:t>
                </a:r>
                <a:r>
                  <a:rPr lang="en-US" sz="1200" dirty="0"/>
                  <a:t>.</a:t>
                </a:r>
              </a:p>
              <a:p>
                <a:pPr>
                  <a:buFont typeface="Arial" panose="020B0604020202020204" pitchFamily="34" charset="0"/>
                  <a:buChar char="•"/>
                </a:pPr>
                <a14:m>
                  <m:oMath xmlns:m="http://schemas.openxmlformats.org/officeDocument/2006/math">
                    <m:r>
                      <a:rPr lang="en-US" sz="1200" i="1">
                        <a:latin typeface="Cambria Math" panose="02040503050406030204" pitchFamily="18" charset="0"/>
                      </a:rPr>
                      <m:t>𝑅</m:t>
                    </m:r>
                  </m:oMath>
                </a14:m>
                <a:r>
                  <a:rPr lang="en-US" sz="1200" dirty="0"/>
                  <a:t>– </a:t>
                </a:r>
                <a:r>
                  <a:rPr lang="en-US" sz="1200" dirty="0" err="1"/>
                  <a:t>constanta</a:t>
                </a:r>
                <a:r>
                  <a:rPr lang="en-US" sz="1200" dirty="0"/>
                  <a:t> </a:t>
                </a:r>
                <a:r>
                  <a:rPr lang="en-US" sz="1200" dirty="0" err="1"/>
                  <a:t>gazelor</a:t>
                </a:r>
                <a:r>
                  <a:rPr lang="en-US" sz="1200" dirty="0"/>
                  <a:t>, </a:t>
                </a:r>
                <a14:m>
                  <m:oMath xmlns:m="http://schemas.openxmlformats.org/officeDocument/2006/math">
                    <m:r>
                      <a:rPr lang="en-US" sz="1200" i="1">
                        <a:latin typeface="Cambria Math" panose="02040503050406030204" pitchFamily="18" charset="0"/>
                      </a:rPr>
                      <m:t>𝑇</m:t>
                    </m:r>
                  </m:oMath>
                </a14:m>
                <a:r>
                  <a:rPr lang="en-US" sz="1200" dirty="0"/>
                  <a:t>– </a:t>
                </a:r>
                <a:r>
                  <a:rPr lang="en-US" sz="1200" dirty="0" err="1"/>
                  <a:t>temperatura</a:t>
                </a:r>
                <a:r>
                  <a:rPr lang="en-US" sz="1200" dirty="0"/>
                  <a:t> </a:t>
                </a:r>
                <a:r>
                  <a:rPr lang="en-US" sz="1200" dirty="0" err="1"/>
                  <a:t>absolută</a:t>
                </a:r>
                <a:r>
                  <a:rPr lang="en-US" sz="1200" dirty="0"/>
                  <a:t>.</a:t>
                </a:r>
              </a:p>
              <a:p>
                <a:pPr>
                  <a:buFont typeface="Arial" panose="020B0604020202020204" pitchFamily="34" charset="0"/>
                  <a:buChar char="•"/>
                </a:pPr>
                <a14:m>
                  <m:oMath xmlns:m="http://schemas.openxmlformats.org/officeDocument/2006/math">
                    <m:r>
                      <a:rPr lang="en-US" sz="1200" i="1">
                        <a:latin typeface="Cambria Math" panose="02040503050406030204" pitchFamily="18" charset="0"/>
                      </a:rPr>
                      <m:t>𝑝</m:t>
                    </m:r>
                    <m:r>
                      <a:rPr lang="en-US" sz="1200" i="0">
                        <a:latin typeface="Cambria Math" panose="02040503050406030204" pitchFamily="18" charset="0"/>
                      </a:rPr>
                      <m:t>/</m:t>
                    </m:r>
                    <m:sSub>
                      <m:sSubPr>
                        <m:ctrlPr>
                          <a:rPr lang="ar-AE" sz="1200" i="1">
                            <a:latin typeface="Cambria Math" panose="02040503050406030204" pitchFamily="18" charset="0"/>
                          </a:rPr>
                        </m:ctrlPr>
                      </m:sSubPr>
                      <m:e>
                        <m:r>
                          <a:rPr lang="ar-AE" sz="1200" i="1">
                            <a:latin typeface="Cambria Math" panose="02040503050406030204" pitchFamily="18" charset="0"/>
                          </a:rPr>
                          <m:t>𝑝</m:t>
                        </m:r>
                      </m:e>
                      <m:sub>
                        <m:r>
                          <a:rPr lang="ar-AE" sz="1200" i="0">
                            <a:latin typeface="Cambria Math" panose="02040503050406030204" pitchFamily="18" charset="0"/>
                          </a:rPr>
                          <m:t>0</m:t>
                        </m:r>
                      </m:sub>
                    </m:sSub>
                  </m:oMath>
                </a14:m>
                <a:r>
                  <a:rPr lang="ar-AE" sz="1200" dirty="0"/>
                  <a:t>– </a:t>
                </a:r>
                <a:r>
                  <a:rPr lang="en-US" sz="1200" dirty="0" err="1"/>
                  <a:t>raportul</a:t>
                </a:r>
                <a:r>
                  <a:rPr lang="en-US" sz="1200" dirty="0"/>
                  <a:t> </a:t>
                </a:r>
                <a:r>
                  <a:rPr lang="en-US" sz="1200" dirty="0" err="1"/>
                  <a:t>presiunii</a:t>
                </a:r>
                <a:r>
                  <a:rPr lang="en-US" sz="1200" dirty="0"/>
                  <a:t> de </a:t>
                </a:r>
                <a:r>
                  <a:rPr lang="en-US" sz="1200" dirty="0" err="1"/>
                  <a:t>vapori</a:t>
                </a:r>
                <a:r>
                  <a:rPr lang="en-US" sz="1200" dirty="0"/>
                  <a:t> la </a:t>
                </a:r>
                <a:r>
                  <a:rPr lang="en-US" sz="1200" dirty="0" err="1"/>
                  <a:t>presiunea</a:t>
                </a:r>
                <a:r>
                  <a:rPr lang="en-US" sz="1200" dirty="0"/>
                  <a:t> de </a:t>
                </a:r>
                <a:r>
                  <a:rPr lang="en-US" sz="1200" dirty="0" err="1"/>
                  <a:t>saturație</a:t>
                </a:r>
                <a:r>
                  <a:rPr lang="en-US" sz="1200" dirty="0"/>
                  <a:t> (</a:t>
                </a:r>
                <a:r>
                  <a:rPr lang="en-US" sz="1200" dirty="0" err="1"/>
                  <a:t>gradul</a:t>
                </a:r>
                <a:r>
                  <a:rPr lang="en-US" sz="1200" dirty="0"/>
                  <a:t> de </a:t>
                </a:r>
                <a:r>
                  <a:rPr lang="en-US" sz="1200" dirty="0" err="1"/>
                  <a:t>suprasaturare</a:t>
                </a:r>
                <a:r>
                  <a:rPr lang="en-US" sz="1200" dirty="0"/>
                  <a:t>).</a:t>
                </a:r>
              </a:p>
              <a:p>
                <a:pPr>
                  <a:buNone/>
                </a:pPr>
                <a:r>
                  <a:rPr lang="en-US" sz="1200" dirty="0" err="1"/>
                  <a:t>Termenul</a:t>
                </a:r>
                <a:r>
                  <a:rPr lang="en-US" sz="1200" dirty="0"/>
                  <a:t> </a:t>
                </a:r>
                <a:r>
                  <a:rPr lang="en-US" sz="1200" dirty="0" err="1"/>
                  <a:t>este</a:t>
                </a:r>
                <a:r>
                  <a:rPr lang="en-US" sz="1200" dirty="0"/>
                  <a:t> </a:t>
                </a:r>
                <a:r>
                  <a:rPr lang="en-US" sz="1200" b="1" dirty="0" err="1"/>
                  <a:t>negativ</a:t>
                </a:r>
                <a:r>
                  <a:rPr lang="en-US" sz="1200" dirty="0"/>
                  <a:t>: </a:t>
                </a:r>
                <a:r>
                  <a:rPr lang="en-US" sz="1200" dirty="0" err="1"/>
                  <a:t>formarea</a:t>
                </a:r>
                <a:r>
                  <a:rPr lang="en-US" sz="1200" dirty="0"/>
                  <a:t> </a:t>
                </a:r>
                <a:r>
                  <a:rPr lang="en-US" sz="1200" dirty="0" err="1"/>
                  <a:t>picăturii</a:t>
                </a:r>
                <a:r>
                  <a:rPr lang="en-US" sz="1200" dirty="0"/>
                  <a:t> </a:t>
                </a:r>
                <a:r>
                  <a:rPr lang="en-US" sz="1200" dirty="0" err="1"/>
                  <a:t>scade</a:t>
                </a:r>
                <a:r>
                  <a:rPr lang="en-US" sz="1200" dirty="0"/>
                  <a:t> </a:t>
                </a:r>
                <a:r>
                  <a:rPr lang="en-US" sz="1200" dirty="0" err="1"/>
                  <a:t>energia</a:t>
                </a:r>
                <a:r>
                  <a:rPr lang="en-US" sz="1200" dirty="0"/>
                  <a:t> </a:t>
                </a:r>
                <a:r>
                  <a:rPr lang="en-US" sz="1200" dirty="0" err="1"/>
                  <a:t>liberă</a:t>
                </a:r>
                <a:r>
                  <a:rPr lang="en-US" sz="1200" dirty="0"/>
                  <a:t> </a:t>
                </a:r>
                <a:r>
                  <a:rPr lang="en-US" sz="1200" dirty="0" err="1"/>
                  <a:t>datorită</a:t>
                </a:r>
                <a:r>
                  <a:rPr lang="en-US" sz="1200" dirty="0"/>
                  <a:t> </a:t>
                </a:r>
                <a:r>
                  <a:rPr lang="en-US" sz="1200" dirty="0" err="1"/>
                  <a:t>faptului</a:t>
                </a:r>
                <a:r>
                  <a:rPr lang="en-US" sz="1200" dirty="0"/>
                  <a:t> </a:t>
                </a:r>
                <a:r>
                  <a:rPr lang="en-US" sz="1200" dirty="0" err="1"/>
                  <a:t>că</a:t>
                </a:r>
                <a:r>
                  <a:rPr lang="en-US" sz="1200" dirty="0"/>
                  <a:t> </a:t>
                </a:r>
                <a:r>
                  <a:rPr lang="en-US" sz="1200" dirty="0" err="1"/>
                  <a:t>moleculele</a:t>
                </a:r>
                <a:r>
                  <a:rPr lang="en-US" sz="1200" dirty="0"/>
                  <a:t> </a:t>
                </a:r>
                <a:r>
                  <a:rPr lang="en-US" sz="1200" dirty="0" err="1"/>
                  <a:t>în</a:t>
                </a:r>
                <a:r>
                  <a:rPr lang="en-US" sz="1200" dirty="0"/>
                  <a:t> </a:t>
                </a:r>
                <a:r>
                  <a:rPr lang="en-US" sz="1200" dirty="0" err="1"/>
                  <a:t>faza</a:t>
                </a:r>
                <a:r>
                  <a:rPr lang="en-US" sz="1200" dirty="0"/>
                  <a:t> </a:t>
                </a:r>
                <a:r>
                  <a:rPr lang="en-US" sz="1200" dirty="0" err="1"/>
                  <a:t>lichidă</a:t>
                </a:r>
                <a:r>
                  <a:rPr lang="en-US" sz="1200" dirty="0"/>
                  <a:t> sunt </a:t>
                </a:r>
                <a:r>
                  <a:rPr lang="en-US" sz="1200" dirty="0" err="1"/>
                  <a:t>mai</a:t>
                </a:r>
                <a:r>
                  <a:rPr lang="en-US" sz="1200" dirty="0"/>
                  <a:t> stabile </a:t>
                </a:r>
                <a:r>
                  <a:rPr lang="en-US" sz="1200" dirty="0" err="1"/>
                  <a:t>când</a:t>
                </a:r>
                <a:r>
                  <a:rPr lang="en-US" sz="1200" dirty="0"/>
                  <a:t> </a:t>
                </a:r>
                <a:r>
                  <a:rPr lang="en-US" sz="1200" dirty="0" err="1"/>
                  <a:t>presiunea</a:t>
                </a:r>
                <a:r>
                  <a:rPr lang="en-US" sz="1200" dirty="0"/>
                  <a:t> </a:t>
                </a:r>
                <a:r>
                  <a:rPr lang="en-US" sz="1200" dirty="0" err="1"/>
                  <a:t>vaporilor</a:t>
                </a:r>
                <a:r>
                  <a:rPr lang="en-US" sz="1200" dirty="0"/>
                  <a:t> </a:t>
                </a:r>
                <a:r>
                  <a:rPr lang="en-US" sz="1200" dirty="0" err="1"/>
                  <a:t>este</a:t>
                </a:r>
                <a:r>
                  <a:rPr lang="en-US" sz="1200" dirty="0"/>
                  <a:t> </a:t>
                </a:r>
                <a:r>
                  <a:rPr lang="en-US" sz="1200" dirty="0" err="1"/>
                  <a:t>mai</a:t>
                </a:r>
                <a:r>
                  <a:rPr lang="en-US" sz="1200" dirty="0"/>
                  <a:t> mare </a:t>
                </a:r>
                <a:r>
                  <a:rPr lang="en-US" sz="1200" dirty="0" err="1"/>
                  <a:t>decât</a:t>
                </a:r>
                <a:r>
                  <a:rPr lang="en-US" sz="1200" dirty="0"/>
                  <a:t> </a:t>
                </a:r>
                <a:r>
                  <a:rPr lang="en-US" sz="1200" dirty="0" err="1"/>
                  <a:t>presiunea</a:t>
                </a:r>
                <a:r>
                  <a:rPr lang="en-US" sz="1200" dirty="0"/>
                  <a:t> de </a:t>
                </a:r>
                <a:r>
                  <a:rPr lang="en-US" sz="1200" dirty="0" err="1"/>
                  <a:t>echilibru</a:t>
                </a:r>
                <a:r>
                  <a:rPr lang="en-US" sz="1200" dirty="0"/>
                  <a:t>.</a:t>
                </a:r>
                <a:endParaRPr lang="ro-MD" sz="1200" dirty="0"/>
              </a:p>
              <a:p>
                <a:r>
                  <a:rPr lang="en-US" sz="1200" b="1" dirty="0" err="1"/>
                  <a:t>Termenul</a:t>
                </a:r>
                <a:r>
                  <a:rPr lang="en-US" sz="1200" b="1" dirty="0"/>
                  <a:t> de </a:t>
                </a:r>
                <a:r>
                  <a:rPr lang="en-US" sz="1200" b="1" dirty="0" err="1"/>
                  <a:t>suprafață</a:t>
                </a:r>
                <a:r>
                  <a:rPr lang="en-US" sz="1200" b="1" dirty="0"/>
                  <a:t> – </a:t>
                </a:r>
                <a14:m>
                  <m:oMath xmlns:m="http://schemas.openxmlformats.org/officeDocument/2006/math">
                    <m:r>
                      <m:rPr>
                        <m:sty m:val="p"/>
                      </m:rPr>
                      <a:rPr lang="el-GR" sz="1200">
                        <a:latin typeface="Cambria Math" panose="02040503050406030204" pitchFamily="18" charset="0"/>
                      </a:rPr>
                      <m:t>Δ</m:t>
                    </m:r>
                    <m:sSub>
                      <m:sSubPr>
                        <m:ctrlPr>
                          <a:rPr lang="ar-AE" sz="1200" i="1">
                            <a:latin typeface="Cambria Math" panose="02040503050406030204" pitchFamily="18" charset="0"/>
                          </a:rPr>
                        </m:ctrlPr>
                      </m:sSubPr>
                      <m:e>
                        <m:r>
                          <a:rPr lang="ar-AE" sz="1200" i="1">
                            <a:latin typeface="Cambria Math" panose="02040503050406030204" pitchFamily="18" charset="0"/>
                          </a:rPr>
                          <m:t>𝐺</m:t>
                        </m:r>
                      </m:e>
                      <m:sub>
                        <m:r>
                          <a:rPr lang="ar-AE" sz="1200" i="1">
                            <a:latin typeface="Cambria Math" panose="02040503050406030204" pitchFamily="18" charset="0"/>
                          </a:rPr>
                          <m:t>𝑆</m:t>
                        </m:r>
                      </m:sub>
                    </m:sSub>
                  </m:oMath>
                </a14:m>
                <a:endParaRPr lang="ar-AE" sz="1200" b="1" dirty="0"/>
              </a:p>
              <a:p>
                <a:pPr/>
                <a14:m>
                  <m:oMathPara xmlns:m="http://schemas.openxmlformats.org/officeDocument/2006/math">
                    <m:oMathParaPr>
                      <m:jc m:val="centerGroup"/>
                    </m:oMathParaPr>
                    <m:oMath xmlns:m="http://schemas.openxmlformats.org/officeDocument/2006/math">
                      <m:r>
                        <m:rPr>
                          <m:sty m:val="p"/>
                        </m:rPr>
                        <a:rPr lang="el-GR" sz="1200">
                          <a:latin typeface="Cambria Math" panose="02040503050406030204" pitchFamily="18" charset="0"/>
                        </a:rPr>
                        <m:t>Δ</m:t>
                      </m:r>
                      <m:sSub>
                        <m:sSubPr>
                          <m:ctrlPr>
                            <a:rPr lang="ar-AE" sz="1200" i="1">
                              <a:latin typeface="Cambria Math" panose="02040503050406030204" pitchFamily="18" charset="0"/>
                            </a:rPr>
                          </m:ctrlPr>
                        </m:sSubPr>
                        <m:e>
                          <m:r>
                            <a:rPr lang="ar-AE" sz="1200" i="1">
                              <a:latin typeface="Cambria Math" panose="02040503050406030204" pitchFamily="18" charset="0"/>
                            </a:rPr>
                            <m:t>𝐺</m:t>
                          </m:r>
                        </m:e>
                        <m:sub>
                          <m:r>
                            <a:rPr lang="ar-AE" sz="1200" i="1">
                              <a:latin typeface="Cambria Math" panose="02040503050406030204" pitchFamily="18" charset="0"/>
                            </a:rPr>
                            <m:t>𝑆</m:t>
                          </m:r>
                        </m:sub>
                      </m:sSub>
                      <m:r>
                        <a:rPr lang="ar-AE" sz="1200">
                          <a:latin typeface="Cambria Math" panose="02040503050406030204" pitchFamily="18" charset="0"/>
                        </a:rPr>
                        <m:t>=</m:t>
                      </m:r>
                      <m:r>
                        <a:rPr lang="ar-AE" sz="1200">
                          <a:latin typeface="Cambria Math" panose="02040503050406030204" pitchFamily="18" charset="0"/>
                        </a:rPr>
                        <m:t>4</m:t>
                      </m:r>
                      <m:r>
                        <a:rPr lang="ar-AE" sz="1200" i="1">
                          <a:latin typeface="Cambria Math" panose="02040503050406030204" pitchFamily="18" charset="0"/>
                        </a:rPr>
                        <m:t>𝜋</m:t>
                      </m:r>
                      <m:sSup>
                        <m:sSupPr>
                          <m:ctrlPr>
                            <a:rPr lang="ar-AE" sz="1200" i="1">
                              <a:latin typeface="Cambria Math" panose="02040503050406030204" pitchFamily="18" charset="0"/>
                            </a:rPr>
                          </m:ctrlPr>
                        </m:sSupPr>
                        <m:e>
                          <m:r>
                            <a:rPr lang="ar-AE" sz="1200" i="1">
                              <a:latin typeface="Cambria Math" panose="02040503050406030204" pitchFamily="18" charset="0"/>
                            </a:rPr>
                            <m:t>𝑟</m:t>
                          </m:r>
                        </m:e>
                        <m:sup>
                          <m:r>
                            <a:rPr lang="ar-AE" sz="1200">
                              <a:latin typeface="Cambria Math" panose="02040503050406030204" pitchFamily="18" charset="0"/>
                            </a:rPr>
                            <m:t>2</m:t>
                          </m:r>
                        </m:sup>
                      </m:sSup>
                      <m:r>
                        <a:rPr lang="ar-AE" sz="1200" i="1">
                          <a:latin typeface="Cambria Math" panose="02040503050406030204" pitchFamily="18" charset="0"/>
                        </a:rPr>
                        <m:t>𝜎</m:t>
                      </m:r>
                    </m:oMath>
                  </m:oMathPara>
                </a14:m>
                <a:endParaRPr lang="ar-AE" sz="1200" dirty="0"/>
              </a:p>
              <a:p>
                <a14:m>
                  <m:oMath xmlns:m="http://schemas.openxmlformats.org/officeDocument/2006/math">
                    <m:r>
                      <a:rPr lang="ar-AE" sz="1200" i="1">
                        <a:latin typeface="Cambria Math" panose="02040503050406030204" pitchFamily="18" charset="0"/>
                      </a:rPr>
                      <m:t>𝜎</m:t>
                    </m:r>
                  </m:oMath>
                </a14:m>
                <a:r>
                  <a:rPr lang="ar-AE" sz="1200" dirty="0"/>
                  <a:t>– </a:t>
                </a:r>
                <a:r>
                  <a:rPr lang="en-US" sz="1200" dirty="0" err="1"/>
                  <a:t>tensiunea</a:t>
                </a:r>
                <a:r>
                  <a:rPr lang="en-US" sz="1200" dirty="0"/>
                  <a:t> </a:t>
                </a:r>
                <a:r>
                  <a:rPr lang="en-US" sz="1200" dirty="0" err="1"/>
                  <a:t>superficială</a:t>
                </a:r>
                <a:r>
                  <a:rPr lang="en-US" sz="1200" dirty="0"/>
                  <a:t> </a:t>
                </a:r>
                <a:r>
                  <a:rPr lang="en-US" sz="1200" dirty="0" err="1"/>
                  <a:t>apă</a:t>
                </a:r>
                <a:r>
                  <a:rPr lang="en-US" sz="1200" dirty="0"/>
                  <a:t>–</a:t>
                </a:r>
                <a:r>
                  <a:rPr lang="en-US" sz="1200" dirty="0" err="1"/>
                  <a:t>aer</a:t>
                </a:r>
                <a:r>
                  <a:rPr lang="en-US" sz="1200" dirty="0"/>
                  <a:t>.</a:t>
                </a:r>
              </a:p>
              <a:p>
                <a14:m>
                  <m:oMath xmlns:m="http://schemas.openxmlformats.org/officeDocument/2006/math">
                    <m:r>
                      <a:rPr lang="en-US" sz="1200">
                        <a:latin typeface="Cambria Math" panose="02040503050406030204" pitchFamily="18" charset="0"/>
                      </a:rPr>
                      <m:t>4</m:t>
                    </m:r>
                    <m:r>
                      <a:rPr lang="en-US" sz="1200" i="1">
                        <a:latin typeface="Cambria Math" panose="02040503050406030204" pitchFamily="18" charset="0"/>
                      </a:rPr>
                      <m:t>𝜋</m:t>
                    </m:r>
                    <m:sSup>
                      <m:sSupPr>
                        <m:ctrlPr>
                          <a:rPr lang="ar-AE" sz="1200" i="1">
                            <a:latin typeface="Cambria Math" panose="02040503050406030204" pitchFamily="18" charset="0"/>
                          </a:rPr>
                        </m:ctrlPr>
                      </m:sSupPr>
                      <m:e>
                        <m:r>
                          <a:rPr lang="ar-AE" sz="1200" i="1">
                            <a:latin typeface="Cambria Math" panose="02040503050406030204" pitchFamily="18" charset="0"/>
                          </a:rPr>
                          <m:t>𝑟</m:t>
                        </m:r>
                      </m:e>
                      <m:sup>
                        <m:r>
                          <a:rPr lang="ar-AE" sz="1200">
                            <a:latin typeface="Cambria Math" panose="02040503050406030204" pitchFamily="18" charset="0"/>
                          </a:rPr>
                          <m:t>2</m:t>
                        </m:r>
                      </m:sup>
                    </m:sSup>
                  </m:oMath>
                </a14:m>
                <a:r>
                  <a:rPr lang="ar-AE" sz="1200" dirty="0"/>
                  <a:t>– </a:t>
                </a:r>
                <a:r>
                  <a:rPr lang="en-US" sz="1200" dirty="0"/>
                  <a:t>aria </a:t>
                </a:r>
                <a:r>
                  <a:rPr lang="en-US" sz="1200" dirty="0" err="1"/>
                  <a:t>suprafeței</a:t>
                </a:r>
                <a:r>
                  <a:rPr lang="en-US" sz="1200" dirty="0"/>
                  <a:t> </a:t>
                </a:r>
                <a:r>
                  <a:rPr lang="en-US" sz="1200" dirty="0" err="1"/>
                  <a:t>picăturii</a:t>
                </a:r>
                <a:r>
                  <a:rPr lang="en-US" sz="1200" dirty="0"/>
                  <a:t>.</a:t>
                </a:r>
              </a:p>
              <a:p>
                <a:r>
                  <a:rPr lang="en-US" sz="1200" dirty="0"/>
                  <a:t>Termen </a:t>
                </a:r>
                <a:r>
                  <a:rPr lang="en-US" sz="1200" b="1" dirty="0" err="1"/>
                  <a:t>pozitiv</a:t>
                </a:r>
                <a:r>
                  <a:rPr lang="en-US" sz="1200" dirty="0"/>
                  <a:t>: </a:t>
                </a:r>
                <a:r>
                  <a:rPr lang="en-US" sz="1200" dirty="0" err="1"/>
                  <a:t>apariția</a:t>
                </a:r>
                <a:r>
                  <a:rPr lang="en-US" sz="1200" dirty="0"/>
                  <a:t> </a:t>
                </a:r>
                <a:r>
                  <a:rPr lang="en-US" sz="1200" dirty="0" err="1"/>
                  <a:t>unei</a:t>
                </a:r>
                <a:r>
                  <a:rPr lang="en-US" sz="1200" dirty="0"/>
                  <a:t> </a:t>
                </a:r>
                <a:r>
                  <a:rPr lang="en-US" sz="1200" dirty="0" err="1"/>
                  <a:t>suprafețe</a:t>
                </a:r>
                <a:r>
                  <a:rPr lang="en-US" sz="1200" dirty="0"/>
                  <a:t> </a:t>
                </a:r>
                <a:r>
                  <a:rPr lang="en-US" sz="1200" dirty="0" err="1"/>
                  <a:t>noi</a:t>
                </a:r>
                <a:r>
                  <a:rPr lang="en-US" sz="1200" dirty="0"/>
                  <a:t> </a:t>
                </a:r>
                <a:r>
                  <a:rPr lang="en-US" sz="1200" dirty="0" err="1"/>
                  <a:t>necesită</a:t>
                </a:r>
                <a:r>
                  <a:rPr lang="en-US" sz="1200" dirty="0"/>
                  <a:t> </a:t>
                </a:r>
                <a:r>
                  <a:rPr lang="en-US" sz="1200" dirty="0" err="1"/>
                  <a:t>energie</a:t>
                </a:r>
                <a:r>
                  <a:rPr lang="en-US" sz="1200" dirty="0"/>
                  <a:t> (</a:t>
                </a:r>
                <a:r>
                  <a:rPr lang="en-US" sz="1200" dirty="0" err="1"/>
                  <a:t>crearea</a:t>
                </a:r>
                <a:r>
                  <a:rPr lang="en-US" sz="1200" dirty="0"/>
                  <a:t> </a:t>
                </a:r>
                <a:r>
                  <a:rPr lang="en-US" sz="1200" dirty="0" err="1"/>
                  <a:t>interfeței</a:t>
                </a:r>
                <a:r>
                  <a:rPr lang="en-US" sz="1200" dirty="0"/>
                  <a:t> </a:t>
                </a:r>
                <a:r>
                  <a:rPr lang="en-US" sz="1200" dirty="0" err="1"/>
                  <a:t>lichid</a:t>
                </a:r>
                <a:r>
                  <a:rPr lang="en-US" sz="1200" dirty="0"/>
                  <a:t>–vapor).</a:t>
                </a:r>
              </a:p>
              <a:p>
                <a:endParaRPr lang="en-US" sz="1200" dirty="0"/>
              </a:p>
              <a:p>
                <a:r>
                  <a:rPr lang="en-US" sz="1200" b="1" dirty="0"/>
                  <a:t>Energia </a:t>
                </a:r>
                <a:r>
                  <a:rPr lang="en-US" sz="1200" b="1" dirty="0" err="1"/>
                  <a:t>totală</a:t>
                </a:r>
                <a:endParaRPr lang="en-US" sz="1200" b="1" dirty="0"/>
              </a:p>
              <a:p>
                <a:pPr/>
                <a14:m>
                  <m:oMathPara xmlns:m="http://schemas.openxmlformats.org/officeDocument/2006/math">
                    <m:oMathParaPr>
                      <m:jc m:val="centerGroup"/>
                    </m:oMathParaPr>
                    <m:oMath xmlns:m="http://schemas.openxmlformats.org/officeDocument/2006/math">
                      <m:r>
                        <m:rPr>
                          <m:sty m:val="p"/>
                        </m:rPr>
                        <a:rPr lang="el-GR" sz="1200">
                          <a:latin typeface="Cambria Math" panose="02040503050406030204" pitchFamily="18" charset="0"/>
                        </a:rPr>
                        <m:t>Δ</m:t>
                      </m:r>
                      <m:r>
                        <a:rPr lang="el-GR" sz="1200" i="1">
                          <a:latin typeface="Cambria Math" panose="02040503050406030204" pitchFamily="18" charset="0"/>
                        </a:rPr>
                        <m:t>𝐺</m:t>
                      </m:r>
                      <m:d>
                        <m:dPr>
                          <m:ctrlPr>
                            <a:rPr lang="ar-AE" sz="1200" i="1">
                              <a:latin typeface="Cambria Math" panose="02040503050406030204" pitchFamily="18" charset="0"/>
                            </a:rPr>
                          </m:ctrlPr>
                        </m:dPr>
                        <m:e>
                          <m:r>
                            <a:rPr lang="ar-AE" sz="1200" i="1">
                              <a:latin typeface="Cambria Math" panose="02040503050406030204" pitchFamily="18" charset="0"/>
                            </a:rPr>
                            <m:t>𝑟</m:t>
                          </m:r>
                        </m:e>
                      </m:d>
                      <m:r>
                        <a:rPr lang="ar-AE" sz="1200">
                          <a:latin typeface="Cambria Math" panose="02040503050406030204" pitchFamily="18" charset="0"/>
                        </a:rPr>
                        <m:t>=</m:t>
                      </m:r>
                      <m:r>
                        <a:rPr lang="ar-AE" sz="1200">
                          <a:latin typeface="Cambria Math" panose="02040503050406030204" pitchFamily="18" charset="0"/>
                        </a:rPr>
                        <m:t>4</m:t>
                      </m:r>
                      <m:r>
                        <a:rPr lang="ar-AE" sz="1200" i="1">
                          <a:latin typeface="Cambria Math" panose="02040503050406030204" pitchFamily="18" charset="0"/>
                        </a:rPr>
                        <m:t>𝜋</m:t>
                      </m:r>
                      <m:sSup>
                        <m:sSupPr>
                          <m:ctrlPr>
                            <a:rPr lang="ar-AE" sz="1200" i="1">
                              <a:latin typeface="Cambria Math" panose="02040503050406030204" pitchFamily="18" charset="0"/>
                            </a:rPr>
                          </m:ctrlPr>
                        </m:sSupPr>
                        <m:e>
                          <m:r>
                            <a:rPr lang="ar-AE" sz="1200" i="1">
                              <a:latin typeface="Cambria Math" panose="02040503050406030204" pitchFamily="18" charset="0"/>
                            </a:rPr>
                            <m:t>𝑟</m:t>
                          </m:r>
                        </m:e>
                        <m:sup>
                          <m:r>
                            <a:rPr lang="ar-AE" sz="1200">
                              <a:latin typeface="Cambria Math" panose="02040503050406030204" pitchFamily="18" charset="0"/>
                            </a:rPr>
                            <m:t>2</m:t>
                          </m:r>
                        </m:sup>
                      </m:sSup>
                      <m:r>
                        <a:rPr lang="ar-AE" sz="1200" i="1">
                          <a:latin typeface="Cambria Math" panose="02040503050406030204" pitchFamily="18" charset="0"/>
                        </a:rPr>
                        <m:t>𝜎</m:t>
                      </m:r>
                      <m:r>
                        <m:rPr>
                          <m:nor/>
                        </m:rPr>
                        <a:rPr lang="ar-AE" sz="1200" i="1"/>
                        <m:t>  </m:t>
                      </m:r>
                      <m:r>
                        <a:rPr lang="ar-AE" sz="1200">
                          <a:latin typeface="Cambria Math" panose="02040503050406030204" pitchFamily="18" charset="0"/>
                        </a:rPr>
                        <m:t>−</m:t>
                      </m:r>
                      <m:r>
                        <m:rPr>
                          <m:nor/>
                        </m:rPr>
                        <a:rPr lang="ar-AE" sz="1200" i="1"/>
                        <m:t>  </m:t>
                      </m:r>
                      <m:f>
                        <m:fPr>
                          <m:ctrlPr>
                            <a:rPr lang="ar-AE" sz="1200" i="1">
                              <a:latin typeface="Cambria Math" panose="02040503050406030204" pitchFamily="18" charset="0"/>
                            </a:rPr>
                          </m:ctrlPr>
                        </m:fPr>
                        <m:num>
                          <m:r>
                            <a:rPr lang="ar-AE" sz="1200">
                              <a:latin typeface="Cambria Math" panose="02040503050406030204" pitchFamily="18" charset="0"/>
                            </a:rPr>
                            <m:t>4</m:t>
                          </m:r>
                          <m:r>
                            <a:rPr lang="ar-AE" sz="1200" i="1">
                              <a:latin typeface="Cambria Math" panose="02040503050406030204" pitchFamily="18" charset="0"/>
                            </a:rPr>
                            <m:t>𝜋</m:t>
                          </m:r>
                          <m:sSup>
                            <m:sSupPr>
                              <m:ctrlPr>
                                <a:rPr lang="ar-AE" sz="1200" i="1">
                                  <a:latin typeface="Cambria Math" panose="02040503050406030204" pitchFamily="18" charset="0"/>
                                </a:rPr>
                              </m:ctrlPr>
                            </m:sSupPr>
                            <m:e>
                              <m:r>
                                <a:rPr lang="ar-AE" sz="1200" i="1">
                                  <a:latin typeface="Cambria Math" panose="02040503050406030204" pitchFamily="18" charset="0"/>
                                </a:rPr>
                                <m:t>𝑟</m:t>
                              </m:r>
                            </m:e>
                            <m:sup>
                              <m:r>
                                <a:rPr lang="ar-AE" sz="1200">
                                  <a:latin typeface="Cambria Math" panose="02040503050406030204" pitchFamily="18" charset="0"/>
                                </a:rPr>
                                <m:t>3</m:t>
                              </m:r>
                            </m:sup>
                          </m:sSup>
                        </m:num>
                        <m:den>
                          <m:r>
                            <a:rPr lang="ar-AE" sz="1200">
                              <a:latin typeface="Cambria Math" panose="02040503050406030204" pitchFamily="18" charset="0"/>
                            </a:rPr>
                            <m:t>3</m:t>
                          </m:r>
                          <m:r>
                            <a:rPr lang="ar-AE" sz="1200" i="1">
                              <a:latin typeface="Cambria Math" panose="02040503050406030204" pitchFamily="18" charset="0"/>
                            </a:rPr>
                            <m:t>𝜈</m:t>
                          </m:r>
                        </m:den>
                      </m:f>
                      <m:r>
                        <a:rPr lang="ar-AE" sz="1200" i="1">
                          <a:latin typeface="Cambria Math" panose="02040503050406030204" pitchFamily="18" charset="0"/>
                        </a:rPr>
                        <m:t>𝑅𝑇</m:t>
                      </m:r>
                      <m:func>
                        <m:funcPr>
                          <m:ctrlPr>
                            <a:rPr lang="ar-AE" sz="1200" i="1">
                              <a:latin typeface="Cambria Math" panose="02040503050406030204" pitchFamily="18" charset="0"/>
                            </a:rPr>
                          </m:ctrlPr>
                        </m:funcPr>
                        <m:fName>
                          <m:r>
                            <m:rPr>
                              <m:sty m:val="p"/>
                            </m:rPr>
                            <a:rPr lang="en-US" sz="1200">
                              <a:latin typeface="Cambria Math" panose="02040503050406030204" pitchFamily="18" charset="0"/>
                            </a:rPr>
                            <m:t>ln</m:t>
                          </m:r>
                        </m:fName>
                        <m:e>
                          <m:f>
                            <m:fPr>
                              <m:ctrlPr>
                                <a:rPr lang="ar-AE" sz="1200" i="1">
                                  <a:latin typeface="Cambria Math" panose="02040503050406030204" pitchFamily="18" charset="0"/>
                                </a:rPr>
                              </m:ctrlPr>
                            </m:fPr>
                            <m:num>
                              <m:r>
                                <a:rPr lang="ar-AE" sz="1200" i="1">
                                  <a:latin typeface="Cambria Math" panose="02040503050406030204" pitchFamily="18" charset="0"/>
                                </a:rPr>
                                <m:t>𝑝</m:t>
                              </m:r>
                            </m:num>
                            <m:den>
                              <m:sSub>
                                <m:sSubPr>
                                  <m:ctrlPr>
                                    <a:rPr lang="ar-AE" sz="1200" i="1">
                                      <a:latin typeface="Cambria Math" panose="02040503050406030204" pitchFamily="18" charset="0"/>
                                    </a:rPr>
                                  </m:ctrlPr>
                                </m:sSubPr>
                                <m:e>
                                  <m:r>
                                    <a:rPr lang="ar-AE" sz="1200" i="1">
                                      <a:latin typeface="Cambria Math" panose="02040503050406030204" pitchFamily="18" charset="0"/>
                                    </a:rPr>
                                    <m:t>𝑝</m:t>
                                  </m:r>
                                </m:e>
                                <m:sub>
                                  <m:r>
                                    <a:rPr lang="ar-AE" sz="1200">
                                      <a:latin typeface="Cambria Math" panose="02040503050406030204" pitchFamily="18" charset="0"/>
                                    </a:rPr>
                                    <m:t>0</m:t>
                                  </m:r>
                                </m:sub>
                              </m:sSub>
                            </m:den>
                          </m:f>
                        </m:e>
                      </m:func>
                    </m:oMath>
                  </m:oMathPara>
                </a14:m>
                <a:endParaRPr lang="ar-AE" sz="1200" b="0" dirty="0"/>
              </a:p>
              <a:p>
                <a:r>
                  <a:rPr lang="en-US" sz="1200" dirty="0"/>
                  <a:t>Este </a:t>
                </a:r>
                <a:r>
                  <a:rPr lang="en-US" sz="1200" b="1" dirty="0" err="1"/>
                  <a:t>suma</a:t>
                </a:r>
                <a:r>
                  <a:rPr lang="en-US" sz="1200" dirty="0"/>
                  <a:t> </a:t>
                </a:r>
                <a:r>
                  <a:rPr lang="en-US" sz="1200" dirty="0" err="1"/>
                  <a:t>dintre</a:t>
                </a:r>
                <a:r>
                  <a:rPr lang="en-US" sz="1200" dirty="0"/>
                  <a:t> </a:t>
                </a:r>
                <a:r>
                  <a:rPr lang="en-US" sz="1200" dirty="0" err="1"/>
                  <a:t>costul</a:t>
                </a:r>
                <a:r>
                  <a:rPr lang="en-US" sz="1200" dirty="0"/>
                  <a:t> energetic al </a:t>
                </a:r>
                <a:r>
                  <a:rPr lang="en-US" sz="1200" dirty="0" err="1"/>
                  <a:t>suprafeței</a:t>
                </a:r>
                <a:r>
                  <a:rPr lang="en-US" sz="1200" dirty="0"/>
                  <a:t> </a:t>
                </a:r>
                <a:r>
                  <a:rPr lang="en-US" sz="1200" dirty="0" err="1"/>
                  <a:t>și</a:t>
                </a:r>
                <a:r>
                  <a:rPr lang="en-US" sz="1200" dirty="0"/>
                  <a:t> </a:t>
                </a:r>
                <a:r>
                  <a:rPr lang="en-US" sz="1200" dirty="0" err="1"/>
                  <a:t>câștigul</a:t>
                </a:r>
                <a:r>
                  <a:rPr lang="en-US" sz="1200" dirty="0"/>
                  <a:t> energetic </a:t>
                </a:r>
                <a:r>
                  <a:rPr lang="en-US" sz="1200" dirty="0" err="1"/>
                  <a:t>datorat</a:t>
                </a:r>
                <a:r>
                  <a:rPr lang="en-US" sz="1200" dirty="0"/>
                  <a:t> </a:t>
                </a:r>
                <a:r>
                  <a:rPr lang="en-US" sz="1200" dirty="0" err="1"/>
                  <a:t>volumului</a:t>
                </a:r>
                <a:r>
                  <a:rPr lang="en-US" sz="1200" dirty="0"/>
                  <a:t>.</a:t>
                </a:r>
              </a:p>
              <a:p>
                <a:r>
                  <a:rPr lang="en-US" sz="1200" dirty="0" err="1"/>
                  <a:t>În</a:t>
                </a:r>
                <a:r>
                  <a:rPr lang="en-US" sz="1200" dirty="0"/>
                  <a:t> </a:t>
                </a:r>
                <a:r>
                  <a:rPr lang="en-US" sz="1200" dirty="0" err="1"/>
                  <a:t>funcție</a:t>
                </a:r>
                <a:r>
                  <a:rPr lang="en-US" sz="1200" dirty="0"/>
                  <a:t> de </a:t>
                </a:r>
                <a14:m>
                  <m:oMath xmlns:m="http://schemas.openxmlformats.org/officeDocument/2006/math">
                    <m:r>
                      <a:rPr lang="en-US" sz="1200" i="1">
                        <a:latin typeface="Cambria Math" panose="02040503050406030204" pitchFamily="18" charset="0"/>
                      </a:rPr>
                      <m:t>𝑟</m:t>
                    </m:r>
                  </m:oMath>
                </a14:m>
                <a:r>
                  <a:rPr lang="en-US" sz="1200" dirty="0"/>
                  <a:t>, </a:t>
                </a:r>
                <a:r>
                  <a:rPr lang="en-US" sz="1200" dirty="0" err="1"/>
                  <a:t>curba</a:t>
                </a:r>
                <a:r>
                  <a:rPr lang="en-US" sz="1200" dirty="0"/>
                  <a:t> </a:t>
                </a:r>
                <a14:m>
                  <m:oMath xmlns:m="http://schemas.openxmlformats.org/officeDocument/2006/math">
                    <m:r>
                      <m:rPr>
                        <m:sty m:val="p"/>
                      </m:rPr>
                      <a:rPr lang="el-GR" sz="1200">
                        <a:latin typeface="Cambria Math" panose="02040503050406030204" pitchFamily="18" charset="0"/>
                      </a:rPr>
                      <m:t>Δ</m:t>
                    </m:r>
                    <m:r>
                      <a:rPr lang="el-GR" sz="1200" i="1">
                        <a:latin typeface="Cambria Math" panose="02040503050406030204" pitchFamily="18" charset="0"/>
                      </a:rPr>
                      <m:t>𝐺</m:t>
                    </m:r>
                    <m:d>
                      <m:dPr>
                        <m:ctrlPr>
                          <a:rPr lang="ar-AE" sz="1200" i="1">
                            <a:latin typeface="Cambria Math" panose="02040503050406030204" pitchFamily="18" charset="0"/>
                          </a:rPr>
                        </m:ctrlPr>
                      </m:dPr>
                      <m:e>
                        <m:r>
                          <a:rPr lang="ar-AE" sz="1200" i="1">
                            <a:latin typeface="Cambria Math" panose="02040503050406030204" pitchFamily="18" charset="0"/>
                          </a:rPr>
                          <m:t>𝑟</m:t>
                        </m:r>
                      </m:e>
                    </m:d>
                  </m:oMath>
                </a14:m>
                <a:r>
                  <a:rPr lang="en-US" sz="1200" dirty="0"/>
                  <a:t>are un </a:t>
                </a:r>
                <a:r>
                  <a:rPr lang="en-US" sz="1200" b="1" dirty="0"/>
                  <a:t>maxim</a:t>
                </a:r>
                <a:r>
                  <a:rPr lang="en-US" sz="1200" dirty="0"/>
                  <a:t> → </a:t>
                </a:r>
                <a:r>
                  <a:rPr lang="en-US" sz="1200" dirty="0" err="1"/>
                  <a:t>bariera</a:t>
                </a:r>
                <a:r>
                  <a:rPr lang="en-US" sz="1200" dirty="0"/>
                  <a:t> </a:t>
                </a:r>
                <a:r>
                  <a:rPr lang="en-US" sz="1200" dirty="0" err="1"/>
                  <a:t>energetică</a:t>
                </a:r>
                <a:r>
                  <a:rPr lang="en-US" sz="1200" dirty="0"/>
                  <a:t> </a:t>
                </a:r>
                <a:r>
                  <a:rPr lang="en-US" sz="1200" dirty="0" err="1"/>
                  <a:t>pentru</a:t>
                </a:r>
                <a:r>
                  <a:rPr lang="en-US" sz="1200" dirty="0"/>
                  <a:t> </a:t>
                </a:r>
                <a:r>
                  <a:rPr lang="en-US" sz="1200" dirty="0" err="1"/>
                  <a:t>nucleație</a:t>
                </a:r>
                <a:r>
                  <a:rPr lang="en-US" sz="1200" dirty="0"/>
                  <a:t>.</a:t>
                </a:r>
              </a:p>
              <a:p>
                <a:endParaRPr lang="en-US" sz="1200" dirty="0"/>
              </a:p>
              <a:p>
                <a:r>
                  <a:rPr lang="en-US" sz="1200" b="1" dirty="0"/>
                  <a:t>Interpretare </a:t>
                </a:r>
                <a:r>
                  <a:rPr lang="en-US" sz="1200" b="1" dirty="0" err="1"/>
                  <a:t>fizică</a:t>
                </a:r>
                <a:endParaRPr lang="en-US" sz="1200" b="1" dirty="0"/>
              </a:p>
              <a:p>
                <a:r>
                  <a:rPr lang="en-US" sz="1200" dirty="0"/>
                  <a:t>La </a:t>
                </a:r>
                <a:r>
                  <a:rPr lang="en-US" sz="1200" dirty="0" err="1"/>
                  <a:t>început</a:t>
                </a:r>
                <a:r>
                  <a:rPr lang="en-US" sz="1200" dirty="0"/>
                  <a:t> (</a:t>
                </a:r>
                <a14:m>
                  <m:oMath xmlns:m="http://schemas.openxmlformats.org/officeDocument/2006/math">
                    <m:r>
                      <a:rPr lang="en-US" sz="1200" i="1">
                        <a:latin typeface="Cambria Math" panose="02040503050406030204" pitchFamily="18" charset="0"/>
                      </a:rPr>
                      <m:t>𝑟</m:t>
                    </m:r>
                  </m:oMath>
                </a14:m>
                <a:r>
                  <a:rPr lang="en-US" sz="1200" dirty="0"/>
                  <a:t> mic), </a:t>
                </a:r>
                <a:r>
                  <a:rPr lang="en-US" sz="1200" dirty="0" err="1"/>
                  <a:t>domină</a:t>
                </a:r>
                <a:r>
                  <a:rPr lang="en-US" sz="1200" dirty="0"/>
                  <a:t> </a:t>
                </a:r>
                <a:r>
                  <a:rPr lang="en-US" sz="1200" dirty="0" err="1"/>
                  <a:t>termenul</a:t>
                </a:r>
                <a:r>
                  <a:rPr lang="en-US" sz="1200" dirty="0"/>
                  <a:t> de </a:t>
                </a:r>
                <a:r>
                  <a:rPr lang="en-US" sz="1200" b="1" dirty="0" err="1"/>
                  <a:t>suprafață</a:t>
                </a:r>
                <a:r>
                  <a:rPr lang="en-US" sz="1200" dirty="0"/>
                  <a:t> (</a:t>
                </a:r>
                <a:r>
                  <a:rPr lang="en-US" sz="1200" dirty="0" err="1"/>
                  <a:t>pozitiv</a:t>
                </a:r>
                <a:r>
                  <a:rPr lang="en-US" sz="1200" dirty="0"/>
                  <a:t>) → </a:t>
                </a:r>
                <a:r>
                  <a:rPr lang="en-US" sz="1200" dirty="0" err="1"/>
                  <a:t>energia</a:t>
                </a:r>
                <a:r>
                  <a:rPr lang="en-US" sz="1200" dirty="0"/>
                  <a:t> </a:t>
                </a:r>
                <a:r>
                  <a:rPr lang="en-US" sz="1200" dirty="0" err="1"/>
                  <a:t>crește</a:t>
                </a:r>
                <a:r>
                  <a:rPr lang="en-US" sz="1200" dirty="0"/>
                  <a:t>.</a:t>
                </a:r>
              </a:p>
              <a:p>
                <a:r>
                  <a:rPr lang="en-US" sz="1200" dirty="0" err="1"/>
                  <a:t>Pentru</a:t>
                </a:r>
                <a:r>
                  <a:rPr lang="en-US" sz="1200" dirty="0"/>
                  <a:t> </a:t>
                </a:r>
                <a14:m>
                  <m:oMath xmlns:m="http://schemas.openxmlformats.org/officeDocument/2006/math">
                    <m:r>
                      <a:rPr lang="en-US" sz="1200" i="1">
                        <a:latin typeface="Cambria Math" panose="02040503050406030204" pitchFamily="18" charset="0"/>
                      </a:rPr>
                      <m:t>𝑟</m:t>
                    </m:r>
                  </m:oMath>
                </a14:m>
                <a:r>
                  <a:rPr lang="en-US" sz="1200" dirty="0"/>
                  <a:t>mare, </a:t>
                </a:r>
                <a:r>
                  <a:rPr lang="en-US" sz="1200" dirty="0" err="1"/>
                  <a:t>termenul</a:t>
                </a:r>
                <a:r>
                  <a:rPr lang="en-US" sz="1200" dirty="0"/>
                  <a:t> de </a:t>
                </a:r>
                <a:r>
                  <a:rPr lang="en-US" sz="1200" b="1" dirty="0" err="1"/>
                  <a:t>volum</a:t>
                </a:r>
                <a:r>
                  <a:rPr lang="en-US" sz="1200" dirty="0"/>
                  <a:t> (</a:t>
                </a:r>
                <a:r>
                  <a:rPr lang="en-US" sz="1200" dirty="0" err="1"/>
                  <a:t>negativ</a:t>
                </a:r>
                <a:r>
                  <a:rPr lang="en-US" sz="1200" dirty="0"/>
                  <a:t>) </a:t>
                </a:r>
                <a:r>
                  <a:rPr lang="en-US" sz="1200" dirty="0" err="1"/>
                  <a:t>devine</a:t>
                </a:r>
                <a:r>
                  <a:rPr lang="en-US" sz="1200" dirty="0"/>
                  <a:t> dominant → </a:t>
                </a:r>
                <a:r>
                  <a:rPr lang="en-US" sz="1200" dirty="0" err="1"/>
                  <a:t>energia</a:t>
                </a:r>
                <a:r>
                  <a:rPr lang="en-US" sz="1200" dirty="0"/>
                  <a:t> </a:t>
                </a:r>
                <a:r>
                  <a:rPr lang="en-US" sz="1200" dirty="0" err="1"/>
                  <a:t>scade</a:t>
                </a:r>
                <a:r>
                  <a:rPr lang="en-US" sz="1200" dirty="0"/>
                  <a:t>.</a:t>
                </a:r>
              </a:p>
              <a:p>
                <a:r>
                  <a:rPr lang="en-US" sz="1200" dirty="0" err="1"/>
                  <a:t>Între</a:t>
                </a:r>
                <a:r>
                  <a:rPr lang="en-US" sz="1200" dirty="0"/>
                  <a:t> </a:t>
                </a:r>
                <a:r>
                  <a:rPr lang="en-US" sz="1200" dirty="0" err="1"/>
                  <a:t>ele</a:t>
                </a:r>
                <a:r>
                  <a:rPr lang="en-US" sz="1200" dirty="0"/>
                  <a:t> </a:t>
                </a:r>
                <a:r>
                  <a:rPr lang="en-US" sz="1200" dirty="0" err="1"/>
                  <a:t>apare</a:t>
                </a:r>
                <a:r>
                  <a:rPr lang="en-US" sz="1200" dirty="0"/>
                  <a:t> un maxim la o </a:t>
                </a:r>
                <a:r>
                  <a:rPr lang="en-US" sz="1200" dirty="0" err="1"/>
                  <a:t>rază</a:t>
                </a:r>
                <a:r>
                  <a:rPr lang="en-US" sz="1200" dirty="0"/>
                  <a:t> </a:t>
                </a:r>
                <a14:m>
                  <m:oMath xmlns:m="http://schemas.openxmlformats.org/officeDocument/2006/math">
                    <m:sSub>
                      <m:sSubPr>
                        <m:ctrlPr>
                          <a:rPr lang="ar-AE" sz="1200" i="1">
                            <a:latin typeface="Cambria Math" panose="02040503050406030204" pitchFamily="18" charset="0"/>
                          </a:rPr>
                        </m:ctrlPr>
                      </m:sSubPr>
                      <m:e>
                        <m:r>
                          <a:rPr lang="ar-AE" sz="1200" i="1">
                            <a:latin typeface="Cambria Math" panose="02040503050406030204" pitchFamily="18" charset="0"/>
                          </a:rPr>
                          <m:t>𝑟</m:t>
                        </m:r>
                      </m:e>
                      <m:sub>
                        <m:r>
                          <a:rPr lang="ar-AE" sz="1200" i="1">
                            <a:latin typeface="Cambria Math" panose="02040503050406030204" pitchFamily="18" charset="0"/>
                          </a:rPr>
                          <m:t>𝑐𝑟</m:t>
                        </m:r>
                      </m:sub>
                    </m:sSub>
                  </m:oMath>
                </a14:m>
                <a:r>
                  <a:rPr lang="ar-AE" sz="1200" dirty="0"/>
                  <a:t>– </a:t>
                </a:r>
                <a:r>
                  <a:rPr lang="en-US" sz="1200" dirty="0"/>
                  <a:t>raza </a:t>
                </a:r>
                <a:r>
                  <a:rPr lang="en-US" sz="1200" dirty="0" err="1"/>
                  <a:t>critică</a:t>
                </a:r>
                <a:r>
                  <a:rPr lang="en-US" sz="1200" dirty="0"/>
                  <a:t>.</a:t>
                </a:r>
              </a:p>
              <a:p>
                <a:r>
                  <a:rPr lang="en-US" sz="1200" dirty="0" err="1"/>
                  <a:t>Picăturile</a:t>
                </a:r>
                <a:r>
                  <a:rPr lang="en-US" sz="1200" dirty="0"/>
                  <a:t> cu </a:t>
                </a:r>
                <a14:m>
                  <m:oMath xmlns:m="http://schemas.openxmlformats.org/officeDocument/2006/math">
                    <m:r>
                      <a:rPr lang="en-US" sz="1200" i="1">
                        <a:latin typeface="Cambria Math" panose="02040503050406030204" pitchFamily="18" charset="0"/>
                      </a:rPr>
                      <m:t>𝑟</m:t>
                    </m:r>
                    <m:r>
                      <a:rPr lang="en-US" sz="1200">
                        <a:latin typeface="Cambria Math" panose="02040503050406030204" pitchFamily="18" charset="0"/>
                      </a:rPr>
                      <m:t>&lt;</m:t>
                    </m:r>
                    <m:sSub>
                      <m:sSubPr>
                        <m:ctrlPr>
                          <a:rPr lang="ar-AE" sz="1200" i="1">
                            <a:latin typeface="Cambria Math" panose="02040503050406030204" pitchFamily="18" charset="0"/>
                          </a:rPr>
                        </m:ctrlPr>
                      </m:sSubPr>
                      <m:e>
                        <m:r>
                          <a:rPr lang="ar-AE" sz="1200" i="1">
                            <a:latin typeface="Cambria Math" panose="02040503050406030204" pitchFamily="18" charset="0"/>
                          </a:rPr>
                          <m:t>𝑟</m:t>
                        </m:r>
                      </m:e>
                      <m:sub>
                        <m:r>
                          <a:rPr lang="ar-AE" sz="1200" i="1">
                            <a:latin typeface="Cambria Math" panose="02040503050406030204" pitchFamily="18" charset="0"/>
                          </a:rPr>
                          <m:t>𝑐𝑟</m:t>
                        </m:r>
                      </m:sub>
                    </m:sSub>
                  </m:oMath>
                </a14:m>
                <a:r>
                  <a:rPr lang="en-US" sz="1200" dirty="0"/>
                  <a:t>sunt </a:t>
                </a:r>
                <a:r>
                  <a:rPr lang="en-US" sz="1200" dirty="0" err="1"/>
                  <a:t>instabile</a:t>
                </a:r>
                <a:r>
                  <a:rPr lang="en-US" sz="1200" dirty="0"/>
                  <a:t> </a:t>
                </a:r>
                <a:r>
                  <a:rPr lang="en-US" sz="1200" dirty="0" err="1"/>
                  <a:t>și</a:t>
                </a:r>
                <a:r>
                  <a:rPr lang="en-US" sz="1200" dirty="0"/>
                  <a:t> se </a:t>
                </a:r>
                <a:r>
                  <a:rPr lang="en-US" sz="1200" dirty="0" err="1"/>
                  <a:t>evaporă</a:t>
                </a:r>
                <a:r>
                  <a:rPr lang="en-US" sz="1200" dirty="0"/>
                  <a:t>, </a:t>
                </a:r>
                <a:r>
                  <a:rPr lang="en-US" sz="1200" dirty="0" err="1"/>
                  <a:t>iar</a:t>
                </a:r>
                <a:r>
                  <a:rPr lang="en-US" sz="1200" dirty="0"/>
                  <a:t> </a:t>
                </a:r>
                <a:r>
                  <a:rPr lang="en-US" sz="1200" dirty="0" err="1"/>
                  <a:t>cele</a:t>
                </a:r>
                <a:r>
                  <a:rPr lang="en-US" sz="1200" dirty="0"/>
                  <a:t> cu </a:t>
                </a:r>
                <a14:m>
                  <m:oMath xmlns:m="http://schemas.openxmlformats.org/officeDocument/2006/math">
                    <m:r>
                      <a:rPr lang="en-US" sz="1200" i="1">
                        <a:latin typeface="Cambria Math" panose="02040503050406030204" pitchFamily="18" charset="0"/>
                      </a:rPr>
                      <m:t>𝑟</m:t>
                    </m:r>
                    <m:r>
                      <a:rPr lang="en-US" sz="1200">
                        <a:latin typeface="Cambria Math" panose="02040503050406030204" pitchFamily="18" charset="0"/>
                      </a:rPr>
                      <m:t>&gt;</m:t>
                    </m:r>
                    <m:sSub>
                      <m:sSubPr>
                        <m:ctrlPr>
                          <a:rPr lang="ar-AE" sz="1200" i="1">
                            <a:latin typeface="Cambria Math" panose="02040503050406030204" pitchFamily="18" charset="0"/>
                          </a:rPr>
                        </m:ctrlPr>
                      </m:sSubPr>
                      <m:e>
                        <m:r>
                          <a:rPr lang="ar-AE" sz="1200" i="1">
                            <a:latin typeface="Cambria Math" panose="02040503050406030204" pitchFamily="18" charset="0"/>
                          </a:rPr>
                          <m:t>𝑟</m:t>
                        </m:r>
                      </m:e>
                      <m:sub>
                        <m:r>
                          <a:rPr lang="ar-AE" sz="1200" i="1">
                            <a:latin typeface="Cambria Math" panose="02040503050406030204" pitchFamily="18" charset="0"/>
                          </a:rPr>
                          <m:t>𝑐𝑟</m:t>
                        </m:r>
                      </m:sub>
                    </m:sSub>
                  </m:oMath>
                </a14:m>
                <a:r>
                  <a:rPr lang="en-US" sz="1200" dirty="0" err="1"/>
                  <a:t>cresc</a:t>
                </a:r>
                <a:r>
                  <a:rPr lang="en-US" sz="1200" dirty="0"/>
                  <a:t> </a:t>
                </a:r>
                <a:r>
                  <a:rPr lang="en-US" sz="1200" dirty="0" err="1"/>
                  <a:t>spontan</a:t>
                </a:r>
                <a:r>
                  <a:rPr lang="en-US" sz="1200" dirty="0"/>
                  <a:t> → </a:t>
                </a:r>
                <a:r>
                  <a:rPr lang="en-US" sz="1200" b="1" dirty="0" err="1"/>
                  <a:t>nucleul</a:t>
                </a:r>
                <a:r>
                  <a:rPr lang="en-US" sz="1200" b="1" dirty="0"/>
                  <a:t> </a:t>
                </a:r>
                <a:r>
                  <a:rPr lang="en-US" sz="1200" b="1" dirty="0" err="1"/>
                  <a:t>stabil</a:t>
                </a:r>
                <a:r>
                  <a:rPr lang="en-US" sz="1200" dirty="0"/>
                  <a:t>.</a:t>
                </a:r>
              </a:p>
              <a:p>
                <a:endParaRPr lang="en-US" sz="1200" dirty="0"/>
              </a:p>
              <a:p>
                <a:r>
                  <a:rPr lang="en-US" sz="1200" b="1" dirty="0" err="1"/>
                  <a:t>Concluzie</a:t>
                </a:r>
                <a:r>
                  <a:rPr lang="en-US" sz="1200" b="1" dirty="0"/>
                  <a:t>:</a:t>
                </a:r>
                <a:br>
                  <a:rPr lang="en-US" sz="1200" dirty="0"/>
                </a:br>
                <a:r>
                  <a:rPr lang="en-US" sz="1200" dirty="0" err="1"/>
                  <a:t>Aceste</a:t>
                </a:r>
                <a:r>
                  <a:rPr lang="en-US" sz="1200" dirty="0"/>
                  <a:t> </a:t>
                </a:r>
                <a:r>
                  <a:rPr lang="en-US" sz="1200" dirty="0" err="1"/>
                  <a:t>formule</a:t>
                </a:r>
                <a:r>
                  <a:rPr lang="en-US" sz="1200" dirty="0"/>
                  <a:t> </a:t>
                </a:r>
                <a:r>
                  <a:rPr lang="en-US" sz="1200" dirty="0" err="1"/>
                  <a:t>arată</a:t>
                </a:r>
                <a:r>
                  <a:rPr lang="en-US" sz="1200" dirty="0"/>
                  <a:t> cum </a:t>
                </a:r>
                <a:r>
                  <a:rPr lang="en-US" sz="1200" dirty="0" err="1"/>
                  <a:t>variază</a:t>
                </a:r>
                <a:r>
                  <a:rPr lang="en-US" sz="1200" dirty="0"/>
                  <a:t> </a:t>
                </a:r>
                <a:r>
                  <a:rPr lang="en-US" sz="1200" dirty="0" err="1"/>
                  <a:t>energia</a:t>
                </a:r>
                <a:r>
                  <a:rPr lang="en-US" sz="1200" dirty="0"/>
                  <a:t> </a:t>
                </a:r>
                <a:r>
                  <a:rPr lang="en-US" sz="1200" dirty="0" err="1"/>
                  <a:t>liberă</a:t>
                </a:r>
                <a:r>
                  <a:rPr lang="en-US" sz="1200" dirty="0"/>
                  <a:t> a </a:t>
                </a:r>
                <a:r>
                  <a:rPr lang="en-US" sz="1200" dirty="0" err="1"/>
                  <a:t>sistemului</a:t>
                </a:r>
                <a:r>
                  <a:rPr lang="en-US" sz="1200" dirty="0"/>
                  <a:t> la </a:t>
                </a:r>
                <a:r>
                  <a:rPr lang="en-US" sz="1200" dirty="0" err="1"/>
                  <a:t>formarea</a:t>
                </a:r>
                <a:r>
                  <a:rPr lang="en-US" sz="1200" dirty="0"/>
                  <a:t> </a:t>
                </a:r>
                <a:r>
                  <a:rPr lang="en-US" sz="1200" dirty="0" err="1"/>
                  <a:t>unei</a:t>
                </a:r>
                <a:r>
                  <a:rPr lang="en-US" sz="1200" dirty="0"/>
                  <a:t> </a:t>
                </a:r>
                <a:r>
                  <a:rPr lang="en-US" sz="1200" dirty="0" err="1"/>
                  <a:t>picături</a:t>
                </a:r>
                <a:r>
                  <a:rPr lang="en-US" sz="1200" dirty="0"/>
                  <a:t> de </a:t>
                </a:r>
                <a:r>
                  <a:rPr lang="en-US" sz="1200" dirty="0" err="1"/>
                  <a:t>apă</a:t>
                </a:r>
                <a:r>
                  <a:rPr lang="en-US" sz="1200" dirty="0"/>
                  <a:t> </a:t>
                </a:r>
                <a:r>
                  <a:rPr lang="en-US" sz="1200" dirty="0" err="1"/>
                  <a:t>dintr</a:t>
                </a:r>
                <a:r>
                  <a:rPr lang="en-US" sz="1200" dirty="0"/>
                  <a:t>-un vapor </a:t>
                </a:r>
                <a:r>
                  <a:rPr lang="en-US" sz="1200" dirty="0" err="1"/>
                  <a:t>suprasaturat</a:t>
                </a:r>
                <a:r>
                  <a:rPr lang="en-US" sz="1200" dirty="0"/>
                  <a:t>:</a:t>
                </a:r>
              </a:p>
              <a:p>
                <a:r>
                  <a:rPr lang="en-US" sz="1200" dirty="0"/>
                  <a:t>termen de </a:t>
                </a:r>
                <a:r>
                  <a:rPr lang="en-US" sz="1200" dirty="0" err="1"/>
                  <a:t>volum</a:t>
                </a:r>
                <a:r>
                  <a:rPr lang="en-US" sz="1200" dirty="0"/>
                  <a:t> (</a:t>
                </a:r>
                <a:r>
                  <a:rPr lang="en-US" sz="1200" dirty="0" err="1"/>
                  <a:t>favorabil</a:t>
                </a:r>
                <a:r>
                  <a:rPr lang="en-US" sz="1200" dirty="0"/>
                  <a:t> </a:t>
                </a:r>
                <a:r>
                  <a:rPr lang="en-US" sz="1200" dirty="0" err="1"/>
                  <a:t>condensării</a:t>
                </a:r>
                <a:r>
                  <a:rPr lang="en-US" sz="1200" dirty="0"/>
                  <a:t>),</a:t>
                </a:r>
              </a:p>
              <a:p>
                <a:r>
                  <a:rPr lang="en-US" sz="1200" dirty="0"/>
                  <a:t>termen de </a:t>
                </a:r>
                <a:r>
                  <a:rPr lang="en-US" sz="1200" dirty="0" err="1"/>
                  <a:t>suprafață</a:t>
                </a:r>
                <a:r>
                  <a:rPr lang="en-US" sz="1200" dirty="0"/>
                  <a:t> (se </a:t>
                </a:r>
                <a:r>
                  <a:rPr lang="en-US" sz="1200" dirty="0" err="1"/>
                  <a:t>opune</a:t>
                </a:r>
                <a:r>
                  <a:rPr lang="en-US" sz="1200" dirty="0"/>
                  <a:t> </a:t>
                </a:r>
                <a:r>
                  <a:rPr lang="en-US" sz="1200" dirty="0" err="1"/>
                  <a:t>formării</a:t>
                </a:r>
                <a:r>
                  <a:rPr lang="en-US" sz="1200" dirty="0"/>
                  <a:t>).</a:t>
                </a:r>
                <a:br>
                  <a:rPr lang="en-US" sz="1200" dirty="0"/>
                </a:br>
                <a:r>
                  <a:rPr lang="en-US" sz="1200" dirty="0" err="1"/>
                  <a:t>Competiția</a:t>
                </a:r>
                <a:r>
                  <a:rPr lang="en-US" sz="1200" dirty="0"/>
                  <a:t> lor </a:t>
                </a:r>
                <a:r>
                  <a:rPr lang="en-US" sz="1200" dirty="0" err="1"/>
                  <a:t>dă</a:t>
                </a:r>
                <a:r>
                  <a:rPr lang="en-US" sz="1200" dirty="0"/>
                  <a:t> </a:t>
                </a:r>
                <a:r>
                  <a:rPr lang="en-US" sz="1200" dirty="0" err="1"/>
                  <a:t>naștere</a:t>
                </a:r>
                <a:r>
                  <a:rPr lang="en-US" sz="1200" dirty="0"/>
                  <a:t> la </a:t>
                </a:r>
                <a:r>
                  <a:rPr lang="en-US" sz="1200" dirty="0" err="1"/>
                  <a:t>bariera</a:t>
                </a:r>
                <a:r>
                  <a:rPr lang="en-US" sz="1200" dirty="0"/>
                  <a:t> </a:t>
                </a:r>
                <a:r>
                  <a:rPr lang="en-US" sz="1200" dirty="0" err="1"/>
                  <a:t>energetică</a:t>
                </a:r>
                <a:r>
                  <a:rPr lang="en-US" sz="1200" dirty="0"/>
                  <a:t> de </a:t>
                </a:r>
                <a:r>
                  <a:rPr lang="en-US" sz="1200" dirty="0" err="1"/>
                  <a:t>nucleație</a:t>
                </a:r>
                <a:r>
                  <a:rPr lang="en-US" sz="1200" dirty="0"/>
                  <a:t>.</a:t>
                </a:r>
              </a:p>
              <a:p>
                <a:pPr>
                  <a:buNone/>
                </a:pPr>
                <a:endParaRPr lang="en-US" sz="1200" dirty="0"/>
              </a:p>
            </p:txBody>
          </p:sp>
        </mc:Choice>
        <mc:Fallback xmlns="">
          <p:sp>
            <p:nvSpPr>
              <p:cNvPr id="5" name="TextBox 4">
                <a:extLst>
                  <a:ext uri="{FF2B5EF4-FFF2-40B4-BE49-F238E27FC236}">
                    <a16:creationId xmlns:a16="http://schemas.microsoft.com/office/drawing/2014/main" id="{8F451CCA-9C82-290F-BB6D-E4ABC1A1898A}"/>
                  </a:ext>
                </a:extLst>
              </p:cNvPr>
              <p:cNvSpPr txBox="1">
                <a:spLocks noRot="1" noChangeAspect="1" noMove="1" noResize="1" noEditPoints="1" noAdjustHandles="1" noChangeArrowheads="1" noChangeShapeType="1" noTextEdit="1"/>
              </p:cNvSpPr>
              <p:nvPr/>
            </p:nvSpPr>
            <p:spPr>
              <a:xfrm>
                <a:off x="0" y="99588"/>
                <a:ext cx="12192000" cy="6552115"/>
              </a:xfrm>
              <a:prstGeom prst="rect">
                <a:avLst/>
              </a:prstGeom>
              <a:blipFill>
                <a:blip r:embed="rId2"/>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957FA228-F70C-80F5-2B78-EFD82969FFF6}"/>
              </a:ext>
            </a:extLst>
          </p:cNvPr>
          <p:cNvSpPr/>
          <p:nvPr/>
        </p:nvSpPr>
        <p:spPr>
          <a:xfrm>
            <a:off x="0" y="0"/>
            <a:ext cx="12192000" cy="6858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30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4532553" cy="3783476"/>
          </a:xfrm>
          <a:prstGeom prst="rect">
            <a:avLst/>
          </a:prstGeom>
        </p:spPr>
      </p:pic>
      <p:sp>
        <p:nvSpPr>
          <p:cNvPr id="5" name="Прямоугольник 4"/>
          <p:cNvSpPr/>
          <p:nvPr/>
        </p:nvSpPr>
        <p:spPr>
          <a:xfrm>
            <a:off x="4532553" y="161366"/>
            <a:ext cx="7509922" cy="1200329"/>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Dacă picătura de lichid s-a ajuns să aibă raza - r</a:t>
            </a:r>
            <a:r>
              <a:rPr lang="ro-RO" sz="1050" dirty="0">
                <a:solidFill>
                  <a:srgbClr val="000000"/>
                </a:solidFill>
                <a:latin typeface="Times New Roman" pitchFamily="18" charset="0"/>
                <a:cs typeface="Times New Roman" pitchFamily="18" charset="0"/>
              </a:rPr>
              <a:t>cr </a:t>
            </a:r>
            <a:r>
              <a:rPr lang="ro-RO" dirty="0">
                <a:solidFill>
                  <a:srgbClr val="000000"/>
                </a:solidFill>
                <a:latin typeface="Times New Roman" pitchFamily="18" charset="0"/>
                <a:cs typeface="Times New Roman" pitchFamily="18" charset="0"/>
              </a:rPr>
              <a:t>, şi se mai adaugă molecule ⟹raza creşte precum şi volumul iar energia tinde spre micşorare. Dacă I se iau câteva molecule raza se micşorează, iar energia liberă tot tinde spre micşorare, iar această picătură se poate distruge (în ambele cazuri)</a:t>
            </a:r>
            <a:r>
              <a:rPr lang="ro-RO"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6" name="Рисунок 5"/>
          <p:cNvPicPr>
            <a:picLocks noChangeAspect="1"/>
          </p:cNvPicPr>
          <p:nvPr/>
        </p:nvPicPr>
        <p:blipFill>
          <a:blip r:embed="rId3"/>
          <a:stretch>
            <a:fillRect/>
          </a:stretch>
        </p:blipFill>
        <p:spPr>
          <a:xfrm>
            <a:off x="4816416" y="1992838"/>
            <a:ext cx="7375584" cy="1790638"/>
          </a:xfrm>
          <a:prstGeom prst="rect">
            <a:avLst/>
          </a:prstGeom>
        </p:spPr>
      </p:pic>
      <p:pic>
        <p:nvPicPr>
          <p:cNvPr id="7" name="Рисунок 6"/>
          <p:cNvPicPr>
            <a:picLocks noChangeAspect="1"/>
          </p:cNvPicPr>
          <p:nvPr/>
        </p:nvPicPr>
        <p:blipFill>
          <a:blip r:embed="rId4"/>
          <a:stretch>
            <a:fillRect/>
          </a:stretch>
        </p:blipFill>
        <p:spPr>
          <a:xfrm>
            <a:off x="151726" y="3621027"/>
            <a:ext cx="2453451" cy="1298561"/>
          </a:xfrm>
          <a:prstGeom prst="rect">
            <a:avLst/>
          </a:prstGeom>
        </p:spPr>
      </p:pic>
      <p:sp>
        <p:nvSpPr>
          <p:cNvPr id="13" name="TextBox 12"/>
          <p:cNvSpPr txBox="1"/>
          <p:nvPr/>
        </p:nvSpPr>
        <p:spPr>
          <a:xfrm>
            <a:off x="3226279" y="3933645"/>
            <a:ext cx="6134500" cy="369332"/>
          </a:xfrm>
          <a:prstGeom prst="rect">
            <a:avLst/>
          </a:prstGeom>
          <a:noFill/>
        </p:spPr>
        <p:txBody>
          <a:bodyPr wrap="none" rtlCol="0">
            <a:spAutoFit/>
          </a:bodyPr>
          <a:lstStyle/>
          <a:p>
            <a:r>
              <a:rPr lang="ro-RO" dirty="0"/>
              <a:t>- reprezintă valoarea energiei libere max. când raza este critică. </a:t>
            </a:r>
            <a:endParaRPr lang="ru-RU" dirty="0"/>
          </a:p>
        </p:txBody>
      </p:sp>
      <p:sp>
        <p:nvSpPr>
          <p:cNvPr id="14" name="Прямоугольник 13"/>
          <p:cNvSpPr/>
          <p:nvPr/>
        </p:nvSpPr>
        <p:spPr>
          <a:xfrm>
            <a:off x="151726" y="5259721"/>
            <a:ext cx="10941843" cy="646331"/>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În principiu nu putem regla în procesul tehnologic schimbarea energiei, dar putem regla suprarăcirea.</a:t>
            </a:r>
            <a:r>
              <a:rPr lang="ro-RO" dirty="0">
                <a:latin typeface="Times New Roman" pitchFamily="18" charset="0"/>
                <a:cs typeface="Times New Roman" pitchFamily="18" charset="0"/>
              </a:rPr>
              <a:t> </a:t>
            </a:r>
            <a:br>
              <a:rPr lang="ro-RO"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8701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EEFE8C-037A-9D61-6D88-B5CFC61495AE}"/>
                  </a:ext>
                </a:extLst>
              </p:cNvPr>
              <p:cNvSpPr txBox="1"/>
              <p:nvPr/>
            </p:nvSpPr>
            <p:spPr>
              <a:xfrm>
                <a:off x="117695" y="280413"/>
                <a:ext cx="12074305" cy="6297173"/>
              </a:xfrm>
              <a:prstGeom prst="rect">
                <a:avLst/>
              </a:prstGeom>
              <a:noFill/>
            </p:spPr>
            <p:txBody>
              <a:bodyPr wrap="square">
                <a:spAutoFit/>
              </a:bodyPr>
              <a:lstStyle/>
              <a:p>
                <a:pPr>
                  <a:buNone/>
                </a:pPr>
                <a:r>
                  <a:rPr lang="en-US" sz="1200" dirty="0" err="1"/>
                  <a:t>continuarea</a:t>
                </a:r>
                <a:r>
                  <a:rPr lang="en-US" sz="1200" dirty="0"/>
                  <a:t> </a:t>
                </a:r>
                <a:r>
                  <a:rPr lang="en-US" sz="1200" dirty="0" err="1"/>
                  <a:t>celor</a:t>
                </a:r>
                <a:r>
                  <a:rPr lang="en-US" sz="1200" dirty="0"/>
                  <a:t> </a:t>
                </a:r>
                <a:r>
                  <a:rPr lang="en-US" sz="1200" dirty="0" err="1"/>
                  <a:t>anterioare</a:t>
                </a:r>
                <a:r>
                  <a:rPr lang="en-US" sz="1200" dirty="0"/>
                  <a:t> </a:t>
                </a:r>
                <a:r>
                  <a:rPr lang="en-US" sz="1200" dirty="0" err="1"/>
                  <a:t>și</a:t>
                </a:r>
                <a:r>
                  <a:rPr lang="en-US" sz="1200" dirty="0"/>
                  <a:t> </a:t>
                </a:r>
                <a:r>
                  <a:rPr lang="en-US" sz="1200" dirty="0" err="1"/>
                  <a:t>descriu</a:t>
                </a:r>
                <a:r>
                  <a:rPr lang="en-US" sz="1200" dirty="0"/>
                  <a:t> cum </a:t>
                </a:r>
                <a:r>
                  <a:rPr lang="en-US" sz="1200" dirty="0" err="1"/>
                  <a:t>găsim</a:t>
                </a:r>
                <a:r>
                  <a:rPr lang="en-US" sz="1200" dirty="0"/>
                  <a:t> </a:t>
                </a:r>
                <a:r>
                  <a:rPr lang="en-US" sz="1200" b="1" dirty="0"/>
                  <a:t>raza </a:t>
                </a:r>
                <a:r>
                  <a:rPr lang="en-US" sz="1200" b="1" dirty="0" err="1"/>
                  <a:t>critică</a:t>
                </a:r>
                <a:r>
                  <a:rPr lang="en-US" sz="1200" b="1" dirty="0"/>
                  <a:t> </a:t>
                </a:r>
                <a14:m>
                  <m:oMath xmlns:m="http://schemas.openxmlformats.org/officeDocument/2006/math">
                    <m:sSub>
                      <m:sSubPr>
                        <m:ctrlPr>
                          <a:rPr lang="ar-AE" sz="1200" i="1">
                            <a:latin typeface="Cambria Math" panose="02040503050406030204" pitchFamily="18" charset="0"/>
                          </a:rPr>
                        </m:ctrlPr>
                      </m:sSubPr>
                      <m:e>
                        <m:r>
                          <a:rPr lang="ar-AE" sz="1200" i="1">
                            <a:latin typeface="Cambria Math" panose="02040503050406030204" pitchFamily="18" charset="0"/>
                          </a:rPr>
                          <m:t>𝑟</m:t>
                        </m:r>
                      </m:e>
                      <m:sub>
                        <m:r>
                          <a:rPr lang="ar-AE" sz="1200" i="1">
                            <a:latin typeface="Cambria Math" panose="02040503050406030204" pitchFamily="18" charset="0"/>
                          </a:rPr>
                          <m:t>𝑐𝑟</m:t>
                        </m:r>
                      </m:sub>
                    </m:sSub>
                  </m:oMath>
                </a14:m>
                <a:r>
                  <a:rPr lang="en-US" sz="1200" dirty="0" err="1"/>
                  <a:t>pentru</a:t>
                </a:r>
                <a:r>
                  <a:rPr lang="en-US" sz="1200" dirty="0"/>
                  <a:t> </a:t>
                </a:r>
                <a:r>
                  <a:rPr lang="en-US" sz="1200" dirty="0" err="1"/>
                  <a:t>nucleație</a:t>
                </a:r>
                <a:r>
                  <a:rPr lang="en-US" sz="1200" dirty="0"/>
                  <a:t>.</a:t>
                </a:r>
              </a:p>
              <a:p>
                <a:pPr>
                  <a:buNone/>
                </a:pPr>
                <a:endParaRPr lang="en-US" sz="1200" dirty="0"/>
              </a:p>
              <a:p>
                <a:pPr>
                  <a:buNone/>
                </a:pPr>
                <a:r>
                  <a:rPr lang="en-US" sz="1200" b="1" dirty="0" err="1"/>
                  <a:t>Derivata</a:t>
                </a:r>
                <a:r>
                  <a:rPr lang="en-US" sz="1200" b="1" dirty="0"/>
                  <a:t> </a:t>
                </a:r>
                <a:r>
                  <a:rPr lang="en-US" sz="1200" b="1" dirty="0" err="1"/>
                  <a:t>energiei</a:t>
                </a:r>
                <a:r>
                  <a:rPr lang="en-US" sz="1200" b="1" dirty="0"/>
                  <a:t> </a:t>
                </a:r>
                <a:r>
                  <a:rPr lang="en-US" sz="1200" b="1" dirty="0" err="1"/>
                  <a:t>libere</a:t>
                </a:r>
                <a:r>
                  <a:rPr lang="en-US" sz="1200" b="1" dirty="0"/>
                  <a:t> </a:t>
                </a:r>
                <a:r>
                  <a:rPr lang="en-US" sz="1200" b="1" dirty="0" err="1"/>
                  <a:t>după</a:t>
                </a:r>
                <a:r>
                  <a:rPr lang="en-US" sz="1200" b="1" dirty="0"/>
                  <a:t> </a:t>
                </a:r>
                <a:r>
                  <a:rPr lang="en-US" sz="1200" b="1" dirty="0" err="1"/>
                  <a:t>rază</a:t>
                </a:r>
                <a:endParaRPr lang="en-US" sz="1200" b="1" dirty="0"/>
              </a:p>
              <a:p>
                <a:pPr>
                  <a:buNone/>
                </a:pPr>
                <a14:m>
                  <m:oMathPara xmlns:m="http://schemas.openxmlformats.org/officeDocument/2006/math">
                    <m:oMathParaPr>
                      <m:jc m:val="centerGroup"/>
                    </m:oMathParaPr>
                    <m:oMath xmlns:m="http://schemas.openxmlformats.org/officeDocument/2006/math">
                      <m:f>
                        <m:fPr>
                          <m:ctrlPr>
                            <a:rPr lang="ar-AE" sz="1200" i="1">
                              <a:latin typeface="Cambria Math" panose="02040503050406030204" pitchFamily="18" charset="0"/>
                            </a:rPr>
                          </m:ctrlPr>
                        </m:fPr>
                        <m:num>
                          <m:r>
                            <a:rPr lang="ar-AE" sz="1200">
                              <a:latin typeface="Cambria Math" panose="02040503050406030204" pitchFamily="18" charset="0"/>
                            </a:rPr>
                            <m:t>𝜕</m:t>
                          </m:r>
                          <m:r>
                            <m:rPr>
                              <m:sty m:val="p"/>
                            </m:rPr>
                            <a:rPr lang="el-GR" sz="1200" i="0">
                              <a:latin typeface="Cambria Math" panose="02040503050406030204" pitchFamily="18" charset="0"/>
                            </a:rPr>
                            <m:t>Δ</m:t>
                          </m:r>
                          <m:r>
                            <a:rPr lang="el-GR" sz="1200" i="1">
                              <a:latin typeface="Cambria Math" panose="02040503050406030204" pitchFamily="18" charset="0"/>
                            </a:rPr>
                            <m:t>𝐺</m:t>
                          </m:r>
                        </m:num>
                        <m:den>
                          <m:r>
                            <a:rPr lang="ar-AE" sz="1200" i="0">
                              <a:latin typeface="Cambria Math" panose="02040503050406030204" pitchFamily="18" charset="0"/>
                            </a:rPr>
                            <m:t>𝜕</m:t>
                          </m:r>
                          <m:r>
                            <a:rPr lang="ar-AE" sz="1200" i="1">
                              <a:latin typeface="Cambria Math" panose="02040503050406030204" pitchFamily="18" charset="0"/>
                            </a:rPr>
                            <m:t>𝑟</m:t>
                          </m:r>
                        </m:den>
                      </m:f>
                      <m:r>
                        <a:rPr lang="ar-AE" sz="1200" i="0">
                          <a:latin typeface="Cambria Math" panose="02040503050406030204" pitchFamily="18" charset="0"/>
                        </a:rPr>
                        <m:t>=</m:t>
                      </m:r>
                      <m:r>
                        <a:rPr lang="ar-AE" sz="1200" i="0">
                          <a:latin typeface="Cambria Math" panose="02040503050406030204" pitchFamily="18" charset="0"/>
                        </a:rPr>
                        <m:t>8</m:t>
                      </m:r>
                      <m:r>
                        <a:rPr lang="ar-AE" sz="1200" i="1">
                          <a:latin typeface="Cambria Math" panose="02040503050406030204" pitchFamily="18" charset="0"/>
                        </a:rPr>
                        <m:t>𝜋</m:t>
                      </m:r>
                      <m:r>
                        <a:rPr lang="ar-AE" sz="1200" i="1">
                          <a:latin typeface="Cambria Math" panose="02040503050406030204" pitchFamily="18" charset="0"/>
                        </a:rPr>
                        <m:t>𝑟</m:t>
                      </m:r>
                      <m:r>
                        <a:rPr lang="ar-AE" sz="1200" i="1">
                          <a:latin typeface="Cambria Math" panose="02040503050406030204" pitchFamily="18" charset="0"/>
                        </a:rPr>
                        <m:t>𝜎</m:t>
                      </m:r>
                      <m:r>
                        <a:rPr lang="ar-AE" sz="1200" i="0">
                          <a:latin typeface="Cambria Math" panose="02040503050406030204" pitchFamily="18" charset="0"/>
                        </a:rPr>
                        <m:t>−</m:t>
                      </m:r>
                      <m:f>
                        <m:fPr>
                          <m:ctrlPr>
                            <a:rPr lang="ar-AE" sz="1200" i="1">
                              <a:latin typeface="Cambria Math" panose="02040503050406030204" pitchFamily="18" charset="0"/>
                            </a:rPr>
                          </m:ctrlPr>
                        </m:fPr>
                        <m:num>
                          <m:r>
                            <a:rPr lang="ar-AE" sz="1200" i="0">
                              <a:latin typeface="Cambria Math" panose="02040503050406030204" pitchFamily="18" charset="0"/>
                            </a:rPr>
                            <m:t>4</m:t>
                          </m:r>
                          <m:r>
                            <a:rPr lang="ar-AE" sz="1200" i="1">
                              <a:latin typeface="Cambria Math" panose="02040503050406030204" pitchFamily="18" charset="0"/>
                            </a:rPr>
                            <m:t>𝜋</m:t>
                          </m:r>
                          <m:sSup>
                            <m:sSupPr>
                              <m:ctrlPr>
                                <a:rPr lang="ar-AE" sz="1200" i="1">
                                  <a:latin typeface="Cambria Math" panose="02040503050406030204" pitchFamily="18" charset="0"/>
                                </a:rPr>
                              </m:ctrlPr>
                            </m:sSupPr>
                            <m:e>
                              <m:r>
                                <a:rPr lang="ar-AE" sz="1200" i="1">
                                  <a:latin typeface="Cambria Math" panose="02040503050406030204" pitchFamily="18" charset="0"/>
                                </a:rPr>
                                <m:t>𝑟</m:t>
                              </m:r>
                            </m:e>
                            <m:sup>
                              <m:r>
                                <a:rPr lang="ar-AE" sz="1200" i="0">
                                  <a:latin typeface="Cambria Math" panose="02040503050406030204" pitchFamily="18" charset="0"/>
                                </a:rPr>
                                <m:t>2</m:t>
                              </m:r>
                            </m:sup>
                          </m:sSup>
                        </m:num>
                        <m:den>
                          <m:r>
                            <a:rPr lang="ar-AE" sz="1200" i="1">
                              <a:latin typeface="Cambria Math" panose="02040503050406030204" pitchFamily="18" charset="0"/>
                            </a:rPr>
                            <m:t>𝜈</m:t>
                          </m:r>
                        </m:den>
                      </m:f>
                      <m:r>
                        <a:rPr lang="ar-AE" sz="1200" i="1">
                          <a:latin typeface="Cambria Math" panose="02040503050406030204" pitchFamily="18" charset="0"/>
                        </a:rPr>
                        <m:t>𝑅𝑇</m:t>
                      </m:r>
                      <m:func>
                        <m:funcPr>
                          <m:ctrlPr>
                            <a:rPr lang="ar-AE" sz="1200" i="1">
                              <a:latin typeface="Cambria Math" panose="02040503050406030204" pitchFamily="18" charset="0"/>
                            </a:rPr>
                          </m:ctrlPr>
                        </m:funcPr>
                        <m:fName>
                          <m:r>
                            <m:rPr>
                              <m:sty m:val="p"/>
                            </m:rPr>
                            <a:rPr lang="en-US" sz="1200" i="0">
                              <a:latin typeface="Cambria Math" panose="02040503050406030204" pitchFamily="18" charset="0"/>
                            </a:rPr>
                            <m:t>ln</m:t>
                          </m:r>
                        </m:fName>
                        <m:e>
                          <m:f>
                            <m:fPr>
                              <m:ctrlPr>
                                <a:rPr lang="ar-AE" sz="1200" i="1">
                                  <a:latin typeface="Cambria Math" panose="02040503050406030204" pitchFamily="18" charset="0"/>
                                </a:rPr>
                              </m:ctrlPr>
                            </m:fPr>
                            <m:num>
                              <m:r>
                                <a:rPr lang="ar-AE" sz="1200" i="1">
                                  <a:latin typeface="Cambria Math" panose="02040503050406030204" pitchFamily="18" charset="0"/>
                                </a:rPr>
                                <m:t>𝑝</m:t>
                              </m:r>
                            </m:num>
                            <m:den>
                              <m:sSub>
                                <m:sSubPr>
                                  <m:ctrlPr>
                                    <a:rPr lang="ar-AE" sz="1200" i="1">
                                      <a:latin typeface="Cambria Math" panose="02040503050406030204" pitchFamily="18" charset="0"/>
                                    </a:rPr>
                                  </m:ctrlPr>
                                </m:sSubPr>
                                <m:e>
                                  <m:r>
                                    <a:rPr lang="ar-AE" sz="1200" i="1">
                                      <a:latin typeface="Cambria Math" panose="02040503050406030204" pitchFamily="18" charset="0"/>
                                    </a:rPr>
                                    <m:t>𝑝</m:t>
                                  </m:r>
                                </m:e>
                                <m:sub>
                                  <m:r>
                                    <a:rPr lang="ar-AE" sz="1200" i="0">
                                      <a:latin typeface="Cambria Math" panose="02040503050406030204" pitchFamily="18" charset="0"/>
                                    </a:rPr>
                                    <m:t>0</m:t>
                                  </m:r>
                                </m:sub>
                              </m:sSub>
                            </m:den>
                          </m:f>
                        </m:e>
                      </m:func>
                      <m:r>
                        <a:rPr lang="ar-AE" sz="1200" i="0">
                          <a:latin typeface="Cambria Math" panose="02040503050406030204" pitchFamily="18" charset="0"/>
                        </a:rPr>
                        <m:t>=</m:t>
                      </m:r>
                      <m:r>
                        <a:rPr lang="ar-AE" sz="1200" i="0">
                          <a:latin typeface="Cambria Math" panose="02040503050406030204" pitchFamily="18" charset="0"/>
                        </a:rPr>
                        <m:t>0</m:t>
                      </m:r>
                    </m:oMath>
                  </m:oMathPara>
                </a14:m>
                <a:endParaRPr lang="ar-AE" sz="1200" dirty="0"/>
              </a:p>
              <a:p>
                <a:pPr>
                  <a:buFont typeface="Arial" panose="020B0604020202020204" pitchFamily="34" charset="0"/>
                  <a:buChar char="•"/>
                </a:pPr>
                <a:r>
                  <a:rPr lang="en-US" sz="1200" dirty="0"/>
                  <a:t>Prima </a:t>
                </a:r>
                <a:r>
                  <a:rPr lang="en-US" sz="1200" dirty="0" err="1"/>
                  <a:t>derivată</a:t>
                </a:r>
                <a:r>
                  <a:rPr lang="en-US" sz="1200" dirty="0"/>
                  <a:t> a </a:t>
                </a:r>
                <a:r>
                  <a:rPr lang="en-US" sz="1200" dirty="0" err="1"/>
                  <a:t>lui</a:t>
                </a:r>
                <a:r>
                  <a:rPr lang="en-US" sz="1200" dirty="0"/>
                  <a:t> </a:t>
                </a:r>
                <a14:m>
                  <m:oMath xmlns:m="http://schemas.openxmlformats.org/officeDocument/2006/math">
                    <m:r>
                      <m:rPr>
                        <m:sty m:val="p"/>
                      </m:rPr>
                      <a:rPr lang="el-GR" sz="1200">
                        <a:latin typeface="Cambria Math" panose="02040503050406030204" pitchFamily="18" charset="0"/>
                      </a:rPr>
                      <m:t>Δ</m:t>
                    </m:r>
                    <m:r>
                      <a:rPr lang="el-GR" sz="1200" i="1">
                        <a:latin typeface="Cambria Math" panose="02040503050406030204" pitchFamily="18" charset="0"/>
                      </a:rPr>
                      <m:t>𝐺</m:t>
                    </m:r>
                    <m:d>
                      <m:dPr>
                        <m:ctrlPr>
                          <a:rPr lang="ar-AE" sz="1200" i="1">
                            <a:latin typeface="Cambria Math" panose="02040503050406030204" pitchFamily="18" charset="0"/>
                          </a:rPr>
                        </m:ctrlPr>
                      </m:dPr>
                      <m:e>
                        <m:r>
                          <a:rPr lang="ar-AE" sz="1200" i="1">
                            <a:latin typeface="Cambria Math" panose="02040503050406030204" pitchFamily="18" charset="0"/>
                          </a:rPr>
                          <m:t>𝑟</m:t>
                        </m:r>
                      </m:e>
                    </m:d>
                  </m:oMath>
                </a14:m>
                <a:r>
                  <a:rPr lang="en-US" sz="1200" dirty="0" err="1"/>
                  <a:t>arată</a:t>
                </a:r>
                <a:r>
                  <a:rPr lang="en-US" sz="1200" dirty="0"/>
                  <a:t> </a:t>
                </a:r>
                <a:r>
                  <a:rPr lang="en-US" sz="1200" dirty="0" err="1"/>
                  <a:t>unde</a:t>
                </a:r>
                <a:r>
                  <a:rPr lang="en-US" sz="1200" dirty="0"/>
                  <a:t> </a:t>
                </a:r>
                <a:r>
                  <a:rPr lang="en-US" sz="1200" dirty="0" err="1"/>
                  <a:t>funcția</a:t>
                </a:r>
                <a:r>
                  <a:rPr lang="en-US" sz="1200" dirty="0"/>
                  <a:t> are </a:t>
                </a:r>
                <a:r>
                  <a:rPr lang="en-US" sz="1200" dirty="0" err="1"/>
                  <a:t>extrem</a:t>
                </a:r>
                <a:r>
                  <a:rPr lang="en-US" sz="1200" dirty="0"/>
                  <a:t> (maxim/minim).</a:t>
                </a:r>
              </a:p>
              <a:p>
                <a:pPr>
                  <a:buFont typeface="Arial" panose="020B0604020202020204" pitchFamily="34" charset="0"/>
                  <a:buChar char="•"/>
                </a:pPr>
                <a:r>
                  <a:rPr lang="en-US" sz="1200" dirty="0" err="1"/>
                  <a:t>Termenul</a:t>
                </a:r>
                <a:r>
                  <a:rPr lang="en-US" sz="1200" dirty="0"/>
                  <a:t> </a:t>
                </a:r>
                <a14:m>
                  <m:oMath xmlns:m="http://schemas.openxmlformats.org/officeDocument/2006/math">
                    <m:r>
                      <a:rPr lang="en-US" sz="1200">
                        <a:latin typeface="Cambria Math" panose="02040503050406030204" pitchFamily="18" charset="0"/>
                      </a:rPr>
                      <m:t>8</m:t>
                    </m:r>
                    <m:r>
                      <a:rPr lang="en-US" sz="1200" i="1">
                        <a:latin typeface="Cambria Math" panose="02040503050406030204" pitchFamily="18" charset="0"/>
                      </a:rPr>
                      <m:t>𝜋</m:t>
                    </m:r>
                    <m:r>
                      <a:rPr lang="en-US" sz="1200" i="1">
                        <a:latin typeface="Cambria Math" panose="02040503050406030204" pitchFamily="18" charset="0"/>
                      </a:rPr>
                      <m:t>𝑟</m:t>
                    </m:r>
                    <m:r>
                      <a:rPr lang="en-US" sz="1200" i="1">
                        <a:latin typeface="Cambria Math" panose="02040503050406030204" pitchFamily="18" charset="0"/>
                      </a:rPr>
                      <m:t>𝜎</m:t>
                    </m:r>
                  </m:oMath>
                </a14:m>
                <a:r>
                  <a:rPr lang="en-US" sz="1200" dirty="0" err="1"/>
                  <a:t>provine</a:t>
                </a:r>
                <a:r>
                  <a:rPr lang="en-US" sz="1200" dirty="0"/>
                  <a:t> din </a:t>
                </a:r>
                <a:r>
                  <a:rPr lang="en-US" sz="1200" dirty="0" err="1"/>
                  <a:t>derivarea</a:t>
                </a:r>
                <a:r>
                  <a:rPr lang="en-US" sz="1200" dirty="0"/>
                  <a:t> </a:t>
                </a:r>
                <a:r>
                  <a:rPr lang="en-US" sz="1200" dirty="0" err="1"/>
                  <a:t>termenului</a:t>
                </a:r>
                <a:r>
                  <a:rPr lang="en-US" sz="1200" dirty="0"/>
                  <a:t> de </a:t>
                </a:r>
                <a:r>
                  <a:rPr lang="en-US" sz="1200" b="1" dirty="0" err="1"/>
                  <a:t>suprafață</a:t>
                </a:r>
                <a:r>
                  <a:rPr lang="en-US" sz="1200" dirty="0"/>
                  <a:t> </a:t>
                </a:r>
                <a14:m>
                  <m:oMath xmlns:m="http://schemas.openxmlformats.org/officeDocument/2006/math">
                    <m:r>
                      <a:rPr lang="en-US" sz="1200">
                        <a:latin typeface="Cambria Math" panose="02040503050406030204" pitchFamily="18" charset="0"/>
                      </a:rPr>
                      <m:t>4</m:t>
                    </m:r>
                    <m:r>
                      <a:rPr lang="en-US" sz="1200" i="1">
                        <a:latin typeface="Cambria Math" panose="02040503050406030204" pitchFamily="18" charset="0"/>
                      </a:rPr>
                      <m:t>𝜋</m:t>
                    </m:r>
                    <m:sSup>
                      <m:sSupPr>
                        <m:ctrlPr>
                          <a:rPr lang="ar-AE" sz="1200" i="1">
                            <a:latin typeface="Cambria Math" panose="02040503050406030204" pitchFamily="18" charset="0"/>
                          </a:rPr>
                        </m:ctrlPr>
                      </m:sSupPr>
                      <m:e>
                        <m:r>
                          <a:rPr lang="ar-AE" sz="1200" i="1">
                            <a:latin typeface="Cambria Math" panose="02040503050406030204" pitchFamily="18" charset="0"/>
                          </a:rPr>
                          <m:t>𝑟</m:t>
                        </m:r>
                      </m:e>
                      <m:sup>
                        <m:r>
                          <a:rPr lang="ar-AE" sz="1200" i="0">
                            <a:latin typeface="Cambria Math" panose="02040503050406030204" pitchFamily="18" charset="0"/>
                          </a:rPr>
                          <m:t>2</m:t>
                        </m:r>
                      </m:sup>
                    </m:sSup>
                    <m:r>
                      <a:rPr lang="ar-AE" sz="1200" i="1">
                        <a:latin typeface="Cambria Math" panose="02040503050406030204" pitchFamily="18" charset="0"/>
                      </a:rPr>
                      <m:t>𝜎</m:t>
                    </m:r>
                  </m:oMath>
                </a14:m>
                <a:r>
                  <a:rPr lang="ar-AE" sz="1200" dirty="0"/>
                  <a:t>.</a:t>
                </a:r>
              </a:p>
              <a:p>
                <a:pPr>
                  <a:buFont typeface="Arial" panose="020B0604020202020204" pitchFamily="34" charset="0"/>
                  <a:buChar char="•"/>
                </a:pPr>
                <a:r>
                  <a:rPr lang="en-US" sz="1200" dirty="0" err="1"/>
                  <a:t>Termenul</a:t>
                </a:r>
                <a:r>
                  <a:rPr lang="en-US" sz="1200" dirty="0"/>
                  <a:t> </a:t>
                </a:r>
                <a14:m>
                  <m:oMath xmlns:m="http://schemas.openxmlformats.org/officeDocument/2006/math">
                    <m:r>
                      <a:rPr lang="en-US" sz="1200">
                        <a:latin typeface="Cambria Math" panose="02040503050406030204" pitchFamily="18" charset="0"/>
                      </a:rPr>
                      <m:t>−</m:t>
                    </m:r>
                    <m:f>
                      <m:fPr>
                        <m:ctrlPr>
                          <a:rPr lang="ar-AE" sz="1200" i="1">
                            <a:latin typeface="Cambria Math" panose="02040503050406030204" pitchFamily="18" charset="0"/>
                          </a:rPr>
                        </m:ctrlPr>
                      </m:fPr>
                      <m:num>
                        <m:r>
                          <a:rPr lang="ar-AE" sz="1200" i="0">
                            <a:latin typeface="Cambria Math" panose="02040503050406030204" pitchFamily="18" charset="0"/>
                          </a:rPr>
                          <m:t>4</m:t>
                        </m:r>
                        <m:r>
                          <a:rPr lang="ar-AE" sz="1200" i="1">
                            <a:latin typeface="Cambria Math" panose="02040503050406030204" pitchFamily="18" charset="0"/>
                          </a:rPr>
                          <m:t>𝜋</m:t>
                        </m:r>
                        <m:sSup>
                          <m:sSupPr>
                            <m:ctrlPr>
                              <a:rPr lang="ar-AE" sz="1200" i="1">
                                <a:latin typeface="Cambria Math" panose="02040503050406030204" pitchFamily="18" charset="0"/>
                              </a:rPr>
                            </m:ctrlPr>
                          </m:sSupPr>
                          <m:e>
                            <m:r>
                              <a:rPr lang="ar-AE" sz="1200" i="1">
                                <a:latin typeface="Cambria Math" panose="02040503050406030204" pitchFamily="18" charset="0"/>
                              </a:rPr>
                              <m:t>𝑟</m:t>
                            </m:r>
                          </m:e>
                          <m:sup>
                            <m:r>
                              <a:rPr lang="ar-AE" sz="1200" i="0">
                                <a:latin typeface="Cambria Math" panose="02040503050406030204" pitchFamily="18" charset="0"/>
                              </a:rPr>
                              <m:t>2</m:t>
                            </m:r>
                          </m:sup>
                        </m:sSup>
                      </m:num>
                      <m:den>
                        <m:r>
                          <a:rPr lang="ar-AE" sz="1200" i="1">
                            <a:latin typeface="Cambria Math" panose="02040503050406030204" pitchFamily="18" charset="0"/>
                          </a:rPr>
                          <m:t>𝜈</m:t>
                        </m:r>
                      </m:den>
                    </m:f>
                    <m:r>
                      <a:rPr lang="ar-AE" sz="1200" i="1">
                        <a:latin typeface="Cambria Math" panose="02040503050406030204" pitchFamily="18" charset="0"/>
                      </a:rPr>
                      <m:t>𝑅𝑇</m:t>
                    </m:r>
                    <m:func>
                      <m:funcPr>
                        <m:ctrlPr>
                          <a:rPr lang="ar-AE" sz="1200" i="1">
                            <a:latin typeface="Cambria Math" panose="02040503050406030204" pitchFamily="18" charset="0"/>
                          </a:rPr>
                        </m:ctrlPr>
                      </m:funcPr>
                      <m:fName>
                        <m:r>
                          <m:rPr>
                            <m:sty m:val="p"/>
                          </m:rPr>
                          <a:rPr lang="en-US" sz="1200" i="0">
                            <a:latin typeface="Cambria Math" panose="02040503050406030204" pitchFamily="18" charset="0"/>
                          </a:rPr>
                          <m:t>ln</m:t>
                        </m:r>
                      </m:fName>
                      <m:e>
                        <m:f>
                          <m:fPr>
                            <m:ctrlPr>
                              <a:rPr lang="ar-AE" sz="1200" i="1">
                                <a:latin typeface="Cambria Math" panose="02040503050406030204" pitchFamily="18" charset="0"/>
                              </a:rPr>
                            </m:ctrlPr>
                          </m:fPr>
                          <m:num>
                            <m:r>
                              <a:rPr lang="ar-AE" sz="1200" i="1">
                                <a:latin typeface="Cambria Math" panose="02040503050406030204" pitchFamily="18" charset="0"/>
                              </a:rPr>
                              <m:t>𝑝</m:t>
                            </m:r>
                          </m:num>
                          <m:den>
                            <m:sSub>
                              <m:sSubPr>
                                <m:ctrlPr>
                                  <a:rPr lang="ar-AE" sz="1200" i="1">
                                    <a:latin typeface="Cambria Math" panose="02040503050406030204" pitchFamily="18" charset="0"/>
                                  </a:rPr>
                                </m:ctrlPr>
                              </m:sSubPr>
                              <m:e>
                                <m:r>
                                  <a:rPr lang="ar-AE" sz="1200" i="1">
                                    <a:latin typeface="Cambria Math" panose="02040503050406030204" pitchFamily="18" charset="0"/>
                                  </a:rPr>
                                  <m:t>𝑝</m:t>
                                </m:r>
                              </m:e>
                              <m:sub>
                                <m:r>
                                  <a:rPr lang="ar-AE" sz="1200" i="0">
                                    <a:latin typeface="Cambria Math" panose="02040503050406030204" pitchFamily="18" charset="0"/>
                                  </a:rPr>
                                  <m:t>0</m:t>
                                </m:r>
                              </m:sub>
                            </m:sSub>
                          </m:den>
                        </m:f>
                      </m:e>
                    </m:func>
                  </m:oMath>
                </a14:m>
                <a:r>
                  <a:rPr lang="en-US" sz="1200" dirty="0" err="1"/>
                  <a:t>provine</a:t>
                </a:r>
                <a:r>
                  <a:rPr lang="en-US" sz="1200" dirty="0"/>
                  <a:t> din </a:t>
                </a:r>
                <a:r>
                  <a:rPr lang="en-US" sz="1200" dirty="0" err="1"/>
                  <a:t>derivarea</a:t>
                </a:r>
                <a:r>
                  <a:rPr lang="en-US" sz="1200" dirty="0"/>
                  <a:t> </a:t>
                </a:r>
                <a:r>
                  <a:rPr lang="en-US" sz="1200" dirty="0" err="1"/>
                  <a:t>termenului</a:t>
                </a:r>
                <a:r>
                  <a:rPr lang="en-US" sz="1200" dirty="0"/>
                  <a:t> de </a:t>
                </a:r>
                <a:r>
                  <a:rPr lang="en-US" sz="1200" b="1" dirty="0" err="1"/>
                  <a:t>volum</a:t>
                </a:r>
                <a:r>
                  <a:rPr lang="en-US" sz="1200" dirty="0"/>
                  <a:t>.</a:t>
                </a:r>
              </a:p>
              <a:p>
                <a:pPr>
                  <a:buNone/>
                </a:pPr>
                <a:endParaRPr lang="en-US" sz="1200" dirty="0"/>
              </a:p>
              <a:p>
                <a:pPr>
                  <a:buNone/>
                </a:pPr>
                <a:r>
                  <a:rPr lang="en-US" sz="1200" b="1" dirty="0" err="1"/>
                  <a:t>Factorizarea</a:t>
                </a:r>
                <a:r>
                  <a:rPr lang="en-US" sz="1200" b="1" dirty="0"/>
                  <a:t> </a:t>
                </a:r>
                <a:r>
                  <a:rPr lang="en-US" sz="1200" b="1" dirty="0" err="1"/>
                  <a:t>ecuației</a:t>
                </a:r>
                <a:endParaRPr lang="en-US" sz="1200" b="1" dirty="0"/>
              </a:p>
              <a:p>
                <a:pPr>
                  <a:buNone/>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𝑟</m:t>
                      </m:r>
                      <m:r>
                        <a:rPr lang="en-US" sz="1200" i="0">
                          <a:latin typeface="Cambria Math" panose="02040503050406030204" pitchFamily="18" charset="0"/>
                        </a:rPr>
                        <m:t>(</m:t>
                      </m:r>
                      <m:r>
                        <a:rPr lang="en-US" sz="1200" i="0">
                          <a:latin typeface="Cambria Math" panose="02040503050406030204" pitchFamily="18" charset="0"/>
                        </a:rPr>
                        <m:t>8</m:t>
                      </m:r>
                      <m:r>
                        <a:rPr lang="en-US" sz="1200" i="1">
                          <a:latin typeface="Cambria Math" panose="02040503050406030204" pitchFamily="18" charset="0"/>
                        </a:rPr>
                        <m:t>𝜋𝜎</m:t>
                      </m:r>
                      <m:r>
                        <a:rPr lang="en-US" sz="1200" i="0">
                          <a:latin typeface="Cambria Math" panose="02040503050406030204" pitchFamily="18" charset="0"/>
                        </a:rPr>
                        <m:t>−</m:t>
                      </m:r>
                      <m:f>
                        <m:fPr>
                          <m:ctrlPr>
                            <a:rPr lang="ar-AE" sz="1200" i="1">
                              <a:latin typeface="Cambria Math" panose="02040503050406030204" pitchFamily="18" charset="0"/>
                            </a:rPr>
                          </m:ctrlPr>
                        </m:fPr>
                        <m:num>
                          <m:r>
                            <a:rPr lang="ar-AE" sz="1200" i="0">
                              <a:latin typeface="Cambria Math" panose="02040503050406030204" pitchFamily="18" charset="0"/>
                            </a:rPr>
                            <m:t>4</m:t>
                          </m:r>
                          <m:r>
                            <a:rPr lang="ar-AE" sz="1200" i="1">
                              <a:latin typeface="Cambria Math" panose="02040503050406030204" pitchFamily="18" charset="0"/>
                            </a:rPr>
                            <m:t>𝜋</m:t>
                          </m:r>
                          <m:r>
                            <a:rPr lang="ar-AE" sz="1200" i="1">
                              <a:latin typeface="Cambria Math" panose="02040503050406030204" pitchFamily="18" charset="0"/>
                            </a:rPr>
                            <m:t>𝑟</m:t>
                          </m:r>
                        </m:num>
                        <m:den>
                          <m:r>
                            <a:rPr lang="ar-AE" sz="1200" i="1">
                              <a:latin typeface="Cambria Math" panose="02040503050406030204" pitchFamily="18" charset="0"/>
                            </a:rPr>
                            <m:t>𝜈</m:t>
                          </m:r>
                        </m:den>
                      </m:f>
                      <m:r>
                        <a:rPr lang="ar-AE" sz="1200" i="1">
                          <a:latin typeface="Cambria Math" panose="02040503050406030204" pitchFamily="18" charset="0"/>
                        </a:rPr>
                        <m:t>𝑅𝑇</m:t>
                      </m:r>
                      <m:func>
                        <m:funcPr>
                          <m:ctrlPr>
                            <a:rPr lang="ar-AE" sz="1200" i="1">
                              <a:latin typeface="Cambria Math" panose="02040503050406030204" pitchFamily="18" charset="0"/>
                            </a:rPr>
                          </m:ctrlPr>
                        </m:funcPr>
                        <m:fName>
                          <m:r>
                            <m:rPr>
                              <m:sty m:val="p"/>
                            </m:rPr>
                            <a:rPr lang="en-US" sz="1200" i="0">
                              <a:latin typeface="Cambria Math" panose="02040503050406030204" pitchFamily="18" charset="0"/>
                            </a:rPr>
                            <m:t>ln</m:t>
                          </m:r>
                        </m:fName>
                        <m:e>
                          <m:f>
                            <m:fPr>
                              <m:ctrlPr>
                                <a:rPr lang="ar-AE" sz="1200" i="1">
                                  <a:latin typeface="Cambria Math" panose="02040503050406030204" pitchFamily="18" charset="0"/>
                                </a:rPr>
                              </m:ctrlPr>
                            </m:fPr>
                            <m:num>
                              <m:r>
                                <a:rPr lang="ar-AE" sz="1200" i="1">
                                  <a:latin typeface="Cambria Math" panose="02040503050406030204" pitchFamily="18" charset="0"/>
                                </a:rPr>
                                <m:t>𝑝</m:t>
                              </m:r>
                            </m:num>
                            <m:den>
                              <m:sSub>
                                <m:sSubPr>
                                  <m:ctrlPr>
                                    <a:rPr lang="ar-AE" sz="1200" i="1">
                                      <a:latin typeface="Cambria Math" panose="02040503050406030204" pitchFamily="18" charset="0"/>
                                    </a:rPr>
                                  </m:ctrlPr>
                                </m:sSubPr>
                                <m:e>
                                  <m:r>
                                    <a:rPr lang="ar-AE" sz="1200" i="1">
                                      <a:latin typeface="Cambria Math" panose="02040503050406030204" pitchFamily="18" charset="0"/>
                                    </a:rPr>
                                    <m:t>𝑝</m:t>
                                  </m:r>
                                </m:e>
                                <m:sub>
                                  <m:r>
                                    <a:rPr lang="ar-AE" sz="1200" i="0">
                                      <a:latin typeface="Cambria Math" panose="02040503050406030204" pitchFamily="18" charset="0"/>
                                    </a:rPr>
                                    <m:t>0</m:t>
                                  </m:r>
                                </m:sub>
                              </m:sSub>
                            </m:den>
                          </m:f>
                        </m:e>
                      </m:func>
                      <m:r>
                        <a:rPr lang="ar-AE" sz="1200" i="0">
                          <a:latin typeface="Cambria Math" panose="02040503050406030204" pitchFamily="18" charset="0"/>
                        </a:rPr>
                        <m:t>)=</m:t>
                      </m:r>
                      <m:r>
                        <a:rPr lang="ar-AE" sz="1200" i="0">
                          <a:latin typeface="Cambria Math" panose="02040503050406030204" pitchFamily="18" charset="0"/>
                        </a:rPr>
                        <m:t>0</m:t>
                      </m:r>
                    </m:oMath>
                  </m:oMathPara>
                </a14:m>
                <a:endParaRPr lang="ar-AE" sz="1200" dirty="0"/>
              </a:p>
              <a:p>
                <a:pPr>
                  <a:buNone/>
                </a:pPr>
                <a:r>
                  <a:rPr lang="en-US" sz="1200" dirty="0"/>
                  <a:t>Apar </a:t>
                </a:r>
                <a:r>
                  <a:rPr lang="en-US" sz="1200" dirty="0" err="1"/>
                  <a:t>două</a:t>
                </a:r>
                <a:r>
                  <a:rPr lang="en-US" sz="1200" dirty="0"/>
                  <a:t> </a:t>
                </a:r>
                <a:r>
                  <a:rPr lang="en-US" sz="1200" dirty="0" err="1"/>
                  <a:t>soluții</a:t>
                </a:r>
                <a:r>
                  <a:rPr lang="en-US" sz="1200" dirty="0"/>
                  <a:t>:</a:t>
                </a:r>
              </a:p>
              <a:p>
                <a:pPr>
                  <a:buFont typeface="Arial" panose="020B0604020202020204" pitchFamily="34" charset="0"/>
                  <a:buChar char="•"/>
                </a:pPr>
                <a14:m>
                  <m:oMath xmlns:m="http://schemas.openxmlformats.org/officeDocument/2006/math">
                    <m:r>
                      <a:rPr lang="en-US" sz="1200" i="1">
                        <a:latin typeface="Cambria Math" panose="02040503050406030204" pitchFamily="18" charset="0"/>
                      </a:rPr>
                      <m:t>𝑟</m:t>
                    </m:r>
                    <m:r>
                      <a:rPr lang="en-US" sz="1200" i="0">
                        <a:latin typeface="Cambria Math" panose="02040503050406030204" pitchFamily="18" charset="0"/>
                      </a:rPr>
                      <m:t>=</m:t>
                    </m:r>
                    <m:r>
                      <a:rPr lang="en-US" sz="1200" i="0">
                        <a:latin typeface="Cambria Math" panose="02040503050406030204" pitchFamily="18" charset="0"/>
                      </a:rPr>
                      <m:t>0</m:t>
                    </m:r>
                  </m:oMath>
                </a14:m>
                <a:r>
                  <a:rPr lang="en-US" sz="1200" dirty="0"/>
                  <a:t>(trivial – nu </a:t>
                </a:r>
                <a:r>
                  <a:rPr lang="en-US" sz="1200" dirty="0" err="1"/>
                  <a:t>există</a:t>
                </a:r>
                <a:r>
                  <a:rPr lang="en-US" sz="1200" dirty="0"/>
                  <a:t> </a:t>
                </a:r>
                <a:r>
                  <a:rPr lang="en-US" sz="1200" dirty="0" err="1"/>
                  <a:t>picătură</a:t>
                </a:r>
                <a:r>
                  <a:rPr lang="en-US" sz="1200" dirty="0"/>
                  <a:t>).</a:t>
                </a:r>
              </a:p>
              <a:p>
                <a:pPr>
                  <a:buFont typeface="Arial" panose="020B0604020202020204" pitchFamily="34" charset="0"/>
                  <a:buChar char="•"/>
                </a:pPr>
                <a:r>
                  <a:rPr lang="en-US" sz="1200" dirty="0" err="1"/>
                  <a:t>Soluția</a:t>
                </a:r>
                <a:r>
                  <a:rPr lang="en-US" sz="1200" dirty="0"/>
                  <a:t> din </a:t>
                </a:r>
                <a:r>
                  <a:rPr lang="en-US" sz="1200" dirty="0" err="1"/>
                  <a:t>paranteză</a:t>
                </a:r>
                <a:r>
                  <a:rPr lang="en-US" sz="1200" dirty="0"/>
                  <a:t> = 0 → raza </a:t>
                </a:r>
                <a:r>
                  <a:rPr lang="en-US" sz="1200" dirty="0" err="1"/>
                  <a:t>critică</a:t>
                </a:r>
                <a:r>
                  <a:rPr lang="en-US" sz="1200" dirty="0"/>
                  <a:t>.</a:t>
                </a:r>
              </a:p>
              <a:p>
                <a:pPr>
                  <a:buNone/>
                </a:pPr>
                <a:endParaRPr lang="en-US" sz="1200" dirty="0"/>
              </a:p>
              <a:p>
                <a:pPr>
                  <a:buNone/>
                </a:pPr>
                <a:r>
                  <a:rPr lang="en-US" sz="1200" b="1" dirty="0" err="1"/>
                  <a:t>Determinarea</a:t>
                </a:r>
                <a:r>
                  <a:rPr lang="en-US" sz="1200" b="1" dirty="0"/>
                  <a:t> </a:t>
                </a:r>
                <a:r>
                  <a:rPr lang="en-US" sz="1200" b="1" dirty="0" err="1"/>
                  <a:t>razei</a:t>
                </a:r>
                <a:r>
                  <a:rPr lang="en-US" sz="1200" b="1" dirty="0"/>
                  <a:t> </a:t>
                </a:r>
                <a:r>
                  <a:rPr lang="en-US" sz="1200" b="1" dirty="0" err="1"/>
                  <a:t>critice</a:t>
                </a:r>
                <a:endParaRPr lang="en-US" sz="1200" b="1" dirty="0"/>
              </a:p>
              <a:p>
                <a:pPr>
                  <a:buNone/>
                </a:pPr>
                <a14:m>
                  <m:oMathPara xmlns:m="http://schemas.openxmlformats.org/officeDocument/2006/math">
                    <m:oMathParaPr>
                      <m:jc m:val="centerGroup"/>
                    </m:oMathParaPr>
                    <m:oMath xmlns:m="http://schemas.openxmlformats.org/officeDocument/2006/math">
                      <m:r>
                        <a:rPr lang="en-US" sz="1200">
                          <a:latin typeface="Cambria Math" panose="02040503050406030204" pitchFamily="18" charset="0"/>
                        </a:rPr>
                        <m:t>8</m:t>
                      </m:r>
                      <m:r>
                        <a:rPr lang="en-US" sz="1200" i="1">
                          <a:latin typeface="Cambria Math" panose="02040503050406030204" pitchFamily="18" charset="0"/>
                        </a:rPr>
                        <m:t>𝜋𝜎</m:t>
                      </m:r>
                      <m:r>
                        <a:rPr lang="en-US" sz="1200" i="0">
                          <a:latin typeface="Cambria Math" panose="02040503050406030204" pitchFamily="18" charset="0"/>
                        </a:rPr>
                        <m:t>=</m:t>
                      </m:r>
                      <m:f>
                        <m:fPr>
                          <m:ctrlPr>
                            <a:rPr lang="ar-AE" sz="1200" i="1">
                              <a:latin typeface="Cambria Math" panose="02040503050406030204" pitchFamily="18" charset="0"/>
                            </a:rPr>
                          </m:ctrlPr>
                        </m:fPr>
                        <m:num>
                          <m:r>
                            <a:rPr lang="ar-AE" sz="1200" i="0">
                              <a:latin typeface="Cambria Math" panose="02040503050406030204" pitchFamily="18" charset="0"/>
                            </a:rPr>
                            <m:t>4</m:t>
                          </m:r>
                          <m:r>
                            <a:rPr lang="ar-AE" sz="1200" i="1">
                              <a:latin typeface="Cambria Math" panose="02040503050406030204" pitchFamily="18" charset="0"/>
                            </a:rPr>
                            <m:t>𝜋</m:t>
                          </m:r>
                          <m:r>
                            <a:rPr lang="ar-AE" sz="1200" i="1">
                              <a:latin typeface="Cambria Math" panose="02040503050406030204" pitchFamily="18" charset="0"/>
                            </a:rPr>
                            <m:t>𝑟</m:t>
                          </m:r>
                        </m:num>
                        <m:den>
                          <m:r>
                            <a:rPr lang="ar-AE" sz="1200" i="1">
                              <a:latin typeface="Cambria Math" panose="02040503050406030204" pitchFamily="18" charset="0"/>
                            </a:rPr>
                            <m:t>𝜈</m:t>
                          </m:r>
                        </m:den>
                      </m:f>
                      <m:r>
                        <a:rPr lang="ar-AE" sz="1200" i="1">
                          <a:latin typeface="Cambria Math" panose="02040503050406030204" pitchFamily="18" charset="0"/>
                        </a:rPr>
                        <m:t>𝑅𝑇</m:t>
                      </m:r>
                      <m:func>
                        <m:funcPr>
                          <m:ctrlPr>
                            <a:rPr lang="ar-AE" sz="1200" i="1">
                              <a:latin typeface="Cambria Math" panose="02040503050406030204" pitchFamily="18" charset="0"/>
                            </a:rPr>
                          </m:ctrlPr>
                        </m:funcPr>
                        <m:fName>
                          <m:r>
                            <m:rPr>
                              <m:sty m:val="p"/>
                            </m:rPr>
                            <a:rPr lang="en-US" sz="1200" i="0">
                              <a:latin typeface="Cambria Math" panose="02040503050406030204" pitchFamily="18" charset="0"/>
                            </a:rPr>
                            <m:t>ln</m:t>
                          </m:r>
                        </m:fName>
                        <m:e>
                          <m:f>
                            <m:fPr>
                              <m:ctrlPr>
                                <a:rPr lang="ar-AE" sz="1200" i="1">
                                  <a:latin typeface="Cambria Math" panose="02040503050406030204" pitchFamily="18" charset="0"/>
                                </a:rPr>
                              </m:ctrlPr>
                            </m:fPr>
                            <m:num>
                              <m:r>
                                <a:rPr lang="ar-AE" sz="1200" i="1">
                                  <a:latin typeface="Cambria Math" panose="02040503050406030204" pitchFamily="18" charset="0"/>
                                </a:rPr>
                                <m:t>𝑝</m:t>
                              </m:r>
                            </m:num>
                            <m:den>
                              <m:sSub>
                                <m:sSubPr>
                                  <m:ctrlPr>
                                    <a:rPr lang="ar-AE" sz="1200" i="1">
                                      <a:latin typeface="Cambria Math" panose="02040503050406030204" pitchFamily="18" charset="0"/>
                                    </a:rPr>
                                  </m:ctrlPr>
                                </m:sSubPr>
                                <m:e>
                                  <m:r>
                                    <a:rPr lang="ar-AE" sz="1200" i="1">
                                      <a:latin typeface="Cambria Math" panose="02040503050406030204" pitchFamily="18" charset="0"/>
                                    </a:rPr>
                                    <m:t>𝑝</m:t>
                                  </m:r>
                                </m:e>
                                <m:sub>
                                  <m:r>
                                    <a:rPr lang="ar-AE" sz="1200" i="0">
                                      <a:latin typeface="Cambria Math" panose="02040503050406030204" pitchFamily="18" charset="0"/>
                                    </a:rPr>
                                    <m:t>0</m:t>
                                  </m:r>
                                </m:sub>
                              </m:sSub>
                            </m:den>
                          </m:f>
                        </m:e>
                      </m:func>
                      <m:r>
                        <a:rPr lang="ar-AE" sz="1200" i="0">
                          <a:latin typeface="Cambria Math" panose="02040503050406030204" pitchFamily="18" charset="0"/>
                        </a:rPr>
                        <m:t> ⇒ </m:t>
                      </m:r>
                      <m:sSub>
                        <m:sSubPr>
                          <m:ctrlPr>
                            <a:rPr lang="ar-AE" sz="1200" i="1">
                              <a:latin typeface="Cambria Math" panose="02040503050406030204" pitchFamily="18" charset="0"/>
                            </a:rPr>
                          </m:ctrlPr>
                        </m:sSubPr>
                        <m:e>
                          <m:r>
                            <a:rPr lang="ar-AE" sz="1200" i="1">
                              <a:latin typeface="Cambria Math" panose="02040503050406030204" pitchFamily="18" charset="0"/>
                            </a:rPr>
                            <m:t>𝑟</m:t>
                          </m:r>
                        </m:e>
                        <m:sub>
                          <m:r>
                            <a:rPr lang="ar-AE" sz="1200" i="1">
                              <a:latin typeface="Cambria Math" panose="02040503050406030204" pitchFamily="18" charset="0"/>
                            </a:rPr>
                            <m:t>𝑐𝑟</m:t>
                          </m:r>
                        </m:sub>
                      </m:sSub>
                      <m:r>
                        <a:rPr lang="ar-AE" sz="1200" i="0">
                          <a:latin typeface="Cambria Math" panose="02040503050406030204" pitchFamily="18" charset="0"/>
                        </a:rPr>
                        <m:t>=</m:t>
                      </m:r>
                      <m:f>
                        <m:fPr>
                          <m:ctrlPr>
                            <a:rPr lang="ar-AE" sz="1200" i="1">
                              <a:latin typeface="Cambria Math" panose="02040503050406030204" pitchFamily="18" charset="0"/>
                            </a:rPr>
                          </m:ctrlPr>
                        </m:fPr>
                        <m:num>
                          <m:r>
                            <a:rPr lang="ar-AE" sz="1200" i="0">
                              <a:latin typeface="Cambria Math" panose="02040503050406030204" pitchFamily="18" charset="0"/>
                            </a:rPr>
                            <m:t>2</m:t>
                          </m:r>
                          <m:r>
                            <a:rPr lang="ar-AE" sz="1200" i="1">
                              <a:latin typeface="Cambria Math" panose="02040503050406030204" pitchFamily="18" charset="0"/>
                            </a:rPr>
                            <m:t>𝜎𝜈</m:t>
                          </m:r>
                        </m:num>
                        <m:den>
                          <m:r>
                            <a:rPr lang="ar-AE" sz="1200" i="1">
                              <a:latin typeface="Cambria Math" panose="02040503050406030204" pitchFamily="18" charset="0"/>
                            </a:rPr>
                            <m:t>𝑅𝑇</m:t>
                          </m:r>
                          <m:func>
                            <m:funcPr>
                              <m:ctrlPr>
                                <a:rPr lang="ar-AE" sz="1200" i="1">
                                  <a:latin typeface="Cambria Math" panose="02040503050406030204" pitchFamily="18" charset="0"/>
                                </a:rPr>
                              </m:ctrlPr>
                            </m:funcPr>
                            <m:fName>
                              <m:r>
                                <m:rPr>
                                  <m:sty m:val="p"/>
                                </m:rPr>
                                <a:rPr lang="en-US" sz="1200" i="0">
                                  <a:latin typeface="Cambria Math" panose="02040503050406030204" pitchFamily="18" charset="0"/>
                                </a:rPr>
                                <m:t>ln</m:t>
                              </m:r>
                            </m:fName>
                            <m:e>
                              <m:f>
                                <m:fPr>
                                  <m:ctrlPr>
                                    <a:rPr lang="ar-AE" sz="1200" i="1">
                                      <a:latin typeface="Cambria Math" panose="02040503050406030204" pitchFamily="18" charset="0"/>
                                    </a:rPr>
                                  </m:ctrlPr>
                                </m:fPr>
                                <m:num>
                                  <m:r>
                                    <a:rPr lang="ar-AE" sz="1200" i="1">
                                      <a:latin typeface="Cambria Math" panose="02040503050406030204" pitchFamily="18" charset="0"/>
                                    </a:rPr>
                                    <m:t>𝑝</m:t>
                                  </m:r>
                                </m:num>
                                <m:den>
                                  <m:sSub>
                                    <m:sSubPr>
                                      <m:ctrlPr>
                                        <a:rPr lang="ar-AE" sz="1200" i="1">
                                          <a:latin typeface="Cambria Math" panose="02040503050406030204" pitchFamily="18" charset="0"/>
                                        </a:rPr>
                                      </m:ctrlPr>
                                    </m:sSubPr>
                                    <m:e>
                                      <m:r>
                                        <a:rPr lang="ar-AE" sz="1200" i="1">
                                          <a:latin typeface="Cambria Math" panose="02040503050406030204" pitchFamily="18" charset="0"/>
                                        </a:rPr>
                                        <m:t>𝑝</m:t>
                                      </m:r>
                                    </m:e>
                                    <m:sub>
                                      <m:r>
                                        <a:rPr lang="ar-AE" sz="1200" i="0">
                                          <a:latin typeface="Cambria Math" panose="02040503050406030204" pitchFamily="18" charset="0"/>
                                        </a:rPr>
                                        <m:t>0</m:t>
                                      </m:r>
                                    </m:sub>
                                  </m:sSub>
                                </m:den>
                              </m:f>
                            </m:e>
                          </m:func>
                        </m:den>
                      </m:f>
                    </m:oMath>
                  </m:oMathPara>
                </a14:m>
                <a:endParaRPr lang="ar-AE" sz="1200" dirty="0"/>
              </a:p>
              <a:p>
                <a:pPr>
                  <a:buFont typeface="Arial" panose="020B0604020202020204" pitchFamily="34" charset="0"/>
                  <a:buChar char="•"/>
                </a:pPr>
                <a14:m>
                  <m:oMath xmlns:m="http://schemas.openxmlformats.org/officeDocument/2006/math">
                    <m:r>
                      <a:rPr lang="ar-AE" sz="1200" i="1">
                        <a:latin typeface="Cambria Math" panose="02040503050406030204" pitchFamily="18" charset="0"/>
                      </a:rPr>
                      <m:t>𝜎</m:t>
                    </m:r>
                  </m:oMath>
                </a14:m>
                <a:r>
                  <a:rPr lang="ar-AE" sz="1200" dirty="0"/>
                  <a:t>– </a:t>
                </a:r>
                <a:r>
                  <a:rPr lang="en-US" sz="1200" dirty="0" err="1"/>
                  <a:t>tensiunea</a:t>
                </a:r>
                <a:r>
                  <a:rPr lang="en-US" sz="1200" dirty="0"/>
                  <a:t> </a:t>
                </a:r>
                <a:r>
                  <a:rPr lang="en-US" sz="1200" dirty="0" err="1"/>
                  <a:t>superficială</a:t>
                </a:r>
                <a:r>
                  <a:rPr lang="en-US" sz="1200" dirty="0"/>
                  <a:t>.</a:t>
                </a:r>
              </a:p>
              <a:p>
                <a:pPr>
                  <a:buFont typeface="Arial" panose="020B0604020202020204" pitchFamily="34" charset="0"/>
                  <a:buChar char="•"/>
                </a:pPr>
                <a14:m>
                  <m:oMath xmlns:m="http://schemas.openxmlformats.org/officeDocument/2006/math">
                    <m:r>
                      <a:rPr lang="en-US" sz="1200" i="1">
                        <a:latin typeface="Cambria Math" panose="02040503050406030204" pitchFamily="18" charset="0"/>
                      </a:rPr>
                      <m:t>𝜈</m:t>
                    </m:r>
                  </m:oMath>
                </a14:m>
                <a:r>
                  <a:rPr lang="en-US" sz="1200" dirty="0"/>
                  <a:t>– </a:t>
                </a:r>
                <a:r>
                  <a:rPr lang="en-US" sz="1200" dirty="0" err="1"/>
                  <a:t>volumul</a:t>
                </a:r>
                <a:r>
                  <a:rPr lang="en-US" sz="1200" dirty="0"/>
                  <a:t> molecular al </a:t>
                </a:r>
                <a:r>
                  <a:rPr lang="en-US" sz="1200" dirty="0" err="1"/>
                  <a:t>lichidului</a:t>
                </a:r>
                <a:r>
                  <a:rPr lang="en-US" sz="1200" dirty="0"/>
                  <a:t>.</a:t>
                </a:r>
              </a:p>
              <a:p>
                <a:pPr>
                  <a:buFont typeface="Arial" panose="020B0604020202020204" pitchFamily="34" charset="0"/>
                  <a:buChar char="•"/>
                </a:pPr>
                <a14:m>
                  <m:oMath xmlns:m="http://schemas.openxmlformats.org/officeDocument/2006/math">
                    <m:r>
                      <a:rPr lang="en-US" sz="1200" i="1">
                        <a:latin typeface="Cambria Math" panose="02040503050406030204" pitchFamily="18" charset="0"/>
                      </a:rPr>
                      <m:t>𝑅</m:t>
                    </m:r>
                  </m:oMath>
                </a14:m>
                <a:r>
                  <a:rPr lang="en-US" sz="1200" dirty="0"/>
                  <a:t>– </a:t>
                </a:r>
                <a:r>
                  <a:rPr lang="en-US" sz="1200" dirty="0" err="1"/>
                  <a:t>constanta</a:t>
                </a:r>
                <a:r>
                  <a:rPr lang="en-US" sz="1200" dirty="0"/>
                  <a:t> </a:t>
                </a:r>
                <a:r>
                  <a:rPr lang="en-US" sz="1200" dirty="0" err="1"/>
                  <a:t>gazelor</a:t>
                </a:r>
                <a:r>
                  <a:rPr lang="en-US" sz="1200" dirty="0"/>
                  <a:t>, </a:t>
                </a:r>
                <a14:m>
                  <m:oMath xmlns:m="http://schemas.openxmlformats.org/officeDocument/2006/math">
                    <m:r>
                      <a:rPr lang="en-US" sz="1200" i="1">
                        <a:latin typeface="Cambria Math" panose="02040503050406030204" pitchFamily="18" charset="0"/>
                      </a:rPr>
                      <m:t>𝑇</m:t>
                    </m:r>
                  </m:oMath>
                </a14:m>
                <a:r>
                  <a:rPr lang="en-US" sz="1200" dirty="0"/>
                  <a:t>– </a:t>
                </a:r>
                <a:r>
                  <a:rPr lang="en-US" sz="1200" dirty="0" err="1"/>
                  <a:t>temperatura</a:t>
                </a:r>
                <a:r>
                  <a:rPr lang="en-US" sz="1200" dirty="0"/>
                  <a:t>.</a:t>
                </a:r>
              </a:p>
              <a:p>
                <a:pPr>
                  <a:buFont typeface="Arial" panose="020B0604020202020204" pitchFamily="34" charset="0"/>
                  <a:buChar char="•"/>
                </a:pPr>
                <a:r>
                  <a:rPr lang="en-US" sz="1200" dirty="0"/>
                  <a:t>– </a:t>
                </a:r>
                <a:r>
                  <a:rPr lang="en-US" sz="1200" dirty="0" err="1"/>
                  <a:t>măsoară</a:t>
                </a:r>
                <a:r>
                  <a:rPr lang="en-US" sz="1200" dirty="0"/>
                  <a:t> </a:t>
                </a:r>
                <a:r>
                  <a:rPr lang="en-US" sz="1200" dirty="0" err="1"/>
                  <a:t>suprasaturarea</a:t>
                </a:r>
                <a:r>
                  <a:rPr lang="en-US" sz="1200" dirty="0"/>
                  <a:t> </a:t>
                </a:r>
                <a:r>
                  <a:rPr lang="en-US" sz="1200" dirty="0" err="1"/>
                  <a:t>vaporilor</a:t>
                </a:r>
                <a:r>
                  <a:rPr lang="en-US" sz="1200" dirty="0"/>
                  <a:t>.</a:t>
                </a:r>
              </a:p>
              <a:p>
                <a:pPr>
                  <a:buNone/>
                </a:pPr>
                <a:endParaRPr lang="en-US" sz="1200" dirty="0"/>
              </a:p>
              <a:p>
                <a:pPr>
                  <a:buNone/>
                </a:pPr>
                <a:r>
                  <a:rPr lang="en-US" sz="1200" b="1" dirty="0" err="1"/>
                  <a:t>Semnificație</a:t>
                </a:r>
                <a:r>
                  <a:rPr lang="en-US" sz="1200" b="1" dirty="0"/>
                  <a:t> </a:t>
                </a:r>
                <a:r>
                  <a:rPr lang="en-US" sz="1200" b="1" dirty="0" err="1"/>
                  <a:t>fizică</a:t>
                </a:r>
                <a:endParaRPr lang="en-US" sz="1200" b="1" dirty="0"/>
              </a:p>
              <a:p>
                <a:pPr>
                  <a:buFont typeface="Arial" panose="020B0604020202020204" pitchFamily="34" charset="0"/>
                  <a:buChar char="•"/>
                </a:pPr>
                <a14:m>
                  <m:oMath xmlns:m="http://schemas.openxmlformats.org/officeDocument/2006/math">
                    <m:sSub>
                      <m:sSubPr>
                        <m:ctrlPr>
                          <a:rPr lang="ar-AE" sz="1200" i="1">
                            <a:latin typeface="Cambria Math" panose="02040503050406030204" pitchFamily="18" charset="0"/>
                          </a:rPr>
                        </m:ctrlPr>
                      </m:sSubPr>
                      <m:e>
                        <m:r>
                          <a:rPr lang="ar-AE" sz="1200" i="1">
                            <a:latin typeface="Cambria Math" panose="02040503050406030204" pitchFamily="18" charset="0"/>
                          </a:rPr>
                          <m:t>𝑟</m:t>
                        </m:r>
                      </m:e>
                      <m:sub>
                        <m:r>
                          <a:rPr lang="ar-AE" sz="1200" i="1">
                            <a:latin typeface="Cambria Math" panose="02040503050406030204" pitchFamily="18" charset="0"/>
                          </a:rPr>
                          <m:t>𝑐𝑟</m:t>
                        </m:r>
                      </m:sub>
                    </m:sSub>
                  </m:oMath>
                </a14:m>
                <a:r>
                  <a:rPr lang="en-US" sz="1200" dirty="0" err="1"/>
                  <a:t>este</a:t>
                </a:r>
                <a:r>
                  <a:rPr lang="en-US" sz="1200" dirty="0"/>
                  <a:t> </a:t>
                </a:r>
                <a:r>
                  <a:rPr lang="en-US" sz="1200" b="1" dirty="0"/>
                  <a:t>raza </a:t>
                </a:r>
                <a:r>
                  <a:rPr lang="en-US" sz="1200" b="1" dirty="0" err="1"/>
                  <a:t>critică</a:t>
                </a:r>
                <a:r>
                  <a:rPr lang="en-US" sz="1200" dirty="0"/>
                  <a:t>: </a:t>
                </a:r>
                <a:r>
                  <a:rPr lang="en-US" sz="1200" dirty="0" err="1"/>
                  <a:t>dimensiunea</a:t>
                </a:r>
                <a:r>
                  <a:rPr lang="en-US" sz="1200" dirty="0"/>
                  <a:t> </a:t>
                </a:r>
                <a:r>
                  <a:rPr lang="en-US" sz="1200" dirty="0" err="1"/>
                  <a:t>minimă</a:t>
                </a:r>
                <a:r>
                  <a:rPr lang="en-US" sz="1200" dirty="0"/>
                  <a:t> pe care </a:t>
                </a:r>
                <a:r>
                  <a:rPr lang="en-US" sz="1200" dirty="0" err="1"/>
                  <a:t>trebuie</a:t>
                </a:r>
                <a:r>
                  <a:rPr lang="en-US" sz="1200" dirty="0"/>
                  <a:t> </a:t>
                </a:r>
                <a:r>
                  <a:rPr lang="en-US" sz="1200" dirty="0" err="1"/>
                  <a:t>să</a:t>
                </a:r>
                <a:r>
                  <a:rPr lang="en-US" sz="1200" dirty="0"/>
                  <a:t> o </a:t>
                </a:r>
                <a:r>
                  <a:rPr lang="en-US" sz="1200" dirty="0" err="1"/>
                  <a:t>aibă</a:t>
                </a:r>
                <a:r>
                  <a:rPr lang="en-US" sz="1200" dirty="0"/>
                  <a:t> un </a:t>
                </a:r>
                <a:r>
                  <a:rPr lang="en-US" sz="1200" dirty="0" err="1"/>
                  <a:t>nucleu</a:t>
                </a:r>
                <a:r>
                  <a:rPr lang="en-US" sz="1200" dirty="0"/>
                  <a:t> (</a:t>
                </a:r>
                <a:r>
                  <a:rPr lang="en-US" sz="1200" dirty="0" err="1"/>
                  <a:t>picătură</a:t>
                </a:r>
                <a:r>
                  <a:rPr lang="en-US" sz="1200" dirty="0"/>
                  <a:t>) </a:t>
                </a:r>
                <a:r>
                  <a:rPr lang="en-US" sz="1200" dirty="0" err="1"/>
                  <a:t>pentru</a:t>
                </a:r>
                <a:r>
                  <a:rPr lang="en-US" sz="1200" dirty="0"/>
                  <a:t> a fi </a:t>
                </a:r>
                <a:r>
                  <a:rPr lang="en-US" sz="1200" dirty="0" err="1"/>
                  <a:t>stabil</a:t>
                </a:r>
                <a:r>
                  <a:rPr lang="en-US" sz="1200" dirty="0"/>
                  <a:t>.</a:t>
                </a:r>
              </a:p>
              <a:p>
                <a:pPr>
                  <a:buFont typeface="Arial" panose="020B0604020202020204" pitchFamily="34" charset="0"/>
                  <a:buChar char="•"/>
                </a:pPr>
                <a:r>
                  <a:rPr lang="en-US" sz="1200" dirty="0" err="1"/>
                  <a:t>Dacă</a:t>
                </a:r>
                <a:r>
                  <a:rPr lang="en-US" sz="1200" dirty="0"/>
                  <a:t> </a:t>
                </a:r>
                <a14:m>
                  <m:oMath xmlns:m="http://schemas.openxmlformats.org/officeDocument/2006/math">
                    <m:r>
                      <a:rPr lang="en-US" sz="1200" i="1">
                        <a:latin typeface="Cambria Math" panose="02040503050406030204" pitchFamily="18" charset="0"/>
                      </a:rPr>
                      <m:t>𝑟</m:t>
                    </m:r>
                    <m:r>
                      <a:rPr lang="en-US" sz="1200" i="0">
                        <a:latin typeface="Cambria Math" panose="02040503050406030204" pitchFamily="18" charset="0"/>
                      </a:rPr>
                      <m:t>&lt;</m:t>
                    </m:r>
                    <m:sSub>
                      <m:sSubPr>
                        <m:ctrlPr>
                          <a:rPr lang="ar-AE" sz="1200" i="1">
                            <a:latin typeface="Cambria Math" panose="02040503050406030204" pitchFamily="18" charset="0"/>
                          </a:rPr>
                        </m:ctrlPr>
                      </m:sSubPr>
                      <m:e>
                        <m:r>
                          <a:rPr lang="ar-AE" sz="1200" i="1">
                            <a:latin typeface="Cambria Math" panose="02040503050406030204" pitchFamily="18" charset="0"/>
                          </a:rPr>
                          <m:t>𝑟</m:t>
                        </m:r>
                      </m:e>
                      <m:sub>
                        <m:r>
                          <a:rPr lang="ar-AE" sz="1200" i="1">
                            <a:latin typeface="Cambria Math" panose="02040503050406030204" pitchFamily="18" charset="0"/>
                          </a:rPr>
                          <m:t>𝑐𝑟</m:t>
                        </m:r>
                      </m:sub>
                    </m:sSub>
                  </m:oMath>
                </a14:m>
                <a:r>
                  <a:rPr lang="ar-AE" sz="1200" dirty="0"/>
                  <a:t>, </a:t>
                </a:r>
                <a:r>
                  <a:rPr lang="en-US" sz="1200" dirty="0" err="1"/>
                  <a:t>picătura</a:t>
                </a:r>
                <a:r>
                  <a:rPr lang="en-US" sz="1200" dirty="0"/>
                  <a:t> se </a:t>
                </a:r>
                <a:r>
                  <a:rPr lang="en-US" sz="1200" dirty="0" err="1"/>
                  <a:t>evaporă</a:t>
                </a:r>
                <a:r>
                  <a:rPr lang="en-US" sz="1200" dirty="0"/>
                  <a:t> (</a:t>
                </a:r>
                <a:r>
                  <a:rPr lang="en-US" sz="1200" dirty="0" err="1"/>
                  <a:t>energia</a:t>
                </a:r>
                <a:r>
                  <a:rPr lang="en-US" sz="1200" dirty="0"/>
                  <a:t> </a:t>
                </a:r>
                <a:r>
                  <a:rPr lang="en-US" sz="1200" dirty="0" err="1"/>
                  <a:t>liberă</a:t>
                </a:r>
                <a:r>
                  <a:rPr lang="en-US" sz="1200" dirty="0"/>
                  <a:t> </a:t>
                </a:r>
                <a:r>
                  <a:rPr lang="en-US" sz="1200" dirty="0" err="1"/>
                  <a:t>crește</a:t>
                </a:r>
                <a:r>
                  <a:rPr lang="en-US" sz="1200" dirty="0"/>
                  <a:t> </a:t>
                </a:r>
                <a:r>
                  <a:rPr lang="en-US" sz="1200" dirty="0" err="1"/>
                  <a:t>dacă</a:t>
                </a:r>
                <a:r>
                  <a:rPr lang="en-US" sz="1200" dirty="0"/>
                  <a:t> </a:t>
                </a:r>
                <a:r>
                  <a:rPr lang="en-US" sz="1200" dirty="0" err="1"/>
                  <a:t>mai</a:t>
                </a:r>
                <a:r>
                  <a:rPr lang="en-US" sz="1200" dirty="0"/>
                  <a:t> </a:t>
                </a:r>
                <a:r>
                  <a:rPr lang="en-US" sz="1200" dirty="0" err="1"/>
                  <a:t>adaugi</a:t>
                </a:r>
                <a:r>
                  <a:rPr lang="en-US" sz="1200" dirty="0"/>
                  <a:t> molecule).</a:t>
                </a:r>
              </a:p>
              <a:p>
                <a:pPr>
                  <a:buFont typeface="Arial" panose="020B0604020202020204" pitchFamily="34" charset="0"/>
                  <a:buChar char="•"/>
                </a:pPr>
                <a:r>
                  <a:rPr lang="en-US" sz="1200" dirty="0" err="1"/>
                  <a:t>Dacă</a:t>
                </a:r>
                <a:r>
                  <a:rPr lang="en-US" sz="1200" dirty="0"/>
                  <a:t> </a:t>
                </a:r>
                <a14:m>
                  <m:oMath xmlns:m="http://schemas.openxmlformats.org/officeDocument/2006/math">
                    <m:r>
                      <a:rPr lang="en-US" sz="1200" i="1">
                        <a:latin typeface="Cambria Math" panose="02040503050406030204" pitchFamily="18" charset="0"/>
                      </a:rPr>
                      <m:t>𝑟</m:t>
                    </m:r>
                    <m:r>
                      <a:rPr lang="en-US" sz="1200" i="0">
                        <a:latin typeface="Cambria Math" panose="02040503050406030204" pitchFamily="18" charset="0"/>
                      </a:rPr>
                      <m:t>&gt;</m:t>
                    </m:r>
                    <m:sSub>
                      <m:sSubPr>
                        <m:ctrlPr>
                          <a:rPr lang="ar-AE" sz="1200" i="1">
                            <a:latin typeface="Cambria Math" panose="02040503050406030204" pitchFamily="18" charset="0"/>
                          </a:rPr>
                        </m:ctrlPr>
                      </m:sSubPr>
                      <m:e>
                        <m:r>
                          <a:rPr lang="ar-AE" sz="1200" i="1">
                            <a:latin typeface="Cambria Math" panose="02040503050406030204" pitchFamily="18" charset="0"/>
                          </a:rPr>
                          <m:t>𝑟</m:t>
                        </m:r>
                      </m:e>
                      <m:sub>
                        <m:r>
                          <a:rPr lang="ar-AE" sz="1200" i="1">
                            <a:latin typeface="Cambria Math" panose="02040503050406030204" pitchFamily="18" charset="0"/>
                          </a:rPr>
                          <m:t>𝑐𝑟</m:t>
                        </m:r>
                      </m:sub>
                    </m:sSub>
                  </m:oMath>
                </a14:m>
                <a:r>
                  <a:rPr lang="ar-AE" sz="1200" dirty="0"/>
                  <a:t>, </a:t>
                </a:r>
                <a:r>
                  <a:rPr lang="en-US" sz="1200" dirty="0" err="1"/>
                  <a:t>picătura</a:t>
                </a:r>
                <a:r>
                  <a:rPr lang="en-US" sz="1200" dirty="0"/>
                  <a:t> </a:t>
                </a:r>
                <a:r>
                  <a:rPr lang="en-US" sz="1200" dirty="0" err="1"/>
                  <a:t>crește</a:t>
                </a:r>
                <a:r>
                  <a:rPr lang="en-US" sz="1200" dirty="0"/>
                  <a:t> </a:t>
                </a:r>
                <a:r>
                  <a:rPr lang="en-US" sz="1200" dirty="0" err="1"/>
                  <a:t>spontan</a:t>
                </a:r>
                <a:r>
                  <a:rPr lang="en-US" sz="1200" dirty="0"/>
                  <a:t> (</a:t>
                </a:r>
                <a:r>
                  <a:rPr lang="en-US" sz="1200" dirty="0" err="1"/>
                  <a:t>energia</a:t>
                </a:r>
                <a:r>
                  <a:rPr lang="en-US" sz="1200" dirty="0"/>
                  <a:t> </a:t>
                </a:r>
                <a:r>
                  <a:rPr lang="en-US" sz="1200" dirty="0" err="1"/>
                  <a:t>scade</a:t>
                </a:r>
                <a:r>
                  <a:rPr lang="en-US" sz="1200" dirty="0"/>
                  <a:t> </a:t>
                </a:r>
                <a:r>
                  <a:rPr lang="en-US" sz="1200" dirty="0" err="1"/>
                  <a:t>când</a:t>
                </a:r>
                <a:r>
                  <a:rPr lang="en-US" sz="1200" dirty="0"/>
                  <a:t> </a:t>
                </a:r>
                <a:r>
                  <a:rPr lang="en-US" sz="1200" dirty="0" err="1"/>
                  <a:t>adaugi</a:t>
                </a:r>
                <a:r>
                  <a:rPr lang="en-US" sz="1200" dirty="0"/>
                  <a:t> molecule).</a:t>
                </a:r>
              </a:p>
              <a:p>
                <a:pPr>
                  <a:buNone/>
                </a:pPr>
                <a:endParaRPr lang="en-US" sz="1200" dirty="0"/>
              </a:p>
              <a:p>
                <a:pPr>
                  <a:buNone/>
                </a:pPr>
                <a:r>
                  <a:rPr lang="en-US" sz="1200" b="1" dirty="0" err="1"/>
                  <a:t>Concluzie</a:t>
                </a:r>
                <a:r>
                  <a:rPr lang="en-US" sz="1200" b="1" dirty="0"/>
                  <a:t>:</a:t>
                </a:r>
                <a:br>
                  <a:rPr lang="en-US" sz="1200" dirty="0"/>
                </a:br>
                <a:r>
                  <a:rPr lang="en-US" sz="1200" dirty="0" err="1"/>
                  <a:t>Aceste</a:t>
                </a:r>
                <a:r>
                  <a:rPr lang="en-US" sz="1200" dirty="0"/>
                  <a:t> </a:t>
                </a:r>
                <a:r>
                  <a:rPr lang="en-US" sz="1200" dirty="0" err="1"/>
                  <a:t>formule</a:t>
                </a:r>
                <a:r>
                  <a:rPr lang="en-US" sz="1200" dirty="0"/>
                  <a:t> </a:t>
                </a:r>
                <a:r>
                  <a:rPr lang="en-US" sz="1200" dirty="0" err="1"/>
                  <a:t>stabilesc</a:t>
                </a:r>
                <a:r>
                  <a:rPr lang="en-US" sz="1200" dirty="0"/>
                  <a:t> </a:t>
                </a:r>
                <a:r>
                  <a:rPr lang="en-US" sz="1200" dirty="0" err="1"/>
                  <a:t>pragul</a:t>
                </a:r>
                <a:r>
                  <a:rPr lang="en-US" sz="1200" dirty="0"/>
                  <a:t> </a:t>
                </a:r>
                <a:r>
                  <a:rPr lang="en-US" sz="1200" dirty="0" err="1"/>
                  <a:t>dintre</a:t>
                </a:r>
                <a:r>
                  <a:rPr lang="en-US" sz="1200" dirty="0"/>
                  <a:t> </a:t>
                </a:r>
                <a:r>
                  <a:rPr lang="en-US" sz="1200" dirty="0" err="1"/>
                  <a:t>picături</a:t>
                </a:r>
                <a:r>
                  <a:rPr lang="en-US" sz="1200" dirty="0"/>
                  <a:t> </a:t>
                </a:r>
                <a:r>
                  <a:rPr lang="en-US" sz="1200" dirty="0" err="1"/>
                  <a:t>instabile</a:t>
                </a:r>
                <a:r>
                  <a:rPr lang="en-US" sz="1200" dirty="0"/>
                  <a:t> </a:t>
                </a:r>
                <a:r>
                  <a:rPr lang="en-US" sz="1200" dirty="0" err="1"/>
                  <a:t>și</a:t>
                </a:r>
                <a:r>
                  <a:rPr lang="en-US" sz="1200" dirty="0"/>
                  <a:t> stabile </a:t>
                </a:r>
                <a:r>
                  <a:rPr lang="en-US" sz="1200" dirty="0" err="1"/>
                  <a:t>în</a:t>
                </a:r>
                <a:r>
                  <a:rPr lang="en-US" sz="1200" dirty="0"/>
                  <a:t> </a:t>
                </a:r>
                <a:r>
                  <a:rPr lang="en-US" sz="1200" dirty="0" err="1"/>
                  <a:t>procesul</a:t>
                </a:r>
                <a:r>
                  <a:rPr lang="en-US" sz="1200" dirty="0"/>
                  <a:t> de </a:t>
                </a:r>
                <a:r>
                  <a:rPr lang="en-US" sz="1200" b="1" dirty="0" err="1"/>
                  <a:t>nucleație</a:t>
                </a:r>
                <a:r>
                  <a:rPr lang="en-US" sz="1200" b="1" dirty="0"/>
                  <a:t> </a:t>
                </a:r>
                <a:r>
                  <a:rPr lang="en-US" sz="1200" b="1" dirty="0" err="1"/>
                  <a:t>omogenă</a:t>
                </a:r>
                <a:r>
                  <a:rPr lang="en-US" sz="1200" dirty="0"/>
                  <a:t>.</a:t>
                </a:r>
                <a:br>
                  <a:rPr lang="en-US" sz="1200" dirty="0"/>
                </a:br>
                <a14:m>
                  <m:oMath xmlns:m="http://schemas.openxmlformats.org/officeDocument/2006/math">
                    <m:sSub>
                      <m:sSubPr>
                        <m:ctrlPr>
                          <a:rPr lang="ar-AE" sz="1200" i="1">
                            <a:latin typeface="Cambria Math" panose="02040503050406030204" pitchFamily="18" charset="0"/>
                          </a:rPr>
                        </m:ctrlPr>
                      </m:sSubPr>
                      <m:e>
                        <m:r>
                          <a:rPr lang="ar-AE" sz="1200" i="1">
                            <a:latin typeface="Cambria Math" panose="02040503050406030204" pitchFamily="18" charset="0"/>
                          </a:rPr>
                          <m:t>𝑟</m:t>
                        </m:r>
                      </m:e>
                      <m:sub>
                        <m:r>
                          <a:rPr lang="ar-AE" sz="1200" i="1">
                            <a:latin typeface="Cambria Math" panose="02040503050406030204" pitchFamily="18" charset="0"/>
                          </a:rPr>
                          <m:t>𝑐𝑟</m:t>
                        </m:r>
                      </m:sub>
                    </m:sSub>
                  </m:oMath>
                </a14:m>
                <a:r>
                  <a:rPr lang="en-US" sz="1200" dirty="0" err="1"/>
                  <a:t>depinde</a:t>
                </a:r>
                <a:r>
                  <a:rPr lang="en-US" sz="1200" dirty="0"/>
                  <a:t> invers de </a:t>
                </a:r>
                <a:r>
                  <a:rPr lang="en-US" sz="1200" dirty="0" err="1"/>
                  <a:t>suprasaturare</a:t>
                </a:r>
                <a:r>
                  <a:rPr lang="en-US" sz="1200" dirty="0"/>
                  <a:t> (): cu </a:t>
                </a:r>
                <a:r>
                  <a:rPr lang="en-US" sz="1200" dirty="0" err="1"/>
                  <a:t>cât</a:t>
                </a:r>
                <a:r>
                  <a:rPr lang="en-US" sz="1200" dirty="0"/>
                  <a:t> </a:t>
                </a:r>
                <a:r>
                  <a:rPr lang="en-US" sz="1200" dirty="0" err="1"/>
                  <a:t>aerul</a:t>
                </a:r>
                <a:r>
                  <a:rPr lang="en-US" sz="1200" dirty="0"/>
                  <a:t> </a:t>
                </a:r>
                <a:r>
                  <a:rPr lang="en-US" sz="1200" dirty="0" err="1"/>
                  <a:t>este</a:t>
                </a:r>
                <a:r>
                  <a:rPr lang="en-US" sz="1200" dirty="0"/>
                  <a:t> </a:t>
                </a:r>
                <a:r>
                  <a:rPr lang="en-US" sz="1200" dirty="0" err="1"/>
                  <a:t>mai</a:t>
                </a:r>
                <a:r>
                  <a:rPr lang="en-US" sz="1200" dirty="0"/>
                  <a:t> </a:t>
                </a:r>
                <a:r>
                  <a:rPr lang="en-US" sz="1200" dirty="0" err="1"/>
                  <a:t>suprasaturat</a:t>
                </a:r>
                <a:r>
                  <a:rPr lang="en-US" sz="1200" dirty="0"/>
                  <a:t>, cu </a:t>
                </a:r>
                <a:r>
                  <a:rPr lang="en-US" sz="1200" dirty="0" err="1"/>
                  <a:t>atât</a:t>
                </a:r>
                <a:r>
                  <a:rPr lang="en-US" sz="1200" dirty="0"/>
                  <a:t> </a:t>
                </a:r>
                <a:r>
                  <a:rPr lang="en-US" sz="1200" dirty="0" err="1"/>
                  <a:t>nucleele</a:t>
                </a:r>
                <a:r>
                  <a:rPr lang="en-US" sz="1200" dirty="0"/>
                  <a:t> </a:t>
                </a:r>
                <a:r>
                  <a:rPr lang="en-US" sz="1200" dirty="0" err="1"/>
                  <a:t>critice</a:t>
                </a:r>
                <a:r>
                  <a:rPr lang="en-US" sz="1200" dirty="0"/>
                  <a:t> sunt </a:t>
                </a:r>
                <a:r>
                  <a:rPr lang="en-US" sz="1200" dirty="0" err="1"/>
                  <a:t>mai</a:t>
                </a:r>
                <a:r>
                  <a:rPr lang="en-US" sz="1200" dirty="0"/>
                  <a:t> </a:t>
                </a:r>
                <a:r>
                  <a:rPr lang="en-US" sz="1200" dirty="0" err="1"/>
                  <a:t>mici</a:t>
                </a:r>
                <a:r>
                  <a:rPr lang="en-US" sz="1200" dirty="0"/>
                  <a:t> </a:t>
                </a:r>
                <a:r>
                  <a:rPr lang="en-US" sz="1200" dirty="0" err="1"/>
                  <a:t>și</a:t>
                </a:r>
                <a:r>
                  <a:rPr lang="en-US" sz="1200" dirty="0"/>
                  <a:t> </a:t>
                </a:r>
                <a:r>
                  <a:rPr lang="en-US" sz="1200" dirty="0" err="1"/>
                  <a:t>formarea</a:t>
                </a:r>
                <a:r>
                  <a:rPr lang="en-US" sz="1200" dirty="0"/>
                  <a:t> </a:t>
                </a:r>
                <a:r>
                  <a:rPr lang="en-US" sz="1200" dirty="0" err="1"/>
                  <a:t>picăturilor</a:t>
                </a:r>
                <a:r>
                  <a:rPr lang="en-US" sz="1200" dirty="0"/>
                  <a:t> e </a:t>
                </a:r>
                <a:r>
                  <a:rPr lang="en-US" sz="1200" dirty="0" err="1"/>
                  <a:t>mai</a:t>
                </a:r>
                <a:r>
                  <a:rPr lang="en-US" sz="1200" dirty="0"/>
                  <a:t> </a:t>
                </a:r>
                <a:r>
                  <a:rPr lang="en-US" sz="1200" dirty="0" err="1"/>
                  <a:t>ușoară</a:t>
                </a:r>
                <a:r>
                  <a:rPr lang="en-US" sz="1200" dirty="0"/>
                  <a:t>.</a:t>
                </a:r>
              </a:p>
            </p:txBody>
          </p:sp>
        </mc:Choice>
        <mc:Fallback xmlns="">
          <p:sp>
            <p:nvSpPr>
              <p:cNvPr id="5" name="TextBox 4">
                <a:extLst>
                  <a:ext uri="{FF2B5EF4-FFF2-40B4-BE49-F238E27FC236}">
                    <a16:creationId xmlns:a16="http://schemas.microsoft.com/office/drawing/2014/main" id="{8DEEFE8C-037A-9D61-6D88-B5CFC61495AE}"/>
                  </a:ext>
                </a:extLst>
              </p:cNvPr>
              <p:cNvSpPr txBox="1">
                <a:spLocks noRot="1" noChangeAspect="1" noMove="1" noResize="1" noEditPoints="1" noAdjustHandles="1" noChangeArrowheads="1" noChangeShapeType="1" noTextEdit="1"/>
              </p:cNvSpPr>
              <p:nvPr/>
            </p:nvSpPr>
            <p:spPr>
              <a:xfrm>
                <a:off x="117695" y="280413"/>
                <a:ext cx="12074305" cy="6297173"/>
              </a:xfrm>
              <a:prstGeom prst="rect">
                <a:avLst/>
              </a:prstGeom>
              <a:blipFill>
                <a:blip r:embed="rId2"/>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B0DF018-3F75-336E-EB91-D73F9ADB39EA}"/>
              </a:ext>
            </a:extLst>
          </p:cNvPr>
          <p:cNvSpPr/>
          <p:nvPr/>
        </p:nvSpPr>
        <p:spPr>
          <a:xfrm>
            <a:off x="0" y="0"/>
            <a:ext cx="12192000" cy="6858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177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898" y="146974"/>
            <a:ext cx="6096000" cy="400110"/>
          </a:xfrm>
          <a:prstGeom prst="rect">
            <a:avLst/>
          </a:prstGeom>
        </p:spPr>
        <p:txBody>
          <a:bodyPr>
            <a:spAutoFit/>
          </a:bodyPr>
          <a:lstStyle/>
          <a:p>
            <a:r>
              <a:rPr lang="ro-RO" sz="2000" b="1" dirty="0">
                <a:solidFill>
                  <a:srgbClr val="000000"/>
                </a:solidFill>
                <a:latin typeface="Times New Roman" pitchFamily="18" charset="0"/>
                <a:cs typeface="Times New Roman" pitchFamily="18" charset="0"/>
              </a:rPr>
              <a:t>Mecanismul şi cinetica reşterii cristalelor</a:t>
            </a:r>
            <a:r>
              <a:rPr lang="ro-RO"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5" name="Прямоугольник 4"/>
          <p:cNvSpPr/>
          <p:nvPr/>
        </p:nvSpPr>
        <p:spPr>
          <a:xfrm>
            <a:off x="140898" y="681335"/>
            <a:ext cx="10711132" cy="369332"/>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Mecanismul constă în creşterea cristalelor prin deplasarea unei feţe a cristalului:</a:t>
            </a:r>
            <a:r>
              <a:rPr lang="ro-RO"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6" name="Рисунок 5"/>
          <p:cNvPicPr>
            <a:picLocks noChangeAspect="1"/>
          </p:cNvPicPr>
          <p:nvPr/>
        </p:nvPicPr>
        <p:blipFill>
          <a:blip r:embed="rId2"/>
          <a:stretch>
            <a:fillRect/>
          </a:stretch>
        </p:blipFill>
        <p:spPr>
          <a:xfrm>
            <a:off x="720215" y="1050667"/>
            <a:ext cx="4768032" cy="924782"/>
          </a:xfrm>
          <a:prstGeom prst="rect">
            <a:avLst/>
          </a:prstGeom>
        </p:spPr>
      </p:pic>
      <p:sp>
        <p:nvSpPr>
          <p:cNvPr id="7" name="Прямоугольник 6"/>
          <p:cNvSpPr/>
          <p:nvPr/>
        </p:nvSpPr>
        <p:spPr>
          <a:xfrm>
            <a:off x="244415" y="2093682"/>
            <a:ext cx="9468927" cy="2031325"/>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Toate feţele cristalului se împart în trei grupe:</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 feţe singulare</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 feţe vicinale</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 feţe netsingulare (zgrunţuroase)</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Mecanismul de creştere pe aceste feţe este:</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 avem atomii unui cristal ideal egal depărtaţi unul de celălalt:</a:t>
            </a:r>
            <a:r>
              <a:rPr lang="ro-RO" dirty="0">
                <a:latin typeface="Times New Roman" pitchFamily="18" charset="0"/>
                <a:cs typeface="Times New Roman" pitchFamily="18" charset="0"/>
              </a:rPr>
              <a:t> </a:t>
            </a:r>
            <a:br>
              <a:rPr lang="ro-RO"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8" name="Рисунок 7"/>
          <p:cNvPicPr>
            <a:picLocks noChangeAspect="1"/>
          </p:cNvPicPr>
          <p:nvPr/>
        </p:nvPicPr>
        <p:blipFill>
          <a:blip r:embed="rId3"/>
          <a:stretch>
            <a:fillRect/>
          </a:stretch>
        </p:blipFill>
        <p:spPr>
          <a:xfrm>
            <a:off x="1318044" y="3824996"/>
            <a:ext cx="6402598" cy="2950217"/>
          </a:xfrm>
          <a:prstGeom prst="rect">
            <a:avLst/>
          </a:prstGeom>
        </p:spPr>
      </p:pic>
    </p:spTree>
    <p:extLst>
      <p:ext uri="{BB962C8B-B14F-4D97-AF65-F5344CB8AC3E}">
        <p14:creationId xmlns:p14="http://schemas.microsoft.com/office/powerpoint/2010/main" val="55511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1064" y="164228"/>
            <a:ext cx="6096000" cy="369332"/>
          </a:xfrm>
          <a:prstGeom prst="rect">
            <a:avLst/>
          </a:prstGeom>
        </p:spPr>
        <p:txBody>
          <a:bodyPr>
            <a:spAutoFit/>
          </a:bodyPr>
          <a:lstStyle/>
          <a:p>
            <a:r>
              <a:rPr lang="pt-BR" dirty="0">
                <a:solidFill>
                  <a:srgbClr val="000000"/>
                </a:solidFill>
                <a:latin typeface="Times New Roman" pitchFamily="18" charset="0"/>
                <a:cs typeface="Times New Roman" pitchFamily="18" charset="0"/>
              </a:rPr>
              <a:t>Creşterea pe o suprafaţă absolut netedă:</a:t>
            </a:r>
            <a:r>
              <a:rPr lang="pt-BR"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5" name="Рисунок 4"/>
          <p:cNvPicPr>
            <a:picLocks noChangeAspect="1"/>
          </p:cNvPicPr>
          <p:nvPr/>
        </p:nvPicPr>
        <p:blipFill>
          <a:blip r:embed="rId2"/>
          <a:stretch>
            <a:fillRect/>
          </a:stretch>
        </p:blipFill>
        <p:spPr>
          <a:xfrm>
            <a:off x="391064" y="533559"/>
            <a:ext cx="5932098" cy="2727401"/>
          </a:xfrm>
          <a:prstGeom prst="rect">
            <a:avLst/>
          </a:prstGeom>
        </p:spPr>
      </p:pic>
      <p:sp>
        <p:nvSpPr>
          <p:cNvPr id="6" name="Прямоугольник 5"/>
          <p:cNvSpPr/>
          <p:nvPr/>
        </p:nvSpPr>
        <p:spPr>
          <a:xfrm>
            <a:off x="0" y="3085244"/>
            <a:ext cx="12192000" cy="923330"/>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Pe feţele singulare, mecanismul de creştere este tangenţial suprafeţei iar creşterea cristalelor are loc relativ la saturaţii mari.</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Creşterea pe feţe vicinale este tot tangenţial la suprafaţă, însă ea poate avea loc la saturaţii mici.</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Creşterea pe feţe netsingulare este veticală şi poate avea loc la orice saturaţie.</a:t>
            </a:r>
            <a:r>
              <a:rPr lang="ro-RO"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7" name="Рисунок 6"/>
          <p:cNvPicPr>
            <a:picLocks noChangeAspect="1"/>
          </p:cNvPicPr>
          <p:nvPr/>
        </p:nvPicPr>
        <p:blipFill>
          <a:blip r:embed="rId3"/>
          <a:stretch>
            <a:fillRect/>
          </a:stretch>
        </p:blipFill>
        <p:spPr>
          <a:xfrm>
            <a:off x="785543" y="4285573"/>
            <a:ext cx="2708155" cy="2371040"/>
          </a:xfrm>
          <a:prstGeom prst="rect">
            <a:avLst/>
          </a:prstGeom>
        </p:spPr>
      </p:pic>
      <p:sp>
        <p:nvSpPr>
          <p:cNvPr id="8" name="Прямоугольник 7"/>
          <p:cNvSpPr/>
          <p:nvPr/>
        </p:nvSpPr>
        <p:spPr>
          <a:xfrm>
            <a:off x="3493698" y="5934670"/>
            <a:ext cx="3303917" cy="923330"/>
          </a:xfrm>
          <a:prstGeom prst="rect">
            <a:avLst/>
          </a:prstGeom>
        </p:spPr>
        <p:txBody>
          <a:bodyPr wrap="square">
            <a:spAutoFit/>
          </a:bodyPr>
          <a:lstStyle/>
          <a:p>
            <a:r>
              <a:rPr lang="pt-BR" dirty="0">
                <a:solidFill>
                  <a:srgbClr val="000000"/>
                </a:solidFill>
                <a:latin typeface="Times New Roman" pitchFamily="18" charset="0"/>
                <a:cs typeface="Times New Roman" pitchFamily="18" charset="0"/>
              </a:rPr>
              <a:t>În cristalele absolut ideale ar apare asfel de difuzii:</a:t>
            </a:r>
            <a:r>
              <a:rPr lang="pt-BR" dirty="0">
                <a:latin typeface="Times New Roman" pitchFamily="18" charset="0"/>
                <a:cs typeface="Times New Roman" pitchFamily="18" charset="0"/>
              </a:rPr>
              <a:t> </a:t>
            </a:r>
            <a:br>
              <a:rPr lang="pt-BR"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9" name="Рисунок 8"/>
          <p:cNvPicPr>
            <a:picLocks noChangeAspect="1"/>
          </p:cNvPicPr>
          <p:nvPr/>
        </p:nvPicPr>
        <p:blipFill>
          <a:blip r:embed="rId4">
            <a:duotone>
              <a:schemeClr val="accent5">
                <a:shade val="45000"/>
                <a:satMod val="135000"/>
              </a:schemeClr>
              <a:prstClr val="white"/>
            </a:duotone>
          </a:blip>
          <a:stretch>
            <a:fillRect/>
          </a:stretch>
        </p:blipFill>
        <p:spPr>
          <a:xfrm>
            <a:off x="6577179" y="5297945"/>
            <a:ext cx="2000250" cy="1495425"/>
          </a:xfrm>
          <a:prstGeom prst="rect">
            <a:avLst/>
          </a:prstGeom>
        </p:spPr>
      </p:pic>
      <p:sp>
        <p:nvSpPr>
          <p:cNvPr id="10" name="Прямоугольник 9"/>
          <p:cNvSpPr/>
          <p:nvPr/>
        </p:nvSpPr>
        <p:spPr>
          <a:xfrm>
            <a:off x="8775940" y="5741447"/>
            <a:ext cx="3416060" cy="923330"/>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E este scurtcircuit cu C </a:t>
            </a:r>
            <a:r>
              <a:rPr lang="ro-RO" sz="1600" dirty="0">
                <a:solidFill>
                  <a:srgbClr val="000000"/>
                </a:solidFill>
                <a:latin typeface="Times New Roman" pitchFamily="18" charset="0"/>
                <a:cs typeface="Times New Roman" pitchFamily="18" charset="0"/>
              </a:rPr>
              <a:t>⇒ </a:t>
            </a:r>
            <a:r>
              <a:rPr lang="ro-RO" dirty="0">
                <a:solidFill>
                  <a:srgbClr val="000000"/>
                </a:solidFill>
                <a:latin typeface="Times New Roman" pitchFamily="18" charset="0"/>
                <a:cs typeface="Times New Roman" pitchFamily="18" charset="0"/>
              </a:rPr>
              <a:t>difuzia a pătruns în ambele straturi</a:t>
            </a:r>
            <a:r>
              <a:rPr lang="ro-RO" dirty="0">
                <a:latin typeface="Times New Roman" pitchFamily="18" charset="0"/>
                <a:cs typeface="Times New Roman" pitchFamily="18" charset="0"/>
              </a:rPr>
              <a:t> </a:t>
            </a:r>
            <a:br>
              <a:rPr lang="ro-RO"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1412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513" y="0"/>
            <a:ext cx="2800710" cy="400110"/>
          </a:xfrm>
          <a:prstGeom prst="rect">
            <a:avLst/>
          </a:prstGeom>
        </p:spPr>
        <p:txBody>
          <a:bodyPr wrap="square">
            <a:spAutoFit/>
          </a:bodyPr>
          <a:lstStyle/>
          <a:p>
            <a:r>
              <a:rPr lang="ro-RO" sz="2000" b="1" dirty="0">
                <a:solidFill>
                  <a:srgbClr val="000000"/>
                </a:solidFill>
                <a:latin typeface="Times New Roman" pitchFamily="18" charset="0"/>
                <a:cs typeface="Times New Roman" pitchFamily="18" charset="0"/>
              </a:rPr>
              <a:t>Creşterea cristalelor</a:t>
            </a:r>
            <a:r>
              <a:rPr lang="ro-RO"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5" name="Прямоугольник 4"/>
          <p:cNvSpPr/>
          <p:nvPr/>
        </p:nvSpPr>
        <p:spPr>
          <a:xfrm>
            <a:off x="80512" y="400110"/>
            <a:ext cx="11821678" cy="3693319"/>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Cristalele pot creşte atât din faza G cât şi din faza L.</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Creşterea din faza L se împarte în două direcţii: - creşterea din topituri;</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					     - creşterea din soluţii.</a:t>
            </a:r>
            <a:r>
              <a:rPr lang="ro-RO" dirty="0">
                <a:latin typeface="Times New Roman" pitchFamily="18" charset="0"/>
                <a:cs typeface="Times New Roman" pitchFamily="18" charset="0"/>
              </a:rPr>
              <a:t> </a:t>
            </a:r>
            <a:br>
              <a:rPr lang="ro-RO" dirty="0">
                <a:latin typeface="Times New Roman" pitchFamily="18" charset="0"/>
                <a:cs typeface="Times New Roman" pitchFamily="18" charset="0"/>
              </a:rPr>
            </a:br>
            <a:r>
              <a:rPr lang="ro-RO" b="1" u="sng" dirty="0">
                <a:solidFill>
                  <a:srgbClr val="000000"/>
                </a:solidFill>
                <a:latin typeface="Times New Roman" pitchFamily="18" charset="0"/>
                <a:cs typeface="Times New Roman" pitchFamily="18" charset="0"/>
              </a:rPr>
              <a:t>Creşterea cristalelor din topituri </a:t>
            </a:r>
            <a:endParaRPr lang="en-US" b="1" u="sng" dirty="0">
              <a:solidFill>
                <a:srgbClr val="000000"/>
              </a:solidFill>
              <a:latin typeface="Times New Roman" pitchFamily="18" charset="0"/>
              <a:cs typeface="Times New Roman" pitchFamily="18" charset="0"/>
            </a:endParaRPr>
          </a:p>
          <a:p>
            <a:r>
              <a:rPr lang="vi-VN" dirty="0">
                <a:latin typeface="+mj-lt"/>
              </a:rPr>
              <a:t>Acest proces este cel mai răspândit în industrie pt. că se deosebeşte printr-o mare</a:t>
            </a:r>
            <a:r>
              <a:rPr lang="en-US" dirty="0">
                <a:latin typeface="+mj-lt"/>
              </a:rPr>
              <a:t> </a:t>
            </a:r>
            <a:r>
              <a:rPr lang="vi-VN" dirty="0">
                <a:latin typeface="+mj-lt"/>
              </a:rPr>
              <a:t>viteză de creştere a cristalelor.</a:t>
            </a:r>
            <a:br>
              <a:rPr lang="vi-VN" dirty="0">
                <a:latin typeface="+mj-lt"/>
              </a:rPr>
            </a:br>
            <a:r>
              <a:rPr lang="vi-VN" dirty="0">
                <a:latin typeface="+mj-lt"/>
              </a:rPr>
              <a:t>Pt. a creşte cristalele din topituri trebuie ca metalele să fie la temperatura de topire</a:t>
            </a:r>
            <a:r>
              <a:rPr lang="en-US" dirty="0">
                <a:latin typeface="+mj-lt"/>
              </a:rPr>
              <a:t> </a:t>
            </a:r>
            <a:r>
              <a:rPr lang="vi-VN" dirty="0">
                <a:latin typeface="+mj-lt"/>
              </a:rPr>
              <a:t>(ex. Ttop Si = 1420ºC).</a:t>
            </a:r>
            <a:br>
              <a:rPr lang="vi-VN" dirty="0">
                <a:latin typeface="+mj-lt"/>
              </a:rPr>
            </a:br>
            <a:r>
              <a:rPr lang="vi-VN" b="1" i="1" dirty="0">
                <a:latin typeface="+mj-lt"/>
              </a:rPr>
              <a:t>Neajunsuri</a:t>
            </a:r>
            <a:r>
              <a:rPr lang="vi-VN" dirty="0">
                <a:latin typeface="+mj-lt"/>
              </a:rPr>
              <a:t>: - datorită temperaturilor înalte pot avea loc reacţii chimice dintre</a:t>
            </a:r>
            <a:r>
              <a:rPr lang="en-US" dirty="0">
                <a:latin typeface="+mj-lt"/>
              </a:rPr>
              <a:t> </a:t>
            </a:r>
            <a:r>
              <a:rPr lang="vi-VN" dirty="0">
                <a:latin typeface="+mj-lt"/>
              </a:rPr>
              <a:t>materialul containerului şi topitură.</a:t>
            </a:r>
            <a:br>
              <a:rPr lang="vi-VN" dirty="0">
                <a:latin typeface="+mj-lt"/>
              </a:rPr>
            </a:br>
            <a:r>
              <a:rPr lang="vi-VN" dirty="0">
                <a:latin typeface="+mj-lt"/>
              </a:rPr>
              <a:t>Această metodă poate fi utilizată la creşterea cristalelor care în starea topită au o</a:t>
            </a:r>
            <a:r>
              <a:rPr lang="en-US" dirty="0">
                <a:latin typeface="+mj-lt"/>
              </a:rPr>
              <a:t> </a:t>
            </a:r>
            <a:r>
              <a:rPr lang="vi-VN" dirty="0">
                <a:latin typeface="+mj-lt"/>
              </a:rPr>
              <a:t>presiune mică a vaporilor saturaţi. Pe baza odei creşterii din topituri pot fi realizate</a:t>
            </a:r>
            <a:r>
              <a:rPr lang="en-US" dirty="0">
                <a:latin typeface="+mj-lt"/>
              </a:rPr>
              <a:t> </a:t>
            </a:r>
            <a:r>
              <a:rPr lang="vi-VN" dirty="0">
                <a:latin typeface="+mj-lt"/>
              </a:rPr>
              <a:t>diferite tipuri de creşteri:</a:t>
            </a:r>
            <a:endParaRPr lang="en-US" dirty="0">
              <a:latin typeface="+mj-lt"/>
            </a:endParaRPr>
          </a:p>
          <a:p>
            <a:pPr marL="285750" indent="-285750">
              <a:buFont typeface="Arial" pitchFamily="34" charset="0"/>
              <a:buChar char="•"/>
            </a:pPr>
            <a:r>
              <a:rPr lang="vi-VN" dirty="0">
                <a:latin typeface="+mj-lt"/>
              </a:rPr>
              <a:t> cristalizare orientată;</a:t>
            </a:r>
            <a:endParaRPr lang="en-US" dirty="0">
              <a:latin typeface="+mj-lt"/>
            </a:endParaRPr>
          </a:p>
          <a:p>
            <a:pPr marL="285750" indent="-285750">
              <a:buFont typeface="Arial" pitchFamily="34" charset="0"/>
              <a:buChar char="•"/>
            </a:pPr>
            <a:r>
              <a:rPr lang="vi-VN" dirty="0">
                <a:latin typeface="+mj-lt"/>
              </a:rPr>
              <a:t> cristalizare prin metoda topirii zonale.</a:t>
            </a:r>
            <a:endParaRPr lang="en-US" dirty="0">
              <a:latin typeface="+mj-lt"/>
            </a:endParaRPr>
          </a:p>
          <a:p>
            <a:r>
              <a:rPr lang="vi-VN" dirty="0">
                <a:latin typeface="+mj-lt"/>
              </a:rPr>
              <a:t>Cristalizarea din topituri poate avea loc prin intermediul germenului (agent de</a:t>
            </a:r>
            <a:r>
              <a:rPr lang="en-US" dirty="0">
                <a:latin typeface="+mj-lt"/>
              </a:rPr>
              <a:t> </a:t>
            </a:r>
            <a:r>
              <a:rPr lang="vi-VN" dirty="0">
                <a:latin typeface="+mj-lt"/>
              </a:rPr>
              <a:t>cristalizare) sau fără el.</a:t>
            </a:r>
            <a:br>
              <a:rPr lang="vi-VN" dirty="0">
                <a:latin typeface="+mj-lt"/>
              </a:rPr>
            </a:br>
            <a:r>
              <a:rPr lang="vi-VN" dirty="0">
                <a:latin typeface="+mj-lt"/>
              </a:rPr>
              <a:t>Cum se creşe un cristal din topitură: </a:t>
            </a:r>
            <a:endParaRPr lang="ru-RU" b="1" u="sng" dirty="0">
              <a:solidFill>
                <a:srgbClr val="000000"/>
              </a:solidFill>
              <a:latin typeface="+mj-lt"/>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93429"/>
            <a:ext cx="8359449" cy="235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599357" y="4253936"/>
            <a:ext cx="3302833" cy="1938992"/>
          </a:xfrm>
          <a:prstGeom prst="rect">
            <a:avLst/>
          </a:prstGeom>
        </p:spPr>
        <p:txBody>
          <a:bodyPr wrap="square">
            <a:spAutoFit/>
          </a:bodyPr>
          <a:lstStyle/>
          <a:p>
            <a:r>
              <a:rPr lang="vi-VN" sz="2000">
                <a:latin typeface="+mj-lt"/>
              </a:rPr>
              <a:t>Putem deplasa cuptorul faţă de fiolă sau să extragem fiola din cuptor pt. a forma</a:t>
            </a:r>
            <a:r>
              <a:rPr lang="en-US" sz="2000">
                <a:latin typeface="+mj-lt"/>
              </a:rPr>
              <a:t> </a:t>
            </a:r>
            <a:r>
              <a:rPr lang="vi-VN" sz="2000">
                <a:latin typeface="+mj-lt"/>
              </a:rPr>
              <a:t>cristalul, însă vom avea un monocristal sau mai multe cristale mici. </a:t>
            </a:r>
            <a:endParaRPr lang="en-US"/>
          </a:p>
        </p:txBody>
      </p:sp>
    </p:spTree>
    <p:extLst>
      <p:ext uri="{BB962C8B-B14F-4D97-AF65-F5344CB8AC3E}">
        <p14:creationId xmlns:p14="http://schemas.microsoft.com/office/powerpoint/2010/main" val="92442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261" y="77964"/>
            <a:ext cx="6096000" cy="461665"/>
          </a:xfrm>
          <a:prstGeom prst="rect">
            <a:avLst/>
          </a:prstGeom>
        </p:spPr>
        <p:txBody>
          <a:bodyPr>
            <a:spAutoFit/>
          </a:bodyPr>
          <a:lstStyle/>
          <a:p>
            <a:r>
              <a:rPr lang="ro-RO" sz="2400" b="1" dirty="0">
                <a:solidFill>
                  <a:srgbClr val="000000"/>
                </a:solidFill>
                <a:latin typeface="Times New Roman" panose="02020603050405020304" pitchFamily="18" charset="0"/>
                <a:cs typeface="Times New Roman" panose="02020603050405020304" pitchFamily="18" charset="0"/>
              </a:rPr>
              <a:t>Caracteristica substanţei curate</a:t>
            </a:r>
            <a:r>
              <a:rPr lang="ro-RO"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3261" y="612845"/>
            <a:ext cx="12022347" cy="5632311"/>
          </a:xfrm>
          <a:prstGeom prst="rect">
            <a:avLst/>
          </a:prstGeom>
        </p:spPr>
        <p:txBody>
          <a:bodyPr wrap="square">
            <a:spAutoFit/>
          </a:bodyPr>
          <a:lstStyle/>
          <a:p>
            <a:r>
              <a:rPr lang="ro-RO" sz="2000" dirty="0">
                <a:solidFill>
                  <a:srgbClr val="000000"/>
                </a:solidFill>
                <a:latin typeface="Times New Roman" pitchFamily="18" charset="0"/>
                <a:cs typeface="Times New Roman" pitchFamily="18" charset="0"/>
              </a:rPr>
              <a:t>O substanţă poate fi numită curată dacă concentraţia tuturor impurităţilor care se găsesc în aceasta nu afectează parametri dispozitivului format (în natură nu există substanţe absolut curate).</a:t>
            </a:r>
            <a:br>
              <a:rPr lang="ro-RO" sz="2000" dirty="0">
                <a:solidFill>
                  <a:srgbClr val="000000"/>
                </a:solidFill>
                <a:latin typeface="Times New Roman" pitchFamily="18" charset="0"/>
                <a:cs typeface="Times New Roman" pitchFamily="18" charset="0"/>
              </a:rPr>
            </a:br>
            <a:endParaRPr lang="ro-RO" sz="2000" dirty="0">
              <a:solidFill>
                <a:srgbClr val="000000"/>
              </a:solidFill>
              <a:latin typeface="Times New Roman" pitchFamily="18" charset="0"/>
              <a:cs typeface="Times New Roman" pitchFamily="18" charset="0"/>
            </a:endParaRPr>
          </a:p>
          <a:p>
            <a:r>
              <a:rPr lang="ro-RO" sz="2000" dirty="0">
                <a:solidFill>
                  <a:srgbClr val="000000"/>
                </a:solidFill>
                <a:latin typeface="Times New Roman" pitchFamily="18" charset="0"/>
                <a:cs typeface="Times New Roman" pitchFamily="18" charset="0"/>
              </a:rPr>
              <a:t>Substanţele curate (în chimie, metalurgie) pot fi:</a:t>
            </a:r>
            <a:br>
              <a:rPr lang="ro-RO" sz="2000" dirty="0">
                <a:solidFill>
                  <a:srgbClr val="000000"/>
                </a:solidFill>
                <a:latin typeface="Times New Roman" pitchFamily="18" charset="0"/>
                <a:cs typeface="Times New Roman" pitchFamily="18" charset="0"/>
              </a:rPr>
            </a:br>
            <a:r>
              <a:rPr lang="ro-RO" sz="2000" dirty="0">
                <a:solidFill>
                  <a:srgbClr val="000000"/>
                </a:solidFill>
                <a:latin typeface="Times New Roman" pitchFamily="18" charset="0"/>
                <a:cs typeface="Times New Roman" pitchFamily="18" charset="0"/>
              </a:rPr>
              <a:t>- marca curat : C =2*10</a:t>
            </a:r>
            <a:r>
              <a:rPr lang="ro-RO" sz="2000" baseline="30000" dirty="0">
                <a:solidFill>
                  <a:srgbClr val="000000"/>
                </a:solidFill>
                <a:latin typeface="Times New Roman" pitchFamily="18" charset="0"/>
                <a:cs typeface="Times New Roman" pitchFamily="18" charset="0"/>
              </a:rPr>
              <a:t>-5</a:t>
            </a:r>
            <a:r>
              <a:rPr lang="ro-RO" sz="2000" dirty="0">
                <a:solidFill>
                  <a:srgbClr val="000000"/>
                </a:solidFill>
                <a:latin typeface="Times New Roman" pitchFamily="18" charset="0"/>
                <a:cs typeface="Times New Roman" pitchFamily="18" charset="0"/>
              </a:rPr>
              <a:t> -1%impuritate;</a:t>
            </a:r>
            <a:br>
              <a:rPr lang="ro-RO" sz="2000" dirty="0">
                <a:solidFill>
                  <a:srgbClr val="000000"/>
                </a:solidFill>
                <a:latin typeface="Times New Roman" pitchFamily="18" charset="0"/>
                <a:cs typeface="Times New Roman" pitchFamily="18" charset="0"/>
              </a:rPr>
            </a:br>
            <a:r>
              <a:rPr lang="ro-RO" sz="2000" dirty="0">
                <a:solidFill>
                  <a:srgbClr val="000000"/>
                </a:solidFill>
                <a:latin typeface="Times New Roman" pitchFamily="18" charset="0"/>
                <a:cs typeface="Times New Roman" pitchFamily="18" charset="0"/>
              </a:rPr>
              <a:t>- curat pt. analiză : CPA =1*10</a:t>
            </a:r>
            <a:r>
              <a:rPr lang="ro-RO" sz="2000" baseline="30000" dirty="0">
                <a:solidFill>
                  <a:srgbClr val="000000"/>
                </a:solidFill>
                <a:latin typeface="Times New Roman" pitchFamily="18" charset="0"/>
                <a:cs typeface="Times New Roman" pitchFamily="18" charset="0"/>
              </a:rPr>
              <a:t>-5</a:t>
            </a:r>
            <a:r>
              <a:rPr lang="ro-RO" sz="2000" dirty="0">
                <a:solidFill>
                  <a:srgbClr val="000000"/>
                </a:solidFill>
                <a:latin typeface="Times New Roman" pitchFamily="18" charset="0"/>
                <a:cs typeface="Times New Roman" pitchFamily="18" charset="0"/>
              </a:rPr>
              <a:t> -0,4%;</a:t>
            </a:r>
            <a:br>
              <a:rPr lang="ro-RO" sz="2000" dirty="0">
                <a:solidFill>
                  <a:srgbClr val="000000"/>
                </a:solidFill>
                <a:latin typeface="Times New Roman" pitchFamily="18" charset="0"/>
                <a:cs typeface="Times New Roman" pitchFamily="18" charset="0"/>
              </a:rPr>
            </a:br>
            <a:r>
              <a:rPr lang="ro-RO" sz="2000" dirty="0">
                <a:solidFill>
                  <a:srgbClr val="000000"/>
                </a:solidFill>
                <a:latin typeface="Times New Roman" pitchFamily="18" charset="0"/>
                <a:cs typeface="Times New Roman" pitchFamily="18" charset="0"/>
              </a:rPr>
              <a:t>- curat chimic : CC =1*10</a:t>
            </a:r>
            <a:r>
              <a:rPr lang="ro-RO" sz="2000" baseline="30000" dirty="0">
                <a:solidFill>
                  <a:srgbClr val="000000"/>
                </a:solidFill>
                <a:latin typeface="Times New Roman" pitchFamily="18" charset="0"/>
                <a:cs typeface="Times New Roman" pitchFamily="18" charset="0"/>
              </a:rPr>
              <a:t>-6</a:t>
            </a:r>
            <a:r>
              <a:rPr lang="ro-RO" sz="2000" dirty="0">
                <a:solidFill>
                  <a:srgbClr val="000000"/>
                </a:solidFill>
                <a:latin typeface="Times New Roman" pitchFamily="18" charset="0"/>
                <a:cs typeface="Times New Roman" pitchFamily="18" charset="0"/>
              </a:rPr>
              <a:t> -0,2%;</a:t>
            </a:r>
            <a:br>
              <a:rPr lang="ro-RO" sz="2000" dirty="0">
                <a:solidFill>
                  <a:srgbClr val="000000"/>
                </a:solidFill>
                <a:latin typeface="Times New Roman" pitchFamily="18" charset="0"/>
                <a:cs typeface="Times New Roman" pitchFamily="18" charset="0"/>
              </a:rPr>
            </a:br>
            <a:r>
              <a:rPr lang="ro-RO" sz="2000" dirty="0">
                <a:solidFill>
                  <a:srgbClr val="000000"/>
                </a:solidFill>
                <a:latin typeface="Times New Roman" pitchFamily="18" charset="0"/>
                <a:cs typeface="Times New Roman" pitchFamily="18" charset="0"/>
              </a:rPr>
              <a:t>- deosebit de curat : DC = conţine mai puţin de 0.05% impuritate (se utilizează în special în </a:t>
            </a:r>
            <a:r>
              <a:rPr lang="el-GR" sz="2000" dirty="0">
                <a:solidFill>
                  <a:srgbClr val="000000"/>
                </a:solidFill>
                <a:latin typeface="Times New Roman" pitchFamily="18" charset="0"/>
                <a:cs typeface="Times New Roman" pitchFamily="18" charset="0"/>
              </a:rPr>
              <a:t>μ</a:t>
            </a:r>
            <a:r>
              <a:rPr lang="ro-RO" sz="2000" dirty="0">
                <a:solidFill>
                  <a:srgbClr val="000000"/>
                </a:solidFill>
                <a:latin typeface="Times New Roman" pitchFamily="18" charset="0"/>
                <a:cs typeface="Times New Roman" pitchFamily="18" charset="0"/>
              </a:rPr>
              <a:t>electronică).</a:t>
            </a:r>
            <a:br>
              <a:rPr lang="ro-RO" sz="2000" dirty="0">
                <a:solidFill>
                  <a:srgbClr val="000000"/>
                </a:solidFill>
                <a:latin typeface="Times New Roman" pitchFamily="18" charset="0"/>
                <a:cs typeface="Times New Roman" pitchFamily="18" charset="0"/>
              </a:rPr>
            </a:br>
            <a:endParaRPr lang="ro-RO" sz="2000" dirty="0">
              <a:solidFill>
                <a:srgbClr val="000000"/>
              </a:solidFill>
              <a:latin typeface="Times New Roman" pitchFamily="18" charset="0"/>
              <a:cs typeface="Times New Roman" pitchFamily="18" charset="0"/>
            </a:endParaRPr>
          </a:p>
          <a:p>
            <a:r>
              <a:rPr lang="ro-RO" sz="2000" dirty="0">
                <a:solidFill>
                  <a:srgbClr val="000000"/>
                </a:solidFill>
                <a:latin typeface="Times New Roman" pitchFamily="18" charset="0"/>
                <a:cs typeface="Times New Roman" pitchFamily="18" charset="0"/>
              </a:rPr>
              <a:t>Această clasificare nu este unică în lume şi nici prea bună. În SUA, Japonia se folosesc alte clasificări. Aceasta înseamnă că pot fi caracterizate prin nr. de atomi care sunt la 1000 atomi a substanţei de bază, n part per milion (n = nr. de atomi de impuritate)(P.P.M.) sau part per billion (P.P.B.).</a:t>
            </a:r>
            <a:r>
              <a:rPr lang="ro-RO" sz="2000" dirty="0">
                <a:latin typeface="Times New Roman" pitchFamily="18" charset="0"/>
                <a:cs typeface="Times New Roman" pitchFamily="18" charset="0"/>
              </a:rPr>
              <a:t> </a:t>
            </a:r>
            <a:br>
              <a:rPr lang="ro-RO" sz="2000" dirty="0">
                <a:latin typeface="Times New Roman" pitchFamily="18" charset="0"/>
                <a:cs typeface="Times New Roman" pitchFamily="18" charset="0"/>
              </a:rPr>
            </a:br>
            <a:endParaRPr lang="ro-RO" sz="2000" dirty="0">
              <a:latin typeface="Times New Roman" pitchFamily="18" charset="0"/>
              <a:cs typeface="Times New Roman" pitchFamily="18" charset="0"/>
            </a:endParaRPr>
          </a:p>
          <a:p>
            <a:r>
              <a:rPr lang="ro-RO" sz="2000" dirty="0">
                <a:solidFill>
                  <a:srgbClr val="000000"/>
                </a:solidFill>
                <a:latin typeface="Times New Roman" pitchFamily="18" charset="0"/>
                <a:cs typeface="Times New Roman" pitchFamily="18" charset="0"/>
              </a:rPr>
              <a:t>În acest mod se pot caracteriza substanţe gazoase, lichide.</a:t>
            </a:r>
            <a:br>
              <a:rPr lang="ro-RO" sz="2000" dirty="0">
                <a:solidFill>
                  <a:srgbClr val="000000"/>
                </a:solidFill>
                <a:latin typeface="Times New Roman" pitchFamily="18" charset="0"/>
                <a:cs typeface="Times New Roman" pitchFamily="18" charset="0"/>
              </a:rPr>
            </a:br>
            <a:r>
              <a:rPr lang="ro-RO" sz="2000" dirty="0">
                <a:solidFill>
                  <a:srgbClr val="000000"/>
                </a:solidFill>
                <a:latin typeface="Times New Roman" pitchFamily="18" charset="0"/>
                <a:cs typeface="Times New Roman" pitchFamily="18" charset="0"/>
              </a:rPr>
              <a:t>Substanţele Indiu, Galiu au o asfel de marcă de curăţenie:</a:t>
            </a:r>
            <a:br>
              <a:rPr lang="ro-RO" sz="2000" dirty="0">
                <a:solidFill>
                  <a:srgbClr val="000000"/>
                </a:solidFill>
                <a:latin typeface="Times New Roman" pitchFamily="18" charset="0"/>
                <a:cs typeface="Times New Roman" pitchFamily="18" charset="0"/>
              </a:rPr>
            </a:br>
            <a:r>
              <a:rPr lang="ro-RO" sz="2000" dirty="0">
                <a:solidFill>
                  <a:srgbClr val="000000"/>
                </a:solidFill>
                <a:latin typeface="Times New Roman" pitchFamily="18" charset="0"/>
                <a:cs typeface="Times New Roman" pitchFamily="18" charset="0"/>
              </a:rPr>
              <a:t>- 5N8 – reprezentând nr. 99.9998% ⇒0.0002% impuritate;</a:t>
            </a:r>
            <a:br>
              <a:rPr lang="ro-RO" sz="2000" dirty="0">
                <a:solidFill>
                  <a:srgbClr val="000000"/>
                </a:solidFill>
                <a:latin typeface="Times New Roman" pitchFamily="18" charset="0"/>
                <a:cs typeface="Times New Roman" pitchFamily="18" charset="0"/>
              </a:rPr>
            </a:br>
            <a:r>
              <a:rPr lang="ro-RO" sz="2000" dirty="0">
                <a:solidFill>
                  <a:srgbClr val="000000"/>
                </a:solidFill>
                <a:latin typeface="Times New Roman" pitchFamily="18" charset="0"/>
                <a:cs typeface="Times New Roman" pitchFamily="18" charset="0"/>
              </a:rPr>
              <a:t>- 3N7 – reprezentând nr. 99.97%. </a:t>
            </a:r>
            <a:br>
              <a:rPr lang="ro-RO"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20889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9810" y="167763"/>
            <a:ext cx="6096000" cy="400110"/>
          </a:xfrm>
          <a:prstGeom prst="rect">
            <a:avLst/>
          </a:prstGeom>
        </p:spPr>
        <p:txBody>
          <a:bodyPr>
            <a:spAutoFit/>
          </a:bodyPr>
          <a:lstStyle/>
          <a:p>
            <a:r>
              <a:rPr lang="vi-VN" sz="2000">
                <a:latin typeface="+mj-lt"/>
              </a:rPr>
              <a:t>Altă metodă pt. a obţine monocristalul: </a:t>
            </a:r>
            <a:endParaRPr lang="en-US" sz="200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46" y="567873"/>
            <a:ext cx="3406436" cy="227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192905" y="1243693"/>
            <a:ext cx="8799226" cy="400110"/>
          </a:xfrm>
          <a:prstGeom prst="rect">
            <a:avLst/>
          </a:prstGeom>
        </p:spPr>
        <p:txBody>
          <a:bodyPr wrap="square">
            <a:spAutoFit/>
          </a:bodyPr>
          <a:lstStyle/>
          <a:p>
            <a:r>
              <a:rPr lang="vi-VN" sz="2000">
                <a:latin typeface="+mj-lt"/>
              </a:rPr>
              <a:t>Volumul de S se răceşte primul, se cristalizează primul pt. că are dimensiune mică. </a:t>
            </a:r>
            <a:endParaRPr lang="en-US"/>
          </a:p>
        </p:txBody>
      </p:sp>
      <p:sp>
        <p:nvSpPr>
          <p:cNvPr id="6" name="Прямоугольник 5"/>
          <p:cNvSpPr/>
          <p:nvPr/>
        </p:nvSpPr>
        <p:spPr>
          <a:xfrm>
            <a:off x="431046" y="2905780"/>
            <a:ext cx="1853784" cy="400110"/>
          </a:xfrm>
          <a:prstGeom prst="rect">
            <a:avLst/>
          </a:prstGeom>
        </p:spPr>
        <p:txBody>
          <a:bodyPr wrap="square">
            <a:spAutoFit/>
          </a:bodyPr>
          <a:lstStyle/>
          <a:p>
            <a:r>
              <a:rPr lang="vi-VN" sz="2000">
                <a:latin typeface="+mj-lt"/>
              </a:rPr>
              <a:t>Altă metode: </a:t>
            </a:r>
            <a:endParaRPr lang="en-US" sz="2000">
              <a:latin typeface="+mj-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532" y="2603632"/>
            <a:ext cx="30099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5618189" y="2454496"/>
            <a:ext cx="2588302" cy="369332"/>
          </a:xfrm>
          <a:prstGeom prst="rect">
            <a:avLst/>
          </a:prstGeom>
        </p:spPr>
        <p:txBody>
          <a:bodyPr wrap="square">
            <a:spAutoFit/>
          </a:bodyPr>
          <a:lstStyle/>
          <a:p>
            <a:r>
              <a:rPr lang="en-US" b="1"/>
              <a:t>Metoda lui Stocbargher</a:t>
            </a:r>
            <a:r>
              <a:rPr lang="en-US"/>
              <a:t>: </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189" y="2788298"/>
            <a:ext cx="26384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8789389" y="2422636"/>
            <a:ext cx="2228538" cy="369332"/>
          </a:xfrm>
          <a:prstGeom prst="rect">
            <a:avLst/>
          </a:prstGeom>
        </p:spPr>
        <p:txBody>
          <a:bodyPr wrap="square">
            <a:spAutoFit/>
          </a:bodyPr>
          <a:lstStyle/>
          <a:p>
            <a:r>
              <a:rPr lang="en-US" b="1"/>
              <a:t>Metoda Bridgmen</a:t>
            </a:r>
            <a:r>
              <a:rPr lang="en-US"/>
              <a:t>: </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9389" y="2932938"/>
            <a:ext cx="22860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63384" y="4844694"/>
            <a:ext cx="6096000" cy="400110"/>
          </a:xfrm>
          <a:prstGeom prst="rect">
            <a:avLst/>
          </a:prstGeom>
        </p:spPr>
        <p:txBody>
          <a:bodyPr>
            <a:spAutoFit/>
          </a:bodyPr>
          <a:lstStyle/>
          <a:p>
            <a:r>
              <a:rPr lang="it-IT" sz="2000">
                <a:latin typeface="Times New Roman" pitchFamily="18" charset="0"/>
                <a:cs typeface="Times New Roman" pitchFamily="18" charset="0"/>
              </a:rPr>
              <a:t>Aceste ultime metode sunt mai bune.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34202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4911" y="130606"/>
            <a:ext cx="9563725" cy="400110"/>
          </a:xfrm>
          <a:prstGeom prst="rect">
            <a:avLst/>
          </a:prstGeom>
        </p:spPr>
        <p:txBody>
          <a:bodyPr wrap="square">
            <a:spAutoFit/>
          </a:bodyPr>
          <a:lstStyle/>
          <a:p>
            <a:r>
              <a:rPr lang="vi-VN" sz="2000">
                <a:latin typeface="+mj-lt"/>
              </a:rPr>
              <a:t>Pt. a obţine cristale absolut curate se foloseşte </a:t>
            </a:r>
            <a:r>
              <a:rPr lang="vi-VN" sz="2000" b="1">
                <a:latin typeface="+mj-lt"/>
              </a:rPr>
              <a:t>metoda topirii zonale fără</a:t>
            </a:r>
            <a:r>
              <a:rPr lang="en-US" sz="2000" b="1">
                <a:latin typeface="+mj-lt"/>
              </a:rPr>
              <a:t> </a:t>
            </a:r>
            <a:r>
              <a:rPr lang="vi-VN" sz="2000" b="1">
                <a:latin typeface="+mj-lt"/>
              </a:rPr>
              <a:t>container</a:t>
            </a:r>
            <a:r>
              <a:rPr lang="vi-VN" sz="2000">
                <a:latin typeface="+mj-lt"/>
              </a:rPr>
              <a:t>: </a:t>
            </a:r>
            <a:endParaRPr lang="en-US" sz="200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411" y="530715"/>
            <a:ext cx="4966428" cy="288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3420062"/>
            <a:ext cx="12192000" cy="707886"/>
          </a:xfrm>
          <a:prstGeom prst="rect">
            <a:avLst/>
          </a:prstGeom>
        </p:spPr>
        <p:txBody>
          <a:bodyPr wrap="square">
            <a:spAutoFit/>
          </a:bodyPr>
          <a:lstStyle/>
          <a:p>
            <a:r>
              <a:rPr lang="vi-VN" sz="2000">
                <a:latin typeface="+mj-lt"/>
              </a:rPr>
              <a:t>Această metodă se realizează în vid, astfel încât cristalul să nu aibe contact direct</a:t>
            </a:r>
            <a:r>
              <a:rPr lang="en-US" sz="2000">
                <a:latin typeface="+mj-lt"/>
              </a:rPr>
              <a:t> </a:t>
            </a:r>
            <a:r>
              <a:rPr lang="vi-VN" sz="2000">
                <a:latin typeface="+mj-lt"/>
              </a:rPr>
              <a:t>cu fiola. Această metodă oferă posibilitatea creşterii cristalelor fără impurităţi. </a:t>
            </a:r>
            <a:endParaRPr lang="en-US" sz="2000">
              <a:latin typeface="+mj-lt"/>
            </a:endParaRPr>
          </a:p>
        </p:txBody>
      </p:sp>
    </p:spTree>
    <p:extLst>
      <p:ext uri="{BB962C8B-B14F-4D97-AF65-F5344CB8AC3E}">
        <p14:creationId xmlns:p14="http://schemas.microsoft.com/office/powerpoint/2010/main" val="356901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52773"/>
            <a:ext cx="11917180" cy="1015663"/>
          </a:xfrm>
          <a:prstGeom prst="rect">
            <a:avLst/>
          </a:prstGeom>
        </p:spPr>
        <p:txBody>
          <a:bodyPr wrap="square">
            <a:spAutoFit/>
          </a:bodyPr>
          <a:lstStyle/>
          <a:p>
            <a:r>
              <a:rPr lang="it-IT" sz="2000" b="1" dirty="0">
                <a:latin typeface="Times New Roman" pitchFamily="18" charset="0"/>
                <a:cs typeface="Times New Roman" pitchFamily="18" charset="0"/>
              </a:rPr>
              <a:t>Metoda tragerii cristalului din topitură</a:t>
            </a:r>
          </a:p>
          <a:p>
            <a:r>
              <a:rPr lang="vi-VN" sz="2000" dirty="0"/>
              <a:t>Această metodă este denumită metoda lui Czochalski şi este cea mai utilizată,</a:t>
            </a:r>
            <a:r>
              <a:rPr lang="en-US" sz="2000" dirty="0"/>
              <a:t> </a:t>
            </a:r>
            <a:r>
              <a:rPr lang="vi-VN" sz="2000" dirty="0"/>
              <a:t>deoarece se fac sute de tone de Si. </a:t>
            </a:r>
            <a:endParaRPr lang="en-US"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57" y="1168436"/>
            <a:ext cx="8641646" cy="226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3665973"/>
            <a:ext cx="11917180" cy="1631216"/>
          </a:xfrm>
          <a:prstGeom prst="rect">
            <a:avLst/>
          </a:prstGeom>
        </p:spPr>
        <p:txBody>
          <a:bodyPr wrap="square">
            <a:spAutoFit/>
          </a:bodyPr>
          <a:lstStyle/>
          <a:p>
            <a:r>
              <a:rPr lang="vi-VN" sz="2000">
                <a:latin typeface="+mj-lt"/>
              </a:rPr>
              <a:t>Germenele l-am pus în contact cu topitura astfel încât să se topească puţin, după</a:t>
            </a:r>
            <a:r>
              <a:rPr lang="en-US" sz="2000">
                <a:latin typeface="+mj-lt"/>
              </a:rPr>
              <a:t> </a:t>
            </a:r>
            <a:r>
              <a:rPr lang="vi-VN" sz="2000">
                <a:latin typeface="+mj-lt"/>
              </a:rPr>
              <a:t>care îl tragem în sus rotind-ul.</a:t>
            </a:r>
            <a:br>
              <a:rPr lang="vi-VN" sz="2000">
                <a:latin typeface="+mj-lt"/>
              </a:rPr>
            </a:br>
            <a:r>
              <a:rPr lang="vi-VN" sz="2000">
                <a:latin typeface="+mj-lt"/>
              </a:rPr>
              <a:t>Topitura se încălzeşte peste temperatura de topite pt. a se evapora impurităţile</a:t>
            </a:r>
            <a:r>
              <a:rPr lang="en-US" sz="2000">
                <a:latin typeface="+mj-lt"/>
              </a:rPr>
              <a:t> </a:t>
            </a:r>
            <a:r>
              <a:rPr lang="vi-VN" sz="2000">
                <a:latin typeface="+mj-lt"/>
              </a:rPr>
              <a:t>volatile, înainte de a se pune în contact germenele cu topitura.</a:t>
            </a:r>
            <a:br>
              <a:rPr lang="vi-VN" sz="2000">
                <a:latin typeface="+mj-lt"/>
              </a:rPr>
            </a:br>
            <a:r>
              <a:rPr lang="vi-VN" sz="2000">
                <a:latin typeface="+mj-lt"/>
              </a:rPr>
              <a:t>Rotim cristalul în jurul axei sale asfel încât concentraţia impurităţilor să fie</a:t>
            </a:r>
            <a:r>
              <a:rPr lang="en-US" sz="2000">
                <a:latin typeface="+mj-lt"/>
              </a:rPr>
              <a:t> </a:t>
            </a:r>
            <a:r>
              <a:rPr lang="vi-VN" sz="2000">
                <a:latin typeface="+mj-lt"/>
              </a:rPr>
              <a:t>uniform distribuită.</a:t>
            </a:r>
            <a:br>
              <a:rPr lang="vi-VN" sz="2000">
                <a:latin typeface="+mj-lt"/>
              </a:rPr>
            </a:br>
            <a:r>
              <a:rPr lang="vi-VN" sz="2000">
                <a:latin typeface="+mj-lt"/>
              </a:rPr>
              <a:t>Diametrul cristalului se reglează cu viteza de tragere a cristalului. </a:t>
            </a:r>
            <a:endParaRPr lang="en-US" sz="2000">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871" y="4944254"/>
            <a:ext cx="4164570" cy="191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896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0685"/>
            <a:ext cx="12192000" cy="400110"/>
          </a:xfrm>
          <a:prstGeom prst="rect">
            <a:avLst/>
          </a:prstGeom>
        </p:spPr>
        <p:txBody>
          <a:bodyPr wrap="square">
            <a:spAutoFit/>
          </a:bodyPr>
          <a:lstStyle/>
          <a:p>
            <a:r>
              <a:rPr lang="vi-VN" sz="2000" b="1">
                <a:latin typeface="+mj-lt"/>
              </a:rPr>
              <a:t>Metoda creşterii cristalelor cu ajutorul topirii zonale la o temperatură foarte</a:t>
            </a:r>
            <a:r>
              <a:rPr lang="en-US" sz="2000" b="1">
                <a:latin typeface="+mj-lt"/>
              </a:rPr>
              <a:t> </a:t>
            </a:r>
            <a:r>
              <a:rPr lang="vi-VN" sz="2000" b="1">
                <a:latin typeface="+mj-lt"/>
              </a:rPr>
              <a:t>mare</a:t>
            </a:r>
            <a:r>
              <a:rPr lang="vi-VN" sz="2000">
                <a:latin typeface="+mj-lt"/>
              </a:rPr>
              <a:t> </a:t>
            </a:r>
            <a:endParaRPr lang="en-US" sz="2000">
              <a:latin typeface="+mj-lt"/>
            </a:endParaRPr>
          </a:p>
        </p:txBody>
      </p:sp>
      <p:sp>
        <p:nvSpPr>
          <p:cNvPr id="5" name="Прямоугольник 4"/>
          <p:cNvSpPr/>
          <p:nvPr/>
        </p:nvSpPr>
        <p:spPr>
          <a:xfrm>
            <a:off x="0" y="410795"/>
            <a:ext cx="12192000" cy="707886"/>
          </a:xfrm>
          <a:prstGeom prst="rect">
            <a:avLst/>
          </a:prstGeom>
        </p:spPr>
        <p:txBody>
          <a:bodyPr wrap="square">
            <a:spAutoFit/>
          </a:bodyPr>
          <a:lstStyle/>
          <a:p>
            <a:r>
              <a:rPr lang="vi-VN" sz="2000">
                <a:latin typeface="+mj-lt"/>
              </a:rPr>
              <a:t>Luăm diamantul care necesită temperatură mare de topire.</a:t>
            </a:r>
            <a:r>
              <a:rPr lang="en-US" sz="2000">
                <a:latin typeface="+mj-lt"/>
              </a:rPr>
              <a:t> </a:t>
            </a:r>
            <a:r>
              <a:rPr lang="vi-VN" sz="2000">
                <a:latin typeface="+mj-lt"/>
              </a:rPr>
              <a:t>Încălzirea se face cu H2.</a:t>
            </a:r>
            <a:r>
              <a:rPr lang="en-US" sz="2000">
                <a:latin typeface="+mj-lt"/>
              </a:rPr>
              <a:t> </a:t>
            </a:r>
            <a:r>
              <a:rPr lang="vi-VN" sz="2000">
                <a:latin typeface="+mj-lt"/>
              </a:rPr>
              <a:t>G este o bucăţică de diamant pe care curge topitura câte un pic, transformându-se</a:t>
            </a:r>
            <a:r>
              <a:rPr lang="en-US" sz="2000">
                <a:latin typeface="+mj-lt"/>
              </a:rPr>
              <a:t> </a:t>
            </a:r>
            <a:r>
              <a:rPr lang="vi-VN" sz="2000">
                <a:latin typeface="+mj-lt"/>
              </a:rPr>
              <a:t>topitura în S. </a:t>
            </a:r>
            <a:endParaRPr lang="en-US" sz="200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24" y="1245432"/>
            <a:ext cx="6857491" cy="226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49413" y="3813961"/>
            <a:ext cx="7090403" cy="461665"/>
          </a:xfrm>
          <a:prstGeom prst="rect">
            <a:avLst/>
          </a:prstGeom>
        </p:spPr>
        <p:txBody>
          <a:bodyPr wrap="none">
            <a:spAutoFit/>
          </a:bodyPr>
          <a:lstStyle/>
          <a:p>
            <a:r>
              <a:rPr lang="vi-VN" sz="2400">
                <a:latin typeface="+mj-lt"/>
              </a:rPr>
              <a:t>Folosind această metodă se pot creşte cristale şi din praf</a:t>
            </a:r>
            <a:endParaRPr lang="en-US" sz="2400">
              <a:latin typeface="+mj-lt"/>
            </a:endParaRPr>
          </a:p>
        </p:txBody>
      </p:sp>
    </p:spTree>
    <p:extLst>
      <p:ext uri="{BB962C8B-B14F-4D97-AF65-F5344CB8AC3E}">
        <p14:creationId xmlns:p14="http://schemas.microsoft.com/office/powerpoint/2010/main" val="118778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871"/>
            <a:ext cx="6096000" cy="400110"/>
          </a:xfrm>
          <a:prstGeom prst="rect">
            <a:avLst/>
          </a:prstGeom>
        </p:spPr>
        <p:txBody>
          <a:bodyPr>
            <a:spAutoFit/>
          </a:bodyPr>
          <a:lstStyle/>
          <a:p>
            <a:r>
              <a:rPr lang="en-US" sz="2000" b="1" i="1">
                <a:latin typeface="Times New Roman" pitchFamily="18" charset="0"/>
                <a:cs typeface="Times New Roman" pitchFamily="18" charset="0"/>
              </a:rPr>
              <a:t>Creşterea cristalelor din soluţie</a:t>
            </a:r>
            <a:r>
              <a:rPr lang="en-US" sz="2000">
                <a:latin typeface="Times New Roman" pitchFamily="18" charset="0"/>
                <a:cs typeface="Times New Roman" pitchFamily="18" charset="0"/>
              </a:rPr>
              <a:t> </a:t>
            </a:r>
          </a:p>
        </p:txBody>
      </p:sp>
      <p:sp>
        <p:nvSpPr>
          <p:cNvPr id="5" name="Прямоугольник 4"/>
          <p:cNvSpPr/>
          <p:nvPr/>
        </p:nvSpPr>
        <p:spPr>
          <a:xfrm>
            <a:off x="0" y="371887"/>
            <a:ext cx="12192000" cy="5940088"/>
          </a:xfrm>
          <a:prstGeom prst="rect">
            <a:avLst/>
          </a:prstGeom>
        </p:spPr>
        <p:txBody>
          <a:bodyPr wrap="square">
            <a:spAutoFit/>
          </a:bodyPr>
          <a:lstStyle/>
          <a:p>
            <a:r>
              <a:rPr lang="vi-VN" sz="2000" dirty="0">
                <a:latin typeface="+mj-lt"/>
              </a:rPr>
              <a:t>Principala prioritate a acestei metode este temperatura joasă de creştere a</a:t>
            </a:r>
            <a:r>
              <a:rPr lang="en-US" sz="2000" dirty="0">
                <a:latin typeface="+mj-lt"/>
              </a:rPr>
              <a:t> </a:t>
            </a:r>
            <a:r>
              <a:rPr lang="vi-VN" sz="2000" dirty="0">
                <a:latin typeface="+mj-lt"/>
              </a:rPr>
              <a:t>cristalelor. Se pot creşte cristale care au o temperatură mare de topire. Se pot creşte</a:t>
            </a:r>
            <a:r>
              <a:rPr lang="en-US" sz="2000" dirty="0">
                <a:latin typeface="+mj-lt"/>
              </a:rPr>
              <a:t> </a:t>
            </a:r>
            <a:r>
              <a:rPr lang="vi-VN" sz="2000" dirty="0">
                <a:latin typeface="+mj-lt"/>
              </a:rPr>
              <a:t>cristale care au o presiune mare a vaporilor saturaţi în starea de topire (de ex. cristalele</a:t>
            </a:r>
            <a:r>
              <a:rPr lang="en-US" sz="2000" dirty="0">
                <a:latin typeface="+mj-lt"/>
              </a:rPr>
              <a:t> </a:t>
            </a:r>
            <a:r>
              <a:rPr lang="vi-VN" sz="2000" dirty="0">
                <a:latin typeface="+mj-lt"/>
              </a:rPr>
              <a:t>din quartz). Temperatura joasă a procesului dă posibilitatea de a creşte cristale cu o reţea</a:t>
            </a:r>
            <a:r>
              <a:rPr lang="en-US" sz="2000" dirty="0">
                <a:latin typeface="+mj-lt"/>
              </a:rPr>
              <a:t> </a:t>
            </a:r>
            <a:r>
              <a:rPr lang="vi-VN" sz="2000" dirty="0">
                <a:latin typeface="+mj-lt"/>
              </a:rPr>
              <a:t>cristalină desăvârşită.</a:t>
            </a:r>
            <a:br>
              <a:rPr lang="vi-VN" sz="2000" dirty="0">
                <a:latin typeface="+mj-lt"/>
              </a:rPr>
            </a:br>
            <a:r>
              <a:rPr lang="vi-VN" sz="2000" dirty="0">
                <a:latin typeface="+mj-lt"/>
              </a:rPr>
              <a:t>În acest sistem de creştere se găsesc două componente:</a:t>
            </a:r>
            <a:br>
              <a:rPr lang="vi-VN" sz="2000" dirty="0">
                <a:latin typeface="+mj-lt"/>
              </a:rPr>
            </a:br>
            <a:r>
              <a:rPr lang="vi-VN" sz="2000" dirty="0">
                <a:latin typeface="+mj-lt"/>
              </a:rPr>
              <a:t>- solventul (în care se dizolvă substanţa);</a:t>
            </a:r>
            <a:br>
              <a:rPr lang="vi-VN" sz="2000" dirty="0">
                <a:latin typeface="+mj-lt"/>
              </a:rPr>
            </a:br>
            <a:r>
              <a:rPr lang="vi-VN" sz="2000" dirty="0">
                <a:latin typeface="+mj-lt"/>
              </a:rPr>
              <a:t>- substanţa.</a:t>
            </a:r>
            <a:br>
              <a:rPr lang="vi-VN" sz="2000" dirty="0">
                <a:latin typeface="+mj-lt"/>
              </a:rPr>
            </a:br>
            <a:r>
              <a:rPr lang="vi-VN" sz="2000" i="1" dirty="0">
                <a:latin typeface="+mj-lt"/>
              </a:rPr>
              <a:t>Cerinţe pt. solvent</a:t>
            </a:r>
            <a:r>
              <a:rPr lang="vi-VN" sz="2000" dirty="0">
                <a:latin typeface="+mj-lt"/>
              </a:rPr>
              <a:t>:</a:t>
            </a:r>
            <a:br>
              <a:rPr lang="vi-VN" sz="2000" dirty="0">
                <a:latin typeface="+mj-lt"/>
              </a:rPr>
            </a:br>
            <a:r>
              <a:rPr lang="vi-VN" sz="2000" dirty="0">
                <a:latin typeface="+mj-lt"/>
              </a:rPr>
              <a:t>1.º solventul trebuie să micşoreze cu mult temperatura de creştere a cristalului,</a:t>
            </a:r>
            <a:r>
              <a:rPr lang="en-US" sz="2000" dirty="0">
                <a:latin typeface="+mj-lt"/>
              </a:rPr>
              <a:t> </a:t>
            </a:r>
            <a:r>
              <a:rPr lang="vi-VN" sz="2000" dirty="0">
                <a:latin typeface="+mj-lt"/>
              </a:rPr>
              <a:t>adica singur să aibă o temperatură de topire (ex. : I, St, Pl).</a:t>
            </a:r>
            <a:br>
              <a:rPr lang="vi-VN" sz="2000" dirty="0">
                <a:latin typeface="+mj-lt"/>
              </a:rPr>
            </a:br>
            <a:r>
              <a:rPr lang="vi-VN" sz="2000" dirty="0">
                <a:latin typeface="+mj-lt"/>
              </a:rPr>
              <a:t>2.º să nu intre în componenţa cristalului crescut.</a:t>
            </a:r>
            <a:br>
              <a:rPr lang="vi-VN" sz="2000" dirty="0">
                <a:latin typeface="+mj-lt"/>
              </a:rPr>
            </a:br>
            <a:r>
              <a:rPr lang="vi-VN" sz="2000" dirty="0">
                <a:latin typeface="+mj-lt"/>
              </a:rPr>
              <a:t>3.º atomii solventului care au intrat în interiorul cristalului trebuie să fie inactivi.</a:t>
            </a:r>
            <a:br>
              <a:rPr lang="vi-VN" sz="2000" dirty="0">
                <a:latin typeface="+mj-lt"/>
              </a:rPr>
            </a:br>
            <a:r>
              <a:rPr lang="vi-VN" sz="2000" dirty="0">
                <a:latin typeface="+mj-lt"/>
              </a:rPr>
              <a:t>Dacă creştem cristale din soluţie din GaAs ⇒ As (solvent) intră în componenţa</a:t>
            </a:r>
            <a:r>
              <a:rPr lang="en-US" sz="2000" dirty="0">
                <a:latin typeface="+mj-lt"/>
              </a:rPr>
              <a:t> </a:t>
            </a:r>
            <a:r>
              <a:rPr lang="vi-VN" sz="2000" dirty="0">
                <a:latin typeface="+mj-lt"/>
              </a:rPr>
              <a:t>cristalului. </a:t>
            </a:r>
            <a:br>
              <a:rPr lang="vi-VN" sz="2000" dirty="0">
                <a:latin typeface="+mj-lt"/>
              </a:rPr>
            </a:br>
            <a:r>
              <a:rPr lang="vi-VN" sz="2000" dirty="0">
                <a:latin typeface="+mj-lt"/>
              </a:rPr>
              <a:t>Procesul de cristalizare din soluţii are următoarele etape:</a:t>
            </a:r>
            <a:br>
              <a:rPr lang="vi-VN" sz="2000" dirty="0">
                <a:latin typeface="+mj-lt"/>
              </a:rPr>
            </a:br>
            <a:r>
              <a:rPr lang="vi-VN" sz="2000" dirty="0">
                <a:latin typeface="+mj-lt"/>
              </a:rPr>
              <a:t>I – dizolvarea componenţilor iniţiali;</a:t>
            </a:r>
            <a:br>
              <a:rPr lang="vi-VN" sz="2000" dirty="0">
                <a:latin typeface="+mj-lt"/>
              </a:rPr>
            </a:br>
            <a:r>
              <a:rPr lang="vi-VN" sz="2000" dirty="0">
                <a:latin typeface="+mj-lt"/>
              </a:rPr>
              <a:t>II – difuzia componenţilor prin faza lichidă la frontul de cristalizare;</a:t>
            </a:r>
            <a:br>
              <a:rPr lang="vi-VN" sz="2000" dirty="0">
                <a:latin typeface="+mj-lt"/>
              </a:rPr>
            </a:br>
            <a:r>
              <a:rPr lang="vi-VN" sz="2000" dirty="0">
                <a:latin typeface="+mj-lt"/>
              </a:rPr>
              <a:t>III – depunerea cristalului la frontul de cristalizare;</a:t>
            </a:r>
            <a:br>
              <a:rPr lang="vi-VN" sz="2000" dirty="0">
                <a:latin typeface="+mj-lt"/>
              </a:rPr>
            </a:br>
            <a:r>
              <a:rPr lang="vi-VN" sz="2000" dirty="0">
                <a:latin typeface="+mj-lt"/>
              </a:rPr>
              <a:t>IV – disiparea căldurii de cristalizare.</a:t>
            </a:r>
            <a:br>
              <a:rPr lang="vi-VN" sz="2000" dirty="0">
                <a:latin typeface="+mj-lt"/>
              </a:rPr>
            </a:br>
            <a:r>
              <a:rPr lang="vi-VN" sz="2000" dirty="0">
                <a:latin typeface="+mj-lt"/>
              </a:rPr>
              <a:t>Această metodă are neajunsul că viteza de creştere este de două ori mai mică decât</a:t>
            </a:r>
            <a:r>
              <a:rPr lang="en-US" sz="2000" dirty="0">
                <a:latin typeface="+mj-lt"/>
              </a:rPr>
              <a:t> </a:t>
            </a:r>
            <a:r>
              <a:rPr lang="vi-VN" sz="2000" dirty="0">
                <a:latin typeface="+mj-lt"/>
              </a:rPr>
              <a:t>viteza de creştere din topitură. </a:t>
            </a:r>
            <a:endParaRPr lang="en-US" sz="2000" dirty="0">
              <a:latin typeface="+mj-lt"/>
            </a:endParaRPr>
          </a:p>
        </p:txBody>
      </p:sp>
    </p:spTree>
    <p:extLst>
      <p:ext uri="{BB962C8B-B14F-4D97-AF65-F5344CB8AC3E}">
        <p14:creationId xmlns:p14="http://schemas.microsoft.com/office/powerpoint/2010/main" val="998250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9928" y="137783"/>
            <a:ext cx="4836826" cy="400110"/>
          </a:xfrm>
          <a:prstGeom prst="rect">
            <a:avLst/>
          </a:prstGeom>
        </p:spPr>
        <p:txBody>
          <a:bodyPr wrap="square">
            <a:spAutoFit/>
          </a:bodyPr>
          <a:lstStyle/>
          <a:p>
            <a:r>
              <a:rPr lang="pt-BR" sz="2000">
                <a:latin typeface="Times New Roman" pitchFamily="18" charset="0"/>
                <a:cs typeface="Times New Roman" pitchFamily="18" charset="0"/>
              </a:rPr>
              <a:t>Solubilitatea substanţei A în solventul B este: </a:t>
            </a:r>
            <a:endParaRPr lang="en-US" sz="200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718" y="137783"/>
            <a:ext cx="2091242" cy="57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26338" y="850773"/>
            <a:ext cx="12065661" cy="2862322"/>
          </a:xfrm>
          <a:prstGeom prst="rect">
            <a:avLst/>
          </a:prstGeom>
        </p:spPr>
        <p:txBody>
          <a:bodyPr wrap="square">
            <a:spAutoFit/>
          </a:bodyPr>
          <a:lstStyle/>
          <a:p>
            <a:r>
              <a:rPr lang="vi-VN" sz="2000">
                <a:latin typeface="+mj-lt"/>
              </a:rPr>
              <a:t>Solubilitatea este însă dependentă de temperatură. Cu cât este mai mare</a:t>
            </a:r>
            <a:r>
              <a:rPr lang="en-US" sz="2000">
                <a:latin typeface="+mj-lt"/>
              </a:rPr>
              <a:t> </a:t>
            </a:r>
            <a:r>
              <a:rPr lang="vi-VN" sz="2000">
                <a:latin typeface="+mj-lt"/>
              </a:rPr>
              <a:t>temperatura cu atât solubilitatea este mai mare în %.</a:t>
            </a:r>
            <a:br>
              <a:rPr lang="vi-VN" sz="2000">
                <a:latin typeface="+mj-lt"/>
              </a:rPr>
            </a:br>
            <a:r>
              <a:rPr lang="vi-VN" sz="2000">
                <a:latin typeface="+mj-lt"/>
              </a:rPr>
              <a:t>Micşorarea masei solventului (mB) se poate realiza şi prin trecerea curentului</a:t>
            </a:r>
            <a:r>
              <a:rPr lang="en-US" sz="2000">
                <a:latin typeface="+mj-lt"/>
              </a:rPr>
              <a:t> </a:t>
            </a:r>
            <a:r>
              <a:rPr lang="vi-VN" sz="2000">
                <a:latin typeface="+mj-lt"/>
              </a:rPr>
              <a:t>electric la limita dintre solid şi soluţie (efectul PELTIE: la contactul a două materiale</a:t>
            </a:r>
            <a:r>
              <a:rPr lang="en-US" sz="2000">
                <a:latin typeface="+mj-lt"/>
              </a:rPr>
              <a:t> </a:t>
            </a:r>
            <a:r>
              <a:rPr lang="vi-VN" sz="2000">
                <a:latin typeface="+mj-lt"/>
              </a:rPr>
              <a:t>diferite trece curent continuu dintr-o direcţie în alta, atunci contactul se poate încălzi întro direcţie şi se poate răci în altă direcţie).</a:t>
            </a:r>
            <a:br>
              <a:rPr lang="vi-VN" sz="2000">
                <a:latin typeface="+mj-lt"/>
              </a:rPr>
            </a:br>
            <a:r>
              <a:rPr lang="vi-VN" sz="2000" b="1">
                <a:latin typeface="+mj-lt"/>
              </a:rPr>
              <a:t>Metoda topirii zonale într-un gradient de temperatură</a:t>
            </a:r>
            <a:br>
              <a:rPr lang="vi-VN" sz="2000" b="1">
                <a:latin typeface="+mj-lt"/>
              </a:rPr>
            </a:br>
            <a:r>
              <a:rPr lang="vi-VN" sz="2000">
                <a:latin typeface="+mj-lt"/>
              </a:rPr>
              <a:t>Se pot obţine cristale la care concentraţia impurităţilor va fi uniformă pe toatălungimea cristalului. Creşterea cristalelor pate avea loc spontan fără germene sau cu</a:t>
            </a:r>
            <a:r>
              <a:rPr lang="en-US" sz="2000">
                <a:latin typeface="+mj-lt"/>
              </a:rPr>
              <a:t> </a:t>
            </a:r>
            <a:r>
              <a:rPr lang="vi-VN" sz="2000">
                <a:latin typeface="+mj-lt"/>
              </a:rPr>
              <a:t>germene.</a:t>
            </a:r>
            <a:br>
              <a:rPr lang="vi-VN" sz="2000">
                <a:latin typeface="+mj-lt"/>
              </a:rPr>
            </a:br>
            <a:r>
              <a:rPr lang="vi-VN" sz="2000">
                <a:latin typeface="+mj-lt"/>
              </a:rPr>
              <a:t>În 1955- Pfan a propus această metodă de creştere a cristalelor: </a:t>
            </a:r>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848" y="3713094"/>
            <a:ext cx="8422982" cy="314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42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246769"/>
          </a:xfrm>
          <a:prstGeom prst="rect">
            <a:avLst/>
          </a:prstGeom>
        </p:spPr>
        <p:txBody>
          <a:bodyPr wrap="square">
            <a:spAutoFit/>
          </a:bodyPr>
          <a:lstStyle/>
          <a:p>
            <a:r>
              <a:rPr lang="vi-VN" sz="2000">
                <a:latin typeface="+mj-lt"/>
              </a:rPr>
              <a:t>Germenele iniţial se afla în zona punctului zero. Tot în această zonă se afla şi</a:t>
            </a:r>
            <a:r>
              <a:rPr lang="en-US" sz="2000">
                <a:latin typeface="+mj-lt"/>
              </a:rPr>
              <a:t> </a:t>
            </a:r>
            <a:r>
              <a:rPr lang="vi-VN" sz="2000">
                <a:latin typeface="+mj-lt"/>
              </a:rPr>
              <a:t>subtanţa A+B. Solventul B în contact cu G face ca în punctul zero să avem temperatura</a:t>
            </a:r>
            <a:r>
              <a:rPr lang="en-US" sz="2000">
                <a:latin typeface="+mj-lt"/>
              </a:rPr>
              <a:t> </a:t>
            </a:r>
            <a:r>
              <a:rPr lang="vi-VN" sz="2000">
                <a:latin typeface="+mj-lt"/>
              </a:rPr>
              <a:t>T1. În continuare cristalul creşte fără să-l mişcăm, se mişcă zona L datorită gradientului</a:t>
            </a:r>
            <a:r>
              <a:rPr lang="en-US" sz="2000">
                <a:latin typeface="+mj-lt"/>
              </a:rPr>
              <a:t> </a:t>
            </a:r>
            <a:r>
              <a:rPr lang="vi-VN" sz="2000">
                <a:latin typeface="+mj-lt"/>
              </a:rPr>
              <a:t>de temperatură în urma ei rămânând monocristalul format. </a:t>
            </a:r>
            <a:endParaRPr lang="en-US" sz="2000">
              <a:latin typeface="+mj-lt"/>
            </a:endParaRPr>
          </a:p>
          <a:p>
            <a:r>
              <a:rPr lang="vi-VN" sz="2000">
                <a:latin typeface="+mj-lt"/>
              </a:rPr>
              <a:t>A – substanţa ; B – solventul.</a:t>
            </a:r>
            <a:br>
              <a:rPr lang="vi-VN" sz="2000">
                <a:latin typeface="+mj-lt"/>
              </a:rPr>
            </a:br>
            <a:r>
              <a:rPr lang="vi-VN" sz="2000">
                <a:latin typeface="+mj-lt"/>
              </a:rPr>
              <a:t>- T</a:t>
            </a:r>
            <a:r>
              <a:rPr lang="vi-VN" sz="2000" baseline="-25000">
                <a:latin typeface="+mj-lt"/>
              </a:rPr>
              <a:t>min</a:t>
            </a:r>
            <a:r>
              <a:rPr lang="vi-VN" sz="2000">
                <a:latin typeface="+mj-lt"/>
              </a:rPr>
              <a:t> &gt;T</a:t>
            </a:r>
            <a:r>
              <a:rPr lang="vi-VN" sz="2000" baseline="-25000">
                <a:latin typeface="+mj-lt"/>
              </a:rPr>
              <a:t>topB</a:t>
            </a:r>
            <a:r>
              <a:rPr lang="vi-VN" sz="2000">
                <a:latin typeface="+mj-lt"/>
              </a:rPr>
              <a:t> iar T</a:t>
            </a:r>
            <a:r>
              <a:rPr lang="vi-VN" sz="2000" baseline="-25000">
                <a:latin typeface="+mj-lt"/>
              </a:rPr>
              <a:t>max</a:t>
            </a:r>
            <a:r>
              <a:rPr lang="vi-VN" sz="2000">
                <a:latin typeface="+mj-lt"/>
              </a:rPr>
              <a:t> &lt; T</a:t>
            </a:r>
            <a:r>
              <a:rPr lang="vi-VN" sz="2000" baseline="-25000">
                <a:latin typeface="+mj-lt"/>
              </a:rPr>
              <a:t>topA</a:t>
            </a:r>
            <a:br>
              <a:rPr lang="vi-VN" sz="2000">
                <a:latin typeface="+mj-lt"/>
              </a:rPr>
            </a:br>
            <a:r>
              <a:rPr lang="vi-VN" sz="2000">
                <a:latin typeface="+mj-lt"/>
              </a:rPr>
              <a:t>- T</a:t>
            </a:r>
            <a:r>
              <a:rPr lang="vi-VN" sz="2000" baseline="-25000">
                <a:latin typeface="+mj-lt"/>
              </a:rPr>
              <a:t>max</a:t>
            </a:r>
            <a:r>
              <a:rPr lang="vi-VN" sz="2000">
                <a:latin typeface="+mj-lt"/>
              </a:rPr>
              <a:t> a cuptorului nu topeşte substanţa A.</a:t>
            </a:r>
            <a:br>
              <a:rPr lang="vi-VN" sz="2000">
                <a:latin typeface="+mj-lt"/>
              </a:rPr>
            </a:br>
            <a:r>
              <a:rPr lang="vi-VN" sz="2000">
                <a:latin typeface="+mj-lt"/>
              </a:rPr>
              <a:t>Diagrama de fază: </a:t>
            </a:r>
            <a:endParaRPr lang="en-US"/>
          </a:p>
        </p:txBody>
      </p:sp>
      <p:pic>
        <p:nvPicPr>
          <p:cNvPr id="7170"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38" y="1384484"/>
            <a:ext cx="2899504" cy="212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5490" y="3506921"/>
            <a:ext cx="11866510" cy="1754326"/>
          </a:xfrm>
          <a:prstGeom prst="rect">
            <a:avLst/>
          </a:prstGeom>
        </p:spPr>
        <p:txBody>
          <a:bodyPr wrap="square">
            <a:spAutoFit/>
          </a:bodyPr>
          <a:lstStyle/>
          <a:p>
            <a:r>
              <a:rPr lang="vi-VN"/>
              <a:t>Solventul B a condus la micşorarea temperaturii. Substanţa A trece în lichid la</a:t>
            </a:r>
            <a:r>
              <a:rPr lang="en-US"/>
              <a:t> </a:t>
            </a:r>
            <a:r>
              <a:rPr lang="vi-VN"/>
              <a:t>temperatură mult mai mică decât temperatura de topire a substanţei.</a:t>
            </a:r>
            <a:br>
              <a:rPr lang="vi-VN"/>
            </a:br>
            <a:r>
              <a:rPr lang="vi-VN"/>
              <a:t>La temperatura T2 este dizolvată o concentraţie iar la T1 temperatura este mai mare</a:t>
            </a:r>
            <a:r>
              <a:rPr lang="en-US"/>
              <a:t> </a:t>
            </a:r>
            <a:r>
              <a:rPr lang="vi-VN"/>
              <a:t>şi ca urmare concentraţia dizolvată este mai mare </a:t>
            </a:r>
            <a:r>
              <a:rPr lang="vi-VN" i="1"/>
              <a:t>C</a:t>
            </a:r>
            <a:r>
              <a:rPr lang="vi-VN" baseline="-25000"/>
              <a:t>1</a:t>
            </a:r>
            <a:r>
              <a:rPr lang="vi-VN" i="1" baseline="-25000"/>
              <a:t>L</a:t>
            </a:r>
            <a:r>
              <a:rPr lang="vi-VN" i="1"/>
              <a:t> </a:t>
            </a:r>
            <a:r>
              <a:rPr lang="vi-VN"/>
              <a:t>&gt;⇒ </a:t>
            </a:r>
            <a:r>
              <a:rPr lang="vi-VN" i="1"/>
              <a:t>C</a:t>
            </a:r>
            <a:r>
              <a:rPr lang="vi-VN" baseline="-25000"/>
              <a:t>2</a:t>
            </a:r>
            <a:r>
              <a:rPr lang="vi-VN" i="1" baseline="-25000"/>
              <a:t>L</a:t>
            </a:r>
            <a:r>
              <a:rPr lang="vi-VN" i="1"/>
              <a:t> </a:t>
            </a:r>
            <a:r>
              <a:rPr lang="vi-VN"/>
              <a:t>. </a:t>
            </a:r>
            <a:endParaRPr lang="en-US"/>
          </a:p>
          <a:p>
            <a:r>
              <a:rPr lang="vi-VN" i="1"/>
              <a:t>Neajunsuri </a:t>
            </a:r>
            <a:r>
              <a:rPr lang="vi-VN"/>
              <a:t>: dacă coeficientul de segregaţie depinde de temperatură, atunci</a:t>
            </a:r>
            <a:r>
              <a:rPr lang="en-US"/>
              <a:t> </a:t>
            </a:r>
            <a:r>
              <a:rPr lang="vi-VN"/>
              <a:t>temperatura unui metal (ex.:Al) se modifică de la 1000ºC la 600ºC pe parcursul creşterii</a:t>
            </a:r>
            <a:r>
              <a:rPr lang="en-US"/>
              <a:t> </a:t>
            </a:r>
            <a:r>
              <a:rPr lang="vi-VN"/>
              <a:t>cristalului. </a:t>
            </a:r>
            <a:endParaRPr lang="en-US"/>
          </a:p>
        </p:txBody>
      </p:sp>
    </p:spTree>
    <p:extLst>
      <p:ext uri="{BB962C8B-B14F-4D97-AF65-F5344CB8AC3E}">
        <p14:creationId xmlns:p14="http://schemas.microsoft.com/office/powerpoint/2010/main" val="87149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2569"/>
            <a:ext cx="12192000" cy="400110"/>
          </a:xfrm>
          <a:prstGeom prst="rect">
            <a:avLst/>
          </a:prstGeom>
        </p:spPr>
        <p:txBody>
          <a:bodyPr wrap="square">
            <a:spAutoFit/>
          </a:bodyPr>
          <a:lstStyle/>
          <a:p>
            <a:r>
              <a:rPr lang="vi-VN" sz="2000">
                <a:latin typeface="+mj-lt"/>
              </a:rPr>
              <a:t>Pt. a avea un cristal dopat uniform pe toată lungimea sa, se realizează următoarea</a:t>
            </a:r>
            <a:r>
              <a:rPr lang="en-US" sz="2000">
                <a:latin typeface="+mj-lt"/>
              </a:rPr>
              <a:t> </a:t>
            </a:r>
            <a:r>
              <a:rPr lang="vi-VN" sz="2000">
                <a:latin typeface="+mj-lt"/>
              </a:rPr>
              <a:t>schemă: </a:t>
            </a:r>
            <a:endParaRPr lang="en-US" sz="2000">
              <a:latin typeface="+mj-lt"/>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872" y="432679"/>
            <a:ext cx="4824256" cy="274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0" y="2828836"/>
            <a:ext cx="12037102" cy="646331"/>
          </a:xfrm>
          <a:prstGeom prst="rect">
            <a:avLst/>
          </a:prstGeom>
        </p:spPr>
        <p:txBody>
          <a:bodyPr wrap="square">
            <a:spAutoFit/>
          </a:bodyPr>
          <a:lstStyle/>
          <a:p>
            <a:r>
              <a:rPr lang="vi-VN"/>
              <a:t>Regiunea topită este la una şi aceeaşi temperatură şi ca urmare coeficientul de</a:t>
            </a:r>
            <a:r>
              <a:rPr lang="en-US"/>
              <a:t> </a:t>
            </a:r>
            <a:r>
              <a:rPr lang="vi-VN"/>
              <a:t>segregaţie este constant ⇒ dopare uniformă. </a:t>
            </a:r>
            <a:endParaRPr lang="en-US"/>
          </a:p>
        </p:txBody>
      </p:sp>
      <p:sp>
        <p:nvSpPr>
          <p:cNvPr id="7" name="Прямоугольник 6"/>
          <p:cNvSpPr/>
          <p:nvPr/>
        </p:nvSpPr>
        <p:spPr>
          <a:xfrm>
            <a:off x="0" y="3463605"/>
            <a:ext cx="6096000" cy="369332"/>
          </a:xfrm>
          <a:prstGeom prst="rect">
            <a:avLst/>
          </a:prstGeom>
        </p:spPr>
        <p:txBody>
          <a:bodyPr>
            <a:spAutoFit/>
          </a:bodyPr>
          <a:lstStyle/>
          <a:p>
            <a:r>
              <a:rPr lang="vi-VN" b="1" i="1"/>
              <a:t>Creşterea cristalelor din faza gazoasă</a:t>
            </a:r>
            <a:r>
              <a:rPr lang="vi-VN"/>
              <a:t> </a:t>
            </a: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22" y="3832937"/>
            <a:ext cx="31908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217232" y="3832937"/>
            <a:ext cx="7819869" cy="1938992"/>
          </a:xfrm>
          <a:prstGeom prst="rect">
            <a:avLst/>
          </a:prstGeom>
        </p:spPr>
        <p:txBody>
          <a:bodyPr wrap="square">
            <a:spAutoFit/>
          </a:bodyPr>
          <a:lstStyle/>
          <a:p>
            <a:r>
              <a:rPr lang="vi-VN" sz="2000">
                <a:latin typeface="+mj-lt"/>
              </a:rPr>
              <a:t>Zn şi Te prin încălzire se evaporă direct, nu trec prin starea lichidă.</a:t>
            </a:r>
            <a:br>
              <a:rPr lang="vi-VN" sz="2000">
                <a:latin typeface="+mj-lt"/>
              </a:rPr>
            </a:br>
            <a:r>
              <a:rPr lang="vi-VN" sz="2000">
                <a:latin typeface="+mj-lt"/>
              </a:rPr>
              <a:t>La 1100ºC Zn şTe erau în stare de vapori, se crează un gradient de temperatură iar</a:t>
            </a:r>
            <a:r>
              <a:rPr lang="en-US" sz="2000">
                <a:latin typeface="+mj-lt"/>
              </a:rPr>
              <a:t> </a:t>
            </a:r>
            <a:r>
              <a:rPr lang="vi-VN" sz="2000">
                <a:latin typeface="+mj-lt"/>
              </a:rPr>
              <a:t>atomii de Zn şi Te formează centre de cristalizare în vârful fiolei.</a:t>
            </a:r>
            <a:br>
              <a:rPr lang="vi-VN" sz="2000">
                <a:latin typeface="+mj-lt"/>
              </a:rPr>
            </a:br>
            <a:r>
              <a:rPr lang="vi-VN" sz="2000">
                <a:latin typeface="+mj-lt"/>
              </a:rPr>
              <a:t>Cristale din CdXHgx-1Te se utilizează în domeniul militar. Metoda de creştere a</a:t>
            </a:r>
            <a:r>
              <a:rPr lang="en-US" sz="2000">
                <a:latin typeface="+mj-lt"/>
              </a:rPr>
              <a:t> </a:t>
            </a:r>
            <a:r>
              <a:rPr lang="vi-VN" sz="2000">
                <a:latin typeface="+mj-lt"/>
              </a:rPr>
              <a:t>acestei substanţe: </a:t>
            </a:r>
            <a:endParaRPr lang="en-US" sz="2000">
              <a:latin typeface="+mj-lt"/>
            </a:endParaRPr>
          </a:p>
        </p:txBody>
      </p:sp>
    </p:spTree>
    <p:extLst>
      <p:ext uri="{BB962C8B-B14F-4D97-AF65-F5344CB8AC3E}">
        <p14:creationId xmlns:p14="http://schemas.microsoft.com/office/powerpoint/2010/main" val="2627930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992" y="159894"/>
            <a:ext cx="4082556" cy="333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446426" y="460390"/>
            <a:ext cx="6620655" cy="707886"/>
          </a:xfrm>
          <a:prstGeom prst="rect">
            <a:avLst/>
          </a:prstGeom>
        </p:spPr>
        <p:txBody>
          <a:bodyPr wrap="square">
            <a:spAutoFit/>
          </a:bodyPr>
          <a:lstStyle/>
          <a:p>
            <a:r>
              <a:rPr lang="vi-VN" sz="2000">
                <a:latin typeface="+mj-lt"/>
              </a:rPr>
              <a:t>- cuptorul se încălzeşte până când avem o presiune a vaporilor saturaţi;</a:t>
            </a:r>
            <a:r>
              <a:rPr lang="en-US" sz="2000">
                <a:latin typeface="+mj-lt"/>
              </a:rPr>
              <a:t> </a:t>
            </a:r>
            <a:r>
              <a:rPr lang="vi-VN" sz="2000">
                <a:latin typeface="+mj-lt"/>
              </a:rPr>
              <a:t>T</a:t>
            </a:r>
            <a:r>
              <a:rPr lang="vi-VN" sz="2000" baseline="-25000">
                <a:latin typeface="+mj-lt"/>
              </a:rPr>
              <a:t>3</a:t>
            </a:r>
            <a:r>
              <a:rPr lang="vi-VN" sz="2000">
                <a:latin typeface="+mj-lt"/>
              </a:rPr>
              <a:t> &gt;T</a:t>
            </a:r>
            <a:r>
              <a:rPr lang="vi-VN" sz="2000" baseline="-25000">
                <a:latin typeface="+mj-lt"/>
              </a:rPr>
              <a:t>1</a:t>
            </a:r>
            <a:r>
              <a:rPr lang="vi-VN" sz="2000">
                <a:latin typeface="+mj-lt"/>
              </a:rPr>
              <a:t> şi T</a:t>
            </a:r>
            <a:r>
              <a:rPr lang="vi-VN" sz="2000" baseline="-25000">
                <a:latin typeface="+mj-lt"/>
              </a:rPr>
              <a:t>2</a:t>
            </a:r>
            <a:r>
              <a:rPr lang="vi-VN" sz="2000">
                <a:latin typeface="+mj-lt"/>
              </a:rPr>
              <a:t> . </a:t>
            </a:r>
            <a:endParaRPr lang="en-US" sz="2000">
              <a:latin typeface="+mj-lt"/>
            </a:endParaRPr>
          </a:p>
        </p:txBody>
      </p:sp>
      <p:sp>
        <p:nvSpPr>
          <p:cNvPr id="5" name="Прямоугольник 4"/>
          <p:cNvSpPr/>
          <p:nvPr/>
        </p:nvSpPr>
        <p:spPr>
          <a:xfrm>
            <a:off x="172270" y="3489979"/>
            <a:ext cx="6096000" cy="400110"/>
          </a:xfrm>
          <a:prstGeom prst="rect">
            <a:avLst/>
          </a:prstGeom>
        </p:spPr>
        <p:txBody>
          <a:bodyPr>
            <a:spAutoFit/>
          </a:bodyPr>
          <a:lstStyle/>
          <a:p>
            <a:r>
              <a:rPr lang="en-US" sz="2000" b="1" i="1">
                <a:latin typeface="Times New Roman" pitchFamily="18" charset="0"/>
                <a:cs typeface="Times New Roman" pitchFamily="18" charset="0"/>
              </a:rPr>
              <a:t>Creşterea monocristalelor cu profil</a:t>
            </a:r>
            <a:endParaRPr lang="en-US" sz="200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916" y="3890089"/>
            <a:ext cx="4355450" cy="185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056681" y="3228369"/>
            <a:ext cx="7010400" cy="707886"/>
          </a:xfrm>
          <a:prstGeom prst="rect">
            <a:avLst/>
          </a:prstGeom>
        </p:spPr>
        <p:txBody>
          <a:bodyPr wrap="square">
            <a:spAutoFit/>
          </a:bodyPr>
          <a:lstStyle/>
          <a:p>
            <a:r>
              <a:rPr lang="vi-VN" sz="2000">
                <a:latin typeface="+mj-lt"/>
              </a:rPr>
              <a:t>S-a propus creşterea cristalelor sub formă de plăci pt. a nu se mai pierde din cristal. </a:t>
            </a:r>
            <a:endParaRPr lang="en-US" sz="2000">
              <a:latin typeface="+mj-lt"/>
            </a:endParaRP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681" y="3848768"/>
            <a:ext cx="3687580" cy="284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9356360" y="4047073"/>
            <a:ext cx="2710721" cy="1631216"/>
          </a:xfrm>
          <a:prstGeom prst="rect">
            <a:avLst/>
          </a:prstGeom>
        </p:spPr>
        <p:txBody>
          <a:bodyPr wrap="square">
            <a:spAutoFit/>
          </a:bodyPr>
          <a:lstStyle/>
          <a:p>
            <a:r>
              <a:rPr lang="vi-VN" sz="2000">
                <a:latin typeface="+mj-lt"/>
              </a:rPr>
              <a:t>Soluţia iese prin gaura plutei.</a:t>
            </a:r>
            <a:br>
              <a:rPr lang="vi-VN" sz="2000">
                <a:latin typeface="+mj-lt"/>
              </a:rPr>
            </a:br>
            <a:r>
              <a:rPr lang="vi-VN" sz="2000">
                <a:latin typeface="+mj-lt"/>
              </a:rPr>
              <a:t>Această metod permite creşterea cristalelor în orice profil. </a:t>
            </a:r>
            <a:endParaRPr lang="en-US" sz="2000">
              <a:latin typeface="+mj-lt"/>
            </a:endParaRPr>
          </a:p>
        </p:txBody>
      </p:sp>
    </p:spTree>
    <p:extLst>
      <p:ext uri="{BB962C8B-B14F-4D97-AF65-F5344CB8AC3E}">
        <p14:creationId xmlns:p14="http://schemas.microsoft.com/office/powerpoint/2010/main" val="254720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7842"/>
            <a:ext cx="6096000" cy="400110"/>
          </a:xfrm>
          <a:prstGeom prst="rect">
            <a:avLst/>
          </a:prstGeom>
        </p:spPr>
        <p:txBody>
          <a:bodyPr>
            <a:spAutoFit/>
          </a:bodyPr>
          <a:lstStyle/>
          <a:p>
            <a:r>
              <a:rPr lang="it-IT" sz="2000" b="1">
                <a:latin typeface="Times New Roman" pitchFamily="18" charset="0"/>
                <a:cs typeface="Times New Roman" pitchFamily="18" charset="0"/>
              </a:rPr>
              <a:t>Doparea cristalelor în faza solidă</a:t>
            </a:r>
            <a:r>
              <a:rPr lang="it-IT" sz="2000">
                <a:latin typeface="Times New Roman" pitchFamily="18" charset="0"/>
                <a:cs typeface="Times New Roman" pitchFamily="18" charset="0"/>
              </a:rPr>
              <a:t> </a:t>
            </a:r>
            <a:endParaRPr lang="en-US" sz="2000">
              <a:latin typeface="Times New Roman" pitchFamily="18" charset="0"/>
              <a:cs typeface="Times New Roman" pitchFamily="18" charset="0"/>
            </a:endParaRPr>
          </a:p>
        </p:txBody>
      </p:sp>
      <p:sp>
        <p:nvSpPr>
          <p:cNvPr id="5" name="Прямоугольник 4"/>
          <p:cNvSpPr/>
          <p:nvPr/>
        </p:nvSpPr>
        <p:spPr>
          <a:xfrm>
            <a:off x="0" y="447952"/>
            <a:ext cx="12192000" cy="1938992"/>
          </a:xfrm>
          <a:prstGeom prst="rect">
            <a:avLst/>
          </a:prstGeom>
        </p:spPr>
        <p:txBody>
          <a:bodyPr wrap="square">
            <a:spAutoFit/>
          </a:bodyPr>
          <a:lstStyle/>
          <a:p>
            <a:r>
              <a:rPr lang="vi-VN" sz="2000">
                <a:latin typeface="+mj-lt"/>
              </a:rPr>
              <a:t>Iniţial cristalele nu sunt dopate, sunt pure, după care sunt supuse unui proces de</a:t>
            </a:r>
            <a:r>
              <a:rPr lang="en-US" sz="2000">
                <a:latin typeface="+mj-lt"/>
              </a:rPr>
              <a:t> </a:t>
            </a:r>
            <a:r>
              <a:rPr lang="vi-VN" sz="2000">
                <a:latin typeface="+mj-lt"/>
              </a:rPr>
              <a:t>dopare.</a:t>
            </a:r>
            <a:endParaRPr lang="en-US" sz="2000">
              <a:latin typeface="+mj-lt"/>
            </a:endParaRPr>
          </a:p>
          <a:p>
            <a:r>
              <a:rPr lang="vi-VN" sz="2000">
                <a:latin typeface="+mj-lt"/>
              </a:rPr>
              <a:t>Etapele care stau la bază sunt: - posibilitatea transformării nucleare a unui element</a:t>
            </a:r>
            <a:r>
              <a:rPr lang="en-US" sz="2000">
                <a:latin typeface="+mj-lt"/>
              </a:rPr>
              <a:t> </a:t>
            </a:r>
            <a:r>
              <a:rPr lang="vi-VN" sz="2000">
                <a:latin typeface="+mj-lt"/>
              </a:rPr>
              <a:t>chimic în altul. Doparea poate avea loc cu folosirea neutronilor, protonilor şi a gamei</a:t>
            </a:r>
            <a:r>
              <a:rPr lang="en-US" sz="2000">
                <a:latin typeface="+mj-lt"/>
              </a:rPr>
              <a:t> </a:t>
            </a:r>
            <a:r>
              <a:rPr lang="vi-VN" sz="2000">
                <a:latin typeface="+mj-lt"/>
              </a:rPr>
              <a:t>cuantice. Rezultatul decurgerii acestei reacţii nucleare poate avea loc şi cu o distrugere a</a:t>
            </a:r>
            <a:r>
              <a:rPr lang="en-US" sz="2000">
                <a:latin typeface="+mj-lt"/>
              </a:rPr>
              <a:t> </a:t>
            </a:r>
            <a:r>
              <a:rPr lang="vi-VN" sz="2000">
                <a:latin typeface="+mj-lt"/>
              </a:rPr>
              <a:t>reţelei cristaline. Se face un tratament termic în această privinţă, pt. lecuirea cristalelor,</a:t>
            </a:r>
            <a:br>
              <a:rPr lang="vi-VN" sz="2000">
                <a:latin typeface="+mj-lt"/>
              </a:rPr>
            </a:br>
            <a:r>
              <a:rPr lang="vi-VN" sz="2000">
                <a:latin typeface="+mj-lt"/>
              </a:rPr>
              <a:t>pt. această dopare la 800ºC timp de o oră.</a:t>
            </a:r>
            <a:r>
              <a:rPr lang="en-US" sz="2000">
                <a:latin typeface="+mj-lt"/>
              </a:rPr>
              <a:t> </a:t>
            </a:r>
            <a:br>
              <a:rPr lang="vi-VN" sz="2000">
                <a:latin typeface="+mj-lt"/>
              </a:rPr>
            </a:br>
            <a:r>
              <a:rPr lang="vi-VN" sz="2000">
                <a:latin typeface="+mj-lt"/>
              </a:rPr>
              <a:t>Concentraţia impurităţilor care dopează cristalul poate fi: </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173" y="1975366"/>
            <a:ext cx="1985260" cy="41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0" y="2413338"/>
            <a:ext cx="12082072" cy="4462760"/>
          </a:xfrm>
          <a:prstGeom prst="rect">
            <a:avLst/>
          </a:prstGeom>
        </p:spPr>
        <p:txBody>
          <a:bodyPr wrap="square">
            <a:spAutoFit/>
          </a:bodyPr>
          <a:lstStyle/>
          <a:p>
            <a:r>
              <a:rPr lang="vi-VN" sz="2000">
                <a:latin typeface="+mj-lt"/>
              </a:rPr>
              <a:t>unde: F – densitatea fluxului de neutroni termici, </a:t>
            </a:r>
            <a:r>
              <a:rPr lang="el-GR" sz="2000">
                <a:latin typeface="+mj-lt"/>
              </a:rPr>
              <a:t>σ –</a:t>
            </a:r>
            <a:r>
              <a:rPr lang="en-US" sz="2000">
                <a:latin typeface="+mj-lt"/>
              </a:rPr>
              <a:t> </a:t>
            </a:r>
            <a:r>
              <a:rPr lang="vi-VN" sz="2000">
                <a:latin typeface="+mj-lt"/>
              </a:rPr>
              <a:t>secţiunea efectivă a transformării nucleare (ct.), T – timp de iradiere cu neutroni, C –concentraţia iniţială a izotopului care se transformă în alt elemnt (ct.), </a:t>
            </a:r>
            <a:r>
              <a:rPr lang="el-GR" sz="2000">
                <a:latin typeface="+mj-lt"/>
              </a:rPr>
              <a:t>α – </a:t>
            </a:r>
            <a:r>
              <a:rPr lang="vi-VN" sz="2000">
                <a:latin typeface="+mj-lt"/>
              </a:rPr>
              <a:t>concentraţia</a:t>
            </a:r>
            <a:br>
              <a:rPr lang="vi-VN" sz="2000">
                <a:latin typeface="+mj-lt"/>
              </a:rPr>
            </a:br>
            <a:r>
              <a:rPr lang="vi-VN" sz="2000">
                <a:latin typeface="+mj-lt"/>
              </a:rPr>
              <a:t>atomilor în substanţa de bază (ct.). </a:t>
            </a:r>
            <a:br>
              <a:rPr lang="vi-VN"/>
            </a:br>
            <a:r>
              <a:rPr lang="vi-VN" sz="2000">
                <a:latin typeface="+mj-lt"/>
              </a:rPr>
              <a:t>Această dopare se bazează pe faptul că Si conţine: </a:t>
            </a:r>
            <a:r>
              <a:rPr lang="vi-VN" sz="2000" baseline="30000">
                <a:latin typeface="+mj-lt"/>
              </a:rPr>
              <a:t>28</a:t>
            </a:r>
            <a:r>
              <a:rPr lang="vi-VN" sz="2000">
                <a:latin typeface="+mj-lt"/>
              </a:rPr>
              <a:t>Si: (92.28%), </a:t>
            </a:r>
            <a:r>
              <a:rPr lang="vi-VN" sz="2000" baseline="30000">
                <a:latin typeface="+mj-lt"/>
              </a:rPr>
              <a:t>29</a:t>
            </a:r>
            <a:r>
              <a:rPr lang="vi-VN" sz="2000">
                <a:latin typeface="+mj-lt"/>
              </a:rPr>
              <a:t>Si: (4.67%),</a:t>
            </a:r>
            <a:r>
              <a:rPr lang="en-US" sz="2000">
                <a:latin typeface="+mj-lt"/>
              </a:rPr>
              <a:t> </a:t>
            </a:r>
            <a:r>
              <a:rPr lang="vi-VN" sz="2000" baseline="30000">
                <a:latin typeface="+mj-lt"/>
              </a:rPr>
              <a:t>30</a:t>
            </a:r>
            <a:r>
              <a:rPr lang="vi-VN" sz="2000">
                <a:latin typeface="+mj-lt"/>
              </a:rPr>
              <a:t>Si: (3.05%), adunate toate = 100% substanţă de Si.</a:t>
            </a:r>
            <a:br>
              <a:rPr lang="vi-VN" sz="2000">
                <a:latin typeface="+mj-lt"/>
              </a:rPr>
            </a:br>
            <a:r>
              <a:rPr lang="vi-VN" sz="2000">
                <a:latin typeface="+mj-lt"/>
              </a:rPr>
              <a:t>Si conţine trei tipuri de izotopi de masă diferită. Când această substanţă e</a:t>
            </a:r>
            <a:r>
              <a:rPr lang="en-US" sz="2000">
                <a:latin typeface="+mj-lt"/>
              </a:rPr>
              <a:t> </a:t>
            </a:r>
            <a:r>
              <a:rPr lang="vi-VN" sz="2000">
                <a:latin typeface="+mj-lt"/>
              </a:rPr>
              <a:t>bombardată cu neutroni ar putea fi următoarea reacţie nucleară: </a:t>
            </a:r>
            <a:endParaRPr lang="en-US" sz="2000">
              <a:latin typeface="+mj-lt"/>
            </a:endParaRPr>
          </a:p>
          <a:p>
            <a:r>
              <a:rPr lang="vi-VN" sz="2400" baseline="30000">
                <a:latin typeface="+mj-lt"/>
              </a:rPr>
              <a:t>28</a:t>
            </a:r>
            <a:r>
              <a:rPr lang="vi-VN" sz="2400">
                <a:latin typeface="+mj-lt"/>
              </a:rPr>
              <a:t>Si se poate transforma în </a:t>
            </a:r>
            <a:r>
              <a:rPr lang="vi-VN" sz="2400" baseline="30000">
                <a:latin typeface="+mj-lt"/>
              </a:rPr>
              <a:t>29</a:t>
            </a:r>
            <a:r>
              <a:rPr lang="vi-VN" sz="2400">
                <a:latin typeface="+mj-lt"/>
              </a:rPr>
              <a:t>Si;</a:t>
            </a:r>
            <a:br>
              <a:rPr lang="vi-VN" sz="2400">
                <a:latin typeface="+mj-lt"/>
              </a:rPr>
            </a:br>
            <a:r>
              <a:rPr lang="vi-VN" sz="2400" baseline="30000">
                <a:latin typeface="+mj-lt"/>
              </a:rPr>
              <a:t>29</a:t>
            </a:r>
            <a:r>
              <a:rPr lang="vi-VN" sz="2400">
                <a:latin typeface="+mj-lt"/>
              </a:rPr>
              <a:t>Si se poate transforma în </a:t>
            </a:r>
            <a:r>
              <a:rPr lang="vi-VN" sz="2400" baseline="30000">
                <a:latin typeface="+mj-lt"/>
              </a:rPr>
              <a:t>30</a:t>
            </a:r>
            <a:r>
              <a:rPr lang="vi-VN" sz="2400">
                <a:latin typeface="+mj-lt"/>
              </a:rPr>
              <a:t>Si;</a:t>
            </a:r>
            <a:br>
              <a:rPr lang="vi-VN" sz="2400">
                <a:latin typeface="+mj-lt"/>
              </a:rPr>
            </a:br>
            <a:r>
              <a:rPr lang="vi-VN" sz="2400" baseline="30000">
                <a:latin typeface="+mj-lt"/>
              </a:rPr>
              <a:t>30</a:t>
            </a:r>
            <a:r>
              <a:rPr lang="vi-VN" sz="2400">
                <a:latin typeface="+mj-lt"/>
              </a:rPr>
              <a:t>Si se poate transforma în </a:t>
            </a:r>
            <a:r>
              <a:rPr lang="vi-VN" sz="2400" baseline="30000">
                <a:latin typeface="+mj-lt"/>
              </a:rPr>
              <a:t>31</a:t>
            </a:r>
            <a:r>
              <a:rPr lang="vi-VN" sz="2400">
                <a:latin typeface="+mj-lt"/>
              </a:rPr>
              <a:t>Si.</a:t>
            </a:r>
            <a:br>
              <a:rPr lang="vi-VN" sz="2400">
                <a:latin typeface="+mj-lt"/>
              </a:rPr>
            </a:br>
            <a:r>
              <a:rPr lang="vi-VN" sz="2400" baseline="30000">
                <a:latin typeface="+mj-lt"/>
              </a:rPr>
              <a:t>31</a:t>
            </a:r>
            <a:r>
              <a:rPr lang="vi-VN" sz="2400">
                <a:latin typeface="+mj-lt"/>
              </a:rPr>
              <a:t>Si este însă masa atomică a P (fosfor), o parte din atomii de Si s-au transferat în</a:t>
            </a:r>
            <a:r>
              <a:rPr lang="en-US" sz="2400">
                <a:latin typeface="+mj-lt"/>
              </a:rPr>
              <a:t> </a:t>
            </a:r>
            <a:r>
              <a:rPr lang="vi-VN" sz="2400">
                <a:latin typeface="+mj-lt"/>
              </a:rPr>
              <a:t>atomi de P ⇒ dopaţi de tip n (P este din gr. V). Pt. dopaţi de tip p nu se poate deoarece</a:t>
            </a:r>
            <a:r>
              <a:rPr lang="en-US" sz="2400">
                <a:latin typeface="+mj-lt"/>
              </a:rPr>
              <a:t> </a:t>
            </a:r>
            <a:r>
              <a:rPr lang="vi-VN" sz="2400">
                <a:latin typeface="+mj-lt"/>
              </a:rPr>
              <a:t>nu se poate trece în grupa III. </a:t>
            </a:r>
            <a:endParaRPr lang="en-US" sz="2400">
              <a:latin typeface="+mj-lt"/>
            </a:endParaRPr>
          </a:p>
        </p:txBody>
      </p:sp>
    </p:spTree>
    <p:extLst>
      <p:ext uri="{BB962C8B-B14F-4D97-AF65-F5344CB8AC3E}">
        <p14:creationId xmlns:p14="http://schemas.microsoft.com/office/powerpoint/2010/main" val="85990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947" y="2258615"/>
            <a:ext cx="11993590" cy="923330"/>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Ce rol au diagramele de fază în procesul de purificare?</a:t>
            </a:r>
            <a:br>
              <a:rPr lang="ro-RO" dirty="0">
                <a:solidFill>
                  <a:srgbClr val="000000"/>
                </a:solidFill>
                <a:latin typeface="Times New Roman" pitchFamily="18" charset="0"/>
                <a:cs typeface="Times New Roman" pitchFamily="18" charset="0"/>
              </a:rPr>
            </a:br>
            <a:r>
              <a:rPr lang="ro-RO" dirty="0">
                <a:solidFill>
                  <a:srgbClr val="000000"/>
                </a:solidFill>
                <a:latin typeface="Times New Roman" pitchFamily="18" charset="0"/>
                <a:cs typeface="Times New Roman" pitchFamily="18" charset="0"/>
              </a:rPr>
              <a:t>Când există un procent mic de impuritate de Ge în Si nu trebuie făcută toată diagrama de fază, ci doar o parte din aceasta; doar tangentele la diagrama de fază lăngă punctul de topire al Ge sau al Si.</a:t>
            </a:r>
            <a:r>
              <a:rPr lang="ro-RO"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9" name="Рисунок 8"/>
          <p:cNvPicPr>
            <a:picLocks noChangeAspect="1"/>
          </p:cNvPicPr>
          <p:nvPr/>
        </p:nvPicPr>
        <p:blipFill>
          <a:blip r:embed="rId2">
            <a:duotone>
              <a:schemeClr val="accent5">
                <a:shade val="45000"/>
                <a:satMod val="135000"/>
              </a:schemeClr>
              <a:prstClr val="white"/>
            </a:duotone>
          </a:blip>
          <a:stretch>
            <a:fillRect/>
          </a:stretch>
        </p:blipFill>
        <p:spPr>
          <a:xfrm>
            <a:off x="2651357" y="3203079"/>
            <a:ext cx="6657975" cy="2752725"/>
          </a:xfrm>
          <a:prstGeom prst="rect">
            <a:avLst/>
          </a:prstGeom>
        </p:spPr>
      </p:pic>
      <p:sp>
        <p:nvSpPr>
          <p:cNvPr id="10" name="Прямоугольник 9"/>
          <p:cNvSpPr/>
          <p:nvPr/>
        </p:nvSpPr>
        <p:spPr>
          <a:xfrm>
            <a:off x="198410" y="6002722"/>
            <a:ext cx="11993590" cy="646331"/>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 în punctul 3 substanţa este în starea solidă; aceeaşi concentraţie de impurităţi se află în starea lichidă (la o temperatură mai mare) cât şi în starea solidă (la o temperatură mai mică).</a:t>
            </a:r>
            <a:r>
              <a:rPr lang="ro-RO"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 name="Прямоугольник 3"/>
          <p:cNvSpPr/>
          <p:nvPr/>
        </p:nvSpPr>
        <p:spPr>
          <a:xfrm>
            <a:off x="97766" y="86589"/>
            <a:ext cx="8554528" cy="461665"/>
          </a:xfrm>
          <a:prstGeom prst="rect">
            <a:avLst/>
          </a:prstGeom>
        </p:spPr>
        <p:txBody>
          <a:bodyPr wrap="square">
            <a:spAutoFit/>
          </a:bodyPr>
          <a:lstStyle/>
          <a:p>
            <a:r>
              <a:rPr lang="ro-RO" sz="2400" b="1" dirty="0">
                <a:solidFill>
                  <a:srgbClr val="000000"/>
                </a:solidFill>
                <a:latin typeface="Times New Roman" panose="02020603050405020304" pitchFamily="18" charset="0"/>
                <a:cs typeface="Times New Roman" panose="02020603050405020304" pitchFamily="18" charset="0"/>
              </a:rPr>
              <a:t>Principiul de purificare a substanţelor prin cristalizare </a:t>
            </a:r>
            <a:endParaRPr lang="ru-RU" sz="24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7766" y="548254"/>
            <a:ext cx="12094234" cy="1015663"/>
          </a:xfrm>
          <a:prstGeom prst="rect">
            <a:avLst/>
          </a:prstGeom>
        </p:spPr>
        <p:txBody>
          <a:bodyPr wrap="square">
            <a:spAutoFit/>
          </a:bodyPr>
          <a:lstStyle/>
          <a:p>
            <a:r>
              <a:rPr lang="ro-RO" sz="2000" b="1" u="sng" dirty="0">
                <a:solidFill>
                  <a:srgbClr val="000000"/>
                </a:solidFill>
                <a:latin typeface="Times New Roman" pitchFamily="18" charset="0"/>
                <a:cs typeface="Times New Roman" pitchFamily="18" charset="0"/>
              </a:rPr>
              <a:t>Cristalizarea</a:t>
            </a:r>
            <a:r>
              <a:rPr lang="ro-RO" sz="2000" dirty="0">
                <a:solidFill>
                  <a:srgbClr val="000000"/>
                </a:solidFill>
                <a:latin typeface="Times New Roman" pitchFamily="18" charset="0"/>
                <a:cs typeface="Times New Roman" pitchFamily="18" charset="0"/>
              </a:rPr>
              <a:t> se numeşte trecerea substanţei din faza lichidă în faza solidă (cristalină). Această metodă o folosim în ultimele faze de purificare când substanţa are aproximativ 1-2% atomi de impuritate. Se foloseşte pt. a obţine cristale de structură cristalină şi pt. purificarea acestor substanţe.</a:t>
            </a:r>
            <a:r>
              <a:rPr lang="ro-RO"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6" name="Прямоугольник 5"/>
          <p:cNvSpPr/>
          <p:nvPr/>
        </p:nvSpPr>
        <p:spPr>
          <a:xfrm>
            <a:off x="119947" y="1570673"/>
            <a:ext cx="6096000" cy="707886"/>
          </a:xfrm>
          <a:prstGeom prst="rect">
            <a:avLst/>
          </a:prstGeom>
        </p:spPr>
        <p:txBody>
          <a:bodyPr>
            <a:spAutoFit/>
          </a:bodyPr>
          <a:lstStyle/>
          <a:p>
            <a:r>
              <a:rPr lang="ro-RO" sz="2000" b="1" u="sng" dirty="0">
                <a:solidFill>
                  <a:srgbClr val="000000"/>
                </a:solidFill>
                <a:latin typeface="Times New Roman" pitchFamily="18" charset="0"/>
                <a:cs typeface="Times New Roman" pitchFamily="18" charset="0"/>
              </a:rPr>
              <a:t>Diagrame de fază</a:t>
            </a:r>
          </a:p>
          <a:p>
            <a:r>
              <a:rPr lang="ro-RO" sz="2000" dirty="0"/>
              <a:t>- faze: solidă, lichidă, gazoasă şi plasmă. </a:t>
            </a:r>
            <a:r>
              <a:rPr lang="ro-RO" sz="2000" u="sng" dirty="0"/>
              <a:t> </a:t>
            </a:r>
            <a:endParaRPr lang="ru-RU" sz="2000" u="sng" dirty="0"/>
          </a:p>
        </p:txBody>
      </p:sp>
    </p:spTree>
    <p:extLst>
      <p:ext uri="{BB962C8B-B14F-4D97-AF65-F5344CB8AC3E}">
        <p14:creationId xmlns:p14="http://schemas.microsoft.com/office/powerpoint/2010/main" val="3262418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899" y="77822"/>
            <a:ext cx="6096000" cy="400110"/>
          </a:xfrm>
          <a:prstGeom prst="rect">
            <a:avLst/>
          </a:prstGeom>
        </p:spPr>
        <p:txBody>
          <a:bodyPr>
            <a:spAutoFit/>
          </a:bodyPr>
          <a:lstStyle/>
          <a:p>
            <a:r>
              <a:rPr lang="en-US" sz="2000">
                <a:latin typeface="Times New Roman" pitchFamily="18" charset="0"/>
                <a:cs typeface="Times New Roman" pitchFamily="18" charset="0"/>
              </a:rPr>
              <a:t>Timpul de iradiere cu neutroni termici: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24" y="477931"/>
            <a:ext cx="3584211" cy="260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176603" y="633096"/>
            <a:ext cx="6096000" cy="1323439"/>
          </a:xfrm>
          <a:prstGeom prst="rect">
            <a:avLst/>
          </a:prstGeom>
        </p:spPr>
        <p:txBody>
          <a:bodyPr>
            <a:spAutoFit/>
          </a:bodyPr>
          <a:lstStyle/>
          <a:p>
            <a:r>
              <a:rPr lang="vi-VN" sz="2000">
                <a:latin typeface="+mj-lt"/>
              </a:rPr>
              <a:t>Acest tip de dopare dopează cristalul în toată suprafaţa sa foarte bine, cu o eroare</a:t>
            </a:r>
            <a:r>
              <a:rPr lang="en-US" sz="2000">
                <a:latin typeface="+mj-lt"/>
              </a:rPr>
              <a:t> </a:t>
            </a:r>
            <a:r>
              <a:rPr lang="vi-VN" sz="2000">
                <a:latin typeface="+mj-lt"/>
              </a:rPr>
              <a:t>de 3%. Perioada de descompunere a acestui izotop este de 26 ore. După aceasta poate fi</a:t>
            </a:r>
            <a:r>
              <a:rPr lang="en-US" sz="2000">
                <a:latin typeface="+mj-lt"/>
              </a:rPr>
              <a:t> </a:t>
            </a:r>
            <a:r>
              <a:rPr lang="vi-VN" sz="2000">
                <a:latin typeface="+mj-lt"/>
              </a:rPr>
              <a:t>tăiat pt. că nu mai este radioactiv. </a:t>
            </a:r>
            <a:endParaRPr lang="en-US"/>
          </a:p>
        </p:txBody>
      </p:sp>
      <p:sp>
        <p:nvSpPr>
          <p:cNvPr id="6" name="Прямоугольник 5"/>
          <p:cNvSpPr/>
          <p:nvPr/>
        </p:nvSpPr>
        <p:spPr>
          <a:xfrm>
            <a:off x="0" y="2927953"/>
            <a:ext cx="6096000" cy="400110"/>
          </a:xfrm>
          <a:prstGeom prst="rect">
            <a:avLst/>
          </a:prstGeom>
        </p:spPr>
        <p:txBody>
          <a:bodyPr>
            <a:spAutoFit/>
          </a:bodyPr>
          <a:lstStyle/>
          <a:p>
            <a:r>
              <a:rPr lang="vi-VN" sz="2000" b="1">
                <a:latin typeface="+mj-lt"/>
              </a:rPr>
              <a:t>Distribuirea impurităţilor la cristalizarea normală</a:t>
            </a:r>
            <a:r>
              <a:rPr lang="vi-VN" sz="2000">
                <a:latin typeface="+mj-lt"/>
              </a:rPr>
              <a:t> </a:t>
            </a:r>
            <a:endParaRPr lang="en-US" sz="2000">
              <a:latin typeface="+mj-lt"/>
            </a:endParaRPr>
          </a:p>
        </p:txBody>
      </p:sp>
      <p:sp>
        <p:nvSpPr>
          <p:cNvPr id="7" name="Прямоугольник 6"/>
          <p:cNvSpPr/>
          <p:nvPr/>
        </p:nvSpPr>
        <p:spPr>
          <a:xfrm>
            <a:off x="154898" y="3328063"/>
            <a:ext cx="12037101" cy="646331"/>
          </a:xfrm>
          <a:prstGeom prst="rect">
            <a:avLst/>
          </a:prstGeom>
        </p:spPr>
        <p:txBody>
          <a:bodyPr wrap="square">
            <a:spAutoFit/>
          </a:bodyPr>
          <a:lstStyle/>
          <a:p>
            <a:r>
              <a:rPr lang="vi-VN"/>
              <a:t>La început tot cristalul este topit, după care scoatem fiola la rece, şi partea scoasă</a:t>
            </a:r>
            <a:r>
              <a:rPr lang="en-US"/>
              <a:t> </a:t>
            </a:r>
            <a:r>
              <a:rPr lang="vi-VN"/>
              <a:t>de fiolă (în interior) se transformă în cristal. </a:t>
            </a:r>
            <a:endParaRPr 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24" y="4127664"/>
            <a:ext cx="2598451" cy="189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226475" y="4413445"/>
            <a:ext cx="2679650" cy="1323439"/>
          </a:xfrm>
          <a:prstGeom prst="rect">
            <a:avLst/>
          </a:prstGeom>
        </p:spPr>
        <p:txBody>
          <a:bodyPr wrap="square">
            <a:spAutoFit/>
          </a:bodyPr>
          <a:lstStyle/>
          <a:p>
            <a:r>
              <a:rPr lang="pt-BR" sz="2000">
                <a:latin typeface="Times New Roman" pitchFamily="18" charset="0"/>
                <a:cs typeface="Times New Roman" pitchFamily="18" charset="0"/>
              </a:rPr>
              <a:t>Cum se distribuie concentraţia în faza cristalizată: - s-a presupus: </a:t>
            </a:r>
            <a:endParaRPr lang="en-US" sz="2000">
              <a:latin typeface="Times New Roman" pitchFamily="18" charset="0"/>
              <a:cs typeface="Times New Roman" pitchFamily="18" charset="0"/>
            </a:endParaRP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359" y="4603601"/>
            <a:ext cx="4305770" cy="156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354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3364"/>
            <a:ext cx="12192000" cy="1631216"/>
          </a:xfrm>
          <a:prstGeom prst="rect">
            <a:avLst/>
          </a:prstGeom>
        </p:spPr>
        <p:txBody>
          <a:bodyPr wrap="square">
            <a:spAutoFit/>
          </a:bodyPr>
          <a:lstStyle/>
          <a:p>
            <a:r>
              <a:rPr lang="vi-VN" sz="2000">
                <a:latin typeface="+mj-lt"/>
              </a:rPr>
              <a:t>Pt. aceste patru condiţii de aproximaţie s-a dovedit cum este distribuită</a:t>
            </a:r>
            <a:r>
              <a:rPr lang="en-US" sz="2000">
                <a:latin typeface="+mj-lt"/>
              </a:rPr>
              <a:t> </a:t>
            </a:r>
            <a:r>
              <a:rPr lang="vi-VN" sz="2000">
                <a:latin typeface="+mj-lt"/>
              </a:rPr>
              <a:t>concentraţia în faza S.</a:t>
            </a:r>
            <a:br>
              <a:rPr lang="vi-VN" sz="2000">
                <a:latin typeface="+mj-lt"/>
              </a:rPr>
            </a:br>
            <a:r>
              <a:rPr lang="vi-VN" sz="2000">
                <a:latin typeface="+mj-lt"/>
              </a:rPr>
              <a:t>Se ia mai întâi că K &lt; 1 ⇒ toată substanţa iniţială (lichidă) avea o distribuţie a</a:t>
            </a:r>
            <a:r>
              <a:rPr lang="en-US" sz="2000">
                <a:latin typeface="+mj-lt"/>
              </a:rPr>
              <a:t> </a:t>
            </a:r>
            <a:r>
              <a:rPr lang="vi-VN" sz="2000">
                <a:latin typeface="+mj-lt"/>
              </a:rPr>
              <a:t>impurităţilor ct. ⇒ în faza S intră mai puţină concentraţie de impurităţi decât era în L.</a:t>
            </a:r>
            <a:br>
              <a:rPr lang="vi-VN" sz="2000">
                <a:latin typeface="+mj-lt"/>
              </a:rPr>
            </a:br>
            <a:r>
              <a:rPr lang="vi-VN" sz="2000">
                <a:latin typeface="+mj-lt"/>
              </a:rPr>
              <a:t>Deci toată substanţa iniţial era L în afară de G, şi aceasta se caracterizează printr-o</a:t>
            </a:r>
            <a:r>
              <a:rPr lang="en-US" sz="2000">
                <a:latin typeface="+mj-lt"/>
              </a:rPr>
              <a:t> </a:t>
            </a:r>
            <a:r>
              <a:rPr lang="vi-VN" sz="2000">
                <a:latin typeface="+mj-lt"/>
              </a:rPr>
              <a:t>concentraţie uniformă a impurităţilor în L. În faza S există mai puţină impuritate ca în L,</a:t>
            </a:r>
            <a:r>
              <a:rPr lang="en-US" sz="2000">
                <a:latin typeface="+mj-lt"/>
              </a:rPr>
              <a:t> </a:t>
            </a:r>
            <a:r>
              <a:rPr lang="vi-VN" sz="2000">
                <a:latin typeface="+mj-lt"/>
              </a:rPr>
              <a:t>în urma cristalizării. </a:t>
            </a:r>
            <a:endParaRPr lang="en-US" sz="2000">
              <a:latin typeface="+mj-l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4580"/>
            <a:ext cx="6458905" cy="274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75" y="4237063"/>
            <a:ext cx="7344441" cy="208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829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2087"/>
            <a:ext cx="12192000" cy="707886"/>
          </a:xfrm>
          <a:prstGeom prst="rect">
            <a:avLst/>
          </a:prstGeom>
        </p:spPr>
        <p:txBody>
          <a:bodyPr wrap="square">
            <a:spAutoFit/>
          </a:bodyPr>
          <a:lstStyle/>
          <a:p>
            <a:r>
              <a:rPr lang="vi-VN" sz="2000" dirty="0">
                <a:latin typeface="+mj-lt"/>
              </a:rPr>
              <a:t>Schimbarea concentraţiei în faza L este egelă cu schimbarea concentraţiei care are</a:t>
            </a:r>
            <a:r>
              <a:rPr lang="en-US" sz="2000" dirty="0">
                <a:latin typeface="+mj-lt"/>
              </a:rPr>
              <a:t> </a:t>
            </a:r>
            <a:r>
              <a:rPr lang="vi-VN" sz="2000" dirty="0">
                <a:latin typeface="+mj-lt"/>
              </a:rPr>
              <a:t>loc în faza S ⇒ schimbarea concentraţiei impurităţilor este: </a:t>
            </a:r>
            <a:endParaRPr lang="en-US" sz="2000" dirty="0">
              <a:latin typeface="+mj-l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170" y="729973"/>
            <a:ext cx="6426096" cy="360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13170" y="4319055"/>
            <a:ext cx="5586646" cy="400110"/>
          </a:xfrm>
          <a:prstGeom prst="rect">
            <a:avLst/>
          </a:prstGeom>
        </p:spPr>
        <p:txBody>
          <a:bodyPr wrap="square">
            <a:spAutoFit/>
          </a:bodyPr>
          <a:lstStyle/>
          <a:p>
            <a:r>
              <a:rPr lang="it-IT" sz="2000">
                <a:latin typeface="Times New Roman" pitchFamily="18" charset="0"/>
                <a:cs typeface="Times New Roman" pitchFamily="18" charset="0"/>
              </a:rPr>
              <a:t>Distribuţia lui C</a:t>
            </a:r>
            <a:r>
              <a:rPr lang="it-IT" sz="2000" baseline="-25000">
                <a:latin typeface="Times New Roman" pitchFamily="18" charset="0"/>
                <a:cs typeface="Times New Roman" pitchFamily="18" charset="0"/>
              </a:rPr>
              <a:t>S</a:t>
            </a:r>
            <a:r>
              <a:rPr lang="it-IT" sz="2000">
                <a:latin typeface="Times New Roman" pitchFamily="18" charset="0"/>
                <a:cs typeface="Times New Roman" pitchFamily="18" charset="0"/>
              </a:rPr>
              <a:t> pe lungimea cristalului este: </a:t>
            </a:r>
            <a:endParaRPr lang="en-US" sz="200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76" y="4719165"/>
            <a:ext cx="2049769" cy="8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653045" y="4963087"/>
            <a:ext cx="8889381" cy="646331"/>
          </a:xfrm>
          <a:prstGeom prst="rect">
            <a:avLst/>
          </a:prstGeom>
          <a:noFill/>
        </p:spPr>
        <p:txBody>
          <a:bodyPr wrap="square" rtlCol="0">
            <a:spAutoFit/>
          </a:bodyPr>
          <a:lstStyle/>
          <a:p>
            <a:r>
              <a:rPr lang="vi-VN"/>
              <a:t>însă V</a:t>
            </a:r>
            <a:r>
              <a:rPr lang="vi-VN" baseline="-25000"/>
              <a:t>L</a:t>
            </a:r>
            <a:r>
              <a:rPr lang="vi-VN"/>
              <a:t> = V</a:t>
            </a:r>
            <a:r>
              <a:rPr lang="vi-VN" baseline="-25000"/>
              <a:t>0</a:t>
            </a:r>
            <a:r>
              <a:rPr lang="vi-VN"/>
              <a:t> – V</a:t>
            </a:r>
            <a:r>
              <a:rPr lang="vi-VN" baseline="-25000"/>
              <a:t>S</a:t>
            </a:r>
            <a:r>
              <a:rPr lang="vi-VN"/>
              <a:t>, V</a:t>
            </a:r>
            <a:r>
              <a:rPr lang="vi-VN" baseline="-25000"/>
              <a:t>L</a:t>
            </a:r>
            <a:r>
              <a:rPr lang="vi-VN"/>
              <a:t> – volumul după ce a avut loc</a:t>
            </a:r>
            <a:r>
              <a:rPr lang="en-US"/>
              <a:t> </a:t>
            </a:r>
            <a:r>
              <a:rPr lang="vi-VN"/>
              <a:t>procesul de cristalizare, V</a:t>
            </a:r>
            <a:r>
              <a:rPr lang="vi-VN" baseline="-25000"/>
              <a:t>0</a:t>
            </a:r>
            <a:r>
              <a:rPr lang="vi-VN"/>
              <a:t> – volumul iniţial;</a:t>
            </a:r>
            <a:endParaRPr lang="en-US"/>
          </a:p>
        </p:txBody>
      </p:sp>
      <p:pic>
        <p:nvPicPr>
          <p:cNvPr id="133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76" y="5609418"/>
            <a:ext cx="5235124" cy="85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5838400" y="5802311"/>
            <a:ext cx="6096000" cy="707886"/>
          </a:xfrm>
          <a:prstGeom prst="rect">
            <a:avLst/>
          </a:prstGeom>
        </p:spPr>
        <p:txBody>
          <a:bodyPr>
            <a:spAutoFit/>
          </a:bodyPr>
          <a:lstStyle/>
          <a:p>
            <a:r>
              <a:rPr lang="vi-VN" sz="2000">
                <a:latin typeface="Times New Roman" pitchFamily="18" charset="0"/>
                <a:cs typeface="Times New Roman" pitchFamily="18" charset="0"/>
              </a:rPr>
              <a:t>Concentraţia</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impurităţilor depinde de K, dacă K=1 ⇒ C</a:t>
            </a:r>
            <a:r>
              <a:rPr lang="vi-VN" sz="2000" baseline="-25000">
                <a:latin typeface="Times New Roman" pitchFamily="18" charset="0"/>
                <a:cs typeface="Times New Roman" pitchFamily="18" charset="0"/>
              </a:rPr>
              <a:t>S</a:t>
            </a:r>
            <a:r>
              <a:rPr lang="vi-VN" sz="2000">
                <a:latin typeface="Times New Roman" pitchFamily="18" charset="0"/>
                <a:cs typeface="Times New Roman" pitchFamily="18" charset="0"/>
              </a:rPr>
              <a:t>=C</a:t>
            </a:r>
            <a:r>
              <a:rPr lang="vi-VN" sz="2000" baseline="-25000">
                <a:latin typeface="Times New Roman" pitchFamily="18" charset="0"/>
                <a:cs typeface="Times New Roman" pitchFamily="18" charset="0"/>
              </a:rPr>
              <a:t>0</a:t>
            </a:r>
            <a:endParaRPr lang="en-US" sz="2000" baseline="-25000">
              <a:latin typeface="Times New Roman" pitchFamily="18" charset="0"/>
              <a:cs typeface="Times New Roman" pitchFamily="18" charset="0"/>
            </a:endParaRPr>
          </a:p>
        </p:txBody>
      </p:sp>
    </p:spTree>
    <p:extLst>
      <p:ext uri="{BB962C8B-B14F-4D97-AF65-F5344CB8AC3E}">
        <p14:creationId xmlns:p14="http://schemas.microsoft.com/office/powerpoint/2010/main" val="2737957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9474D9E-21EF-8829-B7D8-8555C13F503D}"/>
                  </a:ext>
                </a:extLst>
              </p:cNvPr>
              <p:cNvSpPr txBox="1"/>
              <p:nvPr/>
            </p:nvSpPr>
            <p:spPr>
              <a:xfrm>
                <a:off x="133350" y="0"/>
                <a:ext cx="12077700" cy="6770508"/>
              </a:xfrm>
              <a:prstGeom prst="rect">
                <a:avLst/>
              </a:prstGeom>
              <a:noFill/>
            </p:spPr>
            <p:txBody>
              <a:bodyPr wrap="square">
                <a:spAutoFit/>
              </a:bodyPr>
              <a:lstStyle/>
              <a:p>
                <a:pPr>
                  <a:buNone/>
                </a:pPr>
                <a:r>
                  <a:rPr lang="en-US" sz="1600" dirty="0"/>
                  <a:t>Este </a:t>
                </a:r>
                <a:r>
                  <a:rPr lang="en-US" sz="1600" dirty="0" err="1"/>
                  <a:t>vorba</a:t>
                </a:r>
                <a:r>
                  <a:rPr lang="en-US" sz="1600" dirty="0"/>
                  <a:t> de </a:t>
                </a:r>
                <a:r>
                  <a:rPr lang="en-US" sz="1600" b="1" dirty="0" err="1"/>
                  <a:t>procesul</a:t>
                </a:r>
                <a:r>
                  <a:rPr lang="en-US" sz="1600" b="1" dirty="0"/>
                  <a:t> de </a:t>
                </a:r>
                <a:r>
                  <a:rPr lang="en-US" sz="1600" b="1" dirty="0" err="1"/>
                  <a:t>segregare</a:t>
                </a:r>
                <a:r>
                  <a:rPr lang="en-US" sz="1600" b="1" dirty="0"/>
                  <a:t> a </a:t>
                </a:r>
                <a:r>
                  <a:rPr lang="en-US" sz="1600" b="1" dirty="0" err="1"/>
                  <a:t>impurităților</a:t>
                </a:r>
                <a:r>
                  <a:rPr lang="en-US" sz="1600" dirty="0"/>
                  <a:t> la </a:t>
                </a:r>
                <a:r>
                  <a:rPr lang="en-US" sz="1600" dirty="0" err="1"/>
                  <a:t>cristalizarea</a:t>
                </a:r>
                <a:r>
                  <a:rPr lang="en-US" sz="1600" dirty="0"/>
                  <a:t> </a:t>
                </a:r>
                <a:r>
                  <a:rPr lang="en-US" sz="1600" dirty="0" err="1"/>
                  <a:t>semiconductorilor</a:t>
                </a:r>
                <a:r>
                  <a:rPr lang="en-US" sz="1600" dirty="0"/>
                  <a:t> (</a:t>
                </a:r>
                <a:r>
                  <a:rPr lang="en-US" sz="1600" dirty="0" err="1"/>
                  <a:t>legea</a:t>
                </a:r>
                <a:r>
                  <a:rPr lang="en-US" sz="1600" dirty="0"/>
                  <a:t> </a:t>
                </a:r>
                <a:r>
                  <a:rPr lang="en-US" sz="1600" dirty="0" err="1"/>
                  <a:t>lui</a:t>
                </a:r>
                <a:r>
                  <a:rPr lang="en-US" sz="1600" dirty="0"/>
                  <a:t> Scheil).</a:t>
                </a:r>
              </a:p>
              <a:p>
                <a:pPr>
                  <a:buNone/>
                </a:pPr>
                <a:r>
                  <a:rPr lang="en-US" sz="1600" b="1" dirty="0"/>
                  <a:t>1. </a:t>
                </a:r>
                <a:r>
                  <a:rPr lang="en-US" sz="1600" b="1" dirty="0" err="1"/>
                  <a:t>Punctul</a:t>
                </a:r>
                <a:r>
                  <a:rPr lang="en-US" sz="1600" b="1" dirty="0"/>
                  <a:t> de </a:t>
                </a:r>
                <a:r>
                  <a:rPr lang="en-US" sz="1600" b="1" dirty="0" err="1"/>
                  <a:t>pornire</a:t>
                </a:r>
                <a:r>
                  <a:rPr lang="en-US" sz="1600" b="1" dirty="0"/>
                  <a:t>: </a:t>
                </a:r>
                <a:r>
                  <a:rPr lang="en-US" sz="1600" b="1" dirty="0" err="1"/>
                  <a:t>echilibrul</a:t>
                </a:r>
                <a:r>
                  <a:rPr lang="en-US" sz="1600" b="1" dirty="0"/>
                  <a:t> </a:t>
                </a:r>
                <a:r>
                  <a:rPr lang="en-US" sz="1600" b="1" dirty="0" err="1"/>
                  <a:t>între</a:t>
                </a:r>
                <a:r>
                  <a:rPr lang="en-US" sz="1600" b="1" dirty="0"/>
                  <a:t> </a:t>
                </a:r>
                <a:r>
                  <a:rPr lang="en-US" sz="1600" b="1" dirty="0" err="1"/>
                  <a:t>faza</a:t>
                </a:r>
                <a:r>
                  <a:rPr lang="en-US" sz="1600" b="1" dirty="0"/>
                  <a:t> </a:t>
                </a:r>
                <a:r>
                  <a:rPr lang="en-US" sz="1600" b="1" dirty="0" err="1"/>
                  <a:t>lichidă</a:t>
                </a:r>
                <a:r>
                  <a:rPr lang="en-US" sz="1600" b="1" dirty="0"/>
                  <a:t> (L) </a:t>
                </a:r>
                <a:r>
                  <a:rPr lang="en-US" sz="1600" b="1" dirty="0" err="1"/>
                  <a:t>și</a:t>
                </a:r>
                <a:r>
                  <a:rPr lang="en-US" sz="1600" b="1" dirty="0"/>
                  <a:t> </a:t>
                </a:r>
                <a:r>
                  <a:rPr lang="en-US" sz="1600" b="1" dirty="0" err="1"/>
                  <a:t>faza</a:t>
                </a:r>
                <a:r>
                  <a:rPr lang="en-US" sz="1600" b="1" dirty="0"/>
                  <a:t> </a:t>
                </a:r>
                <a:r>
                  <a:rPr lang="en-US" sz="1600" b="1" dirty="0" err="1"/>
                  <a:t>solidă</a:t>
                </a:r>
                <a:r>
                  <a:rPr lang="en-US" sz="1600" b="1" dirty="0"/>
                  <a:t> (S)</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𝑆</m:t>
                          </m:r>
                        </m:sub>
                      </m:sSub>
                    </m:oMath>
                  </m:oMathPara>
                </a14:m>
                <a:endParaRPr lang="ar-AE" sz="1600" dirty="0"/>
              </a:p>
              <a:p>
                <a:pPr>
                  <a:buNone/>
                </a:pPr>
                <a:r>
                  <a:rPr lang="en-US" sz="1600" dirty="0"/>
                  <a:t>Asta </a:t>
                </a:r>
                <a:r>
                  <a:rPr lang="en-US" sz="1600" dirty="0" err="1"/>
                  <a:t>înseamnă</a:t>
                </a:r>
                <a:r>
                  <a:rPr lang="en-US" sz="1600" dirty="0"/>
                  <a:t> </a:t>
                </a:r>
                <a:r>
                  <a:rPr lang="en-US" sz="1600" dirty="0" err="1"/>
                  <a:t>că</a:t>
                </a:r>
                <a:r>
                  <a:rPr lang="en-US" sz="1600" dirty="0"/>
                  <a:t> </a:t>
                </a:r>
                <a:r>
                  <a:rPr lang="en-US" sz="1600" dirty="0" err="1"/>
                  <a:t>schimbarea</a:t>
                </a:r>
                <a:r>
                  <a:rPr lang="en-US" sz="1600" dirty="0"/>
                  <a:t> de </a:t>
                </a:r>
                <a:r>
                  <a:rPr lang="en-US" sz="1600" dirty="0" err="1"/>
                  <a:t>concentrație</a:t>
                </a:r>
                <a:r>
                  <a:rPr lang="en-US" sz="1600" dirty="0"/>
                  <a:t> din </a:t>
                </a:r>
                <a:r>
                  <a:rPr lang="en-US" sz="1600" dirty="0" err="1"/>
                  <a:t>faza</a:t>
                </a:r>
                <a:r>
                  <a:rPr lang="en-US" sz="1600" dirty="0"/>
                  <a:t> </a:t>
                </a:r>
                <a:r>
                  <a:rPr lang="en-US" sz="1600" dirty="0" err="1"/>
                  <a:t>lichidă</a:t>
                </a:r>
                <a:r>
                  <a:rPr lang="en-US" sz="1600" dirty="0"/>
                  <a:t> </a:t>
                </a:r>
                <a:r>
                  <a:rPr lang="en-US" sz="1600" dirty="0" err="1"/>
                  <a:t>este</a:t>
                </a:r>
                <a:r>
                  <a:rPr lang="en-US" sz="1600" dirty="0"/>
                  <a:t> </a:t>
                </a:r>
                <a:r>
                  <a:rPr lang="en-US" sz="1600" dirty="0" err="1"/>
                  <a:t>egală</a:t>
                </a:r>
                <a:r>
                  <a:rPr lang="en-US" sz="1600" dirty="0"/>
                  <a:t> cu </a:t>
                </a:r>
                <a:r>
                  <a:rPr lang="en-US" sz="1600" dirty="0" err="1"/>
                  <a:t>schimbarea</a:t>
                </a:r>
                <a:r>
                  <a:rPr lang="en-US" sz="1600" dirty="0"/>
                  <a:t> de </a:t>
                </a:r>
                <a:r>
                  <a:rPr lang="en-US" sz="1600" dirty="0" err="1"/>
                  <a:t>concentrație</a:t>
                </a:r>
                <a:r>
                  <a:rPr lang="en-US" sz="1600" dirty="0"/>
                  <a:t> din </a:t>
                </a:r>
                <a:r>
                  <a:rPr lang="en-US" sz="1600" dirty="0" err="1"/>
                  <a:t>faza</a:t>
                </a:r>
                <a:r>
                  <a:rPr lang="en-US" sz="1600" dirty="0"/>
                  <a:t> </a:t>
                </a:r>
                <a:r>
                  <a:rPr lang="en-US" sz="1600" dirty="0" err="1"/>
                  <a:t>solidă</a:t>
                </a:r>
                <a:r>
                  <a:rPr lang="en-US" sz="1600" dirty="0"/>
                  <a:t>.</a:t>
                </a:r>
              </a:p>
              <a:p>
                <a:pPr>
                  <a:buNone/>
                </a:pPr>
                <a:r>
                  <a:rPr lang="en-US" sz="1600" dirty="0"/>
                  <a:t>Dar, </a:t>
                </a:r>
                <a:r>
                  <a:rPr lang="en-US" sz="1600" dirty="0" err="1"/>
                  <a:t>pentru</a:t>
                </a:r>
                <a:r>
                  <a:rPr lang="en-US" sz="1600" dirty="0"/>
                  <a:t> </a:t>
                </a:r>
                <a:r>
                  <a:rPr lang="en-US" sz="1600" dirty="0" err="1"/>
                  <a:t>că</a:t>
                </a:r>
                <a:r>
                  <a:rPr lang="en-US" sz="1600" dirty="0"/>
                  <a:t> </a:t>
                </a:r>
                <a14:m>
                  <m:oMath xmlns:m="http://schemas.openxmlformats.org/officeDocument/2006/math">
                    <m:r>
                      <a:rPr lang="en-US"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𝑆</m:t>
                        </m:r>
                      </m:sub>
                    </m:sSub>
                    <m:r>
                      <a:rPr lang="ar-AE" sz="1600" i="0">
                        <a:latin typeface="Cambria Math" panose="02040503050406030204" pitchFamily="18" charset="0"/>
                      </a:rPr>
                      <m:t>=−</m:t>
                    </m:r>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oMath>
                </a14:m>
                <a:r>
                  <a:rPr lang="ar-AE" sz="1600" dirty="0"/>
                  <a:t>, </a:t>
                </a:r>
                <a:r>
                  <a:rPr lang="en-US" sz="1600" dirty="0"/>
                  <a:t>se </a:t>
                </a:r>
                <a:r>
                  <a:rPr lang="en-US" sz="1600" dirty="0" err="1"/>
                  <a:t>ajunge</a:t>
                </a:r>
                <a:r>
                  <a:rPr lang="en-US" sz="1600" dirty="0"/>
                  <a:t> la:</a:t>
                </a:r>
              </a:p>
              <a:p>
                <a:pPr>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r>
                        <a:rPr lang="ar-AE" sz="1600" i="0">
                          <a:latin typeface="Cambria Math" panose="02040503050406030204" pitchFamily="18" charset="0"/>
                        </a:rPr>
                        <m:t>=−</m:t>
                      </m:r>
                      <m:d>
                        <m:dPr>
                          <m:ctrlPr>
                            <a:rPr lang="ar-AE" sz="1600" i="1">
                              <a:latin typeface="Cambria Math" panose="02040503050406030204" pitchFamily="18" charset="0"/>
                            </a:rPr>
                          </m:ctrlPr>
                        </m:dPr>
                        <m:e>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e>
                      </m:d>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oMath>
                  </m:oMathPara>
                </a14:m>
                <a:endParaRPr lang="ar-AE" sz="1600" dirty="0"/>
              </a:p>
              <a:p>
                <a:pPr>
                  <a:buNone/>
                </a:pPr>
                <a:r>
                  <a:rPr lang="ar-AE" sz="1600" b="1" dirty="0"/>
                  <a:t>2. </a:t>
                </a:r>
                <a:r>
                  <a:rPr lang="en-US" sz="1600" b="1" dirty="0" err="1"/>
                  <a:t>Introducerea</a:t>
                </a:r>
                <a:r>
                  <a:rPr lang="en-US" sz="1600" b="1" dirty="0"/>
                  <a:t> </a:t>
                </a:r>
                <a:r>
                  <a:rPr lang="en-US" sz="1600" b="1" dirty="0" err="1"/>
                  <a:t>coeficientului</a:t>
                </a:r>
                <a:r>
                  <a:rPr lang="en-US" sz="1600" b="1" dirty="0"/>
                  <a:t> de </a:t>
                </a:r>
                <a:r>
                  <a:rPr lang="en-US" sz="1600" b="1" dirty="0" err="1"/>
                  <a:t>distribuție</a:t>
                </a:r>
                <a:r>
                  <a:rPr lang="en-US" sz="1600" b="1" dirty="0"/>
                  <a:t> (</a:t>
                </a:r>
                <a:r>
                  <a:rPr lang="en-US" sz="1600" b="1" dirty="0" err="1"/>
                  <a:t>segregare</a:t>
                </a:r>
                <a:r>
                  <a:rPr lang="en-US" sz="1600" b="1" dirty="0"/>
                  <a:t>) </a:t>
                </a:r>
                <a14:m>
                  <m:oMath xmlns:m="http://schemas.openxmlformats.org/officeDocument/2006/math">
                    <m:r>
                      <a:rPr lang="en-US" sz="1600" i="1">
                        <a:latin typeface="Cambria Math" panose="02040503050406030204" pitchFamily="18" charset="0"/>
                      </a:rPr>
                      <m:t>𝐾</m:t>
                    </m:r>
                  </m:oMath>
                </a14:m>
                <a:endParaRPr lang="en-US" sz="1600" b="1" dirty="0"/>
              </a:p>
              <a:p>
                <a:pPr>
                  <a:buNone/>
                </a:pPr>
                <a:r>
                  <a:rPr lang="en-US" sz="1600" dirty="0" err="1"/>
                  <a:t>Coeficientul</a:t>
                </a:r>
                <a:r>
                  <a:rPr lang="en-US" sz="1600" dirty="0"/>
                  <a:t> de </a:t>
                </a:r>
                <a:r>
                  <a:rPr lang="en-US" sz="1600" dirty="0" err="1"/>
                  <a:t>distribuție</a:t>
                </a:r>
                <a:r>
                  <a:rPr lang="en-US" sz="1600" dirty="0"/>
                  <a:t> se </a:t>
                </a:r>
                <a:r>
                  <a:rPr lang="en-US" sz="1600" dirty="0" err="1"/>
                  <a:t>definește</a:t>
                </a:r>
                <a:r>
                  <a:rPr lang="en-US" sz="1600" dirty="0"/>
                  <a:t>:</a:t>
                </a:r>
              </a:p>
              <a:p>
                <a:pPr>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𝐾</m:t>
                      </m:r>
                      <m:r>
                        <a:rPr lang="en-US" sz="1600" i="0">
                          <a:latin typeface="Cambria Math" panose="02040503050406030204" pitchFamily="18" charset="0"/>
                        </a:rPr>
                        <m:t>=</m:t>
                      </m:r>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den>
                      </m:f>
                    </m:oMath>
                  </m:oMathPara>
                </a14:m>
                <a:endParaRPr lang="ar-AE" sz="1600" dirty="0"/>
              </a:p>
              <a:p>
                <a:pPr>
                  <a:buNone/>
                </a:pPr>
                <a:r>
                  <a:rPr lang="en-US" sz="1600" dirty="0" err="1"/>
                  <a:t>Astfel</a:t>
                </a:r>
                <a:r>
                  <a:rPr lang="en-US" sz="1600" dirty="0"/>
                  <a:t>, se </a:t>
                </a:r>
                <a:r>
                  <a:rPr lang="en-US" sz="1600" dirty="0" err="1"/>
                  <a:t>rescrie</a:t>
                </a:r>
                <a:r>
                  <a:rPr lang="en-US" sz="1600" dirty="0"/>
                  <a:t> </a:t>
                </a:r>
                <a:r>
                  <a:rPr lang="en-US" sz="1600" dirty="0" err="1"/>
                  <a:t>ecuația</a:t>
                </a:r>
                <a:r>
                  <a:rPr lang="en-US" sz="1600" dirty="0"/>
                  <a:t> </a:t>
                </a:r>
                <a:r>
                  <a:rPr lang="en-US" sz="1600" dirty="0" err="1"/>
                  <a:t>diferențială</a:t>
                </a:r>
                <a:r>
                  <a:rPr lang="en-US" sz="1600" dirty="0"/>
                  <a:t>:</a:t>
                </a:r>
              </a:p>
              <a:p>
                <a:pPr>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r>
                        <a:rPr lang="ar-AE" sz="1600" i="0">
                          <a:latin typeface="Cambria Math" panose="02040503050406030204" pitchFamily="18" charset="0"/>
                        </a:rPr>
                        <m:t>=−</m:t>
                      </m:r>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den>
                      </m:f>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r>
                        <a:rPr lang="ar-AE" sz="1600" i="0">
                          <a:latin typeface="Cambria Math" panose="02040503050406030204" pitchFamily="18" charset="0"/>
                        </a:rPr>
                        <m:t>=−</m:t>
                      </m:r>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r>
                            <a:rPr lang="ar-AE" sz="1600" i="0">
                              <a:latin typeface="Cambria Math" panose="02040503050406030204" pitchFamily="18" charset="0"/>
                            </a:rPr>
                            <m:t>−</m:t>
                          </m:r>
                          <m:r>
                            <a:rPr lang="ar-AE" sz="1600" i="1">
                              <a:latin typeface="Cambria Math" panose="02040503050406030204" pitchFamily="18" charset="0"/>
                            </a:rPr>
                            <m:t>𝐾</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den>
                      </m:f>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r>
                        <a:rPr lang="ar-AE" sz="1600" i="0">
                          <a:latin typeface="Cambria Math" panose="02040503050406030204" pitchFamily="18" charset="0"/>
                        </a:rPr>
                        <m:t>=−</m:t>
                      </m:r>
                      <m:f>
                        <m:fPr>
                          <m:ctrlPr>
                            <a:rPr lang="ar-AE" sz="1600" i="1">
                              <a:latin typeface="Cambria Math" panose="02040503050406030204" pitchFamily="18" charset="0"/>
                            </a:rPr>
                          </m:ctrlPr>
                        </m:fPr>
                        <m:num>
                          <m:d>
                            <m:dPr>
                              <m:ctrlPr>
                                <a:rPr lang="ar-AE" sz="1600" i="1">
                                  <a:latin typeface="Cambria Math" panose="02040503050406030204" pitchFamily="18" charset="0"/>
                                </a:rPr>
                              </m:ctrlPr>
                            </m:dPr>
                            <m:e>
                              <m:r>
                                <a:rPr lang="ar-AE" sz="1600" i="0">
                                  <a:latin typeface="Cambria Math" panose="02040503050406030204" pitchFamily="18" charset="0"/>
                                </a:rPr>
                                <m:t>1</m:t>
                              </m:r>
                              <m:r>
                                <a:rPr lang="ar-AE" sz="1600" i="0">
                                  <a:latin typeface="Cambria Math" panose="02040503050406030204" pitchFamily="18" charset="0"/>
                                </a:rPr>
                                <m:t>−</m:t>
                              </m:r>
                              <m:r>
                                <a:rPr lang="ar-AE" sz="1600" i="1">
                                  <a:latin typeface="Cambria Math" panose="02040503050406030204" pitchFamily="18" charset="0"/>
                                </a:rPr>
                                <m:t>𝐾</m:t>
                              </m:r>
                            </m:e>
                          </m:d>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den>
                      </m:f>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oMath>
                  </m:oMathPara>
                </a14:m>
                <a:endParaRPr lang="ar-AE" sz="1600" dirty="0"/>
              </a:p>
              <a:p>
                <a:pPr>
                  <a:buNone/>
                </a:pPr>
                <a:r>
                  <a:rPr lang="ar-AE" sz="1600" b="1" dirty="0"/>
                  <a:t>3. </a:t>
                </a:r>
                <a:r>
                  <a:rPr lang="en-US" sz="1600" b="1" dirty="0" err="1"/>
                  <a:t>Integrarea</a:t>
                </a:r>
                <a:r>
                  <a:rPr lang="en-US" sz="1600" b="1" dirty="0"/>
                  <a:t> </a:t>
                </a:r>
                <a:r>
                  <a:rPr lang="en-US" sz="1600" b="1" dirty="0" err="1"/>
                  <a:t>ecuației</a:t>
                </a:r>
                <a:r>
                  <a:rPr lang="en-US" sz="1600" b="1" dirty="0"/>
                  <a:t> </a:t>
                </a:r>
                <a:r>
                  <a:rPr lang="en-US" sz="1600" b="1" dirty="0" err="1"/>
                  <a:t>diferențiale</a:t>
                </a:r>
                <a:endParaRPr lang="en-US" sz="1600" b="1" dirty="0"/>
              </a:p>
              <a:p>
                <a:pPr>
                  <a:buNone/>
                </a:pPr>
                <a:r>
                  <a:rPr lang="en-US" sz="1600" dirty="0"/>
                  <a:t>Se </a:t>
                </a:r>
                <a:r>
                  <a:rPr lang="en-US" sz="1600" dirty="0" err="1"/>
                  <a:t>separă</a:t>
                </a:r>
                <a:r>
                  <a:rPr lang="en-US" sz="1600" dirty="0"/>
                  <a:t> </a:t>
                </a:r>
                <a:r>
                  <a:rPr lang="en-US" sz="1600" dirty="0" err="1"/>
                  <a:t>variabilele</a:t>
                </a:r>
                <a:r>
                  <a:rPr lang="en-US" sz="1600" dirty="0"/>
                  <a:t>:</a:t>
                </a:r>
              </a:p>
              <a:p>
                <a:pPr>
                  <a:buNone/>
                </a:pPr>
                <a14:m>
                  <m:oMathPara xmlns:m="http://schemas.openxmlformats.org/officeDocument/2006/math">
                    <m:oMathParaPr>
                      <m:jc m:val="centerGroup"/>
                    </m:oMathParaPr>
                    <m:oMath xmlns:m="http://schemas.openxmlformats.org/officeDocument/2006/math">
                      <m:f>
                        <m:fPr>
                          <m:ctrlPr>
                            <a:rPr lang="ar-AE" sz="1600" i="1">
                              <a:latin typeface="Cambria Math" panose="02040503050406030204" pitchFamily="18" charset="0"/>
                            </a:rPr>
                          </m:ctrlPr>
                        </m:fPr>
                        <m:num>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den>
                      </m:f>
                      <m:r>
                        <a:rPr lang="ar-AE" sz="1600" i="0">
                          <a:latin typeface="Cambria Math" panose="02040503050406030204" pitchFamily="18" charset="0"/>
                        </a:rPr>
                        <m:t>=−</m:t>
                      </m:r>
                      <m:f>
                        <m:fPr>
                          <m:ctrlPr>
                            <a:rPr lang="ar-AE" sz="1600" i="1">
                              <a:latin typeface="Cambria Math" panose="02040503050406030204" pitchFamily="18" charset="0"/>
                            </a:rPr>
                          </m:ctrlPr>
                        </m:fPr>
                        <m:num>
                          <m:d>
                            <m:dPr>
                              <m:ctrlPr>
                                <a:rPr lang="ar-AE" sz="1600" i="1">
                                  <a:latin typeface="Cambria Math" panose="02040503050406030204" pitchFamily="18" charset="0"/>
                                </a:rPr>
                              </m:ctrlPr>
                            </m:dPr>
                            <m:e>
                              <m:r>
                                <a:rPr lang="ar-AE" sz="1600" i="0">
                                  <a:latin typeface="Cambria Math" panose="02040503050406030204" pitchFamily="18" charset="0"/>
                                </a:rPr>
                                <m:t>1</m:t>
                              </m:r>
                              <m:r>
                                <a:rPr lang="ar-AE" sz="1600" i="0">
                                  <a:latin typeface="Cambria Math" panose="02040503050406030204" pitchFamily="18" charset="0"/>
                                </a:rPr>
                                <m:t>−</m:t>
                              </m:r>
                              <m:r>
                                <a:rPr lang="ar-AE" sz="1600" i="1">
                                  <a:latin typeface="Cambria Math" panose="02040503050406030204" pitchFamily="18" charset="0"/>
                                </a:rPr>
                                <m:t>𝐾</m:t>
                              </m:r>
                            </m:e>
                          </m:d>
                        </m:num>
                        <m:den>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den>
                      </m:f>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oMath>
                  </m:oMathPara>
                </a14:m>
                <a:endParaRPr lang="ar-AE" sz="1600" dirty="0"/>
              </a:p>
              <a:p>
                <a:pPr>
                  <a:buNone/>
                </a:pPr>
                <a:r>
                  <a:rPr lang="en-US" sz="1600" dirty="0"/>
                  <a:t>Se </a:t>
                </a:r>
                <a:r>
                  <a:rPr lang="en-US" sz="1600" dirty="0" err="1"/>
                  <a:t>integrează</a:t>
                </a:r>
                <a:r>
                  <a:rPr lang="en-US" sz="1600" dirty="0"/>
                  <a:t> </a:t>
                </a:r>
                <a:r>
                  <a:rPr lang="en-US" sz="1600" dirty="0" err="1"/>
                  <a:t>între</a:t>
                </a:r>
                <a:r>
                  <a:rPr lang="en-US" sz="1600" dirty="0"/>
                  <a:t> </a:t>
                </a:r>
                <a:r>
                  <a:rPr lang="en-US" sz="1600" dirty="0" err="1"/>
                  <a:t>condițiile</a:t>
                </a:r>
                <a:r>
                  <a:rPr lang="en-US" sz="1600" dirty="0"/>
                  <a:t> </a:t>
                </a:r>
                <a:r>
                  <a:rPr lang="en-US" sz="1600" dirty="0" err="1"/>
                  <a:t>inițiale</a:t>
                </a:r>
                <a:r>
                  <a:rPr lang="en-US" sz="1600" dirty="0"/>
                  <a:t> </a:t>
                </a:r>
                <a14:m>
                  <m:oMath xmlns:m="http://schemas.openxmlformats.org/officeDocument/2006/math">
                    <m:d>
                      <m:dPr>
                        <m:sepChr m:val=","/>
                        <m:ctrlPr>
                          <a:rPr lang="ar-AE" sz="1600" i="1">
                            <a:latin typeface="Cambria Math" panose="02040503050406030204" pitchFamily="18" charset="0"/>
                          </a:rPr>
                        </m:ctrlPr>
                      </m:dPr>
                      <m:e>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e>
                      <m:e>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0">
                                <a:latin typeface="Cambria Math" panose="02040503050406030204" pitchFamily="18" charset="0"/>
                              </a:rPr>
                              <m:t>0</m:t>
                            </m:r>
                          </m:sub>
                        </m:sSub>
                      </m:e>
                    </m:d>
                  </m:oMath>
                </a14:m>
                <a:r>
                  <a:rPr lang="en-US" sz="1600" dirty="0" err="1"/>
                  <a:t>și</a:t>
                </a:r>
                <a:r>
                  <a:rPr lang="en-US" sz="1600" dirty="0"/>
                  <a:t> </a:t>
                </a:r>
                <a14:m>
                  <m:oMath xmlns:m="http://schemas.openxmlformats.org/officeDocument/2006/math">
                    <m:d>
                      <m:dPr>
                        <m:sepChr m:val=","/>
                        <m:ctrlPr>
                          <a:rPr lang="ar-AE" sz="1600" i="1">
                            <a:latin typeface="Cambria Math" panose="02040503050406030204" pitchFamily="18" charset="0"/>
                          </a:rPr>
                        </m:ctrlPr>
                      </m:dPr>
                      <m:e>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e>
                      <m:e>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e>
                    </m:d>
                  </m:oMath>
                </a14:m>
                <a:r>
                  <a:rPr lang="ar-AE" sz="1600" dirty="0"/>
                  <a:t>:</a:t>
                </a:r>
              </a:p>
              <a:p>
                <a:pPr>
                  <a:buNone/>
                </a:pPr>
                <a14:m>
                  <m:oMathPara xmlns:m="http://schemas.openxmlformats.org/officeDocument/2006/math">
                    <m:oMathParaPr>
                      <m:jc m:val="centerGroup"/>
                    </m:oMathParaPr>
                    <m:oMath xmlns:m="http://schemas.openxmlformats.org/officeDocument/2006/math">
                      <m:nary>
                        <m:naryPr>
                          <m:grow m:val="on"/>
                          <m:ctrlPr>
                            <a:rPr lang="ar-AE" sz="1600" i="1">
                              <a:latin typeface="Cambria Math" panose="02040503050406030204" pitchFamily="18" charset="0"/>
                            </a:rPr>
                          </m:ctrlPr>
                        </m:naryPr>
                        <m:sub>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sub>
                        <m:sup>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sup>
                        <m:e>
                          <m:f>
                            <m:fPr>
                              <m:ctrlPr>
                                <a:rPr lang="ar-AE" sz="1600" i="1">
                                  <a:latin typeface="Cambria Math" panose="02040503050406030204" pitchFamily="18" charset="0"/>
                                </a:rPr>
                              </m:ctrlPr>
                            </m:fPr>
                            <m:num>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den>
                          </m:f>
                        </m:e>
                      </m:nary>
                      <m:r>
                        <a:rPr lang="ar-AE" sz="1600" i="0">
                          <a:latin typeface="Cambria Math" panose="02040503050406030204" pitchFamily="18" charset="0"/>
                        </a:rPr>
                        <m:t>=</m:t>
                      </m:r>
                      <m:d>
                        <m:dPr>
                          <m:ctrlPr>
                            <a:rPr lang="ar-AE" sz="1600" i="1">
                              <a:latin typeface="Cambria Math" panose="02040503050406030204" pitchFamily="18" charset="0"/>
                            </a:rPr>
                          </m:ctrlPr>
                        </m:dPr>
                        <m:e>
                          <m:r>
                            <a:rPr lang="ar-AE" sz="1600" i="1">
                              <a:latin typeface="Cambria Math" panose="02040503050406030204" pitchFamily="18" charset="0"/>
                            </a:rPr>
                            <m:t>𝐾</m:t>
                          </m:r>
                          <m:r>
                            <a:rPr lang="ar-AE" sz="1600" i="0">
                              <a:latin typeface="Cambria Math" panose="02040503050406030204" pitchFamily="18" charset="0"/>
                            </a:rPr>
                            <m:t>−</m:t>
                          </m:r>
                          <m:r>
                            <a:rPr lang="ar-AE" sz="1600" i="0">
                              <a:latin typeface="Cambria Math" panose="02040503050406030204" pitchFamily="18" charset="0"/>
                            </a:rPr>
                            <m:t>1</m:t>
                          </m:r>
                        </m:e>
                      </m:d>
                      <m:nary>
                        <m:naryPr>
                          <m:grow m:val="on"/>
                          <m:ctrlPr>
                            <a:rPr lang="ar-AE" sz="1600" i="1">
                              <a:latin typeface="Cambria Math" panose="02040503050406030204" pitchFamily="18" charset="0"/>
                            </a:rPr>
                          </m:ctrlPr>
                        </m:naryPr>
                        <m:sub>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0">
                                  <a:latin typeface="Cambria Math" panose="02040503050406030204" pitchFamily="18" charset="0"/>
                                </a:rPr>
                                <m:t>0</m:t>
                              </m:r>
                            </m:sub>
                          </m:sSub>
                        </m:sub>
                        <m:sup>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sup>
                        <m:e>
                          <m:f>
                            <m:fPr>
                              <m:ctrlPr>
                                <a:rPr lang="ar-AE" sz="1600" i="1">
                                  <a:latin typeface="Cambria Math" panose="02040503050406030204" pitchFamily="18" charset="0"/>
                                </a:rPr>
                              </m:ctrlPr>
                            </m:fPr>
                            <m:num>
                              <m:r>
                                <a:rPr lang="ar-AE" sz="1600" i="1">
                                  <a:latin typeface="Cambria Math" panose="02040503050406030204" pitchFamily="18" charset="0"/>
                                </a:rPr>
                                <m:t>𝑑</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den>
                          </m:f>
                        </m:e>
                      </m:nary>
                    </m:oMath>
                  </m:oMathPara>
                </a14:m>
                <a:endParaRPr lang="ar-AE" sz="1600" dirty="0"/>
              </a:p>
              <a:p>
                <a:pPr>
                  <a:buNone/>
                </a:pPr>
                <a:r>
                  <a:rPr lang="en-US" sz="1600" dirty="0" err="1"/>
                  <a:t>Rezultatul</a:t>
                </a:r>
                <a:r>
                  <a:rPr lang="en-US" sz="1600" dirty="0"/>
                  <a:t>:</a:t>
                </a:r>
              </a:p>
              <a:p>
                <a:pPr>
                  <a:buNone/>
                </a:pPr>
                <a14:m>
                  <m:oMathPara xmlns:m="http://schemas.openxmlformats.org/officeDocument/2006/math">
                    <m:oMathParaPr>
                      <m:jc m:val="centerGroup"/>
                    </m:oMathParaPr>
                    <m:oMath xmlns:m="http://schemas.openxmlformats.org/officeDocument/2006/math">
                      <m:func>
                        <m:funcPr>
                          <m:ctrlPr>
                            <a:rPr lang="ar-AE" sz="1600" i="1">
                              <a:latin typeface="Cambria Math" panose="02040503050406030204" pitchFamily="18" charset="0"/>
                            </a:rPr>
                          </m:ctrlPr>
                        </m:funcPr>
                        <m:fName>
                          <m:r>
                            <m:rPr>
                              <m:sty m:val="p"/>
                            </m:rPr>
                            <a:rPr lang="en-US" sz="1600">
                              <a:latin typeface="Cambria Math" panose="02040503050406030204" pitchFamily="18" charset="0"/>
                            </a:rPr>
                            <m:t>ln</m:t>
                          </m:r>
                        </m:fName>
                        <m:e>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den>
                          </m:f>
                        </m:e>
                      </m:func>
                      <m:r>
                        <a:rPr lang="ar-AE" sz="1600" i="0">
                          <a:latin typeface="Cambria Math" panose="02040503050406030204" pitchFamily="18" charset="0"/>
                        </a:rPr>
                        <m:t>=</m:t>
                      </m:r>
                      <m:d>
                        <m:dPr>
                          <m:ctrlPr>
                            <a:rPr lang="ar-AE" sz="1600" i="1">
                              <a:latin typeface="Cambria Math" panose="02040503050406030204" pitchFamily="18" charset="0"/>
                            </a:rPr>
                          </m:ctrlPr>
                        </m:dPr>
                        <m:e>
                          <m:r>
                            <a:rPr lang="ar-AE" sz="1600" i="1">
                              <a:latin typeface="Cambria Math" panose="02040503050406030204" pitchFamily="18" charset="0"/>
                            </a:rPr>
                            <m:t>𝐾</m:t>
                          </m:r>
                          <m:r>
                            <a:rPr lang="ar-AE" sz="1600" i="0">
                              <a:latin typeface="Cambria Math" panose="02040503050406030204" pitchFamily="18" charset="0"/>
                            </a:rPr>
                            <m:t>−</m:t>
                          </m:r>
                          <m:r>
                            <a:rPr lang="ar-AE" sz="1600" i="0">
                              <a:latin typeface="Cambria Math" panose="02040503050406030204" pitchFamily="18" charset="0"/>
                            </a:rPr>
                            <m:t>1</m:t>
                          </m:r>
                        </m:e>
                      </m:d>
                      <m:func>
                        <m:funcPr>
                          <m:ctrlPr>
                            <a:rPr lang="ar-AE" sz="1600" i="1">
                              <a:latin typeface="Cambria Math" panose="02040503050406030204" pitchFamily="18" charset="0"/>
                            </a:rPr>
                          </m:ctrlPr>
                        </m:funcPr>
                        <m:fName>
                          <m:r>
                            <m:rPr>
                              <m:sty m:val="p"/>
                            </m:rPr>
                            <a:rPr lang="en-US" sz="1600" i="0">
                              <a:latin typeface="Cambria Math" panose="02040503050406030204" pitchFamily="18" charset="0"/>
                            </a:rPr>
                            <m:t>ln</m:t>
                          </m:r>
                        </m:fName>
                        <m:e>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0">
                                      <a:latin typeface="Cambria Math" panose="02040503050406030204" pitchFamily="18" charset="0"/>
                                    </a:rPr>
                                    <m:t>0</m:t>
                                  </m:r>
                                </m:sub>
                              </m:sSub>
                            </m:den>
                          </m:f>
                        </m:e>
                      </m:func>
                    </m:oMath>
                  </m:oMathPara>
                </a14:m>
                <a:endParaRPr lang="ar-AE" sz="1600" dirty="0"/>
              </a:p>
              <a:p>
                <a:pPr>
                  <a:buNone/>
                </a:pPr>
                <a:r>
                  <a:rPr lang="en-US" sz="1600" dirty="0" err="1"/>
                  <a:t>Exponentiere</a:t>
                </a:r>
                <a:r>
                  <a:rPr lang="en-US" sz="1600" dirty="0"/>
                  <a:t>:</a:t>
                </a:r>
              </a:p>
              <a:p>
                <a:pPr>
                  <a:buNone/>
                </a:pPr>
                <a14:m>
                  <m:oMathPara xmlns:m="http://schemas.openxmlformats.org/officeDocument/2006/math">
                    <m:oMathParaPr>
                      <m:jc m:val="centerGroup"/>
                    </m:oMathParaPr>
                    <m:oMath xmlns:m="http://schemas.openxmlformats.org/officeDocument/2006/math">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den>
                      </m:f>
                      <m:r>
                        <a:rPr lang="ar-AE" sz="1600" i="0">
                          <a:latin typeface="Cambria Math" panose="02040503050406030204" pitchFamily="18" charset="0"/>
                        </a:rPr>
                        <m:t>=</m:t>
                      </m:r>
                      <m:sSup>
                        <m:sSupPr>
                          <m:ctrlPr>
                            <a:rPr lang="ar-AE" sz="1600" i="1">
                              <a:latin typeface="Cambria Math" panose="02040503050406030204" pitchFamily="18" charset="0"/>
                            </a:rPr>
                          </m:ctrlPr>
                        </m:sSupPr>
                        <m:e>
                          <m:d>
                            <m:dPr>
                              <m:ctrlPr>
                                <a:rPr lang="ar-AE" sz="1600" i="1">
                                  <a:latin typeface="Cambria Math" panose="02040503050406030204" pitchFamily="18" charset="0"/>
                                </a:rPr>
                              </m:ctrlPr>
                            </m:dPr>
                            <m:e>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0">
                                          <a:latin typeface="Cambria Math" panose="02040503050406030204" pitchFamily="18" charset="0"/>
                                        </a:rPr>
                                        <m:t>0</m:t>
                                      </m:r>
                                    </m:sub>
                                  </m:sSub>
                                </m:den>
                              </m:f>
                            </m:e>
                          </m:d>
                        </m:e>
                        <m:sup>
                          <m:r>
                            <a:rPr lang="ar-AE" sz="1600" i="1">
                              <a:latin typeface="Cambria Math" panose="02040503050406030204" pitchFamily="18" charset="0"/>
                            </a:rPr>
                            <m:t>𝐾</m:t>
                          </m:r>
                          <m:r>
                            <a:rPr lang="ar-AE" sz="1600" i="0">
                              <a:latin typeface="Cambria Math" panose="02040503050406030204" pitchFamily="18" charset="0"/>
                            </a:rPr>
                            <m:t>−</m:t>
                          </m:r>
                          <m:r>
                            <a:rPr lang="ar-AE" sz="1600" i="0">
                              <a:latin typeface="Cambria Math" panose="02040503050406030204" pitchFamily="18" charset="0"/>
                            </a:rPr>
                            <m:t>1</m:t>
                          </m:r>
                        </m:sup>
                      </m:sSup>
                    </m:oMath>
                  </m:oMathPara>
                </a14:m>
                <a:endParaRPr lang="ar-AE" sz="1600" dirty="0"/>
              </a:p>
            </p:txBody>
          </p:sp>
        </mc:Choice>
        <mc:Fallback xmlns="">
          <p:sp>
            <p:nvSpPr>
              <p:cNvPr id="5" name="TextBox 4">
                <a:extLst>
                  <a:ext uri="{FF2B5EF4-FFF2-40B4-BE49-F238E27FC236}">
                    <a16:creationId xmlns:a16="http://schemas.microsoft.com/office/drawing/2014/main" id="{19474D9E-21EF-8829-B7D8-8555C13F503D}"/>
                  </a:ext>
                </a:extLst>
              </p:cNvPr>
              <p:cNvSpPr txBox="1">
                <a:spLocks noRot="1" noChangeAspect="1" noMove="1" noResize="1" noEditPoints="1" noAdjustHandles="1" noChangeArrowheads="1" noChangeShapeType="1" noTextEdit="1"/>
              </p:cNvSpPr>
              <p:nvPr/>
            </p:nvSpPr>
            <p:spPr>
              <a:xfrm>
                <a:off x="133350" y="0"/>
                <a:ext cx="12077700" cy="6770508"/>
              </a:xfrm>
              <a:prstGeom prst="rect">
                <a:avLst/>
              </a:prstGeom>
              <a:blipFill>
                <a:blip r:embed="rId2"/>
                <a:stretch>
                  <a:fillRect l="-353" t="-270"/>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CFB469DD-C48B-53CF-B096-EC6806997CB6}"/>
              </a:ext>
            </a:extLst>
          </p:cNvPr>
          <p:cNvSpPr/>
          <p:nvPr/>
        </p:nvSpPr>
        <p:spPr>
          <a:xfrm>
            <a:off x="0" y="0"/>
            <a:ext cx="12192000" cy="6858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546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F20635E-C3CC-AB16-E225-3E05E7404B14}"/>
                  </a:ext>
                </a:extLst>
              </p:cNvPr>
              <p:cNvSpPr txBox="1"/>
              <p:nvPr/>
            </p:nvSpPr>
            <p:spPr>
              <a:xfrm>
                <a:off x="0" y="0"/>
                <a:ext cx="11867534" cy="7193957"/>
              </a:xfrm>
              <a:prstGeom prst="rect">
                <a:avLst/>
              </a:prstGeom>
              <a:noFill/>
            </p:spPr>
            <p:txBody>
              <a:bodyPr wrap="square">
                <a:spAutoFit/>
              </a:bodyPr>
              <a:lstStyle/>
              <a:p>
                <a:pPr>
                  <a:buNone/>
                </a:pPr>
                <a:r>
                  <a:rPr lang="ar-AE" sz="1600" b="1" dirty="0"/>
                  <a:t>4. </a:t>
                </a:r>
                <a:r>
                  <a:rPr lang="en-US" sz="1600" b="1" dirty="0" err="1"/>
                  <a:t>Determinarea</a:t>
                </a:r>
                <a:r>
                  <a:rPr lang="en-US" sz="1600" b="1" dirty="0"/>
                  <a:t> </a:t>
                </a:r>
                <a:r>
                  <a:rPr lang="en-US" sz="1600" b="1" dirty="0" err="1"/>
                  <a:t>concentrației</a:t>
                </a:r>
                <a:r>
                  <a:rPr lang="en-US" sz="1600" b="1" dirty="0"/>
                  <a:t> </a:t>
                </a:r>
                <a:r>
                  <a:rPr lang="en-US" sz="1600" b="1" dirty="0" err="1"/>
                  <a:t>în</a:t>
                </a:r>
                <a:r>
                  <a:rPr lang="en-US" sz="1600" b="1" dirty="0"/>
                  <a:t> solid</a:t>
                </a:r>
              </a:p>
              <a:p>
                <a:pPr>
                  <a:buNone/>
                </a:pPr>
                <a:r>
                  <a:rPr lang="en-US" sz="1600" dirty="0" err="1"/>
                  <a:t>Folosind</a:t>
                </a:r>
                <a:r>
                  <a:rPr lang="en-US" sz="1600" dirty="0"/>
                  <a:t> </a:t>
                </a:r>
                <a:r>
                  <a:rPr lang="en-US" sz="1600" dirty="0" err="1"/>
                  <a:t>definiția</a:t>
                </a:r>
                <a:r>
                  <a:rPr lang="en-US" sz="1600" dirty="0"/>
                  <a:t> </a:t>
                </a:r>
                <a14:m>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a:latin typeface="Cambria Math" panose="02040503050406030204" pitchFamily="18" charset="0"/>
                      </a:rPr>
                      <m:t>=</m:t>
                    </m:r>
                    <m:r>
                      <a:rPr lang="ar-AE" sz="1600" i="1">
                        <a:latin typeface="Cambria Math" panose="02040503050406030204" pitchFamily="18" charset="0"/>
                      </a:rPr>
                      <m:t>𝐾</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𝐿</m:t>
                        </m:r>
                      </m:sub>
                    </m:sSub>
                  </m:oMath>
                </a14:m>
                <a:r>
                  <a:rPr lang="ar-AE" sz="1600" dirty="0"/>
                  <a:t>, </a:t>
                </a:r>
                <a:r>
                  <a:rPr lang="en-US" sz="1600" dirty="0" err="1"/>
                  <a:t>obținem</a:t>
                </a:r>
                <a:r>
                  <a:rPr lang="en-US" sz="1600" dirty="0"/>
                  <a:t>:</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a:latin typeface="Cambria Math" panose="02040503050406030204" pitchFamily="18" charset="0"/>
                        </a:rPr>
                        <m:t>=</m:t>
                      </m:r>
                      <m:r>
                        <a:rPr lang="ar-AE" sz="1600" i="1">
                          <a:latin typeface="Cambria Math" panose="02040503050406030204" pitchFamily="18" charset="0"/>
                        </a:rPr>
                        <m:t>𝐾</m:t>
                      </m:r>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a:latin typeface="Cambria Math" panose="02040503050406030204" pitchFamily="18" charset="0"/>
                            </a:rPr>
                            <m:t>0</m:t>
                          </m:r>
                        </m:sub>
                      </m:sSub>
                      <m:sSup>
                        <m:sSupPr>
                          <m:ctrlPr>
                            <a:rPr lang="ar-AE" sz="1600" i="1">
                              <a:latin typeface="Cambria Math" panose="02040503050406030204" pitchFamily="18" charset="0"/>
                            </a:rPr>
                          </m:ctrlPr>
                        </m:sSupPr>
                        <m:e>
                          <m:d>
                            <m:dPr>
                              <m:ctrlPr>
                                <a:rPr lang="ar-AE" sz="1600" i="1">
                                  <a:latin typeface="Cambria Math" panose="02040503050406030204" pitchFamily="18" charset="0"/>
                                </a:rPr>
                              </m:ctrlPr>
                            </m:dPr>
                            <m:e>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a:latin typeface="Cambria Math" panose="02040503050406030204" pitchFamily="18" charset="0"/>
                                        </a:rPr>
                                        <m:t>0</m:t>
                                      </m:r>
                                    </m:sub>
                                  </m:sSub>
                                </m:den>
                              </m:f>
                            </m:e>
                          </m:d>
                        </m:e>
                        <m:sup>
                          <m:r>
                            <a:rPr lang="ar-AE" sz="1600" i="1">
                              <a:latin typeface="Cambria Math" panose="02040503050406030204" pitchFamily="18" charset="0"/>
                            </a:rPr>
                            <m:t>𝐾</m:t>
                          </m:r>
                          <m:r>
                            <a:rPr lang="ar-AE" sz="1600">
                              <a:latin typeface="Cambria Math" panose="02040503050406030204" pitchFamily="18" charset="0"/>
                            </a:rPr>
                            <m:t>−</m:t>
                          </m:r>
                          <m:r>
                            <a:rPr lang="ar-AE" sz="1600">
                              <a:latin typeface="Cambria Math" panose="02040503050406030204" pitchFamily="18" charset="0"/>
                            </a:rPr>
                            <m:t>1</m:t>
                          </m:r>
                        </m:sup>
                      </m:sSup>
                    </m:oMath>
                  </m:oMathPara>
                </a14:m>
                <a:endParaRPr lang="ar-AE" sz="1600" dirty="0"/>
              </a:p>
              <a:p>
                <a:pPr>
                  <a:buNone/>
                </a:pPr>
                <a:r>
                  <a:rPr lang="en-US" sz="1600" dirty="0" err="1"/>
                  <a:t>Aceasta</a:t>
                </a:r>
                <a:r>
                  <a:rPr lang="en-US" sz="1600" dirty="0"/>
                  <a:t> </a:t>
                </a:r>
                <a:r>
                  <a:rPr lang="en-US" sz="1600" dirty="0" err="1"/>
                  <a:t>este</a:t>
                </a:r>
                <a:r>
                  <a:rPr lang="en-US" sz="1600" dirty="0"/>
                  <a:t> </a:t>
                </a:r>
                <a:r>
                  <a:rPr lang="en-US" sz="1600" b="1" dirty="0"/>
                  <a:t>formula </a:t>
                </a:r>
                <a:r>
                  <a:rPr lang="en-US" sz="1600" b="1" dirty="0" err="1"/>
                  <a:t>generală</a:t>
                </a:r>
                <a:r>
                  <a:rPr lang="en-US" sz="1600" b="1" dirty="0"/>
                  <a:t> a </a:t>
                </a:r>
                <a:r>
                  <a:rPr lang="en-US" sz="1600" b="1" dirty="0" err="1"/>
                  <a:t>distribuției</a:t>
                </a:r>
                <a:r>
                  <a:rPr lang="en-US" sz="1600" b="1" dirty="0"/>
                  <a:t> </a:t>
                </a:r>
                <a:r>
                  <a:rPr lang="en-US" sz="1600" b="1" dirty="0" err="1"/>
                  <a:t>impurităților</a:t>
                </a:r>
                <a:r>
                  <a:rPr lang="en-US" sz="1600" dirty="0"/>
                  <a:t> </a:t>
                </a:r>
                <a:r>
                  <a:rPr lang="en-US" sz="1600" dirty="0" err="1"/>
                  <a:t>în</a:t>
                </a:r>
                <a:r>
                  <a:rPr lang="en-US" sz="1600" dirty="0"/>
                  <a:t> </a:t>
                </a:r>
                <a:r>
                  <a:rPr lang="en-US" sz="1600" dirty="0" err="1"/>
                  <a:t>cristalizare</a:t>
                </a:r>
                <a:r>
                  <a:rPr lang="en-US" sz="1600" dirty="0"/>
                  <a:t> (</a:t>
                </a:r>
                <a:r>
                  <a:rPr lang="en-US" sz="1600" dirty="0" err="1"/>
                  <a:t>legea</a:t>
                </a:r>
                <a:r>
                  <a:rPr lang="en-US" sz="1600" dirty="0"/>
                  <a:t> </a:t>
                </a:r>
                <a:r>
                  <a:rPr lang="en-US" sz="1600" dirty="0" err="1"/>
                  <a:t>lui</a:t>
                </a:r>
                <a:r>
                  <a:rPr lang="en-US" sz="1600" dirty="0"/>
                  <a:t> Scheil).</a:t>
                </a:r>
              </a:p>
              <a:p>
                <a:pPr>
                  <a:buNone/>
                </a:pPr>
                <a:endParaRPr lang="en-US" sz="1600" b="1" dirty="0"/>
              </a:p>
              <a:p>
                <a:pPr>
                  <a:buNone/>
                </a:pPr>
                <a:r>
                  <a:rPr lang="en-US" sz="1600" b="1" dirty="0"/>
                  <a:t>5. </a:t>
                </a:r>
                <a:r>
                  <a:rPr lang="en-US" sz="1600" b="1" dirty="0" err="1"/>
                  <a:t>Rescrierea</a:t>
                </a:r>
                <a:r>
                  <a:rPr lang="en-US" sz="1600" b="1" dirty="0"/>
                  <a:t> </a:t>
                </a:r>
                <a:r>
                  <a:rPr lang="en-US" sz="1600" b="1" dirty="0" err="1"/>
                  <a:t>în</a:t>
                </a:r>
                <a:r>
                  <a:rPr lang="en-US" sz="1600" b="1" dirty="0"/>
                  <a:t> </a:t>
                </a:r>
                <a:r>
                  <a:rPr lang="en-US" sz="1600" b="1" dirty="0" err="1"/>
                  <a:t>funcție</a:t>
                </a:r>
                <a:r>
                  <a:rPr lang="en-US" sz="1600" b="1" dirty="0"/>
                  <a:t> de </a:t>
                </a:r>
                <a:r>
                  <a:rPr lang="en-US" sz="1600" b="1" dirty="0" err="1"/>
                  <a:t>fracția</a:t>
                </a:r>
                <a:r>
                  <a:rPr lang="en-US" sz="1600" b="1" dirty="0"/>
                  <a:t> </a:t>
                </a:r>
                <a:r>
                  <a:rPr lang="en-US" sz="1600" b="1" dirty="0" err="1"/>
                  <a:t>solidificată</a:t>
                </a:r>
                <a:endParaRPr lang="en-US" sz="1600" b="1" dirty="0"/>
              </a:p>
              <a:p>
                <a:pPr>
                  <a:buNone/>
                </a:pPr>
                <a:r>
                  <a:rPr lang="en-US" sz="1600" dirty="0"/>
                  <a:t>Cum:</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𝐿</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0">
                              <a:latin typeface="Cambria Math" panose="02040503050406030204" pitchFamily="18" charset="0"/>
                            </a:rPr>
                            <m:t>0</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𝑆</m:t>
                          </m:r>
                        </m:sub>
                      </m:sSub>
                      <m:r>
                        <a:rPr lang="ar-AE" sz="1600" i="0">
                          <a:latin typeface="Cambria Math" panose="02040503050406030204" pitchFamily="18" charset="0"/>
                        </a:rPr>
                        <m:t>, </m:t>
                      </m:r>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𝑆</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0">
                                  <a:latin typeface="Cambria Math" panose="02040503050406030204" pitchFamily="18" charset="0"/>
                                </a:rPr>
                                <m:t>0</m:t>
                              </m:r>
                            </m:sub>
                          </m:sSub>
                        </m:den>
                      </m:f>
                      <m:r>
                        <a:rPr lang="ar-AE" sz="1600" i="0">
                          <a:latin typeface="Cambria Math" panose="02040503050406030204" pitchFamily="18" charset="0"/>
                        </a:rPr>
                        <m:t>=</m:t>
                      </m:r>
                      <m:f>
                        <m:fPr>
                          <m:ctrlPr>
                            <a:rPr lang="ar-AE" sz="1600" i="1">
                              <a:latin typeface="Cambria Math" panose="02040503050406030204" pitchFamily="18" charset="0"/>
                            </a:rPr>
                          </m:ctrlPr>
                        </m:fPr>
                        <m:num>
                          <m:r>
                            <a:rPr lang="ar-AE" sz="1600" i="1">
                              <a:latin typeface="Cambria Math" panose="02040503050406030204" pitchFamily="18" charset="0"/>
                            </a:rPr>
                            <m:t>𝑥</m:t>
                          </m:r>
                        </m:num>
                        <m:den>
                          <m:r>
                            <a:rPr lang="ar-AE" sz="1600" i="1">
                              <a:latin typeface="Cambria Math" panose="02040503050406030204" pitchFamily="18" charset="0"/>
                            </a:rPr>
                            <m:t>𝑙</m:t>
                          </m:r>
                        </m:den>
                      </m:f>
                    </m:oMath>
                  </m:oMathPara>
                </a14:m>
                <a:endParaRPr lang="ar-AE" sz="1600" dirty="0"/>
              </a:p>
              <a:p>
                <a:pPr>
                  <a:buNone/>
                </a:pPr>
                <a:r>
                  <a:rPr lang="ar-AE" sz="1600" dirty="0"/>
                  <a:t>(</a:t>
                </a:r>
                <a:r>
                  <a:rPr lang="en-US" sz="1600" dirty="0" err="1"/>
                  <a:t>adică</a:t>
                </a:r>
                <a:r>
                  <a:rPr lang="en-US" sz="1600" dirty="0"/>
                  <a:t> </a:t>
                </a:r>
                <a:r>
                  <a:rPr lang="en-US" sz="1600" dirty="0" err="1"/>
                  <a:t>raportul</a:t>
                </a:r>
                <a:r>
                  <a:rPr lang="en-US" sz="1600" dirty="0"/>
                  <a:t> </a:t>
                </a:r>
                <a:r>
                  <a:rPr lang="en-US" sz="1600" dirty="0" err="1"/>
                  <a:t>dintre</a:t>
                </a:r>
                <a:r>
                  <a:rPr lang="en-US" sz="1600" dirty="0"/>
                  <a:t> </a:t>
                </a:r>
                <a:r>
                  <a:rPr lang="en-US" sz="1600" dirty="0" err="1"/>
                  <a:t>volumul</a:t>
                </a:r>
                <a:r>
                  <a:rPr lang="en-US" sz="1600" dirty="0"/>
                  <a:t> </a:t>
                </a:r>
                <a:r>
                  <a:rPr lang="en-US" sz="1600" dirty="0" err="1"/>
                  <a:t>solidificat</a:t>
                </a:r>
                <a:r>
                  <a:rPr lang="en-US" sz="1600" dirty="0"/>
                  <a:t> </a:t>
                </a:r>
                <a:r>
                  <a:rPr lang="en-US" sz="1600" dirty="0" err="1"/>
                  <a:t>și</a:t>
                </a:r>
                <a:r>
                  <a:rPr lang="en-US" sz="1600" dirty="0"/>
                  <a:t> </a:t>
                </a:r>
                <a:r>
                  <a:rPr lang="en-US" sz="1600" dirty="0" err="1"/>
                  <a:t>volumul</a:t>
                </a:r>
                <a:r>
                  <a:rPr lang="en-US" sz="1600" dirty="0"/>
                  <a:t> </a:t>
                </a:r>
                <a:r>
                  <a:rPr lang="en-US" sz="1600" dirty="0" err="1"/>
                  <a:t>inițial</a:t>
                </a:r>
                <a:r>
                  <a:rPr lang="en-US" sz="1600" dirty="0"/>
                  <a:t> ≈ </a:t>
                </a:r>
                <a:r>
                  <a:rPr lang="en-US" sz="1600" dirty="0" err="1"/>
                  <a:t>fracția</a:t>
                </a:r>
                <a:r>
                  <a:rPr lang="en-US" sz="1600" dirty="0"/>
                  <a:t> din </a:t>
                </a:r>
                <a:r>
                  <a:rPr lang="en-US" sz="1600" dirty="0" err="1"/>
                  <a:t>lungimea</a:t>
                </a:r>
                <a:r>
                  <a:rPr lang="en-US" sz="1600" dirty="0"/>
                  <a:t> </a:t>
                </a:r>
                <a:r>
                  <a:rPr lang="en-US" sz="1600" dirty="0" err="1"/>
                  <a:t>cristalului</a:t>
                </a:r>
                <a:r>
                  <a:rPr lang="en-US" sz="1600" dirty="0"/>
                  <a:t>), </a:t>
                </a:r>
                <a:r>
                  <a:rPr lang="en-US" sz="1600" dirty="0" err="1"/>
                  <a:t>atunci</a:t>
                </a:r>
                <a:r>
                  <a:rPr lang="en-US" sz="1600" dirty="0"/>
                  <a:t>:</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i="0">
                          <a:latin typeface="Cambria Math" panose="02040503050406030204" pitchFamily="18" charset="0"/>
                        </a:rPr>
                        <m:t>=</m:t>
                      </m:r>
                      <m:r>
                        <a:rPr lang="ar-AE" sz="1600" i="1">
                          <a:latin typeface="Cambria Math" panose="02040503050406030204" pitchFamily="18" charset="0"/>
                        </a:rPr>
                        <m:t>𝐾</m:t>
                      </m:r>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sSup>
                        <m:sSupPr>
                          <m:ctrlPr>
                            <a:rPr lang="ar-AE" sz="1600" i="1">
                              <a:latin typeface="Cambria Math" panose="02040503050406030204" pitchFamily="18" charset="0"/>
                            </a:rPr>
                          </m:ctrlPr>
                        </m:sSupPr>
                        <m:e>
                          <m:d>
                            <m:dPr>
                              <m:ctrlPr>
                                <a:rPr lang="ar-AE" sz="1600" i="1">
                                  <a:latin typeface="Cambria Math" panose="02040503050406030204" pitchFamily="18" charset="0"/>
                                </a:rPr>
                              </m:ctrlPr>
                            </m:dPr>
                            <m:e>
                              <m:r>
                                <a:rPr lang="ar-AE" sz="1600" i="0">
                                  <a:latin typeface="Cambria Math" panose="02040503050406030204" pitchFamily="18" charset="0"/>
                                </a:rPr>
                                <m:t>1</m:t>
                              </m:r>
                              <m:r>
                                <a:rPr lang="ar-AE" sz="1600" i="0">
                                  <a:latin typeface="Cambria Math" panose="02040503050406030204" pitchFamily="18" charset="0"/>
                                </a:rPr>
                                <m:t>−</m:t>
                              </m:r>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1">
                                          <a:latin typeface="Cambria Math" panose="02040503050406030204" pitchFamily="18" charset="0"/>
                                        </a:rPr>
                                        <m:t>𝑆</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𝑉</m:t>
                                      </m:r>
                                    </m:e>
                                    <m:sub>
                                      <m:r>
                                        <a:rPr lang="ar-AE" sz="1600" i="0">
                                          <a:latin typeface="Cambria Math" panose="02040503050406030204" pitchFamily="18" charset="0"/>
                                        </a:rPr>
                                        <m:t>0</m:t>
                                      </m:r>
                                    </m:sub>
                                  </m:sSub>
                                </m:den>
                              </m:f>
                            </m:e>
                          </m:d>
                        </m:e>
                        <m:sup>
                          <m:r>
                            <a:rPr lang="ar-AE" sz="1600" i="1">
                              <a:latin typeface="Cambria Math" panose="02040503050406030204" pitchFamily="18" charset="0"/>
                            </a:rPr>
                            <m:t>𝐾</m:t>
                          </m:r>
                          <m:r>
                            <a:rPr lang="ar-AE" sz="1600" i="0">
                              <a:latin typeface="Cambria Math" panose="02040503050406030204" pitchFamily="18" charset="0"/>
                            </a:rPr>
                            <m:t>−</m:t>
                          </m:r>
                          <m:r>
                            <a:rPr lang="ar-AE" sz="1600" i="0">
                              <a:latin typeface="Cambria Math" panose="02040503050406030204" pitchFamily="18" charset="0"/>
                            </a:rPr>
                            <m:t>1</m:t>
                          </m:r>
                        </m:sup>
                      </m:sSup>
                    </m:oMath>
                  </m:oMathPara>
                </a14:m>
                <a:endParaRPr lang="ar-AE" sz="1600" dirty="0"/>
              </a:p>
              <a:p>
                <a:pPr>
                  <a:buNone/>
                </a:pPr>
                <a:r>
                  <a:rPr lang="en-US" sz="1600" dirty="0" err="1"/>
                  <a:t>sau</a:t>
                </a:r>
                <a:r>
                  <a:rPr lang="en-US" sz="1600" dirty="0"/>
                  <a:t> </a:t>
                </a:r>
                <a:r>
                  <a:rPr lang="en-US" sz="1600" dirty="0" err="1"/>
                  <a:t>echivalent</a:t>
                </a:r>
                <a:r>
                  <a:rPr lang="en-US" sz="1600" dirty="0"/>
                  <a:t>:</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i="0">
                          <a:latin typeface="Cambria Math" panose="02040503050406030204" pitchFamily="18" charset="0"/>
                        </a:rPr>
                        <m:t>=</m:t>
                      </m:r>
                      <m:r>
                        <a:rPr lang="ar-AE" sz="1600" i="1">
                          <a:latin typeface="Cambria Math" panose="02040503050406030204" pitchFamily="18" charset="0"/>
                        </a:rPr>
                        <m:t>𝐾</m:t>
                      </m:r>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sSup>
                        <m:sSupPr>
                          <m:ctrlPr>
                            <a:rPr lang="ar-AE" sz="1600" i="1">
                              <a:latin typeface="Cambria Math" panose="02040503050406030204" pitchFamily="18" charset="0"/>
                            </a:rPr>
                          </m:ctrlPr>
                        </m:sSupPr>
                        <m:e>
                          <m:d>
                            <m:dPr>
                              <m:ctrlPr>
                                <a:rPr lang="ar-AE" sz="1600" i="1">
                                  <a:latin typeface="Cambria Math" panose="02040503050406030204" pitchFamily="18" charset="0"/>
                                </a:rPr>
                              </m:ctrlPr>
                            </m:dPr>
                            <m:e>
                              <m:r>
                                <a:rPr lang="ar-AE" sz="1600" i="0">
                                  <a:latin typeface="Cambria Math" panose="02040503050406030204" pitchFamily="18" charset="0"/>
                                </a:rPr>
                                <m:t>1</m:t>
                              </m:r>
                              <m:r>
                                <a:rPr lang="ar-AE" sz="1600" i="0">
                                  <a:latin typeface="Cambria Math" panose="02040503050406030204" pitchFamily="18" charset="0"/>
                                </a:rPr>
                                <m:t>−</m:t>
                              </m:r>
                              <m:f>
                                <m:fPr>
                                  <m:ctrlPr>
                                    <a:rPr lang="ar-AE" sz="1600" i="1">
                                      <a:latin typeface="Cambria Math" panose="02040503050406030204" pitchFamily="18" charset="0"/>
                                    </a:rPr>
                                  </m:ctrlPr>
                                </m:fPr>
                                <m:num>
                                  <m:r>
                                    <a:rPr lang="ar-AE" sz="1600" i="1">
                                      <a:latin typeface="Cambria Math" panose="02040503050406030204" pitchFamily="18" charset="0"/>
                                    </a:rPr>
                                    <m:t>𝑥</m:t>
                                  </m:r>
                                </m:num>
                                <m:den>
                                  <m:r>
                                    <a:rPr lang="ar-AE" sz="1600" i="1">
                                      <a:latin typeface="Cambria Math" panose="02040503050406030204" pitchFamily="18" charset="0"/>
                                    </a:rPr>
                                    <m:t>𝑙</m:t>
                                  </m:r>
                                </m:den>
                              </m:f>
                            </m:e>
                          </m:d>
                        </m:e>
                        <m:sup>
                          <m:r>
                            <a:rPr lang="ar-AE" sz="1600" i="1">
                              <a:latin typeface="Cambria Math" panose="02040503050406030204" pitchFamily="18" charset="0"/>
                            </a:rPr>
                            <m:t>𝐾</m:t>
                          </m:r>
                          <m:r>
                            <a:rPr lang="ar-AE" sz="1600" i="0">
                              <a:latin typeface="Cambria Math" panose="02040503050406030204" pitchFamily="18" charset="0"/>
                            </a:rPr>
                            <m:t>−</m:t>
                          </m:r>
                          <m:r>
                            <a:rPr lang="ar-AE" sz="1600" i="0">
                              <a:latin typeface="Cambria Math" panose="02040503050406030204" pitchFamily="18" charset="0"/>
                            </a:rPr>
                            <m:t>1</m:t>
                          </m:r>
                        </m:sup>
                      </m:sSup>
                    </m:oMath>
                  </m:oMathPara>
                </a14:m>
                <a:endParaRPr lang="ar-AE" sz="1600" dirty="0"/>
              </a:p>
              <a:p>
                <a:pPr>
                  <a:buNone/>
                </a:pPr>
                <a:r>
                  <a:rPr lang="ar-AE" sz="1600" b="1" dirty="0"/>
                  <a:t>6. </a:t>
                </a:r>
                <a:r>
                  <a:rPr lang="en-US" sz="1600" b="1" dirty="0" err="1"/>
                  <a:t>Observații</a:t>
                </a:r>
                <a:r>
                  <a:rPr lang="en-US" sz="1600" b="1" dirty="0"/>
                  <a:t> </a:t>
                </a:r>
                <a:r>
                  <a:rPr lang="en-US" sz="1600" b="1" dirty="0" err="1"/>
                  <a:t>importante</a:t>
                </a:r>
                <a:r>
                  <a:rPr lang="en-US" sz="1600" b="1" dirty="0"/>
                  <a:t>:</a:t>
                </a:r>
              </a:p>
              <a:p>
                <a:pPr>
                  <a:buFont typeface="Arial" panose="020B0604020202020204" pitchFamily="34" charset="0"/>
                  <a:buChar char="•"/>
                </a:pPr>
                <a14:m>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oMath>
                </a14:m>
                <a:r>
                  <a:rPr lang="ar-AE" sz="1600" dirty="0"/>
                  <a:t>= </a:t>
                </a:r>
                <a:r>
                  <a:rPr lang="en-US" sz="1600" dirty="0" err="1"/>
                  <a:t>concentrația</a:t>
                </a:r>
                <a:r>
                  <a:rPr lang="en-US" sz="1600" dirty="0"/>
                  <a:t> </a:t>
                </a:r>
                <a:r>
                  <a:rPr lang="en-US" sz="1600" dirty="0" err="1"/>
                  <a:t>inițială</a:t>
                </a:r>
                <a:r>
                  <a:rPr lang="en-US" sz="1600" dirty="0"/>
                  <a:t> a </a:t>
                </a:r>
                <a:r>
                  <a:rPr lang="en-US" sz="1600" dirty="0" err="1"/>
                  <a:t>impurității</a:t>
                </a:r>
                <a:r>
                  <a:rPr lang="en-US" sz="1600" dirty="0"/>
                  <a:t> </a:t>
                </a:r>
                <a:r>
                  <a:rPr lang="en-US" sz="1600" dirty="0" err="1"/>
                  <a:t>în</a:t>
                </a:r>
                <a:r>
                  <a:rPr lang="en-US" sz="1600" dirty="0"/>
                  <a:t> </a:t>
                </a:r>
                <a:r>
                  <a:rPr lang="en-US" sz="1600" dirty="0" err="1"/>
                  <a:t>topitură</a:t>
                </a:r>
                <a:r>
                  <a:rPr lang="en-US" sz="1600" dirty="0"/>
                  <a:t>.</a:t>
                </a:r>
              </a:p>
              <a:p>
                <a:pPr>
                  <a:buFont typeface="Arial" panose="020B0604020202020204" pitchFamily="34" charset="0"/>
                  <a:buChar char="•"/>
                </a:pPr>
                <a14:m>
                  <m:oMath xmlns:m="http://schemas.openxmlformats.org/officeDocument/2006/math">
                    <m:r>
                      <a:rPr lang="en-US" sz="1600" i="1">
                        <a:latin typeface="Cambria Math" panose="02040503050406030204" pitchFamily="18" charset="0"/>
                      </a:rPr>
                      <m:t>𝐾</m:t>
                    </m:r>
                  </m:oMath>
                </a14:m>
                <a:r>
                  <a:rPr lang="en-US" sz="1600" dirty="0"/>
                  <a:t>= </a:t>
                </a:r>
                <a:r>
                  <a:rPr lang="en-US" sz="1600" dirty="0" err="1"/>
                  <a:t>coeficient</a:t>
                </a:r>
                <a:r>
                  <a:rPr lang="en-US" sz="1600" dirty="0"/>
                  <a:t> de </a:t>
                </a:r>
                <a:r>
                  <a:rPr lang="en-US" sz="1600" dirty="0" err="1"/>
                  <a:t>distribuție</a:t>
                </a:r>
                <a:r>
                  <a:rPr lang="en-US" sz="1600" dirty="0"/>
                  <a:t>:</a:t>
                </a:r>
              </a:p>
              <a:p>
                <a:pPr marL="742950" lvl="1" indent="-285750">
                  <a:buFont typeface="Arial" panose="020B0604020202020204" pitchFamily="34" charset="0"/>
                  <a:buChar char="•"/>
                </a:pPr>
                <a:r>
                  <a:rPr lang="en-US" sz="1600" dirty="0" err="1"/>
                  <a:t>Dacă</a:t>
                </a:r>
                <a:r>
                  <a:rPr lang="en-US" sz="1600" dirty="0"/>
                  <a:t> </a:t>
                </a:r>
                <a14:m>
                  <m:oMath xmlns:m="http://schemas.openxmlformats.org/officeDocument/2006/math">
                    <m:r>
                      <a:rPr lang="en-US" sz="1600" i="1">
                        <a:latin typeface="Cambria Math" panose="02040503050406030204" pitchFamily="18" charset="0"/>
                      </a:rPr>
                      <m:t>𝐾</m:t>
                    </m:r>
                    <m:r>
                      <a:rPr lang="en-US" sz="1600" i="0">
                        <a:latin typeface="Cambria Math" panose="02040503050406030204" pitchFamily="18" charset="0"/>
                      </a:rPr>
                      <m:t>&lt;</m:t>
                    </m:r>
                    <m:r>
                      <a:rPr lang="en-US" sz="1600" i="0">
                        <a:latin typeface="Cambria Math" panose="02040503050406030204" pitchFamily="18" charset="0"/>
                      </a:rPr>
                      <m:t>1</m:t>
                    </m:r>
                  </m:oMath>
                </a14:m>
                <a:r>
                  <a:rPr lang="en-US" sz="1600" dirty="0"/>
                  <a:t>: </a:t>
                </a:r>
                <a:r>
                  <a:rPr lang="en-US" sz="1600" dirty="0" err="1"/>
                  <a:t>impuritățile</a:t>
                </a:r>
                <a:r>
                  <a:rPr lang="en-US" sz="1600" dirty="0"/>
                  <a:t> </a:t>
                </a:r>
                <a:r>
                  <a:rPr lang="en-US" sz="1600" dirty="0" err="1"/>
                  <a:t>tind</a:t>
                </a:r>
                <a:r>
                  <a:rPr lang="en-US" sz="1600" dirty="0"/>
                  <a:t> </a:t>
                </a:r>
                <a:r>
                  <a:rPr lang="en-US" sz="1600" dirty="0" err="1"/>
                  <a:t>să</a:t>
                </a:r>
                <a:r>
                  <a:rPr lang="en-US" sz="1600" dirty="0"/>
                  <a:t> </a:t>
                </a:r>
                <a:r>
                  <a:rPr lang="en-US" sz="1600" dirty="0" err="1"/>
                  <a:t>rămână</a:t>
                </a:r>
                <a:r>
                  <a:rPr lang="en-US" sz="1600" dirty="0"/>
                  <a:t> </a:t>
                </a:r>
                <a:r>
                  <a:rPr lang="en-US" sz="1600" dirty="0" err="1"/>
                  <a:t>în</a:t>
                </a:r>
                <a:r>
                  <a:rPr lang="en-US" sz="1600" dirty="0"/>
                  <a:t> </a:t>
                </a:r>
                <a:r>
                  <a:rPr lang="en-US" sz="1600" dirty="0" err="1"/>
                  <a:t>faza</a:t>
                </a:r>
                <a:r>
                  <a:rPr lang="en-US" sz="1600" dirty="0"/>
                  <a:t> </a:t>
                </a:r>
                <a:r>
                  <a:rPr lang="en-US" sz="1600" dirty="0" err="1"/>
                  <a:t>lichidă</a:t>
                </a:r>
                <a:r>
                  <a:rPr lang="en-US" sz="1600" dirty="0"/>
                  <a:t> → </a:t>
                </a:r>
                <a:r>
                  <a:rPr lang="en-US" sz="1600" dirty="0" err="1"/>
                  <a:t>concentrația</a:t>
                </a:r>
                <a:r>
                  <a:rPr lang="en-US" sz="1600" dirty="0"/>
                  <a:t> lor </a:t>
                </a:r>
                <a:r>
                  <a:rPr lang="en-US" sz="1600" dirty="0" err="1"/>
                  <a:t>în</a:t>
                </a:r>
                <a:r>
                  <a:rPr lang="en-US" sz="1600" dirty="0"/>
                  <a:t> solid </a:t>
                </a:r>
                <a:r>
                  <a:rPr lang="en-US" sz="1600" dirty="0" err="1"/>
                  <a:t>crește</a:t>
                </a:r>
                <a:r>
                  <a:rPr lang="en-US" sz="1600" dirty="0"/>
                  <a:t> </a:t>
                </a:r>
                <a:r>
                  <a:rPr lang="en-US" sz="1600" dirty="0" err="1"/>
                  <a:t>spre</a:t>
                </a:r>
                <a:r>
                  <a:rPr lang="en-US" sz="1600" dirty="0"/>
                  <a:t> </a:t>
                </a:r>
                <a:r>
                  <a:rPr lang="en-US" sz="1600" dirty="0" err="1"/>
                  <a:t>sfârșitul</a:t>
                </a:r>
                <a:r>
                  <a:rPr lang="en-US" sz="1600" dirty="0"/>
                  <a:t> </a:t>
                </a:r>
                <a:r>
                  <a:rPr lang="en-US" sz="1600" dirty="0" err="1"/>
                  <a:t>cristalizării</a:t>
                </a:r>
                <a:r>
                  <a:rPr lang="en-US" sz="1600" dirty="0"/>
                  <a:t>.</a:t>
                </a:r>
              </a:p>
              <a:p>
                <a:pPr marL="742950" lvl="1" indent="-285750">
                  <a:buFont typeface="Arial" panose="020B0604020202020204" pitchFamily="34" charset="0"/>
                  <a:buChar char="•"/>
                </a:pPr>
                <a:r>
                  <a:rPr lang="en-US" sz="1600" dirty="0" err="1"/>
                  <a:t>Dacă</a:t>
                </a:r>
                <a:r>
                  <a:rPr lang="en-US" sz="1600" dirty="0"/>
                  <a:t> </a:t>
                </a:r>
                <a14:m>
                  <m:oMath xmlns:m="http://schemas.openxmlformats.org/officeDocument/2006/math">
                    <m:r>
                      <a:rPr lang="en-US" sz="1600" i="1">
                        <a:latin typeface="Cambria Math" panose="02040503050406030204" pitchFamily="18" charset="0"/>
                      </a:rPr>
                      <m:t>𝐾</m:t>
                    </m:r>
                    <m:r>
                      <a:rPr lang="en-US" sz="1600" i="0">
                        <a:latin typeface="Cambria Math" panose="02040503050406030204" pitchFamily="18" charset="0"/>
                      </a:rPr>
                      <m:t>&gt;</m:t>
                    </m:r>
                    <m:r>
                      <a:rPr lang="en-US" sz="1600" i="0">
                        <a:latin typeface="Cambria Math" panose="02040503050406030204" pitchFamily="18" charset="0"/>
                      </a:rPr>
                      <m:t>1</m:t>
                    </m:r>
                  </m:oMath>
                </a14:m>
                <a:r>
                  <a:rPr lang="en-US" sz="1600" dirty="0"/>
                  <a:t>: </a:t>
                </a:r>
                <a:r>
                  <a:rPr lang="en-US" sz="1600" dirty="0" err="1"/>
                  <a:t>impuritățile</a:t>
                </a:r>
                <a:r>
                  <a:rPr lang="en-US" sz="1600" dirty="0"/>
                  <a:t> se </a:t>
                </a:r>
                <a:r>
                  <a:rPr lang="en-US" sz="1600" dirty="0" err="1"/>
                  <a:t>acumulează</a:t>
                </a:r>
                <a:r>
                  <a:rPr lang="en-US" sz="1600" dirty="0"/>
                  <a:t> </a:t>
                </a:r>
                <a:r>
                  <a:rPr lang="en-US" sz="1600" dirty="0" err="1"/>
                  <a:t>preferențial</a:t>
                </a:r>
                <a:r>
                  <a:rPr lang="en-US" sz="1600" dirty="0"/>
                  <a:t> </a:t>
                </a:r>
                <a:r>
                  <a:rPr lang="en-US" sz="1600" dirty="0" err="1"/>
                  <a:t>în</a:t>
                </a:r>
                <a:r>
                  <a:rPr lang="en-US" sz="1600" dirty="0"/>
                  <a:t> </a:t>
                </a:r>
                <a:r>
                  <a:rPr lang="en-US" sz="1600" dirty="0" err="1"/>
                  <a:t>faza</a:t>
                </a:r>
                <a:r>
                  <a:rPr lang="en-US" sz="1600" dirty="0"/>
                  <a:t> </a:t>
                </a:r>
                <a:r>
                  <a:rPr lang="en-US" sz="1600" dirty="0" err="1"/>
                  <a:t>solidă</a:t>
                </a:r>
                <a:r>
                  <a:rPr lang="en-US" sz="1600" dirty="0"/>
                  <a:t>.</a:t>
                </a:r>
              </a:p>
              <a:p>
                <a:pPr marL="742950" lvl="1" indent="-285750">
                  <a:buFont typeface="Arial" panose="020B0604020202020204" pitchFamily="34" charset="0"/>
                  <a:buChar char="•"/>
                </a:pPr>
                <a:r>
                  <a:rPr lang="en-US" sz="1600" dirty="0" err="1"/>
                  <a:t>Dacă</a:t>
                </a:r>
                <a:r>
                  <a:rPr lang="en-US" sz="1600" dirty="0"/>
                  <a:t> </a:t>
                </a:r>
                <a14:m>
                  <m:oMath xmlns:m="http://schemas.openxmlformats.org/officeDocument/2006/math">
                    <m:r>
                      <a:rPr lang="en-US" sz="1600" i="1">
                        <a:latin typeface="Cambria Math" panose="02040503050406030204" pitchFamily="18" charset="0"/>
                      </a:rPr>
                      <m:t>𝐾</m:t>
                    </m:r>
                    <m:r>
                      <a:rPr lang="en-US" sz="1600" i="0">
                        <a:latin typeface="Cambria Math" panose="02040503050406030204" pitchFamily="18" charset="0"/>
                      </a:rPr>
                      <m:t>=</m:t>
                    </m:r>
                    <m:r>
                      <a:rPr lang="en-US" sz="1600" i="0">
                        <a:latin typeface="Cambria Math" panose="02040503050406030204" pitchFamily="18" charset="0"/>
                      </a:rPr>
                      <m:t>1</m:t>
                    </m:r>
                  </m:oMath>
                </a14:m>
                <a:r>
                  <a:rPr lang="en-US" sz="1600" dirty="0"/>
                  <a:t>: </a:t>
                </a:r>
                <a:r>
                  <a:rPr lang="en-US" sz="1600" dirty="0" err="1"/>
                  <a:t>distribuția</a:t>
                </a:r>
                <a:r>
                  <a:rPr lang="en-US" sz="1600" dirty="0"/>
                  <a:t> </a:t>
                </a:r>
                <a:r>
                  <a:rPr lang="en-US" sz="1600" dirty="0" err="1"/>
                  <a:t>este</a:t>
                </a:r>
                <a:r>
                  <a:rPr lang="en-US" sz="1600" dirty="0"/>
                  <a:t> </a:t>
                </a:r>
                <a:r>
                  <a:rPr lang="en-US" sz="1600" dirty="0" err="1"/>
                  <a:t>uniformă</a:t>
                </a:r>
                <a:r>
                  <a:rPr lang="en-US" sz="1600" dirty="0"/>
                  <a:t> → </a:t>
                </a:r>
                <a14:m>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oMath>
                </a14:m>
                <a:r>
                  <a:rPr lang="ar-AE" sz="1600" dirty="0"/>
                  <a:t>.</a:t>
                </a:r>
              </a:p>
              <a:p>
                <a:pPr>
                  <a:buNone/>
                </a:pPr>
                <a:endParaRPr lang="ar-AE" sz="1600" dirty="0"/>
              </a:p>
              <a:p>
                <a:pPr>
                  <a:buNone/>
                </a:pPr>
                <a:r>
                  <a:rPr lang="en-US" sz="1600" dirty="0"/>
                  <a:t> Pe </a:t>
                </a:r>
                <a:r>
                  <a:rPr lang="en-US" sz="1600" dirty="0" err="1"/>
                  <a:t>scurt</a:t>
                </a:r>
                <a:r>
                  <a:rPr lang="en-US" sz="1600" dirty="0"/>
                  <a:t>:</a:t>
                </a:r>
                <a:br>
                  <a:rPr lang="en-US" sz="1600" dirty="0"/>
                </a:br>
                <a:r>
                  <a:rPr lang="en-US" sz="1600" dirty="0" err="1"/>
                  <a:t>Formulele</a:t>
                </a:r>
                <a:r>
                  <a:rPr lang="en-US" sz="1600" dirty="0"/>
                  <a:t> din imagine </a:t>
                </a:r>
                <a:r>
                  <a:rPr lang="en-US" sz="1600" dirty="0" err="1"/>
                  <a:t>descriu</a:t>
                </a:r>
                <a:r>
                  <a:rPr lang="en-US" sz="1600" dirty="0"/>
                  <a:t> cum se </a:t>
                </a:r>
                <a:r>
                  <a:rPr lang="en-US" sz="1600" dirty="0" err="1"/>
                  <a:t>distribuie</a:t>
                </a:r>
                <a:r>
                  <a:rPr lang="en-US" sz="1600" dirty="0"/>
                  <a:t> </a:t>
                </a:r>
                <a:r>
                  <a:rPr lang="en-US" sz="1600" dirty="0" err="1"/>
                  <a:t>impuritățile</a:t>
                </a:r>
                <a:r>
                  <a:rPr lang="en-US" sz="1600" dirty="0"/>
                  <a:t> </a:t>
                </a:r>
                <a:r>
                  <a:rPr lang="en-US" sz="1600" dirty="0" err="1"/>
                  <a:t>într</a:t>
                </a:r>
                <a:r>
                  <a:rPr lang="en-US" sz="1600" dirty="0"/>
                  <a:t>-un </a:t>
                </a:r>
                <a:r>
                  <a:rPr lang="en-US" sz="1600" dirty="0" err="1"/>
                  <a:t>cristal</a:t>
                </a:r>
                <a:r>
                  <a:rPr lang="en-US" sz="1600" dirty="0"/>
                  <a:t> de semiconductor pe </a:t>
                </a:r>
                <a:r>
                  <a:rPr lang="en-US" sz="1600" dirty="0" err="1"/>
                  <a:t>măsură</a:t>
                </a:r>
                <a:r>
                  <a:rPr lang="en-US" sz="1600" dirty="0"/>
                  <a:t> </a:t>
                </a:r>
                <a:r>
                  <a:rPr lang="en-US" sz="1600" dirty="0" err="1"/>
                  <a:t>ce</a:t>
                </a:r>
                <a:r>
                  <a:rPr lang="en-US" sz="1600" dirty="0"/>
                  <a:t> </a:t>
                </a:r>
                <a:r>
                  <a:rPr lang="en-US" sz="1600" dirty="0" err="1"/>
                  <a:t>acesta</a:t>
                </a:r>
                <a:r>
                  <a:rPr lang="en-US" sz="1600" dirty="0"/>
                  <a:t> se </a:t>
                </a:r>
                <a:r>
                  <a:rPr lang="en-US" sz="1600" dirty="0" err="1"/>
                  <a:t>solidifică</a:t>
                </a:r>
                <a:r>
                  <a:rPr lang="en-US" sz="1600" dirty="0"/>
                  <a:t>. Ele </a:t>
                </a:r>
                <a:r>
                  <a:rPr lang="en-US" sz="1600" dirty="0" err="1"/>
                  <a:t>arată</a:t>
                </a:r>
                <a:r>
                  <a:rPr lang="en-US" sz="1600" dirty="0"/>
                  <a:t> </a:t>
                </a:r>
                <a:r>
                  <a:rPr lang="en-US" sz="1600" dirty="0" err="1"/>
                  <a:t>că</a:t>
                </a:r>
                <a:r>
                  <a:rPr lang="en-US" sz="1600" dirty="0"/>
                  <a:t> </a:t>
                </a:r>
                <a:r>
                  <a:rPr lang="en-US" sz="1600" b="1" dirty="0" err="1"/>
                  <a:t>concentrația</a:t>
                </a:r>
                <a:r>
                  <a:rPr lang="en-US" sz="1600" b="1" dirty="0"/>
                  <a:t> </a:t>
                </a:r>
                <a:r>
                  <a:rPr lang="en-US" sz="1600" b="1" dirty="0" err="1"/>
                  <a:t>impurităților</a:t>
                </a:r>
                <a:r>
                  <a:rPr lang="en-US" sz="1600" b="1" dirty="0"/>
                  <a:t> </a:t>
                </a:r>
                <a:r>
                  <a:rPr lang="en-US" sz="1600" b="1" dirty="0" err="1"/>
                  <a:t>în</a:t>
                </a:r>
                <a:r>
                  <a:rPr lang="en-US" sz="1600" b="1" dirty="0"/>
                  <a:t> </a:t>
                </a:r>
                <a:r>
                  <a:rPr lang="en-US" sz="1600" b="1" dirty="0" err="1"/>
                  <a:t>cristal</a:t>
                </a:r>
                <a:r>
                  <a:rPr lang="en-US" sz="1600" b="1" dirty="0"/>
                  <a:t> nu </a:t>
                </a:r>
                <a:r>
                  <a:rPr lang="en-US" sz="1600" b="1" dirty="0" err="1"/>
                  <a:t>este</a:t>
                </a:r>
                <a:r>
                  <a:rPr lang="en-US" sz="1600" b="1" dirty="0"/>
                  <a:t> </a:t>
                </a:r>
                <a:r>
                  <a:rPr lang="en-US" sz="1600" b="1" dirty="0" err="1"/>
                  <a:t>uniformă</a:t>
                </a:r>
                <a:r>
                  <a:rPr lang="en-US" sz="1600" dirty="0"/>
                  <a:t>, ci </a:t>
                </a:r>
                <a:r>
                  <a:rPr lang="en-US" sz="1600" dirty="0" err="1"/>
                  <a:t>depinde</a:t>
                </a:r>
                <a:r>
                  <a:rPr lang="en-US" sz="1600" dirty="0"/>
                  <a:t> de </a:t>
                </a:r>
                <a:r>
                  <a:rPr lang="en-US" sz="1600" dirty="0" err="1"/>
                  <a:t>raportul</a:t>
                </a:r>
                <a:r>
                  <a:rPr lang="en-US" sz="1600" dirty="0"/>
                  <a:t> </a:t>
                </a:r>
                <a:r>
                  <a:rPr lang="en-US" sz="1600" dirty="0" err="1"/>
                  <a:t>dintre</a:t>
                </a:r>
                <a:r>
                  <a:rPr lang="en-US" sz="1600" dirty="0"/>
                  <a:t> </a:t>
                </a:r>
                <a:r>
                  <a:rPr lang="en-US" sz="1600" dirty="0" err="1"/>
                  <a:t>volumul</a:t>
                </a:r>
                <a:r>
                  <a:rPr lang="en-US" sz="1600" dirty="0"/>
                  <a:t> </a:t>
                </a:r>
                <a:r>
                  <a:rPr lang="en-US" sz="1600" dirty="0" err="1"/>
                  <a:t>solidificat</a:t>
                </a:r>
                <a:r>
                  <a:rPr lang="en-US" sz="1600" dirty="0"/>
                  <a:t> </a:t>
                </a:r>
                <a:r>
                  <a:rPr lang="en-US" sz="1600" dirty="0" err="1"/>
                  <a:t>și</a:t>
                </a:r>
                <a:r>
                  <a:rPr lang="en-US" sz="1600" dirty="0"/>
                  <a:t> </a:t>
                </a:r>
                <a:r>
                  <a:rPr lang="en-US" sz="1600" dirty="0" err="1"/>
                  <a:t>volumul</a:t>
                </a:r>
                <a:r>
                  <a:rPr lang="en-US" sz="1600" dirty="0"/>
                  <a:t> total, </a:t>
                </a:r>
                <a:r>
                  <a:rPr lang="en-US" sz="1600" dirty="0" err="1"/>
                  <a:t>respectiv</a:t>
                </a:r>
                <a:r>
                  <a:rPr lang="en-US" sz="1600" dirty="0"/>
                  <a:t> de </a:t>
                </a:r>
                <a:r>
                  <a:rPr lang="en-US" sz="1600" dirty="0" err="1"/>
                  <a:t>coeficientul</a:t>
                </a:r>
                <a:r>
                  <a:rPr lang="en-US" sz="1600" dirty="0"/>
                  <a:t> de </a:t>
                </a:r>
                <a:r>
                  <a:rPr lang="en-US" sz="1600" dirty="0" err="1"/>
                  <a:t>segregare</a:t>
                </a:r>
                <a:r>
                  <a:rPr lang="en-US" sz="1600" dirty="0"/>
                  <a:t> </a:t>
                </a:r>
                <a14:m>
                  <m:oMath xmlns:m="http://schemas.openxmlformats.org/officeDocument/2006/math">
                    <m:r>
                      <a:rPr lang="en-US" sz="1600" i="1">
                        <a:latin typeface="Cambria Math" panose="02040503050406030204" pitchFamily="18" charset="0"/>
                      </a:rPr>
                      <m:t>𝐾</m:t>
                    </m:r>
                  </m:oMath>
                </a14:m>
                <a:r>
                  <a:rPr lang="en-US" sz="1600" dirty="0"/>
                  <a:t>.</a:t>
                </a:r>
              </a:p>
            </p:txBody>
          </p:sp>
        </mc:Choice>
        <mc:Fallback xmlns="">
          <p:sp>
            <p:nvSpPr>
              <p:cNvPr id="5" name="TextBox 4">
                <a:extLst>
                  <a:ext uri="{FF2B5EF4-FFF2-40B4-BE49-F238E27FC236}">
                    <a16:creationId xmlns:a16="http://schemas.microsoft.com/office/drawing/2014/main" id="{3F20635E-C3CC-AB16-E225-3E05E7404B14}"/>
                  </a:ext>
                </a:extLst>
              </p:cNvPr>
              <p:cNvSpPr txBox="1">
                <a:spLocks noRot="1" noChangeAspect="1" noMove="1" noResize="1" noEditPoints="1" noAdjustHandles="1" noChangeArrowheads="1" noChangeShapeType="1" noTextEdit="1"/>
              </p:cNvSpPr>
              <p:nvPr/>
            </p:nvSpPr>
            <p:spPr>
              <a:xfrm>
                <a:off x="0" y="0"/>
                <a:ext cx="11867534" cy="7193957"/>
              </a:xfrm>
              <a:prstGeom prst="rect">
                <a:avLst/>
              </a:prstGeom>
              <a:blipFill>
                <a:blip r:embed="rId2"/>
                <a:stretch>
                  <a:fillRect l="-308" t="-339"/>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D944319-3E06-66CE-AD34-3AF0AF8650B9}"/>
              </a:ext>
            </a:extLst>
          </p:cNvPr>
          <p:cNvSpPr/>
          <p:nvPr/>
        </p:nvSpPr>
        <p:spPr>
          <a:xfrm>
            <a:off x="0" y="0"/>
            <a:ext cx="12192000" cy="6858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157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CD23EF-4265-8583-7797-535394A770AA}"/>
              </a:ext>
            </a:extLst>
          </p:cNvPr>
          <p:cNvPicPr>
            <a:picLocks noChangeAspect="1"/>
          </p:cNvPicPr>
          <p:nvPr/>
        </p:nvPicPr>
        <p:blipFill>
          <a:blip r:embed="rId2"/>
          <a:stretch>
            <a:fillRect/>
          </a:stretch>
        </p:blipFill>
        <p:spPr>
          <a:xfrm>
            <a:off x="7883129" y="0"/>
            <a:ext cx="4308871" cy="3429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7292E5A-6664-47D4-C614-4F0F0EEA9E21}"/>
                  </a:ext>
                </a:extLst>
              </p:cNvPr>
              <p:cNvSpPr txBox="1"/>
              <p:nvPr/>
            </p:nvSpPr>
            <p:spPr>
              <a:xfrm>
                <a:off x="323850" y="148440"/>
                <a:ext cx="7067550" cy="3416320"/>
              </a:xfrm>
              <a:prstGeom prst="rect">
                <a:avLst/>
              </a:prstGeom>
              <a:noFill/>
            </p:spPr>
            <p:txBody>
              <a:bodyPr wrap="square">
                <a:spAutoFit/>
              </a:bodyPr>
              <a:lstStyle/>
              <a:p>
                <a:pPr>
                  <a:buNone/>
                </a:pPr>
                <a:r>
                  <a:rPr lang="en-US" dirty="0"/>
                  <a:t>schema </a:t>
                </a:r>
                <a:r>
                  <a:rPr lang="en-US" dirty="0" err="1"/>
                  <a:t>grafică</a:t>
                </a:r>
                <a:r>
                  <a:rPr lang="en-US" dirty="0"/>
                  <a:t> cu </a:t>
                </a:r>
                <a:r>
                  <a:rPr lang="en-US" dirty="0" err="1"/>
                  <a:t>variația</a:t>
                </a:r>
                <a:r>
                  <a:rPr lang="en-US" dirty="0"/>
                  <a:t> </a:t>
                </a:r>
                <a:r>
                  <a:rPr lang="en-US" dirty="0" err="1"/>
                  <a:t>concentrației</a:t>
                </a:r>
                <a:r>
                  <a:rPr lang="en-US" dirty="0"/>
                  <a:t> </a:t>
                </a:r>
                <a:r>
                  <a:rPr lang="en-US" dirty="0" err="1"/>
                  <a:t>impurităților</a:t>
                </a:r>
                <a:r>
                  <a:rPr lang="en-US" dirty="0"/>
                  <a:t> </a:t>
                </a:r>
                <a:r>
                  <a:rPr lang="en-US" dirty="0" err="1"/>
                  <a:t>în</a:t>
                </a:r>
                <a:r>
                  <a:rPr lang="en-US" dirty="0"/>
                  <a:t> </a:t>
                </a:r>
                <a:r>
                  <a:rPr lang="en-US" dirty="0" err="1"/>
                  <a:t>cristal</a:t>
                </a:r>
                <a:r>
                  <a:rPr lang="en-US" dirty="0"/>
                  <a:t> </a:t>
                </a:r>
                <a:r>
                  <a:rPr lang="en-US" dirty="0" err="1"/>
                  <a:t>pentru</a:t>
                </a:r>
                <a:r>
                  <a:rPr lang="en-US" dirty="0"/>
                  <a:t> </a:t>
                </a:r>
                <a:r>
                  <a:rPr lang="en-US" dirty="0" err="1"/>
                  <a:t>diferite</a:t>
                </a:r>
                <a:r>
                  <a:rPr lang="en-US" dirty="0"/>
                  <a:t> </a:t>
                </a:r>
                <a:r>
                  <a:rPr lang="en-US" dirty="0" err="1"/>
                  <a:t>valori</a:t>
                </a:r>
                <a:r>
                  <a:rPr lang="en-US" dirty="0"/>
                  <a:t> ale </a:t>
                </a:r>
                <a:r>
                  <a:rPr lang="en-US" dirty="0" err="1"/>
                  <a:t>coeficientului</a:t>
                </a:r>
                <a:r>
                  <a:rPr lang="en-US" dirty="0"/>
                  <a:t> de </a:t>
                </a:r>
                <a:r>
                  <a:rPr lang="en-US" dirty="0" err="1"/>
                  <a:t>segregare</a:t>
                </a:r>
                <a:r>
                  <a:rPr lang="en-US" dirty="0"/>
                  <a:t> </a:t>
                </a:r>
                <a14:m>
                  <m:oMath xmlns:m="http://schemas.openxmlformats.org/officeDocument/2006/math">
                    <m:r>
                      <a:rPr lang="en-US" i="1">
                        <a:latin typeface="Cambria Math" panose="02040503050406030204" pitchFamily="18" charset="0"/>
                      </a:rPr>
                      <m:t>𝐾</m:t>
                    </m:r>
                  </m:oMath>
                </a14:m>
                <a:r>
                  <a:rPr lang="en-US" dirty="0"/>
                  <a:t>:</a:t>
                </a:r>
              </a:p>
              <a:p>
                <a:pPr>
                  <a:buFont typeface="Arial" panose="020B0604020202020204" pitchFamily="34" charset="0"/>
                  <a:buChar char="•"/>
                </a:pPr>
                <a:r>
                  <a:rPr lang="en-US" b="1" dirty="0"/>
                  <a:t>Roșu (</a:t>
                </a:r>
                <a14:m>
                  <m:oMath xmlns:m="http://schemas.openxmlformats.org/officeDocument/2006/math">
                    <m:r>
                      <a:rPr lang="en-US" i="1">
                        <a:latin typeface="Cambria Math" panose="02040503050406030204" pitchFamily="18" charset="0"/>
                      </a:rPr>
                      <m:t>𝐾</m:t>
                    </m:r>
                    <m:r>
                      <a:rPr lang="en-US" i="0">
                        <a:latin typeface="Cambria Math" panose="02040503050406030204" pitchFamily="18" charset="0"/>
                      </a:rPr>
                      <m:t>&lt;</m:t>
                    </m:r>
                    <m:r>
                      <a:rPr lang="en-US" i="0">
                        <a:latin typeface="Cambria Math" panose="02040503050406030204" pitchFamily="18" charset="0"/>
                      </a:rPr>
                      <m:t>1</m:t>
                    </m:r>
                  </m:oMath>
                </a14:m>
                <a:r>
                  <a:rPr lang="en-US" b="1" dirty="0"/>
                  <a:t>)</a:t>
                </a:r>
                <a:r>
                  <a:rPr lang="en-US" dirty="0"/>
                  <a:t> – </a:t>
                </a:r>
                <a:r>
                  <a:rPr lang="en-US" dirty="0" err="1"/>
                  <a:t>impuritățile</a:t>
                </a:r>
                <a:r>
                  <a:rPr lang="en-US" dirty="0"/>
                  <a:t> se </a:t>
                </a:r>
                <a:r>
                  <a:rPr lang="en-US" dirty="0" err="1"/>
                  <a:t>acumulează</a:t>
                </a:r>
                <a:r>
                  <a:rPr lang="en-US" dirty="0"/>
                  <a:t> </a:t>
                </a:r>
                <a:r>
                  <a:rPr lang="en-US" dirty="0" err="1"/>
                  <a:t>în</a:t>
                </a:r>
                <a:r>
                  <a:rPr lang="en-US" dirty="0"/>
                  <a:t> </a:t>
                </a:r>
                <a:r>
                  <a:rPr lang="en-US" dirty="0" err="1"/>
                  <a:t>faza</a:t>
                </a:r>
                <a:r>
                  <a:rPr lang="en-US" dirty="0"/>
                  <a:t> </a:t>
                </a:r>
                <a:r>
                  <a:rPr lang="en-US" dirty="0" err="1"/>
                  <a:t>lichidă</a:t>
                </a:r>
                <a:r>
                  <a:rPr lang="en-US" dirty="0"/>
                  <a:t>, </a:t>
                </a:r>
                <a:r>
                  <a:rPr lang="en-US" dirty="0" err="1"/>
                  <a:t>deci</a:t>
                </a:r>
                <a:r>
                  <a:rPr lang="en-US" dirty="0"/>
                  <a:t> la </a:t>
                </a:r>
                <a:r>
                  <a:rPr lang="en-US" dirty="0" err="1"/>
                  <a:t>finalul</a:t>
                </a:r>
                <a:r>
                  <a:rPr lang="en-US" dirty="0"/>
                  <a:t> </a:t>
                </a:r>
                <a:r>
                  <a:rPr lang="en-US" dirty="0" err="1"/>
                  <a:t>cristalului</a:t>
                </a:r>
                <a:r>
                  <a:rPr lang="en-US" dirty="0"/>
                  <a:t> </a:t>
                </a:r>
                <a:r>
                  <a:rPr lang="en-US" dirty="0" err="1"/>
                  <a:t>concentrația</a:t>
                </a:r>
                <a:r>
                  <a:rPr lang="en-US" dirty="0"/>
                  <a:t> </a:t>
                </a:r>
                <a:r>
                  <a:rPr lang="en-US" dirty="0" err="1"/>
                  <a:t>crește</a:t>
                </a:r>
                <a:r>
                  <a:rPr lang="en-US" dirty="0"/>
                  <a:t> </a:t>
                </a:r>
                <a:r>
                  <a:rPr lang="en-US" dirty="0" err="1"/>
                  <a:t>foarte</a:t>
                </a:r>
                <a:r>
                  <a:rPr lang="en-US" dirty="0"/>
                  <a:t> </a:t>
                </a:r>
                <a:r>
                  <a:rPr lang="en-US" dirty="0" err="1"/>
                  <a:t>mult</a:t>
                </a:r>
                <a:r>
                  <a:rPr lang="en-US" dirty="0"/>
                  <a:t>.</a:t>
                </a:r>
              </a:p>
              <a:p>
                <a:pPr>
                  <a:buFont typeface="Arial" panose="020B0604020202020204" pitchFamily="34" charset="0"/>
                  <a:buChar char="•"/>
                </a:pPr>
                <a:r>
                  <a:rPr lang="en-US" b="1" dirty="0"/>
                  <a:t>Verde (</a:t>
                </a:r>
                <a14:m>
                  <m:oMath xmlns:m="http://schemas.openxmlformats.org/officeDocument/2006/math">
                    <m:r>
                      <a:rPr lang="en-US" i="1">
                        <a:latin typeface="Cambria Math" panose="02040503050406030204" pitchFamily="18" charset="0"/>
                      </a:rPr>
                      <m:t>𝐾</m:t>
                    </m:r>
                    <m:r>
                      <a:rPr lang="en-US" i="0">
                        <a:latin typeface="Cambria Math" panose="02040503050406030204" pitchFamily="18" charset="0"/>
                      </a:rPr>
                      <m:t>=</m:t>
                    </m:r>
                    <m:r>
                      <a:rPr lang="en-US" i="0">
                        <a:latin typeface="Cambria Math" panose="02040503050406030204" pitchFamily="18" charset="0"/>
                      </a:rPr>
                      <m:t>1</m:t>
                    </m:r>
                  </m:oMath>
                </a14:m>
                <a:r>
                  <a:rPr lang="en-US" b="1" dirty="0"/>
                  <a:t>)</a:t>
                </a:r>
                <a:r>
                  <a:rPr lang="en-US" dirty="0"/>
                  <a:t> – </a:t>
                </a:r>
                <a:r>
                  <a:rPr lang="en-US" dirty="0" err="1"/>
                  <a:t>distribuția</a:t>
                </a:r>
                <a:r>
                  <a:rPr lang="en-US" dirty="0"/>
                  <a:t> </a:t>
                </a:r>
                <a:r>
                  <a:rPr lang="en-US" dirty="0" err="1"/>
                  <a:t>impurităților</a:t>
                </a:r>
                <a:r>
                  <a:rPr lang="en-US" dirty="0"/>
                  <a:t> </a:t>
                </a:r>
                <a:r>
                  <a:rPr lang="en-US" dirty="0" err="1"/>
                  <a:t>este</a:t>
                </a:r>
                <a:r>
                  <a:rPr lang="en-US" dirty="0"/>
                  <a:t> </a:t>
                </a:r>
                <a:r>
                  <a:rPr lang="en-US" dirty="0" err="1"/>
                  <a:t>uniformă</a:t>
                </a:r>
                <a:r>
                  <a:rPr lang="en-US" dirty="0"/>
                  <a: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1">
                            <a:latin typeface="Cambria Math" panose="02040503050406030204" pitchFamily="18" charset="0"/>
                          </a:rPr>
                          <m:t>𝑆</m:t>
                        </m:r>
                      </m:sub>
                    </m:sSub>
                    <m:r>
                      <a:rPr lang="ar-AE" i="0">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0">
                            <a:latin typeface="Cambria Math" panose="02040503050406030204" pitchFamily="18" charset="0"/>
                          </a:rPr>
                          <m:t>0</m:t>
                        </m:r>
                      </m:sub>
                    </m:sSub>
                  </m:oMath>
                </a14:m>
                <a:r>
                  <a:rPr lang="ar-AE" dirty="0"/>
                  <a:t>.</a:t>
                </a:r>
              </a:p>
              <a:p>
                <a:pPr>
                  <a:buFont typeface="Arial" panose="020B0604020202020204" pitchFamily="34" charset="0"/>
                  <a:buChar char="•"/>
                </a:pPr>
                <a:r>
                  <a:rPr lang="en-US" b="1" dirty="0" err="1"/>
                  <a:t>Albastru</a:t>
                </a:r>
                <a:r>
                  <a:rPr lang="en-US" b="1" dirty="0"/>
                  <a:t> (</a:t>
                </a:r>
                <a14:m>
                  <m:oMath xmlns:m="http://schemas.openxmlformats.org/officeDocument/2006/math">
                    <m:r>
                      <a:rPr lang="en-US" i="1">
                        <a:latin typeface="Cambria Math" panose="02040503050406030204" pitchFamily="18" charset="0"/>
                      </a:rPr>
                      <m:t>𝐾</m:t>
                    </m:r>
                    <m:r>
                      <a:rPr lang="en-US" i="0">
                        <a:latin typeface="Cambria Math" panose="02040503050406030204" pitchFamily="18" charset="0"/>
                      </a:rPr>
                      <m:t>&gt;</m:t>
                    </m:r>
                    <m:r>
                      <a:rPr lang="en-US" i="0">
                        <a:latin typeface="Cambria Math" panose="02040503050406030204" pitchFamily="18" charset="0"/>
                      </a:rPr>
                      <m:t>1</m:t>
                    </m:r>
                  </m:oMath>
                </a14:m>
                <a:r>
                  <a:rPr lang="en-US" b="1" dirty="0"/>
                  <a:t>)</a:t>
                </a:r>
                <a:r>
                  <a:rPr lang="en-US" dirty="0"/>
                  <a:t> – </a:t>
                </a:r>
                <a:r>
                  <a:rPr lang="en-US" dirty="0" err="1"/>
                  <a:t>impuritățile</a:t>
                </a:r>
                <a:r>
                  <a:rPr lang="en-US" dirty="0"/>
                  <a:t> se </a:t>
                </a:r>
                <a:r>
                  <a:rPr lang="en-US" dirty="0" err="1"/>
                  <a:t>acumulează</a:t>
                </a:r>
                <a:r>
                  <a:rPr lang="en-US" dirty="0"/>
                  <a:t> </a:t>
                </a:r>
                <a:r>
                  <a:rPr lang="en-US" dirty="0" err="1"/>
                  <a:t>preferențial</a:t>
                </a:r>
                <a:r>
                  <a:rPr lang="en-US" dirty="0"/>
                  <a:t> </a:t>
                </a:r>
                <a:r>
                  <a:rPr lang="en-US" dirty="0" err="1"/>
                  <a:t>în</a:t>
                </a:r>
                <a:r>
                  <a:rPr lang="en-US" dirty="0"/>
                  <a:t> solid, </a:t>
                </a:r>
                <a:r>
                  <a:rPr lang="en-US" dirty="0" err="1"/>
                  <a:t>concentrația</a:t>
                </a:r>
                <a:r>
                  <a:rPr lang="en-US" dirty="0"/>
                  <a:t> </a:t>
                </a:r>
                <a:r>
                  <a:rPr lang="en-US" dirty="0" err="1"/>
                  <a:t>scade</a:t>
                </a:r>
                <a:r>
                  <a:rPr lang="en-US" dirty="0"/>
                  <a:t> pe </a:t>
                </a:r>
                <a:r>
                  <a:rPr lang="en-US" dirty="0" err="1"/>
                  <a:t>măsură</a:t>
                </a:r>
                <a:r>
                  <a:rPr lang="en-US" dirty="0"/>
                  <a:t> </a:t>
                </a:r>
                <a:r>
                  <a:rPr lang="en-US" dirty="0" err="1"/>
                  <a:t>ce</a:t>
                </a:r>
                <a:r>
                  <a:rPr lang="en-US" dirty="0"/>
                  <a:t> </a:t>
                </a:r>
                <a:r>
                  <a:rPr lang="en-US" dirty="0" err="1"/>
                  <a:t>cristalizarea</a:t>
                </a:r>
                <a:r>
                  <a:rPr lang="en-US" dirty="0"/>
                  <a:t> </a:t>
                </a:r>
                <a:r>
                  <a:rPr lang="en-US" dirty="0" err="1"/>
                  <a:t>avansează</a:t>
                </a:r>
                <a:r>
                  <a:rPr lang="en-US" dirty="0"/>
                  <a:t>.</a:t>
                </a:r>
              </a:p>
              <a:p>
                <a:pPr>
                  <a:buNone/>
                </a:pPr>
                <a:endParaRPr lang="en-US" dirty="0"/>
              </a:p>
              <a:p>
                <a:pPr>
                  <a:buNone/>
                </a:pPr>
                <a:r>
                  <a:rPr lang="en-US" dirty="0"/>
                  <a:t> </a:t>
                </a:r>
                <a:r>
                  <a:rPr lang="en-US" dirty="0" err="1"/>
                  <a:t>Acest</a:t>
                </a:r>
                <a:r>
                  <a:rPr lang="en-US" dirty="0"/>
                  <a:t> </a:t>
                </a:r>
                <a:r>
                  <a:rPr lang="en-US" dirty="0" err="1"/>
                  <a:t>grafic</a:t>
                </a:r>
                <a:r>
                  <a:rPr lang="en-US" dirty="0"/>
                  <a:t> </a:t>
                </a:r>
                <a:r>
                  <a:rPr lang="en-US" dirty="0" err="1"/>
                  <a:t>ilustrează</a:t>
                </a:r>
                <a:r>
                  <a:rPr lang="en-US" dirty="0"/>
                  <a:t> </a:t>
                </a:r>
                <a:r>
                  <a:rPr lang="en-US" dirty="0" err="1"/>
                  <a:t>legea</a:t>
                </a:r>
                <a:r>
                  <a:rPr lang="en-US" dirty="0"/>
                  <a:t> </a:t>
                </a:r>
                <a:r>
                  <a:rPr lang="en-US" dirty="0" err="1"/>
                  <a:t>lui</a:t>
                </a:r>
                <a:r>
                  <a:rPr lang="en-US" dirty="0"/>
                  <a:t> </a:t>
                </a:r>
                <a:r>
                  <a:rPr lang="en-US" b="1" dirty="0"/>
                  <a:t>Scheil</a:t>
                </a:r>
                <a:r>
                  <a:rPr lang="en-US" dirty="0"/>
                  <a:t> </a:t>
                </a:r>
                <a:r>
                  <a:rPr lang="en-US" dirty="0" err="1"/>
                  <a:t>și</a:t>
                </a:r>
                <a:r>
                  <a:rPr lang="en-US" dirty="0"/>
                  <a:t> </a:t>
                </a:r>
                <a:r>
                  <a:rPr lang="en-US" dirty="0" err="1"/>
                  <a:t>explică</a:t>
                </a:r>
                <a:r>
                  <a:rPr lang="en-US" dirty="0"/>
                  <a:t> de </a:t>
                </a:r>
                <a:r>
                  <a:rPr lang="en-US" dirty="0" err="1"/>
                  <a:t>ce</a:t>
                </a:r>
                <a:r>
                  <a:rPr lang="en-US" dirty="0"/>
                  <a:t> </a:t>
                </a:r>
                <a:r>
                  <a:rPr lang="en-US" dirty="0" err="1"/>
                  <a:t>distribuția</a:t>
                </a:r>
                <a:r>
                  <a:rPr lang="en-US" dirty="0"/>
                  <a:t> </a:t>
                </a:r>
                <a:r>
                  <a:rPr lang="en-US" dirty="0" err="1"/>
                  <a:t>impurităților</a:t>
                </a:r>
                <a:r>
                  <a:rPr lang="en-US" dirty="0"/>
                  <a:t> </a:t>
                </a:r>
                <a:r>
                  <a:rPr lang="en-US" dirty="0" err="1"/>
                  <a:t>într</a:t>
                </a:r>
                <a:r>
                  <a:rPr lang="en-US" dirty="0"/>
                  <a:t>-un </a:t>
                </a:r>
                <a:r>
                  <a:rPr lang="en-US" dirty="0" err="1"/>
                  <a:t>cristal</a:t>
                </a:r>
                <a:r>
                  <a:rPr lang="en-US" dirty="0"/>
                  <a:t> de semiconductor </a:t>
                </a:r>
                <a:r>
                  <a:rPr lang="en-US" dirty="0" err="1"/>
                  <a:t>depinde</a:t>
                </a:r>
                <a:r>
                  <a:rPr lang="en-US" dirty="0"/>
                  <a:t> critic de </a:t>
                </a:r>
                <a14:m>
                  <m:oMath xmlns:m="http://schemas.openxmlformats.org/officeDocument/2006/math">
                    <m:r>
                      <a:rPr lang="en-US" i="1">
                        <a:latin typeface="Cambria Math" panose="02040503050406030204" pitchFamily="18" charset="0"/>
                      </a:rPr>
                      <m:t>𝐾</m:t>
                    </m:r>
                  </m:oMath>
                </a14:m>
                <a:r>
                  <a:rPr lang="en-US" dirty="0"/>
                  <a:t>.</a:t>
                </a:r>
              </a:p>
              <a:p>
                <a:pPr>
                  <a:buNone/>
                </a:pPr>
                <a:r>
                  <a:rPr lang="en-US" dirty="0" err="1"/>
                  <a:t>Vrei</a:t>
                </a:r>
                <a:r>
                  <a:rPr lang="en-US" dirty="0"/>
                  <a:t> </a:t>
                </a:r>
                <a:r>
                  <a:rPr lang="en-US" dirty="0" err="1"/>
                  <a:t>să-ți</a:t>
                </a:r>
                <a:r>
                  <a:rPr lang="en-US" dirty="0"/>
                  <a:t> fac </a:t>
                </a:r>
                <a:r>
                  <a:rPr lang="en-US" dirty="0" err="1"/>
                  <a:t>și</a:t>
                </a:r>
                <a:r>
                  <a:rPr lang="en-US" dirty="0"/>
                  <a:t> </a:t>
                </a:r>
                <a:r>
                  <a:rPr lang="en-US" b="1" dirty="0"/>
                  <a:t>o </a:t>
                </a:r>
                <a:r>
                  <a:rPr lang="en-US" b="1" dirty="0" err="1"/>
                  <a:t>aplicație</a:t>
                </a:r>
                <a:r>
                  <a:rPr lang="en-US" b="1" dirty="0"/>
                  <a:t> </a:t>
                </a:r>
                <a:r>
                  <a:rPr lang="en-US" b="1" dirty="0" err="1"/>
                  <a:t>numerică</a:t>
                </a:r>
                <a:r>
                  <a:rPr lang="en-US" dirty="0"/>
                  <a:t> </a:t>
                </a:r>
                <a:r>
                  <a:rPr lang="en-US" dirty="0" err="1"/>
                  <a:t>simplă</a:t>
                </a:r>
                <a:r>
                  <a:rPr lang="en-US" dirty="0"/>
                  <a:t> (ex: </a:t>
                </a:r>
                <a:r>
                  <a:rPr lang="en-US" dirty="0" err="1"/>
                  <a:t>pentru</a:t>
                </a:r>
                <a:r>
                  <a:rPr lang="en-US" dirty="0"/>
                  <a: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0">
                            <a:latin typeface="Cambria Math" panose="02040503050406030204" pitchFamily="18" charset="0"/>
                          </a:rPr>
                          <m:t>0</m:t>
                        </m:r>
                      </m:sub>
                    </m:sSub>
                    <m:r>
                      <a:rPr lang="ar-AE" i="0">
                        <a:latin typeface="Cambria Math" panose="02040503050406030204" pitchFamily="18" charset="0"/>
                      </a:rPr>
                      <m:t>=</m:t>
                    </m:r>
                    <m:sSup>
                      <m:sSupPr>
                        <m:ctrlPr>
                          <a:rPr lang="ar-AE" i="1">
                            <a:latin typeface="Cambria Math" panose="02040503050406030204" pitchFamily="18" charset="0"/>
                          </a:rPr>
                        </m:ctrlPr>
                      </m:sSupPr>
                      <m:e>
                        <m:r>
                          <a:rPr lang="ar-AE" i="0">
                            <a:latin typeface="Cambria Math" panose="02040503050406030204" pitchFamily="18" charset="0"/>
                          </a:rPr>
                          <m:t>10</m:t>
                        </m:r>
                      </m:e>
                      <m:sup>
                        <m:r>
                          <a:rPr lang="ar-AE" i="0">
                            <a:latin typeface="Cambria Math" panose="02040503050406030204" pitchFamily="18" charset="0"/>
                          </a:rPr>
                          <m:t>16</m:t>
                        </m:r>
                      </m:sup>
                    </m:sSup>
                    <m:r>
                      <m:rPr>
                        <m:nor/>
                      </m:rPr>
                      <a:rPr lang="ar-AE" b="0" i="1">
                        <a:latin typeface="Cambria Math" panose="02040503050406030204" pitchFamily="18" charset="0"/>
                      </a:rPr>
                      <m:t> </m:t>
                    </m:r>
                    <m:sSup>
                      <m:sSupPr>
                        <m:ctrlPr>
                          <a:rPr lang="ar-AE" b="0" i="1">
                            <a:latin typeface="Cambria Math" panose="02040503050406030204" pitchFamily="18" charset="0"/>
                          </a:rPr>
                        </m:ctrlPr>
                      </m:sSupPr>
                      <m:e>
                        <m:r>
                          <m:rPr>
                            <m:nor/>
                          </m:rPr>
                          <a:rPr lang="en-US" b="0" i="1">
                            <a:latin typeface="Cambria Math" panose="02040503050406030204" pitchFamily="18" charset="0"/>
                          </a:rPr>
                          <m:t>cm</m:t>
                        </m:r>
                      </m:e>
                      <m:sup>
                        <m:r>
                          <a:rPr lang="ar-AE" b="0" i="0">
                            <a:latin typeface="Cambria Math" panose="02040503050406030204" pitchFamily="18" charset="0"/>
                          </a:rPr>
                          <m:t>−</m:t>
                        </m:r>
                        <m:r>
                          <a:rPr lang="ar-AE" b="0" i="0">
                            <a:latin typeface="Cambria Math" panose="02040503050406030204" pitchFamily="18" charset="0"/>
                          </a:rPr>
                          <m:t>3</m:t>
                        </m:r>
                      </m:sup>
                    </m:sSup>
                  </m:oMath>
                </a14:m>
                <a:r>
                  <a:rPr lang="ar-AE" dirty="0"/>
                  <a:t>, </a:t>
                </a:r>
                <a14:m>
                  <m:oMath xmlns:m="http://schemas.openxmlformats.org/officeDocument/2006/math">
                    <m:r>
                      <a:rPr lang="ar-AE" i="1">
                        <a:latin typeface="Cambria Math" panose="02040503050406030204" pitchFamily="18" charset="0"/>
                      </a:rPr>
                      <m:t>𝐾</m:t>
                    </m:r>
                    <m:r>
                      <a:rPr lang="ar-AE" i="0">
                        <a:latin typeface="Cambria Math" panose="02040503050406030204" pitchFamily="18" charset="0"/>
                      </a:rPr>
                      <m:t>=</m:t>
                    </m:r>
                    <m:r>
                      <a:rPr lang="ar-AE" i="0">
                        <a:latin typeface="Cambria Math" panose="02040503050406030204" pitchFamily="18" charset="0"/>
                      </a:rPr>
                      <m:t>0</m:t>
                    </m:r>
                    <m:r>
                      <a:rPr lang="ar-AE" i="0">
                        <a:latin typeface="Cambria Math" panose="02040503050406030204" pitchFamily="18" charset="0"/>
                      </a:rPr>
                      <m:t>.</m:t>
                    </m:r>
                    <m:r>
                      <a:rPr lang="ar-AE" i="0">
                        <a:latin typeface="Cambria Math" panose="02040503050406030204" pitchFamily="18" charset="0"/>
                      </a:rPr>
                      <m:t>3</m:t>
                    </m:r>
                  </m:oMath>
                </a14:m>
                <a:r>
                  <a:rPr lang="ar-AE" dirty="0"/>
                  <a:t>) </a:t>
                </a:r>
                <a:r>
                  <a:rPr lang="en-US" dirty="0"/>
                  <a:t>ca </a:t>
                </a:r>
                <a:r>
                  <a:rPr lang="en-US" dirty="0" err="1"/>
                  <a:t>să</a:t>
                </a:r>
                <a:r>
                  <a:rPr lang="en-US" dirty="0"/>
                  <a:t> </a:t>
                </a:r>
                <a:r>
                  <a:rPr lang="en-US" dirty="0" err="1"/>
                  <a:t>vezi</a:t>
                </a:r>
                <a:r>
                  <a:rPr lang="en-US" dirty="0"/>
                  <a:t> cum </a:t>
                </a:r>
                <a:r>
                  <a:rPr lang="en-US" dirty="0" err="1"/>
                  <a:t>variază</a:t>
                </a:r>
                <a:r>
                  <a:rPr lang="en-US" dirty="0"/>
                  <a:t> </a:t>
                </a:r>
                <a:r>
                  <a:rPr lang="en-US" dirty="0" err="1"/>
                  <a:t>efectiv</a:t>
                </a:r>
                <a:r>
                  <a:rPr lang="en-US" dirty="0"/>
                  <a: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1">
                            <a:latin typeface="Cambria Math" panose="02040503050406030204" pitchFamily="18" charset="0"/>
                          </a:rPr>
                          <m:t>𝑆</m:t>
                        </m:r>
                      </m:sub>
                    </m:sSub>
                  </m:oMath>
                </a14:m>
                <a:r>
                  <a:rPr lang="en-US" dirty="0"/>
                  <a:t>pe </a:t>
                </a:r>
                <a:r>
                  <a:rPr lang="en-US" dirty="0" err="1"/>
                  <a:t>lungimea</a:t>
                </a:r>
                <a:r>
                  <a:rPr lang="en-US" dirty="0"/>
                  <a:t> </a:t>
                </a:r>
                <a:r>
                  <a:rPr lang="en-US" dirty="0" err="1"/>
                  <a:t>cristalului</a:t>
                </a:r>
                <a:r>
                  <a:rPr lang="en-US" dirty="0"/>
                  <a:t>? </a:t>
                </a:r>
              </a:p>
            </p:txBody>
          </p:sp>
        </mc:Choice>
        <mc:Fallback xmlns="">
          <p:sp>
            <p:nvSpPr>
              <p:cNvPr id="10" name="TextBox 9">
                <a:extLst>
                  <a:ext uri="{FF2B5EF4-FFF2-40B4-BE49-F238E27FC236}">
                    <a16:creationId xmlns:a16="http://schemas.microsoft.com/office/drawing/2014/main" id="{27292E5A-6664-47D4-C614-4F0F0EEA9E21}"/>
                  </a:ext>
                </a:extLst>
              </p:cNvPr>
              <p:cNvSpPr txBox="1">
                <a:spLocks noRot="1" noChangeAspect="1" noMove="1" noResize="1" noEditPoints="1" noAdjustHandles="1" noChangeArrowheads="1" noChangeShapeType="1" noTextEdit="1"/>
              </p:cNvSpPr>
              <p:nvPr/>
            </p:nvSpPr>
            <p:spPr>
              <a:xfrm>
                <a:off x="323850" y="148440"/>
                <a:ext cx="7067550" cy="3416320"/>
              </a:xfrm>
              <a:prstGeom prst="rect">
                <a:avLst/>
              </a:prstGeom>
              <a:blipFill>
                <a:blip r:embed="rId3"/>
                <a:stretch>
                  <a:fillRect l="-690" t="-891" b="-1783"/>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0E83EDE-ABD8-98DC-920C-AB34EBF7CD4E}"/>
              </a:ext>
            </a:extLst>
          </p:cNvPr>
          <p:cNvSpPr/>
          <p:nvPr/>
        </p:nvSpPr>
        <p:spPr>
          <a:xfrm>
            <a:off x="0" y="0"/>
            <a:ext cx="12192000" cy="6858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551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69332"/>
          </a:xfrm>
          <a:prstGeom prst="rect">
            <a:avLst/>
          </a:prstGeom>
        </p:spPr>
        <p:txBody>
          <a:bodyPr wrap="square">
            <a:spAutoFit/>
          </a:bodyPr>
          <a:lstStyle/>
          <a:p>
            <a:r>
              <a:rPr lang="vi-VN" b="1"/>
              <a:t>Cristalizarea cu ajutorul topirii zonale – distribuirea</a:t>
            </a:r>
            <a:r>
              <a:rPr lang="en-US" b="1"/>
              <a:t> </a:t>
            </a:r>
            <a:r>
              <a:rPr lang="vi-VN" b="1"/>
              <a:t>impurităţilor la topirea zonală</a:t>
            </a:r>
            <a:r>
              <a:rPr lang="vi-VN"/>
              <a:t> </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29" y="369331"/>
            <a:ext cx="7497239" cy="228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18" y="2821898"/>
            <a:ext cx="7751060" cy="362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8999095" y="4048102"/>
            <a:ext cx="2828144" cy="1754326"/>
          </a:xfrm>
          <a:prstGeom prst="rect">
            <a:avLst/>
          </a:prstGeom>
        </p:spPr>
        <p:txBody>
          <a:bodyPr wrap="square">
            <a:spAutoFit/>
          </a:bodyPr>
          <a:lstStyle/>
          <a:p>
            <a:r>
              <a:rPr lang="vi-VN"/>
              <a:t>CS – distribuţia concentraţiei impurităţilor în faza solidă la cristalizare cu topire</a:t>
            </a:r>
            <a:r>
              <a:rPr lang="en-US"/>
              <a:t> </a:t>
            </a:r>
            <a:r>
              <a:rPr lang="vi-VN"/>
              <a:t>zonală. </a:t>
            </a:r>
            <a:br>
              <a:rPr lang="vi-VN"/>
            </a:br>
            <a:endParaRPr lang="en-US"/>
          </a:p>
        </p:txBody>
      </p:sp>
    </p:spTree>
    <p:extLst>
      <p:ext uri="{BB962C8B-B14F-4D97-AF65-F5344CB8AC3E}">
        <p14:creationId xmlns:p14="http://schemas.microsoft.com/office/powerpoint/2010/main" val="3327579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25CCF5-D724-754C-4863-F77F9B51EDAD}"/>
              </a:ext>
            </a:extLst>
          </p:cNvPr>
          <p:cNvSpPr txBox="1"/>
          <p:nvPr/>
        </p:nvSpPr>
        <p:spPr>
          <a:xfrm>
            <a:off x="114300" y="0"/>
            <a:ext cx="11963400" cy="369332"/>
          </a:xfrm>
          <a:prstGeom prst="rect">
            <a:avLst/>
          </a:prstGeom>
          <a:noFill/>
        </p:spPr>
        <p:txBody>
          <a:bodyPr wrap="square">
            <a:spAutoFit/>
          </a:bodyPr>
          <a:lstStyle/>
          <a:p>
            <a:r>
              <a:rPr lang="en-US" b="1" dirty="0"/>
              <a:t>o </a:t>
            </a:r>
            <a:r>
              <a:rPr lang="en-US" b="1" dirty="0" err="1"/>
              <a:t>altă</a:t>
            </a:r>
            <a:r>
              <a:rPr lang="en-US" b="1" dirty="0"/>
              <a:t> </a:t>
            </a:r>
            <a:r>
              <a:rPr lang="en-US" b="1" dirty="0" err="1"/>
              <a:t>variantă</a:t>
            </a:r>
            <a:r>
              <a:rPr lang="en-US" b="1" dirty="0"/>
              <a:t> de </a:t>
            </a:r>
            <a:r>
              <a:rPr lang="en-US" b="1" dirty="0" err="1"/>
              <a:t>modelare</a:t>
            </a:r>
            <a:r>
              <a:rPr lang="en-US" b="1" dirty="0"/>
              <a:t> a </a:t>
            </a:r>
            <a:r>
              <a:rPr lang="en-US" b="1" dirty="0" err="1"/>
              <a:t>distribuției</a:t>
            </a:r>
            <a:r>
              <a:rPr lang="en-US" b="1" dirty="0"/>
              <a:t> </a:t>
            </a:r>
            <a:r>
              <a:rPr lang="en-US" b="1" dirty="0" err="1"/>
              <a:t>impurităților</a:t>
            </a:r>
            <a:r>
              <a:rPr lang="en-US" b="1" dirty="0"/>
              <a:t> la </a:t>
            </a:r>
            <a:r>
              <a:rPr lang="en-US" b="1" dirty="0" err="1"/>
              <a:t>cristalizare</a:t>
            </a:r>
            <a:r>
              <a:rPr lang="en-US" dirty="0"/>
              <a:t>, </a:t>
            </a:r>
            <a:r>
              <a:rPr lang="en-US" dirty="0" err="1"/>
              <a:t>dar</a:t>
            </a:r>
            <a:r>
              <a:rPr lang="en-US" dirty="0"/>
              <a:t> pe </a:t>
            </a:r>
            <a:r>
              <a:rPr lang="en-US" dirty="0" err="1"/>
              <a:t>baza</a:t>
            </a:r>
            <a:r>
              <a:rPr lang="en-US" dirty="0"/>
              <a:t> </a:t>
            </a:r>
            <a:r>
              <a:rPr lang="en-US" dirty="0" err="1"/>
              <a:t>unei</a:t>
            </a:r>
            <a:r>
              <a:rPr lang="en-US" dirty="0"/>
              <a:t> </a:t>
            </a:r>
            <a:r>
              <a:rPr lang="en-US" b="1" dirty="0" err="1"/>
              <a:t>ecuații</a:t>
            </a:r>
            <a:r>
              <a:rPr lang="en-US" b="1" dirty="0"/>
              <a:t> </a:t>
            </a:r>
            <a:r>
              <a:rPr lang="en-US" b="1" dirty="0" err="1"/>
              <a:t>diferențiale</a:t>
            </a:r>
            <a:r>
              <a:rPr lang="en-US" b="1" dirty="0"/>
              <a:t> de </a:t>
            </a:r>
            <a:r>
              <a:rPr lang="en-US" b="1" dirty="0" err="1"/>
              <a:t>bilanț</a:t>
            </a:r>
            <a:r>
              <a:rPr lang="en-US"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D19644-949D-855B-B77A-6AA8B2522578}"/>
                  </a:ext>
                </a:extLst>
              </p:cNvPr>
              <p:cNvSpPr txBox="1"/>
              <p:nvPr/>
            </p:nvSpPr>
            <p:spPr>
              <a:xfrm>
                <a:off x="0" y="369332"/>
                <a:ext cx="12192000" cy="6825330"/>
              </a:xfrm>
              <a:prstGeom prst="rect">
                <a:avLst/>
              </a:prstGeom>
              <a:noFill/>
            </p:spPr>
            <p:txBody>
              <a:bodyPr wrap="square">
                <a:spAutoFit/>
              </a:bodyPr>
              <a:lstStyle/>
              <a:p>
                <a:pPr>
                  <a:buNone/>
                </a:pPr>
                <a:r>
                  <a:rPr lang="en-US" sz="1400" b="1" dirty="0"/>
                  <a:t>1. </a:t>
                </a:r>
                <a:r>
                  <a:rPr lang="en-US" sz="1400" b="1" dirty="0" err="1"/>
                  <a:t>Ecuația</a:t>
                </a:r>
                <a:r>
                  <a:rPr lang="en-US" sz="1400" b="1" dirty="0"/>
                  <a:t> de </a:t>
                </a:r>
                <a:r>
                  <a:rPr lang="en-US" sz="1400" b="1" dirty="0" err="1"/>
                  <a:t>bază</a:t>
                </a:r>
                <a:endParaRPr lang="en-US" sz="1400" b="1" dirty="0"/>
              </a:p>
              <a:p>
                <a:pPr>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𝑏</m:t>
                      </m:r>
                      <m:r>
                        <m:rPr>
                          <m:nor/>
                        </m:rPr>
                        <a:rPr lang="en-US" sz="1400" b="0" i="1">
                          <a:latin typeface="Cambria Math" panose="02040503050406030204" pitchFamily="18" charset="0"/>
                        </a:rPr>
                        <m:t> </m:t>
                      </m:r>
                      <m:r>
                        <a:rPr lang="en-US" sz="1400" b="0" i="1">
                          <a:latin typeface="Cambria Math" panose="02040503050406030204" pitchFamily="18" charset="0"/>
                        </a:rPr>
                        <m:t>𝑑𝐶</m:t>
                      </m:r>
                      <m:r>
                        <a:rPr lang="en-US" sz="1400" b="0" i="0">
                          <a:latin typeface="Cambria Math" panose="02040503050406030204" pitchFamily="18" charset="0"/>
                        </a:rPr>
                        <m:t>=</m:t>
                      </m:r>
                      <m:sSub>
                        <m:sSubPr>
                          <m:ctrlPr>
                            <a:rPr lang="ar-AE" sz="1400" b="0" i="1">
                              <a:latin typeface="Cambria Math" panose="02040503050406030204" pitchFamily="18" charset="0"/>
                            </a:rPr>
                          </m:ctrlPr>
                        </m:sSubPr>
                        <m:e>
                          <m:r>
                            <a:rPr lang="ar-AE" sz="1400" b="0" i="1">
                              <a:latin typeface="Cambria Math" panose="02040503050406030204" pitchFamily="18" charset="0"/>
                            </a:rPr>
                            <m:t>𝐶</m:t>
                          </m:r>
                        </m:e>
                        <m:sub>
                          <m:r>
                            <a:rPr lang="ar-AE" sz="1400" b="0" i="0">
                              <a:latin typeface="Cambria Math" panose="02040503050406030204" pitchFamily="18" charset="0"/>
                            </a:rPr>
                            <m:t>0</m:t>
                          </m:r>
                        </m:sub>
                      </m:sSub>
                      <m:r>
                        <a:rPr lang="ar-AE" sz="1400" b="0" i="1">
                          <a:latin typeface="Cambria Math" panose="02040503050406030204" pitchFamily="18" charset="0"/>
                        </a:rPr>
                        <m:t>𝑑𝑥</m:t>
                      </m:r>
                      <m:r>
                        <a:rPr lang="ar-AE" sz="1400" b="0" i="0">
                          <a:latin typeface="Cambria Math" panose="02040503050406030204" pitchFamily="18" charset="0"/>
                        </a:rPr>
                        <m:t>−</m:t>
                      </m:r>
                      <m:sSub>
                        <m:sSubPr>
                          <m:ctrlPr>
                            <a:rPr lang="ar-AE" sz="1400" b="0" i="1">
                              <a:latin typeface="Cambria Math" panose="02040503050406030204" pitchFamily="18" charset="0"/>
                            </a:rPr>
                          </m:ctrlPr>
                        </m:sSubPr>
                        <m:e>
                          <m:r>
                            <a:rPr lang="ar-AE" sz="1400" b="0" i="1">
                              <a:latin typeface="Cambria Math" panose="02040503050406030204" pitchFamily="18" charset="0"/>
                            </a:rPr>
                            <m:t>𝐶</m:t>
                          </m:r>
                        </m:e>
                        <m:sub>
                          <m:r>
                            <a:rPr lang="ar-AE" sz="1400" b="0" i="1">
                              <a:latin typeface="Cambria Math" panose="02040503050406030204" pitchFamily="18" charset="0"/>
                            </a:rPr>
                            <m:t>𝑆</m:t>
                          </m:r>
                        </m:sub>
                      </m:sSub>
                      <m:r>
                        <a:rPr lang="ar-AE" sz="1400" b="0" i="1">
                          <a:latin typeface="Cambria Math" panose="02040503050406030204" pitchFamily="18" charset="0"/>
                        </a:rPr>
                        <m:t>𝑑𝑥</m:t>
                      </m:r>
                    </m:oMath>
                  </m:oMathPara>
                </a14:m>
                <a:endParaRPr lang="ar-AE" sz="1400" b="0" dirty="0"/>
              </a:p>
              <a:p>
                <a:pPr>
                  <a:buNone/>
                </a:pPr>
                <a:r>
                  <a:rPr lang="en-US" sz="1400" dirty="0" err="1"/>
                  <a:t>Aici</a:t>
                </a:r>
                <a:r>
                  <a:rPr lang="en-US" sz="1400" dirty="0"/>
                  <a:t>:</a:t>
                </a:r>
              </a:p>
              <a:p>
                <a:pPr>
                  <a:buFont typeface="Arial" panose="020B0604020202020204" pitchFamily="34" charset="0"/>
                  <a:buChar char="•"/>
                </a:pPr>
                <a14:m>
                  <m:oMath xmlns:m="http://schemas.openxmlformats.org/officeDocument/2006/math">
                    <m:sSub>
                      <m:sSubPr>
                        <m:ctrlPr>
                          <a:rPr lang="ar-AE" sz="1400" i="1">
                            <a:latin typeface="Cambria Math" panose="02040503050406030204" pitchFamily="18" charset="0"/>
                          </a:rPr>
                        </m:ctrlPr>
                      </m:sSubPr>
                      <m:e>
                        <m:r>
                          <a:rPr lang="ar-AE" sz="1400" i="1">
                            <a:latin typeface="Cambria Math" panose="02040503050406030204" pitchFamily="18" charset="0"/>
                          </a:rPr>
                          <m:t>𝐶</m:t>
                        </m:r>
                      </m:e>
                      <m:sub>
                        <m:r>
                          <a:rPr lang="ar-AE" sz="1400" i="0">
                            <a:latin typeface="Cambria Math" panose="02040503050406030204" pitchFamily="18" charset="0"/>
                          </a:rPr>
                          <m:t>0</m:t>
                        </m:r>
                      </m:sub>
                    </m:sSub>
                  </m:oMath>
                </a14:m>
                <a:r>
                  <a:rPr lang="ar-AE" sz="1400" dirty="0"/>
                  <a:t>= </a:t>
                </a:r>
                <a:r>
                  <a:rPr lang="en-US" sz="1400" dirty="0" err="1"/>
                  <a:t>concentrația</a:t>
                </a:r>
                <a:r>
                  <a:rPr lang="en-US" sz="1400" dirty="0"/>
                  <a:t> </a:t>
                </a:r>
                <a:r>
                  <a:rPr lang="en-US" sz="1400" dirty="0" err="1"/>
                  <a:t>inițială</a:t>
                </a:r>
                <a:r>
                  <a:rPr lang="en-US" sz="1400" dirty="0"/>
                  <a:t> </a:t>
                </a:r>
                <a:r>
                  <a:rPr lang="en-US" sz="1400" dirty="0" err="1"/>
                  <a:t>în</a:t>
                </a:r>
                <a:r>
                  <a:rPr lang="en-US" sz="1400" dirty="0"/>
                  <a:t> </a:t>
                </a:r>
                <a:r>
                  <a:rPr lang="en-US" sz="1400" dirty="0" err="1"/>
                  <a:t>lichid</a:t>
                </a:r>
                <a:r>
                  <a:rPr lang="en-US" sz="1400" dirty="0"/>
                  <a:t>,</a:t>
                </a:r>
              </a:p>
              <a:p>
                <a:pPr>
                  <a:buFont typeface="Arial" panose="020B0604020202020204" pitchFamily="34" charset="0"/>
                  <a:buChar char="•"/>
                </a:pPr>
                <a14:m>
                  <m:oMath xmlns:m="http://schemas.openxmlformats.org/officeDocument/2006/math">
                    <m:sSub>
                      <m:sSubPr>
                        <m:ctrlPr>
                          <a:rPr lang="ar-AE" sz="1400" i="1">
                            <a:latin typeface="Cambria Math" panose="02040503050406030204" pitchFamily="18" charset="0"/>
                          </a:rPr>
                        </m:ctrlPr>
                      </m:sSubPr>
                      <m:e>
                        <m:r>
                          <a:rPr lang="ar-AE" sz="1400" i="1">
                            <a:latin typeface="Cambria Math" panose="02040503050406030204" pitchFamily="18" charset="0"/>
                          </a:rPr>
                          <m:t>𝐶</m:t>
                        </m:r>
                      </m:e>
                      <m:sub>
                        <m:r>
                          <a:rPr lang="ar-AE" sz="1400" i="1">
                            <a:latin typeface="Cambria Math" panose="02040503050406030204" pitchFamily="18" charset="0"/>
                          </a:rPr>
                          <m:t>𝑆</m:t>
                        </m:r>
                      </m:sub>
                    </m:sSub>
                  </m:oMath>
                </a14:m>
                <a:r>
                  <a:rPr lang="ar-AE" sz="1400" dirty="0"/>
                  <a:t>= </a:t>
                </a:r>
                <a:r>
                  <a:rPr lang="en-US" sz="1400" dirty="0" err="1"/>
                  <a:t>concentrația</a:t>
                </a:r>
                <a:r>
                  <a:rPr lang="en-US" sz="1400" dirty="0"/>
                  <a:t> </a:t>
                </a:r>
                <a:r>
                  <a:rPr lang="en-US" sz="1400" dirty="0" err="1"/>
                  <a:t>impurității</a:t>
                </a:r>
                <a:r>
                  <a:rPr lang="en-US" sz="1400" dirty="0"/>
                  <a:t> </a:t>
                </a:r>
                <a:r>
                  <a:rPr lang="en-US" sz="1400" dirty="0" err="1"/>
                  <a:t>în</a:t>
                </a:r>
                <a:r>
                  <a:rPr lang="en-US" sz="1400" dirty="0"/>
                  <a:t> solid,</a:t>
                </a:r>
              </a:p>
              <a:p>
                <a:pPr>
                  <a:buFont typeface="Arial" panose="020B0604020202020204" pitchFamily="34" charset="0"/>
                  <a:buChar char="•"/>
                </a:pPr>
                <a14:m>
                  <m:oMath xmlns:m="http://schemas.openxmlformats.org/officeDocument/2006/math">
                    <m:r>
                      <a:rPr lang="en-US" sz="1400" i="1">
                        <a:latin typeface="Cambria Math" panose="02040503050406030204" pitchFamily="18" charset="0"/>
                      </a:rPr>
                      <m:t>𝐶</m:t>
                    </m:r>
                  </m:oMath>
                </a14:m>
                <a:r>
                  <a:rPr lang="en-US" sz="1400" dirty="0"/>
                  <a:t>= </a:t>
                </a:r>
                <a:r>
                  <a:rPr lang="en-US" sz="1400" dirty="0" err="1"/>
                  <a:t>concentrația</a:t>
                </a:r>
                <a:r>
                  <a:rPr lang="en-US" sz="1400" dirty="0"/>
                  <a:t> </a:t>
                </a:r>
                <a:r>
                  <a:rPr lang="en-US" sz="1400" dirty="0" err="1"/>
                  <a:t>curentă</a:t>
                </a:r>
                <a:r>
                  <a:rPr lang="en-US" sz="1400" dirty="0"/>
                  <a:t> </a:t>
                </a:r>
                <a:r>
                  <a:rPr lang="en-US" sz="1400" dirty="0" err="1"/>
                  <a:t>în</a:t>
                </a:r>
                <a:r>
                  <a:rPr lang="en-US" sz="1400" dirty="0"/>
                  <a:t> </a:t>
                </a:r>
                <a:r>
                  <a:rPr lang="en-US" sz="1400" dirty="0" err="1"/>
                  <a:t>lichid</a:t>
                </a:r>
                <a:r>
                  <a:rPr lang="en-US" sz="1400" dirty="0"/>
                  <a:t>,</a:t>
                </a:r>
              </a:p>
              <a:p>
                <a:pPr>
                  <a:buFont typeface="Arial" panose="020B0604020202020204" pitchFamily="34" charset="0"/>
                  <a:buChar char="•"/>
                </a:pPr>
                <a14:m>
                  <m:oMath xmlns:m="http://schemas.openxmlformats.org/officeDocument/2006/math">
                    <m:r>
                      <a:rPr lang="en-US" sz="1400" i="1">
                        <a:latin typeface="Cambria Math" panose="02040503050406030204" pitchFamily="18" charset="0"/>
                      </a:rPr>
                      <m:t>𝑏</m:t>
                    </m:r>
                  </m:oMath>
                </a14:m>
                <a:r>
                  <a:rPr lang="en-US" sz="1400" dirty="0"/>
                  <a:t>= </a:t>
                </a:r>
                <a:r>
                  <a:rPr lang="en-US" sz="1400" dirty="0" err="1"/>
                  <a:t>coeficient</a:t>
                </a:r>
                <a:r>
                  <a:rPr lang="en-US" sz="1400" dirty="0"/>
                  <a:t> </a:t>
                </a:r>
                <a:r>
                  <a:rPr lang="en-US" sz="1400" dirty="0" err="1"/>
                  <a:t>legat</a:t>
                </a:r>
                <a:r>
                  <a:rPr lang="en-US" sz="1400" dirty="0"/>
                  <a:t> de </a:t>
                </a:r>
                <a:r>
                  <a:rPr lang="en-US" sz="1400" dirty="0" err="1"/>
                  <a:t>geometrie</a:t>
                </a:r>
                <a:r>
                  <a:rPr lang="en-US" sz="1400" dirty="0"/>
                  <a:t> (</a:t>
                </a:r>
                <a:r>
                  <a:rPr lang="en-US" sz="1400" dirty="0" err="1"/>
                  <a:t>raport</a:t>
                </a:r>
                <a:r>
                  <a:rPr lang="en-US" sz="1400" dirty="0"/>
                  <a:t> </a:t>
                </a:r>
                <a:r>
                  <a:rPr lang="en-US" sz="1400" dirty="0" err="1"/>
                  <a:t>între</a:t>
                </a:r>
                <a:r>
                  <a:rPr lang="en-US" sz="1400" dirty="0"/>
                  <a:t> </a:t>
                </a:r>
                <a:r>
                  <a:rPr lang="en-US" sz="1400" dirty="0" err="1"/>
                  <a:t>volum</a:t>
                </a:r>
                <a:r>
                  <a:rPr lang="en-US" sz="1400" dirty="0"/>
                  <a:t> </a:t>
                </a:r>
                <a:r>
                  <a:rPr lang="en-US" sz="1400" dirty="0" err="1"/>
                  <a:t>și</a:t>
                </a:r>
                <a:r>
                  <a:rPr lang="en-US" sz="1400" dirty="0"/>
                  <a:t> </a:t>
                </a:r>
                <a:r>
                  <a:rPr lang="en-US" sz="1400" dirty="0" err="1"/>
                  <a:t>lungime</a:t>
                </a:r>
                <a:r>
                  <a:rPr lang="en-US" sz="1400" dirty="0"/>
                  <a:t>).</a:t>
                </a:r>
              </a:p>
              <a:p>
                <a:pPr>
                  <a:buNone/>
                </a:pPr>
                <a:r>
                  <a:rPr lang="en-US" sz="1400" dirty="0"/>
                  <a:t>Interpretare: </a:t>
                </a:r>
                <a:r>
                  <a:rPr lang="en-US" sz="1400" b="1" dirty="0" err="1"/>
                  <a:t>cantitatea</a:t>
                </a:r>
                <a:r>
                  <a:rPr lang="en-US" sz="1400" b="1" dirty="0"/>
                  <a:t> care s-a </a:t>
                </a:r>
                <a:r>
                  <a:rPr lang="en-US" sz="1400" b="1" dirty="0" err="1"/>
                  <a:t>topit</a:t>
                </a:r>
                <a:r>
                  <a:rPr lang="en-US" sz="1400" b="1" dirty="0"/>
                  <a:t> din </a:t>
                </a:r>
                <a14:m>
                  <m:oMath xmlns:m="http://schemas.openxmlformats.org/officeDocument/2006/math">
                    <m:sSub>
                      <m:sSubPr>
                        <m:ctrlPr>
                          <a:rPr lang="ar-AE" sz="1400" i="1">
                            <a:latin typeface="Cambria Math" panose="02040503050406030204" pitchFamily="18" charset="0"/>
                          </a:rPr>
                        </m:ctrlPr>
                      </m:sSubPr>
                      <m:e>
                        <m:r>
                          <a:rPr lang="ar-AE" sz="1400" i="1">
                            <a:latin typeface="Cambria Math" panose="02040503050406030204" pitchFamily="18" charset="0"/>
                          </a:rPr>
                          <m:t>𝐶</m:t>
                        </m:r>
                      </m:e>
                      <m:sub>
                        <m:r>
                          <a:rPr lang="ar-AE" sz="1400" i="0">
                            <a:latin typeface="Cambria Math" panose="02040503050406030204" pitchFamily="18" charset="0"/>
                          </a:rPr>
                          <m:t>0</m:t>
                        </m:r>
                      </m:sub>
                    </m:sSub>
                  </m:oMath>
                </a14:m>
                <a:r>
                  <a:rPr lang="en-US" sz="1400" dirty="0" err="1"/>
                  <a:t>este</a:t>
                </a:r>
                <a:r>
                  <a:rPr lang="en-US" sz="1400" dirty="0"/>
                  <a:t> </a:t>
                </a:r>
                <a:r>
                  <a:rPr lang="en-US" sz="1400" dirty="0" err="1"/>
                  <a:t>egală</a:t>
                </a:r>
                <a:r>
                  <a:rPr lang="en-US" sz="1400" dirty="0"/>
                  <a:t> cu </a:t>
                </a:r>
                <a:r>
                  <a:rPr lang="en-US" sz="1400" b="1" dirty="0" err="1"/>
                  <a:t>cantitatea</a:t>
                </a:r>
                <a:r>
                  <a:rPr lang="en-US" sz="1400" b="1" dirty="0"/>
                  <a:t> care s-a </a:t>
                </a:r>
                <a:r>
                  <a:rPr lang="en-US" sz="1400" b="1" dirty="0" err="1"/>
                  <a:t>cristalizat</a:t>
                </a:r>
                <a:r>
                  <a:rPr lang="en-US" sz="1400" b="1" dirty="0"/>
                  <a:t> </a:t>
                </a:r>
                <a:r>
                  <a:rPr lang="en-US" sz="1400" b="1" dirty="0" err="1"/>
                  <a:t>în</a:t>
                </a:r>
                <a:r>
                  <a:rPr lang="en-US" sz="1400" b="1" dirty="0"/>
                  <a:t> </a:t>
                </a:r>
                <a14:m>
                  <m:oMath xmlns:m="http://schemas.openxmlformats.org/officeDocument/2006/math">
                    <m:sSub>
                      <m:sSubPr>
                        <m:ctrlPr>
                          <a:rPr lang="ar-AE" sz="1400" i="1">
                            <a:latin typeface="Cambria Math" panose="02040503050406030204" pitchFamily="18" charset="0"/>
                          </a:rPr>
                        </m:ctrlPr>
                      </m:sSubPr>
                      <m:e>
                        <m:r>
                          <a:rPr lang="ar-AE" sz="1400" i="1">
                            <a:latin typeface="Cambria Math" panose="02040503050406030204" pitchFamily="18" charset="0"/>
                          </a:rPr>
                          <m:t>𝐶</m:t>
                        </m:r>
                      </m:e>
                      <m:sub>
                        <m:r>
                          <a:rPr lang="ar-AE" sz="1400" i="1">
                            <a:latin typeface="Cambria Math" panose="02040503050406030204" pitchFamily="18" charset="0"/>
                          </a:rPr>
                          <m:t>𝑆</m:t>
                        </m:r>
                      </m:sub>
                    </m:sSub>
                  </m:oMath>
                </a14:m>
                <a:r>
                  <a:rPr lang="ar-AE" sz="1400" dirty="0"/>
                  <a:t>.</a:t>
                </a:r>
              </a:p>
              <a:p>
                <a:pPr>
                  <a:buNone/>
                </a:pPr>
                <a:br>
                  <a:rPr lang="ar-AE" sz="1400" dirty="0"/>
                </a:br>
                <a:r>
                  <a:rPr lang="en-US" sz="1400" dirty="0"/>
                  <a:t>2</a:t>
                </a:r>
                <a:r>
                  <a:rPr lang="ar-AE" sz="1400" b="1" dirty="0"/>
                  <a:t> </a:t>
                </a:r>
                <a:r>
                  <a:rPr lang="en-US" sz="1400" b="1" dirty="0" err="1"/>
                  <a:t>Introducerea</a:t>
                </a:r>
                <a:r>
                  <a:rPr lang="en-US" sz="1400" b="1" dirty="0"/>
                  <a:t> </a:t>
                </a:r>
                <a:r>
                  <a:rPr lang="en-US" sz="1400" b="1" dirty="0" err="1"/>
                  <a:t>coeficientului</a:t>
                </a:r>
                <a:r>
                  <a:rPr lang="en-US" sz="1400" b="1" dirty="0"/>
                  <a:t> de </a:t>
                </a:r>
                <a:r>
                  <a:rPr lang="en-US" sz="1400" b="1" dirty="0" err="1"/>
                  <a:t>distribuție</a:t>
                </a:r>
                <a:r>
                  <a:rPr lang="en-US" sz="1400" b="1" dirty="0"/>
                  <a:t> </a:t>
                </a:r>
                <a14:m>
                  <m:oMath xmlns:m="http://schemas.openxmlformats.org/officeDocument/2006/math">
                    <m:r>
                      <a:rPr lang="en-US" sz="1400" i="1">
                        <a:latin typeface="Cambria Math" panose="02040503050406030204" pitchFamily="18" charset="0"/>
                      </a:rPr>
                      <m:t>𝐾</m:t>
                    </m:r>
                  </m:oMath>
                </a14:m>
                <a:endParaRPr lang="en-US" sz="1400" b="1" dirty="0"/>
              </a:p>
              <a:p>
                <a:pPr>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𝐾</m:t>
                      </m:r>
                      <m:r>
                        <a:rPr lang="en-US" sz="1400" i="0">
                          <a:latin typeface="Cambria Math" panose="02040503050406030204" pitchFamily="18" charset="0"/>
                        </a:rPr>
                        <m:t>=</m:t>
                      </m:r>
                      <m:f>
                        <m:fPr>
                          <m:ctrlPr>
                            <a:rPr lang="ar-AE" sz="1400" i="1">
                              <a:latin typeface="Cambria Math" panose="02040503050406030204" pitchFamily="18" charset="0"/>
                            </a:rPr>
                          </m:ctrlPr>
                        </m:fPr>
                        <m:num>
                          <m:sSub>
                            <m:sSubPr>
                              <m:ctrlPr>
                                <a:rPr lang="ar-AE" sz="1400" i="1">
                                  <a:latin typeface="Cambria Math" panose="02040503050406030204" pitchFamily="18" charset="0"/>
                                </a:rPr>
                              </m:ctrlPr>
                            </m:sSubPr>
                            <m:e>
                              <m:r>
                                <a:rPr lang="ar-AE" sz="1400" i="1">
                                  <a:latin typeface="Cambria Math" panose="02040503050406030204" pitchFamily="18" charset="0"/>
                                </a:rPr>
                                <m:t>𝐶</m:t>
                              </m:r>
                            </m:e>
                            <m:sub>
                              <m:r>
                                <a:rPr lang="ar-AE" sz="1400" i="1">
                                  <a:latin typeface="Cambria Math" panose="02040503050406030204" pitchFamily="18" charset="0"/>
                                </a:rPr>
                                <m:t>𝑆</m:t>
                              </m:r>
                            </m:sub>
                          </m:sSub>
                        </m:num>
                        <m:den>
                          <m:r>
                            <a:rPr lang="ar-AE" sz="1400" i="1">
                              <a:latin typeface="Cambria Math" panose="02040503050406030204" pitchFamily="18" charset="0"/>
                            </a:rPr>
                            <m:t>𝐶</m:t>
                          </m:r>
                        </m:den>
                      </m:f>
                    </m:oMath>
                  </m:oMathPara>
                </a14:m>
                <a:endParaRPr lang="ar-AE" sz="1400" dirty="0"/>
              </a:p>
              <a:p>
                <a:pPr>
                  <a:buNone/>
                </a:pPr>
                <a:r>
                  <a:rPr lang="en-US" sz="1400" dirty="0"/>
                  <a:t>Deci:</a:t>
                </a:r>
              </a:p>
              <a:p>
                <a:pPr>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𝑏</m:t>
                      </m:r>
                      <m:r>
                        <m:rPr>
                          <m:nor/>
                        </m:rPr>
                        <a:rPr lang="en-US" sz="1400" b="0" i="1">
                          <a:latin typeface="Cambria Math" panose="02040503050406030204" pitchFamily="18" charset="0"/>
                        </a:rPr>
                        <m:t> </m:t>
                      </m:r>
                      <m:r>
                        <a:rPr lang="en-US" sz="1400" b="0" i="1">
                          <a:latin typeface="Cambria Math" panose="02040503050406030204" pitchFamily="18" charset="0"/>
                        </a:rPr>
                        <m:t>𝑑𝐶</m:t>
                      </m:r>
                      <m:r>
                        <a:rPr lang="en-US" sz="1400" b="0" i="0">
                          <a:latin typeface="Cambria Math" panose="02040503050406030204" pitchFamily="18" charset="0"/>
                        </a:rPr>
                        <m:t>=</m:t>
                      </m:r>
                      <m:d>
                        <m:dPr>
                          <m:ctrlPr>
                            <a:rPr lang="ar-AE" sz="1400" b="0" i="1">
                              <a:latin typeface="Cambria Math" panose="02040503050406030204" pitchFamily="18" charset="0"/>
                            </a:rPr>
                          </m:ctrlPr>
                        </m:dPr>
                        <m:e>
                          <m:sSub>
                            <m:sSubPr>
                              <m:ctrlPr>
                                <a:rPr lang="ar-AE" sz="1400" b="0" i="1">
                                  <a:latin typeface="Cambria Math" panose="02040503050406030204" pitchFamily="18" charset="0"/>
                                </a:rPr>
                              </m:ctrlPr>
                            </m:sSubPr>
                            <m:e>
                              <m:r>
                                <a:rPr lang="ar-AE" sz="1400" b="0" i="1">
                                  <a:latin typeface="Cambria Math" panose="02040503050406030204" pitchFamily="18" charset="0"/>
                                </a:rPr>
                                <m:t>𝐶</m:t>
                              </m:r>
                            </m:e>
                            <m:sub>
                              <m:r>
                                <a:rPr lang="ar-AE" sz="1400" b="0" i="0">
                                  <a:latin typeface="Cambria Math" panose="02040503050406030204" pitchFamily="18" charset="0"/>
                                </a:rPr>
                                <m:t>0</m:t>
                              </m:r>
                            </m:sub>
                          </m:sSub>
                          <m:r>
                            <a:rPr lang="ar-AE" sz="1400" b="0" i="0">
                              <a:latin typeface="Cambria Math" panose="02040503050406030204" pitchFamily="18" charset="0"/>
                            </a:rPr>
                            <m:t>−</m:t>
                          </m:r>
                          <m:r>
                            <a:rPr lang="ar-AE" sz="1400" b="0" i="1">
                              <a:latin typeface="Cambria Math" panose="02040503050406030204" pitchFamily="18" charset="0"/>
                            </a:rPr>
                            <m:t>𝐾</m:t>
                          </m:r>
                          <m:r>
                            <a:rPr lang="ar-AE" sz="1400" b="0" i="0">
                              <a:latin typeface="Cambria Math" panose="02040503050406030204" pitchFamily="18" charset="0"/>
                            </a:rPr>
                            <m:t>⋅</m:t>
                          </m:r>
                          <m:r>
                            <a:rPr lang="ar-AE" sz="1400" b="0" i="1">
                              <a:latin typeface="Cambria Math" panose="02040503050406030204" pitchFamily="18" charset="0"/>
                            </a:rPr>
                            <m:t>𝐶</m:t>
                          </m:r>
                        </m:e>
                      </m:d>
                      <m:r>
                        <a:rPr lang="ar-AE" sz="1400" b="0" i="1">
                          <a:latin typeface="Cambria Math" panose="02040503050406030204" pitchFamily="18" charset="0"/>
                        </a:rPr>
                        <m:t>𝑑𝑥</m:t>
                      </m:r>
                    </m:oMath>
                  </m:oMathPara>
                </a14:m>
                <a:endParaRPr lang="ar-AE" sz="1400" b="0" dirty="0"/>
              </a:p>
              <a:p>
                <a:pPr>
                  <a:buNone/>
                </a:pPr>
                <a:r>
                  <a:rPr lang="en-US" sz="1400" dirty="0" err="1"/>
                  <a:t>Aceasta</a:t>
                </a:r>
                <a:r>
                  <a:rPr lang="en-US" sz="1400" dirty="0"/>
                  <a:t> </a:t>
                </a:r>
                <a:r>
                  <a:rPr lang="en-US" sz="1400" dirty="0" err="1"/>
                  <a:t>este</a:t>
                </a:r>
                <a:r>
                  <a:rPr lang="en-US" sz="1400" dirty="0"/>
                  <a:t> o </a:t>
                </a:r>
                <a:r>
                  <a:rPr lang="en-US" sz="1400" b="1" dirty="0" err="1"/>
                  <a:t>ecuație</a:t>
                </a:r>
                <a:r>
                  <a:rPr lang="en-US" sz="1400" b="1" dirty="0"/>
                  <a:t> </a:t>
                </a:r>
                <a:r>
                  <a:rPr lang="en-US" sz="1400" b="1" dirty="0" err="1"/>
                  <a:t>diferențială</a:t>
                </a:r>
                <a:r>
                  <a:rPr lang="en-US" sz="1400" dirty="0"/>
                  <a:t> </a:t>
                </a:r>
                <a:r>
                  <a:rPr lang="en-US" sz="1400" dirty="0" err="1"/>
                  <a:t>între</a:t>
                </a:r>
                <a:r>
                  <a:rPr lang="en-US" sz="1400" dirty="0"/>
                  <a:t> </a:t>
                </a:r>
                <a14:m>
                  <m:oMath xmlns:m="http://schemas.openxmlformats.org/officeDocument/2006/math">
                    <m:r>
                      <a:rPr lang="en-US" sz="1400" i="1">
                        <a:latin typeface="Cambria Math" panose="02040503050406030204" pitchFamily="18" charset="0"/>
                      </a:rPr>
                      <m:t>𝐶</m:t>
                    </m:r>
                  </m:oMath>
                </a14:m>
                <a:r>
                  <a:rPr lang="en-US" sz="1400" dirty="0"/>
                  <a:t>(</a:t>
                </a:r>
                <a:r>
                  <a:rPr lang="en-US" sz="1400" dirty="0" err="1"/>
                  <a:t>lichid</a:t>
                </a:r>
                <a:r>
                  <a:rPr lang="en-US" sz="1400" dirty="0"/>
                  <a:t>) </a:t>
                </a:r>
                <a:r>
                  <a:rPr lang="en-US" sz="1400" dirty="0" err="1"/>
                  <a:t>și</a:t>
                </a:r>
                <a:r>
                  <a:rPr lang="en-US" sz="1400" dirty="0"/>
                  <a:t> </a:t>
                </a:r>
                <a14:m>
                  <m:oMath xmlns:m="http://schemas.openxmlformats.org/officeDocument/2006/math">
                    <m:r>
                      <a:rPr lang="en-US" sz="1400" i="1">
                        <a:latin typeface="Cambria Math" panose="02040503050406030204" pitchFamily="18" charset="0"/>
                      </a:rPr>
                      <m:t>𝑥</m:t>
                    </m:r>
                  </m:oMath>
                </a14:m>
                <a:r>
                  <a:rPr lang="en-US" sz="1400" dirty="0"/>
                  <a:t>(</a:t>
                </a:r>
                <a:r>
                  <a:rPr lang="en-US" sz="1400" dirty="0" err="1"/>
                  <a:t>lungimea</a:t>
                </a:r>
                <a:r>
                  <a:rPr lang="en-US" sz="1400" dirty="0"/>
                  <a:t> </a:t>
                </a:r>
                <a:r>
                  <a:rPr lang="en-US" sz="1400" dirty="0" err="1"/>
                  <a:t>cristalizată</a:t>
                </a:r>
                <a:r>
                  <a:rPr lang="en-US" sz="1400" dirty="0"/>
                  <a:t>).</a:t>
                </a:r>
              </a:p>
              <a:p>
                <a:pPr>
                  <a:buNone/>
                </a:pPr>
                <a:endParaRPr lang="en-US" sz="1400" dirty="0"/>
              </a:p>
              <a:p>
                <a:pPr>
                  <a:buNone/>
                </a:pPr>
                <a:r>
                  <a:rPr lang="en-US" sz="1400" b="1" dirty="0"/>
                  <a:t>3. </a:t>
                </a:r>
                <a:r>
                  <a:rPr lang="en-US" sz="1400" b="1" dirty="0" err="1"/>
                  <a:t>Substituție</a:t>
                </a:r>
                <a:r>
                  <a:rPr lang="en-US" sz="1400" b="1" dirty="0"/>
                  <a:t> </a:t>
                </a:r>
                <a:r>
                  <a:rPr lang="en-US" sz="1400" b="1" dirty="0" err="1"/>
                  <a:t>pentru</a:t>
                </a:r>
                <a:r>
                  <a:rPr lang="en-US" sz="1400" b="1" dirty="0"/>
                  <a:t> </a:t>
                </a:r>
                <a:r>
                  <a:rPr lang="en-US" sz="1400" b="1" dirty="0" err="1"/>
                  <a:t>simplificare</a:t>
                </a:r>
                <a:endParaRPr lang="en-US" sz="1400" b="1" dirty="0"/>
              </a:p>
              <a:p>
                <a:pPr>
                  <a:buNone/>
                </a:pPr>
                <a:r>
                  <a:rPr lang="en-US" sz="1400" dirty="0"/>
                  <a:t>Se </a:t>
                </a:r>
                <a:r>
                  <a:rPr lang="en-US" sz="1400" dirty="0" err="1"/>
                  <a:t>definește</a:t>
                </a:r>
                <a:r>
                  <a:rPr lang="en-US" sz="1400" dirty="0"/>
                  <a:t>:</a:t>
                </a:r>
              </a:p>
              <a:p>
                <a:pPr>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𝑦</m:t>
                      </m:r>
                      <m:r>
                        <a:rPr lang="en-US" sz="1400" i="0">
                          <a:latin typeface="Cambria Math" panose="02040503050406030204" pitchFamily="18" charset="0"/>
                        </a:rPr>
                        <m:t>=</m:t>
                      </m:r>
                      <m:sSub>
                        <m:sSubPr>
                          <m:ctrlPr>
                            <a:rPr lang="ar-AE" sz="1400" i="1">
                              <a:latin typeface="Cambria Math" panose="02040503050406030204" pitchFamily="18" charset="0"/>
                            </a:rPr>
                          </m:ctrlPr>
                        </m:sSubPr>
                        <m:e>
                          <m:r>
                            <a:rPr lang="ar-AE" sz="1400" i="1">
                              <a:latin typeface="Cambria Math" panose="02040503050406030204" pitchFamily="18" charset="0"/>
                            </a:rPr>
                            <m:t>𝐶</m:t>
                          </m:r>
                        </m:e>
                        <m:sub>
                          <m:r>
                            <a:rPr lang="ar-AE" sz="1400" i="0">
                              <a:latin typeface="Cambria Math" panose="02040503050406030204" pitchFamily="18" charset="0"/>
                            </a:rPr>
                            <m:t>0</m:t>
                          </m:r>
                        </m:sub>
                      </m:sSub>
                      <m:r>
                        <a:rPr lang="ar-AE" sz="1400" i="0">
                          <a:latin typeface="Cambria Math" panose="02040503050406030204" pitchFamily="18" charset="0"/>
                        </a:rPr>
                        <m:t>−</m:t>
                      </m:r>
                      <m:r>
                        <a:rPr lang="ar-AE" sz="1400" i="1">
                          <a:latin typeface="Cambria Math" panose="02040503050406030204" pitchFamily="18" charset="0"/>
                        </a:rPr>
                        <m:t>𝐾</m:t>
                      </m:r>
                      <m:r>
                        <a:rPr lang="ar-AE" sz="1400" i="0">
                          <a:latin typeface="Cambria Math" panose="02040503050406030204" pitchFamily="18" charset="0"/>
                        </a:rPr>
                        <m:t>⋅</m:t>
                      </m:r>
                      <m:r>
                        <a:rPr lang="ar-AE" sz="1400" i="1">
                          <a:latin typeface="Cambria Math" panose="02040503050406030204" pitchFamily="18" charset="0"/>
                        </a:rPr>
                        <m:t>𝐶</m:t>
                      </m:r>
                    </m:oMath>
                  </m:oMathPara>
                </a14:m>
                <a:endParaRPr lang="ar-AE" sz="1400" dirty="0"/>
              </a:p>
              <a:p>
                <a:pPr>
                  <a:buNone/>
                </a:pPr>
                <a:r>
                  <a:rPr lang="en-US" sz="1400" dirty="0" err="1"/>
                  <a:t>Derivata</a:t>
                </a:r>
                <a:r>
                  <a:rPr lang="en-US" sz="1400" dirty="0"/>
                  <a:t> </a:t>
                </a:r>
                <a:r>
                  <a:rPr lang="en-US" sz="1400" dirty="0" err="1"/>
                  <a:t>devine</a:t>
                </a:r>
                <a:r>
                  <a:rPr lang="en-US" sz="1400" dirty="0"/>
                  <a:t>:</a:t>
                </a:r>
              </a:p>
              <a:p>
                <a:pPr>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𝑑𝑦</m:t>
                      </m:r>
                      <m:r>
                        <a:rPr lang="en-US" sz="1400" i="0">
                          <a:latin typeface="Cambria Math" panose="02040503050406030204" pitchFamily="18" charset="0"/>
                        </a:rPr>
                        <m:t>=−</m:t>
                      </m:r>
                      <m:r>
                        <a:rPr lang="en-US" sz="1400" i="1">
                          <a:latin typeface="Cambria Math" panose="02040503050406030204" pitchFamily="18" charset="0"/>
                        </a:rPr>
                        <m:t>𝐾</m:t>
                      </m:r>
                      <m:r>
                        <m:rPr>
                          <m:nor/>
                        </m:rPr>
                        <a:rPr lang="en-US" sz="1400" b="0" i="1">
                          <a:latin typeface="Cambria Math" panose="02040503050406030204" pitchFamily="18" charset="0"/>
                        </a:rPr>
                        <m:t> </m:t>
                      </m:r>
                      <m:r>
                        <a:rPr lang="en-US" sz="1400" b="0" i="1">
                          <a:latin typeface="Cambria Math" panose="02040503050406030204" pitchFamily="18" charset="0"/>
                        </a:rPr>
                        <m:t>𝑑𝐶</m:t>
                      </m:r>
                      <m:r>
                        <a:rPr lang="en-US" sz="1400" b="0" i="0">
                          <a:latin typeface="Cambria Math" panose="02040503050406030204" pitchFamily="18" charset="0"/>
                        </a:rPr>
                        <m:t> ⇒ −</m:t>
                      </m:r>
                      <m:f>
                        <m:fPr>
                          <m:ctrlPr>
                            <a:rPr lang="ar-AE" sz="1400" b="0" i="1">
                              <a:latin typeface="Cambria Math" panose="02040503050406030204" pitchFamily="18" charset="0"/>
                            </a:rPr>
                          </m:ctrlPr>
                        </m:fPr>
                        <m:num>
                          <m:r>
                            <a:rPr lang="ar-AE" sz="1400" b="0" i="1">
                              <a:latin typeface="Cambria Math" panose="02040503050406030204" pitchFamily="18" charset="0"/>
                            </a:rPr>
                            <m:t>𝑏</m:t>
                          </m:r>
                        </m:num>
                        <m:den>
                          <m:r>
                            <a:rPr lang="ar-AE" sz="1400" b="0" i="1">
                              <a:latin typeface="Cambria Math" panose="02040503050406030204" pitchFamily="18" charset="0"/>
                            </a:rPr>
                            <m:t>𝐾</m:t>
                          </m:r>
                        </m:den>
                      </m:f>
                      <m:r>
                        <a:rPr lang="ar-AE" sz="1400" b="0" i="1">
                          <a:latin typeface="Cambria Math" panose="02040503050406030204" pitchFamily="18" charset="0"/>
                        </a:rPr>
                        <m:t>𝑑𝑦</m:t>
                      </m:r>
                      <m:r>
                        <a:rPr lang="ar-AE" sz="1400" b="0" i="0">
                          <a:latin typeface="Cambria Math" panose="02040503050406030204" pitchFamily="18" charset="0"/>
                        </a:rPr>
                        <m:t>=</m:t>
                      </m:r>
                      <m:r>
                        <a:rPr lang="ar-AE" sz="1400" b="0" i="1">
                          <a:latin typeface="Cambria Math" panose="02040503050406030204" pitchFamily="18" charset="0"/>
                        </a:rPr>
                        <m:t>𝑦</m:t>
                      </m:r>
                      <m:r>
                        <m:rPr>
                          <m:nor/>
                        </m:rPr>
                        <a:rPr lang="ar-AE" sz="1400" b="0" i="1">
                          <a:latin typeface="Cambria Math" panose="02040503050406030204" pitchFamily="18" charset="0"/>
                        </a:rPr>
                        <m:t> </m:t>
                      </m:r>
                      <m:r>
                        <a:rPr lang="ar-AE" sz="1400" b="0" i="1">
                          <a:latin typeface="Cambria Math" panose="02040503050406030204" pitchFamily="18" charset="0"/>
                        </a:rPr>
                        <m:t>𝑑𝑥</m:t>
                      </m:r>
                    </m:oMath>
                  </m:oMathPara>
                </a14:m>
                <a:endParaRPr lang="en-US" sz="1400" b="0" dirty="0"/>
              </a:p>
              <a:p>
                <a:pPr>
                  <a:buNone/>
                </a:pPr>
                <a:r>
                  <a:rPr lang="en-US" sz="1400" b="1" dirty="0"/>
                  <a:t>4 </a:t>
                </a:r>
                <a:r>
                  <a:rPr lang="en-US" sz="1400" b="1" dirty="0" err="1"/>
                  <a:t>Integrarea</a:t>
                </a:r>
                <a:endParaRPr lang="en-US" sz="1400" b="1" dirty="0"/>
              </a:p>
              <a:p>
                <a:pPr>
                  <a:buNone/>
                </a:pPr>
                <a14:m>
                  <m:oMathPara xmlns:m="http://schemas.openxmlformats.org/officeDocument/2006/math">
                    <m:oMathParaPr>
                      <m:jc m:val="centerGroup"/>
                    </m:oMathParaPr>
                    <m:oMath xmlns:m="http://schemas.openxmlformats.org/officeDocument/2006/math">
                      <m:nary>
                        <m:naryPr>
                          <m:grow m:val="on"/>
                          <m:ctrlPr>
                            <a:rPr lang="ar-AE" sz="1400" i="1">
                              <a:latin typeface="Cambria Math" panose="02040503050406030204" pitchFamily="18" charset="0"/>
                            </a:rPr>
                          </m:ctrlPr>
                        </m:naryPr>
                        <m:sub>
                          <m:sSub>
                            <m:sSubPr>
                              <m:ctrlPr>
                                <a:rPr lang="ar-AE" sz="1400" i="1">
                                  <a:latin typeface="Cambria Math" panose="02040503050406030204" pitchFamily="18" charset="0"/>
                                </a:rPr>
                              </m:ctrlPr>
                            </m:sSubPr>
                            <m:e>
                              <m:r>
                                <a:rPr lang="ar-AE" sz="1400" i="1">
                                  <a:latin typeface="Cambria Math" panose="02040503050406030204" pitchFamily="18" charset="0"/>
                                </a:rPr>
                                <m:t>𝑦</m:t>
                              </m:r>
                            </m:e>
                            <m:sub>
                              <m:r>
                                <a:rPr lang="ar-AE" sz="1400">
                                  <a:latin typeface="Cambria Math" panose="02040503050406030204" pitchFamily="18" charset="0"/>
                                </a:rPr>
                                <m:t>0</m:t>
                              </m:r>
                            </m:sub>
                          </m:sSub>
                        </m:sub>
                        <m:sup>
                          <m:r>
                            <a:rPr lang="ar-AE" sz="1400" i="1">
                              <a:latin typeface="Cambria Math" panose="02040503050406030204" pitchFamily="18" charset="0"/>
                            </a:rPr>
                            <m:t>𝑦</m:t>
                          </m:r>
                        </m:sup>
                        <m:e>
                          <m:f>
                            <m:fPr>
                              <m:ctrlPr>
                                <a:rPr lang="ar-AE" sz="1400" i="1">
                                  <a:latin typeface="Cambria Math" panose="02040503050406030204" pitchFamily="18" charset="0"/>
                                </a:rPr>
                              </m:ctrlPr>
                            </m:fPr>
                            <m:num>
                              <m:r>
                                <a:rPr lang="ar-AE" sz="1400" i="1">
                                  <a:latin typeface="Cambria Math" panose="02040503050406030204" pitchFamily="18" charset="0"/>
                                </a:rPr>
                                <m:t>𝑑𝑦</m:t>
                              </m:r>
                            </m:num>
                            <m:den>
                              <m:r>
                                <a:rPr lang="ar-AE" sz="1400" i="1">
                                  <a:latin typeface="Cambria Math" panose="02040503050406030204" pitchFamily="18" charset="0"/>
                                </a:rPr>
                                <m:t>𝑦</m:t>
                              </m:r>
                            </m:den>
                          </m:f>
                        </m:e>
                      </m:nary>
                      <m:r>
                        <a:rPr lang="ar-AE" sz="1400">
                          <a:latin typeface="Cambria Math" panose="02040503050406030204" pitchFamily="18" charset="0"/>
                        </a:rPr>
                        <m:t>=</m:t>
                      </m:r>
                      <m:nary>
                        <m:naryPr>
                          <m:grow m:val="on"/>
                          <m:ctrlPr>
                            <a:rPr lang="ar-AE" sz="1400" i="1">
                              <a:latin typeface="Cambria Math" panose="02040503050406030204" pitchFamily="18" charset="0"/>
                            </a:rPr>
                          </m:ctrlPr>
                        </m:naryPr>
                        <m:sub>
                          <m:r>
                            <a:rPr lang="ar-AE" sz="1400">
                              <a:latin typeface="Cambria Math" panose="02040503050406030204" pitchFamily="18" charset="0"/>
                            </a:rPr>
                            <m:t>0</m:t>
                          </m:r>
                        </m:sub>
                        <m:sup>
                          <m:r>
                            <a:rPr lang="ar-AE" sz="1400" i="1">
                              <a:latin typeface="Cambria Math" panose="02040503050406030204" pitchFamily="18" charset="0"/>
                            </a:rPr>
                            <m:t>𝑥</m:t>
                          </m:r>
                        </m:sup>
                        <m:e>
                          <m:r>
                            <a:rPr lang="ar-AE" sz="1400">
                              <a:latin typeface="Cambria Math" panose="02040503050406030204" pitchFamily="18" charset="0"/>
                            </a:rPr>
                            <m:t>−</m:t>
                          </m:r>
                        </m:e>
                      </m:nary>
                      <m:f>
                        <m:fPr>
                          <m:ctrlPr>
                            <a:rPr lang="ar-AE" sz="1400" i="1">
                              <a:latin typeface="Cambria Math" panose="02040503050406030204" pitchFamily="18" charset="0"/>
                            </a:rPr>
                          </m:ctrlPr>
                        </m:fPr>
                        <m:num>
                          <m:r>
                            <a:rPr lang="ar-AE" sz="1400" i="1">
                              <a:latin typeface="Cambria Math" panose="02040503050406030204" pitchFamily="18" charset="0"/>
                            </a:rPr>
                            <m:t>𝐾</m:t>
                          </m:r>
                        </m:num>
                        <m:den>
                          <m:r>
                            <a:rPr lang="ar-AE" sz="1400" i="1">
                              <a:latin typeface="Cambria Math" panose="02040503050406030204" pitchFamily="18" charset="0"/>
                            </a:rPr>
                            <m:t>𝑏</m:t>
                          </m:r>
                        </m:den>
                      </m:f>
                      <m:r>
                        <m:rPr>
                          <m:nor/>
                        </m:rPr>
                        <a:rPr lang="ar-AE" sz="1400" i="1">
                          <a:latin typeface="Cambria Math" panose="02040503050406030204" pitchFamily="18" charset="0"/>
                        </a:rPr>
                        <m:t> </m:t>
                      </m:r>
                      <m:r>
                        <a:rPr lang="ar-AE" sz="1400" i="1">
                          <a:latin typeface="Cambria Math" panose="02040503050406030204" pitchFamily="18" charset="0"/>
                        </a:rPr>
                        <m:t>𝑑𝑥</m:t>
                      </m:r>
                    </m:oMath>
                  </m:oMathPara>
                </a14:m>
                <a:endParaRPr lang="ar-AE" sz="1400" dirty="0"/>
              </a:p>
              <a:p>
                <a:pPr>
                  <a:buNone/>
                </a:pPr>
                <a14:m>
                  <m:oMathPara xmlns:m="http://schemas.openxmlformats.org/officeDocument/2006/math">
                    <m:oMathParaPr>
                      <m:jc m:val="centerGroup"/>
                    </m:oMathParaPr>
                    <m:oMath xmlns:m="http://schemas.openxmlformats.org/officeDocument/2006/math">
                      <m:func>
                        <m:funcPr>
                          <m:ctrlPr>
                            <a:rPr lang="ar-AE" sz="1400" i="1">
                              <a:latin typeface="Cambria Math" panose="02040503050406030204" pitchFamily="18" charset="0"/>
                            </a:rPr>
                          </m:ctrlPr>
                        </m:funcPr>
                        <m:fName>
                          <m:r>
                            <m:rPr>
                              <m:sty m:val="p"/>
                            </m:rPr>
                            <a:rPr lang="en-US" sz="1400">
                              <a:latin typeface="Cambria Math" panose="02040503050406030204" pitchFamily="18" charset="0"/>
                            </a:rPr>
                            <m:t>ln</m:t>
                          </m:r>
                        </m:fName>
                        <m:e>
                          <m:f>
                            <m:fPr>
                              <m:ctrlPr>
                                <a:rPr lang="ar-AE" sz="1400" i="1">
                                  <a:latin typeface="Cambria Math" panose="02040503050406030204" pitchFamily="18" charset="0"/>
                                </a:rPr>
                              </m:ctrlPr>
                            </m:fPr>
                            <m:num>
                              <m:r>
                                <a:rPr lang="ar-AE" sz="1400" i="1">
                                  <a:latin typeface="Cambria Math" panose="02040503050406030204" pitchFamily="18" charset="0"/>
                                </a:rPr>
                                <m:t>𝑦</m:t>
                              </m:r>
                            </m:num>
                            <m:den>
                              <m:sSub>
                                <m:sSubPr>
                                  <m:ctrlPr>
                                    <a:rPr lang="ar-AE" sz="1400" i="1">
                                      <a:latin typeface="Cambria Math" panose="02040503050406030204" pitchFamily="18" charset="0"/>
                                    </a:rPr>
                                  </m:ctrlPr>
                                </m:sSubPr>
                                <m:e>
                                  <m:r>
                                    <a:rPr lang="ar-AE" sz="1400" i="1">
                                      <a:latin typeface="Cambria Math" panose="02040503050406030204" pitchFamily="18" charset="0"/>
                                    </a:rPr>
                                    <m:t>𝑦</m:t>
                                  </m:r>
                                </m:e>
                                <m:sub>
                                  <m:r>
                                    <a:rPr lang="ar-AE" sz="1400">
                                      <a:latin typeface="Cambria Math" panose="02040503050406030204" pitchFamily="18" charset="0"/>
                                    </a:rPr>
                                    <m:t>0</m:t>
                                  </m:r>
                                </m:sub>
                              </m:sSub>
                            </m:den>
                          </m:f>
                        </m:e>
                      </m:func>
                      <m:r>
                        <a:rPr lang="ar-AE" sz="1400">
                          <a:latin typeface="Cambria Math" panose="02040503050406030204" pitchFamily="18" charset="0"/>
                        </a:rPr>
                        <m:t>=−</m:t>
                      </m:r>
                      <m:f>
                        <m:fPr>
                          <m:ctrlPr>
                            <a:rPr lang="ar-AE" sz="1400" i="1">
                              <a:latin typeface="Cambria Math" panose="02040503050406030204" pitchFamily="18" charset="0"/>
                            </a:rPr>
                          </m:ctrlPr>
                        </m:fPr>
                        <m:num>
                          <m:r>
                            <a:rPr lang="ar-AE" sz="1400" i="1">
                              <a:latin typeface="Cambria Math" panose="02040503050406030204" pitchFamily="18" charset="0"/>
                            </a:rPr>
                            <m:t>𝐾</m:t>
                          </m:r>
                        </m:num>
                        <m:den>
                          <m:r>
                            <a:rPr lang="ar-AE" sz="1400" i="1">
                              <a:latin typeface="Cambria Math" panose="02040503050406030204" pitchFamily="18" charset="0"/>
                            </a:rPr>
                            <m:t>𝑏</m:t>
                          </m:r>
                        </m:den>
                      </m:f>
                      <m:r>
                        <a:rPr lang="ar-AE" sz="1400" i="1">
                          <a:latin typeface="Cambria Math" panose="02040503050406030204" pitchFamily="18" charset="0"/>
                        </a:rPr>
                        <m:t>𝑥</m:t>
                      </m:r>
                    </m:oMath>
                  </m:oMathPara>
                </a14:m>
                <a:endParaRPr lang="ar-AE" sz="1400" dirty="0"/>
              </a:p>
              <a:p>
                <a:pPr>
                  <a:buNone/>
                </a:pPr>
                <a:r>
                  <a:rPr lang="en-US" sz="1400" dirty="0" err="1"/>
                  <a:t>Exponentiere</a:t>
                </a:r>
                <a:r>
                  <a:rPr lang="en-US" sz="1400" dirty="0"/>
                  <a:t>:</a:t>
                </a:r>
              </a:p>
              <a:p>
                <a:pPr>
                  <a:buNone/>
                </a:pPr>
                <a14:m>
                  <m:oMathPara xmlns:m="http://schemas.openxmlformats.org/officeDocument/2006/math">
                    <m:oMathParaPr>
                      <m:jc m:val="centerGroup"/>
                    </m:oMathParaPr>
                    <m:oMath xmlns:m="http://schemas.openxmlformats.org/officeDocument/2006/math">
                      <m:f>
                        <m:fPr>
                          <m:ctrlPr>
                            <a:rPr lang="ar-AE" sz="1400" i="1">
                              <a:latin typeface="Cambria Math" panose="02040503050406030204" pitchFamily="18" charset="0"/>
                            </a:rPr>
                          </m:ctrlPr>
                        </m:fPr>
                        <m:num>
                          <m:r>
                            <a:rPr lang="ar-AE" sz="1400" i="1">
                              <a:latin typeface="Cambria Math" panose="02040503050406030204" pitchFamily="18" charset="0"/>
                            </a:rPr>
                            <m:t>𝑦</m:t>
                          </m:r>
                        </m:num>
                        <m:den>
                          <m:sSub>
                            <m:sSubPr>
                              <m:ctrlPr>
                                <a:rPr lang="ar-AE" sz="1400" i="1">
                                  <a:latin typeface="Cambria Math" panose="02040503050406030204" pitchFamily="18" charset="0"/>
                                </a:rPr>
                              </m:ctrlPr>
                            </m:sSubPr>
                            <m:e>
                              <m:r>
                                <a:rPr lang="ar-AE" sz="1400" i="1">
                                  <a:latin typeface="Cambria Math" panose="02040503050406030204" pitchFamily="18" charset="0"/>
                                </a:rPr>
                                <m:t>𝑦</m:t>
                              </m:r>
                            </m:e>
                            <m:sub>
                              <m:r>
                                <a:rPr lang="ar-AE" sz="1400">
                                  <a:latin typeface="Cambria Math" panose="02040503050406030204" pitchFamily="18" charset="0"/>
                                </a:rPr>
                                <m:t>0</m:t>
                              </m:r>
                            </m:sub>
                          </m:sSub>
                        </m:den>
                      </m:f>
                      <m:r>
                        <a:rPr lang="ar-AE" sz="1400">
                          <a:latin typeface="Cambria Math" panose="02040503050406030204" pitchFamily="18" charset="0"/>
                        </a:rPr>
                        <m:t>=</m:t>
                      </m:r>
                      <m:sSup>
                        <m:sSupPr>
                          <m:ctrlPr>
                            <a:rPr lang="ar-AE" sz="1400" i="1">
                              <a:latin typeface="Cambria Math" panose="02040503050406030204" pitchFamily="18" charset="0"/>
                            </a:rPr>
                          </m:ctrlPr>
                        </m:sSupPr>
                        <m:e>
                          <m:r>
                            <a:rPr lang="ar-AE" sz="1400" i="1">
                              <a:latin typeface="Cambria Math" panose="02040503050406030204" pitchFamily="18" charset="0"/>
                            </a:rPr>
                            <m:t>𝑒</m:t>
                          </m:r>
                        </m:e>
                        <m:sup>
                          <m:r>
                            <a:rPr lang="ar-AE" sz="1400">
                              <a:latin typeface="Cambria Math" panose="02040503050406030204" pitchFamily="18" charset="0"/>
                            </a:rPr>
                            <m:t>−</m:t>
                          </m:r>
                          <m:f>
                            <m:fPr>
                              <m:ctrlPr>
                                <a:rPr lang="ar-AE" sz="1400" i="1">
                                  <a:latin typeface="Cambria Math" panose="02040503050406030204" pitchFamily="18" charset="0"/>
                                </a:rPr>
                              </m:ctrlPr>
                            </m:fPr>
                            <m:num>
                              <m:r>
                                <a:rPr lang="ar-AE" sz="1400" i="1">
                                  <a:latin typeface="Cambria Math" panose="02040503050406030204" pitchFamily="18" charset="0"/>
                                </a:rPr>
                                <m:t>𝐾</m:t>
                              </m:r>
                            </m:num>
                            <m:den>
                              <m:r>
                                <a:rPr lang="ar-AE" sz="1400" i="1">
                                  <a:latin typeface="Cambria Math" panose="02040503050406030204" pitchFamily="18" charset="0"/>
                                </a:rPr>
                                <m:t>𝑏</m:t>
                              </m:r>
                            </m:den>
                          </m:f>
                          <m:r>
                            <a:rPr lang="ar-AE" sz="1400" i="1">
                              <a:latin typeface="Cambria Math" panose="02040503050406030204" pitchFamily="18" charset="0"/>
                            </a:rPr>
                            <m:t>𝑥</m:t>
                          </m:r>
                        </m:sup>
                      </m:sSup>
                    </m:oMath>
                  </m:oMathPara>
                </a14:m>
                <a:endParaRPr lang="ar-AE" sz="1400" dirty="0"/>
              </a:p>
            </p:txBody>
          </p:sp>
        </mc:Choice>
        <mc:Fallback xmlns="">
          <p:sp>
            <p:nvSpPr>
              <p:cNvPr id="7" name="TextBox 6">
                <a:extLst>
                  <a:ext uri="{FF2B5EF4-FFF2-40B4-BE49-F238E27FC236}">
                    <a16:creationId xmlns:a16="http://schemas.microsoft.com/office/drawing/2014/main" id="{59D19644-949D-855B-B77A-6AA8B2522578}"/>
                  </a:ext>
                </a:extLst>
              </p:cNvPr>
              <p:cNvSpPr txBox="1">
                <a:spLocks noRot="1" noChangeAspect="1" noMove="1" noResize="1" noEditPoints="1" noAdjustHandles="1" noChangeArrowheads="1" noChangeShapeType="1" noTextEdit="1"/>
              </p:cNvSpPr>
              <p:nvPr/>
            </p:nvSpPr>
            <p:spPr>
              <a:xfrm>
                <a:off x="0" y="369332"/>
                <a:ext cx="12192000" cy="6825330"/>
              </a:xfrm>
              <a:prstGeom prst="rect">
                <a:avLst/>
              </a:prstGeom>
              <a:blipFill>
                <a:blip r:embed="rId2"/>
                <a:stretch>
                  <a:fillRect l="-150" t="-179"/>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0D26A555-5741-A914-5A7E-CB1D1AB0CDC5}"/>
              </a:ext>
            </a:extLst>
          </p:cNvPr>
          <p:cNvSpPr/>
          <p:nvPr/>
        </p:nvSpPr>
        <p:spPr>
          <a:xfrm>
            <a:off x="0" y="0"/>
            <a:ext cx="12192000" cy="6858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504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E22D5D6-7D1D-A1BD-99B3-F3B68BBF357A}"/>
                  </a:ext>
                </a:extLst>
              </p:cNvPr>
              <p:cNvSpPr txBox="1"/>
              <p:nvPr/>
            </p:nvSpPr>
            <p:spPr>
              <a:xfrm>
                <a:off x="71437" y="0"/>
                <a:ext cx="12049125" cy="5392310"/>
              </a:xfrm>
              <a:prstGeom prst="rect">
                <a:avLst/>
              </a:prstGeom>
              <a:noFill/>
            </p:spPr>
            <p:txBody>
              <a:bodyPr wrap="square">
                <a:spAutoFit/>
              </a:bodyPr>
              <a:lstStyle/>
              <a:p>
                <a:pPr>
                  <a:buNone/>
                </a:pPr>
                <a:r>
                  <a:rPr lang="en-US" sz="1600" b="1" dirty="0"/>
                  <a:t>5 </a:t>
                </a:r>
                <a:r>
                  <a:rPr lang="en-US" sz="1600" b="1" dirty="0" err="1"/>
                  <a:t>Rescriere</a:t>
                </a:r>
                <a:r>
                  <a:rPr lang="en-US" sz="1600" b="1" dirty="0"/>
                  <a:t> </a:t>
                </a:r>
                <a:r>
                  <a:rPr lang="en-US" sz="1600" b="1" dirty="0" err="1"/>
                  <a:t>în</a:t>
                </a:r>
                <a:r>
                  <a:rPr lang="en-US" sz="1600" b="1" dirty="0"/>
                  <a:t> </a:t>
                </a:r>
                <a:r>
                  <a:rPr lang="en-US" sz="1600" b="1" dirty="0" err="1"/>
                  <a:t>termeni</a:t>
                </a:r>
                <a:r>
                  <a:rPr lang="en-US" sz="1600" b="1" dirty="0"/>
                  <a:t> de </a:t>
                </a:r>
                <a:r>
                  <a:rPr lang="en-US" sz="1600" b="1" dirty="0" err="1"/>
                  <a:t>concentrații</a:t>
                </a:r>
                <a:endParaRPr lang="en-US" sz="1600" b="1" dirty="0"/>
              </a:p>
              <a:p>
                <a:pPr>
                  <a:buNone/>
                </a:pPr>
                <a:r>
                  <a:rPr lang="en-US" sz="1600" dirty="0" err="1"/>
                  <a:t>Inițial</a:t>
                </a:r>
                <a:r>
                  <a:rPr lang="en-US" sz="1600" dirty="0"/>
                  <a:t>:</a:t>
                </a:r>
              </a:p>
              <a:p>
                <a:pPr>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𝑦</m:t>
                      </m:r>
                      <m:r>
                        <a:rPr lang="en-US"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r>
                        <a:rPr lang="ar-AE" sz="1600" i="0">
                          <a:latin typeface="Cambria Math" panose="02040503050406030204" pitchFamily="18" charset="0"/>
                        </a:rPr>
                        <m:t>−</m:t>
                      </m:r>
                      <m:r>
                        <a:rPr lang="ar-AE" sz="1600" i="1">
                          <a:latin typeface="Cambria Math" panose="02040503050406030204" pitchFamily="18" charset="0"/>
                        </a:rPr>
                        <m:t>𝐾</m:t>
                      </m:r>
                      <m:r>
                        <a:rPr lang="ar-AE" sz="1600" i="0">
                          <a:latin typeface="Cambria Math" panose="02040503050406030204" pitchFamily="18" charset="0"/>
                        </a:rPr>
                        <m:t>⋅</m:t>
                      </m:r>
                      <m:r>
                        <a:rPr lang="ar-AE" sz="1600" i="1">
                          <a:latin typeface="Cambria Math" panose="02040503050406030204" pitchFamily="18" charset="0"/>
                        </a:rPr>
                        <m:t>𝐶</m:t>
                      </m:r>
                      <m:r>
                        <a:rPr lang="ar-AE" sz="1600" i="0">
                          <a:latin typeface="Cambria Math" panose="02040503050406030204" pitchFamily="18" charset="0"/>
                        </a:rPr>
                        <m:t>, </m:t>
                      </m:r>
                      <m:sSub>
                        <m:sSubPr>
                          <m:ctrlPr>
                            <a:rPr lang="ar-AE" sz="1600" i="1">
                              <a:latin typeface="Cambria Math" panose="02040503050406030204" pitchFamily="18" charset="0"/>
                            </a:rPr>
                          </m:ctrlPr>
                        </m:sSubPr>
                        <m:e>
                          <m:r>
                            <a:rPr lang="ar-AE" sz="1600" i="1">
                              <a:latin typeface="Cambria Math" panose="02040503050406030204" pitchFamily="18" charset="0"/>
                            </a:rPr>
                            <m:t>𝑦</m:t>
                          </m:r>
                        </m:e>
                        <m:sub>
                          <m:r>
                            <a:rPr lang="ar-AE" sz="1600" i="0">
                              <a:latin typeface="Cambria Math" panose="02040503050406030204" pitchFamily="18" charset="0"/>
                            </a:rPr>
                            <m:t>0</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0">
                              <a:latin typeface="Cambria Math" panose="02040503050406030204" pitchFamily="18" charset="0"/>
                            </a:rPr>
                            <m:t>0</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d>
                        <m:dPr>
                          <m:ctrlPr>
                            <a:rPr lang="ar-AE" sz="1600" i="1">
                              <a:latin typeface="Cambria Math" panose="02040503050406030204" pitchFamily="18" charset="0"/>
                            </a:rPr>
                          </m:ctrlPr>
                        </m:dPr>
                        <m:e>
                          <m:r>
                            <a:rPr lang="ar-AE" sz="1600" i="0">
                              <a:latin typeface="Cambria Math" panose="02040503050406030204" pitchFamily="18" charset="0"/>
                            </a:rPr>
                            <m:t>1</m:t>
                          </m:r>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0">
                                  <a:latin typeface="Cambria Math" panose="02040503050406030204" pitchFamily="18" charset="0"/>
                                </a:rPr>
                                <m:t>0</m:t>
                              </m:r>
                            </m:sub>
                          </m:sSub>
                        </m:e>
                      </m:d>
                    </m:oMath>
                  </m:oMathPara>
                </a14:m>
                <a:endParaRPr lang="ar-AE" sz="1600" dirty="0"/>
              </a:p>
              <a:p>
                <a:pPr>
                  <a:buNone/>
                </a:pPr>
                <a:r>
                  <a:rPr lang="en-US" sz="1600" dirty="0" err="1"/>
                  <a:t>Astfel</a:t>
                </a:r>
                <a:r>
                  <a:rPr lang="en-US" sz="1600" dirty="0"/>
                  <a:t>:</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r>
                        <a:rPr lang="ar-AE" sz="1600" i="0">
                          <a:latin typeface="Cambria Math" panose="02040503050406030204" pitchFamily="18" charset="0"/>
                        </a:rPr>
                        <m:t>−</m:t>
                      </m:r>
                      <m:r>
                        <a:rPr lang="ar-AE" sz="1600" i="1">
                          <a:latin typeface="Cambria Math" panose="02040503050406030204" pitchFamily="18" charset="0"/>
                        </a:rPr>
                        <m:t>𝐾</m:t>
                      </m:r>
                      <m:r>
                        <a:rPr lang="ar-AE" sz="1600" i="0">
                          <a:latin typeface="Cambria Math" panose="02040503050406030204" pitchFamily="18" charset="0"/>
                        </a:rPr>
                        <m:t>⋅</m:t>
                      </m:r>
                      <m:r>
                        <a:rPr lang="ar-AE" sz="1600" i="1">
                          <a:latin typeface="Cambria Math" panose="02040503050406030204" pitchFamily="18" charset="0"/>
                        </a:rPr>
                        <m:t>𝐶</m:t>
                      </m:r>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d>
                        <m:dPr>
                          <m:ctrlPr>
                            <a:rPr lang="ar-AE" sz="1600" i="1">
                              <a:latin typeface="Cambria Math" panose="02040503050406030204" pitchFamily="18" charset="0"/>
                            </a:rPr>
                          </m:ctrlPr>
                        </m:dPr>
                        <m:e>
                          <m:r>
                            <a:rPr lang="ar-AE" sz="1600" i="0">
                              <a:latin typeface="Cambria Math" panose="02040503050406030204" pitchFamily="18" charset="0"/>
                            </a:rPr>
                            <m:t>1</m:t>
                          </m:r>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0">
                                  <a:latin typeface="Cambria Math" panose="02040503050406030204" pitchFamily="18" charset="0"/>
                                </a:rPr>
                                <m:t>0</m:t>
                              </m:r>
                            </m:sub>
                          </m:sSub>
                        </m:e>
                      </m:d>
                      <m:sSup>
                        <m:sSupPr>
                          <m:ctrlPr>
                            <a:rPr lang="ar-AE" sz="1600" i="1">
                              <a:latin typeface="Cambria Math" panose="02040503050406030204" pitchFamily="18" charset="0"/>
                            </a:rPr>
                          </m:ctrlPr>
                        </m:sSupPr>
                        <m:e>
                          <m:r>
                            <a:rPr lang="ar-AE" sz="1600" i="1">
                              <a:latin typeface="Cambria Math" panose="02040503050406030204" pitchFamily="18" charset="0"/>
                            </a:rPr>
                            <m:t>𝑒</m:t>
                          </m:r>
                        </m:e>
                        <m:sup>
                          <m:r>
                            <a:rPr lang="ar-AE" sz="1600" i="0">
                              <a:latin typeface="Cambria Math" panose="02040503050406030204" pitchFamily="18" charset="0"/>
                            </a:rPr>
                            <m:t>−</m:t>
                          </m:r>
                          <m:f>
                            <m:fPr>
                              <m:ctrlPr>
                                <a:rPr lang="ar-AE" sz="1600" i="1">
                                  <a:latin typeface="Cambria Math" panose="02040503050406030204" pitchFamily="18" charset="0"/>
                                </a:rPr>
                              </m:ctrlPr>
                            </m:fPr>
                            <m:num>
                              <m:r>
                                <a:rPr lang="ar-AE" sz="1600" i="1">
                                  <a:latin typeface="Cambria Math" panose="02040503050406030204" pitchFamily="18" charset="0"/>
                                </a:rPr>
                                <m:t>𝐾</m:t>
                              </m:r>
                            </m:num>
                            <m:den>
                              <m:r>
                                <a:rPr lang="ar-AE" sz="1600" i="1">
                                  <a:latin typeface="Cambria Math" panose="02040503050406030204" pitchFamily="18" charset="0"/>
                                </a:rPr>
                                <m:t>𝑏</m:t>
                              </m:r>
                            </m:den>
                          </m:f>
                          <m:r>
                            <a:rPr lang="ar-AE" sz="1600" i="1">
                              <a:latin typeface="Cambria Math" panose="02040503050406030204" pitchFamily="18" charset="0"/>
                            </a:rPr>
                            <m:t>𝑥</m:t>
                          </m:r>
                        </m:sup>
                      </m:sSup>
                    </m:oMath>
                  </m:oMathPara>
                </a14:m>
                <a:endParaRPr lang="ar-AE" sz="1600" dirty="0"/>
              </a:p>
              <a:p>
                <a:r>
                  <a:rPr lang="en-US" sz="1600" b="1" dirty="0"/>
                  <a:t>6 </a:t>
                </a:r>
                <a:r>
                  <a:rPr lang="en-US" sz="1600" b="1" dirty="0" err="1"/>
                  <a:t>Legătura</a:t>
                </a:r>
                <a:r>
                  <a:rPr lang="en-US" sz="1600" b="1" dirty="0"/>
                  <a:t> cu </a:t>
                </a:r>
                <a14:m>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oMath>
                </a14:m>
                <a:endParaRPr lang="ar-AE" sz="1600" b="1" dirty="0"/>
              </a:p>
              <a:p>
                <a:pPr>
                  <a:buNone/>
                </a:pPr>
                <a:r>
                  <a:rPr lang="en-US" sz="1600" dirty="0"/>
                  <a:t>Din </a:t>
                </a:r>
                <a:r>
                  <a:rPr lang="en-US" sz="1600" dirty="0" err="1"/>
                  <a:t>definiția</a:t>
                </a:r>
                <a:r>
                  <a:rPr lang="en-US" sz="1600" dirty="0"/>
                  <a:t> </a:t>
                </a:r>
                <a:r>
                  <a:rPr lang="en-US" sz="1600" dirty="0" err="1"/>
                  <a:t>lui</a:t>
                </a:r>
                <a:r>
                  <a:rPr lang="en-US" sz="1600" dirty="0"/>
                  <a:t> </a:t>
                </a:r>
                <a14:m>
                  <m:oMath xmlns:m="http://schemas.openxmlformats.org/officeDocument/2006/math">
                    <m:r>
                      <a:rPr lang="en-US" sz="1600" i="1">
                        <a:latin typeface="Cambria Math" panose="02040503050406030204" pitchFamily="18" charset="0"/>
                      </a:rPr>
                      <m:t>𝐾</m:t>
                    </m:r>
                  </m:oMath>
                </a14:m>
                <a:r>
                  <a:rPr lang="en-US" sz="1600" dirty="0"/>
                  <a:t>:</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i="0">
                          <a:latin typeface="Cambria Math" panose="02040503050406030204" pitchFamily="18" charset="0"/>
                        </a:rPr>
                        <m:t>=</m:t>
                      </m:r>
                      <m:r>
                        <a:rPr lang="ar-AE" sz="1600" i="1">
                          <a:latin typeface="Cambria Math" panose="02040503050406030204" pitchFamily="18" charset="0"/>
                        </a:rPr>
                        <m:t>𝐾</m:t>
                      </m:r>
                      <m:r>
                        <a:rPr lang="ar-AE" sz="1600" i="0">
                          <a:latin typeface="Cambria Math" panose="02040503050406030204" pitchFamily="18" charset="0"/>
                        </a:rPr>
                        <m:t>⋅</m:t>
                      </m:r>
                      <m:r>
                        <a:rPr lang="ar-AE" sz="1600" i="1">
                          <a:latin typeface="Cambria Math" panose="02040503050406030204" pitchFamily="18" charset="0"/>
                        </a:rPr>
                        <m:t>𝐶</m:t>
                      </m:r>
                    </m:oMath>
                  </m:oMathPara>
                </a14:m>
                <a:endParaRPr lang="ar-AE" sz="1600" dirty="0"/>
              </a:p>
              <a:p>
                <a:pPr>
                  <a:buNone/>
                </a:pPr>
                <a:r>
                  <a:rPr lang="en-US" sz="1600" dirty="0"/>
                  <a:t>Deci:</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d>
                        <m:dPr>
                          <m:ctrlPr>
                            <a:rPr lang="ar-AE" sz="1600" i="1">
                              <a:latin typeface="Cambria Math" panose="02040503050406030204" pitchFamily="18" charset="0"/>
                            </a:rPr>
                          </m:ctrlPr>
                        </m:dPr>
                        <m:e>
                          <m:r>
                            <a:rPr lang="ar-AE" sz="1600" i="0">
                              <a:latin typeface="Cambria Math" panose="02040503050406030204" pitchFamily="18" charset="0"/>
                            </a:rPr>
                            <m:t>1</m:t>
                          </m:r>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0">
                                  <a:latin typeface="Cambria Math" panose="02040503050406030204" pitchFamily="18" charset="0"/>
                                </a:rPr>
                                <m:t>0</m:t>
                              </m:r>
                            </m:sub>
                          </m:sSub>
                        </m:e>
                      </m:d>
                      <m:sSup>
                        <m:sSupPr>
                          <m:ctrlPr>
                            <a:rPr lang="ar-AE" sz="1600" i="1">
                              <a:latin typeface="Cambria Math" panose="02040503050406030204" pitchFamily="18" charset="0"/>
                            </a:rPr>
                          </m:ctrlPr>
                        </m:sSupPr>
                        <m:e>
                          <m:r>
                            <a:rPr lang="ar-AE" sz="1600" i="1">
                              <a:latin typeface="Cambria Math" panose="02040503050406030204" pitchFamily="18" charset="0"/>
                            </a:rPr>
                            <m:t>𝑒</m:t>
                          </m:r>
                        </m:e>
                        <m:sup>
                          <m:r>
                            <a:rPr lang="ar-AE" sz="1600" i="0">
                              <a:latin typeface="Cambria Math" panose="02040503050406030204" pitchFamily="18" charset="0"/>
                            </a:rPr>
                            <m:t>−</m:t>
                          </m:r>
                          <m:f>
                            <m:fPr>
                              <m:ctrlPr>
                                <a:rPr lang="ar-AE" sz="1600" i="1">
                                  <a:latin typeface="Cambria Math" panose="02040503050406030204" pitchFamily="18" charset="0"/>
                                </a:rPr>
                              </m:ctrlPr>
                            </m:fPr>
                            <m:num>
                              <m:r>
                                <a:rPr lang="ar-AE" sz="1600" i="1">
                                  <a:latin typeface="Cambria Math" panose="02040503050406030204" pitchFamily="18" charset="0"/>
                                </a:rPr>
                                <m:t>𝐾</m:t>
                              </m:r>
                            </m:num>
                            <m:den>
                              <m:r>
                                <a:rPr lang="ar-AE" sz="1600" i="1">
                                  <a:latin typeface="Cambria Math" panose="02040503050406030204" pitchFamily="18" charset="0"/>
                                </a:rPr>
                                <m:t>𝑏</m:t>
                              </m:r>
                            </m:den>
                          </m:f>
                          <m:r>
                            <a:rPr lang="ar-AE" sz="1600" i="1">
                              <a:latin typeface="Cambria Math" panose="02040503050406030204" pitchFamily="18" charset="0"/>
                            </a:rPr>
                            <m:t>𝑥</m:t>
                          </m:r>
                        </m:sup>
                      </m:sSup>
                    </m:oMath>
                  </m:oMathPara>
                </a14:m>
                <a:endParaRPr lang="ar-AE" sz="1600" dirty="0"/>
              </a:p>
              <a:p>
                <a:pPr>
                  <a:buNone/>
                </a:pPr>
                <a:r>
                  <a:rPr lang="en-US" sz="1600" dirty="0" err="1"/>
                  <a:t>sau</a:t>
                </a:r>
                <a:r>
                  <a:rPr lang="en-US" sz="1600" dirty="0"/>
                  <a:t> </a:t>
                </a:r>
                <a:r>
                  <a:rPr lang="en-US" sz="1600" dirty="0" err="1"/>
                  <a:t>echivalent</a:t>
                </a:r>
                <a:r>
                  <a:rPr lang="en-US" sz="1600" dirty="0"/>
                  <a:t>:</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d>
                        <m:dPr>
                          <m:begChr m:val="["/>
                          <m:endChr m:val="]"/>
                          <m:ctrlPr>
                            <a:rPr lang="ar-AE" sz="1600" i="1">
                              <a:latin typeface="Cambria Math" panose="02040503050406030204" pitchFamily="18" charset="0"/>
                            </a:rPr>
                          </m:ctrlPr>
                        </m:dPr>
                        <m:e>
                          <m:r>
                            <a:rPr lang="ar-AE" sz="1600" i="0">
                              <a:latin typeface="Cambria Math" panose="02040503050406030204" pitchFamily="18" charset="0"/>
                            </a:rPr>
                            <m:t>1</m:t>
                          </m:r>
                          <m:r>
                            <a:rPr lang="ar-AE" sz="1600" i="0">
                              <a:latin typeface="Cambria Math" panose="02040503050406030204" pitchFamily="18" charset="0"/>
                            </a:rPr>
                            <m:t>−</m:t>
                          </m:r>
                          <m:d>
                            <m:dPr>
                              <m:ctrlPr>
                                <a:rPr lang="ar-AE" sz="1600" i="1">
                                  <a:latin typeface="Cambria Math" panose="02040503050406030204" pitchFamily="18" charset="0"/>
                                </a:rPr>
                              </m:ctrlPr>
                            </m:dPr>
                            <m:e>
                              <m:r>
                                <a:rPr lang="ar-AE" sz="1600" i="0">
                                  <a:latin typeface="Cambria Math" panose="02040503050406030204" pitchFamily="18" charset="0"/>
                                </a:rPr>
                                <m:t>1</m:t>
                              </m:r>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0">
                                      <a:latin typeface="Cambria Math" panose="02040503050406030204" pitchFamily="18" charset="0"/>
                                    </a:rPr>
                                    <m:t>0</m:t>
                                  </m:r>
                                </m:sub>
                              </m:sSub>
                            </m:e>
                          </m:d>
                          <m:sSup>
                            <m:sSupPr>
                              <m:ctrlPr>
                                <a:rPr lang="ar-AE" sz="1600" i="1">
                                  <a:latin typeface="Cambria Math" panose="02040503050406030204" pitchFamily="18" charset="0"/>
                                </a:rPr>
                              </m:ctrlPr>
                            </m:sSupPr>
                            <m:e>
                              <m:r>
                                <a:rPr lang="ar-AE" sz="1600" i="1">
                                  <a:latin typeface="Cambria Math" panose="02040503050406030204" pitchFamily="18" charset="0"/>
                                </a:rPr>
                                <m:t>𝑒</m:t>
                              </m:r>
                            </m:e>
                            <m:sup>
                              <m:r>
                                <a:rPr lang="ar-AE" sz="1600" i="0">
                                  <a:latin typeface="Cambria Math" panose="02040503050406030204" pitchFamily="18" charset="0"/>
                                </a:rPr>
                                <m:t>−</m:t>
                              </m:r>
                              <m:f>
                                <m:fPr>
                                  <m:ctrlPr>
                                    <a:rPr lang="ar-AE" sz="1600" i="1">
                                      <a:latin typeface="Cambria Math" panose="02040503050406030204" pitchFamily="18" charset="0"/>
                                    </a:rPr>
                                  </m:ctrlPr>
                                </m:fPr>
                                <m:num>
                                  <m:r>
                                    <a:rPr lang="ar-AE" sz="1600" i="1">
                                      <a:latin typeface="Cambria Math" panose="02040503050406030204" pitchFamily="18" charset="0"/>
                                    </a:rPr>
                                    <m:t>𝐾</m:t>
                                  </m:r>
                                </m:num>
                                <m:den>
                                  <m:r>
                                    <a:rPr lang="ar-AE" sz="1600" i="1">
                                      <a:latin typeface="Cambria Math" panose="02040503050406030204" pitchFamily="18" charset="0"/>
                                    </a:rPr>
                                    <m:t>𝑏</m:t>
                                  </m:r>
                                </m:den>
                              </m:f>
                              <m:r>
                                <a:rPr lang="ar-AE" sz="1600" i="1">
                                  <a:latin typeface="Cambria Math" panose="02040503050406030204" pitchFamily="18" charset="0"/>
                                </a:rPr>
                                <m:t>𝑥</m:t>
                              </m:r>
                            </m:sup>
                          </m:sSup>
                        </m:e>
                      </m:d>
                    </m:oMath>
                  </m:oMathPara>
                </a14:m>
                <a:endParaRPr lang="ar-AE" sz="1600" dirty="0"/>
              </a:p>
              <a:p>
                <a:pPr>
                  <a:buNone/>
                </a:pPr>
                <a:br>
                  <a:rPr lang="ar-AE" sz="1600" dirty="0"/>
                </a:br>
                <a:r>
                  <a:rPr lang="en-US" sz="1600" b="1" dirty="0"/>
                  <a:t>7 Interpretare </a:t>
                </a:r>
                <a:r>
                  <a:rPr lang="en-US" sz="1600" b="1" dirty="0" err="1"/>
                  <a:t>fizică</a:t>
                </a:r>
                <a:endParaRPr lang="en-US" sz="1600" b="1" dirty="0"/>
              </a:p>
              <a:p>
                <a:pPr>
                  <a:buFont typeface="Arial" panose="020B0604020202020204" pitchFamily="34" charset="0"/>
                  <a:buChar char="•"/>
                </a:pPr>
                <a:r>
                  <a:rPr lang="en-US" sz="1600" dirty="0"/>
                  <a:t>La </a:t>
                </a:r>
                <a14:m>
                  <m:oMath xmlns:m="http://schemas.openxmlformats.org/officeDocument/2006/math">
                    <m:r>
                      <a:rPr lang="en-US" sz="1600" i="1">
                        <a:latin typeface="Cambria Math" panose="02040503050406030204" pitchFamily="18" charset="0"/>
                      </a:rPr>
                      <m:t>𝑥</m:t>
                    </m:r>
                    <m:r>
                      <a:rPr lang="en-US" sz="1600" i="0">
                        <a:latin typeface="Cambria Math" panose="02040503050406030204" pitchFamily="18" charset="0"/>
                      </a:rPr>
                      <m:t>=</m:t>
                    </m:r>
                    <m:r>
                      <a:rPr lang="en-US" sz="1600" i="0">
                        <a:latin typeface="Cambria Math" panose="02040503050406030204" pitchFamily="18" charset="0"/>
                      </a:rPr>
                      <m:t>0</m:t>
                    </m:r>
                  </m:oMath>
                </a14:m>
                <a:r>
                  <a:rPr lang="en-US" sz="1600" dirty="0"/>
                  <a:t>(</a:t>
                </a:r>
                <a:r>
                  <a:rPr lang="en-US" sz="1600" dirty="0" err="1"/>
                  <a:t>începutul</a:t>
                </a:r>
                <a:r>
                  <a:rPr lang="en-US" sz="1600" dirty="0"/>
                  <a:t> </a:t>
                </a:r>
                <a:r>
                  <a:rPr lang="en-US" sz="1600" dirty="0" err="1"/>
                  <a:t>cristalizării</a:t>
                </a:r>
                <a:r>
                  <a:rPr lang="en-US" sz="1600" dirty="0"/>
                  <a:t>):</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0">
                              <a:latin typeface="Cambria Math" panose="02040503050406030204" pitchFamily="18" charset="0"/>
                            </a:rPr>
                            <m:t>0</m:t>
                          </m:r>
                        </m:sub>
                      </m:sSub>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oMath>
                  </m:oMathPara>
                </a14:m>
                <a:endParaRPr lang="ar-AE" sz="1600" dirty="0"/>
              </a:p>
              <a:p>
                <a:pPr>
                  <a:buFont typeface="Arial" panose="020B0604020202020204" pitchFamily="34" charset="0"/>
                  <a:buChar char="•"/>
                </a:pPr>
                <a:r>
                  <a:rPr lang="en-US" sz="1600" dirty="0" err="1"/>
                  <a:t>impuritățile</a:t>
                </a:r>
                <a:r>
                  <a:rPr lang="en-US" sz="1600" dirty="0"/>
                  <a:t> se </a:t>
                </a:r>
                <a:r>
                  <a:rPr lang="en-US" sz="1600" dirty="0" err="1"/>
                  <a:t>distribuie</a:t>
                </a:r>
                <a:r>
                  <a:rPr lang="en-US" sz="1600" dirty="0"/>
                  <a:t> conform </a:t>
                </a:r>
                <a:r>
                  <a:rPr lang="en-US" sz="1600" dirty="0" err="1"/>
                  <a:t>coeficientului</a:t>
                </a:r>
                <a:r>
                  <a:rPr lang="en-US" sz="1600" dirty="0"/>
                  <a:t> </a:t>
                </a:r>
                <a:r>
                  <a:rPr lang="en-US" sz="1600" dirty="0" err="1"/>
                  <a:t>inițial</a:t>
                </a:r>
                <a:r>
                  <a:rPr lang="en-US" sz="1600" dirty="0"/>
                  <a:t>.</a:t>
                </a:r>
              </a:p>
              <a:p>
                <a:pPr>
                  <a:buFont typeface="Arial" panose="020B0604020202020204" pitchFamily="34" charset="0"/>
                  <a:buChar char="•"/>
                </a:pPr>
                <a:r>
                  <a:rPr lang="en-US" sz="1600" dirty="0"/>
                  <a:t>La </a:t>
                </a:r>
                <a14:m>
                  <m:oMath xmlns:m="http://schemas.openxmlformats.org/officeDocument/2006/math">
                    <m:r>
                      <a:rPr lang="en-US" sz="1600" i="1">
                        <a:latin typeface="Cambria Math" panose="02040503050406030204" pitchFamily="18" charset="0"/>
                      </a:rPr>
                      <m:t>𝑥</m:t>
                    </m:r>
                    <m:r>
                      <a:rPr lang="en-US" sz="1600" i="0">
                        <a:latin typeface="Cambria Math" panose="02040503050406030204" pitchFamily="18" charset="0"/>
                      </a:rPr>
                      <m:t>→</m:t>
                    </m:r>
                    <m:r>
                      <a:rPr lang="en-US" sz="1600" i="0">
                        <a:latin typeface="Cambria Math" panose="02040503050406030204" pitchFamily="18" charset="0"/>
                      </a:rPr>
                      <m:t>∞</m:t>
                    </m:r>
                  </m:oMath>
                </a14:m>
                <a:r>
                  <a:rPr lang="en-US" sz="1600" dirty="0"/>
                  <a:t>:</a:t>
                </a:r>
                <a:br>
                  <a:rPr lang="en-US" sz="1600" dirty="0"/>
                </a:br>
                <a:r>
                  <a:rPr lang="en-US" sz="1600" dirty="0" err="1"/>
                  <a:t>termenul</a:t>
                </a:r>
                <a:r>
                  <a:rPr lang="en-US" sz="1600" dirty="0"/>
                  <a:t> </a:t>
                </a:r>
                <a:r>
                  <a:rPr lang="en-US" sz="1600" dirty="0" err="1"/>
                  <a:t>exponențial</a:t>
                </a:r>
                <a:r>
                  <a:rPr lang="en-US" sz="1600" dirty="0"/>
                  <a:t> se </a:t>
                </a:r>
                <a:r>
                  <a:rPr lang="en-US" sz="1600" dirty="0" err="1"/>
                  <a:t>anulează</a:t>
                </a:r>
                <a:r>
                  <a:rPr lang="en-US" sz="1600" dirty="0"/>
                  <a:t> → </a:t>
                </a:r>
                <a14:m>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1">
                            <a:latin typeface="Cambria Math" panose="02040503050406030204" pitchFamily="18" charset="0"/>
                          </a:rPr>
                          <m:t>𝑆</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𝐶</m:t>
                        </m:r>
                      </m:e>
                      <m:sub>
                        <m:r>
                          <a:rPr lang="ar-AE" sz="1600" i="0">
                            <a:latin typeface="Cambria Math" panose="02040503050406030204" pitchFamily="18" charset="0"/>
                          </a:rPr>
                          <m:t>0</m:t>
                        </m:r>
                      </m:sub>
                    </m:sSub>
                  </m:oMath>
                </a14:m>
                <a:r>
                  <a:rPr lang="ar-AE" sz="1600" dirty="0"/>
                  <a:t>.</a:t>
                </a:r>
                <a:br>
                  <a:rPr lang="ar-AE" sz="1600" dirty="0"/>
                </a:br>
                <a:r>
                  <a:rPr lang="ar-AE" sz="1600" dirty="0"/>
                  <a:t>⇒ </a:t>
                </a:r>
                <a:r>
                  <a:rPr lang="en-US" sz="1600" dirty="0" err="1"/>
                  <a:t>impuritățile</a:t>
                </a:r>
                <a:r>
                  <a:rPr lang="en-US" sz="1600" dirty="0"/>
                  <a:t> </a:t>
                </a:r>
                <a:r>
                  <a:rPr lang="en-US" sz="1600" dirty="0" err="1"/>
                  <a:t>tind</a:t>
                </a:r>
                <a:r>
                  <a:rPr lang="en-US" sz="1600" dirty="0"/>
                  <a:t> </a:t>
                </a:r>
                <a:r>
                  <a:rPr lang="en-US" sz="1600" dirty="0" err="1"/>
                  <a:t>să</a:t>
                </a:r>
                <a:r>
                  <a:rPr lang="en-US" sz="1600" dirty="0"/>
                  <a:t> se </a:t>
                </a:r>
                <a:r>
                  <a:rPr lang="en-US" sz="1600" dirty="0" err="1"/>
                  <a:t>egalizeze</a:t>
                </a:r>
                <a:r>
                  <a:rPr lang="en-US" sz="1600" dirty="0"/>
                  <a:t> cu </a:t>
                </a:r>
                <a:r>
                  <a:rPr lang="en-US" sz="1600" dirty="0" err="1"/>
                  <a:t>concentrația</a:t>
                </a:r>
                <a:r>
                  <a:rPr lang="en-US" sz="1600" dirty="0"/>
                  <a:t> </a:t>
                </a:r>
                <a:r>
                  <a:rPr lang="en-US" sz="1600" dirty="0" err="1"/>
                  <a:t>inițială</a:t>
                </a:r>
                <a:r>
                  <a:rPr lang="en-US" sz="1600" dirty="0"/>
                  <a:t>.</a:t>
                </a:r>
              </a:p>
            </p:txBody>
          </p:sp>
        </mc:Choice>
        <mc:Fallback xmlns="">
          <p:sp>
            <p:nvSpPr>
              <p:cNvPr id="5" name="TextBox 4">
                <a:extLst>
                  <a:ext uri="{FF2B5EF4-FFF2-40B4-BE49-F238E27FC236}">
                    <a16:creationId xmlns:a16="http://schemas.microsoft.com/office/drawing/2014/main" id="{AE22D5D6-7D1D-A1BD-99B3-F3B68BBF357A}"/>
                  </a:ext>
                </a:extLst>
              </p:cNvPr>
              <p:cNvSpPr txBox="1">
                <a:spLocks noRot="1" noChangeAspect="1" noMove="1" noResize="1" noEditPoints="1" noAdjustHandles="1" noChangeArrowheads="1" noChangeShapeType="1" noTextEdit="1"/>
              </p:cNvSpPr>
              <p:nvPr/>
            </p:nvSpPr>
            <p:spPr>
              <a:xfrm>
                <a:off x="71437" y="0"/>
                <a:ext cx="12049125" cy="5392310"/>
              </a:xfrm>
              <a:prstGeom prst="rect">
                <a:avLst/>
              </a:prstGeom>
              <a:blipFill>
                <a:blip r:embed="rId2"/>
                <a:stretch>
                  <a:fillRect l="-354" t="-339"/>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A1E3101-9F39-CB02-52E7-4952AC5E1B88}"/>
              </a:ext>
            </a:extLst>
          </p:cNvPr>
          <p:cNvSpPr/>
          <p:nvPr/>
        </p:nvSpPr>
        <p:spPr>
          <a:xfrm>
            <a:off x="0" y="0"/>
            <a:ext cx="12192000" cy="6858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94DE357-B83E-86F3-9512-211C3D4FFAC6}"/>
                  </a:ext>
                </a:extLst>
              </p:cNvPr>
              <p:cNvSpPr txBox="1"/>
              <p:nvPr/>
            </p:nvSpPr>
            <p:spPr>
              <a:xfrm>
                <a:off x="146446" y="5663490"/>
                <a:ext cx="11899106" cy="923330"/>
              </a:xfrm>
              <a:prstGeom prst="rect">
                <a:avLst/>
              </a:prstGeom>
              <a:noFill/>
            </p:spPr>
            <p:txBody>
              <a:bodyPr wrap="square">
                <a:spAutoFit/>
              </a:bodyPr>
              <a:lstStyle/>
              <a:p>
                <a:r>
                  <a:rPr lang="en-US" dirty="0" err="1"/>
                  <a:t>În</a:t>
                </a:r>
                <a:r>
                  <a:rPr lang="en-US" dirty="0"/>
                  <a:t> </a:t>
                </a:r>
                <a:r>
                  <a:rPr lang="en-US" dirty="0" err="1"/>
                  <a:t>concluzie</a:t>
                </a:r>
                <a:r>
                  <a:rPr lang="en-US" dirty="0"/>
                  <a:t>:</a:t>
                </a:r>
                <a:br>
                  <a:rPr lang="en-US" dirty="0"/>
                </a:br>
                <a:r>
                  <a:rPr lang="en-US" dirty="0" err="1"/>
                  <a:t>Această</a:t>
                </a:r>
                <a:r>
                  <a:rPr lang="en-US" dirty="0"/>
                  <a:t> </a:t>
                </a:r>
                <a:r>
                  <a:rPr lang="en-US" dirty="0" err="1"/>
                  <a:t>deducție</a:t>
                </a:r>
                <a:r>
                  <a:rPr lang="en-US" dirty="0"/>
                  <a:t> </a:t>
                </a:r>
                <a:r>
                  <a:rPr lang="en-US" dirty="0" err="1"/>
                  <a:t>arată</a:t>
                </a:r>
                <a:r>
                  <a:rPr lang="en-US" dirty="0"/>
                  <a:t> </a:t>
                </a:r>
                <a:r>
                  <a:rPr lang="en-US" dirty="0" err="1"/>
                  <a:t>că</a:t>
                </a:r>
                <a:r>
                  <a:rPr lang="en-US" dirty="0"/>
                  <a:t> </a:t>
                </a:r>
                <a:r>
                  <a:rPr lang="en-US" dirty="0" err="1"/>
                  <a:t>distribuția</a:t>
                </a:r>
                <a:r>
                  <a:rPr lang="en-US" dirty="0"/>
                  <a:t> </a:t>
                </a:r>
                <a:r>
                  <a:rPr lang="en-US" dirty="0" err="1"/>
                  <a:t>impurităților</a:t>
                </a:r>
                <a:r>
                  <a:rPr lang="en-US" dirty="0"/>
                  <a:t> </a:t>
                </a:r>
                <a:r>
                  <a:rPr lang="en-US" dirty="0" err="1"/>
                  <a:t>în</a:t>
                </a:r>
                <a:r>
                  <a:rPr lang="en-US" dirty="0"/>
                  <a:t> </a:t>
                </a:r>
                <a:r>
                  <a:rPr lang="en-US" dirty="0" err="1"/>
                  <a:t>cristal</a:t>
                </a:r>
                <a:r>
                  <a:rPr lang="en-US" dirty="0"/>
                  <a:t> are un </a:t>
                </a:r>
                <a:r>
                  <a:rPr lang="en-US" dirty="0" err="1"/>
                  <a:t>comportament</a:t>
                </a:r>
                <a:r>
                  <a:rPr lang="en-US" dirty="0"/>
                  <a:t> </a:t>
                </a:r>
                <a:r>
                  <a:rPr lang="en-US" b="1" dirty="0" err="1"/>
                  <a:t>exponențial</a:t>
                </a:r>
                <a:r>
                  <a:rPr lang="en-US" dirty="0"/>
                  <a:t> pe </a:t>
                </a:r>
                <a:r>
                  <a:rPr lang="en-US" dirty="0" err="1"/>
                  <a:t>lungimea</a:t>
                </a:r>
                <a:r>
                  <a:rPr lang="en-US" dirty="0"/>
                  <a:t> </a:t>
                </a:r>
                <a:r>
                  <a:rPr lang="en-US" dirty="0" err="1"/>
                  <a:t>cristalului</a:t>
                </a:r>
                <a:r>
                  <a:rPr lang="en-US" dirty="0"/>
                  <a:t>, </a:t>
                </a:r>
                <a:r>
                  <a:rPr lang="en-US" dirty="0" err="1"/>
                  <a:t>controlat</a:t>
                </a:r>
                <a:r>
                  <a:rPr lang="en-US" dirty="0"/>
                  <a:t> de </a:t>
                </a:r>
                <a:r>
                  <a:rPr lang="en-US" dirty="0" err="1"/>
                  <a:t>coeficientul</a:t>
                </a:r>
                <a:r>
                  <a:rPr lang="en-US" dirty="0"/>
                  <a:t> de </a:t>
                </a:r>
                <a:r>
                  <a:rPr lang="en-US" dirty="0" err="1"/>
                  <a:t>segregare</a:t>
                </a:r>
                <a:r>
                  <a:rPr lang="en-US" dirty="0"/>
                  <a:t> </a:t>
                </a:r>
                <a14:m>
                  <m:oMath xmlns:m="http://schemas.openxmlformats.org/officeDocument/2006/math">
                    <m:r>
                      <a:rPr lang="en-US" i="1">
                        <a:latin typeface="Cambria Math" panose="02040503050406030204" pitchFamily="18" charset="0"/>
                      </a:rPr>
                      <m:t>𝐾</m:t>
                    </m:r>
                  </m:oMath>
                </a14:m>
                <a:r>
                  <a:rPr lang="en-US" dirty="0"/>
                  <a:t>, de </a:t>
                </a:r>
                <a:r>
                  <a:rPr lang="en-US" dirty="0" err="1"/>
                  <a:t>condițiile</a:t>
                </a:r>
                <a:r>
                  <a:rPr lang="en-US" dirty="0"/>
                  <a:t> </a:t>
                </a:r>
                <a:r>
                  <a:rPr lang="en-US" dirty="0" err="1"/>
                  <a:t>inițiale</a:t>
                </a:r>
                <a:r>
                  <a:rPr lang="en-US" dirty="0"/>
                  <a: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0">
                            <a:latin typeface="Cambria Math" panose="02040503050406030204" pitchFamily="18" charset="0"/>
                          </a:rPr>
                          <m:t>0</m:t>
                        </m:r>
                      </m:sub>
                    </m:sSub>
                  </m:oMath>
                </a14:m>
                <a:r>
                  <a:rPr lang="en-US" dirty="0" err="1"/>
                  <a:t>și</a:t>
                </a:r>
                <a:r>
                  <a:rPr lang="en-US" dirty="0"/>
                  <a:t> de un </a:t>
                </a:r>
                <a:r>
                  <a:rPr lang="en-US" dirty="0" err="1"/>
                  <a:t>parametru</a:t>
                </a:r>
                <a:r>
                  <a:rPr lang="en-US" dirty="0"/>
                  <a:t> geometric </a:t>
                </a:r>
                <a14:m>
                  <m:oMath xmlns:m="http://schemas.openxmlformats.org/officeDocument/2006/math">
                    <m:r>
                      <a:rPr lang="en-US" i="1">
                        <a:latin typeface="Cambria Math" panose="02040503050406030204" pitchFamily="18" charset="0"/>
                      </a:rPr>
                      <m:t>𝑏</m:t>
                    </m:r>
                  </m:oMath>
                </a14:m>
                <a:endParaRPr lang="en-US" dirty="0"/>
              </a:p>
            </p:txBody>
          </p:sp>
        </mc:Choice>
        <mc:Fallback xmlns="">
          <p:sp>
            <p:nvSpPr>
              <p:cNvPr id="8" name="TextBox 7">
                <a:extLst>
                  <a:ext uri="{FF2B5EF4-FFF2-40B4-BE49-F238E27FC236}">
                    <a16:creationId xmlns:a16="http://schemas.microsoft.com/office/drawing/2014/main" id="{594DE357-B83E-86F3-9512-211C3D4FFAC6}"/>
                  </a:ext>
                </a:extLst>
              </p:cNvPr>
              <p:cNvSpPr txBox="1">
                <a:spLocks noRot="1" noChangeAspect="1" noMove="1" noResize="1" noEditPoints="1" noAdjustHandles="1" noChangeArrowheads="1" noChangeShapeType="1" noTextEdit="1"/>
              </p:cNvSpPr>
              <p:nvPr/>
            </p:nvSpPr>
            <p:spPr>
              <a:xfrm>
                <a:off x="146446" y="5663490"/>
                <a:ext cx="11899106" cy="923330"/>
              </a:xfrm>
              <a:prstGeom prst="rect">
                <a:avLst/>
              </a:prstGeom>
              <a:blipFill>
                <a:blip r:embed="rId3"/>
                <a:stretch>
                  <a:fillRect l="-410"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661071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DF2CC9-AFF4-2BD1-9415-2B3CA019B11C}"/>
              </a:ext>
            </a:extLst>
          </p:cNvPr>
          <p:cNvPicPr>
            <a:picLocks noChangeAspect="1"/>
          </p:cNvPicPr>
          <p:nvPr/>
        </p:nvPicPr>
        <p:blipFill>
          <a:blip r:embed="rId2"/>
          <a:stretch>
            <a:fillRect/>
          </a:stretch>
        </p:blipFill>
        <p:spPr>
          <a:xfrm>
            <a:off x="8267492" y="161925"/>
            <a:ext cx="3924508" cy="3095625"/>
          </a:xfrm>
          <a:prstGeom prst="rect">
            <a:avLst/>
          </a:prstGeom>
        </p:spPr>
      </p:pic>
      <p:sp>
        <p:nvSpPr>
          <p:cNvPr id="8" name="TextBox 7">
            <a:extLst>
              <a:ext uri="{FF2B5EF4-FFF2-40B4-BE49-F238E27FC236}">
                <a16:creationId xmlns:a16="http://schemas.microsoft.com/office/drawing/2014/main" id="{12422767-82C1-0DE4-7EE3-2A18C97E6B6C}"/>
              </a:ext>
            </a:extLst>
          </p:cNvPr>
          <p:cNvSpPr txBox="1"/>
          <p:nvPr/>
        </p:nvSpPr>
        <p:spPr>
          <a:xfrm>
            <a:off x="76199" y="294412"/>
            <a:ext cx="7629525" cy="1754326"/>
          </a:xfrm>
          <a:prstGeom prst="rect">
            <a:avLst/>
          </a:prstGeom>
          <a:noFill/>
        </p:spPr>
        <p:txBody>
          <a:bodyPr wrap="square">
            <a:spAutoFit/>
          </a:bodyPr>
          <a:lstStyle/>
          <a:p>
            <a:r>
              <a:rPr lang="en-US" b="1" dirty="0"/>
              <a:t>Roșu (</a:t>
            </a:r>
            <a:r>
              <a:rPr lang="en-US" b="1" dirty="0" err="1"/>
              <a:t>Modelul</a:t>
            </a:r>
            <a:r>
              <a:rPr lang="en-US" b="1" dirty="0"/>
              <a:t> Scheil) </a:t>
            </a:r>
            <a:r>
              <a:rPr lang="en-US" dirty="0"/>
              <a:t>– </a:t>
            </a:r>
            <a:r>
              <a:rPr lang="en-US" dirty="0" err="1"/>
              <a:t>prezice</a:t>
            </a:r>
            <a:r>
              <a:rPr lang="en-US" dirty="0"/>
              <a:t> o </a:t>
            </a:r>
            <a:r>
              <a:rPr lang="en-US" dirty="0" err="1"/>
              <a:t>creștere</a:t>
            </a:r>
            <a:r>
              <a:rPr lang="en-US" dirty="0"/>
              <a:t> </a:t>
            </a:r>
            <a:r>
              <a:rPr lang="en-US" dirty="0" err="1"/>
              <a:t>puternică</a:t>
            </a:r>
            <a:r>
              <a:rPr lang="en-US" dirty="0"/>
              <a:t> </a:t>
            </a:r>
            <a:r>
              <a:rPr lang="en-US" dirty="0" err="1"/>
              <a:t>și</a:t>
            </a:r>
            <a:r>
              <a:rPr lang="en-US" dirty="0"/>
              <a:t> </a:t>
            </a:r>
            <a:r>
              <a:rPr lang="en-US" dirty="0" err="1"/>
              <a:t>nelimitată</a:t>
            </a:r>
            <a:r>
              <a:rPr lang="en-US" dirty="0"/>
              <a:t> a </a:t>
            </a:r>
            <a:r>
              <a:rPr lang="en-US" dirty="0" err="1"/>
              <a:t>concentrației</a:t>
            </a:r>
            <a:r>
              <a:rPr lang="en-US" dirty="0"/>
              <a:t> </a:t>
            </a:r>
            <a:r>
              <a:rPr lang="en-US" dirty="0" err="1"/>
              <a:t>impurităților</a:t>
            </a:r>
            <a:r>
              <a:rPr lang="en-US" dirty="0"/>
              <a:t> </a:t>
            </a:r>
            <a:r>
              <a:rPr lang="en-US" dirty="0" err="1"/>
              <a:t>spre</a:t>
            </a:r>
            <a:r>
              <a:rPr lang="en-US" dirty="0"/>
              <a:t> </a:t>
            </a:r>
            <a:r>
              <a:rPr lang="en-US" dirty="0" err="1"/>
              <a:t>sfârșitul</a:t>
            </a:r>
            <a:r>
              <a:rPr lang="en-US" dirty="0"/>
              <a:t> </a:t>
            </a:r>
            <a:r>
              <a:rPr lang="en-US" dirty="0" err="1"/>
              <a:t>cristalizării</a:t>
            </a:r>
            <a:r>
              <a:rPr lang="en-US" dirty="0"/>
              <a:t> (</a:t>
            </a:r>
            <a:r>
              <a:rPr lang="en-US" dirty="0" err="1"/>
              <a:t>asumă</a:t>
            </a:r>
            <a:r>
              <a:rPr lang="en-US" dirty="0"/>
              <a:t> </a:t>
            </a:r>
            <a:r>
              <a:rPr lang="en-US" dirty="0" err="1"/>
              <a:t>lipsa</a:t>
            </a:r>
            <a:r>
              <a:rPr lang="en-US" dirty="0"/>
              <a:t> </a:t>
            </a:r>
            <a:r>
              <a:rPr lang="en-US" dirty="0" err="1"/>
              <a:t>difuziei</a:t>
            </a:r>
            <a:r>
              <a:rPr lang="en-US" dirty="0"/>
              <a:t> </a:t>
            </a:r>
            <a:r>
              <a:rPr lang="en-US" dirty="0" err="1"/>
              <a:t>în</a:t>
            </a:r>
            <a:r>
              <a:rPr lang="en-US" dirty="0"/>
              <a:t> </a:t>
            </a:r>
            <a:r>
              <a:rPr lang="en-US" dirty="0" err="1"/>
              <a:t>lichid</a:t>
            </a:r>
            <a:r>
              <a:rPr lang="en-US" dirty="0"/>
              <a:t>).</a:t>
            </a:r>
          </a:p>
          <a:p>
            <a:r>
              <a:rPr lang="en-US" b="1" dirty="0" err="1"/>
              <a:t>Albastru</a:t>
            </a:r>
            <a:r>
              <a:rPr lang="en-US" b="1" dirty="0"/>
              <a:t> (Model </a:t>
            </a:r>
            <a:r>
              <a:rPr lang="en-US" b="1" dirty="0" err="1"/>
              <a:t>Exponențial</a:t>
            </a:r>
            <a:r>
              <a:rPr lang="en-US" b="1" dirty="0"/>
              <a:t>) </a:t>
            </a:r>
            <a:r>
              <a:rPr lang="en-US" dirty="0"/>
              <a:t>– </a:t>
            </a:r>
            <a:r>
              <a:rPr lang="en-US" dirty="0" err="1"/>
              <a:t>arată</a:t>
            </a:r>
            <a:r>
              <a:rPr lang="en-US" dirty="0"/>
              <a:t> o </a:t>
            </a:r>
            <a:r>
              <a:rPr lang="en-US" dirty="0" err="1"/>
              <a:t>variație</a:t>
            </a:r>
            <a:r>
              <a:rPr lang="en-US" dirty="0"/>
              <a:t> </a:t>
            </a:r>
            <a:r>
              <a:rPr lang="en-US" dirty="0" err="1"/>
              <a:t>mai</a:t>
            </a:r>
            <a:r>
              <a:rPr lang="en-US" dirty="0"/>
              <a:t> „</a:t>
            </a:r>
            <a:r>
              <a:rPr lang="en-US" dirty="0" err="1"/>
              <a:t>netedă</a:t>
            </a:r>
            <a:r>
              <a:rPr lang="en-US" dirty="0"/>
              <a:t>”, </a:t>
            </a:r>
            <a:r>
              <a:rPr lang="en-US" dirty="0" err="1"/>
              <a:t>concentrația</a:t>
            </a:r>
            <a:r>
              <a:rPr lang="en-US" dirty="0"/>
              <a:t> se </a:t>
            </a:r>
            <a:r>
              <a:rPr lang="en-US" dirty="0" err="1"/>
              <a:t>stabilizează</a:t>
            </a:r>
            <a:r>
              <a:rPr lang="en-US" dirty="0"/>
              <a:t> </a:t>
            </a:r>
            <a:r>
              <a:rPr lang="en-US" dirty="0" err="1"/>
              <a:t>spre</a:t>
            </a:r>
            <a:r>
              <a:rPr lang="en-US" dirty="0"/>
              <a:t> 𝐶</a:t>
            </a:r>
            <a:r>
              <a:rPr lang="en-US" baseline="-25000" dirty="0"/>
              <a:t>0</a:t>
            </a:r>
            <a:r>
              <a:rPr lang="en-US" dirty="0"/>
              <a:t>	​, </a:t>
            </a:r>
            <a:r>
              <a:rPr lang="en-US" dirty="0" err="1"/>
              <a:t>fiind</a:t>
            </a:r>
            <a:r>
              <a:rPr lang="en-US" dirty="0"/>
              <a:t> </a:t>
            </a:r>
            <a:r>
              <a:rPr lang="en-US" dirty="0" err="1"/>
              <a:t>mai</a:t>
            </a:r>
            <a:r>
              <a:rPr lang="en-US" dirty="0"/>
              <a:t> realist </a:t>
            </a:r>
            <a:r>
              <a:rPr lang="en-US" dirty="0" err="1"/>
              <a:t>când</a:t>
            </a:r>
            <a:r>
              <a:rPr lang="en-US" dirty="0"/>
              <a:t> </a:t>
            </a:r>
            <a:r>
              <a:rPr lang="en-US" dirty="0" err="1"/>
              <a:t>există</a:t>
            </a:r>
            <a:r>
              <a:rPr lang="en-US" dirty="0"/>
              <a:t> </a:t>
            </a:r>
            <a:r>
              <a:rPr lang="en-US" dirty="0" err="1"/>
              <a:t>difuzie</a:t>
            </a:r>
            <a:r>
              <a:rPr lang="en-US" dirty="0"/>
              <a:t> </a:t>
            </a:r>
            <a:r>
              <a:rPr lang="en-US" dirty="0" err="1"/>
              <a:t>și</a:t>
            </a:r>
            <a:r>
              <a:rPr lang="en-US" dirty="0"/>
              <a:t> </a:t>
            </a:r>
            <a:r>
              <a:rPr lang="en-US" dirty="0" err="1"/>
              <a:t>amestec</a:t>
            </a:r>
            <a:r>
              <a:rPr lang="en-US" dirty="0"/>
              <a:t> </a:t>
            </a:r>
            <a:r>
              <a:rPr lang="en-US" dirty="0" err="1"/>
              <a:t>în</a:t>
            </a:r>
            <a:r>
              <a:rPr lang="en-US" dirty="0"/>
              <a:t> </a:t>
            </a:r>
            <a:r>
              <a:rPr lang="en-US" dirty="0" err="1"/>
              <a:t>faza</a:t>
            </a:r>
            <a:r>
              <a:rPr lang="en-US" dirty="0"/>
              <a:t> </a:t>
            </a:r>
            <a:r>
              <a:rPr lang="en-US" dirty="0" err="1"/>
              <a:t>lichidă</a:t>
            </a:r>
            <a:r>
              <a:rPr lang="en-US" dirty="0"/>
              <a:t>.</a:t>
            </a:r>
          </a:p>
        </p:txBody>
      </p:sp>
      <p:sp>
        <p:nvSpPr>
          <p:cNvPr id="10" name="TextBox 9">
            <a:extLst>
              <a:ext uri="{FF2B5EF4-FFF2-40B4-BE49-F238E27FC236}">
                <a16:creationId xmlns:a16="http://schemas.microsoft.com/office/drawing/2014/main" id="{9BB69939-F037-48BC-B2E7-7F86FC47AAE0}"/>
              </a:ext>
            </a:extLst>
          </p:cNvPr>
          <p:cNvSpPr txBox="1"/>
          <p:nvPr/>
        </p:nvSpPr>
        <p:spPr>
          <a:xfrm>
            <a:off x="76198" y="2048738"/>
            <a:ext cx="7848601" cy="646331"/>
          </a:xfrm>
          <a:prstGeom prst="rect">
            <a:avLst/>
          </a:prstGeom>
          <a:noFill/>
        </p:spPr>
        <p:txBody>
          <a:bodyPr wrap="square">
            <a:spAutoFit/>
          </a:bodyPr>
          <a:lstStyle/>
          <a:p>
            <a:r>
              <a:rPr lang="en-US" dirty="0" err="1"/>
              <a:t>Practic</a:t>
            </a:r>
            <a:r>
              <a:rPr lang="en-US" dirty="0"/>
              <a:t>, </a:t>
            </a:r>
            <a:r>
              <a:rPr lang="en-US" b="1" dirty="0"/>
              <a:t>Scheil</a:t>
            </a:r>
            <a:r>
              <a:rPr lang="en-US" dirty="0"/>
              <a:t> e un model </a:t>
            </a:r>
            <a:r>
              <a:rPr lang="en-US" dirty="0" err="1"/>
              <a:t>teoretic</a:t>
            </a:r>
            <a:r>
              <a:rPr lang="en-US" dirty="0"/>
              <a:t> </a:t>
            </a:r>
            <a:r>
              <a:rPr lang="en-US" dirty="0" err="1"/>
              <a:t>simplificat</a:t>
            </a:r>
            <a:r>
              <a:rPr lang="en-US" dirty="0"/>
              <a:t>, </a:t>
            </a:r>
            <a:r>
              <a:rPr lang="en-US" dirty="0" err="1"/>
              <a:t>iar</a:t>
            </a:r>
            <a:r>
              <a:rPr lang="en-US" dirty="0"/>
              <a:t> </a:t>
            </a:r>
            <a:r>
              <a:rPr lang="en-US" b="1" dirty="0" err="1"/>
              <a:t>modelul</a:t>
            </a:r>
            <a:r>
              <a:rPr lang="en-US" b="1" dirty="0"/>
              <a:t> </a:t>
            </a:r>
            <a:r>
              <a:rPr lang="en-US" b="1" dirty="0" err="1"/>
              <a:t>exponențial</a:t>
            </a:r>
            <a:r>
              <a:rPr lang="en-US" dirty="0"/>
              <a:t> e </a:t>
            </a:r>
            <a:r>
              <a:rPr lang="en-US" dirty="0" err="1"/>
              <a:t>mai</a:t>
            </a:r>
            <a:r>
              <a:rPr lang="en-US" dirty="0"/>
              <a:t> </a:t>
            </a:r>
            <a:r>
              <a:rPr lang="en-US" dirty="0" err="1"/>
              <a:t>aproape</a:t>
            </a:r>
            <a:r>
              <a:rPr lang="en-US" dirty="0"/>
              <a:t> de </a:t>
            </a:r>
            <a:r>
              <a:rPr lang="en-US" dirty="0" err="1"/>
              <a:t>realitate</a:t>
            </a:r>
            <a:r>
              <a:rPr lang="en-US" dirty="0"/>
              <a:t> </a:t>
            </a:r>
            <a:r>
              <a:rPr lang="en-US" dirty="0" err="1"/>
              <a:t>pentru</a:t>
            </a:r>
            <a:r>
              <a:rPr lang="en-US" dirty="0"/>
              <a:t> </a:t>
            </a:r>
            <a:r>
              <a:rPr lang="en-US" dirty="0" err="1"/>
              <a:t>cristalizarea</a:t>
            </a:r>
            <a:r>
              <a:rPr lang="en-US" dirty="0"/>
              <a:t> </a:t>
            </a:r>
            <a:r>
              <a:rPr lang="en-US" dirty="0" err="1"/>
              <a:t>semiconductorilor</a:t>
            </a:r>
            <a:r>
              <a:rPr lang="en-US" dirty="0"/>
              <a:t>.</a:t>
            </a:r>
          </a:p>
        </p:txBody>
      </p:sp>
      <p:sp>
        <p:nvSpPr>
          <p:cNvPr id="11" name="Rectangle 10">
            <a:extLst>
              <a:ext uri="{FF2B5EF4-FFF2-40B4-BE49-F238E27FC236}">
                <a16:creationId xmlns:a16="http://schemas.microsoft.com/office/drawing/2014/main" id="{BE2520E6-6052-F645-7994-B03A136BA68A}"/>
              </a:ext>
            </a:extLst>
          </p:cNvPr>
          <p:cNvSpPr/>
          <p:nvPr/>
        </p:nvSpPr>
        <p:spPr>
          <a:xfrm>
            <a:off x="0" y="0"/>
            <a:ext cx="12192000" cy="6858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3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48326" y="118793"/>
            <a:ext cx="5947674" cy="2158785"/>
          </a:xfrm>
          <a:prstGeom prst="rect">
            <a:avLst/>
          </a:prstGeom>
        </p:spPr>
      </p:pic>
      <p:sp>
        <p:nvSpPr>
          <p:cNvPr id="2" name="TextBox 1">
            <a:extLst>
              <a:ext uri="{FF2B5EF4-FFF2-40B4-BE49-F238E27FC236}">
                <a16:creationId xmlns:a16="http://schemas.microsoft.com/office/drawing/2014/main" id="{81B4D109-1FBB-8C6A-FE77-760C826BB07E}"/>
              </a:ext>
            </a:extLst>
          </p:cNvPr>
          <p:cNvSpPr txBox="1"/>
          <p:nvPr/>
        </p:nvSpPr>
        <p:spPr>
          <a:xfrm>
            <a:off x="148326" y="1779687"/>
            <a:ext cx="12043674" cy="5078313"/>
          </a:xfrm>
          <a:prstGeom prst="rect">
            <a:avLst/>
          </a:prstGeom>
          <a:noFill/>
        </p:spPr>
        <p:txBody>
          <a:bodyPr wrap="square" rtlCol="0">
            <a:spAutoFit/>
          </a:bodyPr>
          <a:lstStyle/>
          <a:p>
            <a:r>
              <a:rPr lang="en-US" b="1" dirty="0" err="1"/>
              <a:t>Zonele</a:t>
            </a:r>
            <a:r>
              <a:rPr lang="en-US" b="1" dirty="0"/>
              <a:t> din </a:t>
            </a:r>
            <a:r>
              <a:rPr lang="en-US" b="1" dirty="0" err="1"/>
              <a:t>diagramă</a:t>
            </a:r>
            <a:endParaRPr lang="en-US" b="1" dirty="0"/>
          </a:p>
          <a:p>
            <a:pPr>
              <a:buFont typeface="+mj-lt"/>
              <a:buAutoNum type="arabicPeriod"/>
            </a:pPr>
            <a:r>
              <a:rPr lang="en-US" b="1" dirty="0" err="1"/>
              <a:t>Faza</a:t>
            </a:r>
            <a:r>
              <a:rPr lang="en-US" b="1" dirty="0"/>
              <a:t> </a:t>
            </a:r>
            <a:r>
              <a:rPr lang="en-US" b="1" dirty="0" err="1"/>
              <a:t>solidă</a:t>
            </a:r>
            <a:r>
              <a:rPr lang="en-US" b="1" dirty="0"/>
              <a:t> (S):</a:t>
            </a:r>
            <a:endParaRPr lang="en-US" dirty="0"/>
          </a:p>
          <a:p>
            <a:pPr marL="742950" lvl="1" indent="-285750">
              <a:buFont typeface="+mj-lt"/>
              <a:buAutoNum type="arabicPeriod"/>
            </a:pPr>
            <a:r>
              <a:rPr lang="en-US" dirty="0"/>
              <a:t>La </a:t>
            </a:r>
            <a:r>
              <a:rPr lang="en-US" dirty="0" err="1"/>
              <a:t>început</a:t>
            </a:r>
            <a:r>
              <a:rPr lang="en-US" dirty="0"/>
              <a:t>, </a:t>
            </a:r>
            <a:r>
              <a:rPr lang="en-US" dirty="0" err="1"/>
              <a:t>cuprul</a:t>
            </a:r>
            <a:r>
              <a:rPr lang="en-US" dirty="0"/>
              <a:t> </a:t>
            </a:r>
            <a:r>
              <a:rPr lang="en-US" dirty="0" err="1"/>
              <a:t>este</a:t>
            </a:r>
            <a:r>
              <a:rPr lang="en-US" dirty="0"/>
              <a:t> solid.</a:t>
            </a:r>
          </a:p>
          <a:p>
            <a:pPr marL="742950" lvl="1" indent="-285750">
              <a:buFont typeface="+mj-lt"/>
              <a:buAutoNum type="arabicPeriod"/>
            </a:pPr>
            <a:r>
              <a:rPr lang="en-US" dirty="0" err="1"/>
              <a:t>Temperatura</a:t>
            </a:r>
            <a:r>
              <a:rPr lang="en-US" dirty="0"/>
              <a:t> </a:t>
            </a:r>
            <a:r>
              <a:rPr lang="en-US" dirty="0" err="1"/>
              <a:t>crește</a:t>
            </a:r>
            <a:r>
              <a:rPr lang="en-US" dirty="0"/>
              <a:t> </a:t>
            </a:r>
            <a:r>
              <a:rPr lang="en-US" dirty="0" err="1"/>
              <a:t>în</a:t>
            </a:r>
            <a:r>
              <a:rPr lang="en-US" dirty="0"/>
              <a:t> </a:t>
            </a:r>
            <a:r>
              <a:rPr lang="en-US" dirty="0" err="1"/>
              <a:t>timp</a:t>
            </a:r>
            <a:r>
              <a:rPr lang="en-US" dirty="0"/>
              <a:t> (</a:t>
            </a:r>
            <a:r>
              <a:rPr lang="en-US" dirty="0" err="1"/>
              <a:t>curba</a:t>
            </a:r>
            <a:r>
              <a:rPr lang="en-US" dirty="0"/>
              <a:t> </a:t>
            </a:r>
            <a:r>
              <a:rPr lang="en-US" dirty="0" err="1"/>
              <a:t>urcă</a:t>
            </a:r>
            <a:r>
              <a:rPr lang="en-US" dirty="0"/>
              <a:t> </a:t>
            </a:r>
            <a:r>
              <a:rPr lang="en-US" dirty="0" err="1"/>
              <a:t>în</a:t>
            </a:r>
            <a:r>
              <a:rPr lang="en-US" dirty="0"/>
              <a:t> zona </a:t>
            </a:r>
            <a:r>
              <a:rPr lang="en-US" dirty="0" err="1"/>
              <a:t>marcată</a:t>
            </a:r>
            <a:r>
              <a:rPr lang="en-US" dirty="0"/>
              <a:t> cu „S”).</a:t>
            </a:r>
          </a:p>
          <a:p>
            <a:pPr>
              <a:buFont typeface="+mj-lt"/>
              <a:buAutoNum type="arabicPeriod"/>
            </a:pPr>
            <a:r>
              <a:rPr lang="en-US" b="1" dirty="0" err="1"/>
              <a:t>Amestec</a:t>
            </a:r>
            <a:r>
              <a:rPr lang="en-US" b="1" dirty="0"/>
              <a:t> solid + </a:t>
            </a:r>
            <a:r>
              <a:rPr lang="en-US" b="1" dirty="0" err="1"/>
              <a:t>lichid</a:t>
            </a:r>
            <a:r>
              <a:rPr lang="en-US" b="1" dirty="0"/>
              <a:t> (S + L):</a:t>
            </a:r>
            <a:endParaRPr lang="en-US" dirty="0"/>
          </a:p>
          <a:p>
            <a:pPr marL="742950" lvl="1" indent="-285750">
              <a:buFont typeface="+mj-lt"/>
              <a:buAutoNum type="arabicPeriod"/>
            </a:pPr>
            <a:r>
              <a:rPr lang="en-US" dirty="0" err="1"/>
              <a:t>Când</a:t>
            </a:r>
            <a:r>
              <a:rPr lang="en-US" dirty="0"/>
              <a:t> </a:t>
            </a:r>
            <a:r>
              <a:rPr lang="en-US" dirty="0" err="1"/>
              <a:t>temperatura</a:t>
            </a:r>
            <a:r>
              <a:rPr lang="en-US" dirty="0"/>
              <a:t> </a:t>
            </a:r>
            <a:r>
              <a:rPr lang="en-US" dirty="0" err="1"/>
              <a:t>ajunge</a:t>
            </a:r>
            <a:r>
              <a:rPr lang="en-US" dirty="0"/>
              <a:t> la </a:t>
            </a:r>
            <a:r>
              <a:rPr lang="en-US" b="1" dirty="0"/>
              <a:t>T_{top} = 1083</a:t>
            </a:r>
            <a:r>
              <a:rPr lang="en-US" dirty="0"/>
              <a:t> °</a:t>
            </a:r>
            <a:r>
              <a:rPr lang="en-US" b="1" dirty="0"/>
              <a:t>C</a:t>
            </a:r>
            <a:r>
              <a:rPr lang="en-US" dirty="0"/>
              <a:t> (</a:t>
            </a:r>
            <a:r>
              <a:rPr lang="en-US" dirty="0" err="1"/>
              <a:t>temperatura</a:t>
            </a:r>
            <a:r>
              <a:rPr lang="en-US" dirty="0"/>
              <a:t> de </a:t>
            </a:r>
            <a:r>
              <a:rPr lang="en-US" dirty="0" err="1"/>
              <a:t>topire</a:t>
            </a:r>
            <a:r>
              <a:rPr lang="en-US" dirty="0"/>
              <a:t> a </a:t>
            </a:r>
            <a:r>
              <a:rPr lang="en-US" dirty="0" err="1"/>
              <a:t>cuprului</a:t>
            </a:r>
            <a:r>
              <a:rPr lang="en-US" dirty="0"/>
              <a:t>), </a:t>
            </a:r>
            <a:r>
              <a:rPr lang="en-US" dirty="0" err="1"/>
              <a:t>începe</a:t>
            </a:r>
            <a:r>
              <a:rPr lang="en-US" dirty="0"/>
              <a:t> </a:t>
            </a:r>
            <a:r>
              <a:rPr lang="en-US" dirty="0" err="1"/>
              <a:t>topirea</a:t>
            </a:r>
            <a:r>
              <a:rPr lang="en-US" dirty="0"/>
              <a:t>.</a:t>
            </a:r>
          </a:p>
          <a:p>
            <a:pPr marL="742950" lvl="1" indent="-285750">
              <a:buFont typeface="+mj-lt"/>
              <a:buAutoNum type="arabicPeriod"/>
            </a:pPr>
            <a:r>
              <a:rPr lang="en-US" dirty="0" err="1"/>
              <a:t>În</a:t>
            </a:r>
            <a:r>
              <a:rPr lang="en-US" dirty="0"/>
              <a:t> </a:t>
            </a:r>
            <a:r>
              <a:rPr lang="en-US" dirty="0" err="1"/>
              <a:t>acest</a:t>
            </a:r>
            <a:r>
              <a:rPr lang="en-US" dirty="0"/>
              <a:t> interval </a:t>
            </a:r>
            <a:r>
              <a:rPr lang="en-US" dirty="0" err="1"/>
              <a:t>coexistă</a:t>
            </a:r>
            <a:r>
              <a:rPr lang="en-US" dirty="0"/>
              <a:t> </a:t>
            </a:r>
            <a:r>
              <a:rPr lang="en-US" dirty="0" err="1"/>
              <a:t>fazele</a:t>
            </a:r>
            <a:r>
              <a:rPr lang="en-US" dirty="0"/>
              <a:t> </a:t>
            </a:r>
            <a:r>
              <a:rPr lang="en-US" b="1" dirty="0"/>
              <a:t>solid </a:t>
            </a:r>
            <a:r>
              <a:rPr lang="en-US" b="1" dirty="0" err="1"/>
              <a:t>și</a:t>
            </a:r>
            <a:r>
              <a:rPr lang="en-US" b="1" dirty="0"/>
              <a:t> </a:t>
            </a:r>
            <a:r>
              <a:rPr lang="en-US" b="1" dirty="0" err="1"/>
              <a:t>lichid</a:t>
            </a:r>
            <a:r>
              <a:rPr lang="en-US" dirty="0"/>
              <a:t>.</a:t>
            </a:r>
          </a:p>
          <a:p>
            <a:pPr marL="742950" lvl="1" indent="-285750">
              <a:buFont typeface="+mj-lt"/>
              <a:buAutoNum type="arabicPeriod"/>
            </a:pPr>
            <a:r>
              <a:rPr lang="en-US" dirty="0" err="1"/>
              <a:t>Temperatura</a:t>
            </a:r>
            <a:r>
              <a:rPr lang="en-US" dirty="0"/>
              <a:t> </a:t>
            </a:r>
            <a:r>
              <a:rPr lang="en-US" dirty="0" err="1"/>
              <a:t>rămâne</a:t>
            </a:r>
            <a:r>
              <a:rPr lang="en-US" dirty="0"/>
              <a:t> </a:t>
            </a:r>
            <a:r>
              <a:rPr lang="en-US" dirty="0" err="1"/>
              <a:t>constantă</a:t>
            </a:r>
            <a:r>
              <a:rPr lang="en-US" dirty="0"/>
              <a:t> la 1083 °C pe </a:t>
            </a:r>
            <a:r>
              <a:rPr lang="en-US" dirty="0" err="1"/>
              <a:t>durata</a:t>
            </a:r>
            <a:r>
              <a:rPr lang="en-US" dirty="0"/>
              <a:t> </a:t>
            </a:r>
            <a:r>
              <a:rPr lang="en-US" dirty="0" err="1"/>
              <a:t>topirii</a:t>
            </a:r>
            <a:r>
              <a:rPr lang="en-US" dirty="0"/>
              <a:t> → </a:t>
            </a:r>
            <a:r>
              <a:rPr lang="en-US" dirty="0" err="1"/>
              <a:t>energia</a:t>
            </a:r>
            <a:r>
              <a:rPr lang="en-US" dirty="0"/>
              <a:t> </a:t>
            </a:r>
            <a:r>
              <a:rPr lang="en-US" dirty="0" err="1"/>
              <a:t>adăugată</a:t>
            </a:r>
            <a:r>
              <a:rPr lang="en-US" dirty="0"/>
              <a:t> se </a:t>
            </a:r>
            <a:r>
              <a:rPr lang="en-US" dirty="0" err="1"/>
              <a:t>consumă</a:t>
            </a:r>
            <a:r>
              <a:rPr lang="en-US" dirty="0"/>
              <a:t> </a:t>
            </a:r>
            <a:r>
              <a:rPr lang="en-US" dirty="0" err="1"/>
              <a:t>pentru</a:t>
            </a:r>
            <a:r>
              <a:rPr lang="en-US" dirty="0"/>
              <a:t> </a:t>
            </a:r>
            <a:r>
              <a:rPr lang="en-US" dirty="0" err="1"/>
              <a:t>ruperea</a:t>
            </a:r>
            <a:r>
              <a:rPr lang="en-US" dirty="0"/>
              <a:t> </a:t>
            </a:r>
            <a:r>
              <a:rPr lang="en-US" dirty="0" err="1"/>
              <a:t>legăturilor</a:t>
            </a:r>
            <a:r>
              <a:rPr lang="en-US" dirty="0"/>
              <a:t> din </a:t>
            </a:r>
            <a:r>
              <a:rPr lang="en-US" dirty="0" err="1"/>
              <a:t>rețeaua</a:t>
            </a:r>
            <a:r>
              <a:rPr lang="en-US" dirty="0"/>
              <a:t> </a:t>
            </a:r>
            <a:r>
              <a:rPr lang="en-US" dirty="0" err="1"/>
              <a:t>cristalină</a:t>
            </a:r>
            <a:r>
              <a:rPr lang="en-US" dirty="0"/>
              <a:t>, nu </a:t>
            </a:r>
            <a:r>
              <a:rPr lang="en-US" dirty="0" err="1"/>
              <a:t>pentru</a:t>
            </a:r>
            <a:r>
              <a:rPr lang="en-US" dirty="0"/>
              <a:t> </a:t>
            </a:r>
            <a:r>
              <a:rPr lang="en-US" dirty="0" err="1"/>
              <a:t>creșterea</a:t>
            </a:r>
            <a:r>
              <a:rPr lang="en-US" dirty="0"/>
              <a:t> </a:t>
            </a:r>
            <a:r>
              <a:rPr lang="en-US" dirty="0" err="1"/>
              <a:t>temperaturii</a:t>
            </a:r>
            <a:r>
              <a:rPr lang="en-US" dirty="0"/>
              <a:t>.</a:t>
            </a:r>
          </a:p>
          <a:p>
            <a:pPr>
              <a:buFont typeface="+mj-lt"/>
              <a:buAutoNum type="arabicPeriod"/>
            </a:pPr>
            <a:r>
              <a:rPr lang="en-US" b="1" dirty="0" err="1"/>
              <a:t>Faza</a:t>
            </a:r>
            <a:r>
              <a:rPr lang="en-US" b="1" dirty="0"/>
              <a:t> </a:t>
            </a:r>
            <a:r>
              <a:rPr lang="en-US" b="1" dirty="0" err="1"/>
              <a:t>lichidă</a:t>
            </a:r>
            <a:r>
              <a:rPr lang="en-US" b="1" dirty="0"/>
              <a:t> (L):</a:t>
            </a:r>
            <a:endParaRPr lang="en-US" dirty="0"/>
          </a:p>
          <a:p>
            <a:pPr marL="742950" lvl="1" indent="-285750">
              <a:buFont typeface="+mj-lt"/>
              <a:buAutoNum type="arabicPeriod"/>
            </a:pPr>
            <a:r>
              <a:rPr lang="en-US" dirty="0" err="1"/>
              <a:t>După</a:t>
            </a:r>
            <a:r>
              <a:rPr lang="en-US" dirty="0"/>
              <a:t> </a:t>
            </a:r>
            <a:r>
              <a:rPr lang="en-US" dirty="0" err="1"/>
              <a:t>ce</a:t>
            </a:r>
            <a:r>
              <a:rPr lang="en-US" dirty="0"/>
              <a:t> s-a </a:t>
            </a:r>
            <a:r>
              <a:rPr lang="en-US" dirty="0" err="1"/>
              <a:t>topit</a:t>
            </a:r>
            <a:r>
              <a:rPr lang="en-US" dirty="0"/>
              <a:t> </a:t>
            </a:r>
            <a:r>
              <a:rPr lang="en-US" dirty="0" err="1"/>
              <a:t>complet</a:t>
            </a:r>
            <a:r>
              <a:rPr lang="en-US" dirty="0"/>
              <a:t>, </a:t>
            </a:r>
            <a:r>
              <a:rPr lang="en-US" dirty="0" err="1"/>
              <a:t>cuprul</a:t>
            </a:r>
            <a:r>
              <a:rPr lang="en-US" dirty="0"/>
              <a:t> </a:t>
            </a:r>
            <a:r>
              <a:rPr lang="en-US" dirty="0" err="1"/>
              <a:t>este</a:t>
            </a:r>
            <a:r>
              <a:rPr lang="en-US" dirty="0"/>
              <a:t> </a:t>
            </a:r>
            <a:r>
              <a:rPr lang="en-US" dirty="0" err="1"/>
              <a:t>lichid</a:t>
            </a:r>
            <a:r>
              <a:rPr lang="en-US" dirty="0"/>
              <a:t>.</a:t>
            </a:r>
          </a:p>
          <a:p>
            <a:pPr marL="742950" lvl="1" indent="-285750">
              <a:buFont typeface="+mj-lt"/>
              <a:buAutoNum type="arabicPeriod"/>
            </a:pPr>
            <a:r>
              <a:rPr lang="en-US" dirty="0" err="1"/>
              <a:t>Temperatura</a:t>
            </a:r>
            <a:r>
              <a:rPr lang="en-US" dirty="0"/>
              <a:t> </a:t>
            </a:r>
            <a:r>
              <a:rPr lang="en-US" dirty="0" err="1"/>
              <a:t>crește</a:t>
            </a:r>
            <a:r>
              <a:rPr lang="en-US" dirty="0"/>
              <a:t> din </a:t>
            </a:r>
            <a:r>
              <a:rPr lang="en-US" dirty="0" err="1"/>
              <a:t>nou</a:t>
            </a:r>
            <a:r>
              <a:rPr lang="en-US" dirty="0"/>
              <a:t> la </a:t>
            </a:r>
            <a:r>
              <a:rPr lang="en-US" dirty="0" err="1"/>
              <a:t>încălzire</a:t>
            </a:r>
            <a:r>
              <a:rPr lang="en-US" dirty="0"/>
              <a:t> (</a:t>
            </a:r>
            <a:r>
              <a:rPr lang="en-US" dirty="0" err="1"/>
              <a:t>curba</a:t>
            </a:r>
            <a:r>
              <a:rPr lang="en-US" dirty="0"/>
              <a:t> </a:t>
            </a:r>
            <a:r>
              <a:rPr lang="en-US" dirty="0" err="1"/>
              <a:t>urcă</a:t>
            </a:r>
            <a:r>
              <a:rPr lang="en-US" dirty="0"/>
              <a:t> </a:t>
            </a:r>
            <a:r>
              <a:rPr lang="en-US" dirty="0" err="1"/>
              <a:t>în</a:t>
            </a:r>
            <a:r>
              <a:rPr lang="en-US" dirty="0"/>
              <a:t> zona „L”).</a:t>
            </a:r>
          </a:p>
          <a:p>
            <a:pPr>
              <a:buFont typeface="+mj-lt"/>
              <a:buAutoNum type="arabicPeriod"/>
            </a:pPr>
            <a:r>
              <a:rPr lang="en-US" b="1" dirty="0" err="1"/>
              <a:t>Răcirea</a:t>
            </a:r>
            <a:r>
              <a:rPr lang="en-US" b="1" dirty="0"/>
              <a:t>:</a:t>
            </a:r>
            <a:endParaRPr lang="en-US" dirty="0"/>
          </a:p>
          <a:p>
            <a:pPr marL="742950" lvl="1" indent="-285750">
              <a:buFont typeface="+mj-lt"/>
              <a:buAutoNum type="arabicPeriod"/>
            </a:pPr>
            <a:r>
              <a:rPr lang="en-US" dirty="0" err="1"/>
              <a:t>Procesul</a:t>
            </a:r>
            <a:r>
              <a:rPr lang="en-US" dirty="0"/>
              <a:t> se </a:t>
            </a:r>
            <a:r>
              <a:rPr lang="en-US" dirty="0" err="1"/>
              <a:t>inversează</a:t>
            </a:r>
            <a:r>
              <a:rPr lang="en-US" dirty="0"/>
              <a:t> la </a:t>
            </a:r>
            <a:r>
              <a:rPr lang="en-US" dirty="0" err="1"/>
              <a:t>răcire</a:t>
            </a:r>
            <a:r>
              <a:rPr lang="en-US" dirty="0"/>
              <a:t>.</a:t>
            </a:r>
          </a:p>
          <a:p>
            <a:pPr marL="742950" lvl="1" indent="-285750">
              <a:buFont typeface="+mj-lt"/>
              <a:buAutoNum type="arabicPeriod"/>
            </a:pPr>
            <a:r>
              <a:rPr lang="en-US" dirty="0" err="1"/>
              <a:t>Când</a:t>
            </a:r>
            <a:r>
              <a:rPr lang="en-US" dirty="0"/>
              <a:t> </a:t>
            </a:r>
            <a:r>
              <a:rPr lang="en-US" dirty="0" err="1"/>
              <a:t>temperatura</a:t>
            </a:r>
            <a:r>
              <a:rPr lang="en-US" dirty="0"/>
              <a:t> </a:t>
            </a:r>
            <a:r>
              <a:rPr lang="en-US" dirty="0" err="1"/>
              <a:t>scade</a:t>
            </a:r>
            <a:r>
              <a:rPr lang="en-US" dirty="0"/>
              <a:t> la 1083 °C, </a:t>
            </a:r>
            <a:r>
              <a:rPr lang="en-US" dirty="0" err="1"/>
              <a:t>cuprul</a:t>
            </a:r>
            <a:r>
              <a:rPr lang="en-US" dirty="0"/>
              <a:t> </a:t>
            </a:r>
            <a:r>
              <a:rPr lang="en-US" dirty="0" err="1"/>
              <a:t>începe</a:t>
            </a:r>
            <a:r>
              <a:rPr lang="en-US" dirty="0"/>
              <a:t> </a:t>
            </a:r>
            <a:r>
              <a:rPr lang="en-US" dirty="0" err="1"/>
              <a:t>să</a:t>
            </a:r>
            <a:r>
              <a:rPr lang="en-US" dirty="0"/>
              <a:t> </a:t>
            </a:r>
            <a:r>
              <a:rPr lang="en-US" dirty="0" err="1"/>
              <a:t>solidifice</a:t>
            </a:r>
            <a:r>
              <a:rPr lang="en-US" dirty="0"/>
              <a:t>.</a:t>
            </a:r>
          </a:p>
          <a:p>
            <a:pPr marL="742950" lvl="1" indent="-285750">
              <a:buFont typeface="+mj-lt"/>
              <a:buAutoNum type="arabicPeriod"/>
            </a:pPr>
            <a:r>
              <a:rPr lang="en-US" dirty="0" err="1"/>
              <a:t>Avem</a:t>
            </a:r>
            <a:r>
              <a:rPr lang="en-US" dirty="0"/>
              <a:t> din </a:t>
            </a:r>
            <a:r>
              <a:rPr lang="en-US" dirty="0" err="1"/>
              <a:t>nou</a:t>
            </a:r>
            <a:r>
              <a:rPr lang="en-US" dirty="0"/>
              <a:t> zona </a:t>
            </a:r>
            <a:r>
              <a:rPr lang="en-US" b="1" dirty="0"/>
              <a:t>L + S</a:t>
            </a:r>
            <a:r>
              <a:rPr lang="en-US" dirty="0"/>
              <a:t> (</a:t>
            </a:r>
            <a:r>
              <a:rPr lang="en-US" dirty="0" err="1"/>
              <a:t>lichid</a:t>
            </a:r>
            <a:r>
              <a:rPr lang="en-US" dirty="0"/>
              <a:t> + solid).</a:t>
            </a:r>
          </a:p>
          <a:p>
            <a:pPr marL="742950" lvl="1" indent="-285750">
              <a:buFont typeface="+mj-lt"/>
              <a:buAutoNum type="arabicPeriod"/>
            </a:pPr>
            <a:r>
              <a:rPr lang="en-US" dirty="0" err="1"/>
              <a:t>După</a:t>
            </a:r>
            <a:r>
              <a:rPr lang="en-US" dirty="0"/>
              <a:t> </a:t>
            </a:r>
            <a:r>
              <a:rPr lang="en-US" dirty="0" err="1"/>
              <a:t>ce</a:t>
            </a:r>
            <a:r>
              <a:rPr lang="en-US" dirty="0"/>
              <a:t> </a:t>
            </a:r>
            <a:r>
              <a:rPr lang="en-US" dirty="0" err="1"/>
              <a:t>solidificarea</a:t>
            </a:r>
            <a:r>
              <a:rPr lang="en-US" dirty="0"/>
              <a:t> </a:t>
            </a:r>
            <a:r>
              <a:rPr lang="en-US" dirty="0" err="1"/>
              <a:t>este</a:t>
            </a:r>
            <a:r>
              <a:rPr lang="en-US" dirty="0"/>
              <a:t> </a:t>
            </a:r>
            <a:r>
              <a:rPr lang="en-US" dirty="0" err="1"/>
              <a:t>completă</a:t>
            </a:r>
            <a:r>
              <a:rPr lang="en-US" dirty="0"/>
              <a:t>, </a:t>
            </a:r>
            <a:r>
              <a:rPr lang="en-US" dirty="0" err="1"/>
              <a:t>rămâne</a:t>
            </a:r>
            <a:r>
              <a:rPr lang="en-US" dirty="0"/>
              <a:t> </a:t>
            </a:r>
            <a:r>
              <a:rPr lang="en-US" dirty="0" err="1"/>
              <a:t>doar</a:t>
            </a:r>
            <a:r>
              <a:rPr lang="en-US" dirty="0"/>
              <a:t> </a:t>
            </a:r>
            <a:r>
              <a:rPr lang="en-US" dirty="0" err="1"/>
              <a:t>faza</a:t>
            </a:r>
            <a:r>
              <a:rPr lang="en-US" dirty="0"/>
              <a:t> </a:t>
            </a:r>
            <a:r>
              <a:rPr lang="en-US" b="1" dirty="0" err="1"/>
              <a:t>solidă</a:t>
            </a:r>
            <a:r>
              <a:rPr lang="en-US" b="1" dirty="0"/>
              <a:t> (S)</a:t>
            </a:r>
            <a:r>
              <a:rPr lang="en-US" dirty="0"/>
              <a:t>.</a:t>
            </a:r>
          </a:p>
          <a:p>
            <a:endParaRPr lang="en-US" dirty="0"/>
          </a:p>
        </p:txBody>
      </p:sp>
    </p:spTree>
    <p:extLst>
      <p:ext uri="{BB962C8B-B14F-4D97-AF65-F5344CB8AC3E}">
        <p14:creationId xmlns:p14="http://schemas.microsoft.com/office/powerpoint/2010/main" val="1137202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67F9CF-700D-0929-7021-213858092E74}"/>
                  </a:ext>
                </a:extLst>
              </p:cNvPr>
              <p:cNvSpPr txBox="1"/>
              <p:nvPr/>
            </p:nvSpPr>
            <p:spPr>
              <a:xfrm>
                <a:off x="0" y="0"/>
                <a:ext cx="11991975" cy="4315669"/>
              </a:xfrm>
              <a:prstGeom prst="rect">
                <a:avLst/>
              </a:prstGeom>
              <a:noFill/>
            </p:spPr>
            <p:txBody>
              <a:bodyPr wrap="square">
                <a:spAutoFit/>
              </a:bodyPr>
              <a:lstStyle/>
              <a:p>
                <a:pPr>
                  <a:buNone/>
                </a:pPr>
                <a:r>
                  <a:rPr lang="en-US" b="1" dirty="0" err="1"/>
                  <a:t>Modelul</a:t>
                </a:r>
                <a:r>
                  <a:rPr lang="en-US" b="1" dirty="0"/>
                  <a:t> Scheil (</a:t>
                </a:r>
                <a:r>
                  <a:rPr lang="en-US" b="1" dirty="0" err="1"/>
                  <a:t>putere</a:t>
                </a:r>
                <a:r>
                  <a:rPr lang="en-US" b="1" dirty="0"/>
                  <a:t>)</a:t>
                </a:r>
              </a:p>
              <a:p>
                <a:pPr>
                  <a:buNone/>
                </a:pPr>
                <a:r>
                  <a:rPr lang="en-US" b="1" dirty="0" err="1"/>
                  <a:t>Ecuația</a:t>
                </a:r>
                <a:r>
                  <a:rPr lang="en-US" b="1" dirty="0"/>
                  <a:t>:</a:t>
                </a:r>
                <a:endParaRPr lang="en-US" dirty="0"/>
              </a:p>
              <a:p>
                <a:pPr>
                  <a:buNone/>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1">
                              <a:latin typeface="Cambria Math" panose="02040503050406030204" pitchFamily="18" charset="0"/>
                            </a:rPr>
                            <m:t>𝑆</m:t>
                          </m:r>
                        </m:sub>
                      </m:sSub>
                      <m:r>
                        <a:rPr lang="ar-AE" i="0">
                          <a:latin typeface="Cambria Math" panose="02040503050406030204" pitchFamily="18" charset="0"/>
                        </a:rPr>
                        <m:t>=</m:t>
                      </m:r>
                      <m:r>
                        <a:rPr lang="ar-AE" i="1">
                          <a:latin typeface="Cambria Math" panose="02040503050406030204" pitchFamily="18" charset="0"/>
                        </a:rPr>
                        <m:t>𝐾</m:t>
                      </m:r>
                      <m:r>
                        <a:rPr lang="ar-AE" i="0">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0">
                              <a:latin typeface="Cambria Math" panose="02040503050406030204" pitchFamily="18" charset="0"/>
                            </a:rPr>
                            <m:t>0</m:t>
                          </m:r>
                        </m:sub>
                      </m:sSub>
                      <m:r>
                        <a:rPr lang="ar-AE" i="0">
                          <a:latin typeface="Cambria Math" panose="02040503050406030204" pitchFamily="18" charset="0"/>
                        </a:rPr>
                        <m:t>⋅</m:t>
                      </m:r>
                      <m:d>
                        <m:dPr>
                          <m:endChr m:val=","/>
                          <m:ctrlPr>
                            <a:rPr lang="ar-AE" i="1">
                              <a:latin typeface="Cambria Math" panose="02040503050406030204" pitchFamily="18" charset="0"/>
                            </a:rPr>
                          </m:ctrlPr>
                        </m:dPr>
                        <m:e>
                          <m:r>
                            <a:rPr lang="ar-AE" i="0">
                              <a:latin typeface="Cambria Math" panose="02040503050406030204" pitchFamily="18" charset="0"/>
                            </a:rPr>
                            <m:t>1</m:t>
                          </m:r>
                          <m:r>
                            <a:rPr lang="ar-AE" i="0">
                              <a:latin typeface="Cambria Math" panose="02040503050406030204" pitchFamily="18" charset="0"/>
                            </a:rPr>
                            <m:t>−</m:t>
                          </m:r>
                          <m:r>
                            <a:rPr lang="ar-AE" i="1">
                              <a:latin typeface="Cambria Math" panose="02040503050406030204" pitchFamily="18" charset="0"/>
                            </a:rPr>
                            <m:t>𝑓</m:t>
                          </m:r>
                          <m:sSup>
                            <m:sSupPr>
                              <m:ctrlPr>
                                <a:rPr lang="ar-AE" i="1">
                                  <a:latin typeface="Cambria Math" panose="02040503050406030204" pitchFamily="18" charset="0"/>
                                </a:rPr>
                              </m:ctrlPr>
                            </m:sSupPr>
                            <m:e>
                              <m:d>
                                <m:dPr>
                                  <m:begChr m:val=""/>
                                  <m:endChr m:val=""/>
                                  <m:ctrlPr>
                                    <a:rPr lang="ar-AE" i="1">
                                      <a:latin typeface="Cambria Math" panose="02040503050406030204" pitchFamily="18" charset="0"/>
                                    </a:rPr>
                                  </m:ctrlPr>
                                </m:dPr>
                                <m:e>
                                  <m:r>
                                    <a:rPr lang="ar-AE" i="0">
                                      <a:latin typeface="Cambria Math" panose="02040503050406030204" pitchFamily="18" charset="0"/>
                                    </a:rPr>
                                    <m:t>)</m:t>
                                  </m:r>
                                </m:e>
                              </m:d>
                            </m:e>
                            <m:sup>
                              <m:r>
                                <a:rPr lang="ar-AE" i="1">
                                  <a:latin typeface="Cambria Math" panose="02040503050406030204" pitchFamily="18" charset="0"/>
                                </a:rPr>
                                <m:t>𝐾</m:t>
                              </m:r>
                              <m:r>
                                <a:rPr lang="ar-AE" i="0">
                                  <a:latin typeface="Cambria Math" panose="02040503050406030204" pitchFamily="18" charset="0"/>
                                </a:rPr>
                                <m:t>−</m:t>
                              </m:r>
                              <m:r>
                                <a:rPr lang="ar-AE" i="0">
                                  <a:latin typeface="Cambria Math" panose="02040503050406030204" pitchFamily="18" charset="0"/>
                                </a:rPr>
                                <m:t>1</m:t>
                              </m:r>
                            </m:sup>
                          </m:sSup>
                          <m:r>
                            <a:rPr lang="ar-AE" i="0">
                              <a:latin typeface="Cambria Math" panose="02040503050406030204" pitchFamily="18" charset="0"/>
                            </a:rPr>
                            <m:t> </m:t>
                          </m:r>
                          <m:r>
                            <a:rPr lang="ar-AE" i="1">
                              <a:latin typeface="Cambria Math" panose="02040503050406030204" pitchFamily="18" charset="0"/>
                            </a:rPr>
                            <m:t>𝑓</m:t>
                          </m:r>
                          <m:r>
                            <a:rPr lang="ar-AE" i="0">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𝑉</m:t>
                                  </m:r>
                                </m:e>
                                <m:sub>
                                  <m:r>
                                    <a:rPr lang="ar-AE" i="1">
                                      <a:latin typeface="Cambria Math" panose="02040503050406030204" pitchFamily="18" charset="0"/>
                                    </a:rPr>
                                    <m:t>𝑆</m:t>
                                  </m:r>
                                </m:sub>
                              </m:sSub>
                            </m:num>
                            <m:den>
                              <m:sSub>
                                <m:sSubPr>
                                  <m:ctrlPr>
                                    <a:rPr lang="ar-AE" i="1">
                                      <a:latin typeface="Cambria Math" panose="02040503050406030204" pitchFamily="18" charset="0"/>
                                    </a:rPr>
                                  </m:ctrlPr>
                                </m:sSubPr>
                                <m:e>
                                  <m:r>
                                    <a:rPr lang="ar-AE" i="1">
                                      <a:latin typeface="Cambria Math" panose="02040503050406030204" pitchFamily="18" charset="0"/>
                                    </a:rPr>
                                    <m:t>𝑉</m:t>
                                  </m:r>
                                </m:e>
                                <m:sub>
                                  <m:r>
                                    <a:rPr lang="ar-AE" i="0">
                                      <a:latin typeface="Cambria Math" panose="02040503050406030204" pitchFamily="18" charset="0"/>
                                    </a:rPr>
                                    <m:t>0</m:t>
                                  </m:r>
                                </m:sub>
                              </m:sSub>
                            </m:den>
                          </m:f>
                        </m:e>
                      </m:d>
                    </m:oMath>
                  </m:oMathPara>
                </a14:m>
                <a:endParaRPr lang="ar-AE" dirty="0"/>
              </a:p>
              <a:p>
                <a:pPr>
                  <a:buNone/>
                </a:pPr>
                <a:r>
                  <a:rPr lang="en-US" b="1" dirty="0" err="1"/>
                  <a:t>Ipoteze</a:t>
                </a:r>
                <a:r>
                  <a:rPr lang="en-US" b="1" dirty="0"/>
                  <a:t>:</a:t>
                </a:r>
              </a:p>
              <a:p>
                <a:pPr>
                  <a:buFont typeface="Arial" panose="020B0604020202020204" pitchFamily="34" charset="0"/>
                  <a:buChar char="•"/>
                </a:pPr>
                <a:r>
                  <a:rPr lang="en-US" dirty="0"/>
                  <a:t>nu </a:t>
                </a:r>
                <a:r>
                  <a:rPr lang="en-US" dirty="0" err="1"/>
                  <a:t>există</a:t>
                </a:r>
                <a:r>
                  <a:rPr lang="en-US" dirty="0"/>
                  <a:t> </a:t>
                </a:r>
                <a:r>
                  <a:rPr lang="en-US" b="1" dirty="0" err="1"/>
                  <a:t>amestecare</a:t>
                </a:r>
                <a:r>
                  <a:rPr lang="en-US" b="1" dirty="0"/>
                  <a:t> (</a:t>
                </a:r>
                <a:r>
                  <a:rPr lang="en-US" b="1" dirty="0" err="1"/>
                  <a:t>difuzie</a:t>
                </a:r>
                <a:r>
                  <a:rPr lang="en-US" b="1" dirty="0"/>
                  <a:t>)</a:t>
                </a:r>
                <a:r>
                  <a:rPr lang="en-US" dirty="0"/>
                  <a:t> </a:t>
                </a:r>
                <a:r>
                  <a:rPr lang="en-US" dirty="0" err="1"/>
                  <a:t>în</a:t>
                </a:r>
                <a:r>
                  <a:rPr lang="en-US" dirty="0"/>
                  <a:t> </a:t>
                </a:r>
                <a:r>
                  <a:rPr lang="en-US" dirty="0" err="1"/>
                  <a:t>faza</a:t>
                </a:r>
                <a:r>
                  <a:rPr lang="en-US" dirty="0"/>
                  <a:t> </a:t>
                </a:r>
                <a:r>
                  <a:rPr lang="en-US" dirty="0" err="1"/>
                  <a:t>lichidă</a:t>
                </a:r>
                <a:r>
                  <a:rPr lang="en-US" dirty="0"/>
                  <a:t>,</a:t>
                </a:r>
              </a:p>
              <a:p>
                <a:pPr>
                  <a:buFont typeface="Arial" panose="020B0604020202020204" pitchFamily="34" charset="0"/>
                  <a:buChar char="•"/>
                </a:pPr>
                <a:r>
                  <a:rPr lang="en-US" dirty="0" err="1"/>
                  <a:t>impuritățile</a:t>
                </a:r>
                <a:r>
                  <a:rPr lang="en-US" dirty="0"/>
                  <a:t> nu pot </a:t>
                </a:r>
                <a:r>
                  <a:rPr lang="en-US" dirty="0" err="1"/>
                  <a:t>difuza</a:t>
                </a:r>
                <a:r>
                  <a:rPr lang="en-US" dirty="0"/>
                  <a:t> </a:t>
                </a:r>
                <a:r>
                  <a:rPr lang="en-US" dirty="0" err="1"/>
                  <a:t>în</a:t>
                </a:r>
                <a:r>
                  <a:rPr lang="en-US" dirty="0"/>
                  <a:t> solid,</a:t>
                </a:r>
              </a:p>
              <a:p>
                <a:pPr>
                  <a:buFont typeface="Arial" panose="020B0604020202020204" pitchFamily="34" charset="0"/>
                  <a:buChar char="•"/>
                </a:pPr>
                <a:r>
                  <a:rPr lang="en-US" dirty="0" err="1"/>
                  <a:t>frontul</a:t>
                </a:r>
                <a:r>
                  <a:rPr lang="en-US" dirty="0"/>
                  <a:t> de </a:t>
                </a:r>
                <a:r>
                  <a:rPr lang="en-US" dirty="0" err="1"/>
                  <a:t>solidificare</a:t>
                </a:r>
                <a:r>
                  <a:rPr lang="en-US" dirty="0"/>
                  <a:t> </a:t>
                </a:r>
                <a:r>
                  <a:rPr lang="en-US" dirty="0" err="1"/>
                  <a:t>este</a:t>
                </a:r>
                <a:r>
                  <a:rPr lang="en-US" dirty="0"/>
                  <a:t> </a:t>
                </a:r>
                <a:r>
                  <a:rPr lang="en-US" b="1" dirty="0" err="1"/>
                  <a:t>instantaneu</a:t>
                </a:r>
                <a:r>
                  <a:rPr lang="en-US" b="1" dirty="0"/>
                  <a:t> </a:t>
                </a:r>
                <a:r>
                  <a:rPr lang="en-US" b="1" dirty="0" err="1"/>
                  <a:t>și</a:t>
                </a:r>
                <a:r>
                  <a:rPr lang="en-US" b="1" dirty="0"/>
                  <a:t> perfect </a:t>
                </a:r>
                <a:r>
                  <a:rPr lang="en-US" b="1" dirty="0" err="1"/>
                  <a:t>neted</a:t>
                </a:r>
                <a:r>
                  <a:rPr lang="en-US" dirty="0"/>
                  <a:t>.</a:t>
                </a:r>
              </a:p>
              <a:p>
                <a:pPr>
                  <a:buNone/>
                </a:pPr>
                <a:r>
                  <a:rPr lang="en-US" b="1" dirty="0" err="1"/>
                  <a:t>Situații</a:t>
                </a:r>
                <a:r>
                  <a:rPr lang="en-US" b="1" dirty="0"/>
                  <a:t> practice:</a:t>
                </a:r>
              </a:p>
              <a:p>
                <a:pPr>
                  <a:buNone/>
                </a:pPr>
                <a:r>
                  <a:rPr lang="en-US" dirty="0"/>
                  <a:t>✔ Se </a:t>
                </a:r>
                <a:r>
                  <a:rPr lang="en-US" dirty="0" err="1"/>
                  <a:t>aplică</a:t>
                </a:r>
                <a:r>
                  <a:rPr lang="en-US" dirty="0"/>
                  <a:t> bine </a:t>
                </a:r>
                <a:r>
                  <a:rPr lang="en-US" dirty="0" err="1"/>
                  <a:t>atunci</a:t>
                </a:r>
                <a:r>
                  <a:rPr lang="en-US" dirty="0"/>
                  <a:t> </a:t>
                </a:r>
                <a:r>
                  <a:rPr lang="en-US" dirty="0" err="1"/>
                  <a:t>când</a:t>
                </a:r>
                <a:r>
                  <a:rPr lang="en-US" dirty="0"/>
                  <a:t>:</a:t>
                </a:r>
              </a:p>
              <a:p>
                <a:pPr>
                  <a:buFont typeface="Arial" panose="020B0604020202020204" pitchFamily="34" charset="0"/>
                  <a:buChar char="•"/>
                </a:pPr>
                <a:r>
                  <a:rPr lang="en-US" dirty="0" err="1"/>
                  <a:t>creșterea</a:t>
                </a:r>
                <a:r>
                  <a:rPr lang="en-US" dirty="0"/>
                  <a:t> </a:t>
                </a:r>
                <a:r>
                  <a:rPr lang="en-US" dirty="0" err="1"/>
                  <a:t>cristalului</a:t>
                </a:r>
                <a:r>
                  <a:rPr lang="en-US" dirty="0"/>
                  <a:t> </a:t>
                </a:r>
                <a:r>
                  <a:rPr lang="en-US" dirty="0" err="1"/>
                  <a:t>este</a:t>
                </a:r>
                <a:r>
                  <a:rPr lang="en-US" dirty="0"/>
                  <a:t> </a:t>
                </a:r>
                <a:r>
                  <a:rPr lang="en-US" b="1" dirty="0" err="1"/>
                  <a:t>rapidă</a:t>
                </a:r>
                <a:r>
                  <a:rPr lang="en-US" dirty="0"/>
                  <a:t>, </a:t>
                </a:r>
                <a:r>
                  <a:rPr lang="en-US" dirty="0" err="1"/>
                  <a:t>iar</a:t>
                </a:r>
                <a:r>
                  <a:rPr lang="en-US" dirty="0"/>
                  <a:t> </a:t>
                </a:r>
                <a:r>
                  <a:rPr lang="en-US" dirty="0" err="1"/>
                  <a:t>difuzia</a:t>
                </a:r>
                <a:r>
                  <a:rPr lang="en-US" dirty="0"/>
                  <a:t> </a:t>
                </a:r>
                <a:r>
                  <a:rPr lang="en-US" dirty="0" err="1"/>
                  <a:t>în</a:t>
                </a:r>
                <a:r>
                  <a:rPr lang="en-US" dirty="0"/>
                  <a:t> </a:t>
                </a:r>
                <a:r>
                  <a:rPr lang="en-US" dirty="0" err="1"/>
                  <a:t>lichid</a:t>
                </a:r>
                <a:r>
                  <a:rPr lang="en-US" dirty="0"/>
                  <a:t> nu are </a:t>
                </a:r>
                <a:r>
                  <a:rPr lang="en-US" dirty="0" err="1"/>
                  <a:t>timp</a:t>
                </a:r>
                <a:r>
                  <a:rPr lang="en-US" dirty="0"/>
                  <a:t> </a:t>
                </a:r>
                <a:r>
                  <a:rPr lang="en-US" dirty="0" err="1"/>
                  <a:t>să</a:t>
                </a:r>
                <a:r>
                  <a:rPr lang="en-US" dirty="0"/>
                  <a:t> </a:t>
                </a:r>
                <a:r>
                  <a:rPr lang="en-US" dirty="0" err="1"/>
                  <a:t>uniformizeze</a:t>
                </a:r>
                <a:r>
                  <a:rPr lang="en-US" dirty="0"/>
                  <a:t> </a:t>
                </a:r>
                <a:r>
                  <a:rPr lang="en-US" dirty="0" err="1"/>
                  <a:t>compoziția</a:t>
                </a:r>
                <a:r>
                  <a:rPr lang="en-US" dirty="0"/>
                  <a:t>,</a:t>
                </a:r>
              </a:p>
              <a:p>
                <a:pPr>
                  <a:buFont typeface="Arial" panose="020B0604020202020204" pitchFamily="34" charset="0"/>
                  <a:buChar char="•"/>
                </a:pPr>
                <a:r>
                  <a:rPr lang="en-US" dirty="0" err="1"/>
                  <a:t>impuritățile</a:t>
                </a:r>
                <a:r>
                  <a:rPr lang="en-US" dirty="0"/>
                  <a:t> au </a:t>
                </a:r>
                <a:r>
                  <a:rPr lang="en-US" b="1" dirty="0" err="1"/>
                  <a:t>coeficient</a:t>
                </a:r>
                <a:r>
                  <a:rPr lang="en-US" b="1" dirty="0"/>
                  <a:t> de </a:t>
                </a:r>
                <a:r>
                  <a:rPr lang="en-US" b="1" dirty="0" err="1"/>
                  <a:t>difuzie</a:t>
                </a:r>
                <a:r>
                  <a:rPr lang="en-US" b="1" dirty="0"/>
                  <a:t> </a:t>
                </a:r>
                <a:r>
                  <a:rPr lang="en-US" b="1" dirty="0" err="1"/>
                  <a:t>foarte</a:t>
                </a:r>
                <a:r>
                  <a:rPr lang="en-US" b="1" dirty="0"/>
                  <a:t> mic</a:t>
                </a:r>
                <a:r>
                  <a:rPr lang="en-US" dirty="0"/>
                  <a:t> </a:t>
                </a:r>
                <a:r>
                  <a:rPr lang="en-US" dirty="0" err="1"/>
                  <a:t>în</a:t>
                </a:r>
                <a:r>
                  <a:rPr lang="en-US" dirty="0"/>
                  <a:t> </a:t>
                </a:r>
                <a:r>
                  <a:rPr lang="en-US" dirty="0" err="1"/>
                  <a:t>topitură</a:t>
                </a:r>
                <a:r>
                  <a:rPr lang="en-US" dirty="0"/>
                  <a:t>,</a:t>
                </a:r>
              </a:p>
              <a:p>
                <a:pPr>
                  <a:buFont typeface="Arial" panose="020B0604020202020204" pitchFamily="34" charset="0"/>
                  <a:buChar char="•"/>
                </a:pPr>
                <a:r>
                  <a:rPr lang="en-US" dirty="0"/>
                  <a:t>la </a:t>
                </a:r>
                <a:r>
                  <a:rPr lang="en-US" b="1" dirty="0" err="1"/>
                  <a:t>solidificarea</a:t>
                </a:r>
                <a:r>
                  <a:rPr lang="en-US" b="1" dirty="0"/>
                  <a:t> </a:t>
                </a:r>
                <a:r>
                  <a:rPr lang="en-US" b="1" dirty="0" err="1"/>
                  <a:t>rapidă</a:t>
                </a:r>
                <a:r>
                  <a:rPr lang="en-US" dirty="0"/>
                  <a:t> a </a:t>
                </a:r>
                <a:r>
                  <a:rPr lang="en-US" dirty="0" err="1"/>
                  <a:t>metalelor</a:t>
                </a:r>
                <a:r>
                  <a:rPr lang="en-US" dirty="0"/>
                  <a:t> </a:t>
                </a:r>
                <a:r>
                  <a:rPr lang="en-US" dirty="0" err="1"/>
                  <a:t>sau</a:t>
                </a:r>
                <a:r>
                  <a:rPr lang="en-US" dirty="0"/>
                  <a:t> </a:t>
                </a:r>
                <a:r>
                  <a:rPr lang="en-US" dirty="0" err="1"/>
                  <a:t>semiconductorilor</a:t>
                </a:r>
                <a:r>
                  <a:rPr lang="en-US" dirty="0"/>
                  <a:t> (</a:t>
                </a:r>
                <a:r>
                  <a:rPr lang="en-US" dirty="0" err="1"/>
                  <a:t>procese</a:t>
                </a:r>
                <a:r>
                  <a:rPr lang="en-US" dirty="0"/>
                  <a:t> </a:t>
                </a:r>
                <a:r>
                  <a:rPr lang="en-US" dirty="0" err="1"/>
                  <a:t>necontrolate</a:t>
                </a:r>
                <a:r>
                  <a:rPr lang="en-US" dirty="0"/>
                  <a:t> fin).</a:t>
                </a:r>
              </a:p>
              <a:p>
                <a:pPr>
                  <a:buNone/>
                </a:pPr>
                <a:r>
                  <a:rPr lang="en-US" dirty="0"/>
                  <a:t> </a:t>
                </a:r>
                <a:r>
                  <a:rPr lang="en-US" dirty="0" err="1"/>
                  <a:t>Exemplu</a:t>
                </a:r>
                <a:r>
                  <a:rPr lang="en-US" dirty="0"/>
                  <a:t>: </a:t>
                </a:r>
                <a:r>
                  <a:rPr lang="en-US" dirty="0" err="1"/>
                  <a:t>solidificarea</a:t>
                </a:r>
                <a:r>
                  <a:rPr lang="en-US" dirty="0"/>
                  <a:t> </a:t>
                </a:r>
                <a:r>
                  <a:rPr lang="en-US" dirty="0" err="1"/>
                  <a:t>rapidă</a:t>
                </a:r>
                <a:r>
                  <a:rPr lang="en-US" dirty="0"/>
                  <a:t> a </a:t>
                </a:r>
                <a:r>
                  <a:rPr lang="en-US" dirty="0" err="1"/>
                  <a:t>siliciului</a:t>
                </a:r>
                <a:r>
                  <a:rPr lang="en-US" dirty="0"/>
                  <a:t> </a:t>
                </a:r>
                <a:r>
                  <a:rPr lang="en-US" dirty="0" err="1"/>
                  <a:t>topit</a:t>
                </a:r>
                <a:r>
                  <a:rPr lang="en-US" dirty="0"/>
                  <a:t> </a:t>
                </a:r>
                <a:r>
                  <a:rPr lang="en-US" dirty="0" err="1"/>
                  <a:t>sau</a:t>
                </a:r>
                <a:r>
                  <a:rPr lang="en-US" dirty="0"/>
                  <a:t> a </a:t>
                </a:r>
                <a:r>
                  <a:rPr lang="en-US" dirty="0" err="1"/>
                  <a:t>aliajelor</a:t>
                </a:r>
                <a:r>
                  <a:rPr lang="en-US" dirty="0"/>
                  <a:t> </a:t>
                </a:r>
                <a:r>
                  <a:rPr lang="en-US" dirty="0" err="1"/>
                  <a:t>unde</a:t>
                </a:r>
                <a:r>
                  <a:rPr lang="en-US" dirty="0"/>
                  <a:t> se </a:t>
                </a:r>
                <a:r>
                  <a:rPr lang="en-US" dirty="0" err="1"/>
                  <a:t>formează</a:t>
                </a:r>
                <a:r>
                  <a:rPr lang="en-US" dirty="0"/>
                  <a:t> rapid </a:t>
                </a:r>
                <a:r>
                  <a:rPr lang="en-US" dirty="0" err="1"/>
                  <a:t>concentrații</a:t>
                </a:r>
                <a:r>
                  <a:rPr lang="en-US" dirty="0"/>
                  <a:t> </a:t>
                </a:r>
                <a:r>
                  <a:rPr lang="en-US" dirty="0" err="1"/>
                  <a:t>mari</a:t>
                </a:r>
                <a:r>
                  <a:rPr lang="en-US" dirty="0"/>
                  <a:t> de </a:t>
                </a:r>
                <a:r>
                  <a:rPr lang="en-US" dirty="0" err="1"/>
                  <a:t>impurități</a:t>
                </a:r>
                <a:r>
                  <a:rPr lang="en-US" dirty="0"/>
                  <a:t> la </a:t>
                </a:r>
                <a:r>
                  <a:rPr lang="en-US" dirty="0" err="1"/>
                  <a:t>finalul</a:t>
                </a:r>
                <a:r>
                  <a:rPr lang="en-US" dirty="0"/>
                  <a:t> </a:t>
                </a:r>
                <a:r>
                  <a:rPr lang="en-US" dirty="0" err="1"/>
                  <a:t>cristalului</a:t>
                </a:r>
                <a:r>
                  <a:rPr lang="en-US" dirty="0"/>
                  <a:t>.</a:t>
                </a:r>
              </a:p>
            </p:txBody>
          </p:sp>
        </mc:Choice>
        <mc:Fallback xmlns="">
          <p:sp>
            <p:nvSpPr>
              <p:cNvPr id="5" name="TextBox 4">
                <a:extLst>
                  <a:ext uri="{FF2B5EF4-FFF2-40B4-BE49-F238E27FC236}">
                    <a16:creationId xmlns:a16="http://schemas.microsoft.com/office/drawing/2014/main" id="{7367F9CF-700D-0929-7021-213858092E74}"/>
                  </a:ext>
                </a:extLst>
              </p:cNvPr>
              <p:cNvSpPr txBox="1">
                <a:spLocks noRot="1" noChangeAspect="1" noMove="1" noResize="1" noEditPoints="1" noAdjustHandles="1" noChangeArrowheads="1" noChangeShapeType="1" noTextEdit="1"/>
              </p:cNvSpPr>
              <p:nvPr/>
            </p:nvSpPr>
            <p:spPr>
              <a:xfrm>
                <a:off x="0" y="0"/>
                <a:ext cx="11991975" cy="4315669"/>
              </a:xfrm>
              <a:prstGeom prst="rect">
                <a:avLst/>
              </a:prstGeom>
              <a:blipFill>
                <a:blip r:embed="rId2"/>
                <a:stretch>
                  <a:fillRect l="-407" t="-706" b="-127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FFFE9D76-BC27-4F92-C672-165A88B0FA69}"/>
              </a:ext>
            </a:extLst>
          </p:cNvPr>
          <p:cNvSpPr/>
          <p:nvPr/>
        </p:nvSpPr>
        <p:spPr>
          <a:xfrm>
            <a:off x="0" y="0"/>
            <a:ext cx="12192000" cy="6858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566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FC2407-DA14-ADD4-8E9C-35A70FE45BAD}"/>
                  </a:ext>
                </a:extLst>
              </p:cNvPr>
              <p:cNvSpPr txBox="1"/>
              <p:nvPr/>
            </p:nvSpPr>
            <p:spPr>
              <a:xfrm>
                <a:off x="0" y="0"/>
                <a:ext cx="12192000" cy="4382803"/>
              </a:xfrm>
              <a:prstGeom prst="rect">
                <a:avLst/>
              </a:prstGeom>
              <a:noFill/>
            </p:spPr>
            <p:txBody>
              <a:bodyPr wrap="square">
                <a:spAutoFit/>
              </a:bodyPr>
              <a:lstStyle/>
              <a:p>
                <a:pPr>
                  <a:buNone/>
                </a:pPr>
                <a:r>
                  <a:rPr lang="en-US" b="1" dirty="0" err="1"/>
                  <a:t>Modelul</a:t>
                </a:r>
                <a:r>
                  <a:rPr lang="en-US" b="1" dirty="0"/>
                  <a:t> </a:t>
                </a:r>
                <a:r>
                  <a:rPr lang="en-US" b="1" dirty="0" err="1"/>
                  <a:t>Exponențial</a:t>
                </a:r>
                <a:r>
                  <a:rPr lang="en-US" b="1" dirty="0"/>
                  <a:t> (</a:t>
                </a:r>
                <a:r>
                  <a:rPr lang="en-US" b="1" dirty="0" err="1"/>
                  <a:t>bilanț</a:t>
                </a:r>
                <a:r>
                  <a:rPr lang="en-US" b="1" dirty="0"/>
                  <a:t> cu </a:t>
                </a:r>
                <a:r>
                  <a:rPr lang="en-US" b="1" dirty="0" err="1"/>
                  <a:t>difuzie</a:t>
                </a:r>
                <a:r>
                  <a:rPr lang="en-US" b="1" dirty="0"/>
                  <a:t>)</a:t>
                </a:r>
              </a:p>
              <a:p>
                <a:pPr>
                  <a:buNone/>
                </a:pPr>
                <a:r>
                  <a:rPr lang="en-US" b="1" dirty="0" err="1"/>
                  <a:t>Ecuația</a:t>
                </a:r>
                <a:r>
                  <a:rPr lang="en-US" b="1" dirty="0"/>
                  <a:t>:</a:t>
                </a:r>
                <a:endParaRPr lang="en-US" dirty="0"/>
              </a:p>
              <a:p>
                <a:pPr>
                  <a:buNone/>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1">
                              <a:latin typeface="Cambria Math" panose="02040503050406030204" pitchFamily="18" charset="0"/>
                            </a:rPr>
                            <m:t>𝑆</m:t>
                          </m:r>
                        </m:sub>
                      </m:sSub>
                      <m:r>
                        <a:rPr lang="ar-AE" i="0">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0">
                              <a:latin typeface="Cambria Math" panose="02040503050406030204" pitchFamily="18" charset="0"/>
                            </a:rPr>
                            <m:t>0</m:t>
                          </m:r>
                        </m:sub>
                      </m:sSub>
                      <m:d>
                        <m:dPr>
                          <m:begChr m:val="["/>
                          <m:endChr m:val="]"/>
                          <m:ctrlPr>
                            <a:rPr lang="ar-AE" i="1">
                              <a:latin typeface="Cambria Math" panose="02040503050406030204" pitchFamily="18" charset="0"/>
                            </a:rPr>
                          </m:ctrlPr>
                        </m:dPr>
                        <m:e>
                          <m:r>
                            <a:rPr lang="ar-AE" i="0">
                              <a:latin typeface="Cambria Math" panose="02040503050406030204" pitchFamily="18" charset="0"/>
                            </a:rPr>
                            <m:t>1</m:t>
                          </m:r>
                          <m:r>
                            <a:rPr lang="ar-AE" i="0">
                              <a:latin typeface="Cambria Math" panose="02040503050406030204" pitchFamily="18" charset="0"/>
                            </a:rPr>
                            <m:t>−</m:t>
                          </m:r>
                          <m:d>
                            <m:dPr>
                              <m:ctrlPr>
                                <a:rPr lang="ar-AE" i="1">
                                  <a:latin typeface="Cambria Math" panose="02040503050406030204" pitchFamily="18" charset="0"/>
                                </a:rPr>
                              </m:ctrlPr>
                            </m:dPr>
                            <m:e>
                              <m:r>
                                <a:rPr lang="ar-AE" i="0">
                                  <a:latin typeface="Cambria Math" panose="02040503050406030204" pitchFamily="18" charset="0"/>
                                </a:rPr>
                                <m:t>1</m:t>
                              </m:r>
                              <m:r>
                                <a:rPr lang="ar-AE" i="0">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0">
                                      <a:latin typeface="Cambria Math" panose="02040503050406030204" pitchFamily="18" charset="0"/>
                                    </a:rPr>
                                    <m:t>0</m:t>
                                  </m:r>
                                </m:sub>
                              </m:sSub>
                            </m:e>
                          </m:d>
                          <m:sSup>
                            <m:sSupPr>
                              <m:ctrlPr>
                                <a:rPr lang="ar-AE" i="1">
                                  <a:latin typeface="Cambria Math" panose="02040503050406030204" pitchFamily="18" charset="0"/>
                                </a:rPr>
                              </m:ctrlPr>
                            </m:sSupPr>
                            <m:e>
                              <m:r>
                                <a:rPr lang="ar-AE" i="1">
                                  <a:latin typeface="Cambria Math" panose="02040503050406030204" pitchFamily="18" charset="0"/>
                                </a:rPr>
                                <m:t>𝑒</m:t>
                              </m:r>
                            </m:e>
                            <m:sup>
                              <m:r>
                                <a:rPr lang="ar-AE" i="0">
                                  <a:latin typeface="Cambria Math" panose="02040503050406030204" pitchFamily="18" charset="0"/>
                                </a:rPr>
                                <m:t>−</m:t>
                              </m:r>
                              <m:f>
                                <m:fPr>
                                  <m:ctrlPr>
                                    <a:rPr lang="ar-AE" i="1">
                                      <a:latin typeface="Cambria Math" panose="02040503050406030204" pitchFamily="18" charset="0"/>
                                    </a:rPr>
                                  </m:ctrlPr>
                                </m:fPr>
                                <m:num>
                                  <m:r>
                                    <a:rPr lang="ar-AE" i="1">
                                      <a:latin typeface="Cambria Math" panose="02040503050406030204" pitchFamily="18" charset="0"/>
                                    </a:rPr>
                                    <m:t>𝐾</m:t>
                                  </m:r>
                                </m:num>
                                <m:den>
                                  <m:r>
                                    <a:rPr lang="ar-AE" i="1">
                                      <a:latin typeface="Cambria Math" panose="02040503050406030204" pitchFamily="18" charset="0"/>
                                    </a:rPr>
                                    <m:t>𝑏</m:t>
                                  </m:r>
                                </m:den>
                              </m:f>
                              <m:r>
                                <a:rPr lang="ar-AE" i="1">
                                  <a:latin typeface="Cambria Math" panose="02040503050406030204" pitchFamily="18" charset="0"/>
                                </a:rPr>
                                <m:t>𝑥</m:t>
                              </m:r>
                            </m:sup>
                          </m:sSup>
                        </m:e>
                      </m:d>
                    </m:oMath>
                  </m:oMathPara>
                </a14:m>
                <a:endParaRPr lang="ar-AE" dirty="0"/>
              </a:p>
              <a:p>
                <a:pPr>
                  <a:buNone/>
                </a:pPr>
                <a:r>
                  <a:rPr lang="en-US" b="1" dirty="0" err="1"/>
                  <a:t>Ipoteze</a:t>
                </a:r>
                <a:r>
                  <a:rPr lang="en-US" b="1" dirty="0"/>
                  <a:t>:</a:t>
                </a:r>
              </a:p>
              <a:p>
                <a:pPr>
                  <a:buFont typeface="Arial" panose="020B0604020202020204" pitchFamily="34" charset="0"/>
                  <a:buChar char="•"/>
                </a:pPr>
                <a:r>
                  <a:rPr lang="en-US" dirty="0" err="1"/>
                  <a:t>există</a:t>
                </a:r>
                <a:r>
                  <a:rPr lang="en-US" dirty="0"/>
                  <a:t> </a:t>
                </a:r>
                <a:r>
                  <a:rPr lang="en-US" b="1" dirty="0" err="1"/>
                  <a:t>difuzie</a:t>
                </a:r>
                <a:r>
                  <a:rPr lang="en-US" b="1" dirty="0"/>
                  <a:t> </a:t>
                </a:r>
                <a:r>
                  <a:rPr lang="en-US" b="1" dirty="0" err="1"/>
                  <a:t>parțială</a:t>
                </a:r>
                <a:r>
                  <a:rPr lang="en-US" dirty="0"/>
                  <a:t> </a:t>
                </a:r>
                <a:r>
                  <a:rPr lang="en-US" dirty="0" err="1"/>
                  <a:t>în</a:t>
                </a:r>
                <a:r>
                  <a:rPr lang="en-US" dirty="0"/>
                  <a:t> </a:t>
                </a:r>
                <a:r>
                  <a:rPr lang="en-US" dirty="0" err="1"/>
                  <a:t>lichid</a:t>
                </a:r>
                <a:r>
                  <a:rPr lang="en-US" dirty="0"/>
                  <a:t> → </a:t>
                </a:r>
                <a:r>
                  <a:rPr lang="en-US" dirty="0" err="1"/>
                  <a:t>concentrația</a:t>
                </a:r>
                <a:r>
                  <a:rPr lang="en-US" dirty="0"/>
                  <a:t> </a:t>
                </a:r>
                <a:r>
                  <a:rPr lang="en-US" dirty="0" err="1"/>
                  <a:t>impurităților</a:t>
                </a:r>
                <a:r>
                  <a:rPr lang="en-US" dirty="0"/>
                  <a:t> se </a:t>
                </a:r>
                <a:r>
                  <a:rPr lang="en-US" dirty="0" err="1"/>
                  <a:t>redistribuie</a:t>
                </a:r>
                <a:r>
                  <a:rPr lang="en-US" dirty="0"/>
                  <a:t>,</a:t>
                </a:r>
              </a:p>
              <a:p>
                <a:pPr>
                  <a:buFont typeface="Arial" panose="020B0604020202020204" pitchFamily="34" charset="0"/>
                  <a:buChar char="•"/>
                </a:pPr>
                <a:r>
                  <a:rPr lang="en-US" dirty="0" err="1"/>
                  <a:t>lichidul</a:t>
                </a:r>
                <a:r>
                  <a:rPr lang="en-US" dirty="0"/>
                  <a:t> se </a:t>
                </a:r>
                <a:r>
                  <a:rPr lang="en-US" dirty="0" err="1"/>
                  <a:t>amestecă</a:t>
                </a:r>
                <a:r>
                  <a:rPr lang="en-US" dirty="0"/>
                  <a:t> (</a:t>
                </a:r>
                <a:r>
                  <a:rPr lang="en-US" dirty="0" err="1"/>
                  <a:t>parțial</a:t>
                </a:r>
                <a:r>
                  <a:rPr lang="en-US" dirty="0"/>
                  <a:t> </a:t>
                </a:r>
                <a:r>
                  <a:rPr lang="en-US" dirty="0" err="1"/>
                  <a:t>sau</a:t>
                </a:r>
                <a:r>
                  <a:rPr lang="en-US" dirty="0"/>
                  <a:t> </a:t>
                </a:r>
                <a:r>
                  <a:rPr lang="en-US" dirty="0" err="1"/>
                  <a:t>complet</a:t>
                </a:r>
                <a:r>
                  <a:rPr lang="en-US" dirty="0"/>
                  <a:t>),</a:t>
                </a:r>
              </a:p>
              <a:p>
                <a:pPr>
                  <a:buFont typeface="Arial" panose="020B0604020202020204" pitchFamily="34" charset="0"/>
                  <a:buChar char="•"/>
                </a:pPr>
                <a:r>
                  <a:rPr lang="en-US" dirty="0" err="1"/>
                  <a:t>frontul</a:t>
                </a:r>
                <a:r>
                  <a:rPr lang="en-US" dirty="0"/>
                  <a:t> de </a:t>
                </a:r>
                <a:r>
                  <a:rPr lang="en-US" dirty="0" err="1"/>
                  <a:t>solidificare</a:t>
                </a:r>
                <a:r>
                  <a:rPr lang="en-US" dirty="0"/>
                  <a:t> </a:t>
                </a:r>
                <a:r>
                  <a:rPr lang="en-US" dirty="0" err="1"/>
                  <a:t>este</a:t>
                </a:r>
                <a:r>
                  <a:rPr lang="en-US" dirty="0"/>
                  <a:t> </a:t>
                </a:r>
                <a:r>
                  <a:rPr lang="en-US" dirty="0" err="1"/>
                  <a:t>mai</a:t>
                </a:r>
                <a:r>
                  <a:rPr lang="en-US" dirty="0"/>
                  <a:t> realist, </a:t>
                </a:r>
                <a:r>
                  <a:rPr lang="en-US" dirty="0" err="1"/>
                  <a:t>impuritățile</a:t>
                </a:r>
                <a:r>
                  <a:rPr lang="en-US" dirty="0"/>
                  <a:t> au </a:t>
                </a:r>
                <a:r>
                  <a:rPr lang="en-US" dirty="0" err="1"/>
                  <a:t>timp</a:t>
                </a:r>
                <a:r>
                  <a:rPr lang="en-US" dirty="0"/>
                  <a:t> </a:t>
                </a:r>
                <a:r>
                  <a:rPr lang="en-US" dirty="0" err="1"/>
                  <a:t>să</a:t>
                </a:r>
                <a:r>
                  <a:rPr lang="en-US" dirty="0"/>
                  <a:t> se </a:t>
                </a:r>
                <a:r>
                  <a:rPr lang="en-US" dirty="0" err="1"/>
                  <a:t>redistribuie</a:t>
                </a:r>
                <a:r>
                  <a:rPr lang="en-US" dirty="0"/>
                  <a:t>.</a:t>
                </a:r>
              </a:p>
              <a:p>
                <a:pPr>
                  <a:buNone/>
                </a:pPr>
                <a:r>
                  <a:rPr lang="en-US" b="1" dirty="0" err="1"/>
                  <a:t>Situații</a:t>
                </a:r>
                <a:r>
                  <a:rPr lang="en-US" b="1" dirty="0"/>
                  <a:t> practice:</a:t>
                </a:r>
              </a:p>
              <a:p>
                <a:pPr>
                  <a:buNone/>
                </a:pPr>
                <a:r>
                  <a:rPr lang="en-US" dirty="0"/>
                  <a:t>✔ Se </a:t>
                </a:r>
                <a:r>
                  <a:rPr lang="en-US" dirty="0" err="1"/>
                  <a:t>aplică</a:t>
                </a:r>
                <a:r>
                  <a:rPr lang="en-US" dirty="0"/>
                  <a:t> bine </a:t>
                </a:r>
                <a:r>
                  <a:rPr lang="en-US" dirty="0" err="1"/>
                  <a:t>atunci</a:t>
                </a:r>
                <a:r>
                  <a:rPr lang="en-US" dirty="0"/>
                  <a:t> </a:t>
                </a:r>
                <a:r>
                  <a:rPr lang="en-US" dirty="0" err="1"/>
                  <a:t>când</a:t>
                </a:r>
                <a:r>
                  <a:rPr lang="en-US" dirty="0"/>
                  <a:t>:</a:t>
                </a:r>
              </a:p>
              <a:p>
                <a:pPr>
                  <a:buFont typeface="Arial" panose="020B0604020202020204" pitchFamily="34" charset="0"/>
                  <a:buChar char="•"/>
                </a:pPr>
                <a:r>
                  <a:rPr lang="en-US" dirty="0" err="1"/>
                  <a:t>creșterea</a:t>
                </a:r>
                <a:r>
                  <a:rPr lang="en-US" dirty="0"/>
                  <a:t> </a:t>
                </a:r>
                <a:r>
                  <a:rPr lang="en-US" dirty="0" err="1"/>
                  <a:t>cristalului</a:t>
                </a:r>
                <a:r>
                  <a:rPr lang="en-US" dirty="0"/>
                  <a:t> </a:t>
                </a:r>
                <a:r>
                  <a:rPr lang="en-US" dirty="0" err="1"/>
                  <a:t>este</a:t>
                </a:r>
                <a:r>
                  <a:rPr lang="en-US" dirty="0"/>
                  <a:t> </a:t>
                </a:r>
                <a:r>
                  <a:rPr lang="en-US" b="1" dirty="0" err="1"/>
                  <a:t>lentă</a:t>
                </a:r>
                <a:r>
                  <a:rPr lang="en-US" b="1" dirty="0"/>
                  <a:t> </a:t>
                </a:r>
                <a:r>
                  <a:rPr lang="en-US" b="1" dirty="0" err="1"/>
                  <a:t>și</a:t>
                </a:r>
                <a:r>
                  <a:rPr lang="en-US" b="1" dirty="0"/>
                  <a:t> </a:t>
                </a:r>
                <a:r>
                  <a:rPr lang="en-US" b="1" dirty="0" err="1"/>
                  <a:t>controlată</a:t>
                </a:r>
                <a:r>
                  <a:rPr lang="en-US" dirty="0"/>
                  <a:t>,</a:t>
                </a:r>
              </a:p>
              <a:p>
                <a:pPr>
                  <a:buFont typeface="Arial" panose="020B0604020202020204" pitchFamily="34" charset="0"/>
                  <a:buChar char="•"/>
                </a:pPr>
                <a:r>
                  <a:rPr lang="en-US" dirty="0"/>
                  <a:t>se </a:t>
                </a:r>
                <a:r>
                  <a:rPr lang="en-US" dirty="0" err="1"/>
                  <a:t>folosesc</a:t>
                </a:r>
                <a:r>
                  <a:rPr lang="en-US" dirty="0"/>
                  <a:t> </a:t>
                </a:r>
                <a:r>
                  <a:rPr lang="en-US" dirty="0" err="1"/>
                  <a:t>cuptoare</a:t>
                </a:r>
                <a:r>
                  <a:rPr lang="en-US" dirty="0"/>
                  <a:t> cu </a:t>
                </a:r>
                <a:r>
                  <a:rPr lang="en-US" b="1" dirty="0" err="1"/>
                  <a:t>convecție</a:t>
                </a:r>
                <a:r>
                  <a:rPr lang="en-US" b="1" dirty="0"/>
                  <a:t> </a:t>
                </a:r>
                <a:r>
                  <a:rPr lang="en-US" b="1" dirty="0" err="1"/>
                  <a:t>termică</a:t>
                </a:r>
                <a:r>
                  <a:rPr lang="en-US" dirty="0"/>
                  <a:t> care </a:t>
                </a:r>
                <a:r>
                  <a:rPr lang="en-US" dirty="0" err="1"/>
                  <a:t>asigură</a:t>
                </a:r>
                <a:r>
                  <a:rPr lang="en-US" dirty="0"/>
                  <a:t> </a:t>
                </a:r>
                <a:r>
                  <a:rPr lang="en-US" dirty="0" err="1"/>
                  <a:t>amestecarea</a:t>
                </a:r>
                <a:r>
                  <a:rPr lang="en-US" dirty="0"/>
                  <a:t> </a:t>
                </a:r>
                <a:r>
                  <a:rPr lang="en-US" dirty="0" err="1"/>
                  <a:t>topiturii</a:t>
                </a:r>
                <a:r>
                  <a:rPr lang="en-US" dirty="0"/>
                  <a:t>,</a:t>
                </a:r>
              </a:p>
              <a:p>
                <a:pPr>
                  <a:buFont typeface="Arial" panose="020B0604020202020204" pitchFamily="34" charset="0"/>
                  <a:buChar char="•"/>
                </a:pPr>
                <a:r>
                  <a:rPr lang="en-US" dirty="0"/>
                  <a:t>la </a:t>
                </a:r>
                <a:r>
                  <a:rPr lang="en-US" dirty="0" err="1"/>
                  <a:t>creșterea</a:t>
                </a:r>
                <a:r>
                  <a:rPr lang="en-US" dirty="0"/>
                  <a:t> </a:t>
                </a:r>
                <a:r>
                  <a:rPr lang="en-US" dirty="0" err="1"/>
                  <a:t>monocristalelor</a:t>
                </a:r>
                <a:r>
                  <a:rPr lang="en-US" dirty="0"/>
                  <a:t> de </a:t>
                </a:r>
                <a:r>
                  <a:rPr lang="en-US" dirty="0" err="1"/>
                  <a:t>înaltă</a:t>
                </a:r>
                <a:r>
                  <a:rPr lang="en-US" dirty="0"/>
                  <a:t> </a:t>
                </a:r>
                <a:r>
                  <a:rPr lang="en-US" dirty="0" err="1"/>
                  <a:t>calitate</a:t>
                </a:r>
                <a:r>
                  <a:rPr lang="en-US" dirty="0"/>
                  <a:t> </a:t>
                </a:r>
                <a:r>
                  <a:rPr lang="en-US" dirty="0" err="1"/>
                  <a:t>pentru</a:t>
                </a:r>
                <a:r>
                  <a:rPr lang="en-US" dirty="0"/>
                  <a:t> </a:t>
                </a:r>
                <a:r>
                  <a:rPr lang="en-US" b="1" dirty="0" err="1"/>
                  <a:t>semiconductori</a:t>
                </a:r>
                <a:r>
                  <a:rPr lang="en-US" b="1" dirty="0"/>
                  <a:t> (Si, Ge, GaAs, </a:t>
                </a:r>
                <a:r>
                  <a:rPr lang="en-US" b="1" dirty="0" err="1"/>
                  <a:t>InP</a:t>
                </a:r>
                <a:r>
                  <a:rPr lang="en-US" b="1" dirty="0"/>
                  <a:t>)</a:t>
                </a:r>
                <a:r>
                  <a:rPr lang="en-US" dirty="0"/>
                  <a:t>, </a:t>
                </a:r>
                <a:r>
                  <a:rPr lang="en-US" dirty="0" err="1"/>
                  <a:t>unde</a:t>
                </a:r>
                <a:r>
                  <a:rPr lang="en-US" dirty="0"/>
                  <a:t> </a:t>
                </a:r>
                <a:r>
                  <a:rPr lang="en-US" dirty="0" err="1"/>
                  <a:t>uniformitatea</a:t>
                </a:r>
                <a:r>
                  <a:rPr lang="en-US" dirty="0"/>
                  <a:t> </a:t>
                </a:r>
                <a:r>
                  <a:rPr lang="en-US" dirty="0" err="1"/>
                  <a:t>dopajului</a:t>
                </a:r>
                <a:r>
                  <a:rPr lang="en-US" dirty="0"/>
                  <a:t> </a:t>
                </a:r>
                <a:r>
                  <a:rPr lang="en-US" dirty="0" err="1"/>
                  <a:t>este</a:t>
                </a:r>
                <a:r>
                  <a:rPr lang="en-US" dirty="0"/>
                  <a:t> </a:t>
                </a:r>
                <a:r>
                  <a:rPr lang="en-US" dirty="0" err="1"/>
                  <a:t>esențială</a:t>
                </a:r>
                <a:r>
                  <a:rPr lang="en-US" dirty="0"/>
                  <a:t>.</a:t>
                </a:r>
              </a:p>
              <a:p>
                <a:pPr>
                  <a:buNone/>
                </a:pPr>
                <a:r>
                  <a:rPr lang="en-US" dirty="0"/>
                  <a:t> </a:t>
                </a:r>
                <a:r>
                  <a:rPr lang="en-US" dirty="0" err="1"/>
                  <a:t>Exemplu</a:t>
                </a:r>
                <a:r>
                  <a:rPr lang="en-US" dirty="0"/>
                  <a:t>: </a:t>
                </a:r>
                <a:r>
                  <a:rPr lang="en-US" dirty="0" err="1"/>
                  <a:t>metoda</a:t>
                </a:r>
                <a:r>
                  <a:rPr lang="en-US" dirty="0"/>
                  <a:t> </a:t>
                </a:r>
                <a:r>
                  <a:rPr lang="en-US" b="1" dirty="0" err="1"/>
                  <a:t>Czochralski</a:t>
                </a:r>
                <a:r>
                  <a:rPr lang="en-US" dirty="0"/>
                  <a:t> de </a:t>
                </a:r>
                <a:r>
                  <a:rPr lang="en-US" dirty="0" err="1"/>
                  <a:t>creștere</a:t>
                </a:r>
                <a:r>
                  <a:rPr lang="en-US" dirty="0"/>
                  <a:t> a </a:t>
                </a:r>
                <a:r>
                  <a:rPr lang="en-US" dirty="0" err="1"/>
                  <a:t>cristalelor</a:t>
                </a:r>
                <a:r>
                  <a:rPr lang="en-US" dirty="0"/>
                  <a:t> de </a:t>
                </a:r>
                <a:r>
                  <a:rPr lang="en-US" dirty="0" err="1"/>
                  <a:t>siliciu</a:t>
                </a:r>
                <a:r>
                  <a:rPr lang="en-US" dirty="0"/>
                  <a:t> </a:t>
                </a:r>
                <a:r>
                  <a:rPr lang="en-US" dirty="0" err="1"/>
                  <a:t>utilizate</a:t>
                </a:r>
                <a:r>
                  <a:rPr lang="en-US" dirty="0"/>
                  <a:t> </a:t>
                </a:r>
                <a:r>
                  <a:rPr lang="en-US" dirty="0" err="1"/>
                  <a:t>în</a:t>
                </a:r>
                <a:r>
                  <a:rPr lang="en-US" dirty="0"/>
                  <a:t> </a:t>
                </a:r>
                <a:r>
                  <a:rPr lang="en-US" dirty="0" err="1"/>
                  <a:t>microelectronică</a:t>
                </a:r>
                <a:r>
                  <a:rPr lang="en-US" dirty="0"/>
                  <a:t> → </a:t>
                </a:r>
                <a:r>
                  <a:rPr lang="en-US" dirty="0" err="1"/>
                  <a:t>lichidul</a:t>
                </a:r>
                <a:r>
                  <a:rPr lang="en-US" dirty="0"/>
                  <a:t> </a:t>
                </a:r>
                <a:r>
                  <a:rPr lang="en-US" dirty="0" err="1"/>
                  <a:t>este</a:t>
                </a:r>
                <a:r>
                  <a:rPr lang="en-US" dirty="0"/>
                  <a:t> </a:t>
                </a:r>
                <a:r>
                  <a:rPr lang="en-US" dirty="0" err="1"/>
                  <a:t>agitat</a:t>
                </a:r>
                <a:r>
                  <a:rPr lang="en-US" dirty="0"/>
                  <a:t> de </a:t>
                </a:r>
                <a:r>
                  <a:rPr lang="en-US" dirty="0" err="1"/>
                  <a:t>rotația</a:t>
                </a:r>
                <a:r>
                  <a:rPr lang="en-US" dirty="0"/>
                  <a:t> </a:t>
                </a:r>
                <a:r>
                  <a:rPr lang="en-US" dirty="0" err="1"/>
                  <a:t>creuzetului</a:t>
                </a:r>
                <a:r>
                  <a:rPr lang="en-US" dirty="0"/>
                  <a:t> </a:t>
                </a:r>
                <a:r>
                  <a:rPr lang="en-US" dirty="0" err="1"/>
                  <a:t>și</a:t>
                </a:r>
                <a:r>
                  <a:rPr lang="en-US" dirty="0"/>
                  <a:t> </a:t>
                </a:r>
                <a:r>
                  <a:rPr lang="en-US" dirty="0" err="1"/>
                  <a:t>difuzia</a:t>
                </a:r>
                <a:r>
                  <a:rPr lang="en-US" dirty="0"/>
                  <a:t> </a:t>
                </a:r>
                <a:r>
                  <a:rPr lang="en-US" dirty="0" err="1"/>
                  <a:t>este</a:t>
                </a:r>
                <a:r>
                  <a:rPr lang="en-US" dirty="0"/>
                  <a:t> </a:t>
                </a:r>
                <a:r>
                  <a:rPr lang="en-US" dirty="0" err="1"/>
                  <a:t>semnificativă</a:t>
                </a:r>
                <a:r>
                  <a:rPr lang="en-US" dirty="0"/>
                  <a:t> → </a:t>
                </a:r>
                <a:r>
                  <a:rPr lang="en-US" dirty="0" err="1"/>
                  <a:t>modelul</a:t>
                </a:r>
                <a:r>
                  <a:rPr lang="en-US" dirty="0"/>
                  <a:t> </a:t>
                </a:r>
                <a:r>
                  <a:rPr lang="en-US" dirty="0" err="1"/>
                  <a:t>exponențial</a:t>
                </a:r>
                <a:r>
                  <a:rPr lang="en-US" dirty="0"/>
                  <a:t> </a:t>
                </a:r>
                <a:r>
                  <a:rPr lang="en-US" dirty="0" err="1"/>
                  <a:t>descrie</a:t>
                </a:r>
                <a:r>
                  <a:rPr lang="en-US" dirty="0"/>
                  <a:t> </a:t>
                </a:r>
                <a:r>
                  <a:rPr lang="en-US" dirty="0" err="1"/>
                  <a:t>mai</a:t>
                </a:r>
                <a:r>
                  <a:rPr lang="en-US" dirty="0"/>
                  <a:t> bine </a:t>
                </a:r>
                <a:r>
                  <a:rPr lang="en-US" dirty="0" err="1"/>
                  <a:t>realitatea</a:t>
                </a:r>
                <a:r>
                  <a:rPr lang="en-US" dirty="0"/>
                  <a:t>.</a:t>
                </a:r>
              </a:p>
            </p:txBody>
          </p:sp>
        </mc:Choice>
        <mc:Fallback xmlns="">
          <p:sp>
            <p:nvSpPr>
              <p:cNvPr id="5" name="TextBox 4">
                <a:extLst>
                  <a:ext uri="{FF2B5EF4-FFF2-40B4-BE49-F238E27FC236}">
                    <a16:creationId xmlns:a16="http://schemas.microsoft.com/office/drawing/2014/main" id="{42FC2407-DA14-ADD4-8E9C-35A70FE45BAD}"/>
                  </a:ext>
                </a:extLst>
              </p:cNvPr>
              <p:cNvSpPr txBox="1">
                <a:spLocks noRot="1" noChangeAspect="1" noMove="1" noResize="1" noEditPoints="1" noAdjustHandles="1" noChangeArrowheads="1" noChangeShapeType="1" noTextEdit="1"/>
              </p:cNvSpPr>
              <p:nvPr/>
            </p:nvSpPr>
            <p:spPr>
              <a:xfrm>
                <a:off x="0" y="0"/>
                <a:ext cx="12192000" cy="4382803"/>
              </a:xfrm>
              <a:prstGeom prst="rect">
                <a:avLst/>
              </a:prstGeom>
              <a:blipFill>
                <a:blip r:embed="rId2"/>
                <a:stretch>
                  <a:fillRect l="-400" t="-695" b="-125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8599816-5805-21E7-D9D7-45D85D1F7929}"/>
              </a:ext>
            </a:extLst>
          </p:cNvPr>
          <p:cNvSpPr txBox="1"/>
          <p:nvPr/>
        </p:nvSpPr>
        <p:spPr>
          <a:xfrm>
            <a:off x="278606" y="4814024"/>
            <a:ext cx="11665744" cy="1200329"/>
          </a:xfrm>
          <a:prstGeom prst="rect">
            <a:avLst/>
          </a:prstGeom>
          <a:noFill/>
        </p:spPr>
        <p:txBody>
          <a:bodyPr wrap="square">
            <a:spAutoFit/>
          </a:bodyPr>
          <a:lstStyle/>
          <a:p>
            <a:pPr>
              <a:buNone/>
            </a:pPr>
            <a:r>
              <a:rPr lang="en-US" b="1" dirty="0" err="1"/>
              <a:t>Rezumat</a:t>
            </a:r>
            <a:r>
              <a:rPr lang="en-US" b="1" dirty="0"/>
              <a:t> </a:t>
            </a:r>
            <a:r>
              <a:rPr lang="en-US" b="1" dirty="0" err="1"/>
              <a:t>Comparativ</a:t>
            </a:r>
            <a:endParaRPr lang="en-US" b="1" dirty="0"/>
          </a:p>
          <a:p>
            <a:pPr>
              <a:buFont typeface="Arial" panose="020B0604020202020204" pitchFamily="34" charset="0"/>
              <a:buChar char="•"/>
            </a:pPr>
            <a:r>
              <a:rPr lang="en-US" b="1" dirty="0"/>
              <a:t>Scheil</a:t>
            </a:r>
            <a:r>
              <a:rPr lang="en-US" dirty="0"/>
              <a:t> → </a:t>
            </a:r>
            <a:r>
              <a:rPr lang="en-US" dirty="0" err="1"/>
              <a:t>predicție</a:t>
            </a:r>
            <a:r>
              <a:rPr lang="en-US" dirty="0"/>
              <a:t> </a:t>
            </a:r>
            <a:r>
              <a:rPr lang="en-US" dirty="0" err="1"/>
              <a:t>simplă</a:t>
            </a:r>
            <a:r>
              <a:rPr lang="en-US" dirty="0"/>
              <a:t>, </a:t>
            </a:r>
            <a:r>
              <a:rPr lang="en-US" dirty="0" err="1"/>
              <a:t>bună</a:t>
            </a:r>
            <a:r>
              <a:rPr lang="en-US" dirty="0"/>
              <a:t> </a:t>
            </a:r>
            <a:r>
              <a:rPr lang="en-US" dirty="0" err="1"/>
              <a:t>pentru</a:t>
            </a:r>
            <a:r>
              <a:rPr lang="en-US" dirty="0"/>
              <a:t> </a:t>
            </a:r>
            <a:r>
              <a:rPr lang="en-US" dirty="0" err="1"/>
              <a:t>solidificare</a:t>
            </a:r>
            <a:r>
              <a:rPr lang="en-US" dirty="0"/>
              <a:t> </a:t>
            </a:r>
            <a:r>
              <a:rPr lang="en-US" dirty="0" err="1"/>
              <a:t>rapidă</a:t>
            </a:r>
            <a:r>
              <a:rPr lang="en-US" dirty="0"/>
              <a:t> </a:t>
            </a:r>
            <a:r>
              <a:rPr lang="en-US" dirty="0" err="1"/>
              <a:t>și</a:t>
            </a:r>
            <a:r>
              <a:rPr lang="en-US" dirty="0"/>
              <a:t> </a:t>
            </a:r>
            <a:r>
              <a:rPr lang="en-US" dirty="0" err="1"/>
              <a:t>impurități</a:t>
            </a:r>
            <a:r>
              <a:rPr lang="en-US" dirty="0"/>
              <a:t> cu </a:t>
            </a:r>
            <a:r>
              <a:rPr lang="en-US" dirty="0" err="1"/>
              <a:t>difuzie</a:t>
            </a:r>
            <a:r>
              <a:rPr lang="en-US" dirty="0"/>
              <a:t> </a:t>
            </a:r>
            <a:r>
              <a:rPr lang="en-US" dirty="0" err="1"/>
              <a:t>slabă</a:t>
            </a:r>
            <a:r>
              <a:rPr lang="en-US" dirty="0"/>
              <a:t>; </a:t>
            </a:r>
            <a:r>
              <a:rPr lang="en-US" dirty="0" err="1"/>
              <a:t>exagerat</a:t>
            </a:r>
            <a:r>
              <a:rPr lang="en-US" dirty="0"/>
              <a:t> </a:t>
            </a:r>
            <a:r>
              <a:rPr lang="en-US" dirty="0" err="1"/>
              <a:t>în</a:t>
            </a:r>
            <a:r>
              <a:rPr lang="en-US" dirty="0"/>
              <a:t> </a:t>
            </a:r>
            <a:r>
              <a:rPr lang="en-US" dirty="0" err="1"/>
              <a:t>practică</a:t>
            </a:r>
            <a:r>
              <a:rPr lang="en-US" dirty="0"/>
              <a:t> (</a:t>
            </a:r>
            <a:r>
              <a:rPr lang="en-US" dirty="0" err="1"/>
              <a:t>creștere</a:t>
            </a:r>
            <a:r>
              <a:rPr lang="en-US" dirty="0"/>
              <a:t> </a:t>
            </a:r>
            <a:r>
              <a:rPr lang="en-US" dirty="0" err="1"/>
              <a:t>nelimitată</a:t>
            </a:r>
            <a:r>
              <a:rPr lang="en-US" dirty="0"/>
              <a:t> a </a:t>
            </a:r>
            <a:r>
              <a:rPr lang="en-US" dirty="0" err="1"/>
              <a:t>impurităților</a:t>
            </a:r>
            <a:r>
              <a:rPr lang="en-US" dirty="0"/>
              <a:t> la final).</a:t>
            </a:r>
          </a:p>
          <a:p>
            <a:pPr>
              <a:buFont typeface="Arial" panose="020B0604020202020204" pitchFamily="34" charset="0"/>
              <a:buChar char="•"/>
            </a:pPr>
            <a:r>
              <a:rPr lang="en-US" b="1" dirty="0" err="1"/>
              <a:t>Exponențial</a:t>
            </a:r>
            <a:r>
              <a:rPr lang="en-US" dirty="0"/>
              <a:t> → </a:t>
            </a:r>
            <a:r>
              <a:rPr lang="en-US" dirty="0" err="1"/>
              <a:t>descrie</a:t>
            </a:r>
            <a:r>
              <a:rPr lang="en-US" dirty="0"/>
              <a:t> </a:t>
            </a:r>
            <a:r>
              <a:rPr lang="en-US" dirty="0" err="1"/>
              <a:t>mai</a:t>
            </a:r>
            <a:r>
              <a:rPr lang="en-US" dirty="0"/>
              <a:t> realist </a:t>
            </a:r>
            <a:r>
              <a:rPr lang="en-US" dirty="0" err="1"/>
              <a:t>procesele</a:t>
            </a:r>
            <a:r>
              <a:rPr lang="en-US" dirty="0"/>
              <a:t> </a:t>
            </a:r>
            <a:r>
              <a:rPr lang="en-US" dirty="0" err="1"/>
              <a:t>industriale</a:t>
            </a:r>
            <a:r>
              <a:rPr lang="en-US" dirty="0"/>
              <a:t> de </a:t>
            </a:r>
            <a:r>
              <a:rPr lang="en-US" dirty="0" err="1"/>
              <a:t>creștere</a:t>
            </a:r>
            <a:r>
              <a:rPr lang="en-US" dirty="0"/>
              <a:t> </a:t>
            </a:r>
            <a:r>
              <a:rPr lang="en-US" dirty="0" err="1"/>
              <a:t>controlată</a:t>
            </a:r>
            <a:r>
              <a:rPr lang="en-US" dirty="0"/>
              <a:t> a </a:t>
            </a:r>
            <a:r>
              <a:rPr lang="en-US" dirty="0" err="1"/>
              <a:t>cristalelor</a:t>
            </a:r>
            <a:r>
              <a:rPr lang="en-US" dirty="0"/>
              <a:t> de </a:t>
            </a:r>
            <a:r>
              <a:rPr lang="en-US" dirty="0" err="1"/>
              <a:t>semiconductori</a:t>
            </a:r>
            <a:r>
              <a:rPr lang="en-US" dirty="0"/>
              <a:t>.</a:t>
            </a:r>
          </a:p>
        </p:txBody>
      </p:sp>
      <p:sp>
        <p:nvSpPr>
          <p:cNvPr id="8" name="Rectangle 7">
            <a:extLst>
              <a:ext uri="{FF2B5EF4-FFF2-40B4-BE49-F238E27FC236}">
                <a16:creationId xmlns:a16="http://schemas.microsoft.com/office/drawing/2014/main" id="{1283191F-B8FB-58BF-B666-45DE28F1D2D3}"/>
              </a:ext>
            </a:extLst>
          </p:cNvPr>
          <p:cNvSpPr/>
          <p:nvPr/>
        </p:nvSpPr>
        <p:spPr>
          <a:xfrm>
            <a:off x="0" y="0"/>
            <a:ext cx="12192000" cy="6858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09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4841B61-A5D8-463E-91E6-A967A9DE4088}"/>
              </a:ext>
            </a:extLst>
          </p:cNvPr>
          <p:cNvPicPr>
            <a:picLocks noChangeAspect="1"/>
          </p:cNvPicPr>
          <p:nvPr/>
        </p:nvPicPr>
        <p:blipFill rotWithShape="1">
          <a:blip r:embed="rId2"/>
          <a:srcRect r="35383" b="16056"/>
          <a:stretch/>
        </p:blipFill>
        <p:spPr>
          <a:xfrm>
            <a:off x="148326" y="118793"/>
            <a:ext cx="11997540" cy="5657168"/>
          </a:xfrm>
          <a:prstGeom prst="rect">
            <a:avLst/>
          </a:prstGeom>
        </p:spPr>
      </p:pic>
    </p:spTree>
    <p:extLst>
      <p:ext uri="{BB962C8B-B14F-4D97-AF65-F5344CB8AC3E}">
        <p14:creationId xmlns:p14="http://schemas.microsoft.com/office/powerpoint/2010/main" val="363744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B41892-2B8E-ED8E-9648-AB59FB571F7B}"/>
              </a:ext>
            </a:extLst>
          </p:cNvPr>
          <p:cNvPicPr>
            <a:picLocks noChangeAspect="1"/>
          </p:cNvPicPr>
          <p:nvPr/>
        </p:nvPicPr>
        <p:blipFill>
          <a:blip r:embed="rId2"/>
          <a:stretch>
            <a:fillRect/>
          </a:stretch>
        </p:blipFill>
        <p:spPr>
          <a:xfrm>
            <a:off x="270807" y="226520"/>
            <a:ext cx="7004817" cy="3423355"/>
          </a:xfrm>
          <a:prstGeom prst="rect">
            <a:avLst/>
          </a:prstGeom>
        </p:spPr>
      </p:pic>
      <p:sp>
        <p:nvSpPr>
          <p:cNvPr id="7" name="Rectangle 3">
            <a:extLst>
              <a:ext uri="{FF2B5EF4-FFF2-40B4-BE49-F238E27FC236}">
                <a16:creationId xmlns:a16="http://schemas.microsoft.com/office/drawing/2014/main" id="{FC197604-E28A-3B57-A7E8-B0AA1F849897}"/>
              </a:ext>
            </a:extLst>
          </p:cNvPr>
          <p:cNvSpPr>
            <a:spLocks noChangeArrowheads="1"/>
          </p:cNvSpPr>
          <p:nvPr/>
        </p:nvSpPr>
        <p:spPr bwMode="auto">
          <a:xfrm>
            <a:off x="270807" y="3973040"/>
            <a:ext cx="1192119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err="1">
                <a:ln>
                  <a:noFill/>
                </a:ln>
                <a:solidFill>
                  <a:schemeClr val="tx1"/>
                </a:solidFill>
                <a:effectLst/>
                <a:latin typeface="Arial" panose="020B0604020202020204" pitchFamily="34" charset="0"/>
              </a:rPr>
              <a:t>Stânga</a:t>
            </a:r>
            <a:r>
              <a:rPr kumimoji="0" lang="en-US" altLang="en-US" sz="1800" b="1" i="0" u="none" strike="noStrike" cap="none" normalizeH="0" baseline="0" dirty="0">
                <a:ln>
                  <a:noFill/>
                </a:ln>
                <a:solidFill>
                  <a:schemeClr val="tx1"/>
                </a:solidFill>
                <a:effectLst/>
                <a:latin typeface="Arial" panose="020B0604020202020204" pitchFamily="34" charset="0"/>
              </a:rPr>
              <a:t> – Element </a:t>
            </a:r>
            <a:r>
              <a:rPr kumimoji="0" lang="en-US" altLang="en-US" sz="1800" b="1" i="0" u="none" strike="noStrike" cap="none" normalizeH="0" baseline="0" dirty="0" err="1">
                <a:ln>
                  <a:noFill/>
                </a:ln>
                <a:solidFill>
                  <a:schemeClr val="tx1"/>
                </a:solidFill>
                <a:effectLst/>
                <a:latin typeface="Arial" panose="020B0604020202020204" pitchFamily="34" charset="0"/>
              </a:rPr>
              <a:t>pur</a:t>
            </a:r>
            <a:r>
              <a:rPr kumimoji="0" lang="en-US" altLang="en-US" sz="1800" b="1" i="0" u="none" strike="noStrike" cap="none" normalizeH="0" baseline="0" dirty="0">
                <a:ln>
                  <a:noFill/>
                </a:ln>
                <a:solidFill>
                  <a:schemeClr val="tx1"/>
                </a:solidFill>
                <a:effectLst/>
                <a:latin typeface="Arial" panose="020B0604020202020204" pitchFamily="34" charset="0"/>
              </a:rPr>
              <a:t> (Cu):</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err="1">
                <a:ln>
                  <a:noFill/>
                </a:ln>
                <a:solidFill>
                  <a:schemeClr val="tx1"/>
                </a:solidFill>
                <a:effectLst/>
                <a:latin typeface="Arial" panose="020B0604020202020204" pitchFamily="34" charset="0"/>
              </a:rPr>
              <a:t>Topirea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și</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solidificarea</a:t>
            </a:r>
            <a:r>
              <a:rPr kumimoji="0" lang="en-US" altLang="en-US" sz="1800" b="0" i="0" u="none" strike="noStrike" cap="none" normalizeH="0" baseline="0" dirty="0">
                <a:ln>
                  <a:noFill/>
                </a:ln>
                <a:solidFill>
                  <a:schemeClr val="tx1"/>
                </a:solidFill>
                <a:effectLst/>
                <a:latin typeface="Arial" panose="020B0604020202020204" pitchFamily="34" charset="0"/>
              </a:rPr>
              <a:t> se fac la o </a:t>
            </a:r>
            <a:r>
              <a:rPr kumimoji="0" lang="en-US" altLang="en-US" sz="1800" b="1" i="0" u="none" strike="noStrike" cap="none" normalizeH="0" baseline="0" dirty="0" err="1">
                <a:ln>
                  <a:noFill/>
                </a:ln>
                <a:solidFill>
                  <a:schemeClr val="tx1"/>
                </a:solidFill>
                <a:effectLst/>
                <a:latin typeface="Arial" panose="020B0604020202020204" pitchFamily="34" charset="0"/>
              </a:rPr>
              <a:t>temperatură</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constantă</a:t>
            </a:r>
            <a:r>
              <a:rPr kumimoji="0" lang="en-US" altLang="en-US" sz="1800" b="0" i="0" u="none" strike="noStrike" cap="none" normalizeH="0" baseline="0" dirty="0">
                <a:ln>
                  <a:noFill/>
                </a:ln>
                <a:solidFill>
                  <a:schemeClr val="tx1"/>
                </a:solidFill>
                <a:effectLst/>
                <a:latin typeface="Arial" panose="020B0604020202020204" pitchFamily="34" charset="0"/>
              </a:rPr>
              <a:t> → </a:t>
            </a:r>
            <a:r>
              <a:rPr kumimoji="0" lang="en-US" altLang="en-US" sz="1800" b="0" i="0" u="none" strike="noStrike" cap="none" normalizeH="0" baseline="0" dirty="0" err="1">
                <a:ln>
                  <a:noFill/>
                </a:ln>
                <a:solidFill>
                  <a:schemeClr val="tx1"/>
                </a:solidFill>
                <a:effectLst/>
                <a:latin typeface="Arial" panose="020B0604020202020204" pitchFamily="34" charset="0"/>
              </a:rPr>
              <a:t>platou</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orizontal</a:t>
            </a:r>
            <a:r>
              <a:rPr kumimoji="0" lang="en-US" altLang="en-US" sz="1800" b="0" i="0" u="none" strike="noStrike" cap="none" normalizeH="0" baseline="0" dirty="0">
                <a:ln>
                  <a:noFill/>
                </a:ln>
                <a:solidFill>
                  <a:schemeClr val="tx1"/>
                </a:solidFill>
                <a:effectLst/>
                <a:latin typeface="Arial" panose="020B0604020202020204" pitchFamily="34" charset="0"/>
              </a:rPr>
              <a:t> la </a:t>
            </a:r>
            <a:r>
              <a:rPr kumimoji="0" lang="en-US" altLang="en-US" sz="1800" b="0" i="1" u="none" strike="noStrike" cap="none" normalizeH="0" baseline="0" dirty="0" err="1">
                <a:ln>
                  <a:noFill/>
                </a:ln>
                <a:solidFill>
                  <a:schemeClr val="tx1"/>
                </a:solidFill>
                <a:effectLst/>
                <a:latin typeface="Arial" panose="020B0604020202020204" pitchFamily="34" charset="0"/>
              </a:rPr>
              <a:t>T</a:t>
            </a:r>
            <a:r>
              <a:rPr kumimoji="0" lang="en-US" altLang="en-US" sz="1800" b="0" i="1" u="none" strike="noStrike" cap="none" normalizeH="0" baseline="-25000" dirty="0" err="1">
                <a:ln>
                  <a:noFill/>
                </a:ln>
                <a:solidFill>
                  <a:schemeClr val="tx1"/>
                </a:solidFill>
                <a:effectLst/>
                <a:latin typeface="Arial" panose="020B0604020202020204" pitchFamily="34" charset="0"/>
              </a:rPr>
              <a:t>top</a:t>
            </a:r>
            <a:r>
              <a:rPr kumimoji="0" lang="en-US" altLang="en-US" sz="1800" b="0" i="0" u="none" strike="noStrike" cap="none" normalizeH="0" baseline="0" dirty="0">
                <a:ln>
                  <a:noFill/>
                </a:ln>
                <a:solidFill>
                  <a:schemeClr val="tx1"/>
                </a:solidFill>
                <a:effectLst/>
                <a:latin typeface="Arial" panose="020B0604020202020204" pitchFamily="34" charset="0"/>
              </a:rPr>
              <a:t>=1083</a:t>
            </a:r>
            <a:r>
              <a:rPr kumimoji="0" lang="en-US" altLang="en-US" sz="1800" b="0" i="0" u="none" strike="noStrike" cap="none" normalizeH="0" baseline="30000" dirty="0">
                <a:ln>
                  <a:noFill/>
                </a:ln>
                <a:solidFill>
                  <a:schemeClr val="tx1"/>
                </a:solidFill>
                <a:effectLst/>
                <a:latin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err="1">
                <a:ln>
                  <a:noFill/>
                </a:ln>
                <a:solidFill>
                  <a:schemeClr val="tx1"/>
                </a:solidFill>
                <a:effectLst/>
                <a:latin typeface="Arial" panose="020B0604020202020204" pitchFamily="34" charset="0"/>
              </a:rPr>
              <a:t>Dreapta</a:t>
            </a:r>
            <a:r>
              <a:rPr kumimoji="0" lang="en-US" altLang="en-US" sz="1800" b="1" i="0" u="none" strike="noStrike" cap="none" normalizeH="0" baseline="0" dirty="0">
                <a:ln>
                  <a:noFill/>
                </a:ln>
                <a:solidFill>
                  <a:schemeClr val="tx1"/>
                </a:solidFill>
                <a:effectLst/>
                <a:latin typeface="Arial" panose="020B0604020202020204" pitchFamily="34" charset="0"/>
              </a:rPr>
              <a:t> – </a:t>
            </a:r>
            <a:r>
              <a:rPr kumimoji="0" lang="en-US" altLang="en-US" sz="1800" b="1" i="0" u="none" strike="noStrike" cap="none" normalizeH="0" baseline="0" dirty="0" err="1">
                <a:ln>
                  <a:noFill/>
                </a:ln>
                <a:solidFill>
                  <a:schemeClr val="tx1"/>
                </a:solidFill>
                <a:effectLst/>
                <a:latin typeface="Arial" panose="020B0604020202020204" pitchFamily="34" charset="0"/>
              </a:rPr>
              <a:t>Aliaj</a:t>
            </a:r>
            <a:r>
              <a:rPr kumimoji="0" lang="en-US" altLang="en-US" sz="1800" b="1"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Nu </a:t>
            </a:r>
            <a:r>
              <a:rPr kumimoji="0" lang="en-US" altLang="en-US" sz="1800" b="0" i="0" u="none" strike="noStrike" cap="none" normalizeH="0" baseline="0" dirty="0" err="1">
                <a:ln>
                  <a:noFill/>
                </a:ln>
                <a:solidFill>
                  <a:schemeClr val="tx1"/>
                </a:solidFill>
                <a:effectLst/>
                <a:latin typeface="Arial" panose="020B0604020202020204" pitchFamily="34" charset="0"/>
              </a:rPr>
              <a:t>există</a:t>
            </a:r>
            <a:r>
              <a:rPr kumimoji="0" lang="en-US" altLang="en-US" sz="1800" b="0" i="0" u="none" strike="noStrike" cap="none" normalizeH="0" baseline="0" dirty="0">
                <a:ln>
                  <a:noFill/>
                </a:ln>
                <a:solidFill>
                  <a:schemeClr val="tx1"/>
                </a:solidFill>
                <a:effectLst/>
                <a:latin typeface="Arial" panose="020B0604020202020204" pitchFamily="34" charset="0"/>
              </a:rPr>
              <a:t> un </a:t>
            </a:r>
            <a:r>
              <a:rPr kumimoji="0" lang="en-US" altLang="en-US" sz="1800" b="0" i="0" u="none" strike="noStrike" cap="none" normalizeH="0" baseline="0" dirty="0" err="1">
                <a:ln>
                  <a:noFill/>
                </a:ln>
                <a:solidFill>
                  <a:schemeClr val="tx1"/>
                </a:solidFill>
                <a:effectLst/>
                <a:latin typeface="Arial" panose="020B0604020202020204" pitchFamily="34" charset="0"/>
              </a:rPr>
              <a:t>punct</a:t>
            </a:r>
            <a:r>
              <a:rPr kumimoji="0" lang="en-US" altLang="en-US" sz="1800" b="0" i="0" u="none" strike="noStrike" cap="none" normalizeH="0" baseline="0" dirty="0">
                <a:ln>
                  <a:noFill/>
                </a:ln>
                <a:solidFill>
                  <a:schemeClr val="tx1"/>
                </a:solidFill>
                <a:effectLst/>
                <a:latin typeface="Arial" panose="020B0604020202020204" pitchFamily="34" charset="0"/>
              </a:rPr>
              <a:t> fix de </a:t>
            </a:r>
            <a:r>
              <a:rPr kumimoji="0" lang="en-US" altLang="en-US" sz="1800" b="0" i="0" u="none" strike="noStrike" cap="none" normalizeH="0" baseline="0" dirty="0" err="1">
                <a:ln>
                  <a:noFill/>
                </a:ln>
                <a:solidFill>
                  <a:schemeClr val="tx1"/>
                </a:solidFill>
                <a:effectLst/>
                <a:latin typeface="Arial" panose="020B0604020202020204" pitchFamily="34" charset="0"/>
              </a:rPr>
              <a:t>topire</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err="1">
                <a:ln>
                  <a:noFill/>
                </a:ln>
                <a:solidFill>
                  <a:schemeClr val="tx1"/>
                </a:solidFill>
                <a:effectLst/>
                <a:latin typeface="Arial" panose="020B0604020202020204" pitchFamily="34" charset="0"/>
              </a:rPr>
              <a:t>Avem</a:t>
            </a:r>
            <a:r>
              <a:rPr kumimoji="0" lang="en-US" altLang="en-US" sz="1800" b="0" i="0" u="none" strike="noStrike" cap="none" normalizeH="0" baseline="0" dirty="0">
                <a:ln>
                  <a:noFill/>
                </a:ln>
                <a:solidFill>
                  <a:schemeClr val="tx1"/>
                </a:solidFill>
                <a:effectLst/>
                <a:latin typeface="Arial" panose="020B0604020202020204" pitchFamily="34" charset="0"/>
              </a:rPr>
              <a:t> un </a:t>
            </a:r>
            <a:r>
              <a:rPr kumimoji="0" lang="en-US" altLang="en-US" sz="1800" b="1" i="0" u="none" strike="noStrike" cap="none" normalizeH="0" baseline="0" dirty="0">
                <a:ln>
                  <a:noFill/>
                </a:ln>
                <a:solidFill>
                  <a:schemeClr val="tx1"/>
                </a:solidFill>
                <a:effectLst/>
                <a:latin typeface="Arial" panose="020B0604020202020204" pitchFamily="34" charset="0"/>
              </a:rPr>
              <a:t>interval de </a:t>
            </a:r>
            <a:r>
              <a:rPr kumimoji="0" lang="en-US" altLang="en-US" sz="1800" b="1" i="0" u="none" strike="noStrike" cap="none" normalizeH="0" baseline="0" dirty="0" err="1">
                <a:ln>
                  <a:noFill/>
                </a:ln>
                <a:solidFill>
                  <a:schemeClr val="tx1"/>
                </a:solidFill>
                <a:effectLst/>
                <a:latin typeface="Arial" panose="020B0604020202020204" pitchFamily="34" charset="0"/>
              </a:rPr>
              <a:t>temperatură</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între</a:t>
            </a:r>
            <a:r>
              <a:rPr kumimoji="0" lang="en-US" altLang="en-US" sz="1800" b="1" i="0" u="none" strike="noStrike" cap="none" normalizeH="0" baseline="0" dirty="0">
                <a:ln>
                  <a:noFill/>
                </a:ln>
                <a:solidFill>
                  <a:schemeClr val="tx1"/>
                </a:solidFill>
                <a:effectLst/>
                <a:latin typeface="Arial" panose="020B0604020202020204" pitchFamily="34" charset="0"/>
              </a:rPr>
              <a:t> solidus </a:t>
            </a:r>
            <a:r>
              <a:rPr kumimoji="0" lang="en-US" altLang="en-US" sz="1800" b="1" i="0" u="none" strike="noStrike" cap="none" normalizeH="0" baseline="0" dirty="0" err="1">
                <a:ln>
                  <a:noFill/>
                </a:ln>
                <a:solidFill>
                  <a:schemeClr val="tx1"/>
                </a:solidFill>
                <a:effectLst/>
                <a:latin typeface="Arial" panose="020B0604020202020204" pitchFamily="34" charset="0"/>
              </a:rPr>
              <a:t>și</a:t>
            </a:r>
            <a:r>
              <a:rPr kumimoji="0" lang="en-US" altLang="en-US" sz="1800" b="1" i="0" u="none" strike="noStrike" cap="none" normalizeH="0" baseline="0" dirty="0">
                <a:ln>
                  <a:noFill/>
                </a:ln>
                <a:solidFill>
                  <a:schemeClr val="tx1"/>
                </a:solidFill>
                <a:effectLst/>
                <a:latin typeface="Arial" panose="020B0604020202020204" pitchFamily="34" charset="0"/>
              </a:rPr>
              <a:t> liquidus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err="1">
                <a:ln>
                  <a:noFill/>
                </a:ln>
                <a:solidFill>
                  <a:schemeClr val="tx1"/>
                </a:solidFill>
                <a:effectLst/>
                <a:latin typeface="Arial" panose="020B0604020202020204" pitchFamily="34" charset="0"/>
              </a:rPr>
              <a:t>În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acel</a:t>
            </a:r>
            <a:r>
              <a:rPr kumimoji="0" lang="en-US" altLang="en-US" sz="1800" b="0" i="0" u="none" strike="noStrike" cap="none" normalizeH="0" baseline="0" dirty="0">
                <a:ln>
                  <a:noFill/>
                </a:ln>
                <a:solidFill>
                  <a:schemeClr val="tx1"/>
                </a:solidFill>
                <a:effectLst/>
                <a:latin typeface="Arial" panose="020B0604020202020204" pitchFamily="34" charset="0"/>
              </a:rPr>
              <a:t> interval </a:t>
            </a:r>
            <a:r>
              <a:rPr kumimoji="0" lang="en-US" altLang="en-US" sz="1800" b="0" i="0" u="none" strike="noStrike" cap="none" normalizeH="0" baseline="0" dirty="0" err="1">
                <a:ln>
                  <a:noFill/>
                </a:ln>
                <a:solidFill>
                  <a:schemeClr val="tx1"/>
                </a:solidFill>
                <a:effectLst/>
                <a:latin typeface="Arial" panose="020B0604020202020204" pitchFamily="34" charset="0"/>
              </a:rPr>
              <a:t>coexistă</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fazele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solid + </a:t>
            </a:r>
            <a:r>
              <a:rPr kumimoji="0" lang="en-US" altLang="en-US" sz="1800" b="1" i="0" u="none" strike="noStrike" cap="none" normalizeH="0" baseline="0" dirty="0" err="1">
                <a:ln>
                  <a:noFill/>
                </a:ln>
                <a:solidFill>
                  <a:schemeClr val="tx1"/>
                </a:solidFill>
                <a:effectLst/>
                <a:latin typeface="Arial" panose="020B0604020202020204" pitchFamily="34" charset="0"/>
              </a:rPr>
              <a:t>lichid</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323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a de faza a unei substante chimic pure"/>
          <p:cNvPicPr>
            <a:picLocks noChangeAspect="1" noChangeArrowheads="1"/>
          </p:cNvPicPr>
          <p:nvPr/>
        </p:nvPicPr>
        <p:blipFill rotWithShape="1">
          <a:blip r:embed="rId2">
            <a:extLst>
              <a:ext uri="{28A0092B-C50C-407E-A947-70E740481C1C}">
                <a14:useLocalDpi xmlns:a14="http://schemas.microsoft.com/office/drawing/2010/main" val="0"/>
              </a:ext>
            </a:extLst>
          </a:blip>
          <a:srcRect b="9999"/>
          <a:stretch/>
        </p:blipFill>
        <p:spPr bwMode="auto">
          <a:xfrm>
            <a:off x="94656" y="0"/>
            <a:ext cx="4651520" cy="38819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4656" y="3820814"/>
            <a:ext cx="4792338" cy="369332"/>
          </a:xfrm>
          <a:prstGeom prst="rect">
            <a:avLst/>
          </a:prstGeom>
          <a:noFill/>
        </p:spPr>
        <p:txBody>
          <a:bodyPr wrap="none" rtlCol="0">
            <a:spAutoFit/>
          </a:bodyPr>
          <a:lstStyle/>
          <a:p>
            <a:r>
              <a:rPr lang="x-none" dirty="0"/>
              <a:t>Diagrama de faza pentru o substanta Chimic pura</a:t>
            </a:r>
            <a:endParaRPr lang="ru-RU" dirty="0"/>
          </a:p>
        </p:txBody>
      </p:sp>
      <p:sp>
        <p:nvSpPr>
          <p:cNvPr id="4" name="Rectangle 1">
            <a:extLst>
              <a:ext uri="{FF2B5EF4-FFF2-40B4-BE49-F238E27FC236}">
                <a16:creationId xmlns:a16="http://schemas.microsoft.com/office/drawing/2014/main" id="{6D35EDBC-6905-2868-C03A-6CA70ADB3D11}"/>
              </a:ext>
            </a:extLst>
          </p:cNvPr>
          <p:cNvSpPr>
            <a:spLocks noChangeArrowheads="1"/>
          </p:cNvSpPr>
          <p:nvPr/>
        </p:nvSpPr>
        <p:spPr bwMode="auto">
          <a:xfrm>
            <a:off x="4305301" y="0"/>
            <a:ext cx="78866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Arial" panose="020B0604020202020204" pitchFamily="34" charset="0"/>
              </a:rPr>
              <a:t>Acest</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grafic</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este</a:t>
            </a:r>
            <a:r>
              <a:rPr kumimoji="0" lang="en-US" altLang="en-US" sz="1600" b="0" i="0" u="none" strike="noStrike" cap="none" normalizeH="0" baseline="0" dirty="0">
                <a:ln>
                  <a:noFill/>
                </a:ln>
                <a:solidFill>
                  <a:schemeClr val="tx1"/>
                </a:solidFill>
                <a:effectLst/>
                <a:latin typeface="Arial" panose="020B0604020202020204" pitchFamily="34" charset="0"/>
              </a:rPr>
              <a:t> o </a:t>
            </a:r>
            <a:r>
              <a:rPr kumimoji="0" lang="en-US" altLang="en-US" sz="1600" b="0" i="0" u="none" strike="noStrike" cap="none" normalizeH="0" baseline="0" dirty="0" err="1">
                <a:ln>
                  <a:noFill/>
                </a:ln>
                <a:solidFill>
                  <a:schemeClr val="tx1"/>
                </a:solidFill>
                <a:effectLst/>
                <a:latin typeface="Arial" panose="020B0604020202020204" pitchFamily="34" charset="0"/>
              </a:rPr>
              <a:t>diagramă</a:t>
            </a:r>
            <a:r>
              <a:rPr kumimoji="0" lang="en-US" altLang="en-US" sz="1600" b="0" i="0" u="none" strike="noStrike" cap="none" normalizeH="0" baseline="0" dirty="0">
                <a:ln>
                  <a:noFill/>
                </a:ln>
                <a:solidFill>
                  <a:schemeClr val="tx1"/>
                </a:solidFill>
                <a:effectLst/>
                <a:latin typeface="Arial" panose="020B0604020202020204" pitchFamily="34" charset="0"/>
              </a:rPr>
              <a:t> de </a:t>
            </a:r>
            <a:r>
              <a:rPr kumimoji="0" lang="en-US" altLang="en-US" sz="1600" b="1" i="0" u="none" strike="noStrike" cap="none" normalizeH="0" baseline="0" dirty="0" err="1">
                <a:ln>
                  <a:noFill/>
                </a:ln>
                <a:solidFill>
                  <a:schemeClr val="tx1"/>
                </a:solidFill>
                <a:effectLst/>
                <a:latin typeface="Arial" panose="020B0604020202020204" pitchFamily="34" charset="0"/>
              </a:rPr>
              <a:t>fază</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pentru</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apă</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Ea</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arată</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stările</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fizice</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solide</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lichide</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sau</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gazoase</a:t>
            </a:r>
            <a:r>
              <a:rPr kumimoji="0" lang="en-US" altLang="en-US" sz="1600" b="0" i="0" u="none" strike="noStrike" cap="none" normalizeH="0" baseline="0" dirty="0">
                <a:ln>
                  <a:noFill/>
                </a:ln>
                <a:solidFill>
                  <a:schemeClr val="tx1"/>
                </a:solidFill>
                <a:effectLst/>
                <a:latin typeface="Arial" panose="020B0604020202020204" pitchFamily="34" charset="0"/>
              </a:rPr>
              <a:t>) ale </a:t>
            </a:r>
            <a:r>
              <a:rPr kumimoji="0" lang="en-US" altLang="en-US" sz="1600" b="0" i="0" u="none" strike="noStrike" cap="none" normalizeH="0" baseline="0" dirty="0" err="1">
                <a:ln>
                  <a:noFill/>
                </a:ln>
                <a:solidFill>
                  <a:schemeClr val="tx1"/>
                </a:solidFill>
                <a:effectLst/>
                <a:latin typeface="Arial" panose="020B0604020202020204" pitchFamily="34" charset="0"/>
              </a:rPr>
              <a:t>apei</a:t>
            </a:r>
            <a:r>
              <a:rPr kumimoji="0" lang="en-US" altLang="en-US" sz="1600" b="0" i="0" u="none" strike="noStrike" cap="none" normalizeH="0" baseline="0" dirty="0">
                <a:ln>
                  <a:noFill/>
                </a:ln>
                <a:solidFill>
                  <a:schemeClr val="tx1"/>
                </a:solidFill>
                <a:effectLst/>
                <a:latin typeface="Arial" panose="020B0604020202020204" pitchFamily="34" charset="0"/>
              </a:rPr>
              <a:t> la </a:t>
            </a:r>
            <a:r>
              <a:rPr kumimoji="0" lang="en-US" altLang="en-US" sz="1600" b="0" i="0" u="none" strike="noStrike" cap="none" normalizeH="0" baseline="0" dirty="0" err="1">
                <a:ln>
                  <a:noFill/>
                </a:ln>
                <a:solidFill>
                  <a:schemeClr val="tx1"/>
                </a:solidFill>
                <a:effectLst/>
                <a:latin typeface="Arial" panose="020B0604020202020204" pitchFamily="34" charset="0"/>
              </a:rPr>
              <a:t>diferite</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combinații</a:t>
            </a:r>
            <a:r>
              <a:rPr kumimoji="0" lang="en-US" altLang="en-US" sz="1600" b="0" i="0" u="none" strike="noStrike" cap="none" normalizeH="0" baseline="0" dirty="0">
                <a:ln>
                  <a:noFill/>
                </a:ln>
                <a:solidFill>
                  <a:schemeClr val="tx1"/>
                </a:solidFill>
                <a:effectLst/>
                <a:latin typeface="Arial" panose="020B0604020202020204" pitchFamily="34" charset="0"/>
              </a:rPr>
              <a:t> de </a:t>
            </a:r>
            <a:r>
              <a:rPr kumimoji="0" lang="en-US" altLang="en-US" sz="1600" b="0" i="0" u="none" strike="noStrike" cap="none" normalizeH="0" baseline="0" dirty="0" err="1">
                <a:ln>
                  <a:noFill/>
                </a:ln>
                <a:solidFill>
                  <a:schemeClr val="tx1"/>
                </a:solidFill>
                <a:effectLst/>
                <a:latin typeface="Arial" panose="020B0604020202020204" pitchFamily="34" charset="0"/>
              </a:rPr>
              <a:t>temperatură</a:t>
            </a:r>
            <a:r>
              <a:rPr kumimoji="0" lang="en-US" altLang="en-US" sz="1600" b="0" i="0" u="none" strike="noStrike" cap="none" normalizeH="0" baseline="0" dirty="0">
                <a:ln>
                  <a:noFill/>
                </a:ln>
                <a:solidFill>
                  <a:schemeClr val="tx1"/>
                </a:solidFill>
                <a:effectLst/>
                <a:latin typeface="Arial" panose="020B0604020202020204" pitchFamily="34" charset="0"/>
              </a:rPr>
              <a:t> (T) </a:t>
            </a:r>
            <a:r>
              <a:rPr kumimoji="0" lang="en-US" altLang="en-US" sz="1600" b="0" i="0" u="none" strike="noStrike" cap="none" normalizeH="0" baseline="0" dirty="0" err="1">
                <a:ln>
                  <a:noFill/>
                </a:ln>
                <a:solidFill>
                  <a:schemeClr val="tx1"/>
                </a:solidFill>
                <a:effectLst/>
                <a:latin typeface="Arial" panose="020B0604020202020204" pitchFamily="34" charset="0"/>
              </a:rPr>
              <a:t>și</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presiune</a:t>
            </a:r>
            <a:r>
              <a:rPr kumimoji="0" lang="en-US" altLang="en-US" sz="1600" b="0" i="0" u="none" strike="noStrike" cap="none" normalizeH="0" baseline="0" dirty="0">
                <a:ln>
                  <a:noFill/>
                </a:ln>
                <a:solidFill>
                  <a:schemeClr val="tx1"/>
                </a:solidFill>
                <a:effectLst/>
                <a:latin typeface="Arial" panose="020B0604020202020204" pitchFamily="34" charset="0"/>
              </a:rPr>
              <a:t> (p).</a:t>
            </a:r>
          </a:p>
        </p:txBody>
      </p:sp>
      <p:sp>
        <p:nvSpPr>
          <p:cNvPr id="6" name="Rectangle 3">
            <a:extLst>
              <a:ext uri="{FF2B5EF4-FFF2-40B4-BE49-F238E27FC236}">
                <a16:creationId xmlns:a16="http://schemas.microsoft.com/office/drawing/2014/main" id="{E3757C63-6955-79D4-8DE9-A0CAF54C2D8B}"/>
              </a:ext>
            </a:extLst>
          </p:cNvPr>
          <p:cNvSpPr>
            <a:spLocks noChangeArrowheads="1"/>
          </p:cNvSpPr>
          <p:nvPr/>
        </p:nvSpPr>
        <p:spPr bwMode="auto">
          <a:xfrm>
            <a:off x="4305301" y="584775"/>
            <a:ext cx="78866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err="1">
                <a:latin typeface="Arial" panose="020B0604020202020204" pitchFamily="34" charset="0"/>
              </a:rPr>
              <a:t>Axa</a:t>
            </a:r>
            <a:r>
              <a:rPr lang="en-US" altLang="en-US" sz="1600" b="1" dirty="0">
                <a:latin typeface="Arial" panose="020B0604020202020204" pitchFamily="34" charset="0"/>
              </a:rPr>
              <a:t> X </a:t>
            </a:r>
            <a:r>
              <a:rPr lang="en-US" altLang="en-US" sz="1600" b="1" dirty="0" err="1">
                <a:latin typeface="Arial" panose="020B0604020202020204" pitchFamily="34" charset="0"/>
              </a:rPr>
              <a:t>și</a:t>
            </a:r>
            <a:r>
              <a:rPr lang="en-US" altLang="en-US" sz="1600" b="1" dirty="0">
                <a:latin typeface="Arial" panose="020B0604020202020204" pitchFamily="34" charset="0"/>
              </a:rPr>
              <a:t> </a:t>
            </a:r>
            <a:r>
              <a:rPr lang="en-US" altLang="en-US" sz="1600" b="1" dirty="0" err="1">
                <a:latin typeface="Arial" panose="020B0604020202020204" pitchFamily="34" charset="0"/>
              </a:rPr>
              <a:t>Axa</a:t>
            </a:r>
            <a:r>
              <a:rPr lang="en-US" altLang="en-US" sz="1600" b="1" dirty="0">
                <a:latin typeface="Arial" panose="020B0604020202020204" pitchFamily="34" charset="0"/>
              </a:rPr>
              <a:t> Y</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b="1" dirty="0" err="1">
                <a:latin typeface="Arial" panose="020B0604020202020204" pitchFamily="34" charset="0"/>
              </a:rPr>
              <a:t>Axa</a:t>
            </a:r>
            <a:r>
              <a:rPr lang="en-US" altLang="en-US" sz="1600" b="1" dirty="0">
                <a:latin typeface="Arial" panose="020B0604020202020204" pitchFamily="34" charset="0"/>
              </a:rPr>
              <a:t> X </a:t>
            </a:r>
            <a:r>
              <a:rPr lang="en-US" altLang="en-US" sz="1600" b="1" i="1" dirty="0">
                <a:latin typeface="Arial" panose="020B0604020202020204" pitchFamily="34" charset="0"/>
              </a:rPr>
              <a:t>(T</a:t>
            </a:r>
            <a:r>
              <a:rPr kumimoji="0" lang="en-US" altLang="en-US" sz="1600" b="1" i="1" u="none" strike="noStrike" cap="none" normalizeH="0" baseline="0" dirty="0">
                <a:ln>
                  <a:noFill/>
                </a:ln>
                <a:solidFill>
                  <a:schemeClr val="tx1"/>
                </a:solidFill>
                <a:effectLst/>
                <a:latin typeface="Arial" panose="020B0604020202020204" pitchFamily="34" charset="0"/>
              </a:rPr>
              <a:t>)</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Reprezintă</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temperatura</a:t>
            </a:r>
            <a:r>
              <a:rPr kumimoji="0" lang="en-US" altLang="en-US" sz="1600" b="0" i="0" u="none" strike="noStrike" cap="none" normalizeH="0" baseline="0" dirty="0">
                <a:ln>
                  <a:noFill/>
                </a:ln>
                <a:solidFill>
                  <a:schemeClr val="tx1"/>
                </a:solidFill>
                <a:effectLst/>
                <a:latin typeface="Arial" panose="020B0604020202020204" pitchFamily="34" charset="0"/>
              </a:rPr>
              <a:t>, care </a:t>
            </a:r>
            <a:r>
              <a:rPr kumimoji="0" lang="en-US" altLang="en-US" sz="1600" b="0" i="0" u="none" strike="noStrike" cap="none" normalizeH="0" baseline="0" dirty="0" err="1">
                <a:ln>
                  <a:noFill/>
                </a:ln>
                <a:solidFill>
                  <a:schemeClr val="tx1"/>
                </a:solidFill>
                <a:effectLst/>
                <a:latin typeface="Arial" panose="020B0604020202020204" pitchFamily="34" charset="0"/>
              </a:rPr>
              <a:t>crește</a:t>
            </a:r>
            <a:r>
              <a:rPr kumimoji="0" lang="en-US" altLang="en-US" sz="1600" b="0" i="0" u="none" strike="noStrike" cap="none" normalizeH="0" baseline="0" dirty="0">
                <a:ln>
                  <a:noFill/>
                </a:ln>
                <a:solidFill>
                  <a:schemeClr val="tx1"/>
                </a:solidFill>
                <a:effectLst/>
                <a:latin typeface="Arial" panose="020B0604020202020204" pitchFamily="34" charset="0"/>
              </a:rPr>
              <a:t> de la </a:t>
            </a:r>
            <a:r>
              <a:rPr kumimoji="0" lang="en-US" altLang="en-US" sz="1600" b="0" i="0" u="none" strike="noStrike" cap="none" normalizeH="0" baseline="0" dirty="0" err="1">
                <a:ln>
                  <a:noFill/>
                </a:ln>
                <a:solidFill>
                  <a:schemeClr val="tx1"/>
                </a:solidFill>
                <a:effectLst/>
                <a:latin typeface="Arial" panose="020B0604020202020204" pitchFamily="34" charset="0"/>
              </a:rPr>
              <a:t>stânga</a:t>
            </a:r>
            <a:r>
              <a:rPr kumimoji="0" lang="en-US" altLang="en-US" sz="1600" b="0" i="0" u="none" strike="noStrike" cap="none" normalizeH="0" baseline="0" dirty="0">
                <a:ln>
                  <a:noFill/>
                </a:ln>
                <a:solidFill>
                  <a:schemeClr val="tx1"/>
                </a:solidFill>
                <a:effectLst/>
                <a:latin typeface="Arial" panose="020B0604020202020204" pitchFamily="34" charset="0"/>
              </a:rPr>
              <a:t> la </a:t>
            </a:r>
            <a:r>
              <a:rPr kumimoji="0" lang="en-US" altLang="en-US" sz="1600" b="0" i="0" u="none" strike="noStrike" cap="none" normalizeH="0" baseline="0" dirty="0" err="1">
                <a:ln>
                  <a:noFill/>
                </a:ln>
                <a:solidFill>
                  <a:schemeClr val="tx1"/>
                </a:solidFill>
                <a:effectLst/>
                <a:latin typeface="Arial" panose="020B0604020202020204" pitchFamily="34" charset="0"/>
              </a:rPr>
              <a:t>dreapta</a:t>
            </a:r>
            <a:r>
              <a:rPr kumimoji="0" lang="en-US" altLang="en-US" sz="16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err="1">
                <a:ln>
                  <a:noFill/>
                </a:ln>
                <a:solidFill>
                  <a:schemeClr val="tx1"/>
                </a:solidFill>
                <a:effectLst/>
                <a:latin typeface="Arial" panose="020B0604020202020204" pitchFamily="34" charset="0"/>
              </a:rPr>
              <a:t>Axa</a:t>
            </a:r>
            <a:r>
              <a:rPr kumimoji="0" lang="en-US" altLang="en-US" sz="1600" b="1" i="0" u="none" strike="noStrike" cap="none" normalizeH="0" baseline="0" dirty="0">
                <a:ln>
                  <a:noFill/>
                </a:ln>
                <a:solidFill>
                  <a:schemeClr val="tx1"/>
                </a:solidFill>
                <a:effectLst/>
                <a:latin typeface="Arial" panose="020B0604020202020204" pitchFamily="34" charset="0"/>
              </a:rPr>
              <a:t> Y </a:t>
            </a:r>
            <a:r>
              <a:rPr kumimoji="0" lang="en-US" altLang="en-US" sz="1600" b="1" i="1" u="none" strike="noStrike" cap="none" normalizeH="0" baseline="0" dirty="0">
                <a:ln>
                  <a:noFill/>
                </a:ln>
                <a:solidFill>
                  <a:schemeClr val="tx1"/>
                </a:solidFill>
                <a:effectLst/>
                <a:latin typeface="Arial" panose="020B0604020202020204" pitchFamily="34" charset="0"/>
              </a:rPr>
              <a:t>(p)</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Reprezintă</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presiunea</a:t>
            </a:r>
            <a:r>
              <a:rPr kumimoji="0" lang="en-US" altLang="en-US" sz="1600" b="0" i="0" u="none" strike="noStrike" cap="none" normalizeH="0" baseline="0" dirty="0">
                <a:ln>
                  <a:noFill/>
                </a:ln>
                <a:solidFill>
                  <a:schemeClr val="tx1"/>
                </a:solidFill>
                <a:effectLst/>
                <a:latin typeface="Arial" panose="020B0604020202020204" pitchFamily="34" charset="0"/>
              </a:rPr>
              <a:t>, care </a:t>
            </a:r>
            <a:r>
              <a:rPr kumimoji="0" lang="en-US" altLang="en-US" sz="1600" b="0" i="0" u="none" strike="noStrike" cap="none" normalizeH="0" baseline="0" dirty="0" err="1">
                <a:ln>
                  <a:noFill/>
                </a:ln>
                <a:solidFill>
                  <a:schemeClr val="tx1"/>
                </a:solidFill>
                <a:effectLst/>
                <a:latin typeface="Arial" panose="020B0604020202020204" pitchFamily="34" charset="0"/>
              </a:rPr>
              <a:t>crește</a:t>
            </a:r>
            <a:r>
              <a:rPr kumimoji="0" lang="en-US" altLang="en-US" sz="1600" b="0" i="0" u="none" strike="noStrike" cap="none" normalizeH="0" baseline="0" dirty="0">
                <a:ln>
                  <a:noFill/>
                </a:ln>
                <a:solidFill>
                  <a:schemeClr val="tx1"/>
                </a:solidFill>
                <a:effectLst/>
                <a:latin typeface="Arial" panose="020B0604020202020204" pitchFamily="34" charset="0"/>
              </a:rPr>
              <a:t> de </a:t>
            </a:r>
            <a:r>
              <a:rPr kumimoji="0" lang="en-US" altLang="en-US" sz="1600" b="0" i="0" u="none" strike="noStrike" cap="none" normalizeH="0" baseline="0" dirty="0" err="1">
                <a:ln>
                  <a:noFill/>
                </a:ln>
                <a:solidFill>
                  <a:schemeClr val="tx1"/>
                </a:solidFill>
                <a:effectLst/>
                <a:latin typeface="Arial" panose="020B0604020202020204" pitchFamily="34" charset="0"/>
              </a:rPr>
              <a:t>jos</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în</a:t>
            </a:r>
            <a:r>
              <a:rPr kumimoji="0" lang="en-US" altLang="en-US" sz="1600" b="0" i="0" u="none" strike="noStrike" cap="none" normalizeH="0" baseline="0" dirty="0">
                <a:ln>
                  <a:noFill/>
                </a:ln>
                <a:solidFill>
                  <a:schemeClr val="tx1"/>
                </a:solidFill>
                <a:effectLst/>
                <a:latin typeface="Arial" panose="020B0604020202020204" pitchFamily="34" charset="0"/>
              </a:rPr>
              <a:t> sus.</a:t>
            </a:r>
          </a:p>
        </p:txBody>
      </p:sp>
      <p:sp>
        <p:nvSpPr>
          <p:cNvPr id="18" name="TextBox 17">
            <a:extLst>
              <a:ext uri="{FF2B5EF4-FFF2-40B4-BE49-F238E27FC236}">
                <a16:creationId xmlns:a16="http://schemas.microsoft.com/office/drawing/2014/main" id="{AFCA9B5A-3A81-1D07-F29B-96685AF32CF5}"/>
              </a:ext>
            </a:extLst>
          </p:cNvPr>
          <p:cNvSpPr txBox="1"/>
          <p:nvPr/>
        </p:nvSpPr>
        <p:spPr>
          <a:xfrm>
            <a:off x="4972051" y="1425724"/>
            <a:ext cx="7219950" cy="3539430"/>
          </a:xfrm>
          <a:prstGeom prst="rect">
            <a:avLst/>
          </a:prstGeom>
          <a:noFill/>
        </p:spPr>
        <p:txBody>
          <a:bodyPr wrap="square">
            <a:spAutoFit/>
          </a:bodyPr>
          <a:lstStyle/>
          <a:p>
            <a:r>
              <a:rPr lang="en-US" sz="1400" b="1" dirty="0" err="1"/>
              <a:t>Liniile</a:t>
            </a:r>
            <a:r>
              <a:rPr lang="en-US" sz="1400" b="1" dirty="0"/>
              <a:t> de </a:t>
            </a:r>
            <a:r>
              <a:rPr lang="en-US" sz="1400" b="1" dirty="0" err="1"/>
              <a:t>separare</a:t>
            </a:r>
            <a:r>
              <a:rPr lang="en-US" sz="1400" b="1" dirty="0"/>
              <a:t> (</a:t>
            </a:r>
            <a:r>
              <a:rPr lang="en-US" sz="1400" b="1" dirty="0" err="1"/>
              <a:t>Curbele</a:t>
            </a:r>
            <a:r>
              <a:rPr lang="en-US" sz="1400" b="1" dirty="0"/>
              <a:t> de </a:t>
            </a:r>
            <a:r>
              <a:rPr lang="en-US" sz="1400" b="1" dirty="0" err="1"/>
              <a:t>echilibru</a:t>
            </a:r>
            <a:r>
              <a:rPr lang="en-US" sz="1400" b="1" dirty="0"/>
              <a:t>)</a:t>
            </a:r>
          </a:p>
          <a:p>
            <a:r>
              <a:rPr lang="en-US" sz="1400" dirty="0" err="1"/>
              <a:t>Liniile</a:t>
            </a:r>
            <a:r>
              <a:rPr lang="en-US" sz="1400" dirty="0"/>
              <a:t> </a:t>
            </a:r>
            <a:r>
              <a:rPr lang="en-US" sz="1400" dirty="0" err="1"/>
              <a:t>curbe</a:t>
            </a:r>
            <a:r>
              <a:rPr lang="en-US" sz="1400" dirty="0"/>
              <a:t> din </a:t>
            </a:r>
            <a:r>
              <a:rPr lang="en-US" sz="1400" dirty="0" err="1"/>
              <a:t>diagramă</a:t>
            </a:r>
            <a:r>
              <a:rPr lang="en-US" sz="1400" dirty="0"/>
              <a:t> </a:t>
            </a:r>
            <a:r>
              <a:rPr lang="en-US" sz="1400" dirty="0" err="1"/>
              <a:t>separă</a:t>
            </a:r>
            <a:r>
              <a:rPr lang="en-US" sz="1400" dirty="0"/>
              <a:t> </a:t>
            </a:r>
            <a:r>
              <a:rPr lang="en-US" sz="1400" dirty="0" err="1"/>
              <a:t>aceste</a:t>
            </a:r>
            <a:r>
              <a:rPr lang="en-US" sz="1400" dirty="0"/>
              <a:t> zone </a:t>
            </a:r>
            <a:r>
              <a:rPr lang="en-US" sz="1400" dirty="0" err="1"/>
              <a:t>și</a:t>
            </a:r>
            <a:r>
              <a:rPr lang="en-US" sz="1400" dirty="0"/>
              <a:t> </a:t>
            </a:r>
            <a:r>
              <a:rPr lang="en-US" sz="1400" dirty="0" err="1"/>
              <a:t>reprezintă</a:t>
            </a:r>
            <a:r>
              <a:rPr lang="en-US" sz="1400" dirty="0"/>
              <a:t> </a:t>
            </a:r>
            <a:r>
              <a:rPr lang="en-US" sz="1400" b="1" dirty="0" err="1"/>
              <a:t>echilibrul</a:t>
            </a:r>
            <a:r>
              <a:rPr lang="en-US" sz="1400" dirty="0"/>
              <a:t> </a:t>
            </a:r>
            <a:r>
              <a:rPr lang="en-US" sz="1400" dirty="0" err="1"/>
              <a:t>între</a:t>
            </a:r>
            <a:r>
              <a:rPr lang="en-US" sz="1400" dirty="0"/>
              <a:t> </a:t>
            </a:r>
            <a:r>
              <a:rPr lang="en-US" sz="1400" dirty="0" err="1"/>
              <a:t>două</a:t>
            </a:r>
            <a:r>
              <a:rPr lang="en-US" sz="1400" dirty="0"/>
              <a:t> </a:t>
            </a:r>
            <a:r>
              <a:rPr lang="en-US" sz="1400" dirty="0" err="1"/>
              <a:t>stări</a:t>
            </a:r>
            <a:r>
              <a:rPr lang="en-US" sz="1400" dirty="0"/>
              <a:t> de </a:t>
            </a:r>
            <a:r>
              <a:rPr lang="en-US" sz="1400" dirty="0" err="1"/>
              <a:t>agregare</a:t>
            </a:r>
            <a:r>
              <a:rPr lang="en-US" sz="1400" dirty="0"/>
              <a:t>. </a:t>
            </a:r>
            <a:r>
              <a:rPr lang="en-US" sz="1400" dirty="0" err="1"/>
              <a:t>Acestea</a:t>
            </a:r>
            <a:r>
              <a:rPr lang="en-US" sz="1400" dirty="0"/>
              <a:t> sunt </a:t>
            </a:r>
            <a:r>
              <a:rPr lang="en-US" sz="1400" dirty="0" err="1"/>
              <a:t>locurile</a:t>
            </a:r>
            <a:r>
              <a:rPr lang="en-US" sz="1400" dirty="0"/>
              <a:t> </a:t>
            </a:r>
            <a:r>
              <a:rPr lang="en-US" sz="1400" dirty="0" err="1"/>
              <a:t>unde</a:t>
            </a:r>
            <a:r>
              <a:rPr lang="en-US" sz="1400" dirty="0"/>
              <a:t> </a:t>
            </a:r>
            <a:r>
              <a:rPr lang="en-US" sz="1400" dirty="0" err="1"/>
              <a:t>apa</a:t>
            </a:r>
            <a:r>
              <a:rPr lang="en-US" sz="1400" dirty="0"/>
              <a:t> </a:t>
            </a:r>
            <a:r>
              <a:rPr lang="en-US" sz="1400" dirty="0" err="1"/>
              <a:t>poate</a:t>
            </a:r>
            <a:r>
              <a:rPr lang="en-US" sz="1400" dirty="0"/>
              <a:t> </a:t>
            </a:r>
            <a:r>
              <a:rPr lang="en-US" sz="1400" dirty="0" err="1"/>
              <a:t>exista</a:t>
            </a:r>
            <a:r>
              <a:rPr lang="en-US" sz="1400" dirty="0"/>
              <a:t> </a:t>
            </a:r>
            <a:r>
              <a:rPr lang="en-US" sz="1400" dirty="0" err="1"/>
              <a:t>simultan</a:t>
            </a:r>
            <a:r>
              <a:rPr lang="en-US" sz="1400" dirty="0"/>
              <a:t> </a:t>
            </a:r>
            <a:r>
              <a:rPr lang="en-US" sz="1400" dirty="0" err="1"/>
              <a:t>în</a:t>
            </a:r>
            <a:r>
              <a:rPr lang="en-US" sz="1400" dirty="0"/>
              <a:t> </a:t>
            </a:r>
            <a:r>
              <a:rPr lang="en-US" sz="1400" dirty="0" err="1"/>
              <a:t>două</a:t>
            </a:r>
            <a:r>
              <a:rPr lang="en-US" sz="1400" dirty="0"/>
              <a:t> </a:t>
            </a:r>
            <a:r>
              <a:rPr lang="en-US" sz="1400" dirty="0" err="1"/>
              <a:t>stări</a:t>
            </a:r>
            <a:r>
              <a:rPr lang="en-US" sz="1400" dirty="0"/>
              <a:t>.</a:t>
            </a:r>
          </a:p>
          <a:p>
            <a:pPr>
              <a:buFont typeface="Arial" panose="020B0604020202020204" pitchFamily="34" charset="0"/>
              <a:buChar char="•"/>
            </a:pPr>
            <a:r>
              <a:rPr lang="en-US" sz="1400" b="1" dirty="0" err="1"/>
              <a:t>Linia</a:t>
            </a:r>
            <a:r>
              <a:rPr lang="en-US" sz="1400" b="1" dirty="0"/>
              <a:t> C-A-B</a:t>
            </a:r>
            <a:r>
              <a:rPr lang="en-US" sz="1400" dirty="0"/>
              <a:t>: </a:t>
            </a:r>
            <a:r>
              <a:rPr lang="en-US" sz="1400" dirty="0" err="1"/>
              <a:t>Această</a:t>
            </a:r>
            <a:r>
              <a:rPr lang="en-US" sz="1400" dirty="0"/>
              <a:t> </a:t>
            </a:r>
            <a:r>
              <a:rPr lang="en-US" sz="1400" dirty="0" err="1"/>
              <a:t>linie</a:t>
            </a:r>
            <a:r>
              <a:rPr lang="en-US" sz="1400" dirty="0"/>
              <a:t> </a:t>
            </a:r>
            <a:r>
              <a:rPr lang="en-US" sz="1400" dirty="0" err="1"/>
              <a:t>separă</a:t>
            </a:r>
            <a:r>
              <a:rPr lang="en-US" sz="1400" dirty="0"/>
              <a:t> zona </a:t>
            </a:r>
            <a:r>
              <a:rPr lang="en-US" sz="1400" b="1" dirty="0" err="1"/>
              <a:t>solidă</a:t>
            </a:r>
            <a:r>
              <a:rPr lang="en-US" sz="1400" dirty="0"/>
              <a:t> de zona </a:t>
            </a:r>
            <a:r>
              <a:rPr lang="en-US" sz="1400" b="1" dirty="0" err="1"/>
              <a:t>lichidă</a:t>
            </a:r>
            <a:r>
              <a:rPr lang="en-US" sz="1400" dirty="0"/>
              <a:t>.</a:t>
            </a:r>
          </a:p>
          <a:p>
            <a:pPr marL="742950" lvl="1" indent="-285750">
              <a:buFont typeface="Arial" panose="020B0604020202020204" pitchFamily="34" charset="0"/>
              <a:buChar char="•"/>
            </a:pPr>
            <a:r>
              <a:rPr lang="en-US" sz="1400" b="1" dirty="0" err="1"/>
              <a:t>Topire</a:t>
            </a:r>
            <a:r>
              <a:rPr lang="en-US" sz="1400" dirty="0"/>
              <a:t>: </a:t>
            </a:r>
            <a:r>
              <a:rPr lang="en-US" sz="1400" dirty="0" err="1"/>
              <a:t>Procesul</a:t>
            </a:r>
            <a:r>
              <a:rPr lang="en-US" sz="1400" dirty="0"/>
              <a:t> de </a:t>
            </a:r>
            <a:r>
              <a:rPr lang="en-US" sz="1400" dirty="0" err="1"/>
              <a:t>trecere</a:t>
            </a:r>
            <a:r>
              <a:rPr lang="en-US" sz="1400" dirty="0"/>
              <a:t> de la solid la </a:t>
            </a:r>
            <a:r>
              <a:rPr lang="en-US" sz="1400" dirty="0" err="1"/>
              <a:t>lichid</a:t>
            </a:r>
            <a:r>
              <a:rPr lang="en-US" sz="1400" dirty="0"/>
              <a:t> (de la </a:t>
            </a:r>
            <a:r>
              <a:rPr lang="en-US" sz="1400" dirty="0" err="1"/>
              <a:t>stânga</a:t>
            </a:r>
            <a:r>
              <a:rPr lang="en-US" sz="1400" dirty="0"/>
              <a:t> la </a:t>
            </a:r>
            <a:r>
              <a:rPr lang="en-US" sz="1400" dirty="0" err="1"/>
              <a:t>dreapta</a:t>
            </a:r>
            <a:r>
              <a:rPr lang="en-US" sz="1400" dirty="0"/>
              <a:t>).</a:t>
            </a:r>
          </a:p>
          <a:p>
            <a:pPr marL="742950" lvl="1" indent="-285750">
              <a:buFont typeface="Arial" panose="020B0604020202020204" pitchFamily="34" charset="0"/>
              <a:buChar char="•"/>
            </a:pPr>
            <a:r>
              <a:rPr lang="en-US" sz="1400" b="1" dirty="0" err="1"/>
              <a:t>Solidificare</a:t>
            </a:r>
            <a:r>
              <a:rPr lang="en-US" sz="1400" dirty="0"/>
              <a:t>: </a:t>
            </a:r>
            <a:r>
              <a:rPr lang="en-US" sz="1400" dirty="0" err="1"/>
              <a:t>Procesul</a:t>
            </a:r>
            <a:r>
              <a:rPr lang="en-US" sz="1400" dirty="0"/>
              <a:t> de </a:t>
            </a:r>
            <a:r>
              <a:rPr lang="en-US" sz="1400" dirty="0" err="1"/>
              <a:t>trecere</a:t>
            </a:r>
            <a:r>
              <a:rPr lang="en-US" sz="1400" dirty="0"/>
              <a:t> de la </a:t>
            </a:r>
            <a:r>
              <a:rPr lang="en-US" sz="1400" dirty="0" err="1"/>
              <a:t>lichid</a:t>
            </a:r>
            <a:r>
              <a:rPr lang="en-US" sz="1400" dirty="0"/>
              <a:t> la solid (de la </a:t>
            </a:r>
            <a:r>
              <a:rPr lang="en-US" sz="1400" dirty="0" err="1"/>
              <a:t>dreapta</a:t>
            </a:r>
            <a:r>
              <a:rPr lang="en-US" sz="1400" dirty="0"/>
              <a:t> la </a:t>
            </a:r>
            <a:r>
              <a:rPr lang="en-US" sz="1400" dirty="0" err="1"/>
              <a:t>stânga</a:t>
            </a:r>
            <a:r>
              <a:rPr lang="en-US" sz="1400" dirty="0"/>
              <a:t>).</a:t>
            </a:r>
          </a:p>
          <a:p>
            <a:pPr marL="742950" lvl="1" indent="-285750">
              <a:buFont typeface="Arial" panose="020B0604020202020204" pitchFamily="34" charset="0"/>
              <a:buChar char="•"/>
            </a:pPr>
            <a:r>
              <a:rPr lang="en-US" sz="1400" dirty="0"/>
              <a:t>O </a:t>
            </a:r>
            <a:r>
              <a:rPr lang="en-US" sz="1400" dirty="0" err="1"/>
              <a:t>caracteristică</a:t>
            </a:r>
            <a:r>
              <a:rPr lang="en-US" sz="1400" dirty="0"/>
              <a:t> </a:t>
            </a:r>
            <a:r>
              <a:rPr lang="en-US" sz="1400" dirty="0" err="1"/>
              <a:t>importantă</a:t>
            </a:r>
            <a:r>
              <a:rPr lang="en-US" sz="1400" dirty="0"/>
              <a:t> a </a:t>
            </a:r>
            <a:r>
              <a:rPr lang="en-US" sz="1400" dirty="0" err="1"/>
              <a:t>acestei</a:t>
            </a:r>
            <a:r>
              <a:rPr lang="en-US" sz="1400" dirty="0"/>
              <a:t> </a:t>
            </a:r>
            <a:r>
              <a:rPr lang="en-US" sz="1400" dirty="0" err="1"/>
              <a:t>curbe</a:t>
            </a:r>
            <a:r>
              <a:rPr lang="en-US" sz="1400" dirty="0"/>
              <a:t> la </a:t>
            </a:r>
            <a:r>
              <a:rPr lang="en-US" sz="1400" dirty="0" err="1"/>
              <a:t>apă</a:t>
            </a:r>
            <a:r>
              <a:rPr lang="en-US" sz="1400" dirty="0"/>
              <a:t> </a:t>
            </a:r>
            <a:r>
              <a:rPr lang="en-US" sz="1400" dirty="0" err="1"/>
              <a:t>este</a:t>
            </a:r>
            <a:r>
              <a:rPr lang="en-US" sz="1400" dirty="0"/>
              <a:t> </a:t>
            </a:r>
            <a:r>
              <a:rPr lang="en-US" sz="1400" dirty="0" err="1"/>
              <a:t>că</a:t>
            </a:r>
            <a:r>
              <a:rPr lang="en-US" sz="1400" dirty="0"/>
              <a:t> are o </a:t>
            </a:r>
            <a:r>
              <a:rPr lang="en-US" sz="1400" dirty="0" err="1"/>
              <a:t>înclinație</a:t>
            </a:r>
            <a:r>
              <a:rPr lang="en-US" sz="1400" dirty="0"/>
              <a:t> </a:t>
            </a:r>
            <a:r>
              <a:rPr lang="en-US" sz="1400" dirty="0" err="1"/>
              <a:t>negativă</a:t>
            </a:r>
            <a:r>
              <a:rPr lang="en-US" sz="1400" dirty="0"/>
              <a:t>. </a:t>
            </a:r>
            <a:r>
              <a:rPr lang="en-US" sz="1400" dirty="0" err="1"/>
              <a:t>Aceasta</a:t>
            </a:r>
            <a:r>
              <a:rPr lang="en-US" sz="1400" dirty="0"/>
              <a:t> </a:t>
            </a:r>
            <a:r>
              <a:rPr lang="en-US" sz="1400" dirty="0" err="1"/>
              <a:t>înseamnă</a:t>
            </a:r>
            <a:r>
              <a:rPr lang="en-US" sz="1400" dirty="0"/>
              <a:t> </a:t>
            </a:r>
            <a:r>
              <a:rPr lang="en-US" sz="1400" dirty="0" err="1"/>
              <a:t>că</a:t>
            </a:r>
            <a:r>
              <a:rPr lang="en-US" sz="1400" dirty="0"/>
              <a:t>, la o </a:t>
            </a:r>
            <a:r>
              <a:rPr lang="en-US" sz="1400" dirty="0" err="1"/>
              <a:t>presiune</a:t>
            </a:r>
            <a:r>
              <a:rPr lang="en-US" sz="1400" dirty="0"/>
              <a:t> </a:t>
            </a:r>
            <a:r>
              <a:rPr lang="en-US" sz="1400" dirty="0" err="1"/>
              <a:t>mai</a:t>
            </a:r>
            <a:r>
              <a:rPr lang="en-US" sz="1400" dirty="0"/>
              <a:t> mare, </a:t>
            </a:r>
            <a:r>
              <a:rPr lang="en-US" sz="1400" dirty="0" err="1"/>
              <a:t>punctul</a:t>
            </a:r>
            <a:r>
              <a:rPr lang="en-US" sz="1400" dirty="0"/>
              <a:t> de </a:t>
            </a:r>
            <a:r>
              <a:rPr lang="en-US" sz="1400" dirty="0" err="1"/>
              <a:t>topire</a:t>
            </a:r>
            <a:r>
              <a:rPr lang="en-US" sz="1400" dirty="0"/>
              <a:t> (</a:t>
            </a:r>
            <a:r>
              <a:rPr lang="en-US" sz="1400" dirty="0" err="1"/>
              <a:t>înghețare</a:t>
            </a:r>
            <a:r>
              <a:rPr lang="en-US" sz="1400" dirty="0"/>
              <a:t>) al </a:t>
            </a:r>
            <a:r>
              <a:rPr lang="en-US" sz="1400" dirty="0" err="1"/>
              <a:t>apei</a:t>
            </a:r>
            <a:r>
              <a:rPr lang="en-US" sz="1400" dirty="0"/>
              <a:t> </a:t>
            </a:r>
            <a:r>
              <a:rPr lang="en-US" sz="1400" dirty="0" err="1"/>
              <a:t>scade</a:t>
            </a:r>
            <a:r>
              <a:rPr lang="en-US" sz="1400" dirty="0"/>
              <a:t>.</a:t>
            </a:r>
          </a:p>
          <a:p>
            <a:pPr>
              <a:buFont typeface="Arial" panose="020B0604020202020204" pitchFamily="34" charset="0"/>
              <a:buChar char="•"/>
            </a:pPr>
            <a:r>
              <a:rPr lang="en-US" sz="1400" b="1" dirty="0" err="1"/>
              <a:t>Linia</a:t>
            </a:r>
            <a:r>
              <a:rPr lang="en-US" sz="1400" b="1" dirty="0"/>
              <a:t> A-D</a:t>
            </a:r>
            <a:r>
              <a:rPr lang="en-US" sz="1400" dirty="0"/>
              <a:t>: </a:t>
            </a:r>
            <a:r>
              <a:rPr lang="en-US" sz="1400" dirty="0" err="1"/>
              <a:t>Această</a:t>
            </a:r>
            <a:r>
              <a:rPr lang="en-US" sz="1400" dirty="0"/>
              <a:t> </a:t>
            </a:r>
            <a:r>
              <a:rPr lang="en-US" sz="1400" dirty="0" err="1"/>
              <a:t>linie</a:t>
            </a:r>
            <a:r>
              <a:rPr lang="en-US" sz="1400" dirty="0"/>
              <a:t> </a:t>
            </a:r>
            <a:r>
              <a:rPr lang="en-US" sz="1400" dirty="0" err="1"/>
              <a:t>separă</a:t>
            </a:r>
            <a:r>
              <a:rPr lang="en-US" sz="1400" dirty="0"/>
              <a:t> zona </a:t>
            </a:r>
            <a:r>
              <a:rPr lang="en-US" sz="1400" b="1" dirty="0" err="1"/>
              <a:t>lichidă</a:t>
            </a:r>
            <a:r>
              <a:rPr lang="en-US" sz="1400" dirty="0"/>
              <a:t> de zona </a:t>
            </a:r>
            <a:r>
              <a:rPr lang="en-US" sz="1400" b="1" dirty="0" err="1"/>
              <a:t>gazoasă</a:t>
            </a:r>
            <a:r>
              <a:rPr lang="en-US" sz="1400" dirty="0"/>
              <a:t>.</a:t>
            </a:r>
          </a:p>
          <a:p>
            <a:pPr marL="742950" lvl="1" indent="-285750">
              <a:buFont typeface="Arial" panose="020B0604020202020204" pitchFamily="34" charset="0"/>
              <a:buChar char="•"/>
            </a:pPr>
            <a:r>
              <a:rPr lang="en-US" sz="1400" b="1" dirty="0" err="1"/>
              <a:t>Fierbere</a:t>
            </a:r>
            <a:r>
              <a:rPr lang="en-US" sz="1400" dirty="0"/>
              <a:t>: </a:t>
            </a:r>
            <a:r>
              <a:rPr lang="en-US" sz="1400" dirty="0" err="1"/>
              <a:t>Procesul</a:t>
            </a:r>
            <a:r>
              <a:rPr lang="en-US" sz="1400" dirty="0"/>
              <a:t> de </a:t>
            </a:r>
            <a:r>
              <a:rPr lang="en-US" sz="1400" dirty="0" err="1"/>
              <a:t>trecere</a:t>
            </a:r>
            <a:r>
              <a:rPr lang="en-US" sz="1400" dirty="0"/>
              <a:t> de la </a:t>
            </a:r>
            <a:r>
              <a:rPr lang="en-US" sz="1400" dirty="0" err="1"/>
              <a:t>lichid</a:t>
            </a:r>
            <a:r>
              <a:rPr lang="en-US" sz="1400" dirty="0"/>
              <a:t> la </a:t>
            </a:r>
            <a:r>
              <a:rPr lang="en-US" sz="1400" dirty="0" err="1"/>
              <a:t>gaz</a:t>
            </a:r>
            <a:r>
              <a:rPr lang="en-US" sz="1400" dirty="0"/>
              <a:t> (de la </a:t>
            </a:r>
            <a:r>
              <a:rPr lang="en-US" sz="1400" dirty="0" err="1"/>
              <a:t>stânga</a:t>
            </a:r>
            <a:r>
              <a:rPr lang="en-US" sz="1400" dirty="0"/>
              <a:t> la </a:t>
            </a:r>
            <a:r>
              <a:rPr lang="en-US" sz="1400" dirty="0" err="1"/>
              <a:t>dreapta</a:t>
            </a:r>
            <a:r>
              <a:rPr lang="en-US" sz="1400" dirty="0"/>
              <a:t>).</a:t>
            </a:r>
          </a:p>
          <a:p>
            <a:pPr marL="742950" lvl="1" indent="-285750">
              <a:buFont typeface="Arial" panose="020B0604020202020204" pitchFamily="34" charset="0"/>
              <a:buChar char="•"/>
            </a:pPr>
            <a:r>
              <a:rPr lang="en-US" sz="1400" b="1" dirty="0" err="1"/>
              <a:t>Condensare</a:t>
            </a:r>
            <a:r>
              <a:rPr lang="en-US" sz="1400" dirty="0"/>
              <a:t>: </a:t>
            </a:r>
            <a:r>
              <a:rPr lang="en-US" sz="1400" dirty="0" err="1"/>
              <a:t>Procesul</a:t>
            </a:r>
            <a:r>
              <a:rPr lang="en-US" sz="1400" dirty="0"/>
              <a:t> de </a:t>
            </a:r>
            <a:r>
              <a:rPr lang="en-US" sz="1400" dirty="0" err="1"/>
              <a:t>trecere</a:t>
            </a:r>
            <a:r>
              <a:rPr lang="en-US" sz="1400" dirty="0"/>
              <a:t> de la </a:t>
            </a:r>
            <a:r>
              <a:rPr lang="en-US" sz="1400" dirty="0" err="1"/>
              <a:t>gaz</a:t>
            </a:r>
            <a:r>
              <a:rPr lang="en-US" sz="1400" dirty="0"/>
              <a:t> la </a:t>
            </a:r>
            <a:r>
              <a:rPr lang="en-US" sz="1400" dirty="0" err="1"/>
              <a:t>lichid</a:t>
            </a:r>
            <a:r>
              <a:rPr lang="en-US" sz="1400" dirty="0"/>
              <a:t> (de la </a:t>
            </a:r>
            <a:r>
              <a:rPr lang="en-US" sz="1400" dirty="0" err="1"/>
              <a:t>dreapta</a:t>
            </a:r>
            <a:r>
              <a:rPr lang="en-US" sz="1400" dirty="0"/>
              <a:t> la </a:t>
            </a:r>
            <a:r>
              <a:rPr lang="en-US" sz="1400" dirty="0" err="1"/>
              <a:t>stânga</a:t>
            </a:r>
            <a:r>
              <a:rPr lang="en-US" sz="1400" dirty="0"/>
              <a:t>).</a:t>
            </a:r>
          </a:p>
          <a:p>
            <a:pPr>
              <a:buFont typeface="Arial" panose="020B0604020202020204" pitchFamily="34" charset="0"/>
              <a:buChar char="•"/>
            </a:pPr>
            <a:r>
              <a:rPr lang="en-US" sz="1400" b="1" dirty="0" err="1"/>
              <a:t>Linia</a:t>
            </a:r>
            <a:r>
              <a:rPr lang="en-US" sz="1400" b="1" dirty="0"/>
              <a:t> C-A</a:t>
            </a:r>
            <a:r>
              <a:rPr lang="en-US" sz="1400" dirty="0"/>
              <a:t>: </a:t>
            </a:r>
            <a:r>
              <a:rPr lang="en-US" sz="1400" dirty="0" err="1"/>
              <a:t>Această</a:t>
            </a:r>
            <a:r>
              <a:rPr lang="en-US" sz="1400" dirty="0"/>
              <a:t> </a:t>
            </a:r>
            <a:r>
              <a:rPr lang="en-US" sz="1400" dirty="0" err="1"/>
              <a:t>linie</a:t>
            </a:r>
            <a:r>
              <a:rPr lang="en-US" sz="1400" dirty="0"/>
              <a:t> </a:t>
            </a:r>
            <a:r>
              <a:rPr lang="en-US" sz="1400" dirty="0" err="1"/>
              <a:t>separă</a:t>
            </a:r>
            <a:r>
              <a:rPr lang="en-US" sz="1400" dirty="0"/>
              <a:t> zona </a:t>
            </a:r>
            <a:r>
              <a:rPr lang="en-US" sz="1400" b="1" dirty="0" err="1"/>
              <a:t>solidă</a:t>
            </a:r>
            <a:r>
              <a:rPr lang="en-US" sz="1400" dirty="0"/>
              <a:t> de zona </a:t>
            </a:r>
            <a:r>
              <a:rPr lang="en-US" sz="1400" b="1" dirty="0" err="1"/>
              <a:t>gazoasă</a:t>
            </a:r>
            <a:r>
              <a:rPr lang="en-US" sz="1400" dirty="0"/>
              <a:t>.</a:t>
            </a:r>
          </a:p>
          <a:p>
            <a:pPr marL="742950" lvl="1" indent="-285750">
              <a:buFont typeface="Arial" panose="020B0604020202020204" pitchFamily="34" charset="0"/>
              <a:buChar char="•"/>
            </a:pPr>
            <a:r>
              <a:rPr lang="en-US" sz="1400" b="1" dirty="0" err="1"/>
              <a:t>Sublimare</a:t>
            </a:r>
            <a:r>
              <a:rPr lang="en-US" sz="1400" dirty="0"/>
              <a:t>: </a:t>
            </a:r>
            <a:r>
              <a:rPr lang="en-US" sz="1400" dirty="0" err="1"/>
              <a:t>Trecerea</a:t>
            </a:r>
            <a:r>
              <a:rPr lang="en-US" sz="1400" dirty="0"/>
              <a:t> </a:t>
            </a:r>
            <a:r>
              <a:rPr lang="en-US" sz="1400" dirty="0" err="1"/>
              <a:t>directă</a:t>
            </a:r>
            <a:r>
              <a:rPr lang="en-US" sz="1400" dirty="0"/>
              <a:t> de la solid la </a:t>
            </a:r>
            <a:r>
              <a:rPr lang="en-US" sz="1400" dirty="0" err="1"/>
              <a:t>gaz</a:t>
            </a:r>
            <a:r>
              <a:rPr lang="en-US" sz="1400" dirty="0"/>
              <a:t> (de la </a:t>
            </a:r>
            <a:r>
              <a:rPr lang="en-US" sz="1400" dirty="0" err="1"/>
              <a:t>stânga</a:t>
            </a:r>
            <a:r>
              <a:rPr lang="en-US" sz="1400" dirty="0"/>
              <a:t> la </a:t>
            </a:r>
            <a:r>
              <a:rPr lang="en-US" sz="1400" dirty="0" err="1"/>
              <a:t>dreapta</a:t>
            </a:r>
            <a:r>
              <a:rPr lang="en-US" sz="1400" dirty="0"/>
              <a:t>), </a:t>
            </a:r>
            <a:r>
              <a:rPr lang="en-US" sz="1400" dirty="0" err="1"/>
              <a:t>fără</a:t>
            </a:r>
            <a:r>
              <a:rPr lang="en-US" sz="1400" dirty="0"/>
              <a:t> a </a:t>
            </a:r>
            <a:r>
              <a:rPr lang="en-US" sz="1400" dirty="0" err="1"/>
              <a:t>trece</a:t>
            </a:r>
            <a:r>
              <a:rPr lang="en-US" sz="1400" dirty="0"/>
              <a:t> </a:t>
            </a:r>
            <a:r>
              <a:rPr lang="en-US" sz="1400" dirty="0" err="1"/>
              <a:t>prin</a:t>
            </a:r>
            <a:r>
              <a:rPr lang="en-US" sz="1400" dirty="0"/>
              <a:t> </a:t>
            </a:r>
            <a:r>
              <a:rPr lang="en-US" sz="1400" dirty="0" err="1"/>
              <a:t>starea</a:t>
            </a:r>
            <a:r>
              <a:rPr lang="en-US" sz="1400" dirty="0"/>
              <a:t> </a:t>
            </a:r>
            <a:r>
              <a:rPr lang="en-US" sz="1400" dirty="0" err="1"/>
              <a:t>lichidă</a:t>
            </a:r>
            <a:r>
              <a:rPr lang="en-US" sz="1400" dirty="0"/>
              <a:t>.</a:t>
            </a:r>
          </a:p>
          <a:p>
            <a:pPr marL="742950" lvl="1" indent="-285750">
              <a:buFont typeface="Arial" panose="020B0604020202020204" pitchFamily="34" charset="0"/>
              <a:buChar char="•"/>
            </a:pPr>
            <a:r>
              <a:rPr lang="en-US" sz="1400" b="1" dirty="0" err="1"/>
              <a:t>Desublimare</a:t>
            </a:r>
            <a:r>
              <a:rPr lang="en-US" sz="1400" dirty="0"/>
              <a:t>: </a:t>
            </a:r>
            <a:r>
              <a:rPr lang="en-US" sz="1400" dirty="0" err="1"/>
              <a:t>Trecerea</a:t>
            </a:r>
            <a:r>
              <a:rPr lang="en-US" sz="1400" dirty="0"/>
              <a:t> </a:t>
            </a:r>
            <a:r>
              <a:rPr lang="en-US" sz="1400" dirty="0" err="1"/>
              <a:t>directă</a:t>
            </a:r>
            <a:r>
              <a:rPr lang="en-US" sz="1400" dirty="0"/>
              <a:t> de la </a:t>
            </a:r>
            <a:r>
              <a:rPr lang="en-US" sz="1400" dirty="0" err="1"/>
              <a:t>gaz</a:t>
            </a:r>
            <a:r>
              <a:rPr lang="en-US" sz="1400" dirty="0"/>
              <a:t> la solid (de la </a:t>
            </a:r>
            <a:r>
              <a:rPr lang="en-US" sz="1400" dirty="0" err="1"/>
              <a:t>dreapta</a:t>
            </a:r>
            <a:r>
              <a:rPr lang="en-US" sz="1400" dirty="0"/>
              <a:t> la </a:t>
            </a:r>
            <a:r>
              <a:rPr lang="en-US" sz="1400" dirty="0" err="1"/>
              <a:t>stânga</a:t>
            </a:r>
            <a:r>
              <a:rPr lang="en-US" sz="1400" dirty="0"/>
              <a:t>).</a:t>
            </a:r>
          </a:p>
        </p:txBody>
      </p:sp>
      <p:sp>
        <p:nvSpPr>
          <p:cNvPr id="20" name="TextBox 19">
            <a:extLst>
              <a:ext uri="{FF2B5EF4-FFF2-40B4-BE49-F238E27FC236}">
                <a16:creationId xmlns:a16="http://schemas.microsoft.com/office/drawing/2014/main" id="{299CE163-A0F7-C5FD-9C85-115626953784}"/>
              </a:ext>
            </a:extLst>
          </p:cNvPr>
          <p:cNvSpPr txBox="1"/>
          <p:nvPr/>
        </p:nvSpPr>
        <p:spPr>
          <a:xfrm>
            <a:off x="0" y="4200098"/>
            <a:ext cx="5486400" cy="2677656"/>
          </a:xfrm>
          <a:prstGeom prst="rect">
            <a:avLst/>
          </a:prstGeom>
          <a:noFill/>
        </p:spPr>
        <p:txBody>
          <a:bodyPr wrap="square">
            <a:spAutoFit/>
          </a:bodyPr>
          <a:lstStyle/>
          <a:p>
            <a:r>
              <a:rPr lang="en-US" sz="1400" b="1" dirty="0" err="1"/>
              <a:t>Punctele</a:t>
            </a:r>
            <a:r>
              <a:rPr lang="en-US" sz="1400" b="1" dirty="0"/>
              <a:t> </a:t>
            </a:r>
            <a:r>
              <a:rPr lang="en-US" sz="1400" b="1" dirty="0" err="1"/>
              <a:t>cheie</a:t>
            </a:r>
            <a:endParaRPr lang="en-US" sz="1400" b="1" dirty="0"/>
          </a:p>
          <a:p>
            <a:pPr>
              <a:buFont typeface="Arial" panose="020B0604020202020204" pitchFamily="34" charset="0"/>
              <a:buChar char="•"/>
            </a:pPr>
            <a:r>
              <a:rPr lang="en-US" sz="1400" b="1" dirty="0" err="1"/>
              <a:t>Punctul</a:t>
            </a:r>
            <a:r>
              <a:rPr lang="en-US" sz="1400" b="1" dirty="0"/>
              <a:t> </a:t>
            </a:r>
            <a:r>
              <a:rPr lang="en-US" sz="1400" b="1" dirty="0" err="1"/>
              <a:t>triplu</a:t>
            </a:r>
            <a:r>
              <a:rPr lang="en-US" sz="1400" b="1" dirty="0"/>
              <a:t> (</a:t>
            </a:r>
            <a:r>
              <a:rPr lang="en-US" sz="1400" b="1" dirty="0" err="1"/>
              <a:t>Punctul</a:t>
            </a:r>
            <a:r>
              <a:rPr lang="en-US" sz="1400" b="1" dirty="0"/>
              <a:t> A)</a:t>
            </a:r>
            <a:r>
              <a:rPr lang="en-US" sz="1400" dirty="0"/>
              <a:t>: </a:t>
            </a:r>
            <a:r>
              <a:rPr lang="en-US" sz="1400" dirty="0" err="1"/>
              <a:t>Acesta</a:t>
            </a:r>
            <a:r>
              <a:rPr lang="en-US" sz="1400" dirty="0"/>
              <a:t> </a:t>
            </a:r>
            <a:r>
              <a:rPr lang="en-US" sz="1400" dirty="0" err="1"/>
              <a:t>este</a:t>
            </a:r>
            <a:r>
              <a:rPr lang="en-US" sz="1400" dirty="0"/>
              <a:t> </a:t>
            </a:r>
            <a:r>
              <a:rPr lang="en-US" sz="1400" dirty="0" err="1"/>
              <a:t>singurul</a:t>
            </a:r>
            <a:r>
              <a:rPr lang="en-US" sz="1400" dirty="0"/>
              <a:t> </a:t>
            </a:r>
            <a:r>
              <a:rPr lang="en-US" sz="1400" dirty="0" err="1"/>
              <a:t>punct</a:t>
            </a:r>
            <a:r>
              <a:rPr lang="en-US" sz="1400" dirty="0"/>
              <a:t> de pe </a:t>
            </a:r>
            <a:r>
              <a:rPr lang="en-US" sz="1400" dirty="0" err="1"/>
              <a:t>diagramă</a:t>
            </a:r>
            <a:r>
              <a:rPr lang="en-US" sz="1400" dirty="0"/>
              <a:t> </a:t>
            </a:r>
            <a:r>
              <a:rPr lang="en-US" sz="1400" dirty="0" err="1"/>
              <a:t>unde</a:t>
            </a:r>
            <a:r>
              <a:rPr lang="en-US" sz="1400" dirty="0"/>
              <a:t> </a:t>
            </a:r>
            <a:r>
              <a:rPr lang="en-US" sz="1400" dirty="0" err="1"/>
              <a:t>toate</a:t>
            </a:r>
            <a:r>
              <a:rPr lang="en-US" sz="1400" dirty="0"/>
              <a:t> </a:t>
            </a:r>
            <a:r>
              <a:rPr lang="en-US" sz="1400" dirty="0" err="1"/>
              <a:t>cele</a:t>
            </a:r>
            <a:r>
              <a:rPr lang="en-US" sz="1400" dirty="0"/>
              <a:t> </a:t>
            </a:r>
            <a:r>
              <a:rPr lang="en-US" sz="1400" dirty="0" err="1"/>
              <a:t>trei</a:t>
            </a:r>
            <a:r>
              <a:rPr lang="en-US" sz="1400" dirty="0"/>
              <a:t> </a:t>
            </a:r>
            <a:r>
              <a:rPr lang="en-US" sz="1400" dirty="0" err="1"/>
              <a:t>stări</a:t>
            </a:r>
            <a:r>
              <a:rPr lang="en-US" sz="1400" dirty="0"/>
              <a:t> (solid, </a:t>
            </a:r>
            <a:r>
              <a:rPr lang="en-US" sz="1400" dirty="0" err="1"/>
              <a:t>lichid</a:t>
            </a:r>
            <a:r>
              <a:rPr lang="en-US" sz="1400" dirty="0"/>
              <a:t> </a:t>
            </a:r>
            <a:r>
              <a:rPr lang="en-US" sz="1400" dirty="0" err="1"/>
              <a:t>și</a:t>
            </a:r>
            <a:r>
              <a:rPr lang="en-US" sz="1400" dirty="0"/>
              <a:t> </a:t>
            </a:r>
            <a:r>
              <a:rPr lang="en-US" sz="1400" dirty="0" err="1"/>
              <a:t>gaz</a:t>
            </a:r>
            <a:r>
              <a:rPr lang="en-US" sz="1400" dirty="0"/>
              <a:t>) ale </a:t>
            </a:r>
            <a:r>
              <a:rPr lang="en-US" sz="1400" dirty="0" err="1"/>
              <a:t>apei</a:t>
            </a:r>
            <a:r>
              <a:rPr lang="en-US" sz="1400" dirty="0"/>
              <a:t> pot </a:t>
            </a:r>
            <a:r>
              <a:rPr lang="en-US" sz="1400" dirty="0" err="1"/>
              <a:t>coexista</a:t>
            </a:r>
            <a:r>
              <a:rPr lang="en-US" sz="1400" dirty="0"/>
              <a:t> </a:t>
            </a:r>
            <a:r>
              <a:rPr lang="en-US" sz="1400" dirty="0" err="1"/>
              <a:t>în</a:t>
            </a:r>
            <a:r>
              <a:rPr lang="en-US" sz="1400" dirty="0"/>
              <a:t> </a:t>
            </a:r>
            <a:r>
              <a:rPr lang="en-US" sz="1400" dirty="0" err="1"/>
              <a:t>echilibru</a:t>
            </a:r>
            <a:r>
              <a:rPr lang="en-US" sz="1400" dirty="0"/>
              <a:t>. </a:t>
            </a:r>
            <a:r>
              <a:rPr lang="en-US" sz="1400" dirty="0" err="1"/>
              <a:t>Temperatura</a:t>
            </a:r>
            <a:r>
              <a:rPr lang="en-US" sz="1400" dirty="0"/>
              <a:t> </a:t>
            </a:r>
            <a:r>
              <a:rPr lang="en-US" sz="1400" dirty="0" err="1"/>
              <a:t>și</a:t>
            </a:r>
            <a:r>
              <a:rPr lang="en-US" sz="1400" dirty="0"/>
              <a:t> </a:t>
            </a:r>
            <a:r>
              <a:rPr lang="en-US" sz="1400" dirty="0" err="1"/>
              <a:t>presiunea</a:t>
            </a:r>
            <a:r>
              <a:rPr lang="en-US" sz="1400" dirty="0"/>
              <a:t> </a:t>
            </a:r>
            <a:r>
              <a:rPr lang="en-US" sz="1400" dirty="0" err="1"/>
              <a:t>corespunzătoare</a:t>
            </a:r>
            <a:r>
              <a:rPr lang="en-US" sz="1400" dirty="0"/>
              <a:t> </a:t>
            </a:r>
            <a:r>
              <a:rPr lang="en-US" sz="1400" dirty="0" err="1"/>
              <a:t>acestui</a:t>
            </a:r>
            <a:r>
              <a:rPr lang="en-US" sz="1400" dirty="0"/>
              <a:t> </a:t>
            </a:r>
            <a:r>
              <a:rPr lang="en-US" sz="1400" dirty="0" err="1"/>
              <a:t>punct</a:t>
            </a:r>
            <a:r>
              <a:rPr lang="en-US" sz="1400" dirty="0"/>
              <a:t> sunt </a:t>
            </a:r>
            <a:r>
              <a:rPr lang="en-US" sz="1400" dirty="0" err="1"/>
              <a:t>unice</a:t>
            </a:r>
            <a:r>
              <a:rPr lang="en-US" sz="1400" dirty="0"/>
              <a:t>. Pe </a:t>
            </a:r>
            <a:r>
              <a:rPr lang="en-US" sz="1400" dirty="0" err="1"/>
              <a:t>diagramă</a:t>
            </a:r>
            <a:r>
              <a:rPr lang="en-US" sz="1400" dirty="0"/>
              <a:t>, </a:t>
            </a:r>
            <a:r>
              <a:rPr lang="en-US" sz="1400" dirty="0" err="1"/>
              <a:t>aceste</a:t>
            </a:r>
            <a:r>
              <a:rPr lang="en-US" sz="1400" dirty="0"/>
              <a:t> </a:t>
            </a:r>
            <a:r>
              <a:rPr lang="en-US" sz="1400" dirty="0" err="1"/>
              <a:t>valori</a:t>
            </a:r>
            <a:r>
              <a:rPr lang="en-US" sz="1400" dirty="0"/>
              <a:t> sunt </a:t>
            </a:r>
            <a:r>
              <a:rPr lang="en-US" sz="1400" dirty="0" err="1"/>
              <a:t>marcate</a:t>
            </a:r>
            <a:r>
              <a:rPr lang="en-US" sz="1400" dirty="0"/>
              <a:t> ca </a:t>
            </a:r>
            <a:r>
              <a:rPr lang="en-US" sz="1400" i="1" dirty="0" err="1">
                <a:effectLst/>
              </a:rPr>
              <a:t>T</a:t>
            </a:r>
            <a:r>
              <a:rPr lang="en-US" sz="1400" i="1" baseline="-25000" dirty="0" err="1">
                <a:effectLst/>
              </a:rPr>
              <a:t>px</a:t>
            </a:r>
            <a:r>
              <a:rPr lang="en-US" sz="1400" i="1" dirty="0"/>
              <a:t>​ </a:t>
            </a:r>
            <a:r>
              <a:rPr lang="en-US" sz="1400" dirty="0" err="1"/>
              <a:t>și</a:t>
            </a:r>
            <a:r>
              <a:rPr lang="en-US" sz="1400" dirty="0"/>
              <a:t> </a:t>
            </a:r>
            <a:r>
              <a:rPr lang="en-US" sz="1400" i="1" dirty="0" err="1"/>
              <a:t>p</a:t>
            </a:r>
            <a:r>
              <a:rPr lang="en-US" sz="1400" i="1" baseline="-25000" dirty="0" err="1">
                <a:effectLst/>
              </a:rPr>
              <a:t>px</a:t>
            </a:r>
            <a:r>
              <a:rPr lang="en-US" sz="1400" dirty="0"/>
              <a:t>​ (</a:t>
            </a:r>
            <a:r>
              <a:rPr lang="en-US" sz="1400" dirty="0" err="1"/>
              <a:t>presiunea</a:t>
            </a:r>
            <a:r>
              <a:rPr lang="en-US" sz="1400" dirty="0"/>
              <a:t> </a:t>
            </a:r>
            <a:r>
              <a:rPr lang="en-US" sz="1400" dirty="0" err="1"/>
              <a:t>punctului</a:t>
            </a:r>
            <a:r>
              <a:rPr lang="en-US" sz="1400" dirty="0"/>
              <a:t> </a:t>
            </a:r>
            <a:r>
              <a:rPr lang="en-US" sz="1400" dirty="0" err="1"/>
              <a:t>triplu</a:t>
            </a:r>
            <a:r>
              <a:rPr lang="en-US" sz="1400" dirty="0"/>
              <a:t>).</a:t>
            </a:r>
          </a:p>
          <a:p>
            <a:pPr>
              <a:buFont typeface="Arial" panose="020B0604020202020204" pitchFamily="34" charset="0"/>
              <a:buChar char="•"/>
            </a:pPr>
            <a:r>
              <a:rPr lang="en-US" sz="1400" b="1" dirty="0" err="1"/>
              <a:t>Punctul</a:t>
            </a:r>
            <a:r>
              <a:rPr lang="en-US" sz="1400" b="1" dirty="0"/>
              <a:t> B</a:t>
            </a:r>
            <a:r>
              <a:rPr lang="en-US" sz="1400" dirty="0"/>
              <a:t>: </a:t>
            </a:r>
            <a:r>
              <a:rPr lang="en-US" sz="1400" dirty="0" err="1"/>
              <a:t>Reprezintă</a:t>
            </a:r>
            <a:r>
              <a:rPr lang="en-US" sz="1400" dirty="0"/>
              <a:t> un </a:t>
            </a:r>
            <a:r>
              <a:rPr lang="en-US" sz="1400" dirty="0" err="1"/>
              <a:t>punct</a:t>
            </a:r>
            <a:r>
              <a:rPr lang="en-US" sz="1400" dirty="0"/>
              <a:t> de </a:t>
            </a:r>
            <a:r>
              <a:rPr lang="en-US" sz="1400" dirty="0" err="1"/>
              <a:t>referință</a:t>
            </a:r>
            <a:r>
              <a:rPr lang="en-US" sz="1400" dirty="0"/>
              <a:t> </a:t>
            </a:r>
            <a:r>
              <a:rPr lang="en-US" sz="1400" dirty="0" err="1"/>
              <a:t>pentru</a:t>
            </a:r>
            <a:r>
              <a:rPr lang="en-US" sz="1400" dirty="0"/>
              <a:t> </a:t>
            </a:r>
            <a:r>
              <a:rPr lang="en-US" sz="1400" dirty="0" err="1"/>
              <a:t>presiunea</a:t>
            </a:r>
            <a:r>
              <a:rPr lang="en-US" sz="1400" dirty="0"/>
              <a:t> </a:t>
            </a:r>
            <a:r>
              <a:rPr lang="en-US" sz="1400" dirty="0" err="1"/>
              <a:t>normală</a:t>
            </a:r>
            <a:r>
              <a:rPr lang="en-US" sz="1400" dirty="0"/>
              <a:t>. </a:t>
            </a:r>
            <a:r>
              <a:rPr lang="en-US" sz="1400" dirty="0" err="1"/>
              <a:t>Segmentul</a:t>
            </a:r>
            <a:r>
              <a:rPr lang="en-US" sz="1400" dirty="0"/>
              <a:t> vertical de la </a:t>
            </a:r>
            <a:r>
              <a:rPr lang="en-US" sz="1400" b="1" dirty="0"/>
              <a:t>B</a:t>
            </a:r>
            <a:r>
              <a:rPr lang="en-US" sz="1400" dirty="0"/>
              <a:t> la </a:t>
            </a:r>
            <a:r>
              <a:rPr lang="en-US" sz="1400" b="1" dirty="0"/>
              <a:t>a</a:t>
            </a:r>
            <a:r>
              <a:rPr lang="en-US" sz="1400" dirty="0"/>
              <a:t> </a:t>
            </a:r>
            <a:r>
              <a:rPr lang="en-US" sz="1400" dirty="0" err="1"/>
              <a:t>indică</a:t>
            </a:r>
            <a:r>
              <a:rPr lang="en-US" sz="1400" dirty="0"/>
              <a:t> o </a:t>
            </a:r>
            <a:r>
              <a:rPr lang="en-US" sz="1400" dirty="0" err="1"/>
              <a:t>presiune</a:t>
            </a:r>
            <a:r>
              <a:rPr lang="en-US" sz="1400" dirty="0"/>
              <a:t> </a:t>
            </a:r>
            <a:r>
              <a:rPr lang="en-US" sz="1400" dirty="0" err="1"/>
              <a:t>constantă</a:t>
            </a:r>
            <a:r>
              <a:rPr lang="en-US" sz="1400" dirty="0"/>
              <a:t>.</a:t>
            </a:r>
          </a:p>
          <a:p>
            <a:pPr>
              <a:buFont typeface="Arial" panose="020B0604020202020204" pitchFamily="34" charset="0"/>
              <a:buChar char="•"/>
            </a:pPr>
            <a:r>
              <a:rPr lang="en-US" sz="1400" b="1" dirty="0" err="1"/>
              <a:t>Punctul</a:t>
            </a:r>
            <a:r>
              <a:rPr lang="en-US" sz="1400" b="1" dirty="0"/>
              <a:t> B'</a:t>
            </a:r>
            <a:r>
              <a:rPr lang="en-US" sz="1400" dirty="0"/>
              <a:t>: </a:t>
            </a:r>
            <a:r>
              <a:rPr lang="en-US" sz="1400" dirty="0" err="1"/>
              <a:t>Reprezintă</a:t>
            </a:r>
            <a:r>
              <a:rPr lang="en-US" sz="1400" dirty="0"/>
              <a:t> </a:t>
            </a:r>
            <a:r>
              <a:rPr lang="en-US" sz="1400" b="1" dirty="0" err="1"/>
              <a:t>punctul</a:t>
            </a:r>
            <a:r>
              <a:rPr lang="en-US" sz="1400" b="1" dirty="0"/>
              <a:t> critic</a:t>
            </a:r>
            <a:r>
              <a:rPr lang="en-US" sz="1400" dirty="0"/>
              <a:t>, un </a:t>
            </a:r>
            <a:r>
              <a:rPr lang="en-US" sz="1400" dirty="0" err="1"/>
              <a:t>punct</a:t>
            </a:r>
            <a:r>
              <a:rPr lang="en-US" sz="1400" dirty="0"/>
              <a:t> </a:t>
            </a:r>
            <a:r>
              <a:rPr lang="en-US" sz="1400" dirty="0" err="1"/>
              <a:t>deasupra</a:t>
            </a:r>
            <a:r>
              <a:rPr lang="en-US" sz="1400" dirty="0"/>
              <a:t> </a:t>
            </a:r>
            <a:r>
              <a:rPr lang="en-US" sz="1400" dirty="0" err="1"/>
              <a:t>căruia</a:t>
            </a:r>
            <a:r>
              <a:rPr lang="en-US" sz="1400" dirty="0"/>
              <a:t> </a:t>
            </a:r>
            <a:r>
              <a:rPr lang="en-US" sz="1400" dirty="0" err="1"/>
              <a:t>diferența</a:t>
            </a:r>
            <a:r>
              <a:rPr lang="en-US" sz="1400" dirty="0"/>
              <a:t> </a:t>
            </a:r>
            <a:r>
              <a:rPr lang="en-US" sz="1400" dirty="0" err="1"/>
              <a:t>dintre</a:t>
            </a:r>
            <a:r>
              <a:rPr lang="en-US" sz="1400" dirty="0"/>
              <a:t> </a:t>
            </a:r>
            <a:r>
              <a:rPr lang="en-US" sz="1400" dirty="0" err="1"/>
              <a:t>starea</a:t>
            </a:r>
            <a:r>
              <a:rPr lang="en-US" sz="1400" dirty="0"/>
              <a:t> </a:t>
            </a:r>
            <a:r>
              <a:rPr lang="en-US" sz="1400" dirty="0" err="1"/>
              <a:t>lichidă</a:t>
            </a:r>
            <a:r>
              <a:rPr lang="en-US" sz="1400" dirty="0"/>
              <a:t> </a:t>
            </a:r>
            <a:r>
              <a:rPr lang="en-US" sz="1400" dirty="0" err="1"/>
              <a:t>și</a:t>
            </a:r>
            <a:r>
              <a:rPr lang="en-US" sz="1400" dirty="0"/>
              <a:t> </a:t>
            </a:r>
            <a:r>
              <a:rPr lang="en-US" sz="1400" dirty="0" err="1"/>
              <a:t>cea</a:t>
            </a:r>
            <a:r>
              <a:rPr lang="en-US" sz="1400" dirty="0"/>
              <a:t> </a:t>
            </a:r>
            <a:r>
              <a:rPr lang="en-US" sz="1400" dirty="0" err="1"/>
              <a:t>gazoasă</a:t>
            </a:r>
            <a:r>
              <a:rPr lang="en-US" sz="1400" dirty="0"/>
              <a:t> </a:t>
            </a:r>
            <a:r>
              <a:rPr lang="en-US" sz="1400" dirty="0" err="1"/>
              <a:t>dispare</a:t>
            </a:r>
            <a:r>
              <a:rPr lang="en-US" sz="1400" dirty="0"/>
              <a:t>, </a:t>
            </a:r>
            <a:r>
              <a:rPr lang="en-US" sz="1400" dirty="0" err="1"/>
              <a:t>și</a:t>
            </a:r>
            <a:r>
              <a:rPr lang="en-US" sz="1400" dirty="0"/>
              <a:t> </a:t>
            </a:r>
            <a:r>
              <a:rPr lang="en-US" sz="1400" dirty="0" err="1"/>
              <a:t>substanța</a:t>
            </a:r>
            <a:r>
              <a:rPr lang="en-US" sz="1400" dirty="0"/>
              <a:t> </a:t>
            </a:r>
            <a:r>
              <a:rPr lang="en-US" sz="1400" dirty="0" err="1"/>
              <a:t>devine</a:t>
            </a:r>
            <a:r>
              <a:rPr lang="en-US" sz="1400" dirty="0"/>
              <a:t> un fluid </a:t>
            </a:r>
            <a:r>
              <a:rPr lang="en-US" sz="1400" dirty="0" err="1"/>
              <a:t>supercritic</a:t>
            </a:r>
            <a:r>
              <a:rPr lang="en-US" sz="1400" dirty="0"/>
              <a:t>. </a:t>
            </a:r>
            <a:r>
              <a:rPr lang="en-US" sz="1400" dirty="0" err="1"/>
              <a:t>Diagrama</a:t>
            </a:r>
            <a:r>
              <a:rPr lang="en-US" sz="1400" dirty="0"/>
              <a:t>   nu </a:t>
            </a:r>
            <a:r>
              <a:rPr lang="en-US" sz="1400" dirty="0" err="1"/>
              <a:t>arată</a:t>
            </a:r>
            <a:r>
              <a:rPr lang="en-US" sz="1400" dirty="0"/>
              <a:t> un </a:t>
            </a:r>
            <a:r>
              <a:rPr lang="en-US" sz="1400" dirty="0" err="1"/>
              <a:t>punct</a:t>
            </a:r>
            <a:r>
              <a:rPr lang="en-US" sz="1400" dirty="0"/>
              <a:t> critic </a:t>
            </a:r>
            <a:r>
              <a:rPr lang="en-US" sz="1400" dirty="0" err="1"/>
              <a:t>clasic</a:t>
            </a:r>
            <a:r>
              <a:rPr lang="en-US" sz="1400" dirty="0"/>
              <a:t>, </a:t>
            </a:r>
            <a:r>
              <a:rPr lang="en-US" sz="1400" dirty="0" err="1"/>
              <a:t>dar</a:t>
            </a:r>
            <a:r>
              <a:rPr lang="en-US" sz="1400" dirty="0"/>
              <a:t> </a:t>
            </a:r>
            <a:r>
              <a:rPr lang="en-US" sz="1400" dirty="0" err="1"/>
              <a:t>linia</a:t>
            </a:r>
            <a:r>
              <a:rPr lang="en-US" sz="1400" dirty="0"/>
              <a:t> </a:t>
            </a:r>
            <a:r>
              <a:rPr lang="en-US" sz="1400" dirty="0" err="1"/>
              <a:t>punctată</a:t>
            </a:r>
            <a:r>
              <a:rPr lang="en-US" sz="1400" dirty="0"/>
              <a:t> (B') </a:t>
            </a:r>
            <a:r>
              <a:rPr lang="en-US" sz="1400" dirty="0" err="1"/>
              <a:t>sugerează</a:t>
            </a:r>
            <a:r>
              <a:rPr lang="en-US" sz="1400" dirty="0"/>
              <a:t> </a:t>
            </a:r>
            <a:r>
              <a:rPr lang="en-US" sz="1400" dirty="0" err="1"/>
              <a:t>acest</a:t>
            </a:r>
            <a:r>
              <a:rPr lang="en-US" sz="1400" dirty="0"/>
              <a:t> concept.</a:t>
            </a:r>
          </a:p>
        </p:txBody>
      </p:sp>
      <p:sp>
        <p:nvSpPr>
          <p:cNvPr id="22" name="TextBox 21">
            <a:extLst>
              <a:ext uri="{FF2B5EF4-FFF2-40B4-BE49-F238E27FC236}">
                <a16:creationId xmlns:a16="http://schemas.microsoft.com/office/drawing/2014/main" id="{ACBF8DE7-C306-7C55-5F15-E2A65B8C40F7}"/>
              </a:ext>
            </a:extLst>
          </p:cNvPr>
          <p:cNvSpPr txBox="1"/>
          <p:nvPr/>
        </p:nvSpPr>
        <p:spPr>
          <a:xfrm>
            <a:off x="5486400" y="5013513"/>
            <a:ext cx="6619875" cy="1815882"/>
          </a:xfrm>
          <a:prstGeom prst="rect">
            <a:avLst/>
          </a:prstGeom>
          <a:noFill/>
          <a:ln>
            <a:solidFill>
              <a:srgbClr val="0070C0"/>
            </a:solidFill>
          </a:ln>
        </p:spPr>
        <p:txBody>
          <a:bodyPr wrap="square">
            <a:spAutoFit/>
          </a:bodyPr>
          <a:lstStyle/>
          <a:p>
            <a:r>
              <a:rPr lang="en-US" sz="1400" dirty="0" err="1"/>
              <a:t>Diagrama</a:t>
            </a:r>
            <a:r>
              <a:rPr lang="en-US" sz="1400" dirty="0"/>
              <a:t> </a:t>
            </a:r>
            <a:r>
              <a:rPr lang="en-US" sz="1400" dirty="0" err="1"/>
              <a:t>arată</a:t>
            </a:r>
            <a:r>
              <a:rPr lang="en-US" sz="1400" dirty="0"/>
              <a:t> </a:t>
            </a:r>
            <a:r>
              <a:rPr lang="en-US" sz="1400" dirty="0" err="1"/>
              <a:t>că</a:t>
            </a:r>
            <a:r>
              <a:rPr lang="en-US" sz="1400" dirty="0"/>
              <a:t>, pe </a:t>
            </a:r>
            <a:r>
              <a:rPr lang="en-US" sz="1400" dirty="0" err="1"/>
              <a:t>măsură</a:t>
            </a:r>
            <a:r>
              <a:rPr lang="en-US" sz="1400" dirty="0"/>
              <a:t> </a:t>
            </a:r>
            <a:r>
              <a:rPr lang="en-US" sz="1400" dirty="0" err="1"/>
              <a:t>ce</a:t>
            </a:r>
            <a:r>
              <a:rPr lang="en-US" sz="1400" dirty="0"/>
              <a:t> </a:t>
            </a:r>
            <a:r>
              <a:rPr lang="en-US" sz="1400" dirty="0" err="1"/>
              <a:t>adăugăm</a:t>
            </a:r>
            <a:r>
              <a:rPr lang="en-US" sz="1400" dirty="0"/>
              <a:t> </a:t>
            </a:r>
            <a:r>
              <a:rPr lang="en-US" sz="1400" dirty="0" err="1"/>
              <a:t>Siliciu</a:t>
            </a:r>
            <a:r>
              <a:rPr lang="en-US" sz="1400" dirty="0"/>
              <a:t> la </a:t>
            </a:r>
            <a:r>
              <a:rPr lang="en-US" sz="1400" dirty="0" err="1"/>
              <a:t>Germaniu</a:t>
            </a:r>
            <a:r>
              <a:rPr lang="en-US" sz="1400" dirty="0"/>
              <a:t> (ne </a:t>
            </a:r>
            <a:r>
              <a:rPr lang="en-US" sz="1400" dirty="0" err="1"/>
              <a:t>deplasăm</a:t>
            </a:r>
            <a:r>
              <a:rPr lang="en-US" sz="1400" dirty="0"/>
              <a:t> </a:t>
            </a:r>
            <a:r>
              <a:rPr lang="en-US" sz="1400" dirty="0" err="1"/>
              <a:t>spre</a:t>
            </a:r>
            <a:r>
              <a:rPr lang="en-US" sz="1400" dirty="0"/>
              <a:t> </a:t>
            </a:r>
            <a:r>
              <a:rPr lang="en-US" sz="1400" dirty="0" err="1"/>
              <a:t>dreapta</a:t>
            </a:r>
            <a:r>
              <a:rPr lang="en-US" sz="1400" dirty="0"/>
              <a:t>), </a:t>
            </a:r>
            <a:r>
              <a:rPr lang="en-US" sz="1400" dirty="0" err="1"/>
              <a:t>atât</a:t>
            </a:r>
            <a:r>
              <a:rPr lang="en-US" sz="1400" dirty="0"/>
              <a:t> </a:t>
            </a:r>
            <a:r>
              <a:rPr lang="en-US" sz="1400" dirty="0" err="1"/>
              <a:t>temperatura</a:t>
            </a:r>
            <a:r>
              <a:rPr lang="en-US" sz="1400" dirty="0"/>
              <a:t> de </a:t>
            </a:r>
            <a:r>
              <a:rPr lang="en-US" sz="1400" dirty="0" err="1"/>
              <a:t>topire</a:t>
            </a:r>
            <a:r>
              <a:rPr lang="en-US" sz="1400" dirty="0"/>
              <a:t>, </a:t>
            </a:r>
            <a:r>
              <a:rPr lang="en-US" sz="1400" dirty="0" err="1"/>
              <a:t>cât</a:t>
            </a:r>
            <a:r>
              <a:rPr lang="en-US" sz="1400" dirty="0"/>
              <a:t> </a:t>
            </a:r>
            <a:r>
              <a:rPr lang="en-US" sz="1400" dirty="0" err="1"/>
              <a:t>și</a:t>
            </a:r>
            <a:r>
              <a:rPr lang="en-US" sz="1400" dirty="0"/>
              <a:t> </a:t>
            </a:r>
            <a:r>
              <a:rPr lang="en-US" sz="1400" dirty="0" err="1"/>
              <a:t>cea</a:t>
            </a:r>
            <a:r>
              <a:rPr lang="en-US" sz="1400" dirty="0"/>
              <a:t> de </a:t>
            </a:r>
            <a:r>
              <a:rPr lang="en-US" sz="1400" dirty="0" err="1"/>
              <a:t>solidificare</a:t>
            </a:r>
            <a:r>
              <a:rPr lang="en-US" sz="1400" dirty="0"/>
              <a:t> a </a:t>
            </a:r>
            <a:r>
              <a:rPr lang="en-US" sz="1400" dirty="0" err="1"/>
              <a:t>amestecului</a:t>
            </a:r>
            <a:r>
              <a:rPr lang="en-US" sz="1400" dirty="0"/>
              <a:t> </a:t>
            </a:r>
            <a:r>
              <a:rPr lang="en-US" sz="1400" dirty="0" err="1"/>
              <a:t>cresc</a:t>
            </a:r>
            <a:r>
              <a:rPr lang="en-US" sz="1400" dirty="0"/>
              <a:t>. </a:t>
            </a:r>
            <a:r>
              <a:rPr lang="en-US" sz="1400" dirty="0" err="1"/>
              <a:t>Procesul</a:t>
            </a:r>
            <a:r>
              <a:rPr lang="en-US" sz="1400" dirty="0"/>
              <a:t> de </a:t>
            </a:r>
            <a:r>
              <a:rPr lang="en-US" sz="1400" dirty="0" err="1"/>
              <a:t>solidificare</a:t>
            </a:r>
            <a:r>
              <a:rPr lang="en-US" sz="1400" dirty="0"/>
              <a:t> </a:t>
            </a:r>
            <a:r>
              <a:rPr lang="en-US" sz="1400" dirty="0" err="1"/>
              <a:t>pentru</a:t>
            </a:r>
            <a:r>
              <a:rPr lang="en-US" sz="1400" dirty="0"/>
              <a:t> un </a:t>
            </a:r>
            <a:r>
              <a:rPr lang="en-US" sz="1400" dirty="0" err="1"/>
              <a:t>amestec</a:t>
            </a:r>
            <a:r>
              <a:rPr lang="en-US" sz="1400" dirty="0"/>
              <a:t> cu o </a:t>
            </a:r>
            <a:r>
              <a:rPr lang="en-US" sz="1400" dirty="0" err="1"/>
              <a:t>compoziție</a:t>
            </a:r>
            <a:r>
              <a:rPr lang="en-US" sz="1400" dirty="0"/>
              <a:t> </a:t>
            </a:r>
            <a:r>
              <a:rPr lang="en-US" sz="1400" dirty="0" err="1"/>
              <a:t>intermediară</a:t>
            </a:r>
            <a:r>
              <a:rPr lang="en-US" sz="1400" dirty="0"/>
              <a:t> nu se </a:t>
            </a:r>
            <a:r>
              <a:rPr lang="en-US" sz="1400" dirty="0" err="1"/>
              <a:t>întâmplă</a:t>
            </a:r>
            <a:r>
              <a:rPr lang="en-US" sz="1400" dirty="0"/>
              <a:t> la o </a:t>
            </a:r>
            <a:r>
              <a:rPr lang="en-US" sz="1400" dirty="0" err="1"/>
              <a:t>singură</a:t>
            </a:r>
            <a:r>
              <a:rPr lang="en-US" sz="1400" dirty="0"/>
              <a:t> </a:t>
            </a:r>
            <a:r>
              <a:rPr lang="en-US" sz="1400" dirty="0" err="1"/>
              <a:t>temperatură</a:t>
            </a:r>
            <a:r>
              <a:rPr lang="en-US" sz="1400" dirty="0"/>
              <a:t>, ci </a:t>
            </a:r>
            <a:r>
              <a:rPr lang="en-US" sz="1400" dirty="0" err="1"/>
              <a:t>într</a:t>
            </a:r>
            <a:r>
              <a:rPr lang="en-US" sz="1400" dirty="0"/>
              <a:t>-un </a:t>
            </a:r>
            <a:r>
              <a:rPr lang="en-US" sz="1400" b="1" dirty="0"/>
              <a:t>interval de </a:t>
            </a:r>
            <a:r>
              <a:rPr lang="en-US" sz="1400" b="1" dirty="0" err="1"/>
              <a:t>temperaturi</a:t>
            </a:r>
            <a:r>
              <a:rPr lang="en-US" sz="1400" dirty="0"/>
              <a:t>, </a:t>
            </a:r>
            <a:r>
              <a:rPr lang="en-US" sz="1400" dirty="0" err="1"/>
              <a:t>cuprins</a:t>
            </a:r>
            <a:r>
              <a:rPr lang="en-US" sz="1400" dirty="0"/>
              <a:t> </a:t>
            </a:r>
            <a:r>
              <a:rPr lang="en-US" sz="1400" dirty="0" err="1"/>
              <a:t>între</a:t>
            </a:r>
            <a:r>
              <a:rPr lang="en-US" sz="1400" dirty="0"/>
              <a:t> </a:t>
            </a:r>
            <a:r>
              <a:rPr lang="en-US" sz="1400" dirty="0" err="1"/>
              <a:t>curba</a:t>
            </a:r>
            <a:r>
              <a:rPr lang="en-US" sz="1400" dirty="0"/>
              <a:t> </a:t>
            </a:r>
            <a:r>
              <a:rPr lang="en-US" sz="1400" b="1" dirty="0"/>
              <a:t>Liquidus</a:t>
            </a:r>
            <a:r>
              <a:rPr lang="en-US" sz="1400" dirty="0"/>
              <a:t> </a:t>
            </a:r>
            <a:r>
              <a:rPr lang="en-US" sz="1400" dirty="0" err="1"/>
              <a:t>și</a:t>
            </a:r>
            <a:r>
              <a:rPr lang="en-US" sz="1400" dirty="0"/>
              <a:t> </a:t>
            </a:r>
            <a:r>
              <a:rPr lang="en-US" sz="1400" dirty="0" err="1"/>
              <a:t>curba</a:t>
            </a:r>
            <a:r>
              <a:rPr lang="en-US" sz="1400" dirty="0"/>
              <a:t> </a:t>
            </a:r>
            <a:r>
              <a:rPr lang="en-US" sz="1400" b="1" dirty="0"/>
              <a:t>Solidus</a:t>
            </a:r>
            <a:r>
              <a:rPr lang="en-US" sz="1400" dirty="0"/>
              <a:t>.</a:t>
            </a:r>
          </a:p>
          <a:p>
            <a:r>
              <a:rPr lang="en-US" sz="1400" dirty="0" err="1"/>
              <a:t>această</a:t>
            </a:r>
            <a:r>
              <a:rPr lang="en-US" sz="1400" dirty="0"/>
              <a:t> </a:t>
            </a:r>
            <a:r>
              <a:rPr lang="en-US" sz="1400" dirty="0" err="1"/>
              <a:t>diagramă</a:t>
            </a:r>
            <a:r>
              <a:rPr lang="en-US" sz="1400" dirty="0"/>
              <a:t> ne </a:t>
            </a:r>
            <a:r>
              <a:rPr lang="en-US" sz="1400" dirty="0" err="1"/>
              <a:t>arată</a:t>
            </a:r>
            <a:r>
              <a:rPr lang="en-US" sz="1400" dirty="0"/>
              <a:t> </a:t>
            </a:r>
            <a:r>
              <a:rPr lang="en-US" sz="1400" dirty="0" err="1"/>
              <a:t>că</a:t>
            </a:r>
            <a:r>
              <a:rPr lang="en-US" sz="1400" dirty="0"/>
              <a:t> </a:t>
            </a:r>
            <a:r>
              <a:rPr lang="en-US" sz="1400" dirty="0" err="1"/>
              <a:t>aliajele</a:t>
            </a:r>
            <a:r>
              <a:rPr lang="en-US" sz="1400" dirty="0"/>
              <a:t> de </a:t>
            </a:r>
            <a:r>
              <a:rPr lang="en-US" sz="1400" dirty="0" err="1"/>
              <a:t>Germaniu</a:t>
            </a:r>
            <a:r>
              <a:rPr lang="en-US" sz="1400" dirty="0"/>
              <a:t> </a:t>
            </a:r>
            <a:r>
              <a:rPr lang="en-US" sz="1400" dirty="0" err="1"/>
              <a:t>și</a:t>
            </a:r>
            <a:r>
              <a:rPr lang="en-US" sz="1400" dirty="0"/>
              <a:t> </a:t>
            </a:r>
            <a:r>
              <a:rPr lang="en-US" sz="1400" dirty="0" err="1"/>
              <a:t>Siliciu</a:t>
            </a:r>
            <a:r>
              <a:rPr lang="en-US" sz="1400" dirty="0"/>
              <a:t> se </a:t>
            </a:r>
            <a:r>
              <a:rPr lang="en-US" sz="1400" dirty="0" err="1"/>
              <a:t>topesc</a:t>
            </a:r>
            <a:r>
              <a:rPr lang="en-US" sz="1400" dirty="0"/>
              <a:t> </a:t>
            </a:r>
            <a:r>
              <a:rPr lang="en-US" sz="1400" dirty="0" err="1"/>
              <a:t>și</a:t>
            </a:r>
            <a:r>
              <a:rPr lang="en-US" sz="1400" dirty="0"/>
              <a:t> se </a:t>
            </a:r>
            <a:r>
              <a:rPr lang="en-US" sz="1400" dirty="0" err="1"/>
              <a:t>solidifică</a:t>
            </a:r>
            <a:r>
              <a:rPr lang="en-US" sz="1400" dirty="0"/>
              <a:t> </a:t>
            </a:r>
            <a:r>
              <a:rPr lang="en-US" sz="1400" dirty="0" err="1"/>
              <a:t>progresiv</a:t>
            </a:r>
            <a:r>
              <a:rPr lang="en-US" sz="1400" dirty="0"/>
              <a:t> pe </a:t>
            </a:r>
            <a:r>
              <a:rPr lang="en-US" sz="1400" dirty="0" err="1"/>
              <a:t>măsură</a:t>
            </a:r>
            <a:r>
              <a:rPr lang="en-US" sz="1400" dirty="0"/>
              <a:t> </a:t>
            </a:r>
            <a:r>
              <a:rPr lang="en-US" sz="1400" dirty="0" err="1"/>
              <a:t>ce</a:t>
            </a:r>
            <a:r>
              <a:rPr lang="en-US" sz="1400" dirty="0"/>
              <a:t> </a:t>
            </a:r>
            <a:r>
              <a:rPr lang="en-US" sz="1400" dirty="0" err="1"/>
              <a:t>temperatura</a:t>
            </a:r>
            <a:r>
              <a:rPr lang="en-US" sz="1400" dirty="0"/>
              <a:t> </a:t>
            </a:r>
            <a:r>
              <a:rPr lang="en-US" sz="1400" dirty="0" err="1"/>
              <a:t>variază</a:t>
            </a:r>
            <a:r>
              <a:rPr lang="en-US" sz="1400" dirty="0"/>
              <a:t>, </a:t>
            </a:r>
            <a:r>
              <a:rPr lang="en-US" sz="1400" dirty="0" err="1"/>
              <a:t>spre</a:t>
            </a:r>
            <a:r>
              <a:rPr lang="en-US" sz="1400" dirty="0"/>
              <a:t> </a:t>
            </a:r>
            <a:r>
              <a:rPr lang="en-US" sz="1400" dirty="0" err="1"/>
              <a:t>deosebire</a:t>
            </a:r>
            <a:r>
              <a:rPr lang="en-US" sz="1400" dirty="0"/>
              <a:t> de </a:t>
            </a:r>
            <a:r>
              <a:rPr lang="en-US" sz="1400" dirty="0" err="1"/>
              <a:t>materialele</a:t>
            </a:r>
            <a:r>
              <a:rPr lang="en-US" sz="1400" dirty="0"/>
              <a:t> pure care au un </a:t>
            </a:r>
            <a:r>
              <a:rPr lang="en-US" sz="1400" dirty="0" err="1"/>
              <a:t>punct</a:t>
            </a:r>
            <a:r>
              <a:rPr lang="en-US" sz="1400" dirty="0"/>
              <a:t> de </a:t>
            </a:r>
            <a:r>
              <a:rPr lang="en-US" sz="1400" dirty="0" err="1"/>
              <a:t>topire</a:t>
            </a:r>
            <a:r>
              <a:rPr lang="en-US" sz="1400" dirty="0"/>
              <a:t> fix.</a:t>
            </a:r>
          </a:p>
        </p:txBody>
      </p:sp>
    </p:spTree>
    <p:extLst>
      <p:ext uri="{BB962C8B-B14F-4D97-AF65-F5344CB8AC3E}">
        <p14:creationId xmlns:p14="http://schemas.microsoft.com/office/powerpoint/2010/main" val="212927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9811" y="4757920"/>
            <a:ext cx="6096000" cy="369332"/>
          </a:xfrm>
          <a:prstGeom prst="rect">
            <a:avLst/>
          </a:prstGeom>
        </p:spPr>
        <p:txBody>
          <a:bodyPr>
            <a:spAutoFit/>
          </a:bodyPr>
          <a:lstStyle/>
          <a:p>
            <a:r>
              <a:rPr lang="ro-RO" dirty="0">
                <a:solidFill>
                  <a:srgbClr val="000000"/>
                </a:solidFill>
                <a:latin typeface="Times New Roman" pitchFamily="18" charset="0"/>
                <a:cs typeface="Times New Roman" pitchFamily="18" charset="0"/>
              </a:rPr>
              <a:t>Diagrama de fază a unui semiconductor GaAs:</a:t>
            </a:r>
            <a:r>
              <a:rPr lang="ro-RO"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5" name="Рисунок 4"/>
          <p:cNvPicPr>
            <a:picLocks noChangeAspect="1"/>
          </p:cNvPicPr>
          <p:nvPr/>
        </p:nvPicPr>
        <p:blipFill>
          <a:blip r:embed="rId2">
            <a:duotone>
              <a:schemeClr val="accent5">
                <a:shade val="45000"/>
                <a:satMod val="135000"/>
              </a:schemeClr>
              <a:prstClr val="white"/>
            </a:duotone>
          </a:blip>
          <a:stretch>
            <a:fillRect/>
          </a:stretch>
        </p:blipFill>
        <p:spPr>
          <a:xfrm>
            <a:off x="425861" y="5127252"/>
            <a:ext cx="3181350" cy="1647825"/>
          </a:xfrm>
          <a:prstGeom prst="rect">
            <a:avLst/>
          </a:prstGeom>
        </p:spPr>
      </p:pic>
      <p:sp>
        <p:nvSpPr>
          <p:cNvPr id="6" name="Прямоугольник 5"/>
          <p:cNvSpPr/>
          <p:nvPr/>
        </p:nvSpPr>
        <p:spPr>
          <a:xfrm>
            <a:off x="4840788" y="4516993"/>
            <a:ext cx="7496355" cy="369332"/>
          </a:xfrm>
          <a:prstGeom prst="rect">
            <a:avLst/>
          </a:prstGeom>
        </p:spPr>
        <p:txBody>
          <a:bodyPr wrap="square">
            <a:spAutoFit/>
          </a:bodyPr>
          <a:lstStyle/>
          <a:p>
            <a:r>
              <a:rPr lang="pt-BR" dirty="0">
                <a:solidFill>
                  <a:srgbClr val="000000"/>
                </a:solidFill>
                <a:latin typeface="Times New Roman" pitchFamily="18" charset="0"/>
                <a:cs typeface="Times New Roman" pitchFamily="18" charset="0"/>
              </a:rPr>
              <a:t>Diagrama de fază a unei substanţe pt. fixarea Au (folosit în electronică):</a:t>
            </a:r>
            <a:r>
              <a:rPr lang="pt-BR"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7" name="Рисунок 6"/>
          <p:cNvPicPr>
            <a:picLocks noChangeAspect="1"/>
          </p:cNvPicPr>
          <p:nvPr/>
        </p:nvPicPr>
        <p:blipFill>
          <a:blip r:embed="rId3">
            <a:duotone>
              <a:schemeClr val="accent5">
                <a:shade val="45000"/>
                <a:satMod val="135000"/>
              </a:schemeClr>
              <a:prstClr val="white"/>
            </a:duotone>
          </a:blip>
          <a:stretch>
            <a:fillRect/>
          </a:stretch>
        </p:blipFill>
        <p:spPr>
          <a:xfrm>
            <a:off x="7545798" y="4886325"/>
            <a:ext cx="3705225" cy="1971675"/>
          </a:xfrm>
          <a:prstGeom prst="rect">
            <a:avLst/>
          </a:prstGeom>
        </p:spPr>
      </p:pic>
      <p:sp>
        <p:nvSpPr>
          <p:cNvPr id="2" name="Прямоугольник 7"/>
          <p:cNvSpPr/>
          <p:nvPr/>
        </p:nvSpPr>
        <p:spPr>
          <a:xfrm>
            <a:off x="172443" y="85138"/>
            <a:ext cx="6096000" cy="369332"/>
          </a:xfrm>
          <a:prstGeom prst="rect">
            <a:avLst/>
          </a:prstGeom>
        </p:spPr>
        <p:txBody>
          <a:bodyPr>
            <a:spAutoFit/>
          </a:bodyPr>
          <a:lstStyle/>
          <a:p>
            <a:r>
              <a:rPr lang="fr-FR" dirty="0">
                <a:solidFill>
                  <a:srgbClr val="000000"/>
                </a:solidFill>
                <a:latin typeface="Times New Roman" pitchFamily="18" charset="0"/>
                <a:cs typeface="Times New Roman" pitchFamily="18" charset="0"/>
              </a:rPr>
              <a:t>Exemple de cele mai răspândite diagrame de fază:</a:t>
            </a:r>
            <a:r>
              <a:rPr lang="fr-FR"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 name="Рисунок 8"/>
          <p:cNvPicPr>
            <a:picLocks noChangeAspect="1"/>
          </p:cNvPicPr>
          <p:nvPr/>
        </p:nvPicPr>
        <p:blipFill>
          <a:blip r:embed="rId4">
            <a:duotone>
              <a:schemeClr val="accent5">
                <a:shade val="45000"/>
                <a:satMod val="135000"/>
              </a:schemeClr>
              <a:prstClr val="white"/>
            </a:duotone>
          </a:blip>
          <a:stretch>
            <a:fillRect/>
          </a:stretch>
        </p:blipFill>
        <p:spPr>
          <a:xfrm>
            <a:off x="172443" y="583167"/>
            <a:ext cx="7196222" cy="2157819"/>
          </a:xfrm>
          <a:prstGeom prst="rect">
            <a:avLst/>
          </a:prstGeom>
        </p:spPr>
      </p:pic>
      <p:sp>
        <p:nvSpPr>
          <p:cNvPr id="13" name="TextBox 12">
            <a:extLst>
              <a:ext uri="{FF2B5EF4-FFF2-40B4-BE49-F238E27FC236}">
                <a16:creationId xmlns:a16="http://schemas.microsoft.com/office/drawing/2014/main" id="{453181AA-BCAA-ACEC-20EE-CE8A82ADBC1C}"/>
              </a:ext>
            </a:extLst>
          </p:cNvPr>
          <p:cNvSpPr txBox="1"/>
          <p:nvPr/>
        </p:nvSpPr>
        <p:spPr>
          <a:xfrm>
            <a:off x="7753349" y="0"/>
            <a:ext cx="4266207" cy="2462213"/>
          </a:xfrm>
          <a:prstGeom prst="rect">
            <a:avLst/>
          </a:prstGeom>
          <a:noFill/>
        </p:spPr>
        <p:txBody>
          <a:bodyPr wrap="square">
            <a:spAutoFit/>
          </a:bodyPr>
          <a:lstStyle/>
          <a:p>
            <a:r>
              <a:rPr lang="en-US" sz="1400" b="1" dirty="0" err="1"/>
              <a:t>Elementele</a:t>
            </a:r>
            <a:r>
              <a:rPr lang="en-US" sz="1400" b="1" dirty="0"/>
              <a:t> </a:t>
            </a:r>
            <a:r>
              <a:rPr lang="en-US" sz="1400" b="1" dirty="0" err="1"/>
              <a:t>diagramei</a:t>
            </a:r>
            <a:endParaRPr lang="en-US" sz="1400" b="1" dirty="0"/>
          </a:p>
          <a:p>
            <a:pPr>
              <a:buFont typeface="Arial" panose="020B0604020202020204" pitchFamily="34" charset="0"/>
              <a:buChar char="•"/>
            </a:pPr>
            <a:r>
              <a:rPr lang="en-US" sz="1400" b="1" dirty="0" err="1"/>
              <a:t>Axa</a:t>
            </a:r>
            <a:r>
              <a:rPr lang="en-US" sz="1400" b="1" dirty="0"/>
              <a:t> Y (</a:t>
            </a:r>
            <a:r>
              <a:rPr lang="en-US" sz="1400" b="1" dirty="0" err="1"/>
              <a:t>Verticală</a:t>
            </a:r>
            <a:r>
              <a:rPr lang="en-US" sz="1400" b="1" dirty="0"/>
              <a:t>)</a:t>
            </a:r>
            <a:r>
              <a:rPr lang="en-US" sz="1400" dirty="0"/>
              <a:t>: </a:t>
            </a:r>
            <a:r>
              <a:rPr lang="en-US" sz="1400" dirty="0" err="1"/>
              <a:t>Reprezintă</a:t>
            </a:r>
            <a:r>
              <a:rPr lang="en-US" sz="1400" dirty="0"/>
              <a:t> </a:t>
            </a:r>
            <a:r>
              <a:rPr lang="en-US" sz="1400" b="1" dirty="0" err="1"/>
              <a:t>temperatura</a:t>
            </a:r>
            <a:r>
              <a:rPr lang="en-US" sz="1400" dirty="0"/>
              <a:t> </a:t>
            </a:r>
            <a:r>
              <a:rPr lang="en-US" sz="1400" dirty="0" err="1"/>
              <a:t>în</a:t>
            </a:r>
            <a:r>
              <a:rPr lang="en-US" sz="1400" dirty="0"/>
              <a:t> grade Celsius (</a:t>
            </a:r>
            <a:r>
              <a:rPr lang="en-US" sz="1400" dirty="0">
                <a:effectLst/>
              </a:rPr>
              <a:t>T</a:t>
            </a:r>
            <a:r>
              <a:rPr lang="en-US" sz="1400" dirty="0"/>
              <a:t>[°</a:t>
            </a:r>
            <a:r>
              <a:rPr lang="en-US" sz="1400" dirty="0">
                <a:effectLst/>
              </a:rPr>
              <a:t>C</a:t>
            </a:r>
            <a:r>
              <a:rPr lang="en-US" sz="1400" dirty="0"/>
              <a:t>]). </a:t>
            </a:r>
            <a:r>
              <a:rPr lang="en-US" sz="1400" dirty="0" err="1"/>
              <a:t>Poți</a:t>
            </a:r>
            <a:r>
              <a:rPr lang="en-US" sz="1400" dirty="0"/>
              <a:t> </a:t>
            </a:r>
            <a:r>
              <a:rPr lang="en-US" sz="1400" dirty="0" err="1"/>
              <a:t>vedea</a:t>
            </a:r>
            <a:r>
              <a:rPr lang="en-US" sz="1400" dirty="0"/>
              <a:t> </a:t>
            </a:r>
            <a:r>
              <a:rPr lang="en-US" sz="1400" dirty="0" err="1"/>
              <a:t>că</a:t>
            </a:r>
            <a:r>
              <a:rPr lang="en-US" sz="1400" dirty="0"/>
              <a:t> </a:t>
            </a:r>
            <a:r>
              <a:rPr lang="en-US" sz="1400" dirty="0" err="1"/>
              <a:t>punctul</a:t>
            </a:r>
            <a:r>
              <a:rPr lang="en-US" sz="1400" dirty="0"/>
              <a:t> de </a:t>
            </a:r>
            <a:r>
              <a:rPr lang="en-US" sz="1400" dirty="0" err="1"/>
              <a:t>topire</a:t>
            </a:r>
            <a:r>
              <a:rPr lang="en-US" sz="1400" dirty="0"/>
              <a:t> al </a:t>
            </a:r>
            <a:r>
              <a:rPr lang="en-US" sz="1400" dirty="0" err="1"/>
              <a:t>germaniului</a:t>
            </a:r>
            <a:r>
              <a:rPr lang="en-US" sz="1400" dirty="0"/>
              <a:t> (Ge) </a:t>
            </a:r>
            <a:r>
              <a:rPr lang="en-US" sz="1400" dirty="0" err="1"/>
              <a:t>pur</a:t>
            </a:r>
            <a:r>
              <a:rPr lang="en-US" sz="1400" dirty="0"/>
              <a:t> </a:t>
            </a:r>
            <a:r>
              <a:rPr lang="en-US" sz="1400" dirty="0" err="1"/>
              <a:t>este</a:t>
            </a:r>
            <a:r>
              <a:rPr lang="en-US" sz="1400" dirty="0"/>
              <a:t> de 1090°</a:t>
            </a:r>
            <a:r>
              <a:rPr lang="en-US" sz="1400" dirty="0">
                <a:effectLst/>
              </a:rPr>
              <a:t>C</a:t>
            </a:r>
            <a:r>
              <a:rPr lang="en-US" sz="1400" dirty="0"/>
              <a:t>, </a:t>
            </a:r>
            <a:r>
              <a:rPr lang="en-US" sz="1400" dirty="0" err="1"/>
              <a:t>iar</a:t>
            </a:r>
            <a:r>
              <a:rPr lang="en-US" sz="1400" dirty="0"/>
              <a:t> cel al </a:t>
            </a:r>
            <a:r>
              <a:rPr lang="en-US" sz="1400" dirty="0" err="1"/>
              <a:t>siliciului</a:t>
            </a:r>
            <a:r>
              <a:rPr lang="en-US" sz="1400" dirty="0"/>
              <a:t> (Si) </a:t>
            </a:r>
            <a:r>
              <a:rPr lang="en-US" sz="1400" dirty="0" err="1"/>
              <a:t>pur</a:t>
            </a:r>
            <a:r>
              <a:rPr lang="en-US" sz="1400" dirty="0"/>
              <a:t> </a:t>
            </a:r>
            <a:r>
              <a:rPr lang="en-US" sz="1400" dirty="0" err="1"/>
              <a:t>este</a:t>
            </a:r>
            <a:r>
              <a:rPr lang="en-US" sz="1400" dirty="0"/>
              <a:t> de 1420°</a:t>
            </a:r>
            <a:r>
              <a:rPr lang="en-US" sz="1400" dirty="0">
                <a:effectLst/>
              </a:rPr>
              <a:t>C</a:t>
            </a:r>
            <a:r>
              <a:rPr lang="en-US" sz="1400" dirty="0"/>
              <a:t>.</a:t>
            </a:r>
          </a:p>
          <a:p>
            <a:pPr>
              <a:buFont typeface="Arial" panose="020B0604020202020204" pitchFamily="34" charset="0"/>
              <a:buChar char="•"/>
            </a:pPr>
            <a:r>
              <a:rPr lang="en-US" sz="1400" b="1" dirty="0" err="1"/>
              <a:t>Axa</a:t>
            </a:r>
            <a:r>
              <a:rPr lang="en-US" sz="1400" b="1" dirty="0"/>
              <a:t> X (</a:t>
            </a:r>
            <a:r>
              <a:rPr lang="en-US" sz="1400" b="1" dirty="0" err="1"/>
              <a:t>Orizontală</a:t>
            </a:r>
            <a:r>
              <a:rPr lang="en-US" sz="1400" b="1" dirty="0"/>
              <a:t>)</a:t>
            </a:r>
            <a:r>
              <a:rPr lang="en-US" sz="1400" dirty="0"/>
              <a:t>: </a:t>
            </a:r>
            <a:r>
              <a:rPr lang="en-US" sz="1400" dirty="0" err="1"/>
              <a:t>Reprezintă</a:t>
            </a:r>
            <a:r>
              <a:rPr lang="en-US" sz="1400" dirty="0"/>
              <a:t> </a:t>
            </a:r>
            <a:r>
              <a:rPr lang="en-US" sz="1400" b="1" dirty="0" err="1"/>
              <a:t>compoziția</a:t>
            </a:r>
            <a:r>
              <a:rPr lang="en-US" sz="1400" dirty="0"/>
              <a:t> </a:t>
            </a:r>
            <a:r>
              <a:rPr lang="en-US" sz="1400" dirty="0" err="1"/>
              <a:t>amestecului</a:t>
            </a:r>
            <a:r>
              <a:rPr lang="en-US" sz="1400" dirty="0"/>
              <a:t>. </a:t>
            </a:r>
            <a:r>
              <a:rPr lang="en-US" sz="1400" dirty="0" err="1"/>
              <a:t>În</a:t>
            </a:r>
            <a:r>
              <a:rPr lang="en-US" sz="1400" dirty="0"/>
              <a:t> </a:t>
            </a:r>
            <a:r>
              <a:rPr lang="en-US" sz="1400" dirty="0" err="1"/>
              <a:t>stânga</a:t>
            </a:r>
            <a:r>
              <a:rPr lang="en-US" sz="1400" dirty="0"/>
              <a:t> </a:t>
            </a:r>
            <a:r>
              <a:rPr lang="en-US" sz="1400" dirty="0" err="1"/>
              <a:t>este</a:t>
            </a:r>
            <a:r>
              <a:rPr lang="en-US" sz="1400" dirty="0"/>
              <a:t> 100% </a:t>
            </a:r>
            <a:r>
              <a:rPr lang="en-US" sz="1400" dirty="0" err="1"/>
              <a:t>Germaniu</a:t>
            </a:r>
            <a:r>
              <a:rPr lang="en-US" sz="1400" dirty="0"/>
              <a:t>, </a:t>
            </a:r>
            <a:r>
              <a:rPr lang="en-US" sz="1400" dirty="0" err="1"/>
              <a:t>iar</a:t>
            </a:r>
            <a:r>
              <a:rPr lang="en-US" sz="1400" dirty="0"/>
              <a:t> </a:t>
            </a:r>
            <a:r>
              <a:rPr lang="en-US" sz="1400" dirty="0" err="1"/>
              <a:t>în</a:t>
            </a:r>
            <a:r>
              <a:rPr lang="en-US" sz="1400" dirty="0"/>
              <a:t> </a:t>
            </a:r>
            <a:r>
              <a:rPr lang="en-US" sz="1400" dirty="0" err="1"/>
              <a:t>dreapta</a:t>
            </a:r>
            <a:r>
              <a:rPr lang="en-US" sz="1400" dirty="0"/>
              <a:t> </a:t>
            </a:r>
            <a:r>
              <a:rPr lang="en-US" sz="1400" dirty="0" err="1"/>
              <a:t>este</a:t>
            </a:r>
            <a:r>
              <a:rPr lang="en-US" sz="1400" dirty="0"/>
              <a:t> 100% </a:t>
            </a:r>
            <a:r>
              <a:rPr lang="en-US" sz="1400" dirty="0" err="1"/>
              <a:t>Siliciu</a:t>
            </a:r>
            <a:r>
              <a:rPr lang="en-US" sz="1400" dirty="0"/>
              <a:t>. Pe </a:t>
            </a:r>
            <a:r>
              <a:rPr lang="en-US" sz="1400" dirty="0" err="1"/>
              <a:t>măsură</a:t>
            </a:r>
            <a:r>
              <a:rPr lang="en-US" sz="1400" dirty="0"/>
              <a:t> </a:t>
            </a:r>
            <a:r>
              <a:rPr lang="en-US" sz="1400" dirty="0" err="1"/>
              <a:t>ce</a:t>
            </a:r>
            <a:r>
              <a:rPr lang="en-US" sz="1400" dirty="0"/>
              <a:t> </a:t>
            </a:r>
            <a:r>
              <a:rPr lang="en-US" sz="1400" dirty="0" err="1"/>
              <a:t>te</a:t>
            </a:r>
            <a:r>
              <a:rPr lang="en-US" sz="1400" dirty="0"/>
              <a:t> </a:t>
            </a:r>
            <a:r>
              <a:rPr lang="en-US" sz="1400" dirty="0" err="1"/>
              <a:t>deplasezi</a:t>
            </a:r>
            <a:r>
              <a:rPr lang="en-US" sz="1400" dirty="0"/>
              <a:t> de la </a:t>
            </a:r>
            <a:r>
              <a:rPr lang="en-US" sz="1400" dirty="0" err="1"/>
              <a:t>stânga</a:t>
            </a:r>
            <a:r>
              <a:rPr lang="en-US" sz="1400" dirty="0"/>
              <a:t> la </a:t>
            </a:r>
            <a:r>
              <a:rPr lang="en-US" sz="1400" dirty="0" err="1"/>
              <a:t>dreapta</a:t>
            </a:r>
            <a:r>
              <a:rPr lang="en-US" sz="1400" dirty="0"/>
              <a:t>, </a:t>
            </a:r>
            <a:r>
              <a:rPr lang="en-US" sz="1400" dirty="0" err="1"/>
              <a:t>procentul</a:t>
            </a:r>
            <a:r>
              <a:rPr lang="en-US" sz="1400" dirty="0"/>
              <a:t> de </a:t>
            </a:r>
            <a:r>
              <a:rPr lang="en-US" sz="1400" dirty="0" err="1"/>
              <a:t>siliciu</a:t>
            </a:r>
            <a:r>
              <a:rPr lang="en-US" sz="1400" dirty="0"/>
              <a:t> </a:t>
            </a:r>
            <a:r>
              <a:rPr lang="en-US" sz="1400" dirty="0" err="1"/>
              <a:t>crește</a:t>
            </a:r>
            <a:r>
              <a:rPr lang="en-US" sz="1400" dirty="0"/>
              <a:t>, </a:t>
            </a:r>
            <a:r>
              <a:rPr lang="en-US" sz="1400" dirty="0" err="1"/>
              <a:t>iar</a:t>
            </a:r>
            <a:r>
              <a:rPr lang="en-US" sz="1400" dirty="0"/>
              <a:t> cel de </a:t>
            </a:r>
            <a:r>
              <a:rPr lang="en-US" sz="1400" dirty="0" err="1"/>
              <a:t>germaniu</a:t>
            </a:r>
            <a:r>
              <a:rPr lang="en-US" sz="1400" dirty="0"/>
              <a:t> </a:t>
            </a:r>
            <a:r>
              <a:rPr lang="en-US" sz="1400" dirty="0" err="1"/>
              <a:t>scade</a:t>
            </a:r>
            <a:r>
              <a:rPr lang="en-US" sz="1400" dirty="0"/>
              <a:t>. </a:t>
            </a:r>
            <a:r>
              <a:rPr lang="en-US" sz="1400" dirty="0" err="1"/>
              <a:t>Punctul</a:t>
            </a:r>
            <a:r>
              <a:rPr lang="en-US" sz="1400" dirty="0"/>
              <a:t> de la </a:t>
            </a:r>
            <a:r>
              <a:rPr lang="en-US" sz="1400" dirty="0" err="1"/>
              <a:t>mijloc</a:t>
            </a:r>
            <a:r>
              <a:rPr lang="en-US" sz="1400" dirty="0"/>
              <a:t> </a:t>
            </a:r>
            <a:r>
              <a:rPr lang="en-US" sz="1400" dirty="0" err="1"/>
              <a:t>reprezintă</a:t>
            </a:r>
            <a:r>
              <a:rPr lang="en-US" sz="1400" dirty="0"/>
              <a:t> o </a:t>
            </a:r>
            <a:r>
              <a:rPr lang="en-US" sz="1400" dirty="0" err="1"/>
              <a:t>compoziție</a:t>
            </a:r>
            <a:r>
              <a:rPr lang="en-US" sz="1400" dirty="0"/>
              <a:t> de 50% Ge </a:t>
            </a:r>
            <a:r>
              <a:rPr lang="en-US" sz="1400" dirty="0" err="1"/>
              <a:t>și</a:t>
            </a:r>
            <a:r>
              <a:rPr lang="en-US" sz="1400" dirty="0"/>
              <a:t> 50% Si.</a:t>
            </a:r>
          </a:p>
        </p:txBody>
      </p:sp>
      <p:sp>
        <p:nvSpPr>
          <p:cNvPr id="15" name="TextBox 14">
            <a:extLst>
              <a:ext uri="{FF2B5EF4-FFF2-40B4-BE49-F238E27FC236}">
                <a16:creationId xmlns:a16="http://schemas.microsoft.com/office/drawing/2014/main" id="{29E376F1-0BAD-063D-87DC-98E6275BC7C1}"/>
              </a:ext>
            </a:extLst>
          </p:cNvPr>
          <p:cNvSpPr txBox="1"/>
          <p:nvPr/>
        </p:nvSpPr>
        <p:spPr>
          <a:xfrm>
            <a:off x="0" y="2670461"/>
            <a:ext cx="11944349" cy="1754326"/>
          </a:xfrm>
          <a:prstGeom prst="rect">
            <a:avLst/>
          </a:prstGeom>
          <a:noFill/>
        </p:spPr>
        <p:txBody>
          <a:bodyPr wrap="square">
            <a:spAutoFit/>
          </a:bodyPr>
          <a:lstStyle/>
          <a:p>
            <a:r>
              <a:rPr lang="en-US" dirty="0"/>
              <a:t>Un aspect important al </a:t>
            </a:r>
            <a:r>
              <a:rPr lang="en-US" dirty="0" err="1"/>
              <a:t>acestei</a:t>
            </a:r>
            <a:r>
              <a:rPr lang="en-US" dirty="0"/>
              <a:t> </a:t>
            </a:r>
            <a:r>
              <a:rPr lang="en-US" dirty="0" err="1"/>
              <a:t>diagrame</a:t>
            </a:r>
            <a:r>
              <a:rPr lang="en-US" dirty="0"/>
              <a:t> </a:t>
            </a:r>
            <a:r>
              <a:rPr lang="en-US" dirty="0" err="1"/>
              <a:t>este</a:t>
            </a:r>
            <a:r>
              <a:rPr lang="en-US" dirty="0"/>
              <a:t> </a:t>
            </a:r>
            <a:r>
              <a:rPr lang="en-US" dirty="0" err="1"/>
              <a:t>că</a:t>
            </a:r>
            <a:r>
              <a:rPr lang="en-US" dirty="0"/>
              <a:t>, </a:t>
            </a:r>
            <a:r>
              <a:rPr lang="en-US" dirty="0" err="1"/>
              <a:t>pentru</a:t>
            </a:r>
            <a:r>
              <a:rPr lang="en-US" dirty="0"/>
              <a:t> </a:t>
            </a:r>
            <a:r>
              <a:rPr lang="en-US" dirty="0" err="1"/>
              <a:t>orice</a:t>
            </a:r>
            <a:r>
              <a:rPr lang="en-US" dirty="0"/>
              <a:t> </a:t>
            </a:r>
            <a:r>
              <a:rPr lang="en-US" dirty="0" err="1"/>
              <a:t>compoziție</a:t>
            </a:r>
            <a:r>
              <a:rPr lang="en-US" dirty="0"/>
              <a:t> </a:t>
            </a:r>
            <a:r>
              <a:rPr lang="en-US" dirty="0" err="1"/>
              <a:t>intermediară</a:t>
            </a:r>
            <a:r>
              <a:rPr lang="en-US" dirty="0"/>
              <a:t> </a:t>
            </a:r>
            <a:r>
              <a:rPr lang="en-US" dirty="0" err="1"/>
              <a:t>între</a:t>
            </a:r>
            <a:r>
              <a:rPr lang="en-US" dirty="0"/>
              <a:t> Ge </a:t>
            </a:r>
            <a:r>
              <a:rPr lang="en-US" dirty="0" err="1"/>
              <a:t>și</a:t>
            </a:r>
            <a:r>
              <a:rPr lang="en-US" dirty="0"/>
              <a:t> Si, </a:t>
            </a:r>
            <a:r>
              <a:rPr lang="en-US" b="1" dirty="0" err="1"/>
              <a:t>topirea</a:t>
            </a:r>
            <a:r>
              <a:rPr lang="en-US" b="1" dirty="0"/>
              <a:t> </a:t>
            </a:r>
            <a:r>
              <a:rPr lang="en-US" b="1" dirty="0" err="1"/>
              <a:t>și</a:t>
            </a:r>
            <a:r>
              <a:rPr lang="en-US" b="1" dirty="0"/>
              <a:t> </a:t>
            </a:r>
            <a:r>
              <a:rPr lang="en-US" b="1" dirty="0" err="1"/>
              <a:t>solidificarea</a:t>
            </a:r>
            <a:r>
              <a:rPr lang="en-US" b="1" dirty="0"/>
              <a:t> au loc </a:t>
            </a:r>
            <a:r>
              <a:rPr lang="en-US" b="1" dirty="0" err="1"/>
              <a:t>într</a:t>
            </a:r>
            <a:r>
              <a:rPr lang="en-US" b="1" dirty="0"/>
              <a:t>-un interval de </a:t>
            </a:r>
            <a:r>
              <a:rPr lang="en-US" b="1" dirty="0" err="1"/>
              <a:t>temperaturi</a:t>
            </a:r>
            <a:r>
              <a:rPr lang="en-US" dirty="0"/>
              <a:t>, nu la o </a:t>
            </a:r>
            <a:r>
              <a:rPr lang="en-US" dirty="0" err="1"/>
              <a:t>singură</a:t>
            </a:r>
            <a:r>
              <a:rPr lang="en-US" dirty="0"/>
              <a:t> </a:t>
            </a:r>
            <a:r>
              <a:rPr lang="en-US" dirty="0" err="1"/>
              <a:t>temperatură</a:t>
            </a:r>
            <a:r>
              <a:rPr lang="en-US" dirty="0"/>
              <a:t> </a:t>
            </a:r>
            <a:r>
              <a:rPr lang="en-US" dirty="0" err="1"/>
              <a:t>fixă</a:t>
            </a:r>
            <a:r>
              <a:rPr lang="en-US" dirty="0"/>
              <a:t>, </a:t>
            </a:r>
            <a:r>
              <a:rPr lang="en-US" dirty="0" err="1"/>
              <a:t>așa</a:t>
            </a:r>
            <a:r>
              <a:rPr lang="en-US" dirty="0"/>
              <a:t> cum se </a:t>
            </a:r>
            <a:r>
              <a:rPr lang="en-US" dirty="0" err="1"/>
              <a:t>întâmplă</a:t>
            </a:r>
            <a:r>
              <a:rPr lang="en-US" dirty="0"/>
              <a:t> </a:t>
            </a:r>
            <a:r>
              <a:rPr lang="en-US" dirty="0" err="1"/>
              <a:t>în</a:t>
            </a:r>
            <a:r>
              <a:rPr lang="en-US" dirty="0"/>
              <a:t> </a:t>
            </a:r>
            <a:r>
              <a:rPr lang="en-US" dirty="0" err="1"/>
              <a:t>cazul</a:t>
            </a:r>
            <a:r>
              <a:rPr lang="en-US" dirty="0"/>
              <a:t> </a:t>
            </a:r>
            <a:r>
              <a:rPr lang="en-US" dirty="0" err="1"/>
              <a:t>materialelor</a:t>
            </a:r>
            <a:r>
              <a:rPr lang="en-US" dirty="0"/>
              <a:t> pure. De </a:t>
            </a:r>
            <a:r>
              <a:rPr lang="en-US" dirty="0" err="1"/>
              <a:t>exemplu</a:t>
            </a:r>
            <a:r>
              <a:rPr lang="en-US" dirty="0"/>
              <a:t>, </a:t>
            </a:r>
            <a:r>
              <a:rPr lang="en-US" dirty="0" err="1"/>
              <a:t>dacă</a:t>
            </a:r>
            <a:r>
              <a:rPr lang="en-US" dirty="0"/>
              <a:t> </a:t>
            </a:r>
            <a:r>
              <a:rPr lang="en-US" dirty="0" err="1"/>
              <a:t>iei</a:t>
            </a:r>
            <a:r>
              <a:rPr lang="en-US" dirty="0"/>
              <a:t> un </a:t>
            </a:r>
            <a:r>
              <a:rPr lang="en-US" dirty="0" err="1"/>
              <a:t>aliaj</a:t>
            </a:r>
            <a:r>
              <a:rPr lang="en-US" dirty="0"/>
              <a:t> de 50% Ge </a:t>
            </a:r>
            <a:r>
              <a:rPr lang="en-US" dirty="0" err="1"/>
              <a:t>și</a:t>
            </a:r>
            <a:r>
              <a:rPr lang="en-US" dirty="0"/>
              <a:t> 50% Si </a:t>
            </a:r>
            <a:r>
              <a:rPr lang="en-US" dirty="0" err="1"/>
              <a:t>și</a:t>
            </a:r>
            <a:r>
              <a:rPr lang="en-US" dirty="0"/>
              <a:t> </a:t>
            </a:r>
            <a:r>
              <a:rPr lang="en-US" dirty="0" err="1"/>
              <a:t>îl</a:t>
            </a:r>
            <a:r>
              <a:rPr lang="en-US" dirty="0"/>
              <a:t> </a:t>
            </a:r>
            <a:r>
              <a:rPr lang="en-US" dirty="0" err="1"/>
              <a:t>încălzești</a:t>
            </a:r>
            <a:r>
              <a:rPr lang="en-US" dirty="0"/>
              <a:t>, </a:t>
            </a:r>
            <a:r>
              <a:rPr lang="en-US" dirty="0" err="1"/>
              <a:t>va</a:t>
            </a:r>
            <a:r>
              <a:rPr lang="en-US" dirty="0"/>
              <a:t> </a:t>
            </a:r>
            <a:r>
              <a:rPr lang="en-US" dirty="0" err="1"/>
              <a:t>începe</a:t>
            </a:r>
            <a:r>
              <a:rPr lang="en-US" dirty="0"/>
              <a:t> </a:t>
            </a:r>
            <a:r>
              <a:rPr lang="en-US" dirty="0" err="1"/>
              <a:t>să</a:t>
            </a:r>
            <a:r>
              <a:rPr lang="en-US" dirty="0"/>
              <a:t> se </a:t>
            </a:r>
            <a:r>
              <a:rPr lang="en-US" dirty="0" err="1"/>
              <a:t>topească</a:t>
            </a:r>
            <a:r>
              <a:rPr lang="en-US" dirty="0"/>
              <a:t> la o </a:t>
            </a:r>
            <a:r>
              <a:rPr lang="en-US" dirty="0" err="1"/>
              <a:t>temperatură</a:t>
            </a:r>
            <a:r>
              <a:rPr lang="en-US" dirty="0"/>
              <a:t> </a:t>
            </a:r>
            <a:r>
              <a:rPr lang="en-US" dirty="0" err="1"/>
              <a:t>dată</a:t>
            </a:r>
            <a:r>
              <a:rPr lang="en-US" dirty="0"/>
              <a:t> de </a:t>
            </a:r>
            <a:r>
              <a:rPr lang="en-US" dirty="0" err="1"/>
              <a:t>curba</a:t>
            </a:r>
            <a:r>
              <a:rPr lang="en-US" dirty="0"/>
              <a:t> </a:t>
            </a:r>
            <a:r>
              <a:rPr lang="en-US" b="1" dirty="0"/>
              <a:t>solidus</a:t>
            </a:r>
            <a:r>
              <a:rPr lang="en-US" dirty="0"/>
              <a:t>, </a:t>
            </a:r>
            <a:r>
              <a:rPr lang="en-US" dirty="0" err="1"/>
              <a:t>iar</a:t>
            </a:r>
            <a:r>
              <a:rPr lang="en-US" dirty="0"/>
              <a:t> </a:t>
            </a:r>
            <a:r>
              <a:rPr lang="en-US" dirty="0" err="1"/>
              <a:t>topirea</a:t>
            </a:r>
            <a:r>
              <a:rPr lang="en-US" dirty="0"/>
              <a:t> se </a:t>
            </a:r>
            <a:r>
              <a:rPr lang="en-US" dirty="0" err="1"/>
              <a:t>va</a:t>
            </a:r>
            <a:r>
              <a:rPr lang="en-US" dirty="0"/>
              <a:t> </a:t>
            </a:r>
            <a:r>
              <a:rPr lang="en-US" dirty="0" err="1"/>
              <a:t>încheia</a:t>
            </a:r>
            <a:r>
              <a:rPr lang="en-US" dirty="0"/>
              <a:t> la o </a:t>
            </a:r>
            <a:r>
              <a:rPr lang="en-US" dirty="0" err="1"/>
              <a:t>temperatură</a:t>
            </a:r>
            <a:r>
              <a:rPr lang="en-US" dirty="0"/>
              <a:t> </a:t>
            </a:r>
            <a:r>
              <a:rPr lang="en-US" dirty="0" err="1"/>
              <a:t>mai</a:t>
            </a:r>
            <a:r>
              <a:rPr lang="en-US" dirty="0"/>
              <a:t> mare, </a:t>
            </a:r>
            <a:r>
              <a:rPr lang="en-US" dirty="0" err="1"/>
              <a:t>dată</a:t>
            </a:r>
            <a:r>
              <a:rPr lang="en-US" dirty="0"/>
              <a:t> de </a:t>
            </a:r>
            <a:r>
              <a:rPr lang="en-US" dirty="0" err="1"/>
              <a:t>curba</a:t>
            </a:r>
            <a:r>
              <a:rPr lang="en-US" dirty="0"/>
              <a:t> </a:t>
            </a:r>
            <a:r>
              <a:rPr lang="en-US" b="1" dirty="0"/>
              <a:t>liquidus</a:t>
            </a:r>
            <a:r>
              <a:rPr lang="en-US" dirty="0"/>
              <a:t>.</a:t>
            </a:r>
          </a:p>
          <a:p>
            <a:r>
              <a:rPr lang="en-US" dirty="0" err="1"/>
              <a:t>Diagrama</a:t>
            </a:r>
            <a:r>
              <a:rPr lang="en-US" dirty="0"/>
              <a:t> </a:t>
            </a:r>
            <a:r>
              <a:rPr lang="en-US" dirty="0" err="1"/>
              <a:t>arată</a:t>
            </a:r>
            <a:r>
              <a:rPr lang="en-US" dirty="0"/>
              <a:t>, de </a:t>
            </a:r>
            <a:r>
              <a:rPr lang="en-US" dirty="0" err="1"/>
              <a:t>asemenea</a:t>
            </a:r>
            <a:r>
              <a:rPr lang="en-US" dirty="0"/>
              <a:t>, </a:t>
            </a:r>
            <a:r>
              <a:rPr lang="en-US" dirty="0" err="1"/>
              <a:t>că</a:t>
            </a:r>
            <a:r>
              <a:rPr lang="en-US" dirty="0"/>
              <a:t> </a:t>
            </a:r>
            <a:r>
              <a:rPr lang="en-US" dirty="0" err="1"/>
              <a:t>adăugarea</a:t>
            </a:r>
            <a:r>
              <a:rPr lang="en-US" dirty="0"/>
              <a:t> de </a:t>
            </a:r>
            <a:r>
              <a:rPr lang="en-US" dirty="0" err="1"/>
              <a:t>siliciu</a:t>
            </a:r>
            <a:r>
              <a:rPr lang="en-US" dirty="0"/>
              <a:t> la </a:t>
            </a:r>
            <a:r>
              <a:rPr lang="en-US" dirty="0" err="1"/>
              <a:t>germaniu</a:t>
            </a:r>
            <a:r>
              <a:rPr lang="en-US" dirty="0"/>
              <a:t> </a:t>
            </a:r>
            <a:r>
              <a:rPr lang="en-US" dirty="0" err="1"/>
              <a:t>crește</a:t>
            </a:r>
            <a:r>
              <a:rPr lang="en-US" dirty="0"/>
              <a:t> gradual </a:t>
            </a:r>
            <a:r>
              <a:rPr lang="en-US" dirty="0" err="1"/>
              <a:t>atât</a:t>
            </a:r>
            <a:r>
              <a:rPr lang="en-US" dirty="0"/>
              <a:t> </a:t>
            </a:r>
            <a:r>
              <a:rPr lang="en-US" dirty="0" err="1"/>
              <a:t>temperatura</a:t>
            </a:r>
            <a:r>
              <a:rPr lang="en-US" dirty="0"/>
              <a:t> de </a:t>
            </a:r>
            <a:r>
              <a:rPr lang="en-US" dirty="0" err="1"/>
              <a:t>topire</a:t>
            </a:r>
            <a:r>
              <a:rPr lang="en-US" dirty="0"/>
              <a:t>, </a:t>
            </a:r>
            <a:r>
              <a:rPr lang="en-US" dirty="0" err="1"/>
              <a:t>cât</a:t>
            </a:r>
            <a:r>
              <a:rPr lang="en-US" dirty="0"/>
              <a:t> </a:t>
            </a:r>
            <a:r>
              <a:rPr lang="en-US" dirty="0" err="1"/>
              <a:t>și</a:t>
            </a:r>
            <a:r>
              <a:rPr lang="en-US" dirty="0"/>
              <a:t> </a:t>
            </a:r>
            <a:r>
              <a:rPr lang="en-US" dirty="0" err="1"/>
              <a:t>cea</a:t>
            </a:r>
            <a:r>
              <a:rPr lang="en-US" dirty="0"/>
              <a:t> de </a:t>
            </a:r>
            <a:r>
              <a:rPr lang="en-US" dirty="0" err="1"/>
              <a:t>solidificare</a:t>
            </a:r>
            <a:r>
              <a:rPr lang="en-US" dirty="0"/>
              <a:t> a </a:t>
            </a:r>
            <a:r>
              <a:rPr lang="en-US" dirty="0" err="1"/>
              <a:t>aliajului</a:t>
            </a:r>
            <a:r>
              <a:rPr lang="en-US" dirty="0"/>
              <a:t>, pe </a:t>
            </a:r>
            <a:r>
              <a:rPr lang="en-US" dirty="0" err="1"/>
              <a:t>măsură</a:t>
            </a:r>
            <a:r>
              <a:rPr lang="en-US" dirty="0"/>
              <a:t> </a:t>
            </a:r>
            <a:r>
              <a:rPr lang="en-US" dirty="0" err="1"/>
              <a:t>ce</a:t>
            </a:r>
            <a:r>
              <a:rPr lang="en-US" dirty="0"/>
              <a:t> ne </a:t>
            </a:r>
            <a:r>
              <a:rPr lang="en-US" dirty="0" err="1"/>
              <a:t>deplasăm</a:t>
            </a:r>
            <a:r>
              <a:rPr lang="en-US" dirty="0"/>
              <a:t> de la </a:t>
            </a:r>
            <a:r>
              <a:rPr lang="en-US" dirty="0" err="1"/>
              <a:t>stânga</a:t>
            </a:r>
            <a:r>
              <a:rPr lang="en-US" dirty="0"/>
              <a:t> la </a:t>
            </a:r>
            <a:r>
              <a:rPr lang="en-US" dirty="0" err="1"/>
              <a:t>dreapta</a:t>
            </a:r>
            <a:r>
              <a:rPr lang="en-US" dirty="0"/>
              <a:t> pe </a:t>
            </a:r>
            <a:r>
              <a:rPr lang="en-US" dirty="0" err="1"/>
              <a:t>axa</a:t>
            </a:r>
            <a:r>
              <a:rPr lang="en-US" dirty="0"/>
              <a:t> </a:t>
            </a:r>
            <a:r>
              <a:rPr lang="en-US" dirty="0" err="1"/>
              <a:t>compoziției</a:t>
            </a:r>
            <a:r>
              <a:rPr lang="en-US" dirty="0"/>
              <a:t>.</a:t>
            </a:r>
          </a:p>
        </p:txBody>
      </p:sp>
    </p:spTree>
    <p:extLst>
      <p:ext uri="{BB962C8B-B14F-4D97-AF65-F5344CB8AC3E}">
        <p14:creationId xmlns:p14="http://schemas.microsoft.com/office/powerpoint/2010/main" val="206919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duotone>
              <a:schemeClr val="accent5">
                <a:shade val="45000"/>
                <a:satMod val="135000"/>
              </a:schemeClr>
              <a:prstClr val="white"/>
            </a:duotone>
          </a:blip>
          <a:stretch>
            <a:fillRect/>
          </a:stretch>
        </p:blipFill>
        <p:spPr>
          <a:xfrm>
            <a:off x="1344732" y="153028"/>
            <a:ext cx="7764154" cy="1227198"/>
          </a:xfrm>
          <a:prstGeom prst="rect">
            <a:avLst/>
          </a:prstGeom>
        </p:spPr>
      </p:pic>
      <p:sp>
        <p:nvSpPr>
          <p:cNvPr id="5" name="Прямоугольник 4"/>
          <p:cNvSpPr/>
          <p:nvPr/>
        </p:nvSpPr>
        <p:spPr>
          <a:xfrm>
            <a:off x="253041" y="1527201"/>
            <a:ext cx="6096000" cy="369332"/>
          </a:xfrm>
          <a:prstGeom prst="rect">
            <a:avLst/>
          </a:prstGeom>
        </p:spPr>
        <p:txBody>
          <a:bodyPr>
            <a:spAutoFit/>
          </a:bodyPr>
          <a:lstStyle/>
          <a:p>
            <a:r>
              <a:rPr lang="it-IT" dirty="0">
                <a:solidFill>
                  <a:srgbClr val="000000"/>
                </a:solidFill>
                <a:latin typeface="Times New Roman" pitchFamily="18" charset="0"/>
                <a:cs typeface="Times New Roman" pitchFamily="18" charset="0"/>
              </a:rPr>
              <a:t>Principiul de purificare prin cristalizare:</a:t>
            </a:r>
            <a:r>
              <a:rPr lang="it-IT"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6" name="Рисунок 5"/>
          <p:cNvPicPr>
            <a:picLocks noChangeAspect="1"/>
          </p:cNvPicPr>
          <p:nvPr/>
        </p:nvPicPr>
        <p:blipFill>
          <a:blip r:embed="rId3"/>
          <a:stretch>
            <a:fillRect/>
          </a:stretch>
        </p:blipFill>
        <p:spPr>
          <a:xfrm>
            <a:off x="6981285" y="1527201"/>
            <a:ext cx="4457700" cy="2124075"/>
          </a:xfrm>
          <a:prstGeom prst="rect">
            <a:avLst/>
          </a:prstGeom>
        </p:spPr>
      </p:pic>
      <mc:AlternateContent xmlns:mc="http://schemas.openxmlformats.org/markup-compatibility/2006" xmlns:a14="http://schemas.microsoft.com/office/drawing/2010/main">
        <mc:Choice Requires="a14">
          <p:sp>
            <p:nvSpPr>
              <p:cNvPr id="7" name="Прямоугольник 6"/>
              <p:cNvSpPr/>
              <p:nvPr/>
            </p:nvSpPr>
            <p:spPr>
              <a:xfrm>
                <a:off x="97766" y="2198154"/>
                <a:ext cx="6682596" cy="2043060"/>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K = coeficient de distribuire a impurităţilor (coeficient de segregare), şi este egal cu raportul dintre concentraţia în faza solidă cristalizată şi concentraţia în faza lichidă iniţială:</a:t>
                </a:r>
                <a:r>
                  <a:rPr lang="ro-RO" dirty="0">
                    <a:latin typeface="Times New Roman" pitchFamily="18" charset="0"/>
                    <a:cs typeface="Times New Roman" pitchFamily="18" charset="0"/>
                  </a:rPr>
                  <a:t> </a:t>
                </a:r>
              </a:p>
              <a:p>
                <a:pPr/>
                <a14:m>
                  <m:oMathPara xmlns:m="http://schemas.openxmlformats.org/officeDocument/2006/math">
                    <m:oMathParaPr>
                      <m:jc m:val="centerGroup"/>
                    </m:oMathParaPr>
                    <m:oMath xmlns:m="http://schemas.openxmlformats.org/officeDocument/2006/math">
                      <m:r>
                        <a:rPr lang="x-none" b="0" i="1" smtClean="0">
                          <a:latin typeface="Cambria Math" panose="02040503050406030204" pitchFamily="18" charset="0"/>
                        </a:rPr>
                        <m:t>𝐾</m:t>
                      </m:r>
                      <m:r>
                        <a:rPr lang="x-none" b="0" i="1" smtClean="0">
                          <a:latin typeface="Cambria Math" panose="02040503050406030204" pitchFamily="18" charset="0"/>
                        </a:rPr>
                        <m:t>=</m:t>
                      </m:r>
                      <m:f>
                        <m:fPr>
                          <m:ctrlPr>
                            <a:rPr lang="x-none" b="0" i="1" smtClean="0">
                              <a:latin typeface="Cambria Math" panose="02040503050406030204" pitchFamily="18" charset="0"/>
                            </a:rPr>
                          </m:ctrlPr>
                        </m:fPr>
                        <m:num>
                          <m:sSub>
                            <m:sSubPr>
                              <m:ctrlPr>
                                <a:rPr lang="x-none" b="0" i="1" smtClean="0">
                                  <a:latin typeface="Cambria Math" panose="02040503050406030204" pitchFamily="18" charset="0"/>
                                </a:rPr>
                              </m:ctrlPr>
                            </m:sSubPr>
                            <m:e>
                              <m:r>
                                <a:rPr lang="x-none" b="0" i="1" smtClean="0">
                                  <a:latin typeface="Cambria Math" panose="02040503050406030204" pitchFamily="18" charset="0"/>
                                </a:rPr>
                                <m:t>𝐶</m:t>
                              </m:r>
                            </m:e>
                            <m:sub>
                              <m:r>
                                <a:rPr lang="x-none" b="0" i="1" smtClean="0">
                                  <a:latin typeface="Cambria Math" panose="02040503050406030204" pitchFamily="18" charset="0"/>
                                </a:rPr>
                                <m:t>2</m:t>
                              </m:r>
                              <m:r>
                                <a:rPr lang="x-none" b="0" i="1" smtClean="0">
                                  <a:latin typeface="Cambria Math" panose="02040503050406030204" pitchFamily="18" charset="0"/>
                                </a:rPr>
                                <m:t>𝑆</m:t>
                              </m:r>
                            </m:sub>
                          </m:sSub>
                        </m:num>
                        <m:den>
                          <m:sSub>
                            <m:sSubPr>
                              <m:ctrlPr>
                                <a:rPr lang="x-none" b="0" i="1" smtClean="0">
                                  <a:latin typeface="Cambria Math" panose="02040503050406030204" pitchFamily="18" charset="0"/>
                                </a:rPr>
                              </m:ctrlPr>
                            </m:sSubPr>
                            <m:e>
                              <m:r>
                                <a:rPr lang="x-none" b="0" i="1" smtClean="0">
                                  <a:latin typeface="Cambria Math" panose="02040503050406030204" pitchFamily="18" charset="0"/>
                                </a:rPr>
                                <m:t>𝐶</m:t>
                              </m:r>
                            </m:e>
                            <m:sub>
                              <m:r>
                                <a:rPr lang="x-none" b="0" i="1" smtClean="0">
                                  <a:latin typeface="Cambria Math" panose="02040503050406030204" pitchFamily="18" charset="0"/>
                                </a:rPr>
                                <m:t>1</m:t>
                              </m:r>
                              <m:r>
                                <a:rPr lang="x-none" b="0" i="1" smtClean="0">
                                  <a:latin typeface="Cambria Math" panose="02040503050406030204" pitchFamily="18" charset="0"/>
                                </a:rPr>
                                <m:t>𝐿</m:t>
                              </m:r>
                            </m:sub>
                          </m:sSub>
                        </m:den>
                      </m:f>
                      <m:r>
                        <a:rPr lang="x-none" b="0" i="1" smtClean="0">
                          <a:latin typeface="Cambria Math" panose="02040503050406030204" pitchFamily="18" charset="0"/>
                          <a:ea typeface="Cambria Math" panose="02040503050406030204" pitchFamily="18" charset="0"/>
                        </a:rPr>
                        <m:t>&gt;</m:t>
                      </m:r>
                      <m:r>
                        <a:rPr lang="x-none" b="0" i="1" smtClean="0">
                          <a:latin typeface="Cambria Math" panose="02040503050406030204" pitchFamily="18" charset="0"/>
                          <a:ea typeface="Cambria Math" panose="02040503050406030204" pitchFamily="18" charset="0"/>
                        </a:rPr>
                        <m:t>1</m:t>
                      </m:r>
                    </m:oMath>
                  </m:oMathPara>
                </a14:m>
                <a:endParaRPr lang="x-none" dirty="0"/>
              </a:p>
              <a:p>
                <a:r>
                  <a:rPr lang="ro-RO" dirty="0"/>
                  <a:t>unde în cazul de sus impurităţile duc la scăderea temperaturii de</a:t>
                </a:r>
                <a:br>
                  <a:rPr lang="ro-RO" dirty="0"/>
                </a:br>
                <a:r>
                  <a:rPr lang="ro-RO" dirty="0"/>
                  <a:t>topire. </a:t>
                </a:r>
                <a:endParaRPr lang="ru-RU"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97766" y="2198154"/>
                <a:ext cx="6682596" cy="2043060"/>
              </a:xfrm>
              <a:prstGeom prst="rect">
                <a:avLst/>
              </a:prstGeom>
              <a:blipFill rotWithShape="1">
                <a:blip r:embed="rId4"/>
                <a:stretch>
                  <a:fillRect l="-730" t="-1493" b="-3881"/>
                </a:stretch>
              </a:blipFill>
            </p:spPr>
            <p:txBody>
              <a:bodyPr/>
              <a:lstStyle/>
              <a:p>
                <a:r>
                  <a:rPr lang="en-US">
                    <a:noFill/>
                  </a:rPr>
                  <a:t> </a:t>
                </a:r>
              </a:p>
            </p:txBody>
          </p:sp>
        </mc:Fallback>
      </mc:AlternateContent>
      <p:sp>
        <p:nvSpPr>
          <p:cNvPr id="8" name="Прямоугольник 7"/>
          <p:cNvSpPr/>
          <p:nvPr/>
        </p:nvSpPr>
        <p:spPr>
          <a:xfrm>
            <a:off x="152040" y="4241214"/>
            <a:ext cx="10329054" cy="369332"/>
          </a:xfrm>
          <a:prstGeom prst="rect">
            <a:avLst/>
          </a:prstGeom>
        </p:spPr>
        <p:txBody>
          <a:bodyPr wrap="square">
            <a:spAutoFit/>
          </a:bodyPr>
          <a:lstStyle/>
          <a:p>
            <a:r>
              <a:rPr lang="ro-RO" dirty="0">
                <a:solidFill>
                  <a:srgbClr val="000000"/>
                </a:solidFill>
                <a:latin typeface="Times New Roman" pitchFamily="18" charset="0"/>
                <a:cs typeface="Times New Roman" pitchFamily="18" charset="0"/>
              </a:rPr>
              <a:t>Dacă luăm alt caz în care impirităţile duc la creşterea temperaturii de topire:</a:t>
            </a:r>
            <a:r>
              <a:rPr lang="ro-RO"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9" name="Рисунок 8"/>
          <p:cNvPicPr>
            <a:picLocks noChangeAspect="1"/>
          </p:cNvPicPr>
          <p:nvPr/>
        </p:nvPicPr>
        <p:blipFill>
          <a:blip r:embed="rId5"/>
          <a:stretch>
            <a:fillRect/>
          </a:stretch>
        </p:blipFill>
        <p:spPr>
          <a:xfrm>
            <a:off x="1089804" y="4610546"/>
            <a:ext cx="8634887" cy="2111588"/>
          </a:xfrm>
          <a:prstGeom prst="rect">
            <a:avLst/>
          </a:prstGeom>
        </p:spPr>
      </p:pic>
    </p:spTree>
    <p:extLst>
      <p:ext uri="{BB962C8B-B14F-4D97-AF65-F5344CB8AC3E}">
        <p14:creationId xmlns:p14="http://schemas.microsoft.com/office/powerpoint/2010/main" val="695155688"/>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10459</TotalTime>
  <Words>6133</Words>
  <Application>Microsoft Office PowerPoint</Application>
  <PresentationFormat>Широкоэкранный</PresentationFormat>
  <Paragraphs>341</Paragraphs>
  <Slides>41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41</vt:i4>
      </vt:variant>
    </vt:vector>
  </HeadingPairs>
  <TitlesOfParts>
    <vt:vector size="47" baseType="lpstr">
      <vt:lpstr>Arial</vt:lpstr>
      <vt:lpstr>Calibri</vt:lpstr>
      <vt:lpstr>Calibri Light</vt:lpstr>
      <vt:lpstr>Cambria Math</vt:lpstr>
      <vt:lpstr>Times New Roman</vt:lpstr>
      <vt:lpstr>Office Theme</vt:lpstr>
      <vt:lpstr>Bazele Tehnologice ale microelectronicii T.2 – Cresterea Cristalelor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Circuite și Dispozitive Electronice  L.1 – Introducere </dc:title>
  <dc:creator>Пользователь Windows</dc:creator>
  <cp:lastModifiedBy>Пользователь Windows</cp:lastModifiedBy>
  <cp:revision>428</cp:revision>
  <dcterms:created xsi:type="dcterms:W3CDTF">2020-08-28T11:28:42Z</dcterms:created>
  <dcterms:modified xsi:type="dcterms:W3CDTF">2025-10-07T11:29:25Z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1018573</vt:lpwstr>
  </property>
  <property fmtid="{D5CDD505-2E9C-101B-9397-08002B2CF9AE}" pid="3" name="NXPowerLiteSettings">
    <vt:lpwstr>C7000400038000</vt:lpwstr>
  </property>
  <property fmtid="{D5CDD505-2E9C-101B-9397-08002B2CF9AE}" pid="4" name="NXPowerLiteVersion">
    <vt:lpwstr>S9.0.3</vt:lpwstr>
  </property>
</Properties>
</file>