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71" r:id="rId3"/>
    <p:sldId id="257" r:id="rId4"/>
    <p:sldId id="258" r:id="rId5"/>
    <p:sldId id="372" r:id="rId6"/>
    <p:sldId id="260" r:id="rId7"/>
    <p:sldId id="259" r:id="rId8"/>
    <p:sldId id="266" r:id="rId9"/>
    <p:sldId id="373" r:id="rId10"/>
    <p:sldId id="374" r:id="rId11"/>
    <p:sldId id="265" r:id="rId12"/>
    <p:sldId id="304" r:id="rId13"/>
    <p:sldId id="314" r:id="rId14"/>
    <p:sldId id="343" r:id="rId15"/>
    <p:sldId id="346" r:id="rId16"/>
    <p:sldId id="375" r:id="rId17"/>
    <p:sldId id="349" r:id="rId18"/>
    <p:sldId id="350" r:id="rId19"/>
    <p:sldId id="376" r:id="rId20"/>
    <p:sldId id="377" r:id="rId21"/>
    <p:sldId id="378" r:id="rId22"/>
    <p:sldId id="352" r:id="rId23"/>
    <p:sldId id="369" r:id="rId24"/>
    <p:sldId id="370" r:id="rId25"/>
    <p:sldId id="338" r:id="rId26"/>
    <p:sldId id="336" r:id="rId27"/>
    <p:sldId id="315" r:id="rId28"/>
    <p:sldId id="305" r:id="rId29"/>
    <p:sldId id="334" r:id="rId30"/>
    <p:sldId id="356" r:id="rId31"/>
    <p:sldId id="318" r:id="rId32"/>
    <p:sldId id="319" r:id="rId33"/>
    <p:sldId id="320" r:id="rId34"/>
    <p:sldId id="323" r:id="rId35"/>
    <p:sldId id="270" r:id="rId36"/>
    <p:sldId id="276" r:id="rId37"/>
    <p:sldId id="361" r:id="rId38"/>
    <p:sldId id="366" r:id="rId39"/>
    <p:sldId id="301" r:id="rId40"/>
    <p:sldId id="368" r:id="rId41"/>
    <p:sldId id="302" r:id="rId42"/>
    <p:sldId id="326" r:id="rId43"/>
    <p:sldId id="303" r:id="rId44"/>
    <p:sldId id="367" r:id="rId45"/>
    <p:sldId id="364" r:id="rId46"/>
    <p:sldId id="365" r:id="rId47"/>
    <p:sldId id="363" r:id="rId48"/>
    <p:sldId id="293" r:id="rId49"/>
    <p:sldId id="294" r:id="rId50"/>
    <p:sldId id="29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D4CFADF6-2FBC-47A6-BB5C-A8EF9BB1B4EB}"/>
    <pc:docChg chg="undo custSel addSld delSld modSld sldOrd">
      <pc:chgData name="buzdugan artur" userId="1770a38c255ab84c" providerId="LiveId" clId="{D4CFADF6-2FBC-47A6-BB5C-A8EF9BB1B4EB}" dt="2024-09-14T14:45:41.937" v="1679" actId="47"/>
      <pc:docMkLst>
        <pc:docMk/>
      </pc:docMkLst>
      <pc:sldChg chg="addSp modSp mod ord">
        <pc:chgData name="buzdugan artur" userId="1770a38c255ab84c" providerId="LiveId" clId="{D4CFADF6-2FBC-47A6-BB5C-A8EF9BB1B4EB}" dt="2024-09-14T14:32:36.721" v="1285"/>
        <pc:sldMkLst>
          <pc:docMk/>
          <pc:sldMk cId="2002497176" sldId="270"/>
        </pc:sldMkLst>
        <pc:spChg chg="add mod">
          <ac:chgData name="buzdugan artur" userId="1770a38c255ab84c" providerId="LiveId" clId="{D4CFADF6-2FBC-47A6-BB5C-A8EF9BB1B4EB}" dt="2024-09-14T14:31:13.333" v="1266" actId="1076"/>
          <ac:spMkLst>
            <pc:docMk/>
            <pc:sldMk cId="2002497176" sldId="270"/>
            <ac:spMk id="4" creationId="{B4E5CCC2-EA17-91C7-72EA-F39C220EEA83}"/>
          </ac:spMkLst>
        </pc:spChg>
        <pc:spChg chg="add mod">
          <ac:chgData name="buzdugan artur" userId="1770a38c255ab84c" providerId="LiveId" clId="{D4CFADF6-2FBC-47A6-BB5C-A8EF9BB1B4EB}" dt="2024-09-14T14:31:57.448" v="1274" actId="255"/>
          <ac:spMkLst>
            <pc:docMk/>
            <pc:sldMk cId="2002497176" sldId="270"/>
            <ac:spMk id="6" creationId="{1484EB62-780B-B84E-6F27-B5DB73685D94}"/>
          </ac:spMkLst>
        </pc:spChg>
        <pc:spChg chg="mod">
          <ac:chgData name="buzdugan artur" userId="1770a38c255ab84c" providerId="LiveId" clId="{D4CFADF6-2FBC-47A6-BB5C-A8EF9BB1B4EB}" dt="2024-09-14T14:32:19.503" v="1282" actId="1076"/>
          <ac:spMkLst>
            <pc:docMk/>
            <pc:sldMk cId="2002497176" sldId="270"/>
            <ac:spMk id="14342" creationId="{00000000-0000-0000-0000-000000000000}"/>
          </ac:spMkLst>
        </pc:spChg>
        <pc:spChg chg="mod">
          <ac:chgData name="buzdugan artur" userId="1770a38c255ab84c" providerId="LiveId" clId="{D4CFADF6-2FBC-47A6-BB5C-A8EF9BB1B4EB}" dt="2024-09-14T14:31:36.630" v="1270" actId="20577"/>
          <ac:spMkLst>
            <pc:docMk/>
            <pc:sldMk cId="2002497176" sldId="270"/>
            <ac:spMk id="15364" creationId="{00000000-0000-0000-0000-000000000000}"/>
          </ac:spMkLst>
        </pc:spChg>
        <pc:graphicFrameChg chg="add mod">
          <ac:chgData name="buzdugan artur" userId="1770a38c255ab84c" providerId="LiveId" clId="{D4CFADF6-2FBC-47A6-BB5C-A8EF9BB1B4EB}" dt="2024-09-14T14:32:00.029" v="1275" actId="1076"/>
          <ac:graphicFrameMkLst>
            <pc:docMk/>
            <pc:sldMk cId="2002497176" sldId="270"/>
            <ac:graphicFrameMk id="2" creationId="{FFAF021E-1F04-0041-AAB4-7E2F31DA375A}"/>
          </ac:graphicFrameMkLst>
        </pc:graphicFrameChg>
        <pc:graphicFrameChg chg="mod">
          <ac:chgData name="buzdugan artur" userId="1770a38c255ab84c" providerId="LiveId" clId="{D4CFADF6-2FBC-47A6-BB5C-A8EF9BB1B4EB}" dt="2024-09-14T14:30:32.104" v="1255" actId="1076"/>
          <ac:graphicFrameMkLst>
            <pc:docMk/>
            <pc:sldMk cId="2002497176" sldId="270"/>
            <ac:graphicFrameMk id="54277" creationId="{00000000-0000-0000-0000-000000000000}"/>
          </ac:graphicFrameMkLst>
        </pc:graphicFrameChg>
      </pc:sldChg>
      <pc:sldChg chg="del">
        <pc:chgData name="buzdugan artur" userId="1770a38c255ab84c" providerId="LiveId" clId="{D4CFADF6-2FBC-47A6-BB5C-A8EF9BB1B4EB}" dt="2024-09-14T14:32:23.289" v="1283" actId="47"/>
        <pc:sldMkLst>
          <pc:docMk/>
          <pc:sldMk cId="1814078991" sldId="271"/>
        </pc:sldMkLst>
      </pc:sldChg>
      <pc:sldChg chg="ord">
        <pc:chgData name="buzdugan artur" userId="1770a38c255ab84c" providerId="LiveId" clId="{D4CFADF6-2FBC-47A6-BB5C-A8EF9BB1B4EB}" dt="2024-09-14T14:28:26.879" v="1245"/>
        <pc:sldMkLst>
          <pc:docMk/>
          <pc:sldMk cId="3958911749" sldId="276"/>
        </pc:sldMkLst>
      </pc:sldChg>
      <pc:sldChg chg="addSp delSp modSp mod">
        <pc:chgData name="buzdugan artur" userId="1770a38c255ab84c" providerId="LiveId" clId="{D4CFADF6-2FBC-47A6-BB5C-A8EF9BB1B4EB}" dt="2024-09-14T14:16:51.626" v="1065" actId="5793"/>
        <pc:sldMkLst>
          <pc:docMk/>
          <pc:sldMk cId="3867084851" sldId="305"/>
        </pc:sldMkLst>
        <pc:spChg chg="mod">
          <ac:chgData name="buzdugan artur" userId="1770a38c255ab84c" providerId="LiveId" clId="{D4CFADF6-2FBC-47A6-BB5C-A8EF9BB1B4EB}" dt="2024-09-14T14:16:51.626" v="1065" actId="5793"/>
          <ac:spMkLst>
            <pc:docMk/>
            <pc:sldMk cId="3867084851" sldId="305"/>
            <ac:spMk id="3" creationId="{00000000-0000-0000-0000-000000000000}"/>
          </ac:spMkLst>
        </pc:spChg>
        <pc:spChg chg="mod">
          <ac:chgData name="buzdugan artur" userId="1770a38c255ab84c" providerId="LiveId" clId="{D4CFADF6-2FBC-47A6-BB5C-A8EF9BB1B4EB}" dt="2024-09-14T13:52:38.762" v="353" actId="20577"/>
          <ac:spMkLst>
            <pc:docMk/>
            <pc:sldMk cId="3867084851" sldId="305"/>
            <ac:spMk id="10" creationId="{00000000-0000-0000-0000-000000000000}"/>
          </ac:spMkLst>
        </pc:spChg>
        <pc:picChg chg="mod">
          <ac:chgData name="buzdugan artur" userId="1770a38c255ab84c" providerId="LiveId" clId="{D4CFADF6-2FBC-47A6-BB5C-A8EF9BB1B4EB}" dt="2024-09-14T13:50:12.966" v="341" actId="1076"/>
          <ac:picMkLst>
            <pc:docMk/>
            <pc:sldMk cId="3867084851" sldId="305"/>
            <ac:picMk id="7" creationId="{00000000-0000-0000-0000-000000000000}"/>
          </ac:picMkLst>
        </pc:picChg>
        <pc:picChg chg="del mod">
          <ac:chgData name="buzdugan artur" userId="1770a38c255ab84c" providerId="LiveId" clId="{D4CFADF6-2FBC-47A6-BB5C-A8EF9BB1B4EB}" dt="2024-09-14T13:51:59.456" v="344" actId="478"/>
          <ac:picMkLst>
            <pc:docMk/>
            <pc:sldMk cId="3867084851" sldId="305"/>
            <ac:picMk id="8" creationId="{00000000-0000-0000-0000-000000000000}"/>
          </ac:picMkLst>
        </pc:picChg>
        <pc:picChg chg="add del">
          <ac:chgData name="buzdugan artur" userId="1770a38c255ab84c" providerId="LiveId" clId="{D4CFADF6-2FBC-47A6-BB5C-A8EF9BB1B4EB}" dt="2024-09-14T13:51:59.456" v="344" actId="478"/>
          <ac:picMkLst>
            <pc:docMk/>
            <pc:sldMk cId="3867084851" sldId="305"/>
            <ac:picMk id="1026" creationId="{869D68B9-F178-344B-215B-725A39FCD60C}"/>
          </ac:picMkLst>
        </pc:picChg>
        <pc:picChg chg="add mod">
          <ac:chgData name="buzdugan artur" userId="1770a38c255ab84c" providerId="LiveId" clId="{D4CFADF6-2FBC-47A6-BB5C-A8EF9BB1B4EB}" dt="2024-09-14T13:52:09.524" v="348" actId="1076"/>
          <ac:picMkLst>
            <pc:docMk/>
            <pc:sldMk cId="3867084851" sldId="305"/>
            <ac:picMk id="1028" creationId="{9D344994-35BA-3428-22E2-CE2C995F5D50}"/>
          </ac:picMkLst>
        </pc:picChg>
      </pc:sldChg>
      <pc:sldChg chg="del">
        <pc:chgData name="buzdugan artur" userId="1770a38c255ab84c" providerId="LiveId" clId="{D4CFADF6-2FBC-47A6-BB5C-A8EF9BB1B4EB}" dt="2024-09-14T14:25:31.115" v="1165" actId="47"/>
        <pc:sldMkLst>
          <pc:docMk/>
          <pc:sldMk cId="22375288" sldId="311"/>
        </pc:sldMkLst>
      </pc:sldChg>
      <pc:sldChg chg="addSp delSp modSp mod">
        <pc:chgData name="buzdugan artur" userId="1770a38c255ab84c" providerId="LiveId" clId="{D4CFADF6-2FBC-47A6-BB5C-A8EF9BB1B4EB}" dt="2024-09-14T14:16:35.071" v="1063" actId="1076"/>
        <pc:sldMkLst>
          <pc:docMk/>
          <pc:sldMk cId="3965155472" sldId="315"/>
        </pc:sldMkLst>
        <pc:spChg chg="del mod">
          <ac:chgData name="buzdugan artur" userId="1770a38c255ab84c" providerId="LiveId" clId="{D4CFADF6-2FBC-47A6-BB5C-A8EF9BB1B4EB}" dt="2024-09-14T14:16:28.513" v="1060" actId="478"/>
          <ac:spMkLst>
            <pc:docMk/>
            <pc:sldMk cId="3965155472" sldId="315"/>
            <ac:spMk id="4" creationId="{00000000-0000-0000-0000-000000000000}"/>
          </ac:spMkLst>
        </pc:spChg>
        <pc:spChg chg="add mod">
          <ac:chgData name="buzdugan artur" userId="1770a38c255ab84c" providerId="LiveId" clId="{D4CFADF6-2FBC-47A6-BB5C-A8EF9BB1B4EB}" dt="2024-09-14T13:47:32.346" v="283" actId="1076"/>
          <ac:spMkLst>
            <pc:docMk/>
            <pc:sldMk cId="3965155472" sldId="315"/>
            <ac:spMk id="7" creationId="{099030BA-C54D-C95E-4469-30F3DB7076BD}"/>
          </ac:spMkLst>
        </pc:spChg>
        <pc:spChg chg="add del mod">
          <ac:chgData name="buzdugan artur" userId="1770a38c255ab84c" providerId="LiveId" clId="{D4CFADF6-2FBC-47A6-BB5C-A8EF9BB1B4EB}" dt="2024-09-14T13:48:31.665" v="295" actId="478"/>
          <ac:spMkLst>
            <pc:docMk/>
            <pc:sldMk cId="3965155472" sldId="315"/>
            <ac:spMk id="11" creationId="{7DE97558-1EA8-A668-A119-6BA495ED5BB9}"/>
          </ac:spMkLst>
        </pc:spChg>
        <pc:picChg chg="del mod">
          <ac:chgData name="buzdugan artur" userId="1770a38c255ab84c" providerId="LiveId" clId="{D4CFADF6-2FBC-47A6-BB5C-A8EF9BB1B4EB}" dt="2024-09-14T14:15:41.785" v="1059" actId="478"/>
          <ac:picMkLst>
            <pc:docMk/>
            <pc:sldMk cId="3965155472" sldId="315"/>
            <ac:picMk id="3" creationId="{00000000-0000-0000-0000-000000000000}"/>
          </ac:picMkLst>
        </pc:picChg>
        <pc:picChg chg="add del mod">
          <ac:chgData name="buzdugan artur" userId="1770a38c255ab84c" providerId="LiveId" clId="{D4CFADF6-2FBC-47A6-BB5C-A8EF9BB1B4EB}" dt="2024-09-14T13:48:51.200" v="302" actId="478"/>
          <ac:picMkLst>
            <pc:docMk/>
            <pc:sldMk cId="3965155472" sldId="315"/>
            <ac:picMk id="5" creationId="{09973E9D-B597-F4B3-F8F4-B8783DECC643}"/>
          </ac:picMkLst>
        </pc:picChg>
        <pc:picChg chg="add del mod">
          <ac:chgData name="buzdugan artur" userId="1770a38c255ab84c" providerId="LiveId" clId="{D4CFADF6-2FBC-47A6-BB5C-A8EF9BB1B4EB}" dt="2024-09-14T13:48:37.608" v="296" actId="478"/>
          <ac:picMkLst>
            <pc:docMk/>
            <pc:sldMk cId="3965155472" sldId="315"/>
            <ac:picMk id="6" creationId="{706047DA-40BD-6690-FCB8-D25146E38105}"/>
          </ac:picMkLst>
        </pc:picChg>
        <pc:picChg chg="add del mod">
          <ac:chgData name="buzdugan artur" userId="1770a38c255ab84c" providerId="LiveId" clId="{D4CFADF6-2FBC-47A6-BB5C-A8EF9BB1B4EB}" dt="2024-09-14T13:48:18.177" v="292" actId="478"/>
          <ac:picMkLst>
            <pc:docMk/>
            <pc:sldMk cId="3965155472" sldId="315"/>
            <ac:picMk id="8" creationId="{1856BCD5-ABB0-4B1E-0363-BBF4F477602F}"/>
          </ac:picMkLst>
        </pc:picChg>
        <pc:picChg chg="add mod">
          <ac:chgData name="buzdugan artur" userId="1770a38c255ab84c" providerId="LiveId" clId="{D4CFADF6-2FBC-47A6-BB5C-A8EF9BB1B4EB}" dt="2024-09-14T14:16:35.071" v="1063" actId="1076"/>
          <ac:picMkLst>
            <pc:docMk/>
            <pc:sldMk cId="3965155472" sldId="315"/>
            <ac:picMk id="10" creationId="{3D6D9D65-67E2-8663-2A82-B7BC5FD5988E}"/>
          </ac:picMkLst>
        </pc:picChg>
        <pc:picChg chg="del">
          <ac:chgData name="buzdugan artur" userId="1770a38c255ab84c" providerId="LiveId" clId="{D4CFADF6-2FBC-47A6-BB5C-A8EF9BB1B4EB}" dt="2024-09-14T13:48:19.153" v="293" actId="478"/>
          <ac:picMkLst>
            <pc:docMk/>
            <pc:sldMk cId="3965155472" sldId="315"/>
            <ac:picMk id="4098" creationId="{00000000-0000-0000-0000-000000000000}"/>
          </ac:picMkLst>
        </pc:picChg>
      </pc:sldChg>
      <pc:sldChg chg="add del">
        <pc:chgData name="buzdugan artur" userId="1770a38c255ab84c" providerId="LiveId" clId="{D4CFADF6-2FBC-47A6-BB5C-A8EF9BB1B4EB}" dt="2024-09-14T14:25:52.524" v="1167" actId="47"/>
        <pc:sldMkLst>
          <pc:docMk/>
          <pc:sldMk cId="4243405153" sldId="318"/>
        </pc:sldMkLst>
      </pc:sldChg>
      <pc:sldChg chg="modSp mod">
        <pc:chgData name="buzdugan artur" userId="1770a38c255ab84c" providerId="LiveId" clId="{D4CFADF6-2FBC-47A6-BB5C-A8EF9BB1B4EB}" dt="2024-09-14T14:27:39.801" v="1241" actId="6549"/>
        <pc:sldMkLst>
          <pc:docMk/>
          <pc:sldMk cId="2016382298" sldId="320"/>
        </pc:sldMkLst>
        <pc:spChg chg="mod">
          <ac:chgData name="buzdugan artur" userId="1770a38c255ab84c" providerId="LiveId" clId="{D4CFADF6-2FBC-47A6-BB5C-A8EF9BB1B4EB}" dt="2024-09-14T14:27:34.542" v="1240" actId="6549"/>
          <ac:spMkLst>
            <pc:docMk/>
            <pc:sldMk cId="2016382298" sldId="320"/>
            <ac:spMk id="2" creationId="{00000000-0000-0000-0000-000000000000}"/>
          </ac:spMkLst>
        </pc:spChg>
        <pc:spChg chg="mod">
          <ac:chgData name="buzdugan artur" userId="1770a38c255ab84c" providerId="LiveId" clId="{D4CFADF6-2FBC-47A6-BB5C-A8EF9BB1B4EB}" dt="2024-09-14T14:27:39.801" v="1241" actId="6549"/>
          <ac:spMkLst>
            <pc:docMk/>
            <pc:sldMk cId="2016382298" sldId="320"/>
            <ac:spMk id="3" creationId="{00000000-0000-0000-0000-000000000000}"/>
          </ac:spMkLst>
        </pc:spChg>
      </pc:sldChg>
      <pc:sldChg chg="ord">
        <pc:chgData name="buzdugan artur" userId="1770a38c255ab84c" providerId="LiveId" clId="{D4CFADF6-2FBC-47A6-BB5C-A8EF9BB1B4EB}" dt="2024-09-14T14:28:17.376" v="1243"/>
        <pc:sldMkLst>
          <pc:docMk/>
          <pc:sldMk cId="2207731752" sldId="323"/>
        </pc:sldMkLst>
      </pc:sldChg>
      <pc:sldChg chg="modSp mod ord">
        <pc:chgData name="buzdugan artur" userId="1770a38c255ab84c" providerId="LiveId" clId="{D4CFADF6-2FBC-47A6-BB5C-A8EF9BB1B4EB}" dt="2024-09-14T14:26:17.893" v="1169"/>
        <pc:sldMkLst>
          <pc:docMk/>
          <pc:sldMk cId="3317048945" sldId="334"/>
        </pc:sldMkLst>
        <pc:spChg chg="mod">
          <ac:chgData name="buzdugan artur" userId="1770a38c255ab84c" providerId="LiveId" clId="{D4CFADF6-2FBC-47A6-BB5C-A8EF9BB1B4EB}" dt="2024-09-14T14:19:44.988" v="1077" actId="14100"/>
          <ac:spMkLst>
            <pc:docMk/>
            <pc:sldMk cId="3317048945" sldId="334"/>
            <ac:spMk id="2" creationId="{00000000-0000-0000-0000-000000000000}"/>
          </ac:spMkLst>
        </pc:spChg>
        <pc:spChg chg="mod">
          <ac:chgData name="buzdugan artur" userId="1770a38c255ab84c" providerId="LiveId" clId="{D4CFADF6-2FBC-47A6-BB5C-A8EF9BB1B4EB}" dt="2024-09-14T14:21:50.368" v="1133" actId="6549"/>
          <ac:spMkLst>
            <pc:docMk/>
            <pc:sldMk cId="3317048945" sldId="334"/>
            <ac:spMk id="3" creationId="{00000000-0000-0000-0000-000000000000}"/>
          </ac:spMkLst>
        </pc:spChg>
      </pc:sldChg>
      <pc:sldChg chg="del">
        <pc:chgData name="buzdugan artur" userId="1770a38c255ab84c" providerId="LiveId" clId="{D4CFADF6-2FBC-47A6-BB5C-A8EF9BB1B4EB}" dt="2024-09-14T14:18:38.707" v="1071" actId="47"/>
        <pc:sldMkLst>
          <pc:docMk/>
          <pc:sldMk cId="1063401865" sldId="335"/>
        </pc:sldMkLst>
      </pc:sldChg>
      <pc:sldChg chg="ord">
        <pc:chgData name="buzdugan artur" userId="1770a38c255ab84c" providerId="LiveId" clId="{D4CFADF6-2FBC-47A6-BB5C-A8EF9BB1B4EB}" dt="2024-09-14T14:19:10.209" v="1073"/>
        <pc:sldMkLst>
          <pc:docMk/>
          <pc:sldMk cId="1232069234" sldId="336"/>
        </pc:sldMkLst>
      </pc:sldChg>
      <pc:sldChg chg="modSp del mod">
        <pc:chgData name="buzdugan artur" userId="1770a38c255ab84c" providerId="LiveId" clId="{D4CFADF6-2FBC-47A6-BB5C-A8EF9BB1B4EB}" dt="2024-09-14T14:17:10.322" v="1068" actId="47"/>
        <pc:sldMkLst>
          <pc:docMk/>
          <pc:sldMk cId="2157637342" sldId="337"/>
        </pc:sldMkLst>
        <pc:spChg chg="mod">
          <ac:chgData name="buzdugan artur" userId="1770a38c255ab84c" providerId="LiveId" clId="{D4CFADF6-2FBC-47A6-BB5C-A8EF9BB1B4EB}" dt="2024-09-14T13:56:25.656" v="462" actId="20577"/>
          <ac:spMkLst>
            <pc:docMk/>
            <pc:sldMk cId="2157637342" sldId="337"/>
            <ac:spMk id="3" creationId="{00000000-0000-0000-0000-000000000000}"/>
          </ac:spMkLst>
        </pc:spChg>
      </pc:sldChg>
      <pc:sldChg chg="addSp delSp modSp mod ord">
        <pc:chgData name="buzdugan artur" userId="1770a38c255ab84c" providerId="LiveId" clId="{D4CFADF6-2FBC-47A6-BB5C-A8EF9BB1B4EB}" dt="2024-09-14T14:25:08.643" v="1160" actId="14100"/>
        <pc:sldMkLst>
          <pc:docMk/>
          <pc:sldMk cId="1284815597" sldId="338"/>
        </pc:sldMkLst>
        <pc:spChg chg="mod">
          <ac:chgData name="buzdugan artur" userId="1770a38c255ab84c" providerId="LiveId" clId="{D4CFADF6-2FBC-47A6-BB5C-A8EF9BB1B4EB}" dt="2024-09-14T14:23:39.444" v="1144" actId="14100"/>
          <ac:spMkLst>
            <pc:docMk/>
            <pc:sldMk cId="1284815597" sldId="338"/>
            <ac:spMk id="2" creationId="{00000000-0000-0000-0000-000000000000}"/>
          </ac:spMkLst>
        </pc:spChg>
        <pc:spChg chg="add mod">
          <ac:chgData name="buzdugan artur" userId="1770a38c255ab84c" providerId="LiveId" clId="{D4CFADF6-2FBC-47A6-BB5C-A8EF9BB1B4EB}" dt="2024-09-14T14:23:44.179" v="1146" actId="1076"/>
          <ac:spMkLst>
            <pc:docMk/>
            <pc:sldMk cId="1284815597" sldId="338"/>
            <ac:spMk id="6" creationId="{D19A2447-0ECF-EEB6-F48F-360B8A1CE84D}"/>
          </ac:spMkLst>
        </pc:spChg>
        <pc:picChg chg="add del mod">
          <ac:chgData name="buzdugan artur" userId="1770a38c255ab84c" providerId="LiveId" clId="{D4CFADF6-2FBC-47A6-BB5C-A8EF9BB1B4EB}" dt="2024-09-14T14:24:48.278" v="1153" actId="478"/>
          <ac:picMkLst>
            <pc:docMk/>
            <pc:sldMk cId="1284815597" sldId="338"/>
            <ac:picMk id="3" creationId="{71BBF3A8-6489-4A26-259E-0AE912859911}"/>
          </ac:picMkLst>
        </pc:picChg>
        <pc:picChg chg="mod">
          <ac:chgData name="buzdugan artur" userId="1770a38c255ab84c" providerId="LiveId" clId="{D4CFADF6-2FBC-47A6-BB5C-A8EF9BB1B4EB}" dt="2024-09-14T14:23:40.917" v="1145" actId="1076"/>
          <ac:picMkLst>
            <pc:docMk/>
            <pc:sldMk cId="1284815597" sldId="338"/>
            <ac:picMk id="4" creationId="{00000000-0000-0000-0000-000000000000}"/>
          </ac:picMkLst>
        </pc:picChg>
        <pc:picChg chg="mod">
          <ac:chgData name="buzdugan artur" userId="1770a38c255ab84c" providerId="LiveId" clId="{D4CFADF6-2FBC-47A6-BB5C-A8EF9BB1B4EB}" dt="2024-09-14T14:25:08.643" v="1160" actId="14100"/>
          <ac:picMkLst>
            <pc:docMk/>
            <pc:sldMk cId="1284815597" sldId="338"/>
            <ac:picMk id="5" creationId="{00000000-0000-0000-0000-000000000000}"/>
          </ac:picMkLst>
        </pc:picChg>
        <pc:picChg chg="add mod">
          <ac:chgData name="buzdugan artur" userId="1770a38c255ab84c" providerId="LiveId" clId="{D4CFADF6-2FBC-47A6-BB5C-A8EF9BB1B4EB}" dt="2024-09-14T14:24:59.303" v="1157" actId="1076"/>
          <ac:picMkLst>
            <pc:docMk/>
            <pc:sldMk cId="1284815597" sldId="338"/>
            <ac:picMk id="8" creationId="{451C270E-8BFB-F231-73DE-59A8CFD4A149}"/>
          </ac:picMkLst>
        </pc:picChg>
        <pc:picChg chg="add mod">
          <ac:chgData name="buzdugan artur" userId="1770a38c255ab84c" providerId="LiveId" clId="{D4CFADF6-2FBC-47A6-BB5C-A8EF9BB1B4EB}" dt="2024-09-14T14:25:05.590" v="1159" actId="1076"/>
          <ac:picMkLst>
            <pc:docMk/>
            <pc:sldMk cId="1284815597" sldId="338"/>
            <ac:picMk id="10" creationId="{2AD86F3A-EEC1-5A13-3B79-891E911C85C3}"/>
          </ac:picMkLst>
        </pc:picChg>
      </pc:sldChg>
      <pc:sldChg chg="del">
        <pc:chgData name="buzdugan artur" userId="1770a38c255ab84c" providerId="LiveId" clId="{D4CFADF6-2FBC-47A6-BB5C-A8EF9BB1B4EB}" dt="2024-09-14T14:25:22.303" v="1161" actId="47"/>
        <pc:sldMkLst>
          <pc:docMk/>
          <pc:sldMk cId="2878732378" sldId="339"/>
        </pc:sldMkLst>
      </pc:sldChg>
      <pc:sldChg chg="del">
        <pc:chgData name="buzdugan artur" userId="1770a38c255ab84c" providerId="LiveId" clId="{D4CFADF6-2FBC-47A6-BB5C-A8EF9BB1B4EB}" dt="2024-09-14T14:25:23.023" v="1162" actId="47"/>
        <pc:sldMkLst>
          <pc:docMk/>
          <pc:sldMk cId="2973046620" sldId="340"/>
        </pc:sldMkLst>
      </pc:sldChg>
      <pc:sldChg chg="del">
        <pc:chgData name="buzdugan artur" userId="1770a38c255ab84c" providerId="LiveId" clId="{D4CFADF6-2FBC-47A6-BB5C-A8EF9BB1B4EB}" dt="2024-09-14T14:25:24.751" v="1163" actId="47"/>
        <pc:sldMkLst>
          <pc:docMk/>
          <pc:sldMk cId="4106690870" sldId="341"/>
        </pc:sldMkLst>
      </pc:sldChg>
      <pc:sldChg chg="del">
        <pc:chgData name="buzdugan artur" userId="1770a38c255ab84c" providerId="LiveId" clId="{D4CFADF6-2FBC-47A6-BB5C-A8EF9BB1B4EB}" dt="2024-09-14T14:25:28.519" v="1164" actId="47"/>
        <pc:sldMkLst>
          <pc:docMk/>
          <pc:sldMk cId="1613146521" sldId="342"/>
        </pc:sldMkLst>
      </pc:sldChg>
      <pc:sldChg chg="modSp mod">
        <pc:chgData name="buzdugan artur" userId="1770a38c255ab84c" providerId="LiveId" clId="{D4CFADF6-2FBC-47A6-BB5C-A8EF9BB1B4EB}" dt="2024-09-14T13:43:53.529" v="203" actId="6549"/>
        <pc:sldMkLst>
          <pc:docMk/>
          <pc:sldMk cId="2460226882" sldId="352"/>
        </pc:sldMkLst>
        <pc:spChg chg="mod">
          <ac:chgData name="buzdugan artur" userId="1770a38c255ab84c" providerId="LiveId" clId="{D4CFADF6-2FBC-47A6-BB5C-A8EF9BB1B4EB}" dt="2024-09-14T13:43:53.529" v="203" actId="6549"/>
          <ac:spMkLst>
            <pc:docMk/>
            <pc:sldMk cId="2460226882" sldId="352"/>
            <ac:spMk id="3" creationId="{00000000-0000-0000-0000-000000000000}"/>
          </ac:spMkLst>
        </pc:spChg>
        <pc:picChg chg="mod">
          <ac:chgData name="buzdugan artur" userId="1770a38c255ab84c" providerId="LiveId" clId="{D4CFADF6-2FBC-47A6-BB5C-A8EF9BB1B4EB}" dt="2024-09-14T13:43:12.476" v="197" actId="1076"/>
          <ac:picMkLst>
            <pc:docMk/>
            <pc:sldMk cId="2460226882" sldId="352"/>
            <ac:picMk id="5" creationId="{00000000-0000-0000-0000-000000000000}"/>
          </ac:picMkLst>
        </pc:picChg>
      </pc:sldChg>
      <pc:sldChg chg="modSp del mod ord">
        <pc:chgData name="buzdugan artur" userId="1770a38c255ab84c" providerId="LiveId" clId="{D4CFADF6-2FBC-47A6-BB5C-A8EF9BB1B4EB}" dt="2024-09-14T14:17:05.755" v="1067" actId="47"/>
        <pc:sldMkLst>
          <pc:docMk/>
          <pc:sldMk cId="2441143168" sldId="353"/>
        </pc:sldMkLst>
        <pc:spChg chg="mod">
          <ac:chgData name="buzdugan artur" userId="1770a38c255ab84c" providerId="LiveId" clId="{D4CFADF6-2FBC-47A6-BB5C-A8EF9BB1B4EB}" dt="2024-09-14T13:50:00.112" v="339" actId="20577"/>
          <ac:spMkLst>
            <pc:docMk/>
            <pc:sldMk cId="2441143168" sldId="353"/>
            <ac:spMk id="2" creationId="{00000000-0000-0000-0000-000000000000}"/>
          </ac:spMkLst>
        </pc:spChg>
      </pc:sldChg>
      <pc:sldChg chg="modSp del mod">
        <pc:chgData name="buzdugan artur" userId="1770a38c255ab84c" providerId="LiveId" clId="{D4CFADF6-2FBC-47A6-BB5C-A8EF9BB1B4EB}" dt="2024-09-14T14:17:01.859" v="1066" actId="47"/>
        <pc:sldMkLst>
          <pc:docMk/>
          <pc:sldMk cId="342870834" sldId="354"/>
        </pc:sldMkLst>
        <pc:spChg chg="mod">
          <ac:chgData name="buzdugan artur" userId="1770a38c255ab84c" providerId="LiveId" clId="{D4CFADF6-2FBC-47A6-BB5C-A8EF9BB1B4EB}" dt="2024-09-14T13:53:37.978" v="440" actId="6549"/>
          <ac:spMkLst>
            <pc:docMk/>
            <pc:sldMk cId="342870834" sldId="354"/>
            <ac:spMk id="3" creationId="{00000000-0000-0000-0000-000000000000}"/>
          </ac:spMkLst>
        </pc:spChg>
        <pc:picChg chg="mod">
          <ac:chgData name="buzdugan artur" userId="1770a38c255ab84c" providerId="LiveId" clId="{D4CFADF6-2FBC-47A6-BB5C-A8EF9BB1B4EB}" dt="2024-09-14T13:54:23.424" v="443" actId="1076"/>
          <ac:picMkLst>
            <pc:docMk/>
            <pc:sldMk cId="342870834" sldId="354"/>
            <ac:picMk id="4" creationId="{00000000-0000-0000-0000-000000000000}"/>
          </ac:picMkLst>
        </pc:picChg>
      </pc:sldChg>
      <pc:sldChg chg="del">
        <pc:chgData name="buzdugan artur" userId="1770a38c255ab84c" providerId="LiveId" clId="{D4CFADF6-2FBC-47A6-BB5C-A8EF9BB1B4EB}" dt="2024-09-14T14:29:12.777" v="1248" actId="47"/>
        <pc:sldMkLst>
          <pc:docMk/>
          <pc:sldMk cId="2246211851" sldId="357"/>
        </pc:sldMkLst>
      </pc:sldChg>
      <pc:sldChg chg="del">
        <pc:chgData name="buzdugan artur" userId="1770a38c255ab84c" providerId="LiveId" clId="{D4CFADF6-2FBC-47A6-BB5C-A8EF9BB1B4EB}" dt="2024-09-14T14:29:14.827" v="1249" actId="47"/>
        <pc:sldMkLst>
          <pc:docMk/>
          <pc:sldMk cId="501329201" sldId="358"/>
        </pc:sldMkLst>
      </pc:sldChg>
      <pc:sldChg chg="del">
        <pc:chgData name="buzdugan artur" userId="1770a38c255ab84c" providerId="LiveId" clId="{D4CFADF6-2FBC-47A6-BB5C-A8EF9BB1B4EB}" dt="2024-09-14T14:29:17.207" v="1250" actId="47"/>
        <pc:sldMkLst>
          <pc:docMk/>
          <pc:sldMk cId="1373969522" sldId="359"/>
        </pc:sldMkLst>
      </pc:sldChg>
      <pc:sldChg chg="del">
        <pc:chgData name="buzdugan artur" userId="1770a38c255ab84c" providerId="LiveId" clId="{D4CFADF6-2FBC-47A6-BB5C-A8EF9BB1B4EB}" dt="2024-09-14T14:29:18.585" v="1251" actId="47"/>
        <pc:sldMkLst>
          <pc:docMk/>
          <pc:sldMk cId="2340414969" sldId="360"/>
        </pc:sldMkLst>
      </pc:sldChg>
      <pc:sldChg chg="ord">
        <pc:chgData name="buzdugan artur" userId="1770a38c255ab84c" providerId="LiveId" clId="{D4CFADF6-2FBC-47A6-BB5C-A8EF9BB1B4EB}" dt="2024-09-14T14:29:01.796" v="1247"/>
        <pc:sldMkLst>
          <pc:docMk/>
          <pc:sldMk cId="473152954" sldId="361"/>
        </pc:sldMkLst>
      </pc:sldChg>
      <pc:sldChg chg="modSp del mod">
        <pc:chgData name="buzdugan artur" userId="1770a38c255ab84c" providerId="LiveId" clId="{D4CFADF6-2FBC-47A6-BB5C-A8EF9BB1B4EB}" dt="2024-09-14T14:45:41.937" v="1679" actId="47"/>
        <pc:sldMkLst>
          <pc:docMk/>
          <pc:sldMk cId="4156438918" sldId="362"/>
        </pc:sldMkLst>
        <pc:spChg chg="mod">
          <ac:chgData name="buzdugan artur" userId="1770a38c255ab84c" providerId="LiveId" clId="{D4CFADF6-2FBC-47A6-BB5C-A8EF9BB1B4EB}" dt="2024-09-14T13:11:06.223" v="0" actId="6549"/>
          <ac:spMkLst>
            <pc:docMk/>
            <pc:sldMk cId="4156438918" sldId="362"/>
            <ac:spMk id="3" creationId="{00000000-0000-0000-0000-000000000000}"/>
          </ac:spMkLst>
        </pc:spChg>
      </pc:sldChg>
      <pc:sldChg chg="modSp mod">
        <pc:chgData name="buzdugan artur" userId="1770a38c255ab84c" providerId="LiveId" clId="{D4CFADF6-2FBC-47A6-BB5C-A8EF9BB1B4EB}" dt="2024-09-14T14:44:49.729" v="1678" actId="20577"/>
        <pc:sldMkLst>
          <pc:docMk/>
          <pc:sldMk cId="1102793738" sldId="364"/>
        </pc:sldMkLst>
        <pc:spChg chg="mod">
          <ac:chgData name="buzdugan artur" userId="1770a38c255ab84c" providerId="LiveId" clId="{D4CFADF6-2FBC-47A6-BB5C-A8EF9BB1B4EB}" dt="2024-09-14T14:44:08.458" v="1634" actId="6549"/>
          <ac:spMkLst>
            <pc:docMk/>
            <pc:sldMk cId="1102793738" sldId="364"/>
            <ac:spMk id="2" creationId="{596A8A99-C117-4AB7-0215-57E3C7835750}"/>
          </ac:spMkLst>
        </pc:spChg>
        <pc:spChg chg="mod">
          <ac:chgData name="buzdugan artur" userId="1770a38c255ab84c" providerId="LiveId" clId="{D4CFADF6-2FBC-47A6-BB5C-A8EF9BB1B4EB}" dt="2024-09-14T14:44:49.729" v="1678" actId="20577"/>
          <ac:spMkLst>
            <pc:docMk/>
            <pc:sldMk cId="1102793738" sldId="364"/>
            <ac:spMk id="3" creationId="{E1B518F4-4BCA-7028-52BF-FA489950EC1A}"/>
          </ac:spMkLst>
        </pc:spChg>
      </pc:sldChg>
      <pc:sldChg chg="addSp delSp modSp mod">
        <pc:chgData name="buzdugan artur" userId="1770a38c255ab84c" providerId="LiveId" clId="{D4CFADF6-2FBC-47A6-BB5C-A8EF9BB1B4EB}" dt="2024-09-14T14:43:47.484" v="1623" actId="6549"/>
        <pc:sldMkLst>
          <pc:docMk/>
          <pc:sldMk cId="776598310" sldId="365"/>
        </pc:sldMkLst>
        <pc:spChg chg="del">
          <ac:chgData name="buzdugan artur" userId="1770a38c255ab84c" providerId="LiveId" clId="{D4CFADF6-2FBC-47A6-BB5C-A8EF9BB1B4EB}" dt="2024-09-14T14:33:15.719" v="1287" actId="478"/>
          <ac:spMkLst>
            <pc:docMk/>
            <pc:sldMk cId="776598310" sldId="365"/>
            <ac:spMk id="2" creationId="{9484F989-4386-E178-DA92-B93FD02E85D0}"/>
          </ac:spMkLst>
        </pc:spChg>
        <pc:spChg chg="mod">
          <ac:chgData name="buzdugan artur" userId="1770a38c255ab84c" providerId="LiveId" clId="{D4CFADF6-2FBC-47A6-BB5C-A8EF9BB1B4EB}" dt="2024-09-14T14:43:47.484" v="1623" actId="6549"/>
          <ac:spMkLst>
            <pc:docMk/>
            <pc:sldMk cId="776598310" sldId="365"/>
            <ac:spMk id="3" creationId="{93087E2B-9722-252A-0617-BD4828754CC5}"/>
          </ac:spMkLst>
        </pc:spChg>
        <pc:spChg chg="add del mod">
          <ac:chgData name="buzdugan artur" userId="1770a38c255ab84c" providerId="LiveId" clId="{D4CFADF6-2FBC-47A6-BB5C-A8EF9BB1B4EB}" dt="2024-09-14T14:33:17.620" v="1288" actId="478"/>
          <ac:spMkLst>
            <pc:docMk/>
            <pc:sldMk cId="776598310" sldId="365"/>
            <ac:spMk id="6" creationId="{1ED830FF-2010-0FB7-CDE6-65F1F6DE6702}"/>
          </ac:spMkLst>
        </pc:spChg>
        <pc:spChg chg="mod">
          <ac:chgData name="buzdugan artur" userId="1770a38c255ab84c" providerId="LiveId" clId="{D4CFADF6-2FBC-47A6-BB5C-A8EF9BB1B4EB}" dt="2024-09-14T14:43:13.128" v="1603" actId="1076"/>
          <ac:spMkLst>
            <pc:docMk/>
            <pc:sldMk cId="776598310" sldId="365"/>
            <ac:spMk id="7" creationId="{22B9446B-157A-810B-3C16-6BA9A005A67A}"/>
          </ac:spMkLst>
        </pc:spChg>
        <pc:spChg chg="del mod">
          <ac:chgData name="buzdugan artur" userId="1770a38c255ab84c" providerId="LiveId" clId="{D4CFADF6-2FBC-47A6-BB5C-A8EF9BB1B4EB}" dt="2024-09-14T14:35:44.035" v="1344" actId="478"/>
          <ac:spMkLst>
            <pc:docMk/>
            <pc:sldMk cId="776598310" sldId="365"/>
            <ac:spMk id="9" creationId="{29733DA7-C658-C50C-2B5A-ED07A321FB90}"/>
          </ac:spMkLst>
        </pc:spChg>
        <pc:picChg chg="mod">
          <ac:chgData name="buzdugan artur" userId="1770a38c255ab84c" providerId="LiveId" clId="{D4CFADF6-2FBC-47A6-BB5C-A8EF9BB1B4EB}" dt="2024-09-14T14:41:18.500" v="1472" actId="1076"/>
          <ac:picMkLst>
            <pc:docMk/>
            <pc:sldMk cId="776598310" sldId="365"/>
            <ac:picMk id="5" creationId="{2421E6DA-E051-31E6-9FF9-6FED97B4DA09}"/>
          </ac:picMkLst>
        </pc:picChg>
      </pc:sldChg>
      <pc:sldChg chg="addSp delSp modSp new mod">
        <pc:chgData name="buzdugan artur" userId="1770a38c255ab84c" providerId="LiveId" clId="{D4CFADF6-2FBC-47A6-BB5C-A8EF9BB1B4EB}" dt="2024-09-14T14:09:15.375" v="933" actId="6549"/>
        <pc:sldMkLst>
          <pc:docMk/>
          <pc:sldMk cId="2761427808" sldId="369"/>
        </pc:sldMkLst>
        <pc:spChg chg="mod">
          <ac:chgData name="buzdugan artur" userId="1770a38c255ab84c" providerId="LiveId" clId="{D4CFADF6-2FBC-47A6-BB5C-A8EF9BB1B4EB}" dt="2024-09-14T14:01:53.086" v="521" actId="20577"/>
          <ac:spMkLst>
            <pc:docMk/>
            <pc:sldMk cId="2761427808" sldId="369"/>
            <ac:spMk id="2" creationId="{82FDD822-9AF1-C874-B091-4FAD553596FD}"/>
          </ac:spMkLst>
        </pc:spChg>
        <pc:spChg chg="del">
          <ac:chgData name="buzdugan artur" userId="1770a38c255ab84c" providerId="LiveId" clId="{D4CFADF6-2FBC-47A6-BB5C-A8EF9BB1B4EB}" dt="2024-09-14T13:59:50.600" v="502" actId="22"/>
          <ac:spMkLst>
            <pc:docMk/>
            <pc:sldMk cId="2761427808" sldId="369"/>
            <ac:spMk id="3" creationId="{2201E1AB-1B57-EA53-AD5B-64A7FE427123}"/>
          </ac:spMkLst>
        </pc:spChg>
        <pc:spChg chg="add mod">
          <ac:chgData name="buzdugan artur" userId="1770a38c255ab84c" providerId="LiveId" clId="{D4CFADF6-2FBC-47A6-BB5C-A8EF9BB1B4EB}" dt="2024-09-14T14:09:15.375" v="933" actId="6549"/>
          <ac:spMkLst>
            <pc:docMk/>
            <pc:sldMk cId="2761427808" sldId="369"/>
            <ac:spMk id="7" creationId="{3183EFBB-30CC-1B76-595D-F2C0794118DA}"/>
          </ac:spMkLst>
        </pc:spChg>
        <pc:picChg chg="add mod ord">
          <ac:chgData name="buzdugan artur" userId="1770a38c255ab84c" providerId="LiveId" clId="{D4CFADF6-2FBC-47A6-BB5C-A8EF9BB1B4EB}" dt="2024-09-14T14:02:49.050" v="527" actId="1076"/>
          <ac:picMkLst>
            <pc:docMk/>
            <pc:sldMk cId="2761427808" sldId="369"/>
            <ac:picMk id="5" creationId="{74B14623-69C9-46E5-16DC-A2D1D21EAF7A}"/>
          </ac:picMkLst>
        </pc:picChg>
      </pc:sldChg>
      <pc:sldChg chg="addSp delSp modSp new mod">
        <pc:chgData name="buzdugan artur" userId="1770a38c255ab84c" providerId="LiveId" clId="{D4CFADF6-2FBC-47A6-BB5C-A8EF9BB1B4EB}" dt="2024-09-14T14:11:44.571" v="1051" actId="20577"/>
        <pc:sldMkLst>
          <pc:docMk/>
          <pc:sldMk cId="88446767" sldId="370"/>
        </pc:sldMkLst>
        <pc:spChg chg="mod">
          <ac:chgData name="buzdugan artur" userId="1770a38c255ab84c" providerId="LiveId" clId="{D4CFADF6-2FBC-47A6-BB5C-A8EF9BB1B4EB}" dt="2024-09-14T14:11:16.230" v="1031" actId="27636"/>
          <ac:spMkLst>
            <pc:docMk/>
            <pc:sldMk cId="88446767" sldId="370"/>
            <ac:spMk id="2" creationId="{B1AFCEAC-101B-B349-4857-89138B34F49B}"/>
          </ac:spMkLst>
        </pc:spChg>
        <pc:spChg chg="del">
          <ac:chgData name="buzdugan artur" userId="1770a38c255ab84c" providerId="LiveId" clId="{D4CFADF6-2FBC-47A6-BB5C-A8EF9BB1B4EB}" dt="2024-09-14T14:08:00.660" v="898" actId="22"/>
          <ac:spMkLst>
            <pc:docMk/>
            <pc:sldMk cId="88446767" sldId="370"/>
            <ac:spMk id="3" creationId="{A9A9F3E9-D2A6-22B9-31D4-24C58B748396}"/>
          </ac:spMkLst>
        </pc:spChg>
        <pc:spChg chg="add mod">
          <ac:chgData name="buzdugan artur" userId="1770a38c255ab84c" providerId="LiveId" clId="{D4CFADF6-2FBC-47A6-BB5C-A8EF9BB1B4EB}" dt="2024-09-14T14:11:44.571" v="1051" actId="20577"/>
          <ac:spMkLst>
            <pc:docMk/>
            <pc:sldMk cId="88446767" sldId="370"/>
            <ac:spMk id="7" creationId="{A9744300-3F2E-D988-8CC3-CE2AFB6750BA}"/>
          </ac:spMkLst>
        </pc:spChg>
        <pc:picChg chg="add mod ord">
          <ac:chgData name="buzdugan artur" userId="1770a38c255ab84c" providerId="LiveId" clId="{D4CFADF6-2FBC-47A6-BB5C-A8EF9BB1B4EB}" dt="2024-09-14T14:09:34.403" v="939" actId="1076"/>
          <ac:picMkLst>
            <pc:docMk/>
            <pc:sldMk cId="88446767" sldId="370"/>
            <ac:picMk id="5" creationId="{57742714-1629-A843-CA6F-DA10798F724F}"/>
          </ac:picMkLst>
        </pc:picChg>
      </pc:sldChg>
    </pc:docChg>
  </pc:docChgLst>
  <pc:docChgLst>
    <pc:chgData name="buzdugan artur" userId="1770a38c255ab84c" providerId="LiveId" clId="{534FFF00-5336-4674-907C-4F02C476740A}"/>
    <pc:docChg chg="undo custSel addSld delSld modSld sldOrd">
      <pc:chgData name="buzdugan artur" userId="1770a38c255ab84c" providerId="LiveId" clId="{534FFF00-5336-4674-907C-4F02C476740A}" dt="2023-11-07T19:37:58.627" v="1571" actId="1076"/>
      <pc:docMkLst>
        <pc:docMk/>
      </pc:docMkLst>
      <pc:sldChg chg="ord">
        <pc:chgData name="buzdugan artur" userId="1770a38c255ab84c" providerId="LiveId" clId="{534FFF00-5336-4674-907C-4F02C476740A}" dt="2023-10-31T14:59:33.364" v="1364"/>
        <pc:sldMkLst>
          <pc:docMk/>
          <pc:sldMk cId="2002497176" sldId="270"/>
        </pc:sldMkLst>
      </pc:sldChg>
      <pc:sldChg chg="ord">
        <pc:chgData name="buzdugan artur" userId="1770a38c255ab84c" providerId="LiveId" clId="{534FFF00-5336-4674-907C-4F02C476740A}" dt="2023-10-31T15:00:08.789" v="1366"/>
        <pc:sldMkLst>
          <pc:docMk/>
          <pc:sldMk cId="1814078991" sldId="271"/>
        </pc:sldMkLst>
      </pc:sldChg>
      <pc:sldChg chg="ord">
        <pc:chgData name="buzdugan artur" userId="1770a38c255ab84c" providerId="LiveId" clId="{534FFF00-5336-4674-907C-4F02C476740A}" dt="2023-10-31T14:59:33.364" v="1364"/>
        <pc:sldMkLst>
          <pc:docMk/>
          <pc:sldMk cId="3227792578" sldId="293"/>
        </pc:sldMkLst>
      </pc:sldChg>
      <pc:sldChg chg="ord">
        <pc:chgData name="buzdugan artur" userId="1770a38c255ab84c" providerId="LiveId" clId="{534FFF00-5336-4674-907C-4F02C476740A}" dt="2023-10-31T14:59:33.364" v="1364"/>
        <pc:sldMkLst>
          <pc:docMk/>
          <pc:sldMk cId="2623687830" sldId="294"/>
        </pc:sldMkLst>
      </pc:sldChg>
      <pc:sldChg chg="ord">
        <pc:chgData name="buzdugan artur" userId="1770a38c255ab84c" providerId="LiveId" clId="{534FFF00-5336-4674-907C-4F02C476740A}" dt="2023-10-31T14:59:33.364" v="1364"/>
        <pc:sldMkLst>
          <pc:docMk/>
          <pc:sldMk cId="1202465643" sldId="295"/>
        </pc:sldMkLst>
      </pc:sldChg>
      <pc:sldChg chg="add">
        <pc:chgData name="buzdugan artur" userId="1770a38c255ab84c" providerId="LiveId" clId="{534FFF00-5336-4674-907C-4F02C476740A}" dt="2023-10-25T18:33:38.301" v="1"/>
        <pc:sldMkLst>
          <pc:docMk/>
          <pc:sldMk cId="3867084851" sldId="305"/>
        </pc:sldMkLst>
      </pc:sldChg>
      <pc:sldChg chg="add">
        <pc:chgData name="buzdugan artur" userId="1770a38c255ab84c" providerId="LiveId" clId="{534FFF00-5336-4674-907C-4F02C476740A}" dt="2023-10-25T18:33:38.301" v="1"/>
        <pc:sldMkLst>
          <pc:docMk/>
          <pc:sldMk cId="3965155472" sldId="315"/>
        </pc:sldMkLst>
      </pc:sldChg>
      <pc:sldChg chg="add">
        <pc:chgData name="buzdugan artur" userId="1770a38c255ab84c" providerId="LiveId" clId="{534FFF00-5336-4674-907C-4F02C476740A}" dt="2023-10-25T18:32:21.509" v="0"/>
        <pc:sldMkLst>
          <pc:docMk/>
          <pc:sldMk cId="3317048945" sldId="334"/>
        </pc:sldMkLst>
      </pc:sldChg>
      <pc:sldChg chg="add">
        <pc:chgData name="buzdugan artur" userId="1770a38c255ab84c" providerId="LiveId" clId="{534FFF00-5336-4674-907C-4F02C476740A}" dt="2023-10-25T18:32:21.509" v="0"/>
        <pc:sldMkLst>
          <pc:docMk/>
          <pc:sldMk cId="1063401865" sldId="335"/>
        </pc:sldMkLst>
      </pc:sldChg>
      <pc:sldChg chg="add">
        <pc:chgData name="buzdugan artur" userId="1770a38c255ab84c" providerId="LiveId" clId="{534FFF00-5336-4674-907C-4F02C476740A}" dt="2023-10-25T18:32:21.509" v="0"/>
        <pc:sldMkLst>
          <pc:docMk/>
          <pc:sldMk cId="1232069234" sldId="336"/>
        </pc:sldMkLst>
      </pc:sldChg>
      <pc:sldChg chg="add">
        <pc:chgData name="buzdugan artur" userId="1770a38c255ab84c" providerId="LiveId" clId="{534FFF00-5336-4674-907C-4F02C476740A}" dt="2023-10-25T18:32:21.509" v="0"/>
        <pc:sldMkLst>
          <pc:docMk/>
          <pc:sldMk cId="2157637342" sldId="337"/>
        </pc:sldMkLst>
      </pc:sldChg>
      <pc:sldChg chg="modSp add mod">
        <pc:chgData name="buzdugan artur" userId="1770a38c255ab84c" providerId="LiveId" clId="{534FFF00-5336-4674-907C-4F02C476740A}" dt="2023-10-31T07:54:36.505" v="60" actId="1076"/>
        <pc:sldMkLst>
          <pc:docMk/>
          <pc:sldMk cId="1284815597" sldId="338"/>
        </pc:sldMkLst>
        <pc:picChg chg="mod">
          <ac:chgData name="buzdugan artur" userId="1770a38c255ab84c" providerId="LiveId" clId="{534FFF00-5336-4674-907C-4F02C476740A}" dt="2023-10-31T07:54:36.505" v="60" actId="1076"/>
          <ac:picMkLst>
            <pc:docMk/>
            <pc:sldMk cId="1284815597" sldId="338"/>
            <ac:picMk id="4" creationId="{00000000-0000-0000-0000-000000000000}"/>
          </ac:picMkLst>
        </pc:picChg>
      </pc:sldChg>
      <pc:sldChg chg="add">
        <pc:chgData name="buzdugan artur" userId="1770a38c255ab84c" providerId="LiveId" clId="{534FFF00-5336-4674-907C-4F02C476740A}" dt="2023-10-25T18:32:21.509" v="0"/>
        <pc:sldMkLst>
          <pc:docMk/>
          <pc:sldMk cId="2878732378" sldId="339"/>
        </pc:sldMkLst>
      </pc:sldChg>
      <pc:sldChg chg="add">
        <pc:chgData name="buzdugan artur" userId="1770a38c255ab84c" providerId="LiveId" clId="{534FFF00-5336-4674-907C-4F02C476740A}" dt="2023-10-25T18:32:21.509" v="0"/>
        <pc:sldMkLst>
          <pc:docMk/>
          <pc:sldMk cId="2973046620" sldId="340"/>
        </pc:sldMkLst>
      </pc:sldChg>
      <pc:sldChg chg="add">
        <pc:chgData name="buzdugan artur" userId="1770a38c255ab84c" providerId="LiveId" clId="{534FFF00-5336-4674-907C-4F02C476740A}" dt="2023-10-25T18:32:21.509" v="0"/>
        <pc:sldMkLst>
          <pc:docMk/>
          <pc:sldMk cId="4106690870" sldId="341"/>
        </pc:sldMkLst>
      </pc:sldChg>
      <pc:sldChg chg="add">
        <pc:chgData name="buzdugan artur" userId="1770a38c255ab84c" providerId="LiveId" clId="{534FFF00-5336-4674-907C-4F02C476740A}" dt="2023-10-25T18:32:21.509" v="0"/>
        <pc:sldMkLst>
          <pc:docMk/>
          <pc:sldMk cId="1613146521" sldId="342"/>
        </pc:sldMkLst>
      </pc:sldChg>
      <pc:sldChg chg="add del">
        <pc:chgData name="buzdugan artur" userId="1770a38c255ab84c" providerId="LiveId" clId="{534FFF00-5336-4674-907C-4F02C476740A}" dt="2023-10-31T08:24:14.619" v="621" actId="47"/>
        <pc:sldMkLst>
          <pc:docMk/>
          <pc:sldMk cId="37555536" sldId="343"/>
        </pc:sldMkLst>
      </pc:sldChg>
      <pc:sldChg chg="add del">
        <pc:chgData name="buzdugan artur" userId="1770a38c255ab84c" providerId="LiveId" clId="{534FFF00-5336-4674-907C-4F02C476740A}" dt="2023-10-31T08:24:14.619" v="621" actId="47"/>
        <pc:sldMkLst>
          <pc:docMk/>
          <pc:sldMk cId="329101506" sldId="346"/>
        </pc:sldMkLst>
      </pc:sldChg>
      <pc:sldChg chg="add del">
        <pc:chgData name="buzdugan artur" userId="1770a38c255ab84c" providerId="LiveId" clId="{534FFF00-5336-4674-907C-4F02C476740A}" dt="2023-10-31T07:59:54.114" v="61" actId="47"/>
        <pc:sldMkLst>
          <pc:docMk/>
          <pc:sldMk cId="2549930147" sldId="347"/>
        </pc:sldMkLst>
      </pc:sldChg>
      <pc:sldChg chg="add del">
        <pc:chgData name="buzdugan artur" userId="1770a38c255ab84c" providerId="LiveId" clId="{534FFF00-5336-4674-907C-4F02C476740A}" dt="2023-10-31T08:24:14.619" v="621" actId="47"/>
        <pc:sldMkLst>
          <pc:docMk/>
          <pc:sldMk cId="2764208011" sldId="348"/>
        </pc:sldMkLst>
      </pc:sldChg>
      <pc:sldChg chg="modSp add del mod">
        <pc:chgData name="buzdugan artur" userId="1770a38c255ab84c" providerId="LiveId" clId="{534FFF00-5336-4674-907C-4F02C476740A}" dt="2023-10-31T08:24:14.619" v="621" actId="47"/>
        <pc:sldMkLst>
          <pc:docMk/>
          <pc:sldMk cId="275430461" sldId="349"/>
        </pc:sldMkLst>
        <pc:spChg chg="mod">
          <ac:chgData name="buzdugan artur" userId="1770a38c255ab84c" providerId="LiveId" clId="{534FFF00-5336-4674-907C-4F02C476740A}" dt="2023-10-31T08:01:15.724" v="86" actId="1076"/>
          <ac:spMkLst>
            <pc:docMk/>
            <pc:sldMk cId="275430461" sldId="349"/>
            <ac:spMk id="3" creationId="{00000000-0000-0000-0000-000000000000}"/>
          </ac:spMkLst>
        </pc:spChg>
      </pc:sldChg>
      <pc:sldChg chg="modSp add del mod">
        <pc:chgData name="buzdugan artur" userId="1770a38c255ab84c" providerId="LiveId" clId="{534FFF00-5336-4674-907C-4F02C476740A}" dt="2023-10-31T08:24:14.619" v="621" actId="47"/>
        <pc:sldMkLst>
          <pc:docMk/>
          <pc:sldMk cId="1948795228" sldId="350"/>
        </pc:sldMkLst>
        <pc:spChg chg="mod">
          <ac:chgData name="buzdugan artur" userId="1770a38c255ab84c" providerId="LiveId" clId="{534FFF00-5336-4674-907C-4F02C476740A}" dt="2023-10-31T08:03:06.299" v="121" actId="404"/>
          <ac:spMkLst>
            <pc:docMk/>
            <pc:sldMk cId="1948795228" sldId="350"/>
            <ac:spMk id="3" creationId="{00000000-0000-0000-0000-000000000000}"/>
          </ac:spMkLst>
        </pc:spChg>
      </pc:sldChg>
      <pc:sldChg chg="modSp add del mod">
        <pc:chgData name="buzdugan artur" userId="1770a38c255ab84c" providerId="LiveId" clId="{534FFF00-5336-4674-907C-4F02C476740A}" dt="2023-10-31T08:26:17.585" v="622" actId="47"/>
        <pc:sldMkLst>
          <pc:docMk/>
          <pc:sldMk cId="3943571469" sldId="351"/>
        </pc:sldMkLst>
        <pc:spChg chg="mod">
          <ac:chgData name="buzdugan artur" userId="1770a38c255ab84c" providerId="LiveId" clId="{534FFF00-5336-4674-907C-4F02C476740A}" dt="2023-10-31T08:03:57.953" v="131" actId="6549"/>
          <ac:spMkLst>
            <pc:docMk/>
            <pc:sldMk cId="3943571469" sldId="351"/>
            <ac:spMk id="3" creationId="{00000000-0000-0000-0000-000000000000}"/>
          </ac:spMkLst>
        </pc:spChg>
      </pc:sldChg>
      <pc:sldChg chg="modSp add mod">
        <pc:chgData name="buzdugan artur" userId="1770a38c255ab84c" providerId="LiveId" clId="{534FFF00-5336-4674-907C-4F02C476740A}" dt="2023-10-31T07:53:08.517" v="54" actId="1076"/>
        <pc:sldMkLst>
          <pc:docMk/>
          <pc:sldMk cId="2460226882" sldId="352"/>
        </pc:sldMkLst>
        <pc:spChg chg="mod">
          <ac:chgData name="buzdugan artur" userId="1770a38c255ab84c" providerId="LiveId" clId="{534FFF00-5336-4674-907C-4F02C476740A}" dt="2023-10-31T07:52:31.622" v="50" actId="6549"/>
          <ac:spMkLst>
            <pc:docMk/>
            <pc:sldMk cId="2460226882" sldId="352"/>
            <ac:spMk id="3" creationId="{00000000-0000-0000-0000-000000000000}"/>
          </ac:spMkLst>
        </pc:spChg>
        <pc:spChg chg="mod">
          <ac:chgData name="buzdugan artur" userId="1770a38c255ab84c" providerId="LiveId" clId="{534FFF00-5336-4674-907C-4F02C476740A}" dt="2023-10-31T07:52:59.288" v="51" actId="1076"/>
          <ac:spMkLst>
            <pc:docMk/>
            <pc:sldMk cId="2460226882" sldId="352"/>
            <ac:spMk id="4" creationId="{00000000-0000-0000-0000-000000000000}"/>
          </ac:spMkLst>
        </pc:spChg>
        <pc:picChg chg="mod">
          <ac:chgData name="buzdugan artur" userId="1770a38c255ab84c" providerId="LiveId" clId="{534FFF00-5336-4674-907C-4F02C476740A}" dt="2023-10-31T07:53:05.112" v="53" actId="14100"/>
          <ac:picMkLst>
            <pc:docMk/>
            <pc:sldMk cId="2460226882" sldId="352"/>
            <ac:picMk id="5" creationId="{00000000-0000-0000-0000-000000000000}"/>
          </ac:picMkLst>
        </pc:picChg>
        <pc:picChg chg="mod">
          <ac:chgData name="buzdugan artur" userId="1770a38c255ab84c" providerId="LiveId" clId="{534FFF00-5336-4674-907C-4F02C476740A}" dt="2023-10-31T07:53:08.517" v="54" actId="1076"/>
          <ac:picMkLst>
            <pc:docMk/>
            <pc:sldMk cId="2460226882" sldId="352"/>
            <ac:picMk id="7" creationId="{00000000-0000-0000-0000-000000000000}"/>
          </ac:picMkLst>
        </pc:picChg>
      </pc:sldChg>
      <pc:sldChg chg="add">
        <pc:chgData name="buzdugan artur" userId="1770a38c255ab84c" providerId="LiveId" clId="{534FFF00-5336-4674-907C-4F02C476740A}" dt="2023-10-25T18:33:38.301" v="1"/>
        <pc:sldMkLst>
          <pc:docMk/>
          <pc:sldMk cId="2441143168" sldId="353"/>
        </pc:sldMkLst>
      </pc:sldChg>
      <pc:sldChg chg="add">
        <pc:chgData name="buzdugan artur" userId="1770a38c255ab84c" providerId="LiveId" clId="{534FFF00-5336-4674-907C-4F02C476740A}" dt="2023-10-25T18:33:38.301" v="1"/>
        <pc:sldMkLst>
          <pc:docMk/>
          <pc:sldMk cId="342870834" sldId="354"/>
        </pc:sldMkLst>
      </pc:sldChg>
      <pc:sldChg chg="add">
        <pc:chgData name="buzdugan artur" userId="1770a38c255ab84c" providerId="LiveId" clId="{534FFF00-5336-4674-907C-4F02C476740A}" dt="2023-10-25T18:32:21.509" v="0"/>
        <pc:sldMkLst>
          <pc:docMk/>
          <pc:sldMk cId="378232774" sldId="356"/>
        </pc:sldMkLst>
      </pc:sldChg>
      <pc:sldChg chg="modSp mod">
        <pc:chgData name="buzdugan artur" userId="1770a38c255ab84c" providerId="LiveId" clId="{534FFF00-5336-4674-907C-4F02C476740A}" dt="2023-10-31T14:53:48.763" v="1193" actId="20577"/>
        <pc:sldMkLst>
          <pc:docMk/>
          <pc:sldMk cId="4156438918" sldId="362"/>
        </pc:sldMkLst>
        <pc:spChg chg="mod">
          <ac:chgData name="buzdugan artur" userId="1770a38c255ab84c" providerId="LiveId" clId="{534FFF00-5336-4674-907C-4F02C476740A}" dt="2023-10-31T14:53:48.763" v="1193" actId="20577"/>
          <ac:spMkLst>
            <pc:docMk/>
            <pc:sldMk cId="4156438918" sldId="362"/>
            <ac:spMk id="3" creationId="{00000000-0000-0000-0000-000000000000}"/>
          </ac:spMkLst>
        </pc:spChg>
      </pc:sldChg>
      <pc:sldChg chg="addSp delSp modSp new del mod">
        <pc:chgData name="buzdugan artur" userId="1770a38c255ab84c" providerId="LiveId" clId="{534FFF00-5336-4674-907C-4F02C476740A}" dt="2023-10-31T08:26:17.585" v="622" actId="47"/>
        <pc:sldMkLst>
          <pc:docMk/>
          <pc:sldMk cId="2984997229" sldId="363"/>
        </pc:sldMkLst>
        <pc:spChg chg="mod">
          <ac:chgData name="buzdugan artur" userId="1770a38c255ab84c" providerId="LiveId" clId="{534FFF00-5336-4674-907C-4F02C476740A}" dt="2023-10-31T08:06:20.454" v="158" actId="14100"/>
          <ac:spMkLst>
            <pc:docMk/>
            <pc:sldMk cId="2984997229" sldId="363"/>
            <ac:spMk id="2" creationId="{A3A0E143-DA55-493B-44D8-F0E4516EB482}"/>
          </ac:spMkLst>
        </pc:spChg>
        <pc:spChg chg="mod">
          <ac:chgData name="buzdugan artur" userId="1770a38c255ab84c" providerId="LiveId" clId="{534FFF00-5336-4674-907C-4F02C476740A}" dt="2023-10-31T08:11:53.374" v="450" actId="6549"/>
          <ac:spMkLst>
            <pc:docMk/>
            <pc:sldMk cId="2984997229" sldId="363"/>
            <ac:spMk id="3" creationId="{3A4F7EE4-ED78-E7E3-0704-19CE898487CF}"/>
          </ac:spMkLst>
        </pc:spChg>
        <pc:spChg chg="add del">
          <ac:chgData name="buzdugan artur" userId="1770a38c255ab84c" providerId="LiveId" clId="{534FFF00-5336-4674-907C-4F02C476740A}" dt="2023-10-31T08:05:17.059" v="134" actId="478"/>
          <ac:spMkLst>
            <pc:docMk/>
            <pc:sldMk cId="2984997229" sldId="363"/>
            <ac:spMk id="5" creationId="{C29C6175-8AF4-B9E9-6797-21189FC8368F}"/>
          </ac:spMkLst>
        </pc:spChg>
        <pc:picChg chg="add mod">
          <ac:chgData name="buzdugan artur" userId="1770a38c255ab84c" providerId="LiveId" clId="{534FFF00-5336-4674-907C-4F02C476740A}" dt="2023-10-31T08:11:08.896" v="436" actId="14100"/>
          <ac:picMkLst>
            <pc:docMk/>
            <pc:sldMk cId="2984997229" sldId="363"/>
            <ac:picMk id="6" creationId="{7B233A05-F66C-A4B7-169E-657BF7E5D46B}"/>
          </ac:picMkLst>
        </pc:picChg>
      </pc:sldChg>
      <pc:sldChg chg="modSp new mod">
        <pc:chgData name="buzdugan artur" userId="1770a38c255ab84c" providerId="LiveId" clId="{534FFF00-5336-4674-907C-4F02C476740A}" dt="2023-10-31T08:30:11.479" v="651"/>
        <pc:sldMkLst>
          <pc:docMk/>
          <pc:sldMk cId="3581415607" sldId="363"/>
        </pc:sldMkLst>
        <pc:spChg chg="mod">
          <ac:chgData name="buzdugan artur" userId="1770a38c255ab84c" providerId="LiveId" clId="{534FFF00-5336-4674-907C-4F02C476740A}" dt="2023-10-31T08:30:04.795" v="650" actId="20577"/>
          <ac:spMkLst>
            <pc:docMk/>
            <pc:sldMk cId="3581415607" sldId="363"/>
            <ac:spMk id="2" creationId="{A9AE1E46-FF15-F095-D758-A974DFB8B9D9}"/>
          </ac:spMkLst>
        </pc:spChg>
        <pc:spChg chg="mod">
          <ac:chgData name="buzdugan artur" userId="1770a38c255ab84c" providerId="LiveId" clId="{534FFF00-5336-4674-907C-4F02C476740A}" dt="2023-10-31T08:30:11.479" v="651"/>
          <ac:spMkLst>
            <pc:docMk/>
            <pc:sldMk cId="3581415607" sldId="363"/>
            <ac:spMk id="3" creationId="{607077D1-BB67-E2DC-0EC7-CD33D0254A2B}"/>
          </ac:spMkLst>
        </pc:spChg>
      </pc:sldChg>
      <pc:sldChg chg="addSp modSp new del mod">
        <pc:chgData name="buzdugan artur" userId="1770a38c255ab84c" providerId="LiveId" clId="{534FFF00-5336-4674-907C-4F02C476740A}" dt="2023-10-31T08:26:17.585" v="622" actId="47"/>
        <pc:sldMkLst>
          <pc:docMk/>
          <pc:sldMk cId="783200117" sldId="364"/>
        </pc:sldMkLst>
        <pc:spChg chg="mod">
          <ac:chgData name="buzdugan artur" userId="1770a38c255ab84c" providerId="LiveId" clId="{534FFF00-5336-4674-907C-4F02C476740A}" dt="2023-10-31T08:15:38.282" v="561" actId="27636"/>
          <ac:spMkLst>
            <pc:docMk/>
            <pc:sldMk cId="783200117" sldId="364"/>
            <ac:spMk id="2" creationId="{2E251E00-CFE3-E9A2-3E5A-50538D6DE389}"/>
          </ac:spMkLst>
        </pc:spChg>
        <pc:spChg chg="mod">
          <ac:chgData name="buzdugan artur" userId="1770a38c255ab84c" providerId="LiveId" clId="{534FFF00-5336-4674-907C-4F02C476740A}" dt="2023-10-31T08:15:45.292" v="566" actId="27636"/>
          <ac:spMkLst>
            <pc:docMk/>
            <pc:sldMk cId="783200117" sldId="364"/>
            <ac:spMk id="3" creationId="{F41FFCAA-C1DB-1DB2-66CD-8D4352CF6F6B}"/>
          </ac:spMkLst>
        </pc:spChg>
        <pc:spChg chg="add mod">
          <ac:chgData name="buzdugan artur" userId="1770a38c255ab84c" providerId="LiveId" clId="{534FFF00-5336-4674-907C-4F02C476740A}" dt="2023-10-31T08:16:22.562" v="572" actId="1076"/>
          <ac:spMkLst>
            <pc:docMk/>
            <pc:sldMk cId="783200117" sldId="364"/>
            <ac:spMk id="5" creationId="{46F91C50-AD59-AF25-EA79-B10727B9B468}"/>
          </ac:spMkLst>
        </pc:spChg>
        <pc:spChg chg="add mod">
          <ac:chgData name="buzdugan artur" userId="1770a38c255ab84c" providerId="LiveId" clId="{534FFF00-5336-4674-907C-4F02C476740A}" dt="2023-10-31T08:19:32.550" v="614" actId="1076"/>
          <ac:spMkLst>
            <pc:docMk/>
            <pc:sldMk cId="783200117" sldId="364"/>
            <ac:spMk id="7" creationId="{175633DE-4D3A-4DE7-C73A-F243FC8A2012}"/>
          </ac:spMkLst>
        </pc:spChg>
        <pc:spChg chg="add mod">
          <ac:chgData name="buzdugan artur" userId="1770a38c255ab84c" providerId="LiveId" clId="{534FFF00-5336-4674-907C-4F02C476740A}" dt="2023-10-31T08:19:59.205" v="620" actId="404"/>
          <ac:spMkLst>
            <pc:docMk/>
            <pc:sldMk cId="783200117" sldId="364"/>
            <ac:spMk id="9" creationId="{0B3D0D46-BE15-8994-96E8-C3C762726CB9}"/>
          </ac:spMkLst>
        </pc:spChg>
      </pc:sldChg>
      <pc:sldChg chg="modSp new mod">
        <pc:chgData name="buzdugan artur" userId="1770a38c255ab84c" providerId="LiveId" clId="{534FFF00-5336-4674-907C-4F02C476740A}" dt="2023-10-31T14:35:54.045" v="874" actId="20577"/>
        <pc:sldMkLst>
          <pc:docMk/>
          <pc:sldMk cId="1102793738" sldId="364"/>
        </pc:sldMkLst>
        <pc:spChg chg="mod">
          <ac:chgData name="buzdugan artur" userId="1770a38c255ab84c" providerId="LiveId" clId="{534FFF00-5336-4674-907C-4F02C476740A}" dt="2023-10-31T14:29:53.694" v="708" actId="1076"/>
          <ac:spMkLst>
            <pc:docMk/>
            <pc:sldMk cId="1102793738" sldId="364"/>
            <ac:spMk id="2" creationId="{596A8A99-C117-4AB7-0215-57E3C7835750}"/>
          </ac:spMkLst>
        </pc:spChg>
        <pc:spChg chg="mod">
          <ac:chgData name="buzdugan artur" userId="1770a38c255ab84c" providerId="LiveId" clId="{534FFF00-5336-4674-907C-4F02C476740A}" dt="2023-10-31T14:35:54.045" v="874" actId="20577"/>
          <ac:spMkLst>
            <pc:docMk/>
            <pc:sldMk cId="1102793738" sldId="364"/>
            <ac:spMk id="3" creationId="{E1B518F4-4BCA-7028-52BF-FA489950EC1A}"/>
          </ac:spMkLst>
        </pc:spChg>
      </pc:sldChg>
      <pc:sldChg chg="addSp modSp new mod">
        <pc:chgData name="buzdugan artur" userId="1770a38c255ab84c" providerId="LiveId" clId="{534FFF00-5336-4674-907C-4F02C476740A}" dt="2023-10-31T14:50:31.948" v="1057" actId="20577"/>
        <pc:sldMkLst>
          <pc:docMk/>
          <pc:sldMk cId="776598310" sldId="365"/>
        </pc:sldMkLst>
        <pc:spChg chg="mod">
          <ac:chgData name="buzdugan artur" userId="1770a38c255ab84c" providerId="LiveId" clId="{534FFF00-5336-4674-907C-4F02C476740A}" dt="2023-10-31T14:40:05.480" v="924" actId="14100"/>
          <ac:spMkLst>
            <pc:docMk/>
            <pc:sldMk cId="776598310" sldId="365"/>
            <ac:spMk id="2" creationId="{9484F989-4386-E178-DA92-B93FD02E85D0}"/>
          </ac:spMkLst>
        </pc:spChg>
        <pc:spChg chg="mod">
          <ac:chgData name="buzdugan artur" userId="1770a38c255ab84c" providerId="LiveId" clId="{534FFF00-5336-4674-907C-4F02C476740A}" dt="2023-10-31T14:50:31.948" v="1057" actId="20577"/>
          <ac:spMkLst>
            <pc:docMk/>
            <pc:sldMk cId="776598310" sldId="365"/>
            <ac:spMk id="3" creationId="{93087E2B-9722-252A-0617-BD4828754CC5}"/>
          </ac:spMkLst>
        </pc:spChg>
        <pc:spChg chg="add mod">
          <ac:chgData name="buzdugan artur" userId="1770a38c255ab84c" providerId="LiveId" clId="{534FFF00-5336-4674-907C-4F02C476740A}" dt="2023-10-31T14:50:01.692" v="1052" actId="1076"/>
          <ac:spMkLst>
            <pc:docMk/>
            <pc:sldMk cId="776598310" sldId="365"/>
            <ac:spMk id="7" creationId="{22B9446B-157A-810B-3C16-6BA9A005A67A}"/>
          </ac:spMkLst>
        </pc:spChg>
        <pc:spChg chg="add mod">
          <ac:chgData name="buzdugan artur" userId="1770a38c255ab84c" providerId="LiveId" clId="{534FFF00-5336-4674-907C-4F02C476740A}" dt="2023-10-31T14:48:48.527" v="1039" actId="255"/>
          <ac:spMkLst>
            <pc:docMk/>
            <pc:sldMk cId="776598310" sldId="365"/>
            <ac:spMk id="9" creationId="{29733DA7-C658-C50C-2B5A-ED07A321FB90}"/>
          </ac:spMkLst>
        </pc:spChg>
        <pc:picChg chg="add mod">
          <ac:chgData name="buzdugan artur" userId="1770a38c255ab84c" providerId="LiveId" clId="{534FFF00-5336-4674-907C-4F02C476740A}" dt="2023-10-31T14:39:57.702" v="922" actId="1076"/>
          <ac:picMkLst>
            <pc:docMk/>
            <pc:sldMk cId="776598310" sldId="365"/>
            <ac:picMk id="5" creationId="{2421E6DA-E051-31E6-9FF9-6FED97B4DA09}"/>
          </ac:picMkLst>
        </pc:picChg>
      </pc:sldChg>
      <pc:sldChg chg="modSp new mod">
        <pc:chgData name="buzdugan artur" userId="1770a38c255ab84c" providerId="LiveId" clId="{534FFF00-5336-4674-907C-4F02C476740A}" dt="2023-10-31T14:58:24.439" v="1362" actId="6549"/>
        <pc:sldMkLst>
          <pc:docMk/>
          <pc:sldMk cId="2785245905" sldId="366"/>
        </pc:sldMkLst>
        <pc:spChg chg="mod">
          <ac:chgData name="buzdugan artur" userId="1770a38c255ab84c" providerId="LiveId" clId="{534FFF00-5336-4674-907C-4F02C476740A}" dt="2023-10-31T14:55:14.341" v="1225" actId="20577"/>
          <ac:spMkLst>
            <pc:docMk/>
            <pc:sldMk cId="2785245905" sldId="366"/>
            <ac:spMk id="2" creationId="{4EB30EFF-0F5D-6362-B8BF-F76E7EA08FAC}"/>
          </ac:spMkLst>
        </pc:spChg>
        <pc:spChg chg="mod">
          <ac:chgData name="buzdugan artur" userId="1770a38c255ab84c" providerId="LiveId" clId="{534FFF00-5336-4674-907C-4F02C476740A}" dt="2023-10-31T14:58:24.439" v="1362" actId="6549"/>
          <ac:spMkLst>
            <pc:docMk/>
            <pc:sldMk cId="2785245905" sldId="366"/>
            <ac:spMk id="3" creationId="{DC56F116-52EB-431B-177D-6E9FDC93A54E}"/>
          </ac:spMkLst>
        </pc:spChg>
      </pc:sldChg>
      <pc:sldChg chg="addSp delSp modSp new mod">
        <pc:chgData name="buzdugan artur" userId="1770a38c255ab84c" providerId="LiveId" clId="{534FFF00-5336-4674-907C-4F02C476740A}" dt="2023-10-31T15:09:38.553" v="1436" actId="1076"/>
        <pc:sldMkLst>
          <pc:docMk/>
          <pc:sldMk cId="235544142" sldId="367"/>
        </pc:sldMkLst>
        <pc:spChg chg="del">
          <ac:chgData name="buzdugan artur" userId="1770a38c255ab84c" providerId="LiveId" clId="{534FFF00-5336-4674-907C-4F02C476740A}" dt="2023-10-31T15:02:28.044" v="1373" actId="478"/>
          <ac:spMkLst>
            <pc:docMk/>
            <pc:sldMk cId="235544142" sldId="367"/>
            <ac:spMk id="2" creationId="{C31525EB-F7D4-22FD-798C-476E7D2D518D}"/>
          </ac:spMkLst>
        </pc:spChg>
        <pc:spChg chg="del mod">
          <ac:chgData name="buzdugan artur" userId="1770a38c255ab84c" providerId="LiveId" clId="{534FFF00-5336-4674-907C-4F02C476740A}" dt="2023-10-31T15:06:31.611" v="1421" actId="478"/>
          <ac:spMkLst>
            <pc:docMk/>
            <pc:sldMk cId="235544142" sldId="367"/>
            <ac:spMk id="3" creationId="{34E142CA-D602-BEE3-558C-103513E598D9}"/>
          </ac:spMkLst>
        </pc:spChg>
        <pc:spChg chg="add mod">
          <ac:chgData name="buzdugan artur" userId="1770a38c255ab84c" providerId="LiveId" clId="{534FFF00-5336-4674-907C-4F02C476740A}" dt="2023-10-31T15:05:49.931" v="1419" actId="14100"/>
          <ac:spMkLst>
            <pc:docMk/>
            <pc:sldMk cId="235544142" sldId="367"/>
            <ac:spMk id="7" creationId="{7B22BF00-C85D-F112-8591-3145B4D1EA89}"/>
          </ac:spMkLst>
        </pc:spChg>
        <pc:spChg chg="add mod">
          <ac:chgData name="buzdugan artur" userId="1770a38c255ab84c" providerId="LiveId" clId="{534FFF00-5336-4674-907C-4F02C476740A}" dt="2023-10-31T15:05:07.243" v="1407" actId="404"/>
          <ac:spMkLst>
            <pc:docMk/>
            <pc:sldMk cId="235544142" sldId="367"/>
            <ac:spMk id="9" creationId="{D09BDC0C-F285-3D5B-4DA6-17D253D48EB8}"/>
          </ac:spMkLst>
        </pc:spChg>
        <pc:spChg chg="add mod">
          <ac:chgData name="buzdugan artur" userId="1770a38c255ab84c" providerId="LiveId" clId="{534FFF00-5336-4674-907C-4F02C476740A}" dt="2023-10-31T15:08:29.454" v="1432" actId="207"/>
          <ac:spMkLst>
            <pc:docMk/>
            <pc:sldMk cId="235544142" sldId="367"/>
            <ac:spMk id="13" creationId="{1C4177F2-AAC1-9123-B94C-F31441E7F067}"/>
          </ac:spMkLst>
        </pc:spChg>
        <pc:picChg chg="add mod">
          <ac:chgData name="buzdugan artur" userId="1770a38c255ab84c" providerId="LiveId" clId="{534FFF00-5336-4674-907C-4F02C476740A}" dt="2023-10-31T15:02:32.788" v="1375" actId="1076"/>
          <ac:picMkLst>
            <pc:docMk/>
            <pc:sldMk cId="235544142" sldId="367"/>
            <ac:picMk id="5" creationId="{1EECDBF1-5842-CF81-FD09-598A3E62A2C5}"/>
          </ac:picMkLst>
        </pc:picChg>
        <pc:picChg chg="add mod">
          <ac:chgData name="buzdugan artur" userId="1770a38c255ab84c" providerId="LiveId" clId="{534FFF00-5336-4674-907C-4F02C476740A}" dt="2023-10-31T15:06:35.250" v="1422" actId="1076"/>
          <ac:picMkLst>
            <pc:docMk/>
            <pc:sldMk cId="235544142" sldId="367"/>
            <ac:picMk id="11" creationId="{C8684758-D2DC-F07C-14EF-3EBFF6408035}"/>
          </ac:picMkLst>
        </pc:picChg>
        <pc:picChg chg="add mod">
          <ac:chgData name="buzdugan artur" userId="1770a38c255ab84c" providerId="LiveId" clId="{534FFF00-5336-4674-907C-4F02C476740A}" dt="2023-10-31T15:09:38.553" v="1436" actId="1076"/>
          <ac:picMkLst>
            <pc:docMk/>
            <pc:sldMk cId="235544142" sldId="367"/>
            <ac:picMk id="15" creationId="{362F3104-9EF0-F8B0-F05C-415B7209C8AE}"/>
          </ac:picMkLst>
        </pc:picChg>
      </pc:sldChg>
      <pc:sldChg chg="addSp modSp new mod">
        <pc:chgData name="buzdugan artur" userId="1770a38c255ab84c" providerId="LiveId" clId="{534FFF00-5336-4674-907C-4F02C476740A}" dt="2023-11-07T19:37:58.627" v="1571" actId="1076"/>
        <pc:sldMkLst>
          <pc:docMk/>
          <pc:sldMk cId="788917359" sldId="368"/>
        </pc:sldMkLst>
        <pc:spChg chg="mod">
          <ac:chgData name="buzdugan artur" userId="1770a38c255ab84c" providerId="LiveId" clId="{534FFF00-5336-4674-907C-4F02C476740A}" dt="2023-11-07T19:37:53.632" v="1570" actId="6549"/>
          <ac:spMkLst>
            <pc:docMk/>
            <pc:sldMk cId="788917359" sldId="368"/>
            <ac:spMk id="3" creationId="{47A80D3D-888F-A1A1-0DCB-6EAF7356A6A7}"/>
          </ac:spMkLst>
        </pc:spChg>
        <pc:picChg chg="add mod">
          <ac:chgData name="buzdugan artur" userId="1770a38c255ab84c" providerId="LiveId" clId="{534FFF00-5336-4674-907C-4F02C476740A}" dt="2023-11-07T19:37:58.627" v="1571" actId="1076"/>
          <ac:picMkLst>
            <pc:docMk/>
            <pc:sldMk cId="788917359" sldId="368"/>
            <ac:picMk id="5" creationId="{7AF341EB-E1B2-01A7-7B91-D44B307A73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0E536-1B5D-4A0D-BD29-4AD68AD52F0E}" type="datetimeFigureOut">
              <a:rPr lang="en-US" smtClean="0"/>
              <a:t>9/14/2024</a:t>
            </a:fld>
            <a:endParaRPr lang="en-US"/>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78D2F-A579-4BCA-8478-73B2B1EEF46B}" type="slidenum">
              <a:rPr lang="en-US" smtClean="0"/>
              <a:t>‹#›</a:t>
            </a:fld>
            <a:endParaRPr lang="en-US"/>
          </a:p>
        </p:txBody>
      </p:sp>
    </p:spTree>
    <p:extLst>
      <p:ext uri="{BB962C8B-B14F-4D97-AF65-F5344CB8AC3E}">
        <p14:creationId xmlns:p14="http://schemas.microsoft.com/office/powerpoint/2010/main" val="148112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fontAlgn="base">
              <a:spcBef>
                <a:spcPct val="0"/>
              </a:spcBef>
              <a:spcAft>
                <a:spcPct val="0"/>
              </a:spcAft>
            </a:pPr>
            <a:fld id="{C94DB3AD-6D70-4EF5-9551-18D10C5B3143}" type="slidenum">
              <a:rPr lang="en-US" altLang="en-US" smtClean="0">
                <a:solidFill>
                  <a:srgbClr val="000000"/>
                </a:solidFill>
              </a:rPr>
              <a:pPr defTabSz="914400" fontAlgn="base">
                <a:spcBef>
                  <a:spcPct val="0"/>
                </a:spcBef>
                <a:spcAft>
                  <a:spcPct val="0"/>
                </a:spcAft>
              </a:pPr>
              <a:t>36</a:t>
            </a:fld>
            <a:endParaRPr lang="en-US" altLang="en-US">
              <a:solidFill>
                <a:srgbClr val="000000"/>
              </a:solidFill>
            </a:endParaRPr>
          </a:p>
        </p:txBody>
      </p:sp>
    </p:spTree>
    <p:extLst>
      <p:ext uri="{BB962C8B-B14F-4D97-AF65-F5344CB8AC3E}">
        <p14:creationId xmlns:p14="http://schemas.microsoft.com/office/powerpoint/2010/main" val="323852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8FB3471-3AC2-5E9B-2756-DAC126C86294}"/>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6B0E9823-6074-74CF-7F6F-5EED3D0C34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AACE776E-F644-7E70-0662-B9838B55EAE7}"/>
              </a:ext>
            </a:extLst>
          </p:cNvPr>
          <p:cNvSpPr>
            <a:spLocks noGrp="1"/>
          </p:cNvSpPr>
          <p:nvPr>
            <p:ph type="dt" sz="half" idx="10"/>
          </p:nvPr>
        </p:nvSpPr>
        <p:spPr/>
        <p:txBody>
          <a:bodyPr/>
          <a:lstStyle/>
          <a:p>
            <a:fld id="{736C6C56-A553-4D28-BA70-0FB90F9F759C}" type="datetimeFigureOut">
              <a:rPr lang="en-US" smtClean="0"/>
              <a:t>9/14/2024</a:t>
            </a:fld>
            <a:endParaRPr lang="en-US"/>
          </a:p>
        </p:txBody>
      </p:sp>
      <p:sp>
        <p:nvSpPr>
          <p:cNvPr id="5" name="Substituent subsol 4">
            <a:extLst>
              <a:ext uri="{FF2B5EF4-FFF2-40B4-BE49-F238E27FC236}">
                <a16:creationId xmlns:a16="http://schemas.microsoft.com/office/drawing/2014/main" id="{2B79293D-4778-9F91-E01E-1520D5A4940F}"/>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D0FA0B81-F79B-908A-55C9-694688EC3CB3}"/>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191663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A5D6B63-7629-9C90-288D-2DB43BBCA049}"/>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B45ECD81-A67E-7A54-E988-F72593F92676}"/>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8F5AC7CE-9538-5289-7FFB-74ADF50F63E3}"/>
              </a:ext>
            </a:extLst>
          </p:cNvPr>
          <p:cNvSpPr>
            <a:spLocks noGrp="1"/>
          </p:cNvSpPr>
          <p:nvPr>
            <p:ph type="dt" sz="half" idx="10"/>
          </p:nvPr>
        </p:nvSpPr>
        <p:spPr/>
        <p:txBody>
          <a:bodyPr/>
          <a:lstStyle/>
          <a:p>
            <a:fld id="{736C6C56-A553-4D28-BA70-0FB90F9F759C}" type="datetimeFigureOut">
              <a:rPr lang="en-US" smtClean="0"/>
              <a:t>9/14/2024</a:t>
            </a:fld>
            <a:endParaRPr lang="en-US"/>
          </a:p>
        </p:txBody>
      </p:sp>
      <p:sp>
        <p:nvSpPr>
          <p:cNvPr id="5" name="Substituent subsol 4">
            <a:extLst>
              <a:ext uri="{FF2B5EF4-FFF2-40B4-BE49-F238E27FC236}">
                <a16:creationId xmlns:a16="http://schemas.microsoft.com/office/drawing/2014/main" id="{08FB77AE-CB97-23E9-8856-B7E553D86DEE}"/>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A1764713-83F8-86BC-D9F2-8F46B7ADB9D3}"/>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424964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C42AF32D-C9C0-B5A5-271D-2BEBD65229AF}"/>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744240D9-00AF-C876-7BC9-C6935BE4D05F}"/>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7F3F863B-1071-9690-E437-F9975B395668}"/>
              </a:ext>
            </a:extLst>
          </p:cNvPr>
          <p:cNvSpPr>
            <a:spLocks noGrp="1"/>
          </p:cNvSpPr>
          <p:nvPr>
            <p:ph type="dt" sz="half" idx="10"/>
          </p:nvPr>
        </p:nvSpPr>
        <p:spPr/>
        <p:txBody>
          <a:bodyPr/>
          <a:lstStyle/>
          <a:p>
            <a:fld id="{736C6C56-A553-4D28-BA70-0FB90F9F759C}" type="datetimeFigureOut">
              <a:rPr lang="en-US" smtClean="0"/>
              <a:t>9/14/2024</a:t>
            </a:fld>
            <a:endParaRPr lang="en-US"/>
          </a:p>
        </p:txBody>
      </p:sp>
      <p:sp>
        <p:nvSpPr>
          <p:cNvPr id="5" name="Substituent subsol 4">
            <a:extLst>
              <a:ext uri="{FF2B5EF4-FFF2-40B4-BE49-F238E27FC236}">
                <a16:creationId xmlns:a16="http://schemas.microsoft.com/office/drawing/2014/main" id="{EAA36A1C-B29D-0BCF-848B-684EB70DB3AB}"/>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BA5FD967-7451-9BAC-1004-E8FB1F1DA1EE}"/>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89590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71545A1-D6EC-FDF4-D50A-8502D5A2676A}"/>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2229FC5D-8B5C-3A68-7653-34486D981DB9}"/>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8BABA53A-F626-DB13-805C-BEA6594C3627}"/>
              </a:ext>
            </a:extLst>
          </p:cNvPr>
          <p:cNvSpPr>
            <a:spLocks noGrp="1"/>
          </p:cNvSpPr>
          <p:nvPr>
            <p:ph type="dt" sz="half" idx="10"/>
          </p:nvPr>
        </p:nvSpPr>
        <p:spPr/>
        <p:txBody>
          <a:bodyPr/>
          <a:lstStyle/>
          <a:p>
            <a:fld id="{736C6C56-A553-4D28-BA70-0FB90F9F759C}" type="datetimeFigureOut">
              <a:rPr lang="en-US" smtClean="0"/>
              <a:t>9/14/2024</a:t>
            </a:fld>
            <a:endParaRPr lang="en-US"/>
          </a:p>
        </p:txBody>
      </p:sp>
      <p:sp>
        <p:nvSpPr>
          <p:cNvPr id="5" name="Substituent subsol 4">
            <a:extLst>
              <a:ext uri="{FF2B5EF4-FFF2-40B4-BE49-F238E27FC236}">
                <a16:creationId xmlns:a16="http://schemas.microsoft.com/office/drawing/2014/main" id="{1B022AA4-AAC3-3474-23F3-48F3FDC2F728}"/>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D4EEC88E-B0EE-19A9-74C6-2829DAF16AE9}"/>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147750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F53AB3B-887F-2252-7876-8CE94188F069}"/>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430F8BFF-DA08-64A6-BC48-6F0C3CB11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832C3F7E-E70A-8793-D549-CC6B40A69166}"/>
              </a:ext>
            </a:extLst>
          </p:cNvPr>
          <p:cNvSpPr>
            <a:spLocks noGrp="1"/>
          </p:cNvSpPr>
          <p:nvPr>
            <p:ph type="dt" sz="half" idx="10"/>
          </p:nvPr>
        </p:nvSpPr>
        <p:spPr/>
        <p:txBody>
          <a:bodyPr/>
          <a:lstStyle/>
          <a:p>
            <a:fld id="{736C6C56-A553-4D28-BA70-0FB90F9F759C}" type="datetimeFigureOut">
              <a:rPr lang="en-US" smtClean="0"/>
              <a:t>9/14/2024</a:t>
            </a:fld>
            <a:endParaRPr lang="en-US"/>
          </a:p>
        </p:txBody>
      </p:sp>
      <p:sp>
        <p:nvSpPr>
          <p:cNvPr id="5" name="Substituent subsol 4">
            <a:extLst>
              <a:ext uri="{FF2B5EF4-FFF2-40B4-BE49-F238E27FC236}">
                <a16:creationId xmlns:a16="http://schemas.microsoft.com/office/drawing/2014/main" id="{03793360-0183-477B-E993-0D85654DD813}"/>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09EB7559-F7F7-2DAC-BBBA-C9E6556C6955}"/>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385116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C7E1228-7AB4-ACD2-CA46-DECA28708AAA}"/>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0C41EE73-8F0D-58DE-AF11-2CE93163FF69}"/>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3917BA3B-4933-AFA9-4208-76E571D5CA78}"/>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4C74E809-81E8-D984-5F56-ED194DB17FBE}"/>
              </a:ext>
            </a:extLst>
          </p:cNvPr>
          <p:cNvSpPr>
            <a:spLocks noGrp="1"/>
          </p:cNvSpPr>
          <p:nvPr>
            <p:ph type="dt" sz="half" idx="10"/>
          </p:nvPr>
        </p:nvSpPr>
        <p:spPr/>
        <p:txBody>
          <a:bodyPr/>
          <a:lstStyle/>
          <a:p>
            <a:fld id="{736C6C56-A553-4D28-BA70-0FB90F9F759C}" type="datetimeFigureOut">
              <a:rPr lang="en-US" smtClean="0"/>
              <a:t>9/14/2024</a:t>
            </a:fld>
            <a:endParaRPr lang="en-US"/>
          </a:p>
        </p:txBody>
      </p:sp>
      <p:sp>
        <p:nvSpPr>
          <p:cNvPr id="6" name="Substituent subsol 5">
            <a:extLst>
              <a:ext uri="{FF2B5EF4-FFF2-40B4-BE49-F238E27FC236}">
                <a16:creationId xmlns:a16="http://schemas.microsoft.com/office/drawing/2014/main" id="{D54D6500-BD4D-CA81-0512-3973D2A5ADC9}"/>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904C4403-E75E-1D04-0DEB-C89EE12745DD}"/>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290692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856E021-FB3F-D37A-B895-0433DAD15BFF}"/>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6B87CBF8-0856-AB66-B6FB-B68751C2B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2034F975-DCC5-8547-90EC-A5A86F81065A}"/>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0A506D69-98BB-E9BD-702E-677C4730D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D9D42181-55F4-9ECB-563E-A5508E2A0760}"/>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138E9E6D-BE97-96EA-135D-C80E562D53DD}"/>
              </a:ext>
            </a:extLst>
          </p:cNvPr>
          <p:cNvSpPr>
            <a:spLocks noGrp="1"/>
          </p:cNvSpPr>
          <p:nvPr>
            <p:ph type="dt" sz="half" idx="10"/>
          </p:nvPr>
        </p:nvSpPr>
        <p:spPr/>
        <p:txBody>
          <a:bodyPr/>
          <a:lstStyle/>
          <a:p>
            <a:fld id="{736C6C56-A553-4D28-BA70-0FB90F9F759C}" type="datetimeFigureOut">
              <a:rPr lang="en-US" smtClean="0"/>
              <a:t>9/14/2024</a:t>
            </a:fld>
            <a:endParaRPr lang="en-US"/>
          </a:p>
        </p:txBody>
      </p:sp>
      <p:sp>
        <p:nvSpPr>
          <p:cNvPr id="8" name="Substituent subsol 7">
            <a:extLst>
              <a:ext uri="{FF2B5EF4-FFF2-40B4-BE49-F238E27FC236}">
                <a16:creationId xmlns:a16="http://schemas.microsoft.com/office/drawing/2014/main" id="{DDF0A178-08D6-9B7B-7068-5FD4DACF4C15}"/>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BD3216CF-5A75-E606-21D1-A125EB07FD04}"/>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245047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B0C672C-584E-27B5-AFEA-60B43E7DBEB5}"/>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C97B688A-85BC-8429-B07C-ABF9421FB99B}"/>
              </a:ext>
            </a:extLst>
          </p:cNvPr>
          <p:cNvSpPr>
            <a:spLocks noGrp="1"/>
          </p:cNvSpPr>
          <p:nvPr>
            <p:ph type="dt" sz="half" idx="10"/>
          </p:nvPr>
        </p:nvSpPr>
        <p:spPr/>
        <p:txBody>
          <a:bodyPr/>
          <a:lstStyle/>
          <a:p>
            <a:fld id="{736C6C56-A553-4D28-BA70-0FB90F9F759C}" type="datetimeFigureOut">
              <a:rPr lang="en-US" smtClean="0"/>
              <a:t>9/14/2024</a:t>
            </a:fld>
            <a:endParaRPr lang="en-US"/>
          </a:p>
        </p:txBody>
      </p:sp>
      <p:sp>
        <p:nvSpPr>
          <p:cNvPr id="4" name="Substituent subsol 3">
            <a:extLst>
              <a:ext uri="{FF2B5EF4-FFF2-40B4-BE49-F238E27FC236}">
                <a16:creationId xmlns:a16="http://schemas.microsoft.com/office/drawing/2014/main" id="{97321F92-2133-AC70-806F-8029EC8EC886}"/>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8A2E304A-39A4-7988-BDE4-36CD544A16A9}"/>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244999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F899B736-E892-6BE9-2AC6-47511534ECBC}"/>
              </a:ext>
            </a:extLst>
          </p:cNvPr>
          <p:cNvSpPr>
            <a:spLocks noGrp="1"/>
          </p:cNvSpPr>
          <p:nvPr>
            <p:ph type="dt" sz="half" idx="10"/>
          </p:nvPr>
        </p:nvSpPr>
        <p:spPr/>
        <p:txBody>
          <a:bodyPr/>
          <a:lstStyle/>
          <a:p>
            <a:fld id="{736C6C56-A553-4D28-BA70-0FB90F9F759C}" type="datetimeFigureOut">
              <a:rPr lang="en-US" smtClean="0"/>
              <a:t>9/14/2024</a:t>
            </a:fld>
            <a:endParaRPr lang="en-US"/>
          </a:p>
        </p:txBody>
      </p:sp>
      <p:sp>
        <p:nvSpPr>
          <p:cNvPr id="3" name="Substituent subsol 2">
            <a:extLst>
              <a:ext uri="{FF2B5EF4-FFF2-40B4-BE49-F238E27FC236}">
                <a16:creationId xmlns:a16="http://schemas.microsoft.com/office/drawing/2014/main" id="{AF91C154-6577-69F9-5679-7B411291893F}"/>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C04F3F32-37D3-E3AA-979E-D73925815806}"/>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241861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F010106-6FCD-4998-8D18-CE9E16B10CCE}"/>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C71C73D9-DF19-F6B8-7B84-8A8F280393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DEBFBF59-007A-E9F5-57B1-B06F2F584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1AE23818-68FD-145F-32C1-1DCC80DF683B}"/>
              </a:ext>
            </a:extLst>
          </p:cNvPr>
          <p:cNvSpPr>
            <a:spLocks noGrp="1"/>
          </p:cNvSpPr>
          <p:nvPr>
            <p:ph type="dt" sz="half" idx="10"/>
          </p:nvPr>
        </p:nvSpPr>
        <p:spPr/>
        <p:txBody>
          <a:bodyPr/>
          <a:lstStyle/>
          <a:p>
            <a:fld id="{736C6C56-A553-4D28-BA70-0FB90F9F759C}" type="datetimeFigureOut">
              <a:rPr lang="en-US" smtClean="0"/>
              <a:t>9/14/2024</a:t>
            </a:fld>
            <a:endParaRPr lang="en-US"/>
          </a:p>
        </p:txBody>
      </p:sp>
      <p:sp>
        <p:nvSpPr>
          <p:cNvPr id="6" name="Substituent subsol 5">
            <a:extLst>
              <a:ext uri="{FF2B5EF4-FFF2-40B4-BE49-F238E27FC236}">
                <a16:creationId xmlns:a16="http://schemas.microsoft.com/office/drawing/2014/main" id="{12DC4A82-5185-C320-2DD8-0A59F8BCC69E}"/>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EA61C6B8-ED81-8C1D-D820-972472E85226}"/>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46090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5E412DD-CAF3-0DB0-A52D-C7360CE132C2}"/>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3CCBE899-361C-40B1-7B12-CF98E6346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CAB1DE8D-1FC6-D328-3329-6D39B6B5C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48034373-91F9-6D30-6D76-61AB2960C12A}"/>
              </a:ext>
            </a:extLst>
          </p:cNvPr>
          <p:cNvSpPr>
            <a:spLocks noGrp="1"/>
          </p:cNvSpPr>
          <p:nvPr>
            <p:ph type="dt" sz="half" idx="10"/>
          </p:nvPr>
        </p:nvSpPr>
        <p:spPr/>
        <p:txBody>
          <a:bodyPr/>
          <a:lstStyle/>
          <a:p>
            <a:fld id="{736C6C56-A553-4D28-BA70-0FB90F9F759C}" type="datetimeFigureOut">
              <a:rPr lang="en-US" smtClean="0"/>
              <a:t>9/14/2024</a:t>
            </a:fld>
            <a:endParaRPr lang="en-US"/>
          </a:p>
        </p:txBody>
      </p:sp>
      <p:sp>
        <p:nvSpPr>
          <p:cNvPr id="6" name="Substituent subsol 5">
            <a:extLst>
              <a:ext uri="{FF2B5EF4-FFF2-40B4-BE49-F238E27FC236}">
                <a16:creationId xmlns:a16="http://schemas.microsoft.com/office/drawing/2014/main" id="{4978E21B-1B06-004C-33FB-2216A4A4B006}"/>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F1B437F9-93E1-89A5-3F64-2ACF6E37F71A}"/>
              </a:ext>
            </a:extLst>
          </p:cNvPr>
          <p:cNvSpPr>
            <a:spLocks noGrp="1"/>
          </p:cNvSpPr>
          <p:nvPr>
            <p:ph type="sldNum" sz="quarter" idx="12"/>
          </p:nvPr>
        </p:nvSpPr>
        <p:spPr/>
        <p:txBody>
          <a:bodyPr/>
          <a:lstStyle/>
          <a:p>
            <a:fld id="{10270C89-491F-4B7A-A615-82B25D6FBBE4}" type="slidenum">
              <a:rPr lang="en-US" smtClean="0"/>
              <a:t>‹#›</a:t>
            </a:fld>
            <a:endParaRPr lang="en-US"/>
          </a:p>
        </p:txBody>
      </p:sp>
    </p:spTree>
    <p:extLst>
      <p:ext uri="{BB962C8B-B14F-4D97-AF65-F5344CB8AC3E}">
        <p14:creationId xmlns:p14="http://schemas.microsoft.com/office/powerpoint/2010/main" val="147586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0DE6850F-B53A-EF2E-B337-BCF5BCFB39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5C075628-A513-C6B3-2074-41EB9130C5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A316557-5BAF-FB72-A926-6A1E3E27D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C6C56-A553-4D28-BA70-0FB90F9F759C}" type="datetimeFigureOut">
              <a:rPr lang="en-US" smtClean="0"/>
              <a:t>9/14/2024</a:t>
            </a:fld>
            <a:endParaRPr lang="en-US"/>
          </a:p>
        </p:txBody>
      </p:sp>
      <p:sp>
        <p:nvSpPr>
          <p:cNvPr id="5" name="Substituent subsol 4">
            <a:extLst>
              <a:ext uri="{FF2B5EF4-FFF2-40B4-BE49-F238E27FC236}">
                <a16:creationId xmlns:a16="http://schemas.microsoft.com/office/drawing/2014/main" id="{DA92AEE2-5FA1-353C-CAE3-ADEBC52889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52939DFC-A29E-054D-672F-34F256F04C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70C89-491F-4B7A-A615-82B25D6FBBE4}" type="slidenum">
              <a:rPr lang="en-US" smtClean="0"/>
              <a:t>‹#›</a:t>
            </a:fld>
            <a:endParaRPr lang="en-US"/>
          </a:p>
        </p:txBody>
      </p:sp>
    </p:spTree>
    <p:extLst>
      <p:ext uri="{BB962C8B-B14F-4D97-AF65-F5344CB8AC3E}">
        <p14:creationId xmlns:p14="http://schemas.microsoft.com/office/powerpoint/2010/main" val="2551146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NUL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cee.colorado.edu/~bart/book/book/chapter3/ch3_2.htm#fig3_2_3"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6320" y="2705055"/>
            <a:ext cx="10006149" cy="1655762"/>
          </a:xfrm>
        </p:spPr>
        <p:txBody>
          <a:bodyPr>
            <a:noAutofit/>
          </a:bodyPr>
          <a:lstStyle/>
          <a:p>
            <a:r>
              <a:rPr lang="ro-RO" sz="3600" dirty="0"/>
              <a:t>Tema 3.1 Contactul  Metal – Metal</a:t>
            </a:r>
          </a:p>
          <a:p>
            <a:r>
              <a:rPr lang="ro-RO" sz="3600" dirty="0"/>
              <a:t>                                                 Metal – Semiconductor</a:t>
            </a:r>
            <a:endParaRPr lang="en-US" sz="3600" dirty="0"/>
          </a:p>
          <a:p>
            <a:r>
              <a:rPr lang="en-US" sz="3600" dirty="0" err="1"/>
              <a:t>Efecte</a:t>
            </a:r>
            <a:r>
              <a:rPr lang="en-US" sz="3600" dirty="0"/>
              <a:t> </a:t>
            </a:r>
            <a:r>
              <a:rPr lang="en-US" sz="3600" dirty="0" err="1"/>
              <a:t>termoelectrice</a:t>
            </a:r>
            <a:endParaRPr lang="en-GB" sz="3600" dirty="0"/>
          </a:p>
        </p:txBody>
      </p:sp>
    </p:spTree>
    <p:extLst>
      <p:ext uri="{BB962C8B-B14F-4D97-AF65-F5344CB8AC3E}">
        <p14:creationId xmlns:p14="http://schemas.microsoft.com/office/powerpoint/2010/main" val="78775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11EF09E-7411-8D85-61F0-D5F3B057FF61}"/>
              </a:ext>
            </a:extLst>
          </p:cNvPr>
          <p:cNvSpPr>
            <a:spLocks noGrp="1"/>
          </p:cNvSpPr>
          <p:nvPr>
            <p:ph type="title"/>
          </p:nvPr>
        </p:nvSpPr>
        <p:spPr/>
        <p:txBody>
          <a:bodyPr/>
          <a:lstStyle/>
          <a:p>
            <a:r>
              <a:rPr lang="ro-RO" dirty="0"/>
              <a:t>Efectul Thomson</a:t>
            </a:r>
            <a:endParaRPr lang="en-US" dirty="0"/>
          </a:p>
        </p:txBody>
      </p:sp>
      <p:sp>
        <p:nvSpPr>
          <p:cNvPr id="3" name="Substituent conținut 2">
            <a:extLst>
              <a:ext uri="{FF2B5EF4-FFF2-40B4-BE49-F238E27FC236}">
                <a16:creationId xmlns:a16="http://schemas.microsoft.com/office/drawing/2014/main" id="{8AC52BD8-1FB0-BB72-DCFD-C79D0F5C0A83}"/>
              </a:ext>
            </a:extLst>
          </p:cNvPr>
          <p:cNvSpPr>
            <a:spLocks noGrp="1"/>
          </p:cNvSpPr>
          <p:nvPr>
            <p:ph idx="1"/>
          </p:nvPr>
        </p:nvSpPr>
        <p:spPr/>
        <p:txBody>
          <a:bodyPr/>
          <a:lstStyle/>
          <a:p>
            <a:r>
              <a:rPr lang="en-US" dirty="0"/>
              <a:t>Produce </a:t>
            </a:r>
            <a:r>
              <a:rPr lang="en-US" dirty="0" err="1"/>
              <a:t>absorbția</a:t>
            </a:r>
            <a:r>
              <a:rPr lang="en-US" dirty="0"/>
              <a:t> </a:t>
            </a:r>
            <a:r>
              <a:rPr lang="en-US" dirty="0" err="1"/>
              <a:t>sau</a:t>
            </a:r>
            <a:r>
              <a:rPr lang="en-US" dirty="0"/>
              <a:t> </a:t>
            </a:r>
            <a:r>
              <a:rPr lang="en-US" dirty="0" err="1"/>
              <a:t>degajarea</a:t>
            </a:r>
            <a:r>
              <a:rPr lang="en-US" dirty="0"/>
              <a:t> de </a:t>
            </a:r>
            <a:r>
              <a:rPr lang="en-US" dirty="0" err="1"/>
              <a:t>căldură</a:t>
            </a:r>
            <a:r>
              <a:rPr lang="en-US" dirty="0"/>
              <a:t>, </a:t>
            </a:r>
            <a:r>
              <a:rPr lang="en-US" dirty="0" err="1"/>
              <a:t>în</a:t>
            </a:r>
            <a:r>
              <a:rPr lang="en-US" dirty="0"/>
              <a:t> </a:t>
            </a:r>
            <a:r>
              <a:rPr lang="en-US" dirty="0" err="1"/>
              <a:t>funcție</a:t>
            </a:r>
            <a:r>
              <a:rPr lang="en-US" dirty="0"/>
              <a:t> de</a:t>
            </a:r>
            <a:r>
              <a:rPr lang="ro-RO" dirty="0"/>
              <a:t> </a:t>
            </a:r>
            <a:r>
              <a:rPr lang="en-US" dirty="0" err="1"/>
              <a:t>sensul</a:t>
            </a:r>
            <a:r>
              <a:rPr lang="en-US" dirty="0"/>
              <a:t> </a:t>
            </a:r>
            <a:r>
              <a:rPr lang="en-US" dirty="0" err="1"/>
              <a:t>curentului</a:t>
            </a:r>
            <a:r>
              <a:rPr lang="en-US" dirty="0"/>
              <a:t> </a:t>
            </a:r>
            <a:r>
              <a:rPr lang="en-US" dirty="0" err="1"/>
              <a:t>si</a:t>
            </a:r>
            <a:r>
              <a:rPr lang="en-US" dirty="0"/>
              <a:t> al </a:t>
            </a:r>
            <a:r>
              <a:rPr lang="en-US" dirty="0" err="1"/>
              <a:t>gradientului</a:t>
            </a:r>
            <a:r>
              <a:rPr lang="en-US" dirty="0"/>
              <a:t> de </a:t>
            </a:r>
            <a:r>
              <a:rPr lang="en-US" dirty="0" err="1"/>
              <a:t>temperatură</a:t>
            </a:r>
            <a:r>
              <a:rPr lang="en-US" dirty="0"/>
              <a:t>.</a:t>
            </a:r>
            <a:endParaRPr lang="ro-RO" dirty="0"/>
          </a:p>
          <a:p>
            <a:r>
              <a:rPr lang="en-US" dirty="0"/>
              <a:t>•</a:t>
            </a:r>
            <a:r>
              <a:rPr lang="en-US" dirty="0" err="1"/>
              <a:t>Poate</a:t>
            </a:r>
            <a:r>
              <a:rPr lang="en-US" dirty="0"/>
              <a:t> genera </a:t>
            </a:r>
            <a:r>
              <a:rPr lang="en-US" dirty="0" err="1"/>
              <a:t>sau</a:t>
            </a:r>
            <a:r>
              <a:rPr lang="en-US" dirty="0"/>
              <a:t> </a:t>
            </a:r>
            <a:r>
              <a:rPr lang="en-US" dirty="0" err="1"/>
              <a:t>absorbi</a:t>
            </a:r>
            <a:r>
              <a:rPr lang="en-US" dirty="0"/>
              <a:t> </a:t>
            </a:r>
            <a:r>
              <a:rPr lang="en-US" dirty="0" err="1"/>
              <a:t>caldur</a:t>
            </a:r>
            <a:r>
              <a:rPr lang="ro-RO" dirty="0"/>
              <a:t>ă</a:t>
            </a:r>
            <a:r>
              <a:rPr lang="en-US" dirty="0"/>
              <a:t> </a:t>
            </a:r>
            <a:r>
              <a:rPr lang="ro-RO" dirty="0"/>
              <a:t>î</a:t>
            </a:r>
            <a:r>
              <a:rPr lang="en-US" dirty="0"/>
              <a:t>n mod </a:t>
            </a:r>
            <a:r>
              <a:rPr lang="en-US" dirty="0" err="1"/>
              <a:t>reversibil</a:t>
            </a:r>
            <a:endParaRPr lang="ro-RO" dirty="0"/>
          </a:p>
          <a:p>
            <a:r>
              <a:rPr lang="ro-RO" dirty="0"/>
              <a:t>Coeficientul Thomson - cantitatea de căldura absorbită sau generată reversibil când unitatea de sarcina electrică traversează două puncte din material a căror temperatură diferă cu un grad /Celsius sau Kelvin/</a:t>
            </a:r>
            <a:endParaRPr lang="en-US" dirty="0"/>
          </a:p>
        </p:txBody>
      </p:sp>
    </p:spTree>
    <p:extLst>
      <p:ext uri="{BB962C8B-B14F-4D97-AF65-F5344CB8AC3E}">
        <p14:creationId xmlns:p14="http://schemas.microsoft.com/office/powerpoint/2010/main" val="383789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752" y="218821"/>
            <a:ext cx="4245864" cy="841883"/>
          </a:xfrm>
        </p:spPr>
        <p:txBody>
          <a:bodyPr/>
          <a:lstStyle/>
          <a:p>
            <a:r>
              <a:rPr lang="ro-RO" dirty="0"/>
              <a:t>Efectul Thomson</a:t>
            </a:r>
            <a:endParaRPr lang="en-GB" dirty="0"/>
          </a:p>
        </p:txBody>
      </p:sp>
      <p:sp>
        <p:nvSpPr>
          <p:cNvPr id="3" name="Content Placeholder 2"/>
          <p:cNvSpPr>
            <a:spLocks noGrp="1"/>
          </p:cNvSpPr>
          <p:nvPr>
            <p:ph idx="1"/>
          </p:nvPr>
        </p:nvSpPr>
        <p:spPr>
          <a:xfrm>
            <a:off x="311944" y="729550"/>
            <a:ext cx="6437376" cy="5712841"/>
          </a:xfrm>
        </p:spPr>
        <p:txBody>
          <a:bodyPr>
            <a:normAutofit lnSpcReduction="10000"/>
          </a:bodyPr>
          <a:lstStyle/>
          <a:p>
            <a:pPr marL="0" indent="0">
              <a:buNone/>
            </a:pPr>
            <a:r>
              <a:rPr lang="ro-RO" dirty="0">
                <a:latin typeface="Times New Roman" panose="02020603050405020304" pitchFamily="18" charset="0"/>
                <a:cs typeface="Times New Roman" panose="02020603050405020304" pitchFamily="18" charset="0"/>
              </a:rPr>
              <a:t>Efect pozitiv: curentul curge de la T joasă spre T înaltă – căldura se absoarbe în conductor (Sn, Au, Ag, Zn, Cd, Sb)</a:t>
            </a:r>
          </a:p>
          <a:p>
            <a:pPr marL="0" indent="0">
              <a:buNone/>
            </a:pPr>
            <a:endParaRPr lang="ro-RO" dirty="0">
              <a:latin typeface="Times New Roman" panose="02020603050405020304" pitchFamily="18" charset="0"/>
              <a:cs typeface="Times New Roman" panose="02020603050405020304" pitchFamily="18" charset="0"/>
            </a:endParaRPr>
          </a:p>
          <a:p>
            <a:pPr marL="0" indent="0">
              <a:buNone/>
            </a:pPr>
            <a:r>
              <a:rPr lang="ro-RO" dirty="0">
                <a:latin typeface="Times New Roman" panose="02020603050405020304" pitchFamily="18" charset="0"/>
                <a:cs typeface="Times New Roman" panose="02020603050405020304" pitchFamily="18" charset="0"/>
              </a:rPr>
              <a:t>Efect negativ: curentul curge de la T joasă spre T înaltă, căldura este eliberată în conductor (Bi, Ni, Pt, Co, Hg)</a:t>
            </a:r>
          </a:p>
          <a:p>
            <a:pPr marL="0" indent="0">
              <a:buNone/>
            </a:pPr>
            <a:endParaRPr lang="ro-RO" dirty="0">
              <a:latin typeface="Times New Roman" panose="02020603050405020304" pitchFamily="18" charset="0"/>
              <a:cs typeface="Times New Roman" panose="02020603050405020304" pitchFamily="18" charset="0"/>
            </a:endParaRPr>
          </a:p>
          <a:p>
            <a:pPr marL="0" indent="0">
              <a:buNone/>
            </a:pPr>
            <a:r>
              <a:rPr lang="ro-RO" dirty="0">
                <a:latin typeface="Times New Roman" panose="02020603050405020304" pitchFamily="18" charset="0"/>
                <a:cs typeface="Times New Roman" panose="02020603050405020304" pitchFamily="18" charset="0"/>
              </a:rPr>
              <a:t>Efect nul: curentul curge de la T înaltă spre T joasă, sau vise </a:t>
            </a:r>
            <a:r>
              <a:rPr lang="ro-RO" dirty="0" err="1">
                <a:latin typeface="Times New Roman" panose="02020603050405020304" pitchFamily="18" charset="0"/>
                <a:cs typeface="Times New Roman" panose="02020603050405020304" pitchFamily="18" charset="0"/>
              </a:rPr>
              <a:t>versa</a:t>
            </a:r>
            <a:r>
              <a:rPr lang="ro-RO" dirty="0">
                <a:latin typeface="Times New Roman" panose="02020603050405020304" pitchFamily="18" charset="0"/>
                <a:cs typeface="Times New Roman" panose="02020603050405020304" pitchFamily="18" charset="0"/>
              </a:rPr>
              <a:t> dar temperatura nu se degajă (Pb)</a:t>
            </a:r>
          </a:p>
          <a:p>
            <a:pPr marL="0" indent="0">
              <a:buNone/>
            </a:pPr>
            <a:endParaRPr lang="ro-RO" dirty="0">
              <a:latin typeface="Times New Roman" panose="02020603050405020304" pitchFamily="18" charset="0"/>
              <a:cs typeface="Times New Roman" panose="02020603050405020304" pitchFamily="18" charset="0"/>
            </a:endParaRPr>
          </a:p>
          <a:p>
            <a:pPr marL="0" indent="0">
              <a:buNone/>
            </a:pPr>
            <a:r>
              <a:rPr lang="ro-RO" dirty="0">
                <a:latin typeface="Times New Roman" panose="02020603050405020304" pitchFamily="18" charset="0"/>
                <a:cs typeface="Times New Roman" panose="02020603050405020304" pitchFamily="18" charset="0"/>
              </a:rPr>
              <a:t>Relația dintre coeficienții termoelectrici:</a:t>
            </a:r>
            <a:endParaRPr lang="en-GB" dirty="0"/>
          </a:p>
        </p:txBody>
      </p:sp>
      <p:pic>
        <p:nvPicPr>
          <p:cNvPr id="5" name="Picture 4"/>
          <p:cNvPicPr>
            <a:picLocks noChangeAspect="1"/>
          </p:cNvPicPr>
          <p:nvPr/>
        </p:nvPicPr>
        <p:blipFill>
          <a:blip r:embed="rId2"/>
          <a:stretch>
            <a:fillRect/>
          </a:stretch>
        </p:blipFill>
        <p:spPr>
          <a:xfrm>
            <a:off x="4980337" y="5278704"/>
            <a:ext cx="2058544" cy="1099678"/>
          </a:xfrm>
          <a:prstGeom prst="rect">
            <a:avLst/>
          </a:prstGeom>
        </p:spPr>
      </p:pic>
      <p:pic>
        <p:nvPicPr>
          <p:cNvPr id="6" name="Picture 5"/>
          <p:cNvPicPr>
            <a:picLocks noChangeAspect="1"/>
          </p:cNvPicPr>
          <p:nvPr/>
        </p:nvPicPr>
        <p:blipFill>
          <a:blip r:embed="rId3"/>
          <a:stretch>
            <a:fillRect/>
          </a:stretch>
        </p:blipFill>
        <p:spPr>
          <a:xfrm>
            <a:off x="6773608" y="1060704"/>
            <a:ext cx="4686858" cy="1391411"/>
          </a:xfrm>
          <a:prstGeom prst="rect">
            <a:avLst/>
          </a:prstGeom>
        </p:spPr>
      </p:pic>
      <p:pic>
        <p:nvPicPr>
          <p:cNvPr id="7" name="Picture 6"/>
          <p:cNvPicPr>
            <a:picLocks noChangeAspect="1"/>
          </p:cNvPicPr>
          <p:nvPr/>
        </p:nvPicPr>
        <p:blipFill>
          <a:blip r:embed="rId4"/>
          <a:stretch>
            <a:fillRect/>
          </a:stretch>
        </p:blipFill>
        <p:spPr>
          <a:xfrm>
            <a:off x="6749320" y="2544190"/>
            <a:ext cx="5106448" cy="1499615"/>
          </a:xfrm>
          <a:prstGeom prst="rect">
            <a:avLst/>
          </a:prstGeom>
        </p:spPr>
      </p:pic>
      <p:sp>
        <p:nvSpPr>
          <p:cNvPr id="8" name="CasetăText 7">
            <a:extLst>
              <a:ext uri="{FF2B5EF4-FFF2-40B4-BE49-F238E27FC236}">
                <a16:creationId xmlns:a16="http://schemas.microsoft.com/office/drawing/2014/main" id="{7188F648-52AE-8E31-5FE5-33F07F5E8033}"/>
              </a:ext>
            </a:extLst>
          </p:cNvPr>
          <p:cNvSpPr txBox="1"/>
          <p:nvPr/>
        </p:nvSpPr>
        <p:spPr>
          <a:xfrm>
            <a:off x="7243413" y="4199589"/>
            <a:ext cx="4636643" cy="1200329"/>
          </a:xfrm>
          <a:prstGeom prst="rect">
            <a:avLst/>
          </a:prstGeom>
          <a:noFill/>
        </p:spPr>
        <p:txBody>
          <a:bodyPr wrap="square">
            <a:spAutoFit/>
          </a:bodyPr>
          <a:lstStyle/>
          <a:p>
            <a:r>
              <a:rPr lang="ru-RU" sz="2400" b="1" dirty="0">
                <a:solidFill>
                  <a:srgbClr val="FF0000"/>
                </a:solidFill>
              </a:rPr>
              <a:t>П = </a:t>
            </a:r>
            <a:r>
              <a:rPr lang="ro-RO" sz="2400" b="1" dirty="0">
                <a:solidFill>
                  <a:srgbClr val="FF0000"/>
                </a:solidFill>
              </a:rPr>
              <a:t>ST </a:t>
            </a:r>
            <a:r>
              <a:rPr lang="ro-RO" sz="2400" dirty="0"/>
              <a:t>– </a:t>
            </a:r>
            <a:r>
              <a:rPr lang="en-US" sz="2400" dirty="0" err="1"/>
              <a:t>rela</a:t>
            </a:r>
            <a:r>
              <a:rPr lang="ro-RO" sz="2400" dirty="0"/>
              <a:t>ț</a:t>
            </a:r>
            <a:r>
              <a:rPr lang="en-US" sz="2400" dirty="0" err="1"/>
              <a:t>i</a:t>
            </a:r>
            <a:r>
              <a:rPr lang="ro-RO" sz="2400" dirty="0"/>
              <a:t>a</a:t>
            </a:r>
            <a:r>
              <a:rPr lang="en-US" sz="2400" dirty="0"/>
              <a:t> </a:t>
            </a:r>
            <a:r>
              <a:rPr lang="en-US" sz="2400" dirty="0" err="1"/>
              <a:t>arat</a:t>
            </a:r>
            <a:r>
              <a:rPr lang="ro-RO" sz="2400" dirty="0"/>
              <a:t>ă</a:t>
            </a:r>
            <a:r>
              <a:rPr lang="en-US" sz="2400" dirty="0"/>
              <a:t> c</a:t>
            </a:r>
            <a:r>
              <a:rPr lang="ro-RO" sz="2400" dirty="0"/>
              <a:t>ă</a:t>
            </a:r>
            <a:r>
              <a:rPr lang="en-US" sz="2400" dirty="0"/>
              <a:t> </a:t>
            </a:r>
            <a:r>
              <a:rPr lang="en-US" sz="2400" dirty="0" err="1"/>
              <a:t>efectul</a:t>
            </a:r>
            <a:r>
              <a:rPr lang="en-US" sz="2400" dirty="0"/>
              <a:t> </a:t>
            </a:r>
            <a:r>
              <a:rPr lang="en-US" sz="2400" dirty="0" err="1"/>
              <a:t>Seebeck</a:t>
            </a:r>
            <a:r>
              <a:rPr lang="en-US" sz="2400" dirty="0"/>
              <a:t> </a:t>
            </a:r>
            <a:r>
              <a:rPr lang="en-US" sz="2400" dirty="0" err="1"/>
              <a:t>este</a:t>
            </a:r>
            <a:r>
              <a:rPr lang="en-US" sz="2400" dirty="0"/>
              <a:t> o </a:t>
            </a:r>
            <a:r>
              <a:rPr lang="en-US" sz="2400" dirty="0" err="1"/>
              <a:t>combina</a:t>
            </a:r>
            <a:r>
              <a:rPr lang="ro-RO" sz="2400" dirty="0"/>
              <a:t>ț</a:t>
            </a:r>
            <a:r>
              <a:rPr lang="en-US" sz="2400" dirty="0" err="1"/>
              <a:t>ie</a:t>
            </a:r>
            <a:r>
              <a:rPr lang="en-US" sz="2400" dirty="0"/>
              <a:t> </a:t>
            </a:r>
            <a:r>
              <a:rPr lang="en-US" sz="2400" dirty="0" err="1"/>
              <a:t>intre</a:t>
            </a:r>
            <a:r>
              <a:rPr lang="ro-RO" sz="2400" dirty="0"/>
              <a:t> </a:t>
            </a:r>
            <a:r>
              <a:rPr lang="en-US" sz="2400" dirty="0" err="1"/>
              <a:t>efectele</a:t>
            </a:r>
            <a:r>
              <a:rPr lang="en-US" sz="2400" dirty="0"/>
              <a:t> Peltier </a:t>
            </a:r>
            <a:r>
              <a:rPr lang="ro-RO" sz="2400" dirty="0"/>
              <a:t>ș</a:t>
            </a:r>
            <a:r>
              <a:rPr lang="en-US" sz="2400" dirty="0" err="1"/>
              <a:t>i</a:t>
            </a:r>
            <a:r>
              <a:rPr lang="en-US" sz="2400" dirty="0"/>
              <a:t> Thomson</a:t>
            </a:r>
          </a:p>
        </p:txBody>
      </p:sp>
    </p:spTree>
    <p:extLst>
      <p:ext uri="{BB962C8B-B14F-4D97-AF65-F5344CB8AC3E}">
        <p14:creationId xmlns:p14="http://schemas.microsoft.com/office/powerpoint/2010/main" val="268243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ro-RO" dirty="0"/>
              <a:t>Contact Metal- Semiconductor: de ce?</a:t>
            </a:r>
          </a:p>
        </p:txBody>
      </p:sp>
      <p:pic>
        <p:nvPicPr>
          <p:cNvPr id="4" name="Content Placeholder 3"/>
          <p:cNvPicPr>
            <a:picLocks noGrp="1" noChangeAspect="1"/>
          </p:cNvPicPr>
          <p:nvPr>
            <p:ph idx="1"/>
          </p:nvPr>
        </p:nvPicPr>
        <p:blipFill>
          <a:blip r:embed="rId2"/>
          <a:stretch>
            <a:fillRect/>
          </a:stretch>
        </p:blipFill>
        <p:spPr>
          <a:xfrm>
            <a:off x="2076450" y="1186256"/>
            <a:ext cx="7981949" cy="5590052"/>
          </a:xfrm>
          <a:prstGeom prst="rect">
            <a:avLst/>
          </a:prstGeom>
        </p:spPr>
      </p:pic>
    </p:spTree>
    <p:extLst>
      <p:ext uri="{BB962C8B-B14F-4D97-AF65-F5344CB8AC3E}">
        <p14:creationId xmlns:p14="http://schemas.microsoft.com/office/powerpoint/2010/main" val="384939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24" y="365125"/>
            <a:ext cx="3714476" cy="1325563"/>
          </a:xfrm>
        </p:spPr>
        <p:txBody>
          <a:bodyPr/>
          <a:lstStyle/>
          <a:p>
            <a:r>
              <a:rPr lang="ro-RO" dirty="0"/>
              <a:t>Necesitatea?</a:t>
            </a:r>
          </a:p>
        </p:txBody>
      </p:sp>
      <p:pic>
        <p:nvPicPr>
          <p:cNvPr id="5" name="Imagine 4">
            <a:extLst>
              <a:ext uri="{FF2B5EF4-FFF2-40B4-BE49-F238E27FC236}">
                <a16:creationId xmlns:a16="http://schemas.microsoft.com/office/drawing/2014/main" id="{2BEA788F-25B5-ED80-F2A2-60F82744CB22}"/>
              </a:ext>
            </a:extLst>
          </p:cNvPr>
          <p:cNvPicPr>
            <a:picLocks noChangeAspect="1"/>
          </p:cNvPicPr>
          <p:nvPr/>
        </p:nvPicPr>
        <p:blipFill>
          <a:blip r:embed="rId2"/>
          <a:stretch>
            <a:fillRect/>
          </a:stretch>
        </p:blipFill>
        <p:spPr>
          <a:xfrm>
            <a:off x="7396727" y="1062431"/>
            <a:ext cx="4382895" cy="5021181"/>
          </a:xfrm>
          <a:prstGeom prst="rect">
            <a:avLst/>
          </a:prstGeom>
        </p:spPr>
      </p:pic>
      <p:sp>
        <p:nvSpPr>
          <p:cNvPr id="9" name="CasetăText 8">
            <a:extLst>
              <a:ext uri="{FF2B5EF4-FFF2-40B4-BE49-F238E27FC236}">
                <a16:creationId xmlns:a16="http://schemas.microsoft.com/office/drawing/2014/main" id="{AD5CAB3C-95B8-D79F-D7C1-97556B4121D6}"/>
              </a:ext>
            </a:extLst>
          </p:cNvPr>
          <p:cNvSpPr txBox="1"/>
          <p:nvPr/>
        </p:nvSpPr>
        <p:spPr>
          <a:xfrm>
            <a:off x="197224" y="1367522"/>
            <a:ext cx="6956611" cy="3046988"/>
          </a:xfrm>
          <a:prstGeom prst="rect">
            <a:avLst/>
          </a:prstGeom>
          <a:noFill/>
        </p:spPr>
        <p:txBody>
          <a:bodyPr wrap="square">
            <a:spAutoFit/>
          </a:bodyPr>
          <a:lstStyle/>
          <a:p>
            <a:r>
              <a:rPr lang="ro-RO" sz="2400" dirty="0"/>
              <a:t>Metalul – Contact metalic</a:t>
            </a:r>
          </a:p>
          <a:p>
            <a:r>
              <a:rPr lang="ro-RO" sz="2400" dirty="0"/>
              <a:t>               -  Conectare la circuite externe</a:t>
            </a:r>
          </a:p>
          <a:p>
            <a:endParaRPr lang="ro-RO" sz="2400" dirty="0"/>
          </a:p>
          <a:p>
            <a:endParaRPr lang="ro-RO" sz="2400" dirty="0"/>
          </a:p>
          <a:p>
            <a:r>
              <a:rPr lang="ro-RO" sz="2400" dirty="0"/>
              <a:t>Efectul joncțiunii </a:t>
            </a:r>
            <a:r>
              <a:rPr lang="ro-RO" sz="2400" dirty="0" err="1"/>
              <a:t>Me</a:t>
            </a:r>
            <a:r>
              <a:rPr lang="ro-RO" sz="2400" dirty="0"/>
              <a:t>-SC – Influența lucrului dispozitivului</a:t>
            </a:r>
          </a:p>
          <a:p>
            <a:r>
              <a:rPr lang="ro-RO" sz="2400" dirty="0"/>
              <a:t>                                           -  Pierderea controlului asupra </a:t>
            </a:r>
          </a:p>
          <a:p>
            <a:r>
              <a:rPr lang="ro-RO" sz="2400" dirty="0"/>
              <a:t>                                              lucrului dispozitivului</a:t>
            </a:r>
            <a:endParaRPr lang="en-US" sz="2400" dirty="0"/>
          </a:p>
        </p:txBody>
      </p:sp>
    </p:spTree>
    <p:extLst>
      <p:ext uri="{BB962C8B-B14F-4D97-AF65-F5344CB8AC3E}">
        <p14:creationId xmlns:p14="http://schemas.microsoft.com/office/powerpoint/2010/main" val="75420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4928" y="277586"/>
            <a:ext cx="8115010" cy="3907563"/>
          </a:xfrm>
          <a:prstGeom prst="rect">
            <a:avLst/>
          </a:prstGeom>
        </p:spPr>
      </p:pic>
      <p:pic>
        <p:nvPicPr>
          <p:cNvPr id="5" name="Picture 4"/>
          <p:cNvPicPr>
            <a:picLocks noChangeAspect="1"/>
          </p:cNvPicPr>
          <p:nvPr/>
        </p:nvPicPr>
        <p:blipFill>
          <a:blip r:embed="rId3"/>
          <a:stretch>
            <a:fillRect/>
          </a:stretch>
        </p:blipFill>
        <p:spPr>
          <a:xfrm>
            <a:off x="8003752" y="2231367"/>
            <a:ext cx="3857046" cy="1388964"/>
          </a:xfrm>
          <a:prstGeom prst="rect">
            <a:avLst/>
          </a:prstGeom>
        </p:spPr>
      </p:pic>
      <p:sp>
        <p:nvSpPr>
          <p:cNvPr id="6" name="Rectangle 5"/>
          <p:cNvSpPr/>
          <p:nvPr/>
        </p:nvSpPr>
        <p:spPr>
          <a:xfrm>
            <a:off x="430307" y="4531673"/>
            <a:ext cx="11430492" cy="646331"/>
          </a:xfrm>
          <a:prstGeom prst="rect">
            <a:avLst/>
          </a:prstGeom>
        </p:spPr>
        <p:txBody>
          <a:bodyPr wrap="square">
            <a:spAutoFit/>
          </a:bodyPr>
          <a:lstStyle/>
          <a:p>
            <a:r>
              <a:rPr lang="en-US" dirty="0" err="1"/>
              <a:t>Rezistivitatea</a:t>
            </a:r>
            <a:r>
              <a:rPr lang="en-US" dirty="0"/>
              <a:t> </a:t>
            </a:r>
            <a:r>
              <a:rPr lang="ro-RO" dirty="0"/>
              <a:t>electrică </a:t>
            </a:r>
            <a:r>
              <a:rPr lang="en-US" dirty="0"/>
              <a:t>(</a:t>
            </a:r>
            <a:r>
              <a:rPr lang="el-GR" dirty="0"/>
              <a:t>ρ) </a:t>
            </a:r>
            <a:r>
              <a:rPr lang="en-US" dirty="0" err="1"/>
              <a:t>este</a:t>
            </a:r>
            <a:r>
              <a:rPr lang="en-US" dirty="0"/>
              <a:t> </a:t>
            </a:r>
            <a:r>
              <a:rPr lang="en-US" dirty="0" err="1"/>
              <a:t>determinată</a:t>
            </a:r>
            <a:r>
              <a:rPr lang="en-US" dirty="0"/>
              <a:t> de </a:t>
            </a:r>
            <a:r>
              <a:rPr lang="en-US" dirty="0" err="1"/>
              <a:t>nivelul</a:t>
            </a:r>
            <a:r>
              <a:rPr lang="en-US" dirty="0"/>
              <a:t> de </a:t>
            </a:r>
            <a:r>
              <a:rPr lang="en-US" dirty="0" err="1"/>
              <a:t>energie</a:t>
            </a:r>
            <a:r>
              <a:rPr lang="en-US" dirty="0"/>
              <a:t> (</a:t>
            </a:r>
            <a:r>
              <a:rPr lang="en-US" dirty="0" err="1"/>
              <a:t>banda</a:t>
            </a:r>
            <a:r>
              <a:rPr lang="en-US" dirty="0"/>
              <a:t>) </a:t>
            </a:r>
            <a:r>
              <a:rPr lang="en-US" dirty="0" err="1"/>
              <a:t>electronilor</a:t>
            </a:r>
            <a:r>
              <a:rPr lang="en-US" dirty="0"/>
              <a:t> din </a:t>
            </a:r>
            <a:r>
              <a:rPr lang="ro-RO" dirty="0"/>
              <a:t>nivelele externe</a:t>
            </a:r>
            <a:r>
              <a:rPr lang="en-US" dirty="0"/>
              <a:t> al </a:t>
            </a:r>
            <a:r>
              <a:rPr lang="en-US" dirty="0" err="1"/>
              <a:t>unui</a:t>
            </a:r>
            <a:r>
              <a:rPr lang="en-US" dirty="0"/>
              <a:t> atom, </a:t>
            </a:r>
            <a:r>
              <a:rPr lang="en-US" dirty="0" err="1"/>
              <a:t>stările</a:t>
            </a:r>
            <a:r>
              <a:rPr lang="en-US" dirty="0"/>
              <a:t> </a:t>
            </a:r>
            <a:r>
              <a:rPr lang="en-US" dirty="0" err="1"/>
              <a:t>cristaline</a:t>
            </a:r>
            <a:r>
              <a:rPr lang="en-US" dirty="0"/>
              <a:t> </a:t>
            </a:r>
            <a:r>
              <a:rPr lang="en-US" dirty="0" err="1"/>
              <a:t>și</a:t>
            </a:r>
            <a:r>
              <a:rPr lang="ro-RO" dirty="0"/>
              <a:t> </a:t>
            </a:r>
            <a:r>
              <a:rPr lang="en-US" dirty="0" err="1"/>
              <a:t>alti</a:t>
            </a:r>
            <a:r>
              <a:rPr lang="en-US" dirty="0"/>
              <a:t> </a:t>
            </a:r>
            <a:r>
              <a:rPr lang="en-US" dirty="0" err="1"/>
              <a:t>factori</a:t>
            </a:r>
            <a:r>
              <a:rPr lang="en-US" dirty="0"/>
              <a:t>.</a:t>
            </a:r>
          </a:p>
        </p:txBody>
      </p:sp>
    </p:spTree>
    <p:extLst>
      <p:ext uri="{BB962C8B-B14F-4D97-AF65-F5344CB8AC3E}">
        <p14:creationId xmlns:p14="http://schemas.microsoft.com/office/powerpoint/2010/main" val="37555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5827" y="627530"/>
            <a:ext cx="10306200" cy="4869855"/>
          </a:xfrm>
          <a:prstGeom prst="rect">
            <a:avLst/>
          </a:prstGeom>
        </p:spPr>
      </p:pic>
    </p:spTree>
    <p:extLst>
      <p:ext uri="{BB962C8B-B14F-4D97-AF65-F5344CB8AC3E}">
        <p14:creationId xmlns:p14="http://schemas.microsoft.com/office/powerpoint/2010/main" val="329101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D99E8F5-0C66-22FE-7AC3-C2CF8480F5D8}"/>
              </a:ext>
            </a:extLst>
          </p:cNvPr>
          <p:cNvSpPr>
            <a:spLocks noGrp="1"/>
          </p:cNvSpPr>
          <p:nvPr>
            <p:ph type="title"/>
          </p:nvPr>
        </p:nvSpPr>
        <p:spPr/>
        <p:txBody>
          <a:bodyPr/>
          <a:lstStyle/>
          <a:p>
            <a:r>
              <a:rPr lang="ro-RO" dirty="0"/>
              <a:t>Formarea </a:t>
            </a:r>
            <a:r>
              <a:rPr lang="ro-RO" dirty="0" err="1"/>
              <a:t>pn</a:t>
            </a:r>
            <a:r>
              <a:rPr lang="ro-RO" dirty="0"/>
              <a:t> joncțiunii</a:t>
            </a:r>
            <a:endParaRPr lang="en-US" dirty="0"/>
          </a:p>
        </p:txBody>
      </p:sp>
      <p:pic>
        <p:nvPicPr>
          <p:cNvPr id="5" name="Substituent conținut 4">
            <a:extLst>
              <a:ext uri="{FF2B5EF4-FFF2-40B4-BE49-F238E27FC236}">
                <a16:creationId xmlns:a16="http://schemas.microsoft.com/office/drawing/2014/main" id="{8A75858B-915E-EE69-933D-30384CA30938}"/>
              </a:ext>
            </a:extLst>
          </p:cNvPr>
          <p:cNvPicPr>
            <a:picLocks noGrp="1" noChangeAspect="1"/>
          </p:cNvPicPr>
          <p:nvPr>
            <p:ph idx="1"/>
          </p:nvPr>
        </p:nvPicPr>
        <p:blipFill>
          <a:blip r:embed="rId2"/>
          <a:stretch>
            <a:fillRect/>
          </a:stretch>
        </p:blipFill>
        <p:spPr>
          <a:xfrm>
            <a:off x="2426429" y="1690688"/>
            <a:ext cx="6944694" cy="2038635"/>
          </a:xfrm>
        </p:spPr>
      </p:pic>
      <p:graphicFrame>
        <p:nvGraphicFramePr>
          <p:cNvPr id="6" name="Tabel 5">
            <a:extLst>
              <a:ext uri="{FF2B5EF4-FFF2-40B4-BE49-F238E27FC236}">
                <a16:creationId xmlns:a16="http://schemas.microsoft.com/office/drawing/2014/main" id="{5A96EFD7-B1F1-BDF1-53B5-6C55F43E96A5}"/>
              </a:ext>
            </a:extLst>
          </p:cNvPr>
          <p:cNvGraphicFramePr>
            <a:graphicFrameLocks noGrp="1"/>
          </p:cNvGraphicFramePr>
          <p:nvPr/>
        </p:nvGraphicFramePr>
        <p:xfrm>
          <a:off x="1834776" y="4090396"/>
          <a:ext cx="8128000" cy="2011680"/>
        </p:xfrm>
        <a:graphic>
          <a:graphicData uri="http://schemas.openxmlformats.org/drawingml/2006/table">
            <a:tbl>
              <a:tblPr firstRow="1" bandRow="1">
                <a:tableStyleId>{D7AC3CCA-C797-4891-BE02-D94E43425B78}</a:tableStyleId>
              </a:tblPr>
              <a:tblGrid>
                <a:gridCol w="4064000">
                  <a:extLst>
                    <a:ext uri="{9D8B030D-6E8A-4147-A177-3AD203B41FA5}">
                      <a16:colId xmlns:a16="http://schemas.microsoft.com/office/drawing/2014/main" val="3919964474"/>
                    </a:ext>
                  </a:extLst>
                </a:gridCol>
                <a:gridCol w="4064000">
                  <a:extLst>
                    <a:ext uri="{9D8B030D-6E8A-4147-A177-3AD203B41FA5}">
                      <a16:colId xmlns:a16="http://schemas.microsoft.com/office/drawing/2014/main" val="3394339732"/>
                    </a:ext>
                  </a:extLst>
                </a:gridCol>
              </a:tblGrid>
              <a:tr h="370840">
                <a:tc>
                  <a:txBody>
                    <a:bodyPr/>
                    <a:lstStyle/>
                    <a:p>
                      <a:r>
                        <a:rPr lang="ro-RO" dirty="0"/>
                        <a:t>SC dopat cu acceptori</a:t>
                      </a:r>
                    </a:p>
                    <a:p>
                      <a:r>
                        <a:rPr lang="ro-RO" dirty="0"/>
                        <a:t>Concentrații înalte de goluri</a:t>
                      </a:r>
                    </a:p>
                    <a:p>
                      <a:r>
                        <a:rPr lang="ro-RO" dirty="0"/>
                        <a:t>Concentrații de electroni f. joase</a:t>
                      </a:r>
                    </a:p>
                    <a:p>
                      <a:r>
                        <a:rPr lang="ro-RO" dirty="0"/>
                        <a:t>Conțin acceptori imobili încărcați negativ și goluri (pozitive) mobile.</a:t>
                      </a:r>
                    </a:p>
                    <a:p>
                      <a:r>
                        <a:rPr lang="ro-RO" dirty="0"/>
                        <a:t>Sarcina totală = 0</a:t>
                      </a:r>
                    </a:p>
                    <a:p>
                      <a:endParaRPr lang="en-US" dirty="0"/>
                    </a:p>
                  </a:txBody>
                  <a:tcPr/>
                </a:tc>
                <a:tc>
                  <a:txBody>
                    <a:bodyPr/>
                    <a:lstStyle/>
                    <a:p>
                      <a:r>
                        <a:rPr lang="en-US" dirty="0"/>
                        <a:t>SC </a:t>
                      </a:r>
                      <a:r>
                        <a:rPr lang="en-US" dirty="0" err="1"/>
                        <a:t>dopat</a:t>
                      </a:r>
                      <a:r>
                        <a:rPr lang="en-US" dirty="0"/>
                        <a:t> cu </a:t>
                      </a:r>
                      <a:r>
                        <a:rPr lang="ro-RO" dirty="0"/>
                        <a:t>donori</a:t>
                      </a:r>
                      <a:endParaRPr lang="en-US" dirty="0"/>
                    </a:p>
                    <a:p>
                      <a:r>
                        <a:rPr lang="en-US" dirty="0" err="1"/>
                        <a:t>Concentrații</a:t>
                      </a:r>
                      <a:r>
                        <a:rPr lang="en-US" dirty="0"/>
                        <a:t> </a:t>
                      </a:r>
                      <a:r>
                        <a:rPr lang="en-US" dirty="0" err="1"/>
                        <a:t>înalte</a:t>
                      </a:r>
                      <a:r>
                        <a:rPr lang="en-US" dirty="0"/>
                        <a:t> de</a:t>
                      </a:r>
                      <a:r>
                        <a:rPr lang="ro-RO" dirty="0"/>
                        <a:t> electroni liberi</a:t>
                      </a:r>
                      <a:endParaRPr lang="en-US" dirty="0"/>
                    </a:p>
                    <a:p>
                      <a:r>
                        <a:rPr lang="en-US" dirty="0" err="1"/>
                        <a:t>Concentrații</a:t>
                      </a:r>
                      <a:r>
                        <a:rPr lang="en-US" dirty="0"/>
                        <a:t> de</a:t>
                      </a:r>
                      <a:r>
                        <a:rPr lang="ro-RO" dirty="0"/>
                        <a:t> goluri</a:t>
                      </a:r>
                      <a:r>
                        <a:rPr lang="en-US" dirty="0"/>
                        <a:t> f. </a:t>
                      </a:r>
                      <a:r>
                        <a:rPr lang="en-US" dirty="0" err="1"/>
                        <a:t>joase</a:t>
                      </a:r>
                      <a:endParaRPr lang="en-US" dirty="0"/>
                    </a:p>
                    <a:p>
                      <a:r>
                        <a:rPr lang="en-US" dirty="0" err="1"/>
                        <a:t>Conțin</a:t>
                      </a:r>
                      <a:r>
                        <a:rPr lang="en-US" dirty="0"/>
                        <a:t> </a:t>
                      </a:r>
                      <a:r>
                        <a:rPr lang="ro-RO" dirty="0"/>
                        <a:t>donori</a:t>
                      </a:r>
                      <a:r>
                        <a:rPr lang="en-US" dirty="0"/>
                        <a:t> </a:t>
                      </a:r>
                      <a:r>
                        <a:rPr lang="en-US" dirty="0" err="1"/>
                        <a:t>imobili</a:t>
                      </a:r>
                      <a:r>
                        <a:rPr lang="en-US" dirty="0"/>
                        <a:t> </a:t>
                      </a:r>
                      <a:r>
                        <a:rPr lang="en-US" dirty="0" err="1"/>
                        <a:t>încărcați</a:t>
                      </a:r>
                      <a:r>
                        <a:rPr lang="en-US" dirty="0"/>
                        <a:t> </a:t>
                      </a:r>
                      <a:r>
                        <a:rPr lang="ro-RO" dirty="0"/>
                        <a:t>pozitiv</a:t>
                      </a:r>
                      <a:r>
                        <a:rPr lang="en-US" dirty="0"/>
                        <a:t> </a:t>
                      </a:r>
                      <a:r>
                        <a:rPr lang="en-US" dirty="0" err="1"/>
                        <a:t>și</a:t>
                      </a:r>
                      <a:r>
                        <a:rPr lang="en-US" dirty="0"/>
                        <a:t> </a:t>
                      </a:r>
                      <a:r>
                        <a:rPr lang="ro-RO" dirty="0"/>
                        <a:t>electroni (negativi) liberi  - </a:t>
                      </a:r>
                      <a:r>
                        <a:rPr lang="en-US" dirty="0"/>
                        <a:t> </a:t>
                      </a:r>
                      <a:r>
                        <a:rPr lang="en-US" dirty="0" err="1"/>
                        <a:t>mobil</a:t>
                      </a:r>
                      <a:r>
                        <a:rPr lang="ro-RO" dirty="0"/>
                        <a:t>i</a:t>
                      </a:r>
                      <a:r>
                        <a:rPr lang="en-US" dirty="0"/>
                        <a:t>.</a:t>
                      </a:r>
                    </a:p>
                    <a:p>
                      <a:r>
                        <a:rPr lang="en-US" dirty="0" err="1"/>
                        <a:t>Sarcina</a:t>
                      </a:r>
                      <a:r>
                        <a:rPr lang="en-US" dirty="0"/>
                        <a:t> </a:t>
                      </a:r>
                      <a:r>
                        <a:rPr lang="en-US" dirty="0" err="1"/>
                        <a:t>totală</a:t>
                      </a:r>
                      <a:r>
                        <a:rPr lang="en-US" dirty="0"/>
                        <a:t> = 0</a:t>
                      </a:r>
                    </a:p>
                    <a:p>
                      <a:endParaRPr lang="en-US" dirty="0"/>
                    </a:p>
                  </a:txBody>
                  <a:tcPr/>
                </a:tc>
                <a:extLst>
                  <a:ext uri="{0D108BD9-81ED-4DB2-BD59-A6C34878D82A}">
                    <a16:rowId xmlns:a16="http://schemas.microsoft.com/office/drawing/2014/main" val="2128607583"/>
                  </a:ext>
                </a:extLst>
              </a:tr>
            </a:tbl>
          </a:graphicData>
        </a:graphic>
      </p:graphicFrame>
    </p:spTree>
    <p:extLst>
      <p:ext uri="{BB962C8B-B14F-4D97-AF65-F5344CB8AC3E}">
        <p14:creationId xmlns:p14="http://schemas.microsoft.com/office/powerpoint/2010/main" val="2420854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812" y="957501"/>
            <a:ext cx="4676504" cy="4942997"/>
          </a:xfrm>
        </p:spPr>
        <p:txBody>
          <a:bodyPr>
            <a:normAutofit/>
          </a:bodyPr>
          <a:lstStyle/>
          <a:p>
            <a:r>
              <a:rPr lang="ro-RO" dirty="0"/>
              <a:t>p-SC</a:t>
            </a:r>
            <a:r>
              <a:rPr lang="en-US" dirty="0"/>
              <a:t> </a:t>
            </a:r>
            <a:r>
              <a:rPr lang="ro-RO" dirty="0"/>
              <a:t>-</a:t>
            </a:r>
            <a:r>
              <a:rPr lang="en-US" dirty="0"/>
              <a:t> </a:t>
            </a:r>
            <a:r>
              <a:rPr lang="ro-RO" dirty="0"/>
              <a:t>n-SC</a:t>
            </a:r>
            <a:r>
              <a:rPr lang="en-US" dirty="0"/>
              <a:t> </a:t>
            </a:r>
            <a:r>
              <a:rPr lang="ro-RO" dirty="0"/>
              <a:t>în contact: </a:t>
            </a:r>
            <a:r>
              <a:rPr lang="en-US" dirty="0" err="1"/>
              <a:t>nivele</a:t>
            </a:r>
            <a:r>
              <a:rPr lang="ro-RO" dirty="0"/>
              <a:t>le</a:t>
            </a:r>
            <a:r>
              <a:rPr lang="en-US" dirty="0"/>
              <a:t> Fermi </a:t>
            </a:r>
            <a:r>
              <a:rPr lang="ro-RO" dirty="0"/>
              <a:t>se egalează</a:t>
            </a:r>
            <a:r>
              <a:rPr lang="en-US" dirty="0"/>
              <a:t>. </a:t>
            </a:r>
            <a:endParaRPr lang="ro-RO" dirty="0"/>
          </a:p>
          <a:p>
            <a:r>
              <a:rPr lang="ro-RO" dirty="0"/>
              <a:t>Se</a:t>
            </a:r>
            <a:r>
              <a:rPr lang="en-US" dirty="0"/>
              <a:t> </a:t>
            </a:r>
            <a:r>
              <a:rPr lang="en-US" dirty="0" err="1"/>
              <a:t>creează</a:t>
            </a:r>
            <a:r>
              <a:rPr lang="en-US" dirty="0"/>
              <a:t> o diferență </a:t>
            </a:r>
            <a:r>
              <a:rPr lang="en-US" dirty="0" err="1"/>
              <a:t>în</a:t>
            </a:r>
            <a:r>
              <a:rPr lang="ro-RO" dirty="0"/>
              <a:t> </a:t>
            </a:r>
            <a:r>
              <a:rPr lang="en-US" dirty="0" err="1"/>
              <a:t>potențial</a:t>
            </a:r>
            <a:r>
              <a:rPr lang="en-US" dirty="0"/>
              <a:t> </a:t>
            </a:r>
            <a:r>
              <a:rPr lang="en-US" dirty="0" err="1"/>
              <a:t>dintre</a:t>
            </a:r>
            <a:r>
              <a:rPr lang="en-US" dirty="0"/>
              <a:t> </a:t>
            </a:r>
            <a:r>
              <a:rPr lang="en-US" dirty="0" err="1"/>
              <a:t>marginile</a:t>
            </a:r>
            <a:r>
              <a:rPr lang="en-US" dirty="0"/>
              <a:t> </a:t>
            </a:r>
            <a:r>
              <a:rPr lang="en-US" dirty="0" err="1"/>
              <a:t>inferioare</a:t>
            </a:r>
            <a:r>
              <a:rPr lang="en-US" dirty="0"/>
              <a:t> ale </a:t>
            </a:r>
            <a:r>
              <a:rPr lang="ro-RO" dirty="0"/>
              <a:t>BC</a:t>
            </a:r>
            <a:r>
              <a:rPr lang="en-US" dirty="0"/>
              <a:t> ale </a:t>
            </a:r>
            <a:r>
              <a:rPr lang="ro-RO" dirty="0"/>
              <a:t>n- și p-SC </a:t>
            </a:r>
            <a:r>
              <a:rPr lang="en-US" dirty="0"/>
              <a:t>(V</a:t>
            </a:r>
            <a:r>
              <a:rPr lang="en-US" sz="1800" dirty="0"/>
              <a:t>CN</a:t>
            </a:r>
            <a:r>
              <a:rPr lang="en-US" dirty="0"/>
              <a:t> </a:t>
            </a:r>
            <a:r>
              <a:rPr lang="en-US" dirty="0" err="1"/>
              <a:t>și</a:t>
            </a:r>
            <a:r>
              <a:rPr lang="en-US" dirty="0"/>
              <a:t> V</a:t>
            </a:r>
            <a:r>
              <a:rPr lang="en-US" sz="1800" dirty="0"/>
              <a:t>CP</a:t>
            </a:r>
            <a:r>
              <a:rPr lang="en-US" dirty="0"/>
              <a:t>)</a:t>
            </a:r>
            <a:r>
              <a:rPr lang="ro-RO" dirty="0"/>
              <a:t> </a:t>
            </a:r>
            <a:r>
              <a:rPr lang="en-US" dirty="0" err="1"/>
              <a:t>respectiv</a:t>
            </a:r>
            <a:r>
              <a:rPr lang="en-US" dirty="0"/>
              <a:t>). </a:t>
            </a:r>
            <a:endParaRPr lang="ro-RO" dirty="0"/>
          </a:p>
          <a:p>
            <a:r>
              <a:rPr lang="en-US" dirty="0" err="1"/>
              <a:t>Această</a:t>
            </a:r>
            <a:r>
              <a:rPr lang="en-US" dirty="0"/>
              <a:t> diferență de </a:t>
            </a:r>
            <a:r>
              <a:rPr lang="en-US" dirty="0" err="1"/>
              <a:t>potențial</a:t>
            </a:r>
            <a:r>
              <a:rPr lang="en-US" dirty="0"/>
              <a:t> se </a:t>
            </a:r>
            <a:r>
              <a:rPr lang="en-US" dirty="0" err="1"/>
              <a:t>numește</a:t>
            </a:r>
            <a:r>
              <a:rPr lang="en-US" dirty="0"/>
              <a:t> </a:t>
            </a:r>
            <a:r>
              <a:rPr lang="en-US" b="1" dirty="0" err="1"/>
              <a:t>potențial</a:t>
            </a:r>
            <a:r>
              <a:rPr lang="en-US" b="1" dirty="0"/>
              <a:t> de </a:t>
            </a:r>
            <a:r>
              <a:rPr lang="en-US" b="1" dirty="0" err="1"/>
              <a:t>difuzie</a:t>
            </a:r>
            <a:r>
              <a:rPr lang="en-US" b="1" dirty="0"/>
              <a:t> </a:t>
            </a:r>
            <a:r>
              <a:rPr lang="en-US" dirty="0"/>
              <a:t>(</a:t>
            </a:r>
            <a:r>
              <a:rPr lang="en-US" b="1" dirty="0"/>
              <a:t>V</a:t>
            </a:r>
            <a:r>
              <a:rPr lang="en-US" sz="1800" b="1" dirty="0"/>
              <a:t>D</a:t>
            </a:r>
            <a:r>
              <a:rPr lang="en-US" dirty="0"/>
              <a:t>) </a:t>
            </a:r>
            <a:r>
              <a:rPr lang="ro-RO" dirty="0"/>
              <a:t>/</a:t>
            </a:r>
            <a:r>
              <a:rPr lang="en-US" dirty="0"/>
              <a:t> </a:t>
            </a:r>
            <a:r>
              <a:rPr lang="en-US" b="1" dirty="0" err="1"/>
              <a:t>potențialul</a:t>
            </a:r>
            <a:r>
              <a:rPr lang="en-US" b="1" dirty="0"/>
              <a:t> </a:t>
            </a:r>
            <a:r>
              <a:rPr lang="en-US" b="1" dirty="0" err="1"/>
              <a:t>încorporat</a:t>
            </a:r>
            <a:r>
              <a:rPr lang="ro-RO" b="1" dirty="0"/>
              <a:t> /</a:t>
            </a:r>
            <a:r>
              <a:rPr lang="ro-RO" dirty="0"/>
              <a:t> </a:t>
            </a:r>
            <a:r>
              <a:rPr lang="ro-RO" b="1" dirty="0"/>
              <a:t>potențialul de barieră</a:t>
            </a:r>
            <a:r>
              <a:rPr lang="en-US" dirty="0"/>
              <a:t>.</a:t>
            </a:r>
          </a:p>
        </p:txBody>
      </p:sp>
      <p:pic>
        <p:nvPicPr>
          <p:cNvPr id="4" name="Picture 3"/>
          <p:cNvPicPr>
            <a:picLocks noChangeAspect="1"/>
          </p:cNvPicPr>
          <p:nvPr/>
        </p:nvPicPr>
        <p:blipFill>
          <a:blip r:embed="rId2"/>
          <a:stretch>
            <a:fillRect/>
          </a:stretch>
        </p:blipFill>
        <p:spPr>
          <a:xfrm>
            <a:off x="5074024" y="547868"/>
            <a:ext cx="6908950" cy="5873095"/>
          </a:xfrm>
          <a:prstGeom prst="rect">
            <a:avLst/>
          </a:prstGeom>
        </p:spPr>
      </p:pic>
      <p:sp>
        <p:nvSpPr>
          <p:cNvPr id="5" name="Rectangle 4"/>
          <p:cNvSpPr/>
          <p:nvPr/>
        </p:nvSpPr>
        <p:spPr>
          <a:xfrm>
            <a:off x="330925" y="86203"/>
            <a:ext cx="3796939" cy="461665"/>
          </a:xfrm>
          <a:prstGeom prst="rect">
            <a:avLst/>
          </a:prstGeom>
        </p:spPr>
        <p:txBody>
          <a:bodyPr wrap="square">
            <a:spAutoFit/>
          </a:bodyPr>
          <a:lstStyle/>
          <a:p>
            <a:r>
              <a:rPr lang="ro-RO" sz="2400" b="1" dirty="0"/>
              <a:t>Bazele p-n joncțiunii</a:t>
            </a:r>
            <a:endParaRPr lang="en-US" sz="2400" b="1" dirty="0"/>
          </a:p>
        </p:txBody>
      </p:sp>
    </p:spTree>
    <p:extLst>
      <p:ext uri="{BB962C8B-B14F-4D97-AF65-F5344CB8AC3E}">
        <p14:creationId xmlns:p14="http://schemas.microsoft.com/office/powerpoint/2010/main" val="27543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194" y="584172"/>
            <a:ext cx="4607859" cy="892372"/>
          </a:xfrm>
        </p:spPr>
        <p:txBody>
          <a:bodyPr>
            <a:normAutofit fontScale="70000" lnSpcReduction="20000"/>
          </a:bodyPr>
          <a:lstStyle/>
          <a:p>
            <a:r>
              <a:rPr lang="ro-RO" b="1" dirty="0"/>
              <a:t>Formarea regiunii sărăcite / de polarizare</a:t>
            </a:r>
          </a:p>
          <a:p>
            <a:r>
              <a:rPr lang="ro-RO" b="1" dirty="0"/>
              <a:t>Echilibrul în absența polarizării</a:t>
            </a:r>
            <a:endParaRPr lang="en-US" b="1" dirty="0"/>
          </a:p>
        </p:txBody>
      </p:sp>
      <p:sp>
        <p:nvSpPr>
          <p:cNvPr id="55" name="CasetăText 54">
            <a:extLst>
              <a:ext uri="{FF2B5EF4-FFF2-40B4-BE49-F238E27FC236}">
                <a16:creationId xmlns:a16="http://schemas.microsoft.com/office/drawing/2014/main" id="{EE454D8D-A85B-FA74-8952-FAD60B720B3B}"/>
              </a:ext>
            </a:extLst>
          </p:cNvPr>
          <p:cNvSpPr txBox="1"/>
          <p:nvPr/>
        </p:nvSpPr>
        <p:spPr>
          <a:xfrm>
            <a:off x="208194" y="2488176"/>
            <a:ext cx="5134772" cy="3785652"/>
          </a:xfrm>
          <a:prstGeom prst="rect">
            <a:avLst/>
          </a:prstGeom>
          <a:noFill/>
        </p:spPr>
        <p:txBody>
          <a:bodyPr wrap="square">
            <a:spAutoFit/>
          </a:bodyPr>
          <a:lstStyle/>
          <a:p>
            <a:r>
              <a:rPr lang="en-US" sz="2400" dirty="0"/>
              <a:t>The diffusion forms a dipole charge layer at the p-n junction interface.</a:t>
            </a:r>
          </a:p>
          <a:p>
            <a:endParaRPr lang="ro-RO" sz="2400" dirty="0"/>
          </a:p>
          <a:p>
            <a:endParaRPr lang="ro-RO" sz="2400" dirty="0"/>
          </a:p>
          <a:p>
            <a:endParaRPr lang="ro-RO" sz="2400" dirty="0"/>
          </a:p>
          <a:p>
            <a:endParaRPr lang="ro-RO" sz="2400" dirty="0"/>
          </a:p>
          <a:p>
            <a:r>
              <a:rPr lang="en-US" sz="2400" dirty="0"/>
              <a:t>There is a “built-in” VOLTAGE at the p-n junction interface that prevents</a:t>
            </a:r>
          </a:p>
          <a:p>
            <a:r>
              <a:rPr lang="en-US" sz="2400" dirty="0"/>
              <a:t>penetration of electrons into the p-side and holes into the n-side.</a:t>
            </a:r>
          </a:p>
        </p:txBody>
      </p:sp>
      <p:pic>
        <p:nvPicPr>
          <p:cNvPr id="2052" name="Picture 4" descr="Difference Between P-N Junction Diode and Zener Diode | Difference Between">
            <a:extLst>
              <a:ext uri="{FF2B5EF4-FFF2-40B4-BE49-F238E27FC236}">
                <a16:creationId xmlns:a16="http://schemas.microsoft.com/office/drawing/2014/main" id="{A8D50686-6B5F-7828-F57B-02C99C534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195" y="0"/>
            <a:ext cx="6591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795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3A0E143-DA55-493B-44D8-F0E4516EB482}"/>
              </a:ext>
            </a:extLst>
          </p:cNvPr>
          <p:cNvSpPr>
            <a:spLocks noGrp="1"/>
          </p:cNvSpPr>
          <p:nvPr>
            <p:ph type="title"/>
          </p:nvPr>
        </p:nvSpPr>
        <p:spPr>
          <a:xfrm>
            <a:off x="838200" y="365126"/>
            <a:ext cx="10515600" cy="795460"/>
          </a:xfrm>
        </p:spPr>
        <p:txBody>
          <a:bodyPr/>
          <a:lstStyle/>
          <a:p>
            <a:r>
              <a:rPr lang="ro-RO" dirty="0"/>
              <a:t>Polarizare directă</a:t>
            </a:r>
            <a:endParaRPr lang="en-US" dirty="0"/>
          </a:p>
        </p:txBody>
      </p:sp>
      <p:sp>
        <p:nvSpPr>
          <p:cNvPr id="3" name="Substituent conținut 2">
            <a:extLst>
              <a:ext uri="{FF2B5EF4-FFF2-40B4-BE49-F238E27FC236}">
                <a16:creationId xmlns:a16="http://schemas.microsoft.com/office/drawing/2014/main" id="{3A4F7EE4-ED78-E7E3-0704-19CE898487CF}"/>
              </a:ext>
            </a:extLst>
          </p:cNvPr>
          <p:cNvSpPr>
            <a:spLocks noGrp="1"/>
          </p:cNvSpPr>
          <p:nvPr>
            <p:ph idx="1"/>
          </p:nvPr>
        </p:nvSpPr>
        <p:spPr>
          <a:xfrm>
            <a:off x="190672" y="1021976"/>
            <a:ext cx="7527939" cy="5836023"/>
          </a:xfrm>
        </p:spPr>
        <p:txBody>
          <a:bodyPr>
            <a:normAutofit fontScale="77500" lnSpcReduction="20000"/>
          </a:bodyPr>
          <a:lstStyle/>
          <a:p>
            <a:r>
              <a:rPr lang="en-US" dirty="0" err="1"/>
              <a:t>Linia</a:t>
            </a:r>
            <a:r>
              <a:rPr lang="en-US" dirty="0"/>
              <a:t> </a:t>
            </a:r>
            <a:r>
              <a:rPr lang="en-US" dirty="0" err="1"/>
              <a:t>punctată</a:t>
            </a:r>
            <a:r>
              <a:rPr lang="en-US" dirty="0"/>
              <a:t> </a:t>
            </a:r>
            <a:r>
              <a:rPr lang="ro-RO" dirty="0"/>
              <a:t>-</a:t>
            </a:r>
            <a:r>
              <a:rPr lang="en-US" dirty="0"/>
              <a:t> </a:t>
            </a:r>
            <a:r>
              <a:rPr lang="en-US" dirty="0" err="1"/>
              <a:t>direcția</a:t>
            </a:r>
            <a:r>
              <a:rPr lang="en-US" dirty="0"/>
              <a:t> </a:t>
            </a:r>
            <a:r>
              <a:rPr lang="en-US" dirty="0" err="1"/>
              <a:t>fluxului</a:t>
            </a:r>
            <a:r>
              <a:rPr lang="en-US" dirty="0"/>
              <a:t> de </a:t>
            </a:r>
            <a:r>
              <a:rPr lang="en-US" dirty="0" err="1"/>
              <a:t>electroni</a:t>
            </a:r>
            <a:r>
              <a:rPr lang="en-US" dirty="0"/>
              <a:t>.</a:t>
            </a:r>
            <a:endParaRPr lang="ro-RO" dirty="0"/>
          </a:p>
          <a:p>
            <a:endParaRPr lang="ro-RO" dirty="0"/>
          </a:p>
          <a:p>
            <a:r>
              <a:rPr lang="ro-RO" dirty="0"/>
              <a:t>E</a:t>
            </a:r>
            <a:r>
              <a:rPr lang="en-US" dirty="0" err="1"/>
              <a:t>lectronii</a:t>
            </a:r>
            <a:r>
              <a:rPr lang="en-US" dirty="0"/>
              <a:t> </a:t>
            </a:r>
            <a:r>
              <a:rPr lang="ro-RO" dirty="0"/>
              <a:t>-</a:t>
            </a:r>
            <a:r>
              <a:rPr lang="en-US" dirty="0"/>
              <a:t> de la borna </a:t>
            </a:r>
            <a:r>
              <a:rPr lang="en-US" dirty="0" err="1"/>
              <a:t>negativă</a:t>
            </a:r>
            <a:r>
              <a:rPr lang="en-US" dirty="0"/>
              <a:t> a </a:t>
            </a:r>
            <a:r>
              <a:rPr lang="ro-RO" dirty="0"/>
              <a:t>sursei </a:t>
            </a:r>
            <a:r>
              <a:rPr lang="en-US" dirty="0" err="1"/>
              <a:t>către</a:t>
            </a:r>
            <a:r>
              <a:rPr lang="en-US" dirty="0"/>
              <a:t> N</a:t>
            </a:r>
            <a:r>
              <a:rPr lang="ro-RO" dirty="0"/>
              <a:t>-SC</a:t>
            </a:r>
            <a:r>
              <a:rPr lang="en-US" dirty="0"/>
              <a:t>. </a:t>
            </a:r>
            <a:endParaRPr lang="ro-RO" dirty="0"/>
          </a:p>
          <a:p>
            <a:r>
              <a:rPr lang="en-US" dirty="0" err="1"/>
              <a:t>În</a:t>
            </a:r>
            <a:r>
              <a:rPr lang="en-US" dirty="0"/>
              <a:t> N</a:t>
            </a:r>
            <a:r>
              <a:rPr lang="ro-RO" dirty="0"/>
              <a:t>-SC</a:t>
            </a:r>
            <a:r>
              <a:rPr lang="en-US" dirty="0"/>
              <a:t> </a:t>
            </a:r>
            <a:r>
              <a:rPr lang="en-US" dirty="0" err="1"/>
              <a:t>purtători</a:t>
            </a:r>
            <a:r>
              <a:rPr lang="ro-RO" dirty="0"/>
              <a:t> majoritari</a:t>
            </a:r>
            <a:r>
              <a:rPr lang="en-US" dirty="0"/>
              <a:t> sunt </a:t>
            </a:r>
            <a:r>
              <a:rPr lang="en-US" dirty="0" err="1"/>
              <a:t>electroni</a:t>
            </a:r>
            <a:r>
              <a:rPr lang="ro-RO" dirty="0"/>
              <a:t>i</a:t>
            </a:r>
            <a:r>
              <a:rPr lang="en-US" dirty="0"/>
              <a:t> </a:t>
            </a:r>
            <a:r>
              <a:rPr lang="en-US" dirty="0" err="1"/>
              <a:t>și</a:t>
            </a:r>
            <a:r>
              <a:rPr lang="en-US" dirty="0"/>
              <a:t> </a:t>
            </a:r>
            <a:r>
              <a:rPr lang="en-US" dirty="0" err="1"/>
              <a:t>este</a:t>
            </a:r>
            <a:r>
              <a:rPr lang="en-US" dirty="0"/>
              <a:t> </a:t>
            </a:r>
            <a:r>
              <a:rPr lang="en-US" dirty="0" err="1"/>
              <a:t>ușor</a:t>
            </a:r>
            <a:r>
              <a:rPr lang="en-US" dirty="0"/>
              <a:t> </a:t>
            </a:r>
            <a:r>
              <a:rPr lang="en-US" dirty="0" err="1"/>
              <a:t>pentru</a:t>
            </a:r>
            <a:r>
              <a:rPr lang="en-US" dirty="0"/>
              <a:t> </a:t>
            </a:r>
            <a:r>
              <a:rPr lang="en-US" dirty="0" err="1"/>
              <a:t>electroni</a:t>
            </a:r>
            <a:r>
              <a:rPr lang="en-US" dirty="0"/>
              <a:t> </a:t>
            </a:r>
            <a:r>
              <a:rPr lang="en-US" dirty="0" err="1"/>
              <a:t>să</a:t>
            </a:r>
            <a:r>
              <a:rPr lang="en-US" dirty="0"/>
              <a:t> se </a:t>
            </a:r>
            <a:r>
              <a:rPr lang="en-US" dirty="0" err="1"/>
              <a:t>deplaseze</a:t>
            </a:r>
            <a:r>
              <a:rPr lang="en-US" dirty="0"/>
              <a:t> </a:t>
            </a:r>
            <a:r>
              <a:rPr lang="en-US" dirty="0" err="1"/>
              <a:t>prin</a:t>
            </a:r>
            <a:r>
              <a:rPr lang="en-US" dirty="0"/>
              <a:t> N</a:t>
            </a:r>
            <a:r>
              <a:rPr lang="ro-RO" dirty="0"/>
              <a:t>-SC</a:t>
            </a:r>
            <a:r>
              <a:rPr lang="en-US" dirty="0"/>
              <a:t>. </a:t>
            </a:r>
            <a:endParaRPr lang="ro-RO" dirty="0"/>
          </a:p>
          <a:p>
            <a:r>
              <a:rPr lang="en-US" dirty="0"/>
              <a:t>La </a:t>
            </a:r>
            <a:r>
              <a:rPr lang="en-US" dirty="0" err="1"/>
              <a:t>intrarea</a:t>
            </a:r>
            <a:r>
              <a:rPr lang="en-US" dirty="0"/>
              <a:t> </a:t>
            </a:r>
            <a:r>
              <a:rPr lang="en-US" dirty="0" err="1"/>
              <a:t>în</a:t>
            </a:r>
            <a:r>
              <a:rPr lang="en-US" dirty="0"/>
              <a:t> </a:t>
            </a:r>
            <a:r>
              <a:rPr lang="en-US" dirty="0" err="1"/>
              <a:t>regiunea</a:t>
            </a:r>
            <a:r>
              <a:rPr lang="en-US" dirty="0"/>
              <a:t> de </a:t>
            </a:r>
            <a:r>
              <a:rPr lang="en-US" dirty="0" err="1"/>
              <a:t>epuizare</a:t>
            </a:r>
            <a:r>
              <a:rPr lang="ro-RO" dirty="0"/>
              <a:t> (</a:t>
            </a:r>
            <a:r>
              <a:rPr lang="en-US" dirty="0" err="1"/>
              <a:t>dacă</a:t>
            </a:r>
            <a:r>
              <a:rPr lang="en-US" dirty="0"/>
              <a:t> </a:t>
            </a:r>
            <a:r>
              <a:rPr lang="en-US" dirty="0" err="1"/>
              <a:t>potențialul</a:t>
            </a:r>
            <a:r>
              <a:rPr lang="en-US" dirty="0"/>
              <a:t> </a:t>
            </a:r>
            <a:r>
              <a:rPr lang="en-US" dirty="0" err="1"/>
              <a:t>furnizat</a:t>
            </a:r>
            <a:r>
              <a:rPr lang="en-US" dirty="0"/>
              <a:t> </a:t>
            </a:r>
            <a:r>
              <a:rPr lang="en-US" dirty="0" err="1"/>
              <a:t>este</a:t>
            </a:r>
            <a:r>
              <a:rPr lang="en-US" dirty="0"/>
              <a:t> </a:t>
            </a:r>
            <a:r>
              <a:rPr lang="en-US" dirty="0" err="1"/>
              <a:t>suficient</a:t>
            </a:r>
            <a:r>
              <a:rPr lang="en-US" dirty="0"/>
              <a:t> de mare</a:t>
            </a:r>
            <a:r>
              <a:rPr lang="ro-RO" dirty="0"/>
              <a:t>)</a:t>
            </a:r>
            <a:r>
              <a:rPr lang="en-US" dirty="0"/>
              <a:t> </a:t>
            </a:r>
            <a:r>
              <a:rPr lang="en-US" dirty="0" err="1"/>
              <a:t>electronii</a:t>
            </a:r>
            <a:r>
              <a:rPr lang="en-US" dirty="0"/>
              <a:t> pot </a:t>
            </a:r>
            <a:r>
              <a:rPr lang="en-US" dirty="0" err="1"/>
              <a:t>difuza</a:t>
            </a:r>
            <a:r>
              <a:rPr lang="en-US" dirty="0"/>
              <a:t> </a:t>
            </a:r>
            <a:r>
              <a:rPr lang="en-US" dirty="0" err="1"/>
              <a:t>în</a:t>
            </a:r>
            <a:r>
              <a:rPr lang="en-US" dirty="0"/>
              <a:t> P</a:t>
            </a:r>
            <a:r>
              <a:rPr lang="ro-RO" dirty="0"/>
              <a:t>-SC</a:t>
            </a:r>
            <a:r>
              <a:rPr lang="en-US" dirty="0"/>
              <a:t> </a:t>
            </a:r>
            <a:r>
              <a:rPr lang="en-US" dirty="0" err="1"/>
              <a:t>unde</a:t>
            </a:r>
            <a:r>
              <a:rPr lang="en-US" dirty="0"/>
              <a:t> </a:t>
            </a:r>
            <a:r>
              <a:rPr lang="en-US" dirty="0" err="1"/>
              <a:t>există</a:t>
            </a:r>
            <a:r>
              <a:rPr lang="en-US" dirty="0"/>
              <a:t> un </a:t>
            </a:r>
            <a:r>
              <a:rPr lang="en-US" dirty="0" err="1"/>
              <a:t>număr</a:t>
            </a:r>
            <a:r>
              <a:rPr lang="en-US" dirty="0"/>
              <a:t> mare de g</a:t>
            </a:r>
            <a:r>
              <a:rPr lang="ro-RO" dirty="0"/>
              <a:t>oluri</a:t>
            </a:r>
            <a:r>
              <a:rPr lang="en-US" dirty="0"/>
              <a:t> de </a:t>
            </a:r>
            <a:r>
              <a:rPr lang="en-US" dirty="0" err="1"/>
              <a:t>energie</a:t>
            </a:r>
            <a:r>
              <a:rPr lang="en-US" dirty="0"/>
              <a:t> </a:t>
            </a:r>
            <a:r>
              <a:rPr lang="en-US" dirty="0" err="1"/>
              <a:t>mai</a:t>
            </a:r>
            <a:r>
              <a:rPr lang="en-US" dirty="0"/>
              <a:t> </a:t>
            </a:r>
            <a:r>
              <a:rPr lang="en-US" dirty="0" err="1"/>
              <a:t>mică</a:t>
            </a:r>
            <a:r>
              <a:rPr lang="en-US" dirty="0"/>
              <a:t>. De </a:t>
            </a:r>
            <a:r>
              <a:rPr lang="en-US" dirty="0" err="1"/>
              <a:t>aici</a:t>
            </a:r>
            <a:r>
              <a:rPr lang="en-US" dirty="0"/>
              <a:t>, </a:t>
            </a:r>
            <a:r>
              <a:rPr lang="en-US" dirty="0" err="1"/>
              <a:t>electronii</a:t>
            </a:r>
            <a:r>
              <a:rPr lang="en-US" dirty="0"/>
              <a:t> pot </a:t>
            </a:r>
            <a:r>
              <a:rPr lang="en-US" dirty="0" err="1"/>
              <a:t>migra</a:t>
            </a:r>
            <a:r>
              <a:rPr lang="en-US" dirty="0"/>
              <a:t> </a:t>
            </a:r>
            <a:r>
              <a:rPr lang="en-US" dirty="0" err="1"/>
              <a:t>către</a:t>
            </a:r>
            <a:r>
              <a:rPr lang="en-US" dirty="0"/>
              <a:t> </a:t>
            </a:r>
            <a:r>
              <a:rPr lang="en-US" dirty="0" err="1"/>
              <a:t>terminalul</a:t>
            </a:r>
            <a:r>
              <a:rPr lang="en-US" dirty="0"/>
              <a:t> </a:t>
            </a:r>
            <a:r>
              <a:rPr lang="en-US" dirty="0" err="1"/>
              <a:t>pozitiv</a:t>
            </a:r>
            <a:r>
              <a:rPr lang="en-US" dirty="0"/>
              <a:t> al </a:t>
            </a:r>
            <a:r>
              <a:rPr lang="en-US" dirty="0" err="1"/>
              <a:t>sursei</a:t>
            </a:r>
            <a:r>
              <a:rPr lang="en-US" dirty="0"/>
              <a:t>, </a:t>
            </a:r>
            <a:r>
              <a:rPr lang="en-US" dirty="0" err="1"/>
              <a:t>completând</a:t>
            </a:r>
            <a:r>
              <a:rPr lang="en-US" dirty="0"/>
              <a:t> </a:t>
            </a:r>
            <a:r>
              <a:rPr lang="en-US" dirty="0" err="1"/>
              <a:t>circuitul</a:t>
            </a:r>
            <a:r>
              <a:rPr lang="en-US" dirty="0"/>
              <a:t> </a:t>
            </a:r>
            <a:r>
              <a:rPr lang="en-US" sz="2300" dirty="0"/>
              <a:t>(</a:t>
            </a:r>
            <a:r>
              <a:rPr lang="en-US" sz="2300" dirty="0" err="1"/>
              <a:t>rezistorul</a:t>
            </a:r>
            <a:r>
              <a:rPr lang="en-US" sz="2300" dirty="0"/>
              <a:t> </a:t>
            </a:r>
            <a:r>
              <a:rPr lang="ro-RO" sz="2300" dirty="0"/>
              <a:t>este </a:t>
            </a:r>
            <a:r>
              <a:rPr lang="en-US" sz="2300" dirty="0"/>
              <a:t> </a:t>
            </a:r>
            <a:r>
              <a:rPr lang="en-US" sz="2300" dirty="0" err="1"/>
              <a:t>adăugat</a:t>
            </a:r>
            <a:r>
              <a:rPr lang="en-US" sz="2300" dirty="0"/>
              <a:t> </a:t>
            </a:r>
            <a:r>
              <a:rPr lang="en-US" sz="2300" dirty="0" err="1"/>
              <a:t>pentru</a:t>
            </a:r>
            <a:r>
              <a:rPr lang="en-US" sz="2300" dirty="0"/>
              <a:t> a </a:t>
            </a:r>
            <a:r>
              <a:rPr lang="en-US" sz="2300" dirty="0" err="1"/>
              <a:t>limita</a:t>
            </a:r>
            <a:r>
              <a:rPr lang="en-US" sz="2300" dirty="0"/>
              <a:t> </a:t>
            </a:r>
            <a:r>
              <a:rPr lang="en-US" sz="2300" dirty="0" err="1"/>
              <a:t>fluxul</a:t>
            </a:r>
            <a:r>
              <a:rPr lang="en-US" sz="2300" dirty="0"/>
              <a:t> maxim de </a:t>
            </a:r>
            <a:r>
              <a:rPr lang="en-US" sz="2300" dirty="0" err="1"/>
              <a:t>curent</a:t>
            </a:r>
            <a:r>
              <a:rPr lang="en-US" sz="2300" dirty="0"/>
              <a:t>)</a:t>
            </a:r>
            <a:r>
              <a:rPr lang="en-US" dirty="0"/>
              <a:t>. </a:t>
            </a:r>
            <a:endParaRPr lang="ro-RO" dirty="0"/>
          </a:p>
          <a:p>
            <a:r>
              <a:rPr lang="ro-RO" b="1" dirty="0"/>
              <a:t>Condiția</a:t>
            </a:r>
            <a:r>
              <a:rPr lang="ro-RO" dirty="0"/>
              <a:t> </a:t>
            </a:r>
            <a:r>
              <a:rPr lang="en-US" dirty="0" err="1"/>
              <a:t>este</a:t>
            </a:r>
            <a:r>
              <a:rPr lang="en-US" dirty="0"/>
              <a:t> </a:t>
            </a:r>
            <a:r>
              <a:rPr lang="ro-RO" dirty="0"/>
              <a:t>de a</a:t>
            </a:r>
            <a:r>
              <a:rPr lang="en-US" dirty="0" err="1"/>
              <a:t>sigura</a:t>
            </a:r>
            <a:r>
              <a:rPr lang="ro-RO" dirty="0"/>
              <a:t>t</a:t>
            </a:r>
            <a:r>
              <a:rPr lang="en-US" dirty="0"/>
              <a:t> </a:t>
            </a:r>
            <a:r>
              <a:rPr lang="en-US" dirty="0" err="1"/>
              <a:t>că</a:t>
            </a:r>
            <a:r>
              <a:rPr lang="en-US" dirty="0"/>
              <a:t> </a:t>
            </a:r>
            <a:r>
              <a:rPr lang="en-US" dirty="0" err="1"/>
              <a:t>potențialul</a:t>
            </a:r>
            <a:r>
              <a:rPr lang="en-US" dirty="0"/>
              <a:t> </a:t>
            </a:r>
            <a:r>
              <a:rPr lang="en-US" dirty="0" err="1"/>
              <a:t>furnizat</a:t>
            </a:r>
            <a:r>
              <a:rPr lang="en-US" dirty="0"/>
              <a:t> </a:t>
            </a:r>
            <a:r>
              <a:rPr lang="en-US" dirty="0" err="1"/>
              <a:t>este</a:t>
            </a:r>
            <a:r>
              <a:rPr lang="en-US" dirty="0"/>
              <a:t> </a:t>
            </a:r>
            <a:r>
              <a:rPr lang="en-US" dirty="0" err="1"/>
              <a:t>suficient</a:t>
            </a:r>
            <a:r>
              <a:rPr lang="en-US" dirty="0"/>
              <a:t> de mare </a:t>
            </a:r>
            <a:r>
              <a:rPr lang="en-US" dirty="0" err="1"/>
              <a:t>pentru</a:t>
            </a:r>
            <a:r>
              <a:rPr lang="en-US" dirty="0"/>
              <a:t> a </a:t>
            </a:r>
            <a:r>
              <a:rPr lang="en-US" dirty="0" err="1"/>
              <a:t>depăși</a:t>
            </a:r>
            <a:r>
              <a:rPr lang="en-US" dirty="0"/>
              <a:t> </a:t>
            </a:r>
            <a:r>
              <a:rPr lang="en-US" dirty="0" err="1"/>
              <a:t>efectul</a:t>
            </a:r>
            <a:r>
              <a:rPr lang="en-US" dirty="0"/>
              <a:t> </a:t>
            </a:r>
            <a:r>
              <a:rPr lang="en-US" dirty="0" err="1"/>
              <a:t>regiunii</a:t>
            </a:r>
            <a:r>
              <a:rPr lang="en-US" dirty="0"/>
              <a:t> de </a:t>
            </a:r>
            <a:r>
              <a:rPr lang="en-US" dirty="0" err="1"/>
              <a:t>epuizare</a:t>
            </a:r>
            <a:r>
              <a:rPr lang="en-US" dirty="0"/>
              <a:t>. </a:t>
            </a:r>
            <a:r>
              <a:rPr lang="en-US" dirty="0" err="1"/>
              <a:t>Adică</a:t>
            </a:r>
            <a:r>
              <a:rPr lang="en-US" dirty="0"/>
              <a:t>, </a:t>
            </a:r>
            <a:r>
              <a:rPr lang="ro-RO" dirty="0"/>
              <a:t>luăm în considerare că</a:t>
            </a:r>
            <a:r>
              <a:rPr lang="en-US" dirty="0"/>
              <a:t> </a:t>
            </a:r>
            <a:r>
              <a:rPr lang="en-US" dirty="0" err="1"/>
              <a:t>anumită</a:t>
            </a:r>
            <a:r>
              <a:rPr lang="en-US" dirty="0"/>
              <a:t> </a:t>
            </a:r>
            <a:r>
              <a:rPr lang="ro-RO" dirty="0"/>
              <a:t>cădere de </a:t>
            </a:r>
            <a:r>
              <a:rPr lang="en-US" dirty="0" err="1"/>
              <a:t>tensiune</a:t>
            </a:r>
            <a:r>
              <a:rPr lang="en-US" dirty="0"/>
              <a:t> </a:t>
            </a:r>
            <a:r>
              <a:rPr lang="en-US" dirty="0" err="1"/>
              <a:t>va</a:t>
            </a:r>
            <a:r>
              <a:rPr lang="en-US" dirty="0"/>
              <a:t> fi</a:t>
            </a:r>
            <a:r>
              <a:rPr lang="ro-RO" dirty="0"/>
              <a:t> </a:t>
            </a:r>
            <a:r>
              <a:rPr lang="en-US" dirty="0" err="1"/>
              <a:t>în</a:t>
            </a:r>
            <a:r>
              <a:rPr lang="en-US" dirty="0"/>
              <a:t> </a:t>
            </a:r>
            <a:r>
              <a:rPr lang="en-US" dirty="0" err="1"/>
              <a:t>regiunea</a:t>
            </a:r>
            <a:r>
              <a:rPr lang="en-US" dirty="0"/>
              <a:t> de </a:t>
            </a:r>
            <a:r>
              <a:rPr lang="en-US" dirty="0" err="1"/>
              <a:t>epuizare</a:t>
            </a:r>
            <a:r>
              <a:rPr lang="ro-RO" dirty="0"/>
              <a:t>,</a:t>
            </a:r>
            <a:r>
              <a:rPr lang="en-US" dirty="0"/>
              <a:t> </a:t>
            </a:r>
            <a:r>
              <a:rPr lang="en-US" dirty="0" err="1"/>
              <a:t>pentru</a:t>
            </a:r>
            <a:r>
              <a:rPr lang="en-US" dirty="0"/>
              <a:t> a </a:t>
            </a:r>
            <a:r>
              <a:rPr lang="en-US" dirty="0" err="1"/>
              <a:t>obține</a:t>
            </a:r>
            <a:r>
              <a:rPr lang="en-US" dirty="0"/>
              <a:t> </a:t>
            </a:r>
            <a:r>
              <a:rPr lang="en-US" dirty="0" err="1"/>
              <a:t>fluxul</a:t>
            </a:r>
            <a:r>
              <a:rPr lang="en-US" dirty="0"/>
              <a:t> de </a:t>
            </a:r>
            <a:r>
              <a:rPr lang="en-US" dirty="0" err="1"/>
              <a:t>curent</a:t>
            </a:r>
            <a:r>
              <a:rPr lang="en-US" dirty="0"/>
              <a:t>. </a:t>
            </a:r>
            <a:endParaRPr lang="ro-RO" dirty="0"/>
          </a:p>
          <a:p>
            <a:r>
              <a:rPr lang="en-US" dirty="0" err="1"/>
              <a:t>Acest</a:t>
            </a:r>
            <a:r>
              <a:rPr lang="en-US" dirty="0"/>
              <a:t> </a:t>
            </a:r>
            <a:r>
              <a:rPr lang="en-US" dirty="0" err="1"/>
              <a:t>potențial</a:t>
            </a:r>
            <a:r>
              <a:rPr lang="en-US" dirty="0"/>
              <a:t> </a:t>
            </a:r>
            <a:r>
              <a:rPr lang="en-US" dirty="0" err="1"/>
              <a:t>necesar</a:t>
            </a:r>
            <a:r>
              <a:rPr lang="en-US" dirty="0"/>
              <a:t> se </a:t>
            </a:r>
            <a:r>
              <a:rPr lang="en-US" dirty="0" err="1"/>
              <a:t>numește</a:t>
            </a:r>
            <a:r>
              <a:rPr lang="en-US" dirty="0"/>
              <a:t> </a:t>
            </a:r>
            <a:r>
              <a:rPr lang="en-US" b="1" i="1" dirty="0" err="1"/>
              <a:t>potențial</a:t>
            </a:r>
            <a:r>
              <a:rPr lang="en-US" b="1" i="1" dirty="0"/>
              <a:t> de </a:t>
            </a:r>
            <a:r>
              <a:rPr lang="en-US" b="1" i="1" dirty="0" err="1"/>
              <a:t>barieră</a:t>
            </a:r>
            <a:r>
              <a:rPr lang="en-US" b="1" i="1" dirty="0"/>
              <a:t> </a:t>
            </a:r>
            <a:r>
              <a:rPr lang="en-US" dirty="0" err="1"/>
              <a:t>sau</a:t>
            </a:r>
            <a:r>
              <a:rPr lang="en-US" dirty="0"/>
              <a:t> </a:t>
            </a:r>
            <a:r>
              <a:rPr lang="en-US" dirty="0" err="1"/>
              <a:t>cădere</a:t>
            </a:r>
            <a:r>
              <a:rPr lang="en-US" dirty="0"/>
              <a:t> de </a:t>
            </a:r>
            <a:r>
              <a:rPr lang="en-US" dirty="0" err="1"/>
              <a:t>tensiune</a:t>
            </a:r>
            <a:r>
              <a:rPr lang="en-US" dirty="0"/>
              <a:t> </a:t>
            </a:r>
            <a:r>
              <a:rPr lang="en-US" dirty="0" err="1"/>
              <a:t>directă</a:t>
            </a:r>
            <a:r>
              <a:rPr lang="en-US" dirty="0"/>
              <a:t>. </a:t>
            </a:r>
            <a:endParaRPr lang="ro-RO" dirty="0"/>
          </a:p>
          <a:p>
            <a:r>
              <a:rPr lang="ro-RO" dirty="0"/>
              <a:t>Si-</a:t>
            </a:r>
            <a:r>
              <a:rPr lang="en-US" dirty="0"/>
              <a:t> 0,7 </a:t>
            </a:r>
            <a:r>
              <a:rPr lang="en-US" dirty="0" err="1"/>
              <a:t>volți</a:t>
            </a:r>
            <a:r>
              <a:rPr lang="en-US" dirty="0"/>
              <a:t>. </a:t>
            </a:r>
            <a:r>
              <a:rPr lang="ro-RO" dirty="0"/>
              <a:t>Ge -</a:t>
            </a:r>
            <a:r>
              <a:rPr lang="en-US" dirty="0"/>
              <a:t> 0,3 </a:t>
            </a:r>
            <a:r>
              <a:rPr lang="en-US" dirty="0" err="1"/>
              <a:t>volți</a:t>
            </a:r>
            <a:r>
              <a:rPr lang="en-US" dirty="0"/>
              <a:t>, </a:t>
            </a:r>
            <a:endParaRPr lang="ro-RO" dirty="0"/>
          </a:p>
        </p:txBody>
      </p:sp>
      <p:pic>
        <p:nvPicPr>
          <p:cNvPr id="6" name="Imagine 5">
            <a:extLst>
              <a:ext uri="{FF2B5EF4-FFF2-40B4-BE49-F238E27FC236}">
                <a16:creationId xmlns:a16="http://schemas.microsoft.com/office/drawing/2014/main" id="{7B233A05-F66C-A4B7-169E-657BF7E5D46B}"/>
              </a:ext>
            </a:extLst>
          </p:cNvPr>
          <p:cNvPicPr>
            <a:picLocks noChangeAspect="1"/>
          </p:cNvPicPr>
          <p:nvPr/>
        </p:nvPicPr>
        <p:blipFill>
          <a:blip r:embed="rId2"/>
          <a:stretch>
            <a:fillRect/>
          </a:stretch>
        </p:blipFill>
        <p:spPr>
          <a:xfrm>
            <a:off x="7718611" y="602171"/>
            <a:ext cx="4104807" cy="1602145"/>
          </a:xfrm>
          <a:prstGeom prst="rect">
            <a:avLst/>
          </a:prstGeom>
        </p:spPr>
      </p:pic>
      <p:pic>
        <p:nvPicPr>
          <p:cNvPr id="5" name="Imagine 4">
            <a:extLst>
              <a:ext uri="{FF2B5EF4-FFF2-40B4-BE49-F238E27FC236}">
                <a16:creationId xmlns:a16="http://schemas.microsoft.com/office/drawing/2014/main" id="{C73ED053-EA12-550B-FD66-36FB2B475CA8}"/>
              </a:ext>
            </a:extLst>
          </p:cNvPr>
          <p:cNvPicPr>
            <a:picLocks noChangeAspect="1"/>
          </p:cNvPicPr>
          <p:nvPr/>
        </p:nvPicPr>
        <p:blipFill>
          <a:blip r:embed="rId3"/>
          <a:stretch>
            <a:fillRect/>
          </a:stretch>
        </p:blipFill>
        <p:spPr>
          <a:xfrm>
            <a:off x="7803260" y="2727803"/>
            <a:ext cx="3935507" cy="3765071"/>
          </a:xfrm>
          <a:prstGeom prst="rect">
            <a:avLst/>
          </a:prstGeom>
        </p:spPr>
      </p:pic>
    </p:spTree>
    <p:extLst>
      <p:ext uri="{BB962C8B-B14F-4D97-AF65-F5344CB8AC3E}">
        <p14:creationId xmlns:p14="http://schemas.microsoft.com/office/powerpoint/2010/main" val="298499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09908BC-94BB-8BF8-A6F9-BD4B50A8A455}"/>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65ECDEE0-0915-FC72-7BE0-F3D1E8016849}"/>
              </a:ext>
            </a:extLst>
          </p:cNvPr>
          <p:cNvSpPr>
            <a:spLocks noGrp="1"/>
          </p:cNvSpPr>
          <p:nvPr>
            <p:ph idx="1"/>
          </p:nvPr>
        </p:nvSpPr>
        <p:spPr/>
        <p:txBody>
          <a:bodyPr/>
          <a:lstStyle/>
          <a:p>
            <a:pPr marL="0" marR="0">
              <a:lnSpc>
                <a:spcPct val="107000"/>
              </a:lnSpc>
              <a:spcBef>
                <a:spcPts val="0"/>
              </a:spcBef>
              <a:spcAft>
                <a:spcPts val="800"/>
              </a:spcAft>
            </a:pPr>
            <a:r>
              <a:rPr lang="ro-RO" kern="100" dirty="0">
                <a:latin typeface="Calibri" panose="020F0502020204030204" pitchFamily="34" charset="0"/>
                <a:ea typeface="Calibri" panose="020F0502020204030204" pitchFamily="34" charset="0"/>
                <a:cs typeface="Times New Roman" panose="02020603050405020304" pitchFamily="18" charset="0"/>
              </a:rPr>
              <a:t>Noțiuni generale despre contactul între 2 metale</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kern="100" dirty="0">
                <a:latin typeface="Calibri" panose="020F0502020204030204" pitchFamily="34" charset="0"/>
                <a:ea typeface="Calibri" panose="020F0502020204030204" pitchFamily="34" charset="0"/>
                <a:cs typeface="Times New Roman" panose="02020603050405020304" pitchFamily="18" charset="0"/>
              </a:rPr>
              <a:t>Contactul metal-semiconductor</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kern="100" dirty="0">
                <a:latin typeface="Calibri" panose="020F0502020204030204" pitchFamily="34" charset="0"/>
                <a:ea typeface="Calibri" panose="020F0502020204030204" pitchFamily="34" charset="0"/>
                <a:cs typeface="Times New Roman" panose="02020603050405020304" pitchFamily="18" charset="0"/>
              </a:rPr>
              <a:t>Bazele p-n joncțiunii</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kern="100" dirty="0">
                <a:latin typeface="Calibri" panose="020F0502020204030204" pitchFamily="34" charset="0"/>
                <a:ea typeface="Calibri" panose="020F0502020204030204" pitchFamily="34" charset="0"/>
                <a:cs typeface="Times New Roman" panose="02020603050405020304" pitchFamily="18" charset="0"/>
              </a:rPr>
              <a:t>Bazele contactului </a:t>
            </a:r>
            <a:r>
              <a:rPr lang="ro-RO" kern="100" dirty="0" err="1">
                <a:latin typeface="Calibri" panose="020F0502020204030204" pitchFamily="34" charset="0"/>
                <a:ea typeface="Calibri" panose="020F0502020204030204" pitchFamily="34" charset="0"/>
                <a:cs typeface="Times New Roman" panose="02020603050405020304" pitchFamily="18" charset="0"/>
              </a:rPr>
              <a:t>Schottky</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kern="100" dirty="0">
                <a:latin typeface="Calibri" panose="020F0502020204030204" pitchFamily="34" charset="0"/>
                <a:ea typeface="Calibri" panose="020F0502020204030204" pitchFamily="34" charset="0"/>
                <a:cs typeface="Times New Roman" panose="02020603050405020304" pitchFamily="18" charset="0"/>
              </a:rPr>
              <a:t>Polarizarea directă și indirectă a p-n, </a:t>
            </a:r>
            <a:r>
              <a:rPr lang="ro-RO" kern="100" dirty="0" err="1">
                <a:latin typeface="Calibri" panose="020F0502020204030204" pitchFamily="34" charset="0"/>
                <a:ea typeface="Calibri" panose="020F0502020204030204" pitchFamily="34" charset="0"/>
                <a:cs typeface="Times New Roman" panose="02020603050405020304" pitchFamily="18" charset="0"/>
              </a:rPr>
              <a:t>Me</a:t>
            </a:r>
            <a:r>
              <a:rPr lang="ro-RO" kern="100" dirty="0">
                <a:latin typeface="Calibri" panose="020F0502020204030204" pitchFamily="34" charset="0"/>
                <a:ea typeface="Calibri" panose="020F0502020204030204" pitchFamily="34" charset="0"/>
                <a:cs typeface="Times New Roman" panose="02020603050405020304" pitchFamily="18" charset="0"/>
              </a:rPr>
              <a:t>-Sc</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kern="100" dirty="0">
                <a:latin typeface="Calibri" panose="020F0502020204030204" pitchFamily="34" charset="0"/>
                <a:ea typeface="Calibri" panose="020F0502020204030204" pitchFamily="34" charset="0"/>
                <a:cs typeface="Times New Roman" panose="02020603050405020304" pitchFamily="18" charset="0"/>
              </a:rPr>
              <a:t>Curenții în structurile în contact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r>
              <a:rPr lang="ro-RO" dirty="0" err="1">
                <a:latin typeface="Calibri" panose="020F0502020204030204" pitchFamily="34" charset="0"/>
                <a:ea typeface="Calibri" panose="020F0502020204030204" pitchFamily="34" charset="0"/>
                <a:cs typeface="Times New Roman" panose="02020603050405020304" pitchFamily="18" charset="0"/>
              </a:rPr>
              <a:t>Heterojoncțiunile</a:t>
            </a:r>
            <a:endParaRPr lang="en-US" dirty="0"/>
          </a:p>
        </p:txBody>
      </p:sp>
    </p:spTree>
    <p:extLst>
      <p:ext uri="{BB962C8B-B14F-4D97-AF65-F5344CB8AC3E}">
        <p14:creationId xmlns:p14="http://schemas.microsoft.com/office/powerpoint/2010/main" val="1554097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E251E00-CFE3-E9A2-3E5A-50538D6DE389}"/>
              </a:ext>
            </a:extLst>
          </p:cNvPr>
          <p:cNvSpPr>
            <a:spLocks noGrp="1"/>
          </p:cNvSpPr>
          <p:nvPr>
            <p:ph type="title"/>
          </p:nvPr>
        </p:nvSpPr>
        <p:spPr>
          <a:xfrm>
            <a:off x="838200" y="365126"/>
            <a:ext cx="10515600" cy="486522"/>
          </a:xfrm>
        </p:spPr>
        <p:txBody>
          <a:bodyPr>
            <a:normAutofit fontScale="90000"/>
          </a:bodyPr>
          <a:lstStyle/>
          <a:p>
            <a:r>
              <a:rPr lang="ro-RO" dirty="0"/>
              <a:t>Polarizarea inversă</a:t>
            </a:r>
            <a:endParaRPr lang="en-US" dirty="0"/>
          </a:p>
        </p:txBody>
      </p:sp>
      <p:sp>
        <p:nvSpPr>
          <p:cNvPr id="5" name="CasetăText 4">
            <a:extLst>
              <a:ext uri="{FF2B5EF4-FFF2-40B4-BE49-F238E27FC236}">
                <a16:creationId xmlns:a16="http://schemas.microsoft.com/office/drawing/2014/main" id="{46F91C50-AD59-AF25-EA79-B10727B9B468}"/>
              </a:ext>
            </a:extLst>
          </p:cNvPr>
          <p:cNvSpPr txBox="1"/>
          <p:nvPr/>
        </p:nvSpPr>
        <p:spPr>
          <a:xfrm>
            <a:off x="8814289" y="851648"/>
            <a:ext cx="2686050" cy="461665"/>
          </a:xfrm>
          <a:prstGeom prst="rect">
            <a:avLst/>
          </a:prstGeom>
          <a:noFill/>
        </p:spPr>
        <p:txBody>
          <a:bodyPr wrap="square">
            <a:spAutoFit/>
          </a:bodyPr>
          <a:lstStyle/>
          <a:p>
            <a:r>
              <a:rPr lang="en-US" sz="2400" b="1" dirty="0"/>
              <a:t>Shockley Equation</a:t>
            </a:r>
          </a:p>
        </p:txBody>
      </p:sp>
      <mc:AlternateContent xmlns:mc="http://schemas.openxmlformats.org/markup-compatibility/2006" xmlns:a14="http://schemas.microsoft.com/office/drawing/2010/main">
        <mc:Choice Requires="a14">
          <p:sp>
            <p:nvSpPr>
              <p:cNvPr id="7" name="CasetăText 6">
                <a:extLst>
                  <a:ext uri="{FF2B5EF4-FFF2-40B4-BE49-F238E27FC236}">
                    <a16:creationId xmlns:a16="http://schemas.microsoft.com/office/drawing/2014/main" id="{175633DE-4D3A-4DE7-C73A-F243FC8A2012}"/>
                  </a:ext>
                </a:extLst>
              </p:cNvPr>
              <p:cNvSpPr txBox="1"/>
              <p:nvPr/>
            </p:nvSpPr>
            <p:spPr>
              <a:xfrm>
                <a:off x="8814289" y="1338170"/>
                <a:ext cx="2532184" cy="6411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𝑰</m:t>
                      </m:r>
                      <m:r>
                        <a:rPr lang="en-US" sz="2400" b="1" i="0">
                          <a:latin typeface="Cambria Math" panose="02040503050406030204" pitchFamily="18" charset="0"/>
                        </a:rPr>
                        <m:t>=</m:t>
                      </m:r>
                      <m:sSub>
                        <m:sSubPr>
                          <m:ctrlPr>
                            <a:rPr lang="en-US" sz="2400" b="1" i="1">
                              <a:solidFill>
                                <a:srgbClr val="836967"/>
                              </a:solidFill>
                              <a:latin typeface="Cambria Math" panose="02040503050406030204" pitchFamily="18" charset="0"/>
                            </a:rPr>
                          </m:ctrlPr>
                        </m:sSubPr>
                        <m:e>
                          <m:r>
                            <a:rPr lang="en-US" sz="2400" b="1" i="1">
                              <a:latin typeface="Cambria Math" panose="02040503050406030204" pitchFamily="18" charset="0"/>
                            </a:rPr>
                            <m:t>𝑰</m:t>
                          </m:r>
                        </m:e>
                        <m:sub>
                          <m:r>
                            <a:rPr lang="en-US" sz="2400" b="1" i="1">
                              <a:latin typeface="Cambria Math" panose="02040503050406030204" pitchFamily="18" charset="0"/>
                            </a:rPr>
                            <m:t>𝑺</m:t>
                          </m:r>
                        </m:sub>
                      </m:sSub>
                      <m:d>
                        <m:dPr>
                          <m:ctrlPr>
                            <a:rPr lang="en-US" sz="2400" b="1" i="1">
                              <a:solidFill>
                                <a:srgbClr val="836967"/>
                              </a:solidFill>
                              <a:latin typeface="Cambria Math" panose="02040503050406030204" pitchFamily="18" charset="0"/>
                            </a:rPr>
                          </m:ctrlPr>
                        </m:dPr>
                        <m:e>
                          <m:sSup>
                            <m:sSupPr>
                              <m:ctrlPr>
                                <a:rPr lang="en-US" sz="2400" b="1" i="1">
                                  <a:solidFill>
                                    <a:srgbClr val="836967"/>
                                  </a:solidFill>
                                  <a:latin typeface="Cambria Math" panose="02040503050406030204" pitchFamily="18" charset="0"/>
                                </a:rPr>
                              </m:ctrlPr>
                            </m:sSupPr>
                            <m:e>
                              <m:r>
                                <a:rPr lang="en-US" sz="2400" b="1" i="0">
                                  <a:latin typeface="Cambria Math" panose="02040503050406030204" pitchFamily="18" charset="0"/>
                                </a:rPr>
                                <m:t>𝐞</m:t>
                              </m:r>
                            </m:e>
                            <m:sup>
                              <m:f>
                                <m:fPr>
                                  <m:ctrlPr>
                                    <a:rPr lang="en-US" sz="2400" b="1" i="1">
                                      <a:solidFill>
                                        <a:srgbClr val="836967"/>
                                      </a:solidFill>
                                      <a:latin typeface="Cambria Math" panose="02040503050406030204" pitchFamily="18" charset="0"/>
                                    </a:rPr>
                                  </m:ctrlPr>
                                </m:fPr>
                                <m:num>
                                  <m:sSub>
                                    <m:sSubPr>
                                      <m:ctrlPr>
                                        <a:rPr lang="en-US" sz="2400" b="1" i="1">
                                          <a:solidFill>
                                            <a:srgbClr val="836967"/>
                                          </a:solidFill>
                                          <a:latin typeface="Cambria Math" panose="02040503050406030204" pitchFamily="18" charset="0"/>
                                        </a:rPr>
                                      </m:ctrlPr>
                                    </m:sSubPr>
                                    <m:e>
                                      <m:r>
                                        <a:rPr lang="en-US" sz="2400" b="1" i="1">
                                          <a:latin typeface="Cambria Math" panose="02040503050406030204" pitchFamily="18" charset="0"/>
                                        </a:rPr>
                                        <m:t>𝑽</m:t>
                                      </m:r>
                                    </m:e>
                                    <m:sub>
                                      <m:r>
                                        <a:rPr lang="en-US" sz="2400" b="1" i="1">
                                          <a:latin typeface="Cambria Math" panose="02040503050406030204" pitchFamily="18" charset="0"/>
                                        </a:rPr>
                                        <m:t>𝑫</m:t>
                                      </m:r>
                                    </m:sub>
                                  </m:sSub>
                                  <m:r>
                                    <a:rPr lang="en-US" sz="2400" b="1" i="1">
                                      <a:latin typeface="Cambria Math" panose="02040503050406030204" pitchFamily="18" charset="0"/>
                                    </a:rPr>
                                    <m:t>𝒒</m:t>
                                  </m:r>
                                </m:num>
                                <m:den>
                                  <m:r>
                                    <a:rPr lang="en-US" sz="2400" b="1" i="1">
                                      <a:latin typeface="Cambria Math" panose="02040503050406030204" pitchFamily="18" charset="0"/>
                                    </a:rPr>
                                    <m:t>𝒏𝒌𝑻</m:t>
                                  </m:r>
                                </m:den>
                              </m:f>
                            </m:sup>
                          </m:sSup>
                          <m:r>
                            <a:rPr lang="en-US" sz="2400" b="1" i="0">
                              <a:latin typeface="Cambria Math" panose="02040503050406030204" pitchFamily="18" charset="0"/>
                            </a:rPr>
                            <m:t>−</m:t>
                          </m:r>
                          <m:r>
                            <a:rPr lang="en-US" sz="2400" b="1" i="0">
                              <a:latin typeface="Cambria Math" panose="02040503050406030204" pitchFamily="18" charset="0"/>
                            </a:rPr>
                            <m:t>𝟏</m:t>
                          </m:r>
                        </m:e>
                      </m:d>
                    </m:oMath>
                  </m:oMathPara>
                </a14:m>
                <a:endParaRPr lang="en-US" sz="2400" b="1" dirty="0"/>
              </a:p>
            </p:txBody>
          </p:sp>
        </mc:Choice>
        <mc:Fallback xmlns="">
          <p:sp>
            <p:nvSpPr>
              <p:cNvPr id="7" name="CasetăText 6">
                <a:extLst>
                  <a:ext uri="{FF2B5EF4-FFF2-40B4-BE49-F238E27FC236}">
                    <a16:creationId xmlns:a16="http://schemas.microsoft.com/office/drawing/2014/main" id="{175633DE-4D3A-4DE7-C73A-F243FC8A2012}"/>
                  </a:ext>
                </a:extLst>
              </p:cNvPr>
              <p:cNvSpPr txBox="1">
                <a:spLocks noRot="1" noChangeAspect="1" noMove="1" noResize="1" noEditPoints="1" noAdjustHandles="1" noChangeArrowheads="1" noChangeShapeType="1" noTextEdit="1"/>
              </p:cNvSpPr>
              <p:nvPr/>
            </p:nvSpPr>
            <p:spPr>
              <a:xfrm>
                <a:off x="8814289" y="1338170"/>
                <a:ext cx="2532184" cy="641138"/>
              </a:xfrm>
              <a:prstGeom prst="rect">
                <a:avLst/>
              </a:prstGeom>
              <a:blipFill>
                <a:blip r:embed="rId2"/>
                <a:stretch>
                  <a:fillRect/>
                </a:stretch>
              </a:blipFill>
            </p:spPr>
            <p:txBody>
              <a:bodyPr/>
              <a:lstStyle/>
              <a:p>
                <a:r>
                  <a:rPr lang="en-US">
                    <a:noFill/>
                  </a:rPr>
                  <a:t> </a:t>
                </a:r>
              </a:p>
            </p:txBody>
          </p:sp>
        </mc:Fallback>
      </mc:AlternateContent>
      <p:pic>
        <p:nvPicPr>
          <p:cNvPr id="10" name="Substituent conținut 9">
            <a:extLst>
              <a:ext uri="{FF2B5EF4-FFF2-40B4-BE49-F238E27FC236}">
                <a16:creationId xmlns:a16="http://schemas.microsoft.com/office/drawing/2014/main" id="{B51581C3-0406-F4E5-A8BB-23BCDE0AEEE3}"/>
              </a:ext>
            </a:extLst>
          </p:cNvPr>
          <p:cNvPicPr>
            <a:picLocks noGrp="1" noChangeAspect="1"/>
          </p:cNvPicPr>
          <p:nvPr>
            <p:ph idx="1"/>
          </p:nvPr>
        </p:nvPicPr>
        <p:blipFill>
          <a:blip r:embed="rId3"/>
          <a:stretch>
            <a:fillRect/>
          </a:stretch>
        </p:blipFill>
        <p:spPr>
          <a:xfrm>
            <a:off x="1267429" y="1338170"/>
            <a:ext cx="5130653" cy="4902625"/>
          </a:xfrm>
        </p:spPr>
      </p:pic>
      <p:sp>
        <p:nvSpPr>
          <p:cNvPr id="12" name="CasetăText 11">
            <a:extLst>
              <a:ext uri="{FF2B5EF4-FFF2-40B4-BE49-F238E27FC236}">
                <a16:creationId xmlns:a16="http://schemas.microsoft.com/office/drawing/2014/main" id="{E9CE2D5D-0122-C83D-D937-EBBC12476853}"/>
              </a:ext>
            </a:extLst>
          </p:cNvPr>
          <p:cNvSpPr txBox="1"/>
          <p:nvPr/>
        </p:nvSpPr>
        <p:spPr>
          <a:xfrm>
            <a:off x="6398082" y="2657508"/>
            <a:ext cx="5450541" cy="3785652"/>
          </a:xfrm>
          <a:prstGeom prst="rect">
            <a:avLst/>
          </a:prstGeom>
          <a:noFill/>
        </p:spPr>
        <p:txBody>
          <a:bodyPr wrap="square">
            <a:spAutoFit/>
          </a:bodyPr>
          <a:lstStyle/>
          <a:p>
            <a:r>
              <a:rPr lang="en-US" sz="2400" dirty="0"/>
              <a:t>I</a:t>
            </a:r>
            <a:r>
              <a:rPr lang="en-US" dirty="0"/>
              <a:t>S</a:t>
            </a:r>
            <a:r>
              <a:rPr lang="ro-RO" dirty="0"/>
              <a:t> </a:t>
            </a:r>
            <a:r>
              <a:rPr lang="ro-RO" sz="2400" dirty="0"/>
              <a:t>- </a:t>
            </a:r>
            <a:r>
              <a:rPr lang="en-US" sz="2400" dirty="0"/>
              <a:t>is usually a very small current, IS ≈ 10^-17 …10^-13 A</a:t>
            </a:r>
          </a:p>
          <a:p>
            <a:r>
              <a:rPr lang="en-US" sz="2400" dirty="0"/>
              <a:t>When the voltage V is negative (“reverse” polarity) the exponential term ≈ -1;</a:t>
            </a:r>
            <a:r>
              <a:rPr lang="ro-RO" sz="2400" dirty="0"/>
              <a:t> </a:t>
            </a:r>
            <a:r>
              <a:rPr lang="en-US" sz="2400" dirty="0"/>
              <a:t>The diode current is ≈ I</a:t>
            </a:r>
            <a:r>
              <a:rPr lang="en-US" dirty="0"/>
              <a:t>S  </a:t>
            </a:r>
            <a:r>
              <a:rPr lang="en-US" sz="2400" dirty="0"/>
              <a:t>( very small).</a:t>
            </a:r>
          </a:p>
          <a:p>
            <a:endParaRPr lang="en-US" sz="2400" dirty="0"/>
          </a:p>
          <a:p>
            <a:r>
              <a:rPr lang="en-US" sz="2400" dirty="0"/>
              <a:t>When the voltage V is positive (“forward” polarity) the exponential term</a:t>
            </a:r>
          </a:p>
          <a:p>
            <a:r>
              <a:rPr lang="en-US" sz="2400" dirty="0"/>
              <a:t>increases rapidly with V and the current is high.</a:t>
            </a:r>
          </a:p>
        </p:txBody>
      </p:sp>
    </p:spTree>
    <p:extLst>
      <p:ext uri="{BB962C8B-B14F-4D97-AF65-F5344CB8AC3E}">
        <p14:creationId xmlns:p14="http://schemas.microsoft.com/office/powerpoint/2010/main" val="783200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25120FB-FDAF-96A5-3626-7A359A2E321E}"/>
              </a:ext>
            </a:extLst>
          </p:cNvPr>
          <p:cNvSpPr>
            <a:spLocks noGrp="1"/>
          </p:cNvSpPr>
          <p:nvPr>
            <p:ph type="title"/>
          </p:nvPr>
        </p:nvSpPr>
        <p:spPr/>
        <p:txBody>
          <a:bodyPr/>
          <a:lstStyle/>
          <a:p>
            <a:r>
              <a:rPr lang="ro-RO" dirty="0"/>
              <a:t>Caracteristica I-V</a:t>
            </a:r>
            <a:endParaRPr lang="en-US" dirty="0"/>
          </a:p>
        </p:txBody>
      </p:sp>
      <p:pic>
        <p:nvPicPr>
          <p:cNvPr id="5" name="Substituent conținut 4">
            <a:extLst>
              <a:ext uri="{FF2B5EF4-FFF2-40B4-BE49-F238E27FC236}">
                <a16:creationId xmlns:a16="http://schemas.microsoft.com/office/drawing/2014/main" id="{C473C07B-544C-CEC3-19BE-D3C22A244273}"/>
              </a:ext>
            </a:extLst>
          </p:cNvPr>
          <p:cNvPicPr>
            <a:picLocks noGrp="1" noChangeAspect="1"/>
          </p:cNvPicPr>
          <p:nvPr>
            <p:ph idx="1"/>
          </p:nvPr>
        </p:nvPicPr>
        <p:blipFill>
          <a:blip r:embed="rId2"/>
          <a:stretch>
            <a:fillRect/>
          </a:stretch>
        </p:blipFill>
        <p:spPr>
          <a:xfrm>
            <a:off x="300318" y="1871850"/>
            <a:ext cx="5559912" cy="4077269"/>
          </a:xfrm>
        </p:spPr>
      </p:pic>
      <p:pic>
        <p:nvPicPr>
          <p:cNvPr id="7" name="Imagine 6">
            <a:extLst>
              <a:ext uri="{FF2B5EF4-FFF2-40B4-BE49-F238E27FC236}">
                <a16:creationId xmlns:a16="http://schemas.microsoft.com/office/drawing/2014/main" id="{C0F3AE5B-209D-02D6-F38A-C2D4CB91F012}"/>
              </a:ext>
            </a:extLst>
          </p:cNvPr>
          <p:cNvPicPr>
            <a:picLocks noChangeAspect="1"/>
          </p:cNvPicPr>
          <p:nvPr/>
        </p:nvPicPr>
        <p:blipFill>
          <a:blip r:embed="rId3"/>
          <a:stretch>
            <a:fillRect/>
          </a:stretch>
        </p:blipFill>
        <p:spPr>
          <a:xfrm>
            <a:off x="6590605" y="2069074"/>
            <a:ext cx="5014207" cy="3417326"/>
          </a:xfrm>
          <a:prstGeom prst="rect">
            <a:avLst/>
          </a:prstGeom>
        </p:spPr>
      </p:pic>
    </p:spTree>
    <p:extLst>
      <p:ext uri="{BB962C8B-B14F-4D97-AF65-F5344CB8AC3E}">
        <p14:creationId xmlns:p14="http://schemas.microsoft.com/office/powerpoint/2010/main" val="4057853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1" y="121919"/>
            <a:ext cx="11342913" cy="3889987"/>
          </a:xfrm>
        </p:spPr>
        <p:txBody>
          <a:bodyPr>
            <a:noAutofit/>
          </a:bodyPr>
          <a:lstStyle/>
          <a:p>
            <a:r>
              <a:rPr lang="ro-RO" sz="1800" dirty="0"/>
              <a:t>A</a:t>
            </a:r>
            <a:r>
              <a:rPr lang="en-US" sz="1800" dirty="0"/>
              <a:t>m </a:t>
            </a:r>
            <a:r>
              <a:rPr lang="en-US" sz="1800" dirty="0" err="1"/>
              <a:t>discutat</a:t>
            </a:r>
            <a:r>
              <a:rPr lang="en-US" sz="1800" dirty="0"/>
              <a:t> </a:t>
            </a:r>
            <a:r>
              <a:rPr lang="en-US" sz="1800" dirty="0" err="1"/>
              <a:t>potențialul</a:t>
            </a:r>
            <a:r>
              <a:rPr lang="en-US" sz="1800" dirty="0"/>
              <a:t> de </a:t>
            </a:r>
            <a:r>
              <a:rPr lang="en-US" sz="1800" dirty="0" err="1"/>
              <a:t>difuzie</a:t>
            </a:r>
            <a:r>
              <a:rPr lang="en-US" sz="1800" dirty="0"/>
              <a:t> </a:t>
            </a:r>
            <a:r>
              <a:rPr lang="en-US" sz="1800" dirty="0" err="1"/>
              <a:t>într</a:t>
            </a:r>
            <a:r>
              <a:rPr lang="en-US" sz="1800" dirty="0"/>
              <a:t>-o </a:t>
            </a:r>
            <a:r>
              <a:rPr lang="en-US" sz="1800" dirty="0" err="1"/>
              <a:t>joncțiune</a:t>
            </a:r>
            <a:r>
              <a:rPr lang="en-US" sz="1800" dirty="0"/>
              <a:t> </a:t>
            </a:r>
            <a:r>
              <a:rPr lang="en-US" sz="1800" b="1" dirty="0" err="1"/>
              <a:t>pn</a:t>
            </a:r>
            <a:r>
              <a:rPr lang="en-US" sz="1800" dirty="0"/>
              <a:t>.</a:t>
            </a:r>
            <a:r>
              <a:rPr lang="ro-RO" sz="1800" dirty="0"/>
              <a:t> </a:t>
            </a:r>
            <a:r>
              <a:rPr lang="en-US" sz="1800" dirty="0" err="1"/>
              <a:t>Acum</a:t>
            </a:r>
            <a:r>
              <a:rPr lang="en-US" sz="1800" dirty="0"/>
              <a:t> </a:t>
            </a:r>
            <a:r>
              <a:rPr lang="en-US" sz="1800" dirty="0" err="1"/>
              <a:t>înțelegeți</a:t>
            </a:r>
            <a:r>
              <a:rPr lang="en-US" sz="1800" dirty="0"/>
              <a:t> </a:t>
            </a:r>
            <a:r>
              <a:rPr lang="en-US" sz="1800" dirty="0" err="1"/>
              <a:t>că</a:t>
            </a:r>
            <a:r>
              <a:rPr lang="en-US" sz="1800" dirty="0"/>
              <a:t> </a:t>
            </a:r>
            <a:r>
              <a:rPr lang="en-US" sz="1800" dirty="0" err="1"/>
              <a:t>nivelul</a:t>
            </a:r>
            <a:r>
              <a:rPr lang="en-US" sz="1800" dirty="0"/>
              <a:t> Fermi </a:t>
            </a:r>
            <a:r>
              <a:rPr lang="en-US" sz="1800" dirty="0" err="1"/>
              <a:t>este</a:t>
            </a:r>
            <a:r>
              <a:rPr lang="en-US" sz="1800" dirty="0"/>
              <a:t> </a:t>
            </a:r>
            <a:r>
              <a:rPr lang="en-US" sz="1800" dirty="0" err="1"/>
              <a:t>nivelul</a:t>
            </a:r>
            <a:r>
              <a:rPr lang="en-US" sz="1800" dirty="0"/>
              <a:t> de </a:t>
            </a:r>
            <a:r>
              <a:rPr lang="en-US" sz="1800" dirty="0" err="1"/>
              <a:t>energie</a:t>
            </a:r>
            <a:r>
              <a:rPr lang="en-US" sz="1800" dirty="0"/>
              <a:t> de </a:t>
            </a:r>
            <a:r>
              <a:rPr lang="en-US" sz="1800" dirty="0" err="1"/>
              <a:t>referință</a:t>
            </a:r>
            <a:r>
              <a:rPr lang="en-US" sz="1800" dirty="0"/>
              <a:t> </a:t>
            </a:r>
            <a:r>
              <a:rPr lang="en-US" sz="1800" dirty="0" err="1"/>
              <a:t>pentru</a:t>
            </a:r>
            <a:r>
              <a:rPr lang="en-US" sz="1800" dirty="0"/>
              <a:t> </a:t>
            </a:r>
            <a:r>
              <a:rPr lang="en-US" sz="1800" dirty="0" err="1"/>
              <a:t>joncțiunea</a:t>
            </a:r>
            <a:r>
              <a:rPr lang="en-US" sz="1800" dirty="0"/>
              <a:t> </a:t>
            </a:r>
            <a:r>
              <a:rPr lang="en-US" sz="1800" b="1" dirty="0" err="1"/>
              <a:t>pn</a:t>
            </a:r>
            <a:r>
              <a:rPr lang="en-US" sz="1800" dirty="0"/>
              <a:t>.</a:t>
            </a:r>
            <a:r>
              <a:rPr lang="ro-RO" sz="1800" dirty="0"/>
              <a:t> </a:t>
            </a:r>
          </a:p>
          <a:p>
            <a:r>
              <a:rPr lang="ro-RO" sz="1800" dirty="0"/>
              <a:t>N</a:t>
            </a:r>
            <a:r>
              <a:rPr lang="en-US" sz="1800" dirty="0" err="1"/>
              <a:t>ivelul</a:t>
            </a:r>
            <a:r>
              <a:rPr lang="en-US" sz="1800" dirty="0"/>
              <a:t> Fermi </a:t>
            </a:r>
            <a:r>
              <a:rPr lang="en-US" sz="1800" dirty="0" err="1"/>
              <a:t>este</a:t>
            </a:r>
            <a:r>
              <a:rPr lang="en-US" sz="1800" dirty="0"/>
              <a:t> </a:t>
            </a:r>
            <a:r>
              <a:rPr lang="en-US" sz="1800" dirty="0" err="1"/>
              <a:t>folosit</a:t>
            </a:r>
            <a:r>
              <a:rPr lang="en-US" sz="1800" dirty="0"/>
              <a:t> ca </a:t>
            </a:r>
            <a:r>
              <a:rPr lang="en-US" sz="1800" dirty="0" err="1"/>
              <a:t>punct</a:t>
            </a:r>
            <a:r>
              <a:rPr lang="en-US" sz="1800" dirty="0"/>
              <a:t> de </a:t>
            </a:r>
            <a:r>
              <a:rPr lang="en-US" sz="1800" dirty="0" err="1"/>
              <a:t>referință</a:t>
            </a:r>
            <a:r>
              <a:rPr lang="en-US" sz="1800" dirty="0"/>
              <a:t> </a:t>
            </a:r>
            <a:r>
              <a:rPr lang="en-US" sz="1800" dirty="0" err="1"/>
              <a:t>pentru</a:t>
            </a:r>
            <a:r>
              <a:rPr lang="en-US" sz="1800" dirty="0"/>
              <a:t> </a:t>
            </a:r>
            <a:r>
              <a:rPr lang="en-US" sz="1800" dirty="0" err="1"/>
              <a:t>potențialul</a:t>
            </a:r>
            <a:r>
              <a:rPr lang="en-US" sz="1800" dirty="0"/>
              <a:t> de </a:t>
            </a:r>
            <a:r>
              <a:rPr lang="en-US" sz="1800" dirty="0" err="1"/>
              <a:t>barieră</a:t>
            </a:r>
            <a:r>
              <a:rPr lang="en-US" sz="1800" dirty="0"/>
              <a:t> al </a:t>
            </a:r>
            <a:r>
              <a:rPr lang="en-US" sz="1800" dirty="0" err="1"/>
              <a:t>joncțiun</a:t>
            </a:r>
            <a:r>
              <a:rPr lang="ro-RO" sz="1800" dirty="0"/>
              <a:t>ii</a:t>
            </a:r>
            <a:r>
              <a:rPr lang="en-US" sz="1800" dirty="0"/>
              <a:t> </a:t>
            </a:r>
            <a:r>
              <a:rPr lang="en-US" sz="1800" b="1" i="1" dirty="0" err="1"/>
              <a:t>pn</a:t>
            </a:r>
            <a:r>
              <a:rPr lang="en-US" sz="1800" dirty="0"/>
              <a:t>, </a:t>
            </a:r>
            <a:endParaRPr lang="ro-RO" sz="1800" dirty="0"/>
          </a:p>
          <a:p>
            <a:r>
              <a:rPr lang="ro-RO" sz="1800" dirty="0"/>
              <a:t>P</a:t>
            </a:r>
            <a:r>
              <a:rPr lang="en-US" sz="1800" dirty="0" err="1"/>
              <a:t>entru</a:t>
            </a:r>
            <a:r>
              <a:rPr lang="en-US" sz="1800" dirty="0"/>
              <a:t> </a:t>
            </a:r>
            <a:r>
              <a:rPr lang="en-US" sz="1800" dirty="0" err="1"/>
              <a:t>joncțiune</a:t>
            </a:r>
            <a:r>
              <a:rPr lang="en-US" sz="1800" dirty="0"/>
              <a:t> </a:t>
            </a:r>
            <a:r>
              <a:rPr lang="ro-RO" sz="1800" dirty="0"/>
              <a:t>Me-SC</a:t>
            </a:r>
            <a:r>
              <a:rPr lang="en-US" sz="1800" dirty="0"/>
              <a:t> </a:t>
            </a:r>
            <a:r>
              <a:rPr lang="ro-RO" sz="1800" b="1" i="1" dirty="0"/>
              <a:t>lucrul de ieșire</a:t>
            </a:r>
            <a:r>
              <a:rPr lang="en-US" sz="1800" b="1" i="1" dirty="0"/>
              <a:t> </a:t>
            </a:r>
            <a:r>
              <a:rPr lang="en-US" sz="1800" dirty="0" err="1"/>
              <a:t>este</a:t>
            </a:r>
            <a:r>
              <a:rPr lang="en-US" sz="1800" dirty="0"/>
              <a:t> </a:t>
            </a:r>
            <a:r>
              <a:rPr lang="en-US" sz="1800" dirty="0" err="1"/>
              <a:t>utilizat</a:t>
            </a:r>
            <a:r>
              <a:rPr lang="ro-RO" sz="1800" dirty="0"/>
              <a:t> </a:t>
            </a:r>
            <a:r>
              <a:rPr lang="en-US" sz="1800" dirty="0"/>
              <a:t>ca </a:t>
            </a:r>
            <a:r>
              <a:rPr lang="en-US" sz="1800" dirty="0" err="1"/>
              <a:t>punct</a:t>
            </a:r>
            <a:r>
              <a:rPr lang="en-US" sz="1800" dirty="0"/>
              <a:t> de </a:t>
            </a:r>
            <a:r>
              <a:rPr lang="en-US" sz="1800" dirty="0" err="1"/>
              <a:t>referință</a:t>
            </a:r>
            <a:r>
              <a:rPr lang="en-US" sz="1800" dirty="0"/>
              <a:t>. </a:t>
            </a:r>
            <a:r>
              <a:rPr lang="en-US" sz="1800" dirty="0" err="1"/>
              <a:t>Caracteristicile</a:t>
            </a:r>
            <a:r>
              <a:rPr lang="en-US" sz="1800" dirty="0"/>
              <a:t> </a:t>
            </a:r>
            <a:r>
              <a:rPr lang="en-US" sz="1800" dirty="0" err="1"/>
              <a:t>joncțiunii</a:t>
            </a:r>
            <a:r>
              <a:rPr lang="en-US" sz="1800" dirty="0"/>
              <a:t> Me-</a:t>
            </a:r>
            <a:r>
              <a:rPr lang="ro-RO" sz="1800" dirty="0"/>
              <a:t>SC </a:t>
            </a:r>
            <a:r>
              <a:rPr lang="en-US" sz="1800" dirty="0" err="1"/>
              <a:t>depind</a:t>
            </a:r>
            <a:r>
              <a:rPr lang="en-US" sz="1800" dirty="0"/>
              <a:t> </a:t>
            </a:r>
            <a:r>
              <a:rPr lang="ro-RO" sz="1800" dirty="0"/>
              <a:t>de </a:t>
            </a:r>
            <a:r>
              <a:rPr lang="en-US" sz="1800" dirty="0" err="1"/>
              <a:t>lucru</a:t>
            </a:r>
            <a:r>
              <a:rPr lang="ro-RO" sz="1800" dirty="0"/>
              <a:t>l</a:t>
            </a:r>
            <a:r>
              <a:rPr lang="en-US" sz="1800" dirty="0"/>
              <a:t> </a:t>
            </a:r>
            <a:r>
              <a:rPr lang="ro-RO" sz="1800" dirty="0"/>
              <a:t>de ieșire (mai mare sau mai mic)din</a:t>
            </a:r>
            <a:r>
              <a:rPr lang="en-US" sz="1800" dirty="0"/>
              <a:t> Me </a:t>
            </a:r>
            <a:r>
              <a:rPr lang="ro-RO" sz="1800" dirty="0"/>
              <a:t>și</a:t>
            </a:r>
            <a:r>
              <a:rPr lang="en-US" sz="1800" dirty="0"/>
              <a:t> SC </a:t>
            </a:r>
            <a:endParaRPr lang="ro-RO" sz="1800" dirty="0"/>
          </a:p>
          <a:p>
            <a:pPr marL="0" indent="0">
              <a:buNone/>
            </a:pPr>
            <a:r>
              <a:rPr lang="en-US" sz="1800" dirty="0"/>
              <a:t>• </a:t>
            </a:r>
            <a:r>
              <a:rPr lang="en-US" sz="1800" b="1" dirty="0" err="1"/>
              <a:t>Afinitatea</a:t>
            </a:r>
            <a:r>
              <a:rPr lang="en-US" sz="1800" b="1" dirty="0"/>
              <a:t> </a:t>
            </a:r>
            <a:r>
              <a:rPr lang="en-US" sz="1800" b="1" dirty="0" err="1"/>
              <a:t>electronică</a:t>
            </a:r>
            <a:r>
              <a:rPr lang="en-US" sz="1800" b="1" dirty="0"/>
              <a:t> </a:t>
            </a:r>
            <a:r>
              <a:rPr lang="en-US" sz="1800" dirty="0"/>
              <a:t>a </a:t>
            </a:r>
            <a:r>
              <a:rPr lang="ro-RO" sz="1800" dirty="0"/>
              <a:t>SC</a:t>
            </a:r>
            <a:r>
              <a:rPr lang="en-US" sz="1800" dirty="0"/>
              <a:t> </a:t>
            </a:r>
            <a:r>
              <a:rPr lang="en-US" sz="1800" dirty="0" err="1"/>
              <a:t>este</a:t>
            </a:r>
            <a:r>
              <a:rPr lang="en-US" sz="1800" dirty="0"/>
              <a:t> </a:t>
            </a:r>
            <a:r>
              <a:rPr lang="ro-RO" sz="1800" b="1" dirty="0"/>
              <a:t>proprietatea fundamentală a SC</a:t>
            </a:r>
            <a:r>
              <a:rPr lang="ro-RO" sz="1800" dirty="0"/>
              <a:t>. Este </a:t>
            </a:r>
            <a:r>
              <a:rPr lang="en-US" sz="1800" dirty="0"/>
              <a:t>o diferență </a:t>
            </a:r>
            <a:r>
              <a:rPr lang="en-US" sz="1800" dirty="0" err="1"/>
              <a:t>între</a:t>
            </a:r>
            <a:r>
              <a:rPr lang="ro-RO" sz="1800" dirty="0"/>
              <a:t> </a:t>
            </a:r>
            <a:r>
              <a:rPr lang="en-US" sz="1800" dirty="0" err="1"/>
              <a:t>cel</a:t>
            </a:r>
            <a:r>
              <a:rPr lang="en-US" sz="1800" dirty="0"/>
              <a:t> </a:t>
            </a:r>
            <a:r>
              <a:rPr lang="en-US" sz="1800" dirty="0" err="1"/>
              <a:t>mai</a:t>
            </a:r>
            <a:r>
              <a:rPr lang="en-US" sz="1800" dirty="0"/>
              <a:t> </a:t>
            </a:r>
            <a:r>
              <a:rPr lang="en-US" sz="1800" dirty="0" err="1"/>
              <a:t>scăzut</a:t>
            </a:r>
            <a:r>
              <a:rPr lang="en-US" sz="1800" dirty="0"/>
              <a:t> </a:t>
            </a:r>
            <a:r>
              <a:rPr lang="en-US" sz="1800" dirty="0" err="1"/>
              <a:t>nivel</a:t>
            </a:r>
            <a:r>
              <a:rPr lang="en-US" sz="1800" dirty="0"/>
              <a:t> de </a:t>
            </a:r>
            <a:r>
              <a:rPr lang="en-US" sz="1800" dirty="0" err="1"/>
              <a:t>energie</a:t>
            </a:r>
            <a:r>
              <a:rPr lang="en-US" sz="1800" dirty="0"/>
              <a:t> din </a:t>
            </a:r>
            <a:r>
              <a:rPr lang="ro-RO" sz="1800" dirty="0"/>
              <a:t>BC</a:t>
            </a:r>
            <a:r>
              <a:rPr lang="en-US" sz="1800" dirty="0"/>
              <a:t> </a:t>
            </a:r>
            <a:r>
              <a:rPr lang="en-US" sz="1800" dirty="0" err="1"/>
              <a:t>și</a:t>
            </a:r>
            <a:r>
              <a:rPr lang="en-US" sz="1800" dirty="0"/>
              <a:t> </a:t>
            </a:r>
            <a:r>
              <a:rPr lang="en-US" sz="1800" dirty="0" err="1"/>
              <a:t>nivelul</a:t>
            </a:r>
            <a:r>
              <a:rPr lang="en-US" sz="1800" dirty="0"/>
              <a:t> de vid. </a:t>
            </a:r>
            <a:r>
              <a:rPr lang="en-US" sz="1800" b="1" dirty="0" err="1"/>
              <a:t>Afinitatea</a:t>
            </a:r>
            <a:r>
              <a:rPr lang="en-US" sz="1800" b="1" dirty="0"/>
              <a:t> </a:t>
            </a:r>
            <a:r>
              <a:rPr lang="en-US" sz="1800" b="1" dirty="0" err="1"/>
              <a:t>electronică</a:t>
            </a:r>
            <a:r>
              <a:rPr lang="en-US" sz="1800" b="1" dirty="0"/>
              <a:t> a </a:t>
            </a:r>
            <a:r>
              <a:rPr lang="ro-RO" sz="1800" b="1" dirty="0"/>
              <a:t>Me</a:t>
            </a:r>
            <a:r>
              <a:rPr lang="en-US" sz="1800" b="1" dirty="0"/>
              <a:t> </a:t>
            </a:r>
            <a:r>
              <a:rPr lang="en-US" sz="1800" b="1" dirty="0" err="1"/>
              <a:t>este</a:t>
            </a:r>
            <a:r>
              <a:rPr lang="en-US" sz="1800" b="1" dirty="0"/>
              <a:t> </a:t>
            </a:r>
            <a:r>
              <a:rPr lang="ro-RO" sz="1800" b="1" dirty="0"/>
              <a:t>lucrul de ieșire</a:t>
            </a:r>
            <a:r>
              <a:rPr lang="en-US" sz="1800" dirty="0"/>
              <a:t>.</a:t>
            </a:r>
            <a:endParaRPr lang="ro-RO" sz="1800" dirty="0"/>
          </a:p>
          <a:p>
            <a:pPr marL="0" indent="0">
              <a:buNone/>
            </a:pPr>
            <a:r>
              <a:rPr lang="en-US" sz="1800" dirty="0"/>
              <a:t>• </a:t>
            </a:r>
            <a:r>
              <a:rPr lang="en-US" sz="1800" b="1" dirty="0" err="1"/>
              <a:t>Nivelul</a:t>
            </a:r>
            <a:r>
              <a:rPr lang="en-US" sz="1800" b="1" dirty="0"/>
              <a:t> Fermi</a:t>
            </a:r>
            <a:r>
              <a:rPr lang="en-US" sz="1800" dirty="0"/>
              <a:t>: </a:t>
            </a:r>
            <a:r>
              <a:rPr lang="en-US" sz="1800" dirty="0" err="1"/>
              <a:t>este</a:t>
            </a:r>
            <a:r>
              <a:rPr lang="en-US" sz="1800" dirty="0"/>
              <a:t> </a:t>
            </a:r>
            <a:r>
              <a:rPr lang="en-US" sz="1800" dirty="0" err="1"/>
              <a:t>nivelul</a:t>
            </a:r>
            <a:r>
              <a:rPr lang="en-US" sz="1800" dirty="0"/>
              <a:t> de </a:t>
            </a:r>
            <a:r>
              <a:rPr lang="en-US" sz="1800" dirty="0" err="1"/>
              <a:t>energie</a:t>
            </a:r>
            <a:r>
              <a:rPr lang="en-US" sz="1800" dirty="0"/>
              <a:t> care are o </a:t>
            </a:r>
            <a:r>
              <a:rPr lang="en-US" sz="1800" dirty="0" err="1"/>
              <a:t>probabilitate</a:t>
            </a:r>
            <a:r>
              <a:rPr lang="en-US" sz="1800" dirty="0"/>
              <a:t> de 50% de a fi </a:t>
            </a:r>
            <a:r>
              <a:rPr lang="en-US" sz="1800" dirty="0" err="1"/>
              <a:t>ocupat</a:t>
            </a:r>
            <a:r>
              <a:rPr lang="en-US" sz="1800" dirty="0"/>
              <a:t> de un electron conform</a:t>
            </a:r>
            <a:r>
              <a:rPr lang="ro-RO" sz="1800" dirty="0"/>
              <a:t> d</a:t>
            </a:r>
            <a:r>
              <a:rPr lang="en-US" sz="1800" dirty="0" err="1"/>
              <a:t>istributie</a:t>
            </a:r>
            <a:r>
              <a:rPr lang="ro-RO" sz="1800" dirty="0"/>
              <a:t>i</a:t>
            </a:r>
            <a:r>
              <a:rPr lang="en-US" sz="1800" dirty="0"/>
              <a:t> Fermi</a:t>
            </a:r>
            <a:endParaRPr lang="ro-RO" sz="1800" dirty="0"/>
          </a:p>
          <a:p>
            <a:pPr marL="0" indent="0">
              <a:buNone/>
            </a:pPr>
            <a:r>
              <a:rPr lang="en-US" sz="1800" dirty="0"/>
              <a:t>• </a:t>
            </a:r>
            <a:r>
              <a:rPr lang="ro-RO" sz="1800" b="1" dirty="0"/>
              <a:t>Lucrul de ieșire </a:t>
            </a:r>
            <a:r>
              <a:rPr lang="en-US" sz="1800" dirty="0" err="1"/>
              <a:t>este</a:t>
            </a:r>
            <a:r>
              <a:rPr lang="en-US" sz="1800" dirty="0"/>
              <a:t> </a:t>
            </a:r>
            <a:r>
              <a:rPr lang="en-US" sz="1800" dirty="0" err="1"/>
              <a:t>cantitatea</a:t>
            </a:r>
            <a:r>
              <a:rPr lang="en-US" sz="1800" dirty="0"/>
              <a:t> de </a:t>
            </a:r>
            <a:r>
              <a:rPr lang="en-US" sz="1800" dirty="0" err="1"/>
              <a:t>energie</a:t>
            </a:r>
            <a:r>
              <a:rPr lang="en-US" sz="1800" dirty="0"/>
              <a:t> </a:t>
            </a:r>
            <a:r>
              <a:rPr lang="en-US" sz="1800" dirty="0" err="1"/>
              <a:t>necesară</a:t>
            </a:r>
            <a:r>
              <a:rPr lang="en-US" sz="1800" dirty="0"/>
              <a:t> </a:t>
            </a:r>
            <a:r>
              <a:rPr lang="en-US" sz="1800" dirty="0" err="1"/>
              <a:t>pentru</a:t>
            </a:r>
            <a:r>
              <a:rPr lang="en-US" sz="1800" dirty="0"/>
              <a:t> </a:t>
            </a:r>
            <a:r>
              <a:rPr lang="en-US" sz="1800" b="1" dirty="0"/>
              <a:t>a </a:t>
            </a:r>
            <a:r>
              <a:rPr lang="en-US" sz="1800" b="1" dirty="0" err="1"/>
              <a:t>elimina</a:t>
            </a:r>
            <a:r>
              <a:rPr lang="en-US" sz="1800" b="1" dirty="0"/>
              <a:t> un electron liber </a:t>
            </a:r>
            <a:r>
              <a:rPr lang="en-US" sz="1800" b="1" dirty="0" err="1"/>
              <a:t>dintr</a:t>
            </a:r>
            <a:r>
              <a:rPr lang="en-US" sz="1800" b="1" dirty="0"/>
              <a:t>-o </a:t>
            </a:r>
            <a:r>
              <a:rPr lang="en-US" sz="1800" b="1" dirty="0" err="1"/>
              <a:t>moleculă</a:t>
            </a:r>
            <a:r>
              <a:rPr lang="en-US" sz="1800" dirty="0"/>
              <a:t>. Este </a:t>
            </a:r>
            <a:r>
              <a:rPr lang="en-US" sz="1800" dirty="0" err="1"/>
              <a:t>egal</a:t>
            </a:r>
            <a:r>
              <a:rPr lang="en-US" sz="1800" dirty="0"/>
              <a:t> cu </a:t>
            </a:r>
            <a:r>
              <a:rPr lang="en-US" sz="1800" b="1" dirty="0" err="1"/>
              <a:t>diferența</a:t>
            </a:r>
            <a:r>
              <a:rPr lang="en-US" sz="1800" b="1" dirty="0"/>
              <a:t> </a:t>
            </a:r>
            <a:r>
              <a:rPr lang="en-US" sz="1800" b="1" dirty="0" err="1"/>
              <a:t>dintre</a:t>
            </a:r>
            <a:r>
              <a:rPr lang="en-US" sz="1800" b="1" dirty="0"/>
              <a:t> </a:t>
            </a:r>
            <a:r>
              <a:rPr lang="en-US" sz="1800" b="1" dirty="0" err="1"/>
              <a:t>nivelul</a:t>
            </a:r>
            <a:r>
              <a:rPr lang="en-US" sz="1800" b="1" dirty="0"/>
              <a:t> Fermi </a:t>
            </a:r>
            <a:r>
              <a:rPr lang="en-US" sz="1800" b="1" dirty="0" err="1"/>
              <a:t>și</a:t>
            </a:r>
            <a:r>
              <a:rPr lang="en-US" sz="1800" b="1" dirty="0"/>
              <a:t> </a:t>
            </a:r>
            <a:r>
              <a:rPr lang="en-US" sz="1800" b="1" dirty="0" err="1"/>
              <a:t>cel</a:t>
            </a:r>
            <a:r>
              <a:rPr lang="en-US" sz="1800" b="1" dirty="0"/>
              <a:t> de vid</a:t>
            </a:r>
            <a:r>
              <a:rPr lang="en-US" sz="1800" dirty="0"/>
              <a:t>.</a:t>
            </a:r>
            <a:r>
              <a:rPr lang="ro-RO" sz="1800" dirty="0"/>
              <a:t> </a:t>
            </a:r>
            <a:r>
              <a:rPr lang="ro-RO" sz="1800" b="1" dirty="0"/>
              <a:t>E</a:t>
            </a:r>
            <a:r>
              <a:rPr lang="pt-BR" sz="1800" b="1" dirty="0"/>
              <a:t>ste o proprietate invariantă a metalului</a:t>
            </a:r>
            <a:r>
              <a:rPr lang="ro-RO" sz="1800" b="1" dirty="0"/>
              <a:t> și e</a:t>
            </a:r>
            <a:r>
              <a:rPr lang="pt-BR" sz="1800" dirty="0"/>
              <a:t>ste minimum de energie necesară ca electronul să devină liber din metal.</a:t>
            </a:r>
            <a:endParaRPr lang="ro-RO" sz="1800" dirty="0"/>
          </a:p>
          <a:p>
            <a:pPr marL="0" indent="0">
              <a:buNone/>
            </a:pPr>
            <a:r>
              <a:rPr lang="en-US" sz="1800" dirty="0"/>
              <a:t>• </a:t>
            </a:r>
            <a:r>
              <a:rPr lang="en-US" sz="1800" b="1" dirty="0" err="1"/>
              <a:t>Nivelul</a:t>
            </a:r>
            <a:r>
              <a:rPr lang="en-US" sz="1800" b="1" dirty="0"/>
              <a:t> de vid </a:t>
            </a:r>
            <a:r>
              <a:rPr lang="en-US" sz="1800" dirty="0" err="1"/>
              <a:t>este</a:t>
            </a:r>
            <a:r>
              <a:rPr lang="en-US" sz="1800" dirty="0"/>
              <a:t> </a:t>
            </a:r>
            <a:r>
              <a:rPr lang="ro-RO" sz="1800" dirty="0"/>
              <a:t>energia electronului liber</a:t>
            </a:r>
            <a:endParaRPr lang="en-US" sz="1800" dirty="0"/>
          </a:p>
        </p:txBody>
      </p:sp>
      <p:sp>
        <p:nvSpPr>
          <p:cNvPr id="4" name="Rectangle 3"/>
          <p:cNvSpPr/>
          <p:nvPr/>
        </p:nvSpPr>
        <p:spPr>
          <a:xfrm rot="16200000">
            <a:off x="-1402564" y="1882605"/>
            <a:ext cx="3796939" cy="461665"/>
          </a:xfrm>
          <a:prstGeom prst="rect">
            <a:avLst/>
          </a:prstGeom>
        </p:spPr>
        <p:txBody>
          <a:bodyPr wrap="square">
            <a:spAutoFit/>
          </a:bodyPr>
          <a:lstStyle/>
          <a:p>
            <a:r>
              <a:rPr lang="ro-RO" sz="2400" b="1" dirty="0"/>
              <a:t>Bazele joncțiunii Me-SC</a:t>
            </a:r>
            <a:endParaRPr lang="en-US" sz="2400" b="1" dirty="0"/>
          </a:p>
        </p:txBody>
      </p:sp>
      <p:pic>
        <p:nvPicPr>
          <p:cNvPr id="5" name="Picture 4"/>
          <p:cNvPicPr>
            <a:picLocks noChangeAspect="1"/>
          </p:cNvPicPr>
          <p:nvPr/>
        </p:nvPicPr>
        <p:blipFill>
          <a:blip r:embed="rId2"/>
          <a:stretch>
            <a:fillRect/>
          </a:stretch>
        </p:blipFill>
        <p:spPr>
          <a:xfrm>
            <a:off x="265072" y="4200755"/>
            <a:ext cx="6223651" cy="2535326"/>
          </a:xfrm>
          <a:prstGeom prst="rect">
            <a:avLst/>
          </a:prstGeom>
        </p:spPr>
      </p:pic>
      <p:pic>
        <p:nvPicPr>
          <p:cNvPr id="7" name="Picture 6" descr="https://ecee.colorado.edu/~bart/book/book/chapter3/gif/fig3_2_2.gif">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062519" y="4322674"/>
            <a:ext cx="4336869" cy="2060121"/>
          </a:xfrm>
          <a:prstGeom prst="rect">
            <a:avLst/>
          </a:prstGeom>
          <a:noFill/>
          <a:ln>
            <a:noFill/>
          </a:ln>
        </p:spPr>
      </p:pic>
    </p:spTree>
    <p:extLst>
      <p:ext uri="{BB962C8B-B14F-4D97-AF65-F5344CB8AC3E}">
        <p14:creationId xmlns:p14="http://schemas.microsoft.com/office/powerpoint/2010/main" val="2460226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2FDD822-9AF1-C874-B091-4FAD553596FD}"/>
              </a:ext>
            </a:extLst>
          </p:cNvPr>
          <p:cNvSpPr>
            <a:spLocks noGrp="1"/>
          </p:cNvSpPr>
          <p:nvPr>
            <p:ph type="title"/>
          </p:nvPr>
        </p:nvSpPr>
        <p:spPr>
          <a:xfrm>
            <a:off x="838200" y="365125"/>
            <a:ext cx="3479800" cy="2056342"/>
          </a:xfrm>
        </p:spPr>
        <p:txBody>
          <a:bodyPr>
            <a:normAutofit fontScale="90000"/>
          </a:bodyPr>
          <a:lstStyle/>
          <a:p>
            <a:r>
              <a:rPr lang="ro-RO" dirty="0"/>
              <a:t>Joncțiunea </a:t>
            </a:r>
            <a:r>
              <a:rPr lang="ro-RO" dirty="0" err="1"/>
              <a:t>Schottky</a:t>
            </a:r>
            <a:r>
              <a:rPr lang="ro-RO" dirty="0"/>
              <a:t> nepolarizată,</a:t>
            </a:r>
            <a:br>
              <a:rPr lang="ro-RO" dirty="0"/>
            </a:br>
            <a:r>
              <a:rPr lang="ru-RU" b="1" dirty="0"/>
              <a:t>Ф</a:t>
            </a:r>
            <a:r>
              <a:rPr lang="ro-RO" b="1" dirty="0"/>
              <a:t>m &gt;</a:t>
            </a:r>
            <a:r>
              <a:rPr lang="ru-RU" b="1" dirty="0"/>
              <a:t>  Ф</a:t>
            </a:r>
            <a:r>
              <a:rPr lang="ro-RO" b="1" dirty="0"/>
              <a:t>n</a:t>
            </a:r>
            <a:endParaRPr lang="en-US" b="1" dirty="0"/>
          </a:p>
        </p:txBody>
      </p:sp>
      <p:pic>
        <p:nvPicPr>
          <p:cNvPr id="5" name="Substituent conținut 4">
            <a:extLst>
              <a:ext uri="{FF2B5EF4-FFF2-40B4-BE49-F238E27FC236}">
                <a16:creationId xmlns:a16="http://schemas.microsoft.com/office/drawing/2014/main" id="{74B14623-69C9-46E5-16DC-A2D1D21EAF7A}"/>
              </a:ext>
            </a:extLst>
          </p:cNvPr>
          <p:cNvPicPr>
            <a:picLocks noGrp="1" noChangeAspect="1"/>
          </p:cNvPicPr>
          <p:nvPr>
            <p:ph idx="1"/>
          </p:nvPr>
        </p:nvPicPr>
        <p:blipFill>
          <a:blip r:embed="rId2"/>
          <a:stretch>
            <a:fillRect/>
          </a:stretch>
        </p:blipFill>
        <p:spPr>
          <a:xfrm>
            <a:off x="5550283" y="502023"/>
            <a:ext cx="6301386" cy="5190565"/>
          </a:xfrm>
        </p:spPr>
      </p:pic>
      <p:sp>
        <p:nvSpPr>
          <p:cNvPr id="7" name="CasetăText 6">
            <a:extLst>
              <a:ext uri="{FF2B5EF4-FFF2-40B4-BE49-F238E27FC236}">
                <a16:creationId xmlns:a16="http://schemas.microsoft.com/office/drawing/2014/main" id="{3183EFBB-30CC-1B76-595D-F2C0794118DA}"/>
              </a:ext>
            </a:extLst>
          </p:cNvPr>
          <p:cNvSpPr txBox="1"/>
          <p:nvPr/>
        </p:nvSpPr>
        <p:spPr>
          <a:xfrm>
            <a:off x="125178" y="2498600"/>
            <a:ext cx="5639128" cy="3139321"/>
          </a:xfrm>
          <a:prstGeom prst="rect">
            <a:avLst/>
          </a:prstGeom>
          <a:noFill/>
        </p:spPr>
        <p:txBody>
          <a:bodyPr wrap="square">
            <a:spAutoFit/>
          </a:bodyPr>
          <a:lstStyle/>
          <a:p>
            <a:r>
              <a:rPr lang="en-US" dirty="0"/>
              <a:t>Pe </a:t>
            </a:r>
            <a:r>
              <a:rPr lang="en-US" dirty="0" err="1"/>
              <a:t>măsură</a:t>
            </a:r>
            <a:r>
              <a:rPr lang="en-US" dirty="0"/>
              <a:t> </a:t>
            </a:r>
            <a:r>
              <a:rPr lang="en-US" dirty="0" err="1"/>
              <a:t>ce</a:t>
            </a:r>
            <a:r>
              <a:rPr lang="en-US" dirty="0"/>
              <a:t> </a:t>
            </a:r>
            <a:r>
              <a:rPr lang="en-US" dirty="0" err="1"/>
              <a:t>electronii</a:t>
            </a:r>
            <a:r>
              <a:rPr lang="en-US" dirty="0"/>
              <a:t> se </a:t>
            </a:r>
            <a:r>
              <a:rPr lang="en-US" dirty="0" err="1"/>
              <a:t>deplasează</a:t>
            </a:r>
            <a:r>
              <a:rPr lang="en-US" dirty="0"/>
              <a:t> de la un </a:t>
            </a:r>
            <a:r>
              <a:rPr lang="en-US" dirty="0" err="1"/>
              <a:t>nivel</a:t>
            </a:r>
            <a:r>
              <a:rPr lang="en-US" dirty="0"/>
              <a:t> de </a:t>
            </a:r>
            <a:r>
              <a:rPr lang="en-US" dirty="0" err="1"/>
              <a:t>energie</a:t>
            </a:r>
            <a:r>
              <a:rPr lang="en-US" dirty="0"/>
              <a:t> </a:t>
            </a:r>
            <a:r>
              <a:rPr lang="en-US" dirty="0" err="1"/>
              <a:t>mai</a:t>
            </a:r>
            <a:r>
              <a:rPr lang="en-US" dirty="0"/>
              <a:t> </a:t>
            </a:r>
            <a:r>
              <a:rPr lang="en-US" dirty="0" err="1"/>
              <a:t>înalt</a:t>
            </a:r>
            <a:r>
              <a:rPr lang="en-US" dirty="0"/>
              <a:t> la un </a:t>
            </a:r>
            <a:r>
              <a:rPr lang="en-US" dirty="0" err="1"/>
              <a:t>nivel</a:t>
            </a:r>
            <a:r>
              <a:rPr lang="en-US" dirty="0"/>
              <a:t> de </a:t>
            </a:r>
            <a:r>
              <a:rPr lang="en-US" dirty="0" err="1"/>
              <a:t>energie</a:t>
            </a:r>
            <a:r>
              <a:rPr lang="en-US" dirty="0"/>
              <a:t> </a:t>
            </a:r>
            <a:r>
              <a:rPr lang="en-US" dirty="0" err="1"/>
              <a:t>mai</a:t>
            </a:r>
            <a:r>
              <a:rPr lang="en-US" dirty="0"/>
              <a:t> </a:t>
            </a:r>
            <a:r>
              <a:rPr lang="en-US" dirty="0" err="1"/>
              <a:t>scăzut</a:t>
            </a:r>
            <a:r>
              <a:rPr lang="en-US" dirty="0"/>
              <a:t>, </a:t>
            </a:r>
            <a:r>
              <a:rPr lang="en-US" dirty="0" err="1"/>
              <a:t>ei</a:t>
            </a:r>
            <a:r>
              <a:rPr lang="en-US" dirty="0"/>
              <a:t> </a:t>
            </a:r>
            <a:r>
              <a:rPr lang="en-US" dirty="0" err="1"/>
              <a:t>călătoresc</a:t>
            </a:r>
            <a:r>
              <a:rPr lang="en-US" dirty="0"/>
              <a:t> de la </a:t>
            </a:r>
            <a:r>
              <a:rPr lang="ro-RO" dirty="0"/>
              <a:t>BC SC la BC </a:t>
            </a:r>
            <a:r>
              <a:rPr lang="ro-RO" dirty="0" err="1"/>
              <a:t>Me</a:t>
            </a:r>
            <a:r>
              <a:rPr lang="en-US" dirty="0"/>
              <a:t>. Ca </a:t>
            </a:r>
            <a:r>
              <a:rPr lang="en-US" dirty="0" err="1"/>
              <a:t>rezultat</a:t>
            </a:r>
            <a:r>
              <a:rPr lang="en-US" dirty="0"/>
              <a:t>, o </a:t>
            </a:r>
            <a:r>
              <a:rPr lang="en-US" dirty="0" err="1"/>
              <a:t>regiune</a:t>
            </a:r>
            <a:r>
              <a:rPr lang="en-US" dirty="0"/>
              <a:t> de </a:t>
            </a:r>
            <a:r>
              <a:rPr lang="en-US" dirty="0" err="1"/>
              <a:t>epuizare</a:t>
            </a:r>
            <a:r>
              <a:rPr lang="en-US" dirty="0"/>
              <a:t> se </a:t>
            </a:r>
            <a:r>
              <a:rPr lang="en-US" dirty="0" err="1"/>
              <a:t>extinde</a:t>
            </a:r>
            <a:r>
              <a:rPr lang="en-US" dirty="0"/>
              <a:t> </a:t>
            </a:r>
            <a:r>
              <a:rPr lang="en-US" dirty="0" err="1"/>
              <a:t>numai</a:t>
            </a:r>
            <a:r>
              <a:rPr lang="en-US" dirty="0"/>
              <a:t> </a:t>
            </a:r>
            <a:r>
              <a:rPr lang="en-US" dirty="0" err="1"/>
              <a:t>în</a:t>
            </a:r>
            <a:r>
              <a:rPr lang="en-US" dirty="0"/>
              <a:t> </a:t>
            </a:r>
            <a:r>
              <a:rPr lang="en-US" dirty="0" err="1"/>
              <a:t>partea</a:t>
            </a:r>
            <a:r>
              <a:rPr lang="en-US" dirty="0"/>
              <a:t> </a:t>
            </a:r>
            <a:r>
              <a:rPr lang="ro-RO" dirty="0"/>
              <a:t>SC</a:t>
            </a:r>
            <a:r>
              <a:rPr lang="en-US" dirty="0"/>
              <a:t>. </a:t>
            </a:r>
            <a:endParaRPr lang="ro-RO" dirty="0"/>
          </a:p>
          <a:p>
            <a:r>
              <a:rPr lang="en-US" dirty="0"/>
              <a:t>Ca </a:t>
            </a:r>
            <a:r>
              <a:rPr lang="en-US" dirty="0" err="1"/>
              <a:t>și</a:t>
            </a:r>
            <a:r>
              <a:rPr lang="en-US" dirty="0"/>
              <a:t> </a:t>
            </a:r>
            <a:r>
              <a:rPr lang="en-US" dirty="0" err="1"/>
              <a:t>în</a:t>
            </a:r>
            <a:r>
              <a:rPr lang="en-US" dirty="0"/>
              <a:t> </a:t>
            </a:r>
            <a:r>
              <a:rPr lang="en-US" dirty="0" err="1"/>
              <a:t>cazul</a:t>
            </a:r>
            <a:r>
              <a:rPr lang="en-US" dirty="0"/>
              <a:t> </a:t>
            </a:r>
            <a:r>
              <a:rPr lang="en-US" dirty="0" err="1"/>
              <a:t>pn</a:t>
            </a:r>
            <a:r>
              <a:rPr lang="en-US" dirty="0"/>
              <a:t>, </a:t>
            </a:r>
            <a:r>
              <a:rPr lang="en-US" dirty="0" err="1"/>
              <a:t>nivel</a:t>
            </a:r>
            <a:r>
              <a:rPr lang="ro-RO" dirty="0"/>
              <a:t>ele</a:t>
            </a:r>
            <a:r>
              <a:rPr lang="en-US" dirty="0"/>
              <a:t> Fermi se </a:t>
            </a:r>
            <a:r>
              <a:rPr lang="ro-RO" dirty="0"/>
              <a:t>egalează</a:t>
            </a:r>
            <a:r>
              <a:rPr lang="en-US" dirty="0"/>
              <a:t>.</a:t>
            </a:r>
            <a:endParaRPr lang="ro-RO" dirty="0"/>
          </a:p>
          <a:p>
            <a:pPr algn="just"/>
            <a:r>
              <a:rPr lang="en-US" dirty="0" err="1"/>
              <a:t>Într</a:t>
            </a:r>
            <a:r>
              <a:rPr lang="en-US" dirty="0"/>
              <a:t>-o stare de </a:t>
            </a:r>
            <a:r>
              <a:rPr lang="en-US" dirty="0" err="1"/>
              <a:t>echilibru</a:t>
            </a:r>
            <a:r>
              <a:rPr lang="en-US" dirty="0"/>
              <a:t>, </a:t>
            </a:r>
            <a:r>
              <a:rPr lang="en-US" dirty="0" err="1"/>
              <a:t>joncțiunea</a:t>
            </a:r>
            <a:r>
              <a:rPr lang="en-US" dirty="0"/>
              <a:t> are o </a:t>
            </a:r>
            <a:r>
              <a:rPr lang="en-US" dirty="0" err="1"/>
              <a:t>barieră</a:t>
            </a:r>
            <a:r>
              <a:rPr lang="en-US" dirty="0"/>
              <a:t> de </a:t>
            </a:r>
            <a:r>
              <a:rPr lang="en-US" dirty="0" err="1"/>
              <a:t>difuzie</a:t>
            </a:r>
            <a:r>
              <a:rPr lang="en-US" dirty="0"/>
              <a:t> </a:t>
            </a:r>
            <a:r>
              <a:rPr lang="en-US" dirty="0" err="1"/>
              <a:t>egală</a:t>
            </a:r>
            <a:r>
              <a:rPr lang="en-US" dirty="0"/>
              <a:t> cu </a:t>
            </a:r>
            <a:r>
              <a:rPr lang="ro-RO" dirty="0"/>
              <a:t>lucrul de ieșire </a:t>
            </a:r>
            <a:r>
              <a:rPr lang="en-US" dirty="0"/>
              <a:t>a </a:t>
            </a:r>
            <a:r>
              <a:rPr lang="ro-RO" dirty="0" err="1"/>
              <a:t>Me</a:t>
            </a:r>
            <a:r>
              <a:rPr lang="en-US" dirty="0"/>
              <a:t> minus </a:t>
            </a:r>
            <a:r>
              <a:rPr lang="en-US" dirty="0" err="1"/>
              <a:t>cea</a:t>
            </a:r>
            <a:r>
              <a:rPr lang="en-US" dirty="0"/>
              <a:t> a </a:t>
            </a:r>
            <a:r>
              <a:rPr lang="ro-RO" dirty="0"/>
              <a:t>n-SC  </a:t>
            </a:r>
          </a:p>
          <a:p>
            <a:pPr algn="just"/>
            <a:r>
              <a:rPr lang="ro-RO" b="1" dirty="0"/>
              <a:t>                                      </a:t>
            </a:r>
            <a:r>
              <a:rPr lang="en-US" b="1" dirty="0"/>
              <a:t>(</a:t>
            </a:r>
            <a:r>
              <a:rPr lang="el-GR" b="1" dirty="0"/>
              <a:t>Φ</a:t>
            </a:r>
            <a:r>
              <a:rPr lang="en-US" b="1" dirty="0"/>
              <a:t>m)</a:t>
            </a:r>
            <a:r>
              <a:rPr lang="ro-RO" b="1" dirty="0"/>
              <a:t> -</a:t>
            </a:r>
            <a:r>
              <a:rPr lang="en-US" b="1" dirty="0"/>
              <a:t> (</a:t>
            </a:r>
            <a:r>
              <a:rPr lang="el-GR" b="1" dirty="0"/>
              <a:t>Φ</a:t>
            </a:r>
            <a:r>
              <a:rPr lang="en-US" b="1" dirty="0"/>
              <a:t>n).</a:t>
            </a:r>
            <a:r>
              <a:rPr lang="ro-RO" b="1" dirty="0"/>
              <a:t> </a:t>
            </a:r>
          </a:p>
          <a:p>
            <a:r>
              <a:rPr lang="en-US" dirty="0" err="1"/>
              <a:t>Electronii</a:t>
            </a:r>
            <a:r>
              <a:rPr lang="en-US" dirty="0"/>
              <a:t> </a:t>
            </a:r>
            <a:r>
              <a:rPr lang="en-US" dirty="0" err="1"/>
              <a:t>liberi</a:t>
            </a:r>
            <a:r>
              <a:rPr lang="en-US" dirty="0"/>
              <a:t> sunt </a:t>
            </a:r>
            <a:r>
              <a:rPr lang="en-US" dirty="0" err="1"/>
              <a:t>distribuiți</a:t>
            </a:r>
            <a:r>
              <a:rPr lang="en-US" dirty="0"/>
              <a:t> </a:t>
            </a:r>
            <a:r>
              <a:rPr lang="ro-RO" dirty="0"/>
              <a:t>în n-SC </a:t>
            </a:r>
            <a:r>
              <a:rPr lang="en-US" dirty="0"/>
              <a:t>conform </a:t>
            </a:r>
            <a:r>
              <a:rPr lang="en-US" dirty="0" err="1"/>
              <a:t>distribuției</a:t>
            </a:r>
            <a:r>
              <a:rPr lang="en-US" dirty="0"/>
              <a:t> Fermi. </a:t>
            </a:r>
            <a:r>
              <a:rPr lang="en-US" dirty="0" err="1"/>
              <a:t>Electronii</a:t>
            </a:r>
            <a:r>
              <a:rPr lang="en-US" dirty="0"/>
              <a:t> care </a:t>
            </a:r>
            <a:r>
              <a:rPr lang="en-US" dirty="0" err="1"/>
              <a:t>traversează</a:t>
            </a:r>
            <a:r>
              <a:rPr lang="en-US" dirty="0"/>
              <a:t> </a:t>
            </a:r>
            <a:r>
              <a:rPr lang="en-US" dirty="0" err="1"/>
              <a:t>bariera</a:t>
            </a:r>
            <a:r>
              <a:rPr lang="en-US" dirty="0"/>
              <a:t> V</a:t>
            </a:r>
            <a:r>
              <a:rPr lang="en-US" sz="1200" dirty="0"/>
              <a:t>D</a:t>
            </a:r>
            <a:r>
              <a:rPr lang="en-US" dirty="0"/>
              <a:t> </a:t>
            </a:r>
            <a:r>
              <a:rPr lang="en-US" dirty="0" err="1"/>
              <a:t>curg</a:t>
            </a:r>
            <a:r>
              <a:rPr lang="en-US" dirty="0"/>
              <a:t> </a:t>
            </a:r>
            <a:r>
              <a:rPr lang="en-US" dirty="0" err="1"/>
              <a:t>în</a:t>
            </a:r>
            <a:r>
              <a:rPr lang="en-US" dirty="0"/>
              <a:t> </a:t>
            </a:r>
            <a:r>
              <a:rPr lang="ro-RO" dirty="0" err="1"/>
              <a:t>Me</a:t>
            </a:r>
            <a:r>
              <a:rPr lang="en-US" dirty="0"/>
              <a:t>.</a:t>
            </a:r>
            <a:r>
              <a:rPr lang="ro-RO" dirty="0"/>
              <a:t> </a:t>
            </a:r>
          </a:p>
          <a:p>
            <a:endParaRPr lang="ro-RO" dirty="0"/>
          </a:p>
        </p:txBody>
      </p:sp>
    </p:spTree>
    <p:extLst>
      <p:ext uri="{BB962C8B-B14F-4D97-AF65-F5344CB8AC3E}">
        <p14:creationId xmlns:p14="http://schemas.microsoft.com/office/powerpoint/2010/main" val="2761427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1AFCEAC-101B-B349-4857-89138B34F49B}"/>
              </a:ext>
            </a:extLst>
          </p:cNvPr>
          <p:cNvSpPr>
            <a:spLocks noGrp="1"/>
          </p:cNvSpPr>
          <p:nvPr>
            <p:ph type="title"/>
          </p:nvPr>
        </p:nvSpPr>
        <p:spPr>
          <a:xfrm>
            <a:off x="838200" y="365125"/>
            <a:ext cx="10515600" cy="600075"/>
          </a:xfrm>
        </p:spPr>
        <p:txBody>
          <a:bodyPr>
            <a:normAutofit fontScale="90000"/>
          </a:bodyPr>
          <a:lstStyle/>
          <a:p>
            <a:r>
              <a:rPr lang="ro-RO" dirty="0"/>
              <a:t>Polarizarea contactului </a:t>
            </a:r>
            <a:r>
              <a:rPr lang="ro-RO" dirty="0" err="1"/>
              <a:t>Schottky</a:t>
            </a:r>
            <a:endParaRPr lang="en-US" dirty="0"/>
          </a:p>
        </p:txBody>
      </p:sp>
      <p:pic>
        <p:nvPicPr>
          <p:cNvPr id="5" name="Substituent conținut 4">
            <a:extLst>
              <a:ext uri="{FF2B5EF4-FFF2-40B4-BE49-F238E27FC236}">
                <a16:creationId xmlns:a16="http://schemas.microsoft.com/office/drawing/2014/main" id="{57742714-1629-A843-CA6F-DA10798F724F}"/>
              </a:ext>
            </a:extLst>
          </p:cNvPr>
          <p:cNvPicPr>
            <a:picLocks noGrp="1" noChangeAspect="1"/>
          </p:cNvPicPr>
          <p:nvPr>
            <p:ph idx="1"/>
          </p:nvPr>
        </p:nvPicPr>
        <p:blipFill>
          <a:blip r:embed="rId2"/>
          <a:stretch>
            <a:fillRect/>
          </a:stretch>
        </p:blipFill>
        <p:spPr>
          <a:xfrm>
            <a:off x="643983" y="3048000"/>
            <a:ext cx="10510096" cy="3292475"/>
          </a:xfrm>
        </p:spPr>
      </p:pic>
      <p:sp>
        <p:nvSpPr>
          <p:cNvPr id="7" name="CasetăText 6">
            <a:extLst>
              <a:ext uri="{FF2B5EF4-FFF2-40B4-BE49-F238E27FC236}">
                <a16:creationId xmlns:a16="http://schemas.microsoft.com/office/drawing/2014/main" id="{A9744300-3F2E-D988-8CC3-CE2AFB6750BA}"/>
              </a:ext>
            </a:extLst>
          </p:cNvPr>
          <p:cNvSpPr txBox="1"/>
          <p:nvPr/>
        </p:nvSpPr>
        <p:spPr>
          <a:xfrm>
            <a:off x="524933" y="1347624"/>
            <a:ext cx="10828867" cy="1569660"/>
          </a:xfrm>
          <a:prstGeom prst="rect">
            <a:avLst/>
          </a:prstGeom>
          <a:noFill/>
        </p:spPr>
        <p:txBody>
          <a:bodyPr wrap="square">
            <a:spAutoFit/>
          </a:bodyPr>
          <a:lstStyle/>
          <a:p>
            <a:r>
              <a:rPr lang="en-US" sz="2400" dirty="0"/>
              <a:t>Aplicarea </a:t>
            </a:r>
            <a:r>
              <a:rPr lang="en-US" sz="2400" dirty="0" err="1"/>
              <a:t>tensiunii</a:t>
            </a:r>
            <a:r>
              <a:rPr lang="en-US" sz="2400" dirty="0"/>
              <a:t> externe nu </a:t>
            </a:r>
            <a:r>
              <a:rPr lang="en-US" sz="2400" dirty="0" err="1"/>
              <a:t>afectează</a:t>
            </a:r>
            <a:r>
              <a:rPr lang="en-US" sz="2400" dirty="0"/>
              <a:t> </a:t>
            </a:r>
            <a:r>
              <a:rPr lang="en-US" sz="2400" dirty="0" err="1"/>
              <a:t>bariera</a:t>
            </a:r>
            <a:r>
              <a:rPr lang="en-US" sz="2400" dirty="0"/>
              <a:t> de la </a:t>
            </a:r>
            <a:r>
              <a:rPr lang="ro-RO" sz="2400" dirty="0" err="1"/>
              <a:t>Me</a:t>
            </a:r>
            <a:r>
              <a:rPr lang="ro-RO" sz="2400" dirty="0"/>
              <a:t> la SC</a:t>
            </a:r>
            <a:r>
              <a:rPr lang="en-US" sz="2400" dirty="0"/>
              <a:t>, </a:t>
            </a:r>
            <a:r>
              <a:rPr lang="en-US" sz="2400" dirty="0" err="1"/>
              <a:t>dar</a:t>
            </a:r>
            <a:r>
              <a:rPr lang="en-US" sz="2400" dirty="0"/>
              <a:t> face ca </a:t>
            </a:r>
            <a:r>
              <a:rPr lang="en-US" sz="2400" dirty="0" err="1"/>
              <a:t>bariera</a:t>
            </a:r>
            <a:r>
              <a:rPr lang="en-US" sz="2400" dirty="0"/>
              <a:t> de la </a:t>
            </a:r>
            <a:r>
              <a:rPr lang="ro-RO" sz="2400" dirty="0"/>
              <a:t>SC</a:t>
            </a:r>
            <a:r>
              <a:rPr lang="en-US" sz="2400" dirty="0"/>
              <a:t> la </a:t>
            </a:r>
            <a:r>
              <a:rPr lang="ro-RO" sz="2400" dirty="0" err="1"/>
              <a:t>Me</a:t>
            </a:r>
            <a:r>
              <a:rPr lang="en-US" sz="2400" dirty="0"/>
              <a:t> </a:t>
            </a:r>
            <a:r>
              <a:rPr lang="en-US" sz="2400" dirty="0" err="1"/>
              <a:t>să</a:t>
            </a:r>
            <a:r>
              <a:rPr lang="en-US" sz="2400" dirty="0"/>
              <a:t> se </a:t>
            </a:r>
            <a:r>
              <a:rPr lang="en-US" sz="2400" dirty="0" err="1"/>
              <a:t>deplaseze</a:t>
            </a:r>
            <a:r>
              <a:rPr lang="ro-RO" sz="2400" dirty="0"/>
              <a:t> (în sus sau în jos)</a:t>
            </a:r>
            <a:r>
              <a:rPr lang="en-US" sz="2400" dirty="0"/>
              <a:t> </a:t>
            </a:r>
            <a:r>
              <a:rPr lang="ro-RO" sz="2400" dirty="0"/>
              <a:t>cu</a:t>
            </a:r>
            <a:r>
              <a:rPr lang="en-US" sz="2400" dirty="0"/>
              <a:t> </a:t>
            </a:r>
            <a:r>
              <a:rPr lang="en-US" sz="2400" dirty="0" err="1"/>
              <a:t>tensiunea</a:t>
            </a:r>
            <a:r>
              <a:rPr lang="en-US" sz="2400" dirty="0"/>
              <a:t> </a:t>
            </a:r>
            <a:r>
              <a:rPr lang="en-US" sz="2400" dirty="0" err="1"/>
              <a:t>aplicată</a:t>
            </a:r>
            <a:r>
              <a:rPr lang="en-US" sz="2400" dirty="0"/>
              <a:t>. </a:t>
            </a:r>
            <a:endParaRPr lang="ro-RO" sz="2400" dirty="0"/>
          </a:p>
          <a:p>
            <a:r>
              <a:rPr lang="en-US" sz="2400" dirty="0" err="1"/>
              <a:t>Această</a:t>
            </a:r>
            <a:r>
              <a:rPr lang="en-US" sz="2400" dirty="0"/>
              <a:t> </a:t>
            </a:r>
            <a:r>
              <a:rPr lang="en-US" sz="2400" dirty="0" err="1"/>
              <a:t>schimbare</a:t>
            </a:r>
            <a:r>
              <a:rPr lang="en-US" sz="2400" dirty="0"/>
              <a:t> a </a:t>
            </a:r>
            <a:r>
              <a:rPr lang="en-US" sz="2400" dirty="0" err="1"/>
              <a:t>barierei</a:t>
            </a:r>
            <a:r>
              <a:rPr lang="en-US" sz="2400" dirty="0"/>
              <a:t> de </a:t>
            </a:r>
            <a:r>
              <a:rPr lang="en-US" sz="2400" dirty="0" err="1"/>
              <a:t>difuzie</a:t>
            </a:r>
            <a:r>
              <a:rPr lang="en-US" sz="2400" dirty="0"/>
              <a:t> </a:t>
            </a:r>
            <a:r>
              <a:rPr lang="en-US" sz="2400" dirty="0" err="1"/>
              <a:t>determină</a:t>
            </a:r>
            <a:r>
              <a:rPr lang="en-US" sz="2400" dirty="0"/>
              <a:t> o </a:t>
            </a:r>
            <a:r>
              <a:rPr lang="en-US" sz="2400" dirty="0" err="1"/>
              <a:t>modificare</a:t>
            </a:r>
            <a:r>
              <a:rPr lang="en-US" sz="2400" dirty="0"/>
              <a:t> a </a:t>
            </a:r>
            <a:r>
              <a:rPr lang="en-US" sz="2400" dirty="0" err="1"/>
              <a:t>curentului</a:t>
            </a:r>
            <a:r>
              <a:rPr lang="en-US" sz="2400" dirty="0"/>
              <a:t> care </a:t>
            </a:r>
            <a:r>
              <a:rPr lang="en-US" sz="2400" dirty="0" err="1"/>
              <a:t>curge</a:t>
            </a:r>
            <a:r>
              <a:rPr lang="en-US" sz="2400" dirty="0"/>
              <a:t> </a:t>
            </a:r>
            <a:r>
              <a:rPr lang="en-US" sz="2400" dirty="0" err="1"/>
              <a:t>printr</a:t>
            </a:r>
            <a:r>
              <a:rPr lang="en-US" sz="2400" dirty="0"/>
              <a:t>-o </a:t>
            </a:r>
            <a:r>
              <a:rPr lang="ro-RO" sz="2400" dirty="0"/>
              <a:t>joncțiune </a:t>
            </a:r>
            <a:r>
              <a:rPr lang="en-US" sz="2400" dirty="0"/>
              <a:t> Schottky.</a:t>
            </a:r>
          </a:p>
        </p:txBody>
      </p:sp>
    </p:spTree>
    <p:extLst>
      <p:ext uri="{BB962C8B-B14F-4D97-AF65-F5344CB8AC3E}">
        <p14:creationId xmlns:p14="http://schemas.microsoft.com/office/powerpoint/2010/main" val="88446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4" y="136008"/>
            <a:ext cx="6358467" cy="966025"/>
          </a:xfrm>
        </p:spPr>
        <p:txBody>
          <a:bodyPr/>
          <a:lstStyle/>
          <a:p>
            <a:r>
              <a:rPr lang="ro-RO" dirty="0">
                <a:solidFill>
                  <a:srgbClr val="FF0000"/>
                </a:solidFill>
              </a:rPr>
              <a:t>Me- n-SC Polarizare directă</a:t>
            </a:r>
          </a:p>
        </p:txBody>
      </p:sp>
      <p:pic>
        <p:nvPicPr>
          <p:cNvPr id="4" name="Content Placeholder 3"/>
          <p:cNvPicPr>
            <a:picLocks noGrp="1" noChangeAspect="1"/>
          </p:cNvPicPr>
          <p:nvPr>
            <p:ph idx="1"/>
          </p:nvPr>
        </p:nvPicPr>
        <p:blipFill>
          <a:blip r:embed="rId2"/>
          <a:stretch>
            <a:fillRect/>
          </a:stretch>
        </p:blipFill>
        <p:spPr>
          <a:xfrm>
            <a:off x="838200" y="1028625"/>
            <a:ext cx="4969933" cy="2217532"/>
          </a:xfrm>
          <a:prstGeom prst="rect">
            <a:avLst/>
          </a:prstGeom>
        </p:spPr>
      </p:pic>
      <p:pic>
        <p:nvPicPr>
          <p:cNvPr id="5" name="Picture 4"/>
          <p:cNvPicPr>
            <a:picLocks noChangeAspect="1"/>
          </p:cNvPicPr>
          <p:nvPr/>
        </p:nvPicPr>
        <p:blipFill>
          <a:blip r:embed="rId3"/>
          <a:stretch>
            <a:fillRect/>
          </a:stretch>
        </p:blipFill>
        <p:spPr>
          <a:xfrm>
            <a:off x="6383868" y="1591703"/>
            <a:ext cx="4010521" cy="829763"/>
          </a:xfrm>
          <a:prstGeom prst="rect">
            <a:avLst/>
          </a:prstGeom>
        </p:spPr>
      </p:pic>
      <p:sp>
        <p:nvSpPr>
          <p:cNvPr id="6" name="Title 1">
            <a:extLst>
              <a:ext uri="{FF2B5EF4-FFF2-40B4-BE49-F238E27FC236}">
                <a16:creationId xmlns:a16="http://schemas.microsoft.com/office/drawing/2014/main" id="{D19A2447-0ECF-EEB6-F48F-360B8A1CE84D}"/>
              </a:ext>
            </a:extLst>
          </p:cNvPr>
          <p:cNvSpPr txBox="1">
            <a:spLocks/>
          </p:cNvSpPr>
          <p:nvPr/>
        </p:nvSpPr>
        <p:spPr>
          <a:xfrm>
            <a:off x="499534" y="3083233"/>
            <a:ext cx="63584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dirty="0" err="1">
                <a:solidFill>
                  <a:srgbClr val="FF0000"/>
                </a:solidFill>
              </a:rPr>
              <a:t>Me</a:t>
            </a:r>
            <a:r>
              <a:rPr lang="ro-RO" dirty="0">
                <a:solidFill>
                  <a:srgbClr val="FF0000"/>
                </a:solidFill>
              </a:rPr>
              <a:t>- p-SC Polarizare directă</a:t>
            </a:r>
          </a:p>
        </p:txBody>
      </p:sp>
      <p:pic>
        <p:nvPicPr>
          <p:cNvPr id="8" name="Imagine 7">
            <a:extLst>
              <a:ext uri="{FF2B5EF4-FFF2-40B4-BE49-F238E27FC236}">
                <a16:creationId xmlns:a16="http://schemas.microsoft.com/office/drawing/2014/main" id="{451C270E-8BFB-F231-73DE-59A8CFD4A149}"/>
              </a:ext>
            </a:extLst>
          </p:cNvPr>
          <p:cNvPicPr>
            <a:picLocks noChangeAspect="1"/>
          </p:cNvPicPr>
          <p:nvPr/>
        </p:nvPicPr>
        <p:blipFill>
          <a:blip r:embed="rId4"/>
          <a:stretch>
            <a:fillRect/>
          </a:stretch>
        </p:blipFill>
        <p:spPr>
          <a:xfrm>
            <a:off x="3678767" y="4736633"/>
            <a:ext cx="2692830" cy="1092742"/>
          </a:xfrm>
          <a:prstGeom prst="rect">
            <a:avLst/>
          </a:prstGeom>
        </p:spPr>
      </p:pic>
      <p:pic>
        <p:nvPicPr>
          <p:cNvPr id="10" name="Imagine 9">
            <a:extLst>
              <a:ext uri="{FF2B5EF4-FFF2-40B4-BE49-F238E27FC236}">
                <a16:creationId xmlns:a16="http://schemas.microsoft.com/office/drawing/2014/main" id="{2AD86F3A-EEC1-5A13-3B79-891E911C85C3}"/>
              </a:ext>
            </a:extLst>
          </p:cNvPr>
          <p:cNvPicPr>
            <a:picLocks noChangeAspect="1"/>
          </p:cNvPicPr>
          <p:nvPr/>
        </p:nvPicPr>
        <p:blipFill>
          <a:blip r:embed="rId5"/>
          <a:stretch>
            <a:fillRect/>
          </a:stretch>
        </p:blipFill>
        <p:spPr>
          <a:xfrm>
            <a:off x="6383869" y="4940104"/>
            <a:ext cx="4095743" cy="685799"/>
          </a:xfrm>
          <a:prstGeom prst="rect">
            <a:avLst/>
          </a:prstGeom>
        </p:spPr>
      </p:pic>
    </p:spTree>
    <p:extLst>
      <p:ext uri="{BB962C8B-B14F-4D97-AF65-F5344CB8AC3E}">
        <p14:creationId xmlns:p14="http://schemas.microsoft.com/office/powerpoint/2010/main" val="1284815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0"/>
            <a:ext cx="10515600" cy="1325563"/>
          </a:xfrm>
        </p:spPr>
        <p:txBody>
          <a:bodyPr/>
          <a:lstStyle/>
          <a:p>
            <a:r>
              <a:rPr lang="ro-RO" dirty="0"/>
              <a:t>Măsurarea barierei de potențial </a:t>
            </a:r>
            <a:r>
              <a:rPr lang="ru-RU" dirty="0"/>
              <a:t>Ф</a:t>
            </a:r>
            <a:r>
              <a:rPr lang="en-US" dirty="0"/>
              <a:t>b </a:t>
            </a:r>
            <a:r>
              <a:rPr lang="ro-RO" dirty="0"/>
              <a:t>și lățimii regiunii sărăcite la barieră (</a:t>
            </a:r>
            <a:r>
              <a:rPr lang="ro-RO" dirty="0">
                <a:solidFill>
                  <a:srgbClr val="FF0000"/>
                </a:solidFill>
              </a:rPr>
              <a:t>polarizare inversă</a:t>
            </a:r>
            <a:r>
              <a:rPr lang="ro-RO" dirty="0"/>
              <a:t>)</a:t>
            </a:r>
          </a:p>
        </p:txBody>
      </p:sp>
      <p:pic>
        <p:nvPicPr>
          <p:cNvPr id="4" name="Content Placeholder 3"/>
          <p:cNvPicPr>
            <a:picLocks noGrp="1" noChangeAspect="1"/>
          </p:cNvPicPr>
          <p:nvPr>
            <p:ph idx="1"/>
          </p:nvPr>
        </p:nvPicPr>
        <p:blipFill>
          <a:blip r:embed="rId2"/>
          <a:stretch>
            <a:fillRect/>
          </a:stretch>
        </p:blipFill>
        <p:spPr>
          <a:xfrm>
            <a:off x="819150" y="1182798"/>
            <a:ext cx="9296399" cy="5683580"/>
          </a:xfrm>
          <a:prstGeom prst="rect">
            <a:avLst/>
          </a:prstGeom>
        </p:spPr>
      </p:pic>
      <p:cxnSp>
        <p:nvCxnSpPr>
          <p:cNvPr id="6" name="Straight Arrow Connector 5"/>
          <p:cNvCxnSpPr/>
          <p:nvPr/>
        </p:nvCxnSpPr>
        <p:spPr>
          <a:xfrm flipH="1">
            <a:off x="4667250" y="1325563"/>
            <a:ext cx="2381250" cy="31130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32069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9030BA-C54D-C95E-4469-30F3DB7076BD}"/>
              </a:ext>
            </a:extLst>
          </p:cNvPr>
          <p:cNvSpPr>
            <a:spLocks noGrp="1"/>
          </p:cNvSpPr>
          <p:nvPr>
            <p:ph type="title"/>
          </p:nvPr>
        </p:nvSpPr>
        <p:spPr>
          <a:xfrm>
            <a:off x="838200" y="365125"/>
            <a:ext cx="10515600" cy="109660"/>
          </a:xfrm>
        </p:spPr>
        <p:txBody>
          <a:bodyPr>
            <a:noAutofit/>
          </a:bodyPr>
          <a:lstStyle/>
          <a:p>
            <a:r>
              <a:rPr lang="ro-RO" sz="3200" b="1" dirty="0"/>
              <a:t>Contactul </a:t>
            </a:r>
            <a:r>
              <a:rPr lang="ro-RO" sz="3200" b="1" dirty="0" err="1"/>
              <a:t>Schottky</a:t>
            </a:r>
            <a:r>
              <a:rPr lang="ro-RO" sz="3200" b="1" dirty="0"/>
              <a:t>. Diagrama benzilor de energie</a:t>
            </a:r>
          </a:p>
        </p:txBody>
      </p:sp>
      <p:pic>
        <p:nvPicPr>
          <p:cNvPr id="10" name="Imagine 9">
            <a:extLst>
              <a:ext uri="{FF2B5EF4-FFF2-40B4-BE49-F238E27FC236}">
                <a16:creationId xmlns:a16="http://schemas.microsoft.com/office/drawing/2014/main" id="{3D6D9D65-67E2-8663-2A82-B7BC5FD5988E}"/>
              </a:ext>
            </a:extLst>
          </p:cNvPr>
          <p:cNvPicPr>
            <a:picLocks noChangeAspect="1"/>
          </p:cNvPicPr>
          <p:nvPr/>
        </p:nvPicPr>
        <p:blipFill>
          <a:blip r:embed="rId2"/>
          <a:stretch>
            <a:fillRect/>
          </a:stretch>
        </p:blipFill>
        <p:spPr>
          <a:xfrm>
            <a:off x="1749969" y="1057928"/>
            <a:ext cx="8405898" cy="5278122"/>
          </a:xfrm>
          <a:prstGeom prst="rect">
            <a:avLst/>
          </a:prstGeom>
        </p:spPr>
      </p:pic>
    </p:spTree>
    <p:extLst>
      <p:ext uri="{BB962C8B-B14F-4D97-AF65-F5344CB8AC3E}">
        <p14:creationId xmlns:p14="http://schemas.microsoft.com/office/powerpoint/2010/main" val="3965155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244" y="102157"/>
            <a:ext cx="11506201" cy="545122"/>
          </a:xfrm>
        </p:spPr>
        <p:txBody>
          <a:bodyPr>
            <a:normAutofit/>
          </a:bodyPr>
          <a:lstStyle/>
          <a:p>
            <a:pPr marL="0" indent="0">
              <a:buNone/>
            </a:pPr>
            <a:r>
              <a:rPr lang="ro-RO" b="1" dirty="0"/>
              <a:t>Contact Ohmic</a:t>
            </a:r>
            <a:r>
              <a:rPr lang="ro-RO" dirty="0"/>
              <a:t>: Metal cu Si dopat puternic - Rezistența scăzută. </a:t>
            </a:r>
            <a:r>
              <a:rPr lang="el-GR" b="1" dirty="0">
                <a:solidFill>
                  <a:srgbClr val="FF0000"/>
                </a:solidFill>
              </a:rPr>
              <a:t>Φ</a:t>
            </a:r>
            <a:r>
              <a:rPr lang="ro-RO" b="1" dirty="0">
                <a:solidFill>
                  <a:srgbClr val="FF0000"/>
                </a:solidFill>
              </a:rPr>
              <a:t>m &lt; </a:t>
            </a:r>
            <a:r>
              <a:rPr lang="el-GR" b="1" dirty="0">
                <a:solidFill>
                  <a:srgbClr val="FF0000"/>
                </a:solidFill>
              </a:rPr>
              <a:t>Φ</a:t>
            </a:r>
            <a:r>
              <a:rPr lang="ro-RO" b="1" dirty="0">
                <a:solidFill>
                  <a:srgbClr val="FF0000"/>
                </a:solidFill>
              </a:rPr>
              <a:t>n</a:t>
            </a:r>
          </a:p>
        </p:txBody>
      </p:sp>
      <p:pic>
        <p:nvPicPr>
          <p:cNvPr id="7" name="Picture 6"/>
          <p:cNvPicPr>
            <a:picLocks noChangeAspect="1"/>
          </p:cNvPicPr>
          <p:nvPr/>
        </p:nvPicPr>
        <p:blipFill>
          <a:blip r:embed="rId2"/>
          <a:stretch>
            <a:fillRect/>
          </a:stretch>
        </p:blipFill>
        <p:spPr>
          <a:xfrm>
            <a:off x="166879" y="752776"/>
            <a:ext cx="5413285" cy="5728706"/>
          </a:xfrm>
          <a:prstGeom prst="rect">
            <a:avLst/>
          </a:prstGeom>
        </p:spPr>
      </p:pic>
      <p:sp>
        <p:nvSpPr>
          <p:cNvPr id="10" name="Rectangle 9"/>
          <p:cNvSpPr/>
          <p:nvPr/>
        </p:nvSpPr>
        <p:spPr>
          <a:xfrm>
            <a:off x="5738445" y="3938844"/>
            <a:ext cx="6096000" cy="1477328"/>
          </a:xfrm>
          <a:prstGeom prst="rect">
            <a:avLst/>
          </a:prstGeom>
        </p:spPr>
        <p:txBody>
          <a:bodyPr>
            <a:spAutoFit/>
          </a:bodyPr>
          <a:lstStyle/>
          <a:p>
            <a:r>
              <a:rPr lang="en-US" dirty="0"/>
              <a:t>Joncțiunea </a:t>
            </a:r>
            <a:r>
              <a:rPr lang="en-US" dirty="0" err="1"/>
              <a:t>ohmică</a:t>
            </a:r>
            <a:r>
              <a:rPr lang="en-US" dirty="0"/>
              <a:t> nu are </a:t>
            </a:r>
            <a:r>
              <a:rPr lang="en-US" dirty="0" err="1"/>
              <a:t>barieră</a:t>
            </a:r>
            <a:r>
              <a:rPr lang="en-US" dirty="0"/>
              <a:t> de </a:t>
            </a:r>
            <a:r>
              <a:rPr lang="en-US" dirty="0" err="1"/>
              <a:t>difuzie</a:t>
            </a:r>
            <a:r>
              <a:rPr lang="en-US" dirty="0"/>
              <a:t>. </a:t>
            </a:r>
            <a:r>
              <a:rPr lang="en-US" dirty="0" err="1"/>
              <a:t>Prin</a:t>
            </a:r>
            <a:r>
              <a:rPr lang="en-US" dirty="0"/>
              <a:t> </a:t>
            </a:r>
            <a:r>
              <a:rPr lang="en-US" dirty="0" err="1"/>
              <a:t>urmare</a:t>
            </a:r>
            <a:r>
              <a:rPr lang="en-US" dirty="0"/>
              <a:t>, </a:t>
            </a:r>
            <a:r>
              <a:rPr lang="en-US" dirty="0" err="1"/>
              <a:t>aplicarea</a:t>
            </a:r>
            <a:r>
              <a:rPr lang="en-US" dirty="0"/>
              <a:t> </a:t>
            </a:r>
            <a:r>
              <a:rPr lang="en-US" dirty="0" err="1"/>
              <a:t>tensiunii</a:t>
            </a:r>
            <a:r>
              <a:rPr lang="en-US" dirty="0"/>
              <a:t> externe face ca </a:t>
            </a:r>
            <a:r>
              <a:rPr lang="en-US" dirty="0" err="1"/>
              <a:t>curentul</a:t>
            </a:r>
            <a:r>
              <a:rPr lang="en-US" dirty="0"/>
              <a:t> </a:t>
            </a:r>
            <a:r>
              <a:rPr lang="en-US" dirty="0" err="1"/>
              <a:t>să</a:t>
            </a:r>
            <a:r>
              <a:rPr lang="en-US" dirty="0"/>
              <a:t> </a:t>
            </a:r>
            <a:r>
              <a:rPr lang="en-US" dirty="0" err="1"/>
              <a:t>circule</a:t>
            </a:r>
            <a:r>
              <a:rPr lang="en-US" dirty="0"/>
              <a:t> </a:t>
            </a:r>
            <a:r>
              <a:rPr lang="en-US" dirty="0" err="1"/>
              <a:t>indiferent</a:t>
            </a:r>
            <a:r>
              <a:rPr lang="en-US" dirty="0"/>
              <a:t> de </a:t>
            </a:r>
            <a:r>
              <a:rPr lang="en-US" dirty="0" err="1"/>
              <a:t>polaritate</a:t>
            </a:r>
            <a:r>
              <a:rPr lang="en-US" dirty="0"/>
              <a:t>. </a:t>
            </a:r>
            <a:endParaRPr lang="ro-RO" dirty="0"/>
          </a:p>
          <a:p>
            <a:r>
              <a:rPr lang="ro-RO" dirty="0"/>
              <a:t>J</a:t>
            </a:r>
            <a:r>
              <a:rPr lang="en-US" dirty="0" err="1"/>
              <a:t>oncțiunea</a:t>
            </a:r>
            <a:r>
              <a:rPr lang="en-US" dirty="0"/>
              <a:t> </a:t>
            </a:r>
            <a:r>
              <a:rPr lang="en-US" dirty="0" err="1"/>
              <a:t>ohmică</a:t>
            </a:r>
            <a:r>
              <a:rPr lang="en-US" dirty="0"/>
              <a:t> nu </a:t>
            </a:r>
            <a:r>
              <a:rPr lang="en-US" dirty="0" err="1"/>
              <a:t>prezintă</a:t>
            </a:r>
            <a:r>
              <a:rPr lang="en-US" dirty="0"/>
              <a:t> </a:t>
            </a:r>
            <a:r>
              <a:rPr lang="en-US" dirty="0" err="1"/>
              <a:t>proprietăți</a:t>
            </a:r>
            <a:r>
              <a:rPr lang="en-US" dirty="0"/>
              <a:t> de </a:t>
            </a:r>
            <a:r>
              <a:rPr lang="en-US" dirty="0" err="1"/>
              <a:t>redresare</a:t>
            </a:r>
            <a:r>
              <a:rPr lang="en-US" dirty="0"/>
              <a:t> </a:t>
            </a:r>
            <a:r>
              <a:rPr lang="en-US" dirty="0" err="1"/>
              <a:t>asemănătoare</a:t>
            </a:r>
            <a:r>
              <a:rPr lang="en-US" dirty="0"/>
              <a:t> </a:t>
            </a:r>
            <a:r>
              <a:rPr lang="en-US" dirty="0" err="1"/>
              <a:t>unei</a:t>
            </a:r>
            <a:r>
              <a:rPr lang="en-US" dirty="0"/>
              <a:t> diode. </a:t>
            </a:r>
          </a:p>
        </p:txBody>
      </p:sp>
      <p:pic>
        <p:nvPicPr>
          <p:cNvPr id="1028" name="Picture 4" descr="I-V curves of Ti/Al/Ni Ohmic contacts (formed at 950 °C), acquired... |  Download Scientific Diagram">
            <a:extLst>
              <a:ext uri="{FF2B5EF4-FFF2-40B4-BE49-F238E27FC236}">
                <a16:creationId xmlns:a16="http://schemas.microsoft.com/office/drawing/2014/main" id="{9D344994-35BA-3428-22E2-CE2C995F5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3753" y="1091791"/>
            <a:ext cx="2508765" cy="240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084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lstStyle/>
          <a:p>
            <a:r>
              <a:rPr lang="ro-RO" b="1" dirty="0"/>
              <a:t>Curenții de drift in Me-Sc joncțiune</a:t>
            </a:r>
          </a:p>
        </p:txBody>
      </p:sp>
      <p:sp>
        <p:nvSpPr>
          <p:cNvPr id="3" name="Content Placeholder 2"/>
          <p:cNvSpPr>
            <a:spLocks noGrp="1"/>
          </p:cNvSpPr>
          <p:nvPr>
            <p:ph idx="1"/>
          </p:nvPr>
        </p:nvSpPr>
        <p:spPr>
          <a:xfrm>
            <a:off x="541867" y="1117600"/>
            <a:ext cx="11430000" cy="5375275"/>
          </a:xfrm>
        </p:spPr>
        <p:txBody>
          <a:bodyPr>
            <a:normAutofit fontScale="92500" lnSpcReduction="10000"/>
          </a:bodyPr>
          <a:lstStyle/>
          <a:p>
            <a:r>
              <a:rPr lang="ro-RO" dirty="0"/>
              <a:t>Pe lângă curentul de difuzie de mai sus, există și un curent de drift. </a:t>
            </a:r>
          </a:p>
          <a:p>
            <a:r>
              <a:rPr lang="ro-RO" dirty="0"/>
              <a:t>Curentul de drift este de obicei foarte mic și independent de înălțimea barierei de potențial, dar depinde de lățimea benzii interzise a SC și de temperatură. </a:t>
            </a:r>
          </a:p>
          <a:p>
            <a:r>
              <a:rPr lang="ro-RO" dirty="0"/>
              <a:t>El apare prin formarea de perechi electron-gol în, sau foarte aproape de, stratul de epuizare, ca rezultat al excitației termice. Electronul dintr-o astfel de pereche electron-gol va fi accelerat în SC (electronii „se rostogolesc” în jos), în timp ce golul va fi accelerat spre limita cu Me (golurile „plutesc în sus” până la punctul cel mai înalt). </a:t>
            </a:r>
          </a:p>
          <a:p>
            <a:r>
              <a:rPr lang="ro-RO" dirty="0"/>
              <a:t>Curentul total prin joncțiune este suma netă a curentului de difuzie și a curentului de drift. La echilibru, adică tensiune aplicată extern zero, suma netă a acestor doi curenți este zero. </a:t>
            </a:r>
          </a:p>
          <a:p>
            <a:r>
              <a:rPr lang="ro-RO" dirty="0"/>
              <a:t>Notăm, că orice gol creat în SC în apropierea Me, ca urmare a excitării termice a electronilor în BC, care ajunge cu succes la limita cu Me va fi anihilat prin recombinare cu un electron din Me.</a:t>
            </a:r>
          </a:p>
        </p:txBody>
      </p:sp>
    </p:spTree>
    <p:extLst>
      <p:ext uri="{BB962C8B-B14F-4D97-AF65-F5344CB8AC3E}">
        <p14:creationId xmlns:p14="http://schemas.microsoft.com/office/powerpoint/2010/main" val="331704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Contactul </a:t>
            </a:r>
            <a:r>
              <a:rPr lang="ro-RO" dirty="0" err="1"/>
              <a:t>Me-Me</a:t>
            </a:r>
            <a:r>
              <a:rPr lang="ro-RO" dirty="0"/>
              <a:t>: Diferența în lucrul de ieșire</a:t>
            </a:r>
            <a:endParaRPr lang="en-GB" dirty="0"/>
          </a:p>
        </p:txBody>
      </p:sp>
      <p:sp>
        <p:nvSpPr>
          <p:cNvPr id="3" name="Content Placeholder 2"/>
          <p:cNvSpPr>
            <a:spLocks noGrp="1"/>
          </p:cNvSpPr>
          <p:nvPr>
            <p:ph idx="1"/>
          </p:nvPr>
        </p:nvSpPr>
        <p:spPr>
          <a:xfrm>
            <a:off x="399288" y="2008505"/>
            <a:ext cx="3861816" cy="4351338"/>
          </a:xfrm>
        </p:spPr>
        <p:txBody>
          <a:bodyPr/>
          <a:lstStyle/>
          <a:p>
            <a:r>
              <a:rPr lang="en-US" dirty="0">
                <a:latin typeface="Times New Roman" panose="02020603050405020304" pitchFamily="18" charset="0"/>
                <a:cs typeface="Times New Roman" panose="02020603050405020304" pitchFamily="18" charset="0"/>
              </a:rPr>
              <a:t>La </a:t>
            </a:r>
            <a:r>
              <a:rPr lang="en-US" dirty="0" err="1">
                <a:latin typeface="Times New Roman" panose="02020603050405020304" pitchFamily="18" charset="0"/>
                <a:cs typeface="Times New Roman" panose="02020603050405020304" pitchFamily="18" charset="0"/>
              </a:rPr>
              <a:t>contactul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dintre</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metale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apare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diferen</a:t>
            </a:r>
            <a:r>
              <a:rPr lang="ro-RO" dirty="0" err="1">
                <a:latin typeface="Times New Roman" panose="02020603050405020304" pitchFamily="18" charset="0"/>
                <a:cs typeface="Times New Roman" panose="02020603050405020304" pitchFamily="18" charset="0"/>
              </a:rPr>
              <a:t>ță</a:t>
            </a:r>
            <a:r>
              <a:rPr lang="ro-RO" dirty="0">
                <a:latin typeface="Times New Roman" panose="02020603050405020304" pitchFamily="18" charset="0"/>
                <a:cs typeface="Times New Roman" panose="02020603050405020304" pitchFamily="18" charset="0"/>
              </a:rPr>
              <a:t> de potențial </a:t>
            </a:r>
            <a:r>
              <a:rPr lang="el-GR" dirty="0">
                <a:latin typeface="Times New Roman" panose="02020603050405020304" pitchFamily="18" charset="0"/>
                <a:cs typeface="Times New Roman" panose="02020603050405020304" pitchFamily="18" charset="0"/>
              </a:rPr>
              <a:t>Δ</a:t>
            </a:r>
            <a:r>
              <a:rPr lang="ro-RO"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a:t>
            </a:r>
            <a:r>
              <a:rPr lang="ro-RO" dirty="0">
                <a:latin typeface="Times New Roman" panose="02020603050405020304" pitchFamily="18" charset="0"/>
                <a:cs typeface="Times New Roman" panose="02020603050405020304" pitchFamily="18" charset="0"/>
              </a:rPr>
              <a:t>. Electronii sunt mai energetici în Mo astfel ei </a:t>
            </a:r>
            <a:r>
              <a:rPr lang="ro-RO" dirty="0" err="1">
                <a:latin typeface="Times New Roman" panose="02020603050405020304" pitchFamily="18" charset="0"/>
                <a:cs typeface="Times New Roman" panose="02020603050405020304" pitchFamily="18" charset="0"/>
              </a:rPr>
              <a:t>tunelează</a:t>
            </a:r>
            <a:r>
              <a:rPr lang="ro-RO" dirty="0">
                <a:latin typeface="Times New Roman" panose="02020603050405020304" pitchFamily="18" charset="0"/>
                <a:cs typeface="Times New Roman" panose="02020603050405020304" pitchFamily="18" charset="0"/>
              </a:rPr>
              <a:t> la suprafața Pt</a:t>
            </a:r>
            <a:r>
              <a:rPr lang="en-US" dirty="0">
                <a:latin typeface="Times New Roman" panose="02020603050405020304" pitchFamily="18" charset="0"/>
                <a:cs typeface="Times New Roman" panose="02020603050405020304" pitchFamily="18" charset="0"/>
              </a:rPr>
              <a:t> (b). </a:t>
            </a:r>
            <a:endParaRPr lang="ro-RO"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Echilibrul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atins</a:t>
            </a:r>
            <a:r>
              <a:rPr lang="en-US" dirty="0">
                <a:latin typeface="Times New Roman" panose="02020603050405020304" pitchFamily="18" charset="0"/>
                <a:cs typeface="Times New Roman" panose="02020603050405020304" pitchFamily="18" charset="0"/>
              </a:rPr>
              <a:t> c</a:t>
            </a:r>
            <a:r>
              <a:rPr lang="ro-RO" dirty="0">
                <a:latin typeface="Times New Roman" panose="02020603050405020304" pitchFamily="18" charset="0"/>
                <a:cs typeface="Times New Roman" panose="02020603050405020304" pitchFamily="18" charset="0"/>
              </a:rPr>
              <a:t>â</a:t>
            </a:r>
            <a:r>
              <a:rPr lang="en-US" dirty="0" err="1">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E</a:t>
            </a:r>
            <a:r>
              <a:rPr lang="en-US" baseline="-25000"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egaleaz</a:t>
            </a:r>
            <a:r>
              <a:rPr lang="ro-RO" dirty="0">
                <a:latin typeface="Times New Roman" panose="02020603050405020304" pitchFamily="18" charset="0"/>
                <a:cs typeface="Times New Roman" panose="02020603050405020304" pitchFamily="18" charset="0"/>
              </a:rPr>
              <a:t>ă</a:t>
            </a:r>
            <a:endParaRPr lang="en-GB" dirty="0">
              <a:latin typeface="Times New Roman" panose="02020603050405020304" pitchFamily="18" charset="0"/>
              <a:cs typeface="Times New Roman" panose="02020603050405020304" pitchFamily="18" charset="0"/>
            </a:endParaRPr>
          </a:p>
          <a:p>
            <a:endParaRPr lang="en-GB" dirty="0"/>
          </a:p>
        </p:txBody>
      </p:sp>
      <p:pic>
        <p:nvPicPr>
          <p:cNvPr id="4" name="Picture 3"/>
          <p:cNvPicPr>
            <a:picLocks noChangeAspect="1"/>
          </p:cNvPicPr>
          <p:nvPr/>
        </p:nvPicPr>
        <p:blipFill>
          <a:blip r:embed="rId2"/>
          <a:stretch>
            <a:fillRect/>
          </a:stretch>
        </p:blipFill>
        <p:spPr>
          <a:xfrm>
            <a:off x="4356218" y="1829179"/>
            <a:ext cx="7778166" cy="4530663"/>
          </a:xfrm>
          <a:prstGeom prst="rect">
            <a:avLst/>
          </a:prstGeom>
        </p:spPr>
      </p:pic>
      <p:sp>
        <p:nvSpPr>
          <p:cNvPr id="5" name="Up Arrow 4"/>
          <p:cNvSpPr/>
          <p:nvPr/>
        </p:nvSpPr>
        <p:spPr>
          <a:xfrm>
            <a:off x="6159260" y="2008506"/>
            <a:ext cx="508959" cy="4211140"/>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o-RO" dirty="0"/>
              <a:t>Energia, eV</a:t>
            </a:r>
          </a:p>
        </p:txBody>
      </p:sp>
    </p:spTree>
    <p:extLst>
      <p:ext uri="{BB962C8B-B14F-4D97-AF65-F5344CB8AC3E}">
        <p14:creationId xmlns:p14="http://schemas.microsoft.com/office/powerpoint/2010/main" val="1342670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3159" y="862148"/>
            <a:ext cx="11763947" cy="5129349"/>
          </a:xfrm>
          <a:prstGeom prst="rect">
            <a:avLst/>
          </a:prstGeom>
        </p:spPr>
      </p:pic>
    </p:spTree>
    <p:extLst>
      <p:ext uri="{BB962C8B-B14F-4D97-AF65-F5344CB8AC3E}">
        <p14:creationId xmlns:p14="http://schemas.microsoft.com/office/powerpoint/2010/main" val="378232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o-RO" dirty="0"/>
              <a:t>La aplicarea unui potențial de C.A. În serie cu polarizarea directă V</a:t>
            </a:r>
            <a:r>
              <a:rPr lang="ro-RO" baseline="-25000" dirty="0"/>
              <a:t>A</a:t>
            </a:r>
            <a:r>
              <a:rPr lang="ro-RO" dirty="0"/>
              <a:t>, sarcinile stocate la contactul Schottky vor fi modulate cu frecvența c.a. Aplicat</a:t>
            </a:r>
          </a:p>
          <a:p>
            <a:r>
              <a:rPr lang="ro-RO" dirty="0"/>
              <a:t>Curentul de deplasare va fi</a:t>
            </a:r>
            <a:r>
              <a:rPr lang="ro-RO" b="1" dirty="0"/>
              <a:t>:  i = C (dv</a:t>
            </a:r>
            <a:r>
              <a:rPr lang="ro-RO" b="1" baseline="-25000" dirty="0"/>
              <a:t>a</a:t>
            </a:r>
            <a:r>
              <a:rPr lang="ro-RO" b="1" dirty="0"/>
              <a:t>/dt)</a:t>
            </a:r>
          </a:p>
          <a:p>
            <a:endParaRPr lang="ro-RO" b="1" dirty="0"/>
          </a:p>
        </p:txBody>
      </p:sp>
      <p:pic>
        <p:nvPicPr>
          <p:cNvPr id="4" name="Picture 3"/>
          <p:cNvPicPr>
            <a:picLocks noChangeAspect="1"/>
          </p:cNvPicPr>
          <p:nvPr/>
        </p:nvPicPr>
        <p:blipFill>
          <a:blip r:embed="rId2"/>
          <a:stretch>
            <a:fillRect/>
          </a:stretch>
        </p:blipFill>
        <p:spPr>
          <a:xfrm>
            <a:off x="4758432" y="3824287"/>
            <a:ext cx="2209105" cy="1414463"/>
          </a:xfrm>
          <a:prstGeom prst="rect">
            <a:avLst/>
          </a:prstGeom>
        </p:spPr>
      </p:pic>
      <p:sp>
        <p:nvSpPr>
          <p:cNvPr id="5" name="Title 4"/>
          <p:cNvSpPr>
            <a:spLocks noGrp="1"/>
          </p:cNvSpPr>
          <p:nvPr>
            <p:ph type="title"/>
          </p:nvPr>
        </p:nvSpPr>
        <p:spPr/>
        <p:txBody>
          <a:bodyPr/>
          <a:lstStyle/>
          <a:p>
            <a:endParaRPr lang="ro-RO"/>
          </a:p>
        </p:txBody>
      </p:sp>
    </p:spTree>
    <p:extLst>
      <p:ext uri="{BB962C8B-B14F-4D97-AF65-F5344CB8AC3E}">
        <p14:creationId xmlns:p14="http://schemas.microsoft.com/office/powerpoint/2010/main" val="4243405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228632" y="1690688"/>
            <a:ext cx="8029793" cy="1757362"/>
          </a:xfrm>
          <a:prstGeom prst="rect">
            <a:avLst/>
          </a:prstGeom>
        </p:spPr>
      </p:pic>
      <p:sp>
        <p:nvSpPr>
          <p:cNvPr id="4" name="Title 1"/>
          <p:cNvSpPr>
            <a:spLocks noGrp="1"/>
          </p:cNvSpPr>
          <p:nvPr>
            <p:ph type="title"/>
          </p:nvPr>
        </p:nvSpPr>
        <p:spPr/>
        <p:txBody>
          <a:bodyPr>
            <a:normAutofit fontScale="90000"/>
          </a:bodyPr>
          <a:lstStyle/>
          <a:p>
            <a:r>
              <a:rPr lang="ro-RO" dirty="0"/>
              <a:t>Utilitatea caracteristicii C-V pentru determinarea barierei de potențial:</a:t>
            </a:r>
            <a:br>
              <a:rPr lang="ro-RO" dirty="0"/>
            </a:br>
            <a:endParaRPr lang="ro-RO" dirty="0"/>
          </a:p>
        </p:txBody>
      </p:sp>
      <p:pic>
        <p:nvPicPr>
          <p:cNvPr id="6" name="Picture 5"/>
          <p:cNvPicPr>
            <a:picLocks noChangeAspect="1"/>
          </p:cNvPicPr>
          <p:nvPr/>
        </p:nvPicPr>
        <p:blipFill>
          <a:blip r:embed="rId3"/>
          <a:stretch>
            <a:fillRect/>
          </a:stretch>
        </p:blipFill>
        <p:spPr>
          <a:xfrm>
            <a:off x="4248150" y="3638551"/>
            <a:ext cx="3041854" cy="1414462"/>
          </a:xfrm>
          <a:prstGeom prst="rect">
            <a:avLst/>
          </a:prstGeom>
        </p:spPr>
      </p:pic>
      <p:pic>
        <p:nvPicPr>
          <p:cNvPr id="7" name="Picture 6"/>
          <p:cNvPicPr>
            <a:picLocks noChangeAspect="1"/>
          </p:cNvPicPr>
          <p:nvPr/>
        </p:nvPicPr>
        <p:blipFill>
          <a:blip r:embed="rId4"/>
          <a:stretch>
            <a:fillRect/>
          </a:stretch>
        </p:blipFill>
        <p:spPr>
          <a:xfrm>
            <a:off x="2228632" y="5243514"/>
            <a:ext cx="7818282" cy="1500187"/>
          </a:xfrm>
          <a:prstGeom prst="rect">
            <a:avLst/>
          </a:prstGeom>
        </p:spPr>
      </p:pic>
    </p:spTree>
    <p:extLst>
      <p:ext uri="{BB962C8B-B14F-4D97-AF65-F5344CB8AC3E}">
        <p14:creationId xmlns:p14="http://schemas.microsoft.com/office/powerpoint/2010/main" val="2720683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Cum realizăm ambele contacte ohmice in joncțiunea </a:t>
            </a:r>
            <a:r>
              <a:rPr lang="ro-RO" dirty="0" err="1"/>
              <a:t>Schottky</a:t>
            </a:r>
            <a:r>
              <a:rPr lang="ro-RO" dirty="0"/>
              <a:t>?</a:t>
            </a:r>
          </a:p>
        </p:txBody>
      </p:sp>
      <p:sp>
        <p:nvSpPr>
          <p:cNvPr id="3" name="Content Placeholder 2"/>
          <p:cNvSpPr>
            <a:spLocks noGrp="1"/>
          </p:cNvSpPr>
          <p:nvPr>
            <p:ph idx="1"/>
          </p:nvPr>
        </p:nvSpPr>
        <p:spPr/>
        <p:txBody>
          <a:bodyPr>
            <a:normAutofit/>
          </a:bodyPr>
          <a:lstStyle/>
          <a:p>
            <a:endParaRPr lang="ro-RO" sz="3200" dirty="0"/>
          </a:p>
        </p:txBody>
      </p:sp>
    </p:spTree>
    <p:extLst>
      <p:ext uri="{BB962C8B-B14F-4D97-AF65-F5344CB8AC3E}">
        <p14:creationId xmlns:p14="http://schemas.microsoft.com/office/powerpoint/2010/main" val="201638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8825"/>
          </a:xfrm>
        </p:spPr>
        <p:txBody>
          <a:bodyPr/>
          <a:lstStyle/>
          <a:p>
            <a:r>
              <a:rPr lang="ro-RO" dirty="0"/>
              <a:t>Recapitulare</a:t>
            </a:r>
          </a:p>
        </p:txBody>
      </p:sp>
      <p:pic>
        <p:nvPicPr>
          <p:cNvPr id="6" name="Content Placeholder 5"/>
          <p:cNvPicPr>
            <a:picLocks noGrp="1" noChangeAspect="1"/>
          </p:cNvPicPr>
          <p:nvPr>
            <p:ph idx="1"/>
          </p:nvPr>
        </p:nvPicPr>
        <p:blipFill>
          <a:blip r:embed="rId2"/>
          <a:stretch>
            <a:fillRect/>
          </a:stretch>
        </p:blipFill>
        <p:spPr>
          <a:xfrm>
            <a:off x="1456653" y="971550"/>
            <a:ext cx="9873867" cy="5715000"/>
          </a:xfrm>
          <a:prstGeom prst="rect">
            <a:avLst/>
          </a:prstGeom>
        </p:spPr>
      </p:pic>
    </p:spTree>
    <p:extLst>
      <p:ext uri="{BB962C8B-B14F-4D97-AF65-F5344CB8AC3E}">
        <p14:creationId xmlns:p14="http://schemas.microsoft.com/office/powerpoint/2010/main" val="2207731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2438400" y="457200"/>
            <a:ext cx="68580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spcBef>
                <a:spcPct val="50000"/>
              </a:spcBef>
              <a:buClrTx/>
              <a:buSzTx/>
              <a:buFontTx/>
              <a:buNone/>
            </a:pPr>
            <a:endParaRPr lang="en-US" altLang="en-US" sz="1200">
              <a:latin typeface="Times New Roman" panose="02020603050405020304" pitchFamily="18" charset="0"/>
            </a:endParaRPr>
          </a:p>
        </p:txBody>
      </p:sp>
      <p:sp>
        <p:nvSpPr>
          <p:cNvPr id="15364" name="Rectangle 5"/>
          <p:cNvSpPr>
            <a:spLocks noChangeArrowheads="1"/>
          </p:cNvSpPr>
          <p:nvPr/>
        </p:nvSpPr>
        <p:spPr bwMode="auto">
          <a:xfrm>
            <a:off x="1803026" y="2896579"/>
            <a:ext cx="78295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Arial" pitchFamily="34" charset="0"/>
              <a:buChar char="•"/>
              <a:defRPr/>
            </a:pPr>
            <a:r>
              <a:rPr lang="en-US" dirty="0" err="1">
                <a:latin typeface="Symbol" pitchFamily="18" charset="2"/>
              </a:rPr>
              <a:t>F</a:t>
            </a:r>
            <a:r>
              <a:rPr lang="en-US" baseline="-25000" dirty="0" err="1">
                <a:latin typeface="+mj-lt"/>
              </a:rPr>
              <a:t>Bn</a:t>
            </a:r>
            <a:r>
              <a:rPr lang="en-US" baseline="-25000" dirty="0">
                <a:latin typeface="+mj-lt"/>
              </a:rPr>
              <a:t>  </a:t>
            </a:r>
            <a:r>
              <a:rPr lang="en-US" dirty="0">
                <a:latin typeface="+mj-lt"/>
              </a:rPr>
              <a:t>s</a:t>
            </a:r>
            <a:r>
              <a:rPr lang="ro-MD" dirty="0">
                <a:latin typeface="+mj-lt"/>
              </a:rPr>
              <a:t>ă</a:t>
            </a:r>
            <a:r>
              <a:rPr lang="en-US" dirty="0">
                <a:latin typeface="+mj-lt"/>
              </a:rPr>
              <a:t> </a:t>
            </a:r>
            <a:r>
              <a:rPr lang="en-US" dirty="0" err="1">
                <a:latin typeface="+mj-lt"/>
              </a:rPr>
              <a:t>creasc</a:t>
            </a:r>
            <a:r>
              <a:rPr lang="ro-MD" dirty="0">
                <a:latin typeface="+mj-lt"/>
              </a:rPr>
              <a:t>ă</a:t>
            </a:r>
            <a:r>
              <a:rPr lang="en-US" dirty="0">
                <a:latin typeface="+mj-lt"/>
              </a:rPr>
              <a:t> </a:t>
            </a:r>
            <a:r>
              <a:rPr lang="en-US" dirty="0" err="1">
                <a:latin typeface="+mj-lt"/>
              </a:rPr>
              <a:t>odat</a:t>
            </a:r>
            <a:r>
              <a:rPr lang="ro-RO" dirty="0">
                <a:latin typeface="+mj-lt"/>
              </a:rPr>
              <a:t>ă</a:t>
            </a:r>
            <a:r>
              <a:rPr lang="en-US" dirty="0">
                <a:latin typeface="+mj-lt"/>
              </a:rPr>
              <a:t> cu </a:t>
            </a:r>
            <a:r>
              <a:rPr lang="en-US" dirty="0" err="1">
                <a:latin typeface="+mj-lt"/>
              </a:rPr>
              <a:t>lucrul</a:t>
            </a:r>
            <a:r>
              <a:rPr lang="en-US" dirty="0">
                <a:latin typeface="+mj-lt"/>
              </a:rPr>
              <a:t> de </a:t>
            </a:r>
            <a:r>
              <a:rPr lang="en-US" dirty="0" err="1">
                <a:latin typeface="+mj-lt"/>
              </a:rPr>
              <a:t>ie</a:t>
            </a:r>
            <a:r>
              <a:rPr lang="ro-MD" dirty="0">
                <a:latin typeface="+mj-lt"/>
              </a:rPr>
              <a:t>ș</a:t>
            </a:r>
            <a:r>
              <a:rPr lang="en-US" dirty="0" err="1">
                <a:latin typeface="+mj-lt"/>
              </a:rPr>
              <a:t>iere</a:t>
            </a:r>
            <a:r>
              <a:rPr lang="en-US" dirty="0">
                <a:latin typeface="+mj-lt"/>
              </a:rPr>
              <a:t> din metal</a:t>
            </a:r>
          </a:p>
        </p:txBody>
      </p:sp>
      <p:sp>
        <p:nvSpPr>
          <p:cNvPr id="54276" name="Rectangle 7"/>
          <p:cNvSpPr>
            <a:spLocks noChangeArrowheads="1"/>
          </p:cNvSpPr>
          <p:nvPr/>
        </p:nvSpPr>
        <p:spPr bwMode="auto">
          <a:xfrm>
            <a:off x="4953000" y="2571751"/>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US" altLang="en-US" sz="2800" b="1" i="1">
              <a:latin typeface="Times New Roman" panose="02020603050405020304" pitchFamily="18" charset="0"/>
            </a:endParaRPr>
          </a:p>
        </p:txBody>
      </p:sp>
      <p:graphicFrame>
        <p:nvGraphicFramePr>
          <p:cNvPr id="54277" name="Object 8"/>
          <p:cNvGraphicFramePr>
            <a:graphicFrameLocks/>
          </p:cNvGraphicFramePr>
          <p:nvPr>
            <p:extLst>
              <p:ext uri="{D42A27DB-BD31-4B8C-83A1-F6EECF244321}">
                <p14:modId xmlns:p14="http://schemas.microsoft.com/office/powerpoint/2010/main" val="4070744702"/>
              </p:ext>
            </p:extLst>
          </p:nvPr>
        </p:nvGraphicFramePr>
        <p:xfrm>
          <a:off x="2259106" y="1107471"/>
          <a:ext cx="6580002" cy="1676025"/>
        </p:xfrm>
        <a:graphic>
          <a:graphicData uri="http://schemas.openxmlformats.org/presentationml/2006/ole">
            <mc:AlternateContent xmlns:mc="http://schemas.openxmlformats.org/markup-compatibility/2006">
              <mc:Choice xmlns:v="urn:schemas-microsoft-com:vml" Requires="v">
                <p:oleObj name="Worksheet" r:id="rId2" imgW="6238990" imgH="1476443" progId="Excel.Sheet.8">
                  <p:embed/>
                </p:oleObj>
              </mc:Choice>
              <mc:Fallback>
                <p:oleObj name="Worksheet" r:id="rId2" imgW="6238990" imgH="1476443" progId="Excel.Sheet.8">
                  <p:embed/>
                  <p:pic>
                    <p:nvPicPr>
                      <p:cNvPr id="54277" name="Object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106" y="1107471"/>
                        <a:ext cx="6580002" cy="1676025"/>
                      </a:xfrm>
                      <a:prstGeom prst="rect">
                        <a:avLst/>
                      </a:prstGeom>
                      <a:noFill/>
                      <a:ln>
                        <a:noFill/>
                      </a:ln>
                    </p:spPr>
                  </p:pic>
                </p:oleObj>
              </mc:Fallback>
            </mc:AlternateContent>
          </a:graphicData>
        </a:graphic>
      </p:graphicFrame>
      <p:sp>
        <p:nvSpPr>
          <p:cNvPr id="14342" name="Rectangle 9"/>
          <p:cNvSpPr>
            <a:spLocks noGrp="1" noChangeArrowheads="1"/>
          </p:cNvSpPr>
          <p:nvPr>
            <p:ph type="title"/>
          </p:nvPr>
        </p:nvSpPr>
        <p:spPr>
          <a:xfrm>
            <a:off x="2492188" y="457200"/>
            <a:ext cx="6167718" cy="578224"/>
          </a:xfrm>
        </p:spPr>
        <p:txBody>
          <a:bodyPr>
            <a:normAutofit/>
          </a:bodyPr>
          <a:lstStyle/>
          <a:p>
            <a:pPr>
              <a:defRPr/>
            </a:pPr>
            <a:r>
              <a:rPr lang="en-US" altLang="en-US" sz="2800" b="1" dirty="0" err="1"/>
              <a:t>Valoarea</a:t>
            </a:r>
            <a:r>
              <a:rPr lang="en-US" altLang="en-US" sz="2800" b="1" dirty="0"/>
              <a:t> </a:t>
            </a:r>
            <a:r>
              <a:rPr lang="en-US" altLang="en-US" sz="2800" b="1" dirty="0" err="1"/>
              <a:t>barierei</a:t>
            </a:r>
            <a:r>
              <a:rPr lang="en-US" altLang="en-US" sz="2800" b="1" dirty="0"/>
              <a:t> </a:t>
            </a:r>
            <a:r>
              <a:rPr lang="en-US" altLang="en-US" sz="2800" b="1" dirty="0" err="1"/>
              <a:t>Schottky</a:t>
            </a:r>
            <a:r>
              <a:rPr lang="en-US" altLang="en-US" sz="2800" b="1" dirty="0"/>
              <a:t> la Me - </a:t>
            </a:r>
            <a:r>
              <a:rPr lang="en-US" altLang="en-US" sz="2800" b="1" dirty="0" err="1"/>
              <a:t>Siliciu</a:t>
            </a:r>
            <a:endParaRPr lang="en-US" altLang="en-US" sz="2800" b="1" baseline="-25000" dirty="0"/>
          </a:p>
        </p:txBody>
      </p:sp>
      <p:graphicFrame>
        <p:nvGraphicFramePr>
          <p:cNvPr id="2" name="Object 4">
            <a:extLst>
              <a:ext uri="{FF2B5EF4-FFF2-40B4-BE49-F238E27FC236}">
                <a16:creationId xmlns:a16="http://schemas.microsoft.com/office/drawing/2014/main" id="{FFAF021E-1F04-0041-AAB4-7E2F31DA375A}"/>
              </a:ext>
            </a:extLst>
          </p:cNvPr>
          <p:cNvGraphicFramePr>
            <a:graphicFrameLocks/>
          </p:cNvGraphicFramePr>
          <p:nvPr>
            <p:extLst>
              <p:ext uri="{D42A27DB-BD31-4B8C-83A1-F6EECF244321}">
                <p14:modId xmlns:p14="http://schemas.microsoft.com/office/powerpoint/2010/main" val="1873951190"/>
              </p:ext>
            </p:extLst>
          </p:nvPr>
        </p:nvGraphicFramePr>
        <p:xfrm>
          <a:off x="2259106" y="4335646"/>
          <a:ext cx="6705600" cy="1576759"/>
        </p:xfrm>
        <a:graphic>
          <a:graphicData uri="http://schemas.openxmlformats.org/presentationml/2006/ole">
            <mc:AlternateContent xmlns:mc="http://schemas.openxmlformats.org/markup-compatibility/2006">
              <mc:Choice xmlns:v="urn:schemas-microsoft-com:vml" Requires="v">
                <p:oleObj name="Worksheet" r:id="rId4" imgW="5010156" imgH="1476443" progId="Excel.Sheet.8">
                  <p:embed/>
                </p:oleObj>
              </mc:Choice>
              <mc:Fallback>
                <p:oleObj name="Worksheet" r:id="rId4" imgW="5010156" imgH="1476443" progId="Excel.Sheet.8">
                  <p:embed/>
                  <p:pic>
                    <p:nvPicPr>
                      <p:cNvPr id="2" name="Object 4">
                        <a:extLst>
                          <a:ext uri="{FF2B5EF4-FFF2-40B4-BE49-F238E27FC236}">
                            <a16:creationId xmlns:a16="http://schemas.microsoft.com/office/drawing/2014/main" id="{FFAF021E-1F04-0041-AAB4-7E2F31DA375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106" y="4335646"/>
                        <a:ext cx="6705600" cy="1576759"/>
                      </a:xfrm>
                      <a:prstGeom prst="rect">
                        <a:avLst/>
                      </a:prstGeom>
                      <a:noFill/>
                      <a:ln>
                        <a:noFill/>
                      </a:ln>
                    </p:spPr>
                  </p:pic>
                </p:oleObj>
              </mc:Fallback>
            </mc:AlternateContent>
          </a:graphicData>
        </a:graphic>
      </p:graphicFrame>
      <p:sp>
        <p:nvSpPr>
          <p:cNvPr id="4" name="CasetăText 3">
            <a:extLst>
              <a:ext uri="{FF2B5EF4-FFF2-40B4-BE49-F238E27FC236}">
                <a16:creationId xmlns:a16="http://schemas.microsoft.com/office/drawing/2014/main" id="{B4E5CCC2-EA17-91C7-72EA-F39C220EEA83}"/>
              </a:ext>
            </a:extLst>
          </p:cNvPr>
          <p:cNvSpPr txBox="1"/>
          <p:nvPr/>
        </p:nvSpPr>
        <p:spPr>
          <a:xfrm>
            <a:off x="1246094" y="6216134"/>
            <a:ext cx="10291482" cy="369332"/>
          </a:xfrm>
          <a:prstGeom prst="rect">
            <a:avLst/>
          </a:prstGeom>
          <a:noFill/>
        </p:spPr>
        <p:txBody>
          <a:bodyPr wrap="square">
            <a:spAutoFit/>
          </a:bodyPr>
          <a:lstStyle/>
          <a:p>
            <a:r>
              <a:rPr lang="it-IT" dirty="0"/>
              <a:t>Intrefețele Silicide-Si sunt mult mai stabile ca Me-Si astfe sunt mai utilizate la confecționarea CI.  </a:t>
            </a:r>
          </a:p>
        </p:txBody>
      </p:sp>
      <p:sp>
        <p:nvSpPr>
          <p:cNvPr id="6" name="CasetăText 5">
            <a:extLst>
              <a:ext uri="{FF2B5EF4-FFF2-40B4-BE49-F238E27FC236}">
                <a16:creationId xmlns:a16="http://schemas.microsoft.com/office/drawing/2014/main" id="{1484EB62-780B-B84E-6F27-B5DB73685D94}"/>
              </a:ext>
            </a:extLst>
          </p:cNvPr>
          <p:cNvSpPr txBox="1"/>
          <p:nvPr/>
        </p:nvSpPr>
        <p:spPr>
          <a:xfrm>
            <a:off x="2563906" y="3508697"/>
            <a:ext cx="6096000" cy="523220"/>
          </a:xfrm>
          <a:prstGeom prst="rect">
            <a:avLst/>
          </a:prstGeom>
          <a:noFill/>
        </p:spPr>
        <p:txBody>
          <a:bodyPr wrap="square">
            <a:spAutoFit/>
          </a:bodyPr>
          <a:lstStyle/>
          <a:p>
            <a:r>
              <a:rPr lang="ro-MD" altLang="en-US" sz="2800" b="1" dirty="0"/>
              <a:t>Bariera </a:t>
            </a:r>
            <a:r>
              <a:rPr lang="en-US" altLang="en-US" sz="2800" b="1" dirty="0"/>
              <a:t>Schottky </a:t>
            </a:r>
            <a:r>
              <a:rPr lang="ro-MD" altLang="en-US" sz="2800" b="1" dirty="0"/>
              <a:t>la contact</a:t>
            </a:r>
            <a:r>
              <a:rPr lang="en-US" altLang="en-US" sz="2800" b="1" dirty="0"/>
              <a:t> Silicide </a:t>
            </a:r>
            <a:r>
              <a:rPr lang="ro-RO" altLang="en-US" sz="2800" b="1" dirty="0"/>
              <a:t>-</a:t>
            </a:r>
            <a:r>
              <a:rPr lang="en-US" altLang="en-US" sz="2800" b="1" dirty="0"/>
              <a:t> Si</a:t>
            </a:r>
            <a:endParaRPr lang="en-US" sz="2800" b="1" dirty="0"/>
          </a:p>
        </p:txBody>
      </p:sp>
    </p:spTree>
    <p:extLst>
      <p:ext uri="{BB962C8B-B14F-4D97-AF65-F5344CB8AC3E}">
        <p14:creationId xmlns:p14="http://schemas.microsoft.com/office/powerpoint/2010/main" val="2002497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30"/>
          <p:cNvSpPr txBox="1">
            <a:spLocks noChangeArrowheads="1"/>
          </p:cNvSpPr>
          <p:nvPr/>
        </p:nvSpPr>
        <p:spPr bwMode="auto">
          <a:xfrm>
            <a:off x="7726363" y="3565525"/>
            <a:ext cx="4419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pPr>
            <a:r>
              <a:rPr lang="ro-MD" altLang="en-US" sz="1600" dirty="0">
                <a:solidFill>
                  <a:srgbClr val="000000"/>
                </a:solidFill>
                <a:latin typeface="Comic Sans MS" panose="030F0702030302020204" pitchFamily="66" charset="0"/>
              </a:rPr>
              <a:t>                   Joncțiunea </a:t>
            </a:r>
            <a:r>
              <a:rPr lang="ro-MD" altLang="en-US" sz="1600" dirty="0" err="1">
                <a:solidFill>
                  <a:srgbClr val="000000"/>
                </a:solidFill>
                <a:latin typeface="Comic Sans MS" panose="030F0702030302020204" pitchFamily="66" charset="0"/>
              </a:rPr>
              <a:t>Me</a:t>
            </a:r>
            <a:r>
              <a:rPr lang="ro-MD" altLang="en-US" sz="1600" dirty="0">
                <a:solidFill>
                  <a:srgbClr val="000000"/>
                </a:solidFill>
                <a:latin typeface="Comic Sans MS" panose="030F0702030302020204" pitchFamily="66" charset="0"/>
              </a:rPr>
              <a:t> - SC</a:t>
            </a:r>
            <a:r>
              <a:rPr lang="en-US" altLang="en-US" sz="1600" dirty="0">
                <a:solidFill>
                  <a:srgbClr val="000000"/>
                </a:solidFill>
                <a:latin typeface="Comic Sans MS" panose="030F0702030302020204" pitchFamily="66" charset="0"/>
              </a:rPr>
              <a:t> </a:t>
            </a:r>
            <a:endParaRPr lang="ro-MD" altLang="en-US" sz="1600" dirty="0">
              <a:solidFill>
                <a:srgbClr val="000000"/>
              </a:solidFill>
              <a:latin typeface="Comic Sans MS" panose="030F0702030302020204" pitchFamily="66" charset="0"/>
            </a:endParaRPr>
          </a:p>
          <a:p>
            <a:pPr>
              <a:spcBef>
                <a:spcPct val="0"/>
              </a:spcBef>
            </a:pPr>
            <a:r>
              <a:rPr lang="en-US" altLang="en-US" sz="1600" dirty="0" err="1">
                <a:solidFill>
                  <a:srgbClr val="000000"/>
                </a:solidFill>
                <a:latin typeface="Comic Sans MS" panose="030F0702030302020204" pitchFamily="66" charset="0"/>
              </a:rPr>
              <a:t>Barier</a:t>
            </a:r>
            <a:r>
              <a:rPr lang="ro-MD" altLang="en-US" sz="1600" dirty="0">
                <a:solidFill>
                  <a:srgbClr val="000000"/>
                </a:solidFill>
                <a:latin typeface="Comic Sans MS" panose="030F0702030302020204" pitchFamily="66" charset="0"/>
              </a:rPr>
              <a:t>a dintre</a:t>
            </a:r>
            <a:r>
              <a:rPr lang="en-US" altLang="en-US" sz="1600" dirty="0">
                <a:solidFill>
                  <a:srgbClr val="000000"/>
                </a:solidFill>
                <a:latin typeface="Comic Sans MS" panose="030F0702030302020204" pitchFamily="66" charset="0"/>
              </a:rPr>
              <a:t> metal </a:t>
            </a:r>
            <a:r>
              <a:rPr lang="ro-MD" altLang="en-US" sz="1600" dirty="0">
                <a:solidFill>
                  <a:srgbClr val="000000"/>
                </a:solidFill>
                <a:latin typeface="Comic Sans MS" panose="030F0702030302020204" pitchFamily="66" charset="0"/>
              </a:rPr>
              <a:t>–SC este fixă</a:t>
            </a:r>
            <a:endParaRPr lang="en-US" altLang="en-US" sz="1600" dirty="0">
              <a:solidFill>
                <a:srgbClr val="000000"/>
              </a:solidFill>
              <a:latin typeface="Comic Sans MS" panose="030F0702030302020204" pitchFamily="66" charset="0"/>
            </a:endParaRPr>
          </a:p>
          <a:p>
            <a:pPr>
              <a:spcBef>
                <a:spcPct val="0"/>
              </a:spcBef>
            </a:pPr>
            <a:r>
              <a:rPr lang="en-US" altLang="en-US" sz="1600" dirty="0">
                <a:solidFill>
                  <a:srgbClr val="000000"/>
                </a:solidFill>
                <a:latin typeface="Comic Sans MS" panose="030F0702030302020204" pitchFamily="66" charset="0"/>
              </a:rPr>
              <a:t> E</a:t>
            </a:r>
            <a:r>
              <a:rPr lang="ro-MD" altLang="en-US" sz="1600" dirty="0" err="1">
                <a:solidFill>
                  <a:srgbClr val="000000"/>
                </a:solidFill>
                <a:latin typeface="Comic Sans MS" panose="030F0702030302020204" pitchFamily="66" charset="0"/>
              </a:rPr>
              <a:t>lectronii</a:t>
            </a:r>
            <a:r>
              <a:rPr lang="ro-MD" altLang="en-US" sz="1600" dirty="0">
                <a:solidFill>
                  <a:srgbClr val="000000"/>
                </a:solidFill>
                <a:latin typeface="Comic Sans MS" panose="030F0702030302020204" pitchFamily="66" charset="0"/>
              </a:rPr>
              <a:t> din </a:t>
            </a:r>
            <a:r>
              <a:rPr lang="ro-MD" altLang="en-US" sz="1600" dirty="0" err="1">
                <a:solidFill>
                  <a:srgbClr val="000000"/>
                </a:solidFill>
                <a:latin typeface="Comic Sans MS" panose="030F0702030302020204" pitchFamily="66" charset="0"/>
              </a:rPr>
              <a:t>Me</a:t>
            </a:r>
            <a:r>
              <a:rPr lang="en-US" altLang="en-US" sz="1600" dirty="0">
                <a:solidFill>
                  <a:srgbClr val="000000"/>
                </a:solidFill>
                <a:latin typeface="Comic Sans MS" panose="030F0702030302020204" pitchFamily="66" charset="0"/>
              </a:rPr>
              <a:t> </a:t>
            </a:r>
            <a:r>
              <a:rPr lang="ro-MD" altLang="en-US" sz="1600" dirty="0">
                <a:solidFill>
                  <a:srgbClr val="000000"/>
                </a:solidFill>
                <a:latin typeface="Comic Sans MS" panose="030F0702030302020204" pitchFamily="66" charset="0"/>
              </a:rPr>
              <a:t>trebuie </a:t>
            </a:r>
            <a:r>
              <a:rPr lang="ro-MD" altLang="en-US" sz="1600" b="1" dirty="0">
                <a:solidFill>
                  <a:srgbClr val="000000"/>
                </a:solidFill>
                <a:latin typeface="Comic Sans MS" panose="030F0702030302020204" pitchFamily="66" charset="0"/>
              </a:rPr>
              <a:t>să sară </a:t>
            </a:r>
            <a:r>
              <a:rPr lang="ro-MD" altLang="en-US" sz="1600" dirty="0">
                <a:solidFill>
                  <a:srgbClr val="000000"/>
                </a:solidFill>
                <a:latin typeface="Comic Sans MS" panose="030F0702030302020204" pitchFamily="66" charset="0"/>
              </a:rPr>
              <a:t>peste barieră</a:t>
            </a:r>
            <a:endParaRPr lang="en-US" altLang="en-US" sz="1600" dirty="0">
              <a:solidFill>
                <a:srgbClr val="000000"/>
              </a:solidFill>
              <a:latin typeface="Comic Sans MS" panose="030F0702030302020204" pitchFamily="66" charset="0"/>
            </a:endParaRPr>
          </a:p>
          <a:p>
            <a:pPr>
              <a:spcBef>
                <a:spcPct val="0"/>
              </a:spcBef>
            </a:pPr>
            <a:r>
              <a:rPr lang="en-US" altLang="en-US" sz="1600" dirty="0">
                <a:solidFill>
                  <a:srgbClr val="000000"/>
                </a:solidFill>
                <a:latin typeface="Comic Sans MS" panose="030F0702030302020204" pitchFamily="66" charset="0"/>
              </a:rPr>
              <a:t> </a:t>
            </a:r>
            <a:r>
              <a:rPr lang="en-US" altLang="en-US" sz="1600" dirty="0" err="1">
                <a:solidFill>
                  <a:srgbClr val="000000"/>
                </a:solidFill>
                <a:latin typeface="Comic Sans MS" panose="030F0702030302020204" pitchFamily="66" charset="0"/>
              </a:rPr>
              <a:t>Curent</a:t>
            </a:r>
            <a:r>
              <a:rPr lang="ro-MD" altLang="en-US" sz="1600" dirty="0" err="1">
                <a:solidFill>
                  <a:srgbClr val="000000"/>
                </a:solidFill>
                <a:latin typeface="Comic Sans MS" panose="030F0702030302020204" pitchFamily="66" charset="0"/>
              </a:rPr>
              <a:t>ul</a:t>
            </a:r>
            <a:r>
              <a:rPr lang="ro-MD" altLang="en-US" sz="1600" dirty="0">
                <a:solidFill>
                  <a:srgbClr val="000000"/>
                </a:solidFill>
                <a:latin typeface="Comic Sans MS" panose="030F0702030302020204" pitchFamily="66" charset="0"/>
              </a:rPr>
              <a:t> este limitat de viteza cu care electronii sar peste barieră</a:t>
            </a:r>
            <a:r>
              <a:rPr lang="en-US" altLang="en-US" sz="1600" dirty="0">
                <a:solidFill>
                  <a:srgbClr val="000000"/>
                </a:solidFill>
                <a:latin typeface="Comic Sans MS" panose="030F0702030302020204" pitchFamily="66" charset="0"/>
              </a:rPr>
              <a:t> (that the ones jumping from</a:t>
            </a:r>
            <a:r>
              <a:rPr lang="ro-MD" altLang="en-US" sz="1600" dirty="0">
                <a:solidFill>
                  <a:srgbClr val="000000"/>
                </a:solidFill>
                <a:latin typeface="Comic Sans MS" panose="030F0702030302020204" pitchFamily="66" charset="0"/>
              </a:rPr>
              <a:t> </a:t>
            </a:r>
            <a:r>
              <a:rPr lang="en-US" altLang="en-US" sz="1600" dirty="0">
                <a:solidFill>
                  <a:srgbClr val="000000"/>
                </a:solidFill>
                <a:latin typeface="Comic Sans MS" panose="030F0702030302020204" pitchFamily="66" charset="0"/>
              </a:rPr>
              <a:t>the right cancel at equilibrium)</a:t>
            </a:r>
          </a:p>
          <a:p>
            <a:pPr>
              <a:spcBef>
                <a:spcPct val="0"/>
              </a:spcBef>
            </a:pPr>
            <a:r>
              <a:rPr lang="en-US" altLang="en-US" sz="1600" dirty="0">
                <a:solidFill>
                  <a:srgbClr val="000000"/>
                </a:solidFill>
                <a:latin typeface="Comic Sans MS" panose="030F0702030302020204" pitchFamily="66" charset="0"/>
              </a:rPr>
              <a:t> </a:t>
            </a:r>
            <a:r>
              <a:rPr lang="ro-MD" altLang="en-US" sz="1600" dirty="0">
                <a:solidFill>
                  <a:srgbClr val="000000"/>
                </a:solidFill>
                <a:latin typeface="Comic Sans MS" panose="030F0702030302020204" pitchFamily="66" charset="0"/>
              </a:rPr>
              <a:t>Avem numai structuri cu purtători de sarcină majoritari u</a:t>
            </a:r>
            <a:r>
              <a:rPr lang="en-US" altLang="en-US" sz="1600" dirty="0" err="1">
                <a:solidFill>
                  <a:srgbClr val="000000"/>
                </a:solidFill>
                <a:latin typeface="Comic Sans MS" panose="030F0702030302020204" pitchFamily="66" charset="0"/>
              </a:rPr>
              <a:t>nipolar</a:t>
            </a:r>
            <a:r>
              <a:rPr lang="ro-MD" altLang="en-US" sz="1600" dirty="0">
                <a:solidFill>
                  <a:srgbClr val="000000"/>
                </a:solidFill>
                <a:latin typeface="Comic Sans MS" panose="030F0702030302020204" pitchFamily="66" charset="0"/>
              </a:rPr>
              <a:t>i</a:t>
            </a:r>
            <a:r>
              <a:rPr lang="en-US" altLang="en-US" sz="1600" dirty="0">
                <a:solidFill>
                  <a:srgbClr val="000000"/>
                </a:solidFill>
                <a:latin typeface="Comic Sans MS" panose="030F0702030302020204" pitchFamily="66" charset="0"/>
              </a:rPr>
              <a:t> </a:t>
            </a:r>
            <a:r>
              <a:rPr lang="en-US" altLang="en-US" sz="1600" dirty="0">
                <a:solidFill>
                  <a:srgbClr val="FF0000"/>
                </a:solidFill>
                <a:latin typeface="Comic Sans MS" panose="030F0702030302020204" pitchFamily="66" charset="0"/>
              </a:rPr>
              <a:t>majority carrier </a:t>
            </a:r>
            <a:r>
              <a:rPr lang="en-US" altLang="en-US" sz="1600" dirty="0">
                <a:solidFill>
                  <a:srgbClr val="000000"/>
                </a:solidFill>
                <a:latin typeface="Comic Sans MS" panose="030F0702030302020204" pitchFamily="66" charset="0"/>
              </a:rPr>
              <a:t>device, </a:t>
            </a:r>
            <a:r>
              <a:rPr lang="ro-MD" altLang="en-US" sz="1600" dirty="0">
                <a:solidFill>
                  <a:srgbClr val="000000"/>
                </a:solidFill>
                <a:latin typeface="Comic Sans MS" panose="030F0702030302020204" pitchFamily="66" charset="0"/>
              </a:rPr>
              <a:t>deoarece banda de valență este toată în cadrul benzii metalului </a:t>
            </a:r>
            <a:endParaRPr lang="en-US" altLang="en-US" sz="1600" dirty="0">
              <a:solidFill>
                <a:srgbClr val="000000"/>
              </a:solidFill>
              <a:latin typeface="Comic Sans MS" panose="030F0702030302020204" pitchFamily="66" charset="0"/>
            </a:endParaRPr>
          </a:p>
          <a:p>
            <a:pPr>
              <a:spcBef>
                <a:spcPct val="0"/>
              </a:spcBef>
              <a:buNone/>
            </a:pPr>
            <a:endParaRPr lang="en-US" altLang="en-US" sz="1600" dirty="0">
              <a:solidFill>
                <a:srgbClr val="000000"/>
              </a:solidFill>
              <a:latin typeface="Comic Sans MS" panose="030F0702030302020204" pitchFamily="66" charset="0"/>
            </a:endParaRPr>
          </a:p>
        </p:txBody>
      </p:sp>
      <p:sp>
        <p:nvSpPr>
          <p:cNvPr id="12" name="Rectangle 11"/>
          <p:cNvSpPr/>
          <p:nvPr/>
        </p:nvSpPr>
        <p:spPr>
          <a:xfrm>
            <a:off x="7067550" y="2590800"/>
            <a:ext cx="1219200" cy="914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rgbClr val="FFFFFF"/>
              </a:solidFill>
            </a:endParaRPr>
          </a:p>
        </p:txBody>
      </p:sp>
      <p:sp>
        <p:nvSpPr>
          <p:cNvPr id="78852" name="Rectangle 2"/>
          <p:cNvSpPr>
            <a:spLocks noGrp="1" noChangeArrowheads="1"/>
          </p:cNvSpPr>
          <p:nvPr>
            <p:ph type="title"/>
          </p:nvPr>
        </p:nvSpPr>
        <p:spPr>
          <a:xfrm>
            <a:off x="413813" y="-60611"/>
            <a:ext cx="10907173" cy="685800"/>
          </a:xfrm>
        </p:spPr>
        <p:txBody>
          <a:bodyPr>
            <a:normAutofit fontScale="90000"/>
          </a:bodyPr>
          <a:lstStyle/>
          <a:p>
            <a:pPr algn="ctr" eaLnBrk="1" hangingPunct="1"/>
            <a:r>
              <a:rPr lang="ro-MD" altLang="en-US" i="0" dirty="0">
                <a:solidFill>
                  <a:schemeClr val="accent2"/>
                </a:solidFill>
                <a:latin typeface="Comic Sans MS" panose="030F0702030302020204" pitchFamily="66" charset="0"/>
                <a:cs typeface="Times New Roman" panose="02020603050405020304" pitchFamily="18" charset="0"/>
              </a:rPr>
              <a:t>Notați </a:t>
            </a:r>
            <a:r>
              <a:rPr lang="en-US" altLang="en-US" i="0" dirty="0" err="1">
                <a:solidFill>
                  <a:schemeClr val="accent2"/>
                </a:solidFill>
                <a:latin typeface="Comic Sans MS" panose="030F0702030302020204" pitchFamily="66" charset="0"/>
                <a:cs typeface="Times New Roman" panose="02020603050405020304" pitchFamily="18" charset="0"/>
              </a:rPr>
              <a:t>diferen</a:t>
            </a:r>
            <a:r>
              <a:rPr lang="ro-MD" altLang="en-US" i="0" dirty="0">
                <a:solidFill>
                  <a:schemeClr val="accent2"/>
                </a:solidFill>
                <a:latin typeface="Comic Sans MS" panose="030F0702030302020204" pitchFamily="66" charset="0"/>
                <a:cs typeface="Times New Roman" panose="02020603050405020304" pitchFamily="18" charset="0"/>
              </a:rPr>
              <a:t>ța cu</a:t>
            </a:r>
            <a:r>
              <a:rPr lang="en-US" altLang="en-US" i="0" dirty="0">
                <a:solidFill>
                  <a:schemeClr val="accent2"/>
                </a:solidFill>
                <a:latin typeface="Comic Sans MS" panose="030F0702030302020204" pitchFamily="66" charset="0"/>
                <a:cs typeface="Times New Roman" panose="02020603050405020304" pitchFamily="18" charset="0"/>
              </a:rPr>
              <a:t> p-n j</a:t>
            </a:r>
            <a:r>
              <a:rPr lang="ro-MD" altLang="en-US" i="0" dirty="0">
                <a:solidFill>
                  <a:schemeClr val="accent2"/>
                </a:solidFill>
                <a:latin typeface="Comic Sans MS" panose="030F0702030302020204" pitchFamily="66" charset="0"/>
                <a:cs typeface="Times New Roman" panose="02020603050405020304" pitchFamily="18" charset="0"/>
              </a:rPr>
              <a:t>oncțiunea</a:t>
            </a:r>
            <a:r>
              <a:rPr lang="en-US" altLang="en-US" i="0" dirty="0">
                <a:solidFill>
                  <a:schemeClr val="accent2"/>
                </a:solidFill>
                <a:latin typeface="Comic Sans MS" panose="030F0702030302020204" pitchFamily="66" charset="0"/>
                <a:cs typeface="Times New Roman" panose="02020603050405020304" pitchFamily="18" charset="0"/>
              </a:rPr>
              <a:t>!!</a:t>
            </a:r>
          </a:p>
        </p:txBody>
      </p:sp>
      <p:cxnSp>
        <p:nvCxnSpPr>
          <p:cNvPr id="11" name="Straight Connector 10"/>
          <p:cNvCxnSpPr>
            <a:stCxn id="9" idx="0"/>
          </p:cNvCxnSpPr>
          <p:nvPr/>
        </p:nvCxnSpPr>
        <p:spPr>
          <a:xfrm>
            <a:off x="8266114" y="1704976"/>
            <a:ext cx="20637" cy="18002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266114" y="1676400"/>
            <a:ext cx="1792287" cy="381000"/>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sp>
        <p:nvSpPr>
          <p:cNvPr id="14" name="Freeform 13"/>
          <p:cNvSpPr/>
          <p:nvPr/>
        </p:nvSpPr>
        <p:spPr>
          <a:xfrm>
            <a:off x="8266114" y="1676400"/>
            <a:ext cx="1792287" cy="1066800"/>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sp>
        <p:nvSpPr>
          <p:cNvPr id="9" name="Freeform 8"/>
          <p:cNvSpPr/>
          <p:nvPr/>
        </p:nvSpPr>
        <p:spPr>
          <a:xfrm>
            <a:off x="8266114" y="1704975"/>
            <a:ext cx="1792287" cy="642938"/>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sp>
        <p:nvSpPr>
          <p:cNvPr id="16" name="Freeform 15"/>
          <p:cNvSpPr/>
          <p:nvPr/>
        </p:nvSpPr>
        <p:spPr>
          <a:xfrm>
            <a:off x="3617914" y="2100264"/>
            <a:ext cx="1792287" cy="642937"/>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sp>
        <p:nvSpPr>
          <p:cNvPr id="17" name="Freeform 16"/>
          <p:cNvSpPr/>
          <p:nvPr/>
        </p:nvSpPr>
        <p:spPr>
          <a:xfrm rot="10800000">
            <a:off x="1865314" y="1538289"/>
            <a:ext cx="1792287" cy="642937"/>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sp>
        <p:nvSpPr>
          <p:cNvPr id="18" name="Freeform 17"/>
          <p:cNvSpPr/>
          <p:nvPr/>
        </p:nvSpPr>
        <p:spPr>
          <a:xfrm>
            <a:off x="3581400" y="1828800"/>
            <a:ext cx="1792288" cy="381000"/>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sp>
        <p:nvSpPr>
          <p:cNvPr id="19" name="Freeform 18"/>
          <p:cNvSpPr/>
          <p:nvPr/>
        </p:nvSpPr>
        <p:spPr>
          <a:xfrm rot="10800000">
            <a:off x="1828800" y="1524000"/>
            <a:ext cx="1792288" cy="381000"/>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sp>
        <p:nvSpPr>
          <p:cNvPr id="20" name="Freeform 19"/>
          <p:cNvSpPr/>
          <p:nvPr/>
        </p:nvSpPr>
        <p:spPr>
          <a:xfrm>
            <a:off x="3505200" y="2209800"/>
            <a:ext cx="1792288" cy="1066800"/>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sp>
        <p:nvSpPr>
          <p:cNvPr id="21" name="Freeform 20"/>
          <p:cNvSpPr/>
          <p:nvPr/>
        </p:nvSpPr>
        <p:spPr>
          <a:xfrm rot="10800000">
            <a:off x="1828800" y="1524000"/>
            <a:ext cx="1792288" cy="1066800"/>
          </a:xfrm>
          <a:custGeom>
            <a:avLst/>
            <a:gdLst>
              <a:gd name="connsiteX0" fmla="*/ 0 w 1791730"/>
              <a:gd name="connsiteY0" fmla="*/ 0 h 642552"/>
              <a:gd name="connsiteX1" fmla="*/ 148281 w 1791730"/>
              <a:gd name="connsiteY1" fmla="*/ 284206 h 642552"/>
              <a:gd name="connsiteX2" fmla="*/ 358346 w 1791730"/>
              <a:gd name="connsiteY2" fmla="*/ 506627 h 642552"/>
              <a:gd name="connsiteX3" fmla="*/ 716692 w 1791730"/>
              <a:gd name="connsiteY3" fmla="*/ 617838 h 642552"/>
              <a:gd name="connsiteX4" fmla="*/ 1791730 w 1791730"/>
              <a:gd name="connsiteY4" fmla="*/ 642552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730" h="642552">
                <a:moveTo>
                  <a:pt x="0" y="0"/>
                </a:moveTo>
                <a:cubicBezTo>
                  <a:pt x="44278" y="99884"/>
                  <a:pt x="88557" y="199768"/>
                  <a:pt x="148281" y="284206"/>
                </a:cubicBezTo>
                <a:cubicBezTo>
                  <a:pt x="208005" y="368644"/>
                  <a:pt x="263611" y="451022"/>
                  <a:pt x="358346" y="506627"/>
                </a:cubicBezTo>
                <a:cubicBezTo>
                  <a:pt x="453081" y="562232"/>
                  <a:pt x="477795" y="595184"/>
                  <a:pt x="716692" y="617838"/>
                </a:cubicBezTo>
                <a:cubicBezTo>
                  <a:pt x="955589" y="640492"/>
                  <a:pt x="1373659" y="641522"/>
                  <a:pt x="1791730" y="64255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cxnSp>
        <p:nvCxnSpPr>
          <p:cNvPr id="23" name="Straight Connector 22"/>
          <p:cNvCxnSpPr/>
          <p:nvPr/>
        </p:nvCxnSpPr>
        <p:spPr>
          <a:xfrm rot="16200000" flipH="1">
            <a:off x="2628900" y="2552700"/>
            <a:ext cx="1981200" cy="7620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a:off x="2895600" y="1219200"/>
            <a:ext cx="1524000" cy="762000"/>
          </a:xfrm>
          <a:prstGeom prst="curved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865" name="TextBox 28"/>
          <p:cNvSpPr txBox="1">
            <a:spLocks noChangeArrowheads="1"/>
          </p:cNvSpPr>
          <p:nvPr/>
        </p:nvSpPr>
        <p:spPr bwMode="auto">
          <a:xfrm>
            <a:off x="211931" y="3366198"/>
            <a:ext cx="4419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pPr>
            <a:r>
              <a:rPr lang="ro-MD" altLang="en-US" sz="1600" dirty="0">
                <a:solidFill>
                  <a:srgbClr val="000000"/>
                </a:solidFill>
                <a:latin typeface="Comic Sans MS" panose="030F0702030302020204" pitchFamily="66" charset="0"/>
              </a:rPr>
              <a:t>                      Joncțiunea p-n</a:t>
            </a:r>
            <a:r>
              <a:rPr lang="en-US" altLang="en-US" sz="1600" dirty="0">
                <a:solidFill>
                  <a:srgbClr val="000000"/>
                </a:solidFill>
                <a:latin typeface="Comic Sans MS" panose="030F0702030302020204" pitchFamily="66" charset="0"/>
              </a:rPr>
              <a:t> </a:t>
            </a:r>
            <a:endParaRPr lang="ro-MD" altLang="en-US" sz="1600" dirty="0">
              <a:solidFill>
                <a:srgbClr val="000000"/>
              </a:solidFill>
              <a:latin typeface="Comic Sans MS" panose="030F0702030302020204" pitchFamily="66" charset="0"/>
            </a:endParaRPr>
          </a:p>
          <a:p>
            <a:pPr>
              <a:spcBef>
                <a:spcPct val="0"/>
              </a:spcBef>
            </a:pPr>
            <a:r>
              <a:rPr lang="en-US" altLang="en-US" sz="1600" dirty="0">
                <a:solidFill>
                  <a:srgbClr val="000000"/>
                </a:solidFill>
                <a:latin typeface="Comic Sans MS" panose="030F0702030302020204" pitchFamily="66" charset="0"/>
              </a:rPr>
              <a:t>Barrier</a:t>
            </a:r>
            <a:r>
              <a:rPr lang="ro-RO" altLang="en-US" sz="1600" dirty="0">
                <a:solidFill>
                  <a:srgbClr val="000000"/>
                </a:solidFill>
                <a:latin typeface="Comic Sans MS" panose="030F0702030302020204" pitchFamily="66" charset="0"/>
              </a:rPr>
              <a:t>a</a:t>
            </a:r>
            <a:r>
              <a:rPr lang="en-US" altLang="en-US" sz="1600" dirty="0">
                <a:solidFill>
                  <a:srgbClr val="000000"/>
                </a:solidFill>
                <a:latin typeface="Comic Sans MS" panose="030F0702030302020204" pitchFamily="66" charset="0"/>
              </a:rPr>
              <a:t> </a:t>
            </a:r>
            <a:r>
              <a:rPr lang="ro-MD" altLang="en-US" sz="1600" dirty="0">
                <a:solidFill>
                  <a:srgbClr val="000000"/>
                </a:solidFill>
                <a:latin typeface="Comic Sans MS" panose="030F0702030302020204" pitchFamily="66" charset="0"/>
              </a:rPr>
              <a:t>nu este fixă (fixată)</a:t>
            </a:r>
            <a:endParaRPr lang="en-US" altLang="en-US" sz="1600" dirty="0">
              <a:solidFill>
                <a:srgbClr val="000000"/>
              </a:solidFill>
              <a:latin typeface="Comic Sans MS" panose="030F0702030302020204" pitchFamily="66" charset="0"/>
            </a:endParaRPr>
          </a:p>
          <a:p>
            <a:pPr>
              <a:spcBef>
                <a:spcPct val="0"/>
              </a:spcBef>
            </a:pPr>
            <a:r>
              <a:rPr lang="en-US" altLang="en-US" sz="1600" dirty="0">
                <a:solidFill>
                  <a:srgbClr val="000000"/>
                </a:solidFill>
                <a:latin typeface="Comic Sans MS" panose="030F0702030302020204" pitchFamily="66" charset="0"/>
              </a:rPr>
              <a:t> E</a:t>
            </a:r>
            <a:r>
              <a:rPr lang="ro-MD" altLang="en-US" sz="1600" dirty="0" err="1">
                <a:solidFill>
                  <a:srgbClr val="000000"/>
                </a:solidFill>
                <a:latin typeface="Comic Sans MS" panose="030F0702030302020204" pitchFamily="66" charset="0"/>
              </a:rPr>
              <a:t>lectronii</a:t>
            </a:r>
            <a:r>
              <a:rPr lang="ro-MD" altLang="en-US" sz="1600" dirty="0">
                <a:solidFill>
                  <a:srgbClr val="000000"/>
                </a:solidFill>
                <a:latin typeface="Comic Sans MS" panose="030F0702030302020204" pitchFamily="66" charset="0"/>
              </a:rPr>
              <a:t> cu energia cinetică zero</a:t>
            </a:r>
            <a:r>
              <a:rPr lang="en-US" altLang="en-US" sz="1600" dirty="0">
                <a:solidFill>
                  <a:srgbClr val="000000"/>
                </a:solidFill>
                <a:latin typeface="Comic Sans MS" panose="030F0702030302020204" pitchFamily="66" charset="0"/>
              </a:rPr>
              <a:t> </a:t>
            </a:r>
            <a:r>
              <a:rPr lang="ro-MD" altLang="en-US" sz="1600" dirty="0">
                <a:solidFill>
                  <a:srgbClr val="000000"/>
                </a:solidFill>
                <a:latin typeface="Comic Sans MS" panose="030F0702030302020204" pitchFamily="66" charset="0"/>
              </a:rPr>
              <a:t>pot ușor micșora bariera negativă pentru a iniția curent</a:t>
            </a:r>
            <a:endParaRPr lang="en-US" altLang="en-US" sz="1600" dirty="0">
              <a:solidFill>
                <a:srgbClr val="000000"/>
              </a:solidFill>
              <a:latin typeface="Comic Sans MS" panose="030F0702030302020204" pitchFamily="66" charset="0"/>
            </a:endParaRPr>
          </a:p>
          <a:p>
            <a:pPr>
              <a:spcBef>
                <a:spcPct val="0"/>
              </a:spcBef>
            </a:pPr>
            <a:endParaRPr lang="en-US" altLang="en-US" sz="1600" dirty="0">
              <a:solidFill>
                <a:srgbClr val="000000"/>
              </a:solidFill>
              <a:latin typeface="Comic Sans MS" panose="030F0702030302020204" pitchFamily="66" charset="0"/>
            </a:endParaRPr>
          </a:p>
          <a:p>
            <a:pPr>
              <a:spcBef>
                <a:spcPct val="0"/>
              </a:spcBef>
            </a:pPr>
            <a:r>
              <a:rPr lang="en-US" altLang="en-US" sz="1600" dirty="0">
                <a:solidFill>
                  <a:srgbClr val="000000"/>
                </a:solidFill>
                <a:latin typeface="Comic Sans MS" panose="030F0702030302020204" pitchFamily="66" charset="0"/>
              </a:rPr>
              <a:t> Cur</a:t>
            </a:r>
            <a:r>
              <a:rPr lang="ro-MD" altLang="en-US" sz="1600" dirty="0" err="1">
                <a:solidFill>
                  <a:srgbClr val="000000"/>
                </a:solidFill>
                <a:latin typeface="Comic Sans MS" panose="030F0702030302020204" pitchFamily="66" charset="0"/>
              </a:rPr>
              <a:t>enții</a:t>
            </a:r>
            <a:r>
              <a:rPr lang="ro-MD" altLang="en-US" sz="1600" dirty="0">
                <a:solidFill>
                  <a:srgbClr val="000000"/>
                </a:solidFill>
                <a:latin typeface="Comic Sans MS" panose="030F0702030302020204" pitchFamily="66" charset="0"/>
              </a:rPr>
              <a:t> sunt limitați de aceea cât de repede purtătorii </a:t>
            </a:r>
            <a:r>
              <a:rPr lang="en-US" altLang="en-US" sz="1600" dirty="0" err="1">
                <a:solidFill>
                  <a:srgbClr val="FF0000"/>
                </a:solidFill>
                <a:latin typeface="Comic Sans MS" panose="030F0702030302020204" pitchFamily="66" charset="0"/>
              </a:rPr>
              <a:t>minorit</a:t>
            </a:r>
            <a:r>
              <a:rPr lang="ro-MD" altLang="en-US" sz="1600" dirty="0">
                <a:solidFill>
                  <a:srgbClr val="FF0000"/>
                </a:solidFill>
                <a:latin typeface="Comic Sans MS" panose="030F0702030302020204" pitchFamily="66" charset="0"/>
              </a:rPr>
              <a:t>ari vor fi scoși (curent </a:t>
            </a:r>
            <a:r>
              <a:rPr lang="ro-MD" altLang="en-US" sz="1600" dirty="0" err="1">
                <a:solidFill>
                  <a:srgbClr val="FF0000"/>
                </a:solidFill>
                <a:latin typeface="Comic Sans MS" panose="030F0702030302020204" pitchFamily="66" charset="0"/>
              </a:rPr>
              <a:t>difuzional</a:t>
            </a:r>
            <a:r>
              <a:rPr lang="ro-MD" altLang="en-US" sz="1600" dirty="0">
                <a:solidFill>
                  <a:srgbClr val="FF0000"/>
                </a:solidFill>
                <a:latin typeface="Comic Sans MS" panose="030F0702030302020204" pitchFamily="66" charset="0"/>
              </a:rPr>
              <a:t>)</a:t>
            </a:r>
            <a:endParaRPr lang="en-US" altLang="en-US" sz="1600" dirty="0">
              <a:solidFill>
                <a:srgbClr val="000000"/>
              </a:solidFill>
              <a:latin typeface="Comic Sans MS" panose="030F0702030302020204" pitchFamily="66" charset="0"/>
            </a:endParaRPr>
          </a:p>
          <a:p>
            <a:pPr>
              <a:spcBef>
                <a:spcPct val="0"/>
              </a:spcBef>
            </a:pPr>
            <a:endParaRPr lang="en-US" altLang="en-US" sz="1600" dirty="0">
              <a:solidFill>
                <a:srgbClr val="000000"/>
              </a:solidFill>
              <a:latin typeface="Comic Sans MS" panose="030F0702030302020204" pitchFamily="66" charset="0"/>
            </a:endParaRPr>
          </a:p>
          <a:p>
            <a:pPr>
              <a:spcBef>
                <a:spcPct val="0"/>
              </a:spcBef>
            </a:pPr>
            <a:r>
              <a:rPr lang="ro-MD" altLang="en-US" sz="1600" dirty="0">
                <a:solidFill>
                  <a:srgbClr val="000000"/>
                </a:solidFill>
                <a:latin typeface="Comic Sans MS" panose="030F0702030302020204" pitchFamily="66" charset="0"/>
              </a:rPr>
              <a:t> atât electronii cât și golurile sunt i</a:t>
            </a:r>
            <a:r>
              <a:rPr lang="en-US" altLang="en-US" sz="1600" dirty="0" err="1">
                <a:solidFill>
                  <a:srgbClr val="000000"/>
                </a:solidFill>
                <a:latin typeface="Comic Sans MS" panose="030F0702030302020204" pitchFamily="66" charset="0"/>
              </a:rPr>
              <a:t>mportant</a:t>
            </a:r>
            <a:r>
              <a:rPr lang="ro-MD" altLang="en-US" sz="1600" dirty="0">
                <a:solidFill>
                  <a:srgbClr val="000000"/>
                </a:solidFill>
                <a:latin typeface="Comic Sans MS" panose="030F0702030302020204" pitchFamily="66" charset="0"/>
              </a:rPr>
              <a:t>e în formarea curentului</a:t>
            </a:r>
            <a:endParaRPr lang="en-US" altLang="en-US" sz="1600" dirty="0">
              <a:solidFill>
                <a:srgbClr val="000000"/>
              </a:solidFill>
              <a:latin typeface="Comic Sans MS" panose="030F0702030302020204" pitchFamily="66" charset="0"/>
            </a:endParaRPr>
          </a:p>
          <a:p>
            <a:pPr>
              <a:spcBef>
                <a:spcPct val="0"/>
              </a:spcBef>
              <a:buNone/>
            </a:pPr>
            <a:r>
              <a:rPr lang="en-US" altLang="en-US" sz="1600" dirty="0">
                <a:solidFill>
                  <a:srgbClr val="000000"/>
                </a:solidFill>
                <a:latin typeface="Comic Sans MS" panose="030F0702030302020204" pitchFamily="66" charset="0"/>
              </a:rPr>
              <a:t>  (charges X-over and become min. carriers) </a:t>
            </a:r>
          </a:p>
        </p:txBody>
      </p:sp>
      <p:sp>
        <p:nvSpPr>
          <p:cNvPr id="78866" name="TextBox 29"/>
          <p:cNvSpPr txBox="1">
            <a:spLocks noChangeArrowheads="1"/>
          </p:cNvSpPr>
          <p:nvPr/>
        </p:nvSpPr>
        <p:spPr bwMode="auto">
          <a:xfrm>
            <a:off x="3066258" y="713581"/>
            <a:ext cx="601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None/>
            </a:pPr>
            <a:r>
              <a:rPr lang="en-US" altLang="en-US" sz="1800" dirty="0">
                <a:solidFill>
                  <a:srgbClr val="000000"/>
                </a:solidFill>
                <a:latin typeface="Comic Sans MS" panose="030F0702030302020204" pitchFamily="66" charset="0"/>
              </a:rPr>
              <a:t>In both cases, we’re modulating the population of </a:t>
            </a:r>
            <a:r>
              <a:rPr lang="en-US" altLang="en-US" sz="1800" dirty="0" err="1">
                <a:solidFill>
                  <a:srgbClr val="000000"/>
                </a:solidFill>
                <a:latin typeface="Comic Sans MS" panose="030F0702030302020204" pitchFamily="66" charset="0"/>
              </a:rPr>
              <a:t>backflowing</a:t>
            </a:r>
            <a:r>
              <a:rPr lang="en-US" altLang="en-US" sz="1800" dirty="0">
                <a:solidFill>
                  <a:srgbClr val="000000"/>
                </a:solidFill>
                <a:latin typeface="Comic Sans MS" panose="030F0702030302020204" pitchFamily="66" charset="0"/>
              </a:rPr>
              <a:t> electrons, hence the Shockley form, but… </a:t>
            </a:r>
          </a:p>
        </p:txBody>
      </p:sp>
      <p:sp>
        <p:nvSpPr>
          <p:cNvPr id="32" name="Rectangle 31"/>
          <p:cNvSpPr/>
          <p:nvPr/>
        </p:nvSpPr>
        <p:spPr>
          <a:xfrm>
            <a:off x="5867400" y="1447800"/>
            <a:ext cx="76200" cy="5029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rgbClr val="FFFFFF"/>
              </a:solidFill>
            </a:endParaRPr>
          </a:p>
        </p:txBody>
      </p:sp>
      <p:sp>
        <p:nvSpPr>
          <p:cNvPr id="37" name="Freeform 36"/>
          <p:cNvSpPr/>
          <p:nvPr/>
        </p:nvSpPr>
        <p:spPr>
          <a:xfrm>
            <a:off x="7813676" y="1497014"/>
            <a:ext cx="976313" cy="941387"/>
          </a:xfrm>
          <a:custGeom>
            <a:avLst/>
            <a:gdLst>
              <a:gd name="connsiteX0" fmla="*/ 0 w 976184"/>
              <a:gd name="connsiteY0" fmla="*/ 941173 h 941173"/>
              <a:gd name="connsiteX1" fmla="*/ 111211 w 976184"/>
              <a:gd name="connsiteY1" fmla="*/ 286265 h 941173"/>
              <a:gd name="connsiteX2" fmla="*/ 630195 w 976184"/>
              <a:gd name="connsiteY2" fmla="*/ 2059 h 941173"/>
              <a:gd name="connsiteX3" fmla="*/ 976184 w 976184"/>
              <a:gd name="connsiteY3" fmla="*/ 273908 h 941173"/>
            </a:gdLst>
            <a:ahLst/>
            <a:cxnLst>
              <a:cxn ang="0">
                <a:pos x="connsiteX0" y="connsiteY0"/>
              </a:cxn>
              <a:cxn ang="0">
                <a:pos x="connsiteX1" y="connsiteY1"/>
              </a:cxn>
              <a:cxn ang="0">
                <a:pos x="connsiteX2" y="connsiteY2"/>
              </a:cxn>
              <a:cxn ang="0">
                <a:pos x="connsiteX3" y="connsiteY3"/>
              </a:cxn>
            </a:cxnLst>
            <a:rect l="l" t="t" r="r" b="b"/>
            <a:pathLst>
              <a:path w="976184" h="941173">
                <a:moveTo>
                  <a:pt x="0" y="941173"/>
                </a:moveTo>
                <a:cubicBezTo>
                  <a:pt x="3089" y="691978"/>
                  <a:pt x="6179" y="442784"/>
                  <a:pt x="111211" y="286265"/>
                </a:cubicBezTo>
                <a:cubicBezTo>
                  <a:pt x="216244" y="129746"/>
                  <a:pt x="486033" y="4118"/>
                  <a:pt x="630195" y="2059"/>
                </a:cubicBezTo>
                <a:cubicBezTo>
                  <a:pt x="774357" y="0"/>
                  <a:pt x="875270" y="136954"/>
                  <a:pt x="976184" y="273908"/>
                </a:cubicBezTo>
              </a:path>
            </a:pathLst>
          </a:cu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a:solidFill>
                <a:srgbClr val="000000"/>
              </a:solidFill>
            </a:endParaRPr>
          </a:p>
        </p:txBody>
      </p:sp>
      <p:cxnSp>
        <p:nvCxnSpPr>
          <p:cNvPr id="39" name="Straight Arrow Connector 38"/>
          <p:cNvCxnSpPr/>
          <p:nvPr/>
        </p:nvCxnSpPr>
        <p:spPr>
          <a:xfrm rot="5400000">
            <a:off x="4686301" y="3009901"/>
            <a:ext cx="381000" cy="31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V="1">
            <a:off x="4648200" y="2438400"/>
            <a:ext cx="458788"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871" name="TextBox 41"/>
          <p:cNvSpPr txBox="1">
            <a:spLocks noChangeArrowheads="1"/>
          </p:cNvSpPr>
          <p:nvPr/>
        </p:nvSpPr>
        <p:spPr bwMode="auto">
          <a:xfrm>
            <a:off x="4876801" y="2297114"/>
            <a:ext cx="70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None/>
            </a:pPr>
            <a:r>
              <a:rPr lang="en-US" altLang="en-US" sz="1800">
                <a:solidFill>
                  <a:srgbClr val="000000"/>
                </a:solidFill>
                <a:latin typeface="Comic Sans MS" panose="030F0702030302020204" pitchFamily="66" charset="0"/>
              </a:rPr>
              <a:t>V &gt; 0</a:t>
            </a:r>
          </a:p>
        </p:txBody>
      </p:sp>
      <p:sp>
        <p:nvSpPr>
          <p:cNvPr id="78872" name="TextBox 42"/>
          <p:cNvSpPr txBox="1">
            <a:spLocks noChangeArrowheads="1"/>
          </p:cNvSpPr>
          <p:nvPr/>
        </p:nvSpPr>
        <p:spPr bwMode="auto">
          <a:xfrm>
            <a:off x="4876801" y="2830514"/>
            <a:ext cx="70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None/>
            </a:pPr>
            <a:r>
              <a:rPr lang="en-US" altLang="en-US" sz="1800">
                <a:solidFill>
                  <a:srgbClr val="000000"/>
                </a:solidFill>
                <a:latin typeface="Comic Sans MS" panose="030F0702030302020204" pitchFamily="66" charset="0"/>
              </a:rPr>
              <a:t>V &lt; 0</a:t>
            </a:r>
          </a:p>
        </p:txBody>
      </p:sp>
      <p:cxnSp>
        <p:nvCxnSpPr>
          <p:cNvPr id="44" name="Straight Arrow Connector 43"/>
          <p:cNvCxnSpPr/>
          <p:nvPr/>
        </p:nvCxnSpPr>
        <p:spPr>
          <a:xfrm rot="5400000">
            <a:off x="9394032" y="2551907"/>
            <a:ext cx="381000" cy="158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V="1">
            <a:off x="9355931" y="2134394"/>
            <a:ext cx="458788"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875" name="TextBox 45"/>
          <p:cNvSpPr txBox="1">
            <a:spLocks noChangeArrowheads="1"/>
          </p:cNvSpPr>
          <p:nvPr/>
        </p:nvSpPr>
        <p:spPr bwMode="auto">
          <a:xfrm>
            <a:off x="9585326" y="2068514"/>
            <a:ext cx="70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None/>
            </a:pPr>
            <a:r>
              <a:rPr lang="en-US" altLang="en-US" sz="1800">
                <a:solidFill>
                  <a:srgbClr val="000000"/>
                </a:solidFill>
                <a:latin typeface="Comic Sans MS" panose="030F0702030302020204" pitchFamily="66" charset="0"/>
              </a:rPr>
              <a:t>V &gt; 0</a:t>
            </a:r>
          </a:p>
        </p:txBody>
      </p:sp>
      <p:sp>
        <p:nvSpPr>
          <p:cNvPr id="78876" name="TextBox 46"/>
          <p:cNvSpPr txBox="1">
            <a:spLocks noChangeArrowheads="1"/>
          </p:cNvSpPr>
          <p:nvPr/>
        </p:nvSpPr>
        <p:spPr bwMode="auto">
          <a:xfrm>
            <a:off x="9585326" y="2362200"/>
            <a:ext cx="701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None/>
            </a:pPr>
            <a:r>
              <a:rPr lang="en-US" altLang="en-US" sz="1800">
                <a:solidFill>
                  <a:srgbClr val="000000"/>
                </a:solidFill>
                <a:latin typeface="Comic Sans MS" panose="030F0702030302020204" pitchFamily="66" charset="0"/>
              </a:rPr>
              <a:t>V &lt; 0</a:t>
            </a:r>
          </a:p>
        </p:txBody>
      </p:sp>
    </p:spTree>
    <p:extLst>
      <p:ext uri="{BB962C8B-B14F-4D97-AF65-F5344CB8AC3E}">
        <p14:creationId xmlns:p14="http://schemas.microsoft.com/office/powerpoint/2010/main" val="3958911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377" y="110605"/>
            <a:ext cx="7597798" cy="3558848"/>
          </a:xfrm>
          <a:prstGeom prst="rect">
            <a:avLst/>
          </a:prstGeom>
        </p:spPr>
      </p:pic>
      <p:pic>
        <p:nvPicPr>
          <p:cNvPr id="6" name="Picture 5"/>
          <p:cNvPicPr>
            <a:picLocks noChangeAspect="1"/>
          </p:cNvPicPr>
          <p:nvPr/>
        </p:nvPicPr>
        <p:blipFill>
          <a:blip r:embed="rId3"/>
          <a:stretch>
            <a:fillRect/>
          </a:stretch>
        </p:blipFill>
        <p:spPr>
          <a:xfrm>
            <a:off x="4136572" y="3669453"/>
            <a:ext cx="7928449" cy="3084044"/>
          </a:xfrm>
          <a:prstGeom prst="rect">
            <a:avLst/>
          </a:prstGeom>
        </p:spPr>
      </p:pic>
    </p:spTree>
    <p:extLst>
      <p:ext uri="{BB962C8B-B14F-4D97-AF65-F5344CB8AC3E}">
        <p14:creationId xmlns:p14="http://schemas.microsoft.com/office/powerpoint/2010/main" val="473152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EB30EFF-0F5D-6362-B8BF-F76E7EA08FAC}"/>
              </a:ext>
            </a:extLst>
          </p:cNvPr>
          <p:cNvSpPr>
            <a:spLocks noGrp="1"/>
          </p:cNvSpPr>
          <p:nvPr>
            <p:ph type="title"/>
          </p:nvPr>
        </p:nvSpPr>
        <p:spPr/>
        <p:txBody>
          <a:bodyPr/>
          <a:lstStyle/>
          <a:p>
            <a:r>
              <a:rPr lang="ro-RO" dirty="0" err="1"/>
              <a:t>Heterojoncțiuni</a:t>
            </a:r>
            <a:r>
              <a:rPr lang="ro-RO" dirty="0"/>
              <a:t> semiconductoare</a:t>
            </a:r>
            <a:endParaRPr lang="en-US" dirty="0"/>
          </a:p>
        </p:txBody>
      </p:sp>
      <p:sp>
        <p:nvSpPr>
          <p:cNvPr id="3" name="Substituent conținut 2">
            <a:extLst>
              <a:ext uri="{FF2B5EF4-FFF2-40B4-BE49-F238E27FC236}">
                <a16:creationId xmlns:a16="http://schemas.microsoft.com/office/drawing/2014/main" id="{DC56F116-52EB-431B-177D-6E9FDC93A54E}"/>
              </a:ext>
            </a:extLst>
          </p:cNvPr>
          <p:cNvSpPr>
            <a:spLocks noGrp="1"/>
          </p:cNvSpPr>
          <p:nvPr>
            <p:ph idx="1"/>
          </p:nvPr>
        </p:nvSpPr>
        <p:spPr/>
        <p:txBody>
          <a:bodyPr/>
          <a:lstStyle/>
          <a:p>
            <a:r>
              <a:rPr lang="ro-RO" dirty="0" err="1"/>
              <a:t>Heterojoncțiuni</a:t>
            </a:r>
            <a:r>
              <a:rPr lang="ro-RO" dirty="0"/>
              <a:t> </a:t>
            </a:r>
            <a:r>
              <a:rPr lang="ro-RO" dirty="0" err="1"/>
              <a:t>semiconductore</a:t>
            </a:r>
            <a:r>
              <a:rPr lang="ro-RO" dirty="0"/>
              <a:t> – joncțiuni formate din 2 materiale semiconductoare diferite</a:t>
            </a:r>
          </a:p>
        </p:txBody>
      </p:sp>
    </p:spTree>
    <p:extLst>
      <p:ext uri="{BB962C8B-B14F-4D97-AF65-F5344CB8AC3E}">
        <p14:creationId xmlns:p14="http://schemas.microsoft.com/office/powerpoint/2010/main" val="2785245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715512" cy="713867"/>
          </a:xfrm>
        </p:spPr>
        <p:txBody>
          <a:bodyPr/>
          <a:lstStyle/>
          <a:p>
            <a:r>
              <a:rPr lang="en-US" dirty="0" err="1"/>
              <a:t>Heterojonc</a:t>
            </a:r>
            <a:r>
              <a:rPr lang="ro-RO" dirty="0" err="1"/>
              <a:t>țiuni</a:t>
            </a:r>
            <a:endParaRPr lang="en-GB" dirty="0"/>
          </a:p>
        </p:txBody>
      </p:sp>
      <p:pic>
        <p:nvPicPr>
          <p:cNvPr id="4" name="Content Placeholder 3"/>
          <p:cNvPicPr>
            <a:picLocks noGrp="1" noChangeAspect="1"/>
          </p:cNvPicPr>
          <p:nvPr>
            <p:ph idx="1"/>
          </p:nvPr>
        </p:nvPicPr>
        <p:blipFill>
          <a:blip r:embed="rId2"/>
          <a:stretch>
            <a:fillRect/>
          </a:stretch>
        </p:blipFill>
        <p:spPr>
          <a:xfrm>
            <a:off x="838200" y="1301718"/>
            <a:ext cx="11012424" cy="4488476"/>
          </a:xfrm>
          <a:prstGeom prst="rect">
            <a:avLst/>
          </a:prstGeom>
        </p:spPr>
      </p:pic>
      <p:sp>
        <p:nvSpPr>
          <p:cNvPr id="5" name="Rectangle 4"/>
          <p:cNvSpPr/>
          <p:nvPr/>
        </p:nvSpPr>
        <p:spPr>
          <a:xfrm>
            <a:off x="248412" y="5790194"/>
            <a:ext cx="11602212" cy="923330"/>
          </a:xfrm>
          <a:prstGeom prst="rect">
            <a:avLst/>
          </a:prstGeom>
        </p:spPr>
        <p:txBody>
          <a:bodyPr wrap="square">
            <a:spAutoFit/>
          </a:bodyPr>
          <a:lstStyle/>
          <a:p>
            <a:r>
              <a:rPr lang="en-GB" dirty="0"/>
              <a:t> </a:t>
            </a:r>
            <a:r>
              <a:rPr lang="ro-RO" dirty="0"/>
              <a:t>                    </a:t>
            </a:r>
            <a:r>
              <a:rPr lang="en-GB" b="1" dirty="0" err="1"/>
              <a:t>Heterog</a:t>
            </a:r>
            <a:r>
              <a:rPr lang="ro-RO" b="1" dirty="0"/>
              <a:t>oncțiuni</a:t>
            </a:r>
            <a:r>
              <a:rPr lang="en-GB" b="1" dirty="0"/>
              <a:t> de tip I </a:t>
            </a:r>
            <a:r>
              <a:rPr lang="ro-RO" b="1" dirty="0"/>
              <a:t>                                         de  </a:t>
            </a:r>
            <a:r>
              <a:rPr lang="sv-SE" b="1" dirty="0"/>
              <a:t>Tip II – InP/InSb.                    </a:t>
            </a:r>
            <a:r>
              <a:rPr lang="ro-RO" b="1" dirty="0"/>
              <a:t>de</a:t>
            </a:r>
            <a:r>
              <a:rPr lang="sv-SE" b="1" dirty="0"/>
              <a:t>  Tipul III GaSb/InAs</a:t>
            </a:r>
            <a:endParaRPr lang="ro-RO" b="1" dirty="0"/>
          </a:p>
          <a:p>
            <a:r>
              <a:rPr lang="en-GB" dirty="0" err="1"/>
              <a:t>sunt</a:t>
            </a:r>
            <a:r>
              <a:rPr lang="en-GB" dirty="0"/>
              <a:t> </a:t>
            </a:r>
            <a:r>
              <a:rPr lang="en-GB" dirty="0" err="1"/>
              <a:t>destul</a:t>
            </a:r>
            <a:r>
              <a:rPr lang="en-GB" dirty="0"/>
              <a:t> de </a:t>
            </a:r>
            <a:r>
              <a:rPr lang="en-GB" dirty="0" err="1"/>
              <a:t>frecvente</a:t>
            </a:r>
            <a:r>
              <a:rPr lang="en-GB" dirty="0"/>
              <a:t>, </a:t>
            </a:r>
            <a:r>
              <a:rPr lang="en-GB" dirty="0" err="1"/>
              <a:t>importantul</a:t>
            </a:r>
            <a:r>
              <a:rPr lang="en-GB" dirty="0"/>
              <a:t> </a:t>
            </a:r>
            <a:r>
              <a:rPr lang="en-GB" dirty="0" err="1"/>
              <a:t>sistem</a:t>
            </a:r>
            <a:r>
              <a:rPr lang="en-GB" dirty="0"/>
              <a:t> </a:t>
            </a:r>
            <a:endParaRPr lang="ro-RO" dirty="0"/>
          </a:p>
          <a:p>
            <a:r>
              <a:rPr lang="en-GB" dirty="0"/>
              <a:t>GaAs - </a:t>
            </a:r>
            <a:r>
              <a:rPr lang="en-GB" dirty="0" err="1"/>
              <a:t>AlGaAs</a:t>
            </a:r>
            <a:r>
              <a:rPr lang="en-GB" dirty="0"/>
              <a:t> </a:t>
            </a:r>
            <a:r>
              <a:rPr lang="en-GB" dirty="0" err="1"/>
              <a:t>aparține</a:t>
            </a:r>
            <a:r>
              <a:rPr lang="en-GB" dirty="0"/>
              <a:t> </a:t>
            </a:r>
            <a:r>
              <a:rPr lang="en-GB" dirty="0" err="1"/>
              <a:t>acestui</a:t>
            </a:r>
            <a:r>
              <a:rPr lang="en-GB" dirty="0"/>
              <a:t> tip.</a:t>
            </a:r>
          </a:p>
        </p:txBody>
      </p:sp>
    </p:spTree>
    <p:extLst>
      <p:ext uri="{BB962C8B-B14F-4D97-AF65-F5344CB8AC3E}">
        <p14:creationId xmlns:p14="http://schemas.microsoft.com/office/powerpoint/2010/main" val="3326577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91989"/>
            <a:ext cx="2816352" cy="1325563"/>
          </a:xfrm>
        </p:spPr>
        <p:txBody>
          <a:bodyPr>
            <a:normAutofit fontScale="90000"/>
          </a:bodyPr>
          <a:lstStyle/>
          <a:p>
            <a:r>
              <a:rPr lang="ro-RO" dirty="0"/>
              <a:t>Emisia termoionică</a:t>
            </a:r>
            <a:endParaRPr lang="en-GB" dirty="0"/>
          </a:p>
        </p:txBody>
      </p:sp>
      <p:pic>
        <p:nvPicPr>
          <p:cNvPr id="5" name="Content Placeholder 4"/>
          <p:cNvPicPr>
            <a:picLocks noGrp="1" noChangeAspect="1"/>
          </p:cNvPicPr>
          <p:nvPr>
            <p:ph idx="1"/>
          </p:nvPr>
        </p:nvPicPr>
        <p:blipFill>
          <a:blip r:embed="rId2"/>
          <a:stretch>
            <a:fillRect/>
          </a:stretch>
        </p:blipFill>
        <p:spPr>
          <a:xfrm>
            <a:off x="2631622" y="274319"/>
            <a:ext cx="9307507" cy="6309359"/>
          </a:xfrm>
          <a:prstGeom prst="rect">
            <a:avLst/>
          </a:prstGeom>
        </p:spPr>
      </p:pic>
      <p:pic>
        <p:nvPicPr>
          <p:cNvPr id="4" name="Picture 3"/>
          <p:cNvPicPr>
            <a:picLocks noChangeAspect="1"/>
          </p:cNvPicPr>
          <p:nvPr/>
        </p:nvPicPr>
        <p:blipFill>
          <a:blip r:embed="rId3"/>
          <a:stretch>
            <a:fillRect/>
          </a:stretch>
        </p:blipFill>
        <p:spPr>
          <a:xfrm>
            <a:off x="9122683" y="852071"/>
            <a:ext cx="2255530" cy="2888661"/>
          </a:xfrm>
          <a:prstGeom prst="rect">
            <a:avLst/>
          </a:prstGeom>
        </p:spPr>
      </p:pic>
      <p:pic>
        <p:nvPicPr>
          <p:cNvPr id="3" name="Picture 2"/>
          <p:cNvPicPr>
            <a:picLocks noChangeAspect="1"/>
          </p:cNvPicPr>
          <p:nvPr/>
        </p:nvPicPr>
        <p:blipFill>
          <a:blip r:embed="rId4"/>
          <a:stretch>
            <a:fillRect/>
          </a:stretch>
        </p:blipFill>
        <p:spPr>
          <a:xfrm>
            <a:off x="10644788" y="71021"/>
            <a:ext cx="1466850" cy="781050"/>
          </a:xfrm>
          <a:prstGeom prst="rect">
            <a:avLst/>
          </a:prstGeom>
        </p:spPr>
      </p:pic>
    </p:spTree>
    <p:extLst>
      <p:ext uri="{BB962C8B-B14F-4D97-AF65-F5344CB8AC3E}">
        <p14:creationId xmlns:p14="http://schemas.microsoft.com/office/powerpoint/2010/main" val="3439728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49745AC-DCDA-7943-7BDF-9AC050F023B3}"/>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47A80D3D-888F-A1A1-0DCB-6EAF7356A6A7}"/>
              </a:ext>
            </a:extLst>
          </p:cNvPr>
          <p:cNvSpPr>
            <a:spLocks noGrp="1"/>
          </p:cNvSpPr>
          <p:nvPr>
            <p:ph idx="1"/>
          </p:nvPr>
        </p:nvSpPr>
        <p:spPr>
          <a:xfrm>
            <a:off x="838200" y="1825625"/>
            <a:ext cx="5257800" cy="4351338"/>
          </a:xfrm>
        </p:spPr>
        <p:txBody>
          <a:bodyPr/>
          <a:lstStyle/>
          <a:p>
            <a:r>
              <a:rPr lang="en-US" dirty="0" err="1"/>
              <a:t>Pentru</a:t>
            </a:r>
            <a:r>
              <a:rPr lang="en-US" dirty="0"/>
              <a:t> ca in </a:t>
            </a:r>
            <a:r>
              <a:rPr lang="en-US" dirty="0" err="1"/>
              <a:t>rețeaua</a:t>
            </a:r>
            <a:r>
              <a:rPr lang="en-US" dirty="0"/>
              <a:t> </a:t>
            </a:r>
            <a:r>
              <a:rPr lang="en-US" dirty="0" err="1"/>
              <a:t>cristalină</a:t>
            </a:r>
            <a:r>
              <a:rPr lang="en-US" dirty="0"/>
              <a:t> a </a:t>
            </a:r>
            <a:r>
              <a:rPr lang="en-US" dirty="0" err="1"/>
              <a:t>celor</a:t>
            </a:r>
            <a:r>
              <a:rPr lang="en-US" dirty="0"/>
              <a:t> </a:t>
            </a:r>
            <a:r>
              <a:rPr lang="en-US" dirty="0" err="1"/>
              <a:t>două</a:t>
            </a:r>
            <a:r>
              <a:rPr lang="en-US" dirty="0"/>
              <a:t> </a:t>
            </a:r>
            <a:r>
              <a:rPr lang="en-US" dirty="0" err="1"/>
              <a:t>materiale</a:t>
            </a:r>
            <a:r>
              <a:rPr lang="en-US" dirty="0"/>
              <a:t> care </a:t>
            </a:r>
            <a:r>
              <a:rPr lang="en-US" dirty="0" err="1"/>
              <a:t>alcătuies</a:t>
            </a:r>
            <a:r>
              <a:rPr lang="en-US" dirty="0"/>
              <a:t> </a:t>
            </a:r>
            <a:r>
              <a:rPr lang="en-US" dirty="0" err="1"/>
              <a:t>heterojoncțiune</a:t>
            </a:r>
            <a:r>
              <a:rPr lang="en-US" dirty="0"/>
              <a:t> </a:t>
            </a:r>
            <a:r>
              <a:rPr lang="en-US" dirty="0" err="1"/>
              <a:t>sa</a:t>
            </a:r>
            <a:r>
              <a:rPr lang="en-US" dirty="0"/>
              <a:t> nu </a:t>
            </a:r>
            <a:r>
              <a:rPr lang="en-US" dirty="0" err="1"/>
              <a:t>existe</a:t>
            </a:r>
            <a:r>
              <a:rPr lang="en-US" dirty="0"/>
              <a:t> </a:t>
            </a:r>
            <a:r>
              <a:rPr lang="en-US" dirty="0" err="1"/>
              <a:t>defecte</a:t>
            </a:r>
            <a:r>
              <a:rPr lang="en-US" dirty="0"/>
              <a:t>, </a:t>
            </a:r>
            <a:r>
              <a:rPr lang="en-US" dirty="0" err="1"/>
              <a:t>este</a:t>
            </a:r>
            <a:r>
              <a:rPr lang="en-US" dirty="0"/>
              <a:t> </a:t>
            </a:r>
            <a:r>
              <a:rPr lang="en-US" dirty="0" err="1"/>
              <a:t>necesar</a:t>
            </a:r>
            <a:r>
              <a:rPr lang="en-US" dirty="0"/>
              <a:t> </a:t>
            </a:r>
            <a:r>
              <a:rPr lang="en-US" dirty="0" err="1"/>
              <a:t>cel</a:t>
            </a:r>
            <a:r>
              <a:rPr lang="en-US" dirty="0"/>
              <a:t> </a:t>
            </a:r>
            <a:r>
              <a:rPr lang="en-US" dirty="0" err="1"/>
              <a:t>puțin</a:t>
            </a:r>
            <a:r>
              <a:rPr lang="en-US" dirty="0"/>
              <a:t> ca </a:t>
            </a:r>
            <a:r>
              <a:rPr lang="en-US" dirty="0" err="1"/>
              <a:t>aceste</a:t>
            </a:r>
            <a:r>
              <a:rPr lang="en-US" dirty="0"/>
              <a:t> </a:t>
            </a:r>
            <a:r>
              <a:rPr lang="en-US" dirty="0" err="1"/>
              <a:t>două</a:t>
            </a:r>
            <a:r>
              <a:rPr lang="en-US" dirty="0"/>
              <a:t> </a:t>
            </a:r>
            <a:r>
              <a:rPr lang="en-US" dirty="0" err="1"/>
              <a:t>materiale</a:t>
            </a:r>
            <a:r>
              <a:rPr lang="en-US" dirty="0"/>
              <a:t> </a:t>
            </a:r>
            <a:r>
              <a:rPr lang="en-US" dirty="0" err="1"/>
              <a:t>să</a:t>
            </a:r>
            <a:r>
              <a:rPr lang="en-US" dirty="0"/>
              <a:t> </a:t>
            </a:r>
            <a:r>
              <a:rPr lang="en-US" dirty="0" err="1"/>
              <a:t>aibă</a:t>
            </a:r>
            <a:r>
              <a:rPr lang="en-US" dirty="0"/>
              <a:t> </a:t>
            </a:r>
            <a:r>
              <a:rPr lang="en-US" dirty="0" err="1"/>
              <a:t>aceeași</a:t>
            </a:r>
            <a:r>
              <a:rPr lang="en-US" dirty="0"/>
              <a:t> </a:t>
            </a:r>
            <a:r>
              <a:rPr lang="en-US" dirty="0" err="1"/>
              <a:t>structură</a:t>
            </a:r>
            <a:r>
              <a:rPr lang="en-US" dirty="0"/>
              <a:t> </a:t>
            </a:r>
            <a:r>
              <a:rPr lang="en-US" dirty="0" err="1"/>
              <a:t>cristalină</a:t>
            </a:r>
            <a:r>
              <a:rPr lang="en-US" dirty="0"/>
              <a:t> </a:t>
            </a:r>
            <a:r>
              <a:rPr lang="en-US" dirty="0" err="1"/>
              <a:t>și</a:t>
            </a:r>
            <a:r>
              <a:rPr lang="en-US" dirty="0"/>
              <a:t> </a:t>
            </a:r>
            <a:r>
              <a:rPr lang="en-US" dirty="0" err="1"/>
              <a:t>perioade</a:t>
            </a:r>
            <a:r>
              <a:rPr lang="en-US" dirty="0"/>
              <a:t> de </a:t>
            </a:r>
            <a:r>
              <a:rPr lang="en-US" dirty="0" err="1"/>
              <a:t>rețea</a:t>
            </a:r>
            <a:r>
              <a:rPr lang="en-US" dirty="0"/>
              <a:t>. </a:t>
            </a:r>
            <a:r>
              <a:rPr lang="en-US" dirty="0" err="1"/>
              <a:t>Foarte</a:t>
            </a:r>
            <a:r>
              <a:rPr lang="en-US" dirty="0"/>
              <a:t> </a:t>
            </a:r>
            <a:r>
              <a:rPr lang="en-US" dirty="0" err="1"/>
              <a:t>apropiate</a:t>
            </a:r>
            <a:r>
              <a:rPr lang="en-US" dirty="0"/>
              <a:t> </a:t>
            </a:r>
            <a:r>
              <a:rPr lang="en-US" dirty="0" err="1"/>
              <a:t>În</a:t>
            </a:r>
            <a:r>
              <a:rPr lang="en-US" dirty="0"/>
              <a:t> </a:t>
            </a:r>
            <a:r>
              <a:rPr lang="en-US" dirty="0" err="1"/>
              <a:t>acest</a:t>
            </a:r>
            <a:r>
              <a:rPr lang="en-US" dirty="0"/>
              <a:t> </a:t>
            </a:r>
            <a:r>
              <a:rPr lang="en-US" dirty="0" err="1"/>
              <a:t>caz</a:t>
            </a:r>
            <a:r>
              <a:rPr lang="en-US" dirty="0"/>
              <a:t> </a:t>
            </a:r>
            <a:r>
              <a:rPr lang="en-US" dirty="0" err="1"/>
              <a:t>heterojonctiunea</a:t>
            </a:r>
            <a:r>
              <a:rPr lang="en-US" dirty="0"/>
              <a:t> </a:t>
            </a:r>
            <a:r>
              <a:rPr lang="en-US" dirty="0" err="1"/>
              <a:t>va</a:t>
            </a:r>
            <a:r>
              <a:rPr lang="en-US" dirty="0"/>
              <a:t> fi </a:t>
            </a:r>
            <a:r>
              <a:rPr lang="en-US" dirty="0" err="1"/>
              <a:t>fara</a:t>
            </a:r>
            <a:r>
              <a:rPr lang="en-US" dirty="0"/>
              <a:t> stress </a:t>
            </a:r>
            <a:r>
              <a:rPr lang="en-US" dirty="0" err="1"/>
              <a:t>mecanic</a:t>
            </a:r>
            <a:endParaRPr lang="en-US" dirty="0"/>
          </a:p>
        </p:txBody>
      </p:sp>
      <p:pic>
        <p:nvPicPr>
          <p:cNvPr id="5" name="Imagine 4">
            <a:extLst>
              <a:ext uri="{FF2B5EF4-FFF2-40B4-BE49-F238E27FC236}">
                <a16:creationId xmlns:a16="http://schemas.microsoft.com/office/drawing/2014/main" id="{7AF341EB-E1B2-01A7-7B91-D44B307A7314}"/>
              </a:ext>
            </a:extLst>
          </p:cNvPr>
          <p:cNvPicPr>
            <a:picLocks noChangeAspect="1"/>
          </p:cNvPicPr>
          <p:nvPr/>
        </p:nvPicPr>
        <p:blipFill>
          <a:blip r:embed="rId2"/>
          <a:stretch>
            <a:fillRect/>
          </a:stretch>
        </p:blipFill>
        <p:spPr>
          <a:xfrm>
            <a:off x="6257097" y="365125"/>
            <a:ext cx="5934903" cy="5229955"/>
          </a:xfrm>
          <a:prstGeom prst="rect">
            <a:avLst/>
          </a:prstGeom>
        </p:spPr>
      </p:pic>
    </p:spTree>
    <p:extLst>
      <p:ext uri="{BB962C8B-B14F-4D97-AF65-F5344CB8AC3E}">
        <p14:creationId xmlns:p14="http://schemas.microsoft.com/office/powerpoint/2010/main" val="788917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H-J tip I</a:t>
            </a:r>
            <a:endParaRPr lang="en-GB" dirty="0"/>
          </a:p>
        </p:txBody>
      </p:sp>
      <p:sp>
        <p:nvSpPr>
          <p:cNvPr id="3" name="Content Placeholder 2"/>
          <p:cNvSpPr>
            <a:spLocks noGrp="1"/>
          </p:cNvSpPr>
          <p:nvPr>
            <p:ph idx="1"/>
          </p:nvPr>
        </p:nvSpPr>
        <p:spPr>
          <a:xfrm>
            <a:off x="182880" y="2506662"/>
            <a:ext cx="12009120" cy="4351338"/>
          </a:xfrm>
        </p:spPr>
        <p:txBody>
          <a:bodyPr>
            <a:normAutofit/>
          </a:bodyPr>
          <a:lstStyle/>
          <a:p>
            <a:r>
              <a:rPr lang="ro-RO" dirty="0"/>
              <a:t>Purtătorii de sarcină  </a:t>
            </a:r>
            <a:r>
              <a:rPr lang="en-GB" dirty="0" err="1"/>
              <a:t>vor</a:t>
            </a:r>
            <a:r>
              <a:rPr lang="en-GB" dirty="0"/>
              <a:t> </a:t>
            </a:r>
            <a:r>
              <a:rPr lang="en-GB" dirty="0" err="1"/>
              <a:t>curge</a:t>
            </a:r>
            <a:r>
              <a:rPr lang="en-GB" dirty="0"/>
              <a:t> de-a </a:t>
            </a:r>
            <a:r>
              <a:rPr lang="en-GB" dirty="0" err="1"/>
              <a:t>lungul</a:t>
            </a:r>
            <a:r>
              <a:rPr lang="en-GB" dirty="0"/>
              <a:t> </a:t>
            </a:r>
            <a:r>
              <a:rPr lang="en-GB" dirty="0" err="1"/>
              <a:t>joncțiunii</a:t>
            </a:r>
            <a:r>
              <a:rPr lang="en-GB" dirty="0"/>
              <a:t>, </a:t>
            </a:r>
            <a:r>
              <a:rPr lang="ro-RO" dirty="0"/>
              <a:t>lăsând în urma lor sarcini spațiale</a:t>
            </a:r>
            <a:r>
              <a:rPr lang="en-GB" dirty="0"/>
              <a:t> </a:t>
            </a:r>
            <a:r>
              <a:rPr lang="en-GB" dirty="0" err="1"/>
              <a:t>până</a:t>
            </a:r>
            <a:r>
              <a:rPr lang="en-GB" dirty="0"/>
              <a:t> </a:t>
            </a:r>
            <a:r>
              <a:rPr lang="en-GB" dirty="0" err="1"/>
              <a:t>când</a:t>
            </a:r>
            <a:r>
              <a:rPr lang="en-GB" dirty="0"/>
              <a:t> </a:t>
            </a:r>
            <a:r>
              <a:rPr lang="en-GB" dirty="0" err="1"/>
              <a:t>energia</a:t>
            </a:r>
            <a:r>
              <a:rPr lang="en-GB" dirty="0"/>
              <a:t> Fermi </a:t>
            </a:r>
            <a:r>
              <a:rPr lang="en-GB" dirty="0" err="1"/>
              <a:t>este</a:t>
            </a:r>
            <a:r>
              <a:rPr lang="en-GB" dirty="0"/>
              <a:t> </a:t>
            </a:r>
            <a:r>
              <a:rPr lang="en-GB" dirty="0" err="1"/>
              <a:t>aceeași</a:t>
            </a:r>
            <a:r>
              <a:rPr lang="en-GB" dirty="0"/>
              <a:t> </a:t>
            </a:r>
            <a:r>
              <a:rPr lang="en-GB" dirty="0" err="1"/>
              <a:t>peste</a:t>
            </a:r>
            <a:r>
              <a:rPr lang="en-GB" dirty="0"/>
              <a:t> tot </a:t>
            </a:r>
            <a:r>
              <a:rPr lang="en-GB" dirty="0" err="1"/>
              <a:t>în</a:t>
            </a:r>
            <a:r>
              <a:rPr lang="en-GB" dirty="0"/>
              <a:t> material. </a:t>
            </a:r>
            <a:r>
              <a:rPr lang="en-GB" dirty="0" err="1"/>
              <a:t>Departe</a:t>
            </a:r>
            <a:r>
              <a:rPr lang="en-GB" dirty="0"/>
              <a:t> de </a:t>
            </a:r>
            <a:r>
              <a:rPr lang="en-GB" dirty="0" err="1"/>
              <a:t>joncțiune</a:t>
            </a:r>
            <a:r>
              <a:rPr lang="en-GB" dirty="0"/>
              <a:t>, </a:t>
            </a:r>
            <a:r>
              <a:rPr lang="en-GB" dirty="0" err="1"/>
              <a:t>totul</a:t>
            </a:r>
            <a:r>
              <a:rPr lang="en-GB" dirty="0"/>
              <a:t> </a:t>
            </a:r>
            <a:r>
              <a:rPr lang="en-GB" dirty="0" err="1"/>
              <a:t>este</a:t>
            </a:r>
            <a:r>
              <a:rPr lang="en-GB" dirty="0"/>
              <a:t> </a:t>
            </a:r>
            <a:r>
              <a:rPr lang="en-GB" dirty="0" err="1"/>
              <a:t>neschimbat</a:t>
            </a:r>
            <a:r>
              <a:rPr lang="en-GB" dirty="0"/>
              <a:t>.</a:t>
            </a:r>
            <a:br>
              <a:rPr lang="en-GB" dirty="0"/>
            </a:br>
            <a:r>
              <a:rPr lang="en-GB" dirty="0"/>
              <a:t>Cu </a:t>
            </a:r>
            <a:r>
              <a:rPr lang="en-GB" dirty="0" err="1"/>
              <a:t>toate</a:t>
            </a:r>
            <a:r>
              <a:rPr lang="en-GB" dirty="0"/>
              <a:t> </a:t>
            </a:r>
            <a:r>
              <a:rPr lang="en-GB" dirty="0" err="1"/>
              <a:t>acestea</a:t>
            </a:r>
            <a:r>
              <a:rPr lang="en-GB" dirty="0"/>
              <a:t>, </a:t>
            </a:r>
            <a:r>
              <a:rPr lang="en-GB" dirty="0" err="1"/>
              <a:t>există</a:t>
            </a:r>
            <a:r>
              <a:rPr lang="en-GB" dirty="0"/>
              <a:t> </a:t>
            </a:r>
            <a:r>
              <a:rPr lang="en-GB" dirty="0" err="1"/>
              <a:t>diferențe</a:t>
            </a:r>
            <a:r>
              <a:rPr lang="en-GB" dirty="0"/>
              <a:t> </a:t>
            </a:r>
            <a:r>
              <a:rPr lang="en-GB" dirty="0" err="1"/>
              <a:t>pronunțate</a:t>
            </a:r>
            <a:r>
              <a:rPr lang="en-GB" dirty="0"/>
              <a:t> </a:t>
            </a:r>
            <a:r>
              <a:rPr lang="ro-RO" dirty="0"/>
              <a:t>de la </a:t>
            </a:r>
            <a:r>
              <a:rPr lang="en-GB" dirty="0" err="1"/>
              <a:t>joncțiuni</a:t>
            </a:r>
            <a:r>
              <a:rPr lang="en-GB" dirty="0"/>
              <a:t> p</a:t>
            </a:r>
            <a:r>
              <a:rPr lang="ro-RO" dirty="0"/>
              <a:t>-</a:t>
            </a:r>
            <a:r>
              <a:rPr lang="en-GB" dirty="0"/>
              <a:t>n </a:t>
            </a:r>
            <a:r>
              <a:rPr lang="en-GB" dirty="0" err="1"/>
              <a:t>în</a:t>
            </a:r>
            <a:r>
              <a:rPr lang="en-GB" dirty="0"/>
              <a:t> Si. </a:t>
            </a:r>
            <a:endParaRPr lang="ro-RO" dirty="0"/>
          </a:p>
          <a:p>
            <a:r>
              <a:rPr lang="en-GB" dirty="0" err="1"/>
              <a:t>Să</a:t>
            </a:r>
            <a:r>
              <a:rPr lang="en-GB" dirty="0"/>
              <a:t> ne </a:t>
            </a:r>
            <a:r>
              <a:rPr lang="en-GB" dirty="0" err="1"/>
              <a:t>imaginăm</a:t>
            </a:r>
            <a:r>
              <a:rPr lang="en-GB" dirty="0"/>
              <a:t> </a:t>
            </a:r>
            <a:r>
              <a:rPr lang="en-GB" dirty="0" err="1"/>
              <a:t>joncțiuni</a:t>
            </a:r>
            <a:r>
              <a:rPr lang="en-GB" dirty="0"/>
              <a:t> </a:t>
            </a:r>
            <a:r>
              <a:rPr lang="en-GB" dirty="0" err="1"/>
              <a:t>simetrice</a:t>
            </a:r>
            <a:r>
              <a:rPr lang="en-GB" dirty="0"/>
              <a:t>, </a:t>
            </a:r>
            <a:r>
              <a:rPr lang="en-GB" dirty="0" err="1"/>
              <a:t>adică</a:t>
            </a:r>
            <a:r>
              <a:rPr lang="en-GB" dirty="0"/>
              <a:t> </a:t>
            </a:r>
            <a:r>
              <a:rPr lang="en-GB" dirty="0" err="1"/>
              <a:t>concentrația</a:t>
            </a:r>
            <a:r>
              <a:rPr lang="en-GB" dirty="0"/>
              <a:t> de </a:t>
            </a:r>
            <a:r>
              <a:rPr lang="en-GB" dirty="0" err="1"/>
              <a:t>purtător</a:t>
            </a:r>
            <a:r>
              <a:rPr lang="en-GB" dirty="0"/>
              <a:t> </a:t>
            </a:r>
            <a:r>
              <a:rPr lang="en-GB" dirty="0" err="1"/>
              <a:t>majoritar</a:t>
            </a:r>
            <a:r>
              <a:rPr lang="en-GB" dirty="0"/>
              <a:t> </a:t>
            </a:r>
            <a:r>
              <a:rPr lang="en-GB" dirty="0" err="1"/>
              <a:t>este</a:t>
            </a:r>
            <a:r>
              <a:rPr lang="en-GB" dirty="0"/>
              <a:t> </a:t>
            </a:r>
            <a:r>
              <a:rPr lang="en-GB" dirty="0" err="1"/>
              <a:t>identică</a:t>
            </a:r>
            <a:r>
              <a:rPr lang="en-GB" dirty="0"/>
              <a:t> </a:t>
            </a:r>
            <a:r>
              <a:rPr lang="en-GB" dirty="0" err="1"/>
              <a:t>în</a:t>
            </a:r>
            <a:r>
              <a:rPr lang="en-GB" dirty="0"/>
              <a:t> </a:t>
            </a:r>
            <a:r>
              <a:rPr lang="en-GB" dirty="0" err="1"/>
              <a:t>partea</a:t>
            </a:r>
            <a:r>
              <a:rPr lang="en-GB" dirty="0"/>
              <a:t> p </a:t>
            </a:r>
            <a:r>
              <a:rPr lang="en-GB" dirty="0" err="1"/>
              <a:t>și</a:t>
            </a:r>
            <a:r>
              <a:rPr lang="en-GB" dirty="0"/>
              <a:t> n. </a:t>
            </a:r>
            <a:r>
              <a:rPr lang="en-GB" dirty="0" err="1"/>
              <a:t>În</a:t>
            </a:r>
            <a:r>
              <a:rPr lang="en-GB" dirty="0"/>
              <a:t> </a:t>
            </a:r>
            <a:r>
              <a:rPr lang="en-GB" dirty="0" err="1"/>
              <a:t>cazul</a:t>
            </a:r>
            <a:r>
              <a:rPr lang="en-GB" dirty="0"/>
              <a:t> </a:t>
            </a:r>
            <a:r>
              <a:rPr lang="ro-RO" dirty="0" err="1"/>
              <a:t>homojoncțiunii</a:t>
            </a:r>
            <a:r>
              <a:rPr lang="en-GB" dirty="0"/>
              <a:t>, </a:t>
            </a:r>
            <a:r>
              <a:rPr lang="en-GB" dirty="0" err="1"/>
              <a:t>numărul</a:t>
            </a:r>
            <a:r>
              <a:rPr lang="en-GB" dirty="0"/>
              <a:t> de </a:t>
            </a:r>
            <a:r>
              <a:rPr lang="en-GB" dirty="0" err="1"/>
              <a:t>electroni</a:t>
            </a:r>
            <a:r>
              <a:rPr lang="en-GB" dirty="0"/>
              <a:t> care </a:t>
            </a:r>
            <a:r>
              <a:rPr lang="en-GB" dirty="0" err="1"/>
              <a:t>curg</a:t>
            </a:r>
            <a:r>
              <a:rPr lang="en-GB" dirty="0"/>
              <a:t> </a:t>
            </a:r>
            <a:r>
              <a:rPr lang="en-GB" dirty="0" err="1"/>
              <a:t>în</a:t>
            </a:r>
            <a:r>
              <a:rPr lang="en-GB" dirty="0"/>
              <a:t> </a:t>
            </a:r>
            <a:r>
              <a:rPr lang="en-GB" dirty="0" err="1"/>
              <a:t>partea</a:t>
            </a:r>
            <a:r>
              <a:rPr lang="en-GB" dirty="0"/>
              <a:t> de tip </a:t>
            </a:r>
            <a:r>
              <a:rPr lang="en-GB" b="1" i="1" dirty="0"/>
              <a:t>p</a:t>
            </a:r>
            <a:r>
              <a:rPr lang="en-GB" dirty="0"/>
              <a:t> </a:t>
            </a:r>
            <a:r>
              <a:rPr lang="en-GB" dirty="0" err="1"/>
              <a:t>este</a:t>
            </a:r>
            <a:r>
              <a:rPr lang="en-GB" dirty="0"/>
              <a:t> </a:t>
            </a:r>
            <a:r>
              <a:rPr lang="en-GB" dirty="0" err="1"/>
              <a:t>apoi</a:t>
            </a:r>
            <a:r>
              <a:rPr lang="en-GB" dirty="0"/>
              <a:t> </a:t>
            </a:r>
            <a:r>
              <a:rPr lang="en-GB" dirty="0" err="1"/>
              <a:t>același</a:t>
            </a:r>
            <a:r>
              <a:rPr lang="en-GB" dirty="0"/>
              <a:t> cu </a:t>
            </a:r>
            <a:r>
              <a:rPr lang="en-GB" dirty="0" err="1"/>
              <a:t>numărul</a:t>
            </a:r>
            <a:r>
              <a:rPr lang="en-GB" dirty="0"/>
              <a:t> de </a:t>
            </a:r>
            <a:r>
              <a:rPr lang="en-GB" dirty="0" err="1"/>
              <a:t>electroni</a:t>
            </a:r>
            <a:r>
              <a:rPr lang="en-GB" dirty="0"/>
              <a:t> care </a:t>
            </a:r>
            <a:r>
              <a:rPr lang="en-GB" dirty="0" err="1"/>
              <a:t>curg</a:t>
            </a:r>
            <a:r>
              <a:rPr lang="en-GB" dirty="0"/>
              <a:t> </a:t>
            </a:r>
            <a:r>
              <a:rPr lang="en-GB" dirty="0" err="1"/>
              <a:t>în</a:t>
            </a:r>
            <a:r>
              <a:rPr lang="en-GB" dirty="0"/>
              <a:t> </a:t>
            </a:r>
            <a:r>
              <a:rPr lang="en-GB" dirty="0" err="1"/>
              <a:t>partea</a:t>
            </a:r>
            <a:r>
              <a:rPr lang="en-GB" dirty="0"/>
              <a:t> </a:t>
            </a:r>
            <a:r>
              <a:rPr lang="en-GB" b="1" i="1" dirty="0"/>
              <a:t>n</a:t>
            </a:r>
            <a:r>
              <a:rPr lang="en-GB" dirty="0"/>
              <a:t>. Cu </a:t>
            </a:r>
            <a:r>
              <a:rPr lang="en-GB" dirty="0" err="1"/>
              <a:t>toate</a:t>
            </a:r>
            <a:r>
              <a:rPr lang="en-GB" dirty="0"/>
              <a:t> </a:t>
            </a:r>
            <a:r>
              <a:rPr lang="en-GB" dirty="0" err="1"/>
              <a:t>acestea</a:t>
            </a:r>
            <a:r>
              <a:rPr lang="en-GB" dirty="0"/>
              <a:t>, </a:t>
            </a:r>
            <a:r>
              <a:rPr lang="en-GB" dirty="0" err="1"/>
              <a:t>cel</a:t>
            </a:r>
            <a:r>
              <a:rPr lang="en-GB" dirty="0"/>
              <a:t> </a:t>
            </a:r>
            <a:r>
              <a:rPr lang="en-GB" dirty="0" err="1"/>
              <a:t>puțin</a:t>
            </a:r>
            <a:r>
              <a:rPr lang="en-GB" dirty="0"/>
              <a:t> </a:t>
            </a:r>
            <a:r>
              <a:rPr lang="en-GB" dirty="0" err="1"/>
              <a:t>în</a:t>
            </a:r>
            <a:r>
              <a:rPr lang="en-GB" dirty="0"/>
              <a:t> </a:t>
            </a:r>
            <a:r>
              <a:rPr lang="en-GB" dirty="0" err="1"/>
              <a:t>cazul</a:t>
            </a:r>
            <a:r>
              <a:rPr lang="en-GB" dirty="0"/>
              <a:t> de tip I, </a:t>
            </a:r>
            <a:r>
              <a:rPr lang="en-GB" dirty="0" err="1"/>
              <a:t>va</a:t>
            </a:r>
            <a:r>
              <a:rPr lang="en-GB" dirty="0"/>
              <a:t> </a:t>
            </a:r>
            <a:r>
              <a:rPr lang="en-GB" dirty="0" err="1"/>
              <a:t>curge</a:t>
            </a:r>
            <a:r>
              <a:rPr lang="en-GB" dirty="0"/>
              <a:t> </a:t>
            </a:r>
            <a:r>
              <a:rPr lang="en-GB" dirty="0" err="1"/>
              <a:t>doar</a:t>
            </a:r>
            <a:r>
              <a:rPr lang="en-GB" dirty="0"/>
              <a:t> un </a:t>
            </a:r>
            <a:r>
              <a:rPr lang="en-GB" dirty="0" err="1"/>
              <a:t>singur</a:t>
            </a:r>
            <a:r>
              <a:rPr lang="en-GB" dirty="0"/>
              <a:t> tip de </a:t>
            </a:r>
            <a:r>
              <a:rPr lang="ro-RO" dirty="0"/>
              <a:t>purtători</a:t>
            </a:r>
            <a:r>
              <a:rPr lang="en-GB" dirty="0"/>
              <a:t> </a:t>
            </a:r>
            <a:r>
              <a:rPr lang="en-GB" dirty="0" err="1"/>
              <a:t>așa</a:t>
            </a:r>
            <a:r>
              <a:rPr lang="en-GB" dirty="0"/>
              <a:t> cum </a:t>
            </a:r>
            <a:r>
              <a:rPr lang="en-GB" dirty="0" err="1"/>
              <a:t>este</a:t>
            </a:r>
            <a:r>
              <a:rPr lang="en-GB" dirty="0"/>
              <a:t> evident </a:t>
            </a:r>
            <a:r>
              <a:rPr lang="en-GB" dirty="0" err="1"/>
              <a:t>și</a:t>
            </a:r>
            <a:r>
              <a:rPr lang="en-GB" dirty="0"/>
              <a:t> se </a:t>
            </a:r>
            <a:r>
              <a:rPr lang="en-GB" dirty="0" err="1"/>
              <a:t>arată</a:t>
            </a:r>
            <a:r>
              <a:rPr lang="en-GB" dirty="0"/>
              <a:t> . </a:t>
            </a:r>
            <a:r>
              <a:rPr lang="en-GB" dirty="0" err="1"/>
              <a:t>Regiunile</a:t>
            </a:r>
            <a:r>
              <a:rPr lang="en-GB" dirty="0"/>
              <a:t> de </a:t>
            </a:r>
            <a:r>
              <a:rPr lang="ro-RO" dirty="0"/>
              <a:t>sarcină </a:t>
            </a:r>
            <a:r>
              <a:rPr lang="en-GB" dirty="0" err="1"/>
              <a:t>spațială</a:t>
            </a:r>
            <a:r>
              <a:rPr lang="en-GB" dirty="0"/>
              <a:t> din </a:t>
            </a:r>
            <a:r>
              <a:rPr lang="en-GB" dirty="0" err="1"/>
              <a:t>stânga</a:t>
            </a:r>
            <a:r>
              <a:rPr lang="en-GB" dirty="0"/>
              <a:t> </a:t>
            </a:r>
            <a:r>
              <a:rPr lang="en-GB" dirty="0" err="1"/>
              <a:t>și</a:t>
            </a:r>
            <a:r>
              <a:rPr lang="en-GB" dirty="0"/>
              <a:t> din </a:t>
            </a:r>
            <a:r>
              <a:rPr lang="en-GB" dirty="0" err="1"/>
              <a:t>dreapta</a:t>
            </a:r>
            <a:r>
              <a:rPr lang="en-GB" dirty="0"/>
              <a:t> </a:t>
            </a:r>
            <a:r>
              <a:rPr lang="en-GB" dirty="0" err="1"/>
              <a:t>joncțiunii</a:t>
            </a:r>
            <a:r>
              <a:rPr lang="en-GB" dirty="0"/>
              <a:t> </a:t>
            </a:r>
            <a:r>
              <a:rPr lang="en-GB" dirty="0" err="1"/>
              <a:t>ar</a:t>
            </a:r>
            <a:r>
              <a:rPr lang="en-GB" dirty="0"/>
              <a:t> </a:t>
            </a:r>
            <a:r>
              <a:rPr lang="en-GB" dirty="0" err="1"/>
              <a:t>putea</a:t>
            </a:r>
            <a:r>
              <a:rPr lang="en-GB" dirty="0"/>
              <a:t> </a:t>
            </a:r>
            <a:r>
              <a:rPr lang="en-GB" dirty="0" err="1"/>
              <a:t>astfel</a:t>
            </a:r>
            <a:r>
              <a:rPr lang="en-GB" dirty="0"/>
              <a:t> </a:t>
            </a:r>
            <a:r>
              <a:rPr lang="en-GB" dirty="0" err="1"/>
              <a:t>să</a:t>
            </a:r>
            <a:r>
              <a:rPr lang="en-GB" dirty="0"/>
              <a:t> nu fie </a:t>
            </a:r>
            <a:r>
              <a:rPr lang="en-GB" dirty="0" err="1"/>
              <a:t>simetrice</a:t>
            </a:r>
            <a:r>
              <a:rPr lang="en-GB" dirty="0"/>
              <a:t>.</a:t>
            </a:r>
          </a:p>
          <a:p>
            <a:endParaRPr lang="en-GB" dirty="0"/>
          </a:p>
        </p:txBody>
      </p:sp>
      <p:pic>
        <p:nvPicPr>
          <p:cNvPr id="4" name="Picture 3"/>
          <p:cNvPicPr>
            <a:picLocks noChangeAspect="1"/>
          </p:cNvPicPr>
          <p:nvPr/>
        </p:nvPicPr>
        <p:blipFill>
          <a:blip r:embed="rId2"/>
          <a:stretch>
            <a:fillRect/>
          </a:stretch>
        </p:blipFill>
        <p:spPr>
          <a:xfrm>
            <a:off x="7337591" y="-87716"/>
            <a:ext cx="4854409" cy="2594378"/>
          </a:xfrm>
          <a:prstGeom prst="rect">
            <a:avLst/>
          </a:prstGeom>
        </p:spPr>
      </p:pic>
    </p:spTree>
    <p:extLst>
      <p:ext uri="{BB962C8B-B14F-4D97-AF65-F5344CB8AC3E}">
        <p14:creationId xmlns:p14="http://schemas.microsoft.com/office/powerpoint/2010/main" val="500549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320675"/>
            <a:ext cx="10515600" cy="4351338"/>
          </a:xfrm>
        </p:spPr>
        <p:txBody>
          <a:bodyPr/>
          <a:lstStyle/>
          <a:p>
            <a:pPr marL="0" indent="0">
              <a:buNone/>
            </a:pPr>
            <a:r>
              <a:rPr lang="ro-RO" dirty="0"/>
              <a:t>La construirea benzilor energetice pentru o heterojonctiune anizotipica p-n in echilibru:</a:t>
            </a:r>
          </a:p>
          <a:p>
            <a:r>
              <a:rPr lang="ro-RO" dirty="0"/>
              <a:t>Energia vacuumului este paralela benzilor si este neintrerupta</a:t>
            </a:r>
          </a:p>
          <a:p>
            <a:r>
              <a:rPr lang="ro-RO" dirty="0"/>
              <a:t>Nivelul Fermi este acelasi in ambele regiuni p si n</a:t>
            </a:r>
          </a:p>
          <a:p>
            <a:endParaRPr lang="ro-RO" dirty="0"/>
          </a:p>
          <a:p>
            <a:endParaRPr lang="ro-RO" dirty="0"/>
          </a:p>
        </p:txBody>
      </p:sp>
      <p:pic>
        <p:nvPicPr>
          <p:cNvPr id="4" name="Picture 3"/>
          <p:cNvPicPr>
            <a:picLocks noChangeAspect="1"/>
          </p:cNvPicPr>
          <p:nvPr/>
        </p:nvPicPr>
        <p:blipFill>
          <a:blip r:embed="rId2"/>
          <a:stretch>
            <a:fillRect/>
          </a:stretch>
        </p:blipFill>
        <p:spPr>
          <a:xfrm>
            <a:off x="93207" y="2057400"/>
            <a:ext cx="8155372" cy="4800600"/>
          </a:xfrm>
          <a:prstGeom prst="rect">
            <a:avLst/>
          </a:prstGeom>
        </p:spPr>
      </p:pic>
      <p:pic>
        <p:nvPicPr>
          <p:cNvPr id="5" name="Picture 4"/>
          <p:cNvPicPr>
            <a:picLocks noChangeAspect="1"/>
          </p:cNvPicPr>
          <p:nvPr/>
        </p:nvPicPr>
        <p:blipFill>
          <a:blip r:embed="rId3"/>
          <a:stretch>
            <a:fillRect/>
          </a:stretch>
        </p:blipFill>
        <p:spPr>
          <a:xfrm>
            <a:off x="8208053" y="2166370"/>
            <a:ext cx="3983947" cy="1954591"/>
          </a:xfrm>
          <a:prstGeom prst="rect">
            <a:avLst/>
          </a:prstGeom>
        </p:spPr>
      </p:pic>
      <p:pic>
        <p:nvPicPr>
          <p:cNvPr id="6" name="Picture 5"/>
          <p:cNvPicPr>
            <a:picLocks noChangeAspect="1"/>
          </p:cNvPicPr>
          <p:nvPr/>
        </p:nvPicPr>
        <p:blipFill>
          <a:blip r:embed="rId4"/>
          <a:stretch>
            <a:fillRect/>
          </a:stretch>
        </p:blipFill>
        <p:spPr>
          <a:xfrm>
            <a:off x="9048679" y="5410200"/>
            <a:ext cx="2760830" cy="1162050"/>
          </a:xfrm>
          <a:prstGeom prst="rect">
            <a:avLst/>
          </a:prstGeom>
        </p:spPr>
      </p:pic>
      <p:sp>
        <p:nvSpPr>
          <p:cNvPr id="7" name="Rectangle 6"/>
          <p:cNvSpPr/>
          <p:nvPr/>
        </p:nvSpPr>
        <p:spPr>
          <a:xfrm>
            <a:off x="7976619" y="4844534"/>
            <a:ext cx="3820661" cy="369332"/>
          </a:xfrm>
          <a:prstGeom prst="rect">
            <a:avLst/>
          </a:prstGeom>
        </p:spPr>
        <p:txBody>
          <a:bodyPr wrap="none">
            <a:spAutoFit/>
          </a:bodyPr>
          <a:lstStyle/>
          <a:p>
            <a:r>
              <a:rPr lang="ro-RO" dirty="0"/>
              <a:t>Raportul tensiunilor pe fiecare SC va fi:</a:t>
            </a:r>
          </a:p>
        </p:txBody>
      </p:sp>
    </p:spTree>
    <p:extLst>
      <p:ext uri="{BB962C8B-B14F-4D97-AF65-F5344CB8AC3E}">
        <p14:creationId xmlns:p14="http://schemas.microsoft.com/office/powerpoint/2010/main" val="328392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1564" y="-1"/>
            <a:ext cx="6721746" cy="3439643"/>
          </a:xfrm>
          <a:prstGeom prst="rect">
            <a:avLst/>
          </a:prstGeom>
        </p:spPr>
      </p:pic>
      <p:pic>
        <p:nvPicPr>
          <p:cNvPr id="5" name="Picture 4"/>
          <p:cNvPicPr>
            <a:picLocks noChangeAspect="1"/>
          </p:cNvPicPr>
          <p:nvPr/>
        </p:nvPicPr>
        <p:blipFill>
          <a:blip r:embed="rId3"/>
          <a:stretch>
            <a:fillRect/>
          </a:stretch>
        </p:blipFill>
        <p:spPr>
          <a:xfrm>
            <a:off x="4210051" y="3439643"/>
            <a:ext cx="7981950" cy="3418357"/>
          </a:xfrm>
          <a:prstGeom prst="rect">
            <a:avLst/>
          </a:prstGeom>
        </p:spPr>
      </p:pic>
    </p:spTree>
    <p:extLst>
      <p:ext uri="{BB962C8B-B14F-4D97-AF65-F5344CB8AC3E}">
        <p14:creationId xmlns:p14="http://schemas.microsoft.com/office/powerpoint/2010/main" val="1234896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1EECDBF1-5842-CF81-FD09-598A3E62A2C5}"/>
              </a:ext>
            </a:extLst>
          </p:cNvPr>
          <p:cNvPicPr>
            <a:picLocks noChangeAspect="1"/>
          </p:cNvPicPr>
          <p:nvPr/>
        </p:nvPicPr>
        <p:blipFill>
          <a:blip r:embed="rId2"/>
          <a:stretch>
            <a:fillRect/>
          </a:stretch>
        </p:blipFill>
        <p:spPr>
          <a:xfrm>
            <a:off x="406683" y="346135"/>
            <a:ext cx="4696480" cy="3267531"/>
          </a:xfrm>
          <a:prstGeom prst="rect">
            <a:avLst/>
          </a:prstGeom>
        </p:spPr>
      </p:pic>
      <p:sp>
        <p:nvSpPr>
          <p:cNvPr id="7" name="CasetăText 6">
            <a:extLst>
              <a:ext uri="{FF2B5EF4-FFF2-40B4-BE49-F238E27FC236}">
                <a16:creationId xmlns:a16="http://schemas.microsoft.com/office/drawing/2014/main" id="{7B22BF00-C85D-F112-8591-3145B4D1EA89}"/>
              </a:ext>
            </a:extLst>
          </p:cNvPr>
          <p:cNvSpPr txBox="1"/>
          <p:nvPr/>
        </p:nvSpPr>
        <p:spPr>
          <a:xfrm>
            <a:off x="167054" y="3816628"/>
            <a:ext cx="5458558" cy="369332"/>
          </a:xfrm>
          <a:prstGeom prst="rect">
            <a:avLst/>
          </a:prstGeom>
          <a:noFill/>
        </p:spPr>
        <p:txBody>
          <a:bodyPr wrap="square">
            <a:spAutoFit/>
          </a:bodyPr>
          <a:lstStyle/>
          <a:p>
            <a:r>
              <a:rPr lang="en-US" dirty="0" err="1"/>
              <a:t>eVbi</a:t>
            </a:r>
            <a:r>
              <a:rPr lang="en-US" dirty="0"/>
              <a:t> = eVd</a:t>
            </a:r>
            <a:r>
              <a:rPr lang="en-US" sz="1400" dirty="0"/>
              <a:t>1</a:t>
            </a:r>
            <a:r>
              <a:rPr lang="en-US" dirty="0"/>
              <a:t> + eVd</a:t>
            </a:r>
            <a:r>
              <a:rPr lang="en-US" sz="1400" dirty="0"/>
              <a:t>2</a:t>
            </a:r>
            <a:r>
              <a:rPr lang="en-US" dirty="0"/>
              <a:t> = Eg</a:t>
            </a:r>
            <a:r>
              <a:rPr lang="en-US" sz="1400" dirty="0"/>
              <a:t>2</a:t>
            </a:r>
            <a:r>
              <a:rPr lang="en-US" dirty="0"/>
              <a:t> − (E</a:t>
            </a:r>
            <a:r>
              <a:rPr lang="en-US" sz="1400" dirty="0"/>
              <a:t>F</a:t>
            </a:r>
            <a:r>
              <a:rPr lang="en-US" dirty="0"/>
              <a:t> − </a:t>
            </a:r>
            <a:r>
              <a:rPr lang="en-US" dirty="0" err="1"/>
              <a:t>Ev</a:t>
            </a:r>
            <a:r>
              <a:rPr lang="en-US" dirty="0"/>
              <a:t>)p − (</a:t>
            </a:r>
            <a:r>
              <a:rPr lang="en-US" dirty="0" err="1"/>
              <a:t>Ec</a:t>
            </a:r>
            <a:r>
              <a:rPr lang="en-US" dirty="0"/>
              <a:t> − E</a:t>
            </a:r>
            <a:r>
              <a:rPr lang="en-US" sz="1400" dirty="0"/>
              <a:t>F</a:t>
            </a:r>
            <a:r>
              <a:rPr lang="en-US" dirty="0"/>
              <a:t>)n + </a:t>
            </a:r>
            <a:r>
              <a:rPr lang="el-GR" dirty="0"/>
              <a:t>Δ</a:t>
            </a:r>
            <a:r>
              <a:rPr lang="en-US" dirty="0" err="1"/>
              <a:t>Ec</a:t>
            </a:r>
            <a:endParaRPr lang="en-US" dirty="0"/>
          </a:p>
        </p:txBody>
      </p:sp>
      <p:sp>
        <p:nvSpPr>
          <p:cNvPr id="9" name="CasetăText 8">
            <a:extLst>
              <a:ext uri="{FF2B5EF4-FFF2-40B4-BE49-F238E27FC236}">
                <a16:creationId xmlns:a16="http://schemas.microsoft.com/office/drawing/2014/main" id="{D09BDC0C-F285-3D5B-4DA6-17D253D48EB8}"/>
              </a:ext>
            </a:extLst>
          </p:cNvPr>
          <p:cNvSpPr txBox="1"/>
          <p:nvPr/>
        </p:nvSpPr>
        <p:spPr>
          <a:xfrm>
            <a:off x="531935" y="4348600"/>
            <a:ext cx="5093677" cy="369332"/>
          </a:xfrm>
          <a:prstGeom prst="rect">
            <a:avLst/>
          </a:prstGeom>
          <a:noFill/>
        </p:spPr>
        <p:txBody>
          <a:bodyPr wrap="square">
            <a:spAutoFit/>
          </a:bodyPr>
          <a:lstStyle/>
          <a:p>
            <a:r>
              <a:rPr lang="en-US" dirty="0" err="1"/>
              <a:t>Vbi</a:t>
            </a:r>
            <a:r>
              <a:rPr lang="en-US" dirty="0"/>
              <a:t> = </a:t>
            </a:r>
            <a:r>
              <a:rPr lang="ro-RO" dirty="0"/>
              <a:t>(</a:t>
            </a:r>
            <a:r>
              <a:rPr lang="en-US" dirty="0"/>
              <a:t>1</a:t>
            </a:r>
            <a:r>
              <a:rPr lang="ro-RO" dirty="0"/>
              <a:t>/</a:t>
            </a:r>
            <a:r>
              <a:rPr lang="en-US" dirty="0"/>
              <a:t>e</a:t>
            </a:r>
            <a:r>
              <a:rPr lang="ro-RO" dirty="0"/>
              <a:t>)</a:t>
            </a:r>
            <a:r>
              <a:rPr lang="en-US" dirty="0"/>
              <a:t> (</a:t>
            </a:r>
            <a:r>
              <a:rPr lang="el-GR" dirty="0"/>
              <a:t>Δ</a:t>
            </a:r>
            <a:r>
              <a:rPr lang="en-US" dirty="0" err="1"/>
              <a:t>Ec</a:t>
            </a:r>
            <a:r>
              <a:rPr lang="en-US" dirty="0"/>
              <a:t> + Eg</a:t>
            </a:r>
            <a:r>
              <a:rPr lang="en-US" sz="1400" dirty="0"/>
              <a:t>2</a:t>
            </a:r>
            <a:r>
              <a:rPr lang="en-US" dirty="0"/>
              <a:t>) − </a:t>
            </a:r>
            <a:r>
              <a:rPr lang="en-US" dirty="0" err="1"/>
              <a:t>k</a:t>
            </a:r>
            <a:r>
              <a:rPr lang="en-US" sz="1200" dirty="0" err="1"/>
              <a:t>B</a:t>
            </a:r>
            <a:r>
              <a:rPr lang="en-US" dirty="0" err="1"/>
              <a:t>T</a:t>
            </a:r>
            <a:r>
              <a:rPr lang="ro-RO" dirty="0"/>
              <a:t>/e </a:t>
            </a:r>
            <a:r>
              <a:rPr lang="en-US" dirty="0"/>
              <a:t>ℓn</a:t>
            </a:r>
            <a:r>
              <a:rPr lang="ro-RO" dirty="0"/>
              <a:t> (</a:t>
            </a:r>
            <a:r>
              <a:rPr lang="en-US" dirty="0"/>
              <a:t>Nc1</a:t>
            </a:r>
            <a:r>
              <a:rPr lang="ro-RO" dirty="0"/>
              <a:t>/</a:t>
            </a:r>
            <a:r>
              <a:rPr lang="en-US" dirty="0"/>
              <a:t>Nv2</a:t>
            </a:r>
            <a:r>
              <a:rPr lang="ro-RO" dirty="0"/>
              <a:t>) / </a:t>
            </a:r>
            <a:r>
              <a:rPr lang="en-US" dirty="0"/>
              <a:t>n1p2</a:t>
            </a:r>
          </a:p>
        </p:txBody>
      </p:sp>
      <p:pic>
        <p:nvPicPr>
          <p:cNvPr id="11" name="Imagine 10">
            <a:extLst>
              <a:ext uri="{FF2B5EF4-FFF2-40B4-BE49-F238E27FC236}">
                <a16:creationId xmlns:a16="http://schemas.microsoft.com/office/drawing/2014/main" id="{C8684758-D2DC-F07C-14EF-3EBFF6408035}"/>
              </a:ext>
            </a:extLst>
          </p:cNvPr>
          <p:cNvPicPr>
            <a:picLocks noChangeAspect="1"/>
          </p:cNvPicPr>
          <p:nvPr/>
        </p:nvPicPr>
        <p:blipFill>
          <a:blip r:embed="rId3"/>
          <a:stretch>
            <a:fillRect/>
          </a:stretch>
        </p:blipFill>
        <p:spPr>
          <a:xfrm>
            <a:off x="6519307" y="346135"/>
            <a:ext cx="2705478" cy="2629267"/>
          </a:xfrm>
          <a:prstGeom prst="rect">
            <a:avLst/>
          </a:prstGeom>
        </p:spPr>
      </p:pic>
      <p:sp>
        <p:nvSpPr>
          <p:cNvPr id="13" name="CasetăText 12">
            <a:extLst>
              <a:ext uri="{FF2B5EF4-FFF2-40B4-BE49-F238E27FC236}">
                <a16:creationId xmlns:a16="http://schemas.microsoft.com/office/drawing/2014/main" id="{1C4177F2-AAC1-9123-B94C-F31441E7F067}"/>
              </a:ext>
            </a:extLst>
          </p:cNvPr>
          <p:cNvSpPr txBox="1"/>
          <p:nvPr/>
        </p:nvSpPr>
        <p:spPr>
          <a:xfrm>
            <a:off x="5367704" y="3041372"/>
            <a:ext cx="6093068" cy="646331"/>
          </a:xfrm>
          <a:prstGeom prst="rect">
            <a:avLst/>
          </a:prstGeom>
          <a:noFill/>
        </p:spPr>
        <p:txBody>
          <a:bodyPr wrap="square">
            <a:spAutoFit/>
          </a:bodyPr>
          <a:lstStyle/>
          <a:p>
            <a:r>
              <a:rPr lang="en-US" dirty="0"/>
              <a:t> (a) Space-charge density and (b) electric field</a:t>
            </a:r>
            <a:r>
              <a:rPr lang="ro-RO" dirty="0"/>
              <a:t> (</a:t>
            </a:r>
            <a:r>
              <a:rPr lang="el-GR" b="1" dirty="0">
                <a:solidFill>
                  <a:srgbClr val="FF0000"/>
                </a:solidFill>
              </a:rPr>
              <a:t>ε</a:t>
            </a:r>
            <a:r>
              <a:rPr lang="ro-RO" dirty="0"/>
              <a:t>)</a:t>
            </a:r>
            <a:r>
              <a:rPr lang="en-US" dirty="0"/>
              <a:t> profiles in an n-p heterostructure.</a:t>
            </a:r>
          </a:p>
        </p:txBody>
      </p:sp>
      <p:pic>
        <p:nvPicPr>
          <p:cNvPr id="15" name="Imagine 14">
            <a:extLst>
              <a:ext uri="{FF2B5EF4-FFF2-40B4-BE49-F238E27FC236}">
                <a16:creationId xmlns:a16="http://schemas.microsoft.com/office/drawing/2014/main" id="{362F3104-9EF0-F8B0-F05C-415B7209C8AE}"/>
              </a:ext>
            </a:extLst>
          </p:cNvPr>
          <p:cNvPicPr>
            <a:picLocks noChangeAspect="1"/>
          </p:cNvPicPr>
          <p:nvPr/>
        </p:nvPicPr>
        <p:blipFill>
          <a:blip r:embed="rId4"/>
          <a:stretch>
            <a:fillRect/>
          </a:stretch>
        </p:blipFill>
        <p:spPr>
          <a:xfrm>
            <a:off x="6867409" y="3879053"/>
            <a:ext cx="2812164" cy="1745482"/>
          </a:xfrm>
          <a:prstGeom prst="rect">
            <a:avLst/>
          </a:prstGeom>
        </p:spPr>
      </p:pic>
    </p:spTree>
    <p:extLst>
      <p:ext uri="{BB962C8B-B14F-4D97-AF65-F5344CB8AC3E}">
        <p14:creationId xmlns:p14="http://schemas.microsoft.com/office/powerpoint/2010/main" val="235544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96A8A99-C117-4AB7-0215-57E3C7835750}"/>
              </a:ext>
            </a:extLst>
          </p:cNvPr>
          <p:cNvSpPr>
            <a:spLocks noGrp="1"/>
          </p:cNvSpPr>
          <p:nvPr>
            <p:ph type="title"/>
          </p:nvPr>
        </p:nvSpPr>
        <p:spPr>
          <a:xfrm>
            <a:off x="671146" y="488218"/>
            <a:ext cx="10849708" cy="918552"/>
          </a:xfrm>
        </p:spPr>
        <p:txBody>
          <a:bodyPr/>
          <a:lstStyle/>
          <a:p>
            <a:r>
              <a:rPr lang="ro-RO" b="1" dirty="0"/>
              <a:t>Contactul Dielectric - Semiconductor</a:t>
            </a:r>
            <a:endParaRPr lang="en-US" b="1" dirty="0"/>
          </a:p>
        </p:txBody>
      </p:sp>
      <p:sp>
        <p:nvSpPr>
          <p:cNvPr id="3" name="Substituent conținut 2">
            <a:extLst>
              <a:ext uri="{FF2B5EF4-FFF2-40B4-BE49-F238E27FC236}">
                <a16:creationId xmlns:a16="http://schemas.microsoft.com/office/drawing/2014/main" id="{E1B518F4-4BCA-7028-52BF-FA489950EC1A}"/>
              </a:ext>
            </a:extLst>
          </p:cNvPr>
          <p:cNvSpPr>
            <a:spLocks noGrp="1"/>
          </p:cNvSpPr>
          <p:nvPr>
            <p:ph idx="1"/>
          </p:nvPr>
        </p:nvSpPr>
        <p:spPr/>
        <p:txBody>
          <a:bodyPr>
            <a:normAutofit/>
          </a:bodyPr>
          <a:lstStyle/>
          <a:p>
            <a:r>
              <a:rPr lang="ro-RO" dirty="0"/>
              <a:t>Dielectrici - materiale</a:t>
            </a:r>
            <a:r>
              <a:rPr lang="en-US" dirty="0"/>
              <a:t> cu bandgap mar</a:t>
            </a:r>
            <a:r>
              <a:rPr lang="ro-RO" dirty="0"/>
              <a:t>e</a:t>
            </a:r>
            <a:r>
              <a:rPr lang="en-US" dirty="0"/>
              <a:t>. De </a:t>
            </a:r>
            <a:r>
              <a:rPr lang="en-US" dirty="0" err="1"/>
              <a:t>obicei</a:t>
            </a:r>
            <a:r>
              <a:rPr lang="en-US" dirty="0"/>
              <a:t> </a:t>
            </a:r>
            <a:r>
              <a:rPr lang="en-US" dirty="0" err="1"/>
              <a:t>aceste</a:t>
            </a:r>
            <a:r>
              <a:rPr lang="en-US" dirty="0"/>
              <a:t> </a:t>
            </a:r>
            <a:r>
              <a:rPr lang="en-US" dirty="0" err="1"/>
              <a:t>materiale</a:t>
            </a:r>
            <a:r>
              <a:rPr lang="ro-RO" dirty="0"/>
              <a:t> </a:t>
            </a:r>
            <a:r>
              <a:rPr lang="en-US" dirty="0"/>
              <a:t>nu au o </a:t>
            </a:r>
            <a:r>
              <a:rPr lang="en-US" dirty="0" err="1"/>
              <a:t>calitate</a:t>
            </a:r>
            <a:r>
              <a:rPr lang="en-US" dirty="0"/>
              <a:t> </a:t>
            </a:r>
            <a:r>
              <a:rPr lang="en-US" dirty="0" err="1"/>
              <a:t>cristalină</a:t>
            </a:r>
            <a:r>
              <a:rPr lang="en-US" dirty="0"/>
              <a:t> </a:t>
            </a:r>
            <a:r>
              <a:rPr lang="ro-RO" dirty="0"/>
              <a:t>înaltă </a:t>
            </a:r>
            <a:r>
              <a:rPr lang="en-US" dirty="0" err="1"/>
              <a:t>și</a:t>
            </a:r>
            <a:r>
              <a:rPr lang="en-US" dirty="0"/>
              <a:t> sunt </a:t>
            </a:r>
            <a:r>
              <a:rPr lang="en-US" dirty="0" err="1"/>
              <a:t>greu</a:t>
            </a:r>
            <a:r>
              <a:rPr lang="en-US" dirty="0"/>
              <a:t> de </a:t>
            </a:r>
            <a:r>
              <a:rPr lang="en-US" dirty="0" err="1"/>
              <a:t>dopat</a:t>
            </a:r>
            <a:r>
              <a:rPr lang="en-US" dirty="0"/>
              <a:t>. </a:t>
            </a:r>
            <a:endParaRPr lang="ro-RO" dirty="0"/>
          </a:p>
          <a:p>
            <a:r>
              <a:rPr lang="ro-RO" dirty="0"/>
              <a:t>A</a:t>
            </a:r>
            <a:r>
              <a:rPr lang="en-US" dirty="0"/>
              <a:t>u </a:t>
            </a:r>
            <a:r>
              <a:rPr lang="en-US" dirty="0" err="1"/>
              <a:t>foarte</a:t>
            </a:r>
            <a:r>
              <a:rPr lang="en-US" dirty="0"/>
              <a:t> mare</a:t>
            </a:r>
            <a:r>
              <a:rPr lang="ro-RO" dirty="0"/>
              <a:t> </a:t>
            </a:r>
            <a:r>
              <a:rPr lang="en-US" dirty="0" err="1"/>
              <a:t>rezistivitate</a:t>
            </a:r>
            <a:r>
              <a:rPr lang="en-US" dirty="0"/>
              <a:t> </a:t>
            </a:r>
            <a:r>
              <a:rPr lang="en-US" dirty="0" err="1"/>
              <a:t>și</a:t>
            </a:r>
            <a:r>
              <a:rPr lang="en-US" dirty="0"/>
              <a:t> sunt </a:t>
            </a:r>
            <a:r>
              <a:rPr lang="en-US" dirty="0" err="1"/>
              <a:t>folosite</a:t>
            </a:r>
            <a:r>
              <a:rPr lang="en-US" dirty="0"/>
              <a:t> </a:t>
            </a:r>
            <a:r>
              <a:rPr lang="en-US" dirty="0" err="1"/>
              <a:t>pentru</a:t>
            </a:r>
            <a:r>
              <a:rPr lang="en-US" dirty="0"/>
              <a:t> a </a:t>
            </a:r>
            <a:r>
              <a:rPr lang="en-US" dirty="0" err="1"/>
              <a:t>izola</a:t>
            </a:r>
            <a:r>
              <a:rPr lang="en-US" dirty="0"/>
              <a:t> </a:t>
            </a:r>
            <a:r>
              <a:rPr lang="en-US" dirty="0" err="1"/>
              <a:t>regiuni</a:t>
            </a:r>
            <a:r>
              <a:rPr lang="en-US" dirty="0"/>
              <a:t> </a:t>
            </a:r>
            <a:r>
              <a:rPr lang="en-US" dirty="0" err="1"/>
              <a:t>pentru</a:t>
            </a:r>
            <a:r>
              <a:rPr lang="en-US" dirty="0"/>
              <a:t> a </a:t>
            </a:r>
            <a:r>
              <a:rPr lang="en-US" dirty="0" err="1"/>
              <a:t>preveni</a:t>
            </a:r>
            <a:r>
              <a:rPr lang="en-US" dirty="0"/>
              <a:t> </a:t>
            </a:r>
            <a:r>
              <a:rPr lang="en-US" dirty="0" err="1"/>
              <a:t>curgerea</a:t>
            </a:r>
            <a:r>
              <a:rPr lang="en-US" dirty="0"/>
              <a:t> </a:t>
            </a:r>
            <a:r>
              <a:rPr lang="en-US" dirty="0" err="1"/>
              <a:t>curentului</a:t>
            </a:r>
            <a:r>
              <a:rPr lang="en-US" dirty="0"/>
              <a:t>. </a:t>
            </a:r>
            <a:r>
              <a:rPr lang="ro-RO" dirty="0"/>
              <a:t> </a:t>
            </a:r>
          </a:p>
          <a:p>
            <a:r>
              <a:rPr lang="en-US" dirty="0" err="1"/>
              <a:t>Majoritatea</a:t>
            </a:r>
            <a:r>
              <a:rPr lang="ro-RO" dirty="0"/>
              <a:t> combinațiilor SC-Izolator (dielectric)</a:t>
            </a:r>
            <a:r>
              <a:rPr lang="en-US" dirty="0"/>
              <a:t> </a:t>
            </a:r>
            <a:r>
              <a:rPr lang="en-US" dirty="0" err="1"/>
              <a:t>implică</a:t>
            </a:r>
            <a:r>
              <a:rPr lang="en-US" dirty="0"/>
              <a:t> </a:t>
            </a:r>
            <a:r>
              <a:rPr lang="en-US" dirty="0" err="1"/>
              <a:t>structuri</a:t>
            </a:r>
            <a:r>
              <a:rPr lang="en-US" dirty="0"/>
              <a:t> care nu sunt </a:t>
            </a:r>
            <a:r>
              <a:rPr lang="en-US" dirty="0" err="1"/>
              <a:t>potrivite</a:t>
            </a:r>
            <a:r>
              <a:rPr lang="en-US" dirty="0"/>
              <a:t> </a:t>
            </a:r>
            <a:r>
              <a:rPr lang="en-US" dirty="0" err="1"/>
              <a:t>în</a:t>
            </a:r>
            <a:r>
              <a:rPr lang="en-US" dirty="0"/>
              <a:t> </a:t>
            </a:r>
            <a:r>
              <a:rPr lang="ro-RO" dirty="0"/>
              <a:t>rețele cristaline</a:t>
            </a:r>
          </a:p>
        </p:txBody>
      </p:sp>
    </p:spTree>
    <p:extLst>
      <p:ext uri="{BB962C8B-B14F-4D97-AF65-F5344CB8AC3E}">
        <p14:creationId xmlns:p14="http://schemas.microsoft.com/office/powerpoint/2010/main" val="1102793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93087E2B-9722-252A-0617-BD4828754CC5}"/>
              </a:ext>
            </a:extLst>
          </p:cNvPr>
          <p:cNvSpPr>
            <a:spLocks noGrp="1"/>
          </p:cNvSpPr>
          <p:nvPr>
            <p:ph idx="1"/>
          </p:nvPr>
        </p:nvSpPr>
        <p:spPr>
          <a:xfrm>
            <a:off x="364105" y="2251501"/>
            <a:ext cx="11463790" cy="4283770"/>
          </a:xfrm>
        </p:spPr>
        <p:txBody>
          <a:bodyPr>
            <a:normAutofit fontScale="55000" lnSpcReduction="20000"/>
          </a:bodyPr>
          <a:lstStyle/>
          <a:p>
            <a:pPr marL="0" indent="0">
              <a:buNone/>
            </a:pPr>
            <a:r>
              <a:rPr lang="ro-RO" b="1" dirty="0"/>
              <a:t>Oxidul de siliciu SiO2 </a:t>
            </a:r>
            <a:r>
              <a:rPr lang="ro-RO" dirty="0"/>
              <a:t>formează c</a:t>
            </a:r>
            <a:r>
              <a:rPr lang="en-US" dirty="0" err="1"/>
              <a:t>ea</a:t>
            </a:r>
            <a:r>
              <a:rPr lang="en-US" dirty="0"/>
              <a:t> </a:t>
            </a:r>
            <a:r>
              <a:rPr lang="en-US" dirty="0" err="1"/>
              <a:t>mai</a:t>
            </a:r>
            <a:r>
              <a:rPr lang="en-US" dirty="0"/>
              <a:t> </a:t>
            </a:r>
            <a:r>
              <a:rPr lang="en-US" dirty="0" err="1"/>
              <a:t>importantă</a:t>
            </a:r>
            <a:r>
              <a:rPr lang="en-US" dirty="0"/>
              <a:t> </a:t>
            </a:r>
            <a:r>
              <a:rPr lang="en-US" dirty="0" err="1"/>
              <a:t>joncțiune</a:t>
            </a:r>
            <a:r>
              <a:rPr lang="en-US" dirty="0"/>
              <a:t> </a:t>
            </a:r>
            <a:r>
              <a:rPr lang="en-US" dirty="0" err="1"/>
              <a:t>în</a:t>
            </a:r>
            <a:r>
              <a:rPr lang="en-US" dirty="0"/>
              <a:t> electronica </a:t>
            </a:r>
            <a:r>
              <a:rPr lang="en-US" dirty="0" err="1"/>
              <a:t>solidă</a:t>
            </a:r>
            <a:r>
              <a:rPr lang="en-US" dirty="0"/>
              <a:t> </a:t>
            </a:r>
            <a:r>
              <a:rPr lang="en-US" b="1" dirty="0"/>
              <a:t>SiO</a:t>
            </a:r>
            <a:r>
              <a:rPr lang="en-US" sz="1900" b="1" dirty="0"/>
              <a:t>2</a:t>
            </a:r>
            <a:r>
              <a:rPr lang="en-US" b="1" dirty="0"/>
              <a:t>-Si.</a:t>
            </a:r>
            <a:r>
              <a:rPr lang="en-US" dirty="0"/>
              <a:t> </a:t>
            </a:r>
            <a:r>
              <a:rPr lang="en-US" dirty="0" err="1"/>
              <a:t>Contrar</a:t>
            </a:r>
            <a:r>
              <a:rPr lang="en-US" dirty="0"/>
              <a:t> </a:t>
            </a:r>
            <a:r>
              <a:rPr lang="en-US" dirty="0" err="1"/>
              <a:t>nepotrivirii</a:t>
            </a:r>
            <a:r>
              <a:rPr lang="en-US" dirty="0"/>
              <a:t> severe </a:t>
            </a:r>
            <a:r>
              <a:rPr lang="en-US" dirty="0" err="1"/>
              <a:t>dintre</a:t>
            </a:r>
            <a:r>
              <a:rPr lang="en-US" dirty="0"/>
              <a:t> </a:t>
            </a:r>
            <a:r>
              <a:rPr lang="en-US" dirty="0" err="1"/>
              <a:t>structurile</a:t>
            </a:r>
            <a:r>
              <a:rPr lang="en-US" dirty="0"/>
              <a:t> </a:t>
            </a:r>
            <a:r>
              <a:rPr lang="ro-RO" dirty="0"/>
              <a:t>lor </a:t>
            </a:r>
            <a:r>
              <a:rPr lang="en-US" dirty="0" err="1"/>
              <a:t>calitatea</a:t>
            </a:r>
            <a:r>
              <a:rPr lang="en-US" dirty="0"/>
              <a:t> </a:t>
            </a:r>
            <a:r>
              <a:rPr lang="en-US" dirty="0" err="1"/>
              <a:t>interfeței</a:t>
            </a:r>
            <a:r>
              <a:rPr lang="en-US" dirty="0"/>
              <a:t> </a:t>
            </a:r>
            <a:r>
              <a:rPr lang="en-US" dirty="0" err="1"/>
              <a:t>este</a:t>
            </a:r>
            <a:r>
              <a:rPr lang="en-US" dirty="0"/>
              <a:t> </a:t>
            </a:r>
            <a:r>
              <a:rPr lang="en-US" dirty="0" err="1"/>
              <a:t>destul</a:t>
            </a:r>
            <a:r>
              <a:rPr lang="en-US" dirty="0"/>
              <a:t> de </a:t>
            </a:r>
            <a:r>
              <a:rPr lang="en-US" dirty="0" err="1"/>
              <a:t>bună</a:t>
            </a:r>
            <a:r>
              <a:rPr lang="en-US" dirty="0"/>
              <a:t>. </a:t>
            </a:r>
          </a:p>
          <a:p>
            <a:r>
              <a:rPr lang="en-US" dirty="0"/>
              <a:t>Densitatea </a:t>
            </a:r>
            <a:r>
              <a:rPr lang="en-US" dirty="0" err="1"/>
              <a:t>interfeței</a:t>
            </a:r>
            <a:r>
              <a:rPr lang="en-US" dirty="0"/>
              <a:t> </a:t>
            </a:r>
            <a:r>
              <a:rPr lang="en-US" dirty="0" err="1"/>
              <a:t>Midgap</a:t>
            </a:r>
            <a:r>
              <a:rPr lang="en-US" dirty="0"/>
              <a:t> de </a:t>
            </a:r>
            <a:r>
              <a:rPr lang="en-US" dirty="0" err="1"/>
              <a:t>până</a:t>
            </a:r>
            <a:r>
              <a:rPr lang="en-US" dirty="0"/>
              <a:t> la 10</a:t>
            </a:r>
            <a:r>
              <a:rPr lang="ro-RO" dirty="0"/>
              <a:t>^</a:t>
            </a:r>
            <a:r>
              <a:rPr lang="en-US" dirty="0"/>
              <a:t>10 eV</a:t>
            </a:r>
            <a:r>
              <a:rPr lang="ro-RO" dirty="0"/>
              <a:t>^</a:t>
            </a:r>
            <a:r>
              <a:rPr lang="en-US" dirty="0"/>
              <a:t>-1 cm</a:t>
            </a:r>
            <a:r>
              <a:rPr lang="ro-RO" dirty="0"/>
              <a:t>^</a:t>
            </a:r>
            <a:r>
              <a:rPr lang="en-US" dirty="0"/>
              <a:t>-2 </a:t>
            </a:r>
            <a:r>
              <a:rPr lang="en-US" dirty="0" err="1"/>
              <a:t>poate</a:t>
            </a:r>
            <a:r>
              <a:rPr lang="en-US" dirty="0"/>
              <a:t> fi </a:t>
            </a:r>
            <a:r>
              <a:rPr lang="en-US" dirty="0" err="1"/>
              <a:t>obținută</a:t>
            </a:r>
            <a:r>
              <a:rPr lang="en-US" dirty="0"/>
              <a:t> cu </a:t>
            </a:r>
            <a:r>
              <a:rPr lang="en-US" dirty="0" err="1"/>
              <a:t>ușurință</a:t>
            </a:r>
            <a:r>
              <a:rPr lang="en-US" dirty="0"/>
              <a:t>. </a:t>
            </a:r>
            <a:r>
              <a:rPr lang="en-US" dirty="0" err="1"/>
              <a:t>Capacitatea</a:t>
            </a:r>
            <a:r>
              <a:rPr lang="en-US" dirty="0"/>
              <a:t> de a produce </a:t>
            </a:r>
            <a:r>
              <a:rPr lang="en-US" dirty="0" err="1"/>
              <a:t>astfel</a:t>
            </a:r>
            <a:r>
              <a:rPr lang="en-US" dirty="0"/>
              <a:t> de </a:t>
            </a:r>
            <a:r>
              <a:rPr lang="en-US" dirty="0" err="1"/>
              <a:t>interfețe</a:t>
            </a:r>
            <a:r>
              <a:rPr lang="en-US" dirty="0"/>
              <a:t> de </a:t>
            </a:r>
            <a:r>
              <a:rPr lang="en-US" dirty="0" err="1"/>
              <a:t>înaltă</a:t>
            </a:r>
            <a:r>
              <a:rPr lang="en-US" dirty="0"/>
              <a:t> </a:t>
            </a:r>
            <a:r>
              <a:rPr lang="en-US" dirty="0" err="1"/>
              <a:t>calitate</a:t>
            </a:r>
            <a:r>
              <a:rPr lang="en-US" dirty="0"/>
              <a:t> </a:t>
            </a:r>
            <a:r>
              <a:rPr lang="en-US" dirty="0" err="1"/>
              <a:t>este</a:t>
            </a:r>
            <a:r>
              <a:rPr lang="en-US" dirty="0"/>
              <a:t> </a:t>
            </a:r>
            <a:r>
              <a:rPr lang="en-US" dirty="0" err="1"/>
              <a:t>responsabilă</a:t>
            </a:r>
            <a:r>
              <a:rPr lang="en-US" dirty="0"/>
              <a:t> </a:t>
            </a:r>
            <a:r>
              <a:rPr lang="en-US" dirty="0" err="1"/>
              <a:t>pentru</a:t>
            </a:r>
            <a:r>
              <a:rPr lang="en-US" dirty="0"/>
              <a:t> </a:t>
            </a:r>
            <a:r>
              <a:rPr lang="en-US" dirty="0" err="1"/>
              <a:t>succesul</a:t>
            </a:r>
            <a:r>
              <a:rPr lang="en-US" dirty="0"/>
              <a:t> </a:t>
            </a:r>
            <a:r>
              <a:rPr lang="en-US" dirty="0" err="1"/>
              <a:t>remarcabil</a:t>
            </a:r>
            <a:r>
              <a:rPr lang="en-US" dirty="0"/>
              <a:t> al </a:t>
            </a:r>
            <a:r>
              <a:rPr lang="en-US" dirty="0" err="1"/>
              <a:t>dispozitivelor</a:t>
            </a:r>
            <a:r>
              <a:rPr lang="en-US" dirty="0"/>
              <a:t> de metal-</a:t>
            </a:r>
            <a:r>
              <a:rPr lang="en-US" dirty="0" err="1"/>
              <a:t>oxid</a:t>
            </a:r>
            <a:r>
              <a:rPr lang="en-US" dirty="0"/>
              <a:t>-</a:t>
            </a:r>
            <a:r>
              <a:rPr lang="en-US" dirty="0" err="1"/>
              <a:t>siliciu</a:t>
            </a:r>
            <a:r>
              <a:rPr lang="en-US" dirty="0"/>
              <a:t> (MOS). </a:t>
            </a:r>
            <a:r>
              <a:rPr lang="en-US" dirty="0" err="1"/>
              <a:t>Datorită</a:t>
            </a:r>
            <a:r>
              <a:rPr lang="en-US" dirty="0"/>
              <a:t> </a:t>
            </a:r>
            <a:r>
              <a:rPr lang="en-US" dirty="0" err="1"/>
              <a:t>densităților</a:t>
            </a:r>
            <a:r>
              <a:rPr lang="en-US" dirty="0"/>
              <a:t> </a:t>
            </a:r>
            <a:r>
              <a:rPr lang="en-US" dirty="0" err="1"/>
              <a:t>scăzute</a:t>
            </a:r>
            <a:r>
              <a:rPr lang="en-US" dirty="0"/>
              <a:t> ale </a:t>
            </a:r>
            <a:r>
              <a:rPr lang="en-US" dirty="0" err="1"/>
              <a:t>interfeței</a:t>
            </a:r>
            <a:r>
              <a:rPr lang="en-US" dirty="0"/>
              <a:t>, </a:t>
            </a:r>
            <a:r>
              <a:rPr lang="en-US" dirty="0" err="1"/>
              <a:t>există</a:t>
            </a:r>
            <a:r>
              <a:rPr lang="en-US" dirty="0"/>
              <a:t> </a:t>
            </a:r>
            <a:r>
              <a:rPr lang="en-US" dirty="0" err="1"/>
              <a:t>foarte</a:t>
            </a:r>
            <a:r>
              <a:rPr lang="en-US" dirty="0"/>
              <a:t> </a:t>
            </a:r>
            <a:r>
              <a:rPr lang="en-US" dirty="0" err="1"/>
              <a:t>puțină</a:t>
            </a:r>
            <a:r>
              <a:rPr lang="en-US" dirty="0"/>
              <a:t> </a:t>
            </a:r>
            <a:r>
              <a:rPr lang="en-US" dirty="0" err="1"/>
              <a:t>captare</a:t>
            </a:r>
            <a:r>
              <a:rPr lang="en-US" dirty="0"/>
              <a:t> a </a:t>
            </a:r>
            <a:r>
              <a:rPr lang="en-US" dirty="0" err="1"/>
              <a:t>electronilor</a:t>
            </a:r>
            <a:r>
              <a:rPr lang="en-US" dirty="0"/>
              <a:t> (g</a:t>
            </a:r>
            <a:r>
              <a:rPr lang="ro-RO" dirty="0"/>
              <a:t>oluri</a:t>
            </a:r>
            <a:r>
              <a:rPr lang="en-US" dirty="0"/>
              <a:t>) la </a:t>
            </a:r>
            <a:r>
              <a:rPr lang="en-US" dirty="0" err="1"/>
              <a:t>interfață</a:t>
            </a:r>
            <a:r>
              <a:rPr lang="en-US" dirty="0"/>
              <a:t>, </a:t>
            </a:r>
            <a:r>
              <a:rPr lang="en-US" dirty="0" err="1"/>
              <a:t>astfel</a:t>
            </a:r>
            <a:r>
              <a:rPr lang="en-US" dirty="0"/>
              <a:t> </a:t>
            </a:r>
            <a:r>
              <a:rPr lang="en-US" dirty="0" err="1"/>
              <a:t>încât</a:t>
            </a:r>
            <a:r>
              <a:rPr lang="en-US" dirty="0"/>
              <a:t> </a:t>
            </a:r>
            <a:r>
              <a:rPr lang="en-US" dirty="0" err="1"/>
              <a:t>comutarea</a:t>
            </a:r>
            <a:r>
              <a:rPr lang="en-US" dirty="0"/>
              <a:t> de mare </a:t>
            </a:r>
            <a:r>
              <a:rPr lang="en-US" dirty="0" err="1"/>
              <a:t>viteză</a:t>
            </a:r>
            <a:r>
              <a:rPr lang="en-US" dirty="0"/>
              <a:t> </a:t>
            </a:r>
            <a:r>
              <a:rPr lang="en-US" dirty="0" err="1"/>
              <a:t>poate</a:t>
            </a:r>
            <a:r>
              <a:rPr lang="en-US" dirty="0"/>
              <a:t> fi </a:t>
            </a:r>
            <a:r>
              <a:rPr lang="en-US" dirty="0" err="1"/>
              <a:t>utilizată</a:t>
            </a:r>
            <a:r>
              <a:rPr lang="en-US" dirty="0"/>
              <a:t> </a:t>
            </a:r>
            <a:r>
              <a:rPr lang="en-US" dirty="0" err="1"/>
              <a:t>în</a:t>
            </a:r>
            <a:r>
              <a:rPr lang="en-US" dirty="0"/>
              <a:t> mod </a:t>
            </a:r>
            <a:r>
              <a:rPr lang="en-US" dirty="0" err="1"/>
              <a:t>previzibil</a:t>
            </a:r>
            <a:r>
              <a:rPr lang="en-US" dirty="0"/>
              <a:t>. </a:t>
            </a:r>
            <a:endParaRPr lang="ro-RO" dirty="0"/>
          </a:p>
          <a:p>
            <a:r>
              <a:rPr lang="ro-RO" dirty="0"/>
              <a:t>R</a:t>
            </a:r>
            <a:r>
              <a:rPr lang="en-US" dirty="0" err="1"/>
              <a:t>ecunoaștem</a:t>
            </a:r>
            <a:r>
              <a:rPr lang="en-US" dirty="0"/>
              <a:t> </a:t>
            </a:r>
            <a:r>
              <a:rPr lang="en-US" dirty="0" err="1"/>
              <a:t>totuși</a:t>
            </a:r>
            <a:r>
              <a:rPr lang="en-US" dirty="0"/>
              <a:t> </a:t>
            </a:r>
            <a:r>
              <a:rPr lang="en-US" dirty="0" err="1"/>
              <a:t>că</a:t>
            </a:r>
            <a:r>
              <a:rPr lang="en-US" dirty="0"/>
              <a:t> </a:t>
            </a:r>
            <a:r>
              <a:rPr lang="en-US" dirty="0" err="1"/>
              <a:t>interfața</a:t>
            </a:r>
            <a:r>
              <a:rPr lang="en-US" dirty="0"/>
              <a:t> </a:t>
            </a:r>
            <a:r>
              <a:rPr lang="en-US" dirty="0" err="1"/>
              <a:t>este</a:t>
            </a:r>
            <a:r>
              <a:rPr lang="en-US" dirty="0"/>
              <a:t> </a:t>
            </a:r>
            <a:r>
              <a:rPr lang="en-US" dirty="0" err="1"/>
              <a:t>încă</a:t>
            </a:r>
            <a:r>
              <a:rPr lang="en-US" dirty="0"/>
              <a:t> </a:t>
            </a:r>
            <a:r>
              <a:rPr lang="en-US" dirty="0" err="1"/>
              <a:t>brută</a:t>
            </a:r>
            <a:r>
              <a:rPr lang="en-US" dirty="0"/>
              <a:t> cu </a:t>
            </a:r>
            <a:r>
              <a:rPr lang="en-US" dirty="0" err="1"/>
              <a:t>insule</a:t>
            </a:r>
            <a:r>
              <a:rPr lang="en-US" dirty="0"/>
              <a:t> cu o </a:t>
            </a:r>
            <a:r>
              <a:rPr lang="en-US" dirty="0" err="1"/>
              <a:t>înălțime</a:t>
            </a:r>
            <a:r>
              <a:rPr lang="en-US" dirty="0"/>
              <a:t> de 5 ˚A </a:t>
            </a:r>
            <a:r>
              <a:rPr lang="en-US" dirty="0" err="1"/>
              <a:t>peste</a:t>
            </a:r>
            <a:r>
              <a:rPr lang="en-US" dirty="0"/>
              <a:t> </a:t>
            </a:r>
            <a:r>
              <a:rPr lang="en-US" dirty="0" err="1"/>
              <a:t>întinderi</a:t>
            </a:r>
            <a:r>
              <a:rPr lang="en-US" dirty="0"/>
              <a:t> </a:t>
            </a:r>
            <a:r>
              <a:rPr lang="en-US" dirty="0" err="1"/>
              <a:t>laterale</a:t>
            </a:r>
            <a:r>
              <a:rPr lang="en-US" dirty="0"/>
              <a:t> de ∼50 ˚A. </a:t>
            </a:r>
            <a:r>
              <a:rPr lang="en-US" dirty="0" err="1"/>
              <a:t>Mobilitatea</a:t>
            </a:r>
            <a:r>
              <a:rPr lang="en-US" dirty="0"/>
              <a:t> </a:t>
            </a:r>
            <a:r>
              <a:rPr lang="en-US" dirty="0" err="1"/>
              <a:t>tipică</a:t>
            </a:r>
            <a:r>
              <a:rPr lang="en-US" dirty="0"/>
              <a:t> a </a:t>
            </a:r>
            <a:r>
              <a:rPr lang="en-US" dirty="0" err="1"/>
              <a:t>electronilor</a:t>
            </a:r>
            <a:r>
              <a:rPr lang="en-US" dirty="0"/>
              <a:t> </a:t>
            </a:r>
            <a:r>
              <a:rPr lang="en-US" dirty="0" err="1"/>
              <a:t>în</a:t>
            </a:r>
            <a:r>
              <a:rPr lang="en-US" dirty="0"/>
              <a:t> MOSFET-urile Si </a:t>
            </a:r>
            <a:r>
              <a:rPr lang="en-US" dirty="0" err="1"/>
              <a:t>este</a:t>
            </a:r>
            <a:r>
              <a:rPr lang="en-US" dirty="0"/>
              <a:t> de ~ 600 cm</a:t>
            </a:r>
            <a:r>
              <a:rPr lang="ro-RO" dirty="0"/>
              <a:t>^</a:t>
            </a:r>
            <a:r>
              <a:rPr lang="en-US" dirty="0"/>
              <a:t>2/(V · s) </a:t>
            </a:r>
            <a:r>
              <a:rPr lang="en-US" dirty="0" err="1"/>
              <a:t>în</a:t>
            </a:r>
            <a:r>
              <a:rPr lang="en-US" dirty="0"/>
              <a:t> </a:t>
            </a:r>
            <a:r>
              <a:rPr lang="en-US" dirty="0" err="1"/>
              <a:t>comparație</a:t>
            </a:r>
            <a:r>
              <a:rPr lang="en-US" dirty="0"/>
              <a:t> cu </a:t>
            </a:r>
            <a:r>
              <a:rPr lang="en-US" dirty="0" err="1"/>
              <a:t>mobilitatea</a:t>
            </a:r>
            <a:r>
              <a:rPr lang="en-US" dirty="0"/>
              <a:t> de ~ 1100 cm</a:t>
            </a:r>
            <a:r>
              <a:rPr lang="ro-RO" dirty="0"/>
              <a:t>^</a:t>
            </a:r>
            <a:r>
              <a:rPr lang="en-US" dirty="0"/>
              <a:t>2/(V · s) (300 K) </a:t>
            </a:r>
            <a:r>
              <a:rPr lang="en-US" dirty="0" err="1"/>
              <a:t>pentru</a:t>
            </a:r>
            <a:r>
              <a:rPr lang="en-US" dirty="0"/>
              <a:t> Si </a:t>
            </a:r>
            <a:r>
              <a:rPr lang="en-US" dirty="0" err="1"/>
              <a:t>pur</a:t>
            </a:r>
            <a:r>
              <a:rPr lang="en-US" dirty="0"/>
              <a:t>. </a:t>
            </a:r>
            <a:endParaRPr lang="ro-RO" dirty="0"/>
          </a:p>
          <a:p>
            <a:pPr marL="0" indent="0">
              <a:buNone/>
            </a:pPr>
            <a:r>
              <a:rPr lang="en-US" b="1" dirty="0" err="1"/>
              <a:t>Nitrura</a:t>
            </a:r>
            <a:r>
              <a:rPr lang="en-US" b="1" dirty="0"/>
              <a:t> de </a:t>
            </a:r>
            <a:r>
              <a:rPr lang="en-US" b="1" dirty="0" err="1"/>
              <a:t>siliciu</a:t>
            </a:r>
            <a:r>
              <a:rPr lang="en-US" b="1" dirty="0"/>
              <a:t> </a:t>
            </a:r>
            <a:r>
              <a:rPr lang="en-US" dirty="0"/>
              <a:t>(</a:t>
            </a:r>
            <a:r>
              <a:rPr lang="en-US" b="1" dirty="0"/>
              <a:t>Si</a:t>
            </a:r>
            <a:r>
              <a:rPr lang="en-US" sz="2000" b="1" dirty="0"/>
              <a:t>3</a:t>
            </a:r>
            <a:r>
              <a:rPr lang="en-US" b="1" dirty="0"/>
              <a:t>N</a:t>
            </a:r>
            <a:r>
              <a:rPr lang="en-US" sz="2000" b="1" dirty="0"/>
              <a:t>4</a:t>
            </a:r>
            <a:r>
              <a:rPr lang="en-US" dirty="0"/>
              <a:t>) </a:t>
            </a:r>
            <a:r>
              <a:rPr lang="en-US" dirty="0" err="1"/>
              <a:t>este</a:t>
            </a:r>
            <a:r>
              <a:rPr lang="en-US" dirty="0"/>
              <a:t> un alt film important care </a:t>
            </a:r>
            <a:r>
              <a:rPr lang="en-US" dirty="0" err="1"/>
              <a:t>formează</a:t>
            </a:r>
            <a:r>
              <a:rPr lang="en-US" dirty="0"/>
              <a:t> </a:t>
            </a:r>
            <a:r>
              <a:rPr lang="en-US" dirty="0" err="1"/>
              <a:t>joncțiuni</a:t>
            </a:r>
            <a:r>
              <a:rPr lang="en-US" dirty="0"/>
              <a:t> de </a:t>
            </a:r>
            <a:r>
              <a:rPr lang="en-US" dirty="0" err="1"/>
              <a:t>calitate</a:t>
            </a:r>
            <a:r>
              <a:rPr lang="en-US" dirty="0"/>
              <a:t> </a:t>
            </a:r>
            <a:r>
              <a:rPr lang="en-US" dirty="0" err="1"/>
              <a:t>modestă</a:t>
            </a:r>
            <a:r>
              <a:rPr lang="en-US" dirty="0"/>
              <a:t> cu Si. </a:t>
            </a:r>
            <a:endParaRPr lang="ro-RO" dirty="0"/>
          </a:p>
          <a:p>
            <a:r>
              <a:rPr lang="ro-RO" dirty="0"/>
              <a:t>P</a:t>
            </a:r>
            <a:r>
              <a:rPr lang="en-US" dirty="0" err="1"/>
              <a:t>oate</a:t>
            </a:r>
            <a:r>
              <a:rPr lang="en-US" dirty="0"/>
              <a:t> fi </a:t>
            </a:r>
            <a:r>
              <a:rPr lang="en-US" dirty="0" err="1"/>
              <a:t>utilizată</a:t>
            </a:r>
            <a:r>
              <a:rPr lang="en-US" dirty="0"/>
              <a:t> </a:t>
            </a:r>
            <a:r>
              <a:rPr lang="en-US" dirty="0" err="1"/>
              <a:t>într</a:t>
            </a:r>
            <a:r>
              <a:rPr lang="en-US" dirty="0"/>
              <a:t>-un </a:t>
            </a:r>
            <a:r>
              <a:rPr lang="en-US" dirty="0" err="1"/>
              <a:t>dispozitiv</a:t>
            </a:r>
            <a:r>
              <a:rPr lang="en-US" dirty="0"/>
              <a:t> metal-</a:t>
            </a:r>
            <a:r>
              <a:rPr lang="en-US" dirty="0" err="1"/>
              <a:t>izolator</a:t>
            </a:r>
            <a:r>
              <a:rPr lang="en-US" dirty="0"/>
              <a:t>-semiconductor </a:t>
            </a:r>
            <a:r>
              <a:rPr lang="en-US" dirty="0" err="1"/>
              <a:t>în</a:t>
            </a:r>
            <a:r>
              <a:rPr lang="en-US" dirty="0"/>
              <a:t> </a:t>
            </a:r>
            <a:r>
              <a:rPr lang="en-US" dirty="0" err="1"/>
              <a:t>tehnologia</a:t>
            </a:r>
            <a:r>
              <a:rPr lang="en-US" dirty="0"/>
              <a:t> Si, </a:t>
            </a:r>
            <a:r>
              <a:rPr lang="en-US" dirty="0" err="1"/>
              <a:t>dar</a:t>
            </a:r>
            <a:r>
              <a:rPr lang="en-US" dirty="0"/>
              <a:t> </a:t>
            </a:r>
            <a:r>
              <a:rPr lang="en-US" dirty="0" err="1"/>
              <a:t>aplicațiile</a:t>
            </a:r>
            <a:r>
              <a:rPr lang="en-US" dirty="0"/>
              <a:t> sale sunt </a:t>
            </a:r>
            <a:r>
              <a:rPr lang="en-US" dirty="0" err="1"/>
              <a:t>limitate</a:t>
            </a:r>
            <a:r>
              <a:rPr lang="en-US" dirty="0"/>
              <a:t>. </a:t>
            </a:r>
            <a:r>
              <a:rPr lang="en-US" dirty="0" err="1"/>
              <a:t>Filmul</a:t>
            </a:r>
            <a:r>
              <a:rPr lang="en-US" dirty="0"/>
              <a:t> </a:t>
            </a:r>
            <a:r>
              <a:rPr lang="en-US" dirty="0" err="1"/>
              <a:t>este</a:t>
            </a:r>
            <a:r>
              <a:rPr lang="en-US" dirty="0"/>
              <a:t> </a:t>
            </a:r>
            <a:r>
              <a:rPr lang="en-US" dirty="0" err="1"/>
              <a:t>folosit</a:t>
            </a:r>
            <a:r>
              <a:rPr lang="en-US" dirty="0"/>
              <a:t> </a:t>
            </a:r>
            <a:r>
              <a:rPr lang="en-US" dirty="0" err="1"/>
              <a:t>mai</a:t>
            </a:r>
            <a:r>
              <a:rPr lang="en-US" dirty="0"/>
              <a:t> </a:t>
            </a:r>
            <a:r>
              <a:rPr lang="en-US" dirty="0" err="1"/>
              <a:t>mult</a:t>
            </a:r>
            <a:r>
              <a:rPr lang="en-US" dirty="0"/>
              <a:t> ca o </a:t>
            </a:r>
            <a:r>
              <a:rPr lang="en-US" dirty="0" err="1"/>
              <a:t>mască</a:t>
            </a:r>
            <a:r>
              <a:rPr lang="en-US" dirty="0"/>
              <a:t> </a:t>
            </a:r>
            <a:r>
              <a:rPr lang="en-US" dirty="0" err="1"/>
              <a:t>pentru</a:t>
            </a:r>
            <a:r>
              <a:rPr lang="en-US" dirty="0"/>
              <a:t> </a:t>
            </a:r>
            <a:r>
              <a:rPr lang="en-US" dirty="0" err="1"/>
              <a:t>oxidarea</a:t>
            </a:r>
            <a:r>
              <a:rPr lang="en-US" dirty="0"/>
              <a:t> </a:t>
            </a:r>
            <a:r>
              <a:rPr lang="en-US" dirty="0" err="1"/>
              <a:t>filmului</a:t>
            </a:r>
            <a:r>
              <a:rPr lang="en-US" dirty="0"/>
              <a:t> de Si. De </a:t>
            </a:r>
            <a:r>
              <a:rPr lang="en-US" dirty="0" err="1"/>
              <a:t>asemenea</a:t>
            </a:r>
            <a:r>
              <a:rPr lang="en-US" dirty="0"/>
              <a:t>, </a:t>
            </a:r>
            <a:r>
              <a:rPr lang="en-US" dirty="0" err="1"/>
              <a:t>este</a:t>
            </a:r>
            <a:r>
              <a:rPr lang="en-US" dirty="0"/>
              <a:t> un material bun </a:t>
            </a:r>
            <a:r>
              <a:rPr lang="en-US" dirty="0" err="1"/>
              <a:t>pentru</a:t>
            </a:r>
            <a:r>
              <a:rPr lang="en-US" dirty="0"/>
              <a:t> </a:t>
            </a:r>
            <a:r>
              <a:rPr lang="en-US" dirty="0" err="1"/>
              <a:t>pasivarea</a:t>
            </a:r>
            <a:r>
              <a:rPr lang="en-US" dirty="0"/>
              <a:t> </a:t>
            </a:r>
            <a:r>
              <a:rPr lang="en-US" dirty="0" err="1"/>
              <a:t>dispozitivelor</a:t>
            </a:r>
            <a:r>
              <a:rPr lang="en-US" dirty="0"/>
              <a:t> finite. </a:t>
            </a:r>
            <a:endParaRPr lang="ro-RO" dirty="0"/>
          </a:p>
          <a:p>
            <a:pPr marL="0" indent="0">
              <a:buNone/>
            </a:pPr>
            <a:r>
              <a:rPr lang="ro-RO" b="1" dirty="0"/>
              <a:t>O</a:t>
            </a:r>
            <a:r>
              <a:rPr lang="en-US" b="1" dirty="0" err="1"/>
              <a:t>xinitrură</a:t>
            </a:r>
            <a:r>
              <a:rPr lang="en-US" b="1" dirty="0"/>
              <a:t> de </a:t>
            </a:r>
            <a:r>
              <a:rPr lang="en-US" b="1" dirty="0" err="1"/>
              <a:t>siliciu</a:t>
            </a:r>
            <a:r>
              <a:rPr lang="ro-RO" b="1" dirty="0"/>
              <a:t> (</a:t>
            </a:r>
            <a:r>
              <a:rPr lang="ro-RO" b="1" dirty="0" err="1"/>
              <a:t>SiON</a:t>
            </a:r>
            <a:r>
              <a:rPr lang="ro-RO" b="1" dirty="0"/>
              <a:t>) </a:t>
            </a:r>
            <a:r>
              <a:rPr lang="en-US" dirty="0" err="1"/>
              <a:t>formează</a:t>
            </a:r>
            <a:r>
              <a:rPr lang="en-US" dirty="0"/>
              <a:t> </a:t>
            </a:r>
            <a:r>
              <a:rPr lang="en-US" dirty="0" err="1"/>
              <a:t>interfețe</a:t>
            </a:r>
            <a:r>
              <a:rPr lang="en-US" dirty="0"/>
              <a:t> de </a:t>
            </a:r>
            <a:r>
              <a:rPr lang="en-US" dirty="0" err="1"/>
              <a:t>înaltă</a:t>
            </a:r>
            <a:r>
              <a:rPr lang="en-US" dirty="0"/>
              <a:t> </a:t>
            </a:r>
            <a:r>
              <a:rPr lang="en-US" dirty="0" err="1"/>
              <a:t>calitate</a:t>
            </a:r>
            <a:r>
              <a:rPr lang="en-US" dirty="0"/>
              <a:t> cu </a:t>
            </a:r>
            <a:r>
              <a:rPr lang="ro-RO" dirty="0"/>
              <a:t>Si</a:t>
            </a:r>
            <a:r>
              <a:rPr lang="en-US" dirty="0"/>
              <a:t> </a:t>
            </a:r>
            <a:r>
              <a:rPr lang="en-US" dirty="0" err="1"/>
              <a:t>și</a:t>
            </a:r>
            <a:r>
              <a:rPr lang="en-US" dirty="0"/>
              <a:t> </a:t>
            </a:r>
            <a:r>
              <a:rPr lang="en-US" dirty="0" err="1"/>
              <a:t>poate</a:t>
            </a:r>
            <a:r>
              <a:rPr lang="en-US" dirty="0"/>
              <a:t> fi </a:t>
            </a:r>
            <a:r>
              <a:rPr lang="en-US" dirty="0" err="1"/>
              <a:t>utilizat</a:t>
            </a:r>
            <a:r>
              <a:rPr lang="en-US" dirty="0"/>
              <a:t> </a:t>
            </a:r>
            <a:r>
              <a:rPr lang="en-US" dirty="0" err="1"/>
              <a:t>în</a:t>
            </a:r>
            <a:r>
              <a:rPr lang="en-US" dirty="0"/>
              <a:t> FET-</a:t>
            </a:r>
            <a:r>
              <a:rPr lang="en-US" dirty="0" err="1"/>
              <a:t>uri</a:t>
            </a:r>
            <a:r>
              <a:rPr lang="en-US" dirty="0"/>
              <a:t>.</a:t>
            </a:r>
            <a:r>
              <a:rPr lang="ro-RO" dirty="0"/>
              <a:t> </a:t>
            </a:r>
          </a:p>
          <a:p>
            <a:pPr marL="0" indent="0">
              <a:buNone/>
            </a:pPr>
            <a:r>
              <a:rPr lang="ro-RO" b="1" dirty="0"/>
              <a:t>Siliciul policristalin </a:t>
            </a:r>
            <a:r>
              <a:rPr lang="ro-RO" dirty="0"/>
              <a:t>d</a:t>
            </a:r>
            <a:r>
              <a:rPr lang="en-US" dirty="0" err="1"/>
              <a:t>eși</a:t>
            </a:r>
            <a:r>
              <a:rPr lang="en-US" dirty="0"/>
              <a:t> nu </a:t>
            </a:r>
            <a:r>
              <a:rPr lang="en-US" dirty="0" err="1"/>
              <a:t>este</a:t>
            </a:r>
            <a:r>
              <a:rPr lang="en-US" dirty="0"/>
              <a:t> un </a:t>
            </a:r>
            <a:r>
              <a:rPr lang="en-US" dirty="0" err="1"/>
              <a:t>izolator</a:t>
            </a:r>
            <a:r>
              <a:rPr lang="en-US" dirty="0"/>
              <a:t> </a:t>
            </a:r>
            <a:r>
              <a:rPr lang="en-US" dirty="0" err="1"/>
              <a:t>sau</a:t>
            </a:r>
            <a:r>
              <a:rPr lang="en-US" dirty="0"/>
              <a:t> un metal, </a:t>
            </a:r>
            <a:r>
              <a:rPr lang="en-US" dirty="0" err="1"/>
              <a:t>i</a:t>
            </a:r>
            <a:r>
              <a:rPr lang="ro-RO" dirty="0"/>
              <a:t>este inclus în </a:t>
            </a:r>
            <a:r>
              <a:rPr lang="en-US" dirty="0"/>
              <a:t>ace</a:t>
            </a:r>
            <a:r>
              <a:rPr lang="ro-RO" dirty="0"/>
              <a:t>astă categorie </a:t>
            </a:r>
            <a:r>
              <a:rPr lang="en-US" dirty="0" err="1"/>
              <a:t>datorită</a:t>
            </a:r>
            <a:r>
              <a:rPr lang="en-US" dirty="0"/>
              <a:t> </a:t>
            </a:r>
            <a:r>
              <a:rPr lang="en-US" dirty="0" err="1"/>
              <a:t>importanței</a:t>
            </a:r>
            <a:r>
              <a:rPr lang="en-US" dirty="0"/>
              <a:t> sale </a:t>
            </a:r>
            <a:r>
              <a:rPr lang="en-US" dirty="0" err="1"/>
              <a:t>în</a:t>
            </a:r>
            <a:r>
              <a:rPr lang="en-US" dirty="0"/>
              <a:t> </a:t>
            </a:r>
            <a:r>
              <a:rPr lang="en-US" dirty="0" err="1"/>
              <a:t>tehnologia</a:t>
            </a:r>
            <a:r>
              <a:rPr lang="en-US" dirty="0"/>
              <a:t> Si. </a:t>
            </a:r>
            <a:r>
              <a:rPr lang="en-US" dirty="0" err="1"/>
              <a:t>Polisiliciul</a:t>
            </a:r>
            <a:r>
              <a:rPr lang="ro-RO" dirty="0"/>
              <a:t> cristalin</a:t>
            </a:r>
            <a:r>
              <a:rPr lang="en-US" dirty="0"/>
              <a:t> </a:t>
            </a:r>
            <a:r>
              <a:rPr lang="en-US" dirty="0" err="1"/>
              <a:t>poate</a:t>
            </a:r>
            <a:r>
              <a:rPr lang="en-US" dirty="0"/>
              <a:t> fi </a:t>
            </a:r>
            <a:r>
              <a:rPr lang="en-US" dirty="0" err="1"/>
              <a:t>depus</a:t>
            </a:r>
            <a:r>
              <a:rPr lang="en-US" dirty="0"/>
              <a:t> </a:t>
            </a:r>
            <a:r>
              <a:rPr lang="en-US" dirty="0" err="1"/>
              <a:t>prin</a:t>
            </a:r>
            <a:r>
              <a:rPr lang="en-US" dirty="0"/>
              <a:t> </a:t>
            </a:r>
            <a:r>
              <a:rPr lang="en-US" dirty="0" err="1"/>
              <a:t>piroliza</a:t>
            </a:r>
            <a:r>
              <a:rPr lang="en-US" dirty="0"/>
              <a:t> (</a:t>
            </a:r>
            <a:r>
              <a:rPr lang="en-US" dirty="0" err="1"/>
              <a:t>descompunerea</a:t>
            </a:r>
            <a:r>
              <a:rPr lang="en-US" dirty="0"/>
              <a:t> </a:t>
            </a:r>
            <a:r>
              <a:rPr lang="en-US" dirty="0" err="1"/>
              <a:t>indusă</a:t>
            </a:r>
            <a:r>
              <a:rPr lang="en-US" dirty="0"/>
              <a:t> de </a:t>
            </a:r>
            <a:r>
              <a:rPr lang="en-US" dirty="0" err="1"/>
              <a:t>căldură</a:t>
            </a:r>
            <a:r>
              <a:rPr lang="en-US" dirty="0"/>
              <a:t>) a </a:t>
            </a:r>
            <a:r>
              <a:rPr lang="en-US" dirty="0" err="1"/>
              <a:t>silanului</a:t>
            </a:r>
            <a:r>
              <a:rPr lang="ro-RO" dirty="0"/>
              <a:t>: </a:t>
            </a:r>
          </a:p>
          <a:p>
            <a:r>
              <a:rPr lang="en-US" dirty="0" err="1"/>
              <a:t>În</a:t>
            </a:r>
            <a:r>
              <a:rPr lang="en-US" dirty="0"/>
              <a:t> </a:t>
            </a:r>
            <a:r>
              <a:rPr lang="en-US" dirty="0" err="1"/>
              <a:t>funcție</a:t>
            </a:r>
            <a:r>
              <a:rPr lang="en-US" dirty="0"/>
              <a:t> de </a:t>
            </a:r>
            <a:r>
              <a:rPr lang="en-US" dirty="0" err="1"/>
              <a:t>temperatura</a:t>
            </a:r>
            <a:r>
              <a:rPr lang="en-US" dirty="0"/>
              <a:t> de </a:t>
            </a:r>
            <a:r>
              <a:rPr lang="en-US" dirty="0" err="1"/>
              <a:t>depunere</a:t>
            </a:r>
            <a:r>
              <a:rPr lang="en-US" dirty="0"/>
              <a:t>, </a:t>
            </a:r>
            <a:r>
              <a:rPr lang="en-US" dirty="0" err="1"/>
              <a:t>microcristaliți</a:t>
            </a:r>
            <a:r>
              <a:rPr lang="en-US" dirty="0"/>
              <a:t> de </a:t>
            </a:r>
            <a:r>
              <a:rPr lang="en-US" dirty="0" err="1"/>
              <a:t>diferite</a:t>
            </a:r>
            <a:r>
              <a:rPr lang="en-US" dirty="0"/>
              <a:t> </a:t>
            </a:r>
            <a:r>
              <a:rPr lang="en-US" dirty="0" err="1"/>
              <a:t>dimensiuni</a:t>
            </a:r>
            <a:r>
              <a:rPr lang="en-US" dirty="0"/>
              <a:t> ale </a:t>
            </a:r>
            <a:r>
              <a:rPr lang="en-US" dirty="0" err="1"/>
              <a:t>granulelor</a:t>
            </a:r>
            <a:r>
              <a:rPr lang="en-US" dirty="0"/>
              <a:t> sunt</a:t>
            </a:r>
            <a:r>
              <a:rPr lang="ro-RO" dirty="0"/>
              <a:t> </a:t>
            </a:r>
            <a:r>
              <a:rPr lang="en-US" dirty="0" err="1"/>
              <a:t>produ</a:t>
            </a:r>
            <a:r>
              <a:rPr lang="ro-RO" dirty="0"/>
              <a:t>și cu d</a:t>
            </a:r>
            <a:r>
              <a:rPr lang="en-US" dirty="0" err="1"/>
              <a:t>imensiunea</a:t>
            </a:r>
            <a:r>
              <a:rPr lang="en-US" dirty="0"/>
              <a:t> </a:t>
            </a:r>
            <a:r>
              <a:rPr lang="en-US" dirty="0" err="1"/>
              <a:t>tipică</a:t>
            </a:r>
            <a:r>
              <a:rPr lang="en-US" dirty="0"/>
              <a:t> a </a:t>
            </a:r>
            <a:r>
              <a:rPr lang="en-US" dirty="0" err="1"/>
              <a:t>granulelor</a:t>
            </a:r>
            <a:r>
              <a:rPr lang="en-US" dirty="0"/>
              <a:t> de ~ 0,1 </a:t>
            </a:r>
            <a:r>
              <a:rPr lang="el-GR" dirty="0"/>
              <a:t>μ</a:t>
            </a:r>
            <a:r>
              <a:rPr lang="en-US" dirty="0"/>
              <a:t>m.</a:t>
            </a:r>
            <a:r>
              <a:rPr lang="ro-RO" dirty="0"/>
              <a:t> </a:t>
            </a:r>
          </a:p>
          <a:p>
            <a:r>
              <a:rPr lang="en-US" dirty="0" err="1"/>
              <a:t>Filmele</a:t>
            </a:r>
            <a:r>
              <a:rPr lang="en-US" dirty="0"/>
              <a:t> poli pot fi </a:t>
            </a:r>
            <a:r>
              <a:rPr lang="en-US" dirty="0" err="1"/>
              <a:t>dopate</a:t>
            </a:r>
            <a:r>
              <a:rPr lang="en-US" dirty="0"/>
              <a:t> la </a:t>
            </a:r>
            <a:r>
              <a:rPr lang="en-US" dirty="0" err="1"/>
              <a:t>rezistivitate</a:t>
            </a:r>
            <a:r>
              <a:rPr lang="en-US" dirty="0"/>
              <a:t> </a:t>
            </a:r>
            <a:r>
              <a:rPr lang="en-US" dirty="0" err="1"/>
              <a:t>scăzută</a:t>
            </a:r>
            <a:r>
              <a:rPr lang="en-US" dirty="0"/>
              <a:t> </a:t>
            </a:r>
            <a:r>
              <a:rPr lang="en-US" dirty="0" err="1"/>
              <a:t>pentru</a:t>
            </a:r>
            <a:r>
              <a:rPr lang="en-US" dirty="0"/>
              <a:t> a produce </a:t>
            </a:r>
            <a:r>
              <a:rPr lang="en-US" dirty="0" err="1"/>
              <a:t>conductori</a:t>
            </a:r>
            <a:r>
              <a:rPr lang="en-US" dirty="0"/>
              <a:t> </a:t>
            </a:r>
            <a:r>
              <a:rPr lang="en-US" dirty="0" err="1"/>
              <a:t>utili</a:t>
            </a:r>
            <a:r>
              <a:rPr lang="en-US" dirty="0"/>
              <a:t> </a:t>
            </a:r>
            <a:r>
              <a:rPr lang="en-US" dirty="0" err="1"/>
              <a:t>pentru</a:t>
            </a:r>
            <a:r>
              <a:rPr lang="en-US" dirty="0"/>
              <a:t> o </a:t>
            </a:r>
            <a:r>
              <a:rPr lang="en-US" dirty="0" err="1"/>
              <a:t>serie</a:t>
            </a:r>
            <a:r>
              <a:rPr lang="en-US" dirty="0"/>
              <a:t> de</a:t>
            </a:r>
            <a:r>
              <a:rPr lang="ro-RO" dirty="0"/>
              <a:t> </a:t>
            </a:r>
            <a:r>
              <a:rPr lang="en-US" dirty="0" err="1"/>
              <a:t>aplicatii</a:t>
            </a:r>
            <a:r>
              <a:rPr lang="en-US" dirty="0"/>
              <a:t>. </a:t>
            </a:r>
            <a:r>
              <a:rPr lang="ro-RO" dirty="0"/>
              <a:t>E</a:t>
            </a:r>
            <a:r>
              <a:rPr lang="en-US" dirty="0" err="1"/>
              <a:t>ste</a:t>
            </a:r>
            <a:r>
              <a:rPr lang="en-US" dirty="0"/>
              <a:t> </a:t>
            </a:r>
            <a:r>
              <a:rPr lang="en-US" dirty="0" err="1"/>
              <a:t>adesea</a:t>
            </a:r>
            <a:r>
              <a:rPr lang="en-US" dirty="0"/>
              <a:t> </a:t>
            </a:r>
            <a:r>
              <a:rPr lang="en-US" dirty="0" err="1"/>
              <a:t>folosit</a:t>
            </a:r>
            <a:r>
              <a:rPr lang="en-US" dirty="0"/>
              <a:t> ca o </a:t>
            </a:r>
            <a:r>
              <a:rPr lang="en-US" dirty="0" err="1"/>
              <a:t>poartă</a:t>
            </a:r>
            <a:r>
              <a:rPr lang="en-US" dirty="0"/>
              <a:t> a </a:t>
            </a:r>
            <a:r>
              <a:rPr lang="en-US" dirty="0" err="1"/>
              <a:t>unui</a:t>
            </a:r>
            <a:r>
              <a:rPr lang="en-US" dirty="0"/>
              <a:t> </a:t>
            </a:r>
            <a:r>
              <a:rPr lang="en-US" dirty="0" err="1"/>
              <a:t>tranzistor</a:t>
            </a:r>
            <a:r>
              <a:rPr lang="en-US" dirty="0"/>
              <a:t> MOS, ca un </a:t>
            </a:r>
            <a:r>
              <a:rPr lang="en-US" dirty="0" err="1"/>
              <a:t>rezistor</a:t>
            </a:r>
            <a:r>
              <a:rPr lang="en-US" dirty="0"/>
              <a:t> </a:t>
            </a:r>
            <a:r>
              <a:rPr lang="en-US" dirty="0" err="1"/>
              <a:t>sau</a:t>
            </a:r>
            <a:r>
              <a:rPr lang="en-US" dirty="0"/>
              <a:t> ca o </a:t>
            </a:r>
            <a:r>
              <a:rPr lang="en-US" dirty="0" err="1"/>
              <a:t>legătură</a:t>
            </a:r>
            <a:r>
              <a:rPr lang="en-US" dirty="0"/>
              <a:t> </a:t>
            </a:r>
            <a:r>
              <a:rPr lang="en-US" dirty="0" err="1"/>
              <a:t>între</a:t>
            </a:r>
            <a:r>
              <a:rPr lang="ro-RO" dirty="0"/>
              <a:t> </a:t>
            </a:r>
            <a:r>
              <a:rPr lang="en-US" dirty="0"/>
              <a:t>un metal </a:t>
            </a:r>
            <a:r>
              <a:rPr lang="en-US" dirty="0" err="1"/>
              <a:t>și</a:t>
            </a:r>
            <a:r>
              <a:rPr lang="en-US" dirty="0"/>
              <a:t> </a:t>
            </a:r>
            <a:r>
              <a:rPr lang="en-US" dirty="0" err="1"/>
              <a:t>substratul</a:t>
            </a:r>
            <a:r>
              <a:rPr lang="en-US" dirty="0"/>
              <a:t> Si </a:t>
            </a:r>
            <a:r>
              <a:rPr lang="en-US" dirty="0" err="1"/>
              <a:t>pentru</a:t>
            </a:r>
            <a:r>
              <a:rPr lang="en-US" dirty="0"/>
              <a:t> a </a:t>
            </a:r>
            <a:r>
              <a:rPr lang="en-US" dirty="0" err="1"/>
              <a:t>asigura</a:t>
            </a:r>
            <a:r>
              <a:rPr lang="en-US" dirty="0"/>
              <a:t> un contact ohmic.</a:t>
            </a:r>
          </a:p>
        </p:txBody>
      </p:sp>
      <p:pic>
        <p:nvPicPr>
          <p:cNvPr id="5" name="Imagine 4">
            <a:extLst>
              <a:ext uri="{FF2B5EF4-FFF2-40B4-BE49-F238E27FC236}">
                <a16:creationId xmlns:a16="http://schemas.microsoft.com/office/drawing/2014/main" id="{2421E6DA-E051-31E6-9FF9-6FED97B4DA09}"/>
              </a:ext>
            </a:extLst>
          </p:cNvPr>
          <p:cNvPicPr>
            <a:picLocks noChangeAspect="1"/>
          </p:cNvPicPr>
          <p:nvPr/>
        </p:nvPicPr>
        <p:blipFill>
          <a:blip r:embed="rId2"/>
          <a:stretch>
            <a:fillRect/>
          </a:stretch>
        </p:blipFill>
        <p:spPr>
          <a:xfrm>
            <a:off x="4356847" y="0"/>
            <a:ext cx="4209569" cy="1937737"/>
          </a:xfrm>
          <a:prstGeom prst="rect">
            <a:avLst/>
          </a:prstGeom>
        </p:spPr>
      </p:pic>
      <p:sp>
        <p:nvSpPr>
          <p:cNvPr id="7" name="CasetăText 6">
            <a:extLst>
              <a:ext uri="{FF2B5EF4-FFF2-40B4-BE49-F238E27FC236}">
                <a16:creationId xmlns:a16="http://schemas.microsoft.com/office/drawing/2014/main" id="{22B9446B-157A-810B-3C16-6BA9A005A67A}"/>
              </a:ext>
            </a:extLst>
          </p:cNvPr>
          <p:cNvSpPr txBox="1"/>
          <p:nvPr/>
        </p:nvSpPr>
        <p:spPr>
          <a:xfrm>
            <a:off x="6908773" y="4932655"/>
            <a:ext cx="1859573" cy="369332"/>
          </a:xfrm>
          <a:prstGeom prst="rect">
            <a:avLst/>
          </a:prstGeom>
          <a:noFill/>
        </p:spPr>
        <p:txBody>
          <a:bodyPr wrap="square">
            <a:spAutoFit/>
          </a:bodyPr>
          <a:lstStyle/>
          <a:p>
            <a:r>
              <a:rPr lang="en-US" b="1" dirty="0">
                <a:solidFill>
                  <a:srgbClr val="FF0000"/>
                </a:solidFill>
              </a:rPr>
              <a:t>SiH4 −→ Si + 2H2</a:t>
            </a:r>
          </a:p>
        </p:txBody>
      </p:sp>
    </p:spTree>
    <p:extLst>
      <p:ext uri="{BB962C8B-B14F-4D97-AF65-F5344CB8AC3E}">
        <p14:creationId xmlns:p14="http://schemas.microsoft.com/office/powerpoint/2010/main" val="776598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9AE1E46-FF15-F095-D758-A974DFB8B9D9}"/>
              </a:ext>
            </a:extLst>
          </p:cNvPr>
          <p:cNvSpPr>
            <a:spLocks noGrp="1"/>
          </p:cNvSpPr>
          <p:nvPr>
            <p:ph type="title"/>
          </p:nvPr>
        </p:nvSpPr>
        <p:spPr/>
        <p:txBody>
          <a:bodyPr/>
          <a:lstStyle/>
          <a:p>
            <a:r>
              <a:rPr lang="ro-RO" dirty="0"/>
              <a:t>Întrebări de recapitulare</a:t>
            </a:r>
            <a:endParaRPr lang="en-US" dirty="0"/>
          </a:p>
        </p:txBody>
      </p:sp>
      <p:sp>
        <p:nvSpPr>
          <p:cNvPr id="3" name="Substituent conținut 2">
            <a:extLst>
              <a:ext uri="{FF2B5EF4-FFF2-40B4-BE49-F238E27FC236}">
                <a16:creationId xmlns:a16="http://schemas.microsoft.com/office/drawing/2014/main" id="{607077D1-BB67-E2DC-0EC7-CD33D0254A2B}"/>
              </a:ext>
            </a:extLst>
          </p:cNvPr>
          <p:cNvSpPr>
            <a:spLocks noGrp="1"/>
          </p:cNvSpPr>
          <p:nvPr>
            <p:ph idx="1"/>
          </p:nvPr>
        </p:nvSpPr>
        <p:spPr/>
        <p:txBody>
          <a:bodyPr/>
          <a:lstStyle/>
          <a:p>
            <a:pPr marL="0" marR="0">
              <a:lnSpc>
                <a:spcPct val="107000"/>
              </a:lnSpc>
              <a:spcBef>
                <a:spcPts val="0"/>
              </a:spcBef>
              <a:spcAft>
                <a:spcPts val="0"/>
              </a:spcAft>
            </a:pPr>
            <a:r>
              <a:rPr lang="ro-RO" kern="100" dirty="0">
                <a:latin typeface="Calibri" panose="020F0502020204030204" pitchFamily="34" charset="0"/>
                <a:ea typeface="Calibri" panose="020F0502020204030204" pitchFamily="34" charset="0"/>
                <a:cs typeface="Times New Roman" panose="02020603050405020304" pitchFamily="18" charset="0"/>
              </a:rPr>
              <a:t>Ce se întâmplă la joncțiune dintre 2 metale?</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ro-RO" kern="100" dirty="0">
                <a:latin typeface="Calibri" panose="020F0502020204030204" pitchFamily="34" charset="0"/>
                <a:ea typeface="Calibri" panose="020F0502020204030204" pitchFamily="34" charset="0"/>
                <a:cs typeface="Times New Roman" panose="02020603050405020304" pitchFamily="18" charset="0"/>
              </a:rPr>
              <a:t>Ce se </a:t>
            </a:r>
            <a:r>
              <a:rPr lang="ro-RO" kern="100" dirty="0" err="1">
                <a:latin typeface="Calibri" panose="020F0502020204030204" pitchFamily="34" charset="0"/>
                <a:ea typeface="Calibri" panose="020F0502020204030204" pitchFamily="34" charset="0"/>
                <a:cs typeface="Times New Roman" panose="02020603050405020304" pitchFamily="18" charset="0"/>
              </a:rPr>
              <a:t>întîmplă</a:t>
            </a:r>
            <a:r>
              <a:rPr lang="ro-RO" kern="100" dirty="0">
                <a:latin typeface="Calibri" panose="020F0502020204030204" pitchFamily="34" charset="0"/>
                <a:ea typeface="Calibri" panose="020F0502020204030204" pitchFamily="34" charset="0"/>
                <a:cs typeface="Times New Roman" panose="02020603050405020304" pitchFamily="18" charset="0"/>
              </a:rPr>
              <a:t> la joncțiunea dintre 2 SC cu conductibilitate diferită?</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ro-RO" kern="100" dirty="0">
                <a:latin typeface="Calibri" panose="020F0502020204030204" pitchFamily="34" charset="0"/>
                <a:ea typeface="Calibri" panose="020F0502020204030204" pitchFamily="34" charset="0"/>
                <a:cs typeface="Times New Roman" panose="02020603050405020304" pitchFamily="18" charset="0"/>
              </a:rPr>
              <a:t>Ce este contactul </a:t>
            </a:r>
            <a:r>
              <a:rPr lang="ro-RO" kern="100" dirty="0" err="1">
                <a:latin typeface="Calibri" panose="020F0502020204030204" pitchFamily="34" charset="0"/>
                <a:ea typeface="Calibri" panose="020F0502020204030204" pitchFamily="34" charset="0"/>
                <a:cs typeface="Times New Roman" panose="02020603050405020304" pitchFamily="18" charset="0"/>
              </a:rPr>
              <a:t>Schottky</a:t>
            </a:r>
            <a:r>
              <a:rPr lang="ro-RO" kern="100" dirty="0">
                <a:latin typeface="Calibri" panose="020F0502020204030204" pitchFamily="34" charset="0"/>
                <a:ea typeface="Calibri" panose="020F0502020204030204" pitchFamily="34"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ro-RO" kern="100" dirty="0">
                <a:latin typeface="Calibri" panose="020F0502020204030204" pitchFamily="34" charset="0"/>
                <a:ea typeface="Calibri" panose="020F0502020204030204" pitchFamily="34" charset="0"/>
                <a:cs typeface="Times New Roman" panose="02020603050405020304" pitchFamily="18" charset="0"/>
              </a:rPr>
              <a:t>Unde se aplică aceste joncțiuni?</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ro-RO" kern="100" dirty="0">
                <a:latin typeface="Calibri" panose="020F0502020204030204" pitchFamily="34" charset="0"/>
                <a:ea typeface="Calibri" panose="020F0502020204030204" pitchFamily="34" charset="0"/>
                <a:cs typeface="Times New Roman" panose="02020603050405020304" pitchFamily="18" charset="0"/>
              </a:rPr>
              <a:t>Care este ecuația </a:t>
            </a:r>
            <a:r>
              <a:rPr lang="ro-RO" kern="100" dirty="0" err="1">
                <a:latin typeface="Calibri" panose="020F0502020204030204" pitchFamily="34" charset="0"/>
                <a:ea typeface="Calibri" panose="020F0502020204030204" pitchFamily="34" charset="0"/>
                <a:cs typeface="Times New Roman" panose="02020603050405020304" pitchFamily="18" charset="0"/>
              </a:rPr>
              <a:t>Shokley</a:t>
            </a:r>
            <a:r>
              <a:rPr lang="ro-RO" kern="100" dirty="0">
                <a:latin typeface="Calibri" panose="020F0502020204030204" pitchFamily="34" charset="0"/>
                <a:ea typeface="Calibri" panose="020F0502020204030204" pitchFamily="34" charset="0"/>
                <a:cs typeface="Times New Roman" panose="02020603050405020304" pitchFamily="18" charset="0"/>
              </a:rPr>
              <a:t>? Ce descrie ea?</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81415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6958" y="250031"/>
            <a:ext cx="5236842" cy="664369"/>
          </a:xfrm>
        </p:spPr>
        <p:txBody>
          <a:bodyPr>
            <a:normAutofit fontScale="90000"/>
          </a:bodyPr>
          <a:lstStyle/>
          <a:p>
            <a:r>
              <a:rPr lang="ro-RO" dirty="0"/>
              <a:t>MOS </a:t>
            </a:r>
            <a:r>
              <a:rPr lang="ro-RO" dirty="0" err="1"/>
              <a:t>Capacitors</a:t>
            </a:r>
            <a:endParaRPr lang="en-GB" dirty="0"/>
          </a:p>
        </p:txBody>
      </p:sp>
      <p:sp>
        <p:nvSpPr>
          <p:cNvPr id="3" name="Content Placeholder 2"/>
          <p:cNvSpPr>
            <a:spLocks noGrp="1"/>
          </p:cNvSpPr>
          <p:nvPr>
            <p:ph idx="1"/>
          </p:nvPr>
        </p:nvSpPr>
        <p:spPr>
          <a:xfrm>
            <a:off x="6116958" y="914400"/>
            <a:ext cx="5861682" cy="5943600"/>
          </a:xfrm>
        </p:spPr>
        <p:txBody>
          <a:bodyPr>
            <a:normAutofit/>
          </a:bodyPr>
          <a:lstStyle/>
          <a:p>
            <a:pPr marL="0" indent="0">
              <a:buNone/>
            </a:pPr>
            <a:r>
              <a:rPr lang="ro-RO" b="1" dirty="0"/>
              <a:t>             3</a:t>
            </a:r>
            <a:r>
              <a:rPr lang="en-GB" b="1" dirty="0"/>
              <a:t> </a:t>
            </a:r>
            <a:r>
              <a:rPr lang="en-GB" b="1" dirty="0" err="1"/>
              <a:t>regiuni</a:t>
            </a:r>
            <a:r>
              <a:rPr lang="en-GB" b="1" dirty="0"/>
              <a:t> de </a:t>
            </a:r>
            <a:r>
              <a:rPr lang="en-GB" b="1" dirty="0" err="1"/>
              <a:t>operare</a:t>
            </a:r>
            <a:r>
              <a:rPr lang="en-GB" b="1" dirty="0"/>
              <a:t>:</a:t>
            </a:r>
          </a:p>
          <a:p>
            <a:r>
              <a:rPr lang="en-GB" b="1" dirty="0" err="1"/>
              <a:t>Acumulare</a:t>
            </a:r>
            <a:r>
              <a:rPr lang="en-GB" b="1" dirty="0"/>
              <a:t>: -V – </a:t>
            </a:r>
            <a:r>
              <a:rPr lang="ro-RO" b="1" dirty="0"/>
              <a:t>sarcini s</a:t>
            </a:r>
            <a:r>
              <a:rPr lang="en-GB" b="1" dirty="0"/>
              <a:t>e </a:t>
            </a:r>
            <a:r>
              <a:rPr lang="en-GB" b="1" dirty="0" err="1"/>
              <a:t>acumulează</a:t>
            </a:r>
            <a:r>
              <a:rPr lang="en-GB" b="1" dirty="0"/>
              <a:t> la </a:t>
            </a:r>
            <a:r>
              <a:rPr lang="ro-RO" b="1" dirty="0"/>
              <a:t>bariera </a:t>
            </a:r>
            <a:r>
              <a:rPr lang="en-GB" b="1" dirty="0" err="1"/>
              <a:t>oxid</a:t>
            </a:r>
            <a:r>
              <a:rPr lang="en-GB" b="1" dirty="0"/>
              <a:t>-</a:t>
            </a:r>
            <a:r>
              <a:rPr lang="ro-RO" b="1" dirty="0"/>
              <a:t> SC</a:t>
            </a:r>
            <a:endParaRPr lang="en-GB" b="1" dirty="0"/>
          </a:p>
          <a:p>
            <a:r>
              <a:rPr lang="en-GB" b="1" dirty="0" err="1"/>
              <a:t>Epuizare</a:t>
            </a:r>
            <a:r>
              <a:rPr lang="en-GB" b="1" dirty="0"/>
              <a:t>: +V - </a:t>
            </a:r>
            <a:r>
              <a:rPr lang="en-GB" b="1" dirty="0" err="1"/>
              <a:t>împinge</a:t>
            </a:r>
            <a:r>
              <a:rPr lang="en-GB" b="1" dirty="0"/>
              <a:t> </a:t>
            </a:r>
            <a:r>
              <a:rPr lang="ro-RO" b="1" dirty="0"/>
              <a:t>golurile mobile</a:t>
            </a:r>
            <a:r>
              <a:rPr lang="en-GB" b="1" dirty="0"/>
              <a:t> </a:t>
            </a:r>
            <a:r>
              <a:rPr lang="en-GB" b="1" dirty="0" err="1"/>
              <a:t>în</a:t>
            </a:r>
            <a:r>
              <a:rPr lang="en-GB" b="1" dirty="0"/>
              <a:t> </a:t>
            </a:r>
            <a:r>
              <a:rPr lang="en-GB" b="1" dirty="0" err="1"/>
              <a:t>substrat</a:t>
            </a:r>
            <a:r>
              <a:rPr lang="en-GB" b="1" dirty="0"/>
              <a:t>.</a:t>
            </a:r>
            <a:r>
              <a:rPr lang="ro-RO" b="1" dirty="0"/>
              <a:t> SC </a:t>
            </a:r>
            <a:r>
              <a:rPr lang="en-GB" b="1" dirty="0" err="1"/>
              <a:t>este</a:t>
            </a:r>
            <a:r>
              <a:rPr lang="en-GB" b="1" dirty="0"/>
              <a:t> </a:t>
            </a:r>
            <a:r>
              <a:rPr lang="en-GB" b="1" dirty="0" err="1"/>
              <a:t>epuizat</a:t>
            </a:r>
            <a:r>
              <a:rPr lang="en-GB" b="1" dirty="0"/>
              <a:t> de </a:t>
            </a:r>
            <a:r>
              <a:rPr lang="ro-RO" b="1" dirty="0" err="1"/>
              <a:t>purtatori</a:t>
            </a:r>
            <a:r>
              <a:rPr lang="ro-RO" b="1" dirty="0"/>
              <a:t> </a:t>
            </a:r>
            <a:r>
              <a:rPr lang="en-GB" b="1" dirty="0" err="1"/>
              <a:t>mobil</a:t>
            </a:r>
            <a:r>
              <a:rPr lang="ro-RO" b="1" dirty="0"/>
              <a:t>i  la interfața</a:t>
            </a:r>
            <a:r>
              <a:rPr lang="en-GB" b="1" dirty="0"/>
              <a:t>.</a:t>
            </a:r>
          </a:p>
          <a:p>
            <a:r>
              <a:rPr lang="en-GB" b="1" dirty="0" err="1"/>
              <a:t>Inversi</a:t>
            </a:r>
            <a:r>
              <a:rPr lang="ro-RO" b="1" dirty="0"/>
              <a:t>e</a:t>
            </a:r>
            <a:r>
              <a:rPr lang="en-GB" b="1" dirty="0"/>
              <a:t>: ++ V – </a:t>
            </a:r>
            <a:r>
              <a:rPr lang="ro-RO" b="1" dirty="0"/>
              <a:t>la cca </a:t>
            </a:r>
            <a:r>
              <a:rPr lang="en-GB" b="1" dirty="0"/>
              <a:t>V</a:t>
            </a:r>
            <a:r>
              <a:rPr lang="en-GB" b="1" baseline="-25000" dirty="0"/>
              <a:t>T</a:t>
            </a:r>
            <a:r>
              <a:rPr lang="en-GB" b="1" dirty="0"/>
              <a:t>,</a:t>
            </a:r>
            <a:r>
              <a:rPr lang="ro-RO" b="1" dirty="0"/>
              <a:t> purtătorii </a:t>
            </a:r>
            <a:r>
              <a:rPr lang="en-GB" b="1" dirty="0" err="1"/>
              <a:t>minoritari</a:t>
            </a:r>
            <a:r>
              <a:rPr lang="en-GB" b="1" dirty="0"/>
              <a:t> </a:t>
            </a:r>
            <a:r>
              <a:rPr lang="en-GB" b="1" dirty="0" err="1"/>
              <a:t>sunt</a:t>
            </a:r>
            <a:r>
              <a:rPr lang="en-GB" b="1" dirty="0"/>
              <a:t> </a:t>
            </a:r>
            <a:r>
              <a:rPr lang="en-GB" b="1" dirty="0" err="1"/>
              <a:t>atrași</a:t>
            </a:r>
            <a:r>
              <a:rPr lang="en-GB" b="1" dirty="0"/>
              <a:t> de</a:t>
            </a:r>
            <a:r>
              <a:rPr lang="ro-RO" b="1" dirty="0"/>
              <a:t> </a:t>
            </a:r>
            <a:r>
              <a:rPr lang="en-GB" b="1" dirty="0" err="1"/>
              <a:t>interfață</a:t>
            </a:r>
            <a:r>
              <a:rPr lang="en-GB" b="1" dirty="0"/>
              <a:t> </a:t>
            </a:r>
            <a:r>
              <a:rPr lang="en-GB" b="1" dirty="0" err="1"/>
              <a:t>formând</a:t>
            </a:r>
            <a:r>
              <a:rPr lang="en-GB" b="1" dirty="0"/>
              <a:t> un </a:t>
            </a:r>
            <a:r>
              <a:rPr lang="en-GB" b="1" dirty="0" err="1"/>
              <a:t>negativ</a:t>
            </a:r>
            <a:r>
              <a:rPr lang="ro-RO" b="1" dirty="0"/>
              <a:t> </a:t>
            </a:r>
            <a:r>
              <a:rPr lang="en-GB" b="1" dirty="0" err="1"/>
              <a:t>strat</a:t>
            </a:r>
            <a:r>
              <a:rPr lang="en-GB" b="1" dirty="0"/>
              <a:t> de </a:t>
            </a:r>
            <a:r>
              <a:rPr lang="en-GB" b="1" dirty="0" err="1"/>
              <a:t>inversie</a:t>
            </a:r>
            <a:r>
              <a:rPr lang="en-GB" b="1" dirty="0"/>
              <a:t>.</a:t>
            </a:r>
          </a:p>
          <a:p>
            <a:r>
              <a:rPr lang="en-GB" b="1" dirty="0"/>
              <a:t>V</a:t>
            </a:r>
            <a:r>
              <a:rPr lang="en-GB" b="1" baseline="-25000" dirty="0"/>
              <a:t>G </a:t>
            </a:r>
            <a:r>
              <a:rPr lang="en-GB" b="1" dirty="0"/>
              <a:t>= </a:t>
            </a:r>
            <a:r>
              <a:rPr lang="en-GB" b="1" dirty="0" err="1"/>
              <a:t>Tensiunea</a:t>
            </a:r>
            <a:r>
              <a:rPr lang="en-GB" b="1" dirty="0"/>
              <a:t> </a:t>
            </a:r>
            <a:r>
              <a:rPr lang="en-GB" b="1" dirty="0" err="1"/>
              <a:t>porții</a:t>
            </a:r>
            <a:endParaRPr lang="en-GB" b="1" dirty="0"/>
          </a:p>
          <a:p>
            <a:r>
              <a:rPr lang="en-GB" b="1" dirty="0"/>
              <a:t>V</a:t>
            </a:r>
            <a:r>
              <a:rPr lang="en-GB" b="1" baseline="-25000" dirty="0"/>
              <a:t>T </a:t>
            </a:r>
            <a:r>
              <a:rPr lang="en-GB" b="1" dirty="0"/>
              <a:t>= </a:t>
            </a:r>
            <a:r>
              <a:rPr lang="en-GB" b="1" dirty="0" err="1"/>
              <a:t>Tensiunea</a:t>
            </a:r>
            <a:r>
              <a:rPr lang="en-GB" b="1" dirty="0"/>
              <a:t> </a:t>
            </a:r>
            <a:r>
              <a:rPr lang="en-GB" b="1" dirty="0" err="1"/>
              <a:t>pragului</a:t>
            </a:r>
            <a:endParaRPr lang="en-GB" b="1" dirty="0"/>
          </a:p>
          <a:p>
            <a:r>
              <a:rPr lang="en-GB" b="1" dirty="0"/>
              <a:t>V</a:t>
            </a:r>
            <a:r>
              <a:rPr lang="en-GB" b="1" baseline="-25000" dirty="0"/>
              <a:t>FB </a:t>
            </a:r>
            <a:r>
              <a:rPr lang="en-GB" b="1" dirty="0"/>
              <a:t>= </a:t>
            </a:r>
            <a:r>
              <a:rPr lang="en-GB" b="1" dirty="0" err="1"/>
              <a:t>Tensiune</a:t>
            </a:r>
            <a:r>
              <a:rPr lang="en-GB" b="1" dirty="0"/>
              <a:t> </a:t>
            </a:r>
            <a:r>
              <a:rPr lang="en-GB" b="1" dirty="0" err="1"/>
              <a:t>bandă</a:t>
            </a:r>
            <a:r>
              <a:rPr lang="en-GB" b="1" dirty="0"/>
              <a:t> </a:t>
            </a:r>
            <a:r>
              <a:rPr lang="en-GB" b="1" dirty="0" err="1"/>
              <a:t>plană</a:t>
            </a:r>
            <a:r>
              <a:rPr lang="ro-RO" b="1" dirty="0"/>
              <a:t> </a:t>
            </a:r>
            <a:r>
              <a:rPr lang="ro-RO" sz="2200" b="1" dirty="0"/>
              <a:t>(</a:t>
            </a:r>
            <a:r>
              <a:rPr lang="ro-RO" sz="2200" b="1" dirty="0" err="1"/>
              <a:t>flat</a:t>
            </a:r>
            <a:r>
              <a:rPr lang="ro-RO" sz="2200" b="1" dirty="0"/>
              <a:t> </a:t>
            </a:r>
            <a:r>
              <a:rPr lang="ro-RO" sz="2200" b="1" dirty="0" err="1"/>
              <a:t>band</a:t>
            </a:r>
            <a:r>
              <a:rPr lang="ro-RO" sz="2200" b="1" dirty="0"/>
              <a:t>)</a:t>
            </a:r>
            <a:endParaRPr lang="en-GB" sz="2200" b="1" dirty="0"/>
          </a:p>
        </p:txBody>
      </p:sp>
      <p:pic>
        <p:nvPicPr>
          <p:cNvPr id="4" name="Picture 3"/>
          <p:cNvPicPr>
            <a:picLocks noChangeAspect="1"/>
          </p:cNvPicPr>
          <p:nvPr/>
        </p:nvPicPr>
        <p:blipFill>
          <a:blip r:embed="rId2"/>
          <a:stretch>
            <a:fillRect/>
          </a:stretch>
        </p:blipFill>
        <p:spPr>
          <a:xfrm>
            <a:off x="-1" y="0"/>
            <a:ext cx="6116959" cy="6858000"/>
          </a:xfrm>
          <a:prstGeom prst="rect">
            <a:avLst/>
          </a:prstGeom>
        </p:spPr>
      </p:pic>
    </p:spTree>
    <p:extLst>
      <p:ext uri="{BB962C8B-B14F-4D97-AF65-F5344CB8AC3E}">
        <p14:creationId xmlns:p14="http://schemas.microsoft.com/office/powerpoint/2010/main" val="3227792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r>
              <a:rPr lang="ro-RO" dirty="0"/>
              <a:t>MOS </a:t>
            </a:r>
            <a:r>
              <a:rPr lang="ro-RO" dirty="0" err="1"/>
              <a:t>CApacitors</a:t>
            </a:r>
            <a:endParaRPr lang="en-GB" dirty="0"/>
          </a:p>
        </p:txBody>
      </p:sp>
      <p:sp>
        <p:nvSpPr>
          <p:cNvPr id="3" name="Content Placeholder 2"/>
          <p:cNvSpPr>
            <a:spLocks noGrp="1"/>
          </p:cNvSpPr>
          <p:nvPr>
            <p:ph idx="1"/>
          </p:nvPr>
        </p:nvSpPr>
        <p:spPr>
          <a:xfrm>
            <a:off x="0" y="987552"/>
            <a:ext cx="6440424" cy="5737098"/>
          </a:xfrm>
        </p:spPr>
        <p:txBody>
          <a:bodyPr>
            <a:normAutofit lnSpcReduction="10000"/>
          </a:bodyPr>
          <a:lstStyle/>
          <a:p>
            <a:r>
              <a:rPr lang="en-GB" dirty="0" err="1"/>
              <a:t>Oxidul</a:t>
            </a:r>
            <a:r>
              <a:rPr lang="en-GB" dirty="0"/>
              <a:t> </a:t>
            </a:r>
            <a:r>
              <a:rPr lang="en-GB" dirty="0" err="1"/>
              <a:t>este</a:t>
            </a:r>
            <a:r>
              <a:rPr lang="en-GB" dirty="0"/>
              <a:t> </a:t>
            </a:r>
            <a:r>
              <a:rPr lang="en-GB" dirty="0" err="1"/>
              <a:t>modelat</a:t>
            </a:r>
            <a:r>
              <a:rPr lang="en-GB" dirty="0"/>
              <a:t> ca un semiconductor cu o </a:t>
            </a:r>
            <a:r>
              <a:rPr lang="en-GB" dirty="0" err="1"/>
              <a:t>bandă</a:t>
            </a:r>
            <a:r>
              <a:rPr lang="en-GB" dirty="0"/>
              <a:t> </a:t>
            </a:r>
            <a:r>
              <a:rPr lang="ro-RO" dirty="0"/>
              <a:t>interzisă </a:t>
            </a:r>
            <a:r>
              <a:rPr lang="en-GB" dirty="0" err="1"/>
              <a:t>foarte</a:t>
            </a:r>
            <a:r>
              <a:rPr lang="en-GB" dirty="0"/>
              <a:t> mare </a:t>
            </a:r>
            <a:r>
              <a:rPr lang="en-GB" dirty="0" err="1"/>
              <a:t>și</a:t>
            </a:r>
            <a:r>
              <a:rPr lang="en-GB" dirty="0"/>
              <a:t> </a:t>
            </a:r>
            <a:r>
              <a:rPr lang="en-GB" dirty="0" err="1"/>
              <a:t>blochează</a:t>
            </a:r>
            <a:r>
              <a:rPr lang="en-GB" dirty="0"/>
              <a:t> </a:t>
            </a:r>
            <a:r>
              <a:rPr lang="en-GB" dirty="0" err="1"/>
              <a:t>orice</a:t>
            </a:r>
            <a:r>
              <a:rPr lang="en-GB" dirty="0"/>
              <a:t> flux de</a:t>
            </a:r>
            <a:r>
              <a:rPr lang="ro-RO" dirty="0"/>
              <a:t> </a:t>
            </a:r>
            <a:r>
              <a:rPr lang="en-GB" dirty="0" err="1"/>
              <a:t>transportoare</a:t>
            </a:r>
            <a:r>
              <a:rPr lang="en-GB" dirty="0"/>
              <a:t> </a:t>
            </a:r>
            <a:r>
              <a:rPr lang="en-GB" dirty="0" err="1"/>
              <a:t>între</a:t>
            </a:r>
            <a:r>
              <a:rPr lang="en-GB" dirty="0"/>
              <a:t> </a:t>
            </a:r>
            <a:r>
              <a:rPr lang="ro-RO" dirty="0"/>
              <a:t>SC și Me</a:t>
            </a:r>
            <a:r>
              <a:rPr lang="en-GB" dirty="0"/>
              <a:t> de </a:t>
            </a:r>
            <a:r>
              <a:rPr lang="en-GB" dirty="0" err="1"/>
              <a:t>poartă</a:t>
            </a:r>
            <a:r>
              <a:rPr lang="en-GB" dirty="0"/>
              <a:t>. </a:t>
            </a:r>
            <a:endParaRPr lang="ro-RO" dirty="0"/>
          </a:p>
          <a:p>
            <a:r>
              <a:rPr lang="en-GB" dirty="0"/>
              <a:t>Banda care se </a:t>
            </a:r>
            <a:r>
              <a:rPr lang="ro-RO" dirty="0"/>
              <a:t>distorsionează </a:t>
            </a:r>
            <a:r>
              <a:rPr lang="en-GB" dirty="0" err="1"/>
              <a:t>în</a:t>
            </a:r>
            <a:r>
              <a:rPr lang="ro-RO" dirty="0"/>
              <a:t> SC</a:t>
            </a:r>
            <a:r>
              <a:rPr lang="en-GB" dirty="0"/>
              <a:t> </a:t>
            </a:r>
            <a:r>
              <a:rPr lang="en-GB" dirty="0" err="1"/>
              <a:t>este</a:t>
            </a:r>
            <a:r>
              <a:rPr lang="en-GB" dirty="0"/>
              <a:t> </a:t>
            </a:r>
            <a:r>
              <a:rPr lang="en-GB" dirty="0" err="1"/>
              <a:t>în</a:t>
            </a:r>
            <a:r>
              <a:rPr lang="en-GB" dirty="0"/>
              <a:t> </a:t>
            </a:r>
            <a:r>
              <a:rPr lang="en-GB" dirty="0" err="1"/>
              <a:t>concordanță</a:t>
            </a:r>
            <a:r>
              <a:rPr lang="en-GB" dirty="0"/>
              <a:t> cu </a:t>
            </a:r>
            <a:r>
              <a:rPr lang="en-GB" dirty="0" err="1"/>
              <a:t>prezența</a:t>
            </a:r>
            <a:r>
              <a:rPr lang="en-GB" dirty="0"/>
              <a:t> </a:t>
            </a:r>
            <a:r>
              <a:rPr lang="en-GB" dirty="0" err="1"/>
              <a:t>unui</a:t>
            </a:r>
            <a:r>
              <a:rPr lang="en-GB" dirty="0"/>
              <a:t> </a:t>
            </a:r>
            <a:r>
              <a:rPr lang="en-GB" dirty="0" err="1"/>
              <a:t>strat</a:t>
            </a:r>
            <a:r>
              <a:rPr lang="en-GB" dirty="0"/>
              <a:t> de </a:t>
            </a:r>
            <a:r>
              <a:rPr lang="en-GB" dirty="0" err="1"/>
              <a:t>epuizare</a:t>
            </a:r>
            <a:r>
              <a:rPr lang="ro-RO" dirty="0"/>
              <a:t> la</a:t>
            </a:r>
            <a:r>
              <a:rPr lang="en-GB" dirty="0"/>
              <a:t> </a:t>
            </a:r>
            <a:r>
              <a:rPr lang="en-GB" dirty="0" err="1"/>
              <a:t>interfața</a:t>
            </a:r>
            <a:r>
              <a:rPr lang="en-GB" dirty="0"/>
              <a:t> </a:t>
            </a:r>
            <a:r>
              <a:rPr lang="ro-RO" dirty="0"/>
              <a:t>SC-</a:t>
            </a:r>
            <a:r>
              <a:rPr lang="en-GB" dirty="0" err="1"/>
              <a:t>oxid</a:t>
            </a:r>
            <a:r>
              <a:rPr lang="en-GB" dirty="0"/>
              <a:t>,</a:t>
            </a:r>
            <a:endParaRPr lang="ro-RO" dirty="0"/>
          </a:p>
          <a:p>
            <a:r>
              <a:rPr lang="en-GB" dirty="0"/>
              <a:t> </a:t>
            </a:r>
            <a:r>
              <a:rPr lang="en-GB" dirty="0" err="1"/>
              <a:t>energia</a:t>
            </a:r>
            <a:r>
              <a:rPr lang="en-GB" dirty="0"/>
              <a:t> Fermi </a:t>
            </a:r>
            <a:r>
              <a:rPr lang="en-GB" dirty="0" err="1"/>
              <a:t>este</a:t>
            </a:r>
            <a:r>
              <a:rPr lang="en-GB" dirty="0"/>
              <a:t> </a:t>
            </a:r>
            <a:r>
              <a:rPr lang="en-GB" dirty="0" err="1"/>
              <a:t>aproape</a:t>
            </a:r>
            <a:r>
              <a:rPr lang="en-GB" dirty="0"/>
              <a:t> de </a:t>
            </a:r>
            <a:r>
              <a:rPr lang="en-GB" dirty="0" err="1"/>
              <a:t>marginea</a:t>
            </a:r>
            <a:r>
              <a:rPr lang="en-GB" dirty="0"/>
              <a:t> </a:t>
            </a:r>
            <a:r>
              <a:rPr lang="en-GB" dirty="0" err="1"/>
              <a:t>benzii</a:t>
            </a:r>
            <a:r>
              <a:rPr lang="en-GB" dirty="0"/>
              <a:t> de </a:t>
            </a:r>
            <a:r>
              <a:rPr lang="en-GB" dirty="0" err="1"/>
              <a:t>conducere</a:t>
            </a:r>
            <a:r>
              <a:rPr lang="en-GB" dirty="0"/>
              <a:t>, </a:t>
            </a:r>
            <a:r>
              <a:rPr lang="en-GB" dirty="0" err="1"/>
              <a:t>așa</a:t>
            </a:r>
            <a:r>
              <a:rPr lang="en-GB" dirty="0"/>
              <a:t> cum </a:t>
            </a:r>
            <a:r>
              <a:rPr lang="en-GB" dirty="0" err="1"/>
              <a:t>este</a:t>
            </a:r>
            <a:r>
              <a:rPr lang="en-GB" dirty="0"/>
              <a:t> de </a:t>
            </a:r>
            <a:r>
              <a:rPr lang="en-GB" dirty="0" err="1"/>
              <a:t>așteptat</a:t>
            </a:r>
            <a:r>
              <a:rPr lang="en-GB" dirty="0"/>
              <a:t> </a:t>
            </a:r>
            <a:r>
              <a:rPr lang="en-GB" dirty="0" err="1"/>
              <a:t>atunci</a:t>
            </a:r>
            <a:r>
              <a:rPr lang="en-GB" dirty="0"/>
              <a:t> </a:t>
            </a:r>
            <a:r>
              <a:rPr lang="en-GB" dirty="0" err="1"/>
              <a:t>când</a:t>
            </a:r>
            <a:r>
              <a:rPr lang="ro-RO" dirty="0"/>
              <a:t> </a:t>
            </a:r>
            <a:r>
              <a:rPr lang="en-GB" dirty="0" err="1"/>
              <a:t>densitate</a:t>
            </a:r>
            <a:r>
              <a:rPr lang="en-GB" dirty="0"/>
              <a:t> mare de </a:t>
            </a:r>
            <a:r>
              <a:rPr lang="en-GB" dirty="0" err="1"/>
              <a:t>electroni</a:t>
            </a:r>
            <a:r>
              <a:rPr lang="en-GB" dirty="0"/>
              <a:t> </a:t>
            </a:r>
            <a:r>
              <a:rPr lang="en-GB" dirty="0" err="1"/>
              <a:t>este</a:t>
            </a:r>
            <a:r>
              <a:rPr lang="en-GB" dirty="0"/>
              <a:t> </a:t>
            </a:r>
            <a:r>
              <a:rPr lang="en-GB" dirty="0" err="1"/>
              <a:t>prezentă</a:t>
            </a:r>
            <a:r>
              <a:rPr lang="en-GB" dirty="0"/>
              <a:t>. </a:t>
            </a:r>
            <a:endParaRPr lang="ro-RO" dirty="0"/>
          </a:p>
          <a:p>
            <a:r>
              <a:rPr lang="en-GB" dirty="0" err="1"/>
              <a:t>Semiconductorul</a:t>
            </a:r>
            <a:r>
              <a:rPr lang="en-GB" dirty="0"/>
              <a:t> </a:t>
            </a:r>
            <a:r>
              <a:rPr lang="en-GB" dirty="0" err="1"/>
              <a:t>rămâne</a:t>
            </a:r>
            <a:r>
              <a:rPr lang="en-GB" dirty="0"/>
              <a:t> </a:t>
            </a:r>
            <a:r>
              <a:rPr lang="en-GB" dirty="0" err="1"/>
              <a:t>în</a:t>
            </a:r>
            <a:r>
              <a:rPr lang="en-GB" dirty="0"/>
              <a:t> </a:t>
            </a:r>
            <a:r>
              <a:rPr lang="en-GB" dirty="0" err="1"/>
              <a:t>echilibru</a:t>
            </a:r>
            <a:r>
              <a:rPr lang="en-GB" dirty="0"/>
              <a:t> </a:t>
            </a:r>
            <a:r>
              <a:rPr lang="ro-RO" dirty="0"/>
              <a:t>t</a:t>
            </a:r>
            <a:r>
              <a:rPr lang="en-GB" dirty="0" err="1"/>
              <a:t>ermic</a:t>
            </a:r>
            <a:r>
              <a:rPr lang="ro-RO" dirty="0"/>
              <a:t> </a:t>
            </a:r>
            <a:r>
              <a:rPr lang="en-GB" dirty="0" err="1"/>
              <a:t>când</a:t>
            </a:r>
            <a:r>
              <a:rPr lang="en-GB" dirty="0"/>
              <a:t> se </a:t>
            </a:r>
            <a:r>
              <a:rPr lang="en-GB" dirty="0" err="1"/>
              <a:t>aplică</a:t>
            </a:r>
            <a:r>
              <a:rPr lang="en-GB" dirty="0"/>
              <a:t> o </a:t>
            </a:r>
            <a:r>
              <a:rPr lang="en-GB" dirty="0" err="1"/>
              <a:t>tensiune</a:t>
            </a:r>
            <a:r>
              <a:rPr lang="en-GB" dirty="0"/>
              <a:t> </a:t>
            </a:r>
            <a:r>
              <a:rPr lang="en-GB" dirty="0" err="1"/>
              <a:t>pe</a:t>
            </a:r>
            <a:r>
              <a:rPr lang="en-GB" dirty="0"/>
              <a:t> </a:t>
            </a:r>
            <a:r>
              <a:rPr lang="en-GB" dirty="0" err="1"/>
              <a:t>poartă</a:t>
            </a:r>
            <a:r>
              <a:rPr lang="en-GB" dirty="0"/>
              <a:t>.</a:t>
            </a:r>
          </a:p>
        </p:txBody>
      </p:sp>
      <p:pic>
        <p:nvPicPr>
          <p:cNvPr id="4" name="Picture 3"/>
          <p:cNvPicPr>
            <a:picLocks noChangeAspect="1"/>
          </p:cNvPicPr>
          <p:nvPr/>
        </p:nvPicPr>
        <p:blipFill>
          <a:blip r:embed="rId2"/>
          <a:stretch>
            <a:fillRect/>
          </a:stretch>
        </p:blipFill>
        <p:spPr>
          <a:xfrm>
            <a:off x="6440424" y="584898"/>
            <a:ext cx="5746315" cy="4992942"/>
          </a:xfrm>
          <a:prstGeom prst="rect">
            <a:avLst/>
          </a:prstGeom>
        </p:spPr>
      </p:pic>
    </p:spTree>
    <p:extLst>
      <p:ext uri="{BB962C8B-B14F-4D97-AF65-F5344CB8AC3E}">
        <p14:creationId xmlns:p14="http://schemas.microsoft.com/office/powerpoint/2010/main" val="262368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50AB7CC-EAAA-12AC-5BA2-C5D886A9060A}"/>
              </a:ext>
            </a:extLst>
          </p:cNvPr>
          <p:cNvSpPr>
            <a:spLocks noGrp="1"/>
          </p:cNvSpPr>
          <p:nvPr>
            <p:ph type="title"/>
          </p:nvPr>
        </p:nvSpPr>
        <p:spPr/>
        <p:txBody>
          <a:bodyPr/>
          <a:lstStyle/>
          <a:p>
            <a:r>
              <a:rPr lang="en-US" dirty="0" err="1"/>
              <a:t>Efectele</a:t>
            </a:r>
            <a:r>
              <a:rPr lang="en-US" dirty="0"/>
              <a:t> </a:t>
            </a:r>
            <a:r>
              <a:rPr lang="en-US" dirty="0" err="1"/>
              <a:t>termoelectice</a:t>
            </a:r>
            <a:endParaRPr lang="en-US" dirty="0"/>
          </a:p>
        </p:txBody>
      </p:sp>
      <p:sp>
        <p:nvSpPr>
          <p:cNvPr id="3" name="Substituent conținut 2">
            <a:extLst>
              <a:ext uri="{FF2B5EF4-FFF2-40B4-BE49-F238E27FC236}">
                <a16:creationId xmlns:a16="http://schemas.microsoft.com/office/drawing/2014/main" id="{5003B16C-E523-F8A6-2A76-3FEA8F34E288}"/>
              </a:ext>
            </a:extLst>
          </p:cNvPr>
          <p:cNvSpPr>
            <a:spLocks noGrp="1"/>
          </p:cNvSpPr>
          <p:nvPr>
            <p:ph idx="1"/>
          </p:nvPr>
        </p:nvSpPr>
        <p:spPr/>
        <p:txBody>
          <a:bodyPr/>
          <a:lstStyle/>
          <a:p>
            <a:r>
              <a:rPr lang="en-US" dirty="0" err="1"/>
              <a:t>Termoelectricitatea</a:t>
            </a:r>
            <a:r>
              <a:rPr lang="en-US" dirty="0"/>
              <a:t> se refer</a:t>
            </a:r>
            <a:r>
              <a:rPr lang="ro-RO" dirty="0"/>
              <a:t>ă</a:t>
            </a:r>
            <a:r>
              <a:rPr lang="en-US" dirty="0"/>
              <a:t> la o </a:t>
            </a:r>
            <a:r>
              <a:rPr lang="en-US" dirty="0" err="1"/>
              <a:t>clas</a:t>
            </a:r>
            <a:r>
              <a:rPr lang="ro-RO" dirty="0"/>
              <a:t>ă de fenomene în care diferența de temperatură creează un potențial electric și viceversa</a:t>
            </a:r>
          </a:p>
          <a:p>
            <a:endParaRPr lang="ro-RO" dirty="0"/>
          </a:p>
          <a:p>
            <a:pPr marL="0" indent="0">
              <a:buNone/>
            </a:pPr>
            <a:endParaRPr lang="en-US" dirty="0"/>
          </a:p>
        </p:txBody>
      </p:sp>
    </p:spTree>
    <p:extLst>
      <p:ext uri="{BB962C8B-B14F-4D97-AF65-F5344CB8AC3E}">
        <p14:creationId xmlns:p14="http://schemas.microsoft.com/office/powerpoint/2010/main" val="1653383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2699"/>
          </a:xfrm>
        </p:spPr>
        <p:txBody>
          <a:bodyPr>
            <a:normAutofit fontScale="90000"/>
          </a:bodyPr>
          <a:lstStyle/>
          <a:p>
            <a:r>
              <a:rPr lang="ro-RO" dirty="0"/>
              <a:t>MOS Diagrama energetica</a:t>
            </a:r>
            <a:endParaRPr lang="en-GB" dirty="0"/>
          </a:p>
        </p:txBody>
      </p:sp>
      <p:sp>
        <p:nvSpPr>
          <p:cNvPr id="3" name="Content Placeholder 2"/>
          <p:cNvSpPr>
            <a:spLocks noGrp="1"/>
          </p:cNvSpPr>
          <p:nvPr>
            <p:ph idx="1"/>
          </p:nvPr>
        </p:nvSpPr>
        <p:spPr>
          <a:xfrm>
            <a:off x="216408" y="877824"/>
            <a:ext cx="11975592" cy="4351338"/>
          </a:xfrm>
        </p:spPr>
        <p:txBody>
          <a:bodyPr/>
          <a:lstStyle/>
          <a:p>
            <a:r>
              <a:rPr lang="en-GB" dirty="0" err="1"/>
              <a:t>Pentru</a:t>
            </a:r>
            <a:r>
              <a:rPr lang="en-GB" dirty="0"/>
              <a:t> a </a:t>
            </a:r>
            <a:r>
              <a:rPr lang="en-GB" dirty="0" err="1"/>
              <a:t>obține</a:t>
            </a:r>
            <a:r>
              <a:rPr lang="en-GB" dirty="0"/>
              <a:t> </a:t>
            </a:r>
            <a:r>
              <a:rPr lang="en-GB" dirty="0" err="1"/>
              <a:t>această</a:t>
            </a:r>
            <a:r>
              <a:rPr lang="en-GB" dirty="0"/>
              <a:t> </a:t>
            </a:r>
            <a:r>
              <a:rPr lang="en-GB" dirty="0" err="1"/>
              <a:t>diagramă</a:t>
            </a:r>
            <a:r>
              <a:rPr lang="en-GB" dirty="0"/>
              <a:t> cu </a:t>
            </a:r>
            <a:r>
              <a:rPr lang="en-GB" dirty="0" err="1"/>
              <a:t>bandă</a:t>
            </a:r>
            <a:r>
              <a:rPr lang="en-GB" dirty="0"/>
              <a:t> </a:t>
            </a:r>
            <a:r>
              <a:rPr lang="en-GB" dirty="0" err="1"/>
              <a:t>plană</a:t>
            </a:r>
            <a:r>
              <a:rPr lang="en-GB" dirty="0"/>
              <a:t> </a:t>
            </a:r>
            <a:r>
              <a:rPr lang="en-GB" dirty="0" err="1"/>
              <a:t>trebuie</a:t>
            </a:r>
            <a:r>
              <a:rPr lang="en-GB" dirty="0"/>
              <a:t> </a:t>
            </a:r>
            <a:r>
              <a:rPr lang="en-GB" dirty="0" err="1"/>
              <a:t>aplicată</a:t>
            </a:r>
            <a:r>
              <a:rPr lang="en-GB" dirty="0"/>
              <a:t> o </a:t>
            </a:r>
            <a:r>
              <a:rPr lang="en-GB" dirty="0" err="1"/>
              <a:t>tensiune</a:t>
            </a:r>
            <a:r>
              <a:rPr lang="en-GB" dirty="0"/>
              <a:t>, V</a:t>
            </a:r>
            <a:r>
              <a:rPr lang="en-GB" baseline="-25000" dirty="0"/>
              <a:t>FB</a:t>
            </a:r>
            <a:r>
              <a:rPr lang="en-GB" dirty="0"/>
              <a:t> </a:t>
            </a:r>
            <a:r>
              <a:rPr lang="ro-RO" dirty="0"/>
              <a:t> Este </a:t>
            </a:r>
            <a:r>
              <a:rPr lang="ro-RO" dirty="0" err="1"/>
              <a:t>aratata</a:t>
            </a:r>
            <a:r>
              <a:rPr lang="ro-RO" dirty="0"/>
              <a:t> lucrul de ieșire din Al </a:t>
            </a:r>
            <a:r>
              <a:rPr lang="ru-RU" dirty="0">
                <a:latin typeface="Times New Roman" panose="02020603050405020304" pitchFamily="18" charset="0"/>
                <a:cs typeface="Times New Roman" panose="02020603050405020304" pitchFamily="18" charset="0"/>
              </a:rPr>
              <a:t>Ф</a:t>
            </a:r>
            <a:r>
              <a:rPr lang="ro-RO" baseline="-25000" dirty="0">
                <a:latin typeface="Times New Roman" panose="02020603050405020304" pitchFamily="18" charset="0"/>
                <a:cs typeface="Times New Roman" panose="02020603050405020304" pitchFamily="18" charset="0"/>
              </a:rPr>
              <a:t>M</a:t>
            </a:r>
            <a:r>
              <a:rPr lang="ro-RO" dirty="0"/>
              <a:t>, afinitatea electronului din oxid, </a:t>
            </a:r>
            <a:r>
              <a:rPr lang="el-GR" dirty="0">
                <a:latin typeface="Times New Roman" panose="02020603050405020304" pitchFamily="18" charset="0"/>
                <a:cs typeface="Times New Roman" panose="02020603050405020304" pitchFamily="18" charset="0"/>
              </a:rPr>
              <a:t>χ</a:t>
            </a:r>
            <a:r>
              <a:rPr lang="ro-RO" baseline="-25000" dirty="0" err="1">
                <a:latin typeface="Times New Roman" panose="02020603050405020304" pitchFamily="18" charset="0"/>
                <a:cs typeface="Times New Roman" panose="02020603050405020304" pitchFamily="18" charset="0"/>
              </a:rPr>
              <a:t>oxide</a:t>
            </a:r>
            <a:r>
              <a:rPr lang="ro-RO"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χ</a:t>
            </a:r>
            <a:r>
              <a:rPr lang="ro-RO" baseline="-25000" dirty="0">
                <a:latin typeface="Times New Roman" panose="02020603050405020304" pitchFamily="18" charset="0"/>
                <a:cs typeface="Times New Roman" panose="02020603050405020304" pitchFamily="18" charset="0"/>
              </a:rPr>
              <a:t>Si</a:t>
            </a:r>
            <a:r>
              <a:rPr lang="ro-RO" dirty="0">
                <a:latin typeface="Times New Roman" panose="02020603050405020304" pitchFamily="18" charset="0"/>
                <a:cs typeface="Times New Roman" panose="02020603050405020304" pitchFamily="18" charset="0"/>
              </a:rPr>
              <a:t> și </a:t>
            </a:r>
            <a:r>
              <a:rPr lang="en-GB" dirty="0"/>
              <a:t>bandgap energy of silicon, </a:t>
            </a:r>
            <a:r>
              <a:rPr lang="en-GB" dirty="0" err="1"/>
              <a:t>Eg</a:t>
            </a:r>
            <a:r>
              <a:rPr lang="en-GB" dirty="0"/>
              <a:t> . </a:t>
            </a:r>
          </a:p>
        </p:txBody>
      </p:sp>
      <p:pic>
        <p:nvPicPr>
          <p:cNvPr id="4" name="Picture 3"/>
          <p:cNvPicPr>
            <a:picLocks noChangeAspect="1"/>
          </p:cNvPicPr>
          <p:nvPr/>
        </p:nvPicPr>
        <p:blipFill>
          <a:blip r:embed="rId2"/>
          <a:stretch>
            <a:fillRect/>
          </a:stretch>
        </p:blipFill>
        <p:spPr>
          <a:xfrm>
            <a:off x="3143630" y="2139696"/>
            <a:ext cx="6340611" cy="4387596"/>
          </a:xfrm>
          <a:prstGeom prst="rect">
            <a:avLst/>
          </a:prstGeom>
        </p:spPr>
      </p:pic>
    </p:spTree>
    <p:extLst>
      <p:ext uri="{BB962C8B-B14F-4D97-AF65-F5344CB8AC3E}">
        <p14:creationId xmlns:p14="http://schemas.microsoft.com/office/powerpoint/2010/main" val="120246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18486" y="3147358"/>
            <a:ext cx="11757804" cy="6909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o-RO" sz="2000" b="1" dirty="0">
                <a:latin typeface="Times New Roman" panose="02020603050405020304" pitchFamily="18" charset="0"/>
                <a:cs typeface="Times New Roman" panose="02020603050405020304" pitchFamily="18" charset="0"/>
              </a:rPr>
              <a:t>Nr purtătorilor difuzați către capătul fierbinte va depinde de tipul metalului, cauzând astfel o diferență de potențial diferită. </a:t>
            </a:r>
            <a:endParaRPr lang="en-GB" sz="2000" b="1"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stretch>
            <a:fillRect/>
          </a:stretch>
        </p:blipFill>
        <p:spPr>
          <a:xfrm>
            <a:off x="5154706" y="286183"/>
            <a:ext cx="6658255" cy="2963686"/>
          </a:xfrm>
          <a:prstGeom prst="rect">
            <a:avLst/>
          </a:prstGeom>
        </p:spPr>
      </p:pic>
      <p:pic>
        <p:nvPicPr>
          <p:cNvPr id="14" name="Picture 13"/>
          <p:cNvPicPr>
            <a:picLocks noChangeAspect="1"/>
          </p:cNvPicPr>
          <p:nvPr/>
        </p:nvPicPr>
        <p:blipFill>
          <a:blip r:embed="rId3"/>
          <a:stretch>
            <a:fillRect/>
          </a:stretch>
        </p:blipFill>
        <p:spPr>
          <a:xfrm>
            <a:off x="602581" y="1275906"/>
            <a:ext cx="3404643" cy="770566"/>
          </a:xfrm>
          <a:prstGeom prst="rect">
            <a:avLst/>
          </a:prstGeom>
        </p:spPr>
      </p:pic>
      <p:pic>
        <p:nvPicPr>
          <p:cNvPr id="3" name="Imagine 2">
            <a:extLst>
              <a:ext uri="{FF2B5EF4-FFF2-40B4-BE49-F238E27FC236}">
                <a16:creationId xmlns:a16="http://schemas.microsoft.com/office/drawing/2014/main" id="{C5D0C6AD-12B0-9B98-B0D3-DF3151E299B8}"/>
              </a:ext>
            </a:extLst>
          </p:cNvPr>
          <p:cNvPicPr>
            <a:picLocks noChangeAspect="1"/>
          </p:cNvPicPr>
          <p:nvPr/>
        </p:nvPicPr>
        <p:blipFill>
          <a:blip r:embed="rId4"/>
          <a:stretch>
            <a:fillRect/>
          </a:stretch>
        </p:blipFill>
        <p:spPr>
          <a:xfrm>
            <a:off x="3315875" y="4066973"/>
            <a:ext cx="5560249" cy="2443885"/>
          </a:xfrm>
          <a:prstGeom prst="rect">
            <a:avLst/>
          </a:prstGeom>
        </p:spPr>
      </p:pic>
    </p:spTree>
    <p:extLst>
      <p:ext uri="{BB962C8B-B14F-4D97-AF65-F5344CB8AC3E}">
        <p14:creationId xmlns:p14="http://schemas.microsoft.com/office/powerpoint/2010/main" val="422318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19" y="129451"/>
            <a:ext cx="6349954" cy="1325563"/>
          </a:xfrm>
        </p:spPr>
        <p:txBody>
          <a:bodyPr/>
          <a:lstStyle/>
          <a:p>
            <a:r>
              <a:rPr lang="ro-RO" dirty="0" err="1"/>
              <a:t>Me-Me</a:t>
            </a:r>
            <a:r>
              <a:rPr lang="ro-RO" dirty="0"/>
              <a:t> contact:                     </a:t>
            </a:r>
            <a:br>
              <a:rPr lang="ro-RO" dirty="0"/>
            </a:br>
            <a:r>
              <a:rPr lang="ro-RO" dirty="0"/>
              <a:t>    Efectul </a:t>
            </a:r>
            <a:r>
              <a:rPr lang="ro-RO" dirty="0" err="1"/>
              <a:t>Seebeck</a:t>
            </a:r>
            <a:r>
              <a:rPr lang="ro-RO" dirty="0"/>
              <a:t> (1820)</a:t>
            </a:r>
            <a:endParaRPr lang="en-GB" dirty="0"/>
          </a:p>
        </p:txBody>
      </p:sp>
      <p:sp>
        <p:nvSpPr>
          <p:cNvPr id="3" name="Content Placeholder 2"/>
          <p:cNvSpPr>
            <a:spLocks noGrp="1"/>
          </p:cNvSpPr>
          <p:nvPr>
            <p:ph idx="1"/>
          </p:nvPr>
        </p:nvSpPr>
        <p:spPr>
          <a:xfrm>
            <a:off x="189738" y="1698254"/>
            <a:ext cx="4684776" cy="4351338"/>
          </a:xfrm>
        </p:spPr>
        <p:txBody>
          <a:bodyPr>
            <a:normAutofit fontScale="92500"/>
          </a:bodyPr>
          <a:lstStyle/>
          <a:p>
            <a:r>
              <a:rPr lang="ro-RO" b="1" dirty="0"/>
              <a:t>S = </a:t>
            </a:r>
            <a:r>
              <a:rPr lang="el-GR" b="1" dirty="0">
                <a:latin typeface="Times New Roman" panose="02020603050405020304" pitchFamily="18" charset="0"/>
                <a:cs typeface="Times New Roman" panose="02020603050405020304" pitchFamily="18" charset="0"/>
              </a:rPr>
              <a:t>Δ</a:t>
            </a:r>
            <a:r>
              <a:rPr lang="ro-RO" b="1" dirty="0">
                <a:latin typeface="Times New Roman" panose="02020603050405020304" pitchFamily="18" charset="0"/>
                <a:cs typeface="Times New Roman" panose="02020603050405020304" pitchFamily="18" charset="0"/>
              </a:rPr>
              <a:t>V/</a:t>
            </a:r>
            <a:r>
              <a:rPr lang="el-GR" b="1" dirty="0">
                <a:latin typeface="Times New Roman" panose="02020603050405020304" pitchFamily="18" charset="0"/>
                <a:cs typeface="Times New Roman" panose="02020603050405020304" pitchFamily="18" charset="0"/>
              </a:rPr>
              <a:t>Δ</a:t>
            </a:r>
            <a:r>
              <a:rPr lang="ro-RO" b="1" dirty="0">
                <a:latin typeface="Times New Roman" panose="02020603050405020304" pitchFamily="18" charset="0"/>
                <a:cs typeface="Times New Roman" panose="02020603050405020304" pitchFamily="18" charset="0"/>
              </a:rPr>
              <a:t>T </a:t>
            </a:r>
          </a:p>
          <a:p>
            <a:r>
              <a:rPr lang="ro-RO" b="1" dirty="0">
                <a:latin typeface="Times New Roman" panose="02020603050405020304" pitchFamily="18" charset="0"/>
                <a:cs typeface="Times New Roman" panose="02020603050405020304" pitchFamily="18" charset="0"/>
              </a:rPr>
              <a:t>(S </a:t>
            </a:r>
            <a:r>
              <a:rPr lang="ro-RO" b="1" dirty="0" err="1">
                <a:latin typeface="Times New Roman" panose="02020603050405020304" pitchFamily="18" charset="0"/>
                <a:cs typeface="Times New Roman" panose="02020603050405020304" pitchFamily="18" charset="0"/>
              </a:rPr>
              <a:t>coef</a:t>
            </a:r>
            <a:r>
              <a:rPr lang="ro-RO" b="1" dirty="0">
                <a:latin typeface="Times New Roman" panose="02020603050405020304" pitchFamily="18" charset="0"/>
                <a:cs typeface="Times New Roman" panose="02020603050405020304" pitchFamily="18" charset="0"/>
              </a:rPr>
              <a:t> </a:t>
            </a:r>
            <a:r>
              <a:rPr lang="ro-RO" b="1" dirty="0" err="1">
                <a:latin typeface="Times New Roman" panose="02020603050405020304" pitchFamily="18" charset="0"/>
                <a:cs typeface="Times New Roman" panose="02020603050405020304" pitchFamily="18" charset="0"/>
              </a:rPr>
              <a:t>Seebeck</a:t>
            </a:r>
            <a:r>
              <a:rPr lang="ro-RO" b="1" dirty="0">
                <a:latin typeface="Times New Roman" panose="02020603050405020304" pitchFamily="18" charset="0"/>
                <a:cs typeface="Times New Roman" panose="02020603050405020304" pitchFamily="18" charset="0"/>
              </a:rPr>
              <a:t> - este pozitiv când direcție curentului electric coincide cu direcția curentului termic și negativ dacă electronii se acumulează pe partea rece</a:t>
            </a:r>
          </a:p>
          <a:p>
            <a:endParaRPr lang="ro-RO" b="1" dirty="0">
              <a:latin typeface="Times New Roman" panose="02020603050405020304" pitchFamily="18" charset="0"/>
              <a:cs typeface="Times New Roman" panose="02020603050405020304" pitchFamily="18" charset="0"/>
            </a:endParaRPr>
          </a:p>
          <a:p>
            <a:r>
              <a:rPr lang="ro-RO" b="1" dirty="0">
                <a:latin typeface="Times New Roman" panose="02020603050405020304" pitchFamily="18" charset="0"/>
                <a:cs typeface="Times New Roman" panose="02020603050405020304" pitchFamily="18" charset="0"/>
              </a:rPr>
              <a:t>A demonstrat transformarea energiei termice în electrică!</a:t>
            </a:r>
            <a:endParaRPr lang="en-GB" b="1" dirty="0"/>
          </a:p>
        </p:txBody>
      </p:sp>
      <p:pic>
        <p:nvPicPr>
          <p:cNvPr id="6" name="Picture 5"/>
          <p:cNvPicPr>
            <a:picLocks noChangeAspect="1"/>
          </p:cNvPicPr>
          <p:nvPr/>
        </p:nvPicPr>
        <p:blipFill>
          <a:blip r:embed="rId2"/>
          <a:stretch>
            <a:fillRect/>
          </a:stretch>
        </p:blipFill>
        <p:spPr>
          <a:xfrm>
            <a:off x="6986015" y="1860293"/>
            <a:ext cx="493777" cy="443995"/>
          </a:xfrm>
          <a:prstGeom prst="rect">
            <a:avLst/>
          </a:prstGeom>
        </p:spPr>
      </p:pic>
      <p:pic>
        <p:nvPicPr>
          <p:cNvPr id="8" name="Picture 7"/>
          <p:cNvPicPr>
            <a:picLocks noChangeAspect="1"/>
          </p:cNvPicPr>
          <p:nvPr/>
        </p:nvPicPr>
        <p:blipFill>
          <a:blip r:embed="rId3"/>
          <a:stretch>
            <a:fillRect/>
          </a:stretch>
        </p:blipFill>
        <p:spPr>
          <a:xfrm>
            <a:off x="6686273" y="0"/>
            <a:ext cx="4947666" cy="6794078"/>
          </a:xfrm>
          <a:prstGeom prst="rect">
            <a:avLst/>
          </a:prstGeom>
        </p:spPr>
      </p:pic>
    </p:spTree>
    <p:extLst>
      <p:ext uri="{BB962C8B-B14F-4D97-AF65-F5344CB8AC3E}">
        <p14:creationId xmlns:p14="http://schemas.microsoft.com/office/powerpoint/2010/main" val="3491688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077" y="0"/>
            <a:ext cx="116190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12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AFA55A1-90E8-6D74-AD1E-341E99098735}"/>
              </a:ext>
            </a:extLst>
          </p:cNvPr>
          <p:cNvSpPr>
            <a:spLocks noGrp="1"/>
          </p:cNvSpPr>
          <p:nvPr>
            <p:ph type="title"/>
          </p:nvPr>
        </p:nvSpPr>
        <p:spPr/>
        <p:txBody>
          <a:bodyPr/>
          <a:lstStyle/>
          <a:p>
            <a:r>
              <a:rPr lang="ro-RO" dirty="0"/>
              <a:t>Efectul </a:t>
            </a:r>
            <a:r>
              <a:rPr lang="ro-RO" dirty="0" err="1"/>
              <a:t>Peltier</a:t>
            </a:r>
            <a:endParaRPr lang="en-US" dirty="0"/>
          </a:p>
        </p:txBody>
      </p:sp>
      <p:sp>
        <p:nvSpPr>
          <p:cNvPr id="3" name="Substituent conținut 2">
            <a:extLst>
              <a:ext uri="{FF2B5EF4-FFF2-40B4-BE49-F238E27FC236}">
                <a16:creationId xmlns:a16="http://schemas.microsoft.com/office/drawing/2014/main" id="{ACBF1C61-7CC4-1771-FF00-9964C0668DAE}"/>
              </a:ext>
            </a:extLst>
          </p:cNvPr>
          <p:cNvSpPr>
            <a:spLocks noGrp="1"/>
          </p:cNvSpPr>
          <p:nvPr>
            <p:ph idx="1"/>
          </p:nvPr>
        </p:nvSpPr>
        <p:spPr>
          <a:xfrm>
            <a:off x="838200" y="1825625"/>
            <a:ext cx="4863353" cy="4351338"/>
          </a:xfrm>
        </p:spPr>
        <p:txBody>
          <a:bodyPr>
            <a:normAutofit fontScale="92500" lnSpcReduction="10000"/>
          </a:bodyPr>
          <a:lstStyle/>
          <a:p>
            <a:r>
              <a:rPr lang="ro-RO" dirty="0"/>
              <a:t>Opusul efectului </a:t>
            </a:r>
            <a:r>
              <a:rPr lang="ro-RO" dirty="0" err="1"/>
              <a:t>Seebeck</a:t>
            </a:r>
            <a:endParaRPr lang="ro-RO" dirty="0"/>
          </a:p>
          <a:p>
            <a:r>
              <a:rPr lang="en-US" dirty="0" err="1"/>
              <a:t>Presupune</a:t>
            </a:r>
            <a:r>
              <a:rPr lang="en-US" dirty="0"/>
              <a:t> ca </a:t>
            </a:r>
            <a:r>
              <a:rPr lang="en-US" dirty="0" err="1"/>
              <a:t>trecerea</a:t>
            </a:r>
            <a:r>
              <a:rPr lang="en-US" dirty="0"/>
              <a:t> </a:t>
            </a:r>
            <a:r>
              <a:rPr lang="en-US" dirty="0" err="1"/>
              <a:t>unui</a:t>
            </a:r>
            <a:r>
              <a:rPr lang="en-US" dirty="0"/>
              <a:t> </a:t>
            </a:r>
            <a:r>
              <a:rPr lang="en-US" dirty="0" err="1"/>
              <a:t>curent</a:t>
            </a:r>
            <a:r>
              <a:rPr lang="en-US" dirty="0"/>
              <a:t> electric </a:t>
            </a:r>
            <a:r>
              <a:rPr lang="en-US" dirty="0" err="1"/>
              <a:t>finit</a:t>
            </a:r>
            <a:r>
              <a:rPr lang="en-US" dirty="0"/>
              <a:t> (</a:t>
            </a:r>
            <a:r>
              <a:rPr lang="en-US" dirty="0" err="1"/>
              <a:t>nenul</a:t>
            </a:r>
            <a:r>
              <a:rPr lang="en-US" dirty="0"/>
              <a:t>) </a:t>
            </a:r>
            <a:r>
              <a:rPr lang="en-US" dirty="0" err="1"/>
              <a:t>printr</a:t>
            </a:r>
            <a:r>
              <a:rPr lang="en-US" dirty="0"/>
              <a:t>-un conductor electric </a:t>
            </a:r>
            <a:r>
              <a:rPr lang="en-US" dirty="0" err="1"/>
              <a:t>izoterm</a:t>
            </a:r>
            <a:r>
              <a:rPr lang="en-US" dirty="0"/>
              <a:t> </a:t>
            </a:r>
            <a:r>
              <a:rPr lang="en-US" dirty="0" err="1"/>
              <a:t>este</a:t>
            </a:r>
            <a:r>
              <a:rPr lang="en-US" dirty="0"/>
              <a:t> </a:t>
            </a:r>
            <a:r>
              <a:rPr lang="en-US" dirty="0" err="1"/>
              <a:t>insotita</a:t>
            </a:r>
            <a:r>
              <a:rPr lang="en-US" dirty="0"/>
              <a:t> de </a:t>
            </a:r>
            <a:r>
              <a:rPr lang="en-US" dirty="0" err="1"/>
              <a:t>prezenta</a:t>
            </a:r>
            <a:r>
              <a:rPr lang="en-US" dirty="0"/>
              <a:t> </a:t>
            </a:r>
            <a:r>
              <a:rPr lang="en-US" dirty="0" err="1"/>
              <a:t>unuiflux</a:t>
            </a:r>
            <a:r>
              <a:rPr lang="en-US" dirty="0"/>
              <a:t> de </a:t>
            </a:r>
            <a:r>
              <a:rPr lang="en-US" dirty="0" err="1"/>
              <a:t>caldura</a:t>
            </a:r>
            <a:r>
              <a:rPr lang="en-US" dirty="0"/>
              <a:t>.</a:t>
            </a:r>
            <a:endParaRPr lang="ro-RO" dirty="0"/>
          </a:p>
          <a:p>
            <a:r>
              <a:rPr lang="ro-RO" dirty="0"/>
              <a:t>Coeficientul </a:t>
            </a:r>
            <a:r>
              <a:rPr lang="ro-RO" dirty="0" err="1"/>
              <a:t>Peltier</a:t>
            </a:r>
            <a:r>
              <a:rPr lang="ro-RO" dirty="0"/>
              <a:t> - </a:t>
            </a:r>
            <a:r>
              <a:rPr lang="it-IT" dirty="0"/>
              <a:t>energia termica cedata sau absorbita reversibil la jonctiunea dintre doua metale traversata de un curent electric</a:t>
            </a:r>
            <a:endParaRPr lang="ro-RO" dirty="0"/>
          </a:p>
          <a:p>
            <a:r>
              <a:rPr lang="ro-RO" b="1" dirty="0">
                <a:solidFill>
                  <a:srgbClr val="FF0000"/>
                </a:solidFill>
              </a:rPr>
              <a:t>Q = </a:t>
            </a:r>
            <a:r>
              <a:rPr lang="ru-RU" b="1" dirty="0">
                <a:solidFill>
                  <a:srgbClr val="FF0000"/>
                </a:solidFill>
              </a:rPr>
              <a:t>П</a:t>
            </a:r>
            <a:r>
              <a:rPr lang="ro-RO" sz="1700" b="1" dirty="0">
                <a:solidFill>
                  <a:srgbClr val="FF0000"/>
                </a:solidFill>
              </a:rPr>
              <a:t>AB</a:t>
            </a:r>
            <a:r>
              <a:rPr lang="ro-RO" b="1" dirty="0">
                <a:solidFill>
                  <a:srgbClr val="FF0000"/>
                </a:solidFill>
              </a:rPr>
              <a:t> </a:t>
            </a:r>
            <a:r>
              <a:rPr lang="ro-RO" b="1" i="1" dirty="0">
                <a:solidFill>
                  <a:srgbClr val="FF0000"/>
                </a:solidFill>
              </a:rPr>
              <a:t>I</a:t>
            </a:r>
            <a:r>
              <a:rPr lang="ru-RU" b="1" dirty="0">
                <a:solidFill>
                  <a:srgbClr val="FF0000"/>
                </a:solidFill>
              </a:rPr>
              <a:t>   =</a:t>
            </a:r>
            <a:r>
              <a:rPr lang="ro-RO" b="1" dirty="0">
                <a:solidFill>
                  <a:srgbClr val="FF0000"/>
                </a:solidFill>
              </a:rPr>
              <a:t> (</a:t>
            </a:r>
            <a:r>
              <a:rPr lang="ru-RU" b="1" dirty="0">
                <a:solidFill>
                  <a:srgbClr val="FF0000"/>
                </a:solidFill>
              </a:rPr>
              <a:t>П</a:t>
            </a:r>
            <a:r>
              <a:rPr lang="ro-RO" sz="1900" b="1" dirty="0">
                <a:solidFill>
                  <a:srgbClr val="FF0000"/>
                </a:solidFill>
              </a:rPr>
              <a:t>B</a:t>
            </a:r>
            <a:r>
              <a:rPr lang="ru-RU" b="1" dirty="0">
                <a:solidFill>
                  <a:srgbClr val="FF0000"/>
                </a:solidFill>
              </a:rPr>
              <a:t> – П</a:t>
            </a:r>
            <a:r>
              <a:rPr lang="ro-RO" sz="1900" b="1" dirty="0">
                <a:solidFill>
                  <a:srgbClr val="FF0000"/>
                </a:solidFill>
              </a:rPr>
              <a:t>A</a:t>
            </a:r>
            <a:r>
              <a:rPr lang="ro-RO" b="1" dirty="0">
                <a:solidFill>
                  <a:srgbClr val="FF0000"/>
                </a:solidFill>
              </a:rPr>
              <a:t>) </a:t>
            </a:r>
            <a:r>
              <a:rPr lang="ro-RO" b="1" i="1" dirty="0">
                <a:solidFill>
                  <a:srgbClr val="FF0000"/>
                </a:solidFill>
              </a:rPr>
              <a:t>I</a:t>
            </a:r>
          </a:p>
          <a:p>
            <a:endParaRPr lang="en-US" dirty="0"/>
          </a:p>
        </p:txBody>
      </p:sp>
      <p:pic>
        <p:nvPicPr>
          <p:cNvPr id="1026" name="Picture 2">
            <a:extLst>
              <a:ext uri="{FF2B5EF4-FFF2-40B4-BE49-F238E27FC236}">
                <a16:creationId xmlns:a16="http://schemas.microsoft.com/office/drawing/2014/main" id="{A4404140-7DD6-9CBC-219F-A976FA901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059" y="1986429"/>
            <a:ext cx="6008594" cy="450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884857"/>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2914</Words>
  <Application>Microsoft Office PowerPoint</Application>
  <PresentationFormat>Ecran lat</PresentationFormat>
  <Paragraphs>204</Paragraphs>
  <Slides>50</Slides>
  <Notes>1</Notes>
  <HiddenSlides>0</HiddenSlides>
  <MMClips>0</MMClips>
  <ScaleCrop>false</ScaleCrop>
  <HeadingPairs>
    <vt:vector size="8" baseType="variant">
      <vt:variant>
        <vt:lpstr>Fonturi utilizate</vt:lpstr>
      </vt:variant>
      <vt:variant>
        <vt:i4>7</vt:i4>
      </vt:variant>
      <vt:variant>
        <vt:lpstr>Temă</vt:lpstr>
      </vt:variant>
      <vt:variant>
        <vt:i4>1</vt:i4>
      </vt:variant>
      <vt:variant>
        <vt:lpstr>Servere OLE încorporate</vt:lpstr>
      </vt:variant>
      <vt:variant>
        <vt:i4>1</vt:i4>
      </vt:variant>
      <vt:variant>
        <vt:lpstr>Titluri diapozitive</vt:lpstr>
      </vt:variant>
      <vt:variant>
        <vt:i4>50</vt:i4>
      </vt:variant>
    </vt:vector>
  </HeadingPairs>
  <TitlesOfParts>
    <vt:vector size="59" baseType="lpstr">
      <vt:lpstr>Arial</vt:lpstr>
      <vt:lpstr>Calibri</vt:lpstr>
      <vt:lpstr>Calibri Light</vt:lpstr>
      <vt:lpstr>Cambria Math</vt:lpstr>
      <vt:lpstr>Comic Sans MS</vt:lpstr>
      <vt:lpstr>Symbol</vt:lpstr>
      <vt:lpstr>Times New Roman</vt:lpstr>
      <vt:lpstr>Temă Office</vt:lpstr>
      <vt:lpstr>Worksheet</vt:lpstr>
      <vt:lpstr>Prezentare PowerPoint</vt:lpstr>
      <vt:lpstr>Prezentare PowerPoint</vt:lpstr>
      <vt:lpstr>Contactul Me-Me: Diferența în lucrul de ieșire</vt:lpstr>
      <vt:lpstr>Emisia termoionică</vt:lpstr>
      <vt:lpstr>Efectele termoelectice</vt:lpstr>
      <vt:lpstr>Prezentare PowerPoint</vt:lpstr>
      <vt:lpstr>Me-Me contact:                          Efectul Seebeck (1820)</vt:lpstr>
      <vt:lpstr>Prezentare PowerPoint</vt:lpstr>
      <vt:lpstr>Efectul Peltier</vt:lpstr>
      <vt:lpstr>Efectul Thomson</vt:lpstr>
      <vt:lpstr>Efectul Thomson</vt:lpstr>
      <vt:lpstr>Contact Metal- Semiconductor: de ce?</vt:lpstr>
      <vt:lpstr>Necesitatea?</vt:lpstr>
      <vt:lpstr>Prezentare PowerPoint</vt:lpstr>
      <vt:lpstr>Prezentare PowerPoint</vt:lpstr>
      <vt:lpstr>Formarea pn joncțiunii</vt:lpstr>
      <vt:lpstr>Prezentare PowerPoint</vt:lpstr>
      <vt:lpstr>Prezentare PowerPoint</vt:lpstr>
      <vt:lpstr>Polarizare directă</vt:lpstr>
      <vt:lpstr>Polarizarea inversă</vt:lpstr>
      <vt:lpstr>Caracteristica I-V</vt:lpstr>
      <vt:lpstr>Prezentare PowerPoint</vt:lpstr>
      <vt:lpstr>Joncțiunea Schottky nepolarizată, Фm &gt;  Фn</vt:lpstr>
      <vt:lpstr>Polarizarea contactului Schottky</vt:lpstr>
      <vt:lpstr>Me- n-SC Polarizare directă</vt:lpstr>
      <vt:lpstr>Măsurarea barierei de potențial Фb și lățimii regiunii sărăcite la barieră (polarizare inversă)</vt:lpstr>
      <vt:lpstr>Contactul Schottky. Diagrama benzilor de energie</vt:lpstr>
      <vt:lpstr>Prezentare PowerPoint</vt:lpstr>
      <vt:lpstr>Curenții de drift in Me-Sc joncțiune</vt:lpstr>
      <vt:lpstr>Prezentare PowerPoint</vt:lpstr>
      <vt:lpstr>Prezentare PowerPoint</vt:lpstr>
      <vt:lpstr>Utilitatea caracteristicii C-V pentru determinarea barierei de potențial: </vt:lpstr>
      <vt:lpstr>Cum realizăm ambele contacte ohmice in joncțiunea Schottky?</vt:lpstr>
      <vt:lpstr>Recapitulare</vt:lpstr>
      <vt:lpstr>Valoarea barierei Schottky la Me - Siliciu</vt:lpstr>
      <vt:lpstr>Notați diferența cu p-n joncțiunea!!</vt:lpstr>
      <vt:lpstr>Prezentare PowerPoint</vt:lpstr>
      <vt:lpstr>Heterojoncțiuni semiconductoare</vt:lpstr>
      <vt:lpstr>Heterojoncțiuni</vt:lpstr>
      <vt:lpstr>Prezentare PowerPoint</vt:lpstr>
      <vt:lpstr>H-J tip I</vt:lpstr>
      <vt:lpstr>Prezentare PowerPoint</vt:lpstr>
      <vt:lpstr>Prezentare PowerPoint</vt:lpstr>
      <vt:lpstr>Prezentare PowerPoint</vt:lpstr>
      <vt:lpstr>Contactul Dielectric - Semiconductor</vt:lpstr>
      <vt:lpstr>Prezentare PowerPoint</vt:lpstr>
      <vt:lpstr>Întrebări de recapitulare</vt:lpstr>
      <vt:lpstr>MOS Capacitors</vt:lpstr>
      <vt:lpstr>MOS CApacitors</vt:lpstr>
      <vt:lpstr>MOS Diagrama energetica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buzdugan artur</dc:creator>
  <cp:lastModifiedBy>buzdugan artur</cp:lastModifiedBy>
  <cp:revision>1</cp:revision>
  <dcterms:created xsi:type="dcterms:W3CDTF">2023-10-25T18:30:08Z</dcterms:created>
  <dcterms:modified xsi:type="dcterms:W3CDTF">2024-09-14T14:45:45Z</dcterms:modified>
</cp:coreProperties>
</file>