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65"/>
  </p:notesMasterIdLst>
  <p:sldIdLst>
    <p:sldId id="352" r:id="rId5"/>
    <p:sldId id="353" r:id="rId6"/>
    <p:sldId id="354" r:id="rId7"/>
    <p:sldId id="355" r:id="rId8"/>
    <p:sldId id="356" r:id="rId9"/>
    <p:sldId id="357" r:id="rId10"/>
    <p:sldId id="359" r:id="rId11"/>
    <p:sldId id="362" r:id="rId12"/>
    <p:sldId id="360" r:id="rId13"/>
    <p:sldId id="257" r:id="rId14"/>
    <p:sldId id="380" r:id="rId15"/>
    <p:sldId id="381" r:id="rId16"/>
    <p:sldId id="382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30" r:id="rId46"/>
    <p:sldId id="326" r:id="rId47"/>
    <p:sldId id="327" r:id="rId48"/>
    <p:sldId id="331" r:id="rId49"/>
    <p:sldId id="332" r:id="rId50"/>
    <p:sldId id="333" r:id="rId51"/>
    <p:sldId id="334" r:id="rId52"/>
    <p:sldId id="384" r:id="rId53"/>
    <p:sldId id="383" r:id="rId54"/>
    <p:sldId id="385" r:id="rId55"/>
    <p:sldId id="386" r:id="rId56"/>
    <p:sldId id="387" r:id="rId57"/>
    <p:sldId id="388" r:id="rId58"/>
    <p:sldId id="335" r:id="rId59"/>
    <p:sldId id="336" r:id="rId60"/>
    <p:sldId id="337" r:id="rId61"/>
    <p:sldId id="338" r:id="rId62"/>
    <p:sldId id="377" r:id="rId63"/>
    <p:sldId id="36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0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E2153B13-D90D-4FC6-9D43-4B92387D80A9}"/>
    <pc:docChg chg="undo custSel addSld delSld modSld">
      <pc:chgData name="buzdugan artur" userId="1770a38c255ab84c" providerId="LiveId" clId="{E2153B13-D90D-4FC6-9D43-4B92387D80A9}" dt="2024-09-14T14:51:40.613" v="99" actId="14734"/>
      <pc:docMkLst>
        <pc:docMk/>
      </pc:docMkLst>
      <pc:sldChg chg="add del">
        <pc:chgData name="buzdugan artur" userId="1770a38c255ab84c" providerId="LiveId" clId="{E2153B13-D90D-4FC6-9D43-4B92387D80A9}" dt="2024-09-14T14:48:20.907" v="65"/>
        <pc:sldMkLst>
          <pc:docMk/>
          <pc:sldMk cId="4156438918" sldId="25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439728824" sldId="258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491688817" sldId="259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491688817" sldId="259"/>
            <ac:spMk id="3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4223189601" sldId="260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2682434097" sldId="265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2682434097" sldId="265"/>
            <ac:spMk id="3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741122225" sldId="26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7555536" sldId="343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29101506" sldId="34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75430461" sldId="349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1948795228" sldId="350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1948795228" sldId="350"/>
            <ac:spMk id="3" creationId="{00000000-0000-0000-0000-000000000000}"/>
          </ac:spMkLst>
        </pc:spChg>
      </pc:sldChg>
      <pc:sldChg chg="addSp delSp modSp mod">
        <pc:chgData name="buzdugan artur" userId="1770a38c255ab84c" providerId="LiveId" clId="{E2153B13-D90D-4FC6-9D43-4B92387D80A9}" dt="2024-09-14T14:51:40.613" v="99" actId="14734"/>
        <pc:sldMkLst>
          <pc:docMk/>
          <pc:sldMk cId="1434996191" sldId="354"/>
        </pc:sldMkLst>
        <pc:spChg chg="mod">
          <ac:chgData name="buzdugan artur" userId="1770a38c255ab84c" providerId="LiveId" clId="{E2153B13-D90D-4FC6-9D43-4B92387D80A9}" dt="2024-09-14T14:46:59.545" v="2" actId="14100"/>
          <ac:spMkLst>
            <pc:docMk/>
            <pc:sldMk cId="1434996191" sldId="354"/>
            <ac:spMk id="3" creationId="{00000000-0000-0000-0000-000000000000}"/>
          </ac:spMkLst>
        </pc:spChg>
        <pc:graphicFrameChg chg="add del">
          <ac:chgData name="buzdugan artur" userId="1770a38c255ab84c" providerId="LiveId" clId="{E2153B13-D90D-4FC6-9D43-4B92387D80A9}" dt="2024-09-14T14:48:31.296" v="66" actId="478"/>
          <ac:graphicFrameMkLst>
            <pc:docMk/>
            <pc:sldMk cId="1434996191" sldId="354"/>
            <ac:graphicFrameMk id="4" creationId="{E6A0FC1F-64E5-C4EC-8ADC-47FCBD0FCBC1}"/>
          </ac:graphicFrameMkLst>
        </pc:graphicFrameChg>
        <pc:graphicFrameChg chg="add mod modGraphic">
          <ac:chgData name="buzdugan artur" userId="1770a38c255ab84c" providerId="LiveId" clId="{E2153B13-D90D-4FC6-9D43-4B92387D80A9}" dt="2024-09-14T14:51:40.613" v="99" actId="14734"/>
          <ac:graphicFrameMkLst>
            <pc:docMk/>
            <pc:sldMk cId="1434996191" sldId="354"/>
            <ac:graphicFrameMk id="5" creationId="{37E92E97-E4E7-588F-FFD5-50818B661AEB}"/>
          </ac:graphicFrameMkLst>
        </pc:graphicFrameChg>
        <pc:graphicFrameChg chg="del mod modGraphic">
          <ac:chgData name="buzdugan artur" userId="1770a38c255ab84c" providerId="LiveId" clId="{E2153B13-D90D-4FC6-9D43-4B92387D80A9}" dt="2024-09-14T14:50:12.264" v="74" actId="478"/>
          <ac:graphicFrameMkLst>
            <pc:docMk/>
            <pc:sldMk cId="1434996191" sldId="354"/>
            <ac:graphicFrameMk id="6" creationId="{00000000-0000-0000-0000-000000000000}"/>
          </ac:graphicFrameMkLst>
        </pc:graphicFrame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783200117" sldId="364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554097415" sldId="365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653383448" sldId="366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346884857" sldId="367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346884857" sldId="367"/>
            <ac:spMk id="3" creationId="{ACBF1C61-7CC4-1771-FF00-9964C0668DAE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837899869" sldId="368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420854456" sldId="369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4057853859" sldId="370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342670116" sldId="389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849397997" sldId="390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849397997" sldId="390"/>
            <ac:spMk id="2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754203616" sldId="391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2984997229" sldId="392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2984997229" sldId="392"/>
            <ac:spMk id="3" creationId="{3A4F7EE4-ED78-E7E3-0704-19CE898487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FB57-4578-46C1-BE13-5E4284078B3E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7CC4-0F6C-499C-BF03-E2FE2842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D6D64-2403-41EC-BAA9-57C661ABC9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E765-7E60-447C-97D3-6ED024B44A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6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B268F-D57C-40A0-8536-E6AC26BB63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17C7-06C1-47A6-A312-A8BFA112A8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2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E2AAB-5D66-4E64-BA47-5483017D7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CBBDA-9D41-4CA3-B149-9C7E54AAC9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00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08C28-4BB4-4229-ADF8-FDE271743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4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40013-660A-4B76-80BD-4B1E01B95C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4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81E27-4A5D-4401-9E00-6D09B1C4FD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7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9B337-22B6-4D94-9E62-EEC5BE9760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4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1A35-3C60-42FB-B64D-BDF9656FF4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D6821-249A-4EAC-936B-32DC29822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8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38B0C-3FEC-428A-888F-DD27E1B293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27E8-E564-4BC8-825F-572DE0A11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45A-E845-4DCD-8681-9CA1D7877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3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D067-BC6F-4B19-8A5A-EEC8FEC35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11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33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DD15-5F41-4753-A041-F7697DF9B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7170-45A1-4A99-BB1D-60521EE1D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BAC6-58C3-4BB0-855E-1439EC5B3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5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F0C8-EB75-490B-812A-36F88C150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2CD-AFF2-4DAA-91A0-F6872FCB5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3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74CF-841F-4893-9D06-F423AD632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7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7740-5606-4897-A873-12EDAC2A5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B0E-1B54-4654-83A8-5216B1282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6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0D1A-F3C1-491D-897A-BBA402059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77F7-800F-43FF-BF89-DDEDFA94D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CD67-CCE7-43D2-9A66-27B91291A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6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F528-B7B0-492B-80FE-514F4E2B0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3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186B-F7A9-4DCB-8B46-75952FE1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7402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A770-E1BA-4767-832B-7E6A2A5D2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8398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2430-3F74-4947-8CF7-472FD9556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65562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BCC2-36B0-47DA-B054-24BB005D5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82114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6083-C7EE-4ACB-BFA1-3F964E578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77216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321C-702B-4262-897C-C17BE6551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051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498A-C65A-4AA4-A042-B54F6D17A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3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DFA1-A7FE-4E05-90EF-1C506C68C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95549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8730-B9DC-4420-BE43-E0E17549B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12101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5CDE-F5BE-452C-810E-B846C89E0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46608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D2F3-D28B-4522-A58B-D47D2E987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23325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3636-E4B9-4493-A389-CE335D6F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52655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E72C-CBCD-47E9-B87C-639C0AB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863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9B79-C839-42EB-AAB0-66B1CC364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06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2520-8BA0-4B37-9CEA-C543024A7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9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86D1-4D0D-445A-9BCE-28E227737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4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F9C-E712-44F5-939D-C6E8DAEFD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E96E-0DF6-491A-B4CA-D253EA97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9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5E58-535E-4DED-A430-D2E69C41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6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24DE-A86D-4FEA-9C69-87EC50C34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4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DFD2-1B2F-452C-80CE-DC6727BF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90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0539-8C71-4F2A-8CC6-FB7C84DA9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66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CC23-174A-4032-8D9E-0B4F2FDB1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40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1129-0415-410C-B49A-98993C640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0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BB62-60AF-47AF-A0EE-97F54222E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26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6ADC-60B4-4932-9F40-D76CFB031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2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52E8-92C4-4F46-B755-C13589433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0B4A-52B5-4B0A-8E95-EEED15916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7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EE96-9576-4FA7-B246-DDFA73C53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CEC3-59B0-4D4C-B805-83889C96E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3403-92A6-4718-8C4A-2D0B867B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6EC6-6C33-482D-AAFF-809A572C5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9427D32-9567-40E3-BC11-B282E016C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47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AEABD3-8F2D-404C-A871-2CF62143A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F1DEEA-67AA-4F04-937E-40EC951D4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562322-0EB5-48DE-B9E6-A1693C510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Heptod%C4%83&amp;action=edit&amp;redlink=1" TargetMode="External"/><Relationship Id="rId2" Type="http://schemas.openxmlformats.org/officeDocument/2006/relationships/hyperlink" Target="https://ro.wikipedia.org/w/index.php?title=Hexod%C4%83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ro.wikipedia.org/w/index.php?title=Octod%C4%83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Redresor" TargetMode="External"/><Relationship Id="rId2" Type="http://schemas.openxmlformats.org/officeDocument/2006/relationships/hyperlink" Target="https://ro.wikipedia.org/w/index.php?title=Stabilizator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Filament" TargetMode="External"/><Relationship Id="rId13" Type="http://schemas.openxmlformats.org/officeDocument/2006/relationships/hyperlink" Target="https://ro.wikipedia.org/wiki/Electronic%C4%83" TargetMode="External"/><Relationship Id="rId18" Type="http://schemas.openxmlformats.org/officeDocument/2006/relationships/hyperlink" Target="https://ro.wikipedia.org/wiki/Anii_1970" TargetMode="External"/><Relationship Id="rId3" Type="http://schemas.openxmlformats.org/officeDocument/2006/relationships/hyperlink" Target="https://ro.wikipedia.org/wiki/Electrod" TargetMode="External"/><Relationship Id="rId21" Type="http://schemas.openxmlformats.org/officeDocument/2006/relationships/hyperlink" Target="https://ro.wikipedia.org/wiki/Microunde" TargetMode="External"/><Relationship Id="rId7" Type="http://schemas.openxmlformats.org/officeDocument/2006/relationships/hyperlink" Target="https://ro.wikipedia.org/wiki/Catod" TargetMode="External"/><Relationship Id="rId12" Type="http://schemas.openxmlformats.org/officeDocument/2006/relationships/hyperlink" Target="https://ro.wikipedia.org/wiki/Diod%C4%83#Diod%C4%83_cu_vid" TargetMode="External"/><Relationship Id="rId17" Type="http://schemas.openxmlformats.org/officeDocument/2006/relationships/hyperlink" Target="https://ro.wikipedia.org/wiki/Radio" TargetMode="External"/><Relationship Id="rId2" Type="http://schemas.openxmlformats.org/officeDocument/2006/relationships/hyperlink" Target="https://ro.wikipedia.org/wiki/Tub_electronic" TargetMode="External"/><Relationship Id="rId16" Type="http://schemas.openxmlformats.org/officeDocument/2006/relationships/hyperlink" Target="https://ro.wikipedia.org/wiki/Televizor" TargetMode="External"/><Relationship Id="rId20" Type="http://schemas.openxmlformats.org/officeDocument/2006/relationships/hyperlink" Target="https://ro.wikipedia.org/wiki/Emi%C8%9B%C4%83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Amplificator_electronic" TargetMode="External"/><Relationship Id="rId11" Type="http://schemas.openxmlformats.org/officeDocument/2006/relationships/hyperlink" Target="https://ro.wikipedia.org/wiki/Lee_De_Forest" TargetMode="External"/><Relationship Id="rId5" Type="http://schemas.openxmlformats.org/officeDocument/2006/relationships/hyperlink" Target="https://ro.wikipedia.org/w/index.php?title=Gril%C4%83&amp;action=edit&amp;redlink=1" TargetMode="External"/><Relationship Id="rId15" Type="http://schemas.openxmlformats.org/officeDocument/2006/relationships/hyperlink" Target="https://ro.wikipedia.org/wiki/Telefonie" TargetMode="External"/><Relationship Id="rId23" Type="http://schemas.openxmlformats.org/officeDocument/2006/relationships/image" Target="../media/image11.png"/><Relationship Id="rId10" Type="http://schemas.openxmlformats.org/officeDocument/2006/relationships/hyperlink" Target="https://ro.wikipedia.org/wiki/1906" TargetMode="External"/><Relationship Id="rId19" Type="http://schemas.openxmlformats.org/officeDocument/2006/relationships/hyperlink" Target="https://ro.wikipedia.org/wiki/Tranzistor" TargetMode="External"/><Relationship Id="rId4" Type="http://schemas.openxmlformats.org/officeDocument/2006/relationships/hyperlink" Target="https://ro.wikipedia.org/wiki/Curent_electric" TargetMode="External"/><Relationship Id="rId9" Type="http://schemas.openxmlformats.org/officeDocument/2006/relationships/hyperlink" Target="https://ro.wikipedia.org/wiki/Anod" TargetMode="External"/><Relationship Id="rId14" Type="http://schemas.openxmlformats.org/officeDocument/2006/relationships/hyperlink" Target="https://ro.wikipedia.org/wiki/Radiofonie" TargetMode="External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4.e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3235" y="2491196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dispozitive Micro-optoelectronice</a:t>
            </a:r>
            <a:br>
              <a:rPr kumimoji="0" lang="ro-MD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br>
              <a:rPr kumimoji="0" lang="en-US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altLang="en-US" sz="32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Tema</a:t>
            </a:r>
            <a:r>
              <a:rPr kumimoji="0" lang="ro-RO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  </a:t>
            </a:r>
            <a:r>
              <a:rPr kumimoji="0" lang="ro-MD" sz="4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CLASIFICAREA dmoe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4400" dirty="0">
                <a:solidFill>
                  <a:prstClr val="black"/>
                </a:solidFill>
                <a:latin typeface="Gill Sans MT" panose="020B0502020104020203"/>
              </a:rPr>
              <a:t>Diode redresoare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9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710" y="2502382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1400" dirty="0">
                <a:latin typeface="Arial Black" panose="020B0A04020102020204" pitchFamily="34" charset="0"/>
              </a:rPr>
            </a:br>
            <a:br>
              <a:rPr lang="ro-MD" altLang="en-US" sz="2000" dirty="0">
                <a:latin typeface="Arial Black" panose="020B0A04020102020204" pitchFamily="34" charset="0"/>
              </a:rPr>
            </a:br>
            <a:r>
              <a:rPr lang="ro-MD" altLang="en-US" sz="2000" dirty="0">
                <a:latin typeface="Arial Black" panose="020B0A04020102020204" pitchFamily="34" charset="0"/>
              </a:rPr>
              <a:t>dioda Fleming, redresoare, zener,  stabistorul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o-MD" sz="2000" dirty="0">
                <a:latin typeface="Arial Black" panose="020B0A04020102020204" pitchFamily="34" charset="0"/>
              </a:rPr>
              <a:t>Diode de impuls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609" y="868769"/>
            <a:ext cx="2944368" cy="613921"/>
          </a:xfrm>
        </p:spPr>
        <p:txBody>
          <a:bodyPr>
            <a:normAutofit/>
          </a:bodyPr>
          <a:lstStyle/>
          <a:p>
            <a:r>
              <a:rPr lang="ro-RO" dirty="0"/>
              <a:t>ANOD – CATOD.   VID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822" y="2660871"/>
            <a:ext cx="4315968" cy="2644457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/>
              <a:t>         </a:t>
            </a:r>
            <a:r>
              <a:rPr lang="ro-RO" sz="2400" dirty="0">
                <a:solidFill>
                  <a:srgbClr val="FF0000"/>
                </a:solidFill>
              </a:rPr>
              <a:t>EMISIA DE ELECTRONI</a:t>
            </a:r>
          </a:p>
          <a:p>
            <a:r>
              <a:rPr lang="ro-RO" sz="2400" dirty="0"/>
              <a:t>Termoelectronică</a:t>
            </a:r>
          </a:p>
          <a:p>
            <a:r>
              <a:rPr lang="ro-RO" sz="2400" dirty="0"/>
              <a:t>Câmp electric aplicat</a:t>
            </a:r>
          </a:p>
          <a:p>
            <a:r>
              <a:rPr lang="ro-RO" sz="2400" dirty="0"/>
              <a:t>Fotoelectronică</a:t>
            </a:r>
          </a:p>
          <a:p>
            <a:r>
              <a:rPr lang="ro-RO" sz="2400" dirty="0"/>
              <a:t>Secundară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8435" y="1190483"/>
            <a:ext cx="1630792" cy="372723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TIPURI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835" y="2965706"/>
            <a:ext cx="7207065" cy="2644457"/>
          </a:xfrm>
        </p:spPr>
        <p:txBody>
          <a:bodyPr/>
          <a:lstStyle/>
          <a:p>
            <a:r>
              <a:rPr lang="ro-RO" sz="2400" dirty="0"/>
              <a:t>Kenotron</a:t>
            </a:r>
          </a:p>
          <a:p>
            <a:r>
              <a:rPr lang="ro-RO" sz="2400" dirty="0"/>
              <a:t>Triodă, Tetrodă, Pentodă, H</a:t>
            </a:r>
            <a:r>
              <a:rPr lang="en-GB" sz="2400" dirty="0" err="1">
                <a:hlinkClick r:id="rId2" tooltip="Hexodă — pagină inexistentă"/>
              </a:rPr>
              <a:t>exode</a:t>
            </a:r>
            <a:r>
              <a:rPr lang="ro-RO" sz="2400" dirty="0"/>
              <a:t>, H</a:t>
            </a:r>
            <a:r>
              <a:rPr lang="en-GB" sz="2400" dirty="0" err="1">
                <a:hlinkClick r:id="rId3" tooltip="Heptodă — pagină inexistentă"/>
              </a:rPr>
              <a:t>eptode</a:t>
            </a:r>
            <a:r>
              <a:rPr lang="en-GB" sz="2400" dirty="0"/>
              <a:t> </a:t>
            </a:r>
            <a:r>
              <a:rPr lang="ro-RO" sz="2400" dirty="0"/>
              <a:t>și </a:t>
            </a:r>
            <a:r>
              <a:rPr lang="en-GB" sz="2400" dirty="0" err="1">
                <a:hlinkClick r:id="rId4" tooltip="Octodă — pagină inexistentă"/>
              </a:rPr>
              <a:t>Octode</a:t>
            </a:r>
            <a:endParaRPr lang="ro-RO" sz="2400" dirty="0"/>
          </a:p>
          <a:p>
            <a:r>
              <a:rPr lang="en-GB" sz="2400" dirty="0"/>
              <a:t>S</a:t>
            </a:r>
            <a:r>
              <a:rPr lang="ro-RO" sz="2400" dirty="0"/>
              <a:t>unt</a:t>
            </a:r>
            <a:r>
              <a:rPr lang="ru-RU" sz="2400" dirty="0"/>
              <a:t> </a:t>
            </a:r>
            <a:r>
              <a:rPr lang="ro-RO" sz="2400" dirty="0"/>
              <a:t>întrun tub e.g. 2</a:t>
            </a:r>
            <a:r>
              <a:rPr lang="en-GB" sz="2400" dirty="0"/>
              <a:t> triode („</a:t>
            </a:r>
            <a:r>
              <a:rPr lang="en-GB" sz="2400" dirty="0" err="1"/>
              <a:t>dublă</a:t>
            </a:r>
            <a:r>
              <a:rPr lang="en-GB" sz="2400" dirty="0"/>
              <a:t> </a:t>
            </a:r>
            <a:r>
              <a:rPr lang="en-GB" sz="2400" dirty="0" err="1"/>
              <a:t>triodă</a:t>
            </a:r>
            <a:r>
              <a:rPr lang="en-GB" sz="2400" dirty="0"/>
              <a:t>”), </a:t>
            </a:r>
            <a:r>
              <a:rPr lang="en-GB" sz="2400" dirty="0" err="1"/>
              <a:t>sau</a:t>
            </a:r>
            <a:r>
              <a:rPr lang="en-GB" sz="2400" dirty="0"/>
              <a:t> o </a:t>
            </a:r>
            <a:r>
              <a:rPr lang="en-GB" sz="2400" dirty="0" err="1"/>
              <a:t>triodă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o </a:t>
            </a:r>
            <a:r>
              <a:rPr lang="en-GB" sz="2400" dirty="0" err="1"/>
              <a:t>pentodă</a:t>
            </a:r>
            <a:r>
              <a:rPr lang="en-GB" sz="2400" dirty="0"/>
              <a:t> („</a:t>
            </a:r>
            <a:r>
              <a:rPr lang="en-GB" sz="2400" dirty="0" err="1"/>
              <a:t>triodă</a:t>
            </a:r>
            <a:r>
              <a:rPr lang="en-GB" sz="2400" dirty="0"/>
              <a:t>–</a:t>
            </a:r>
            <a:r>
              <a:rPr lang="en-GB" sz="2400" dirty="0" err="1"/>
              <a:t>pentodă</a:t>
            </a:r>
            <a:r>
              <a:rPr lang="en-GB" sz="2400" dirty="0"/>
              <a:t>”), o </a:t>
            </a:r>
            <a:r>
              <a:rPr lang="en-GB" sz="2400" dirty="0" err="1"/>
              <a:t>triodă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o </a:t>
            </a:r>
            <a:r>
              <a:rPr lang="en-GB" sz="2400" dirty="0" err="1"/>
              <a:t>hexodă</a:t>
            </a:r>
            <a:r>
              <a:rPr lang="en-GB" sz="2400" dirty="0"/>
              <a:t> („</a:t>
            </a:r>
            <a:r>
              <a:rPr lang="en-GB" sz="2400" dirty="0" err="1"/>
              <a:t>triodă</a:t>
            </a:r>
            <a:r>
              <a:rPr lang="en-GB" sz="2400" dirty="0"/>
              <a:t>–</a:t>
            </a:r>
            <a:r>
              <a:rPr lang="en-GB" sz="2400" dirty="0" err="1"/>
              <a:t>hexodă</a:t>
            </a:r>
            <a:r>
              <a:rPr lang="en-GB" sz="2400" dirty="0"/>
              <a:t>”) etc.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675" y="143335"/>
            <a:ext cx="2102545" cy="22976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67" y="126392"/>
            <a:ext cx="9996868" cy="552877"/>
          </a:xfrm>
        </p:spPr>
        <p:txBody>
          <a:bodyPr/>
          <a:lstStyle/>
          <a:p>
            <a:r>
              <a:rPr lang="ro-RO" dirty="0"/>
              <a:t>Dioda fleming -dioda cu tub  electronic 1904</a:t>
            </a:r>
          </a:p>
        </p:txBody>
      </p:sp>
    </p:spTree>
    <p:extLst>
      <p:ext uri="{BB962C8B-B14F-4D97-AF65-F5344CB8AC3E}">
        <p14:creationId xmlns:p14="http://schemas.microsoft.com/office/powerpoint/2010/main" val="189093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365" y="142262"/>
            <a:ext cx="2102107" cy="584801"/>
          </a:xfrm>
        </p:spPr>
        <p:txBody>
          <a:bodyPr/>
          <a:lstStyle/>
          <a:p>
            <a:r>
              <a:rPr lang="ro-RO" dirty="0"/>
              <a:t>DIODA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738" y="2996167"/>
            <a:ext cx="1440337" cy="522481"/>
          </a:xfrm>
        </p:spPr>
        <p:txBody>
          <a:bodyPr/>
          <a:lstStyle/>
          <a:p>
            <a:r>
              <a:rPr lang="ro-RO" dirty="0"/>
              <a:t>Cu gaz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79" y="3462902"/>
            <a:ext cx="4749552" cy="2644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dirty="0"/>
              <a:t>                Descărcarea în arc</a:t>
            </a:r>
          </a:p>
          <a:p>
            <a:r>
              <a:rPr lang="ro-RO" dirty="0"/>
              <a:t>Cu catod cald – gazotron</a:t>
            </a:r>
          </a:p>
          <a:p>
            <a:r>
              <a:rPr lang="ro-RO" dirty="0"/>
              <a:t>Cu catod rece</a:t>
            </a:r>
          </a:p>
          <a:p>
            <a:r>
              <a:rPr lang="en-GB" b="1" dirty="0" err="1"/>
              <a:t>Utilizare</a:t>
            </a:r>
            <a:r>
              <a:rPr lang="en-GB" dirty="0"/>
              <a:t>:- </a:t>
            </a:r>
            <a:r>
              <a:rPr lang="en-GB" u="sng" dirty="0" err="1">
                <a:hlinkClick r:id="rId2" tooltip="Stabilizator — pagină inexistentă"/>
              </a:rPr>
              <a:t>stabilizator</a:t>
            </a:r>
            <a:r>
              <a:rPr lang="en-GB" dirty="0"/>
              <a:t> de </a:t>
            </a:r>
            <a:r>
              <a:rPr lang="en-GB" dirty="0" err="1"/>
              <a:t>tensiune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sursă</a:t>
            </a:r>
            <a:r>
              <a:rPr lang="en-GB" dirty="0"/>
              <a:t> </a:t>
            </a:r>
            <a:r>
              <a:rPr lang="en-GB" dirty="0" err="1"/>
              <a:t>stroboscopică</a:t>
            </a:r>
            <a:r>
              <a:rPr lang="en-GB" dirty="0"/>
              <a:t> de </a:t>
            </a:r>
            <a:r>
              <a:rPr lang="en-GB" dirty="0" err="1"/>
              <a:t>lumină</a:t>
            </a:r>
            <a:endParaRPr lang="en-GB" dirty="0"/>
          </a:p>
          <a:p>
            <a:r>
              <a:rPr lang="en-GB" dirty="0"/>
              <a:t>- generator de </a:t>
            </a:r>
            <a:r>
              <a:rPr lang="en-GB" dirty="0" err="1"/>
              <a:t>relaxare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dispozitiv</a:t>
            </a:r>
            <a:r>
              <a:rPr lang="en-GB" dirty="0"/>
              <a:t> de </a:t>
            </a:r>
            <a:r>
              <a:rPr lang="en-GB" dirty="0" err="1"/>
              <a:t>protecție</a:t>
            </a:r>
            <a:r>
              <a:rPr lang="en-GB" dirty="0"/>
              <a:t> la </a:t>
            </a:r>
            <a:r>
              <a:rPr lang="en-GB" dirty="0" err="1"/>
              <a:t>supratensiune</a:t>
            </a:r>
            <a:endParaRPr lang="en-GB" dirty="0"/>
          </a:p>
          <a:p>
            <a:r>
              <a:rPr lang="en-GB" dirty="0"/>
              <a:t>- tub de </a:t>
            </a:r>
            <a:r>
              <a:rPr lang="en-GB" dirty="0" err="1"/>
              <a:t>semnalizare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39552" y="2676588"/>
            <a:ext cx="2373026" cy="476729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Cu  vid - KENOTRON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7224" y="3518648"/>
            <a:ext cx="7126773" cy="237322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Dacă</a:t>
            </a:r>
            <a:r>
              <a:rPr lang="en-GB" dirty="0"/>
              <a:t> </a:t>
            </a:r>
            <a:r>
              <a:rPr lang="en-GB" dirty="0" err="1"/>
              <a:t>încălzirea</a:t>
            </a:r>
            <a:r>
              <a:rPr lang="en-GB" dirty="0"/>
              <a:t> </a:t>
            </a:r>
            <a:r>
              <a:rPr lang="ro-RO" dirty="0"/>
              <a:t>K</a:t>
            </a:r>
            <a:r>
              <a:rPr lang="en-GB" dirty="0"/>
              <a:t> </a:t>
            </a:r>
            <a:r>
              <a:rPr lang="ro-RO" dirty="0"/>
              <a:t>= </a:t>
            </a:r>
            <a:r>
              <a:rPr lang="ro-RO" dirty="0" err="1"/>
              <a:t>const</a:t>
            </a:r>
            <a:r>
              <a:rPr lang="en-GB" dirty="0"/>
              <a:t>, </a:t>
            </a:r>
            <a:r>
              <a:rPr lang="en-GB" dirty="0" err="1"/>
              <a:t>curentul</a:t>
            </a:r>
            <a:r>
              <a:rPr lang="en-GB" dirty="0"/>
              <a:t> anodic </a:t>
            </a:r>
            <a:r>
              <a:rPr lang="en-GB" dirty="0" err="1"/>
              <a:t>variază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tensiunea</a:t>
            </a:r>
            <a:r>
              <a:rPr lang="en-GB" dirty="0"/>
              <a:t> </a:t>
            </a:r>
            <a:r>
              <a:rPr lang="en-GB" dirty="0" err="1"/>
              <a:t>anodică</a:t>
            </a:r>
            <a:r>
              <a:rPr lang="en-GB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Legea</a:t>
            </a:r>
            <a:r>
              <a:rPr lang="en-GB" dirty="0"/>
              <a:t> </a:t>
            </a:r>
            <a:r>
              <a:rPr lang="en-GB" dirty="0" err="1"/>
              <a:t>lui</a:t>
            </a:r>
            <a:r>
              <a:rPr lang="en-GB" dirty="0"/>
              <a:t> </a:t>
            </a:r>
            <a:r>
              <a:rPr lang="en-GB" dirty="0" err="1"/>
              <a:t>Boguslavski</a:t>
            </a:r>
            <a:r>
              <a:rPr lang="en-GB" dirty="0"/>
              <a:t> - Langmuir (</a:t>
            </a:r>
            <a:r>
              <a:rPr lang="en-GB" dirty="0" err="1"/>
              <a:t>legea</a:t>
            </a:r>
            <a:r>
              <a:rPr lang="en-GB" dirty="0"/>
              <a:t> </a:t>
            </a:r>
            <a:r>
              <a:rPr lang="en-GB" dirty="0" err="1"/>
              <a:t>exponentului</a:t>
            </a:r>
            <a:r>
              <a:rPr lang="en-GB" dirty="0"/>
              <a:t> 3/2 ), </a:t>
            </a:r>
            <a:r>
              <a:rPr lang="en-GB" dirty="0" err="1"/>
              <a:t>valabilă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tensiuni</a:t>
            </a:r>
            <a:r>
              <a:rPr lang="en-GB" dirty="0"/>
              <a:t> </a:t>
            </a:r>
            <a:r>
              <a:rPr lang="ro-RO" dirty="0"/>
              <a:t>A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. La </a:t>
            </a:r>
            <a:r>
              <a:rPr lang="en-GB" dirty="0" err="1"/>
              <a:t>tensiuni</a:t>
            </a:r>
            <a:r>
              <a:rPr lang="en-GB" dirty="0"/>
              <a:t> </a:t>
            </a:r>
            <a:r>
              <a:rPr lang="ro-RO" dirty="0"/>
              <a:t>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curentul</a:t>
            </a:r>
            <a:r>
              <a:rPr lang="en-GB" dirty="0"/>
              <a:t> nu </a:t>
            </a:r>
            <a:r>
              <a:rPr lang="en-GB" dirty="0" err="1"/>
              <a:t>crește</a:t>
            </a:r>
            <a:r>
              <a:rPr lang="en-GB" dirty="0"/>
              <a:t> </a:t>
            </a:r>
            <a:r>
              <a:rPr lang="en-GB" dirty="0" err="1"/>
              <a:t>nelimitat</a:t>
            </a:r>
            <a:r>
              <a:rPr lang="en-GB" dirty="0"/>
              <a:t>, ci se </a:t>
            </a:r>
            <a:r>
              <a:rPr lang="en-GB" dirty="0" err="1"/>
              <a:t>limitează</a:t>
            </a:r>
            <a:r>
              <a:rPr lang="en-GB" dirty="0"/>
              <a:t> la </a:t>
            </a:r>
            <a:r>
              <a:rPr lang="en-GB" dirty="0" err="1"/>
              <a:t>valoarea</a:t>
            </a:r>
            <a:r>
              <a:rPr lang="en-GB" dirty="0"/>
              <a:t> de </a:t>
            </a:r>
            <a:r>
              <a:rPr lang="en-GB" dirty="0" err="1"/>
              <a:t>saturație</a:t>
            </a:r>
            <a:r>
              <a:rPr lang="en-GB" dirty="0"/>
              <a:t> (</a:t>
            </a:r>
            <a:r>
              <a:rPr lang="en-GB" dirty="0" err="1"/>
              <a:t>egală</a:t>
            </a:r>
            <a:r>
              <a:rPr lang="en-GB" dirty="0"/>
              <a:t> cu </a:t>
            </a:r>
            <a:r>
              <a:rPr lang="en-GB" dirty="0" err="1"/>
              <a:t>valoarea</a:t>
            </a:r>
            <a:r>
              <a:rPr lang="en-GB" dirty="0"/>
              <a:t> </a:t>
            </a:r>
            <a:r>
              <a:rPr lang="en-GB" dirty="0" err="1"/>
              <a:t>curentului</a:t>
            </a:r>
            <a:r>
              <a:rPr lang="en-GB" dirty="0"/>
              <a:t> de </a:t>
            </a:r>
            <a:r>
              <a:rPr lang="en-GB" dirty="0" err="1"/>
              <a:t>emisie</a:t>
            </a:r>
            <a:r>
              <a:rPr lang="en-GB" dirty="0"/>
              <a:t> a </a:t>
            </a:r>
            <a:r>
              <a:rPr lang="en-GB" dirty="0" err="1"/>
              <a:t>catodului</a:t>
            </a:r>
            <a:r>
              <a:rPr lang="en-GB" dirty="0"/>
              <a:t>).</a:t>
            </a:r>
          </a:p>
          <a:p>
            <a:r>
              <a:rPr lang="en-GB" dirty="0" err="1"/>
              <a:t>Dioda</a:t>
            </a:r>
            <a:r>
              <a:rPr lang="en-GB" dirty="0"/>
              <a:t> cu vid </a:t>
            </a:r>
            <a:r>
              <a:rPr lang="en-GB" dirty="0" err="1"/>
              <a:t>este</a:t>
            </a:r>
            <a:r>
              <a:rPr lang="en-GB" dirty="0"/>
              <a:t> un element </a:t>
            </a:r>
            <a:r>
              <a:rPr lang="en-GB" dirty="0" err="1"/>
              <a:t>neliniar</a:t>
            </a:r>
            <a:r>
              <a:rPr lang="en-GB" dirty="0"/>
              <a:t>. </a:t>
            </a:r>
            <a:r>
              <a:rPr lang="ro-RO" dirty="0"/>
              <a:t> </a:t>
            </a:r>
            <a:r>
              <a:rPr lang="en-GB" dirty="0"/>
              <a:t>O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alternativă</a:t>
            </a:r>
            <a:r>
              <a:rPr lang="en-GB" dirty="0"/>
              <a:t> </a:t>
            </a:r>
            <a:r>
              <a:rPr lang="en-GB" dirty="0" err="1"/>
              <a:t>aplicată</a:t>
            </a:r>
            <a:r>
              <a:rPr lang="en-GB" dirty="0"/>
              <a:t> </a:t>
            </a:r>
            <a:r>
              <a:rPr lang="en-GB" dirty="0" err="1"/>
              <a:t>între</a:t>
            </a:r>
            <a:r>
              <a:rPr lang="ro-RO" dirty="0"/>
              <a:t> K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ro-RO" dirty="0"/>
              <a:t>A</a:t>
            </a:r>
            <a:r>
              <a:rPr lang="en-GB" dirty="0"/>
              <a:t> </a:t>
            </a:r>
            <a:r>
              <a:rPr lang="en-GB" dirty="0" err="1"/>
              <a:t>determină</a:t>
            </a:r>
            <a:r>
              <a:rPr lang="en-GB" dirty="0"/>
              <a:t> </a:t>
            </a:r>
            <a:r>
              <a:rPr lang="en-GB" dirty="0" err="1"/>
              <a:t>circulația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curent</a:t>
            </a:r>
            <a:r>
              <a:rPr lang="en-GB" dirty="0"/>
              <a:t> </a:t>
            </a:r>
            <a:r>
              <a:rPr lang="en-GB" dirty="0" err="1"/>
              <a:t>deformat</a:t>
            </a:r>
            <a:r>
              <a:rPr lang="en-GB" dirty="0"/>
              <a:t>, </a:t>
            </a:r>
            <a:r>
              <a:rPr lang="en-GB" dirty="0" err="1"/>
              <a:t>doar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cursul</a:t>
            </a:r>
            <a:r>
              <a:rPr lang="en-GB" dirty="0"/>
              <a:t> </a:t>
            </a:r>
            <a:r>
              <a:rPr lang="en-GB" dirty="0" err="1"/>
              <a:t>întregii</a:t>
            </a:r>
            <a:r>
              <a:rPr lang="en-GB" dirty="0"/>
              <a:t> </a:t>
            </a:r>
            <a:r>
              <a:rPr lang="en-GB" dirty="0" err="1"/>
              <a:t>alternanțe</a:t>
            </a:r>
            <a:r>
              <a:rPr lang="en-GB" dirty="0"/>
              <a:t> </a:t>
            </a:r>
            <a:r>
              <a:rPr lang="en-GB" dirty="0" err="1"/>
              <a:t>pozitive</a:t>
            </a:r>
            <a:r>
              <a:rPr lang="en-GB" dirty="0"/>
              <a:t> (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într</a:t>
            </a:r>
            <a:r>
              <a:rPr lang="en-GB" dirty="0"/>
              <a:t>-o </a:t>
            </a:r>
            <a:r>
              <a:rPr lang="en-GB" dirty="0" err="1"/>
              <a:t>porțiune</a:t>
            </a:r>
            <a:r>
              <a:rPr lang="en-GB" dirty="0"/>
              <a:t> a </a:t>
            </a:r>
            <a:r>
              <a:rPr lang="en-GB" dirty="0" err="1"/>
              <a:t>acesteia</a:t>
            </a:r>
            <a:r>
              <a:rPr lang="en-GB" dirty="0"/>
              <a:t>).</a:t>
            </a:r>
          </a:p>
          <a:p>
            <a:r>
              <a:rPr lang="en-GB" b="1" dirty="0" err="1"/>
              <a:t>Utilizare</a:t>
            </a:r>
            <a:r>
              <a:rPr lang="en-GB" dirty="0"/>
              <a:t>:</a:t>
            </a:r>
            <a:r>
              <a:rPr lang="ro-RO" dirty="0"/>
              <a:t> </a:t>
            </a:r>
            <a:r>
              <a:rPr lang="en-GB" dirty="0"/>
              <a:t>- detector</a:t>
            </a:r>
            <a:r>
              <a:rPr lang="ro-RO" dirty="0"/>
              <a:t> </a:t>
            </a:r>
            <a:r>
              <a:rPr lang="en-GB" dirty="0"/>
              <a:t>- </a:t>
            </a:r>
            <a:r>
              <a:rPr lang="en-GB" dirty="0" err="1">
                <a:hlinkClick r:id="rId3" tooltip="Redresor"/>
              </a:rPr>
              <a:t>redresor</a:t>
            </a:r>
            <a:r>
              <a:rPr lang="en-GB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3" y="877988"/>
            <a:ext cx="4937813" cy="217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45" y="848340"/>
            <a:ext cx="2727655" cy="2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55" y="153650"/>
            <a:ext cx="8911687" cy="1280890"/>
          </a:xfrm>
        </p:spPr>
        <p:txBody>
          <a:bodyPr/>
          <a:lstStyle/>
          <a:p>
            <a:r>
              <a:rPr lang="en-US" dirty="0" err="1"/>
              <a:t>Trioda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59" y="894606"/>
            <a:ext cx="7770961" cy="5423461"/>
          </a:xfrm>
        </p:spPr>
        <p:txBody>
          <a:bodyPr>
            <a:normAutofit/>
          </a:bodyPr>
          <a:lstStyle/>
          <a:p>
            <a:r>
              <a:rPr lang="ro-RO" b="1" dirty="0"/>
              <a:t>T</a:t>
            </a:r>
            <a:r>
              <a:rPr lang="en-GB" b="1" dirty="0" err="1"/>
              <a:t>riod</a:t>
            </a:r>
            <a:r>
              <a:rPr lang="ro-RO" b="1" dirty="0"/>
              <a:t>a</a:t>
            </a:r>
            <a:r>
              <a:rPr lang="en-GB" dirty="0"/>
              <a:t> </a:t>
            </a:r>
            <a:r>
              <a:rPr lang="ro-RO" dirty="0"/>
              <a:t>- </a:t>
            </a:r>
            <a:r>
              <a:rPr lang="en-GB" dirty="0"/>
              <a:t>un </a:t>
            </a:r>
            <a:r>
              <a:rPr lang="en-GB" dirty="0">
                <a:hlinkClick r:id="rId2" tooltip="Tub electronic"/>
              </a:rPr>
              <a:t>tub electronic</a:t>
            </a:r>
            <a:r>
              <a:rPr lang="en-GB" dirty="0"/>
              <a:t> cu </a:t>
            </a:r>
            <a:r>
              <a:rPr lang="en-GB" dirty="0" err="1"/>
              <a:t>trei</a:t>
            </a:r>
            <a:r>
              <a:rPr lang="en-GB" dirty="0"/>
              <a:t> </a:t>
            </a:r>
            <a:r>
              <a:rPr lang="en-GB" dirty="0" err="1">
                <a:hlinkClick r:id="rId3" tooltip="Electrod"/>
              </a:rPr>
              <a:t>electrozi</a:t>
            </a:r>
            <a:r>
              <a:rPr lang="en-GB" dirty="0"/>
              <a:t>, </a:t>
            </a:r>
            <a:r>
              <a:rPr lang="en-GB" dirty="0" err="1"/>
              <a:t>într</a:t>
            </a:r>
            <a:r>
              <a:rPr lang="en-GB" dirty="0"/>
              <a:t>-un </a:t>
            </a:r>
            <a:r>
              <a:rPr lang="en-GB" dirty="0" err="1"/>
              <a:t>balon</a:t>
            </a:r>
            <a:r>
              <a:rPr lang="ro-RO" dirty="0"/>
              <a:t>  vidat</a:t>
            </a:r>
          </a:p>
          <a:p>
            <a:r>
              <a:rPr lang="en-GB" dirty="0"/>
              <a:t>„</a:t>
            </a:r>
            <a:r>
              <a:rPr lang="en-GB" dirty="0" err="1">
                <a:hlinkClick r:id="rId4" tooltip="Curent electric"/>
              </a:rPr>
              <a:t>Curentul</a:t>
            </a:r>
            <a:r>
              <a:rPr lang="en-GB" dirty="0"/>
              <a:t> din </a:t>
            </a:r>
            <a:r>
              <a:rPr lang="en-GB" dirty="0" err="1"/>
              <a:t>triodă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controlat</a:t>
            </a:r>
            <a:r>
              <a:rPr lang="en-GB" dirty="0"/>
              <a:t> de </a:t>
            </a:r>
            <a:r>
              <a:rPr lang="en-GB" dirty="0" err="1"/>
              <a:t>electrod</a:t>
            </a:r>
            <a:r>
              <a:rPr lang="ro-RO" dirty="0"/>
              <a:t>ul</a:t>
            </a:r>
            <a:r>
              <a:rPr lang="en-GB" dirty="0"/>
              <a:t> de </a:t>
            </a:r>
            <a:r>
              <a:rPr lang="en-GB" dirty="0" err="1"/>
              <a:t>comandă</a:t>
            </a:r>
            <a:r>
              <a:rPr lang="en-GB" dirty="0"/>
              <a:t>: </a:t>
            </a:r>
            <a:r>
              <a:rPr lang="en-GB" dirty="0" err="1">
                <a:hlinkClick r:id="rId5" tooltip="Grilă — pagină inexistentă"/>
              </a:rPr>
              <a:t>grila</a:t>
            </a:r>
            <a:r>
              <a:rPr lang="en-GB" dirty="0"/>
              <a:t>, </a:t>
            </a:r>
            <a:endParaRPr lang="ro-RO" dirty="0"/>
          </a:p>
          <a:p>
            <a:r>
              <a:rPr lang="ro-RO" dirty="0"/>
              <a:t>T</a:t>
            </a:r>
            <a:r>
              <a:rPr lang="en-GB" dirty="0" err="1"/>
              <a:t>rioda</a:t>
            </a:r>
            <a:r>
              <a:rPr lang="en-GB" dirty="0"/>
              <a:t> </a:t>
            </a:r>
            <a:r>
              <a:rPr lang="en-GB" dirty="0" err="1"/>
              <a:t>funcțion</a:t>
            </a:r>
            <a:r>
              <a:rPr lang="ro-RO" dirty="0"/>
              <a:t>ează </a:t>
            </a:r>
            <a:r>
              <a:rPr lang="en-GB" dirty="0"/>
              <a:t>ca </a:t>
            </a:r>
            <a:r>
              <a:rPr lang="en-GB" dirty="0" err="1">
                <a:hlinkClick r:id="rId6" tooltip="Amplificator electronic"/>
              </a:rPr>
              <a:t>amplificator</a:t>
            </a:r>
            <a:r>
              <a:rPr lang="en-GB" dirty="0"/>
              <a:t>, </a:t>
            </a:r>
            <a:r>
              <a:rPr lang="en-GB" dirty="0" err="1"/>
              <a:t>oscilator</a:t>
            </a:r>
            <a:r>
              <a:rPr lang="en-GB" dirty="0"/>
              <a:t>, </a:t>
            </a:r>
            <a:r>
              <a:rPr lang="ro-RO" dirty="0"/>
              <a:t>comutator</a:t>
            </a:r>
            <a:r>
              <a:rPr lang="en-GB" dirty="0"/>
              <a:t>. </a:t>
            </a:r>
            <a:r>
              <a:rPr lang="en-GB" dirty="0" err="1"/>
              <a:t>Cei</a:t>
            </a:r>
            <a:r>
              <a:rPr lang="en-GB" dirty="0"/>
              <a:t>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en-GB" dirty="0" err="1"/>
              <a:t>electrozi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 </a:t>
            </a:r>
            <a:r>
              <a:rPr lang="en-GB" dirty="0" err="1">
                <a:hlinkClick r:id="rId7" tooltip="Catod"/>
              </a:rPr>
              <a:t>catodul</a:t>
            </a:r>
            <a:r>
              <a:rPr lang="en-GB" dirty="0"/>
              <a:t>, </a:t>
            </a:r>
            <a:r>
              <a:rPr lang="en-GB" dirty="0" err="1"/>
              <a:t>încălzit</a:t>
            </a:r>
            <a:r>
              <a:rPr lang="en-GB" dirty="0"/>
              <a:t> de un </a:t>
            </a:r>
            <a:r>
              <a:rPr lang="en-GB" dirty="0">
                <a:hlinkClick r:id="rId8" tooltip="Filament"/>
              </a:rPr>
              <a:t>filament</a:t>
            </a:r>
            <a:r>
              <a:rPr lang="en-GB" dirty="0"/>
              <a:t>, </a:t>
            </a:r>
            <a:r>
              <a:rPr lang="en-GB" dirty="0" err="1"/>
              <a:t>grila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 </a:t>
            </a:r>
            <a:r>
              <a:rPr lang="en-GB" dirty="0" err="1">
                <a:hlinkClick r:id="rId9" tooltip="Anod"/>
              </a:rPr>
              <a:t>anodul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I</a:t>
            </a:r>
            <a:r>
              <a:rPr lang="en-GB" dirty="0" err="1"/>
              <a:t>nventată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 </a:t>
            </a:r>
            <a:r>
              <a:rPr lang="en-GB" dirty="0">
                <a:hlinkClick r:id="rId10" tooltip="1906"/>
              </a:rPr>
              <a:t>1906</a:t>
            </a:r>
            <a:r>
              <a:rPr lang="en-GB" dirty="0"/>
              <a:t> de </a:t>
            </a:r>
            <a:r>
              <a:rPr lang="en-GB" dirty="0">
                <a:hlinkClick r:id="rId11" tooltip="Lee De Forest"/>
              </a:rPr>
              <a:t>Lee De Forest</a:t>
            </a:r>
            <a:r>
              <a:rPr lang="en-GB" dirty="0"/>
              <a:t> 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adăugarea</a:t>
            </a:r>
            <a:r>
              <a:rPr lang="en-GB" dirty="0"/>
              <a:t> </a:t>
            </a:r>
            <a:r>
              <a:rPr lang="en-GB" dirty="0" err="1"/>
              <a:t>grilei</a:t>
            </a:r>
            <a:r>
              <a:rPr lang="en-GB" dirty="0"/>
              <a:t> la </a:t>
            </a:r>
            <a:r>
              <a:rPr lang="ro-RO" dirty="0"/>
              <a:t> </a:t>
            </a:r>
            <a:r>
              <a:rPr lang="en-GB" dirty="0" err="1">
                <a:hlinkClick r:id="rId12" tooltip="Diodă"/>
              </a:rPr>
              <a:t>diodă</a:t>
            </a:r>
            <a:r>
              <a:rPr lang="en-GB" dirty="0"/>
              <a:t>.</a:t>
            </a:r>
            <a:endParaRPr lang="ro-RO" dirty="0"/>
          </a:p>
          <a:p>
            <a:r>
              <a:rPr lang="en-GB" dirty="0"/>
              <a:t> </a:t>
            </a:r>
            <a:r>
              <a:rPr lang="en-GB" dirty="0" err="1"/>
              <a:t>Inventarea</a:t>
            </a:r>
            <a:r>
              <a:rPr lang="en-GB" dirty="0"/>
              <a:t> </a:t>
            </a:r>
            <a:r>
              <a:rPr lang="en-GB" dirty="0" err="1"/>
              <a:t>triodei</a:t>
            </a:r>
            <a:r>
              <a:rPr lang="en-GB" dirty="0"/>
              <a:t> a </a:t>
            </a:r>
            <a:r>
              <a:rPr lang="en-GB" dirty="0" err="1"/>
              <a:t>inaugurat</a:t>
            </a:r>
            <a:r>
              <a:rPr lang="en-GB" dirty="0"/>
              <a:t> era </a:t>
            </a:r>
            <a:r>
              <a:rPr lang="en-GB" dirty="0" err="1">
                <a:hlinkClick r:id="rId13" tooltip="Electronică"/>
              </a:rPr>
              <a:t>electronicii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permis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 </a:t>
            </a:r>
            <a:r>
              <a:rPr lang="en-GB" dirty="0" err="1">
                <a:hlinkClick r:id="rId14" tooltip="Radiofonie"/>
              </a:rPr>
              <a:t>radiofoniei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a </a:t>
            </a:r>
            <a:r>
              <a:rPr lang="en-GB" dirty="0" err="1">
                <a:hlinkClick r:id="rId15" tooltip="Telefonie"/>
              </a:rPr>
              <a:t>telefoniei</a:t>
            </a:r>
            <a:r>
              <a:rPr lang="en-GB" dirty="0"/>
              <a:t> la mare </a:t>
            </a:r>
            <a:r>
              <a:rPr lang="en-GB" dirty="0" err="1"/>
              <a:t>distanță</a:t>
            </a:r>
            <a:r>
              <a:rPr lang="en-GB" dirty="0"/>
              <a:t>. </a:t>
            </a:r>
            <a:r>
              <a:rPr lang="en-GB" dirty="0" err="1"/>
              <a:t>Triodele</a:t>
            </a:r>
            <a:r>
              <a:rPr lang="en-GB" dirty="0"/>
              <a:t> 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folosite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aparatele</a:t>
            </a:r>
            <a:r>
              <a:rPr lang="en-GB" dirty="0"/>
              <a:t> </a:t>
            </a:r>
            <a:r>
              <a:rPr lang="en-GB" dirty="0" err="1"/>
              <a:t>electronice</a:t>
            </a:r>
            <a:r>
              <a:rPr lang="en-GB" dirty="0"/>
              <a:t> de </a:t>
            </a:r>
            <a:r>
              <a:rPr lang="en-GB" dirty="0" err="1"/>
              <a:t>consum</a:t>
            </a:r>
            <a:r>
              <a:rPr lang="en-GB" dirty="0"/>
              <a:t>, ca </a:t>
            </a:r>
            <a:r>
              <a:rPr lang="en-GB" dirty="0" err="1">
                <a:hlinkClick r:id="rId16" tooltip="Televizor"/>
              </a:rPr>
              <a:t>televizoarele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aparatele</a:t>
            </a:r>
            <a:r>
              <a:rPr lang="en-GB" dirty="0"/>
              <a:t> de </a:t>
            </a:r>
            <a:r>
              <a:rPr lang="en-GB" dirty="0">
                <a:hlinkClick r:id="rId17" tooltip="Radio"/>
              </a:rPr>
              <a:t>radio</a:t>
            </a:r>
            <a:r>
              <a:rPr lang="en-GB" dirty="0"/>
              <a:t>. </a:t>
            </a:r>
            <a:r>
              <a:rPr lang="en-GB" dirty="0" err="1"/>
              <a:t>Începând</a:t>
            </a:r>
            <a:r>
              <a:rPr lang="en-GB" dirty="0"/>
              <a:t> cu </a:t>
            </a:r>
            <a:r>
              <a:rPr lang="en-GB" dirty="0" err="1">
                <a:hlinkClick r:id="rId18" tooltip="Anii 1970"/>
              </a:rPr>
              <a:t>anii</a:t>
            </a:r>
            <a:r>
              <a:rPr lang="en-GB" dirty="0">
                <a:hlinkClick r:id="rId18" tooltip="Anii 1970"/>
              </a:rPr>
              <a:t> 1970</a:t>
            </a:r>
            <a:r>
              <a:rPr lang="en-GB" dirty="0"/>
              <a:t> 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înlocuite</a:t>
            </a:r>
            <a:r>
              <a:rPr lang="en-GB" dirty="0"/>
              <a:t> de </a:t>
            </a:r>
            <a:r>
              <a:rPr lang="en-GB" dirty="0" err="1">
                <a:hlinkClick r:id="rId19" tooltip="Tranzistor"/>
              </a:rPr>
              <a:t>tranzistori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/>
              <a:t>Actual </a:t>
            </a:r>
            <a:r>
              <a:rPr lang="en-GB" dirty="0" err="1"/>
              <a:t>principala</a:t>
            </a:r>
            <a:r>
              <a:rPr lang="en-GB" dirty="0"/>
              <a:t> </a:t>
            </a:r>
            <a:r>
              <a:rPr lang="en-GB" dirty="0" err="1"/>
              <a:t>lor</a:t>
            </a:r>
            <a:r>
              <a:rPr lang="en-GB" dirty="0"/>
              <a:t> </a:t>
            </a:r>
            <a:r>
              <a:rPr lang="en-GB" dirty="0" err="1"/>
              <a:t>utilizare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 </a:t>
            </a:r>
            <a:r>
              <a:rPr lang="en-GB" dirty="0" err="1">
                <a:hlinkClick r:id="rId20" tooltip="Emițător"/>
              </a:rPr>
              <a:t>emițătoarele</a:t>
            </a:r>
            <a:r>
              <a:rPr lang="en-GB" dirty="0">
                <a:hlinkClick r:id="rId20" tooltip="Emițător"/>
              </a:rPr>
              <a:t> radio</a:t>
            </a:r>
            <a:r>
              <a:rPr lang="en-GB" dirty="0"/>
              <a:t> de mare </a:t>
            </a:r>
            <a:r>
              <a:rPr lang="en-GB" dirty="0" err="1"/>
              <a:t>putere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sistemele</a:t>
            </a:r>
            <a:r>
              <a:rPr lang="en-GB" dirty="0"/>
              <a:t> de </a:t>
            </a:r>
            <a:r>
              <a:rPr lang="en-GB" dirty="0" err="1"/>
              <a:t>încălzire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 </a:t>
            </a:r>
            <a:r>
              <a:rPr lang="en-GB" dirty="0" err="1">
                <a:hlinkClick r:id="rId21" tooltip="Microunde"/>
              </a:rPr>
              <a:t>microunde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93498" y="3004457"/>
            <a:ext cx="4298502" cy="254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69575" y="440641"/>
            <a:ext cx="3017031" cy="21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269" y="187084"/>
            <a:ext cx="1794509" cy="5275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dioda</a:t>
            </a:r>
            <a:endParaRPr lang="en-US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269965"/>
            <a:ext cx="4868092" cy="47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0" y="847682"/>
            <a:ext cx="5530997" cy="254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9" y="5136071"/>
            <a:ext cx="241935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621" y="5136071"/>
            <a:ext cx="2247900" cy="10096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18053" y="3795586"/>
            <a:ext cx="4279860" cy="2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MD" dirty="0"/>
              <a:t>Clasificarea diodelor SC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329532"/>
            <a:ext cx="8763000" cy="3449638"/>
          </a:xfrm>
        </p:spPr>
        <p:txBody>
          <a:bodyPr/>
          <a:lstStyle/>
          <a:p>
            <a:r>
              <a:rPr lang="ro-MD" altLang="en-US" dirty="0"/>
              <a:t>După destinație:</a:t>
            </a:r>
          </a:p>
          <a:p>
            <a:endParaRPr lang="ro-MD" altLang="en-US" dirty="0"/>
          </a:p>
          <a:p>
            <a:endParaRPr lang="ro-MD" altLang="en-US" dirty="0"/>
          </a:p>
          <a:p>
            <a:endParaRPr lang="ro-MD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o-MD" altLang="en-US" dirty="0"/>
              <a:t>După material:</a:t>
            </a:r>
            <a:r>
              <a:rPr lang="en-US" altLang="en-US" dirty="0"/>
              <a:t> </a:t>
            </a:r>
            <a:r>
              <a:rPr lang="ro-MD" altLang="en-US" dirty="0"/>
              <a:t>Ge, Si, </a:t>
            </a:r>
            <a:r>
              <a:rPr lang="ro-MD" altLang="en-US" dirty="0" err="1"/>
              <a:t>GaAs</a:t>
            </a:r>
            <a:r>
              <a:rPr lang="ro-MD" altLang="en-US" dirty="0"/>
              <a:t>, </a:t>
            </a:r>
            <a:r>
              <a:rPr lang="ro-MD" altLang="en-US" dirty="0" err="1"/>
              <a:t>GaP</a:t>
            </a:r>
            <a:r>
              <a:rPr lang="ro-MD" altLang="en-US" dirty="0"/>
              <a:t>,  </a:t>
            </a:r>
            <a:r>
              <a:rPr lang="ro-MD" altLang="en-US" dirty="0" err="1"/>
              <a:t>InP</a:t>
            </a:r>
            <a:r>
              <a:rPr lang="ro-MD" altLang="en-US" dirty="0"/>
              <a:t> , </a:t>
            </a:r>
            <a:r>
              <a:rPr lang="ro-MD" altLang="en-US" dirty="0" err="1"/>
              <a:t>InAs</a:t>
            </a:r>
            <a:r>
              <a:rPr lang="ro-MD" altLang="en-US" dirty="0"/>
              <a:t>, </a:t>
            </a:r>
            <a:r>
              <a:rPr lang="ro-MD" altLang="en-US" dirty="0" err="1"/>
              <a:t>InSb</a:t>
            </a:r>
            <a:r>
              <a:rPr lang="ro-MD" altLang="en-US" dirty="0"/>
              <a:t>, </a:t>
            </a:r>
            <a:r>
              <a:rPr lang="ro-MD" altLang="en-US" dirty="0" err="1"/>
              <a:t>SiC</a:t>
            </a:r>
            <a:r>
              <a:rPr lang="ro-MD" altLang="en-US" dirty="0"/>
              <a:t>, </a:t>
            </a:r>
          </a:p>
          <a:p>
            <a:pPr marL="0" indent="0">
              <a:buNone/>
            </a:pPr>
            <a:r>
              <a:rPr lang="ro-MD" altLang="en-US" dirty="0"/>
              <a:t>                          semiconductori organici........</a:t>
            </a:r>
          </a:p>
          <a:p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0116"/>
              </p:ext>
            </p:extLst>
          </p:nvPr>
        </p:nvGraphicFramePr>
        <p:xfrm>
          <a:off x="1387366" y="2016125"/>
          <a:ext cx="10216056" cy="2618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65">
                  <a:extLst>
                    <a:ext uri="{9D8B030D-6E8A-4147-A177-3AD203B41FA5}">
                      <a16:colId xmlns:a16="http://schemas.microsoft.com/office/drawing/2014/main" val="3849081302"/>
                    </a:ext>
                  </a:extLst>
                </a:gridCol>
                <a:gridCol w="1466104">
                  <a:extLst>
                    <a:ext uri="{9D8B030D-6E8A-4147-A177-3AD203B41FA5}">
                      <a16:colId xmlns:a16="http://schemas.microsoft.com/office/drawing/2014/main" val="4129764114"/>
                    </a:ext>
                  </a:extLst>
                </a:gridCol>
                <a:gridCol w="1577247">
                  <a:extLst>
                    <a:ext uri="{9D8B030D-6E8A-4147-A177-3AD203B41FA5}">
                      <a16:colId xmlns:a16="http://schemas.microsoft.com/office/drawing/2014/main" val="4156238190"/>
                    </a:ext>
                  </a:extLst>
                </a:gridCol>
                <a:gridCol w="1382545">
                  <a:extLst>
                    <a:ext uri="{9D8B030D-6E8A-4147-A177-3AD203B41FA5}">
                      <a16:colId xmlns:a16="http://schemas.microsoft.com/office/drawing/2014/main" val="2684729521"/>
                    </a:ext>
                  </a:extLst>
                </a:gridCol>
                <a:gridCol w="1336680">
                  <a:extLst>
                    <a:ext uri="{9D8B030D-6E8A-4147-A177-3AD203B41FA5}">
                      <a16:colId xmlns:a16="http://schemas.microsoft.com/office/drawing/2014/main" val="1514138116"/>
                    </a:ext>
                  </a:extLst>
                </a:gridCol>
                <a:gridCol w="986789">
                  <a:extLst>
                    <a:ext uri="{9D8B030D-6E8A-4147-A177-3AD203B41FA5}">
                      <a16:colId xmlns:a16="http://schemas.microsoft.com/office/drawing/2014/main" val="2596239891"/>
                    </a:ext>
                  </a:extLst>
                </a:gridCol>
                <a:gridCol w="1877526">
                  <a:extLst>
                    <a:ext uri="{9D8B030D-6E8A-4147-A177-3AD203B41FA5}">
                      <a16:colId xmlns:a16="http://schemas.microsoft.com/office/drawing/2014/main" val="2583632983"/>
                    </a:ext>
                  </a:extLst>
                </a:gridCol>
              </a:tblGrid>
              <a:tr h="1042992">
                <a:tc>
                  <a:txBody>
                    <a:bodyPr/>
                    <a:lstStyle/>
                    <a:p>
                      <a:endParaRPr lang="ro-MD" sz="16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       Dioda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</a:t>
                      </a:r>
                      <a:r>
                        <a:rPr lang="ro-MD" sz="1600" b="1" dirty="0" err="1"/>
                        <a:t>edresoare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 err="1"/>
                        <a:t>Stabiltron</a:t>
                      </a:r>
                      <a:r>
                        <a:rPr lang="en-US" sz="1600" b="1" dirty="0"/>
                        <a:t>/</a:t>
                      </a:r>
                    </a:p>
                    <a:p>
                      <a:r>
                        <a:rPr lang="en-US" sz="1600" b="1" dirty="0" err="1"/>
                        <a:t>Stabistor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IMPATT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</a:t>
                      </a:r>
                      <a:r>
                        <a:rPr lang="ro-MD" sz="1600" b="1" dirty="0" err="1"/>
                        <a:t>aricap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</a:t>
                      </a:r>
                      <a:r>
                        <a:rPr lang="ro-MD" sz="1600" b="1" dirty="0" err="1"/>
                        <a:t>mpuls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</a:t>
                      </a:r>
                      <a:r>
                        <a:rPr lang="ro-MD" sz="1600" b="1" dirty="0" err="1"/>
                        <a:t>unel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Esaki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</a:t>
                      </a:r>
                      <a:r>
                        <a:rPr lang="ro-MD" sz="1600" b="1" dirty="0" err="1"/>
                        <a:t>peciale</a:t>
                      </a:r>
                      <a:endParaRPr lang="en-US" sz="16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255711921"/>
                  </a:ext>
                </a:extLst>
              </a:tr>
              <a:tr h="1575945">
                <a:tc>
                  <a:txBody>
                    <a:bodyPr/>
                    <a:lstStyle/>
                    <a:p>
                      <a:endParaRPr lang="ro-MD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Proprietatea utilizată a </a:t>
                      </a:r>
                    </a:p>
                    <a:p>
                      <a:pPr algn="ctr"/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joncțiunii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Asimetria  caracteristicii</a:t>
                      </a:r>
                      <a:r>
                        <a:rPr lang="en-US" sz="1600" b="1" dirty="0"/>
                        <a:t> I=f(U)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Străpungerea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/ UT negative/</a:t>
                      </a:r>
                    </a:p>
                    <a:p>
                      <a:r>
                        <a:rPr lang="en-US" sz="1600" b="1" dirty="0" err="1"/>
                        <a:t>avalan;a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Capacitatea barierei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C=f(U)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Procese tranzitorii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foarte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repezi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Efect tunel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Fotodioda</a:t>
                      </a:r>
                    </a:p>
                    <a:p>
                      <a:r>
                        <a:rPr lang="ro-MD" sz="1600" b="1" dirty="0"/>
                        <a:t>Laser</a:t>
                      </a:r>
                    </a:p>
                    <a:p>
                      <a:r>
                        <a:rPr lang="ro-MD" sz="1600" b="1" dirty="0" err="1"/>
                        <a:t>Schottky</a:t>
                      </a:r>
                      <a:endParaRPr lang="ro-MD" sz="1600" b="1" dirty="0"/>
                    </a:p>
                    <a:p>
                      <a:r>
                        <a:rPr lang="ro-MD" sz="1600" b="1" dirty="0" err="1"/>
                        <a:t>magnetodioda</a:t>
                      </a:r>
                      <a:endParaRPr lang="en-US" sz="16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23499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3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/>
          <p:cNvSpPr/>
          <p:nvPr/>
        </p:nvSpPr>
        <p:spPr>
          <a:xfrm>
            <a:off x="839312" y="1566286"/>
            <a:ext cx="1354344" cy="10225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 contact punctiform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3130752" y="1569231"/>
            <a:ext cx="1561212" cy="10196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Microaliate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5367426" y="1552764"/>
            <a:ext cx="1150883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7274063" y="1575217"/>
            <a:ext cx="1314112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peech Bubble: Rectangle 7"/>
          <p:cNvSpPr/>
          <p:nvPr/>
        </p:nvSpPr>
        <p:spPr>
          <a:xfrm flipH="1">
            <a:off x="9263637" y="1552765"/>
            <a:ext cx="2248755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2565736" y="3195561"/>
            <a:ext cx="1665603" cy="74420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764924" y="3147441"/>
            <a:ext cx="1587062" cy="79232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7772400" y="3121672"/>
            <a:ext cx="1531381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Speech Bubble: Rectangle 11"/>
          <p:cNvSpPr/>
          <p:nvPr/>
        </p:nvSpPr>
        <p:spPr>
          <a:xfrm>
            <a:off x="10042634" y="3121672"/>
            <a:ext cx="1509904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peech Bubble: Rectangle 12"/>
          <p:cNvSpPr/>
          <p:nvPr/>
        </p:nvSpPr>
        <p:spPr>
          <a:xfrm>
            <a:off x="4473078" y="4486118"/>
            <a:ext cx="1622922" cy="8690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Speech Bubble: Rectangle 13"/>
          <p:cNvSpPr/>
          <p:nvPr/>
        </p:nvSpPr>
        <p:spPr>
          <a:xfrm rot="10800000" flipV="1">
            <a:off x="7772400" y="4486118"/>
            <a:ext cx="1531381" cy="8195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Speech Bubble: Rectangle 14"/>
          <p:cNvSpPr/>
          <p:nvPr/>
        </p:nvSpPr>
        <p:spPr>
          <a:xfrm>
            <a:off x="10049787" y="4486118"/>
            <a:ext cx="1588731" cy="8195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Scroll: Horizontal 15"/>
          <p:cNvSpPr/>
          <p:nvPr/>
        </p:nvSpPr>
        <p:spPr>
          <a:xfrm>
            <a:off x="3824992" y="348527"/>
            <a:ext cx="4271663" cy="982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DIODE: clasificarea în tipuri tehnologice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  <a:stCxn id="6" idx="4"/>
            <a:endCxn id="6" idx="4"/>
          </p:cNvCxnSpPr>
          <p:nvPr/>
        </p:nvCxnSpPr>
        <p:spPr>
          <a:xfrm>
            <a:off x="5703104" y="27031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3"/>
          </p:cNvCxnSpPr>
          <p:nvPr/>
        </p:nvCxnSpPr>
        <p:spPr>
          <a:xfrm>
            <a:off x="4231339" y="3543601"/>
            <a:ext cx="0" cy="2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6" idx="4"/>
          </p:cNvCxnSpPr>
          <p:nvPr/>
        </p:nvCxnSpPr>
        <p:spPr>
          <a:xfrm flipH="1">
            <a:off x="4231340" y="2703134"/>
            <a:ext cx="1471764" cy="100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</p:cNvCxnSpPr>
          <p:nvPr/>
        </p:nvCxnSpPr>
        <p:spPr>
          <a:xfrm flipH="1">
            <a:off x="5942867" y="2575315"/>
            <a:ext cx="1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2867" y="2717046"/>
            <a:ext cx="1409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7351986" y="2575315"/>
            <a:ext cx="0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6647426" y="2717046"/>
            <a:ext cx="983084" cy="40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44152" y="2717046"/>
            <a:ext cx="0" cy="43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</p:cNvCxnSpPr>
          <p:nvPr/>
        </p:nvCxnSpPr>
        <p:spPr>
          <a:xfrm flipH="1">
            <a:off x="10477500" y="4042023"/>
            <a:ext cx="5528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4"/>
          </p:cNvCxnSpPr>
          <p:nvPr/>
        </p:nvCxnSpPr>
        <p:spPr>
          <a:xfrm flipH="1">
            <a:off x="8213834" y="4042023"/>
            <a:ext cx="5224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2" idx="1"/>
          </p:cNvCxnSpPr>
          <p:nvPr/>
        </p:nvCxnSpPr>
        <p:spPr>
          <a:xfrm>
            <a:off x="9303781" y="3530717"/>
            <a:ext cx="738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96655" y="2597768"/>
            <a:ext cx="0" cy="52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91964" y="2717046"/>
            <a:ext cx="1250903" cy="176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/>
          <p:cNvCxnSpPr/>
          <p:nvPr/>
        </p:nvCxnSpPr>
        <p:spPr>
          <a:xfrm>
            <a:off x="8538090" y="2597768"/>
            <a:ext cx="2306062" cy="3215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2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91" y="-2809"/>
            <a:ext cx="5166682" cy="6775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57912"/>
            <a:ext cx="6513133" cy="557739"/>
          </a:xfrm>
        </p:spPr>
        <p:txBody>
          <a:bodyPr>
            <a:normAutofit/>
          </a:bodyPr>
          <a:lstStyle/>
          <a:p>
            <a:pPr algn="ctr"/>
            <a:r>
              <a:rPr lang="ro-MD" dirty="0"/>
              <a:t>Obținerea p</a:t>
            </a:r>
            <a:r>
              <a:rPr lang="en-US" dirty="0"/>
              <a:t>-</a:t>
            </a:r>
            <a:r>
              <a:rPr lang="ro-MD" dirty="0"/>
              <a:t>n joncțiunii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2585214"/>
            <a:ext cx="5340014" cy="2187084"/>
          </a:xfrm>
        </p:spPr>
        <p:txBody>
          <a:bodyPr>
            <a:normAutofit/>
          </a:bodyPr>
          <a:lstStyle/>
          <a:p>
            <a:r>
              <a:rPr lang="ro-MD" dirty="0"/>
              <a:t>A) metoda aliată (T= 580 C pentru  Al-Si)</a:t>
            </a:r>
          </a:p>
          <a:p>
            <a:r>
              <a:rPr lang="ro-MD" dirty="0"/>
              <a:t>B) metoda mesa-difuziei</a:t>
            </a:r>
          </a:p>
          <a:p>
            <a:r>
              <a:rPr lang="ro-MD" dirty="0"/>
              <a:t>C) difuzia planară pe substrat </a:t>
            </a:r>
            <a:r>
              <a:rPr lang="ro-MD" dirty="0" err="1"/>
              <a:t>epitaxial</a:t>
            </a:r>
            <a:endParaRPr lang="ro-MD" dirty="0"/>
          </a:p>
          <a:p>
            <a:r>
              <a:rPr lang="ro-MD" dirty="0"/>
              <a:t>D) Implantarea ionică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38994" y="4345577"/>
            <a:ext cx="3979817" cy="174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58789" y="3866565"/>
            <a:ext cx="2333897" cy="27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91543" y="2546633"/>
            <a:ext cx="3727268" cy="83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28902" y="1232095"/>
            <a:ext cx="2120538" cy="153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6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98267"/>
          </a:xfrm>
        </p:spPr>
        <p:txBody>
          <a:bodyPr/>
          <a:lstStyle/>
          <a:p>
            <a:r>
              <a:rPr lang="ro-MD" dirty="0"/>
              <a:t>Clasificarea diodelor după putere</a:t>
            </a:r>
            <a:endParaRPr lang="en-US" dirty="0"/>
          </a:p>
        </p:txBody>
      </p:sp>
      <p:sp>
        <p:nvSpPr>
          <p:cNvPr id="4" name="Scroll: Horizontal 3"/>
          <p:cNvSpPr/>
          <p:nvPr/>
        </p:nvSpPr>
        <p:spPr>
          <a:xfrm rot="10800000" flipV="1">
            <a:off x="670692" y="1812487"/>
            <a:ext cx="2506717" cy="1578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mică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&lt;0,3A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croll: Horizontal 4"/>
          <p:cNvSpPr/>
          <p:nvPr/>
        </p:nvSpPr>
        <p:spPr>
          <a:xfrm>
            <a:off x="4497442" y="2902817"/>
            <a:ext cx="3074276" cy="13065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medie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0,3A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I străpungere  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croll: Horizontal 5"/>
          <p:cNvSpPr/>
          <p:nvPr/>
        </p:nvSpPr>
        <p:spPr>
          <a:xfrm>
            <a:off x="8024648" y="4475547"/>
            <a:ext cx="3405352" cy="13419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10A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3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46" y="331899"/>
            <a:ext cx="7754384" cy="922135"/>
          </a:xfrm>
        </p:spPr>
        <p:txBody>
          <a:bodyPr>
            <a:normAutofit fontScale="90000"/>
          </a:bodyPr>
          <a:lstStyle/>
          <a:p>
            <a:r>
              <a:rPr lang="ro-MD" dirty="0"/>
              <a:t>Cum de Extins domeniilor de curent </a:t>
            </a:r>
            <a:br>
              <a:rPr lang="ro-MD" dirty="0"/>
            </a:br>
            <a:r>
              <a:rPr lang="ro-MD" dirty="0"/>
              <a:t>               și tensiune redresate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06" y="1963874"/>
            <a:ext cx="10893972" cy="3870870"/>
          </a:xfrm>
        </p:spPr>
        <p:txBody>
          <a:bodyPr/>
          <a:lstStyle/>
          <a:p>
            <a:r>
              <a:rPr lang="ro-MD" dirty="0"/>
              <a:t>Pentru redresarea unui curent m.mare ca cel admis de diodă, conectăm m.multe diode de același tip în paralel. </a:t>
            </a:r>
            <a:endParaRPr lang="en-US" dirty="0"/>
          </a:p>
          <a:p>
            <a:r>
              <a:rPr lang="ro-MD" dirty="0"/>
              <a:t>Pentru excluderea diferențelor tehnologice ale rezistenței interne directe, se conectează în serie la fiecare diodă o rezistență adăugătoare mul mai mare ca rezistența diodei.</a:t>
            </a:r>
          </a:p>
          <a:p>
            <a:endParaRPr lang="ro-MD" dirty="0"/>
          </a:p>
          <a:p>
            <a:r>
              <a:rPr lang="ro-MD" dirty="0"/>
              <a:t>Pentru redresarea o tensiune m. mai mare ca cea admisă de diodă (</a:t>
            </a:r>
            <a:r>
              <a:rPr lang="ro-MD" dirty="0" err="1"/>
              <a:t>U</a:t>
            </a:r>
            <a:r>
              <a:rPr lang="ro-MD" baseline="-25000" dirty="0" err="1"/>
              <a:t>inversă</a:t>
            </a:r>
            <a:r>
              <a:rPr lang="ro-MD" dirty="0"/>
              <a:t>) – conectăm mai multe diode consecutiv. </a:t>
            </a:r>
            <a:endParaRPr lang="en-US" dirty="0"/>
          </a:p>
          <a:p>
            <a:r>
              <a:rPr lang="ro-MD" dirty="0"/>
              <a:t>Pentru egalarea căderilor de tensiune pe diode - șuntăm fiecare diodă cu o rezistență m. mai mică ca rezistența diodei în sens invers.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839200" cy="4905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componentelor electronice</a:t>
            </a:r>
            <a:endParaRPr lang="en-US" sz="2800" dirty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548" y="719138"/>
            <a:ext cx="8887289" cy="5337783"/>
          </a:xfrm>
        </p:spPr>
      </p:pic>
    </p:spTree>
    <p:extLst>
      <p:ext uri="{BB962C8B-B14F-4D97-AF65-F5344CB8AC3E}">
        <p14:creationId xmlns:p14="http://schemas.microsoft.com/office/powerpoint/2010/main" val="417922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58" y="804864"/>
            <a:ext cx="10617007" cy="1049337"/>
          </a:xfrm>
        </p:spPr>
        <p:txBody>
          <a:bodyPr/>
          <a:lstStyle/>
          <a:p>
            <a:r>
              <a:rPr lang="ro-MD" dirty="0"/>
              <a:t>Clasificarea diodelor după frecvența de lucru</a:t>
            </a:r>
            <a:endParaRPr lang="en-US" dirty="0"/>
          </a:p>
        </p:txBody>
      </p:sp>
      <p:sp>
        <p:nvSpPr>
          <p:cNvPr id="4" name="Speech Bubble: Rectangle 3"/>
          <p:cNvSpPr/>
          <p:nvPr/>
        </p:nvSpPr>
        <p:spPr>
          <a:xfrm>
            <a:off x="1240055" y="1963189"/>
            <a:ext cx="2238704" cy="2248345"/>
          </a:xfrm>
          <a:prstGeom prst="wedgeRectCallout">
            <a:avLst>
              <a:gd name="adj1" fmla="val 22713"/>
              <a:gd name="adj2" fmla="val 6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joasă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Până la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4392544" y="1987943"/>
            <a:ext cx="2995777" cy="21424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 –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6865882" y="5110235"/>
            <a:ext cx="2096814" cy="174776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impuls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8302106" y="1987943"/>
            <a:ext cx="3143659" cy="2170657"/>
          </a:xfrm>
          <a:prstGeom prst="wedgeRectCallout">
            <a:avLst>
              <a:gd name="adj1" fmla="val 1186090"/>
              <a:gd name="adj2" fmla="val 683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foarte 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Cca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7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5"/>
            <a:ext cx="8763000" cy="550970"/>
          </a:xfrm>
        </p:spPr>
        <p:txBody>
          <a:bodyPr/>
          <a:lstStyle/>
          <a:p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diodelor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016124"/>
            <a:ext cx="11876690" cy="4841876"/>
          </a:xfrm>
        </p:spPr>
        <p:txBody>
          <a:bodyPr/>
          <a:lstStyle/>
          <a:p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materialul</a:t>
            </a:r>
            <a:r>
              <a:rPr lang="en-US" dirty="0"/>
              <a:t> SC ( de </a:t>
            </a:r>
            <a:r>
              <a:rPr lang="en-US" dirty="0" err="1"/>
              <a:t>Eg</a:t>
            </a:r>
            <a:r>
              <a:rPr lang="en-US" dirty="0"/>
              <a:t>),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ro-MD" dirty="0"/>
              <a:t>și</a:t>
            </a:r>
            <a:r>
              <a:rPr lang="en-US" dirty="0"/>
              <a:t> de </a:t>
            </a:r>
            <a:r>
              <a:rPr lang="en-US" dirty="0" err="1"/>
              <a:t>tehnologia</a:t>
            </a:r>
            <a:r>
              <a:rPr lang="en-US" dirty="0"/>
              <a:t> fabric</a:t>
            </a:r>
            <a:r>
              <a:rPr lang="ro-MD" dirty="0"/>
              <a:t>ă</a:t>
            </a:r>
            <a:r>
              <a:rPr lang="en-US" dirty="0" err="1"/>
              <a:t>rii</a:t>
            </a:r>
            <a:endParaRPr lang="ro-MD" dirty="0"/>
          </a:p>
          <a:p>
            <a:r>
              <a:rPr lang="ro-MD" dirty="0"/>
              <a:t>Pe baza de Si ---    -60 + 125 </a:t>
            </a:r>
            <a:r>
              <a:rPr lang="ro-MD" dirty="0" err="1"/>
              <a:t>oC</a:t>
            </a:r>
            <a:endParaRPr lang="ro-MD" dirty="0"/>
          </a:p>
          <a:p>
            <a:r>
              <a:rPr lang="ro-MD" dirty="0"/>
              <a:t>Pe baza de Ge - - 60 + 85 </a:t>
            </a:r>
            <a:r>
              <a:rPr lang="ro-MD" dirty="0" err="1"/>
              <a:t>oC</a:t>
            </a:r>
            <a:endParaRPr lang="ro-MD" dirty="0"/>
          </a:p>
          <a:p>
            <a:endParaRPr lang="ro-MD" dirty="0"/>
          </a:p>
          <a:p>
            <a:r>
              <a:rPr lang="ro-MD" dirty="0"/>
              <a:t>Unele lucrează și la T=10K</a:t>
            </a:r>
          </a:p>
          <a:p>
            <a:r>
              <a:rPr lang="ro-MD" dirty="0"/>
              <a:t>Cu cât </a:t>
            </a:r>
            <a:r>
              <a:rPr lang="ro-MD" dirty="0" err="1"/>
              <a:t>Eg</a:t>
            </a:r>
            <a:r>
              <a:rPr lang="ro-MD" dirty="0"/>
              <a:t> este mai mica – cu atât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f(T) este mai mare.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5794" y="0"/>
            <a:ext cx="9657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Caracteristica voltamperică și parametrii</a:t>
            </a: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diodei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7619999" y="1143001"/>
            <a:ext cx="4021015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Tensiunea aplicată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Diod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are valori negative pentru alimentare inversă și pozitivă – pentru alimentare directă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 de saturație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Potențialul de străpungere –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Breakdown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potențialul de barieră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271" name="Group 61"/>
          <p:cNvGrpSpPr>
            <a:grpSpLocks/>
          </p:cNvGrpSpPr>
          <p:nvPr/>
        </p:nvGrpSpPr>
        <p:grpSpPr bwMode="auto">
          <a:xfrm>
            <a:off x="1752600" y="990600"/>
            <a:ext cx="5715000" cy="5638800"/>
            <a:chOff x="144" y="624"/>
            <a:chExt cx="3600" cy="3552"/>
          </a:xfrm>
        </p:grpSpPr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3324" y="2400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488" y="624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811" y="720"/>
              <a:ext cx="4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(mA)</a:t>
              </a: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780" y="3888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(nA)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V="1">
              <a:off x="1811" y="672"/>
              <a:ext cx="0" cy="16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811" y="3360"/>
              <a:ext cx="0" cy="8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1811" y="2352"/>
              <a:ext cx="0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171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1718" y="3312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298" y="3024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29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 rot="5400000">
              <a:off x="828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 rot="5400000">
              <a:off x="735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1811" y="2400"/>
              <a:ext cx="166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144" y="2400"/>
              <a:ext cx="74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>
              <a:off x="977" y="2400"/>
              <a:ext cx="83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1813" y="676"/>
              <a:ext cx="1240" cy="252"/>
            </a:xfrm>
            <a:custGeom>
              <a:avLst/>
              <a:gdLst>
                <a:gd name="T0" fmla="*/ 0 w 1928"/>
                <a:gd name="T1" fmla="*/ 1716 h 1782"/>
                <a:gd name="T2" fmla="*/ 680 w 1928"/>
                <a:gd name="T3" fmla="*/ 1716 h 1782"/>
                <a:gd name="T4" fmla="*/ 1640 w 1928"/>
                <a:gd name="T5" fmla="*/ 1496 h 1782"/>
                <a:gd name="T6" fmla="*/ 1928 w 1928"/>
                <a:gd name="T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1782">
                  <a:moveTo>
                    <a:pt x="0" y="1716"/>
                  </a:moveTo>
                  <a:lnTo>
                    <a:pt x="680" y="1716"/>
                  </a:lnTo>
                  <a:cubicBezTo>
                    <a:pt x="953" y="1679"/>
                    <a:pt x="1432" y="1782"/>
                    <a:pt x="1640" y="1496"/>
                  </a:cubicBezTo>
                  <a:cubicBezTo>
                    <a:pt x="1851" y="1217"/>
                    <a:pt x="1868" y="312"/>
                    <a:pt x="1928" y="0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 flipH="1">
              <a:off x="1688" y="2400"/>
              <a:ext cx="123" cy="144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998" y="2542"/>
              <a:ext cx="690" cy="252"/>
            </a:xfrm>
            <a:custGeom>
              <a:avLst/>
              <a:gdLst>
                <a:gd name="T0" fmla="*/ 1072 w 1072"/>
                <a:gd name="T1" fmla="*/ 2 h 2"/>
                <a:gd name="T2" fmla="*/ 0 w 107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2" h="2">
                  <a:moveTo>
                    <a:pt x="1072" y="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421" y="2544"/>
              <a:ext cx="472" cy="252"/>
            </a:xfrm>
            <a:custGeom>
              <a:avLst/>
              <a:gdLst>
                <a:gd name="T0" fmla="*/ 732 w 732"/>
                <a:gd name="T1" fmla="*/ 0 h 1"/>
                <a:gd name="T2" fmla="*/ 0 w 73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1">
                  <a:moveTo>
                    <a:pt x="732" y="0"/>
                  </a:move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388" y="2541"/>
              <a:ext cx="54" cy="252"/>
            </a:xfrm>
            <a:custGeom>
              <a:avLst/>
              <a:gdLst>
                <a:gd name="T0" fmla="*/ 84 w 84"/>
                <a:gd name="T1" fmla="*/ 3 h 108"/>
                <a:gd name="T2" fmla="*/ 12 w 84"/>
                <a:gd name="T3" fmla="*/ 17 h 108"/>
                <a:gd name="T4" fmla="*/ 3 w 84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08">
                  <a:moveTo>
                    <a:pt x="84" y="3"/>
                  </a:moveTo>
                  <a:cubicBezTo>
                    <a:pt x="72" y="5"/>
                    <a:pt x="25" y="0"/>
                    <a:pt x="12" y="17"/>
                  </a:cubicBezTo>
                  <a:cubicBezTo>
                    <a:pt x="0" y="33"/>
                    <a:pt x="5" y="89"/>
                    <a:pt x="3" y="108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>
              <a:off x="391" y="2640"/>
              <a:ext cx="0" cy="432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391" y="3216"/>
              <a:ext cx="0" cy="816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391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236" y="20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BR</a:t>
              </a:r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3076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3" name="Text Box 51"/>
            <p:cNvSpPr txBox="1">
              <a:spLocks noChangeArrowheads="1"/>
            </p:cNvSpPr>
            <p:nvPr/>
          </p:nvSpPr>
          <p:spPr bwMode="auto">
            <a:xfrm>
              <a:off x="2830" y="2448"/>
              <a:ext cx="43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~V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flipV="1">
              <a:off x="1440" y="2544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>
              <a:off x="1440" y="2016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1296" y="1728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41" y="4845017"/>
            <a:ext cx="2444708" cy="682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80" y="4804375"/>
            <a:ext cx="2213040" cy="79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41" y="5753100"/>
            <a:ext cx="2688569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610" y="5753100"/>
            <a:ext cx="221304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PN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495800" y="533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81200" y="2847945"/>
            <a:ext cx="18288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810000" y="2847945"/>
            <a:ext cx="22098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019800" y="2847945"/>
            <a:ext cx="2133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8153400" y="2847945"/>
            <a:ext cx="20574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8100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81534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438400" y="2667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8839200" y="2743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810000" y="2286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3886200" y="2133600"/>
            <a:ext cx="2057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6019800" y="2209800"/>
            <a:ext cx="2057400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38100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60198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4958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67056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 rot="10800000" flipV="1">
            <a:off x="6019800" y="1752600"/>
            <a:ext cx="0" cy="4572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876800" y="1219201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Contactul metalurgic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38100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>
            <a:off x="81534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>
            <a:off x="6019800" y="2209800"/>
            <a:ext cx="0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844438" y="4135751"/>
            <a:ext cx="225552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Reginea</a:t>
            </a:r>
            <a:r>
              <a:rPr kumimoji="0" lang="ro-RO" altLang="en-US" sz="1800" b="1" i="0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sărăcită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H="1">
            <a:off x="3810000" y="4114800"/>
            <a:ext cx="13716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>
            <a:off x="6858000" y="4114800"/>
            <a:ext cx="1295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1" name="Freeform 87"/>
          <p:cNvSpPr>
            <a:spLocks/>
          </p:cNvSpPr>
          <p:nvPr/>
        </p:nvSpPr>
        <p:spPr bwMode="auto">
          <a:xfrm>
            <a:off x="3124200" y="3808413"/>
            <a:ext cx="838200" cy="400110"/>
          </a:xfrm>
          <a:custGeom>
            <a:avLst/>
            <a:gdLst>
              <a:gd name="T0" fmla="*/ 0 w 528"/>
              <a:gd name="T1" fmla="*/ 465 h 465"/>
              <a:gd name="T2" fmla="*/ 216 w 528"/>
              <a:gd name="T3" fmla="*/ 329 h 465"/>
              <a:gd name="T4" fmla="*/ 88 w 528"/>
              <a:gd name="T5" fmla="*/ 105 h 465"/>
              <a:gd name="T6" fmla="*/ 528 w 528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65">
                <a:moveTo>
                  <a:pt x="0" y="465"/>
                </a:moveTo>
                <a:cubicBezTo>
                  <a:pt x="36" y="442"/>
                  <a:pt x="201" y="389"/>
                  <a:pt x="216" y="329"/>
                </a:cubicBezTo>
                <a:cubicBezTo>
                  <a:pt x="243" y="270"/>
                  <a:pt x="21" y="150"/>
                  <a:pt x="88" y="105"/>
                </a:cubicBezTo>
                <a:cubicBezTo>
                  <a:pt x="155" y="60"/>
                  <a:pt x="436" y="22"/>
                  <a:pt x="528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1700350" y="4278838"/>
            <a:ext cx="20182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acceptor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 ionizați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4" name="Freeform 90"/>
          <p:cNvSpPr>
            <a:spLocks/>
          </p:cNvSpPr>
          <p:nvPr/>
        </p:nvSpPr>
        <p:spPr bwMode="auto">
          <a:xfrm>
            <a:off x="7999414" y="3808413"/>
            <a:ext cx="928687" cy="400110"/>
          </a:xfrm>
          <a:custGeom>
            <a:avLst/>
            <a:gdLst>
              <a:gd name="T0" fmla="*/ 585 w 585"/>
              <a:gd name="T1" fmla="*/ 417 h 417"/>
              <a:gd name="T2" fmla="*/ 337 w 585"/>
              <a:gd name="T3" fmla="*/ 353 h 417"/>
              <a:gd name="T4" fmla="*/ 457 w 585"/>
              <a:gd name="T5" fmla="*/ 113 h 417"/>
              <a:gd name="T6" fmla="*/ 0 w 585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5" h="417">
                <a:moveTo>
                  <a:pt x="585" y="417"/>
                </a:moveTo>
                <a:cubicBezTo>
                  <a:pt x="545" y="406"/>
                  <a:pt x="358" y="403"/>
                  <a:pt x="337" y="353"/>
                </a:cubicBezTo>
                <a:cubicBezTo>
                  <a:pt x="316" y="303"/>
                  <a:pt x="513" y="172"/>
                  <a:pt x="457" y="113"/>
                </a:cubicBezTo>
                <a:cubicBezTo>
                  <a:pt x="401" y="54"/>
                  <a:pt x="95" y="24"/>
                  <a:pt x="0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8686799" y="4267201"/>
            <a:ext cx="17809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donori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ioniz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 flipH="1">
            <a:off x="4953000" y="4953000"/>
            <a:ext cx="2057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4441823" y="4953001"/>
            <a:ext cx="317817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Cîmpul electric aplicat - 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8" name="Oval 94"/>
          <p:cNvSpPr>
            <a:spLocks noChangeArrowheads="1"/>
          </p:cNvSpPr>
          <p:nvPr/>
        </p:nvSpPr>
        <p:spPr bwMode="auto">
          <a:xfrm>
            <a:off x="386715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79" name="Oval 95"/>
          <p:cNvSpPr>
            <a:spLocks noChangeArrowheads="1"/>
          </p:cNvSpPr>
          <p:nvPr/>
        </p:nvSpPr>
        <p:spPr bwMode="auto">
          <a:xfrm>
            <a:off x="33528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80" name="Oval 96"/>
          <p:cNvSpPr>
            <a:spLocks noChangeArrowheads="1"/>
          </p:cNvSpPr>
          <p:nvPr/>
        </p:nvSpPr>
        <p:spPr bwMode="auto">
          <a:xfrm>
            <a:off x="76962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1" name="Oval 97"/>
          <p:cNvSpPr>
            <a:spLocks noChangeArrowheads="1"/>
          </p:cNvSpPr>
          <p:nvPr/>
        </p:nvSpPr>
        <p:spPr bwMode="auto">
          <a:xfrm>
            <a:off x="82296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>
            <a:off x="42672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>
            <a:off x="8686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 rot="10800000">
            <a:off x="6781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 rot="10800000">
            <a:off x="24384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23622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4038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6324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81534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36576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80010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841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7086600" y="6096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</a:p>
        </p:txBody>
      </p:sp>
      <p:grpSp>
        <p:nvGrpSpPr>
          <p:cNvPr id="8198" name="Group 69"/>
          <p:cNvGrpSpPr>
            <a:grpSpLocks/>
          </p:cNvGrpSpPr>
          <p:nvPr/>
        </p:nvGrpSpPr>
        <p:grpSpPr bwMode="auto">
          <a:xfrm>
            <a:off x="1227909" y="838199"/>
            <a:ext cx="5553891" cy="3132909"/>
            <a:chOff x="240" y="624"/>
            <a:chExt cx="3072" cy="1613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40" y="1081"/>
              <a:ext cx="683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923" y="1081"/>
              <a:ext cx="825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748" y="1081"/>
              <a:ext cx="796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544" y="1081"/>
              <a:ext cx="768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923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544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11" y="1086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800" y="1110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923" y="964"/>
              <a:ext cx="82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     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951" y="916"/>
              <a:ext cx="76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728" y="912"/>
              <a:ext cx="83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923" y="777"/>
              <a:ext cx="825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1748" y="777"/>
              <a:ext cx="824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179" y="721"/>
              <a:ext cx="3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Na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004" y="721"/>
              <a:ext cx="3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Nd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rot="10800000" flipV="1">
              <a:off x="1748" y="794"/>
              <a:ext cx="0" cy="146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321" y="624"/>
              <a:ext cx="8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Metallurgical Junction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923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544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748" y="940"/>
              <a:ext cx="0" cy="53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378" y="1499"/>
              <a:ext cx="7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Space Charge Region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923" y="1547"/>
              <a:ext cx="51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2060" y="1547"/>
              <a:ext cx="484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667" y="1450"/>
              <a:ext cx="313" cy="252"/>
            </a:xfrm>
            <a:custGeom>
              <a:avLst/>
              <a:gdLst>
                <a:gd name="T0" fmla="*/ 0 w 528"/>
                <a:gd name="T1" fmla="*/ 465 h 465"/>
                <a:gd name="T2" fmla="*/ 216 w 528"/>
                <a:gd name="T3" fmla="*/ 329 h 465"/>
                <a:gd name="T4" fmla="*/ 88 w 528"/>
                <a:gd name="T5" fmla="*/ 105 h 465"/>
                <a:gd name="T6" fmla="*/ 528 w 528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465">
                  <a:moveTo>
                    <a:pt x="0" y="465"/>
                  </a:moveTo>
                  <a:cubicBezTo>
                    <a:pt x="36" y="442"/>
                    <a:pt x="201" y="389"/>
                    <a:pt x="216" y="329"/>
                  </a:cubicBezTo>
                  <a:cubicBezTo>
                    <a:pt x="243" y="270"/>
                    <a:pt x="21" y="150"/>
                    <a:pt x="88" y="105"/>
                  </a:cubicBezTo>
                  <a:cubicBezTo>
                    <a:pt x="155" y="60"/>
                    <a:pt x="436" y="22"/>
                    <a:pt x="528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40" y="157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acceptors</a:t>
              </a:r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487" y="1450"/>
              <a:ext cx="346" cy="252"/>
            </a:xfrm>
            <a:custGeom>
              <a:avLst/>
              <a:gdLst>
                <a:gd name="T0" fmla="*/ 585 w 585"/>
                <a:gd name="T1" fmla="*/ 417 h 417"/>
                <a:gd name="T2" fmla="*/ 337 w 585"/>
                <a:gd name="T3" fmla="*/ 353 h 417"/>
                <a:gd name="T4" fmla="*/ 457 w 585"/>
                <a:gd name="T5" fmla="*/ 113 h 417"/>
                <a:gd name="T6" fmla="*/ 0 w 585"/>
                <a:gd name="T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" h="417">
                  <a:moveTo>
                    <a:pt x="585" y="417"/>
                  </a:moveTo>
                  <a:cubicBezTo>
                    <a:pt x="545" y="406"/>
                    <a:pt x="358" y="403"/>
                    <a:pt x="337" y="353"/>
                  </a:cubicBezTo>
                  <a:cubicBezTo>
                    <a:pt x="316" y="303"/>
                    <a:pt x="513" y="172"/>
                    <a:pt x="457" y="113"/>
                  </a:cubicBezTo>
                  <a:cubicBezTo>
                    <a:pt x="401" y="54"/>
                    <a:pt x="95" y="24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2743" y="1596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donors</a:t>
              </a: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1349" y="1815"/>
              <a:ext cx="768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1378" y="1815"/>
              <a:ext cx="73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E-Field</a:t>
              </a: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944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75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2373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257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093" y="2033"/>
              <a:ext cx="34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2743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>
              <a:off x="2032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>
              <a:off x="411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382" y="2082"/>
              <a:ext cx="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drift</a:t>
              </a:r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1008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diffusion</a:t>
              </a: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1861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diffusion</a:t>
              </a:r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2544" y="2081"/>
              <a:ext cx="5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drift</a:t>
              </a:r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865" y="2082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2486" y="2081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1" name="Text Box 63"/>
            <p:cNvSpPr txBox="1">
              <a:spLocks noChangeArrowheads="1"/>
            </p:cNvSpPr>
            <p:nvPr/>
          </p:nvSpPr>
          <p:spPr bwMode="auto">
            <a:xfrm>
              <a:off x="816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2448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7285037" y="1377950"/>
            <a:ext cx="4437773" cy="1482725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În absența polarizării externe 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oncțiunii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procesele de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și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echilibrează curentul total al electronilor și golurilor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403772" y="4178596"/>
            <a:ext cx="11130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Space Charge Region: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Se mai numește regiunea sărăcită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care constă din regiuni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poarizate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negativ și pozitiv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Nu conține purtători de sarcină liberi, dar numai cei echilibrați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Lățimea acestei regiuni intră în componența formulei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joncțiunii sub termen deseori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 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425669" y="5165725"/>
            <a:ext cx="10941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Metallurgical Junction: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Interfața dintre p și n semiconductori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25669" y="5638800"/>
            <a:ext cx="11496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 &amp; </a:t>
            </a:r>
            <a:r>
              <a:rPr kumimoji="0" lang="en-US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Repre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zintă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concentrația sarcinilor din dopanți  ionizate  De regulă sunt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of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to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cm</a:t>
            </a:r>
            <a:r>
              <a:rPr kumimoji="0" lang="ro-MD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-3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3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p-n polarizată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819401" y="2085945"/>
            <a:ext cx="1450975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267200" y="2085945"/>
            <a:ext cx="1752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019801" y="2085945"/>
            <a:ext cx="1692275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696200" y="2085945"/>
            <a:ext cx="163195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267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696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004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2296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6019800" y="1447800"/>
            <a:ext cx="1588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772400" y="1447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810000" y="1295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4800600" y="1866900"/>
            <a:ext cx="2438400" cy="400110"/>
          </a:xfrm>
          <a:custGeom>
            <a:avLst/>
            <a:gdLst>
              <a:gd name="T0" fmla="*/ 1536 w 1536"/>
              <a:gd name="T1" fmla="*/ 120 h 121"/>
              <a:gd name="T2" fmla="*/ 744 w 1536"/>
              <a:gd name="T3" fmla="*/ 0 h 121"/>
              <a:gd name="T4" fmla="*/ 0 w 1536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21">
                <a:moveTo>
                  <a:pt x="1536" y="120"/>
                </a:moveTo>
                <a:cubicBezTo>
                  <a:pt x="1404" y="100"/>
                  <a:pt x="1000" y="0"/>
                  <a:pt x="744" y="0"/>
                </a:cubicBezTo>
                <a:cubicBezTo>
                  <a:pt x="488" y="0"/>
                  <a:pt x="155" y="96"/>
                  <a:pt x="0" y="12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181600" y="19050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 Electric Field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26508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3564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H="1">
            <a:off x="20574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H="1">
            <a:off x="95250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0574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2057400" y="4495800"/>
            <a:ext cx="373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101346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H="1">
            <a:off x="6248400" y="4495800"/>
            <a:ext cx="3886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7912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9436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60960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62484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2260600" y="1049338"/>
            <a:ext cx="482600" cy="400110"/>
          </a:xfrm>
          <a:custGeom>
            <a:avLst/>
            <a:gdLst>
              <a:gd name="T0" fmla="*/ 0 w 304"/>
              <a:gd name="T1" fmla="*/ 99 h 299"/>
              <a:gd name="T2" fmla="*/ 192 w 304"/>
              <a:gd name="T3" fmla="*/ 27 h 299"/>
              <a:gd name="T4" fmla="*/ 304 w 304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99">
                <a:moveTo>
                  <a:pt x="0" y="99"/>
                </a:moveTo>
                <a:cubicBezTo>
                  <a:pt x="49" y="82"/>
                  <a:pt x="132" y="0"/>
                  <a:pt x="192" y="27"/>
                </a:cubicBezTo>
                <a:cubicBezTo>
                  <a:pt x="252" y="54"/>
                  <a:pt x="281" y="242"/>
                  <a:pt x="304" y="299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144589" y="838200"/>
            <a:ext cx="1217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 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Ohmic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Contact”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(Rs~0)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410200" y="4495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6248400" y="4343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334000" y="48768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19050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20574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2133601" y="3505201"/>
            <a:ext cx="66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211015" y="5486401"/>
            <a:ext cx="1167618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oncțiunea se consideră polarizată  când se aplică potențial din exterior.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Există polarizare directă și inversă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4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76097" y="1046163"/>
            <a:ext cx="8360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mărimile electrice ale diodei semiconductoare si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ecuatia</a:t>
            </a: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funcţionare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5880100" y="2276476"/>
            <a:ext cx="431800" cy="504825"/>
            <a:chOff x="2585" y="1434"/>
            <a:chExt cx="272" cy="318"/>
          </a:xfrm>
        </p:grpSpPr>
        <p:sp>
          <p:nvSpPr>
            <p:cNvPr id="6168" name="Line 5"/>
            <p:cNvSpPr>
              <a:spLocks noChangeShapeType="1"/>
            </p:cNvSpPr>
            <p:nvPr/>
          </p:nvSpPr>
          <p:spPr bwMode="auto">
            <a:xfrm>
              <a:off x="2585" y="1434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Line 7"/>
            <p:cNvSpPr>
              <a:spLocks noChangeShapeType="1"/>
            </p:cNvSpPr>
            <p:nvPr/>
          </p:nvSpPr>
          <p:spPr bwMode="auto">
            <a:xfrm>
              <a:off x="2585" y="1434"/>
              <a:ext cx="0" cy="3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Line 8"/>
            <p:cNvSpPr>
              <a:spLocks noChangeShapeType="1"/>
            </p:cNvSpPr>
            <p:nvPr/>
          </p:nvSpPr>
          <p:spPr bwMode="auto">
            <a:xfrm flipV="1">
              <a:off x="2585" y="1593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6311900" y="2276476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Line 12"/>
          <p:cNvSpPr>
            <a:spLocks noChangeShapeType="1"/>
          </p:cNvSpPr>
          <p:nvPr/>
        </p:nvSpPr>
        <p:spPr bwMode="auto">
          <a:xfrm>
            <a:off x="6311901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4943476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087938" y="2528888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943476" y="198913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764088" y="2774951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032625" y="27447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124451" y="2960688"/>
            <a:ext cx="1908175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664201" y="29972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158" name="Rectangle 22"/>
          <p:cNvSpPr>
            <a:spLocks noChangeArrowheads="1"/>
          </p:cNvSpPr>
          <p:nvPr/>
        </p:nvSpPr>
        <p:spPr bwMode="auto">
          <a:xfrm>
            <a:off x="5931532" y="2884202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000375" y="3536950"/>
            <a:ext cx="6049032" cy="2503488"/>
            <a:chOff x="930" y="2228"/>
            <a:chExt cx="3333" cy="1577"/>
          </a:xfrm>
        </p:grpSpPr>
        <p:graphicFrame>
          <p:nvGraphicFramePr>
            <p:cNvPr id="6163" name="Object 21"/>
            <p:cNvGraphicFramePr>
              <a:graphicFrameLocks noChangeAspect="1"/>
            </p:cNvGraphicFramePr>
            <p:nvPr/>
          </p:nvGraphicFramePr>
          <p:xfrm>
            <a:off x="1188" y="2228"/>
            <a:ext cx="3030" cy="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35100" imgH="508000" progId="Equation.DSMT4">
                    <p:embed/>
                  </p:oleObj>
                </mc:Choice>
                <mc:Fallback>
                  <p:oleObj name="Equation" r:id="rId2" imgW="1435100" imgH="508000" progId="Equation.DSMT4">
                    <p:embed/>
                    <p:pic>
                      <p:nvPicPr>
                        <p:cNvPr id="616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2228"/>
                          <a:ext cx="3030" cy="885"/>
                        </a:xfrm>
                        <a:prstGeom prst="rect">
                          <a:avLst/>
                        </a:prstGeom>
                        <a:solidFill>
                          <a:srgbClr val="FFFF4F">
                            <a:alpha val="52940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23"/>
            <p:cNvSpPr>
              <a:spLocks noChangeShapeType="1"/>
            </p:cNvSpPr>
            <p:nvPr/>
          </p:nvSpPr>
          <p:spPr bwMode="auto">
            <a:xfrm flipH="1">
              <a:off x="1655" y="2818"/>
              <a:ext cx="545" cy="52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5" name="Line 24"/>
            <p:cNvSpPr>
              <a:spLocks noChangeShapeType="1"/>
            </p:cNvSpPr>
            <p:nvPr/>
          </p:nvSpPr>
          <p:spPr bwMode="auto">
            <a:xfrm>
              <a:off x="3175" y="2931"/>
              <a:ext cx="363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6" name="Text Box 25"/>
            <p:cNvSpPr txBox="1">
              <a:spLocks noChangeArrowheads="1"/>
            </p:cNvSpPr>
            <p:nvPr/>
          </p:nvSpPr>
          <p:spPr bwMode="auto">
            <a:xfrm>
              <a:off x="930" y="3362"/>
              <a:ext cx="14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curent de saturaţie;      valori de ordinul nA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7" name="Text Box 26"/>
            <p:cNvSpPr txBox="1">
              <a:spLocks noChangeArrowheads="1"/>
            </p:cNvSpPr>
            <p:nvPr/>
          </p:nvSpPr>
          <p:spPr bwMode="auto">
            <a:xfrm>
              <a:off x="2789" y="3362"/>
              <a:ext cx="147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tensiune termică;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25mV la T=25</a:t>
              </a:r>
              <a:r>
                <a:rPr kumimoji="0" lang="ro-RO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9246393" y="3806825"/>
            <a:ext cx="1979613" cy="92333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 un element de circuit neliniar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3863975" y="2276476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anod</a:t>
            </a:r>
          </a:p>
        </p:txBody>
      </p:sp>
      <p:sp>
        <p:nvSpPr>
          <p:cNvPr id="6162" name="Text Box 30"/>
          <p:cNvSpPr txBox="1">
            <a:spLocks noChangeArrowheads="1"/>
          </p:cNvSpPr>
          <p:nvPr/>
        </p:nvSpPr>
        <p:spPr bwMode="auto">
          <a:xfrm>
            <a:off x="7464426" y="227647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catod</a:t>
            </a:r>
          </a:p>
        </p:txBody>
      </p:sp>
    </p:spTree>
    <p:extLst>
      <p:ext uri="{BB962C8B-B14F-4D97-AF65-F5344CB8AC3E}">
        <p14:creationId xmlns:p14="http://schemas.microsoft.com/office/powerpoint/2010/main" val="35666034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/>
      <p:bldP spid="46097" grpId="0"/>
      <p:bldP spid="46098" grpId="0"/>
      <p:bldP spid="46100" grpId="0"/>
      <p:bldP spid="46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6934200" y="1506538"/>
          <a:ext cx="19050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406224" progId="Equation.3">
                  <p:embed/>
                </p:oleObj>
              </mc:Choice>
              <mc:Fallback>
                <p:oleObj name="Equation" r:id="rId2" imgW="1002865" imgH="406224" progId="Equation.3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06538"/>
                        <a:ext cx="19050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2838450" y="990600"/>
          <a:ext cx="3162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102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990600"/>
                        <a:ext cx="3162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-762000" y="2177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92135"/>
              </p:ext>
            </p:extLst>
          </p:nvPr>
        </p:nvGraphicFramePr>
        <p:xfrm>
          <a:off x="5251268" y="47371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393529" progId="Equation.3">
                  <p:embed/>
                </p:oleObj>
              </mc:Choice>
              <mc:Fallback>
                <p:oleObj name="Equation" r:id="rId6" imgW="1167893" imgH="393529" progId="Equation.3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268" y="47371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52400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Parametrii statici de comutare ai diodei semiconductoare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524000" y="5175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 o joncţiune </a:t>
            </a:r>
            <a:r>
              <a:rPr kumimoji="0" lang="it-IT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pn</a:t>
            </a: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ideală, relaţia curent-tensiune este: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524000" y="1660526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curentul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saturaţie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invers al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diodei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1523999" y="2362200"/>
            <a:ext cx="105547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electrică a electronilor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(e=1,6∙10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-19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secţiunea transversală prin joncţiune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difuzie pentru goluri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concentraţia purtătorilor minoritari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grosimea zonei de recombinări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recombinare a golurilor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(are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valoarea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tensiunea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termica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523999" y="5851526"/>
            <a:ext cx="80641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constanta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Boltzmann (K= 1,38∙10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-23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J/K)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temperatura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absoluta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17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80291" y="990601"/>
            <a:ext cx="11218985" cy="4475163"/>
          </a:xfrm>
        </p:spPr>
        <p:txBody>
          <a:bodyPr/>
          <a:lstStyle/>
          <a:p>
            <a:r>
              <a:rPr lang="ro-MD" altLang="en-US" dirty="0"/>
              <a:t>Extrapolarea acestei dependențe la U=0 în scară logaritmică permite determinarea comodă a curentului de saturație. Cum baza logaritmului natural nu este comod pentru ingineri, obișnuim să utilizăm variația tensiunii pentru care curentul crește de 10 ori dar nu de e (2,7182) ori de unde rezultă:</a:t>
            </a:r>
          </a:p>
          <a:p>
            <a:r>
              <a:rPr lang="ro-MD" altLang="en-US" dirty="0"/>
              <a:t>- la o diodă de Ge valoarea curentului se multiplică cu 10 la fiecare creștere cu 60 mV a tensiunii</a:t>
            </a:r>
          </a:p>
          <a:p>
            <a:pPr marL="0" indent="0">
              <a:buNone/>
            </a:pPr>
            <a:endParaRPr lang="ro-MD" altLang="en-US" dirty="0"/>
          </a:p>
          <a:p>
            <a:pPr marL="0" indent="0">
              <a:buNone/>
            </a:pPr>
            <a:r>
              <a:rPr lang="ro-MD" altLang="en-US" dirty="0"/>
              <a:t>Deoarece la Si m=2</a:t>
            </a:r>
          </a:p>
          <a:p>
            <a:r>
              <a:rPr lang="ro-MD" altLang="en-US" dirty="0"/>
              <a:t>- la o diodă de Si valoarea curentului se multiplică cu 10 la fiecare creștere cu 120 mV a tensiunii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56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61950"/>
            <a:ext cx="7481888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ro-MD" dirty="0"/>
              <a:t>statică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21921" y="852489"/>
            <a:ext cx="11589434" cy="4979987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Caracteristica statică a didei SC reprezintă dependența curentului prin diodă (curent anodic) de tensiunea dintre anod și catod (tensiunea catodică)</a:t>
            </a:r>
          </a:p>
          <a:p>
            <a:pPr>
              <a:defRPr/>
            </a:pPr>
            <a:r>
              <a:rPr lang="ro-MD" altLang="en-US" dirty="0"/>
              <a:t>Dioda SC este formată din 1 joncțiune n și 2 contacte ohmice (</a:t>
            </a:r>
            <a:r>
              <a:rPr lang="ro-MD" altLang="en-US" dirty="0" err="1"/>
              <a:t>Me</a:t>
            </a:r>
            <a:r>
              <a:rPr lang="ro-MD" altLang="en-US" dirty="0"/>
              <a:t>-SC)</a:t>
            </a:r>
          </a:p>
          <a:p>
            <a:pPr>
              <a:defRPr/>
            </a:pPr>
            <a:r>
              <a:rPr lang="en-US" altLang="en-US" dirty="0" err="1"/>
              <a:t>V</a:t>
            </a:r>
            <a:r>
              <a:rPr lang="en-US" altLang="en-US" baseline="-25000" dirty="0" err="1"/>
              <a:t>p</a:t>
            </a:r>
            <a:r>
              <a:rPr lang="ro-MD" altLang="en-US" dirty="0"/>
              <a:t> =</a:t>
            </a:r>
            <a:r>
              <a:rPr lang="ro-MD" altLang="en-US" dirty="0" err="1"/>
              <a:t>kT</a:t>
            </a:r>
            <a:r>
              <a:rPr lang="ro-MD" altLang="en-US" dirty="0"/>
              <a:t>/e</a:t>
            </a:r>
            <a:r>
              <a:rPr lang="en-US" altLang="en-US" dirty="0"/>
              <a:t> –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prag</a:t>
            </a:r>
            <a:r>
              <a:rPr lang="en-US" altLang="en-US" dirty="0"/>
              <a:t> (</a:t>
            </a:r>
            <a:r>
              <a:rPr lang="ro-MD" altLang="en-US" dirty="0"/>
              <a:t>, termică </a:t>
            </a:r>
            <a:r>
              <a:rPr lang="en-US" altLang="en-US" dirty="0"/>
              <a:t>de </a:t>
            </a:r>
            <a:r>
              <a:rPr lang="en-US" altLang="en-US" dirty="0" err="1"/>
              <a:t>deschidere</a:t>
            </a:r>
            <a:r>
              <a:rPr lang="en-US" altLang="en-US" dirty="0"/>
              <a:t>)</a:t>
            </a:r>
            <a:r>
              <a:rPr lang="ro-MD" altLang="en-US" dirty="0"/>
              <a:t> (Si, V</a:t>
            </a:r>
            <a:r>
              <a:rPr lang="ro-MD" altLang="en-US" baseline="-25000" dirty="0"/>
              <a:t>p</a:t>
            </a:r>
            <a:r>
              <a:rPr lang="ro-MD" altLang="en-US" dirty="0"/>
              <a:t>=0,6-0,7 V,  Ge, V</a:t>
            </a:r>
            <a:r>
              <a:rPr lang="ro-MD" altLang="en-US" baseline="-25000" dirty="0"/>
              <a:t>p</a:t>
            </a:r>
            <a:r>
              <a:rPr lang="ro-MD" altLang="en-US" dirty="0"/>
              <a:t> = 0,2 V)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V</a:t>
            </a:r>
            <a:r>
              <a:rPr lang="en-US" altLang="en-US" baseline="-25000" dirty="0"/>
              <a:t>s</a:t>
            </a:r>
            <a:r>
              <a:rPr lang="en-US" altLang="en-US" dirty="0"/>
              <a:t> – 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str</a:t>
            </a:r>
            <a:r>
              <a:rPr lang="ro-MD" altLang="en-US" dirty="0"/>
              <a:t>ă</a:t>
            </a:r>
            <a:r>
              <a:rPr lang="en-US" altLang="en-US" dirty="0" err="1"/>
              <a:t>pungere</a:t>
            </a:r>
            <a:r>
              <a:rPr lang="ro-MD" altLang="en-US" dirty="0"/>
              <a:t>  </a:t>
            </a:r>
          </a:p>
          <a:p>
            <a:pPr>
              <a:defRPr/>
            </a:pPr>
            <a:r>
              <a:rPr lang="ro-MD" altLang="en-US" dirty="0"/>
              <a:t>Curentul diodei (</a:t>
            </a:r>
            <a:r>
              <a:rPr lang="ro-MD" altLang="en-US" b="1" dirty="0"/>
              <a:t>ecuația </a:t>
            </a:r>
            <a:r>
              <a:rPr lang="ro-MD" altLang="en-US" b="1" dirty="0" err="1"/>
              <a:t>Shockley</a:t>
            </a:r>
            <a:r>
              <a:rPr lang="ro-MD" altLang="en-US" dirty="0"/>
              <a:t>)</a:t>
            </a:r>
          </a:p>
          <a:p>
            <a:pPr>
              <a:defRPr/>
            </a:pPr>
            <a:r>
              <a:rPr lang="ro-MD" altLang="en-US" b="1" dirty="0"/>
              <a:t>I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 = 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 exp ((eV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/mkT)-1</a:t>
            </a:r>
            <a:r>
              <a:rPr lang="ro-MD" altLang="en-US" dirty="0"/>
              <a:t>)=</a:t>
            </a:r>
            <a:r>
              <a:rPr lang="ro-MD" altLang="en-US" b="1" dirty="0"/>
              <a:t>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exp (V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/mV</a:t>
            </a:r>
            <a:r>
              <a:rPr lang="ro-MD" altLang="en-US" b="1" baseline="-25000" dirty="0"/>
              <a:t>p</a:t>
            </a:r>
            <a:r>
              <a:rPr lang="ro-MD" altLang="en-US" b="1" dirty="0"/>
              <a:t>), </a:t>
            </a:r>
          </a:p>
          <a:p>
            <a:pPr>
              <a:defRPr/>
            </a:pPr>
            <a:r>
              <a:rPr lang="ro-MD" altLang="en-US" dirty="0"/>
              <a:t>unde m = 1 (Ge) sau 2(Si)</a:t>
            </a:r>
          </a:p>
          <a:p>
            <a:pPr>
              <a:defRPr/>
            </a:pPr>
            <a:r>
              <a:rPr lang="ro-MD" altLang="en-US" dirty="0"/>
              <a:t>Timpul de revenire</a:t>
            </a:r>
          </a:p>
          <a:p>
            <a:pPr>
              <a:defRPr/>
            </a:pPr>
            <a:r>
              <a:rPr lang="ro-MD" altLang="en-US" dirty="0"/>
              <a:t>Capacitatea electrică</a:t>
            </a:r>
            <a:endParaRPr lang="en-US" altLang="en-US" dirty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1" y="2751907"/>
            <a:ext cx="6219919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Clasificarea</a:t>
            </a:r>
            <a:r>
              <a:rPr lang="en-US" sz="2800" dirty="0"/>
              <a:t> </a:t>
            </a:r>
            <a:r>
              <a:rPr lang="en-US" sz="2800" dirty="0" err="1"/>
              <a:t>dispozitivelor</a:t>
            </a:r>
            <a:r>
              <a:rPr lang="en-US" sz="2800" dirty="0"/>
              <a:t> </a:t>
            </a:r>
            <a:r>
              <a:rPr lang="en-US" sz="2800" dirty="0" err="1"/>
              <a:t>microelectronice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703731"/>
            <a:ext cx="8339137" cy="434788"/>
          </a:xfrm>
        </p:spPr>
        <p:txBody>
          <a:bodyPr/>
          <a:lstStyle/>
          <a:p>
            <a:pPr>
              <a:defRPr/>
            </a:pPr>
            <a:r>
              <a:rPr lang="en-US" dirty="0"/>
              <a:t>Dup</a:t>
            </a:r>
            <a:r>
              <a:rPr lang="ro-MD" dirty="0"/>
              <a:t>ă </a:t>
            </a:r>
            <a:r>
              <a:rPr lang="ro-MD" dirty="0" err="1"/>
              <a:t>numărărul</a:t>
            </a:r>
            <a:r>
              <a:rPr lang="ro-MD" dirty="0"/>
              <a:t> terminalelor:</a:t>
            </a:r>
          </a:p>
          <a:p>
            <a:pPr marL="0" indent="0">
              <a:buNone/>
              <a:defRPr/>
            </a:pPr>
            <a:endParaRPr lang="ro-MD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7E92E97-E4E7-588F-FFD5-50818B661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14473"/>
              </p:ext>
            </p:extLst>
          </p:nvPr>
        </p:nvGraphicFramePr>
        <p:xfrm>
          <a:off x="398929" y="1420908"/>
          <a:ext cx="11394141" cy="461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0681">
                  <a:extLst>
                    <a:ext uri="{9D8B030D-6E8A-4147-A177-3AD203B41FA5}">
                      <a16:colId xmlns:a16="http://schemas.microsoft.com/office/drawing/2014/main" val="3055300128"/>
                    </a:ext>
                  </a:extLst>
                </a:gridCol>
                <a:gridCol w="3110753">
                  <a:extLst>
                    <a:ext uri="{9D8B030D-6E8A-4147-A177-3AD203B41FA5}">
                      <a16:colId xmlns:a16="http://schemas.microsoft.com/office/drawing/2014/main" val="550909114"/>
                    </a:ext>
                  </a:extLst>
                </a:gridCol>
                <a:gridCol w="2353237">
                  <a:extLst>
                    <a:ext uri="{9D8B030D-6E8A-4147-A177-3AD203B41FA5}">
                      <a16:colId xmlns:a16="http://schemas.microsoft.com/office/drawing/2014/main" val="3673653765"/>
                    </a:ext>
                  </a:extLst>
                </a:gridCol>
                <a:gridCol w="2039470">
                  <a:extLst>
                    <a:ext uri="{9D8B030D-6E8A-4147-A177-3AD203B41FA5}">
                      <a16:colId xmlns:a16="http://schemas.microsoft.com/office/drawing/2014/main" val="156434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2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DIAC </a:t>
                      </a:r>
                      <a:r>
                        <a:rPr lang="en-US" dirty="0" err="1"/>
                        <a:t>diodă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c.a.</a:t>
                      </a:r>
                    </a:p>
                    <a:p>
                      <a:r>
                        <a:rPr lang="en-US" dirty="0"/>
                        <a:t>SIDAC </a:t>
                      </a:r>
                      <a:r>
                        <a:rPr lang="en-US" dirty="0" err="1"/>
                        <a:t>dioda</a:t>
                      </a:r>
                      <a:r>
                        <a:rPr lang="en-US" dirty="0"/>
                        <a:t> Si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c.a.</a:t>
                      </a:r>
                    </a:p>
                    <a:p>
                      <a:r>
                        <a:rPr lang="en-US" dirty="0"/>
                        <a:t>SYDAC </a:t>
                      </a:r>
                      <a:r>
                        <a:rPr lang="en-US" dirty="0" err="1"/>
                        <a:t>tiristor</a:t>
                      </a:r>
                      <a:r>
                        <a:rPr lang="en-US" dirty="0"/>
                        <a:t> Si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c.a.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redresoare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Gunn</a:t>
                      </a:r>
                    </a:p>
                    <a:p>
                      <a:r>
                        <a:rPr lang="en-US" dirty="0"/>
                        <a:t>IMPATT diode (</a:t>
                      </a:r>
                      <a:r>
                        <a:rPr lang="en-US" dirty="0" err="1"/>
                        <a:t>IMPact</a:t>
                      </a:r>
                      <a:r>
                        <a:rPr lang="en-US" dirty="0"/>
                        <a:t> Ionization Avalanche </a:t>
                      </a:r>
                      <a:r>
                        <a:rPr lang="en-US" dirty="0" err="1"/>
                        <a:t>Transit_Time</a:t>
                      </a:r>
                      <a:r>
                        <a:rPr lang="en-US" dirty="0"/>
                        <a:t> diode)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laser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LED</a:t>
                      </a:r>
                    </a:p>
                    <a:p>
                      <a:r>
                        <a:rPr lang="en-US" dirty="0" err="1"/>
                        <a:t>Celula</a:t>
                      </a:r>
                      <a:r>
                        <a:rPr lang="en-US" dirty="0"/>
                        <a:t> Foto</a:t>
                      </a:r>
                    </a:p>
                    <a:p>
                      <a:r>
                        <a:rPr lang="en-US" dirty="0" err="1"/>
                        <a:t>Fototranzistor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PIN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Schottky</a:t>
                      </a:r>
                    </a:p>
                    <a:p>
                      <a:r>
                        <a:rPr lang="en-US" dirty="0" err="1"/>
                        <a:t>Celula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solară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TVS (Transient-voltage-suppression diode)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tunel</a:t>
                      </a:r>
                      <a:endParaRPr lang="en-US" dirty="0"/>
                    </a:p>
                    <a:p>
                      <a:r>
                        <a:rPr lang="en-US" dirty="0"/>
                        <a:t>VCSEL (Vertical cavity surface emitting laser –diode)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Zener</a:t>
                      </a:r>
                    </a:p>
                    <a:p>
                      <a:r>
                        <a:rPr lang="en-US" dirty="0" err="1"/>
                        <a:t>Fotodetector</a:t>
                      </a:r>
                      <a:endParaRPr lang="en-US" dirty="0"/>
                    </a:p>
                    <a:p>
                      <a:r>
                        <a:rPr lang="en-US" dirty="0" err="1"/>
                        <a:t>Varicap</a:t>
                      </a:r>
                      <a:r>
                        <a:rPr lang="en-US" dirty="0"/>
                        <a:t>, Varactor,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3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Bipolar transistor</a:t>
                      </a:r>
                    </a:p>
                    <a:p>
                      <a:r>
                        <a:rPr lang="en-US" dirty="0"/>
                        <a:t>Darlington transistor</a:t>
                      </a:r>
                    </a:p>
                    <a:p>
                      <a:r>
                        <a:rPr lang="en-US" dirty="0"/>
                        <a:t>Field-effect transistor (FET)</a:t>
                      </a:r>
                    </a:p>
                    <a:p>
                      <a:r>
                        <a:rPr lang="en-US" dirty="0"/>
                        <a:t>Insulated-gate bipolar transistor (IGBT)</a:t>
                      </a:r>
                    </a:p>
                    <a:p>
                      <a:r>
                        <a:rPr lang="en-US" dirty="0"/>
                        <a:t>Silicon-controlled rectifier</a:t>
                      </a:r>
                    </a:p>
                    <a:p>
                      <a:r>
                        <a:rPr lang="en-US" dirty="0" err="1"/>
                        <a:t>Tiristor</a:t>
                      </a:r>
                      <a:endParaRPr lang="en-US" dirty="0"/>
                    </a:p>
                    <a:p>
                      <a:r>
                        <a:rPr lang="en-US" dirty="0"/>
                        <a:t>TRIAC (</a:t>
                      </a:r>
                      <a:r>
                        <a:rPr lang="en-US" dirty="0" err="1"/>
                        <a:t>triodă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c.a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Transistor cu o </a:t>
                      </a:r>
                      <a:r>
                        <a:rPr lang="en-US" dirty="0" err="1"/>
                        <a:t>joncțiune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4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Hall effect sensor (magnetic field sensor)</a:t>
                      </a:r>
                    </a:p>
                    <a:p>
                      <a:r>
                        <a:rPr lang="en-US" dirty="0"/>
                        <a:t>Photocoupler (Optocoupler)</a:t>
                      </a:r>
                    </a:p>
                    <a:p>
                      <a:r>
                        <a:rPr lang="en-US" dirty="0"/>
                        <a:t>Tetrode transistor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mutiple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err="1"/>
                        <a:t>Circuite</a:t>
                      </a:r>
                      <a:r>
                        <a:rPr lang="en-US" dirty="0"/>
                        <a:t> integrate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2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9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48" y="146974"/>
            <a:ext cx="3868089" cy="4800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Parametrii diodei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0435" y="692331"/>
            <a:ext cx="7904034" cy="4648200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Regimul de conducție</a:t>
            </a:r>
          </a:p>
          <a:p>
            <a:pPr>
              <a:defRPr/>
            </a:pPr>
            <a:r>
              <a:rPr lang="ro-MD" altLang="en-US" dirty="0"/>
              <a:t>Polarizare directă V</a:t>
            </a:r>
            <a:r>
              <a:rPr lang="ro-MD" altLang="en-US" baseline="-25000" dirty="0"/>
              <a:t>a</a:t>
            </a:r>
            <a:r>
              <a:rPr lang="ro-MD" altLang="en-US" dirty="0"/>
              <a:t>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4kT/e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T=300 K - formula se simplifică 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Obținând       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curent saturație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Ge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Si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dioda SC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  <a:defRPr/>
            </a:pP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aracteristica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treacă prin origine (0)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–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 –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drift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minoritari</a:t>
            </a:r>
            <a:endParaRPr lang="en-US" altLang="en-US" b="1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769423"/>
            <a:ext cx="5563319" cy="46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8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14" y="381000"/>
            <a:ext cx="7405687" cy="719138"/>
          </a:xfrm>
        </p:spPr>
        <p:txBody>
          <a:bodyPr/>
          <a:lstStyle/>
          <a:p>
            <a:pPr>
              <a:defRPr/>
            </a:pPr>
            <a:r>
              <a:rPr lang="ro-MD" dirty="0"/>
              <a:t>Regimuri limită de funcționare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46185" y="1100139"/>
            <a:ext cx="11641015" cy="4378325"/>
          </a:xfrm>
        </p:spPr>
        <p:txBody>
          <a:bodyPr/>
          <a:lstStyle/>
          <a:p>
            <a:r>
              <a:rPr lang="en-US" altLang="en-US" dirty="0"/>
              <a:t>La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 ale </a:t>
            </a:r>
            <a:r>
              <a:rPr lang="en-US" altLang="en-US" dirty="0" err="1"/>
              <a:t>tensiunii</a:t>
            </a:r>
            <a:r>
              <a:rPr lang="en-US" altLang="en-US" dirty="0"/>
              <a:t> inverse, </a:t>
            </a:r>
            <a:r>
              <a:rPr lang="en-US" altLang="en-US" dirty="0" err="1"/>
              <a:t>câmpul</a:t>
            </a:r>
            <a:r>
              <a:rPr lang="en-US" altLang="en-US" dirty="0"/>
              <a:t> electric din </a:t>
            </a:r>
            <a:r>
              <a:rPr lang="en-US" altLang="en-US" dirty="0" err="1"/>
              <a:t>regiunea</a:t>
            </a:r>
            <a:r>
              <a:rPr lang="en-US" altLang="en-US" dirty="0"/>
              <a:t> de </a:t>
            </a:r>
            <a:r>
              <a:rPr lang="en-US" altLang="en-US" dirty="0" err="1"/>
              <a:t>trecere</a:t>
            </a:r>
            <a:r>
              <a:rPr lang="en-US" altLang="en-US" dirty="0"/>
              <a:t> (de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spaţială</a:t>
            </a:r>
            <a:r>
              <a:rPr lang="en-US" altLang="en-US" dirty="0"/>
              <a:t>) </a:t>
            </a:r>
            <a:r>
              <a:rPr lang="en-US" altLang="en-US" dirty="0" err="1"/>
              <a:t>atinge</a:t>
            </a:r>
            <a:r>
              <a:rPr lang="en-US" altLang="en-US" dirty="0"/>
              <a:t>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, </a:t>
            </a:r>
            <a:r>
              <a:rPr lang="en-US" altLang="en-US" dirty="0" err="1"/>
              <a:t>imprimând</a:t>
            </a:r>
            <a:r>
              <a:rPr lang="en-US" altLang="en-US" dirty="0"/>
              <a:t> o </a:t>
            </a:r>
            <a:r>
              <a:rPr lang="en-US" altLang="en-US" dirty="0" err="1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crescută</a:t>
            </a:r>
            <a:r>
              <a:rPr lang="en-US" altLang="en-US" dirty="0"/>
              <a:t> </a:t>
            </a:r>
            <a:r>
              <a:rPr lang="en-US" altLang="en-US" dirty="0" err="1"/>
              <a:t>purtătorilor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care</a:t>
            </a:r>
            <a:r>
              <a:rPr lang="ro-RO" altLang="en-US" dirty="0"/>
              <a:t>-l</a:t>
            </a:r>
            <a:r>
              <a:rPr lang="en-US" altLang="en-US" dirty="0"/>
              <a:t> </a:t>
            </a:r>
            <a:r>
              <a:rPr lang="en-US" altLang="en-US" dirty="0" err="1"/>
              <a:t>străbat</a:t>
            </a:r>
            <a:r>
              <a:rPr lang="en-US" altLang="en-US" dirty="0"/>
              <a:t>. </a:t>
            </a:r>
            <a:endParaRPr lang="ro-RO" altLang="en-US" dirty="0"/>
          </a:p>
          <a:p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urma</a:t>
            </a:r>
            <a:r>
              <a:rPr lang="en-US" altLang="en-US" dirty="0"/>
              <a:t> </a:t>
            </a:r>
            <a:r>
              <a:rPr lang="en-US" altLang="en-US" dirty="0" err="1"/>
              <a:t>ciocnirii</a:t>
            </a:r>
            <a:r>
              <a:rPr lang="en-US" altLang="en-US" dirty="0"/>
              <a:t> </a:t>
            </a:r>
            <a:r>
              <a:rPr lang="en-US" altLang="en-US" dirty="0" err="1"/>
              <a:t>unui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de </a:t>
            </a:r>
            <a:r>
              <a:rPr lang="en-US" altLang="en-US" dirty="0" err="1"/>
              <a:t>purtător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cu </a:t>
            </a:r>
            <a:r>
              <a:rPr lang="en-US" altLang="en-US" dirty="0" err="1"/>
              <a:t>atomii</a:t>
            </a:r>
            <a:r>
              <a:rPr lang="en-US" altLang="en-US" dirty="0"/>
              <a:t> </a:t>
            </a:r>
            <a:r>
              <a:rPr lang="en-US" altLang="en-US" dirty="0" err="1"/>
              <a:t>reţelei</a:t>
            </a:r>
            <a:r>
              <a:rPr lang="en-US" altLang="en-US" dirty="0"/>
              <a:t> </a:t>
            </a:r>
            <a:r>
              <a:rPr lang="en-US" altLang="en-US" dirty="0" err="1"/>
              <a:t>cristaline</a:t>
            </a:r>
            <a:r>
              <a:rPr lang="en-US" altLang="en-US" dirty="0"/>
              <a:t>, se </a:t>
            </a:r>
            <a:r>
              <a:rPr lang="en-US" altLang="en-US" dirty="0" err="1"/>
              <a:t>poate</a:t>
            </a:r>
            <a:r>
              <a:rPr lang="en-US" altLang="en-US" dirty="0"/>
              <a:t> produce </a:t>
            </a:r>
            <a:r>
              <a:rPr lang="en-US" altLang="en-US" dirty="0" err="1"/>
              <a:t>ruperea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</a:t>
            </a:r>
            <a:r>
              <a:rPr lang="en-US" altLang="en-US" dirty="0" err="1"/>
              <a:t>legături</a:t>
            </a:r>
            <a:r>
              <a:rPr lang="en-US" altLang="en-US" dirty="0"/>
              <a:t> </a:t>
            </a:r>
            <a:r>
              <a:rPr lang="en-US" altLang="en-US" dirty="0" err="1"/>
              <a:t>covalente</a:t>
            </a:r>
            <a:r>
              <a:rPr lang="en-US" altLang="en-US" dirty="0"/>
              <a:t>, </a:t>
            </a:r>
            <a:r>
              <a:rPr lang="en-US" altLang="en-US" dirty="0" err="1"/>
              <a:t>creând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o </a:t>
            </a:r>
            <a:r>
              <a:rPr lang="en-US" altLang="en-US" dirty="0" err="1"/>
              <a:t>pereche</a:t>
            </a:r>
            <a:r>
              <a:rPr lang="en-US" altLang="en-US" dirty="0"/>
              <a:t> electron-</a:t>
            </a:r>
            <a:r>
              <a:rPr lang="en-US" altLang="en-US" dirty="0" err="1"/>
              <a:t>gol</a:t>
            </a:r>
            <a:r>
              <a:rPr lang="en-US" altLang="en-US" dirty="0"/>
              <a:t>. </a:t>
            </a:r>
            <a:r>
              <a:rPr lang="ro-MD" altLang="en-US" dirty="0"/>
              <a:t> </a:t>
            </a:r>
            <a:r>
              <a:rPr lang="en-US" altLang="en-US" dirty="0" err="1"/>
              <a:t>Aceşti</a:t>
            </a:r>
            <a:r>
              <a:rPr lang="en-US" altLang="en-US" dirty="0"/>
              <a:t>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purtători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sunt</a:t>
            </a:r>
            <a:r>
              <a:rPr lang="en-US" altLang="en-US" dirty="0"/>
              <a:t> </a:t>
            </a:r>
            <a:r>
              <a:rPr lang="en-US" altLang="en-US" dirty="0" err="1"/>
              <a:t>şi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antrenaţi</a:t>
            </a:r>
            <a:r>
              <a:rPr lang="en-US" altLang="en-US" dirty="0"/>
              <a:t> de </a:t>
            </a:r>
            <a:r>
              <a:rPr lang="en-US" altLang="en-US" dirty="0" err="1"/>
              <a:t>câmpul</a:t>
            </a:r>
            <a:r>
              <a:rPr lang="en-US" altLang="en-US" dirty="0"/>
              <a:t> electric, </a:t>
            </a:r>
            <a:r>
              <a:rPr lang="en-US" altLang="en-US" dirty="0" err="1"/>
              <a:t>cre</a:t>
            </a:r>
            <a:r>
              <a:rPr lang="ro-RO" altLang="en-US" dirty="0"/>
              <a:t>ând l</a:t>
            </a:r>
            <a:r>
              <a:rPr lang="en-US" altLang="en-US" dirty="0"/>
              <a:t>a </a:t>
            </a:r>
            <a:r>
              <a:rPr lang="en-US" altLang="en-US" dirty="0" err="1"/>
              <a:t>rândul</a:t>
            </a:r>
            <a:r>
              <a:rPr lang="en-US" altLang="en-US" dirty="0"/>
              <a:t> </a:t>
            </a:r>
            <a:r>
              <a:rPr lang="en-US" altLang="en-US" dirty="0" err="1"/>
              <a:t>lor</a:t>
            </a:r>
            <a:r>
              <a:rPr lang="en-US" altLang="en-US" dirty="0"/>
              <a:t> o </a:t>
            </a:r>
            <a:r>
              <a:rPr lang="en-US" altLang="en-US" dirty="0" err="1"/>
              <a:t>nouă</a:t>
            </a:r>
            <a:r>
              <a:rPr lang="en-US" altLang="en-US" dirty="0"/>
              <a:t> </a:t>
            </a:r>
            <a:r>
              <a:rPr lang="en-US" altLang="en-US" dirty="0" err="1"/>
              <a:t>pereche</a:t>
            </a:r>
            <a:r>
              <a:rPr lang="en-US" altLang="en-US" dirty="0"/>
              <a:t> electron-</a:t>
            </a:r>
            <a:r>
              <a:rPr lang="en-US" altLang="en-US" dirty="0" err="1"/>
              <a:t>gol</a:t>
            </a:r>
            <a:r>
              <a:rPr lang="ro-RO" altLang="en-US" dirty="0"/>
              <a:t>, ș.a.m.d.</a:t>
            </a:r>
            <a:r>
              <a:rPr lang="en-US" altLang="en-US" dirty="0"/>
              <a:t> </a:t>
            </a:r>
            <a:r>
              <a:rPr lang="ro-MD" altLang="en-US" dirty="0"/>
              <a:t> </a:t>
            </a:r>
          </a:p>
          <a:p>
            <a:r>
              <a:rPr lang="ro-MD" altLang="en-US" dirty="0"/>
              <a:t>F</a:t>
            </a:r>
            <a:r>
              <a:rPr lang="en-US" altLang="en-US" dirty="0" err="1"/>
              <a:t>enomen</a:t>
            </a:r>
            <a:r>
              <a:rPr lang="ro-MD" altLang="en-US" dirty="0" err="1"/>
              <a:t>ul</a:t>
            </a:r>
            <a:r>
              <a:rPr lang="en-US" altLang="en-US" dirty="0"/>
              <a:t> </a:t>
            </a:r>
            <a:r>
              <a:rPr lang="en-US" altLang="en-US" dirty="0" err="1"/>
              <a:t>poartă</a:t>
            </a:r>
            <a:r>
              <a:rPr lang="en-US" altLang="en-US" dirty="0"/>
              <a:t> </a:t>
            </a:r>
            <a:r>
              <a:rPr lang="en-US" altLang="en-US" dirty="0" err="1"/>
              <a:t>numele</a:t>
            </a:r>
            <a:r>
              <a:rPr lang="en-US" altLang="en-US" dirty="0"/>
              <a:t> de </a:t>
            </a:r>
            <a:r>
              <a:rPr lang="en-US" altLang="en-US" dirty="0" err="1"/>
              <a:t>multiplicare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avalanşă</a:t>
            </a:r>
            <a:r>
              <a:rPr lang="en-US" altLang="en-US" dirty="0"/>
              <a:t>. </a:t>
            </a:r>
            <a:r>
              <a:rPr lang="en-US" altLang="en-US" dirty="0" err="1"/>
              <a:t>Începând</a:t>
            </a:r>
            <a:r>
              <a:rPr lang="en-US" altLang="en-US" dirty="0"/>
              <a:t> de la o </a:t>
            </a:r>
            <a:r>
              <a:rPr lang="en-US" altLang="en-US" dirty="0" err="1"/>
              <a:t>anumită</a:t>
            </a:r>
            <a:r>
              <a:rPr lang="en-US" altLang="en-US" dirty="0"/>
              <a:t> </a:t>
            </a:r>
            <a:r>
              <a:rPr lang="en-US" altLang="en-US" dirty="0" err="1"/>
              <a:t>valoare</a:t>
            </a:r>
            <a:r>
              <a:rPr lang="en-US" altLang="en-US" dirty="0"/>
              <a:t> a </a:t>
            </a:r>
            <a:r>
              <a:rPr lang="en-US" altLang="en-US" dirty="0" err="1"/>
              <a:t>tensiunii</a:t>
            </a:r>
            <a:r>
              <a:rPr lang="en-US" altLang="en-US" dirty="0"/>
              <a:t> inverse (V</a:t>
            </a:r>
            <a:r>
              <a:rPr lang="en-US" altLang="en-US" baseline="-25000" dirty="0"/>
              <a:t>BR</a:t>
            </a:r>
            <a:r>
              <a:rPr lang="en-US" altLang="en-US" dirty="0"/>
              <a:t>, </a:t>
            </a:r>
            <a:r>
              <a:rPr lang="en-US" altLang="en-US" dirty="0" err="1"/>
              <a:t>BReakdown</a:t>
            </a:r>
            <a:r>
              <a:rPr lang="en-US" altLang="en-US" dirty="0"/>
              <a:t>), </a:t>
            </a:r>
            <a:r>
              <a:rPr lang="en-US" altLang="en-US" dirty="0" err="1"/>
              <a:t>multiplicarea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ro-MD" altLang="en-US" dirty="0"/>
              <a:t>avalanșă conduce la creșterea nelimitată a curentului.                         Cantitativ I</a:t>
            </a:r>
            <a:r>
              <a:rPr lang="ro-MD" altLang="en-US" baseline="-25000" dirty="0"/>
              <a:t>r</a:t>
            </a:r>
            <a:r>
              <a:rPr lang="ro-MD" altLang="en-US" dirty="0"/>
              <a:t> crește până la I</a:t>
            </a:r>
            <a:r>
              <a:rPr lang="ro-MD" altLang="en-US" baseline="-25000" dirty="0"/>
              <a:t>r</a:t>
            </a:r>
            <a:r>
              <a:rPr lang="ro-MD" altLang="en-US" dirty="0"/>
              <a:t> = MI</a:t>
            </a:r>
            <a:r>
              <a:rPr lang="ro-MD" altLang="en-US" baseline="-25000" dirty="0"/>
              <a:t>o</a:t>
            </a:r>
            <a:r>
              <a:rPr lang="ro-MD" altLang="en-US" dirty="0"/>
              <a:t> unde  empiric</a:t>
            </a:r>
          </a:p>
          <a:p>
            <a:pPr marL="0" indent="0">
              <a:buNone/>
            </a:pPr>
            <a:r>
              <a:rPr lang="ro-MD" altLang="en-US" dirty="0"/>
              <a:t>                                   </a:t>
            </a:r>
            <a:r>
              <a:rPr lang="ro-MD" altLang="en-US" b="1" dirty="0"/>
              <a:t>M= 1/ (1-(V</a:t>
            </a:r>
            <a:r>
              <a:rPr lang="ro-MD" altLang="en-US" b="1" baseline="-25000" dirty="0"/>
              <a:t>r</a:t>
            </a:r>
            <a:r>
              <a:rPr lang="ro-MD" altLang="en-US" b="1" dirty="0"/>
              <a:t>/V</a:t>
            </a:r>
            <a:r>
              <a:rPr lang="ro-MD" altLang="en-US" b="1" baseline="-25000" dirty="0"/>
              <a:t>br</a:t>
            </a:r>
            <a:r>
              <a:rPr lang="ro-MD" altLang="en-US" b="1" dirty="0"/>
              <a:t>)</a:t>
            </a:r>
            <a:r>
              <a:rPr lang="ro-MD" altLang="en-US" b="1" baseline="30000" dirty="0"/>
              <a:t>n  </a:t>
            </a:r>
            <a:r>
              <a:rPr lang="ro-MD" altLang="en-US" b="1" dirty="0"/>
              <a:t> </a:t>
            </a:r>
            <a:r>
              <a:rPr lang="ro-MD" altLang="en-US" dirty="0"/>
              <a:t>n= 3 sau 7</a:t>
            </a:r>
          </a:p>
          <a:p>
            <a:r>
              <a:rPr lang="ro-MD" altLang="en-US" dirty="0"/>
              <a:t>Fenomenul avalanșă poate fi și la conducția directă – de evitat</a:t>
            </a:r>
            <a:endParaRPr lang="en-US" altLang="en-US" dirty="0"/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49" y="3891077"/>
            <a:ext cx="4614751" cy="28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28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2" y="320489"/>
            <a:ext cx="11469950" cy="4234093"/>
          </a:xfrm>
        </p:spPr>
        <p:txBody>
          <a:bodyPr/>
          <a:lstStyle/>
          <a:p>
            <a:r>
              <a:rPr lang="ro-MD" i="1" dirty="0"/>
              <a:t>Ce influențează în realitate caracteristica directă a unei diode?</a:t>
            </a:r>
          </a:p>
          <a:p>
            <a:r>
              <a:rPr lang="ro-MD" i="1" dirty="0"/>
              <a:t>Rezistența straturilor diodei (în special rezistența bazei)</a:t>
            </a:r>
          </a:p>
          <a:p>
            <a:r>
              <a:rPr lang="ro-MD" i="1" dirty="0"/>
              <a:t>Rezistența contactelor metal- semiconductor</a:t>
            </a:r>
          </a:p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Din aceste motive tensiunea pe diodă (pentru același curent) în realitate este mai mare cum ar fi dedusă din formulă generală. această diferență este de zecimi de  volți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42713"/>
            <a:ext cx="7374589" cy="567501"/>
          </a:xfrm>
        </p:spPr>
        <p:txBody>
          <a:bodyPr>
            <a:normAutofit/>
          </a:bodyPr>
          <a:lstStyle/>
          <a:p>
            <a:r>
              <a:rPr lang="ro-MD" sz="2800" dirty="0"/>
              <a:t>Influențe reale la I-V caracteristica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192050"/>
            <a:ext cx="10229851" cy="4163958"/>
          </a:xfrm>
        </p:spPr>
        <p:txBody>
          <a:bodyPr/>
          <a:lstStyle/>
          <a:p>
            <a:r>
              <a:rPr lang="ro-MD" dirty="0"/>
              <a:t>Ce influențează în realitate </a:t>
            </a:r>
            <a:r>
              <a:rPr lang="ro-MD" dirty="0" err="1"/>
              <a:t>caractersitica</a:t>
            </a:r>
            <a:r>
              <a:rPr lang="ro-MD" dirty="0"/>
              <a:t> inversă a diodei?</a:t>
            </a:r>
          </a:p>
          <a:p>
            <a:r>
              <a:rPr lang="ro-MD" dirty="0"/>
              <a:t>Termogenerarea purtătorilor de sarcină nemijlocit la joncțiunea </a:t>
            </a:r>
            <a:r>
              <a:rPr lang="ro-MD" i="1" dirty="0"/>
              <a:t>p-n</a:t>
            </a:r>
          </a:p>
          <a:p>
            <a:r>
              <a:rPr lang="ro-MD" dirty="0"/>
              <a:t>Curenții de scurgere de suprafață (nivele energetice de suprafață ce</a:t>
            </a:r>
          </a:p>
          <a:p>
            <a:pPr marL="0" indent="0">
              <a:buNone/>
            </a:pPr>
            <a:r>
              <a:rPr lang="ro-MD" dirty="0"/>
              <a:t>contribuie activ la generare-recombinare; </a:t>
            </a:r>
            <a:r>
              <a:rPr lang="ro-MD" dirty="0" err="1"/>
              <a:t>filmuri</a:t>
            </a:r>
            <a:r>
              <a:rPr lang="ro-MD" dirty="0"/>
              <a:t> moleculare și ionice</a:t>
            </a:r>
          </a:p>
          <a:p>
            <a:pPr marL="0" indent="0">
              <a:buNone/>
            </a:pPr>
            <a:r>
              <a:rPr lang="ro-MD" dirty="0"/>
              <a:t>ce șuntează joncțiunea </a:t>
            </a:r>
            <a:r>
              <a:rPr lang="ro-MD" i="1" dirty="0"/>
              <a:t>p-n</a:t>
            </a:r>
            <a:r>
              <a:rPr lang="ro-MD" dirty="0"/>
              <a:t> în realitate)</a:t>
            </a:r>
          </a:p>
          <a:p>
            <a:r>
              <a:rPr lang="ro-MD" dirty="0"/>
              <a:t>DIN ACESTE CONSIDERENTE CURENTUL INVERS ESTE DE </a:t>
            </a:r>
          </a:p>
          <a:p>
            <a:pPr marL="0" indent="0">
              <a:buNone/>
            </a:pPr>
            <a:r>
              <a:rPr lang="ro-MD" dirty="0"/>
              <a:t>ORDINE MAI MARE CA CEL CALCULAT</a:t>
            </a:r>
          </a:p>
          <a:p>
            <a:r>
              <a:rPr lang="ro-MD" dirty="0"/>
              <a:t>Pentru precizarea calcurilor considerați că I</a:t>
            </a:r>
            <a:r>
              <a:rPr lang="ro-MD" baseline="-25000" dirty="0"/>
              <a:t>s</a:t>
            </a:r>
            <a:r>
              <a:rPr lang="ro-MD" dirty="0"/>
              <a:t> se dublează cu fiecare 5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Iar curentul de </a:t>
            </a:r>
            <a:r>
              <a:rPr lang="ro-MD" dirty="0" err="1"/>
              <a:t>termogenerare</a:t>
            </a:r>
            <a:r>
              <a:rPr lang="ro-MD" dirty="0"/>
              <a:t> se dublează la fiecare 10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Tensiunea de străpungere crește cu 1 mV la fiecare 1 </a:t>
            </a:r>
            <a:r>
              <a:rPr lang="ro-MD" baseline="30000" dirty="0" err="1"/>
              <a:t>o</a:t>
            </a:r>
            <a:r>
              <a:rPr lang="ro-MD" dirty="0" err="1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23" y="792480"/>
            <a:ext cx="3063015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637" y="299545"/>
            <a:ext cx="5359618" cy="5517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dreptei</a:t>
            </a:r>
            <a:r>
              <a:rPr lang="en-US" dirty="0"/>
              <a:t> de </a:t>
            </a:r>
            <a:r>
              <a:rPr lang="en-US" dirty="0" err="1"/>
              <a:t>sarcin</a:t>
            </a:r>
            <a:r>
              <a:rPr lang="ro-MD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851339"/>
            <a:ext cx="11508828" cy="5060730"/>
          </a:xfrm>
        </p:spPr>
        <p:txBody>
          <a:bodyPr/>
          <a:lstStyle/>
          <a:p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, o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variaţie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produce </a:t>
            </a:r>
            <a:r>
              <a:rPr lang="en-US" dirty="0" err="1"/>
              <a:t>creşteri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ale </a:t>
            </a:r>
            <a:r>
              <a:rPr lang="en-US" dirty="0" err="1"/>
              <a:t>curentului</a:t>
            </a:r>
            <a:r>
              <a:rPr lang="en-US" dirty="0"/>
              <a:t>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cu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 de </a:t>
            </a:r>
            <a:r>
              <a:rPr lang="en-US" dirty="0" err="1"/>
              <a:t>tensiune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avînd</a:t>
            </a:r>
            <a:r>
              <a:rPr lang="en-US" dirty="0"/>
              <a:t>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sigură</a:t>
            </a:r>
            <a:r>
              <a:rPr lang="en-US" dirty="0"/>
              <a:t> </a:t>
            </a:r>
            <a:r>
              <a:rPr lang="en-US" dirty="0" err="1"/>
              <a:t>cale</a:t>
            </a:r>
            <a:r>
              <a:rPr lang="en-US" dirty="0"/>
              <a:t> de </a:t>
            </a:r>
            <a:r>
              <a:rPr lang="en-US" dirty="0" err="1"/>
              <a:t>distrugere</a:t>
            </a:r>
            <a:r>
              <a:rPr lang="en-US" dirty="0"/>
              <a:t> a </a:t>
            </a:r>
            <a:r>
              <a:rPr lang="en-US" dirty="0" err="1"/>
              <a:t>sa</a:t>
            </a:r>
            <a:r>
              <a:rPr lang="en-US" dirty="0"/>
              <a:t>: </a:t>
            </a:r>
            <a:r>
              <a:rPr lang="en-US" dirty="0" err="1"/>
              <a:t>puţin</a:t>
            </a:r>
            <a:r>
              <a:rPr lang="en-US" dirty="0"/>
              <a:t> sub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dioda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,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</a:t>
            </a:r>
            <a:r>
              <a:rPr lang="ro-RO" i="1" dirty="0"/>
              <a:t>străpungeți dioda</a:t>
            </a:r>
            <a:r>
              <a:rPr lang="en-US" dirty="0"/>
              <a:t>. </a:t>
            </a:r>
            <a:r>
              <a:rPr lang="en-US" dirty="0" err="1"/>
              <a:t>Întodeauna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intercalat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circuit un </a:t>
            </a:r>
            <a:r>
              <a:rPr lang="en-US" dirty="0" err="1"/>
              <a:t>rezistor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E+Ir</a:t>
            </a:r>
            <a:r>
              <a:rPr lang="en-US" baseline="-25000" dirty="0" err="1"/>
              <a:t>d</a:t>
            </a:r>
            <a:r>
              <a:rPr lang="en-US" dirty="0" err="1"/>
              <a:t>+IR</a:t>
            </a:r>
            <a:r>
              <a:rPr lang="en-US" dirty="0"/>
              <a:t>=0</a:t>
            </a:r>
          </a:p>
          <a:p>
            <a:r>
              <a:rPr lang="en-US" dirty="0"/>
              <a:t>I</a:t>
            </a:r>
            <a:r>
              <a:rPr lang="en-US" baseline="-25000" dirty="0"/>
              <a:t>d</a:t>
            </a:r>
            <a:r>
              <a:rPr lang="en-US" dirty="0"/>
              <a:t> = I(R)=I=U(R)=(E-U)R</a:t>
            </a:r>
          </a:p>
          <a:p>
            <a:r>
              <a:rPr lang="en-US" dirty="0" err="1"/>
              <a:t>Pentru</a:t>
            </a:r>
            <a:r>
              <a:rPr lang="en-US" dirty="0"/>
              <a:t> U=0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=I(R)=I=U(R)/R=(E-U)/R=(E-0)R=</a:t>
            </a:r>
            <a:r>
              <a:rPr lang="en-US" b="1" dirty="0"/>
              <a:t>E/R</a:t>
            </a:r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U=E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=I(R)=I=U(R)/R=(E-U)R=(E-U)/R=</a:t>
            </a:r>
            <a:r>
              <a:rPr lang="en-US" b="1" dirty="0"/>
              <a:t>0</a:t>
            </a:r>
          </a:p>
          <a:p>
            <a:r>
              <a:rPr lang="en-US" dirty="0"/>
              <a:t>Ob</a:t>
            </a:r>
            <a:r>
              <a:rPr lang="ro-MD" dirty="0"/>
              <a:t>ținem 2 </a:t>
            </a:r>
            <a:r>
              <a:rPr lang="ro-MD" dirty="0" err="1"/>
              <a:t>pct</a:t>
            </a:r>
            <a:r>
              <a:rPr lang="ro-MD" dirty="0"/>
              <a:t> cu coordonatele </a:t>
            </a:r>
          </a:p>
          <a:p>
            <a:r>
              <a:rPr lang="ro-MD" dirty="0" err="1"/>
              <a:t>Pct</a:t>
            </a:r>
            <a:r>
              <a:rPr lang="ro-MD" dirty="0"/>
              <a:t> A   U=0         I=U/</a:t>
            </a:r>
            <a:r>
              <a:rPr lang="ro-MD" dirty="0" err="1"/>
              <a:t>r</a:t>
            </a:r>
            <a:r>
              <a:rPr lang="ro-MD" baseline="-25000" dirty="0" err="1"/>
              <a:t>d</a:t>
            </a:r>
            <a:r>
              <a:rPr lang="ro-MD" dirty="0"/>
              <a:t>=E/R</a:t>
            </a:r>
          </a:p>
          <a:p>
            <a:r>
              <a:rPr lang="ro-MD" dirty="0" err="1"/>
              <a:t>Pct</a:t>
            </a:r>
            <a:r>
              <a:rPr lang="ro-MD" dirty="0"/>
              <a:t> B   U=E         I=0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17" y="3595140"/>
            <a:ext cx="5094514" cy="24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6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90" y="357558"/>
            <a:ext cx="5439680" cy="69218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o-MD" sz="2700" dirty="0"/>
              <a:t>Determinarea punctului static de funcționare  (PSF)</a:t>
            </a: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6793"/>
            <a:ext cx="6357257" cy="5451207"/>
          </a:xfrm>
        </p:spPr>
        <p:txBody>
          <a:bodyPr>
            <a:normAutofit/>
          </a:bodyPr>
          <a:lstStyle/>
          <a:p>
            <a:r>
              <a:rPr lang="ro-MD" dirty="0"/>
              <a:t>Considerând circuitul de polarizare în </a:t>
            </a:r>
            <a:r>
              <a:rPr lang="ro-MD" dirty="0" err="1"/>
              <a:t>c.c.</a:t>
            </a:r>
            <a:r>
              <a:rPr lang="ro-MD" dirty="0"/>
              <a:t> : </a:t>
            </a:r>
          </a:p>
          <a:p>
            <a:r>
              <a:rPr lang="ro-MD" dirty="0"/>
              <a:t>Această funcție I</a:t>
            </a:r>
            <a:r>
              <a:rPr lang="ro-MD" baseline="-25000" dirty="0"/>
              <a:t>d</a:t>
            </a:r>
            <a:r>
              <a:rPr lang="ro-MD" dirty="0"/>
              <a:t>=f(U</a:t>
            </a:r>
            <a:r>
              <a:rPr lang="ro-MD" baseline="-25000" dirty="0"/>
              <a:t>d</a:t>
            </a:r>
            <a:r>
              <a:rPr lang="ro-MD" dirty="0"/>
              <a:t>) este o dreaptă, numită dreapta de sarcină, a cărei intersecție cu car-ca V-I este PSF. Se numește static deoarece atât timp cât tensiunea de alimentare și valoarea rezistenței rămân constante – coordonatele PSF U</a:t>
            </a:r>
            <a:r>
              <a:rPr lang="ro-MD" baseline="-25000" dirty="0"/>
              <a:t>do</a:t>
            </a:r>
            <a:r>
              <a:rPr lang="ro-MD" dirty="0"/>
              <a:t> și I</a:t>
            </a:r>
            <a:r>
              <a:rPr lang="ro-MD" baseline="-25000" dirty="0"/>
              <a:t>do</a:t>
            </a:r>
            <a:r>
              <a:rPr lang="ro-MD" dirty="0"/>
              <a:t> nu se schimbă.</a:t>
            </a:r>
          </a:p>
          <a:p>
            <a:pPr marL="0" indent="0">
              <a:buNone/>
            </a:pPr>
            <a:r>
              <a:rPr lang="ro-MD" dirty="0"/>
              <a:t>Panta de semnal  mic: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b="1" i="1" dirty="0"/>
              <a:t>Inversul pantei este rezistența diodei la curent continuu</a:t>
            </a:r>
            <a:endParaRPr lang="en-US" b="1" i="1" dirty="0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6318"/>
              </p:ext>
            </p:extLst>
          </p:nvPr>
        </p:nvGraphicFramePr>
        <p:xfrm>
          <a:off x="2743200" y="3866565"/>
          <a:ext cx="3352800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500" imgH="508000" progId="Equation.3">
                  <p:embed/>
                </p:oleObj>
              </mc:Choice>
              <mc:Fallback>
                <p:oleObj name="Equation" r:id="rId3" imgW="1968500" imgH="508000" progId="Equation.3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66565"/>
                        <a:ext cx="3352800" cy="85857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0" y="4698099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40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[mA/V]</a:t>
            </a: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65278"/>
              </p:ext>
            </p:extLst>
          </p:nvPr>
        </p:nvGraphicFramePr>
        <p:xfrm>
          <a:off x="6796460" y="0"/>
          <a:ext cx="256063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705051" imgH="1032053" progId="CorelDRAW.Graphic.10">
                  <p:embed/>
                </p:oleObj>
              </mc:Choice>
              <mc:Fallback>
                <p:oleObj name="CorelDRAW" r:id="rId5" imgW="1705051" imgH="1032053" progId="CorelDRAW.Graphic.10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0"/>
                        <a:ext cx="2560637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4769899" y="1222128"/>
          <a:ext cx="1752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406224" progId="Equation.3">
                  <p:embed/>
                </p:oleObj>
              </mc:Choice>
              <mc:Fallback>
                <p:oleObj name="Equation" r:id="rId7" imgW="888614" imgH="406224" progId="Equation.3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899" y="1222128"/>
                        <a:ext cx="1752600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98013"/>
              </p:ext>
            </p:extLst>
          </p:nvPr>
        </p:nvGraphicFramePr>
        <p:xfrm>
          <a:off x="6796460" y="1986586"/>
          <a:ext cx="5395540" cy="446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885798" imgH="1559052" progId="CorelDRAW.Graphic.10">
                  <p:embed/>
                </p:oleObj>
              </mc:Choice>
              <mc:Fallback>
                <p:oleObj name="CorelDRAW" r:id="rId9" imgW="1885798" imgH="1559052" progId="CorelDRAW.Graphic.10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1986586"/>
                        <a:ext cx="5395540" cy="446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56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572250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Unele 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838200"/>
            <a:ext cx="11537806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Dioda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dipol</a:t>
            </a:r>
            <a:r>
              <a:rPr lang="en-US" dirty="0"/>
              <a:t> care conduce, </a:t>
            </a:r>
            <a:r>
              <a:rPr lang="en-US" dirty="0" err="1"/>
              <a:t>practic</a:t>
            </a:r>
            <a:r>
              <a:rPr lang="en-US" dirty="0"/>
              <a:t>,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: de la </a:t>
            </a:r>
            <a:r>
              <a:rPr lang="ro-MD" dirty="0"/>
              <a:t>A </a:t>
            </a:r>
            <a:r>
              <a:rPr lang="en-US" dirty="0"/>
              <a:t>la </a:t>
            </a:r>
            <a:r>
              <a:rPr lang="ro-MD" dirty="0"/>
              <a:t>C</a:t>
            </a:r>
          </a:p>
          <a:p>
            <a:pPr marL="0" indent="0">
              <a:buNone/>
              <a:defRPr/>
            </a:pPr>
            <a:r>
              <a:rPr lang="ro-MD" dirty="0"/>
              <a:t>Simbol cu săgeată ca marcare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La  </a:t>
            </a:r>
            <a:r>
              <a:rPr lang="en-US" dirty="0" err="1"/>
              <a:t>polarizare</a:t>
            </a:r>
            <a:r>
              <a:rPr lang="en-US" dirty="0"/>
              <a:t>  </a:t>
            </a:r>
            <a:r>
              <a:rPr lang="en-US" dirty="0" err="1"/>
              <a:t>directă</a:t>
            </a:r>
            <a:r>
              <a:rPr lang="en-US" dirty="0"/>
              <a:t>,  </a:t>
            </a:r>
            <a:r>
              <a:rPr lang="en-US" dirty="0" err="1"/>
              <a:t>curentul</a:t>
            </a:r>
            <a:r>
              <a:rPr lang="en-US" dirty="0"/>
              <a:t>  </a:t>
            </a:r>
            <a:r>
              <a:rPr lang="en-US" dirty="0" err="1"/>
              <a:t>devine</a:t>
            </a:r>
            <a:r>
              <a:rPr lang="en-US" dirty="0"/>
              <a:t>  </a:t>
            </a:r>
            <a:r>
              <a:rPr lang="en-US" dirty="0" err="1"/>
              <a:t>semnificativ</a:t>
            </a:r>
            <a:r>
              <a:rPr lang="en-US" dirty="0"/>
              <a:t>   </a:t>
            </a:r>
            <a:r>
              <a:rPr lang="ro-MD" dirty="0"/>
              <a:t>la</a:t>
            </a:r>
            <a:r>
              <a:rPr lang="en-US" dirty="0"/>
              <a:t>  </a:t>
            </a:r>
            <a:r>
              <a:rPr lang="en-US" dirty="0" err="1"/>
              <a:t>depăşirea</a:t>
            </a:r>
            <a:r>
              <a:rPr lang="en-US" dirty="0"/>
              <a:t>  </a:t>
            </a:r>
            <a:r>
              <a:rPr lang="en-US" dirty="0" err="1"/>
              <a:t>tensiunii</a:t>
            </a:r>
            <a:r>
              <a:rPr lang="en-US" dirty="0"/>
              <a:t>  de </a:t>
            </a:r>
            <a:r>
              <a:rPr lang="ro-MD" dirty="0"/>
              <a:t> prag</a:t>
            </a:r>
            <a:endParaRPr lang="en-US" dirty="0"/>
          </a:p>
          <a:p>
            <a:pPr marL="0" indent="0">
              <a:buNone/>
              <a:defRPr/>
            </a:pPr>
            <a:r>
              <a:rPr lang="ro-MD" dirty="0"/>
              <a:t>d</a:t>
            </a:r>
            <a:r>
              <a:rPr lang="en-US" dirty="0"/>
              <a:t>e 0.2-0.3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/>
              <a:t>Ge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0.6-0.7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/>
              <a:t>Si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ro-MD" dirty="0"/>
              <a:t>În</a:t>
            </a:r>
            <a:r>
              <a:rPr lang="en-US" dirty="0"/>
              <a:t>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exponenţial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multiplic</a:t>
            </a:r>
            <a:r>
              <a:rPr lang="ro-RO" dirty="0"/>
              <a:t>â</a:t>
            </a:r>
            <a:r>
              <a:rPr lang="en-US" dirty="0" err="1"/>
              <a:t>ndu</a:t>
            </a:r>
            <a:r>
              <a:rPr lang="en-US" dirty="0"/>
              <a:t>-se cu 10 la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de 60 mV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en-US" dirty="0" err="1"/>
              <a:t>germaniu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120 mV la </a:t>
            </a:r>
            <a:r>
              <a:rPr lang="en-US" dirty="0" err="1"/>
              <a:t>cele</a:t>
            </a:r>
            <a:r>
              <a:rPr lang="en-US" dirty="0"/>
              <a:t> cu </a:t>
            </a:r>
            <a:r>
              <a:rPr lang="en-US" dirty="0" err="1"/>
              <a:t>siliciu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variaţii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err="1"/>
              <a:t>rezistenţa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; </a:t>
            </a:r>
            <a:r>
              <a:rPr lang="ro-MD" dirty="0"/>
              <a:t>de </a:t>
            </a:r>
            <a:r>
              <a:rPr lang="en-US" dirty="0"/>
              <a:t>25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(Ge) </a:t>
            </a:r>
            <a:r>
              <a:rPr lang="en-US" dirty="0"/>
              <a:t>50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(Si)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ro-MD" dirty="0" err="1"/>
              <a:t>I</a:t>
            </a:r>
            <a:r>
              <a:rPr lang="ro-MD" baseline="-25000" dirty="0" err="1"/>
              <a:t>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nul</a:t>
            </a:r>
            <a:r>
              <a:rPr lang="en-US" dirty="0"/>
              <a:t>; </a:t>
            </a:r>
            <a:r>
              <a:rPr lang="ro-MD" dirty="0"/>
              <a:t>-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ro-MD" dirty="0"/>
              <a:t>mc</a:t>
            </a:r>
            <a:r>
              <a:rPr lang="en-US" dirty="0"/>
              <a:t>A </a:t>
            </a:r>
            <a:r>
              <a:rPr lang="ro-MD" dirty="0"/>
              <a:t>(Ge)</a:t>
            </a:r>
            <a:r>
              <a:rPr lang="en-US" dirty="0"/>
              <a:t> 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ro-MD" dirty="0"/>
              <a:t>(Si)</a:t>
            </a:r>
            <a:r>
              <a:rPr lang="en-US" dirty="0"/>
              <a:t> </a:t>
            </a:r>
            <a:r>
              <a:rPr lang="en-US" dirty="0" err="1"/>
              <a:t>Oricum</a:t>
            </a:r>
            <a:r>
              <a:rPr lang="en-US" dirty="0"/>
              <a:t>, el </a:t>
            </a:r>
            <a:r>
              <a:rPr lang="en-US" dirty="0" err="1"/>
              <a:t>este</a:t>
            </a:r>
            <a:r>
              <a:rPr lang="en-US" dirty="0"/>
              <a:t> de 10</a:t>
            </a:r>
            <a:r>
              <a:rPr lang="en-US" baseline="30000" dirty="0"/>
              <a:t>3</a:t>
            </a:r>
            <a:r>
              <a:rPr lang="en-US" dirty="0"/>
              <a:t>-10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decît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de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depăşeste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, dioda se </a:t>
            </a:r>
            <a:r>
              <a:rPr lang="en-US" dirty="0" err="1"/>
              <a:t>străpunge</a:t>
            </a:r>
            <a:r>
              <a:rPr lang="en-US" dirty="0"/>
              <a:t> invers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important.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stabilizatoare</a:t>
            </a:r>
            <a:r>
              <a:rPr lang="en-US" dirty="0"/>
              <a:t> (Zener)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regiune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străpungere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intenţionat</a:t>
            </a:r>
            <a:r>
              <a:rPr lang="en-US" dirty="0"/>
              <a:t> </a:t>
            </a:r>
            <a:r>
              <a:rPr lang="en-US" dirty="0" err="1"/>
              <a:t>adusă</a:t>
            </a:r>
            <a:r>
              <a:rPr lang="en-US" dirty="0"/>
              <a:t> la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(3V - 100 V).</a:t>
            </a:r>
          </a:p>
          <a:p>
            <a:pPr>
              <a:defRPr/>
            </a:pPr>
            <a:r>
              <a:rPr lang="en-US" dirty="0"/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245507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7086600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Modelarea diodei în circuit  </a:t>
            </a:r>
            <a:r>
              <a:rPr lang="ro-MD" dirty="0" err="1"/>
              <a:t>c.c.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990601"/>
            <a:ext cx="10830911" cy="5681663"/>
          </a:xfrm>
        </p:spPr>
        <p:txBody>
          <a:bodyPr/>
          <a:lstStyle/>
          <a:p>
            <a:pPr>
              <a:defRPr/>
            </a:pPr>
            <a:r>
              <a:rPr lang="ro-MD" dirty="0"/>
              <a:t>I</a:t>
            </a:r>
            <a:r>
              <a:rPr lang="ro-MD" baseline="-25000" dirty="0"/>
              <a:t>a</a:t>
            </a:r>
            <a:r>
              <a:rPr lang="ro-MD" dirty="0"/>
              <a:t> = I</a:t>
            </a:r>
            <a:r>
              <a:rPr lang="ro-MD" baseline="-25000" dirty="0"/>
              <a:t>o</a:t>
            </a:r>
            <a:r>
              <a:rPr lang="ro-MD" dirty="0"/>
              <a:t> (exp (e V</a:t>
            </a:r>
            <a:r>
              <a:rPr lang="ro-MD" baseline="-25000" dirty="0"/>
              <a:t>a</a:t>
            </a:r>
            <a:r>
              <a:rPr lang="ro-MD" dirty="0"/>
              <a:t>/m*kT)-1)</a:t>
            </a:r>
          </a:p>
          <a:p>
            <a:pPr>
              <a:defRPr/>
            </a:pPr>
            <a:r>
              <a:rPr lang="ro-MD" dirty="0"/>
              <a:t>Analizăm comportarea diodei în 2 moduri: </a:t>
            </a:r>
          </a:p>
          <a:p>
            <a:pPr marL="457200" indent="-457200">
              <a:buFont typeface="Arial" panose="020B0604020202020204" pitchFamily="34" charset="0"/>
              <a:buAutoNum type="alphaLcParenBoth"/>
              <a:defRPr/>
            </a:pPr>
            <a:r>
              <a:rPr lang="ro-MD" dirty="0"/>
              <a:t>la curenți ce străbat dioda și (b) la  tensiunea la bornele diodei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Curentul invers este de 6 ordine mai mic ca curentul direct astfel numim dioda VENTIL ELECTRIC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Tensiunea inversă poate atinge valori de sute volți </a:t>
            </a:r>
            <a:r>
              <a:rPr lang="ro-MD" dirty="0" err="1"/>
              <a:t>vs</a:t>
            </a:r>
            <a:r>
              <a:rPr lang="ro-MD" dirty="0"/>
              <a:t> tensiunea directă de zecimi de volți</a:t>
            </a:r>
          </a:p>
          <a:p>
            <a:pPr marL="0" indent="0">
              <a:buNone/>
              <a:defRPr/>
            </a:pPr>
            <a:r>
              <a:rPr lang="ro-MD" dirty="0"/>
              <a:t>          </a:t>
            </a:r>
            <a:r>
              <a:rPr lang="ro-MD" b="1" dirty="0"/>
              <a:t>4 MODELE simplificate liniarizate a caracteristicii diodei</a:t>
            </a:r>
          </a:p>
          <a:p>
            <a:pPr marL="0" indent="0">
              <a:buNone/>
              <a:defRPr/>
            </a:pPr>
            <a:r>
              <a:rPr lang="ro-MD" b="1" dirty="0"/>
              <a:t>Considerăm valoarea curentului invers = 0, deci </a:t>
            </a:r>
            <a:r>
              <a:rPr lang="ro-MD" b="1" dirty="0" err="1"/>
              <a:t>R</a:t>
            </a:r>
            <a:r>
              <a:rPr lang="ro-MD" b="1" baseline="-25000" dirty="0" err="1"/>
              <a:t>i</a:t>
            </a:r>
            <a:r>
              <a:rPr lang="ro-MD" b="1" dirty="0"/>
              <a:t> este f. mare, de </a:t>
            </a:r>
            <a:r>
              <a:rPr lang="ro-MD" b="1" dirty="0" err="1"/>
              <a:t>MOhm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825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13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636" y="19977"/>
            <a:ext cx="5037424" cy="61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39" y="563804"/>
            <a:ext cx="5419085" cy="7194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/>
              <a:t>Criteriile acceptate pentru modelele prezentate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53" y="1837467"/>
            <a:ext cx="6412727" cy="42457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ro-MD" sz="1400" dirty="0"/>
              <a:t>Tensiunea prag </a:t>
            </a:r>
            <a:r>
              <a:rPr lang="ro-MD" sz="1400" dirty="0" err="1"/>
              <a:t>V</a:t>
            </a:r>
            <a:r>
              <a:rPr lang="ro-MD" sz="1400" baseline="-25000" dirty="0" err="1"/>
              <a:t>prag</a:t>
            </a:r>
            <a:r>
              <a:rPr lang="ro-MD" sz="1400" dirty="0"/>
              <a:t> este valoarea tensiunii de polarizare directă de la care curentul are valoare semnificativă</a:t>
            </a:r>
          </a:p>
          <a:p>
            <a:pPr>
              <a:lnSpc>
                <a:spcPct val="100000"/>
              </a:lnSpc>
              <a:defRPr/>
            </a:pPr>
            <a:r>
              <a:rPr lang="ro-MD" sz="1400" dirty="0"/>
              <a:t>Rezistența internă directă R</a:t>
            </a:r>
            <a:r>
              <a:rPr lang="ro-MD" sz="1400" baseline="-25000" dirty="0"/>
              <a:t>d</a:t>
            </a:r>
            <a:r>
              <a:rPr lang="ro-MD" sz="1400" dirty="0"/>
              <a:t> oferă informații asupra modului variației a curentului direct Ia funcție de U</a:t>
            </a:r>
            <a:r>
              <a:rPr lang="ro-MD" sz="1400" baseline="-25000" dirty="0"/>
              <a:t>a </a:t>
            </a:r>
            <a:r>
              <a:rPr lang="ro-MD" sz="1400" dirty="0"/>
              <a:t>la borne</a:t>
            </a:r>
          </a:p>
          <a:p>
            <a:pPr>
              <a:lnSpc>
                <a:spcPct val="100000"/>
              </a:lnSpc>
              <a:defRPr/>
            </a:pPr>
            <a:r>
              <a:rPr lang="ro-MD" sz="1400" b="1" dirty="0"/>
              <a:t>Modelul liniarizat1:</a:t>
            </a:r>
            <a:r>
              <a:rPr lang="ro-MD" sz="1400" dirty="0"/>
              <a:t> </a:t>
            </a:r>
            <a:r>
              <a:rPr lang="ro-MD" sz="1400" b="1" dirty="0"/>
              <a:t>V</a:t>
            </a:r>
            <a:r>
              <a:rPr lang="ro-MD" sz="1400" b="1" baseline="-25000" dirty="0"/>
              <a:t>prag</a:t>
            </a:r>
            <a:r>
              <a:rPr lang="ro-MD" sz="1400" b="1" dirty="0"/>
              <a:t> = 0 și    Dioda este blocată  dacă V</a:t>
            </a:r>
            <a:r>
              <a:rPr lang="ro-MD" sz="1400" b="1" baseline="-25000" dirty="0"/>
              <a:t>a</a:t>
            </a:r>
            <a:r>
              <a:rPr lang="ro-MD" sz="1400" b="1" dirty="0"/>
              <a:t> </a:t>
            </a:r>
            <a:r>
              <a:rPr lang="ro-MD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o-MD" sz="1400" b="1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o-MD" sz="3200" b="1" dirty="0"/>
              <a:t>MODELUL LINEARIZAT 1A</a:t>
            </a:r>
            <a:r>
              <a:rPr lang="ro-MD" sz="3200" dirty="0"/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/>
              <a:t>Dioda este echivalată cu un comutator ideal descris cu ecuațiile    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/>
              <a:t> V</a:t>
            </a:r>
            <a:r>
              <a:rPr lang="ro-MD" sz="1400" baseline="-25000" dirty="0"/>
              <a:t>a</a:t>
            </a:r>
            <a:r>
              <a:rPr lang="ro-MD" sz="1400" dirty="0"/>
              <a:t>=0 pentru I</a:t>
            </a:r>
            <a:r>
              <a:rPr lang="ro-MD" sz="1400" baseline="-25000" dirty="0"/>
              <a:t>a</a:t>
            </a:r>
            <a:r>
              <a:rPr lang="ro-MD" sz="1400" dirty="0"/>
              <a:t>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                             I</a:t>
            </a:r>
            <a:r>
              <a:rPr lang="ro-MD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pentru V</a:t>
            </a:r>
            <a:r>
              <a:rPr lang="ro-MD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Vedem, că acest model neglijează căderea de tensiune directă  dar și curentul invers.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Dioda astfel modelată nu permite cădere tensiune la curent pozitiv și nici scurgere curent la tensiune negativă.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Avem, deci diodă redusă la scurtcircuit la curent pozitiv, și circuit întrerupt – la tensiune negativă</a:t>
            </a:r>
            <a:endParaRPr lang="ro-MD" sz="1400" dirty="0"/>
          </a:p>
          <a:p>
            <a:pPr>
              <a:lnSpc>
                <a:spcPct val="100000"/>
              </a:lnSpc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562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15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7331" y="189412"/>
            <a:ext cx="5864365" cy="63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4520"/>
            <a:ext cx="5323291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/>
              <a:t>Modelul liniarizat </a:t>
            </a:r>
            <a:r>
              <a:rPr lang="ro-MD" b="1" dirty="0"/>
              <a:t>1B</a:t>
            </a:r>
            <a:endParaRPr lang="en-US" b="1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39336" y="2015732"/>
            <a:ext cx="6187691" cy="3450613"/>
          </a:xfrm>
        </p:spPr>
        <p:txBody>
          <a:bodyPr>
            <a:normAutofit/>
          </a:bodyPr>
          <a:lstStyle/>
          <a:p>
            <a:r>
              <a:rPr lang="ro-MD" altLang="en-US" dirty="0"/>
              <a:t>În conducție electrică dioda se echivalează cu o rezistență constantă</a:t>
            </a:r>
          </a:p>
          <a:p>
            <a:endParaRPr lang="ro-MD" altLang="en-US" dirty="0"/>
          </a:p>
          <a:p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/R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, pentru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b="1" dirty="0"/>
              <a:t>0</a:t>
            </a:r>
          </a:p>
          <a:p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0 pentru V</a:t>
            </a:r>
            <a:r>
              <a:rPr lang="ro-MD" altLang="en-US" b="1" baseline="-25000" dirty="0"/>
              <a:t>a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0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8139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152400"/>
            <a:ext cx="8818562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MD" sz="2800" dirty="0"/>
              <a:t>Clasificarea DMOE după purtători de sarcină</a:t>
            </a:r>
            <a:endParaRPr lang="en-US" sz="2800" dirty="0"/>
          </a:p>
        </p:txBody>
      </p:sp>
      <p:pic>
        <p:nvPicPr>
          <p:cNvPr id="20483" name="Picture 2" descr="https://upload.wikimedia.org/wikipedia/commons/2/29/Power_devices_famil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08845"/>
            <a:ext cx="12192000" cy="4937804"/>
          </a:xfrm>
          <a:noFill/>
        </p:spPr>
      </p:pic>
    </p:spTree>
    <p:extLst>
      <p:ext uri="{BB962C8B-B14F-4D97-AF65-F5344CB8AC3E}">
        <p14:creationId xmlns:p14="http://schemas.microsoft.com/office/powerpoint/2010/main" val="70072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0180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1285" y="1"/>
            <a:ext cx="4910715" cy="59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66" y="804520"/>
            <a:ext cx="6717016" cy="580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/>
              <a:t>Modelul liniarizat </a:t>
            </a:r>
            <a:r>
              <a:rPr lang="ro-MD" b="1" dirty="0"/>
              <a:t>cazul IIA</a:t>
            </a:r>
            <a:endParaRPr lang="en-US" b="1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7086" y="2015732"/>
            <a:ext cx="6331131" cy="4290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MD" altLang="en-US" dirty="0"/>
              <a:t>Admitem</a:t>
            </a:r>
            <a:r>
              <a:rPr lang="ro-MD" altLang="en-US" b="1" dirty="0"/>
              <a:t>:  V prag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o-MD" altLang="en-US" b="1" dirty="0"/>
              <a:t>0. Dioda este blocată dacă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                         Va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V prag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Cazul IIA) </a:t>
            </a:r>
            <a:r>
              <a:rPr lang="ro-MD" altLang="en-US" dirty="0"/>
              <a:t>Dioda este echivalentă pe durata conducției cu o sursă ideală de tensiune și descrisă cu ecuațiile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=</a:t>
            </a:r>
            <a:r>
              <a:rPr lang="ro-MD" altLang="en-US" b="1" dirty="0" err="1"/>
              <a:t>V</a:t>
            </a:r>
            <a:r>
              <a:rPr lang="ro-MD" altLang="en-US" b="1" baseline="-25000" dirty="0" err="1"/>
              <a:t>prag</a:t>
            </a:r>
            <a:r>
              <a:rPr lang="ro-MD" altLang="en-US" b="1" baseline="-25000" dirty="0"/>
              <a:t> </a:t>
            </a:r>
            <a:r>
              <a:rPr lang="ro-MD" altLang="en-US" b="1" dirty="0"/>
              <a:t>pentru 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b="1" dirty="0"/>
              <a:t>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=0  pentru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V</a:t>
            </a:r>
            <a:r>
              <a:rPr lang="ro-MD" altLang="en-US" b="1" baseline="-25000" dirty="0"/>
              <a:t>prag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dirty="0"/>
              <a:t>Astfel de diodă modelată nu permite cădere tensiune când curentul este pozitiv și nici scurgere de curent când tensiunea este mai mică ca tensiunea de prag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1656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22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3543" y="-8532"/>
            <a:ext cx="4528154" cy="59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50" y="804520"/>
            <a:ext cx="6853644" cy="5888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sz="3000" dirty="0"/>
              <a:t>Modelul liniarizat </a:t>
            </a:r>
            <a:r>
              <a:rPr lang="ro-MD" sz="3000" b="1" dirty="0"/>
              <a:t>cazul IIB</a:t>
            </a:r>
            <a:endParaRPr lang="en-US" sz="3000" b="1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1076" y="2015732"/>
            <a:ext cx="6673103" cy="4479661"/>
          </a:xfrm>
        </p:spPr>
        <p:txBody>
          <a:bodyPr>
            <a:normAutofit/>
          </a:bodyPr>
          <a:lstStyle/>
          <a:p>
            <a:r>
              <a:rPr lang="ro-MD" altLang="en-US" sz="2400" dirty="0"/>
              <a:t>În conducție dioda o echivalăm cu o sursă ideală de tensiune, tensiunea de prag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dirty="0"/>
              <a:t>, în serie cu o rezistență echivalentă constantă.  Atunci dioda este  descrisă  de ecuațiile</a:t>
            </a:r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=  (V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-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b="1" dirty="0"/>
              <a:t>)/R</a:t>
            </a:r>
            <a:r>
              <a:rPr lang="ro-MD" altLang="en-US" sz="2400" b="1" baseline="-25000" dirty="0"/>
              <a:t>d</a:t>
            </a:r>
            <a:r>
              <a:rPr lang="ro-MD" altLang="en-US" sz="2400" b="1" dirty="0"/>
              <a:t>,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sz="2400" b="1" dirty="0"/>
              <a:t>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endParaRPr lang="ro-MD" altLang="en-US" sz="2400" b="1" baseline="-25000" dirty="0"/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= 0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 </a:t>
            </a:r>
            <a:r>
              <a:rPr lang="ro-MD" altLang="en-US" sz="2400" b="1" dirty="0"/>
              <a:t>V</a:t>
            </a:r>
            <a:r>
              <a:rPr lang="ro-MD" altLang="en-US" sz="2400" b="1" baseline="-25000" dirty="0"/>
              <a:t>prag</a:t>
            </a:r>
            <a:endParaRPr lang="en-US" alt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74829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400300" y="350267"/>
            <a:ext cx="731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Val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orile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pentru 3 diferite modele linearizate ale diodei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1981200" y="1184275"/>
          <a:ext cx="8153400" cy="4064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73690084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520277516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9577619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551976871"/>
                    </a:ext>
                  </a:extLst>
                </a:gridCol>
              </a:tblGrid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DDF2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  with Barrier Potential Voltage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with Barrier Potential and Linear Forward Resistance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8077760"/>
                  </a:ext>
                </a:extLst>
              </a:tr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-1600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85.5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9436405"/>
                  </a:ext>
                </a:extLst>
              </a:tr>
            </a:tbl>
          </a:graphicData>
        </a:graphic>
      </p:graphicFrame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2727325" y="407989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18" name="Text Box 94"/>
          <p:cNvSpPr txBox="1">
            <a:spLocks noChangeArrowheads="1"/>
          </p:cNvSpPr>
          <p:nvPr/>
        </p:nvSpPr>
        <p:spPr bwMode="auto">
          <a:xfrm>
            <a:off x="315309" y="5334001"/>
            <a:ext cx="116034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Valoarea I</a:t>
            </a:r>
            <a:r>
              <a:rPr kumimoji="0" lang="ro-RO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este calculată pentru modelele discutate cu: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tensiunea aplicată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V,  potențialul de barieră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0.3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 și rezistența liniară directă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ro-RO" alt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hm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509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25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6041" y="1124780"/>
            <a:ext cx="6185959" cy="49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80" y="804521"/>
            <a:ext cx="5344312" cy="7089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/>
              <a:t>Comportarea diodei în regim dinamic la semnal mic</a:t>
            </a:r>
            <a:endParaRPr lang="en-US" sz="2700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10831" y="1859148"/>
            <a:ext cx="5894907" cy="4099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Când aplicăm atât tensiunea de polarizare cât și alternativă (careva semnal) înseamnă că joncțiunea (dioda) lucrează în regim dinamic (variabil, de </a:t>
            </a:r>
            <a:r>
              <a:rPr lang="ro-MD" altLang="en-US" dirty="0" err="1"/>
              <a:t>c.a.</a:t>
            </a:r>
            <a:r>
              <a:rPr lang="ro-MD" altLang="en-US" dirty="0"/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Astfel apare și componenta alternativă a curentului.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Analizăm cazul regimului </a:t>
            </a:r>
            <a:r>
              <a:rPr lang="ro-MD" altLang="en-US" dirty="0" err="1"/>
              <a:t>quasistaționar</a:t>
            </a:r>
            <a:r>
              <a:rPr lang="ro-MD" altLang="en-US" dirty="0"/>
              <a:t> (de frecvențe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joase)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Vedem, că nu lucrăm acum cu un Punct static, dar cu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o zonă în care se deplasează acest punct static (de la p.2 la p.1) Tensiunea aplicată la borne: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b="1" dirty="0"/>
              <a:t>                      U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(t) =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+ u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(t)b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Componenta </a:t>
            </a:r>
            <a:r>
              <a:rPr lang="ro-MD" altLang="en-US" dirty="0" err="1"/>
              <a:t>varaibilă</a:t>
            </a:r>
            <a:r>
              <a:rPr lang="ro-MD" altLang="en-US" dirty="0"/>
              <a:t> este: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(t) =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 sin (</a:t>
            </a:r>
            <a:r>
              <a:rPr lang="ro-MD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ωt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59585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27" y="259079"/>
            <a:ext cx="9278702" cy="70757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o-MD" dirty="0"/>
              <a:t>Rezistența diferențială a diodei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880685" y="1334088"/>
            <a:ext cx="7084623" cy="5156474"/>
          </a:xfrm>
        </p:spPr>
        <p:txBody>
          <a:bodyPr anchor="ctr">
            <a:normAutofit/>
          </a:bodyPr>
          <a:lstStyle/>
          <a:p>
            <a:r>
              <a:rPr lang="ro-MD" altLang="en-US" dirty="0"/>
              <a:t>Condiția de semnal mic este îndeplinită dacă amplitudinea respectă restricția </a:t>
            </a:r>
            <a:r>
              <a:rPr lang="ro-MD" altLang="en-US" dirty="0" err="1"/>
              <a:t>Ua</a:t>
            </a:r>
            <a:r>
              <a:rPr lang="ro-MD" altLang="en-US" dirty="0"/>
              <a:t>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ro-MD" altLang="en-US" dirty="0"/>
              <a:t>  V</a:t>
            </a:r>
            <a:r>
              <a:rPr lang="ro-MD" altLang="en-US" baseline="-25000" dirty="0"/>
              <a:t>T  </a:t>
            </a:r>
            <a:r>
              <a:rPr lang="ro-MD" altLang="en-US" dirty="0"/>
              <a:t>unde VT = </a:t>
            </a:r>
            <a:r>
              <a:rPr lang="ro-MD" altLang="en-US" dirty="0" err="1"/>
              <a:t>kT</a:t>
            </a:r>
            <a:r>
              <a:rPr lang="ro-MD" altLang="en-US" dirty="0"/>
              <a:t>/e   </a:t>
            </a:r>
          </a:p>
          <a:p>
            <a:r>
              <a:rPr lang="ro-MD" altLang="en-US" dirty="0"/>
              <a:t>La 300 K este necesar ca </a:t>
            </a:r>
            <a:r>
              <a:rPr lang="ro-MD" altLang="en-US" dirty="0" err="1"/>
              <a:t>Ua</a:t>
            </a:r>
            <a:r>
              <a:rPr lang="ro-MD" altLang="en-US" dirty="0"/>
              <a:t> 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dirty="0"/>
              <a:t>26 mV </a:t>
            </a:r>
          </a:p>
          <a:p>
            <a:r>
              <a:rPr lang="ro-MD" altLang="en-US" dirty="0"/>
              <a:t>La polarizare directă rezistența internă </a:t>
            </a:r>
            <a:r>
              <a:rPr lang="ro-MD" altLang="en-US" dirty="0" err="1"/>
              <a:t>rd</a:t>
            </a:r>
            <a:r>
              <a:rPr lang="ro-MD" altLang="en-US" dirty="0"/>
              <a:t> are semnificația grafică a pantei tangentei denumită și rezistența dinamică sau diferențială a diodei:</a:t>
            </a:r>
          </a:p>
          <a:p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=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d</a:t>
            </a:r>
            <a:r>
              <a:rPr lang="ro-MD" altLang="en-US" b="1" dirty="0"/>
              <a:t> </a:t>
            </a:r>
            <a:r>
              <a:rPr lang="ro-MD" altLang="en-US" b="1" dirty="0" err="1"/>
              <a:t>dU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</a:t>
            </a:r>
            <a:r>
              <a:rPr lang="ro-MD" altLang="en-US" b="1" dirty="0" err="1"/>
              <a:t>di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 = V</a:t>
            </a:r>
            <a:r>
              <a:rPr lang="ro-MD" altLang="en-US" b="1" baseline="-25000" dirty="0"/>
              <a:t>T</a:t>
            </a:r>
            <a:r>
              <a:rPr lang="ro-MD" altLang="en-US" b="1" dirty="0"/>
              <a:t>/(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r>
              <a:rPr lang="ro-MD" altLang="en-US" b="1" dirty="0" err="1"/>
              <a:t>+I</a:t>
            </a:r>
            <a:r>
              <a:rPr lang="ro-MD" altLang="en-US" b="1" baseline="-25000" dirty="0" err="1"/>
              <a:t>o</a:t>
            </a:r>
            <a:r>
              <a:rPr lang="ro-MD" altLang="en-US" b="1" dirty="0"/>
              <a:t>) = 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/>
              <a:t>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endParaRPr lang="ro-MD" altLang="en-US" b="1" baseline="-25000" dirty="0"/>
          </a:p>
          <a:p>
            <a:r>
              <a:rPr lang="ro-MD" altLang="en-US" b="1" dirty="0"/>
              <a:t>La polarizarea inversă (I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-I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) - 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este infinită dar practic este de </a:t>
            </a:r>
            <a:r>
              <a:rPr lang="ro-MD" altLang="en-US" b="1" dirty="0" err="1"/>
              <a:t>MOhmi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64943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740572" y="63382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Rezistența dinamică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3779" y="679451"/>
            <a:ext cx="11445766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Atunci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cînd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curentul suferă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variaţii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relative mici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ro-MD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putem  considera  că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porţiunea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de  caracteristică  pe  care  se deplasează punctul de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funcţionare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este practic o linie dreaptă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şi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putem introduce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rezistenţa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dinamică. Rezistența dinamică a diodei valoarea matematică inversă a pantei (transconductanței)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Astfel ea va primi valoarea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diodele cu Ge     r = 25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Iar la cele cu Si        r = 50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Astfel, chiar la valori mici ale curenţilor (1 mA) rezistenţa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dinamică are valori mici: pentru  m = 1, ea este  de 25 Ohmi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curenţi mari (100 mA) rezistenţa dinamică scade devenind,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e.g. numai 0.25 Ohmi.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6096000" y="1939159"/>
            <a:ext cx="60434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80938" y="2085821"/>
            <a:ext cx="2519472" cy="3369047"/>
            <a:chOff x="7868" y="320"/>
            <a:chExt cx="1724" cy="2028"/>
          </a:xfrm>
        </p:grpSpPr>
        <p:sp>
          <p:nvSpPr>
            <p:cNvPr id="7" name="AutoShape 215"/>
            <p:cNvSpPr>
              <a:spLocks/>
            </p:cNvSpPr>
            <p:nvPr/>
          </p:nvSpPr>
          <p:spPr bwMode="auto">
            <a:xfrm>
              <a:off x="7868" y="320"/>
              <a:ext cx="1279" cy="2028"/>
            </a:xfrm>
            <a:custGeom>
              <a:avLst/>
              <a:gdLst>
                <a:gd name="T0" fmla="+- 0 8193 7868"/>
                <a:gd name="T1" fmla="*/ T0 w 1279"/>
                <a:gd name="T2" fmla="+- 0 2342 320"/>
                <a:gd name="T3" fmla="*/ 2342 h 2028"/>
                <a:gd name="T4" fmla="+- 0 8350 7868"/>
                <a:gd name="T5" fmla="*/ T4 w 1279"/>
                <a:gd name="T6" fmla="+- 0 2327 320"/>
                <a:gd name="T7" fmla="*/ 2327 h 2028"/>
                <a:gd name="T8" fmla="+- 0 8436 7868"/>
                <a:gd name="T9" fmla="*/ T8 w 1279"/>
                <a:gd name="T10" fmla="+- 0 2312 320"/>
                <a:gd name="T11" fmla="*/ 2312 h 2028"/>
                <a:gd name="T12" fmla="+- 0 8507 7868"/>
                <a:gd name="T13" fmla="*/ T12 w 1279"/>
                <a:gd name="T14" fmla="+- 0 2292 320"/>
                <a:gd name="T15" fmla="*/ 2292 h 2028"/>
                <a:gd name="T16" fmla="+- 0 8557 7868"/>
                <a:gd name="T17" fmla="*/ T16 w 1279"/>
                <a:gd name="T18" fmla="+- 0 2270 320"/>
                <a:gd name="T19" fmla="*/ 2270 h 2028"/>
                <a:gd name="T20" fmla="+- 0 8605 7868"/>
                <a:gd name="T21" fmla="*/ T20 w 1279"/>
                <a:gd name="T22" fmla="+- 0 2249 320"/>
                <a:gd name="T23" fmla="*/ 2249 h 2028"/>
                <a:gd name="T24" fmla="+- 0 8642 7868"/>
                <a:gd name="T25" fmla="*/ T24 w 1279"/>
                <a:gd name="T26" fmla="+- 0 2219 320"/>
                <a:gd name="T27" fmla="*/ 2219 h 2028"/>
                <a:gd name="T28" fmla="+- 0 8677 7868"/>
                <a:gd name="T29" fmla="*/ T28 w 1279"/>
                <a:gd name="T30" fmla="+- 0 2187 320"/>
                <a:gd name="T31" fmla="*/ 2187 h 2028"/>
                <a:gd name="T32" fmla="+- 0 8706 7868"/>
                <a:gd name="T33" fmla="*/ T32 w 1279"/>
                <a:gd name="T34" fmla="+- 0 2164 320"/>
                <a:gd name="T35" fmla="*/ 2164 h 2028"/>
                <a:gd name="T36" fmla="+- 0 8726 7868"/>
                <a:gd name="T37" fmla="*/ T36 w 1279"/>
                <a:gd name="T38" fmla="+- 0 2134 320"/>
                <a:gd name="T39" fmla="*/ 2134 h 2028"/>
                <a:gd name="T40" fmla="+- 0 8748 7868"/>
                <a:gd name="T41" fmla="*/ T40 w 1279"/>
                <a:gd name="T42" fmla="+- 0 2102 320"/>
                <a:gd name="T43" fmla="*/ 2102 h 2028"/>
                <a:gd name="T44" fmla="+- 0 8770 7868"/>
                <a:gd name="T45" fmla="*/ T44 w 1279"/>
                <a:gd name="T46" fmla="+- 0 2074 320"/>
                <a:gd name="T47" fmla="*/ 2074 h 2028"/>
                <a:gd name="T48" fmla="+- 0 8782 7868"/>
                <a:gd name="T49" fmla="*/ T48 w 1279"/>
                <a:gd name="T50" fmla="+- 0 2039 320"/>
                <a:gd name="T51" fmla="*/ 2039 h 2028"/>
                <a:gd name="T52" fmla="+- 0 8805 7868"/>
                <a:gd name="T53" fmla="*/ T52 w 1279"/>
                <a:gd name="T54" fmla="+- 0 2004 320"/>
                <a:gd name="T55" fmla="*/ 2004 h 2028"/>
                <a:gd name="T56" fmla="+- 0 8827 7868"/>
                <a:gd name="T57" fmla="*/ T56 w 1279"/>
                <a:gd name="T58" fmla="+- 0 1972 320"/>
                <a:gd name="T59" fmla="*/ 1972 h 2028"/>
                <a:gd name="T60" fmla="+- 0 8842 7868"/>
                <a:gd name="T61" fmla="*/ T60 w 1279"/>
                <a:gd name="T62" fmla="+- 0 1934 320"/>
                <a:gd name="T63" fmla="*/ 1934 h 2028"/>
                <a:gd name="T64" fmla="+- 0 8846 7868"/>
                <a:gd name="T65" fmla="*/ T64 w 1279"/>
                <a:gd name="T66" fmla="+- 0 1899 320"/>
                <a:gd name="T67" fmla="*/ 1899 h 2028"/>
                <a:gd name="T68" fmla="+- 0 8869 7868"/>
                <a:gd name="T69" fmla="*/ T68 w 1279"/>
                <a:gd name="T70" fmla="+- 0 1864 320"/>
                <a:gd name="T71" fmla="*/ 1864 h 2028"/>
                <a:gd name="T72" fmla="+- 0 8876 7868"/>
                <a:gd name="T73" fmla="*/ T72 w 1279"/>
                <a:gd name="T74" fmla="+- 0 1824 320"/>
                <a:gd name="T75" fmla="*/ 1824 h 2028"/>
                <a:gd name="T76" fmla="+- 0 8891 7868"/>
                <a:gd name="T77" fmla="*/ T76 w 1279"/>
                <a:gd name="T78" fmla="+- 0 1789 320"/>
                <a:gd name="T79" fmla="*/ 1789 h 2028"/>
                <a:gd name="T80" fmla="+- 0 8905 7868"/>
                <a:gd name="T81" fmla="*/ T80 w 1279"/>
                <a:gd name="T82" fmla="+- 0 1757 320"/>
                <a:gd name="T83" fmla="*/ 1757 h 2028"/>
                <a:gd name="T84" fmla="+- 0 8910 7868"/>
                <a:gd name="T85" fmla="*/ T84 w 1279"/>
                <a:gd name="T86" fmla="+- 0 1719 320"/>
                <a:gd name="T87" fmla="*/ 1719 h 2028"/>
                <a:gd name="T88" fmla="+- 0 8925 7868"/>
                <a:gd name="T89" fmla="*/ T88 w 1279"/>
                <a:gd name="T90" fmla="+- 0 1679 320"/>
                <a:gd name="T91" fmla="*/ 1679 h 2028"/>
                <a:gd name="T92" fmla="+- 0 8932 7868"/>
                <a:gd name="T93" fmla="*/ T92 w 1279"/>
                <a:gd name="T94" fmla="+- 0 1644 320"/>
                <a:gd name="T95" fmla="*/ 1644 h 2028"/>
                <a:gd name="T96" fmla="+- 0 8940 7868"/>
                <a:gd name="T97" fmla="*/ T96 w 1279"/>
                <a:gd name="T98" fmla="+- 0 1609 320"/>
                <a:gd name="T99" fmla="*/ 1609 h 2028"/>
                <a:gd name="T100" fmla="+- 0 8947 7868"/>
                <a:gd name="T101" fmla="*/ T100 w 1279"/>
                <a:gd name="T102" fmla="+- 0 1571 320"/>
                <a:gd name="T103" fmla="*/ 1571 h 2028"/>
                <a:gd name="T104" fmla="+- 0 8962 7868"/>
                <a:gd name="T105" fmla="*/ T104 w 1279"/>
                <a:gd name="T106" fmla="+- 0 1541 320"/>
                <a:gd name="T107" fmla="*/ 1541 h 2028"/>
                <a:gd name="T108" fmla="+- 0 8969 7868"/>
                <a:gd name="T109" fmla="*/ T108 w 1279"/>
                <a:gd name="T110" fmla="+- 0 1501 320"/>
                <a:gd name="T111" fmla="*/ 1501 h 2028"/>
                <a:gd name="T112" fmla="+- 0 8974 7868"/>
                <a:gd name="T113" fmla="*/ T112 w 1279"/>
                <a:gd name="T114" fmla="+- 0 1461 320"/>
                <a:gd name="T115" fmla="*/ 1461 h 2028"/>
                <a:gd name="T116" fmla="+- 0 8982 7868"/>
                <a:gd name="T117" fmla="*/ T116 w 1279"/>
                <a:gd name="T118" fmla="+- 0 1424 320"/>
                <a:gd name="T119" fmla="*/ 1424 h 2028"/>
                <a:gd name="T120" fmla="+- 0 8989 7868"/>
                <a:gd name="T121" fmla="*/ T120 w 1279"/>
                <a:gd name="T122" fmla="+- 0 1391 320"/>
                <a:gd name="T123" fmla="*/ 1391 h 2028"/>
                <a:gd name="T124" fmla="+- 0 8996 7868"/>
                <a:gd name="T125" fmla="*/ T124 w 1279"/>
                <a:gd name="T126" fmla="+- 0 1351 320"/>
                <a:gd name="T127" fmla="*/ 1351 h 2028"/>
                <a:gd name="T128" fmla="+- 0 9004 7868"/>
                <a:gd name="T129" fmla="*/ T128 w 1279"/>
                <a:gd name="T130" fmla="+- 0 1316 320"/>
                <a:gd name="T131" fmla="*/ 1316 h 2028"/>
                <a:gd name="T132" fmla="+- 0 9011 7868"/>
                <a:gd name="T133" fmla="*/ T132 w 1279"/>
                <a:gd name="T134" fmla="+- 0 1281 320"/>
                <a:gd name="T135" fmla="*/ 1281 h 2028"/>
                <a:gd name="T136" fmla="+- 0 9019 7868"/>
                <a:gd name="T137" fmla="*/ T136 w 1279"/>
                <a:gd name="T138" fmla="+- 0 1246 320"/>
                <a:gd name="T139" fmla="*/ 1246 h 2028"/>
                <a:gd name="T140" fmla="+- 0 9026 7868"/>
                <a:gd name="T141" fmla="*/ T140 w 1279"/>
                <a:gd name="T142" fmla="+- 0 1206 320"/>
                <a:gd name="T143" fmla="*/ 1206 h 2028"/>
                <a:gd name="T144" fmla="+- 0 9033 7868"/>
                <a:gd name="T145" fmla="*/ T144 w 1279"/>
                <a:gd name="T146" fmla="+- 0 1166 320"/>
                <a:gd name="T147" fmla="*/ 1166 h 2028"/>
                <a:gd name="T148" fmla="+- 0 9038 7868"/>
                <a:gd name="T149" fmla="*/ T148 w 1279"/>
                <a:gd name="T150" fmla="+- 0 1131 320"/>
                <a:gd name="T151" fmla="*/ 1131 h 2028"/>
                <a:gd name="T152" fmla="+- 0 9046 7868"/>
                <a:gd name="T153" fmla="*/ T152 w 1279"/>
                <a:gd name="T154" fmla="+- 0 1091 320"/>
                <a:gd name="T155" fmla="*/ 1091 h 2028"/>
                <a:gd name="T156" fmla="+- 0 9053 7868"/>
                <a:gd name="T157" fmla="*/ T156 w 1279"/>
                <a:gd name="T158" fmla="+- 0 1056 320"/>
                <a:gd name="T159" fmla="*/ 1056 h 2028"/>
                <a:gd name="T160" fmla="+- 0 9053 7868"/>
                <a:gd name="T161" fmla="*/ T160 w 1279"/>
                <a:gd name="T162" fmla="+- 0 1016 320"/>
                <a:gd name="T163" fmla="*/ 1016 h 2028"/>
                <a:gd name="T164" fmla="+- 0 9060 7868"/>
                <a:gd name="T165" fmla="*/ T164 w 1279"/>
                <a:gd name="T166" fmla="+- 0 981 320"/>
                <a:gd name="T167" fmla="*/ 981 h 2028"/>
                <a:gd name="T168" fmla="+- 0 9068 7868"/>
                <a:gd name="T169" fmla="*/ T168 w 1279"/>
                <a:gd name="T170" fmla="+- 0 943 320"/>
                <a:gd name="T171" fmla="*/ 943 h 2028"/>
                <a:gd name="T172" fmla="+- 0 9068 7868"/>
                <a:gd name="T173" fmla="*/ T172 w 1279"/>
                <a:gd name="T174" fmla="+- 0 903 320"/>
                <a:gd name="T175" fmla="*/ 903 h 2028"/>
                <a:gd name="T176" fmla="+- 0 9075 7868"/>
                <a:gd name="T177" fmla="*/ T176 w 1279"/>
                <a:gd name="T178" fmla="+- 0 868 320"/>
                <a:gd name="T179" fmla="*/ 868 h 2028"/>
                <a:gd name="T180" fmla="+- 0 9082 7868"/>
                <a:gd name="T181" fmla="*/ T180 w 1279"/>
                <a:gd name="T182" fmla="+- 0 833 320"/>
                <a:gd name="T183" fmla="*/ 833 h 2028"/>
                <a:gd name="T184" fmla="+- 0 9090 7868"/>
                <a:gd name="T185" fmla="*/ T184 w 1279"/>
                <a:gd name="T186" fmla="+- 0 795 320"/>
                <a:gd name="T187" fmla="*/ 795 h 2028"/>
                <a:gd name="T188" fmla="+- 0 9097 7868"/>
                <a:gd name="T189" fmla="*/ T188 w 1279"/>
                <a:gd name="T190" fmla="+- 0 758 320"/>
                <a:gd name="T191" fmla="*/ 758 h 2028"/>
                <a:gd name="T192" fmla="+- 0 9097 7868"/>
                <a:gd name="T193" fmla="*/ T192 w 1279"/>
                <a:gd name="T194" fmla="+- 0 718 320"/>
                <a:gd name="T195" fmla="*/ 718 h 2028"/>
                <a:gd name="T196" fmla="+- 0 9102 7868"/>
                <a:gd name="T197" fmla="*/ T196 w 1279"/>
                <a:gd name="T198" fmla="+- 0 683 320"/>
                <a:gd name="T199" fmla="*/ 683 h 2028"/>
                <a:gd name="T200" fmla="+- 0 9109 7868"/>
                <a:gd name="T201" fmla="*/ T200 w 1279"/>
                <a:gd name="T202" fmla="+- 0 643 320"/>
                <a:gd name="T203" fmla="*/ 643 h 2028"/>
                <a:gd name="T204" fmla="+- 0 9109 7868"/>
                <a:gd name="T205" fmla="*/ T204 w 1279"/>
                <a:gd name="T206" fmla="+- 0 603 320"/>
                <a:gd name="T207" fmla="*/ 603 h 2028"/>
                <a:gd name="T208" fmla="+- 0 9117 7868"/>
                <a:gd name="T209" fmla="*/ T208 w 1279"/>
                <a:gd name="T210" fmla="+- 0 565 320"/>
                <a:gd name="T211" fmla="*/ 565 h 2028"/>
                <a:gd name="T212" fmla="+- 0 9124 7868"/>
                <a:gd name="T213" fmla="*/ T212 w 1279"/>
                <a:gd name="T214" fmla="+- 0 525 320"/>
                <a:gd name="T215" fmla="*/ 525 h 2028"/>
                <a:gd name="T216" fmla="+- 0 9124 7868"/>
                <a:gd name="T217" fmla="*/ T216 w 1279"/>
                <a:gd name="T218" fmla="+- 0 488 320"/>
                <a:gd name="T219" fmla="*/ 488 h 2028"/>
                <a:gd name="T220" fmla="+- 0 9132 7868"/>
                <a:gd name="T221" fmla="*/ T220 w 1279"/>
                <a:gd name="T222" fmla="+- 0 448 320"/>
                <a:gd name="T223" fmla="*/ 448 h 2028"/>
                <a:gd name="T224" fmla="+- 0 9139 7868"/>
                <a:gd name="T225" fmla="*/ T224 w 1279"/>
                <a:gd name="T226" fmla="+- 0 407 320"/>
                <a:gd name="T227" fmla="*/ 407 h 2028"/>
                <a:gd name="T228" fmla="+- 0 9139 7868"/>
                <a:gd name="T229" fmla="*/ T228 w 1279"/>
                <a:gd name="T230" fmla="+- 0 370 320"/>
                <a:gd name="T231" fmla="*/ 370 h 2028"/>
                <a:gd name="T232" fmla="+- 0 9146 7868"/>
                <a:gd name="T233" fmla="*/ T232 w 1279"/>
                <a:gd name="T234" fmla="+- 0 330 320"/>
                <a:gd name="T235" fmla="*/ 330 h 20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79" h="2028">
                  <a:moveTo>
                    <a:pt x="0" y="2027"/>
                  </a:moveTo>
                  <a:lnTo>
                    <a:pt x="42" y="2025"/>
                  </a:lnTo>
                  <a:lnTo>
                    <a:pt x="91" y="2025"/>
                  </a:lnTo>
                  <a:lnTo>
                    <a:pt x="128" y="2025"/>
                  </a:lnTo>
                  <a:lnTo>
                    <a:pt x="162" y="2025"/>
                  </a:lnTo>
                  <a:lnTo>
                    <a:pt x="197" y="2025"/>
                  </a:lnTo>
                  <a:lnTo>
                    <a:pt x="234" y="2025"/>
                  </a:lnTo>
                  <a:lnTo>
                    <a:pt x="256" y="2025"/>
                  </a:lnTo>
                  <a:lnTo>
                    <a:pt x="283" y="2022"/>
                  </a:lnTo>
                  <a:lnTo>
                    <a:pt x="305" y="2022"/>
                  </a:lnTo>
                  <a:lnTo>
                    <a:pt x="325" y="2022"/>
                  </a:lnTo>
                  <a:lnTo>
                    <a:pt x="347" y="2017"/>
                  </a:lnTo>
                  <a:lnTo>
                    <a:pt x="362" y="2017"/>
                  </a:lnTo>
                  <a:lnTo>
                    <a:pt x="384" y="2017"/>
                  </a:lnTo>
                  <a:lnTo>
                    <a:pt x="396" y="2017"/>
                  </a:lnTo>
                  <a:lnTo>
                    <a:pt x="411" y="2015"/>
                  </a:lnTo>
                  <a:lnTo>
                    <a:pt x="425" y="2015"/>
                  </a:lnTo>
                  <a:lnTo>
                    <a:pt x="440" y="2010"/>
                  </a:lnTo>
                  <a:lnTo>
                    <a:pt x="448" y="2010"/>
                  </a:lnTo>
                  <a:lnTo>
                    <a:pt x="460" y="2010"/>
                  </a:lnTo>
                  <a:lnTo>
                    <a:pt x="467" y="2007"/>
                  </a:lnTo>
                  <a:lnTo>
                    <a:pt x="482" y="2007"/>
                  </a:lnTo>
                  <a:lnTo>
                    <a:pt x="489" y="2007"/>
                  </a:lnTo>
                  <a:lnTo>
                    <a:pt x="497" y="2007"/>
                  </a:lnTo>
                  <a:lnTo>
                    <a:pt x="504" y="2004"/>
                  </a:lnTo>
                  <a:lnTo>
                    <a:pt x="519" y="2004"/>
                  </a:lnTo>
                  <a:lnTo>
                    <a:pt x="524" y="2000"/>
                  </a:lnTo>
                  <a:lnTo>
                    <a:pt x="531" y="2000"/>
                  </a:lnTo>
                  <a:lnTo>
                    <a:pt x="539" y="2000"/>
                  </a:lnTo>
                  <a:lnTo>
                    <a:pt x="546" y="1997"/>
                  </a:lnTo>
                  <a:lnTo>
                    <a:pt x="553" y="1997"/>
                  </a:lnTo>
                  <a:lnTo>
                    <a:pt x="560" y="1992"/>
                  </a:lnTo>
                  <a:lnTo>
                    <a:pt x="568" y="1992"/>
                  </a:lnTo>
                  <a:lnTo>
                    <a:pt x="575" y="1989"/>
                  </a:lnTo>
                  <a:lnTo>
                    <a:pt x="583" y="1989"/>
                  </a:lnTo>
                  <a:lnTo>
                    <a:pt x="588" y="1989"/>
                  </a:lnTo>
                  <a:lnTo>
                    <a:pt x="595" y="1984"/>
                  </a:lnTo>
                  <a:lnTo>
                    <a:pt x="602" y="1982"/>
                  </a:lnTo>
                  <a:lnTo>
                    <a:pt x="610" y="1982"/>
                  </a:lnTo>
                  <a:lnTo>
                    <a:pt x="617" y="1982"/>
                  </a:lnTo>
                  <a:lnTo>
                    <a:pt x="625" y="1980"/>
                  </a:lnTo>
                  <a:lnTo>
                    <a:pt x="625" y="1974"/>
                  </a:lnTo>
                  <a:lnTo>
                    <a:pt x="632" y="1974"/>
                  </a:lnTo>
                  <a:lnTo>
                    <a:pt x="639" y="1972"/>
                  </a:lnTo>
                  <a:lnTo>
                    <a:pt x="647" y="1972"/>
                  </a:lnTo>
                  <a:lnTo>
                    <a:pt x="652" y="1967"/>
                  </a:lnTo>
                  <a:lnTo>
                    <a:pt x="659" y="1965"/>
                  </a:lnTo>
                  <a:lnTo>
                    <a:pt x="666" y="1965"/>
                  </a:lnTo>
                  <a:lnTo>
                    <a:pt x="666" y="1959"/>
                  </a:lnTo>
                  <a:lnTo>
                    <a:pt x="674" y="1959"/>
                  </a:lnTo>
                  <a:lnTo>
                    <a:pt x="674" y="1957"/>
                  </a:lnTo>
                  <a:lnTo>
                    <a:pt x="681" y="1957"/>
                  </a:lnTo>
                  <a:lnTo>
                    <a:pt x="681" y="1954"/>
                  </a:lnTo>
                  <a:lnTo>
                    <a:pt x="689" y="1954"/>
                  </a:lnTo>
                  <a:lnTo>
                    <a:pt x="689" y="1950"/>
                  </a:lnTo>
                  <a:lnTo>
                    <a:pt x="696" y="1950"/>
                  </a:lnTo>
                  <a:lnTo>
                    <a:pt x="696" y="1947"/>
                  </a:lnTo>
                  <a:lnTo>
                    <a:pt x="703" y="1947"/>
                  </a:lnTo>
                  <a:lnTo>
                    <a:pt x="710" y="1942"/>
                  </a:lnTo>
                  <a:lnTo>
                    <a:pt x="710" y="1939"/>
                  </a:lnTo>
                  <a:lnTo>
                    <a:pt x="716" y="1939"/>
                  </a:lnTo>
                  <a:lnTo>
                    <a:pt x="723" y="1937"/>
                  </a:lnTo>
                  <a:lnTo>
                    <a:pt x="723" y="1932"/>
                  </a:lnTo>
                  <a:lnTo>
                    <a:pt x="730" y="1932"/>
                  </a:lnTo>
                  <a:lnTo>
                    <a:pt x="730" y="1929"/>
                  </a:lnTo>
                  <a:lnTo>
                    <a:pt x="737" y="1929"/>
                  </a:lnTo>
                  <a:lnTo>
                    <a:pt x="737" y="1924"/>
                  </a:lnTo>
                  <a:lnTo>
                    <a:pt x="737" y="1922"/>
                  </a:lnTo>
                  <a:lnTo>
                    <a:pt x="745" y="1922"/>
                  </a:lnTo>
                  <a:lnTo>
                    <a:pt x="745" y="1917"/>
                  </a:lnTo>
                  <a:lnTo>
                    <a:pt x="752" y="1917"/>
                  </a:lnTo>
                  <a:lnTo>
                    <a:pt x="760" y="1914"/>
                  </a:lnTo>
                  <a:lnTo>
                    <a:pt x="760" y="1912"/>
                  </a:lnTo>
                  <a:lnTo>
                    <a:pt x="767" y="1907"/>
                  </a:lnTo>
                  <a:lnTo>
                    <a:pt x="767" y="1905"/>
                  </a:lnTo>
                  <a:lnTo>
                    <a:pt x="774" y="1905"/>
                  </a:lnTo>
                  <a:lnTo>
                    <a:pt x="774" y="1899"/>
                  </a:lnTo>
                  <a:lnTo>
                    <a:pt x="774" y="1897"/>
                  </a:lnTo>
                  <a:lnTo>
                    <a:pt x="779" y="1897"/>
                  </a:lnTo>
                  <a:lnTo>
                    <a:pt x="779" y="1892"/>
                  </a:lnTo>
                  <a:lnTo>
                    <a:pt x="787" y="1889"/>
                  </a:lnTo>
                  <a:lnTo>
                    <a:pt x="787" y="1887"/>
                  </a:lnTo>
                  <a:lnTo>
                    <a:pt x="794" y="1887"/>
                  </a:lnTo>
                  <a:lnTo>
                    <a:pt x="794" y="1882"/>
                  </a:lnTo>
                  <a:lnTo>
                    <a:pt x="801" y="1879"/>
                  </a:lnTo>
                  <a:lnTo>
                    <a:pt x="801" y="1874"/>
                  </a:lnTo>
                  <a:lnTo>
                    <a:pt x="809" y="1872"/>
                  </a:lnTo>
                  <a:lnTo>
                    <a:pt x="809" y="1867"/>
                  </a:lnTo>
                  <a:lnTo>
                    <a:pt x="816" y="1867"/>
                  </a:lnTo>
                  <a:lnTo>
                    <a:pt x="816" y="1864"/>
                  </a:lnTo>
                  <a:lnTo>
                    <a:pt x="816" y="1862"/>
                  </a:lnTo>
                  <a:lnTo>
                    <a:pt x="816" y="1857"/>
                  </a:lnTo>
                  <a:lnTo>
                    <a:pt x="824" y="1857"/>
                  </a:lnTo>
                  <a:lnTo>
                    <a:pt x="824" y="1854"/>
                  </a:lnTo>
                  <a:lnTo>
                    <a:pt x="824" y="1849"/>
                  </a:lnTo>
                  <a:lnTo>
                    <a:pt x="831" y="1849"/>
                  </a:lnTo>
                  <a:lnTo>
                    <a:pt x="831" y="1847"/>
                  </a:lnTo>
                  <a:lnTo>
                    <a:pt x="831" y="1844"/>
                  </a:lnTo>
                  <a:lnTo>
                    <a:pt x="838" y="1844"/>
                  </a:lnTo>
                  <a:lnTo>
                    <a:pt x="838" y="1839"/>
                  </a:lnTo>
                  <a:lnTo>
                    <a:pt x="838" y="1837"/>
                  </a:lnTo>
                  <a:lnTo>
                    <a:pt x="843" y="1837"/>
                  </a:lnTo>
                  <a:lnTo>
                    <a:pt x="843" y="1832"/>
                  </a:lnTo>
                  <a:lnTo>
                    <a:pt x="843" y="1829"/>
                  </a:lnTo>
                  <a:lnTo>
                    <a:pt x="851" y="1829"/>
                  </a:lnTo>
                  <a:lnTo>
                    <a:pt x="851" y="1824"/>
                  </a:lnTo>
                  <a:lnTo>
                    <a:pt x="851" y="1822"/>
                  </a:lnTo>
                  <a:lnTo>
                    <a:pt x="851" y="1819"/>
                  </a:lnTo>
                  <a:lnTo>
                    <a:pt x="858" y="1819"/>
                  </a:lnTo>
                  <a:lnTo>
                    <a:pt x="858" y="1814"/>
                  </a:lnTo>
                  <a:lnTo>
                    <a:pt x="858" y="1812"/>
                  </a:lnTo>
                  <a:lnTo>
                    <a:pt x="865" y="1812"/>
                  </a:lnTo>
                  <a:lnTo>
                    <a:pt x="865" y="1807"/>
                  </a:lnTo>
                  <a:lnTo>
                    <a:pt x="865" y="1804"/>
                  </a:lnTo>
                  <a:lnTo>
                    <a:pt x="865" y="1799"/>
                  </a:lnTo>
                  <a:lnTo>
                    <a:pt x="865" y="1797"/>
                  </a:lnTo>
                  <a:lnTo>
                    <a:pt x="873" y="1797"/>
                  </a:lnTo>
                  <a:lnTo>
                    <a:pt x="873" y="1794"/>
                  </a:lnTo>
                  <a:lnTo>
                    <a:pt x="873" y="1789"/>
                  </a:lnTo>
                  <a:lnTo>
                    <a:pt x="880" y="1787"/>
                  </a:lnTo>
                  <a:lnTo>
                    <a:pt x="880" y="1782"/>
                  </a:lnTo>
                  <a:lnTo>
                    <a:pt x="880" y="1779"/>
                  </a:lnTo>
                  <a:lnTo>
                    <a:pt x="887" y="1779"/>
                  </a:lnTo>
                  <a:lnTo>
                    <a:pt x="887" y="1774"/>
                  </a:lnTo>
                  <a:lnTo>
                    <a:pt x="887" y="1772"/>
                  </a:lnTo>
                  <a:lnTo>
                    <a:pt x="887" y="1769"/>
                  </a:lnTo>
                  <a:lnTo>
                    <a:pt x="895" y="1769"/>
                  </a:lnTo>
                  <a:lnTo>
                    <a:pt x="895" y="1764"/>
                  </a:lnTo>
                  <a:lnTo>
                    <a:pt x="895" y="1762"/>
                  </a:lnTo>
                  <a:lnTo>
                    <a:pt x="895" y="1757"/>
                  </a:lnTo>
                  <a:lnTo>
                    <a:pt x="902" y="1757"/>
                  </a:lnTo>
                  <a:lnTo>
                    <a:pt x="902" y="1754"/>
                  </a:lnTo>
                  <a:lnTo>
                    <a:pt x="902" y="1752"/>
                  </a:lnTo>
                  <a:lnTo>
                    <a:pt x="910" y="1747"/>
                  </a:lnTo>
                  <a:lnTo>
                    <a:pt x="910" y="1744"/>
                  </a:lnTo>
                  <a:lnTo>
                    <a:pt x="910" y="1739"/>
                  </a:lnTo>
                  <a:lnTo>
                    <a:pt x="910" y="1737"/>
                  </a:lnTo>
                  <a:lnTo>
                    <a:pt x="914" y="1737"/>
                  </a:lnTo>
                  <a:lnTo>
                    <a:pt x="914" y="1732"/>
                  </a:lnTo>
                  <a:lnTo>
                    <a:pt x="914" y="1729"/>
                  </a:lnTo>
                  <a:lnTo>
                    <a:pt x="914" y="1727"/>
                  </a:lnTo>
                  <a:lnTo>
                    <a:pt x="914" y="1722"/>
                  </a:lnTo>
                  <a:lnTo>
                    <a:pt x="914" y="1719"/>
                  </a:lnTo>
                  <a:lnTo>
                    <a:pt x="922" y="1719"/>
                  </a:lnTo>
                  <a:lnTo>
                    <a:pt x="922" y="1714"/>
                  </a:lnTo>
                  <a:lnTo>
                    <a:pt x="922" y="1712"/>
                  </a:lnTo>
                  <a:lnTo>
                    <a:pt x="922" y="1707"/>
                  </a:lnTo>
                  <a:lnTo>
                    <a:pt x="929" y="1704"/>
                  </a:lnTo>
                  <a:lnTo>
                    <a:pt x="929" y="1702"/>
                  </a:lnTo>
                  <a:lnTo>
                    <a:pt x="929" y="1697"/>
                  </a:lnTo>
                  <a:lnTo>
                    <a:pt x="929" y="1694"/>
                  </a:lnTo>
                  <a:lnTo>
                    <a:pt x="937" y="1689"/>
                  </a:lnTo>
                  <a:lnTo>
                    <a:pt x="937" y="1687"/>
                  </a:lnTo>
                  <a:lnTo>
                    <a:pt x="937" y="1684"/>
                  </a:lnTo>
                  <a:lnTo>
                    <a:pt x="937" y="1679"/>
                  </a:lnTo>
                  <a:lnTo>
                    <a:pt x="944" y="1679"/>
                  </a:lnTo>
                  <a:lnTo>
                    <a:pt x="944" y="1677"/>
                  </a:lnTo>
                  <a:lnTo>
                    <a:pt x="944" y="1672"/>
                  </a:lnTo>
                  <a:lnTo>
                    <a:pt x="944" y="1669"/>
                  </a:lnTo>
                  <a:lnTo>
                    <a:pt x="951" y="1664"/>
                  </a:lnTo>
                  <a:lnTo>
                    <a:pt x="951" y="1662"/>
                  </a:lnTo>
                  <a:lnTo>
                    <a:pt x="951" y="1659"/>
                  </a:lnTo>
                  <a:lnTo>
                    <a:pt x="951" y="1654"/>
                  </a:lnTo>
                  <a:lnTo>
                    <a:pt x="951" y="1652"/>
                  </a:lnTo>
                  <a:lnTo>
                    <a:pt x="959" y="1652"/>
                  </a:lnTo>
                  <a:lnTo>
                    <a:pt x="959" y="1647"/>
                  </a:lnTo>
                  <a:lnTo>
                    <a:pt x="959" y="1644"/>
                  </a:lnTo>
                  <a:lnTo>
                    <a:pt x="959" y="1639"/>
                  </a:lnTo>
                  <a:lnTo>
                    <a:pt x="959" y="1637"/>
                  </a:lnTo>
                  <a:lnTo>
                    <a:pt x="959" y="1634"/>
                  </a:lnTo>
                  <a:lnTo>
                    <a:pt x="966" y="1629"/>
                  </a:lnTo>
                  <a:lnTo>
                    <a:pt x="966" y="1627"/>
                  </a:lnTo>
                  <a:lnTo>
                    <a:pt x="966" y="1622"/>
                  </a:lnTo>
                  <a:lnTo>
                    <a:pt x="966" y="1619"/>
                  </a:lnTo>
                  <a:lnTo>
                    <a:pt x="966" y="1614"/>
                  </a:lnTo>
                  <a:lnTo>
                    <a:pt x="974" y="1614"/>
                  </a:lnTo>
                  <a:lnTo>
                    <a:pt x="974" y="1611"/>
                  </a:lnTo>
                  <a:lnTo>
                    <a:pt x="974" y="1609"/>
                  </a:lnTo>
                  <a:lnTo>
                    <a:pt x="974" y="1604"/>
                  </a:lnTo>
                  <a:lnTo>
                    <a:pt x="974" y="1602"/>
                  </a:lnTo>
                  <a:lnTo>
                    <a:pt x="974" y="1596"/>
                  </a:lnTo>
                  <a:lnTo>
                    <a:pt x="978" y="1596"/>
                  </a:lnTo>
                  <a:lnTo>
                    <a:pt x="978" y="1594"/>
                  </a:lnTo>
                  <a:lnTo>
                    <a:pt x="978" y="1592"/>
                  </a:lnTo>
                  <a:lnTo>
                    <a:pt x="978" y="1587"/>
                  </a:lnTo>
                  <a:lnTo>
                    <a:pt x="978" y="1584"/>
                  </a:lnTo>
                  <a:lnTo>
                    <a:pt x="978" y="1579"/>
                  </a:lnTo>
                  <a:lnTo>
                    <a:pt x="986" y="1579"/>
                  </a:lnTo>
                  <a:lnTo>
                    <a:pt x="986" y="1577"/>
                  </a:lnTo>
                  <a:lnTo>
                    <a:pt x="986" y="1572"/>
                  </a:lnTo>
                  <a:lnTo>
                    <a:pt x="986" y="1569"/>
                  </a:lnTo>
                  <a:lnTo>
                    <a:pt x="986" y="1566"/>
                  </a:lnTo>
                  <a:lnTo>
                    <a:pt x="993" y="1562"/>
                  </a:lnTo>
                  <a:lnTo>
                    <a:pt x="993" y="1559"/>
                  </a:lnTo>
                  <a:lnTo>
                    <a:pt x="993" y="1554"/>
                  </a:lnTo>
                  <a:lnTo>
                    <a:pt x="993" y="1551"/>
                  </a:lnTo>
                  <a:lnTo>
                    <a:pt x="993" y="1547"/>
                  </a:lnTo>
                  <a:lnTo>
                    <a:pt x="1001" y="1544"/>
                  </a:lnTo>
                  <a:lnTo>
                    <a:pt x="1001" y="1542"/>
                  </a:lnTo>
                  <a:lnTo>
                    <a:pt x="1001" y="1536"/>
                  </a:lnTo>
                  <a:lnTo>
                    <a:pt x="1001" y="1534"/>
                  </a:lnTo>
                  <a:lnTo>
                    <a:pt x="1001" y="1529"/>
                  </a:lnTo>
                  <a:lnTo>
                    <a:pt x="1008" y="1527"/>
                  </a:lnTo>
                  <a:lnTo>
                    <a:pt x="1008" y="1524"/>
                  </a:lnTo>
                  <a:lnTo>
                    <a:pt x="1008" y="1519"/>
                  </a:lnTo>
                  <a:lnTo>
                    <a:pt x="1008" y="1516"/>
                  </a:lnTo>
                  <a:lnTo>
                    <a:pt x="1008" y="1512"/>
                  </a:lnTo>
                  <a:lnTo>
                    <a:pt x="1008" y="1509"/>
                  </a:lnTo>
                  <a:lnTo>
                    <a:pt x="1008" y="1504"/>
                  </a:lnTo>
                  <a:lnTo>
                    <a:pt x="1008" y="1501"/>
                  </a:lnTo>
                  <a:lnTo>
                    <a:pt x="1015" y="1499"/>
                  </a:lnTo>
                  <a:lnTo>
                    <a:pt x="1015" y="1494"/>
                  </a:lnTo>
                  <a:lnTo>
                    <a:pt x="1015" y="1491"/>
                  </a:lnTo>
                  <a:lnTo>
                    <a:pt x="1015" y="1486"/>
                  </a:lnTo>
                  <a:lnTo>
                    <a:pt x="1015" y="1484"/>
                  </a:lnTo>
                  <a:lnTo>
                    <a:pt x="1015" y="1479"/>
                  </a:lnTo>
                  <a:lnTo>
                    <a:pt x="1015" y="1476"/>
                  </a:lnTo>
                  <a:lnTo>
                    <a:pt x="1023" y="1476"/>
                  </a:lnTo>
                  <a:lnTo>
                    <a:pt x="1023" y="1474"/>
                  </a:lnTo>
                  <a:lnTo>
                    <a:pt x="1023" y="1469"/>
                  </a:lnTo>
                  <a:lnTo>
                    <a:pt x="1023" y="1467"/>
                  </a:lnTo>
                  <a:lnTo>
                    <a:pt x="1023" y="1461"/>
                  </a:lnTo>
                  <a:lnTo>
                    <a:pt x="1023" y="1459"/>
                  </a:lnTo>
                  <a:lnTo>
                    <a:pt x="1030" y="1459"/>
                  </a:lnTo>
                  <a:lnTo>
                    <a:pt x="1030" y="1454"/>
                  </a:lnTo>
                  <a:lnTo>
                    <a:pt x="1030" y="1452"/>
                  </a:lnTo>
                  <a:lnTo>
                    <a:pt x="1030" y="1449"/>
                  </a:lnTo>
                  <a:lnTo>
                    <a:pt x="1030" y="1444"/>
                  </a:lnTo>
                  <a:lnTo>
                    <a:pt x="1030" y="1441"/>
                  </a:lnTo>
                  <a:lnTo>
                    <a:pt x="1030" y="1437"/>
                  </a:lnTo>
                  <a:lnTo>
                    <a:pt x="1037" y="1437"/>
                  </a:lnTo>
                  <a:lnTo>
                    <a:pt x="1037" y="1434"/>
                  </a:lnTo>
                  <a:lnTo>
                    <a:pt x="1037" y="1431"/>
                  </a:lnTo>
                  <a:lnTo>
                    <a:pt x="1037" y="1426"/>
                  </a:lnTo>
                  <a:lnTo>
                    <a:pt x="1037" y="1424"/>
                  </a:lnTo>
                  <a:lnTo>
                    <a:pt x="1037" y="1419"/>
                  </a:lnTo>
                  <a:lnTo>
                    <a:pt x="1037" y="1416"/>
                  </a:lnTo>
                  <a:lnTo>
                    <a:pt x="1042" y="1411"/>
                  </a:lnTo>
                  <a:lnTo>
                    <a:pt x="1042" y="1409"/>
                  </a:lnTo>
                  <a:lnTo>
                    <a:pt x="1042" y="1406"/>
                  </a:lnTo>
                  <a:lnTo>
                    <a:pt x="1042" y="1401"/>
                  </a:lnTo>
                  <a:lnTo>
                    <a:pt x="1042" y="1399"/>
                  </a:lnTo>
                  <a:lnTo>
                    <a:pt x="1042" y="1394"/>
                  </a:lnTo>
                  <a:lnTo>
                    <a:pt x="1042" y="1391"/>
                  </a:lnTo>
                  <a:lnTo>
                    <a:pt x="1050" y="1386"/>
                  </a:lnTo>
                  <a:lnTo>
                    <a:pt x="1050" y="1384"/>
                  </a:lnTo>
                  <a:lnTo>
                    <a:pt x="1050" y="1381"/>
                  </a:lnTo>
                  <a:lnTo>
                    <a:pt x="1050" y="1376"/>
                  </a:lnTo>
                  <a:lnTo>
                    <a:pt x="1050" y="1374"/>
                  </a:lnTo>
                  <a:lnTo>
                    <a:pt x="1050" y="1369"/>
                  </a:lnTo>
                  <a:lnTo>
                    <a:pt x="1057" y="1366"/>
                  </a:lnTo>
                  <a:lnTo>
                    <a:pt x="1057" y="1361"/>
                  </a:lnTo>
                  <a:lnTo>
                    <a:pt x="1057" y="1359"/>
                  </a:lnTo>
                  <a:lnTo>
                    <a:pt x="1057" y="1356"/>
                  </a:lnTo>
                  <a:lnTo>
                    <a:pt x="1057" y="1351"/>
                  </a:lnTo>
                  <a:lnTo>
                    <a:pt x="1057" y="1349"/>
                  </a:lnTo>
                  <a:lnTo>
                    <a:pt x="1057" y="1344"/>
                  </a:lnTo>
                  <a:lnTo>
                    <a:pt x="1057" y="1341"/>
                  </a:lnTo>
                  <a:lnTo>
                    <a:pt x="1057" y="1339"/>
                  </a:lnTo>
                  <a:lnTo>
                    <a:pt x="1057" y="1334"/>
                  </a:lnTo>
                  <a:lnTo>
                    <a:pt x="1057" y="1331"/>
                  </a:lnTo>
                  <a:lnTo>
                    <a:pt x="1064" y="1331"/>
                  </a:lnTo>
                  <a:lnTo>
                    <a:pt x="1064" y="1326"/>
                  </a:lnTo>
                  <a:lnTo>
                    <a:pt x="1064" y="1324"/>
                  </a:lnTo>
                  <a:lnTo>
                    <a:pt x="1064" y="1319"/>
                  </a:lnTo>
                  <a:lnTo>
                    <a:pt x="1064" y="1316"/>
                  </a:lnTo>
                  <a:lnTo>
                    <a:pt x="1064" y="1314"/>
                  </a:lnTo>
                  <a:lnTo>
                    <a:pt x="1064" y="1309"/>
                  </a:lnTo>
                  <a:lnTo>
                    <a:pt x="1064" y="1306"/>
                  </a:lnTo>
                  <a:lnTo>
                    <a:pt x="1072" y="1306"/>
                  </a:lnTo>
                  <a:lnTo>
                    <a:pt x="1072" y="1301"/>
                  </a:lnTo>
                  <a:lnTo>
                    <a:pt x="1072" y="1299"/>
                  </a:lnTo>
                  <a:lnTo>
                    <a:pt x="1072" y="1294"/>
                  </a:lnTo>
                  <a:lnTo>
                    <a:pt x="1072" y="1291"/>
                  </a:lnTo>
                  <a:lnTo>
                    <a:pt x="1072" y="1289"/>
                  </a:lnTo>
                  <a:lnTo>
                    <a:pt x="1072" y="1284"/>
                  </a:lnTo>
                  <a:lnTo>
                    <a:pt x="1072" y="1281"/>
                  </a:lnTo>
                  <a:lnTo>
                    <a:pt x="1072" y="1276"/>
                  </a:lnTo>
                  <a:lnTo>
                    <a:pt x="1079" y="1276"/>
                  </a:lnTo>
                  <a:lnTo>
                    <a:pt x="1079" y="1274"/>
                  </a:lnTo>
                  <a:lnTo>
                    <a:pt x="1079" y="1271"/>
                  </a:lnTo>
                  <a:lnTo>
                    <a:pt x="1079" y="1266"/>
                  </a:lnTo>
                  <a:lnTo>
                    <a:pt x="1079" y="1264"/>
                  </a:lnTo>
                  <a:lnTo>
                    <a:pt x="1079" y="1259"/>
                  </a:lnTo>
                  <a:lnTo>
                    <a:pt x="1079" y="1256"/>
                  </a:lnTo>
                  <a:lnTo>
                    <a:pt x="1079" y="1251"/>
                  </a:lnTo>
                  <a:lnTo>
                    <a:pt x="1087" y="1251"/>
                  </a:lnTo>
                  <a:lnTo>
                    <a:pt x="1087" y="1249"/>
                  </a:lnTo>
                  <a:lnTo>
                    <a:pt x="1087" y="1246"/>
                  </a:lnTo>
                  <a:lnTo>
                    <a:pt x="1087" y="1241"/>
                  </a:lnTo>
                  <a:lnTo>
                    <a:pt x="1087" y="1239"/>
                  </a:lnTo>
                  <a:lnTo>
                    <a:pt x="1087" y="1234"/>
                  </a:lnTo>
                  <a:lnTo>
                    <a:pt x="1087" y="1231"/>
                  </a:lnTo>
                  <a:lnTo>
                    <a:pt x="1087" y="1226"/>
                  </a:lnTo>
                  <a:lnTo>
                    <a:pt x="1087" y="1224"/>
                  </a:lnTo>
                  <a:lnTo>
                    <a:pt x="1094" y="1224"/>
                  </a:lnTo>
                  <a:lnTo>
                    <a:pt x="1094" y="1221"/>
                  </a:lnTo>
                  <a:lnTo>
                    <a:pt x="1094" y="1216"/>
                  </a:lnTo>
                  <a:lnTo>
                    <a:pt x="1094" y="1214"/>
                  </a:lnTo>
                  <a:lnTo>
                    <a:pt x="1094" y="1209"/>
                  </a:lnTo>
                  <a:lnTo>
                    <a:pt x="1094" y="1206"/>
                  </a:lnTo>
                  <a:lnTo>
                    <a:pt x="1094" y="1201"/>
                  </a:lnTo>
                  <a:lnTo>
                    <a:pt x="1094" y="1199"/>
                  </a:lnTo>
                  <a:lnTo>
                    <a:pt x="1094" y="1196"/>
                  </a:lnTo>
                  <a:lnTo>
                    <a:pt x="1101" y="1191"/>
                  </a:lnTo>
                  <a:lnTo>
                    <a:pt x="1101" y="1189"/>
                  </a:lnTo>
                  <a:lnTo>
                    <a:pt x="1101" y="1184"/>
                  </a:lnTo>
                  <a:lnTo>
                    <a:pt x="1101" y="1181"/>
                  </a:lnTo>
                  <a:lnTo>
                    <a:pt x="1101" y="1179"/>
                  </a:lnTo>
                  <a:lnTo>
                    <a:pt x="1101" y="1174"/>
                  </a:lnTo>
                  <a:lnTo>
                    <a:pt x="1101" y="1171"/>
                  </a:lnTo>
                  <a:lnTo>
                    <a:pt x="1101" y="1166"/>
                  </a:lnTo>
                  <a:lnTo>
                    <a:pt x="1101" y="1164"/>
                  </a:lnTo>
                  <a:lnTo>
                    <a:pt x="1101" y="1159"/>
                  </a:lnTo>
                  <a:lnTo>
                    <a:pt x="1101" y="1156"/>
                  </a:lnTo>
                  <a:lnTo>
                    <a:pt x="1101" y="1154"/>
                  </a:lnTo>
                  <a:lnTo>
                    <a:pt x="1106" y="1149"/>
                  </a:lnTo>
                  <a:lnTo>
                    <a:pt x="1106" y="1146"/>
                  </a:lnTo>
                  <a:lnTo>
                    <a:pt x="1106" y="1141"/>
                  </a:lnTo>
                  <a:lnTo>
                    <a:pt x="1106" y="1139"/>
                  </a:lnTo>
                  <a:lnTo>
                    <a:pt x="1106" y="1134"/>
                  </a:lnTo>
                  <a:lnTo>
                    <a:pt x="1106" y="1131"/>
                  </a:lnTo>
                  <a:lnTo>
                    <a:pt x="1106" y="1128"/>
                  </a:lnTo>
                  <a:lnTo>
                    <a:pt x="1106" y="1124"/>
                  </a:lnTo>
                  <a:lnTo>
                    <a:pt x="1106" y="1121"/>
                  </a:lnTo>
                  <a:lnTo>
                    <a:pt x="1114" y="1116"/>
                  </a:lnTo>
                  <a:lnTo>
                    <a:pt x="1114" y="1113"/>
                  </a:lnTo>
                  <a:lnTo>
                    <a:pt x="1114" y="1111"/>
                  </a:lnTo>
                  <a:lnTo>
                    <a:pt x="1114" y="1106"/>
                  </a:lnTo>
                  <a:lnTo>
                    <a:pt x="1114" y="1104"/>
                  </a:lnTo>
                  <a:lnTo>
                    <a:pt x="1114" y="1098"/>
                  </a:lnTo>
                  <a:lnTo>
                    <a:pt x="1114" y="1096"/>
                  </a:lnTo>
                  <a:lnTo>
                    <a:pt x="1114" y="1091"/>
                  </a:lnTo>
                  <a:lnTo>
                    <a:pt x="1114" y="1089"/>
                  </a:lnTo>
                  <a:lnTo>
                    <a:pt x="1114" y="1086"/>
                  </a:lnTo>
                  <a:moveTo>
                    <a:pt x="1114" y="1086"/>
                  </a:moveTo>
                  <a:lnTo>
                    <a:pt x="1121" y="1086"/>
                  </a:lnTo>
                  <a:lnTo>
                    <a:pt x="1121" y="1081"/>
                  </a:lnTo>
                  <a:lnTo>
                    <a:pt x="1121" y="1079"/>
                  </a:lnTo>
                  <a:lnTo>
                    <a:pt x="1121" y="1074"/>
                  </a:lnTo>
                  <a:lnTo>
                    <a:pt x="1121" y="1071"/>
                  </a:lnTo>
                  <a:lnTo>
                    <a:pt x="1121" y="1066"/>
                  </a:lnTo>
                  <a:lnTo>
                    <a:pt x="1121" y="1064"/>
                  </a:lnTo>
                  <a:lnTo>
                    <a:pt x="1121" y="1061"/>
                  </a:lnTo>
                  <a:lnTo>
                    <a:pt x="1121" y="1056"/>
                  </a:lnTo>
                  <a:lnTo>
                    <a:pt x="1128" y="1053"/>
                  </a:lnTo>
                  <a:lnTo>
                    <a:pt x="1128" y="1049"/>
                  </a:lnTo>
                  <a:lnTo>
                    <a:pt x="1128" y="1046"/>
                  </a:lnTo>
                  <a:lnTo>
                    <a:pt x="1128" y="1041"/>
                  </a:lnTo>
                  <a:lnTo>
                    <a:pt x="1128" y="1038"/>
                  </a:lnTo>
                  <a:lnTo>
                    <a:pt x="1128" y="1036"/>
                  </a:lnTo>
                  <a:lnTo>
                    <a:pt x="1128" y="1031"/>
                  </a:lnTo>
                  <a:lnTo>
                    <a:pt x="1128" y="1029"/>
                  </a:lnTo>
                  <a:lnTo>
                    <a:pt x="1128" y="1023"/>
                  </a:lnTo>
                  <a:lnTo>
                    <a:pt x="1128" y="1021"/>
                  </a:lnTo>
                  <a:lnTo>
                    <a:pt x="1136" y="1021"/>
                  </a:lnTo>
                  <a:lnTo>
                    <a:pt x="1136" y="1018"/>
                  </a:lnTo>
                  <a:lnTo>
                    <a:pt x="1136" y="1014"/>
                  </a:lnTo>
                  <a:lnTo>
                    <a:pt x="1136" y="1011"/>
                  </a:lnTo>
                  <a:lnTo>
                    <a:pt x="1136" y="1006"/>
                  </a:lnTo>
                  <a:lnTo>
                    <a:pt x="1136" y="1003"/>
                  </a:lnTo>
                  <a:lnTo>
                    <a:pt x="1136" y="999"/>
                  </a:lnTo>
                  <a:lnTo>
                    <a:pt x="1136" y="996"/>
                  </a:lnTo>
                  <a:lnTo>
                    <a:pt x="1136" y="993"/>
                  </a:lnTo>
                  <a:lnTo>
                    <a:pt x="1136" y="988"/>
                  </a:lnTo>
                  <a:lnTo>
                    <a:pt x="1136" y="986"/>
                  </a:lnTo>
                  <a:lnTo>
                    <a:pt x="1143" y="986"/>
                  </a:lnTo>
                  <a:lnTo>
                    <a:pt x="1143" y="981"/>
                  </a:lnTo>
                  <a:lnTo>
                    <a:pt x="1143" y="978"/>
                  </a:lnTo>
                  <a:lnTo>
                    <a:pt x="1143" y="973"/>
                  </a:lnTo>
                  <a:lnTo>
                    <a:pt x="1143" y="971"/>
                  </a:lnTo>
                  <a:lnTo>
                    <a:pt x="1143" y="969"/>
                  </a:lnTo>
                  <a:lnTo>
                    <a:pt x="1143" y="963"/>
                  </a:lnTo>
                  <a:lnTo>
                    <a:pt x="1143" y="961"/>
                  </a:lnTo>
                  <a:lnTo>
                    <a:pt x="1143" y="956"/>
                  </a:lnTo>
                  <a:lnTo>
                    <a:pt x="1143" y="954"/>
                  </a:lnTo>
                  <a:lnTo>
                    <a:pt x="1143" y="948"/>
                  </a:lnTo>
                  <a:lnTo>
                    <a:pt x="1151" y="948"/>
                  </a:lnTo>
                  <a:lnTo>
                    <a:pt x="1151" y="946"/>
                  </a:lnTo>
                  <a:lnTo>
                    <a:pt x="1151" y="943"/>
                  </a:lnTo>
                  <a:lnTo>
                    <a:pt x="1151" y="938"/>
                  </a:lnTo>
                  <a:lnTo>
                    <a:pt x="1151" y="936"/>
                  </a:lnTo>
                  <a:lnTo>
                    <a:pt x="1151" y="931"/>
                  </a:lnTo>
                  <a:lnTo>
                    <a:pt x="1151" y="928"/>
                  </a:lnTo>
                  <a:lnTo>
                    <a:pt x="1151" y="926"/>
                  </a:lnTo>
                  <a:lnTo>
                    <a:pt x="1151" y="921"/>
                  </a:lnTo>
                  <a:lnTo>
                    <a:pt x="1151" y="918"/>
                  </a:lnTo>
                  <a:lnTo>
                    <a:pt x="1151" y="913"/>
                  </a:lnTo>
                  <a:lnTo>
                    <a:pt x="1151" y="911"/>
                  </a:lnTo>
                  <a:lnTo>
                    <a:pt x="1151" y="906"/>
                  </a:lnTo>
                  <a:lnTo>
                    <a:pt x="1151" y="903"/>
                  </a:lnTo>
                  <a:lnTo>
                    <a:pt x="1151" y="901"/>
                  </a:lnTo>
                  <a:lnTo>
                    <a:pt x="1151" y="896"/>
                  </a:lnTo>
                  <a:lnTo>
                    <a:pt x="1158" y="893"/>
                  </a:lnTo>
                  <a:lnTo>
                    <a:pt x="1158" y="888"/>
                  </a:lnTo>
                  <a:lnTo>
                    <a:pt x="1158" y="886"/>
                  </a:lnTo>
                  <a:lnTo>
                    <a:pt x="1158" y="881"/>
                  </a:lnTo>
                  <a:lnTo>
                    <a:pt x="1158" y="878"/>
                  </a:lnTo>
                  <a:lnTo>
                    <a:pt x="1158" y="876"/>
                  </a:lnTo>
                  <a:lnTo>
                    <a:pt x="1158" y="871"/>
                  </a:lnTo>
                  <a:lnTo>
                    <a:pt x="1158" y="868"/>
                  </a:lnTo>
                  <a:lnTo>
                    <a:pt x="1158" y="863"/>
                  </a:lnTo>
                  <a:lnTo>
                    <a:pt x="1158" y="861"/>
                  </a:lnTo>
                  <a:lnTo>
                    <a:pt x="1158" y="858"/>
                  </a:lnTo>
                  <a:lnTo>
                    <a:pt x="1165" y="853"/>
                  </a:lnTo>
                  <a:lnTo>
                    <a:pt x="1165" y="851"/>
                  </a:lnTo>
                  <a:lnTo>
                    <a:pt x="1165" y="846"/>
                  </a:lnTo>
                  <a:lnTo>
                    <a:pt x="1165" y="843"/>
                  </a:lnTo>
                  <a:lnTo>
                    <a:pt x="1165" y="838"/>
                  </a:lnTo>
                  <a:lnTo>
                    <a:pt x="1165" y="836"/>
                  </a:lnTo>
                  <a:lnTo>
                    <a:pt x="1165" y="833"/>
                  </a:lnTo>
                  <a:lnTo>
                    <a:pt x="1165" y="828"/>
                  </a:lnTo>
                  <a:lnTo>
                    <a:pt x="1165" y="826"/>
                  </a:lnTo>
                  <a:lnTo>
                    <a:pt x="1165" y="821"/>
                  </a:lnTo>
                  <a:lnTo>
                    <a:pt x="1165" y="818"/>
                  </a:lnTo>
                  <a:lnTo>
                    <a:pt x="1170" y="818"/>
                  </a:lnTo>
                  <a:lnTo>
                    <a:pt x="1170" y="813"/>
                  </a:lnTo>
                  <a:lnTo>
                    <a:pt x="1170" y="811"/>
                  </a:lnTo>
                  <a:lnTo>
                    <a:pt x="1170" y="808"/>
                  </a:lnTo>
                  <a:lnTo>
                    <a:pt x="1170" y="803"/>
                  </a:lnTo>
                  <a:lnTo>
                    <a:pt x="1170" y="801"/>
                  </a:lnTo>
                  <a:lnTo>
                    <a:pt x="1170" y="796"/>
                  </a:lnTo>
                  <a:lnTo>
                    <a:pt x="1170" y="793"/>
                  </a:lnTo>
                  <a:lnTo>
                    <a:pt x="1170" y="788"/>
                  </a:lnTo>
                  <a:lnTo>
                    <a:pt x="1170" y="786"/>
                  </a:lnTo>
                  <a:lnTo>
                    <a:pt x="1170" y="783"/>
                  </a:lnTo>
                  <a:lnTo>
                    <a:pt x="1170" y="778"/>
                  </a:lnTo>
                  <a:lnTo>
                    <a:pt x="1178" y="776"/>
                  </a:lnTo>
                  <a:lnTo>
                    <a:pt x="1178" y="771"/>
                  </a:lnTo>
                  <a:lnTo>
                    <a:pt x="1178" y="768"/>
                  </a:lnTo>
                  <a:lnTo>
                    <a:pt x="1178" y="766"/>
                  </a:lnTo>
                  <a:lnTo>
                    <a:pt x="1178" y="761"/>
                  </a:lnTo>
                  <a:lnTo>
                    <a:pt x="1178" y="758"/>
                  </a:lnTo>
                  <a:lnTo>
                    <a:pt x="1178" y="753"/>
                  </a:lnTo>
                  <a:lnTo>
                    <a:pt x="1178" y="751"/>
                  </a:lnTo>
                  <a:lnTo>
                    <a:pt x="1178" y="746"/>
                  </a:lnTo>
                  <a:lnTo>
                    <a:pt x="1178" y="743"/>
                  </a:lnTo>
                  <a:lnTo>
                    <a:pt x="1178" y="741"/>
                  </a:lnTo>
                  <a:lnTo>
                    <a:pt x="1178" y="736"/>
                  </a:lnTo>
                  <a:lnTo>
                    <a:pt x="1185" y="736"/>
                  </a:lnTo>
                  <a:lnTo>
                    <a:pt x="1185" y="733"/>
                  </a:lnTo>
                  <a:lnTo>
                    <a:pt x="1185" y="728"/>
                  </a:lnTo>
                  <a:lnTo>
                    <a:pt x="1185" y="726"/>
                  </a:lnTo>
                  <a:lnTo>
                    <a:pt x="1185" y="721"/>
                  </a:lnTo>
                  <a:lnTo>
                    <a:pt x="1185" y="718"/>
                  </a:lnTo>
                  <a:lnTo>
                    <a:pt x="1185" y="716"/>
                  </a:lnTo>
                  <a:lnTo>
                    <a:pt x="1185" y="711"/>
                  </a:lnTo>
                  <a:lnTo>
                    <a:pt x="1185" y="708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696"/>
                  </a:lnTo>
                  <a:lnTo>
                    <a:pt x="1185" y="693"/>
                  </a:lnTo>
                  <a:lnTo>
                    <a:pt x="1192" y="693"/>
                  </a:lnTo>
                  <a:lnTo>
                    <a:pt x="1192" y="691"/>
                  </a:lnTo>
                  <a:lnTo>
                    <a:pt x="1192" y="686"/>
                  </a:lnTo>
                  <a:lnTo>
                    <a:pt x="1192" y="683"/>
                  </a:lnTo>
                  <a:lnTo>
                    <a:pt x="1192" y="678"/>
                  </a:lnTo>
                  <a:lnTo>
                    <a:pt x="1192" y="676"/>
                  </a:lnTo>
                  <a:lnTo>
                    <a:pt x="1192" y="673"/>
                  </a:lnTo>
                  <a:lnTo>
                    <a:pt x="1192" y="668"/>
                  </a:lnTo>
                  <a:lnTo>
                    <a:pt x="1192" y="666"/>
                  </a:lnTo>
                  <a:lnTo>
                    <a:pt x="1192" y="661"/>
                  </a:lnTo>
                  <a:lnTo>
                    <a:pt x="1192" y="658"/>
                  </a:lnTo>
                  <a:lnTo>
                    <a:pt x="1192" y="653"/>
                  </a:lnTo>
                  <a:lnTo>
                    <a:pt x="1192" y="651"/>
                  </a:lnTo>
                  <a:lnTo>
                    <a:pt x="1200" y="648"/>
                  </a:lnTo>
                  <a:lnTo>
                    <a:pt x="1200" y="643"/>
                  </a:lnTo>
                  <a:lnTo>
                    <a:pt x="1200" y="641"/>
                  </a:lnTo>
                  <a:lnTo>
                    <a:pt x="1200" y="636"/>
                  </a:lnTo>
                  <a:lnTo>
                    <a:pt x="1200" y="633"/>
                  </a:lnTo>
                  <a:lnTo>
                    <a:pt x="1200" y="628"/>
                  </a:lnTo>
                  <a:lnTo>
                    <a:pt x="1200" y="626"/>
                  </a:lnTo>
                  <a:lnTo>
                    <a:pt x="1200" y="623"/>
                  </a:lnTo>
                  <a:lnTo>
                    <a:pt x="1200" y="618"/>
                  </a:lnTo>
                  <a:lnTo>
                    <a:pt x="1200" y="615"/>
                  </a:lnTo>
                  <a:lnTo>
                    <a:pt x="1200" y="611"/>
                  </a:lnTo>
                  <a:lnTo>
                    <a:pt x="1200" y="608"/>
                  </a:lnTo>
                  <a:lnTo>
                    <a:pt x="1200" y="606"/>
                  </a:lnTo>
                  <a:lnTo>
                    <a:pt x="1200" y="600"/>
                  </a:lnTo>
                  <a:lnTo>
                    <a:pt x="1200" y="598"/>
                  </a:lnTo>
                  <a:lnTo>
                    <a:pt x="1200" y="593"/>
                  </a:lnTo>
                  <a:lnTo>
                    <a:pt x="1200" y="591"/>
                  </a:lnTo>
                  <a:lnTo>
                    <a:pt x="1200" y="585"/>
                  </a:lnTo>
                  <a:lnTo>
                    <a:pt x="1200" y="583"/>
                  </a:lnTo>
                  <a:lnTo>
                    <a:pt x="1207" y="583"/>
                  </a:lnTo>
                  <a:lnTo>
                    <a:pt x="1207" y="581"/>
                  </a:lnTo>
                  <a:lnTo>
                    <a:pt x="1207" y="576"/>
                  </a:lnTo>
                  <a:lnTo>
                    <a:pt x="1207" y="573"/>
                  </a:lnTo>
                  <a:lnTo>
                    <a:pt x="1207" y="568"/>
                  </a:lnTo>
                  <a:lnTo>
                    <a:pt x="1207" y="566"/>
                  </a:lnTo>
                  <a:lnTo>
                    <a:pt x="1207" y="561"/>
                  </a:lnTo>
                  <a:lnTo>
                    <a:pt x="1207" y="558"/>
                  </a:lnTo>
                  <a:lnTo>
                    <a:pt x="1207" y="555"/>
                  </a:lnTo>
                  <a:lnTo>
                    <a:pt x="1207" y="550"/>
                  </a:lnTo>
                  <a:lnTo>
                    <a:pt x="1207" y="548"/>
                  </a:lnTo>
                  <a:lnTo>
                    <a:pt x="1207" y="543"/>
                  </a:lnTo>
                  <a:lnTo>
                    <a:pt x="1207" y="540"/>
                  </a:lnTo>
                  <a:lnTo>
                    <a:pt x="1207" y="535"/>
                  </a:lnTo>
                  <a:lnTo>
                    <a:pt x="1214" y="535"/>
                  </a:lnTo>
                  <a:lnTo>
                    <a:pt x="1214" y="533"/>
                  </a:lnTo>
                  <a:lnTo>
                    <a:pt x="1214" y="531"/>
                  </a:lnTo>
                  <a:lnTo>
                    <a:pt x="1214" y="525"/>
                  </a:lnTo>
                  <a:lnTo>
                    <a:pt x="1214" y="523"/>
                  </a:lnTo>
                  <a:lnTo>
                    <a:pt x="1214" y="518"/>
                  </a:lnTo>
                  <a:lnTo>
                    <a:pt x="1214" y="516"/>
                  </a:lnTo>
                  <a:lnTo>
                    <a:pt x="1214" y="513"/>
                  </a:lnTo>
                  <a:lnTo>
                    <a:pt x="1214" y="508"/>
                  </a:lnTo>
                  <a:lnTo>
                    <a:pt x="1214" y="505"/>
                  </a:lnTo>
                  <a:lnTo>
                    <a:pt x="1214" y="501"/>
                  </a:lnTo>
                  <a:lnTo>
                    <a:pt x="1214" y="498"/>
                  </a:lnTo>
                  <a:lnTo>
                    <a:pt x="1214" y="493"/>
                  </a:lnTo>
                  <a:lnTo>
                    <a:pt x="1214" y="490"/>
                  </a:lnTo>
                  <a:lnTo>
                    <a:pt x="1222" y="490"/>
                  </a:lnTo>
                  <a:lnTo>
                    <a:pt x="1222" y="488"/>
                  </a:lnTo>
                  <a:lnTo>
                    <a:pt x="1222" y="483"/>
                  </a:lnTo>
                  <a:lnTo>
                    <a:pt x="1222" y="480"/>
                  </a:lnTo>
                  <a:lnTo>
                    <a:pt x="1222" y="475"/>
                  </a:lnTo>
                  <a:lnTo>
                    <a:pt x="1222" y="473"/>
                  </a:lnTo>
                  <a:lnTo>
                    <a:pt x="1222" y="468"/>
                  </a:lnTo>
                  <a:lnTo>
                    <a:pt x="1222" y="465"/>
                  </a:lnTo>
                  <a:lnTo>
                    <a:pt x="1222" y="463"/>
                  </a:lnTo>
                  <a:lnTo>
                    <a:pt x="1222" y="458"/>
                  </a:lnTo>
                  <a:lnTo>
                    <a:pt x="1222" y="455"/>
                  </a:lnTo>
                  <a:lnTo>
                    <a:pt x="1222" y="450"/>
                  </a:lnTo>
                  <a:lnTo>
                    <a:pt x="1222" y="448"/>
                  </a:lnTo>
                  <a:lnTo>
                    <a:pt x="1222" y="445"/>
                  </a:lnTo>
                  <a:lnTo>
                    <a:pt x="1229" y="440"/>
                  </a:lnTo>
                  <a:lnTo>
                    <a:pt x="1229" y="438"/>
                  </a:lnTo>
                  <a:lnTo>
                    <a:pt x="1229" y="433"/>
                  </a:lnTo>
                  <a:lnTo>
                    <a:pt x="1229" y="430"/>
                  </a:lnTo>
                  <a:lnTo>
                    <a:pt x="1229" y="425"/>
                  </a:lnTo>
                  <a:lnTo>
                    <a:pt x="1229" y="423"/>
                  </a:lnTo>
                  <a:lnTo>
                    <a:pt x="1229" y="420"/>
                  </a:lnTo>
                  <a:lnTo>
                    <a:pt x="1229" y="415"/>
                  </a:lnTo>
                  <a:lnTo>
                    <a:pt x="1229" y="413"/>
                  </a:lnTo>
                  <a:lnTo>
                    <a:pt x="1229" y="408"/>
                  </a:lnTo>
                  <a:lnTo>
                    <a:pt x="1229" y="405"/>
                  </a:lnTo>
                  <a:lnTo>
                    <a:pt x="1229" y="400"/>
                  </a:lnTo>
                  <a:lnTo>
                    <a:pt x="1229" y="398"/>
                  </a:lnTo>
                  <a:lnTo>
                    <a:pt x="1229" y="395"/>
                  </a:lnTo>
                  <a:lnTo>
                    <a:pt x="1229" y="390"/>
                  </a:lnTo>
                  <a:lnTo>
                    <a:pt x="1234" y="390"/>
                  </a:lnTo>
                  <a:lnTo>
                    <a:pt x="1234" y="388"/>
                  </a:lnTo>
                  <a:lnTo>
                    <a:pt x="1234" y="383"/>
                  </a:lnTo>
                  <a:lnTo>
                    <a:pt x="1234" y="380"/>
                  </a:lnTo>
                  <a:lnTo>
                    <a:pt x="1234" y="375"/>
                  </a:lnTo>
                  <a:lnTo>
                    <a:pt x="1234" y="373"/>
                  </a:lnTo>
                  <a:lnTo>
                    <a:pt x="1234" y="370"/>
                  </a:lnTo>
                  <a:lnTo>
                    <a:pt x="1234" y="365"/>
                  </a:lnTo>
                  <a:lnTo>
                    <a:pt x="1234" y="363"/>
                  </a:lnTo>
                  <a:lnTo>
                    <a:pt x="1234" y="358"/>
                  </a:lnTo>
                  <a:lnTo>
                    <a:pt x="1234" y="355"/>
                  </a:lnTo>
                  <a:lnTo>
                    <a:pt x="1234" y="353"/>
                  </a:lnTo>
                  <a:lnTo>
                    <a:pt x="1234" y="348"/>
                  </a:lnTo>
                  <a:lnTo>
                    <a:pt x="1234" y="345"/>
                  </a:lnTo>
                  <a:lnTo>
                    <a:pt x="1241" y="340"/>
                  </a:lnTo>
                  <a:lnTo>
                    <a:pt x="1241" y="338"/>
                  </a:lnTo>
                  <a:lnTo>
                    <a:pt x="1241" y="333"/>
                  </a:lnTo>
                  <a:lnTo>
                    <a:pt x="1241" y="330"/>
                  </a:lnTo>
                  <a:lnTo>
                    <a:pt x="1241" y="328"/>
                  </a:lnTo>
                  <a:lnTo>
                    <a:pt x="1241" y="323"/>
                  </a:lnTo>
                  <a:lnTo>
                    <a:pt x="1241" y="320"/>
                  </a:lnTo>
                  <a:lnTo>
                    <a:pt x="1241" y="315"/>
                  </a:lnTo>
                  <a:lnTo>
                    <a:pt x="1241" y="313"/>
                  </a:lnTo>
                  <a:lnTo>
                    <a:pt x="1241" y="308"/>
                  </a:lnTo>
                  <a:lnTo>
                    <a:pt x="1241" y="305"/>
                  </a:lnTo>
                  <a:lnTo>
                    <a:pt x="1241" y="303"/>
                  </a:lnTo>
                  <a:lnTo>
                    <a:pt x="1241" y="298"/>
                  </a:lnTo>
                  <a:lnTo>
                    <a:pt x="1241" y="295"/>
                  </a:lnTo>
                  <a:lnTo>
                    <a:pt x="1241" y="290"/>
                  </a:lnTo>
                  <a:lnTo>
                    <a:pt x="1241" y="288"/>
                  </a:lnTo>
                  <a:lnTo>
                    <a:pt x="1241" y="283"/>
                  </a:lnTo>
                  <a:lnTo>
                    <a:pt x="1241" y="280"/>
                  </a:lnTo>
                  <a:lnTo>
                    <a:pt x="1241" y="278"/>
                  </a:lnTo>
                  <a:lnTo>
                    <a:pt x="1241" y="273"/>
                  </a:lnTo>
                  <a:lnTo>
                    <a:pt x="1241" y="270"/>
                  </a:lnTo>
                  <a:lnTo>
                    <a:pt x="1241" y="265"/>
                  </a:lnTo>
                  <a:lnTo>
                    <a:pt x="1249" y="263"/>
                  </a:lnTo>
                  <a:lnTo>
                    <a:pt x="1249" y="260"/>
                  </a:lnTo>
                  <a:lnTo>
                    <a:pt x="1249" y="255"/>
                  </a:lnTo>
                  <a:lnTo>
                    <a:pt x="1249" y="253"/>
                  </a:lnTo>
                  <a:lnTo>
                    <a:pt x="1249" y="248"/>
                  </a:lnTo>
                  <a:lnTo>
                    <a:pt x="1249" y="245"/>
                  </a:lnTo>
                  <a:lnTo>
                    <a:pt x="1249" y="240"/>
                  </a:lnTo>
                  <a:lnTo>
                    <a:pt x="1249" y="238"/>
                  </a:lnTo>
                  <a:lnTo>
                    <a:pt x="1249" y="235"/>
                  </a:lnTo>
                  <a:lnTo>
                    <a:pt x="1249" y="230"/>
                  </a:lnTo>
                  <a:lnTo>
                    <a:pt x="1249" y="228"/>
                  </a:lnTo>
                  <a:lnTo>
                    <a:pt x="1249" y="223"/>
                  </a:lnTo>
                  <a:lnTo>
                    <a:pt x="1249" y="220"/>
                  </a:lnTo>
                  <a:lnTo>
                    <a:pt x="1249" y="215"/>
                  </a:lnTo>
                  <a:lnTo>
                    <a:pt x="1249" y="213"/>
                  </a:lnTo>
                  <a:lnTo>
                    <a:pt x="1256" y="210"/>
                  </a:lnTo>
                  <a:lnTo>
                    <a:pt x="1256" y="205"/>
                  </a:lnTo>
                  <a:lnTo>
                    <a:pt x="1256" y="203"/>
                  </a:lnTo>
                  <a:lnTo>
                    <a:pt x="1256" y="198"/>
                  </a:lnTo>
                  <a:lnTo>
                    <a:pt x="1256" y="195"/>
                  </a:lnTo>
                  <a:lnTo>
                    <a:pt x="1256" y="193"/>
                  </a:lnTo>
                  <a:lnTo>
                    <a:pt x="1256" y="188"/>
                  </a:lnTo>
                  <a:lnTo>
                    <a:pt x="1256" y="185"/>
                  </a:lnTo>
                  <a:lnTo>
                    <a:pt x="1256" y="180"/>
                  </a:lnTo>
                  <a:lnTo>
                    <a:pt x="1256" y="177"/>
                  </a:lnTo>
                  <a:lnTo>
                    <a:pt x="1256" y="173"/>
                  </a:lnTo>
                  <a:lnTo>
                    <a:pt x="1256" y="170"/>
                  </a:lnTo>
                  <a:lnTo>
                    <a:pt x="1256" y="168"/>
                  </a:lnTo>
                  <a:lnTo>
                    <a:pt x="1256" y="162"/>
                  </a:lnTo>
                  <a:lnTo>
                    <a:pt x="1256" y="160"/>
                  </a:lnTo>
                  <a:lnTo>
                    <a:pt x="1264" y="155"/>
                  </a:lnTo>
                  <a:lnTo>
                    <a:pt x="1264" y="153"/>
                  </a:lnTo>
                  <a:lnTo>
                    <a:pt x="1264" y="147"/>
                  </a:lnTo>
                  <a:lnTo>
                    <a:pt x="1264" y="145"/>
                  </a:lnTo>
                  <a:lnTo>
                    <a:pt x="1264" y="143"/>
                  </a:lnTo>
                  <a:lnTo>
                    <a:pt x="1264" y="138"/>
                  </a:lnTo>
                  <a:lnTo>
                    <a:pt x="1264" y="135"/>
                  </a:lnTo>
                  <a:lnTo>
                    <a:pt x="1264" y="130"/>
                  </a:lnTo>
                  <a:lnTo>
                    <a:pt x="1264" y="128"/>
                  </a:lnTo>
                  <a:lnTo>
                    <a:pt x="1264" y="123"/>
                  </a:lnTo>
                  <a:lnTo>
                    <a:pt x="1264" y="120"/>
                  </a:lnTo>
                  <a:lnTo>
                    <a:pt x="1264" y="117"/>
                  </a:lnTo>
                  <a:lnTo>
                    <a:pt x="1264" y="113"/>
                  </a:lnTo>
                  <a:lnTo>
                    <a:pt x="1264" y="110"/>
                  </a:lnTo>
                  <a:lnTo>
                    <a:pt x="1264" y="105"/>
                  </a:lnTo>
                  <a:lnTo>
                    <a:pt x="1264" y="102"/>
                  </a:lnTo>
                  <a:lnTo>
                    <a:pt x="1271" y="100"/>
                  </a:lnTo>
                  <a:lnTo>
                    <a:pt x="1271" y="95"/>
                  </a:lnTo>
                  <a:lnTo>
                    <a:pt x="1271" y="93"/>
                  </a:lnTo>
                  <a:lnTo>
                    <a:pt x="1271" y="87"/>
                  </a:lnTo>
                  <a:lnTo>
                    <a:pt x="1271" y="85"/>
                  </a:lnTo>
                  <a:lnTo>
                    <a:pt x="1271" y="80"/>
                  </a:lnTo>
                  <a:lnTo>
                    <a:pt x="1271" y="78"/>
                  </a:lnTo>
                  <a:lnTo>
                    <a:pt x="1271" y="75"/>
                  </a:lnTo>
                  <a:lnTo>
                    <a:pt x="1271" y="70"/>
                  </a:lnTo>
                  <a:lnTo>
                    <a:pt x="1271" y="67"/>
                  </a:lnTo>
                  <a:lnTo>
                    <a:pt x="1271" y="63"/>
                  </a:lnTo>
                  <a:lnTo>
                    <a:pt x="1271" y="60"/>
                  </a:lnTo>
                  <a:lnTo>
                    <a:pt x="1271" y="55"/>
                  </a:lnTo>
                  <a:lnTo>
                    <a:pt x="1271" y="52"/>
                  </a:lnTo>
                  <a:lnTo>
                    <a:pt x="1271" y="50"/>
                  </a:lnTo>
                  <a:lnTo>
                    <a:pt x="1271" y="45"/>
                  </a:lnTo>
                  <a:lnTo>
                    <a:pt x="1278" y="42"/>
                  </a:lnTo>
                  <a:lnTo>
                    <a:pt x="1278" y="37"/>
                  </a:lnTo>
                  <a:lnTo>
                    <a:pt x="1278" y="35"/>
                  </a:lnTo>
                  <a:lnTo>
                    <a:pt x="1278" y="33"/>
                  </a:lnTo>
                  <a:lnTo>
                    <a:pt x="1278" y="27"/>
                  </a:lnTo>
                  <a:lnTo>
                    <a:pt x="1278" y="25"/>
                  </a:lnTo>
                  <a:lnTo>
                    <a:pt x="1278" y="20"/>
                  </a:lnTo>
                  <a:lnTo>
                    <a:pt x="1278" y="18"/>
                  </a:lnTo>
                  <a:lnTo>
                    <a:pt x="1278" y="12"/>
                  </a:lnTo>
                  <a:lnTo>
                    <a:pt x="1278" y="10"/>
                  </a:lnTo>
                  <a:lnTo>
                    <a:pt x="1278" y="7"/>
                  </a:lnTo>
                  <a:lnTo>
                    <a:pt x="1278" y="3"/>
                  </a:lnTo>
                  <a:lnTo>
                    <a:pt x="1278" y="0"/>
                  </a:lnTo>
                </a:path>
              </a:pathLst>
            </a:custGeom>
            <a:noFill/>
            <a:ln w="251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AutoShape 214"/>
            <p:cNvSpPr>
              <a:spLocks/>
            </p:cNvSpPr>
            <p:nvPr/>
          </p:nvSpPr>
          <p:spPr bwMode="auto">
            <a:xfrm>
              <a:off x="8323" y="1178"/>
              <a:ext cx="708" cy="1071"/>
            </a:xfrm>
            <a:custGeom>
              <a:avLst/>
              <a:gdLst>
                <a:gd name="T0" fmla="+- 0 8323 8323"/>
                <a:gd name="T1" fmla="*/ T0 w 708"/>
                <a:gd name="T2" fmla="+- 0 1654 1178"/>
                <a:gd name="T3" fmla="*/ 1654 h 1071"/>
                <a:gd name="T4" fmla="+- 0 8937 8323"/>
                <a:gd name="T5" fmla="*/ T4 w 708"/>
                <a:gd name="T6" fmla="+- 0 1654 1178"/>
                <a:gd name="T7" fmla="*/ 1654 h 1071"/>
                <a:gd name="T8" fmla="+- 0 8937 8323"/>
                <a:gd name="T9" fmla="*/ T8 w 708"/>
                <a:gd name="T10" fmla="+- 0 1656 1178"/>
                <a:gd name="T11" fmla="*/ 1656 h 1071"/>
                <a:gd name="T12" fmla="+- 0 8937 8323"/>
                <a:gd name="T13" fmla="*/ T12 w 708"/>
                <a:gd name="T14" fmla="+- 0 2249 1178"/>
                <a:gd name="T15" fmla="*/ 2249 h 1071"/>
                <a:gd name="T16" fmla="+- 0 9031 8323"/>
                <a:gd name="T17" fmla="*/ T16 w 708"/>
                <a:gd name="T18" fmla="+- 0 2247 1178"/>
                <a:gd name="T19" fmla="*/ 2247 h 1071"/>
                <a:gd name="T20" fmla="+- 0 9031 8323"/>
                <a:gd name="T21" fmla="*/ T20 w 708"/>
                <a:gd name="T22" fmla="+- 0 1178 1178"/>
                <a:gd name="T23" fmla="*/ 1178 h 10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08" h="1071">
                  <a:moveTo>
                    <a:pt x="0" y="476"/>
                  </a:moveTo>
                  <a:lnTo>
                    <a:pt x="614" y="476"/>
                  </a:lnTo>
                  <a:moveTo>
                    <a:pt x="614" y="478"/>
                  </a:moveTo>
                  <a:lnTo>
                    <a:pt x="614" y="1071"/>
                  </a:lnTo>
                  <a:moveTo>
                    <a:pt x="708" y="1069"/>
                  </a:moveTo>
                  <a:lnTo>
                    <a:pt x="70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AutoShape 213"/>
            <p:cNvSpPr>
              <a:spLocks/>
            </p:cNvSpPr>
            <p:nvPr/>
          </p:nvSpPr>
          <p:spPr bwMode="auto">
            <a:xfrm>
              <a:off x="8372" y="1196"/>
              <a:ext cx="1143" cy="1039"/>
            </a:xfrm>
            <a:custGeom>
              <a:avLst/>
              <a:gdLst>
                <a:gd name="T0" fmla="+- 0 8372 8372"/>
                <a:gd name="T1" fmla="*/ T0 w 1143"/>
                <a:gd name="T2" fmla="+- 0 1304 1196"/>
                <a:gd name="T3" fmla="*/ 1304 h 1039"/>
                <a:gd name="T4" fmla="+- 0 8372 8372"/>
                <a:gd name="T5" fmla="*/ T4 w 1143"/>
                <a:gd name="T6" fmla="+- 0 1196 1196"/>
                <a:gd name="T7" fmla="*/ 1196 h 1039"/>
                <a:gd name="T8" fmla="+- 0 8377 8372"/>
                <a:gd name="T9" fmla="*/ T8 w 1143"/>
                <a:gd name="T10" fmla="+- 0 1539 1196"/>
                <a:gd name="T11" fmla="*/ 1539 h 1039"/>
                <a:gd name="T12" fmla="+- 0 8377 8372"/>
                <a:gd name="T13" fmla="*/ T12 w 1143"/>
                <a:gd name="T14" fmla="+- 0 1641 1196"/>
                <a:gd name="T15" fmla="*/ 1641 h 1039"/>
                <a:gd name="T16" fmla="+- 0 8837 8372"/>
                <a:gd name="T17" fmla="*/ T16 w 1143"/>
                <a:gd name="T18" fmla="+- 0 2204 1196"/>
                <a:gd name="T19" fmla="*/ 2204 h 1039"/>
                <a:gd name="T20" fmla="+- 0 9515 8372"/>
                <a:gd name="T21" fmla="*/ T20 w 1143"/>
                <a:gd name="T22" fmla="+- 0 2204 1196"/>
                <a:gd name="T23" fmla="*/ 2204 h 1039"/>
                <a:gd name="T24" fmla="+- 0 9046 8372"/>
                <a:gd name="T25" fmla="*/ T24 w 1143"/>
                <a:gd name="T26" fmla="+- 0 2204 1196"/>
                <a:gd name="T27" fmla="*/ 2204 h 1039"/>
                <a:gd name="T28" fmla="+- 0 9087 8372"/>
                <a:gd name="T29" fmla="*/ T28 w 1143"/>
                <a:gd name="T30" fmla="+- 0 2182 1196"/>
                <a:gd name="T31" fmla="*/ 2182 h 1039"/>
                <a:gd name="T32" fmla="+- 0 9046 8372"/>
                <a:gd name="T33" fmla="*/ T32 w 1143"/>
                <a:gd name="T34" fmla="+- 0 2204 1196"/>
                <a:gd name="T35" fmla="*/ 2204 h 1039"/>
                <a:gd name="T36" fmla="+- 0 9082 8372"/>
                <a:gd name="T37" fmla="*/ T36 w 1143"/>
                <a:gd name="T38" fmla="+- 0 2234 1196"/>
                <a:gd name="T39" fmla="*/ 2234 h 1039"/>
                <a:gd name="T40" fmla="+- 0 8883 8372"/>
                <a:gd name="T41" fmla="*/ T40 w 1143"/>
                <a:gd name="T42" fmla="+- 0 2179 1196"/>
                <a:gd name="T43" fmla="*/ 2179 h 1039"/>
                <a:gd name="T44" fmla="+- 0 8928 8372"/>
                <a:gd name="T45" fmla="*/ T44 w 1143"/>
                <a:gd name="T46" fmla="+- 0 2204 1196"/>
                <a:gd name="T47" fmla="*/ 2204 h 1039"/>
                <a:gd name="T48" fmla="+- 0 8893 8372"/>
                <a:gd name="T49" fmla="*/ T48 w 1143"/>
                <a:gd name="T50" fmla="+- 0 2225 1196"/>
                <a:gd name="T51" fmla="*/ 2225 h 1039"/>
                <a:gd name="T52" fmla="+- 0 8920 8372"/>
                <a:gd name="T53" fmla="*/ T52 w 1143"/>
                <a:gd name="T54" fmla="+- 0 2199 1196"/>
                <a:gd name="T55" fmla="*/ 2199 h 10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43" h="1039">
                  <a:moveTo>
                    <a:pt x="0" y="108"/>
                  </a:moveTo>
                  <a:lnTo>
                    <a:pt x="0" y="0"/>
                  </a:lnTo>
                  <a:moveTo>
                    <a:pt x="5" y="343"/>
                  </a:moveTo>
                  <a:lnTo>
                    <a:pt x="5" y="445"/>
                  </a:lnTo>
                  <a:moveTo>
                    <a:pt x="465" y="1008"/>
                  </a:moveTo>
                  <a:lnTo>
                    <a:pt x="1143" y="1008"/>
                  </a:lnTo>
                  <a:moveTo>
                    <a:pt x="674" y="1008"/>
                  </a:moveTo>
                  <a:lnTo>
                    <a:pt x="715" y="986"/>
                  </a:lnTo>
                  <a:moveTo>
                    <a:pt x="674" y="1008"/>
                  </a:moveTo>
                  <a:lnTo>
                    <a:pt x="710" y="1038"/>
                  </a:lnTo>
                  <a:moveTo>
                    <a:pt x="511" y="983"/>
                  </a:moveTo>
                  <a:lnTo>
                    <a:pt x="556" y="1008"/>
                  </a:lnTo>
                  <a:moveTo>
                    <a:pt x="521" y="1029"/>
                  </a:moveTo>
                  <a:lnTo>
                    <a:pt x="548" y="1003"/>
                  </a:lnTo>
                </a:path>
              </a:pathLst>
            </a:custGeom>
            <a:noFill/>
            <a:ln w="30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" name="Text Box 212"/>
            <p:cNvSpPr txBox="1">
              <a:spLocks noChangeArrowheads="1"/>
            </p:cNvSpPr>
            <p:nvPr/>
          </p:nvSpPr>
          <p:spPr bwMode="auto">
            <a:xfrm>
              <a:off x="8194" y="1019"/>
              <a:ext cx="87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8740" marR="0" lvl="0" indent="0" algn="l" defTabSz="914400" rtl="0" eaLnBrk="1" fontAlgn="auto" latinLnBrk="0" hangingPunct="1">
                <a:lnSpc>
                  <a:spcPts val="11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53720" algn="l"/>
                </a:tabLst>
                <a:defRPr/>
              </a:pPr>
              <a:r>
                <a:rPr kumimoji="0" lang="en-US" sz="1100" b="0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	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20"/>
                </a:lnSpc>
                <a:spcBef>
                  <a:spcPts val="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I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  <p:sp>
          <p:nvSpPr>
            <p:cNvPr id="11" name="Text Box 211"/>
            <p:cNvSpPr txBox="1">
              <a:spLocks noChangeArrowheads="1"/>
            </p:cNvSpPr>
            <p:nvPr/>
          </p:nvSpPr>
          <p:spPr bwMode="auto">
            <a:xfrm>
              <a:off x="9216" y="1964"/>
              <a:ext cx="37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-3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U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</p:grpSp>
      <p:sp>
        <p:nvSpPr>
          <p:cNvPr id="13" name="Text Box 198"/>
          <p:cNvSpPr txBox="1">
            <a:spLocks noChangeArrowheads="1"/>
          </p:cNvSpPr>
          <p:nvPr/>
        </p:nvSpPr>
        <p:spPr bwMode="auto">
          <a:xfrm>
            <a:off x="5462086" y="2406976"/>
            <a:ext cx="2263017" cy="9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2225" marR="0" lvl="0" indent="0" algn="l" defTabSz="4572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dU</a:t>
            </a:r>
            <a:r>
              <a:rPr kumimoji="0" lang="en-US" sz="2000" b="0" i="1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 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-9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mVT</a:t>
            </a:r>
            <a:r>
              <a:rPr kumimoji="0" lang="en-US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ro-MD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</a:t>
            </a:r>
            <a:r>
              <a:rPr kumimoji="0" lang="en-US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6393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87373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392238"/>
            <a:ext cx="11781693" cy="5237162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ideale</a:t>
            </a:r>
            <a:endParaRPr lang="en-US" dirty="0"/>
          </a:p>
          <a:p>
            <a:r>
              <a:rPr lang="en-US" dirty="0" err="1"/>
              <a:t>Rezisten</a:t>
            </a:r>
            <a:r>
              <a:rPr lang="ro-MD" dirty="0"/>
              <a:t>ț</a:t>
            </a:r>
            <a:r>
              <a:rPr lang="en-US" dirty="0"/>
              <a:t>a </a:t>
            </a:r>
            <a:r>
              <a:rPr lang="en-US" dirty="0" err="1"/>
              <a:t>diferen</a:t>
            </a:r>
            <a:r>
              <a:rPr lang="ro-MD" dirty="0" err="1"/>
              <a:t>țială</a:t>
            </a:r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Rezistența la curent continuu  </a:t>
            </a:r>
            <a:endParaRPr lang="en-US" dirty="0"/>
          </a:p>
          <a:p>
            <a:endParaRPr lang="en-US" dirty="0"/>
          </a:p>
          <a:p>
            <a:r>
              <a:rPr lang="ro-MD" dirty="0"/>
              <a:t>Pe ramura directă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&gt; r</a:t>
            </a:r>
            <a:r>
              <a:rPr lang="ru-RU" baseline="-25000" dirty="0"/>
              <a:t>D</a:t>
            </a:r>
            <a:r>
              <a:rPr lang="ru-RU" dirty="0"/>
              <a:t>,</a:t>
            </a:r>
            <a:r>
              <a:rPr lang="ro-MD" dirty="0"/>
              <a:t> iar pe ramura inversă 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&lt; r</a:t>
            </a:r>
            <a:r>
              <a:rPr lang="ru-RU" baseline="-25000" dirty="0"/>
              <a:t>D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41" y="1406851"/>
            <a:ext cx="2877561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88" y="2408467"/>
            <a:ext cx="7532919" cy="94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3352151"/>
            <a:ext cx="2653414" cy="8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3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214" y="609600"/>
            <a:ext cx="3965575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Disiparea căldurii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600200" y="1176338"/>
            <a:ext cx="8839200" cy="4691062"/>
          </a:xfrm>
        </p:spPr>
        <p:txBody>
          <a:bodyPr/>
          <a:lstStyle/>
          <a:p>
            <a:r>
              <a:rPr lang="ro-MD" altLang="en-US" dirty="0"/>
              <a:t>Capsula diodei se caracterizează prin rezistența termică ce caracterizează evacuarea căldurii de la joncțiune p-n spre mediu</a:t>
            </a: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191000"/>
            <a:ext cx="32051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34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1" y="299246"/>
            <a:ext cx="5829299" cy="611980"/>
          </a:xfrm>
        </p:spPr>
        <p:txBody>
          <a:bodyPr>
            <a:normAutofit/>
          </a:bodyPr>
          <a:lstStyle/>
          <a:p>
            <a:r>
              <a:rPr lang="ro-MD" altLang="en-US" dirty="0"/>
              <a:t>Parametrii tipici ai diodei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52" name="Group 96"/>
          <p:cNvGrpSpPr>
            <a:grpSpLocks/>
          </p:cNvGrpSpPr>
          <p:nvPr/>
        </p:nvGrpSpPr>
        <p:grpSpPr bwMode="auto">
          <a:xfrm>
            <a:off x="2717801" y="2400300"/>
            <a:ext cx="3059113" cy="1701800"/>
            <a:chOff x="752" y="1512"/>
            <a:chExt cx="1927" cy="1072"/>
          </a:xfrm>
        </p:grpSpPr>
        <p:sp>
          <p:nvSpPr>
            <p:cNvPr id="2059" name="Freeform 8"/>
            <p:cNvSpPr>
              <a:spLocks/>
            </p:cNvSpPr>
            <p:nvPr/>
          </p:nvSpPr>
          <p:spPr bwMode="auto">
            <a:xfrm>
              <a:off x="1247" y="1904"/>
              <a:ext cx="256" cy="312"/>
            </a:xfrm>
            <a:custGeom>
              <a:avLst/>
              <a:gdLst>
                <a:gd name="T0" fmla="*/ 256 w 256"/>
                <a:gd name="T1" fmla="*/ 0 h 312"/>
                <a:gd name="T2" fmla="*/ 0 w 256"/>
                <a:gd name="T3" fmla="*/ 0 h 312"/>
                <a:gd name="T4" fmla="*/ 128 w 256"/>
                <a:gd name="T5" fmla="*/ 312 h 312"/>
                <a:gd name="T6" fmla="*/ 256 w 256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312"/>
                <a:gd name="T14" fmla="*/ 256 w 256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312">
                  <a:moveTo>
                    <a:pt x="256" y="0"/>
                  </a:moveTo>
                  <a:lnTo>
                    <a:pt x="0" y="0"/>
                  </a:lnTo>
                  <a:lnTo>
                    <a:pt x="128" y="312"/>
                  </a:lnTo>
                  <a:lnTo>
                    <a:pt x="25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0" name="Freeform 9"/>
            <p:cNvSpPr>
              <a:spLocks/>
            </p:cNvSpPr>
            <p:nvPr/>
          </p:nvSpPr>
          <p:spPr bwMode="auto">
            <a:xfrm>
              <a:off x="1231" y="1896"/>
              <a:ext cx="272" cy="344"/>
            </a:xfrm>
            <a:custGeom>
              <a:avLst/>
              <a:gdLst>
                <a:gd name="T0" fmla="*/ 272 w 272"/>
                <a:gd name="T1" fmla="*/ 16 h 344"/>
                <a:gd name="T2" fmla="*/ 16 w 272"/>
                <a:gd name="T3" fmla="*/ 16 h 344"/>
                <a:gd name="T4" fmla="*/ 8 w 272"/>
                <a:gd name="T5" fmla="*/ 16 h 344"/>
                <a:gd name="T6" fmla="*/ 24 w 272"/>
                <a:gd name="T7" fmla="*/ 8 h 344"/>
                <a:gd name="T8" fmla="*/ 152 w 272"/>
                <a:gd name="T9" fmla="*/ 320 h 344"/>
                <a:gd name="T10" fmla="*/ 152 w 272"/>
                <a:gd name="T11" fmla="*/ 328 h 344"/>
                <a:gd name="T12" fmla="*/ 144 w 272"/>
                <a:gd name="T13" fmla="*/ 344 h 344"/>
                <a:gd name="T14" fmla="*/ 136 w 272"/>
                <a:gd name="T15" fmla="*/ 328 h 344"/>
                <a:gd name="T16" fmla="*/ 8 w 272"/>
                <a:gd name="T17" fmla="*/ 16 h 344"/>
                <a:gd name="T18" fmla="*/ 0 w 272"/>
                <a:gd name="T19" fmla="*/ 0 h 344"/>
                <a:gd name="T20" fmla="*/ 16 w 272"/>
                <a:gd name="T21" fmla="*/ 0 h 344"/>
                <a:gd name="T22" fmla="*/ 272 w 272"/>
                <a:gd name="T23" fmla="*/ 0 h 344"/>
                <a:gd name="T24" fmla="*/ 272 w 272"/>
                <a:gd name="T25" fmla="*/ 16 h 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344"/>
                <a:gd name="T41" fmla="*/ 272 w 272"/>
                <a:gd name="T42" fmla="*/ 344 h 3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344">
                  <a:moveTo>
                    <a:pt x="272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152" y="320"/>
                  </a:lnTo>
                  <a:lnTo>
                    <a:pt x="152" y="328"/>
                  </a:lnTo>
                  <a:lnTo>
                    <a:pt x="144" y="344"/>
                  </a:lnTo>
                  <a:lnTo>
                    <a:pt x="136" y="328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72" y="0"/>
                  </a:lnTo>
                  <a:lnTo>
                    <a:pt x="27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1" name="Freeform 10"/>
            <p:cNvSpPr>
              <a:spLocks/>
            </p:cNvSpPr>
            <p:nvPr/>
          </p:nvSpPr>
          <p:spPr bwMode="auto">
            <a:xfrm>
              <a:off x="1367" y="1896"/>
              <a:ext cx="152" cy="328"/>
            </a:xfrm>
            <a:custGeom>
              <a:avLst/>
              <a:gdLst>
                <a:gd name="T0" fmla="*/ 0 w 152"/>
                <a:gd name="T1" fmla="*/ 320 h 328"/>
                <a:gd name="T2" fmla="*/ 128 w 152"/>
                <a:gd name="T3" fmla="*/ 8 h 328"/>
                <a:gd name="T4" fmla="*/ 136 w 152"/>
                <a:gd name="T5" fmla="*/ 0 h 328"/>
                <a:gd name="T6" fmla="*/ 152 w 152"/>
                <a:gd name="T7" fmla="*/ 0 h 328"/>
                <a:gd name="T8" fmla="*/ 144 w 152"/>
                <a:gd name="T9" fmla="*/ 16 h 328"/>
                <a:gd name="T10" fmla="*/ 16 w 152"/>
                <a:gd name="T11" fmla="*/ 328 h 328"/>
                <a:gd name="T12" fmla="*/ 0 w 152"/>
                <a:gd name="T13" fmla="*/ 32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328"/>
                <a:gd name="T23" fmla="*/ 152 w 152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328">
                  <a:moveTo>
                    <a:pt x="0" y="320"/>
                  </a:moveTo>
                  <a:lnTo>
                    <a:pt x="128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44" y="16"/>
                  </a:lnTo>
                  <a:lnTo>
                    <a:pt x="16" y="328"/>
                  </a:lnTo>
                  <a:lnTo>
                    <a:pt x="0" y="32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1463" y="2208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1279" y="2208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287" y="2208"/>
              <a:ext cx="176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Rectangle 14"/>
            <p:cNvSpPr>
              <a:spLocks noChangeArrowheads="1"/>
            </p:cNvSpPr>
            <p:nvPr/>
          </p:nvSpPr>
          <p:spPr bwMode="auto">
            <a:xfrm>
              <a:off x="1367" y="2208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5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Rectangle 16"/>
            <p:cNvSpPr>
              <a:spLocks noChangeArrowheads="1"/>
            </p:cNvSpPr>
            <p:nvPr/>
          </p:nvSpPr>
          <p:spPr bwMode="auto">
            <a:xfrm>
              <a:off x="1367" y="2216"/>
              <a:ext cx="16" cy="9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Rectangle 17"/>
            <p:cNvSpPr>
              <a:spLocks noChangeArrowheads="1"/>
            </p:cNvSpPr>
            <p:nvPr/>
          </p:nvSpPr>
          <p:spPr bwMode="auto">
            <a:xfrm>
              <a:off x="1367" y="179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Rectangle 18"/>
            <p:cNvSpPr>
              <a:spLocks noChangeArrowheads="1"/>
            </p:cNvSpPr>
            <p:nvPr/>
          </p:nvSpPr>
          <p:spPr bwMode="auto">
            <a:xfrm>
              <a:off x="1367" y="1904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0" name="Rectangle 19"/>
            <p:cNvSpPr>
              <a:spLocks noChangeArrowheads="1"/>
            </p:cNvSpPr>
            <p:nvPr/>
          </p:nvSpPr>
          <p:spPr bwMode="auto">
            <a:xfrm>
              <a:off x="1367" y="1800"/>
              <a:ext cx="16" cy="1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Rectangle 20"/>
            <p:cNvSpPr>
              <a:spLocks noChangeArrowheads="1"/>
            </p:cNvSpPr>
            <p:nvPr/>
          </p:nvSpPr>
          <p:spPr bwMode="auto">
            <a:xfrm>
              <a:off x="1367" y="1784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Rectangle 21"/>
            <p:cNvSpPr>
              <a:spLocks noChangeArrowheads="1"/>
            </p:cNvSpPr>
            <p:nvPr/>
          </p:nvSpPr>
          <p:spPr bwMode="auto">
            <a:xfrm>
              <a:off x="1367" y="1544"/>
              <a:ext cx="16" cy="2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Rectangle 22"/>
            <p:cNvSpPr>
              <a:spLocks noChangeArrowheads="1"/>
            </p:cNvSpPr>
            <p:nvPr/>
          </p:nvSpPr>
          <p:spPr bwMode="auto">
            <a:xfrm>
              <a:off x="1040" y="1544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Rectangle 23"/>
            <p:cNvSpPr>
              <a:spLocks noChangeArrowheads="1"/>
            </p:cNvSpPr>
            <p:nvPr/>
          </p:nvSpPr>
          <p:spPr bwMode="auto">
            <a:xfrm>
              <a:off x="1048" y="1544"/>
              <a:ext cx="327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Rectangle 24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Rectangle 25"/>
            <p:cNvSpPr>
              <a:spLocks noChangeArrowheads="1"/>
            </p:cNvSpPr>
            <p:nvPr/>
          </p:nvSpPr>
          <p:spPr bwMode="auto">
            <a:xfrm>
              <a:off x="1367" y="2320"/>
              <a:ext cx="16" cy="2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Rectangle 26"/>
            <p:cNvSpPr>
              <a:spLocks noChangeArrowheads="1"/>
            </p:cNvSpPr>
            <p:nvPr/>
          </p:nvSpPr>
          <p:spPr bwMode="auto">
            <a:xfrm>
              <a:off x="1040" y="2544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Rectangle 27"/>
            <p:cNvSpPr>
              <a:spLocks noChangeArrowheads="1"/>
            </p:cNvSpPr>
            <p:nvPr/>
          </p:nvSpPr>
          <p:spPr bwMode="auto">
            <a:xfrm>
              <a:off x="1048" y="2544"/>
              <a:ext cx="327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8"/>
            <p:cNvSpPr>
              <a:spLocks/>
            </p:cNvSpPr>
            <p:nvPr/>
          </p:nvSpPr>
          <p:spPr bwMode="auto">
            <a:xfrm>
              <a:off x="1000" y="1520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0" name="Freeform 29"/>
            <p:cNvSpPr>
              <a:spLocks/>
            </p:cNvSpPr>
            <p:nvPr/>
          </p:nvSpPr>
          <p:spPr bwMode="auto">
            <a:xfrm>
              <a:off x="992" y="1512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>
              <a:off x="1040" y="1552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>
              <a:off x="1000" y="251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3" name="Freeform 32"/>
            <p:cNvSpPr>
              <a:spLocks/>
            </p:cNvSpPr>
            <p:nvPr/>
          </p:nvSpPr>
          <p:spPr bwMode="auto">
            <a:xfrm>
              <a:off x="992" y="2504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4" name="Freeform 33"/>
            <p:cNvSpPr>
              <a:spLocks/>
            </p:cNvSpPr>
            <p:nvPr/>
          </p:nvSpPr>
          <p:spPr bwMode="auto">
            <a:xfrm>
              <a:off x="1040" y="2544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5" name="Rectangle 34"/>
            <p:cNvSpPr>
              <a:spLocks noChangeArrowheads="1"/>
            </p:cNvSpPr>
            <p:nvPr/>
          </p:nvSpPr>
          <p:spPr bwMode="auto">
            <a:xfrm>
              <a:off x="752" y="1920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6" name="Rectangle 35"/>
            <p:cNvSpPr>
              <a:spLocks noChangeArrowheads="1"/>
            </p:cNvSpPr>
            <p:nvPr/>
          </p:nvSpPr>
          <p:spPr bwMode="auto">
            <a:xfrm>
              <a:off x="848" y="1992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7" name="Rectangle 36"/>
            <p:cNvSpPr>
              <a:spLocks noChangeArrowheads="1"/>
            </p:cNvSpPr>
            <p:nvPr/>
          </p:nvSpPr>
          <p:spPr bwMode="auto">
            <a:xfrm>
              <a:off x="154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8" name="Rectangle 37"/>
            <p:cNvSpPr>
              <a:spLocks noChangeArrowheads="1"/>
            </p:cNvSpPr>
            <p:nvPr/>
          </p:nvSpPr>
          <p:spPr bwMode="auto">
            <a:xfrm>
              <a:off x="1584" y="2072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9" name="Rectangle 38"/>
            <p:cNvSpPr>
              <a:spLocks noChangeArrowheads="1"/>
            </p:cNvSpPr>
            <p:nvPr/>
          </p:nvSpPr>
          <p:spPr bwMode="auto">
            <a:xfrm>
              <a:off x="1696" y="2008"/>
              <a:ext cx="1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0" name="Rectangle 39"/>
            <p:cNvSpPr>
              <a:spLocks noChangeArrowheads="1"/>
            </p:cNvSpPr>
            <p:nvPr/>
          </p:nvSpPr>
          <p:spPr bwMode="auto">
            <a:xfrm>
              <a:off x="182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1" name="Rectangle 40"/>
            <p:cNvSpPr>
              <a:spLocks noChangeArrowheads="1"/>
            </p:cNvSpPr>
            <p:nvPr/>
          </p:nvSpPr>
          <p:spPr bwMode="auto">
            <a:xfrm>
              <a:off x="1864" y="2072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2" name="Rectangle 41"/>
            <p:cNvSpPr>
              <a:spLocks noChangeArrowheads="1"/>
            </p:cNvSpPr>
            <p:nvPr/>
          </p:nvSpPr>
          <p:spPr bwMode="auto">
            <a:xfrm>
              <a:off x="1936" y="2008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(e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3" name="Rectangle 42"/>
            <p:cNvSpPr>
              <a:spLocks noChangeArrowheads="1"/>
            </p:cNvSpPr>
            <p:nvPr/>
          </p:nvSpPr>
          <p:spPr bwMode="auto">
            <a:xfrm>
              <a:off x="2064" y="1984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4" name="Rectangle 43"/>
            <p:cNvSpPr>
              <a:spLocks noChangeArrowheads="1"/>
            </p:cNvSpPr>
            <p:nvPr/>
          </p:nvSpPr>
          <p:spPr bwMode="auto">
            <a:xfrm>
              <a:off x="2144" y="2008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5" name="Rectangle 44"/>
            <p:cNvSpPr>
              <a:spLocks noChangeArrowheads="1"/>
            </p:cNvSpPr>
            <p:nvPr/>
          </p:nvSpPr>
          <p:spPr bwMode="auto">
            <a:xfrm>
              <a:off x="2224" y="1984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/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6" name="Rectangle 45"/>
            <p:cNvSpPr>
              <a:spLocks noChangeArrowheads="1"/>
            </p:cNvSpPr>
            <p:nvPr/>
          </p:nvSpPr>
          <p:spPr bwMode="auto">
            <a:xfrm>
              <a:off x="2256" y="1976"/>
              <a:ext cx="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7" name="Rectangle 46"/>
            <p:cNvSpPr>
              <a:spLocks noChangeArrowheads="1"/>
            </p:cNvSpPr>
            <p:nvPr/>
          </p:nvSpPr>
          <p:spPr bwMode="auto">
            <a:xfrm>
              <a:off x="2304" y="2016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8" name="Rectangle 47"/>
            <p:cNvSpPr>
              <a:spLocks noChangeArrowheads="1"/>
            </p:cNvSpPr>
            <p:nvPr/>
          </p:nvSpPr>
          <p:spPr bwMode="auto">
            <a:xfrm>
              <a:off x="2391" y="200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1)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9" name="Rectangle 48"/>
            <p:cNvSpPr>
              <a:spLocks noChangeArrowheads="1"/>
            </p:cNvSpPr>
            <p:nvPr/>
          </p:nvSpPr>
          <p:spPr bwMode="auto">
            <a:xfrm>
              <a:off x="936" y="1624"/>
              <a:ext cx="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0" name="Rectangle 49"/>
            <p:cNvSpPr>
              <a:spLocks noChangeArrowheads="1"/>
            </p:cNvSpPr>
            <p:nvPr/>
          </p:nvSpPr>
          <p:spPr bwMode="auto">
            <a:xfrm>
              <a:off x="960" y="225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1" name="Freeform 84"/>
            <p:cNvSpPr>
              <a:spLocks/>
            </p:cNvSpPr>
            <p:nvPr/>
          </p:nvSpPr>
          <p:spPr bwMode="auto">
            <a:xfrm>
              <a:off x="1359" y="1664"/>
              <a:ext cx="16" cy="16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8 w 16"/>
                <a:gd name="T9" fmla="*/ 0 h 16"/>
                <a:gd name="T10" fmla="*/ 0 w 16"/>
                <a:gd name="T11" fmla="*/ 0 h 16"/>
                <a:gd name="T12" fmla="*/ 0 w 16"/>
                <a:gd name="T13" fmla="*/ 8 h 16"/>
                <a:gd name="T14" fmla="*/ 0 w 16"/>
                <a:gd name="T15" fmla="*/ 16 h 16"/>
                <a:gd name="T16" fmla="*/ 8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2" name="Freeform 85"/>
            <p:cNvSpPr>
              <a:spLocks/>
            </p:cNvSpPr>
            <p:nvPr/>
          </p:nvSpPr>
          <p:spPr bwMode="auto">
            <a:xfrm>
              <a:off x="1319" y="1680"/>
              <a:ext cx="88" cy="72"/>
            </a:xfrm>
            <a:custGeom>
              <a:avLst/>
              <a:gdLst>
                <a:gd name="T0" fmla="*/ 48 w 88"/>
                <a:gd name="T1" fmla="*/ 0 h 72"/>
                <a:gd name="T2" fmla="*/ 80 w 88"/>
                <a:gd name="T3" fmla="*/ 0 h 72"/>
                <a:gd name="T4" fmla="*/ 88 w 88"/>
                <a:gd name="T5" fmla="*/ 0 h 72"/>
                <a:gd name="T6" fmla="*/ 80 w 88"/>
                <a:gd name="T7" fmla="*/ 8 h 72"/>
                <a:gd name="T8" fmla="*/ 48 w 88"/>
                <a:gd name="T9" fmla="*/ 56 h 72"/>
                <a:gd name="T10" fmla="*/ 48 w 88"/>
                <a:gd name="T11" fmla="*/ 72 h 72"/>
                <a:gd name="T12" fmla="*/ 40 w 88"/>
                <a:gd name="T13" fmla="*/ 56 h 72"/>
                <a:gd name="T14" fmla="*/ 8 w 88"/>
                <a:gd name="T15" fmla="*/ 8 h 72"/>
                <a:gd name="T16" fmla="*/ 0 w 88"/>
                <a:gd name="T17" fmla="*/ 0 h 72"/>
                <a:gd name="T18" fmla="*/ 16 w 88"/>
                <a:gd name="T19" fmla="*/ 0 h 72"/>
                <a:gd name="T20" fmla="*/ 16 w 88"/>
                <a:gd name="T21" fmla="*/ 0 h 72"/>
                <a:gd name="T22" fmla="*/ 48 w 88"/>
                <a:gd name="T23" fmla="*/ 48 h 72"/>
                <a:gd name="T24" fmla="*/ 40 w 88"/>
                <a:gd name="T25" fmla="*/ 56 h 72"/>
                <a:gd name="T26" fmla="*/ 40 w 88"/>
                <a:gd name="T27" fmla="*/ 48 h 72"/>
                <a:gd name="T28" fmla="*/ 72 w 88"/>
                <a:gd name="T29" fmla="*/ 0 h 72"/>
                <a:gd name="T30" fmla="*/ 80 w 88"/>
                <a:gd name="T31" fmla="*/ 8 h 72"/>
                <a:gd name="T32" fmla="*/ 80 w 88"/>
                <a:gd name="T33" fmla="*/ 8 h 72"/>
                <a:gd name="T34" fmla="*/ 48 w 88"/>
                <a:gd name="T35" fmla="*/ 8 h 72"/>
                <a:gd name="T36" fmla="*/ 48 w 8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48" y="0"/>
                  </a:moveTo>
                  <a:lnTo>
                    <a:pt x="80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5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3" name="Freeform 86"/>
            <p:cNvSpPr>
              <a:spLocks/>
            </p:cNvSpPr>
            <p:nvPr/>
          </p:nvSpPr>
          <p:spPr bwMode="auto">
            <a:xfrm>
              <a:off x="1335" y="1680"/>
              <a:ext cx="32" cy="8"/>
            </a:xfrm>
            <a:custGeom>
              <a:avLst/>
              <a:gdLst>
                <a:gd name="T0" fmla="*/ 0 w 32"/>
                <a:gd name="T1" fmla="*/ 0 h 8"/>
                <a:gd name="T2" fmla="*/ 32 w 32"/>
                <a:gd name="T3" fmla="*/ 0 h 8"/>
                <a:gd name="T4" fmla="*/ 32 w 32"/>
                <a:gd name="T5" fmla="*/ 8 h 8"/>
                <a:gd name="T6" fmla="*/ 32 w 32"/>
                <a:gd name="T7" fmla="*/ 8 h 8"/>
                <a:gd name="T8" fmla="*/ 32 w 32"/>
                <a:gd name="T9" fmla="*/ 8 h 8"/>
                <a:gd name="T10" fmla="*/ 0 w 32"/>
                <a:gd name="T11" fmla="*/ 8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4" name="Freeform 87"/>
            <p:cNvSpPr>
              <a:spLocks/>
            </p:cNvSpPr>
            <p:nvPr/>
          </p:nvSpPr>
          <p:spPr bwMode="auto">
            <a:xfrm>
              <a:off x="1335" y="1680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0 h 48"/>
                <a:gd name="T4" fmla="*/ 32 w 64"/>
                <a:gd name="T5" fmla="*/ 48 h 48"/>
                <a:gd name="T6" fmla="*/ 0 w 64"/>
                <a:gd name="T7" fmla="*/ 0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0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5" name="Rectangle 88"/>
            <p:cNvSpPr>
              <a:spLocks noChangeArrowheads="1"/>
            </p:cNvSpPr>
            <p:nvPr/>
          </p:nvSpPr>
          <p:spPr bwMode="auto">
            <a:xfrm>
              <a:off x="1359" y="1560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6" name="Rectangle 89"/>
            <p:cNvSpPr>
              <a:spLocks noChangeArrowheads="1"/>
            </p:cNvSpPr>
            <p:nvPr/>
          </p:nvSpPr>
          <p:spPr bwMode="auto">
            <a:xfrm>
              <a:off x="1359" y="167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7" name="Rectangle 90"/>
            <p:cNvSpPr>
              <a:spLocks noChangeArrowheads="1"/>
            </p:cNvSpPr>
            <p:nvPr/>
          </p:nvSpPr>
          <p:spPr bwMode="auto">
            <a:xfrm>
              <a:off x="1359" y="1568"/>
              <a:ext cx="16" cy="1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91000" y="3962401"/>
            <a:ext cx="3124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=25 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=10cm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=0.7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=0.15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=0.03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910" y="1807111"/>
            <a:ext cx="57390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Geometr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dop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area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și constantele materialului incluse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in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880225" y="4038600"/>
          <a:ext cx="24987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774360" progId="Equation.DSMT4">
                  <p:embed/>
                </p:oleObj>
              </mc:Choice>
              <mc:Fallback>
                <p:oleObj name="Equation" r:id="rId5" imgW="1409400" imgH="774360" progId="Equation.DSMT4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4038600"/>
                        <a:ext cx="249872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3"/>
          <p:cNvSpPr txBox="1">
            <a:spLocks noChangeArrowheads="1"/>
          </p:cNvSpPr>
          <p:nvPr/>
        </p:nvSpPr>
        <p:spPr bwMode="auto">
          <a:xfrm>
            <a:off x="6671441" y="1984676"/>
            <a:ext cx="5413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Coeficientul de difuzie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concentrația purtătorilor de sarcină minoritari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56" name="Line 94"/>
          <p:cNvSpPr>
            <a:spLocks noChangeShapeType="1"/>
          </p:cNvSpPr>
          <p:nvPr/>
        </p:nvSpPr>
        <p:spPr bwMode="auto">
          <a:xfrm>
            <a:off x="6629400" y="2438400"/>
            <a:ext cx="1295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7" name="Line 95"/>
          <p:cNvSpPr>
            <a:spLocks noChangeShapeType="1"/>
          </p:cNvSpPr>
          <p:nvPr/>
        </p:nvSpPr>
        <p:spPr bwMode="auto">
          <a:xfrm flipH="1">
            <a:off x="8305800" y="2743200"/>
            <a:ext cx="609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8" name="Line 97"/>
          <p:cNvSpPr>
            <a:spLocks noChangeShapeType="1"/>
          </p:cNvSpPr>
          <p:nvPr/>
        </p:nvSpPr>
        <p:spPr bwMode="auto">
          <a:xfrm flipH="1">
            <a:off x="4572000" y="22098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7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2AFB84-41E1-416C-B8EF-D5349345B0E4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zh-CN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Junction Built-In Voltage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The Junction Built-In Voltage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</a:rPr>
              <a:t>It depends on doping concentration and temperature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</a:rPr>
              <a:t>Its TC is negative.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114800" y="2819400"/>
          <a:ext cx="2667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337" imgH="444307" progId="Equation.3">
                  <p:embed/>
                </p:oleObj>
              </mc:Choice>
              <mc:Fallback>
                <p:oleObj name="Equation" r:id="rId2" imgW="1066337" imgH="444307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26670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8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8534400" cy="5667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</a:t>
            </a:r>
            <a:r>
              <a:rPr lang="ro-MD" sz="2800" dirty="0" err="1"/>
              <a:t>dmoe</a:t>
            </a:r>
            <a:r>
              <a:rPr lang="ro-MD" sz="2800" dirty="0"/>
              <a:t> după tipul joncțiunii</a:t>
            </a:r>
            <a:endParaRPr lang="en-US" sz="28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altLang="en-US" dirty="0"/>
              <a:t>Me- SC</a:t>
            </a:r>
          </a:p>
          <a:p>
            <a:r>
              <a:rPr lang="ro-MD" altLang="en-US" dirty="0"/>
              <a:t>SC-SC (p-n, p</a:t>
            </a:r>
            <a:r>
              <a:rPr lang="ro-MD" altLang="en-US" baseline="30000" dirty="0"/>
              <a:t>+</a:t>
            </a:r>
            <a:r>
              <a:rPr lang="ro-MD" altLang="en-US" dirty="0"/>
              <a:t>-n, p</a:t>
            </a:r>
            <a:r>
              <a:rPr lang="ro-MD" altLang="en-US" baseline="30000" dirty="0"/>
              <a:t>++</a:t>
            </a:r>
            <a:r>
              <a:rPr lang="ro-MD" altLang="en-US" dirty="0"/>
              <a:t>-n, p-n</a:t>
            </a:r>
            <a:r>
              <a:rPr lang="ro-MD" altLang="en-US" baseline="30000" dirty="0"/>
              <a:t>+</a:t>
            </a:r>
            <a:r>
              <a:rPr lang="ro-MD" altLang="en-US" dirty="0"/>
              <a:t> etc)</a:t>
            </a:r>
          </a:p>
          <a:p>
            <a:r>
              <a:rPr lang="ro-MD" altLang="en-US" dirty="0"/>
              <a:t>MOS</a:t>
            </a:r>
          </a:p>
          <a:p>
            <a:r>
              <a:rPr lang="ro-MD" altLang="en-US" dirty="0"/>
              <a:t>MN(itride)OS</a:t>
            </a:r>
          </a:p>
          <a:p>
            <a:r>
              <a:rPr lang="ro-MD" altLang="en-US" dirty="0"/>
              <a:t>O(organic semiconductor)FET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029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0CA94-E190-4611-8BA8-2EB2E1B903CD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zh-CN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415" y="304800"/>
            <a:ext cx="7942385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Width of the Depletion Region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4051" y="2016125"/>
            <a:ext cx="8763000" cy="401539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ea typeface="宋体" panose="02010600030101010101" pitchFamily="2" charset="-122"/>
              </a:rPr>
              <a:t>Width of the Depletion Region: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宋体" panose="02010600030101010101" pitchFamily="2" charset="-122"/>
              </a:rPr>
              <a:t>Depletion region exists almost entirely on the slightly doped side.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宋体" panose="02010600030101010101" pitchFamily="2" charset="-122"/>
              </a:rPr>
              <a:t>Width depends on the voltage across the junction.</a:t>
            </a:r>
          </a:p>
          <a:p>
            <a:pPr eaLnBrk="1" hangingPunct="1">
              <a:lnSpc>
                <a:spcPct val="90000"/>
              </a:lnSpc>
            </a:pPr>
            <a:endParaRPr lang="zh-CN" altLang="en-US" sz="2400" dirty="0">
              <a:ea typeface="宋体" panose="02010600030101010101" pitchFamily="2" charset="-122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559175" y="2590800"/>
          <a:ext cx="40846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82600" progId="Equation.3">
                  <p:embed/>
                </p:oleObj>
              </mc:Choice>
              <mc:Fallback>
                <p:oleObj name="Equation" r:id="rId2" imgW="1651000" imgH="4826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590800"/>
                        <a:ext cx="40846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503613" y="3733800"/>
          <a:ext cx="45005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82600" progId="Equation.3">
                  <p:embed/>
                </p:oleObj>
              </mc:Choice>
              <mc:Fallback>
                <p:oleObj name="Equation" r:id="rId4" imgW="1981200" imgH="482600" progId="Equation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733800"/>
                        <a:ext cx="45005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31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90645-21FD-4E3C-B518-B814236DF95D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zh-CN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The </a:t>
            </a:r>
            <a:r>
              <a:rPr lang="en-US" altLang="zh-CN" sz="3600" i="1">
                <a:ea typeface="宋体" panose="02010600030101010101" pitchFamily="2" charset="-122"/>
              </a:rPr>
              <a:t>pn</a:t>
            </a:r>
            <a:r>
              <a:rPr lang="en-US" altLang="zh-CN" sz="360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/>
              <a:t>	The total current  can be obtained by the diffusion current of majority carriers.</a:t>
            </a:r>
          </a:p>
          <a:p>
            <a:pPr eaLnBrk="1" hangingPunct="1"/>
            <a:endParaRPr lang="en-US" altLang="ru-RU" sz="240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124200" y="3048000"/>
          <a:ext cx="6096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1473200" progId="Equation.3">
                  <p:embed/>
                </p:oleObj>
              </mc:Choice>
              <mc:Fallback>
                <p:oleObj name="Equation" r:id="rId2" imgW="2247900" imgH="1473200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0"/>
                        <a:ext cx="6096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313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FE33DC-2450-4A1C-81E7-F518E279B51C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zh-CN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The </a:t>
            </a:r>
            <a:r>
              <a:rPr lang="en-US" altLang="zh-CN" sz="3600" i="1">
                <a:ea typeface="宋体" panose="02010600030101010101" pitchFamily="2" charset="-122"/>
              </a:rPr>
              <a:t>pn</a:t>
            </a:r>
            <a:r>
              <a:rPr lang="en-US" altLang="zh-CN" sz="360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The saturation current is given by :</a:t>
            </a:r>
          </a:p>
          <a:p>
            <a:pPr eaLnBrk="1" hangingPunct="1">
              <a:buFontTx/>
              <a:buNone/>
            </a:pPr>
            <a:endParaRPr lang="en-US" alt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429000" y="2667000"/>
          <a:ext cx="3733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965200" progId="Equation.3">
                  <p:embed/>
                </p:oleObj>
              </mc:Choice>
              <mc:Fallback>
                <p:oleObj name="Equation" r:id="rId2" imgW="1562100" imgH="965200" progId="Equation.3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7000"/>
                        <a:ext cx="3733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243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FCC14E-8259-4678-8B3D-1D0DAFA61837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zh-CN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The </a:t>
            </a:r>
            <a:r>
              <a:rPr lang="en-US" altLang="zh-CN" sz="3600" i="1">
                <a:ea typeface="宋体" panose="02010600030101010101" pitchFamily="2" charset="-122"/>
              </a:rPr>
              <a:t>pn</a:t>
            </a:r>
            <a:r>
              <a:rPr lang="en-US" altLang="zh-CN" sz="360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dirty="0">
                <a:ea typeface="宋体" panose="02010600030101010101" pitchFamily="2" charset="-122"/>
              </a:rPr>
              <a:t>	I-V characteristic equation: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Exponential relationship, nonlinear.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is</a:t>
            </a:r>
            <a:r>
              <a:rPr lang="en-US" altLang="zh-CN" dirty="0">
                <a:ea typeface="宋体" panose="02010600030101010101" pitchFamily="2" charset="-122"/>
              </a:rPr>
              <a:t> called saturation current, strongly depends on temperature.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            or 2， in general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V</a:t>
            </a:r>
            <a:r>
              <a:rPr lang="en-US" altLang="zh-CN" baseline="-25000" dirty="0">
                <a:ea typeface="宋体" panose="02010600030101010101" pitchFamily="2" charset="-122"/>
              </a:rPr>
              <a:t>T  </a:t>
            </a:r>
            <a:r>
              <a:rPr lang="en-US" altLang="zh-CN" dirty="0">
                <a:ea typeface="宋体" panose="02010600030101010101" pitchFamily="2" charset="-122"/>
              </a:rPr>
              <a:t>is thermal voltage.                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191001" y="2590800"/>
          <a:ext cx="2976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317362" progId="Equation.3">
                  <p:embed/>
                </p:oleObj>
              </mc:Choice>
              <mc:Fallback>
                <p:oleObj name="Equation" r:id="rId2" imgW="964781" imgH="317362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590800"/>
                        <a:ext cx="29765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87350"/>
              </p:ext>
            </p:extLst>
          </p:nvPr>
        </p:nvGraphicFramePr>
        <p:xfrm>
          <a:off x="3264878" y="4557346"/>
          <a:ext cx="92612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9914" imgH="177646" progId="Equation.3">
                  <p:embed/>
                </p:oleObj>
              </mc:Choice>
              <mc:Fallback>
                <p:oleObj name="Equation" r:id="rId4" imgW="329914" imgH="177646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878" y="4557346"/>
                        <a:ext cx="92612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00935"/>
              </p:ext>
            </p:extLst>
          </p:nvPr>
        </p:nvGraphicFramePr>
        <p:xfrm>
          <a:off x="5942502" y="4525107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914" imgH="177646" progId="Equation.3">
                  <p:embed/>
                </p:oleObj>
              </mc:Choice>
              <mc:Fallback>
                <p:oleObj name="Equation" r:id="rId6" imgW="329914" imgH="177646" progId="Equation.3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502" y="4525107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979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331A0-8B16-4BBB-A8DA-8977826746F8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zh-CN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rgbClr val="FF66CC"/>
          </a:solidFill>
        </p:spPr>
        <p:txBody>
          <a:bodyPr/>
          <a:lstStyle/>
          <a:p>
            <a:pPr algn="l" eaLnBrk="1" hangingPunct="1"/>
            <a:r>
              <a:rPr lang="en-US" altLang="zh-CN" sz="3600">
                <a:ea typeface="宋体" panose="02010600030101010101" pitchFamily="2" charset="-122"/>
              </a:rPr>
              <a:t>The </a:t>
            </a:r>
            <a:r>
              <a:rPr lang="en-US" altLang="zh-CN" sz="3600" i="1">
                <a:ea typeface="宋体" panose="02010600030101010101" pitchFamily="2" charset="-122"/>
              </a:rPr>
              <a:t>pn</a:t>
            </a:r>
            <a:r>
              <a:rPr lang="en-US" altLang="zh-CN" sz="3600">
                <a:ea typeface="宋体" panose="02010600030101010101" pitchFamily="2" charset="-122"/>
              </a:rPr>
              <a:t> Junction Under Reverse-Bias Conditions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ea typeface="宋体" panose="02010600030101010101" pitchFamily="2" charset="-122"/>
              </a:rPr>
              <a:t>I-V characteristic equation:</a:t>
            </a:r>
          </a:p>
          <a:p>
            <a:pPr eaLnBrk="1" hangingPunct="1"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Where </a:t>
            </a:r>
            <a:r>
              <a:rPr lang="en-US" altLang="zh-CN" sz="2400" i="1" dirty="0">
                <a:ea typeface="宋体" panose="02010600030101010101" pitchFamily="2" charset="-122"/>
              </a:rPr>
              <a:t>I</a:t>
            </a:r>
            <a:r>
              <a:rPr lang="en-US" altLang="zh-CN" sz="2400" i="1" baseline="-25000" dirty="0"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ea typeface="宋体" panose="02010600030101010101" pitchFamily="2" charset="-122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</a:rPr>
              <a:t>is</a:t>
            </a:r>
            <a:r>
              <a:rPr lang="en-US" altLang="zh-CN" sz="2400" dirty="0">
                <a:ea typeface="宋体" panose="02010600030101010101" pitchFamily="2" charset="-122"/>
              </a:rPr>
              <a:t> the saturation current, it is proportional to </a:t>
            </a:r>
            <a:r>
              <a:rPr lang="en-US" altLang="zh-CN" sz="2400" i="1" dirty="0">
                <a:ea typeface="宋体" panose="02010600030101010101" pitchFamily="2" charset="-122"/>
              </a:rPr>
              <a:t>n</a:t>
            </a:r>
            <a:r>
              <a:rPr lang="en-US" altLang="zh-CN" sz="2400" i="1" baseline="-25000" dirty="0">
                <a:ea typeface="宋体" panose="02010600030101010101" pitchFamily="2" charset="-122"/>
              </a:rPr>
              <a:t>i</a:t>
            </a:r>
            <a:r>
              <a:rPr lang="en-US" altLang="zh-CN" sz="2400" i="1" baseline="30000" dirty="0">
                <a:ea typeface="宋体" panose="02010600030101010101" pitchFamily="2" charset="-122"/>
              </a:rPr>
              <a:t>2</a:t>
            </a:r>
            <a:r>
              <a:rPr lang="en-US" altLang="zh-CN" sz="2400" baseline="30000" dirty="0"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which is a strong function of temperature.</a:t>
            </a:r>
            <a:endParaRPr lang="ro-RO" altLang="zh-CN" sz="24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400" baseline="300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352800" y="2514600"/>
          <a:ext cx="162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28501" progId="Equation.3">
                  <p:embed/>
                </p:oleObj>
              </mc:Choice>
              <mc:Fallback>
                <p:oleObj name="Equation" r:id="rId2" imgW="355446" imgH="228501" progId="Equation.3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162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71940"/>
              </p:ext>
            </p:extLst>
          </p:nvPr>
        </p:nvGraphicFramePr>
        <p:xfrm>
          <a:off x="8053754" y="3962400"/>
          <a:ext cx="3429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965200" progId="Equation.3">
                  <p:embed/>
                </p:oleObj>
              </mc:Choice>
              <mc:Fallback>
                <p:oleObj name="Equation" r:id="rId4" imgW="1562100" imgH="965200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754" y="3962400"/>
                        <a:ext cx="3429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953000" y="254317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/>
              <a:t>Independent of voltage</a:t>
            </a:r>
            <a:r>
              <a:rPr lang="en-US" altLang="zh-CN" sz="2400">
                <a:ea typeface="宋体" panose="02010600030101010101" pitchFamily="2" charset="-122"/>
              </a:rPr>
              <a:t>。</a:t>
            </a:r>
            <a:endParaRPr lang="en-US" altLang="ru-RU" sz="24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204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0370" r="13974" b="18091"/>
          <a:stretch>
            <a:fillRect/>
          </a:stretch>
        </p:blipFill>
        <p:spPr bwMode="auto">
          <a:xfrm>
            <a:off x="2819400" y="1981200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r>
              <a:rPr lang="ro-MD" altLang="en-US" dirty="0"/>
              <a:t>Curentul prin </a:t>
            </a:r>
            <a:r>
              <a:rPr lang="en-US" altLang="en-US" dirty="0" err="1"/>
              <a:t>Diod</a:t>
            </a:r>
            <a:r>
              <a:rPr lang="ro-MD" altLang="en-US" dirty="0"/>
              <a:t>ă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655379" y="5105401"/>
            <a:ext cx="299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Ecuația unei diode ideale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5721350" y="3314700"/>
          <a:ext cx="74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28600" progId="Equation.3">
                  <p:embed/>
                </p:oleObj>
              </mc:Choice>
              <mc:Fallback>
                <p:oleObj name="Equation" r:id="rId4" imgW="749160" imgH="228600" progId="Equation.3">
                  <p:embed/>
                  <p:pic>
                    <p:nvPicPr>
                      <p:cNvPr id="307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314700"/>
                        <a:ext cx="749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3886200" y="2743200"/>
          <a:ext cx="13287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307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43200"/>
                        <a:ext cx="13287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105400" y="3200400"/>
            <a:ext cx="228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15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8803" y="291829"/>
            <a:ext cx="6571593" cy="606972"/>
          </a:xfrm>
        </p:spPr>
        <p:txBody>
          <a:bodyPr/>
          <a:lstStyle/>
          <a:p>
            <a:r>
              <a:rPr lang="ro-MD" altLang="en-US" dirty="0"/>
              <a:t>Capacitatea regiunii sărăcite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29906" r="17369" b="10481"/>
          <a:stretch>
            <a:fillRect/>
          </a:stretch>
        </p:blipFill>
        <p:spPr bwMode="auto">
          <a:xfrm>
            <a:off x="6096000" y="1341121"/>
            <a:ext cx="6120730" cy="46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38503" y="2133600"/>
            <a:ext cx="48006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08585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Due to depletion charges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modifică sarcinile din regiunea sărăcită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ează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capacitate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este modulată de tensiunea aplicată</a:t>
            </a: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Factorul de idealizare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(m) dep</a:t>
            </a: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 de gradientul joncțiunii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311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480" y="304800"/>
            <a:ext cx="5897880" cy="685800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ro-MD" altLang="en-US" dirty="0"/>
              <a:t> - I </a:t>
            </a:r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240" y="747713"/>
            <a:ext cx="11292840" cy="5562600"/>
          </a:xfrm>
        </p:spPr>
        <p:txBody>
          <a:bodyPr/>
          <a:lstStyle/>
          <a:p>
            <a:r>
              <a:rPr lang="en-US" altLang="en-US" sz="2800" dirty="0"/>
              <a:t>Linearize diode capacitances </a:t>
            </a:r>
          </a:p>
          <a:p>
            <a:pPr lvl="1"/>
            <a:r>
              <a:rPr lang="en-US" altLang="en-US" sz="2000" i="1" dirty="0" err="1"/>
              <a:t>C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 </a:t>
            </a:r>
            <a:r>
              <a:rPr lang="ro-MD" altLang="en-US" sz="2000" dirty="0"/>
              <a:t>este funcție neliniară de</a:t>
            </a:r>
            <a:r>
              <a:rPr lang="en-US" altLang="en-US" sz="2000" dirty="0"/>
              <a:t>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D</a:t>
            </a:r>
          </a:p>
          <a:p>
            <a:pPr marL="1085850" lvl="2"/>
            <a:r>
              <a:rPr lang="ro-MD" altLang="en-US" dirty="0"/>
              <a:t>Se modifică cu polarizarea</a:t>
            </a:r>
            <a:endParaRPr lang="en-US" altLang="en-US" dirty="0"/>
          </a:p>
          <a:p>
            <a:pPr marL="1085850" lvl="2"/>
            <a:r>
              <a:rPr lang="ro-MD" altLang="en-US" dirty="0"/>
              <a:t>Dificil de luat în calcul manual</a:t>
            </a:r>
            <a:endParaRPr lang="en-US" altLang="en-US" dirty="0"/>
          </a:p>
          <a:p>
            <a:pPr lvl="1"/>
            <a:r>
              <a:rPr lang="en-US" altLang="en-US" sz="2000" dirty="0"/>
              <a:t>Instead use equivalent capacitance </a:t>
            </a:r>
          </a:p>
          <a:p>
            <a:pPr marL="1085850" lvl="2"/>
            <a:r>
              <a:rPr lang="ro-MD" altLang="en-US" dirty="0"/>
              <a:t>Ne indică cantitatea totală de sarcini la un potențial fix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D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000" dirty="0"/>
              <a:t>Equivalent depletion capacitance</a:t>
            </a:r>
          </a:p>
          <a:p>
            <a:pPr marL="1085850" lvl="2"/>
            <a:r>
              <a:rPr lang="en-US" altLang="en-US" dirty="0"/>
              <a:t>Must be worked out for a given V</a:t>
            </a:r>
            <a:r>
              <a:rPr lang="en-US" altLang="en-US" baseline="-25000" dirty="0"/>
              <a:t>1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V</a:t>
            </a:r>
            <a:r>
              <a:rPr lang="en-US" altLang="en-US" baseline="-25000" dirty="0"/>
              <a:t>2</a:t>
            </a:r>
            <a:r>
              <a:rPr lang="en-US" altLang="en-US" dirty="0"/>
              <a:t> transition</a:t>
            </a:r>
          </a:p>
          <a:p>
            <a:endParaRPr lang="en-US" altLang="en-US" sz="16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680835" y="3636645"/>
          <a:ext cx="4572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45120" imgH="2286000" progId="Equation.DSMT4">
                  <p:embed/>
                </p:oleObj>
              </mc:Choice>
              <mc:Fallback>
                <p:oleObj name="Equation" r:id="rId3" imgW="6045120" imgH="22860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835" y="3636645"/>
                        <a:ext cx="45720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637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04800"/>
            <a:ext cx="6492240" cy="640080"/>
          </a:xfrm>
        </p:spPr>
        <p:txBody>
          <a:bodyPr/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</a:t>
            </a:r>
            <a:r>
              <a:rPr lang="en-US" altLang="en-US" dirty="0"/>
              <a:t> II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" y="1087439"/>
            <a:ext cx="11201400" cy="4978081"/>
          </a:xfrm>
        </p:spPr>
        <p:txBody>
          <a:bodyPr/>
          <a:lstStyle/>
          <a:p>
            <a:pPr lvl="1"/>
            <a:r>
              <a:rPr lang="ro-MD" altLang="en-US" sz="2400" dirty="0"/>
              <a:t>Capacitatea echivalentă din difuzie</a:t>
            </a:r>
            <a:endParaRPr lang="en-US" altLang="en-US" sz="2400" dirty="0"/>
          </a:p>
          <a:p>
            <a:pPr marL="1085850" lvl="2"/>
            <a:r>
              <a:rPr lang="en-US" altLang="en-US" sz="2000" dirty="0"/>
              <a:t>Must be worked out for currents at given V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V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transition</a:t>
            </a:r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eq</a:t>
            </a:r>
            <a:r>
              <a:rPr lang="en-US" altLang="en-US" sz="2800" dirty="0"/>
              <a:t> depends on process constants and {V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} </a:t>
            </a:r>
          </a:p>
          <a:p>
            <a:pPr lvl="1"/>
            <a:r>
              <a:rPr lang="en-US" altLang="en-US" sz="2400" dirty="0"/>
              <a:t>Example: </a:t>
            </a:r>
          </a:p>
          <a:p>
            <a:pPr marL="1085850" lvl="2"/>
            <a:r>
              <a:rPr lang="en-US" altLang="en-US" sz="2000" dirty="0"/>
              <a:t>for </a:t>
            </a:r>
            <a:r>
              <a:rPr lang="en-US" altLang="en-US" sz="2000" i="1" dirty="0"/>
              <a:t>A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=0.5 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i="1" baseline="-25000" dirty="0"/>
              <a:t>j0</a:t>
            </a:r>
            <a:r>
              <a:rPr lang="en-US" altLang="en-US" sz="2000" dirty="0"/>
              <a:t>=2 </a:t>
            </a:r>
            <a:r>
              <a:rPr lang="en-US" altLang="en-US" sz="2000" dirty="0" err="1"/>
              <a:t>fF</a:t>
            </a:r>
            <a:r>
              <a:rPr lang="en-US" altLang="en-US" sz="2000" dirty="0"/>
              <a:t>/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</a:t>
            </a:r>
            <a:r>
              <a:rPr lang="en-US" altLang="en-US" sz="2000" dirty="0">
                <a:sym typeface="Symbol" panose="05050102010706020507" pitchFamily="18" charset="2"/>
              </a:rPr>
              <a:t></a:t>
            </a:r>
            <a:r>
              <a:rPr lang="en-US" altLang="en-US" sz="2000" i="1" baseline="-25000" dirty="0"/>
              <a:t>0</a:t>
            </a:r>
            <a:r>
              <a:rPr lang="en-US" altLang="en-US" sz="2000" dirty="0"/>
              <a:t>=0.64 V and m=0.5 </a:t>
            </a:r>
          </a:p>
          <a:p>
            <a:pPr marL="1428750" lvl="3"/>
            <a:r>
              <a:rPr lang="en-US" altLang="en-US" sz="1600" dirty="0"/>
              <a:t>then </a:t>
            </a:r>
            <a:r>
              <a:rPr lang="en-US" altLang="en-US" sz="1600" i="1" dirty="0"/>
              <a:t>K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0.622 and C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1.24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if switched between 0 and -2.5 V</a:t>
            </a:r>
          </a:p>
          <a:p>
            <a:pPr marL="1428750" lvl="3"/>
            <a:r>
              <a:rPr lang="en-US" altLang="en-US" sz="1600" dirty="0"/>
              <a:t>So unit capacitance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0.9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or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0.45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 for the total diode area</a:t>
            </a:r>
          </a:p>
          <a:p>
            <a:pPr marL="1428750" lvl="3"/>
            <a:endParaRPr lang="en-US" altLang="en-US" sz="1600" dirty="0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25800" y="2573338"/>
          <a:ext cx="65024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04040" imgH="1079280" progId="Equation.3">
                  <p:embed/>
                </p:oleObj>
              </mc:Choice>
              <mc:Fallback>
                <p:oleObj name="Equation" r:id="rId3" imgW="8204040" imgH="107928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73338"/>
                        <a:ext cx="65024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142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" y="325893"/>
            <a:ext cx="4361868" cy="33665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9748" y="132461"/>
            <a:ext cx="7672251" cy="3449638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p-n</a:t>
            </a:r>
            <a:r>
              <a:rPr lang="en-GB" dirty="0"/>
              <a:t> din Si </a:t>
            </a:r>
            <a:r>
              <a:rPr lang="en-GB" dirty="0" err="1"/>
              <a:t>şi</a:t>
            </a:r>
            <a:r>
              <a:rPr lang="en-GB" dirty="0"/>
              <a:t> Ge</a:t>
            </a:r>
            <a:r>
              <a:rPr lang="ro-RO" dirty="0"/>
              <a:t>: -</a:t>
            </a:r>
            <a:r>
              <a:rPr lang="en-GB" dirty="0" err="1"/>
              <a:t>mecanismul</a:t>
            </a:r>
            <a:r>
              <a:rPr lang="en-GB" dirty="0"/>
              <a:t> de </a:t>
            </a:r>
            <a:r>
              <a:rPr lang="en-GB" dirty="0" err="1"/>
              <a:t>străpungere</a:t>
            </a:r>
            <a:r>
              <a:rPr lang="en-GB" dirty="0"/>
              <a:t> </a:t>
            </a:r>
            <a:r>
              <a:rPr lang="ro-RO" dirty="0"/>
              <a:t>tunel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Vs&lt;4·∆E/q</a:t>
            </a:r>
            <a:endParaRPr lang="ro-RO" b="1" dirty="0"/>
          </a:p>
          <a:p>
            <a:pPr marL="0" indent="0">
              <a:buNone/>
            </a:pPr>
            <a:r>
              <a:rPr lang="ro-RO" b="1" dirty="0"/>
              <a:t>- </a:t>
            </a:r>
            <a:r>
              <a:rPr lang="en-GB" dirty="0" err="1"/>
              <a:t>străpungerea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avalanşă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Vs &gt; 6·∆E/q</a:t>
            </a:r>
            <a:endParaRPr lang="ro-RO" b="1" dirty="0"/>
          </a:p>
          <a:p>
            <a:pPr marL="0" indent="0">
              <a:buNone/>
            </a:pPr>
            <a:r>
              <a:rPr lang="ro-RO" dirty="0"/>
              <a:t>- </a:t>
            </a:r>
            <a:r>
              <a:rPr lang="en-GB" dirty="0" err="1"/>
              <a:t>ambele</a:t>
            </a:r>
            <a:r>
              <a:rPr lang="en-GB" dirty="0"/>
              <a:t> </a:t>
            </a:r>
            <a:r>
              <a:rPr lang="en-GB" dirty="0" err="1"/>
              <a:t>efecte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4·∆E/q &lt; Vs &lt; 6·∆E/q</a:t>
            </a:r>
            <a:endParaRPr lang="ro-RO" b="1" dirty="0"/>
          </a:p>
          <a:p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tunel</a:t>
            </a:r>
            <a:r>
              <a:rPr lang="en-GB" dirty="0"/>
              <a:t> (Zener).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,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dirty="0" err="1"/>
              <a:t>câmpul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stratul</a:t>
            </a:r>
            <a:r>
              <a:rPr lang="en-GB" dirty="0"/>
              <a:t> de </a:t>
            </a:r>
            <a:r>
              <a:rPr lang="en-GB" dirty="0" err="1"/>
              <a:t>baraj</a:t>
            </a:r>
            <a:r>
              <a:rPr lang="en-GB" dirty="0"/>
              <a:t> </a:t>
            </a:r>
            <a:r>
              <a:rPr lang="en-GB" dirty="0" err="1"/>
              <a:t>atinge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de ~10</a:t>
            </a:r>
            <a:r>
              <a:rPr lang="en-GB" baseline="30000" dirty="0"/>
              <a:t>6</a:t>
            </a:r>
            <a:r>
              <a:rPr lang="en-GB" dirty="0"/>
              <a:t> V/cm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p-n</a:t>
            </a:r>
            <a:r>
              <a:rPr lang="en-GB" dirty="0"/>
              <a:t> din Ge </a:t>
            </a:r>
            <a:r>
              <a:rPr lang="en-GB" dirty="0" err="1"/>
              <a:t>şi</a:t>
            </a:r>
            <a:r>
              <a:rPr lang="en-GB" dirty="0"/>
              <a:t> Si </a:t>
            </a:r>
            <a:r>
              <a:rPr lang="en-GB" dirty="0" err="1"/>
              <a:t>apare</a:t>
            </a:r>
            <a:r>
              <a:rPr lang="en-GB" dirty="0"/>
              <a:t> o </a:t>
            </a:r>
            <a:r>
              <a:rPr lang="en-GB" dirty="0" err="1"/>
              <a:t>creştere</a:t>
            </a:r>
            <a:r>
              <a:rPr lang="en-GB" dirty="0"/>
              <a:t> </a:t>
            </a:r>
            <a:r>
              <a:rPr lang="en-GB" dirty="0" err="1"/>
              <a:t>bruscă</a:t>
            </a:r>
            <a:r>
              <a:rPr lang="en-GB" dirty="0"/>
              <a:t> a </a:t>
            </a:r>
            <a:r>
              <a:rPr lang="en-GB" dirty="0" err="1"/>
              <a:t>curentului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tunel</a:t>
            </a:r>
            <a:r>
              <a:rPr lang="ro-RO" dirty="0"/>
              <a:t>ării</a:t>
            </a:r>
            <a:r>
              <a:rPr lang="en-GB" dirty="0"/>
              <a:t> </a:t>
            </a:r>
            <a:r>
              <a:rPr lang="en-GB" dirty="0" err="1"/>
              <a:t>bandă-bandă</a:t>
            </a:r>
            <a:r>
              <a:rPr lang="en-GB" dirty="0"/>
              <a:t>.</a:t>
            </a:r>
            <a:r>
              <a:rPr lang="ro-RO" dirty="0"/>
              <a:t> </a:t>
            </a:r>
            <a:r>
              <a:rPr lang="en-GB" dirty="0"/>
              <a:t> </a:t>
            </a:r>
          </a:p>
          <a:p>
            <a:r>
              <a:rPr lang="en-GB" dirty="0" err="1"/>
              <a:t>Străpungerea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b="1" dirty="0" err="1"/>
              <a:t>instabilităţii</a:t>
            </a:r>
            <a:r>
              <a:rPr lang="en-GB" b="1" dirty="0"/>
              <a:t> </a:t>
            </a:r>
            <a:r>
              <a:rPr lang="en-GB" b="1" dirty="0" err="1"/>
              <a:t>termice</a:t>
            </a:r>
            <a:r>
              <a:rPr lang="en-GB" b="1" dirty="0"/>
              <a:t> </a:t>
            </a:r>
            <a:r>
              <a:rPr lang="en-GB" dirty="0" err="1"/>
              <a:t>apare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SC </a:t>
            </a:r>
            <a:r>
              <a:rPr lang="en-GB" dirty="0"/>
              <a:t>cu </a:t>
            </a:r>
            <a:r>
              <a:rPr lang="ro-RO" dirty="0"/>
              <a:t>Eg </a:t>
            </a:r>
            <a:r>
              <a:rPr lang="en-GB" dirty="0"/>
              <a:t> </a:t>
            </a:r>
            <a:r>
              <a:rPr lang="en-GB" dirty="0" err="1"/>
              <a:t>îngustă</a:t>
            </a:r>
            <a:r>
              <a:rPr lang="en-GB" dirty="0"/>
              <a:t>, cum </a:t>
            </a:r>
            <a:r>
              <a:rPr lang="en-GB" dirty="0" err="1"/>
              <a:t>ar</a:t>
            </a:r>
            <a:r>
              <a:rPr lang="en-GB" dirty="0"/>
              <a:t> fi Ge.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ro-RO" dirty="0"/>
              <a:t> p-n</a:t>
            </a:r>
            <a:r>
              <a:rPr lang="en-GB" dirty="0"/>
              <a:t> </a:t>
            </a:r>
            <a:r>
              <a:rPr lang="en-GB" dirty="0" err="1"/>
              <a:t>creşte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degajării</a:t>
            </a:r>
            <a:r>
              <a:rPr lang="en-GB" dirty="0"/>
              <a:t> de </a:t>
            </a:r>
            <a:r>
              <a:rPr lang="en-GB" dirty="0" err="1"/>
              <a:t>căldură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ro-RO" dirty="0"/>
              <a:t>I</a:t>
            </a:r>
            <a:r>
              <a:rPr lang="ro-RO" baseline="-25000" dirty="0"/>
              <a:t>0</a:t>
            </a:r>
            <a:r>
              <a:rPr lang="en-GB" dirty="0"/>
              <a:t> invers.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T </a:t>
            </a:r>
            <a:r>
              <a:rPr lang="en-GB" dirty="0" err="1"/>
              <a:t>duce</a:t>
            </a:r>
            <a:r>
              <a:rPr lang="en-GB" dirty="0"/>
              <a:t> 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I</a:t>
            </a:r>
            <a:r>
              <a:rPr lang="ro-RO" b="1" baseline="-25000" dirty="0"/>
              <a:t>o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generării</a:t>
            </a:r>
            <a:r>
              <a:rPr lang="en-GB" dirty="0"/>
              <a:t> </a:t>
            </a:r>
            <a:r>
              <a:rPr lang="en-GB" dirty="0" err="1"/>
              <a:t>termice</a:t>
            </a:r>
            <a:r>
              <a:rPr lang="en-GB" dirty="0"/>
              <a:t> a </a:t>
            </a:r>
            <a:r>
              <a:rPr lang="en-GB" dirty="0" err="1"/>
              <a:t>purtătorilor</a:t>
            </a:r>
            <a:r>
              <a:rPr lang="en-GB" dirty="0"/>
              <a:t> </a:t>
            </a:r>
            <a:r>
              <a:rPr lang="en-GB" dirty="0" err="1"/>
              <a:t>intriseci</a:t>
            </a:r>
            <a:r>
              <a:rPr lang="en-GB" dirty="0"/>
              <a:t>. La </a:t>
            </a:r>
            <a:r>
              <a:rPr lang="en-GB" dirty="0" err="1"/>
              <a:t>rândul</a:t>
            </a:r>
            <a:r>
              <a:rPr lang="en-GB" dirty="0"/>
              <a:t> </a:t>
            </a:r>
            <a:r>
              <a:rPr lang="en-GB" dirty="0" err="1"/>
              <a:t>său</a:t>
            </a:r>
            <a:r>
              <a:rPr lang="en-GB" dirty="0"/>
              <a:t>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I</a:t>
            </a:r>
            <a:r>
              <a:rPr lang="ro-RO" b="1" baseline="-25000" dirty="0"/>
              <a:t>o</a:t>
            </a:r>
            <a:r>
              <a:rPr lang="en-GB" dirty="0"/>
              <a:t> </a:t>
            </a:r>
            <a:r>
              <a:rPr lang="en-GB" dirty="0" err="1"/>
              <a:t>duce</a:t>
            </a:r>
            <a:r>
              <a:rPr lang="en-GB" dirty="0"/>
              <a:t> 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T</a:t>
            </a:r>
            <a:r>
              <a:rPr lang="en-GB" dirty="0"/>
              <a:t>, </a:t>
            </a:r>
            <a:r>
              <a:rPr lang="en-GB" dirty="0" err="1"/>
              <a:t>ş.a.m.d</a:t>
            </a:r>
            <a:r>
              <a:rPr lang="en-GB" dirty="0"/>
              <a:t>. </a:t>
            </a:r>
            <a:endParaRPr lang="ro-RO" dirty="0"/>
          </a:p>
          <a:p>
            <a:r>
              <a:rPr lang="ro-RO" b="1" dirty="0"/>
              <a:t>I</a:t>
            </a:r>
            <a:r>
              <a:rPr lang="ro-RO" b="1" baseline="-25000" dirty="0"/>
              <a:t>o</a:t>
            </a:r>
            <a:r>
              <a:rPr lang="en-GB" dirty="0"/>
              <a:t> </a:t>
            </a:r>
            <a:r>
              <a:rPr lang="en-GB" dirty="0" err="1"/>
              <a:t>variază</a:t>
            </a:r>
            <a:r>
              <a:rPr lang="en-GB" dirty="0"/>
              <a:t> cu </a:t>
            </a:r>
            <a:r>
              <a:rPr lang="ro-RO" b="1" dirty="0"/>
              <a:t>T</a:t>
            </a:r>
            <a:r>
              <a:rPr lang="en-GB" dirty="0"/>
              <a:t> </a:t>
            </a:r>
            <a:r>
              <a:rPr lang="ro-RO" dirty="0"/>
              <a:t>conform </a:t>
            </a:r>
            <a:r>
              <a:rPr lang="en-GB" b="1" dirty="0"/>
              <a:t>T </a:t>
            </a:r>
            <a:r>
              <a:rPr lang="en-GB" b="1" baseline="30000" dirty="0"/>
              <a:t>3/2</a:t>
            </a:r>
            <a:r>
              <a:rPr lang="en-GB" b="1" dirty="0"/>
              <a:t> + </a:t>
            </a:r>
            <a:r>
              <a:rPr lang="el-GR" b="1" dirty="0"/>
              <a:t>γ</a:t>
            </a:r>
            <a:r>
              <a:rPr lang="en-GB" b="1" dirty="0"/>
              <a:t>e − ∆E /( </a:t>
            </a:r>
            <a:r>
              <a:rPr lang="en-GB" b="1" dirty="0" err="1"/>
              <a:t>kT</a:t>
            </a:r>
            <a:r>
              <a:rPr lang="en-GB" b="1" dirty="0"/>
              <a:t>)</a:t>
            </a:r>
            <a:r>
              <a:rPr lang="en-GB" dirty="0"/>
              <a:t> 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l-GR" b="1" dirty="0"/>
              <a:t>γ</a:t>
            </a:r>
            <a:r>
              <a:rPr lang="ro-RO" b="1" dirty="0"/>
              <a:t>-const</a:t>
            </a:r>
            <a:r>
              <a:rPr lang="en-GB" dirty="0"/>
              <a:t>. </a:t>
            </a:r>
            <a:r>
              <a:rPr lang="en-GB" dirty="0" err="1"/>
              <a:t>Caracteristica</a:t>
            </a:r>
            <a:r>
              <a:rPr lang="en-GB" dirty="0"/>
              <a:t> I-V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rezistenţă</a:t>
            </a:r>
            <a:r>
              <a:rPr lang="en-GB" dirty="0"/>
              <a:t> </a:t>
            </a:r>
            <a:r>
              <a:rPr lang="en-GB" dirty="0" err="1"/>
              <a:t>diferenţială</a:t>
            </a:r>
            <a:r>
              <a:rPr lang="en-GB" dirty="0"/>
              <a:t> </a:t>
            </a:r>
            <a:r>
              <a:rPr lang="en-GB" dirty="0" err="1"/>
              <a:t>negativă</a:t>
            </a:r>
            <a:r>
              <a:rPr lang="en-GB" dirty="0"/>
              <a:t> (</a:t>
            </a:r>
            <a:r>
              <a:rPr lang="en-GB" dirty="0" err="1"/>
              <a:t>curba</a:t>
            </a:r>
            <a:r>
              <a:rPr lang="en-GB" dirty="0"/>
              <a:t> 1).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caz</a:t>
            </a:r>
            <a:r>
              <a:rPr lang="en-GB" dirty="0"/>
              <a:t> </a:t>
            </a:r>
            <a:r>
              <a:rPr lang="en-GB" dirty="0" err="1"/>
              <a:t>dioda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distrusă</a:t>
            </a:r>
            <a:r>
              <a:rPr lang="en-GB" dirty="0"/>
              <a:t> </a:t>
            </a:r>
            <a:r>
              <a:rPr lang="en-GB" dirty="0" err="1"/>
              <a:t>dacă</a:t>
            </a:r>
            <a:r>
              <a:rPr lang="en-GB" dirty="0"/>
              <a:t> nu se </a:t>
            </a:r>
            <a:r>
              <a:rPr lang="en-GB" dirty="0" err="1"/>
              <a:t>iau</a:t>
            </a:r>
            <a:r>
              <a:rPr lang="en-GB" dirty="0"/>
              <a:t> </a:t>
            </a:r>
            <a:r>
              <a:rPr lang="en-GB" dirty="0" err="1"/>
              <a:t>măsuri</a:t>
            </a:r>
            <a:r>
              <a:rPr lang="en-GB" dirty="0"/>
              <a:t> </a:t>
            </a:r>
            <a:r>
              <a:rPr lang="en-GB" dirty="0" err="1"/>
              <a:t>speciale</a:t>
            </a:r>
            <a:r>
              <a:rPr lang="en-GB" dirty="0"/>
              <a:t> ca 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limitarea</a:t>
            </a:r>
            <a:r>
              <a:rPr lang="en-GB" dirty="0"/>
              <a:t> </a:t>
            </a:r>
            <a:r>
              <a:rPr lang="en-GB" dirty="0" err="1"/>
              <a:t>curentului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introducerea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rezistenţe</a:t>
            </a:r>
            <a:r>
              <a:rPr lang="en-GB" dirty="0"/>
              <a:t> de </a:t>
            </a:r>
            <a:r>
              <a:rPr lang="en-GB" dirty="0" err="1"/>
              <a:t>valoare</a:t>
            </a:r>
            <a:r>
              <a:rPr lang="en-GB" dirty="0"/>
              <a:t> mare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serie</a:t>
            </a:r>
            <a:r>
              <a:rPr lang="en-GB" dirty="0"/>
              <a:t> cu </a:t>
            </a:r>
            <a:r>
              <a:rPr lang="en-GB" dirty="0" err="1"/>
              <a:t>dioda</a:t>
            </a:r>
            <a:r>
              <a:rPr lang="en-GB" dirty="0"/>
              <a:t>.  </a:t>
            </a:r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2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81000"/>
            <a:ext cx="8509247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b="1" dirty="0"/>
              <a:t>Clasificarea după nr de joncțiuni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054983"/>
              </p:ext>
            </p:extLst>
          </p:nvPr>
        </p:nvGraphicFramePr>
        <p:xfrm>
          <a:off x="65103" y="871538"/>
          <a:ext cx="12126897" cy="609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2299">
                  <a:extLst>
                    <a:ext uri="{9D8B030D-6E8A-4147-A177-3AD203B41FA5}">
                      <a16:colId xmlns:a16="http://schemas.microsoft.com/office/drawing/2014/main" val="3114037791"/>
                    </a:ext>
                  </a:extLst>
                </a:gridCol>
                <a:gridCol w="4042299">
                  <a:extLst>
                    <a:ext uri="{9D8B030D-6E8A-4147-A177-3AD203B41FA5}">
                      <a16:colId xmlns:a16="http://schemas.microsoft.com/office/drawing/2014/main" val="664230097"/>
                    </a:ext>
                  </a:extLst>
                </a:gridCol>
                <a:gridCol w="4042299">
                  <a:extLst>
                    <a:ext uri="{9D8B030D-6E8A-4147-A177-3AD203B41FA5}">
                      <a16:colId xmlns:a16="http://schemas.microsoft.com/office/drawing/2014/main" val="2785301788"/>
                    </a:ext>
                  </a:extLst>
                </a:gridCol>
              </a:tblGrid>
              <a:tr h="3795617"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Fără joncțiuni</a:t>
                      </a:r>
                    </a:p>
                    <a:p>
                      <a:r>
                        <a:rPr lang="ro-MD" sz="2400" b="1" dirty="0" err="1"/>
                        <a:t>Termorezistor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Fotorezistor</a:t>
                      </a:r>
                    </a:p>
                    <a:p>
                      <a:r>
                        <a:rPr lang="ro-MD" sz="2400" b="1" dirty="0"/>
                        <a:t>Traductor de presiune, </a:t>
                      </a:r>
                    </a:p>
                    <a:p>
                      <a:r>
                        <a:rPr lang="ro-MD" sz="2400" b="1" dirty="0"/>
                        <a:t>Traductor de radiație ionizantă, </a:t>
                      </a:r>
                    </a:p>
                    <a:p>
                      <a:r>
                        <a:rPr lang="ro-MD" sz="2400" b="1" dirty="0"/>
                        <a:t>Traductor magnetic</a:t>
                      </a:r>
                    </a:p>
                    <a:p>
                      <a:r>
                        <a:rPr lang="ro-MD" sz="2400" b="1" dirty="0"/>
                        <a:t>Varistor, </a:t>
                      </a:r>
                    </a:p>
                    <a:p>
                      <a:r>
                        <a:rPr lang="ro-MD" sz="2400" b="1" dirty="0"/>
                        <a:t>Varactor</a:t>
                      </a: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/>
                        <a:t>Gunn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1 joncțiune p-n</a:t>
                      </a:r>
                    </a:p>
                    <a:p>
                      <a:r>
                        <a:rPr lang="ro-MD" sz="2400" b="1" dirty="0"/>
                        <a:t>Dioda redresoare</a:t>
                      </a: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/>
                        <a:t>Zener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Fotodioda p-n</a:t>
                      </a:r>
                    </a:p>
                    <a:p>
                      <a:r>
                        <a:rPr lang="ro-MD" sz="2400" b="1" dirty="0"/>
                        <a:t>Fotodioda cu </a:t>
                      </a:r>
                      <a:r>
                        <a:rPr lang="ro-MD" sz="2400" b="1" dirty="0" err="1"/>
                        <a:t>heterojoncțiune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Varicap</a:t>
                      </a:r>
                    </a:p>
                    <a:p>
                      <a:r>
                        <a:rPr lang="ro-MD" sz="2400" b="1" dirty="0"/>
                        <a:t>Dioda tunel</a:t>
                      </a:r>
                    </a:p>
                    <a:p>
                      <a:r>
                        <a:rPr lang="ro-MD" sz="2400" b="1" dirty="0"/>
                        <a:t>LED</a:t>
                      </a:r>
                    </a:p>
                    <a:p>
                      <a:r>
                        <a:rPr lang="ro-MD" sz="2400" b="1" dirty="0"/>
                        <a:t>Celula solară</a:t>
                      </a:r>
                    </a:p>
                    <a:p>
                      <a:r>
                        <a:rPr lang="ro-MD" sz="2400" b="1" dirty="0"/>
                        <a:t>Tranzistor cu 1 joncțiune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2 joncțiuni</a:t>
                      </a:r>
                    </a:p>
                    <a:p>
                      <a:r>
                        <a:rPr lang="ro-MD" sz="2400" b="1" dirty="0"/>
                        <a:t>Tranzistor bipolar</a:t>
                      </a:r>
                    </a:p>
                    <a:p>
                      <a:r>
                        <a:rPr lang="ro-MD" sz="2400" b="1" dirty="0"/>
                        <a:t>TECJ</a:t>
                      </a:r>
                    </a:p>
                    <a:p>
                      <a:r>
                        <a:rPr lang="ro-MD" sz="2400" b="1" dirty="0"/>
                        <a:t>P-i-n fotodioda</a:t>
                      </a:r>
                      <a:endParaRPr lang="en-US" sz="24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270027015"/>
                  </a:ext>
                </a:extLst>
              </a:tr>
              <a:tr h="1978566"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3 joncțiuni</a:t>
                      </a:r>
                    </a:p>
                    <a:p>
                      <a:r>
                        <a:rPr lang="ro-MD" sz="2400" b="1" dirty="0"/>
                        <a:t>Tiristor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Me –SC 1 joncțiune</a:t>
                      </a: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/>
                        <a:t>Schottky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SC-Me-SC tranzistor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MD" sz="2400" b="1" dirty="0"/>
                        <a:t>Tranzistoare MOS</a:t>
                      </a:r>
                      <a:endParaRPr lang="en-US" sz="24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49919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28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40" y="205548"/>
            <a:ext cx="7031565" cy="109480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</a:t>
            </a:r>
            <a:r>
              <a:rPr lang="ro-RO" b="1" dirty="0"/>
              <a:t>-</a:t>
            </a:r>
            <a:r>
              <a:rPr lang="en-GB" b="1" dirty="0"/>
              <a:t>N diode Voltage-Temperature </a:t>
            </a:r>
            <a:br>
              <a:rPr lang="ro-RO" b="1" dirty="0"/>
            </a:br>
            <a:r>
              <a:rPr lang="en-GB" b="1" dirty="0"/>
              <a:t>Characteristics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987552"/>
            <a:ext cx="7303760" cy="5157215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A – </a:t>
            </a:r>
            <a:r>
              <a:rPr lang="en-US" dirty="0" err="1"/>
              <a:t>suprafa</a:t>
            </a:r>
            <a:r>
              <a:rPr lang="ro-RO" dirty="0"/>
              <a:t>ța joncțiunii p-n perpendiculară fluxului curentului</a:t>
            </a:r>
          </a:p>
          <a:p>
            <a:r>
              <a:rPr lang="ro-RO" dirty="0"/>
              <a:t>Na, Nd, </a:t>
            </a:r>
            <a:r>
              <a:rPr lang="ro-RO" dirty="0" err="1"/>
              <a:t>Dn</a:t>
            </a:r>
            <a:r>
              <a:rPr lang="ro-RO" dirty="0"/>
              <a:t>, </a:t>
            </a:r>
            <a:r>
              <a:rPr lang="ro-RO" dirty="0" err="1"/>
              <a:t>Dp</a:t>
            </a:r>
            <a:r>
              <a:rPr lang="ro-RO" dirty="0"/>
              <a:t>, </a:t>
            </a:r>
            <a:r>
              <a:rPr lang="ro-RO" dirty="0" err="1"/>
              <a:t>L</a:t>
            </a:r>
            <a:r>
              <a:rPr lang="ro-RO" baseline="-25000" dirty="0" err="1"/>
              <a:t>n</a:t>
            </a:r>
            <a:r>
              <a:rPr lang="ro-RO" dirty="0"/>
              <a:t> = (</a:t>
            </a:r>
            <a:r>
              <a:rPr lang="ro-RO" dirty="0" err="1"/>
              <a:t>D</a:t>
            </a:r>
            <a:r>
              <a:rPr lang="ro-RO" baseline="-25000" dirty="0" err="1"/>
              <a:t>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)1/2,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 viață purtători minoritari,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timp viață purtători minoritari</a:t>
            </a:r>
          </a:p>
          <a:p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7" y="1533519"/>
            <a:ext cx="321945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03" y="2265999"/>
            <a:ext cx="3281914" cy="776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03" y="4255193"/>
            <a:ext cx="5000625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56" y="5339522"/>
            <a:ext cx="365760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406" y="21992"/>
            <a:ext cx="4715251" cy="382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05" y="3862894"/>
            <a:ext cx="4715251" cy="29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558088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Pro-electron </a:t>
            </a:r>
            <a:r>
              <a:rPr lang="ro-MD" dirty="0" err="1"/>
              <a:t>numbering</a:t>
            </a:r>
            <a:r>
              <a:rPr lang="ro-MD" dirty="0"/>
              <a:t> </a:t>
            </a:r>
            <a:r>
              <a:rPr lang="ro-MD" dirty="0" err="1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557907"/>
            <a:ext cx="11647503" cy="6291262"/>
          </a:xfrm>
        </p:spPr>
        <p:txBody>
          <a:bodyPr/>
          <a:lstStyle/>
          <a:p>
            <a:pPr>
              <a:defRPr/>
            </a:pPr>
            <a:r>
              <a:rPr lang="ro-MD" dirty="0"/>
              <a:t>2 litere, (literă), nr de serie, (sufix)</a:t>
            </a:r>
          </a:p>
          <a:p>
            <a:pPr>
              <a:defRPr/>
            </a:pPr>
            <a:r>
              <a:rPr lang="ro-MD" dirty="0"/>
              <a:t>1 literă : A-Ge, B-Si, C-</a:t>
            </a:r>
            <a:r>
              <a:rPr lang="ro-MD" dirty="0" err="1"/>
              <a:t>GaAs</a:t>
            </a:r>
            <a:r>
              <a:rPr lang="ro-MD" dirty="0"/>
              <a:t>, R – material compus</a:t>
            </a:r>
          </a:p>
          <a:p>
            <a:pPr>
              <a:defRPr/>
            </a:pPr>
            <a:r>
              <a:rPr lang="ro-MD" dirty="0"/>
              <a:t>A 2 literă specifică tipul dispozitivului: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ro-MD" dirty="0"/>
              <a:t>ă putere, semnal mică, </a:t>
            </a:r>
            <a:r>
              <a:rPr lang="en-US" dirty="0"/>
              <a:t> B </a:t>
            </a:r>
            <a:r>
              <a:rPr lang="ro-MD" dirty="0"/>
              <a:t>– </a:t>
            </a:r>
            <a:r>
              <a:rPr lang="en-US" dirty="0" err="1"/>
              <a:t>Diod</a:t>
            </a:r>
            <a:r>
              <a:rPr lang="ro-MD" dirty="0"/>
              <a:t> cu capacitate variabilă, </a:t>
            </a:r>
            <a:r>
              <a:rPr lang="en-US" dirty="0"/>
              <a:t>C </a:t>
            </a:r>
            <a:r>
              <a:rPr lang="ro-MD" dirty="0"/>
              <a:t>-</a:t>
            </a:r>
            <a:r>
              <a:rPr lang="en-US" dirty="0"/>
              <a:t>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putere mică, </a:t>
            </a:r>
            <a:r>
              <a:rPr lang="ro-MD" dirty="0" err="1"/>
              <a:t>audiofrevcvență</a:t>
            </a:r>
            <a:r>
              <a:rPr lang="ro-MD" dirty="0"/>
              <a:t>, </a:t>
            </a:r>
            <a:r>
              <a:rPr lang="en-US" dirty="0"/>
              <a:t>  D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ro-MD" dirty="0"/>
              <a:t> de putere</a:t>
            </a:r>
            <a:r>
              <a:rPr lang="en-US" dirty="0"/>
              <a:t> audio</a:t>
            </a:r>
            <a:r>
              <a:rPr lang="ro-MD" dirty="0"/>
              <a:t>frecvență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 </a:t>
            </a:r>
            <a:r>
              <a:rPr lang="ro-MD" dirty="0"/>
              <a:t>–</a:t>
            </a:r>
            <a:r>
              <a:rPr lang="en-US" dirty="0" err="1"/>
              <a:t>Diod</a:t>
            </a:r>
            <a:r>
              <a:rPr lang="ro-MD" dirty="0"/>
              <a:t>a tunel, </a:t>
            </a:r>
            <a:r>
              <a:rPr lang="en-US" dirty="0"/>
              <a:t> F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ro-MD" dirty="0"/>
              <a:t> putere mică </a:t>
            </a:r>
            <a:r>
              <a:rPr lang="ro-MD" dirty="0" err="1"/>
              <a:t>frecveță</a:t>
            </a:r>
            <a:r>
              <a:rPr lang="ro-MD" dirty="0"/>
              <a:t> înaltă, </a:t>
            </a:r>
            <a:r>
              <a:rPr lang="en-US" dirty="0"/>
              <a:t>G </a:t>
            </a:r>
            <a:r>
              <a:rPr lang="ro-MD" dirty="0"/>
              <a:t>–diverse 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H</a:t>
            </a:r>
            <a:r>
              <a:rPr lang="ro-MD" dirty="0"/>
              <a:t>-</a:t>
            </a:r>
            <a:r>
              <a:rPr lang="en-US" dirty="0"/>
              <a:t> Diode, </a:t>
            </a:r>
            <a:r>
              <a:rPr lang="en-US" dirty="0" err="1"/>
              <a:t>sen</a:t>
            </a:r>
            <a:r>
              <a:rPr lang="ro-MD" dirty="0"/>
              <a:t>z</a:t>
            </a:r>
            <a:r>
              <a:rPr lang="en-US" dirty="0" err="1"/>
              <a:t>itive</a:t>
            </a:r>
            <a:r>
              <a:rPr lang="en-US" dirty="0"/>
              <a:t> </a:t>
            </a:r>
            <a:r>
              <a:rPr lang="ro-MD" dirty="0"/>
              <a:t>la</a:t>
            </a:r>
            <a:r>
              <a:rPr lang="en-US" dirty="0"/>
              <a:t> </a:t>
            </a:r>
            <a:r>
              <a:rPr lang="en-US" dirty="0" err="1"/>
              <a:t>magneti</a:t>
            </a:r>
            <a:r>
              <a:rPr lang="ro-MD" dirty="0"/>
              <a:t>z</a:t>
            </a:r>
            <a:r>
              <a:rPr lang="en-US" dirty="0"/>
              <a:t>m</a:t>
            </a:r>
            <a:r>
              <a:rPr lang="ro-MD" dirty="0"/>
              <a:t>, </a:t>
            </a:r>
            <a:r>
              <a:rPr lang="en-US" dirty="0"/>
              <a:t>K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dispozitive cu </a:t>
            </a:r>
            <a:r>
              <a:rPr lang="en-US" dirty="0"/>
              <a:t>Hall </a:t>
            </a:r>
            <a:r>
              <a:rPr lang="en-US" dirty="0" err="1"/>
              <a:t>efect</a:t>
            </a:r>
            <a:r>
              <a:rPr lang="ro-MD" dirty="0"/>
              <a:t>, </a:t>
            </a:r>
            <a:r>
              <a:rPr lang="en-US" dirty="0"/>
              <a:t>L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frecvență înaltă de putere, </a:t>
            </a:r>
            <a:r>
              <a:rPr lang="en-US" dirty="0"/>
              <a:t>N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 err="1"/>
              <a:t>Fotocuplu</a:t>
            </a:r>
            <a:r>
              <a:rPr lang="ro-MD" dirty="0"/>
              <a:t>, </a:t>
            </a:r>
            <a:r>
              <a:rPr lang="en-US" dirty="0"/>
              <a:t>P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detector lumină, </a:t>
            </a:r>
            <a:r>
              <a:rPr lang="en-US" dirty="0"/>
              <a:t>  Q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LED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R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comutatoare tip </a:t>
            </a:r>
            <a:r>
              <a:rPr lang="en-US" dirty="0"/>
              <a:t>t</a:t>
            </a:r>
            <a:r>
              <a:rPr lang="ro-MD" dirty="0"/>
              <a:t>i</a:t>
            </a:r>
            <a:r>
              <a:rPr lang="en-US" dirty="0" err="1"/>
              <a:t>ristor</a:t>
            </a:r>
            <a:r>
              <a:rPr lang="en-US" dirty="0"/>
              <a:t>, </a:t>
            </a:r>
            <a:r>
              <a:rPr lang="en-US" dirty="0" err="1"/>
              <a:t>diac</a:t>
            </a:r>
            <a:r>
              <a:rPr lang="en-US" dirty="0"/>
              <a:t>, </a:t>
            </a:r>
            <a:r>
              <a:rPr lang="en-US" dirty="0" err="1"/>
              <a:t>unijuncti</a:t>
            </a:r>
            <a:r>
              <a:rPr lang="ro-MD" dirty="0"/>
              <a:t>e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ro-MD" dirty="0"/>
              <a:t>de putere mică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putere mică de comutare, </a:t>
            </a:r>
            <a:r>
              <a:rPr lang="en-US" dirty="0"/>
              <a:t>T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de </a:t>
            </a:r>
            <a:r>
              <a:rPr lang="ro-MD" dirty="0" err="1"/>
              <a:t>comutare,putere</a:t>
            </a:r>
            <a:r>
              <a:rPr lang="ro-MD" dirty="0"/>
              <a:t> mare</a:t>
            </a:r>
            <a:r>
              <a:rPr lang="en-US" dirty="0"/>
              <a:t>, e.g. t</a:t>
            </a:r>
            <a:r>
              <a:rPr lang="ro-MD" dirty="0"/>
              <a:t>i</a:t>
            </a:r>
            <a:r>
              <a:rPr lang="en-US" dirty="0" err="1"/>
              <a:t>ristor</a:t>
            </a:r>
            <a:r>
              <a:rPr lang="en-US" dirty="0"/>
              <a:t>, </a:t>
            </a:r>
            <a:r>
              <a:rPr lang="en-US" dirty="0" err="1"/>
              <a:t>triac</a:t>
            </a:r>
            <a:r>
              <a:rPr lang="en-US" dirty="0"/>
              <a:t>, etc.</a:t>
            </a:r>
            <a:r>
              <a:rPr lang="ro-MD" dirty="0"/>
              <a:t> </a:t>
            </a:r>
            <a:r>
              <a:rPr lang="en-US" dirty="0"/>
              <a:t>U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de comutare de putere, </a:t>
            </a:r>
            <a:r>
              <a:rPr lang="en-US" dirty="0"/>
              <a:t> W</a:t>
            </a:r>
            <a:r>
              <a:rPr lang="ro-MD" dirty="0"/>
              <a:t>- acustice, </a:t>
            </a:r>
            <a:r>
              <a:rPr lang="en-US" dirty="0"/>
              <a:t>X</a:t>
            </a:r>
            <a:r>
              <a:rPr lang="ro-MD" dirty="0"/>
              <a:t>-</a:t>
            </a:r>
            <a:r>
              <a:rPr lang="en-US" dirty="0"/>
              <a:t> Diode, </a:t>
            </a:r>
            <a:r>
              <a:rPr lang="en-US" dirty="0" err="1"/>
              <a:t>multipli</a:t>
            </a:r>
            <a:r>
              <a:rPr lang="ro-MD" dirty="0" err="1"/>
              <a:t>catoare</a:t>
            </a:r>
            <a:r>
              <a:rPr lang="ro-MD" dirty="0"/>
              <a:t>,</a:t>
            </a:r>
            <a:r>
              <a:rPr lang="en-US" dirty="0"/>
              <a:t> e.g. varactor</a:t>
            </a:r>
            <a:r>
              <a:rPr lang="ro-MD" dirty="0"/>
              <a:t>, </a:t>
            </a:r>
            <a:r>
              <a:rPr lang="en-US" dirty="0"/>
              <a:t> Y</a:t>
            </a:r>
            <a:r>
              <a:rPr lang="ro-MD" dirty="0"/>
              <a:t>-</a:t>
            </a:r>
            <a:r>
              <a:rPr lang="en-US" dirty="0"/>
              <a:t> Diode, re</a:t>
            </a:r>
            <a:r>
              <a:rPr lang="ro-MD" dirty="0"/>
              <a:t>dresoare</a:t>
            </a:r>
            <a:r>
              <a:rPr lang="en-US" dirty="0"/>
              <a:t> </a:t>
            </a:r>
            <a:r>
              <a:rPr lang="ro-MD" dirty="0"/>
              <a:t> </a:t>
            </a:r>
            <a:r>
              <a:rPr lang="en-US" dirty="0"/>
              <a:t>Z</a:t>
            </a:r>
            <a:r>
              <a:rPr lang="ro-MD" dirty="0"/>
              <a:t>-</a:t>
            </a:r>
            <a:r>
              <a:rPr lang="en-US" dirty="0"/>
              <a:t> Diode, voltage reference</a:t>
            </a:r>
            <a:endParaRPr lang="ro-MD" dirty="0"/>
          </a:p>
          <a:p>
            <a:pPr marL="0" indent="0">
              <a:buNone/>
              <a:defRPr/>
            </a:pPr>
            <a:r>
              <a:rPr lang="ro-MD" dirty="0"/>
              <a:t>A 3-ia literă – industrial sau </a:t>
            </a:r>
            <a:r>
              <a:rPr lang="ro-MD" dirty="0" err="1"/>
              <a:t>professional</a:t>
            </a:r>
            <a:r>
              <a:rPr lang="ro-MD" dirty="0"/>
              <a:t>, dar nu comercial de uz larg (W,X,Y,Z)</a:t>
            </a:r>
          </a:p>
          <a:p>
            <a:pPr marL="0" indent="0">
              <a:buNone/>
              <a:defRPr/>
            </a:pPr>
            <a:r>
              <a:rPr lang="ro-MD" dirty="0"/>
              <a:t>Nr de serie (100-9999),  </a:t>
            </a:r>
            <a:r>
              <a:rPr lang="ro-MD" dirty="0" err="1"/>
              <a:t>Suffix</a:t>
            </a:r>
            <a:r>
              <a:rPr lang="ro-MD" dirty="0"/>
              <a:t> – A (partidă mică), B (medie), C (largă), sau fără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2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81001"/>
            <a:ext cx="8153400" cy="582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JIS </a:t>
            </a:r>
            <a:r>
              <a:rPr lang="ro-MD" dirty="0" err="1"/>
              <a:t>System</a:t>
            </a:r>
            <a:r>
              <a:rPr lang="ro-MD" dirty="0"/>
              <a:t> (japonez industrial standard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019300" y="963614"/>
            <a:ext cx="8305800" cy="5741987"/>
          </a:xfrm>
        </p:spPr>
        <p:txBody>
          <a:bodyPr/>
          <a:lstStyle/>
          <a:p>
            <a:r>
              <a:rPr lang="ro-MD" altLang="en-US" dirty="0"/>
              <a:t>cifre, 2 litere, serial </a:t>
            </a:r>
            <a:r>
              <a:rPr lang="ro-MD" altLang="en-US" dirty="0" err="1"/>
              <a:t>number</a:t>
            </a:r>
            <a:r>
              <a:rPr lang="ro-MD" altLang="en-US" dirty="0"/>
              <a:t> (</a:t>
            </a:r>
            <a:r>
              <a:rPr lang="ro-MD" altLang="en-US" dirty="0" err="1"/>
              <a:t>suffix</a:t>
            </a:r>
            <a:r>
              <a:rPr lang="ro-MD" altLang="en-US" dirty="0"/>
              <a:t>)</a:t>
            </a:r>
          </a:p>
          <a:p>
            <a:r>
              <a:rPr lang="ro-MD" altLang="en-US" dirty="0"/>
              <a:t>cifre- nr de </a:t>
            </a:r>
            <a:r>
              <a:rPr lang="ro-MD" altLang="en-US" dirty="0" err="1"/>
              <a:t>pn</a:t>
            </a:r>
            <a:r>
              <a:rPr lang="ro-MD" altLang="en-US" dirty="0"/>
              <a:t> joncțiuni</a:t>
            </a:r>
          </a:p>
          <a:p>
            <a:r>
              <a:rPr lang="ro-MD" altLang="en-US" dirty="0"/>
              <a:t>Literele: </a:t>
            </a:r>
            <a:r>
              <a:rPr lang="en-US" altLang="en-US" dirty="0"/>
              <a:t>SA: PNP HF transistor  SB:  PNP AF transistor</a:t>
            </a:r>
            <a:r>
              <a:rPr lang="ro-MD" altLang="en-US" dirty="0"/>
              <a:t> </a:t>
            </a:r>
            <a:r>
              <a:rPr lang="en-US" altLang="en-US" dirty="0"/>
              <a:t>SC: NPN HF</a:t>
            </a:r>
            <a:r>
              <a:rPr lang="ro-MD" altLang="en-US" dirty="0"/>
              <a:t> tr-r   </a:t>
            </a:r>
            <a:r>
              <a:rPr lang="en-US" altLang="en-US" b="1" dirty="0"/>
              <a:t>SD: </a:t>
            </a:r>
            <a:r>
              <a:rPr lang="en-US" altLang="en-US" dirty="0"/>
              <a:t> NPN AF transistor</a:t>
            </a:r>
            <a:r>
              <a:rPr lang="ro-MD" altLang="en-US" dirty="0"/>
              <a:t> </a:t>
            </a:r>
            <a:r>
              <a:rPr lang="en-US" altLang="en-US" dirty="0"/>
              <a:t> SE: Diodes   SF:  </a:t>
            </a:r>
            <a:r>
              <a:rPr lang="en-US" altLang="en-US" dirty="0" err="1"/>
              <a:t>Thyristors</a:t>
            </a:r>
            <a:r>
              <a:rPr lang="ro-MD" altLang="en-US" dirty="0"/>
              <a:t> </a:t>
            </a:r>
            <a:r>
              <a:rPr lang="en-US" altLang="en-US" dirty="0"/>
              <a:t> SG: Gunn devices                         </a:t>
            </a:r>
            <a:r>
              <a:rPr lang="en-US" altLang="en-US" b="1" dirty="0"/>
              <a:t>SH:</a:t>
            </a:r>
            <a:r>
              <a:rPr lang="en-US" altLang="en-US" dirty="0"/>
              <a:t>  UJT</a:t>
            </a:r>
            <a:r>
              <a:rPr lang="ro-MD" altLang="en-US" dirty="0"/>
              <a:t> </a:t>
            </a:r>
            <a:r>
              <a:rPr lang="en-US" altLang="en-US" dirty="0"/>
              <a:t> SJ:  P-channel FET/MOSFET     SK:  N-channel FET/MOSFET</a:t>
            </a:r>
            <a:r>
              <a:rPr lang="ro-MD" altLang="en-US" dirty="0"/>
              <a:t> </a:t>
            </a:r>
            <a:r>
              <a:rPr lang="en-US" altLang="en-US" dirty="0"/>
              <a:t>     </a:t>
            </a:r>
            <a:r>
              <a:rPr lang="en-US" altLang="en-US" b="1" dirty="0"/>
              <a:t>SM:</a:t>
            </a:r>
            <a:r>
              <a:rPr lang="en-US" altLang="en-US" dirty="0"/>
              <a:t> </a:t>
            </a:r>
            <a:r>
              <a:rPr lang="en-US" altLang="en-US" dirty="0" err="1"/>
              <a:t>Triac</a:t>
            </a:r>
            <a:r>
              <a:rPr lang="en-US" altLang="en-US" dirty="0"/>
              <a:t>   SQ:  LED</a:t>
            </a:r>
            <a:r>
              <a:rPr lang="ro-MD" altLang="en-US" dirty="0"/>
              <a:t> </a:t>
            </a:r>
            <a:r>
              <a:rPr lang="en-US" altLang="en-US" dirty="0"/>
              <a:t> SR: Rectifier SS:  Signal diodes</a:t>
            </a:r>
            <a:r>
              <a:rPr lang="ro-MD" altLang="en-US" dirty="0"/>
              <a:t> </a:t>
            </a:r>
            <a:r>
              <a:rPr lang="en-US" altLang="en-US" dirty="0"/>
              <a:t> ST:  Diodes                                   </a:t>
            </a:r>
            <a:r>
              <a:rPr lang="en-US" altLang="en-US" b="1" dirty="0"/>
              <a:t>SV: </a:t>
            </a:r>
            <a:r>
              <a:rPr lang="en-US" altLang="en-US" dirty="0"/>
              <a:t> </a:t>
            </a:r>
            <a:r>
              <a:rPr lang="en-US" altLang="en-US" dirty="0" err="1"/>
              <a:t>Varicaps</a:t>
            </a:r>
            <a:r>
              <a:rPr lang="en-US" altLang="en-US" dirty="0"/>
              <a:t>   SZ:  Zener diodes</a:t>
            </a:r>
            <a:endParaRPr lang="ro-MD" altLang="en-US" dirty="0"/>
          </a:p>
          <a:p>
            <a:r>
              <a:rPr lang="ro-MD" altLang="en-US" b="1" dirty="0"/>
              <a:t>Nr</a:t>
            </a:r>
            <a:r>
              <a:rPr lang="ro-MD" altLang="en-US" dirty="0"/>
              <a:t> serie de la 10 la 9999</a:t>
            </a:r>
          </a:p>
          <a:p>
            <a:r>
              <a:rPr lang="ro-MD" altLang="en-US" b="1" dirty="0"/>
              <a:t>Sufix</a:t>
            </a:r>
            <a:r>
              <a:rPr lang="ro-MD" altLang="en-US" dirty="0"/>
              <a:t> – tipuri de aprobări din Japonia</a:t>
            </a:r>
          </a:p>
          <a:p>
            <a:r>
              <a:rPr lang="ro-MD" altLang="en-US" dirty="0"/>
              <a:t>Producătorii majori au propria clasificare: MJ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, metal case...</a:t>
            </a:r>
          </a:p>
          <a:p>
            <a:r>
              <a:rPr lang="ro-MD" altLang="en-US" dirty="0"/>
              <a:t>MJE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 plastic case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8" y="176214"/>
            <a:ext cx="6572250" cy="1049337"/>
          </a:xfrm>
        </p:spPr>
        <p:txBody>
          <a:bodyPr/>
          <a:lstStyle/>
          <a:p>
            <a:pPr>
              <a:defRPr/>
            </a:pPr>
            <a:r>
              <a:rPr lang="ro-MD" dirty="0"/>
              <a:t>Marcarea în Rusia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694531"/>
            <a:ext cx="81232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24054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1375</TotalTime>
  <Words>4601</Words>
  <Application>Microsoft Office PowerPoint</Application>
  <PresentationFormat>Ecran lat</PresentationFormat>
  <Paragraphs>637</Paragraphs>
  <Slides>60</Slides>
  <Notes>13</Notes>
  <HiddenSlides>0</HiddenSlides>
  <MMClips>0</MMClips>
  <ScaleCrop>false</ScaleCrop>
  <HeadingPairs>
    <vt:vector size="8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4</vt:i4>
      </vt:variant>
      <vt:variant>
        <vt:lpstr>Servere OLE încorporate</vt:lpstr>
      </vt:variant>
      <vt:variant>
        <vt:i4>2</vt:i4>
      </vt:variant>
      <vt:variant>
        <vt:lpstr>Titluri diapozitive</vt:lpstr>
      </vt:variant>
      <vt:variant>
        <vt:i4>60</vt:i4>
      </vt:variant>
    </vt:vector>
  </HeadingPairs>
  <TitlesOfParts>
    <vt:vector size="77" baseType="lpstr">
      <vt:lpstr>宋体</vt:lpstr>
      <vt:lpstr>Arial</vt:lpstr>
      <vt:lpstr>Arial Black</vt:lpstr>
      <vt:lpstr>Book Antiqua</vt:lpstr>
      <vt:lpstr>Bookman Old Style</vt:lpstr>
      <vt:lpstr>Calibri</vt:lpstr>
      <vt:lpstr>Gill Sans MT</vt:lpstr>
      <vt:lpstr>Monotype Sorts</vt:lpstr>
      <vt:lpstr>Symbol</vt:lpstr>
      <vt:lpstr>Times New Roman</vt:lpstr>
      <vt:lpstr>Wingdings</vt:lpstr>
      <vt:lpstr>1_Gallery</vt:lpstr>
      <vt:lpstr>Default Design</vt:lpstr>
      <vt:lpstr>1_Default Design</vt:lpstr>
      <vt:lpstr>2_Default Design</vt:lpstr>
      <vt:lpstr>Equation</vt:lpstr>
      <vt:lpstr>CorelDRAW</vt:lpstr>
      <vt:lpstr>Prezentare PowerPoint</vt:lpstr>
      <vt:lpstr>Clasificarea componentelor electronice</vt:lpstr>
      <vt:lpstr>Clasificarea dispozitivelor microelectronice</vt:lpstr>
      <vt:lpstr>Clasificarea DMOE după purtători de sarcină</vt:lpstr>
      <vt:lpstr>Clasificarea dmoe după tipul joncțiunii</vt:lpstr>
      <vt:lpstr>Clasificarea după nr de joncțiuni</vt:lpstr>
      <vt:lpstr>Pro-electron numbering system</vt:lpstr>
      <vt:lpstr>JIS System (japonez industrial standard</vt:lpstr>
      <vt:lpstr>Marcarea în Rusia</vt:lpstr>
      <vt:lpstr>Prezentare PowerPoint</vt:lpstr>
      <vt:lpstr>Dioda fleming -dioda cu tub  electronic 1904</vt:lpstr>
      <vt:lpstr>DIODA</vt:lpstr>
      <vt:lpstr>Trioda </vt:lpstr>
      <vt:lpstr>dioda</vt:lpstr>
      <vt:lpstr>Clasificarea diodelor SC</vt:lpstr>
      <vt:lpstr>Prezentare PowerPoint</vt:lpstr>
      <vt:lpstr>Obținerea p-n joncțiunii</vt:lpstr>
      <vt:lpstr>Clasificarea diodelor după putere</vt:lpstr>
      <vt:lpstr>Cum de Extins domeniilor de curent                 și tensiune redresate ?</vt:lpstr>
      <vt:lpstr>Clasificarea diodelor după frecvența de lucru</vt:lpstr>
      <vt:lpstr>Temperatura de lucru a diodelor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Caracteristica statică a diodei</vt:lpstr>
      <vt:lpstr>Parametrii diodei</vt:lpstr>
      <vt:lpstr>Regimuri limită de funcționare</vt:lpstr>
      <vt:lpstr>Prezentare PowerPoint</vt:lpstr>
      <vt:lpstr>Influențe reale la I-V caracteristica</vt:lpstr>
      <vt:lpstr>Metoda dreptei de sarcină</vt:lpstr>
      <vt:lpstr>Determinarea punctului static de funcționare  (PSF)</vt:lpstr>
      <vt:lpstr>Unele concluzii</vt:lpstr>
      <vt:lpstr>Modelarea diodei în circuit  c.c.</vt:lpstr>
      <vt:lpstr>Criteriile acceptate pentru modelele prezentate</vt:lpstr>
      <vt:lpstr>Modelul liniarizat 1B</vt:lpstr>
      <vt:lpstr>Modelul liniarizat cazul IIA</vt:lpstr>
      <vt:lpstr>Modelul liniarizat cazul IIB</vt:lpstr>
      <vt:lpstr>Prezentare PowerPoint</vt:lpstr>
      <vt:lpstr>Comportarea diodei în regim dinamic la semnal mic</vt:lpstr>
      <vt:lpstr>Rezistența diferențială a diodei</vt:lpstr>
      <vt:lpstr>Prezentare PowerPoint</vt:lpstr>
      <vt:lpstr>Coeficientul de redresare a diodei</vt:lpstr>
      <vt:lpstr>Disiparea căldurii</vt:lpstr>
      <vt:lpstr>Parametrii tipici ai diodei</vt:lpstr>
      <vt:lpstr>Junction Built-In Voltage</vt:lpstr>
      <vt:lpstr>Width of the Depletion Region</vt:lpstr>
      <vt:lpstr>The pn Junction Under Forward-Bias Conditions</vt:lpstr>
      <vt:lpstr>The pn Junction Under Forward-Bias Conditions</vt:lpstr>
      <vt:lpstr>The pn Junction Under Forward-Bias Conditions</vt:lpstr>
      <vt:lpstr>The pn Junction Under Reverse-Bias Conditions</vt:lpstr>
      <vt:lpstr>Curentul prin Diodă</vt:lpstr>
      <vt:lpstr>Capacitatea regiunii sărăcite</vt:lpstr>
      <vt:lpstr>Capacitatea Echivalentă - I </vt:lpstr>
      <vt:lpstr>Capacitatea Echivalentă  II</vt:lpstr>
      <vt:lpstr>Prezentare PowerPoint</vt:lpstr>
      <vt:lpstr>P-N diode Voltage-Temperature  Characteristics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CLASIFICAREA dmoe</dc:title>
  <dc:creator>USER</dc:creator>
  <cp:lastModifiedBy>buzdugan artur</cp:lastModifiedBy>
  <cp:revision>110</cp:revision>
  <dcterms:created xsi:type="dcterms:W3CDTF">2017-02-10T20:58:03Z</dcterms:created>
  <dcterms:modified xsi:type="dcterms:W3CDTF">2024-09-14T14:52:52Z</dcterms:modified>
</cp:coreProperties>
</file>