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10"/>
  </p:notesMasterIdLst>
  <p:sldIdLst>
    <p:sldId id="256" r:id="rId2"/>
    <p:sldId id="257" r:id="rId3"/>
    <p:sldId id="258" r:id="rId4"/>
    <p:sldId id="259" r:id="rId5"/>
    <p:sldId id="260" r:id="rId6"/>
    <p:sldId id="261" r:id="rId7"/>
    <p:sldId id="262"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94660"/>
  </p:normalViewPr>
  <p:slideViewPr>
    <p:cSldViewPr snapToGrid="0">
      <p:cViewPr varScale="1">
        <p:scale>
          <a:sx n="110" d="100"/>
          <a:sy n="110" d="100"/>
        </p:scale>
        <p:origin x="-88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7BCE5-DB59-48DE-BF1A-F7E57DC513CF}" type="datetimeFigureOut">
              <a:rPr lang="en-US" smtClean="0"/>
              <a:t>9/26/2021</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822A9-2F2E-4E62-930F-0A75346E3C11}" type="slidenum">
              <a:rPr lang="en-US" smtClean="0"/>
              <a:t>‹#›</a:t>
            </a:fld>
            <a:endParaRPr lang="en-US"/>
          </a:p>
        </p:txBody>
      </p:sp>
    </p:spTree>
    <p:extLst>
      <p:ext uri="{BB962C8B-B14F-4D97-AF65-F5344CB8AC3E}">
        <p14:creationId xmlns:p14="http://schemas.microsoft.com/office/powerpoint/2010/main" val="311471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GB" b="1" dirty="0" err="1" smtClean="0">
                <a:solidFill>
                  <a:srgbClr val="FF0000"/>
                </a:solidFill>
              </a:rPr>
              <a:t>Slaidu</a:t>
            </a:r>
            <a:r>
              <a:rPr lang="en-GB" b="1" dirty="0" smtClean="0">
                <a:solidFill>
                  <a:srgbClr val="FF0000"/>
                </a:solidFill>
              </a:rPr>
              <a:t> </a:t>
            </a:r>
            <a:r>
              <a:rPr lang="en-GB" b="1" dirty="0" err="1" smtClean="0">
                <a:solidFill>
                  <a:srgbClr val="FF0000"/>
                </a:solidFill>
              </a:rPr>
              <a:t>lectia</a:t>
            </a:r>
            <a:r>
              <a:rPr lang="en-GB" b="1" baseline="0" dirty="0" smtClean="0">
                <a:solidFill>
                  <a:srgbClr val="FF0000"/>
                </a:solidFill>
              </a:rPr>
              <a:t> 1 </a:t>
            </a:r>
            <a:endParaRPr lang="en-US" b="1" dirty="0">
              <a:solidFill>
                <a:srgbClr val="FF0000"/>
              </a:solidFill>
            </a:endParaRPr>
          </a:p>
        </p:txBody>
      </p:sp>
      <p:sp>
        <p:nvSpPr>
          <p:cNvPr id="4" name="Номер слайда 3"/>
          <p:cNvSpPr>
            <a:spLocks noGrp="1"/>
          </p:cNvSpPr>
          <p:nvPr>
            <p:ph type="sldNum" sz="quarter" idx="10"/>
          </p:nvPr>
        </p:nvSpPr>
        <p:spPr/>
        <p:txBody>
          <a:bodyPr/>
          <a:lstStyle/>
          <a:p>
            <a:fld id="{826822A9-2F2E-4E62-930F-0A75346E3C11}" type="slidenum">
              <a:rPr lang="en-US" smtClean="0"/>
              <a:t>5</a:t>
            </a:fld>
            <a:endParaRPr lang="en-US"/>
          </a:p>
        </p:txBody>
      </p:sp>
    </p:spTree>
    <p:extLst>
      <p:ext uri="{BB962C8B-B14F-4D97-AF65-F5344CB8AC3E}">
        <p14:creationId xmlns:p14="http://schemas.microsoft.com/office/powerpoint/2010/main" val="832843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3EBB42FD-6366-4779-9FE3-3E8955923E93}" type="datetimeFigureOut">
              <a:rPr lang="en-US" smtClean="0"/>
              <a:t>9/26/2021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3649293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3EBB42FD-6366-4779-9FE3-3E8955923E93}" type="datetimeFigureOut">
              <a:rPr lang="en-US" smtClean="0"/>
              <a:t>9/26/2021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1070899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3EBB42FD-6366-4779-9FE3-3E8955923E93}" type="datetimeFigureOut">
              <a:rPr lang="en-US" smtClean="0"/>
              <a:t>9/26/2021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2273690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3EBB42FD-6366-4779-9FE3-3E8955923E93}" type="datetimeFigureOut">
              <a:rPr lang="en-US" smtClean="0"/>
              <a:t>9/26/2021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104756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EBB42FD-6366-4779-9FE3-3E8955923E93}" type="datetimeFigureOut">
              <a:rPr lang="en-US" smtClean="0"/>
              <a:t>9/26/2021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51647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3EBB42FD-6366-4779-9FE3-3E8955923E93}" type="datetimeFigureOut">
              <a:rPr lang="en-US" smtClean="0"/>
              <a:t>9/26/2021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51739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3EBB42FD-6366-4779-9FE3-3E8955923E93}" type="datetimeFigureOut">
              <a:rPr lang="en-US" smtClean="0"/>
              <a:t>9/26/2021</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3606022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3EBB42FD-6366-4779-9FE3-3E8955923E93}" type="datetimeFigureOut">
              <a:rPr lang="en-US" smtClean="0"/>
              <a:t>9/26/2021</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278978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EBB42FD-6366-4779-9FE3-3E8955923E93}" type="datetimeFigureOut">
              <a:rPr lang="en-US" smtClean="0"/>
              <a:t>9/26/2021</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486948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EBB42FD-6366-4779-9FE3-3E8955923E93}" type="datetimeFigureOut">
              <a:rPr lang="en-US" smtClean="0"/>
              <a:t>9/26/2021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2428423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EBB42FD-6366-4779-9FE3-3E8955923E93}" type="datetimeFigureOut">
              <a:rPr lang="en-US" smtClean="0"/>
              <a:t>9/26/2021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2552748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B42FD-6366-4779-9FE3-3E8955923E93}" type="datetimeFigureOut">
              <a:rPr lang="en-US" smtClean="0"/>
              <a:t>9/26/2021</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49529-30DE-4910-9B6E-9EAF452A3B24}" type="slidenum">
              <a:rPr lang="en-US" smtClean="0"/>
              <a:t>‹#›</a:t>
            </a:fld>
            <a:endParaRPr lang="en-US"/>
          </a:p>
        </p:txBody>
      </p:sp>
    </p:spTree>
    <p:extLst>
      <p:ext uri="{BB962C8B-B14F-4D97-AF65-F5344CB8AC3E}">
        <p14:creationId xmlns:p14="http://schemas.microsoft.com/office/powerpoint/2010/main" val="61859993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32095" y="300186"/>
            <a:ext cx="10127810" cy="1610094"/>
          </a:xfrm>
        </p:spPr>
        <p:txBody>
          <a:bodyPr>
            <a:noAutofit/>
          </a:bodyPr>
          <a:lstStyle/>
          <a:p>
            <a:r>
              <a:rPr lang="x-none" sz="4000" b="1" dirty="0" smtClean="0">
                <a:latin typeface="Times New Roman" panose="02020603050405020304" pitchFamily="18" charset="0"/>
                <a:cs typeface="Times New Roman" panose="02020603050405020304" pitchFamily="18" charset="0"/>
              </a:rPr>
              <a:t>Proiectarea Asistată </a:t>
            </a:r>
            <a:r>
              <a:rPr lang="en-GB" sz="4000" b="1" dirty="0" smtClean="0">
                <a:latin typeface="Times New Roman" panose="02020603050405020304" pitchFamily="18" charset="0"/>
                <a:cs typeface="Times New Roman" panose="02020603050405020304" pitchFamily="18" charset="0"/>
              </a:rPr>
              <a:t>de Calculator</a:t>
            </a:r>
            <a:r>
              <a:rPr lang="x-none" sz="4000" b="1" dirty="0" smtClean="0">
                <a:latin typeface="Times New Roman" panose="02020603050405020304" pitchFamily="18" charset="0"/>
                <a:cs typeface="Times New Roman" panose="02020603050405020304" pitchFamily="18" charset="0"/>
              </a:rPr>
              <a:t/>
            </a:r>
            <a:br>
              <a:rPr lang="x-none" sz="4000" b="1" dirty="0" smtClean="0">
                <a:latin typeface="Times New Roman" panose="02020603050405020304" pitchFamily="18" charset="0"/>
                <a:cs typeface="Times New Roman" panose="02020603050405020304" pitchFamily="18" charset="0"/>
              </a:rPr>
            </a:br>
            <a:r>
              <a:rPr lang="en-GB" sz="4000" b="1" dirty="0" smtClean="0">
                <a:latin typeface="Times New Roman" panose="02020603050405020304" pitchFamily="18" charset="0"/>
                <a:cs typeface="Times New Roman" panose="02020603050405020304" pitchFamily="18" charset="0"/>
              </a:rPr>
              <a:t>T</a:t>
            </a:r>
            <a:r>
              <a:rPr lang="x-none" sz="4000" b="1" dirty="0" smtClean="0">
                <a:latin typeface="Times New Roman" panose="02020603050405020304" pitchFamily="18" charset="0"/>
                <a:cs typeface="Times New Roman" panose="02020603050405020304" pitchFamily="18" charset="0"/>
              </a:rPr>
              <a:t>.</a:t>
            </a:r>
            <a:r>
              <a:rPr lang="ru-RU" sz="4000" b="1" dirty="0" smtClean="0">
                <a:latin typeface="Times New Roman" panose="02020603050405020304" pitchFamily="18" charset="0"/>
                <a:cs typeface="Times New Roman" panose="02020603050405020304" pitchFamily="18" charset="0"/>
              </a:rPr>
              <a:t>2</a:t>
            </a:r>
            <a:r>
              <a:rPr lang="x-none" sz="4000" b="1" dirty="0" smtClean="0">
                <a:latin typeface="Times New Roman" panose="02020603050405020304" pitchFamily="18" charset="0"/>
                <a:cs typeface="Times New Roman" panose="02020603050405020304" pitchFamily="18" charset="0"/>
              </a:rPr>
              <a:t> – </a:t>
            </a:r>
            <a:r>
              <a:rPr lang="ro-RO" sz="3200" b="1" dirty="0">
                <a:latin typeface="Times New Roman" panose="02020603050405020304" pitchFamily="18" charset="0"/>
                <a:cs typeface="Times New Roman" panose="02020603050405020304" pitchFamily="18" charset="0"/>
              </a:rPr>
              <a:t>Materiale utilizate în producerea industrială a </a:t>
            </a:r>
            <a:r>
              <a:rPr lang="ro-RO" sz="3200" b="1" dirty="0" smtClean="0">
                <a:latin typeface="Times New Roman" panose="02020603050405020304" pitchFamily="18" charset="0"/>
                <a:cs typeface="Times New Roman" panose="02020603050405020304" pitchFamily="18" charset="0"/>
              </a:rPr>
              <a:t>de </a:t>
            </a:r>
            <a:r>
              <a:rPr lang="ro-RO" sz="3200" b="1" dirty="0">
                <a:latin typeface="Times New Roman" panose="02020603050405020304" pitchFamily="18" charset="0"/>
                <a:cs typeface="Times New Roman" panose="02020603050405020304" pitchFamily="18" charset="0"/>
              </a:rPr>
              <a:t>cablaj imprimat.</a:t>
            </a:r>
            <a:endParaRPr lang="en-US" sz="18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24000" y="6019800"/>
            <a:ext cx="9144000" cy="635000"/>
          </a:xfrm>
        </p:spPr>
        <p:txBody>
          <a:bodyPr/>
          <a:lstStyle/>
          <a:p>
            <a:r>
              <a:rPr lang="en-US" dirty="0" smtClean="0"/>
              <a:t>Conf. Univ. Dr. </a:t>
            </a:r>
            <a:r>
              <a:rPr lang="en-US" dirty="0" err="1" smtClean="0"/>
              <a:t>Crețu</a:t>
            </a:r>
            <a:r>
              <a:rPr lang="en-US" dirty="0" smtClean="0"/>
              <a:t> </a:t>
            </a:r>
            <a:r>
              <a:rPr lang="en-US" dirty="0" err="1" smtClean="0"/>
              <a:t>Vasilii</a:t>
            </a:r>
            <a:endParaRPr lang="en-US" dirty="0" smtClean="0"/>
          </a:p>
          <a:p>
            <a:endParaRPr lang="en-US" dirty="0"/>
          </a:p>
        </p:txBody>
      </p:sp>
      <p:sp>
        <p:nvSpPr>
          <p:cNvPr id="4" name="TextBox 3"/>
          <p:cNvSpPr txBox="1"/>
          <p:nvPr/>
        </p:nvSpPr>
        <p:spPr>
          <a:xfrm>
            <a:off x="1524001" y="2026216"/>
            <a:ext cx="8359366" cy="369332"/>
          </a:xfrm>
          <a:prstGeom prst="rect">
            <a:avLst/>
          </a:prstGeom>
          <a:noFill/>
        </p:spPr>
        <p:txBody>
          <a:bodyPr wrap="square" rtlCol="0">
            <a:spAutoFit/>
          </a:bodyPr>
          <a:lstStyle/>
          <a:p>
            <a:r>
              <a:rPr lang="x-none" dirty="0" smtClean="0"/>
              <a:t>Scopul Lecției: </a:t>
            </a:r>
            <a:r>
              <a:rPr lang="en-GB" dirty="0" smtClean="0"/>
              <a:t>de a face </a:t>
            </a:r>
            <a:r>
              <a:rPr lang="en-GB" dirty="0" err="1" smtClean="0"/>
              <a:t>cunostinta</a:t>
            </a:r>
            <a:r>
              <a:rPr lang="en-GB" dirty="0" smtClean="0"/>
              <a:t> cu </a:t>
            </a:r>
            <a:r>
              <a:rPr lang="en-GB" dirty="0" err="1" smtClean="0"/>
              <a:t>materialele</a:t>
            </a:r>
            <a:r>
              <a:rPr lang="en-GB" dirty="0" smtClean="0"/>
              <a:t> </a:t>
            </a:r>
            <a:r>
              <a:rPr lang="en-GB" dirty="0" err="1" smtClean="0"/>
              <a:t>utilizate</a:t>
            </a:r>
            <a:r>
              <a:rPr lang="en-GB" dirty="0" smtClean="0"/>
              <a:t> </a:t>
            </a:r>
            <a:r>
              <a:rPr lang="en-GB" dirty="0" err="1" smtClean="0"/>
              <a:t>pentru</a:t>
            </a:r>
            <a:r>
              <a:rPr lang="en-GB" dirty="0" smtClean="0"/>
              <a:t> </a:t>
            </a:r>
            <a:r>
              <a:rPr lang="en-GB" dirty="0" err="1" smtClean="0"/>
              <a:t>suporturi</a:t>
            </a:r>
            <a:r>
              <a:rPr lang="en-GB" dirty="0" smtClean="0"/>
              <a:t> </a:t>
            </a:r>
            <a:r>
              <a:rPr lang="en-GB" dirty="0" err="1" smtClean="0"/>
              <a:t>izolatoare</a:t>
            </a:r>
            <a:endParaRPr lang="en-US" dirty="0"/>
          </a:p>
        </p:txBody>
      </p:sp>
    </p:spTree>
    <p:extLst>
      <p:ext uri="{BB962C8B-B14F-4D97-AF65-F5344CB8AC3E}">
        <p14:creationId xmlns:p14="http://schemas.microsoft.com/office/powerpoint/2010/main" val="3415190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7694"/>
            <a:ext cx="12191999" cy="6740306"/>
          </a:xfrm>
        </p:spPr>
        <p:txBody>
          <a:bodyPr>
            <a:normAutofit fontScale="77500" lnSpcReduction="20000"/>
          </a:bodyPr>
          <a:lstStyle/>
          <a:p>
            <a:pPr marL="0" indent="0">
              <a:buNone/>
            </a:pPr>
            <a:r>
              <a:rPr lang="ru-MO" dirty="0"/>
              <a:t>В общем печатная плата состоит из</a:t>
            </a:r>
            <a:r>
              <a:rPr lang="en-US" dirty="0" smtClean="0"/>
              <a:t>: </a:t>
            </a:r>
            <a:r>
              <a:rPr lang="ru-MO" dirty="0" smtClean="0"/>
              <a:t>Изолирующая </a:t>
            </a:r>
            <a:r>
              <a:rPr lang="ru-MO" dirty="0"/>
              <a:t>подожка </a:t>
            </a:r>
            <a:r>
              <a:rPr lang="en-US" dirty="0" smtClean="0"/>
              <a:t>, </a:t>
            </a:r>
            <a:r>
              <a:rPr lang="ru-MO" dirty="0" smtClean="0"/>
              <a:t>печатные проводники</a:t>
            </a:r>
            <a:r>
              <a:rPr lang="ru-MO" dirty="0"/>
              <a:t>, </a:t>
            </a:r>
            <a:r>
              <a:rPr lang="ru-MO" dirty="0" smtClean="0"/>
              <a:t>защитные </a:t>
            </a:r>
            <a:r>
              <a:rPr lang="ru-MO" dirty="0"/>
              <a:t>и покрывающие пленки</a:t>
            </a:r>
            <a:r>
              <a:rPr lang="en-US" dirty="0" smtClean="0"/>
              <a:t>, </a:t>
            </a:r>
            <a:r>
              <a:rPr lang="ru-MO" dirty="0" smtClean="0"/>
              <a:t>клей</a:t>
            </a:r>
            <a:r>
              <a:rPr lang="en-US" dirty="0" smtClean="0"/>
              <a:t>. </a:t>
            </a:r>
          </a:p>
          <a:p>
            <a:pPr marL="0" indent="0">
              <a:buNone/>
            </a:pPr>
            <a:r>
              <a:rPr lang="ru-RU" b="1" dirty="0"/>
              <a:t>Материалы, используемые для изолирующих подложек</a:t>
            </a:r>
            <a:r>
              <a:rPr lang="en-US" dirty="0"/>
              <a:t/>
            </a:r>
            <a:br>
              <a:rPr lang="en-US" dirty="0"/>
            </a:br>
            <a:endParaRPr lang="en-US" dirty="0" smtClean="0"/>
          </a:p>
          <a:p>
            <a:r>
              <a:rPr lang="ru-MO" sz="2400" dirty="0"/>
              <a:t>Изоляционные опоры должны соответствовать большому количеству общих требований, таких как:</a:t>
            </a:r>
            <a:r>
              <a:rPr lang="en-US" sz="2400" dirty="0" smtClean="0"/>
              <a:t>:</a:t>
            </a:r>
            <a:endParaRPr lang="en-US" sz="2400" dirty="0" smtClean="0"/>
          </a:p>
          <a:p>
            <a:r>
              <a:rPr lang="ru-MO" sz="2400" i="1" dirty="0"/>
              <a:t>хорошие и стабильные электрические свойства: высокое объемное и поверхностное сопротивление, низкие потери (</a:t>
            </a:r>
            <a:r>
              <a:rPr lang="ru-MO" sz="2400" i="1" dirty="0" err="1"/>
              <a:t>tgδ</a:t>
            </a:r>
            <a:r>
              <a:rPr lang="ru-MO" sz="2400" i="1" dirty="0"/>
              <a:t>), низкая диэлектрическая проницаемость (</a:t>
            </a:r>
            <a:r>
              <a:rPr lang="ru-MO" sz="2400" i="1" dirty="0" err="1"/>
              <a:t>εr</a:t>
            </a:r>
            <a:r>
              <a:rPr lang="ru-MO" sz="2400" i="1" dirty="0"/>
              <a:t>), высокая диэлектрическая прочность</a:t>
            </a:r>
            <a:r>
              <a:rPr lang="en-US" sz="2400" dirty="0" smtClean="0"/>
              <a:t>, </a:t>
            </a:r>
            <a:r>
              <a:rPr lang="en-US" sz="2400" dirty="0" smtClean="0"/>
              <a:t>...;</a:t>
            </a:r>
          </a:p>
          <a:p>
            <a:r>
              <a:rPr lang="ru-MO" sz="2400" i="1" dirty="0"/>
              <a:t>хорошие и стабильные механические свойства: устойчивость к механическим воздействиям, возможность обработки резанием, штамповкой, резкой и </a:t>
            </a:r>
            <a:r>
              <a:rPr lang="ru-MO" sz="2400" i="1" dirty="0" err="1"/>
              <a:t>др</a:t>
            </a:r>
            <a:r>
              <a:rPr lang="ru-MO" sz="2400" i="1" dirty="0"/>
              <a:t> .; необходимо учитывать, что механические нагрузки полностью воспринимаются опорой, печатные проводники не имеют механического сопротивления.</a:t>
            </a:r>
            <a:r>
              <a:rPr lang="en-US" sz="2400" dirty="0" smtClean="0"/>
              <a:t>;</a:t>
            </a:r>
            <a:endParaRPr lang="en-US" sz="2400" dirty="0"/>
          </a:p>
          <a:p>
            <a:r>
              <a:rPr lang="ru-MO" sz="2400" i="1" dirty="0"/>
              <a:t>стабильность размеров и </a:t>
            </a:r>
            <a:r>
              <a:rPr lang="ru-MO" sz="2400" i="1" dirty="0" smtClean="0"/>
              <a:t>все </a:t>
            </a:r>
            <a:r>
              <a:rPr lang="ru-MO" sz="2400" i="1" dirty="0"/>
              <a:t>свойства с течением времени и действие факторов окружающей среды (температура, влажность, удары, вибрации, химические вещества</a:t>
            </a:r>
            <a:r>
              <a:rPr lang="en-US" sz="2400" dirty="0" smtClean="0"/>
              <a:t>, </a:t>
            </a:r>
            <a:r>
              <a:rPr lang="en-US" sz="2400" dirty="0" smtClean="0"/>
              <a:t>...)</a:t>
            </a:r>
          </a:p>
          <a:p>
            <a:r>
              <a:rPr lang="ru-MO" sz="2400" i="1" dirty="0"/>
              <a:t>негорючесть (по некоторым нормам также требуется </a:t>
            </a:r>
            <a:r>
              <a:rPr lang="ru-MO" sz="2400" i="1" dirty="0" err="1"/>
              <a:t>самозатухание</a:t>
            </a:r>
            <a:r>
              <a:rPr lang="ru-MO" sz="2400" i="1" dirty="0"/>
              <a:t>), устойчивость к температуре склеивания, минимальное впитывание и адсорбция </a:t>
            </a:r>
            <a:r>
              <a:rPr lang="ru-MO" sz="2400" i="1" dirty="0" smtClean="0"/>
              <a:t>воды</a:t>
            </a:r>
            <a:r>
              <a:rPr lang="en-US" sz="2400" dirty="0" smtClean="0"/>
              <a:t>;</a:t>
            </a:r>
          </a:p>
          <a:p>
            <a:r>
              <a:rPr lang="ru-MO" sz="2400" i="1" dirty="0"/>
              <a:t>низкая себестоимость</a:t>
            </a:r>
            <a:r>
              <a:rPr lang="en-US" sz="2400" dirty="0" smtClean="0"/>
              <a:t>.</a:t>
            </a:r>
            <a:br>
              <a:rPr lang="en-US" sz="2400" dirty="0" smtClean="0"/>
            </a:br>
            <a:endParaRPr lang="en-US" sz="2400" dirty="0" smtClean="0"/>
          </a:p>
          <a:p>
            <a:pPr marL="0" indent="0">
              <a:buNone/>
            </a:pPr>
            <a:r>
              <a:rPr lang="ru-MO" sz="2900" b="1" dirty="0"/>
              <a:t>Для гибких опор проводки они также </a:t>
            </a:r>
            <a:r>
              <a:rPr lang="ru-MO" sz="2900" b="1" dirty="0" smtClean="0"/>
              <a:t>необходимо</a:t>
            </a:r>
            <a:r>
              <a:rPr lang="en-US" sz="2900" b="1" dirty="0" smtClean="0"/>
              <a:t>:</a:t>
            </a:r>
            <a:endParaRPr lang="en-US" sz="2900" b="1" dirty="0"/>
          </a:p>
          <a:p>
            <a:r>
              <a:rPr lang="ru-MO" sz="2400" i="1" dirty="0"/>
              <a:t>хорошая гибкость (минимальный радиус кривизны менее 1-3 мм)</a:t>
            </a:r>
            <a:r>
              <a:rPr lang="en-US" sz="2400" dirty="0" smtClean="0"/>
              <a:t>;</a:t>
            </a:r>
            <a:endParaRPr lang="en-US" sz="2400" dirty="0" smtClean="0"/>
          </a:p>
          <a:p>
            <a:r>
              <a:rPr lang="ru-MO" sz="2400" i="1" dirty="0"/>
              <a:t>максимально низкий коэффициент удлинения при растяжении (медные проводники допускают только очень небольшие удлинения)</a:t>
            </a:r>
            <a:r>
              <a:rPr lang="en-US" sz="2400" dirty="0" smtClean="0"/>
              <a:t>;</a:t>
            </a:r>
            <a:endParaRPr lang="en-US" sz="2400" dirty="0" smtClean="0"/>
          </a:p>
          <a:p>
            <a:r>
              <a:rPr lang="ru-MO" sz="2400" i="1" dirty="0"/>
              <a:t>высокая прочность на разрыв</a:t>
            </a:r>
            <a:r>
              <a:rPr lang="en-US" sz="2400" dirty="0" smtClean="0"/>
              <a:t>.</a:t>
            </a:r>
            <a:r>
              <a:rPr lang="en-US" sz="2400" dirty="0"/>
              <a:t/>
            </a:r>
            <a:br>
              <a:rPr lang="en-US" sz="2400" dirty="0"/>
            </a:br>
            <a:endParaRPr lang="ru-MO" sz="2400" dirty="0" smtClean="0"/>
          </a:p>
          <a:p>
            <a:pPr marL="0" indent="0">
              <a:buNone/>
            </a:pPr>
            <a:r>
              <a:rPr lang="ru-MO" sz="2400" dirty="0" smtClean="0"/>
              <a:t>В </a:t>
            </a:r>
            <a:r>
              <a:rPr lang="ru-MO" sz="2400" dirty="0"/>
              <a:t>настоящее время используются опоры: ламинированные материалы, листы термопластов и термореактивных пластиков, а также керамические материалы.</a:t>
            </a:r>
            <a:endParaRPr lang="en-US" dirty="0"/>
          </a:p>
        </p:txBody>
      </p:sp>
    </p:spTree>
    <p:extLst>
      <p:ext uri="{BB962C8B-B14F-4D97-AF65-F5344CB8AC3E}">
        <p14:creationId xmlns:p14="http://schemas.microsoft.com/office/powerpoint/2010/main" val="496800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74141"/>
            <a:ext cx="12192000" cy="6783859"/>
          </a:xfrm>
        </p:spPr>
        <p:txBody>
          <a:bodyPr>
            <a:normAutofit/>
          </a:bodyPr>
          <a:lstStyle/>
          <a:p>
            <a:pPr marL="0" indent="0">
              <a:buNone/>
            </a:pPr>
            <a:r>
              <a:rPr lang="ru-MO" sz="2000" b="1" dirty="0"/>
              <a:t>Ламинированные материалы </a:t>
            </a:r>
            <a:r>
              <a:rPr lang="ru-MO" sz="2000" dirty="0"/>
              <a:t>чаще всего используются для жестких опор, в субтрактивных и аддитивных технологиях. Изготавливаются из основного материала в стартерах (бумага, стеклоткань), пропитанного наполнителями (связующими, смолами) и </a:t>
            </a:r>
            <a:r>
              <a:rPr lang="ru-MO" sz="2000" dirty="0" err="1"/>
              <a:t>термообработанного</a:t>
            </a:r>
            <a:r>
              <a:rPr lang="ru-MO" sz="2000" dirty="0"/>
              <a:t> под давлением</a:t>
            </a:r>
            <a:r>
              <a:rPr lang="en-US" sz="2000" dirty="0" smtClean="0"/>
              <a:t>. </a:t>
            </a:r>
            <a:r>
              <a:rPr lang="ru-MO" sz="2000" dirty="0"/>
              <a:t>В случае </a:t>
            </a:r>
            <a:r>
              <a:rPr lang="ru-MO" sz="2000" dirty="0" smtClean="0"/>
              <a:t>ламинированных </a:t>
            </a:r>
            <a:r>
              <a:rPr lang="ru-MO" sz="2000" dirty="0"/>
              <a:t>полуфабрикатов перед термообработкой покрытие медной фольгой выполняется с одной из двух сторон</a:t>
            </a:r>
            <a:r>
              <a:rPr lang="ru-MO" sz="2000" dirty="0" smtClean="0"/>
              <a:t>.</a:t>
            </a:r>
            <a:r>
              <a:rPr lang="en-US" sz="2000" dirty="0" smtClean="0"/>
              <a:t> </a:t>
            </a:r>
            <a:r>
              <a:rPr lang="ru-MO" sz="2000" dirty="0" err="1"/>
              <a:t>Ламинат</a:t>
            </a:r>
            <a:r>
              <a:rPr lang="ru-MO" sz="2000" dirty="0"/>
              <a:t> поставляется в виде пластин с максимальными размерами 2000x2000 мм. Толщина пластин 0,5 ... 3,2 мм; для проводки с одинарным и двойным пуском обычная толщина составляет 1,2 - 1,8 мм. Допускаемые отклонения по толщине небольшие ± 0,05 ... ± 0,1 мм.</a:t>
            </a:r>
            <a:endParaRPr lang="en-US" sz="2400" dirty="0"/>
          </a:p>
        </p:txBody>
      </p:sp>
      <p:pic>
        <p:nvPicPr>
          <p:cNvPr id="4" name="Рисунок 3"/>
          <p:cNvPicPr>
            <a:picLocks noChangeAspect="1"/>
          </p:cNvPicPr>
          <p:nvPr/>
        </p:nvPicPr>
        <p:blipFill>
          <a:blip r:embed="rId2"/>
          <a:stretch>
            <a:fillRect/>
          </a:stretch>
        </p:blipFill>
        <p:spPr>
          <a:xfrm>
            <a:off x="263282" y="2133594"/>
            <a:ext cx="11260153" cy="4446069"/>
          </a:xfrm>
          <a:prstGeom prst="rect">
            <a:avLst/>
          </a:prstGeom>
        </p:spPr>
      </p:pic>
    </p:spTree>
    <p:extLst>
      <p:ext uri="{BB962C8B-B14F-4D97-AF65-F5344CB8AC3E}">
        <p14:creationId xmlns:p14="http://schemas.microsoft.com/office/powerpoint/2010/main" val="4212290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 y="0"/>
            <a:ext cx="5504507" cy="6828080"/>
          </a:xfrm>
          <a:prstGeom prst="rect">
            <a:avLst/>
          </a:prstGeom>
        </p:spPr>
      </p:pic>
      <p:sp>
        <p:nvSpPr>
          <p:cNvPr id="5" name="TextBox 4"/>
          <p:cNvSpPr txBox="1"/>
          <p:nvPr/>
        </p:nvSpPr>
        <p:spPr>
          <a:xfrm>
            <a:off x="5653700" y="0"/>
            <a:ext cx="6538300" cy="6463308"/>
          </a:xfrm>
          <a:prstGeom prst="rect">
            <a:avLst/>
          </a:prstGeom>
          <a:noFill/>
        </p:spPr>
        <p:txBody>
          <a:bodyPr wrap="square" rtlCol="0">
            <a:spAutoFit/>
          </a:bodyPr>
          <a:lstStyle/>
          <a:p>
            <a:r>
              <a:rPr lang="ru-MO" b="1" i="1" dirty="0"/>
              <a:t>Керамические </a:t>
            </a:r>
            <a:r>
              <a:rPr lang="ru-MO" b="1" i="1" dirty="0" smtClean="0"/>
              <a:t>подложки </a:t>
            </a:r>
            <a:r>
              <a:rPr lang="ru-MO" dirty="0"/>
              <a:t>изготовлен из пасты оксида алюминия и бериллия, спекается при температуре выше 1000 ° C и имеет очень хорошие электрические и термические свойства, высокую механическую стойкость к растяжению и сжатию, но не выдерживает изгиба и ударов (они хрупкие). Керамические опоры изготавливаются в виде пластин размером не более 100x100 мм, толщиной 0,8–3 мм и используются в основном для электромонтажа, выполненного по технологии синтеза</a:t>
            </a:r>
            <a:r>
              <a:rPr lang="ru-MO" dirty="0" smtClean="0"/>
              <a:t>.</a:t>
            </a:r>
          </a:p>
          <a:p>
            <a:r>
              <a:rPr lang="ru-MO" b="1" i="1" dirty="0" smtClean="0"/>
              <a:t>Подложки </a:t>
            </a:r>
            <a:r>
              <a:rPr lang="ru-MO" b="1" i="1" dirty="0"/>
              <a:t>для гибкой разводки </a:t>
            </a:r>
            <a:r>
              <a:rPr lang="ru-MO" dirty="0"/>
              <a:t>изготавливаются из слоистых материалов, из термопластов (реже) или из термореактивных пластиков в виде фольги толщиной 0,5 - 1,5 мм. Ламинированные пленки изготавливаются из очень редкой стеклоткани, пропитанной эпоксидной смолой и обладают хорошей гибкостью (минимальный радиус кривизны около 2 мм). Среди термореактивных пластиков часто используются полиимиды (</a:t>
            </a:r>
            <a:r>
              <a:rPr lang="ru-MO" dirty="0" err="1"/>
              <a:t>каптон</a:t>
            </a:r>
            <a:r>
              <a:rPr lang="ru-MO" dirty="0"/>
              <a:t>) с хорошими электрическими свойствами (</a:t>
            </a:r>
            <a:r>
              <a:rPr lang="ru-MO" dirty="0" err="1"/>
              <a:t>εr</a:t>
            </a:r>
            <a:r>
              <a:rPr lang="ru-MO" dirty="0"/>
              <a:t> = 3,3–3,7, </a:t>
            </a:r>
            <a:r>
              <a:rPr lang="ru-MO" dirty="0" err="1"/>
              <a:t>tgδ</a:t>
            </a:r>
            <a:r>
              <a:rPr lang="ru-MO" dirty="0"/>
              <a:t> = 0,008), термическими (выдерживает более 400 ° C) и механическими (сопоставимыми с характеристиками эпоксидных пленок с ламинированной смолой), обеспечивающими хорошие характеристики. адгезия проводников. Реже используются тефлоновые пленки (политетрафторэтилен - PTFE). Среди термопластов используются полиамиды и полиэфиры (ПЭТФ - </a:t>
            </a:r>
            <a:r>
              <a:rPr lang="ru-MO" dirty="0" err="1"/>
              <a:t>майлар</a:t>
            </a:r>
            <a:r>
              <a:rPr lang="ru-MO" dirty="0"/>
              <a:t>, ..)</a:t>
            </a:r>
            <a:endParaRPr lang="en-US" dirty="0"/>
          </a:p>
        </p:txBody>
      </p:sp>
    </p:spTree>
    <p:extLst>
      <p:ext uri="{BB962C8B-B14F-4D97-AF65-F5344CB8AC3E}">
        <p14:creationId xmlns:p14="http://schemas.microsoft.com/office/powerpoint/2010/main" val="2487028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75" y="0"/>
            <a:ext cx="11839575" cy="2308324"/>
          </a:xfrm>
          <a:prstGeom prst="rect">
            <a:avLst/>
          </a:prstGeom>
          <a:noFill/>
        </p:spPr>
        <p:txBody>
          <a:bodyPr wrap="square" rtlCol="0">
            <a:spAutoFit/>
          </a:bodyPr>
          <a:lstStyle/>
          <a:p>
            <a:r>
              <a:rPr lang="ru-MO" b="1" dirty="0" smtClean="0"/>
              <a:t>Материалы </a:t>
            </a:r>
            <a:r>
              <a:rPr lang="ru-MO" b="1" dirty="0"/>
              <a:t>для печатных проводников</a:t>
            </a:r>
            <a:r>
              <a:rPr lang="en-US" b="1" dirty="0"/>
              <a:t/>
            </a:r>
            <a:br>
              <a:rPr lang="en-US" b="1" dirty="0"/>
            </a:br>
            <a:r>
              <a:rPr lang="ru-MO" dirty="0"/>
              <a:t>Для печатных проводников наиболее часто используемым материалом является медь с электротехнической чистотой (более 99,5%). Гораздо реже (в синтетических технологиях) используется серебро. Остальные металлы практически не используются (кроме чистой тонкой технологии). Медный лист для покрытия плакированных полуфабрикатов имеет толщину 5 ... 100 мкм, но наиболее часто используемая толщина составляет около 35 мкм; меньшая толщина не обеспечивает достаточной прочности (проводники легко отрываются от опоры, ломаются при пайке и т. д.) и используются, когда проводники утолщаются из-за осаждения меди, а толщина неэкономична и используется для проводки, которая работает в сложных условиях</a:t>
            </a:r>
            <a:endParaRPr lang="en-US" dirty="0"/>
          </a:p>
        </p:txBody>
      </p:sp>
      <p:pic>
        <p:nvPicPr>
          <p:cNvPr id="5" name="Рисунок 4"/>
          <p:cNvPicPr>
            <a:picLocks noChangeAspect="1"/>
          </p:cNvPicPr>
          <p:nvPr/>
        </p:nvPicPr>
        <p:blipFill>
          <a:blip r:embed="rId3"/>
          <a:stretch>
            <a:fillRect/>
          </a:stretch>
        </p:blipFill>
        <p:spPr>
          <a:xfrm>
            <a:off x="470679" y="2308324"/>
            <a:ext cx="9234038" cy="2671977"/>
          </a:xfrm>
          <a:prstGeom prst="rect">
            <a:avLst/>
          </a:prstGeom>
        </p:spPr>
      </p:pic>
      <p:sp>
        <p:nvSpPr>
          <p:cNvPr id="6" name="TextBox 5"/>
          <p:cNvSpPr txBox="1"/>
          <p:nvPr/>
        </p:nvSpPr>
        <p:spPr>
          <a:xfrm>
            <a:off x="1" y="4826675"/>
            <a:ext cx="11982450" cy="2031325"/>
          </a:xfrm>
          <a:prstGeom prst="rect">
            <a:avLst/>
          </a:prstGeom>
          <a:noFill/>
        </p:spPr>
        <p:txBody>
          <a:bodyPr wrap="square" rtlCol="0">
            <a:spAutoFit/>
          </a:bodyPr>
          <a:lstStyle/>
          <a:p>
            <a:r>
              <a:rPr lang="ru-MO" dirty="0"/>
              <a:t>Поскольку медь окисляется очень быстро, что затрудняет пайку, защитные покрытия часто выполняются из металлов или сплавов, которые трудно окисляются (серебро, золото) или которые образуют легко растворимые оксиды во флюсе даже при пайке (олово или припой, олово и свинец). . Приклеивание проводов к опоре обеспечивается</a:t>
            </a:r>
            <a:r>
              <a:rPr lang="ru-MO" dirty="0" smtClean="0"/>
              <a:t>:</a:t>
            </a:r>
          </a:p>
          <a:p>
            <a:r>
              <a:rPr lang="en-US" dirty="0" smtClean="0"/>
              <a:t>• </a:t>
            </a:r>
            <a:r>
              <a:rPr lang="ru-MO" dirty="0"/>
              <a:t>адгезионные свойства смолы (в случае эпоксидных, </a:t>
            </a:r>
            <a:r>
              <a:rPr lang="ru-MO" dirty="0" err="1"/>
              <a:t>меламиновых</a:t>
            </a:r>
            <a:r>
              <a:rPr lang="ru-MO" dirty="0"/>
              <a:t> и полиэфирных смол</a:t>
            </a:r>
            <a:r>
              <a:rPr lang="ru-MO" dirty="0" smtClean="0"/>
              <a:t>);</a:t>
            </a:r>
            <a:r>
              <a:rPr lang="en-US" dirty="0"/>
              <a:t/>
            </a:r>
            <a:br>
              <a:rPr lang="en-US" dirty="0"/>
            </a:br>
            <a:r>
              <a:rPr lang="en-US" dirty="0"/>
              <a:t>• </a:t>
            </a:r>
            <a:r>
              <a:rPr lang="ru-MO" dirty="0"/>
              <a:t>использование </a:t>
            </a:r>
            <a:r>
              <a:rPr lang="ru-MO" dirty="0" err="1"/>
              <a:t>адгезивов</a:t>
            </a:r>
            <a:r>
              <a:rPr lang="ru-MO" dirty="0"/>
              <a:t> (например, нитрильный каучук используется для </a:t>
            </a:r>
            <a:r>
              <a:rPr lang="ru-MO" dirty="0" err="1"/>
              <a:t>пертинакса</a:t>
            </a:r>
            <a:r>
              <a:rPr lang="ru-MO" dirty="0"/>
              <a:t>, а хлорид палладия используется в аддитивных технологиях на носителе с эпоксидными смолами, который действует как катализатор химического осаждения меди).</a:t>
            </a:r>
            <a:endParaRPr lang="en-US" dirty="0"/>
          </a:p>
        </p:txBody>
      </p:sp>
    </p:spTree>
    <p:extLst>
      <p:ext uri="{BB962C8B-B14F-4D97-AF65-F5344CB8AC3E}">
        <p14:creationId xmlns:p14="http://schemas.microsoft.com/office/powerpoint/2010/main" val="4212265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788153296"/>
              </p:ext>
            </p:extLst>
          </p:nvPr>
        </p:nvGraphicFramePr>
        <p:xfrm>
          <a:off x="220979" y="63891"/>
          <a:ext cx="11732895" cy="3596640"/>
        </p:xfrm>
        <a:graphic>
          <a:graphicData uri="http://schemas.openxmlformats.org/drawingml/2006/table">
            <a:tbl>
              <a:tblPr>
                <a:tableStyleId>{616DA210-FB5B-4158-B5E0-FEB733F419BA}</a:tableStyleId>
              </a:tblPr>
              <a:tblGrid>
                <a:gridCol w="1225719">
                  <a:extLst>
                    <a:ext uri="{9D8B030D-6E8A-4147-A177-3AD203B41FA5}">
                      <a16:colId xmlns="" xmlns:a16="http://schemas.microsoft.com/office/drawing/2014/main" val="944524243"/>
                    </a:ext>
                  </a:extLst>
                </a:gridCol>
                <a:gridCol w="10507176">
                  <a:extLst>
                    <a:ext uri="{9D8B030D-6E8A-4147-A177-3AD203B41FA5}">
                      <a16:colId xmlns="" xmlns:a16="http://schemas.microsoft.com/office/drawing/2014/main" val="2491463289"/>
                    </a:ext>
                  </a:extLst>
                </a:gridCol>
              </a:tblGrid>
              <a:tr h="236742">
                <a:tc>
                  <a:txBody>
                    <a:bodyPr/>
                    <a:lstStyle/>
                    <a:p>
                      <a:r>
                        <a:rPr lang="ru-MO" dirty="0" smtClean="0"/>
                        <a:t>Категория</a:t>
                      </a:r>
                      <a:endParaRPr lang="en-US" sz="1800" dirty="0">
                        <a:effectLst/>
                        <a:latin typeface="Times New Roman" panose="02020603050405020304" pitchFamily="18" charset="0"/>
                        <a:ea typeface="Times New Roman" panose="02020603050405020304" pitchFamily="18" charset="0"/>
                      </a:endParaRPr>
                    </a:p>
                  </a:txBody>
                  <a:tcPr marL="19050" marR="19050" marT="19050" marB="19050" anchor="ctr"/>
                </a:tc>
                <a:tc>
                  <a:txBody>
                    <a:bodyPr/>
                    <a:lstStyle/>
                    <a:p>
                      <a:r>
                        <a:rPr lang="ru-MO" sz="1800" b="0" i="0" kern="1200" dirty="0" smtClean="0">
                          <a:solidFill>
                            <a:schemeClr val="tx1"/>
                          </a:solidFill>
                          <a:effectLst/>
                          <a:latin typeface="+mn-lt"/>
                          <a:ea typeface="+mn-ea"/>
                          <a:cs typeface="+mn-cs"/>
                        </a:rPr>
                        <a:t>Компоненты, комментарии</a:t>
                      </a:r>
                      <a:endParaRPr lang="en-US" sz="1800" dirty="0">
                        <a:effectLst/>
                        <a:latin typeface="Times New Roman" panose="02020603050405020304" pitchFamily="18" charset="0"/>
                        <a:ea typeface="Times New Roman" panose="02020603050405020304" pitchFamily="18" charset="0"/>
                      </a:endParaRPr>
                    </a:p>
                  </a:txBody>
                  <a:tcPr marL="19050" marR="19050" marT="19050" marB="19050" anchor="ctr"/>
                </a:tc>
                <a:extLst>
                  <a:ext uri="{0D108BD9-81ED-4DB2-BD59-A6C34878D82A}">
                    <a16:rowId xmlns="" xmlns:a16="http://schemas.microsoft.com/office/drawing/2014/main" val="3982666276"/>
                  </a:ext>
                </a:extLst>
              </a:tr>
              <a:tr h="432667">
                <a:tc>
                  <a:txBody>
                    <a:bodyPr/>
                    <a:lstStyle/>
                    <a:p>
                      <a:r>
                        <a:rPr lang="ru-RU" sz="1800" dirty="0">
                          <a:effectLst/>
                        </a:rPr>
                        <a:t>FR-1</a:t>
                      </a:r>
                      <a:endParaRPr lang="en-US" sz="1800" dirty="0">
                        <a:effectLst/>
                        <a:latin typeface="Times New Roman" panose="02020603050405020304" pitchFamily="18" charset="0"/>
                        <a:ea typeface="Times New Roman" panose="02020603050405020304" pitchFamily="18" charset="0"/>
                      </a:endParaRPr>
                    </a:p>
                  </a:txBody>
                  <a:tcPr marL="19050" marR="19050" marT="19050" marB="19050" anchor="ctr"/>
                </a:tc>
                <a:tc>
                  <a:txBody>
                    <a:bodyPr/>
                    <a:lstStyle/>
                    <a:p>
                      <a:r>
                        <a:rPr lang="ru-MO" dirty="0" smtClean="0"/>
                        <a:t>бумага, фенольный состав: прессование и штамповка при комнатной температуре, высокий коэффициент гигроскопичности</a:t>
                      </a:r>
                      <a:endParaRPr lang="en-US" sz="1800" dirty="0">
                        <a:effectLst/>
                        <a:latin typeface="Times New Roman" panose="02020603050405020304" pitchFamily="18" charset="0"/>
                        <a:ea typeface="Times New Roman" panose="02020603050405020304" pitchFamily="18" charset="0"/>
                      </a:endParaRPr>
                    </a:p>
                  </a:txBody>
                  <a:tcPr marL="19050" marR="19050" marT="19050" marB="19050" anchor="ctr"/>
                </a:tc>
                <a:extLst>
                  <a:ext uri="{0D108BD9-81ED-4DB2-BD59-A6C34878D82A}">
                    <a16:rowId xmlns="" xmlns:a16="http://schemas.microsoft.com/office/drawing/2014/main" val="3993119728"/>
                  </a:ext>
                </a:extLst>
              </a:tr>
              <a:tr h="432667">
                <a:tc>
                  <a:txBody>
                    <a:bodyPr/>
                    <a:lstStyle/>
                    <a:p>
                      <a:r>
                        <a:rPr lang="ru-RU" sz="1800" dirty="0">
                          <a:effectLst/>
                        </a:rPr>
                        <a:t>FR-2</a:t>
                      </a:r>
                      <a:endParaRPr lang="en-US" sz="1800" dirty="0">
                        <a:effectLst/>
                        <a:latin typeface="Times New Roman" panose="02020603050405020304" pitchFamily="18" charset="0"/>
                        <a:ea typeface="Times New Roman" panose="02020603050405020304" pitchFamily="18" charset="0"/>
                      </a:endParaRPr>
                    </a:p>
                  </a:txBody>
                  <a:tcPr marL="19050" marR="19050" marT="19050" marB="19050" anchor="ctr"/>
                </a:tc>
                <a:tc>
                  <a:txBody>
                    <a:bodyPr/>
                    <a:lstStyle/>
                    <a:p>
                      <a:r>
                        <a:rPr lang="ru-MO" dirty="0" smtClean="0"/>
                        <a:t>бумага, фенольный состав: применима для односторонних печатных плат бытовой техники, низкая гигроскопичность</a:t>
                      </a:r>
                      <a:endParaRPr lang="en-US" sz="1800" dirty="0">
                        <a:effectLst/>
                        <a:latin typeface="Times New Roman" panose="02020603050405020304" pitchFamily="18" charset="0"/>
                        <a:ea typeface="Times New Roman" panose="02020603050405020304" pitchFamily="18" charset="0"/>
                      </a:endParaRPr>
                    </a:p>
                  </a:txBody>
                  <a:tcPr marL="19050" marR="19050" marT="19050" marB="19050" anchor="ctr"/>
                </a:tc>
                <a:extLst>
                  <a:ext uri="{0D108BD9-81ED-4DB2-BD59-A6C34878D82A}">
                    <a16:rowId xmlns="" xmlns:a16="http://schemas.microsoft.com/office/drawing/2014/main" val="3113804730"/>
                  </a:ext>
                </a:extLst>
              </a:tr>
              <a:tr h="236742">
                <a:tc>
                  <a:txBody>
                    <a:bodyPr/>
                    <a:lstStyle/>
                    <a:p>
                      <a:r>
                        <a:rPr lang="ru-RU" sz="1800" dirty="0">
                          <a:effectLst/>
                        </a:rPr>
                        <a:t>FR-3</a:t>
                      </a:r>
                      <a:endParaRPr lang="en-US" sz="1800" dirty="0">
                        <a:effectLst/>
                        <a:latin typeface="Times New Roman" panose="02020603050405020304" pitchFamily="18" charset="0"/>
                        <a:ea typeface="Times New Roman" panose="02020603050405020304" pitchFamily="18" charset="0"/>
                      </a:endParaRPr>
                    </a:p>
                  </a:txBody>
                  <a:tcPr marL="19050" marR="19050" marT="19050" marB="19050" anchor="ctr"/>
                </a:tc>
                <a:tc>
                  <a:txBody>
                    <a:bodyPr/>
                    <a:lstStyle/>
                    <a:p>
                      <a:r>
                        <a:rPr lang="ru-MO" dirty="0" smtClean="0"/>
                        <a:t>бумага, эпоксидный состав: составы с хорошими механическими и электрическими характеристиками</a:t>
                      </a:r>
                      <a:endParaRPr lang="en-US" sz="1800" dirty="0">
                        <a:effectLst/>
                        <a:latin typeface="Times New Roman" panose="02020603050405020304" pitchFamily="18" charset="0"/>
                        <a:ea typeface="Times New Roman" panose="02020603050405020304" pitchFamily="18" charset="0"/>
                      </a:endParaRPr>
                    </a:p>
                  </a:txBody>
                  <a:tcPr marL="19050" marR="19050" marT="19050" marB="19050" anchor="ctr"/>
                </a:tc>
                <a:extLst>
                  <a:ext uri="{0D108BD9-81ED-4DB2-BD59-A6C34878D82A}">
                    <a16:rowId xmlns="" xmlns:a16="http://schemas.microsoft.com/office/drawing/2014/main" val="3529290061"/>
                  </a:ext>
                </a:extLst>
              </a:tr>
              <a:tr h="236742">
                <a:tc>
                  <a:txBody>
                    <a:bodyPr/>
                    <a:lstStyle/>
                    <a:p>
                      <a:r>
                        <a:rPr lang="ru-RU" sz="1800" dirty="0">
                          <a:effectLst/>
                        </a:rPr>
                        <a:t>FR-4</a:t>
                      </a:r>
                      <a:endParaRPr lang="en-US" sz="1800" dirty="0">
                        <a:effectLst/>
                        <a:latin typeface="Times New Roman" panose="02020603050405020304" pitchFamily="18" charset="0"/>
                        <a:ea typeface="Times New Roman" panose="02020603050405020304" pitchFamily="18" charset="0"/>
                      </a:endParaRPr>
                    </a:p>
                  </a:txBody>
                  <a:tcPr marL="19050" marR="19050" marT="19050" marB="19050" anchor="ctr"/>
                </a:tc>
                <a:tc>
                  <a:txBody>
                    <a:bodyPr/>
                    <a:lstStyle/>
                    <a:p>
                      <a:r>
                        <a:rPr lang="ru-MO" dirty="0" smtClean="0"/>
                        <a:t>стеклопластик, эпоксидный состав: отличные механические и электрические свойства</a:t>
                      </a:r>
                      <a:endParaRPr lang="en-US" sz="1800" dirty="0">
                        <a:effectLst/>
                        <a:latin typeface="Times New Roman" panose="02020603050405020304" pitchFamily="18" charset="0"/>
                        <a:ea typeface="Times New Roman" panose="02020603050405020304" pitchFamily="18" charset="0"/>
                      </a:endParaRPr>
                    </a:p>
                  </a:txBody>
                  <a:tcPr marL="19050" marR="19050" marT="19050" marB="19050" anchor="ctr"/>
                </a:tc>
                <a:extLst>
                  <a:ext uri="{0D108BD9-81ED-4DB2-BD59-A6C34878D82A}">
                    <a16:rowId xmlns="" xmlns:a16="http://schemas.microsoft.com/office/drawing/2014/main" val="2495056404"/>
                  </a:ext>
                </a:extLst>
              </a:tr>
              <a:tr h="236742">
                <a:tc>
                  <a:txBody>
                    <a:bodyPr/>
                    <a:lstStyle/>
                    <a:p>
                      <a:r>
                        <a:rPr lang="ru-RU" sz="1800" dirty="0">
                          <a:effectLst/>
                        </a:rPr>
                        <a:t>FR-5</a:t>
                      </a:r>
                      <a:endParaRPr lang="en-US" sz="1800" dirty="0">
                        <a:effectLst/>
                        <a:latin typeface="Times New Roman" panose="02020603050405020304" pitchFamily="18" charset="0"/>
                        <a:ea typeface="Times New Roman" panose="02020603050405020304" pitchFamily="18" charset="0"/>
                      </a:endParaRPr>
                    </a:p>
                  </a:txBody>
                  <a:tcPr marL="19050" marR="19050" marT="19050" marB="19050" anchor="ctr"/>
                </a:tc>
                <a:tc>
                  <a:txBody>
                    <a:bodyPr/>
                    <a:lstStyle/>
                    <a:p>
                      <a:r>
                        <a:rPr lang="ru-MO" sz="1800" b="0" i="0" kern="1200" dirty="0" smtClean="0">
                          <a:solidFill>
                            <a:schemeClr val="tx1"/>
                          </a:solidFill>
                          <a:effectLst/>
                          <a:latin typeface="+mn-lt"/>
                          <a:ea typeface="+mn-ea"/>
                          <a:cs typeface="+mn-cs"/>
                        </a:rPr>
                        <a:t>стеклопластик, эпоксидный состав: высокая устойчивость к высоким температурам, отсутствие возгорания</a:t>
                      </a:r>
                      <a:endParaRPr lang="en-US" sz="1800" dirty="0">
                        <a:effectLst/>
                        <a:latin typeface="Times New Roman" panose="02020603050405020304" pitchFamily="18" charset="0"/>
                        <a:ea typeface="Times New Roman" panose="02020603050405020304" pitchFamily="18" charset="0"/>
                      </a:endParaRPr>
                    </a:p>
                  </a:txBody>
                  <a:tcPr marL="19050" marR="19050" marT="19050" marB="19050" anchor="ctr"/>
                </a:tc>
                <a:extLst>
                  <a:ext uri="{0D108BD9-81ED-4DB2-BD59-A6C34878D82A}">
                    <a16:rowId xmlns="" xmlns:a16="http://schemas.microsoft.com/office/drawing/2014/main" val="786850443"/>
                  </a:ext>
                </a:extLst>
              </a:tr>
              <a:tr h="432667">
                <a:tc>
                  <a:txBody>
                    <a:bodyPr/>
                    <a:lstStyle/>
                    <a:p>
                      <a:r>
                        <a:rPr lang="ru-RU" sz="1800" dirty="0">
                          <a:effectLst/>
                        </a:rPr>
                        <a:t>G10</a:t>
                      </a:r>
                      <a:endParaRPr lang="en-US" sz="1800" dirty="0">
                        <a:effectLst/>
                        <a:latin typeface="Times New Roman" panose="02020603050405020304" pitchFamily="18" charset="0"/>
                        <a:ea typeface="Times New Roman" panose="02020603050405020304" pitchFamily="18" charset="0"/>
                      </a:endParaRPr>
                    </a:p>
                  </a:txBody>
                  <a:tcPr marL="19050" marR="19050" marT="19050" marB="19050" anchor="ctr"/>
                </a:tc>
                <a:tc>
                  <a:txBody>
                    <a:bodyPr/>
                    <a:lstStyle/>
                    <a:p>
                      <a:r>
                        <a:rPr lang="ru-MO" sz="1800" b="0" i="0" kern="1200" dirty="0" smtClean="0">
                          <a:solidFill>
                            <a:schemeClr val="tx1"/>
                          </a:solidFill>
                          <a:effectLst/>
                          <a:latin typeface="+mn-lt"/>
                          <a:ea typeface="+mn-ea"/>
                          <a:cs typeface="+mn-cs"/>
                        </a:rPr>
                        <a:t>стеклопластик, эпоксидный состав: высокие изоляционные свойства, высочайшая прочность стеклопластика, низкий коэффициент гигроскопичности</a:t>
                      </a:r>
                      <a:endParaRPr lang="en-US" sz="1800" dirty="0">
                        <a:effectLst/>
                        <a:latin typeface="Times New Roman" panose="02020603050405020304" pitchFamily="18" charset="0"/>
                        <a:ea typeface="Times New Roman" panose="02020603050405020304" pitchFamily="18" charset="0"/>
                      </a:endParaRPr>
                    </a:p>
                  </a:txBody>
                  <a:tcPr marL="19050" marR="19050" marT="19050" marB="19050" anchor="ctr"/>
                </a:tc>
                <a:extLst>
                  <a:ext uri="{0D108BD9-81ED-4DB2-BD59-A6C34878D82A}">
                    <a16:rowId xmlns="" xmlns:a16="http://schemas.microsoft.com/office/drawing/2014/main" val="2335199383"/>
                  </a:ext>
                </a:extLst>
              </a:tr>
              <a:tr h="432667">
                <a:tc>
                  <a:txBody>
                    <a:bodyPr/>
                    <a:lstStyle/>
                    <a:p>
                      <a:r>
                        <a:rPr lang="ru-RU" sz="1800" dirty="0">
                          <a:effectLst/>
                        </a:rPr>
                        <a:t>G11</a:t>
                      </a:r>
                      <a:endParaRPr lang="en-US" sz="1800" dirty="0">
                        <a:effectLst/>
                        <a:latin typeface="Times New Roman" panose="02020603050405020304" pitchFamily="18" charset="0"/>
                        <a:ea typeface="Times New Roman" panose="02020603050405020304" pitchFamily="18" charset="0"/>
                      </a:endParaRPr>
                    </a:p>
                  </a:txBody>
                  <a:tcPr marL="19050" marR="19050" marT="19050" marB="19050" anchor="ctr"/>
                </a:tc>
                <a:tc>
                  <a:txBody>
                    <a:bodyPr/>
                    <a:lstStyle/>
                    <a:p>
                      <a:r>
                        <a:rPr lang="ru-MO" dirty="0" smtClean="0"/>
                        <a:t>стеклопластик, эпоксидный состав: высокая прочность на изгиб при высоких температурах, высокая стойкость к растворителям</a:t>
                      </a:r>
                      <a:endParaRPr lang="en-US" sz="1800" dirty="0">
                        <a:effectLst/>
                        <a:latin typeface="Times New Roman" panose="02020603050405020304" pitchFamily="18" charset="0"/>
                        <a:ea typeface="Times New Roman" panose="02020603050405020304" pitchFamily="18" charset="0"/>
                      </a:endParaRPr>
                    </a:p>
                  </a:txBody>
                  <a:tcPr marL="19050" marR="19050" marT="19050" marB="19050" anchor="ctr"/>
                </a:tc>
                <a:extLst>
                  <a:ext uri="{0D108BD9-81ED-4DB2-BD59-A6C34878D82A}">
                    <a16:rowId xmlns="" xmlns:a16="http://schemas.microsoft.com/office/drawing/2014/main" val="211906579"/>
                  </a:ext>
                </a:extLst>
              </a:tr>
            </a:tbl>
          </a:graphicData>
        </a:graphic>
      </p:graphicFrame>
      <p:sp>
        <p:nvSpPr>
          <p:cNvPr id="5" name="TextBox 4"/>
          <p:cNvSpPr txBox="1"/>
          <p:nvPr/>
        </p:nvSpPr>
        <p:spPr>
          <a:xfrm>
            <a:off x="220979" y="3660531"/>
            <a:ext cx="11732896" cy="2585323"/>
          </a:xfrm>
          <a:prstGeom prst="rect">
            <a:avLst/>
          </a:prstGeom>
          <a:noFill/>
        </p:spPr>
        <p:txBody>
          <a:bodyPr wrap="square" rtlCol="0">
            <a:spAutoFit/>
          </a:bodyPr>
          <a:lstStyle/>
          <a:p>
            <a:r>
              <a:rPr lang="ru-MO" dirty="0"/>
              <a:t>Прокат обозначается индексом FR (огнестойкость, стойкость к возгоранию) и G. Материал с индексом FR-1 имеет самую высокую горючесть, FR-5a - самую низкую. Материалы с индексами G10 и G11 изготовлены из высокопрочных материалов. Использование материала FR-1 не допускается. Существует множество примеров печатных плат на основе FR-1, поврежденных в результате </a:t>
            </a:r>
            <a:r>
              <a:rPr lang="ru-MO" dirty="0" err="1"/>
              <a:t>термокомпенсации</a:t>
            </a:r>
            <a:r>
              <a:rPr lang="ru-MO" dirty="0"/>
              <a:t>. Печатные платы этой категории больше похожи на картон.FR-4 часто используется при производстве промышленного оборудования, а FR-2 - в производстве бытовой техники. Эти две категории стандартизированы в отрасли, и печатные платы на основе FR-2 и FR-4 часто подходят для большинства приложений. Но иногда несовершенство характеристик этих категорий вынуждает использовать другие материалы. Например, для приложений с очень высокими частотами в качестве материала для печатных плат используются фторопласт и даже керамика. Однако чем экзотичнее материал печатной платы, тем выше цена.</a:t>
            </a:r>
            <a:endParaRPr lang="en-US" dirty="0"/>
          </a:p>
        </p:txBody>
      </p:sp>
    </p:spTree>
    <p:extLst>
      <p:ext uri="{BB962C8B-B14F-4D97-AF65-F5344CB8AC3E}">
        <p14:creationId xmlns:p14="http://schemas.microsoft.com/office/powerpoint/2010/main" val="2324130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ybrid Resource Guide – Amptek – X-Ray Detectors and Electron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09" y="4381499"/>
            <a:ext cx="314325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eramic plate hybrid circuit-Neways Micro Electronics (Wuxi) Co., Lt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3344" y="4381499"/>
            <a:ext cx="3306255" cy="24765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pc Flexible Pcb Board Manufacturer - Buy Pcb Board Manufacturer,Flexible  Pcb Board,Fpc Manufacturer Product on Alibaba.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5981" y="4162701"/>
            <a:ext cx="3365771" cy="26952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ybrid Circuit, हाइब्रिड सर्किट in Lamington Road, Mumbai , Prem Tronics |  ID: 15571911688"/>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t="11154" b="11117"/>
          <a:stretch/>
        </p:blipFill>
        <p:spPr bwMode="auto">
          <a:xfrm>
            <a:off x="70709" y="0"/>
            <a:ext cx="5596666" cy="4350265"/>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5087" y="133349"/>
            <a:ext cx="5804814" cy="3819525"/>
          </a:xfrm>
          <a:prstGeom prst="rect">
            <a:avLst/>
          </a:prstGeom>
        </p:spPr>
      </p:pic>
    </p:spTree>
    <p:extLst>
      <p:ext uri="{BB962C8B-B14F-4D97-AF65-F5344CB8AC3E}">
        <p14:creationId xmlns:p14="http://schemas.microsoft.com/office/powerpoint/2010/main" val="3865339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henzhen Electronic Fpc Boards/flexible Printed Circuit Board And  Flexible-rigid Pcb Assembly Manufacturer For Lcd/ Led Display - Buy  Flexible Printed Circuit Board,Flexible Printed Circuit Board And  Flexible-rigid Pcb Manufacturer,Electronic Fpc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3773" y="0"/>
            <a:ext cx="6284932" cy="6776884"/>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601" y="261387"/>
            <a:ext cx="5105400" cy="5105400"/>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7584" y="4170507"/>
            <a:ext cx="3275846" cy="2606377"/>
          </a:xfrm>
          <a:prstGeom prst="rect">
            <a:avLst/>
          </a:prstGeom>
        </p:spPr>
      </p:pic>
    </p:spTree>
    <p:extLst>
      <p:ext uri="{BB962C8B-B14F-4D97-AF65-F5344CB8AC3E}">
        <p14:creationId xmlns:p14="http://schemas.microsoft.com/office/powerpoint/2010/main" val="293576929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1087</TotalTime>
  <Words>671</Words>
  <Application>Microsoft Office PowerPoint</Application>
  <PresentationFormat>Произвольный</PresentationFormat>
  <Paragraphs>41</Paragraphs>
  <Slides>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Proiectarea Asistată de Calculator T.2 – Materiale utilizate în producerea industrială a de cablaj imprimat.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Proiectarea Asistată în Electronică L.1 – Introducere Noțiuni de bază</dc:title>
  <dc:creator>Пользователь Windows</dc:creator>
  <cp:lastModifiedBy>Asus</cp:lastModifiedBy>
  <cp:revision>44</cp:revision>
  <dcterms:created xsi:type="dcterms:W3CDTF">2020-08-30T16:25:08Z</dcterms:created>
  <dcterms:modified xsi:type="dcterms:W3CDTF">2021-09-26T21:11:47Z</dcterms:modified>
</cp:coreProperties>
</file>