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3" autoAdjust="0"/>
  </p:normalViewPr>
  <p:slideViewPr>
    <p:cSldViewPr snapToGrid="0">
      <p:cViewPr varScale="1">
        <p:scale>
          <a:sx n="106" d="100"/>
          <a:sy n="106" d="100"/>
        </p:scale>
        <p:origin x="100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2/8/2021</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2/8/2021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o-MD" sz="5400" b="1" dirty="0" smtClean="0">
                <a:latin typeface="Times New Roman" panose="02020603050405020304" pitchFamily="18" charset="0"/>
                <a:cs typeface="Times New Roman" panose="02020603050405020304" pitchFamily="18" charset="0"/>
              </a:rPr>
              <a:t>Arhitectura Calculatoarelor </a:t>
            </a:r>
            <a:br>
              <a:rPr lang="ro-MD" sz="5400" b="1" dirty="0" smtClean="0">
                <a:latin typeface="Times New Roman" panose="02020603050405020304" pitchFamily="18" charset="0"/>
                <a:cs typeface="Times New Roman" panose="02020603050405020304" pitchFamily="18" charset="0"/>
              </a:rPr>
            </a:br>
            <a:r>
              <a:rPr lang="en-GB" sz="3200" dirty="0" smtClean="0">
                <a:latin typeface="Times New Roman" panose="02020603050405020304" pitchFamily="18" charset="0"/>
                <a:cs typeface="Times New Roman" panose="02020603050405020304" pitchFamily="18" charset="0"/>
              </a:rPr>
              <a:t>T</a:t>
            </a:r>
            <a:r>
              <a:rPr lang="ro-MD" sz="3200" dirty="0" smtClean="0">
                <a:latin typeface="Times New Roman" panose="02020603050405020304" pitchFamily="18" charset="0"/>
                <a:cs typeface="Times New Roman" panose="02020603050405020304" pitchFamily="18" charset="0"/>
              </a:rPr>
              <a:t>.4 </a:t>
            </a:r>
            <a:r>
              <a:rPr lang="ro-MD" sz="3200" dirty="0" smtClean="0">
                <a:latin typeface="Times New Roman" panose="02020603050405020304" pitchFamily="18" charset="0"/>
                <a:cs typeface="Times New Roman" panose="02020603050405020304" pitchFamily="18" charset="0"/>
              </a:rPr>
              <a:t>–</a:t>
            </a:r>
            <a:r>
              <a:rPr lang="en-US" sz="3200" dirty="0" err="1" smtClean="0">
                <a:latin typeface="Times New Roman" panose="02020603050405020304" pitchFamily="18" charset="0"/>
                <a:cs typeface="Times New Roman" panose="02020603050405020304" pitchFamily="18" charset="0"/>
              </a:rPr>
              <a:t>Structura</a:t>
            </a:r>
            <a:r>
              <a:rPr lang="en-US" sz="3200" dirty="0" smtClean="0">
                <a:latin typeface="Times New Roman" panose="02020603050405020304" pitchFamily="18" charset="0"/>
                <a:cs typeface="Times New Roman" panose="02020603050405020304" pitchFamily="18" charset="0"/>
              </a:rPr>
              <a:t> </a:t>
            </a:r>
            <a:r>
              <a:rPr lang="ro-MD" sz="3200" dirty="0" smtClean="0">
                <a:latin typeface="Times New Roman" panose="02020603050405020304" pitchFamily="18" charset="0"/>
                <a:cs typeface="Times New Roman" panose="02020603050405020304" pitchFamily="18" charset="0"/>
              </a:rPr>
              <a:t>și caracteristicile</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unităţii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centrale</a:t>
            </a: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ro-MD" dirty="0" smtClean="0"/>
              <a:t>Conf. Univ. Dr. Crețu Vasilii</a:t>
            </a:r>
            <a:endParaRPr lang="en-US" dirty="0"/>
          </a:p>
        </p:txBody>
      </p:sp>
      <p:sp>
        <p:nvSpPr>
          <p:cNvPr id="2" name="TextBox 1"/>
          <p:cNvSpPr txBox="1"/>
          <p:nvPr/>
        </p:nvSpPr>
        <p:spPr>
          <a:xfrm>
            <a:off x="846497" y="3023857"/>
            <a:ext cx="10429592" cy="646331"/>
          </a:xfrm>
          <a:prstGeom prst="rect">
            <a:avLst/>
          </a:prstGeom>
          <a:noFill/>
        </p:spPr>
        <p:txBody>
          <a:bodyPr wrap="square" rtlCol="0">
            <a:spAutoFit/>
          </a:bodyPr>
          <a:lstStyle/>
          <a:p>
            <a:r>
              <a:rPr lang="ro-MD" b="1" dirty="0" smtClean="0"/>
              <a:t>Scopul Lecției: </a:t>
            </a:r>
            <a:r>
              <a:rPr lang="en-US" b="1" dirty="0"/>
              <a:t>De a face </a:t>
            </a:r>
            <a:r>
              <a:rPr lang="en-US" b="1" dirty="0" err="1"/>
              <a:t>cunoștință</a:t>
            </a:r>
            <a:r>
              <a:rPr lang="en-US" b="1" dirty="0"/>
              <a:t> cu </a:t>
            </a:r>
            <a:r>
              <a:rPr lang="en-US" b="1" dirty="0" err="1"/>
              <a:t>noțiunea</a:t>
            </a:r>
            <a:r>
              <a:rPr lang="en-US" b="1" dirty="0"/>
              <a:t> de </a:t>
            </a:r>
            <a:r>
              <a:rPr lang="en-US" b="1" dirty="0" err="1"/>
              <a:t>Unitate</a:t>
            </a:r>
            <a:r>
              <a:rPr lang="en-US" b="1" dirty="0"/>
              <a:t> </a:t>
            </a:r>
            <a:r>
              <a:rPr lang="en-US" b="1" dirty="0" err="1"/>
              <a:t>Centrală</a:t>
            </a:r>
            <a:r>
              <a:rPr lang="en-US" b="1" dirty="0"/>
              <a:t> </a:t>
            </a:r>
            <a:r>
              <a:rPr lang="en-US" b="1" dirty="0" err="1" smtClean="0"/>
              <a:t>structura</a:t>
            </a:r>
            <a:r>
              <a:rPr lang="en-US" b="1" dirty="0" smtClean="0"/>
              <a:t> </a:t>
            </a:r>
            <a:r>
              <a:rPr lang="en-US" b="1" dirty="0" err="1" smtClean="0"/>
              <a:t>ei</a:t>
            </a:r>
            <a:r>
              <a:rPr lang="ro-MD" b="1" dirty="0" smtClean="0"/>
              <a:t> și caracteristicile</a:t>
            </a:r>
            <a:r>
              <a:rPr lang="en-US" b="1" dirty="0" smtClean="0"/>
              <a:t>. </a:t>
            </a:r>
            <a:r>
              <a:rPr lang="en-US" b="1" dirty="0" err="1"/>
              <a:t>Funcția</a:t>
            </a:r>
            <a:r>
              <a:rPr lang="en-US" b="1" dirty="0"/>
              <a:t> UAL, </a:t>
            </a:r>
            <a:r>
              <a:rPr lang="en-US" b="1" dirty="0" err="1"/>
              <a:t>UCd</a:t>
            </a:r>
            <a:r>
              <a:rPr lang="en-US" b="1" dirty="0"/>
              <a:t> </a:t>
            </a:r>
            <a:r>
              <a:rPr lang="en-US" b="1" dirty="0" err="1"/>
              <a:t>și</a:t>
            </a:r>
            <a:r>
              <a:rPr lang="en-US" b="1" dirty="0"/>
              <a:t> RG </a:t>
            </a:r>
            <a:endParaRPr lang="en-US" dirty="0"/>
          </a:p>
        </p:txBody>
      </p:sp>
      <p:sp>
        <p:nvSpPr>
          <p:cNvPr id="6" name="TextBox 5"/>
          <p:cNvSpPr txBox="1"/>
          <p:nvPr/>
        </p:nvSpPr>
        <p:spPr>
          <a:xfrm>
            <a:off x="362140" y="1802771"/>
            <a:ext cx="11588436" cy="923330"/>
          </a:xfrm>
          <a:prstGeom prst="rect">
            <a:avLst/>
          </a:prstGeom>
          <a:noFill/>
        </p:spPr>
        <p:txBody>
          <a:bodyPr wrap="square" rtlCol="0">
            <a:spAutoFit/>
          </a:bodyPr>
          <a:lstStyle/>
          <a:p>
            <a:r>
              <a:rPr lang="ro-RO" b="1" dirty="0"/>
              <a:t>Structura Unității Centrale. Unitatea Aritmetică şi Logică (UAL), Unitatea de Comandă (UCd), Registrele generale (RG</a:t>
            </a:r>
            <a:r>
              <a:rPr lang="ro-RO" b="1" dirty="0" smtClean="0"/>
              <a:t>). </a:t>
            </a:r>
            <a:r>
              <a:rPr lang="ro-RO" b="1" dirty="0"/>
              <a:t>Caracteristicile unităţii centrale. Lungimea cuvântului, Frecvenţa ceasului, Numărul de instrucţiuni executate în unitatea de timp, Gradul de paralelism, Paralelism la nivel de proceso</a:t>
            </a:r>
            <a:endParaRPr lang="en-US" strike="sngStrike" dirty="0"/>
          </a:p>
        </p:txBody>
      </p:sp>
      <p:sp>
        <p:nvSpPr>
          <p:cNvPr id="3" name="Прямоугольник 2"/>
          <p:cNvSpPr/>
          <p:nvPr/>
        </p:nvSpPr>
        <p:spPr>
          <a:xfrm>
            <a:off x="846496" y="3925545"/>
            <a:ext cx="10234945" cy="2308324"/>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Schema conceptuală a UC</a:t>
            </a:r>
            <a:endParaRPr lang="ro-RO" b="1" dirty="0"/>
          </a:p>
          <a:p>
            <a:r>
              <a:rPr lang="ro-RO" b="1" i="1" dirty="0"/>
              <a:t>§  Funcțiile Componentelor UC</a:t>
            </a:r>
            <a:endParaRPr lang="ro-RO" b="1" dirty="0"/>
          </a:p>
          <a:p>
            <a:r>
              <a:rPr lang="ro-RO" b="1" i="1" dirty="0"/>
              <a:t>§  Structura Componentelor </a:t>
            </a:r>
            <a:r>
              <a:rPr lang="ro-RO" b="1" i="1" dirty="0" smtClean="0"/>
              <a:t>UC</a:t>
            </a:r>
          </a:p>
          <a:p>
            <a:r>
              <a:rPr lang="ro-RO" b="1" i="1" dirty="0"/>
              <a:t>§  Noțiunea de lungimea cuvîntului</a:t>
            </a:r>
            <a:endParaRPr lang="ro-RO" b="1" dirty="0"/>
          </a:p>
          <a:p>
            <a:r>
              <a:rPr lang="ro-RO" b="1" i="1" dirty="0"/>
              <a:t>§  Influența frecvenței ceasului asupra performanței</a:t>
            </a:r>
            <a:endParaRPr lang="ro-RO" b="1" dirty="0"/>
          </a:p>
          <a:p>
            <a:r>
              <a:rPr lang="ro-RO" b="1" i="1" dirty="0"/>
              <a:t>§  Paralelismul la nivel de instrucțiune(pipeline) </a:t>
            </a:r>
            <a:endParaRPr lang="ro-RO" b="1" dirty="0"/>
          </a:p>
          <a:p>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00329"/>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un moment de timp fiecare segment executând unul  din cele 5 segmente de instrucţiune diferite. Dacă timpul de execuţie a unui segment este de 1 secundă, (t</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11</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=1s) atunci timpul de execuţie a 7 instrucţiuni este, aşa cum se vede în figură, de 11 secunde. Pe o maşină normală, fără pipeline, timpul de execuţie a 7 instrucţiuni, fiecare necesitând 5 secunde, ar fi  de 35 sec. Efectul se vede în creşterea debitului în executarea instrucţiunilor.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769166" y="1200328"/>
            <a:ext cx="5952698" cy="1388963"/>
            <a:chOff x="3141" y="10804"/>
            <a:chExt cx="5400" cy="1260"/>
          </a:xfrm>
        </p:grpSpPr>
        <p:sp>
          <p:nvSpPr>
            <p:cNvPr id="6" name="Text Box 15"/>
            <p:cNvSpPr txBox="1">
              <a:spLocks noChangeArrowheads="1"/>
            </p:cNvSpPr>
            <p:nvPr/>
          </p:nvSpPr>
          <p:spPr bwMode="auto">
            <a:xfrm>
              <a:off x="3141" y="10804"/>
              <a:ext cx="720" cy="12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16"/>
            <p:cNvSpPr txBox="1">
              <a:spLocks noChangeArrowheads="1"/>
            </p:cNvSpPr>
            <p:nvPr/>
          </p:nvSpPr>
          <p:spPr bwMode="auto">
            <a:xfrm>
              <a:off x="4581" y="108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17"/>
            <p:cNvSpPr txBox="1">
              <a:spLocks noChangeArrowheads="1"/>
            </p:cNvSpPr>
            <p:nvPr/>
          </p:nvSpPr>
          <p:spPr bwMode="auto">
            <a:xfrm>
              <a:off x="5661" y="108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18"/>
            <p:cNvSpPr txBox="1">
              <a:spLocks noChangeArrowheads="1"/>
            </p:cNvSpPr>
            <p:nvPr/>
          </p:nvSpPr>
          <p:spPr bwMode="auto">
            <a:xfrm>
              <a:off x="6741" y="108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19"/>
            <p:cNvSpPr txBox="1">
              <a:spLocks noChangeArrowheads="1"/>
            </p:cNvSpPr>
            <p:nvPr/>
          </p:nvSpPr>
          <p:spPr bwMode="auto">
            <a:xfrm>
              <a:off x="7821" y="108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20"/>
            <p:cNvSpPr txBox="1">
              <a:spLocks noChangeArrowheads="1"/>
            </p:cNvSpPr>
            <p:nvPr/>
          </p:nvSpPr>
          <p:spPr bwMode="auto">
            <a:xfrm>
              <a:off x="4581" y="117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Text Box 21"/>
            <p:cNvSpPr txBox="1">
              <a:spLocks noChangeArrowheads="1"/>
            </p:cNvSpPr>
            <p:nvPr/>
          </p:nvSpPr>
          <p:spPr bwMode="auto">
            <a:xfrm>
              <a:off x="5661" y="117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Text Box 22"/>
            <p:cNvSpPr txBox="1">
              <a:spLocks noChangeArrowheads="1"/>
            </p:cNvSpPr>
            <p:nvPr/>
          </p:nvSpPr>
          <p:spPr bwMode="auto">
            <a:xfrm>
              <a:off x="6741" y="117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Text Box 23"/>
            <p:cNvSpPr txBox="1">
              <a:spLocks noChangeArrowheads="1"/>
            </p:cNvSpPr>
            <p:nvPr/>
          </p:nvSpPr>
          <p:spPr bwMode="auto">
            <a:xfrm>
              <a:off x="7821" y="117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5" name="Line 24"/>
            <p:cNvCxnSpPr>
              <a:cxnSpLocks noChangeShapeType="1"/>
            </p:cNvCxnSpPr>
            <p:nvPr/>
          </p:nvCxnSpPr>
          <p:spPr bwMode="auto">
            <a:xfrm>
              <a:off x="3861" y="10984"/>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25"/>
            <p:cNvCxnSpPr>
              <a:cxnSpLocks noChangeShapeType="1"/>
            </p:cNvCxnSpPr>
            <p:nvPr/>
          </p:nvCxnSpPr>
          <p:spPr bwMode="auto">
            <a:xfrm>
              <a:off x="5301" y="109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26"/>
            <p:cNvCxnSpPr>
              <a:cxnSpLocks noChangeShapeType="1"/>
            </p:cNvCxnSpPr>
            <p:nvPr/>
          </p:nvCxnSpPr>
          <p:spPr bwMode="auto">
            <a:xfrm>
              <a:off x="6381" y="109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27"/>
            <p:cNvCxnSpPr>
              <a:cxnSpLocks noChangeShapeType="1"/>
            </p:cNvCxnSpPr>
            <p:nvPr/>
          </p:nvCxnSpPr>
          <p:spPr bwMode="auto">
            <a:xfrm>
              <a:off x="7461" y="109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28"/>
            <p:cNvCxnSpPr>
              <a:cxnSpLocks noChangeShapeType="1"/>
            </p:cNvCxnSpPr>
            <p:nvPr/>
          </p:nvCxnSpPr>
          <p:spPr bwMode="auto">
            <a:xfrm>
              <a:off x="3861" y="11884"/>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29"/>
            <p:cNvCxnSpPr>
              <a:cxnSpLocks noChangeShapeType="1"/>
            </p:cNvCxnSpPr>
            <p:nvPr/>
          </p:nvCxnSpPr>
          <p:spPr bwMode="auto">
            <a:xfrm>
              <a:off x="5301" y="118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30"/>
            <p:cNvCxnSpPr>
              <a:cxnSpLocks noChangeShapeType="1"/>
            </p:cNvCxnSpPr>
            <p:nvPr/>
          </p:nvCxnSpPr>
          <p:spPr bwMode="auto">
            <a:xfrm>
              <a:off x="6381" y="118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31"/>
            <p:cNvCxnSpPr>
              <a:cxnSpLocks noChangeShapeType="1"/>
            </p:cNvCxnSpPr>
            <p:nvPr/>
          </p:nvCxnSpPr>
          <p:spPr bwMode="auto">
            <a:xfrm>
              <a:off x="7461" y="118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3" name="Прямоугольник 22"/>
          <p:cNvSpPr/>
          <p:nvPr/>
        </p:nvSpPr>
        <p:spPr>
          <a:xfrm>
            <a:off x="1437407" y="2716017"/>
            <a:ext cx="3822521" cy="369332"/>
          </a:xfrm>
          <a:prstGeom prst="rect">
            <a:avLst/>
          </a:prstGeom>
        </p:spPr>
        <p:txBody>
          <a:bodyPr wrap="non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Pipeline cu două benzi de asamblare.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4" name="Прямоугольник 23"/>
          <p:cNvSpPr/>
          <p:nvPr/>
        </p:nvSpPr>
        <p:spPr>
          <a:xfrm>
            <a:off x="84499" y="3382984"/>
            <a:ext cx="12023002" cy="3139321"/>
          </a:xfrm>
          <a:prstGeom prst="rect">
            <a:avLst/>
          </a:prstGeom>
        </p:spPr>
        <p:txBody>
          <a:bodyPr wrap="square">
            <a:spAutoFit/>
          </a:bodyPr>
          <a:lstStyle/>
          <a:p>
            <a:pPr indent="450215" algn="just">
              <a:spcAft>
                <a:spcPts val="0"/>
              </a:spcAft>
            </a:pP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 astfel de sistem are o singură unitate de extragere a instrucţiunii (S1) care extrage perechi de instrucţiuni şi le plasează pe cele două benzi.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Condiţia de a lucra în paralel este ca cele două instrucţiuni să nu îşi dispute aceeaşi resursă şi să nu depindă una de rezultatul celeilalte. Această condiţie este garantată fie de compilator , fie de un hard suplimentar dotat cu un sistem de predicţie.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Calculatoarele Pentium I erau dotate cu două benzi de asamblare: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-bandă de asamblare U (U pipeline), bandă principală, care putea executa orice instrucţiune;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-bandă de asamblare V (V pipeline), care putea executa doar instrucţiunile simple în numere întregi şi o singură instrucţiune simplă în virgulă mobilă.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Existau reguli destul de complicate pentru împerecherea instrucţiunilor. Erau extrase câte două instrucţiuni şi dacă erau compatibile erau executate, dacă nu, se executa doar prima pe banda U, a doua fiind păstrată şi împerecheată cu cea care urma. În acest mod, s-a constatat că Pentium I era de două ori mai rapid decât un 586 la aceeaşi frecvenţă.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1817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00329"/>
          </a:xfrm>
          <a:prstGeom prst="rect">
            <a:avLst/>
          </a:prstGeom>
        </p:spPr>
        <p:txBody>
          <a:bodyPr wrap="square">
            <a:spAutoFit/>
          </a:bodyPr>
          <a:lstStyle/>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Arhitecturi suprascalare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Pornind de la ideea benzilor de asamblare , s-a ajuns la concluzia că este mai benefic de a avea o singură bandă de asamblare dar cu mai multe unităţi funcţionale. O astfel de arhitectură se numeşte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superscalară</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termen introdus de Agerwals şi Cocke în 1987. În figura 2.4. este dată o astfel de arhitectură.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1887269" y="1281631"/>
            <a:ext cx="6496239" cy="3931934"/>
            <a:chOff x="2601" y="8621"/>
            <a:chExt cx="6840" cy="4140"/>
          </a:xfrm>
        </p:grpSpPr>
        <p:sp>
          <p:nvSpPr>
            <p:cNvPr id="6" name="Text Box 33"/>
            <p:cNvSpPr txBox="1">
              <a:spLocks noChangeArrowheads="1"/>
            </p:cNvSpPr>
            <p:nvPr/>
          </p:nvSpPr>
          <p:spPr bwMode="auto">
            <a:xfrm>
              <a:off x="2601" y="10421"/>
              <a:ext cx="72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34"/>
            <p:cNvSpPr txBox="1">
              <a:spLocks noChangeArrowheads="1"/>
            </p:cNvSpPr>
            <p:nvPr/>
          </p:nvSpPr>
          <p:spPr bwMode="auto">
            <a:xfrm>
              <a:off x="3681" y="10421"/>
              <a:ext cx="72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35"/>
            <p:cNvSpPr txBox="1">
              <a:spLocks noChangeArrowheads="1"/>
            </p:cNvSpPr>
            <p:nvPr/>
          </p:nvSpPr>
          <p:spPr bwMode="auto">
            <a:xfrm>
              <a:off x="4761" y="10421"/>
              <a:ext cx="72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36"/>
            <p:cNvSpPr txBox="1">
              <a:spLocks noChangeArrowheads="1"/>
            </p:cNvSpPr>
            <p:nvPr/>
          </p:nvSpPr>
          <p:spPr bwMode="auto">
            <a:xfrm>
              <a:off x="8721" y="10421"/>
              <a:ext cx="72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37"/>
            <p:cNvSpPr txBox="1">
              <a:spLocks noChangeArrowheads="1"/>
            </p:cNvSpPr>
            <p:nvPr/>
          </p:nvSpPr>
          <p:spPr bwMode="auto">
            <a:xfrm>
              <a:off x="6381" y="10421"/>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l</a:t>
              </a:r>
              <a:r>
                <a:rPr lang="ro-RO" sz="800">
                  <a:effectLst/>
                  <a:latin typeface="Arial" panose="020B0604020202020204" pitchFamily="34" charset="0"/>
                  <a:ea typeface="Times New Roman" panose="02020603050405020304" pitchFamily="18" charset="0"/>
                  <a:cs typeface="Times New Roman" panose="02020603050405020304" pitchFamily="18" charset="0"/>
                </a:rPr>
                <a:t>LOAD</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38"/>
            <p:cNvSpPr txBox="1">
              <a:spLocks noChangeArrowheads="1"/>
            </p:cNvSpPr>
            <p:nvPr/>
          </p:nvSpPr>
          <p:spPr bwMode="auto">
            <a:xfrm>
              <a:off x="6381" y="11321"/>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STORE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Text Box 39"/>
            <p:cNvSpPr txBox="1">
              <a:spLocks noChangeArrowheads="1"/>
            </p:cNvSpPr>
            <p:nvPr/>
          </p:nvSpPr>
          <p:spPr bwMode="auto">
            <a:xfrm>
              <a:off x="6381" y="12221"/>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VIRGULĂ</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FLOTANTĂ</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3" name="Text Box 40"/>
            <p:cNvSpPr txBox="1">
              <a:spLocks noChangeArrowheads="1"/>
            </p:cNvSpPr>
            <p:nvPr/>
          </p:nvSpPr>
          <p:spPr bwMode="auto">
            <a:xfrm>
              <a:off x="6381" y="9521"/>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UAL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4" name="Text Box 41"/>
            <p:cNvSpPr txBox="1">
              <a:spLocks noChangeArrowheads="1"/>
            </p:cNvSpPr>
            <p:nvPr/>
          </p:nvSpPr>
          <p:spPr bwMode="auto">
            <a:xfrm>
              <a:off x="6381" y="8621"/>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UAL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5" name="Line 42"/>
            <p:cNvCxnSpPr>
              <a:cxnSpLocks noChangeShapeType="1"/>
            </p:cNvCxnSpPr>
            <p:nvPr/>
          </p:nvCxnSpPr>
          <p:spPr bwMode="auto">
            <a:xfrm>
              <a:off x="3321" y="10601"/>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43"/>
            <p:cNvCxnSpPr>
              <a:cxnSpLocks noChangeShapeType="1"/>
            </p:cNvCxnSpPr>
            <p:nvPr/>
          </p:nvCxnSpPr>
          <p:spPr bwMode="auto">
            <a:xfrm>
              <a:off x="4401" y="10601"/>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44"/>
            <p:cNvCxnSpPr>
              <a:cxnSpLocks noChangeShapeType="1"/>
            </p:cNvCxnSpPr>
            <p:nvPr/>
          </p:nvCxnSpPr>
          <p:spPr bwMode="auto">
            <a:xfrm flipV="1">
              <a:off x="5481" y="8801"/>
              <a:ext cx="900" cy="18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45"/>
            <p:cNvCxnSpPr>
              <a:cxnSpLocks noChangeShapeType="1"/>
            </p:cNvCxnSpPr>
            <p:nvPr/>
          </p:nvCxnSpPr>
          <p:spPr bwMode="auto">
            <a:xfrm>
              <a:off x="5481" y="10601"/>
              <a:ext cx="900" cy="18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46"/>
            <p:cNvCxnSpPr>
              <a:cxnSpLocks noChangeShapeType="1"/>
            </p:cNvCxnSpPr>
            <p:nvPr/>
          </p:nvCxnSpPr>
          <p:spPr bwMode="auto">
            <a:xfrm>
              <a:off x="5481" y="10601"/>
              <a:ext cx="9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47"/>
            <p:cNvCxnSpPr>
              <a:cxnSpLocks noChangeShapeType="1"/>
            </p:cNvCxnSpPr>
            <p:nvPr/>
          </p:nvCxnSpPr>
          <p:spPr bwMode="auto">
            <a:xfrm flipV="1">
              <a:off x="5481" y="9701"/>
              <a:ext cx="900" cy="9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48"/>
            <p:cNvCxnSpPr>
              <a:cxnSpLocks noChangeShapeType="1"/>
            </p:cNvCxnSpPr>
            <p:nvPr/>
          </p:nvCxnSpPr>
          <p:spPr bwMode="auto">
            <a:xfrm>
              <a:off x="5481" y="10601"/>
              <a:ext cx="900" cy="108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49"/>
            <p:cNvCxnSpPr>
              <a:cxnSpLocks noChangeShapeType="1"/>
            </p:cNvCxnSpPr>
            <p:nvPr/>
          </p:nvCxnSpPr>
          <p:spPr bwMode="auto">
            <a:xfrm>
              <a:off x="7641" y="10601"/>
              <a:ext cx="108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50"/>
            <p:cNvCxnSpPr>
              <a:cxnSpLocks noChangeShapeType="1"/>
            </p:cNvCxnSpPr>
            <p:nvPr/>
          </p:nvCxnSpPr>
          <p:spPr bwMode="auto">
            <a:xfrm>
              <a:off x="7641" y="8801"/>
              <a:ext cx="162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51"/>
            <p:cNvCxnSpPr>
              <a:cxnSpLocks noChangeShapeType="1"/>
            </p:cNvCxnSpPr>
            <p:nvPr/>
          </p:nvCxnSpPr>
          <p:spPr bwMode="auto">
            <a:xfrm>
              <a:off x="9261" y="8801"/>
              <a:ext cx="0" cy="162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 name="Line 52"/>
            <p:cNvCxnSpPr>
              <a:cxnSpLocks noChangeShapeType="1"/>
            </p:cNvCxnSpPr>
            <p:nvPr/>
          </p:nvCxnSpPr>
          <p:spPr bwMode="auto">
            <a:xfrm>
              <a:off x="7641" y="9701"/>
              <a:ext cx="12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 name="Line 53"/>
            <p:cNvCxnSpPr>
              <a:cxnSpLocks noChangeShapeType="1"/>
            </p:cNvCxnSpPr>
            <p:nvPr/>
          </p:nvCxnSpPr>
          <p:spPr bwMode="auto">
            <a:xfrm>
              <a:off x="8901" y="9701"/>
              <a:ext cx="0" cy="72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54"/>
            <p:cNvCxnSpPr>
              <a:cxnSpLocks noChangeShapeType="1"/>
            </p:cNvCxnSpPr>
            <p:nvPr/>
          </p:nvCxnSpPr>
          <p:spPr bwMode="auto">
            <a:xfrm>
              <a:off x="7641" y="12401"/>
              <a:ext cx="162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8" name="Line 55"/>
            <p:cNvCxnSpPr>
              <a:cxnSpLocks noChangeShapeType="1"/>
            </p:cNvCxnSpPr>
            <p:nvPr/>
          </p:nvCxnSpPr>
          <p:spPr bwMode="auto">
            <a:xfrm flipV="1">
              <a:off x="9261" y="10961"/>
              <a:ext cx="0" cy="144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56"/>
            <p:cNvCxnSpPr>
              <a:cxnSpLocks noChangeShapeType="1"/>
            </p:cNvCxnSpPr>
            <p:nvPr/>
          </p:nvCxnSpPr>
          <p:spPr bwMode="auto">
            <a:xfrm>
              <a:off x="7641" y="11681"/>
              <a:ext cx="12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57"/>
            <p:cNvCxnSpPr>
              <a:cxnSpLocks noChangeShapeType="1"/>
            </p:cNvCxnSpPr>
            <p:nvPr/>
          </p:nvCxnSpPr>
          <p:spPr bwMode="auto">
            <a:xfrm flipV="1">
              <a:off x="8901" y="10961"/>
              <a:ext cx="0" cy="72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31" name="Прямоугольник 30"/>
          <p:cNvSpPr/>
          <p:nvPr/>
        </p:nvSpPr>
        <p:spPr>
          <a:xfrm>
            <a:off x="0" y="5294868"/>
            <a:ext cx="12101465" cy="1477328"/>
          </a:xfrm>
          <a:prstGeom prst="rect">
            <a:avLst/>
          </a:prstGeom>
        </p:spPr>
        <p:txBody>
          <a:bodyPr wrap="squar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Procesor superscalat cu 5 unităţi funcţionale.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Ideea arhitecturii superscalare este că segmentul S3 poate lansa instrucţiuni mult mai rapid decât le poate executa S4, deci, la o bandă simplă există o gâtuire de timp între S3 şi S4. La arhitectura superscalară, se împarte unitatea de execuţie S4 în unităţi funcţionale pe tipuri de instrucţiuni (de încărcare,LOAD, de memorie, STORE, de virgilă mobilă)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495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31325"/>
          </a:xfrm>
          <a:prstGeom prst="rect">
            <a:avLst/>
          </a:prstGeom>
        </p:spPr>
        <p:txBody>
          <a:bodyPr wrap="square">
            <a:spAutoFit/>
          </a:bodyPr>
          <a:lstStyle/>
          <a:p>
            <a:pPr marL="342900" lvl="0" indent="-342900" algn="just">
              <a:spcAft>
                <a:spcPts val="0"/>
              </a:spcAft>
              <a:buFont typeface="+mj-lt"/>
              <a:buAutoNum type="alphaLcPeriod"/>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Paralelism la nivel de procesor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Banda de asamblare sau arhitectura superscalară nu cresc performanţele în mod simţitor. Mult mai eficientă este mărirea numărului de procesoare. Acest lucru se întâmplă în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-maşinile SIMD, calculatoare vectoriale;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-maşinile MIMD, multiprocesoare;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-maşinile MIMD, multicalculatoare.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361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200876"/>
          </a:xfrm>
          <a:prstGeom prst="rect">
            <a:avLst/>
          </a:prstGeom>
        </p:spPr>
        <p:txBody>
          <a:bodyPr wrap="square">
            <a:spAutoFit/>
          </a:bodyPr>
          <a:lstStyle/>
          <a:p>
            <a:pPr lvl="0">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MODURI DE ADRESARE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224790"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După posibilitatea găsirii operanzilor, există mai multe moduri de adresare: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imediată;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directă;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indirectă;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indexată.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lphaLcParenR"/>
              <a:tabLst>
                <a:tab pos="678180" algn="l"/>
              </a:tabLs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imediată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Operandul se află chiar în câmpul instrucţiunii.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960711" y="3200876"/>
            <a:ext cx="4639322" cy="1257475"/>
          </a:xfrm>
          <a:prstGeom prst="rect">
            <a:avLst/>
          </a:prstGeom>
        </p:spPr>
      </p:pic>
      <p:sp>
        <p:nvSpPr>
          <p:cNvPr id="7" name="Прямоугольник 6"/>
          <p:cNvSpPr/>
          <p:nvPr/>
        </p:nvSpPr>
        <p:spPr>
          <a:xfrm>
            <a:off x="102929" y="4593300"/>
            <a:ext cx="4544193" cy="369332"/>
          </a:xfrm>
          <a:prstGeom prst="rect">
            <a:avLst/>
          </a:prstGeom>
        </p:spPr>
        <p:txBody>
          <a:bodyPr wrap="non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transferă valoarea 20000 în registrul 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78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0"/>
            <a:ext cx="6096000" cy="646331"/>
          </a:xfrm>
          <a:prstGeom prst="rect">
            <a:avLst/>
          </a:prstGeom>
        </p:spPr>
        <p:txBody>
          <a:bodyPr>
            <a:spAutoFit/>
          </a:bodyPr>
          <a:lstStyle/>
          <a:p>
            <a:pPr lvl="0" algn="just">
              <a:spcAft>
                <a:spcPts val="0"/>
              </a:spcAft>
              <a:tabLst>
                <a:tab pos="678180" algn="l"/>
              </a:tabLs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a:t>
            </a:r>
            <a:r>
              <a:rPr lang="ro-RO"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direct</a:t>
            </a:r>
            <a:endParaRPr lang="en-US" sz="1600" dirty="0" smtClean="0">
              <a:latin typeface="Arial" panose="020B0604020202020204" pitchFamily="34" charset="0"/>
              <a:ea typeface="Times New Roman" panose="02020603050405020304" pitchFamily="18" charset="0"/>
              <a:cs typeface="Times New Roman" panose="02020603050405020304" pitchFamily="18" charset="0"/>
            </a:endParaRPr>
          </a:p>
          <a:p>
            <a:pPr lvl="0" algn="just">
              <a:spcAft>
                <a:spcPts val="0"/>
              </a:spcAft>
              <a:tabLst>
                <a:tab pos="678180" algn="l"/>
              </a:tabLst>
            </a:pP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Operandul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găseşte la o adresă care există în instrucţiune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2"/>
          <a:stretch>
            <a:fillRect/>
          </a:stretch>
        </p:blipFill>
        <p:spPr>
          <a:xfrm>
            <a:off x="228371" y="646331"/>
            <a:ext cx="7335274" cy="962159"/>
          </a:xfrm>
          <a:prstGeom prst="rect">
            <a:avLst/>
          </a:prstGeom>
        </p:spPr>
      </p:pic>
      <p:sp>
        <p:nvSpPr>
          <p:cNvPr id="13" name="Прямоугольник 12"/>
          <p:cNvSpPr/>
          <p:nvPr/>
        </p:nvSpPr>
        <p:spPr>
          <a:xfrm>
            <a:off x="228371" y="1997839"/>
            <a:ext cx="8915629" cy="2000548"/>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MOV    R            100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100       20000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câmpul de adresă al instrucţiunii se află o adresă (100) la care există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operandul.</a:t>
            </a:r>
            <a:endParaRPr lang="en-US" sz="1600" dirty="0" smtClean="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endParaRPr lang="en-US" sz="1600" b="1" i="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indirectă</a:t>
            </a:r>
            <a:endParaRPr lang="en-US" sz="1600" dirty="0" smtClean="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 de adresă al instrucţiunii se află o adresă. La acea adresă se află operandul. Numărul de indirectări depinde de fiecare calculator în parte.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3"/>
          <a:stretch>
            <a:fillRect/>
          </a:stretch>
        </p:blipFill>
        <p:spPr>
          <a:xfrm>
            <a:off x="161687" y="3998387"/>
            <a:ext cx="7468642" cy="1009791"/>
          </a:xfrm>
          <a:prstGeom prst="rect">
            <a:avLst/>
          </a:prstGeom>
        </p:spPr>
      </p:pic>
      <p:sp>
        <p:nvSpPr>
          <p:cNvPr id="16" name="Прямоугольник 15"/>
          <p:cNvSpPr/>
          <p:nvPr/>
        </p:nvSpPr>
        <p:spPr>
          <a:xfrm>
            <a:off x="161687" y="5260271"/>
            <a:ext cx="10928808" cy="1477328"/>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MOV       R         100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100                200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0215" algn="just">
              <a:spcAft>
                <a:spcPts val="0"/>
              </a:spcAft>
            </a:pPr>
            <a:r>
              <a:rPr lang="en-GB"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200               2000</a:t>
            </a:r>
          </a:p>
          <a:p>
            <a:pPr marL="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adresa 100 din câmpul instrucţiunii se află altă adresă, 200, iar la această adresă se află operandul</a:t>
            </a:r>
            <a:endParaRPr lang="en-US" dirty="0"/>
          </a:p>
        </p:txBody>
      </p:sp>
    </p:spTree>
    <p:extLst>
      <p:ext uri="{BB962C8B-B14F-4D97-AF65-F5344CB8AC3E}">
        <p14:creationId xmlns:p14="http://schemas.microsoft.com/office/powerpoint/2010/main" val="3675145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1069" y="150177"/>
            <a:ext cx="11905306" cy="2585323"/>
          </a:xfrm>
          <a:prstGeom prst="rect">
            <a:avLst/>
          </a:prstGeom>
        </p:spPr>
        <p:txBody>
          <a:bodyPr wrap="square">
            <a:spAutoFit/>
          </a:bodyPr>
          <a:lstStyle/>
          <a:p>
            <a:pPr lvl="0" algn="just">
              <a:spcAft>
                <a:spcPts val="0"/>
              </a:spcAft>
              <a:tabLst>
                <a:tab pos="678180" algn="l"/>
              </a:tabLst>
            </a:pPr>
            <a:r>
              <a:rPr lang="ro-RO"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indexată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adresarea indexată participă un registru numit registru INDEX. Adresa operandului este: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operand = </a:t>
            </a:r>
            <a:r>
              <a:rPr lang="ro-RO"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valoare</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 ADRESĂ</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o-RO"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valoare</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 INDEX</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MOV          R       100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RINDEX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600</a:t>
            </a:r>
            <a:endParaRPr lang="en-US" sz="1600" dirty="0" smtClean="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en-GB" sz="1600" dirty="0" smtClean="0">
                <a:latin typeface="Arial" panose="020B0604020202020204" pitchFamily="34" charset="0"/>
                <a:ea typeface="Times New Roman" panose="02020603050405020304" pitchFamily="18" charset="0"/>
                <a:cs typeface="Times New Roman" panose="02020603050405020304" pitchFamily="18" charset="0"/>
              </a:rPr>
              <a:t>100                 700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calculată: 600 + 700 = D00</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D00             20000</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1675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1999" cy="2339102"/>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centrală (UC), în engleză CPU=</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Central Processing Unit,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partea din calculator care are rolul de a interpreta şi executa instrucţiunile unui program, de a citi sau salva în memorie rezultatele şi de a comunica cu unităţile de schimb. Toate aceste activităţi sunt cadenţate de un ceas la frecvenţă constantă care împarte timpul în fracţiuni de aceeaşi durată numite cicluri.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Centrală are în componenţă: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-Unitatea Aritmetică şi Logică (UAL);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-Unitatea de comandă (UCd);</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-Registrele generale (RG).</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8267080" y="1023043"/>
            <a:ext cx="3512231" cy="2869948"/>
          </a:xfrm>
          <a:prstGeom prst="rect">
            <a:avLst/>
          </a:prstGeom>
        </p:spPr>
      </p:pic>
    </p:spTree>
    <p:extLst>
      <p:ext uri="{BB962C8B-B14F-4D97-AF65-F5344CB8AC3E}">
        <p14:creationId xmlns:p14="http://schemas.microsoft.com/office/powerpoint/2010/main" val="4153011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339102"/>
          </a:xfrm>
          <a:prstGeom prst="rect">
            <a:avLst/>
          </a:prstGeom>
        </p:spPr>
        <p:txBody>
          <a:bodyPr wrap="square">
            <a:spAutoFit/>
          </a:bodyPr>
          <a:lstStyle/>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Aritmetică şi Logică (UAL)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UAL</a:t>
            </a:r>
            <a:r>
              <a:rPr lang="ro-RO"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execută operaţii aritmetice (adunare, scădere, înmulţire împărţire, complement faţă de 1, complement faţă de 2 etc.) , operaţii logice (negare, şi, sau, suma modulo 2), decalaje şi rotaţii. Are două intrări de date, pe n biţi, o ieşire corespunzătoare operaţiei efectuate, pe n biţi, eventual o ieşire corespunzătoare flagurilor poziţionate de operaţie şi o intrare de comandă care selecţionează operaţia de efectuat.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Toată Unitatea Aritmetică şi Logică este grupată în jurul unui sumator paralel care poate aduna conţinutul a două registre multiplexate la cele două intrări ale sumatorului. Operaţiile de înmulţire şi împărţire se realizează, cu ajutorul diferiţilor algoritmi, prin adunări şi deplasări stânga/dreapta  succesive. Scăderea se realizează ca o adunare cu complementul scăzătorului.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7237326" y="2531009"/>
            <a:ext cx="4457110" cy="3417118"/>
            <a:chOff x="3321" y="3424"/>
            <a:chExt cx="5400" cy="4140"/>
          </a:xfrm>
        </p:grpSpPr>
        <p:sp>
          <p:nvSpPr>
            <p:cNvPr id="6" name="Text Box 3"/>
            <p:cNvSpPr txBox="1">
              <a:spLocks noChangeArrowheads="1"/>
            </p:cNvSpPr>
            <p:nvPr/>
          </p:nvSpPr>
          <p:spPr bwMode="auto">
            <a:xfrm>
              <a:off x="7821" y="3424"/>
              <a:ext cx="900" cy="12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Set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 de registre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4"/>
            <p:cNvSpPr txBox="1">
              <a:spLocks noChangeArrowheads="1"/>
            </p:cNvSpPr>
            <p:nvPr/>
          </p:nvSpPr>
          <p:spPr bwMode="auto">
            <a:xfrm>
              <a:off x="6021" y="4684"/>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Registru tampon</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4221" y="4684"/>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effectLst/>
                  <a:latin typeface="Arial" panose="020B0604020202020204" pitchFamily="34" charset="0"/>
                  <a:ea typeface="Times New Roman" panose="02020603050405020304" pitchFamily="18" charset="0"/>
                  <a:cs typeface="Times New Roman" panose="02020603050405020304" pitchFamily="18" charset="0"/>
                </a:rPr>
                <a:t>Registru  acumulator</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AutoShape 6"/>
            <p:cNvSpPr>
              <a:spLocks noChangeArrowheads="1"/>
            </p:cNvSpPr>
            <p:nvPr/>
          </p:nvSpPr>
          <p:spPr bwMode="auto">
            <a:xfrm>
              <a:off x="4221" y="5944"/>
              <a:ext cx="3240" cy="9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   </a:t>
              </a:r>
              <a:r>
                <a:rPr lang="ro-RO" sz="1400" b="1">
                  <a:effectLst/>
                  <a:latin typeface="Arial" panose="020B0604020202020204" pitchFamily="34" charset="0"/>
                  <a:ea typeface="Times New Roman" panose="02020603050405020304" pitchFamily="18" charset="0"/>
                  <a:cs typeface="Arial" panose="020B0604020202020204" pitchFamily="34" charset="0"/>
                </a:rPr>
                <a:t>Σ  </a:t>
              </a:r>
              <a:r>
                <a:rPr lang="ro-RO" sz="1100">
                  <a:effectLst/>
                  <a:latin typeface="Arial" panose="020B0604020202020204" pitchFamily="34" charset="0"/>
                  <a:ea typeface="Times New Roman" panose="02020603050405020304" pitchFamily="18" charset="0"/>
                  <a:cs typeface="Times New Roman" panose="02020603050405020304" pitchFamily="18" charset="0"/>
                </a:rPr>
                <a:t>Sumator</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AutoShape 7"/>
            <p:cNvSpPr>
              <a:spLocks noChangeArrowheads="1"/>
            </p:cNvSpPr>
            <p:nvPr/>
          </p:nvSpPr>
          <p:spPr bwMode="auto">
            <a:xfrm flipH="1">
              <a:off x="5121" y="3964"/>
              <a:ext cx="360" cy="720"/>
            </a:xfrm>
            <a:prstGeom prst="downArrow">
              <a:avLst>
                <a:gd name="adj1" fmla="val 50000"/>
                <a:gd name="adj2" fmla="val 500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cxnSp>
          <p:nvCxnSpPr>
            <p:cNvPr id="11" name="Line 8"/>
            <p:cNvCxnSpPr>
              <a:cxnSpLocks noChangeShapeType="1"/>
            </p:cNvCxnSpPr>
            <p:nvPr/>
          </p:nvCxnSpPr>
          <p:spPr bwMode="auto">
            <a:xfrm>
              <a:off x="5121" y="3784"/>
              <a:ext cx="2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2" name="Line 9"/>
            <p:cNvCxnSpPr>
              <a:cxnSpLocks noChangeShapeType="1"/>
            </p:cNvCxnSpPr>
            <p:nvPr/>
          </p:nvCxnSpPr>
          <p:spPr bwMode="auto">
            <a:xfrm>
              <a:off x="5121" y="3964"/>
              <a:ext cx="27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3" name="AutoShape 10"/>
            <p:cNvSpPr>
              <a:spLocks noChangeArrowheads="1"/>
            </p:cNvSpPr>
            <p:nvPr/>
          </p:nvSpPr>
          <p:spPr bwMode="auto">
            <a:xfrm>
              <a:off x="6921" y="3964"/>
              <a:ext cx="360" cy="720"/>
            </a:xfrm>
            <a:prstGeom prst="downArrow">
              <a:avLst>
                <a:gd name="adj1" fmla="val 50000"/>
                <a:gd name="adj2" fmla="val 500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14" name="AutoShape 11"/>
            <p:cNvSpPr>
              <a:spLocks noChangeArrowheads="1"/>
            </p:cNvSpPr>
            <p:nvPr/>
          </p:nvSpPr>
          <p:spPr bwMode="auto">
            <a:xfrm>
              <a:off x="4941" y="5224"/>
              <a:ext cx="360" cy="720"/>
            </a:xfrm>
            <a:prstGeom prst="downArrow">
              <a:avLst>
                <a:gd name="adj1" fmla="val 50000"/>
                <a:gd name="adj2" fmla="val 500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15" name="AutoShape 12"/>
            <p:cNvSpPr>
              <a:spLocks noChangeArrowheads="1"/>
            </p:cNvSpPr>
            <p:nvPr/>
          </p:nvSpPr>
          <p:spPr bwMode="auto">
            <a:xfrm>
              <a:off x="6921" y="5224"/>
              <a:ext cx="360" cy="720"/>
            </a:xfrm>
            <a:prstGeom prst="downArrow">
              <a:avLst>
                <a:gd name="adj1" fmla="val 50000"/>
                <a:gd name="adj2" fmla="val 500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cxnSp>
          <p:nvCxnSpPr>
            <p:cNvPr id="16" name="Line 13"/>
            <p:cNvCxnSpPr>
              <a:cxnSpLocks noChangeShapeType="1"/>
            </p:cNvCxnSpPr>
            <p:nvPr/>
          </p:nvCxnSpPr>
          <p:spPr bwMode="auto">
            <a:xfrm>
              <a:off x="5661" y="684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14"/>
            <p:cNvCxnSpPr>
              <a:cxnSpLocks noChangeShapeType="1"/>
            </p:cNvCxnSpPr>
            <p:nvPr/>
          </p:nvCxnSpPr>
          <p:spPr bwMode="auto">
            <a:xfrm>
              <a:off x="5841" y="6844"/>
              <a:ext cx="0" cy="72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15"/>
            <p:cNvCxnSpPr>
              <a:cxnSpLocks noChangeShapeType="1"/>
            </p:cNvCxnSpPr>
            <p:nvPr/>
          </p:nvCxnSpPr>
          <p:spPr bwMode="auto">
            <a:xfrm flipH="1">
              <a:off x="3321" y="7564"/>
              <a:ext cx="252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16"/>
            <p:cNvCxnSpPr>
              <a:cxnSpLocks noChangeShapeType="1"/>
            </p:cNvCxnSpPr>
            <p:nvPr/>
          </p:nvCxnSpPr>
          <p:spPr bwMode="auto">
            <a:xfrm flipH="1">
              <a:off x="3501" y="7384"/>
              <a:ext cx="21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17"/>
            <p:cNvCxnSpPr>
              <a:cxnSpLocks noChangeShapeType="1"/>
            </p:cNvCxnSpPr>
            <p:nvPr/>
          </p:nvCxnSpPr>
          <p:spPr bwMode="auto">
            <a:xfrm flipV="1">
              <a:off x="3501" y="3964"/>
              <a:ext cx="0" cy="342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18"/>
            <p:cNvCxnSpPr>
              <a:cxnSpLocks noChangeShapeType="1"/>
            </p:cNvCxnSpPr>
            <p:nvPr/>
          </p:nvCxnSpPr>
          <p:spPr bwMode="auto">
            <a:xfrm>
              <a:off x="3501" y="3964"/>
              <a:ext cx="108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19"/>
            <p:cNvCxnSpPr>
              <a:cxnSpLocks noChangeShapeType="1"/>
            </p:cNvCxnSpPr>
            <p:nvPr/>
          </p:nvCxnSpPr>
          <p:spPr bwMode="auto">
            <a:xfrm>
              <a:off x="4401" y="396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20"/>
            <p:cNvCxnSpPr>
              <a:cxnSpLocks noChangeShapeType="1"/>
            </p:cNvCxnSpPr>
            <p:nvPr/>
          </p:nvCxnSpPr>
          <p:spPr bwMode="auto">
            <a:xfrm flipV="1">
              <a:off x="3321" y="3784"/>
              <a:ext cx="0" cy="378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21"/>
            <p:cNvCxnSpPr>
              <a:cxnSpLocks noChangeShapeType="1"/>
            </p:cNvCxnSpPr>
            <p:nvPr/>
          </p:nvCxnSpPr>
          <p:spPr bwMode="auto">
            <a:xfrm flipV="1">
              <a:off x="3321" y="3784"/>
              <a:ext cx="12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5" name="AutoShape 22"/>
            <p:cNvSpPr>
              <a:spLocks noChangeArrowheads="1"/>
            </p:cNvSpPr>
            <p:nvPr/>
          </p:nvSpPr>
          <p:spPr bwMode="auto">
            <a:xfrm>
              <a:off x="4221" y="3964"/>
              <a:ext cx="360" cy="720"/>
            </a:xfrm>
            <a:prstGeom prst="downArrow">
              <a:avLst>
                <a:gd name="adj1" fmla="val 50000"/>
                <a:gd name="adj2" fmla="val 50000"/>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cxnSp>
          <p:nvCxnSpPr>
            <p:cNvPr id="26" name="Line 23"/>
            <p:cNvCxnSpPr>
              <a:cxnSpLocks noChangeShapeType="1"/>
            </p:cNvCxnSpPr>
            <p:nvPr/>
          </p:nvCxnSpPr>
          <p:spPr bwMode="auto">
            <a:xfrm>
              <a:off x="5121" y="3784"/>
              <a:ext cx="0" cy="18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24"/>
            <p:cNvCxnSpPr>
              <a:cxnSpLocks noChangeShapeType="1"/>
            </p:cNvCxnSpPr>
            <p:nvPr/>
          </p:nvCxnSpPr>
          <p:spPr bwMode="auto">
            <a:xfrm flipV="1">
              <a:off x="4581" y="3784"/>
              <a:ext cx="0" cy="18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pic>
        <p:nvPicPr>
          <p:cNvPr id="28" name="Рисунок 27"/>
          <p:cNvPicPr>
            <a:picLocks noChangeAspect="1"/>
          </p:cNvPicPr>
          <p:nvPr/>
        </p:nvPicPr>
        <p:blipFill>
          <a:blip r:embed="rId2"/>
          <a:stretch>
            <a:fillRect/>
          </a:stretch>
        </p:blipFill>
        <p:spPr>
          <a:xfrm>
            <a:off x="411015" y="2531009"/>
            <a:ext cx="3063356" cy="4326991"/>
          </a:xfrm>
          <a:prstGeom prst="rect">
            <a:avLst/>
          </a:prstGeom>
        </p:spPr>
      </p:pic>
    </p:spTree>
    <p:extLst>
      <p:ext uri="{BB962C8B-B14F-4D97-AF65-F5344CB8AC3E}">
        <p14:creationId xmlns:p14="http://schemas.microsoft.com/office/powerpoint/2010/main" val="824363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724096"/>
          </a:xfrm>
          <a:prstGeom prst="rect">
            <a:avLst/>
          </a:prstGeom>
        </p:spPr>
        <p:txBody>
          <a:bodyPr wrap="square">
            <a:spAutoFit/>
          </a:bodyPr>
          <a:lstStyle/>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Comandă (UCd)</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comandă este formată din:</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-Generatorul de Faze (GF);</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-Generatorul de Tact (GT);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-Blocul Circuitelor de Comandă (BCC).</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Blocul circuitelor de comandă (BCC) dirijează toate operaţiile  executate în cadrul unei instrucţiuni. Există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microoperaţii,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care sunt operaţiile elementare executate într-o instrucţiune, şi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microcomenzi,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sunt semnalele generate de BCC  pentru execuţia microoperaţiilor. Microcomenzile sunt trimise elementelor de execuţie din structura calculatorului: registre, UAL, memorie, porturi etc. O instrucţiune este, de fapt, o succesiune de microoperaţii.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Toate microoperaţiile care se execută în acelaşi timp definesc o stare în execuţia unei instrucţiuni, stare numită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fază.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Generatorul de faze (GF) construieşte succesiunea fazelor necesară pentru execuţia instrucţiunii.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Generatorul de tact (GT) dă cadenţa schimbărilor de stare pentru toate circuitele secvenţiale.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3724096"/>
            <a:ext cx="12110519" cy="2031325"/>
          </a:xfrm>
          <a:prstGeom prst="rect">
            <a:avLst/>
          </a:prstGeom>
        </p:spPr>
        <p:txBody>
          <a:bodyPr wrap="square">
            <a:spAutoFit/>
          </a:bodyPr>
          <a:lstStyle/>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generale (RG)</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generale (RG) sunt considerate o memorie foarte rapidă şi de foarte mică capacitate. Structural fac parte din UC şi, în marea majoritate a arhitecturilor, ele sunt adresabile pe magistrală.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Există două moduri de conexiune a registrelor generale: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-RG conectate direct între 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-RG conectate la magistrale.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907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73627"/>
            <a:ext cx="12192000" cy="1785104"/>
          </a:xfrm>
          <a:prstGeom prst="rect">
            <a:avLst/>
          </a:prstGeom>
        </p:spPr>
        <p:txBody>
          <a:bodyPr wrap="square">
            <a:spAutoFit/>
          </a:bodyPr>
          <a:lstStyle/>
          <a:p>
            <a:pPr indent="-90170"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Caracteristicile Unităţii Centrale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Performanţele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funcţionarea unei Unităţi Centrale sunt redate prin următoarele caracteristici: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-Lungimea cuvântului;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-Frecvenţa ceasului;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-Numărul de instrucţiuni executate în unitatea de timp;</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-Gradul de paralelism.</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1924657"/>
            <a:ext cx="12192000" cy="2893100"/>
          </a:xfrm>
          <a:prstGeom prst="rect">
            <a:avLst/>
          </a:prstGeom>
        </p:spPr>
        <p:txBody>
          <a:bodyPr wrap="square">
            <a:spAutoFit/>
          </a:bodyPr>
          <a:lstStyle/>
          <a:p>
            <a:pPr lvl="0" algn="just">
              <a:spcAft>
                <a:spcPts val="0"/>
              </a:spcAft>
            </a:pPr>
            <a:r>
              <a:rPr lang="ro-RO"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Lungimea </a:t>
            </a: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cuvântului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Calculatoarele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lucrează cu ajutorul cuvintelor de cod a căror cantitate de informaţie este măsurată în biţi. Numărul de biţi reprezintă lungimea unui cuvânt şi este multiplu de doi. Un cuvânt poate reprezenta:</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 instrucţiune;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 segment de date.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Într-un calculator, lungimea cuvântului se identifică cu numărul de biţi ai instrucţiunii. Cele mai noi calculatoare au instrucţiuni pe 64 biţi. Aceasta este o caracteristică principală a UC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 este obligatoriu ca lungimea cuvântului să fie aceeaşi cu dimensiunea magistralei de memorie pe care se aduc instrucţiunile din UM în UC. Un calculator poate avea, de exemplu, lungimea instrucţiunii de 64 biţi şi lărgimea magistralei de 32 biţi; pentru aducerea unei instrucţiuni din memorie sunt necesare, în acest caz, două apeluri la memorie.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26" name="Picture 2" descr="Картинки по запросу &quot;lungimea cuvantului&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57" y="4817757"/>
            <a:ext cx="6286500" cy="121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724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846659"/>
          </a:xfrm>
          <a:prstGeom prst="rect">
            <a:avLst/>
          </a:prstGeom>
        </p:spPr>
        <p:txBody>
          <a:bodyPr wrap="square">
            <a:spAutoFit/>
          </a:bodyPr>
          <a:lstStyle/>
          <a:p>
            <a:pPr lvl="0"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Frecvenţa ceasului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Orice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calculator are un generator de impulsuri, numit ceasul unităţii centrale.. Acesta este realizat cu un cuarţ care emite impulsuri cu frecvenţă fixă. Ceasul iniţial suferă două tipuri de operaţii: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-operaţia de divizare a ceasului, ceea ce înseamnă că ceasul iniţial, cu cuarţ, suferă modificarea frecvenţei sale;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-operaţia de amplificare a semnalului de ceas.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 acest ceas, care este inima calculatorului,  au loc toate evenimentele hard din UC. </a:t>
            </a: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 name="Прямоугольник 14"/>
          <p:cNvSpPr/>
          <p:nvPr/>
        </p:nvSpPr>
        <p:spPr>
          <a:xfrm>
            <a:off x="0" y="2105561"/>
            <a:ext cx="12192000" cy="1785104"/>
          </a:xfrm>
          <a:prstGeom prst="rect">
            <a:avLst/>
          </a:prstGeom>
        </p:spPr>
        <p:txBody>
          <a:bodyPr wrap="square">
            <a:spAutoFit/>
          </a:bodyPr>
          <a:lstStyle/>
          <a:p>
            <a:pPr lvl="0"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Numărul de instrucţiuni executate </a:t>
            </a:r>
            <a:r>
              <a:rPr lang="ro-RO" sz="20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a:t>
            </a: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timp</a:t>
            </a:r>
            <a:r>
              <a:rPr lang="ro-RO"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Dacă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facem următoarele notaţii: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frecvenţa ceasului, în Hz</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numărul mediu de ceasuri în care se execută o instrucţiune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numărul de instrucţiuni executate într-o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secundă</a:t>
            </a:r>
            <a:r>
              <a:rPr lang="en-GB"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just">
              <a:spcAft>
                <a:spcPts val="0"/>
              </a:spcAft>
            </a:pP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atunci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7" name="Объект 16"/>
          <p:cNvGraphicFramePr>
            <a:graphicFrameLocks noChangeAspect="1"/>
          </p:cNvGraphicFramePr>
          <p:nvPr>
            <p:extLst>
              <p:ext uri="{D42A27DB-BD31-4B8C-83A1-F6EECF244321}">
                <p14:modId xmlns:p14="http://schemas.microsoft.com/office/powerpoint/2010/main" val="540728951"/>
              </p:ext>
            </p:extLst>
          </p:nvPr>
        </p:nvGraphicFramePr>
        <p:xfrm>
          <a:off x="633743" y="3890665"/>
          <a:ext cx="688063" cy="600225"/>
        </p:xfrm>
        <a:graphic>
          <a:graphicData uri="http://schemas.openxmlformats.org/presentationml/2006/ole">
            <mc:AlternateContent xmlns:mc="http://schemas.openxmlformats.org/markup-compatibility/2006">
              <mc:Choice xmlns:v="urn:schemas-microsoft-com:vml" Requires="v">
                <p:oleObj spid="_x0000_s2070" name="Уравнение" r:id="rId3" imgW="444307" imgH="393529" progId="Equation.3">
                  <p:embed/>
                </p:oleObj>
              </mc:Choice>
              <mc:Fallback>
                <p:oleObj name="Уравнение" r:id="rId3" imgW="444307" imgH="393529"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743" y="3890665"/>
                        <a:ext cx="688063" cy="600225"/>
                      </a:xfrm>
                      <a:prstGeom prst="rect">
                        <a:avLst/>
                      </a:prstGeom>
                      <a:noFill/>
                    </p:spPr>
                  </p:pic>
                </p:oleObj>
              </mc:Fallback>
            </mc:AlternateContent>
          </a:graphicData>
        </a:graphic>
      </p:graphicFrame>
      <p:sp>
        <p:nvSpPr>
          <p:cNvPr id="21" name="Прямоугольник 20"/>
          <p:cNvSpPr/>
          <p:nvPr/>
        </p:nvSpPr>
        <p:spPr>
          <a:xfrm>
            <a:off x="159943" y="4624119"/>
            <a:ext cx="11881165" cy="646331"/>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exemplu, pentru un calculator care are frecvenţa ceasului de 2 GHz şi care execută două instrucţiuni pe ceas, numărul de instrucţiuni executate în unitatea de timp este: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23" name="Объект 22"/>
          <p:cNvGraphicFramePr>
            <a:graphicFrameLocks noChangeAspect="1"/>
          </p:cNvGraphicFramePr>
          <p:nvPr>
            <p:extLst>
              <p:ext uri="{D42A27DB-BD31-4B8C-83A1-F6EECF244321}">
                <p14:modId xmlns:p14="http://schemas.microsoft.com/office/powerpoint/2010/main" val="2223528681"/>
              </p:ext>
            </p:extLst>
          </p:nvPr>
        </p:nvGraphicFramePr>
        <p:xfrm>
          <a:off x="159943" y="5270450"/>
          <a:ext cx="2799074" cy="913067"/>
        </p:xfrm>
        <a:graphic>
          <a:graphicData uri="http://schemas.openxmlformats.org/presentationml/2006/ole">
            <mc:AlternateContent xmlns:mc="http://schemas.openxmlformats.org/markup-compatibility/2006">
              <mc:Choice xmlns:v="urn:schemas-microsoft-com:vml" Requires="v">
                <p:oleObj spid="_x0000_s2071" name="Уравнение" r:id="rId5" imgW="1777229" imgH="583947" progId="Equation.3">
                  <p:embed/>
                </p:oleObj>
              </mc:Choice>
              <mc:Fallback>
                <p:oleObj name="Уравнение" r:id="rId5" imgW="1777229" imgH="583947" progId="Equation.3">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9943" y="5270450"/>
                        <a:ext cx="2799074" cy="913067"/>
                      </a:xfrm>
                      <a:prstGeom prst="rect">
                        <a:avLst/>
                      </a:prstGeom>
                      <a:noFill/>
                    </p:spPr>
                  </p:pic>
                </p:oleObj>
              </mc:Fallback>
            </mc:AlternateContent>
          </a:graphicData>
        </a:graphic>
      </p:graphicFrame>
      <p:sp>
        <p:nvSpPr>
          <p:cNvPr id="24" name="Прямоугольник 23"/>
          <p:cNvSpPr/>
          <p:nvPr/>
        </p:nvSpPr>
        <p:spPr>
          <a:xfrm>
            <a:off x="2959017" y="5403679"/>
            <a:ext cx="3313728" cy="369332"/>
          </a:xfrm>
          <a:prstGeom prst="rect">
            <a:avLst/>
          </a:prstGeom>
        </p:spPr>
        <p:txBody>
          <a:bodyPr wrap="none">
            <a:spAutoFit/>
          </a:bodyPr>
          <a:lstStyle/>
          <a:p>
            <a:r>
              <a:rPr lang="ro-RO" dirty="0">
                <a:solidFill>
                  <a:srgbClr val="000000"/>
                </a:solidFill>
                <a:latin typeface="Times New Roman" panose="02020603050405020304" pitchFamily="18" charset="0"/>
                <a:ea typeface="Times New Roman" panose="02020603050405020304" pitchFamily="18" charset="0"/>
              </a:rPr>
              <a:t>miliarde  instrucţiuni  pe  secundă</a:t>
            </a:r>
            <a:endParaRPr lang="en-US" dirty="0"/>
          </a:p>
        </p:txBody>
      </p:sp>
    </p:spTree>
    <p:extLst>
      <p:ext uri="{BB962C8B-B14F-4D97-AF65-F5344CB8AC3E}">
        <p14:creationId xmlns:p14="http://schemas.microsoft.com/office/powerpoint/2010/main" val="1945613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04895" cy="2031325"/>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Pentru calculatoarele moderne se adoptă  o unitate de măsură numită MIPS  (milioane de instrucţiuni executate într-o secundă). În exemplul precedent, parametrul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va fi de 4000 MIPS.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Trebuie precizat că acest parametru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mai aproape de adevăr decât frecvenţa ceasului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Există calculatoare cu frecvenţă mai mică dar care sunt inferioare calculatoarelor cu frecvenţa ceasului mai mare, tocmai datorită mărimii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 exemplu Intel 586 cu frecvenţa 100 MHz şi Pentium I cu frecvenţa 66 MHz. Ar fi mai bine să fie  afişat  parametrul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în locul parametrului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dar partea dificilă este calcularea practică a lui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Este dificilă, deoarece, în setul de instrucţiuni, fiecare are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diferit şi chiar aceeaşi instrucţiune are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diferit în funcţie  de contextul rulării.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576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754874"/>
          </a:xfrm>
          <a:prstGeom prst="rect">
            <a:avLst/>
          </a:prstGeom>
        </p:spPr>
        <p:txBody>
          <a:bodyPr wrap="square">
            <a:spAutoFit/>
          </a:bodyPr>
          <a:lstStyle/>
          <a:p>
            <a:pPr lvl="0" algn="ctr">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Gradul de paralelism</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Există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două feluri de paralelism:</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-paralelism la nivel de instrucţiuni  (pipeline)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-paralelism la nivel de procesor.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lphaLcPeriod"/>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Paralelism la nivel de instrucţiuni (pipeline)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a)Principiul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pipeline-ului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este acela al liniei de montaj (de asamblare):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-împărţirea unei sarcini în mai multe subsarcini de durate egale, numite etaje;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-executarea simultană a diferitelor subsarcini din mai multe sarcini.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felul acesta se măreşte debitul de sarcini al sistemului. Sistemul va fi caracterizat prin doi parametri: durata individuală a unui etaj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şi numărul de etaje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)din pipeline. Latenţa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este durata totală de execuţie a unei sarcini: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 lT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Debitul,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al pipeline-ului depinde de numărul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sarcini de executat. Timpul necesar pentru execuţia în pipeline  a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sarcini este timpul de execuţie a primei sarcini,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plus timpul necesar pentru a le termina pe celelalte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n-1</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următoare: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ChangeAspect="1"/>
          </p:cNvGraphicFramePr>
          <p:nvPr>
            <p:extLst>
              <p:ext uri="{D42A27DB-BD31-4B8C-83A1-F6EECF244321}">
                <p14:modId xmlns:p14="http://schemas.microsoft.com/office/powerpoint/2010/main" val="2864708629"/>
              </p:ext>
            </p:extLst>
          </p:nvPr>
        </p:nvGraphicFramePr>
        <p:xfrm>
          <a:off x="398352" y="3754874"/>
          <a:ext cx="1463545" cy="590789"/>
        </p:xfrm>
        <a:graphic>
          <a:graphicData uri="http://schemas.openxmlformats.org/presentationml/2006/ole">
            <mc:AlternateContent xmlns:mc="http://schemas.openxmlformats.org/markup-compatibility/2006">
              <mc:Choice xmlns:v="urn:schemas-microsoft-com:vml" Requires="v">
                <p:oleObj spid="_x0000_s3079" name="Уравнение" r:id="rId3" imgW="1040948" imgH="418918" progId="Equation.3">
                  <p:embed/>
                </p:oleObj>
              </mc:Choice>
              <mc:Fallback>
                <p:oleObj name="Уравнение" r:id="rId3" imgW="1040948" imgH="418918"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352" y="3754874"/>
                        <a:ext cx="1463545" cy="590789"/>
                      </a:xfrm>
                      <a:prstGeom prst="rect">
                        <a:avLst/>
                      </a:prstGeom>
                      <a:noFill/>
                    </p:spPr>
                  </p:pic>
                </p:oleObj>
              </mc:Fallback>
            </mc:AlternateContent>
          </a:graphicData>
        </a:graphic>
      </p:graphicFrame>
      <p:sp>
        <p:nvSpPr>
          <p:cNvPr id="9" name="Прямоугольник 8"/>
          <p:cNvSpPr/>
          <p:nvPr/>
        </p:nvSpPr>
        <p:spPr>
          <a:xfrm>
            <a:off x="0" y="4345663"/>
            <a:ext cx="12192000" cy="646331"/>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Apare rezultatul esenţial: pentru un mare număr de sarcini, debitul nu depinde de latenţă ci de durata individuală  a fiecărui etaj. Deci, debitul  optimal va fi atins fracţionând cât mai fin posibil sarcina în subsarcini. Evident, fracţionarea are limite tehnice.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9660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862322"/>
          </a:xfrm>
          <a:prstGeom prst="rect">
            <a:avLst/>
          </a:prstGeom>
        </p:spPr>
        <p:txBody>
          <a:bodyPr wrap="square">
            <a:spAutoFit/>
          </a:bodyPr>
          <a:lstStyle/>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b)Clasicul pipeline pentru execuţia instrucţiunilor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calculatoare,  pipeline-ul constă în fracţionarea execuţiei unei instrucţiuni în mai multe module, fiecare modul executând hard o parte de instrucţiune. Conceptul de pipeline înseamnă de fapt o bandă de asamblare cu segmente, fiecare segment executând o parte de instrucţiune.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 exemplu, o bandă de asamblare cu 5 segmente. Aceste 5 segmente sunt: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S1 – unitate de extragere a instrucţiunii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S2 – unitate de decodificare a instrucţiunii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S3 – unitate de calcul şi extragere a operanzilor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S4 – unitate de execuţie propriu zisă a operaţiei instrucţiunii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S5 – unitate de scriere a rezultatelor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1327087" y="2862322"/>
            <a:ext cx="4000500" cy="228600"/>
            <a:chOff x="2961" y="3424"/>
            <a:chExt cx="6300" cy="360"/>
          </a:xfrm>
        </p:grpSpPr>
        <p:grpSp>
          <p:nvGrpSpPr>
            <p:cNvPr id="6" name="Group 3"/>
            <p:cNvGrpSpPr>
              <a:grpSpLocks/>
            </p:cNvGrpSpPr>
            <p:nvPr/>
          </p:nvGrpSpPr>
          <p:grpSpPr bwMode="auto">
            <a:xfrm>
              <a:off x="2961" y="3424"/>
              <a:ext cx="5040" cy="360"/>
              <a:chOff x="2961" y="3424"/>
              <a:chExt cx="5040" cy="360"/>
            </a:xfrm>
          </p:grpSpPr>
          <p:sp>
            <p:nvSpPr>
              <p:cNvPr id="8" name="Text Box 4"/>
              <p:cNvSpPr txBox="1">
                <a:spLocks noChangeArrowheads="1"/>
              </p:cNvSpPr>
              <p:nvPr/>
            </p:nvSpPr>
            <p:spPr bwMode="auto">
              <a:xfrm>
                <a:off x="2961" y="342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4041" y="342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6"/>
              <p:cNvSpPr txBox="1">
                <a:spLocks noChangeArrowheads="1"/>
              </p:cNvSpPr>
              <p:nvPr/>
            </p:nvSpPr>
            <p:spPr bwMode="auto">
              <a:xfrm>
                <a:off x="5121" y="342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7"/>
              <p:cNvSpPr txBox="1">
                <a:spLocks noChangeArrowheads="1"/>
              </p:cNvSpPr>
              <p:nvPr/>
            </p:nvSpPr>
            <p:spPr bwMode="auto">
              <a:xfrm>
                <a:off x="6201" y="342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Text Box 8"/>
              <p:cNvSpPr txBox="1">
                <a:spLocks noChangeArrowheads="1"/>
              </p:cNvSpPr>
              <p:nvPr/>
            </p:nvSpPr>
            <p:spPr bwMode="auto">
              <a:xfrm>
                <a:off x="7281" y="342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effectLst/>
                    <a:latin typeface="Arial" panose="020B0604020202020204" pitchFamily="34" charset="0"/>
                    <a:ea typeface="Times New Roman" panose="02020603050405020304" pitchFamily="18" charset="0"/>
                    <a:cs typeface="Times New Roman" panose="02020603050405020304" pitchFamily="18" charset="0"/>
                  </a:rPr>
                  <a:t>S5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3" name="Line 9"/>
              <p:cNvCxnSpPr>
                <a:cxnSpLocks noChangeShapeType="1"/>
              </p:cNvCxnSpPr>
              <p:nvPr/>
            </p:nvCxnSpPr>
            <p:spPr bwMode="auto">
              <a:xfrm>
                <a:off x="3681" y="360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10"/>
              <p:cNvCxnSpPr>
                <a:cxnSpLocks noChangeShapeType="1"/>
              </p:cNvCxnSpPr>
              <p:nvPr/>
            </p:nvCxnSpPr>
            <p:spPr bwMode="auto">
              <a:xfrm>
                <a:off x="4761" y="360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11"/>
              <p:cNvCxnSpPr>
                <a:cxnSpLocks noChangeShapeType="1"/>
              </p:cNvCxnSpPr>
              <p:nvPr/>
            </p:nvCxnSpPr>
            <p:spPr bwMode="auto">
              <a:xfrm>
                <a:off x="5841" y="360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12"/>
              <p:cNvCxnSpPr>
                <a:cxnSpLocks noChangeShapeType="1"/>
              </p:cNvCxnSpPr>
              <p:nvPr/>
            </p:nvCxnSpPr>
            <p:spPr bwMode="auto">
              <a:xfrm>
                <a:off x="6921" y="360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7" name="Line 13"/>
            <p:cNvCxnSpPr>
              <a:cxnSpLocks noChangeShapeType="1"/>
            </p:cNvCxnSpPr>
            <p:nvPr/>
          </p:nvCxnSpPr>
          <p:spPr bwMode="auto">
            <a:xfrm>
              <a:off x="8001" y="3604"/>
              <a:ext cx="12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aphicFrame>
        <p:nvGraphicFramePr>
          <p:cNvPr id="17" name="Таблица 16"/>
          <p:cNvGraphicFramePr>
            <a:graphicFrameLocks noGrp="1"/>
          </p:cNvGraphicFramePr>
          <p:nvPr>
            <p:extLst>
              <p:ext uri="{D42A27DB-BD31-4B8C-83A1-F6EECF244321}">
                <p14:modId xmlns:p14="http://schemas.microsoft.com/office/powerpoint/2010/main" val="384691475"/>
              </p:ext>
            </p:extLst>
          </p:nvPr>
        </p:nvGraphicFramePr>
        <p:xfrm>
          <a:off x="498431" y="3205222"/>
          <a:ext cx="7821709" cy="2074318"/>
        </p:xfrm>
        <a:graphic>
          <a:graphicData uri="http://schemas.openxmlformats.org/drawingml/2006/table">
            <a:tbl>
              <a:tblPr>
                <a:tableStyleId>{616DA210-FB5B-4158-B5E0-FEB733F419BA}</a:tableStyleId>
              </a:tblPr>
              <a:tblGrid>
                <a:gridCol w="720839">
                  <a:extLst>
                    <a:ext uri="{9D8B030D-6E8A-4147-A177-3AD203B41FA5}">
                      <a16:colId xmlns:a16="http://schemas.microsoft.com/office/drawing/2014/main" val="3821384409"/>
                    </a:ext>
                  </a:extLst>
                </a:gridCol>
                <a:gridCol w="636537">
                  <a:extLst>
                    <a:ext uri="{9D8B030D-6E8A-4147-A177-3AD203B41FA5}">
                      <a16:colId xmlns:a16="http://schemas.microsoft.com/office/drawing/2014/main" val="4220388168"/>
                    </a:ext>
                  </a:extLst>
                </a:gridCol>
                <a:gridCol w="636537">
                  <a:extLst>
                    <a:ext uri="{9D8B030D-6E8A-4147-A177-3AD203B41FA5}">
                      <a16:colId xmlns:a16="http://schemas.microsoft.com/office/drawing/2014/main" val="3465792747"/>
                    </a:ext>
                  </a:extLst>
                </a:gridCol>
                <a:gridCol w="636537">
                  <a:extLst>
                    <a:ext uri="{9D8B030D-6E8A-4147-A177-3AD203B41FA5}">
                      <a16:colId xmlns:a16="http://schemas.microsoft.com/office/drawing/2014/main" val="1561686120"/>
                    </a:ext>
                  </a:extLst>
                </a:gridCol>
                <a:gridCol w="636537">
                  <a:extLst>
                    <a:ext uri="{9D8B030D-6E8A-4147-A177-3AD203B41FA5}">
                      <a16:colId xmlns:a16="http://schemas.microsoft.com/office/drawing/2014/main" val="425709077"/>
                    </a:ext>
                  </a:extLst>
                </a:gridCol>
                <a:gridCol w="636537">
                  <a:extLst>
                    <a:ext uri="{9D8B030D-6E8A-4147-A177-3AD203B41FA5}">
                      <a16:colId xmlns:a16="http://schemas.microsoft.com/office/drawing/2014/main" val="1200153251"/>
                    </a:ext>
                  </a:extLst>
                </a:gridCol>
                <a:gridCol w="636537">
                  <a:extLst>
                    <a:ext uri="{9D8B030D-6E8A-4147-A177-3AD203B41FA5}">
                      <a16:colId xmlns:a16="http://schemas.microsoft.com/office/drawing/2014/main" val="1671337277"/>
                    </a:ext>
                  </a:extLst>
                </a:gridCol>
                <a:gridCol w="636537">
                  <a:extLst>
                    <a:ext uri="{9D8B030D-6E8A-4147-A177-3AD203B41FA5}">
                      <a16:colId xmlns:a16="http://schemas.microsoft.com/office/drawing/2014/main" val="1195089694"/>
                    </a:ext>
                  </a:extLst>
                </a:gridCol>
                <a:gridCol w="636537">
                  <a:extLst>
                    <a:ext uri="{9D8B030D-6E8A-4147-A177-3AD203B41FA5}">
                      <a16:colId xmlns:a16="http://schemas.microsoft.com/office/drawing/2014/main" val="932519425"/>
                    </a:ext>
                  </a:extLst>
                </a:gridCol>
                <a:gridCol w="636537">
                  <a:extLst>
                    <a:ext uri="{9D8B030D-6E8A-4147-A177-3AD203B41FA5}">
                      <a16:colId xmlns:a16="http://schemas.microsoft.com/office/drawing/2014/main" val="3395312886"/>
                    </a:ext>
                  </a:extLst>
                </a:gridCol>
                <a:gridCol w="636537">
                  <a:extLst>
                    <a:ext uri="{9D8B030D-6E8A-4147-A177-3AD203B41FA5}">
                      <a16:colId xmlns:a16="http://schemas.microsoft.com/office/drawing/2014/main" val="3141713659"/>
                    </a:ext>
                  </a:extLst>
                </a:gridCol>
                <a:gridCol w="735500">
                  <a:extLst>
                    <a:ext uri="{9D8B030D-6E8A-4147-A177-3AD203B41FA5}">
                      <a16:colId xmlns:a16="http://schemas.microsoft.com/office/drawing/2014/main" val="4293023203"/>
                    </a:ext>
                  </a:extLst>
                </a:gridCol>
              </a:tblGrid>
              <a:tr h="195795">
                <a:tc>
                  <a:txBody>
                    <a:bodyPr/>
                    <a:lstStyle/>
                    <a:p>
                      <a:pPr algn="ctr">
                        <a:lnSpc>
                          <a:spcPct val="107000"/>
                        </a:lnSpc>
                        <a:spcAft>
                          <a:spcPts val="0"/>
                        </a:spcAft>
                      </a:pPr>
                      <a:r>
                        <a:rPr lang="ro-RO" sz="1500">
                          <a:effectLst/>
                        </a:rPr>
                        <a:t>S1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6</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7</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8</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9</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10</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3000760568"/>
                  </a:ext>
                </a:extLst>
              </a:tr>
              <a:tr h="195795">
                <a:tc>
                  <a:txBody>
                    <a:bodyPr/>
                    <a:lstStyle/>
                    <a:p>
                      <a:pPr algn="ctr">
                        <a:lnSpc>
                          <a:spcPct val="107000"/>
                        </a:lnSpc>
                        <a:spcAft>
                          <a:spcPts val="0"/>
                        </a:spcAft>
                      </a:pPr>
                      <a:r>
                        <a:rPr lang="ro-RO" sz="1500">
                          <a:effectLst/>
                        </a:rPr>
                        <a:t>S2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6</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7</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8</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9</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10</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666245082"/>
                  </a:ext>
                </a:extLst>
              </a:tr>
              <a:tr h="195795">
                <a:tc>
                  <a:txBody>
                    <a:bodyPr/>
                    <a:lstStyle/>
                    <a:p>
                      <a:pPr algn="ctr">
                        <a:lnSpc>
                          <a:spcPct val="107000"/>
                        </a:lnSpc>
                        <a:spcAft>
                          <a:spcPts val="0"/>
                        </a:spcAft>
                      </a:pPr>
                      <a:r>
                        <a:rPr lang="ro-RO" sz="1500">
                          <a:effectLst/>
                        </a:rPr>
                        <a:t>S3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6</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7</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8</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9</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1329216912"/>
                  </a:ext>
                </a:extLst>
              </a:tr>
              <a:tr h="195795">
                <a:tc>
                  <a:txBody>
                    <a:bodyPr/>
                    <a:lstStyle/>
                    <a:p>
                      <a:pPr algn="ctr">
                        <a:lnSpc>
                          <a:spcPct val="107000"/>
                        </a:lnSpc>
                        <a:spcAft>
                          <a:spcPts val="0"/>
                        </a:spcAft>
                      </a:pPr>
                      <a:r>
                        <a:rPr lang="ro-RO" sz="1500">
                          <a:effectLst/>
                        </a:rPr>
                        <a:t>S4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6</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7</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8</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1587741260"/>
                  </a:ext>
                </a:extLst>
              </a:tr>
              <a:tr h="195795">
                <a:tc>
                  <a:txBody>
                    <a:bodyPr/>
                    <a:lstStyle/>
                    <a:p>
                      <a:pPr algn="ctr">
                        <a:lnSpc>
                          <a:spcPct val="107000"/>
                        </a:lnSpc>
                        <a:spcAft>
                          <a:spcPts val="0"/>
                        </a:spcAft>
                      </a:pPr>
                      <a:r>
                        <a:rPr lang="ro-RO" sz="1500">
                          <a:effectLst/>
                        </a:rPr>
                        <a:t>S5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1</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2</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3</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4</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5</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6</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a:effectLst/>
                        </a:rPr>
                        <a:t>7</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3648735516"/>
                  </a:ext>
                </a:extLst>
              </a:tr>
              <a:tr h="912903">
                <a:tc>
                  <a:txBody>
                    <a:bodyPr/>
                    <a:lstStyle/>
                    <a:p>
                      <a:pPr algn="ctr">
                        <a:lnSpc>
                          <a:spcPct val="107000"/>
                        </a:lnSpc>
                        <a:spcAft>
                          <a:spcPts val="0"/>
                        </a:spcAft>
                      </a:pPr>
                      <a:r>
                        <a:rPr lang="ro-RO" sz="1000" dirty="0">
                          <a:effectLst/>
                        </a:rPr>
                        <a:t>Timpi de execuţie a segmentelor</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a:effectLst/>
                        </a:rPr>
                        <a:t>t</a:t>
                      </a:r>
                      <a:r>
                        <a:rPr lang="ro-RO" sz="1400" baseline="-25000">
                          <a:effectLst/>
                        </a:rPr>
                        <a:t>1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a:effectLst/>
                        </a:rPr>
                        <a:t>t</a:t>
                      </a:r>
                      <a:r>
                        <a:rPr lang="ro-RO" sz="1400" baseline="-25000">
                          <a:effectLst/>
                        </a:rPr>
                        <a:t>2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baseline="-25000" dirty="0">
                          <a:effectLst/>
                        </a:rPr>
                        <a:t>  </a:t>
                      </a:r>
                      <a:r>
                        <a:rPr lang="ro-RO" sz="1400" dirty="0">
                          <a:effectLst/>
                        </a:rPr>
                        <a:t>t</a:t>
                      </a:r>
                      <a:r>
                        <a:rPr lang="ro-RO" sz="1400" baseline="-25000" dirty="0">
                          <a:effectLst/>
                        </a:rPr>
                        <a:t>3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baseline="-25000">
                          <a:effectLst/>
                        </a:rPr>
                        <a:t>  </a:t>
                      </a:r>
                      <a:r>
                        <a:rPr lang="ro-RO" sz="1400">
                          <a:effectLst/>
                        </a:rPr>
                        <a:t>t</a:t>
                      </a:r>
                      <a:r>
                        <a:rPr lang="ro-RO" sz="1400" baseline="-25000">
                          <a:effectLst/>
                        </a:rPr>
                        <a:t>4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a:effectLst/>
                        </a:rPr>
                        <a:t>t</a:t>
                      </a:r>
                      <a:r>
                        <a:rPr lang="ro-RO" sz="1400" baseline="-25000">
                          <a:effectLst/>
                        </a:rPr>
                        <a:t>5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a:effectLst/>
                        </a:rPr>
                        <a:t>t</a:t>
                      </a:r>
                      <a:r>
                        <a:rPr lang="ro-RO" sz="1400" baseline="-25000">
                          <a:effectLst/>
                        </a:rPr>
                        <a:t>6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a:effectLst/>
                        </a:rPr>
                        <a:t>t</a:t>
                      </a:r>
                      <a:r>
                        <a:rPr lang="ro-RO" sz="1400" baseline="-25000">
                          <a:effectLst/>
                        </a:rPr>
                        <a:t>7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baseline="-25000">
                          <a:effectLst/>
                        </a:rPr>
                        <a:t>  </a:t>
                      </a:r>
                      <a:r>
                        <a:rPr lang="ro-RO" sz="1400">
                          <a:effectLst/>
                        </a:rPr>
                        <a:t>t</a:t>
                      </a:r>
                      <a:r>
                        <a:rPr lang="ro-RO" sz="1400" baseline="-25000">
                          <a:effectLst/>
                        </a:rPr>
                        <a:t>8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baseline="-25000">
                          <a:effectLst/>
                        </a:rPr>
                        <a:t>  </a:t>
                      </a:r>
                      <a:r>
                        <a:rPr lang="ro-RO" sz="1400">
                          <a:effectLst/>
                        </a:rPr>
                        <a:t>t</a:t>
                      </a:r>
                      <a:r>
                        <a:rPr lang="ro-RO" sz="1400" baseline="-25000">
                          <a:effectLst/>
                        </a:rPr>
                        <a:t>9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400" baseline="-25000">
                          <a:effectLst/>
                        </a:rPr>
                        <a:t>  </a:t>
                      </a:r>
                      <a:r>
                        <a:rPr lang="ro-RO" sz="1400">
                          <a:effectLst/>
                        </a:rPr>
                        <a:t>t</a:t>
                      </a:r>
                      <a:r>
                        <a:rPr lang="ro-RO" sz="1400" baseline="-25000">
                          <a:effectLst/>
                        </a:rPr>
                        <a:t>10   </a:t>
                      </a:r>
                      <a:r>
                        <a:rPr lang="ro-RO" sz="14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tc>
                  <a:txBody>
                    <a:bodyPr/>
                    <a:lstStyle/>
                    <a:p>
                      <a:pPr algn="ctr">
                        <a:lnSpc>
                          <a:spcPct val="107000"/>
                        </a:lnSpc>
                        <a:spcAft>
                          <a:spcPts val="0"/>
                        </a:spcAft>
                      </a:pPr>
                      <a:r>
                        <a:rPr lang="ro-RO" sz="1500" dirty="0">
                          <a:effectLst/>
                        </a:rPr>
                        <a:t>t</a:t>
                      </a:r>
                      <a:r>
                        <a:rPr lang="ro-RO" sz="1500" baseline="-25000" dirty="0">
                          <a:effectLst/>
                        </a:rPr>
                        <a:t>11</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86284" marR="86284" marT="0" marB="0"/>
                </a:tc>
                <a:extLst>
                  <a:ext uri="{0D108BD9-81ED-4DB2-BD59-A6C34878D82A}">
                    <a16:rowId xmlns:a16="http://schemas.microsoft.com/office/drawing/2014/main" val="565050300"/>
                  </a:ext>
                </a:extLst>
              </a:tr>
            </a:tbl>
          </a:graphicData>
        </a:graphic>
      </p:graphicFrame>
      <p:sp>
        <p:nvSpPr>
          <p:cNvPr id="18" name="Прямоугольник 17"/>
          <p:cNvSpPr/>
          <p:nvPr/>
        </p:nvSpPr>
        <p:spPr>
          <a:xfrm>
            <a:off x="498431" y="5393840"/>
            <a:ext cx="7821708" cy="646331"/>
          </a:xfrm>
          <a:prstGeom prst="rect">
            <a:avLst/>
          </a:prstGeom>
        </p:spPr>
        <p:txBody>
          <a:bodyPr wrap="squar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Schema unei benzi de asamblare cu 5 segmente; (a) schema de funcţionare; (b)diagrama temporară a execuţiei segmentelor.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81607"/>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9869</TotalTime>
  <Words>1100</Words>
  <Application>Microsoft Office PowerPoint</Application>
  <PresentationFormat>Широкоэкранный</PresentationFormat>
  <Paragraphs>240</Paragraphs>
  <Slides>15</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Times New Roman</vt:lpstr>
      <vt:lpstr>Office Theme</vt:lpstr>
      <vt:lpstr>Уравнение</vt:lpstr>
      <vt:lpstr>Arhitectura Calculatoarelor  T.4 –Structura și caracteristicile unităţii centrale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422</cp:revision>
  <dcterms:created xsi:type="dcterms:W3CDTF">2020-08-28T11:28:42Z</dcterms:created>
  <dcterms:modified xsi:type="dcterms:W3CDTF">2021-02-08T06:07:25Z</dcterms:modified>
</cp:coreProperties>
</file>