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M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MD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32477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8809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4806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30607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63689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84442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86293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65716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303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60965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MD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23603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MD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MD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5DA7-6831-425D-AA99-1AEFFD81361C}" type="datetimeFigureOut">
              <a:rPr lang="ru-MD" smtClean="0"/>
              <a:t>13.10.2021</a:t>
            </a:fld>
            <a:endParaRPr lang="ru-MD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MD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1FDB3-B405-41DD-AC5F-5048BFF1B77D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428018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M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5978" y="250165"/>
            <a:ext cx="9144000" cy="1198084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52755"/>
            <a:ext cx="6895381" cy="370504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Divizoarele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cunoscute</a:t>
            </a:r>
            <a:r>
              <a:rPr lang="en-US" dirty="0"/>
              <a:t> ca </a:t>
            </a:r>
            <a:r>
              <a:rPr lang="en-US" dirty="0" err="1"/>
              <a:t>divizoare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unitatea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, „Volt”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cantitatea</a:t>
            </a:r>
            <a:r>
              <a:rPr lang="en-US" dirty="0"/>
              <a:t> de </a:t>
            </a:r>
            <a:r>
              <a:rPr lang="en-US" i="1" dirty="0" err="1"/>
              <a:t>diferență</a:t>
            </a:r>
            <a:r>
              <a:rPr lang="en-US" i="1" dirty="0"/>
              <a:t> de </a:t>
            </a:r>
            <a:r>
              <a:rPr lang="en-US" i="1" dirty="0" err="1"/>
              <a:t>potențial</a:t>
            </a:r>
            <a:r>
              <a:rPr lang="en-US" dirty="0"/>
              <a:t> 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. Un </a:t>
            </a:r>
            <a:r>
              <a:rPr lang="en-US" dirty="0" err="1"/>
              <a:t>divizor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potențial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circuit </a:t>
            </a:r>
            <a:r>
              <a:rPr lang="en-US" dirty="0" err="1"/>
              <a:t>pasiv</a:t>
            </a:r>
            <a:r>
              <a:rPr lang="en-US" dirty="0"/>
              <a:t> </a:t>
            </a:r>
            <a:r>
              <a:rPr lang="en-US" dirty="0" err="1"/>
              <a:t>simplu</a:t>
            </a:r>
            <a:r>
              <a:rPr lang="en-US" dirty="0"/>
              <a:t> care </a:t>
            </a:r>
            <a:r>
              <a:rPr lang="en-US" dirty="0" err="1"/>
              <a:t>profită</a:t>
            </a:r>
            <a:r>
              <a:rPr lang="en-US" dirty="0"/>
              <a:t> de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căderii</a:t>
            </a:r>
            <a:r>
              <a:rPr lang="en-US" dirty="0"/>
              <a:t> </a:t>
            </a:r>
            <a:r>
              <a:rPr lang="en-US" dirty="0" err="1"/>
              <a:t>tensiunilor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componentele</a:t>
            </a:r>
            <a:r>
              <a:rPr lang="en-US" dirty="0"/>
              <a:t>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Potențiometrul</a:t>
            </a:r>
            <a:r>
              <a:rPr lang="en-US" dirty="0"/>
              <a:t>, care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rezistor</a:t>
            </a:r>
            <a:r>
              <a:rPr lang="en-US" dirty="0"/>
              <a:t> </a:t>
            </a:r>
            <a:r>
              <a:rPr lang="en-US" dirty="0" err="1"/>
              <a:t>variabil</a:t>
            </a:r>
            <a:r>
              <a:rPr lang="en-US" dirty="0"/>
              <a:t> cu un contact </a:t>
            </a:r>
            <a:r>
              <a:rPr lang="en-US" dirty="0" err="1"/>
              <a:t>glisant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divizor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aplica</a:t>
            </a:r>
            <a:r>
              <a:rPr lang="en-US" dirty="0"/>
              <a:t> o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bornele</a:t>
            </a:r>
            <a:r>
              <a:rPr lang="en-US" dirty="0"/>
              <a:t> sale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produce o </a:t>
            </a:r>
            <a:r>
              <a:rPr lang="en-US" dirty="0" err="1"/>
              <a:t>tensiune</a:t>
            </a:r>
            <a:r>
              <a:rPr lang="en-US" dirty="0"/>
              <a:t> de </a:t>
            </a:r>
            <a:r>
              <a:rPr lang="en-US" dirty="0" err="1"/>
              <a:t>ieșire</a:t>
            </a:r>
            <a:r>
              <a:rPr lang="en-US" dirty="0"/>
              <a:t> </a:t>
            </a:r>
            <a:r>
              <a:rPr lang="en-US" dirty="0" err="1"/>
              <a:t>proporțională</a:t>
            </a:r>
            <a:r>
              <a:rPr lang="en-US" dirty="0"/>
              <a:t> cu </a:t>
            </a:r>
            <a:r>
              <a:rPr lang="en-US" dirty="0" err="1"/>
              <a:t>poziția</a:t>
            </a:r>
            <a:r>
              <a:rPr lang="en-US" dirty="0"/>
              <a:t> </a:t>
            </a:r>
            <a:r>
              <a:rPr lang="en-US" dirty="0" err="1"/>
              <a:t>mecanică</a:t>
            </a:r>
            <a:r>
              <a:rPr lang="en-US" dirty="0"/>
              <a:t> a </a:t>
            </a:r>
            <a:r>
              <a:rPr lang="en-US" dirty="0" err="1"/>
              <a:t>contactului</a:t>
            </a:r>
            <a:r>
              <a:rPr lang="en-US" dirty="0"/>
              <a:t> </a:t>
            </a:r>
            <a:r>
              <a:rPr lang="en-US" dirty="0" err="1"/>
              <a:t>său</a:t>
            </a:r>
            <a:r>
              <a:rPr lang="en-US" dirty="0"/>
              <a:t> </a:t>
            </a:r>
            <a:r>
              <a:rPr lang="en-US" dirty="0" err="1"/>
              <a:t>glisant</a:t>
            </a:r>
            <a:r>
              <a:rPr lang="en-US" dirty="0"/>
              <a:t>. Dar </a:t>
            </a:r>
            <a:r>
              <a:rPr lang="en-US" dirty="0" err="1"/>
              <a:t>putem</a:t>
            </a:r>
            <a:r>
              <a:rPr lang="en-US" dirty="0"/>
              <a:t> face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divizoare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rezistoare</a:t>
            </a:r>
            <a:r>
              <a:rPr lang="en-US" dirty="0"/>
              <a:t>, </a:t>
            </a:r>
            <a:r>
              <a:rPr lang="en-US" dirty="0" err="1"/>
              <a:t>condensatoare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inductoare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componente</a:t>
            </a:r>
            <a:r>
              <a:rPr lang="en-US" dirty="0"/>
              <a:t> cu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terminale</a:t>
            </a:r>
            <a:r>
              <a:rPr lang="en-US" dirty="0"/>
              <a:t> care pot fi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împreună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7350" y="1173163"/>
            <a:ext cx="245745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532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7736" y="163900"/>
            <a:ext cx="9144000" cy="1008303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5260" y="1385049"/>
            <a:ext cx="9144000" cy="1655762"/>
          </a:xfrm>
        </p:spPr>
        <p:txBody>
          <a:bodyPr/>
          <a:lstStyle/>
          <a:p>
            <a:pPr algn="just"/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rezistive</a:t>
            </a:r>
            <a:r>
              <a:rPr lang="en-US" dirty="0"/>
              <a:t> de 6k</a:t>
            </a:r>
            <a:r>
              <a:rPr lang="el-GR" dirty="0"/>
              <a:t>Ω, 12</a:t>
            </a:r>
            <a:r>
              <a:rPr lang="en-US" dirty="0"/>
              <a:t>k</a:t>
            </a:r>
            <a:r>
              <a:rPr lang="el-GR" dirty="0"/>
              <a:t>Ω </a:t>
            </a:r>
            <a:r>
              <a:rPr lang="en-US" dirty="0" err="1"/>
              <a:t>și</a:t>
            </a:r>
            <a:r>
              <a:rPr lang="en-US" dirty="0"/>
              <a:t> 18k</a:t>
            </a:r>
            <a:r>
              <a:rPr lang="el-GR" dirty="0"/>
              <a:t>Ω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împreună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cu o </a:t>
            </a:r>
            <a:r>
              <a:rPr lang="en-US" dirty="0" err="1"/>
              <a:t>sursă</a:t>
            </a:r>
            <a:r>
              <a:rPr lang="en-US" dirty="0"/>
              <a:t> de 36 </a:t>
            </a:r>
            <a:r>
              <a:rPr lang="en-US" dirty="0" err="1"/>
              <a:t>volți</a:t>
            </a:r>
            <a:r>
              <a:rPr lang="en-US" dirty="0"/>
              <a:t>. </a:t>
            </a:r>
            <a:r>
              <a:rPr lang="en-US" dirty="0" err="1"/>
              <a:t>Calculați</a:t>
            </a:r>
            <a:r>
              <a:rPr lang="en-US" dirty="0"/>
              <a:t> </a:t>
            </a:r>
            <a:r>
              <a:rPr lang="en-US" dirty="0" err="1"/>
              <a:t>rezistența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,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curentului</a:t>
            </a:r>
            <a:r>
              <a:rPr lang="en-US" dirty="0"/>
              <a:t> care </a:t>
            </a:r>
            <a:r>
              <a:rPr lang="en-US" dirty="0" err="1"/>
              <a:t>circulă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circuit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cade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rezistor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Date: VS = 36 </a:t>
            </a:r>
            <a:r>
              <a:rPr lang="en-US" dirty="0" err="1"/>
              <a:t>volți</a:t>
            </a:r>
            <a:r>
              <a:rPr lang="en-US" dirty="0"/>
              <a:t>, R1 = 6k</a:t>
            </a:r>
            <a:r>
              <a:rPr lang="el-GR" dirty="0"/>
              <a:t>Ω, </a:t>
            </a:r>
            <a:r>
              <a:rPr lang="en-US" dirty="0"/>
              <a:t>R2 = 12k</a:t>
            </a:r>
            <a:r>
              <a:rPr lang="el-GR" dirty="0"/>
              <a:t>Ω </a:t>
            </a:r>
            <a:r>
              <a:rPr lang="en-US" dirty="0" err="1"/>
              <a:t>și</a:t>
            </a:r>
            <a:r>
              <a:rPr lang="en-US" dirty="0"/>
              <a:t> R3 = 18k</a:t>
            </a:r>
            <a:r>
              <a:rPr lang="el-GR" dirty="0"/>
              <a:t>Ω</a:t>
            </a:r>
          </a:p>
          <a:p>
            <a:pPr algn="just"/>
            <a:endParaRPr lang="ru-MD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629" y="3040811"/>
            <a:ext cx="4905375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9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201283" y="0"/>
            <a:ext cx="9144000" cy="1196136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970" y="658453"/>
            <a:ext cx="3376260" cy="24125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058" y="980686"/>
            <a:ext cx="7439025" cy="8286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483" y="1913567"/>
            <a:ext cx="4095750" cy="10096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3332" y="3071004"/>
            <a:ext cx="5419725" cy="7810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834" y="3999841"/>
            <a:ext cx="6067425" cy="13620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7324" y="5466990"/>
            <a:ext cx="566737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0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230" y="94889"/>
            <a:ext cx="9144000" cy="947918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82" y="919432"/>
            <a:ext cx="2703385" cy="45928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58483" y="1203255"/>
            <a:ext cx="80541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Puncte</a:t>
            </a:r>
            <a:r>
              <a:rPr lang="en-US" b="0" i="0" dirty="0" smtClean="0">
                <a:solidFill>
                  <a:srgbClr val="4A86E8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priză</a:t>
            </a:r>
            <a:r>
              <a:rPr lang="en-US" b="0" i="0" dirty="0" smtClean="0">
                <a:solidFill>
                  <a:srgbClr val="4A86E8"/>
                </a:solidFill>
                <a:effectLst/>
                <a:latin typeface="Bitter"/>
              </a:rPr>
              <a:t> a </a:t>
            </a:r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tensiunii</a:t>
            </a:r>
            <a:r>
              <a:rPr lang="en-US" b="0" i="0" dirty="0" smtClean="0">
                <a:solidFill>
                  <a:srgbClr val="4A86E8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într</a:t>
            </a:r>
            <a:r>
              <a:rPr lang="en-US" b="0" i="0" dirty="0" smtClean="0">
                <a:solidFill>
                  <a:srgbClr val="4A86E8"/>
                </a:solidFill>
                <a:effectLst/>
                <a:latin typeface="Bitter"/>
              </a:rPr>
              <a:t>-o </a:t>
            </a:r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rețea</a:t>
            </a:r>
            <a:r>
              <a:rPr lang="en-US" b="0" i="0" dirty="0" smtClean="0">
                <a:solidFill>
                  <a:srgbClr val="4A86E8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4A86E8"/>
                </a:solidFill>
                <a:effectLst/>
                <a:latin typeface="Bitter"/>
              </a:rPr>
              <a:t>divizare</a:t>
            </a:r>
            <a:endParaRPr lang="en-US" b="0" i="0" dirty="0" smtClean="0">
              <a:solidFill>
                <a:srgbClr val="4A86E8"/>
              </a:solidFill>
              <a:effectLst/>
              <a:latin typeface="Bitter"/>
            </a:endParaRPr>
          </a:p>
          <a:p>
            <a:endParaRPr lang="en-US" b="0" i="0" dirty="0" smtClean="0">
              <a:solidFill>
                <a:srgbClr val="212121"/>
              </a:solidFill>
              <a:effectLst/>
              <a:latin typeface="Bitter"/>
            </a:endParaRPr>
          </a:p>
          <a:p>
            <a:pPr algn="just"/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Considerați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o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lungă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rezistoare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conectate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la o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sursă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VS. De-a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lungul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rețelei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există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diferite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puncte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priză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diferite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A, B, C, D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E.</a:t>
            </a:r>
          </a:p>
          <a:p>
            <a:pPr algn="just"/>
            <a:endParaRPr lang="en-US" b="0" i="0" dirty="0" smtClean="0">
              <a:solidFill>
                <a:srgbClr val="212121"/>
              </a:solidFill>
              <a:effectLst/>
              <a:latin typeface="Bitter"/>
            </a:endParaRPr>
          </a:p>
          <a:p>
            <a:pPr algn="just"/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totală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poate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fi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găsită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prin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simpla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adunare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valorilor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rezistențelor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individuale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oferind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o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totală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valoare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R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de 15k</a:t>
            </a:r>
            <a:r>
              <a:rPr lang="el-GR" b="0" i="0" dirty="0" smtClean="0">
                <a:solidFill>
                  <a:srgbClr val="212121"/>
                </a:solidFill>
                <a:effectLst/>
                <a:latin typeface="Bitter"/>
              </a:rPr>
              <a:t>Ω.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Această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valoare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rezistivă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va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limita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fluxul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curent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prin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circuit,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produs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alimentare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S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.</a:t>
            </a:r>
          </a:p>
          <a:p>
            <a:pPr algn="just"/>
            <a:endParaRPr lang="en-US" b="0" i="0" dirty="0" smtClean="0">
              <a:solidFill>
                <a:srgbClr val="212121"/>
              </a:solidFill>
              <a:effectLst/>
              <a:latin typeface="Bitter"/>
            </a:endParaRPr>
          </a:p>
          <a:p>
            <a:pPr algn="just"/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Căderile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individuale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rezistoare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se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găsesc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folosind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ecuațiile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mai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sus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deci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R1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=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AB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R2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=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BC,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R3 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=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CD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R4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= V</a:t>
            </a:r>
            <a:r>
              <a:rPr lang="en-US" sz="1100" b="0" i="0" dirty="0" smtClean="0">
                <a:solidFill>
                  <a:srgbClr val="212121"/>
                </a:solidFill>
                <a:effectLst/>
                <a:latin typeface="Bitter"/>
              </a:rPr>
              <a:t>DE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.</a:t>
            </a:r>
            <a:endParaRPr lang="en-US" b="0" i="0" dirty="0">
              <a:solidFill>
                <a:srgbClr val="212121"/>
              </a:solidFill>
              <a:effectLst/>
              <a:latin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96563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4219" y="241540"/>
            <a:ext cx="9144000" cy="991050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67796"/>
            <a:ext cx="9144000" cy="78018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1800" dirty="0" err="1"/>
              <a:t>Calculați</a:t>
            </a:r>
            <a:r>
              <a:rPr lang="en-US" sz="1800" dirty="0"/>
              <a:t> </a:t>
            </a:r>
            <a:r>
              <a:rPr lang="en-US" sz="1800" dirty="0" err="1"/>
              <a:t>ieșirea</a:t>
            </a:r>
            <a:r>
              <a:rPr lang="en-US" sz="1800" dirty="0"/>
              <a:t> de </a:t>
            </a:r>
            <a:r>
              <a:rPr lang="en-US" sz="1800" dirty="0" err="1"/>
              <a:t>tensiune</a:t>
            </a:r>
            <a:r>
              <a:rPr lang="en-US" sz="1800" dirty="0"/>
              <a:t> </a:t>
            </a:r>
            <a:r>
              <a:rPr lang="en-US" sz="1800" dirty="0" err="1"/>
              <a:t>fără</a:t>
            </a:r>
            <a:r>
              <a:rPr lang="en-US" sz="1800" dirty="0"/>
              <a:t> </a:t>
            </a:r>
            <a:r>
              <a:rPr lang="en-US" sz="1800" dirty="0" err="1"/>
              <a:t>sarcină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fiecare</a:t>
            </a:r>
            <a:r>
              <a:rPr lang="en-US" sz="1800" dirty="0"/>
              <a:t>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priză</a:t>
            </a:r>
            <a:r>
              <a:rPr lang="en-US" sz="1800" dirty="0"/>
              <a:t> al </a:t>
            </a:r>
            <a:r>
              <a:rPr lang="en-US" sz="1800" dirty="0" err="1"/>
              <a:t>circuitului</a:t>
            </a:r>
            <a:r>
              <a:rPr lang="en-US" sz="1800" dirty="0"/>
              <a:t> </a:t>
            </a:r>
            <a:r>
              <a:rPr lang="en-US" sz="1800" dirty="0" err="1"/>
              <a:t>divizor</a:t>
            </a:r>
            <a:r>
              <a:rPr lang="en-US" sz="1800" dirty="0"/>
              <a:t> de </a:t>
            </a:r>
            <a:r>
              <a:rPr lang="en-US" sz="1800" dirty="0" err="1"/>
              <a:t>tensiune</a:t>
            </a:r>
            <a:r>
              <a:rPr lang="en-US" sz="1800" dirty="0"/>
              <a:t> de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sus</a:t>
            </a:r>
            <a:r>
              <a:rPr lang="en-US" sz="1800" dirty="0"/>
              <a:t> </a:t>
            </a:r>
            <a:r>
              <a:rPr lang="en-US" sz="1800" dirty="0" err="1"/>
              <a:t>dacă</a:t>
            </a:r>
            <a:r>
              <a:rPr lang="en-US" sz="1800" dirty="0"/>
              <a:t> </a:t>
            </a:r>
            <a:r>
              <a:rPr lang="en-US" sz="1800" dirty="0" err="1"/>
              <a:t>rețeaua</a:t>
            </a:r>
            <a:r>
              <a:rPr lang="en-US" sz="1800" dirty="0"/>
              <a:t> </a:t>
            </a:r>
            <a:r>
              <a:rPr lang="en-US" sz="1800" dirty="0" err="1"/>
              <a:t>rezistivă</a:t>
            </a:r>
            <a:r>
              <a:rPr lang="en-US" sz="1800" dirty="0"/>
              <a:t> </a:t>
            </a:r>
            <a:r>
              <a:rPr lang="en-US" sz="1800" dirty="0" err="1"/>
              <a:t>conectată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serie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conectată</a:t>
            </a:r>
            <a:r>
              <a:rPr lang="en-US" sz="1800" dirty="0"/>
              <a:t> la o </a:t>
            </a:r>
            <a:r>
              <a:rPr lang="en-US" sz="1800" dirty="0" err="1"/>
              <a:t>sursă</a:t>
            </a:r>
            <a:r>
              <a:rPr lang="en-US" sz="1800" dirty="0"/>
              <a:t> de </a:t>
            </a:r>
            <a:r>
              <a:rPr lang="en-US" sz="1800" dirty="0" err="1"/>
              <a:t>curent</a:t>
            </a:r>
            <a:r>
              <a:rPr lang="en-US" sz="1800" dirty="0"/>
              <a:t> </a:t>
            </a:r>
            <a:r>
              <a:rPr lang="en-US" sz="1800" dirty="0" err="1"/>
              <a:t>continuu</a:t>
            </a:r>
            <a:r>
              <a:rPr lang="en-US" sz="1800" dirty="0"/>
              <a:t> de 15 </a:t>
            </a:r>
            <a:r>
              <a:rPr lang="en-US" sz="1800" dirty="0" err="1"/>
              <a:t>volți</a:t>
            </a:r>
            <a:r>
              <a:rPr lang="en-US" sz="1800" dirty="0"/>
              <a:t>.</a:t>
            </a:r>
            <a:endParaRPr lang="ru-MD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82" y="919432"/>
            <a:ext cx="2703385" cy="45928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586" y="2233669"/>
            <a:ext cx="6772275" cy="4953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357" y="2775754"/>
            <a:ext cx="5953125" cy="8382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355" y="3613954"/>
            <a:ext cx="6086475" cy="9334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457" y="4620008"/>
            <a:ext cx="5915025" cy="9239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8586" y="5695680"/>
            <a:ext cx="60864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09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903" y="-77638"/>
            <a:ext cx="10515600" cy="1086030"/>
          </a:xfrm>
        </p:spPr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771" y="2237117"/>
            <a:ext cx="7124700" cy="76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25" y="1316787"/>
            <a:ext cx="5724525" cy="7048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9282" y="919432"/>
            <a:ext cx="2703385" cy="45928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591" y="3250362"/>
            <a:ext cx="70008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84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0264" y="155276"/>
            <a:ext cx="9144000" cy="922038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774" y="1307412"/>
            <a:ext cx="9144000" cy="1655762"/>
          </a:xfrm>
        </p:spPr>
        <p:txBody>
          <a:bodyPr/>
          <a:lstStyle/>
          <a:p>
            <a:pPr algn="just"/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Legea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Ohm, </a:t>
            </a:r>
            <a:r>
              <a:rPr lang="en-US" dirty="0" err="1"/>
              <a:t>găsiți</a:t>
            </a:r>
            <a:r>
              <a:rPr lang="en-US" dirty="0"/>
              <a:t> </a:t>
            </a:r>
            <a:r>
              <a:rPr lang="en-US" dirty="0" err="1"/>
              <a:t>valorile</a:t>
            </a:r>
            <a:r>
              <a:rPr lang="en-US" dirty="0"/>
              <a:t> </a:t>
            </a:r>
            <a:r>
              <a:rPr lang="en-US" dirty="0" err="1"/>
              <a:t>rezistențelor</a:t>
            </a:r>
            <a:r>
              <a:rPr lang="en-US" dirty="0"/>
              <a:t> R1, R2, R3 </a:t>
            </a:r>
            <a:r>
              <a:rPr lang="en-US" dirty="0" err="1"/>
              <a:t>și</a:t>
            </a:r>
            <a:r>
              <a:rPr lang="en-US" dirty="0"/>
              <a:t> R4 </a:t>
            </a:r>
            <a:r>
              <a:rPr lang="en-US" dirty="0" err="1"/>
              <a:t>necesare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produce </a:t>
            </a:r>
            <a:r>
              <a:rPr lang="en-US" dirty="0" err="1"/>
              <a:t>nivele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de -12V, + 3,3V, + 5V </a:t>
            </a:r>
            <a:r>
              <a:rPr lang="en-US" dirty="0" err="1"/>
              <a:t>și</a:t>
            </a:r>
            <a:r>
              <a:rPr lang="en-US" dirty="0"/>
              <a:t> + 12V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puterea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 </a:t>
            </a:r>
            <a:r>
              <a:rPr lang="en-US" dirty="0" err="1"/>
              <a:t>furnizată</a:t>
            </a:r>
            <a:r>
              <a:rPr lang="en-US" dirty="0"/>
              <a:t> </a:t>
            </a:r>
            <a:r>
              <a:rPr lang="en-US" dirty="0" err="1"/>
              <a:t>circuitului</a:t>
            </a:r>
            <a:r>
              <a:rPr lang="en-US" dirty="0"/>
              <a:t> </a:t>
            </a:r>
            <a:r>
              <a:rPr lang="en-US" dirty="0" err="1"/>
              <a:t>divizor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sarcină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24 </a:t>
            </a:r>
            <a:r>
              <a:rPr lang="en-US" dirty="0" err="1"/>
              <a:t>volți</a:t>
            </a:r>
            <a:r>
              <a:rPr lang="en-US" dirty="0"/>
              <a:t> DC, 60 </a:t>
            </a:r>
            <a:r>
              <a:rPr lang="en-US" dirty="0" err="1"/>
              <a:t>wați</a:t>
            </a:r>
            <a:endParaRPr lang="ru-MD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378" y="2445589"/>
            <a:ext cx="3479812" cy="405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8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9713" y="258792"/>
            <a:ext cx="9144000" cy="1068688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62" y="1433868"/>
            <a:ext cx="4163008" cy="485074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718" y="1787465"/>
            <a:ext cx="876300" cy="4191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0887" y="1528852"/>
            <a:ext cx="2238375" cy="7810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4718" y="3731284"/>
            <a:ext cx="3133725" cy="7239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6348" y="4577120"/>
            <a:ext cx="3067050" cy="6477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8735" y="2852199"/>
            <a:ext cx="2962275" cy="6667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6348" y="5346756"/>
            <a:ext cx="30480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3207" y="189527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acest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exemplu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punctul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referință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la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masă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cu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-zero 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fost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mutat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pentru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a produce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tensiunile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pozitive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negative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necesare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menținând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același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timp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rețeaua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divizare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tensiunii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de-a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lungul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sursei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.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Astfel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cele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patru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sunt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toate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măsurate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raport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cu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acest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punct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referință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comun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care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rezultă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punctul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 ca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fiind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potențialul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negativ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necesar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-12V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raport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cu masa.</a:t>
            </a:r>
            <a:endParaRPr lang="ru-MD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7544" y="1690688"/>
            <a:ext cx="3479812" cy="405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4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46648"/>
            <a:ext cx="9144000" cy="1154952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24000" y="1587259"/>
            <a:ext cx="9144000" cy="471864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Divizor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rezistiv</a:t>
            </a:r>
            <a:endParaRPr lang="en-US" dirty="0"/>
          </a:p>
          <a:p>
            <a:pPr algn="just"/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simplă</a:t>
            </a:r>
            <a:r>
              <a:rPr lang="en-US" dirty="0"/>
              <a:t>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ușor</a:t>
            </a:r>
            <a:r>
              <a:rPr lang="en-US" dirty="0"/>
              <a:t> de </a:t>
            </a:r>
            <a:r>
              <a:rPr lang="en-US" dirty="0" err="1"/>
              <a:t>înțeles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 </a:t>
            </a:r>
            <a:r>
              <a:rPr lang="en-US" dirty="0" err="1"/>
              <a:t>formă</a:t>
            </a:r>
            <a:r>
              <a:rPr lang="en-US" dirty="0"/>
              <a:t> a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rețele</a:t>
            </a:r>
            <a:r>
              <a:rPr lang="en-US" dirty="0"/>
              <a:t> </a:t>
            </a:r>
            <a:r>
              <a:rPr lang="en-US" dirty="0" err="1"/>
              <a:t>pasive</a:t>
            </a:r>
            <a:r>
              <a:rPr lang="en-US" dirty="0"/>
              <a:t> de </a:t>
            </a:r>
            <a:r>
              <a:rPr lang="en-US" dirty="0" err="1"/>
              <a:t>divizare</a:t>
            </a:r>
            <a:r>
              <a:rPr lang="en-US" dirty="0"/>
              <a:t> a </a:t>
            </a:r>
            <a:r>
              <a:rPr lang="en-US" dirty="0" err="1"/>
              <a:t>tensiunii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a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rezistoare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împreună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combinație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 ne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folosim</a:t>
            </a:r>
            <a:r>
              <a:rPr lang="en-US" dirty="0"/>
              <a:t> </a:t>
            </a:r>
            <a:r>
              <a:rPr lang="en-US" i="1" dirty="0" err="1"/>
              <a:t>regula</a:t>
            </a:r>
            <a:r>
              <a:rPr lang="en-US" i="1" dirty="0"/>
              <a:t> </a:t>
            </a:r>
            <a:r>
              <a:rPr lang="en-US" i="1" dirty="0" err="1"/>
              <a:t>divizorului</a:t>
            </a:r>
            <a:r>
              <a:rPr lang="en-US" i="1" dirty="0"/>
              <a:t> de </a:t>
            </a:r>
            <a:r>
              <a:rPr lang="en-US" i="1" dirty="0" err="1"/>
              <a:t>tensiune</a:t>
            </a:r>
            <a:r>
              <a:rPr lang="en-US" dirty="0"/>
              <a:t> 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n-US" dirty="0" err="1"/>
              <a:t>căderile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rezistor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Aici</a:t>
            </a:r>
            <a:r>
              <a:rPr lang="en-US" dirty="0"/>
              <a:t> </a:t>
            </a:r>
            <a:r>
              <a:rPr lang="en-US" dirty="0" err="1"/>
              <a:t>circuitul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format din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rezistoare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: R1 </a:t>
            </a:r>
            <a:r>
              <a:rPr lang="en-US" dirty="0" err="1"/>
              <a:t>și</a:t>
            </a:r>
            <a:r>
              <a:rPr lang="en-US" dirty="0"/>
              <a:t> R2.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rezistoare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, </a:t>
            </a:r>
            <a:r>
              <a:rPr lang="en-US" dirty="0" err="1"/>
              <a:t>aceeași</a:t>
            </a:r>
            <a:r>
              <a:rPr lang="en-US" dirty="0"/>
              <a:t> </a:t>
            </a:r>
            <a:r>
              <a:rPr lang="en-US" dirty="0" err="1"/>
              <a:t>valoare</a:t>
            </a:r>
            <a:r>
              <a:rPr lang="en-US" dirty="0"/>
              <a:t> a </a:t>
            </a:r>
            <a:r>
              <a:rPr lang="en-US" dirty="0" err="1"/>
              <a:t>curentului</a:t>
            </a:r>
            <a:r>
              <a:rPr lang="en-US" dirty="0"/>
              <a:t> electric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curgă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element </a:t>
            </a:r>
            <a:r>
              <a:rPr lang="en-US" dirty="0" err="1"/>
              <a:t>rezistiv</a:t>
            </a:r>
            <a:r>
              <a:rPr lang="en-US" dirty="0"/>
              <a:t> al </a:t>
            </a:r>
            <a:r>
              <a:rPr lang="en-US" dirty="0" err="1"/>
              <a:t>circuitului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nu are </a:t>
            </a:r>
            <a:r>
              <a:rPr lang="en-US" dirty="0" err="1"/>
              <a:t>nicăieri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altundeva</a:t>
            </a:r>
            <a:r>
              <a:rPr lang="en-US" dirty="0"/>
              <a:t>, </a:t>
            </a:r>
            <a:r>
              <a:rPr lang="en-US" dirty="0" err="1"/>
              <a:t>furnizând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o </a:t>
            </a:r>
            <a:r>
              <a:rPr lang="en-US" dirty="0" err="1"/>
              <a:t>cădere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I*R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element </a:t>
            </a:r>
            <a:r>
              <a:rPr lang="en-US" dirty="0" err="1"/>
              <a:t>rezistiv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Cu o </a:t>
            </a:r>
            <a:r>
              <a:rPr lang="en-US" dirty="0" err="1"/>
              <a:t>tensiune</a:t>
            </a:r>
            <a:r>
              <a:rPr lang="en-US" dirty="0"/>
              <a:t> de </a:t>
            </a:r>
            <a:r>
              <a:rPr lang="en-US" dirty="0" err="1"/>
              <a:t>alimentare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sursă</a:t>
            </a:r>
            <a:r>
              <a:rPr lang="en-US" dirty="0"/>
              <a:t> VS </a:t>
            </a:r>
            <a:r>
              <a:rPr lang="en-US" dirty="0" err="1"/>
              <a:t>aplicată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combinație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aplica</a:t>
            </a:r>
            <a:r>
              <a:rPr lang="en-US" dirty="0"/>
              <a:t> </a:t>
            </a:r>
            <a:r>
              <a:rPr lang="en-US" dirty="0" err="1"/>
              <a:t>Legea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a </a:t>
            </a:r>
            <a:r>
              <a:rPr lang="en-US" dirty="0" err="1"/>
              <a:t>lui</a:t>
            </a:r>
            <a:r>
              <a:rPr lang="en-US" dirty="0"/>
              <a:t> Kirchhoff (KVL), </a:t>
            </a:r>
            <a:r>
              <a:rPr lang="en-US" dirty="0" err="1"/>
              <a:t>și</a:t>
            </a:r>
            <a:r>
              <a:rPr lang="en-US" dirty="0"/>
              <a:t>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legea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Ohm,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găsi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</a:t>
            </a:r>
            <a:r>
              <a:rPr lang="en-US" dirty="0" err="1"/>
              <a:t>căzută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rezistor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curentul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 I care </a:t>
            </a:r>
            <a:r>
              <a:rPr lang="en-US" dirty="0" err="1"/>
              <a:t>circulă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. Deci, </a:t>
            </a:r>
            <a:r>
              <a:rPr lang="en-US" dirty="0" err="1"/>
              <a:t>rezolvarea</a:t>
            </a:r>
            <a:r>
              <a:rPr lang="en-US" dirty="0"/>
              <a:t> </a:t>
            </a:r>
            <a:r>
              <a:rPr lang="en-US" dirty="0" err="1"/>
              <a:t>curentului</a:t>
            </a:r>
            <a:r>
              <a:rPr lang="en-US" dirty="0"/>
              <a:t> (I) care </a:t>
            </a:r>
            <a:r>
              <a:rPr lang="en-US" dirty="0" err="1"/>
              <a:t>curge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rețeaua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ne </a:t>
            </a:r>
            <a:r>
              <a:rPr lang="en-US" dirty="0" err="1"/>
              <a:t>oferă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7472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1850" y="60385"/>
            <a:ext cx="10515600" cy="1284437"/>
          </a:xfrm>
        </p:spPr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850" y="1638678"/>
            <a:ext cx="6019350" cy="40229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452" y="1449208"/>
            <a:ext cx="245745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4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41540"/>
            <a:ext cx="10515600" cy="1137788"/>
          </a:xfrm>
        </p:spPr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25148" y="1501206"/>
            <a:ext cx="10515600" cy="1500187"/>
          </a:xfrm>
        </p:spPr>
        <p:txBody>
          <a:bodyPr/>
          <a:lstStyle/>
          <a:p>
            <a:pPr algn="just"/>
            <a:r>
              <a:rPr lang="en-US" dirty="0" err="1"/>
              <a:t>Curentul</a:t>
            </a:r>
            <a:r>
              <a:rPr lang="en-US" dirty="0"/>
              <a:t> care </a:t>
            </a:r>
            <a:r>
              <a:rPr lang="en-US" dirty="0" err="1"/>
              <a:t>curge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rețeaua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pur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simplu</a:t>
            </a:r>
            <a:r>
              <a:rPr lang="en-US" dirty="0"/>
              <a:t> I = V/R </a:t>
            </a:r>
            <a:r>
              <a:rPr lang="en-US" dirty="0" err="1"/>
              <a:t>urmând</a:t>
            </a:r>
            <a:r>
              <a:rPr lang="en-US" dirty="0"/>
              <a:t> </a:t>
            </a:r>
            <a:r>
              <a:rPr lang="en-US" dirty="0" err="1"/>
              <a:t>legea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Ohm.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curentul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 </a:t>
            </a:r>
            <a:r>
              <a:rPr lang="en-US" dirty="0" err="1"/>
              <a:t>ambelor</a:t>
            </a:r>
            <a:r>
              <a:rPr lang="en-US" dirty="0"/>
              <a:t> </a:t>
            </a:r>
            <a:r>
              <a:rPr lang="en-US" dirty="0" err="1"/>
              <a:t>rezistoare</a:t>
            </a:r>
            <a:r>
              <a:rPr lang="en-US" dirty="0"/>
              <a:t>, (IR1 = IR2)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</a:t>
            </a:r>
            <a:r>
              <a:rPr lang="en-US" dirty="0" err="1"/>
              <a:t>căzută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rezistorul</a:t>
            </a:r>
            <a:r>
              <a:rPr lang="en-US" dirty="0"/>
              <a:t> R2 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circuitul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ca </a:t>
            </a:r>
            <a:r>
              <a:rPr lang="en-US" dirty="0" err="1"/>
              <a:t>fiind</a:t>
            </a:r>
            <a:r>
              <a:rPr lang="en-US" dirty="0"/>
              <a:t>:</a:t>
            </a:r>
            <a:endParaRPr lang="ru-MD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893" y="2762340"/>
            <a:ext cx="5248275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5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98408"/>
            <a:ext cx="9144000" cy="87028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87569" y="1307412"/>
            <a:ext cx="9144000" cy="1655762"/>
          </a:xfrm>
        </p:spPr>
        <p:txBody>
          <a:bodyPr/>
          <a:lstStyle/>
          <a:p>
            <a:pPr algn="just"/>
            <a:r>
              <a:rPr lang="it-IT" dirty="0"/>
              <a:t>La fel pentru rezistorul R1 ca fiind:</a:t>
            </a:r>
            <a:endParaRPr lang="ru-MD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1909762"/>
            <a:ext cx="54102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952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60099" y="172528"/>
            <a:ext cx="9144000" cy="1068688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70317" y="1514444"/>
            <a:ext cx="5282241" cy="3920197"/>
          </a:xfrm>
        </p:spPr>
        <p:txBody>
          <a:bodyPr>
            <a:normAutofit/>
          </a:bodyPr>
          <a:lstStyle/>
          <a:p>
            <a:r>
              <a:rPr lang="en-US" b="1" dirty="0" err="1"/>
              <a:t>Exemplu</a:t>
            </a:r>
            <a:r>
              <a:rPr lang="en-US" b="1" dirty="0"/>
              <a:t> </a:t>
            </a:r>
            <a:r>
              <a:rPr lang="en-US" b="1" dirty="0" err="1"/>
              <a:t>nr</a:t>
            </a:r>
            <a:r>
              <a:rPr lang="en-US" b="1" dirty="0"/>
              <a:t>. </a:t>
            </a:r>
            <a:r>
              <a:rPr lang="en-US" dirty="0"/>
              <a:t>1 de </a:t>
            </a:r>
            <a:r>
              <a:rPr lang="en-US" dirty="0" err="1"/>
              <a:t>divizor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Cât</a:t>
            </a:r>
            <a:r>
              <a:rPr lang="en-US" dirty="0"/>
              <a:t> de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circula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rezistor</a:t>
            </a:r>
            <a:r>
              <a:rPr lang="en-US" dirty="0"/>
              <a:t> de 20 </a:t>
            </a:r>
            <a:r>
              <a:rPr lang="el-GR" dirty="0"/>
              <a:t>Ω </a:t>
            </a:r>
            <a:r>
              <a:rPr lang="en-US" dirty="0" err="1"/>
              <a:t>conectat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cu un </a:t>
            </a:r>
            <a:r>
              <a:rPr lang="en-US" dirty="0" err="1"/>
              <a:t>rezistor</a:t>
            </a:r>
            <a:r>
              <a:rPr lang="en-US" dirty="0"/>
              <a:t> de 40 </a:t>
            </a:r>
            <a:r>
              <a:rPr lang="el-GR" dirty="0"/>
              <a:t>Ω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de </a:t>
            </a:r>
            <a:r>
              <a:rPr lang="en-US" dirty="0" err="1"/>
              <a:t>alimentare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combinația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12 </a:t>
            </a:r>
            <a:r>
              <a:rPr lang="en-US" dirty="0" err="1"/>
              <a:t>volți</a:t>
            </a:r>
            <a:r>
              <a:rPr lang="en-US" dirty="0"/>
              <a:t> c.c.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calculați</a:t>
            </a:r>
            <a:r>
              <a:rPr lang="en-US" dirty="0"/>
              <a:t> </a:t>
            </a:r>
            <a:r>
              <a:rPr lang="en-US" dirty="0" err="1"/>
              <a:t>căderea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produsă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rezistor</a:t>
            </a:r>
            <a:r>
              <a:rPr lang="en-US" dirty="0"/>
              <a:t>.</a:t>
            </a:r>
          </a:p>
          <a:p>
            <a:pPr algn="just"/>
            <a:endParaRPr lang="ru-MD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452" y="1449208"/>
            <a:ext cx="245745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256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37307" y="1834251"/>
            <a:ext cx="2201265" cy="435133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14" y="1440162"/>
            <a:ext cx="5314950" cy="9239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811" y="2244305"/>
            <a:ext cx="6248400" cy="1524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961" y="3768305"/>
            <a:ext cx="7362825" cy="13525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86" y="4957223"/>
            <a:ext cx="7391400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48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4219" y="276044"/>
            <a:ext cx="9144000" cy="930665"/>
          </a:xfrm>
        </p:spPr>
        <p:txBody>
          <a:bodyPr/>
          <a:lstStyle/>
          <a:p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675" y="1755984"/>
            <a:ext cx="5403012" cy="493811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300" dirty="0" err="1"/>
              <a:t>Fiecare</a:t>
            </a:r>
            <a:r>
              <a:rPr lang="en-US" sz="3300" dirty="0"/>
              <a:t> </a:t>
            </a:r>
            <a:r>
              <a:rPr lang="en-US" sz="3300" dirty="0" err="1"/>
              <a:t>rezistență</a:t>
            </a:r>
            <a:r>
              <a:rPr lang="en-US" sz="3300" dirty="0"/>
              <a:t> </a:t>
            </a:r>
            <a:r>
              <a:rPr lang="en-US" sz="3300" dirty="0" err="1"/>
              <a:t>asigură</a:t>
            </a:r>
            <a:r>
              <a:rPr lang="en-US" sz="3300" dirty="0"/>
              <a:t> o </a:t>
            </a:r>
            <a:r>
              <a:rPr lang="en-US" sz="3300" dirty="0" err="1"/>
              <a:t>cădere</a:t>
            </a:r>
            <a:r>
              <a:rPr lang="en-US" sz="3300" dirty="0"/>
              <a:t> de </a:t>
            </a:r>
            <a:r>
              <a:rPr lang="en-US" sz="3300" dirty="0" err="1"/>
              <a:t>tensiune</a:t>
            </a:r>
            <a:r>
              <a:rPr lang="en-US" sz="3300" dirty="0"/>
              <a:t> I*R care </a:t>
            </a:r>
            <a:r>
              <a:rPr lang="en-US" sz="3300" dirty="0" err="1"/>
              <a:t>este</a:t>
            </a:r>
            <a:r>
              <a:rPr lang="en-US" sz="3300" dirty="0"/>
              <a:t> </a:t>
            </a:r>
            <a:r>
              <a:rPr lang="en-US" sz="3300" dirty="0" err="1"/>
              <a:t>proporțional</a:t>
            </a:r>
            <a:r>
              <a:rPr lang="en-US" sz="3300" dirty="0"/>
              <a:t> </a:t>
            </a:r>
            <a:r>
              <a:rPr lang="en-US" sz="3300" dirty="0" err="1"/>
              <a:t>egală</a:t>
            </a:r>
            <a:r>
              <a:rPr lang="en-US" sz="3300" dirty="0"/>
              <a:t> cu </a:t>
            </a:r>
            <a:r>
              <a:rPr lang="en-US" sz="3300" dirty="0" err="1"/>
              <a:t>valoarea</a:t>
            </a:r>
            <a:r>
              <a:rPr lang="en-US" sz="3300" dirty="0"/>
              <a:t> </a:t>
            </a:r>
            <a:r>
              <a:rPr lang="en-US" sz="3300" dirty="0" err="1"/>
              <a:t>sa</a:t>
            </a:r>
            <a:r>
              <a:rPr lang="en-US" sz="3300" dirty="0"/>
              <a:t> </a:t>
            </a:r>
            <a:r>
              <a:rPr lang="en-US" sz="3300" dirty="0" err="1"/>
              <a:t>rezistivă</a:t>
            </a:r>
            <a:r>
              <a:rPr lang="en-US" sz="3300" dirty="0"/>
              <a:t> de-a </a:t>
            </a:r>
            <a:r>
              <a:rPr lang="en-US" sz="3300" dirty="0" err="1"/>
              <a:t>lungul</a:t>
            </a:r>
            <a:r>
              <a:rPr lang="en-US" sz="3300" dirty="0"/>
              <a:t> </a:t>
            </a:r>
            <a:r>
              <a:rPr lang="en-US" sz="3300" dirty="0" err="1"/>
              <a:t>tensiunii</a:t>
            </a:r>
            <a:r>
              <a:rPr lang="en-US" sz="3300" dirty="0"/>
              <a:t> de </a:t>
            </a:r>
            <a:r>
              <a:rPr lang="en-US" sz="3300" dirty="0" err="1"/>
              <a:t>alimentare</a:t>
            </a:r>
            <a:r>
              <a:rPr lang="en-US" sz="3300" dirty="0"/>
              <a:t>. </a:t>
            </a:r>
            <a:r>
              <a:rPr lang="en-US" sz="3300" dirty="0" err="1"/>
              <a:t>Folosind</a:t>
            </a:r>
            <a:r>
              <a:rPr lang="en-US" sz="3300" dirty="0"/>
              <a:t> </a:t>
            </a:r>
            <a:r>
              <a:rPr lang="en-US" sz="3300" dirty="0" err="1"/>
              <a:t>regula</a:t>
            </a:r>
            <a:r>
              <a:rPr lang="en-US" sz="3300" dirty="0"/>
              <a:t> </a:t>
            </a:r>
            <a:r>
              <a:rPr lang="en-US" sz="3300" dirty="0" err="1"/>
              <a:t>raportului</a:t>
            </a:r>
            <a:r>
              <a:rPr lang="en-US" sz="3300" dirty="0"/>
              <a:t> </a:t>
            </a:r>
            <a:r>
              <a:rPr lang="en-US" sz="3300" dirty="0" err="1"/>
              <a:t>divizorului</a:t>
            </a:r>
            <a:r>
              <a:rPr lang="en-US" sz="3300" dirty="0"/>
              <a:t> de </a:t>
            </a:r>
            <a:r>
              <a:rPr lang="en-US" sz="3300" dirty="0" err="1"/>
              <a:t>tensiune</a:t>
            </a:r>
            <a:r>
              <a:rPr lang="en-US" sz="3300" dirty="0"/>
              <a:t>, </a:t>
            </a:r>
            <a:r>
              <a:rPr lang="en-US" sz="3300" dirty="0" err="1"/>
              <a:t>putem</a:t>
            </a:r>
            <a:r>
              <a:rPr lang="en-US" sz="3300" dirty="0"/>
              <a:t> </a:t>
            </a:r>
            <a:r>
              <a:rPr lang="en-US" sz="3300" dirty="0" err="1"/>
              <a:t>vedea</a:t>
            </a:r>
            <a:r>
              <a:rPr lang="en-US" sz="3300" dirty="0"/>
              <a:t> </a:t>
            </a:r>
            <a:r>
              <a:rPr lang="en-US" sz="3300" dirty="0" err="1"/>
              <a:t>că</a:t>
            </a:r>
            <a:r>
              <a:rPr lang="en-US" sz="3300" dirty="0"/>
              <a:t> </a:t>
            </a:r>
            <a:r>
              <a:rPr lang="en-US" sz="3300" dirty="0" err="1"/>
              <a:t>cel</a:t>
            </a:r>
            <a:r>
              <a:rPr lang="en-US" sz="3300" dirty="0"/>
              <a:t> </a:t>
            </a:r>
            <a:r>
              <a:rPr lang="en-US" sz="3300" dirty="0" err="1"/>
              <a:t>mai</a:t>
            </a:r>
            <a:r>
              <a:rPr lang="en-US" sz="3300" dirty="0"/>
              <a:t> mare </a:t>
            </a:r>
            <a:r>
              <a:rPr lang="en-US" sz="3300" dirty="0" err="1"/>
              <a:t>rezistor</a:t>
            </a:r>
            <a:r>
              <a:rPr lang="en-US" sz="3300" dirty="0"/>
              <a:t> produce </a:t>
            </a:r>
            <a:r>
              <a:rPr lang="en-US" sz="3300" dirty="0" err="1"/>
              <a:t>cea</a:t>
            </a:r>
            <a:r>
              <a:rPr lang="en-US" sz="3300" dirty="0"/>
              <a:t> </a:t>
            </a:r>
            <a:r>
              <a:rPr lang="en-US" sz="3300" dirty="0" err="1"/>
              <a:t>mai</a:t>
            </a:r>
            <a:r>
              <a:rPr lang="en-US" sz="3300" dirty="0"/>
              <a:t> mare </a:t>
            </a:r>
            <a:r>
              <a:rPr lang="en-US" sz="3300" dirty="0" err="1"/>
              <a:t>cădere</a:t>
            </a:r>
            <a:r>
              <a:rPr lang="en-US" sz="3300" dirty="0"/>
              <a:t> de </a:t>
            </a:r>
            <a:r>
              <a:rPr lang="en-US" sz="3300" dirty="0" err="1"/>
              <a:t>tensiune</a:t>
            </a:r>
            <a:r>
              <a:rPr lang="en-US" sz="3300" dirty="0"/>
              <a:t> I*R. </a:t>
            </a:r>
            <a:r>
              <a:rPr lang="en-US" sz="3300" dirty="0" err="1"/>
              <a:t>Astfel</a:t>
            </a:r>
            <a:r>
              <a:rPr lang="en-US" sz="3300" dirty="0"/>
              <a:t>, VR1 = 4V </a:t>
            </a:r>
            <a:r>
              <a:rPr lang="en-US" sz="3300" dirty="0" err="1"/>
              <a:t>și</a:t>
            </a:r>
            <a:r>
              <a:rPr lang="en-US" sz="3300" dirty="0"/>
              <a:t> VR2 = 8V. </a:t>
            </a:r>
            <a:r>
              <a:rPr lang="en-US" sz="3300" dirty="0" err="1"/>
              <a:t>Aplicarea</a:t>
            </a:r>
            <a:r>
              <a:rPr lang="en-US" sz="3300" dirty="0"/>
              <a:t> </a:t>
            </a:r>
            <a:r>
              <a:rPr lang="en-US" sz="3300" dirty="0" err="1"/>
              <a:t>legii</a:t>
            </a:r>
            <a:r>
              <a:rPr lang="en-US" sz="3300" dirty="0"/>
              <a:t> </a:t>
            </a:r>
            <a:r>
              <a:rPr lang="en-US" sz="3300" dirty="0" err="1"/>
              <a:t>tensiunii</a:t>
            </a:r>
            <a:r>
              <a:rPr lang="en-US" sz="3300" dirty="0"/>
              <a:t> Kirchhoff </a:t>
            </a:r>
            <a:r>
              <a:rPr lang="en-US" sz="3300" dirty="0" err="1"/>
              <a:t>arată</a:t>
            </a:r>
            <a:r>
              <a:rPr lang="en-US" sz="3300" dirty="0"/>
              <a:t> </a:t>
            </a:r>
            <a:r>
              <a:rPr lang="en-US" sz="3300" dirty="0" err="1"/>
              <a:t>că</a:t>
            </a:r>
            <a:r>
              <a:rPr lang="en-US" sz="3300" dirty="0"/>
              <a:t> </a:t>
            </a:r>
            <a:r>
              <a:rPr lang="en-US" sz="3300" dirty="0" err="1"/>
              <a:t>suma</a:t>
            </a:r>
            <a:r>
              <a:rPr lang="en-US" sz="3300" dirty="0"/>
              <a:t> </a:t>
            </a:r>
            <a:r>
              <a:rPr lang="en-US" sz="3300" dirty="0" err="1"/>
              <a:t>căderilor</a:t>
            </a:r>
            <a:r>
              <a:rPr lang="en-US" sz="3300" dirty="0"/>
              <a:t> de </a:t>
            </a:r>
            <a:r>
              <a:rPr lang="en-US" sz="3300" dirty="0" err="1"/>
              <a:t>tensiune</a:t>
            </a:r>
            <a:r>
              <a:rPr lang="en-US" sz="3300" dirty="0"/>
              <a:t> </a:t>
            </a:r>
            <a:r>
              <a:rPr lang="en-US" sz="3300" dirty="0" err="1"/>
              <a:t>pe</a:t>
            </a:r>
            <a:r>
              <a:rPr lang="en-US" sz="3300" dirty="0"/>
              <a:t> </a:t>
            </a:r>
            <a:r>
              <a:rPr lang="en-US" sz="3300" dirty="0" err="1"/>
              <a:t>circuitul</a:t>
            </a:r>
            <a:r>
              <a:rPr lang="en-US" sz="3300" dirty="0"/>
              <a:t> </a:t>
            </a:r>
            <a:r>
              <a:rPr lang="en-US" sz="3300" dirty="0" err="1"/>
              <a:t>rezistiv</a:t>
            </a:r>
            <a:r>
              <a:rPr lang="en-US" sz="3300" dirty="0"/>
              <a:t> </a:t>
            </a:r>
            <a:r>
              <a:rPr lang="en-US" sz="3300" dirty="0" err="1"/>
              <a:t>este</a:t>
            </a:r>
            <a:r>
              <a:rPr lang="en-US" sz="3300" dirty="0"/>
              <a:t> exact </a:t>
            </a:r>
            <a:r>
              <a:rPr lang="en-US" sz="3300" dirty="0" err="1"/>
              <a:t>egală</a:t>
            </a:r>
            <a:r>
              <a:rPr lang="en-US" sz="3300" dirty="0"/>
              <a:t> cu </a:t>
            </a:r>
            <a:r>
              <a:rPr lang="en-US" sz="3300" dirty="0" err="1"/>
              <a:t>tensiunea</a:t>
            </a:r>
            <a:r>
              <a:rPr lang="en-US" sz="3300" dirty="0"/>
              <a:t> de </a:t>
            </a:r>
            <a:r>
              <a:rPr lang="en-US" sz="3300" dirty="0" err="1"/>
              <a:t>alimentare</a:t>
            </a:r>
            <a:r>
              <a:rPr lang="en-US" sz="3300" dirty="0"/>
              <a:t>, </a:t>
            </a:r>
            <a:r>
              <a:rPr lang="en-US" sz="3300" dirty="0" err="1"/>
              <a:t>deoarece</a:t>
            </a:r>
            <a:r>
              <a:rPr lang="en-US" sz="3300" dirty="0"/>
              <a:t> 4V + 8V = 12V.</a:t>
            </a:r>
          </a:p>
          <a:p>
            <a:pPr algn="just"/>
            <a:r>
              <a:rPr lang="en-US" sz="3300" dirty="0" err="1"/>
              <a:t>Rețineți</a:t>
            </a:r>
            <a:r>
              <a:rPr lang="en-US" sz="3300" dirty="0"/>
              <a:t> </a:t>
            </a:r>
            <a:r>
              <a:rPr lang="en-US" sz="3300" dirty="0" err="1"/>
              <a:t>că</a:t>
            </a:r>
            <a:r>
              <a:rPr lang="en-US" sz="3300" dirty="0"/>
              <a:t>, </a:t>
            </a:r>
            <a:r>
              <a:rPr lang="en-US" sz="3300" dirty="0" err="1"/>
              <a:t>dacă</a:t>
            </a:r>
            <a:r>
              <a:rPr lang="en-US" sz="3300" dirty="0"/>
              <a:t> </a:t>
            </a:r>
            <a:r>
              <a:rPr lang="en-US" sz="3300" dirty="0" err="1"/>
              <a:t>folosim</a:t>
            </a:r>
            <a:r>
              <a:rPr lang="en-US" sz="3300" dirty="0"/>
              <a:t> </a:t>
            </a:r>
            <a:r>
              <a:rPr lang="en-US" sz="3300" dirty="0" err="1"/>
              <a:t>două</a:t>
            </a:r>
            <a:r>
              <a:rPr lang="en-US" sz="3300" dirty="0"/>
              <a:t> </a:t>
            </a:r>
            <a:r>
              <a:rPr lang="en-US" sz="3300" dirty="0" err="1"/>
              <a:t>rezistoare</a:t>
            </a:r>
            <a:r>
              <a:rPr lang="en-US" sz="3300" dirty="0"/>
              <a:t> de </a:t>
            </a:r>
            <a:r>
              <a:rPr lang="en-US" sz="3300" dirty="0" err="1"/>
              <a:t>valoare</a:t>
            </a:r>
            <a:r>
              <a:rPr lang="en-US" sz="3300" dirty="0"/>
              <a:t> </a:t>
            </a:r>
            <a:r>
              <a:rPr lang="en-US" sz="3300" dirty="0" err="1"/>
              <a:t>egală</a:t>
            </a:r>
            <a:r>
              <a:rPr lang="en-US" sz="3300" dirty="0"/>
              <a:t>, </a:t>
            </a:r>
            <a:r>
              <a:rPr lang="en-US" sz="3300" dirty="0" err="1"/>
              <a:t>adică</a:t>
            </a:r>
            <a:r>
              <a:rPr lang="en-US" sz="3300" dirty="0"/>
              <a:t> R1 = R2, </a:t>
            </a:r>
            <a:r>
              <a:rPr lang="en-US" sz="3300" dirty="0" err="1"/>
              <a:t>atunci</a:t>
            </a:r>
            <a:r>
              <a:rPr lang="en-US" sz="3300" dirty="0"/>
              <a:t> </a:t>
            </a:r>
            <a:r>
              <a:rPr lang="en-US" sz="3300" dirty="0" err="1"/>
              <a:t>tensiunea</a:t>
            </a:r>
            <a:r>
              <a:rPr lang="en-US" sz="3300" dirty="0"/>
              <a:t> </a:t>
            </a:r>
            <a:r>
              <a:rPr lang="en-US" sz="3300" dirty="0" err="1"/>
              <a:t>căzută</a:t>
            </a:r>
            <a:r>
              <a:rPr lang="en-US" sz="3300" dirty="0"/>
              <a:t> </a:t>
            </a:r>
            <a:r>
              <a:rPr lang="en-US" sz="3300" dirty="0" err="1"/>
              <a:t>pe</a:t>
            </a:r>
            <a:r>
              <a:rPr lang="en-US" sz="3300" dirty="0"/>
              <a:t> </a:t>
            </a:r>
            <a:r>
              <a:rPr lang="en-US" sz="3300" dirty="0" err="1"/>
              <a:t>fiecare</a:t>
            </a:r>
            <a:r>
              <a:rPr lang="en-US" sz="3300" dirty="0"/>
              <a:t> </a:t>
            </a:r>
            <a:r>
              <a:rPr lang="en-US" sz="3300" dirty="0" err="1"/>
              <a:t>rezistor</a:t>
            </a:r>
            <a:r>
              <a:rPr lang="en-US" sz="3300" dirty="0"/>
              <a:t> </a:t>
            </a:r>
            <a:r>
              <a:rPr lang="en-US" sz="3300" dirty="0" err="1"/>
              <a:t>ar</a:t>
            </a:r>
            <a:r>
              <a:rPr lang="en-US" sz="3300" dirty="0"/>
              <a:t> fi exact </a:t>
            </a:r>
            <a:r>
              <a:rPr lang="en-US" sz="3300" dirty="0" err="1"/>
              <a:t>jumătate</a:t>
            </a:r>
            <a:r>
              <a:rPr lang="en-US" sz="3300" dirty="0"/>
              <a:t> din </a:t>
            </a:r>
            <a:r>
              <a:rPr lang="en-US" sz="3300" dirty="0" err="1"/>
              <a:t>tensiunea</a:t>
            </a:r>
            <a:r>
              <a:rPr lang="en-US" sz="3300" dirty="0"/>
              <a:t> de </a:t>
            </a:r>
            <a:r>
              <a:rPr lang="en-US" sz="3300" dirty="0" err="1"/>
              <a:t>alimentare</a:t>
            </a:r>
            <a:r>
              <a:rPr lang="en-US" sz="3300" dirty="0"/>
              <a:t> </a:t>
            </a:r>
            <a:r>
              <a:rPr lang="en-US" sz="3300" dirty="0" err="1"/>
              <a:t>pentru</a:t>
            </a:r>
            <a:r>
              <a:rPr lang="en-US" sz="3300" dirty="0"/>
              <a:t> </a:t>
            </a:r>
            <a:r>
              <a:rPr lang="en-US" sz="3300" dirty="0" err="1"/>
              <a:t>două</a:t>
            </a:r>
            <a:r>
              <a:rPr lang="en-US" sz="3300" dirty="0"/>
              <a:t> </a:t>
            </a:r>
            <a:r>
              <a:rPr lang="en-US" sz="3300" dirty="0" err="1"/>
              <a:t>rezistențe</a:t>
            </a:r>
            <a:r>
              <a:rPr lang="en-US" sz="3300" dirty="0"/>
              <a:t> </a:t>
            </a:r>
            <a:r>
              <a:rPr lang="en-US" sz="3300" dirty="0" err="1"/>
              <a:t>în</a:t>
            </a:r>
            <a:r>
              <a:rPr lang="en-US" sz="3300" dirty="0"/>
              <a:t> </a:t>
            </a:r>
            <a:r>
              <a:rPr lang="en-US" sz="3300" dirty="0" err="1"/>
              <a:t>serie</a:t>
            </a:r>
            <a:r>
              <a:rPr lang="en-US" sz="3300" dirty="0"/>
              <a:t>, </a:t>
            </a:r>
            <a:r>
              <a:rPr lang="en-US" sz="3300" dirty="0" err="1"/>
              <a:t>deoarece</a:t>
            </a:r>
            <a:r>
              <a:rPr lang="en-US" sz="3300" dirty="0"/>
              <a:t> </a:t>
            </a:r>
            <a:r>
              <a:rPr lang="en-US" sz="3300" dirty="0" err="1"/>
              <a:t>raportul</a:t>
            </a:r>
            <a:r>
              <a:rPr lang="en-US" sz="3300" dirty="0"/>
              <a:t> </a:t>
            </a:r>
            <a:r>
              <a:rPr lang="en-US" sz="3300" dirty="0" err="1"/>
              <a:t>divizorului</a:t>
            </a:r>
            <a:r>
              <a:rPr lang="en-US" sz="3300" dirty="0"/>
              <a:t> de </a:t>
            </a:r>
            <a:r>
              <a:rPr lang="en-US" sz="3300" dirty="0" err="1"/>
              <a:t>tensiune</a:t>
            </a:r>
            <a:r>
              <a:rPr lang="en-US" sz="3300" dirty="0"/>
              <a:t> </a:t>
            </a:r>
            <a:r>
              <a:rPr lang="en-US" sz="3300" dirty="0" err="1"/>
              <a:t>ar</a:t>
            </a:r>
            <a:r>
              <a:rPr lang="en-US" sz="3300" dirty="0"/>
              <a:t> fi </a:t>
            </a:r>
            <a:r>
              <a:rPr lang="en-US" sz="3300" dirty="0" err="1"/>
              <a:t>egal</a:t>
            </a:r>
            <a:r>
              <a:rPr lang="en-US" sz="3300" dirty="0"/>
              <a:t> cu 50%.</a:t>
            </a:r>
          </a:p>
          <a:p>
            <a:endParaRPr lang="ru-MD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3413" y="1506447"/>
            <a:ext cx="2201265" cy="435133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6219" y="3310117"/>
            <a:ext cx="3514725" cy="15144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3156" y="2072675"/>
            <a:ext cx="28098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34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8340" y="138022"/>
            <a:ext cx="9144000" cy="1060061"/>
          </a:xfrm>
        </p:spPr>
        <p:txBody>
          <a:bodyPr/>
          <a:lstStyle/>
          <a:p>
            <a:pPr algn="ctr"/>
            <a:r>
              <a:rPr lang="en-US" dirty="0" err="1" smtClean="0"/>
              <a:t>Divizoare</a:t>
            </a:r>
            <a:r>
              <a:rPr lang="en-US" dirty="0" smtClean="0"/>
              <a:t> de </a:t>
            </a:r>
            <a:r>
              <a:rPr lang="en-US" dirty="0" err="1" smtClean="0"/>
              <a:t>tensiune</a:t>
            </a:r>
            <a:endParaRPr lang="ru-MD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529" y="1325772"/>
            <a:ext cx="3629025" cy="14287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2821" y="2910786"/>
            <a:ext cx="80714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212121"/>
                </a:solidFill>
                <a:latin typeface="Bitter"/>
              </a:rPr>
              <a:t>U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nde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: V</a:t>
            </a:r>
            <a:r>
              <a:rPr lang="en-US" sz="800" b="0" i="0" dirty="0" smtClean="0">
                <a:solidFill>
                  <a:srgbClr val="212121"/>
                </a:solidFill>
                <a:effectLst/>
                <a:latin typeface="Bitter"/>
              </a:rPr>
              <a:t>R(x)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este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căderea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rezistor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, R</a:t>
            </a:r>
            <a:r>
              <a:rPr lang="en-US" sz="800" b="0" i="0" dirty="0" smtClean="0">
                <a:solidFill>
                  <a:srgbClr val="212121"/>
                </a:solidFill>
                <a:effectLst/>
                <a:latin typeface="Bitter"/>
              </a:rPr>
              <a:t>X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este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valoarea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rezistorului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R</a:t>
            </a:r>
            <a:r>
              <a:rPr lang="en-US" sz="800" b="0" i="0" dirty="0" smtClean="0">
                <a:solidFill>
                  <a:srgbClr val="212121"/>
                </a:solidFill>
                <a:effectLst/>
                <a:latin typeface="Bitter"/>
              </a:rPr>
              <a:t>T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este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totală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a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rețelei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.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Această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ecuație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divizor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poate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fi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folosită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pentru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orice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număr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serie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conectate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între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din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cauza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relației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proporționale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dintre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fiecare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rezistență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R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și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căderea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sa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tensiune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corespunzătoare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V.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Rețineți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însă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această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ecuație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este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dată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pentru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o </a:t>
            </a:r>
            <a:r>
              <a:rPr lang="en-US" b="0" i="1" dirty="0" err="1" smtClean="0">
                <a:solidFill>
                  <a:srgbClr val="212121"/>
                </a:solidFill>
                <a:effectLst/>
                <a:latin typeface="Bitter"/>
              </a:rPr>
              <a:t>rețea</a:t>
            </a:r>
            <a:r>
              <a:rPr lang="en-US" b="0" i="1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1" dirty="0" err="1" smtClean="0">
                <a:solidFill>
                  <a:srgbClr val="212121"/>
                </a:solidFill>
                <a:effectLst/>
                <a:latin typeface="Bitter"/>
              </a:rPr>
              <a:t>divizare</a:t>
            </a:r>
            <a:r>
              <a:rPr lang="en-US" b="0" i="1" dirty="0" smtClean="0">
                <a:solidFill>
                  <a:srgbClr val="212121"/>
                </a:solidFill>
                <a:effectLst/>
                <a:latin typeface="Bitter"/>
              </a:rPr>
              <a:t> a </a:t>
            </a:r>
            <a:r>
              <a:rPr lang="en-US" b="0" i="1" dirty="0" err="1" smtClean="0">
                <a:solidFill>
                  <a:srgbClr val="212121"/>
                </a:solidFill>
                <a:effectLst/>
                <a:latin typeface="Bitter"/>
              </a:rPr>
              <a:t>tensiunii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 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fără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sarcină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rezistivă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suplimentară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conectată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sau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curenți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de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ramificație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 </a:t>
            </a:r>
            <a:r>
              <a:rPr lang="en-US" b="0" i="0" dirty="0" err="1" smtClean="0">
                <a:solidFill>
                  <a:srgbClr val="212121"/>
                </a:solidFill>
                <a:effectLst/>
                <a:latin typeface="Bitter"/>
              </a:rPr>
              <a:t>paraleli</a:t>
            </a:r>
            <a:r>
              <a:rPr lang="en-US" b="0" i="0" dirty="0" smtClean="0">
                <a:solidFill>
                  <a:srgbClr val="212121"/>
                </a:solidFill>
                <a:effectLst/>
                <a:latin typeface="Bitter"/>
              </a:rPr>
              <a:t>.</a:t>
            </a:r>
            <a:endParaRPr lang="ru-MD" dirty="0"/>
          </a:p>
        </p:txBody>
      </p:sp>
      <p:pic>
        <p:nvPicPr>
          <p:cNvPr id="7" name="Объект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9013" y="1635844"/>
            <a:ext cx="220126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3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495</Words>
  <Application>Microsoft Office PowerPoint</Application>
  <PresentationFormat>Широкоэкранный</PresentationFormat>
  <Paragraphs>42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Bitter</vt:lpstr>
      <vt:lpstr>Calibri</vt:lpstr>
      <vt:lpstr>Calibri Light</vt:lpstr>
      <vt:lpstr>Тема Office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  <vt:lpstr>Divizoare de tensiune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Divizoare de tensiune</dc:title>
  <dc:creator>Magariu Nicolae</dc:creator>
  <cp:lastModifiedBy>Magariu Nicolae</cp:lastModifiedBy>
  <cp:revision>5</cp:revision>
  <dcterms:created xsi:type="dcterms:W3CDTF">2021-10-13T05:04:24Z</dcterms:created>
  <dcterms:modified xsi:type="dcterms:W3CDTF">2021-10-13T05:46:06Z</dcterms:modified>
</cp:coreProperties>
</file>