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4656-5002-4B37-ACD7-E7EDC43222AE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D5F3-B401-4D86-A619-B12D686C6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248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4656-5002-4B37-ACD7-E7EDC43222AE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D5F3-B401-4D86-A619-B12D686C6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82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4656-5002-4B37-ACD7-E7EDC43222AE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D5F3-B401-4D86-A619-B12D686C6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336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4656-5002-4B37-ACD7-E7EDC43222AE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D5F3-B401-4D86-A619-B12D686C6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642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4656-5002-4B37-ACD7-E7EDC43222AE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D5F3-B401-4D86-A619-B12D686C6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787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4656-5002-4B37-ACD7-E7EDC43222AE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D5F3-B401-4D86-A619-B12D686C6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09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4656-5002-4B37-ACD7-E7EDC43222AE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D5F3-B401-4D86-A619-B12D686C6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952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4656-5002-4B37-ACD7-E7EDC43222AE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D5F3-B401-4D86-A619-B12D686C6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224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4656-5002-4B37-ACD7-E7EDC43222AE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D5F3-B401-4D86-A619-B12D686C6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63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4656-5002-4B37-ACD7-E7EDC43222AE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D5F3-B401-4D86-A619-B12D686C6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08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4656-5002-4B37-ACD7-E7EDC43222AE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4D5F3-B401-4D86-A619-B12D686C6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275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44656-5002-4B37-ACD7-E7EDC43222AE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4D5F3-B401-4D86-A619-B12D686C6E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35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emf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4.png"/><Relationship Id="rId7" Type="http://schemas.openxmlformats.org/officeDocument/2006/relationships/image" Target="../media/image7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0.png"/><Relationship Id="rId10" Type="http://schemas.openxmlformats.org/officeDocument/2006/relationships/image" Target="../media/image80.png"/><Relationship Id="rId4" Type="http://schemas.openxmlformats.org/officeDocument/2006/relationships/image" Target="../media/image75.png"/><Relationship Id="rId9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10" Type="http://schemas.openxmlformats.org/officeDocument/2006/relationships/image" Target="../media/image135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9.png"/><Relationship Id="rId11" Type="http://schemas.openxmlformats.org/officeDocument/2006/relationships/image" Target="../media/image144.png"/><Relationship Id="rId5" Type="http://schemas.openxmlformats.org/officeDocument/2006/relationships/image" Target="../media/image138.png"/><Relationship Id="rId10" Type="http://schemas.openxmlformats.org/officeDocument/2006/relationships/image" Target="../media/image143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55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12" Type="http://schemas.openxmlformats.org/officeDocument/2006/relationships/image" Target="../media/image15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8.png"/><Relationship Id="rId11" Type="http://schemas.openxmlformats.org/officeDocument/2006/relationships/image" Target="../media/image153.png"/><Relationship Id="rId5" Type="http://schemas.openxmlformats.org/officeDocument/2006/relationships/image" Target="../media/image147.png"/><Relationship Id="rId10" Type="http://schemas.openxmlformats.org/officeDocument/2006/relationships/image" Target="../media/image152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7" Type="http://schemas.openxmlformats.org/officeDocument/2006/relationships/image" Target="../media/image161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13" Type="http://schemas.openxmlformats.org/officeDocument/2006/relationships/image" Target="../media/image172.png"/><Relationship Id="rId3" Type="http://schemas.openxmlformats.org/officeDocument/2006/relationships/image" Target="../media/image162.png"/><Relationship Id="rId7" Type="http://schemas.openxmlformats.org/officeDocument/2006/relationships/image" Target="../media/image166.png"/><Relationship Id="rId12" Type="http://schemas.openxmlformats.org/officeDocument/2006/relationships/image" Target="../media/image171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5.png"/><Relationship Id="rId11" Type="http://schemas.openxmlformats.org/officeDocument/2006/relationships/image" Target="../media/image170.png"/><Relationship Id="rId5" Type="http://schemas.openxmlformats.org/officeDocument/2006/relationships/image" Target="../media/image164.png"/><Relationship Id="rId10" Type="http://schemas.openxmlformats.org/officeDocument/2006/relationships/image" Target="../media/image169.png"/><Relationship Id="rId4" Type="http://schemas.openxmlformats.org/officeDocument/2006/relationships/image" Target="../media/image163.png"/><Relationship Id="rId9" Type="http://schemas.openxmlformats.org/officeDocument/2006/relationships/image" Target="../media/image168.png"/><Relationship Id="rId14" Type="http://schemas.openxmlformats.org/officeDocument/2006/relationships/image" Target="../media/image17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174.png"/><Relationship Id="rId7" Type="http://schemas.openxmlformats.org/officeDocument/2006/relationships/image" Target="../media/image178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7.png"/><Relationship Id="rId11" Type="http://schemas.openxmlformats.org/officeDocument/2006/relationships/image" Target="../media/image182.png"/><Relationship Id="rId5" Type="http://schemas.openxmlformats.org/officeDocument/2006/relationships/image" Target="../media/image176.png"/><Relationship Id="rId10" Type="http://schemas.openxmlformats.org/officeDocument/2006/relationships/image" Target="../media/image181.png"/><Relationship Id="rId4" Type="http://schemas.openxmlformats.org/officeDocument/2006/relationships/image" Target="../media/image175.png"/><Relationship Id="rId9" Type="http://schemas.openxmlformats.org/officeDocument/2006/relationships/image" Target="../media/image18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4" Type="http://schemas.openxmlformats.org/officeDocument/2006/relationships/image" Target="../media/image184.png"/><Relationship Id="rId9" Type="http://schemas.openxmlformats.org/officeDocument/2006/relationships/image" Target="../media/image18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7" Type="http://schemas.openxmlformats.org/officeDocument/2006/relationships/image" Target="../media/image195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4.png"/><Relationship Id="rId5" Type="http://schemas.openxmlformats.org/officeDocument/2006/relationships/image" Target="../media/image193.png"/><Relationship Id="rId4" Type="http://schemas.openxmlformats.org/officeDocument/2006/relationships/image" Target="../media/image19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206.png"/><Relationship Id="rId3" Type="http://schemas.openxmlformats.org/officeDocument/2006/relationships/image" Target="../media/image196.png"/><Relationship Id="rId7" Type="http://schemas.openxmlformats.org/officeDocument/2006/relationships/image" Target="../media/image200.png"/><Relationship Id="rId12" Type="http://schemas.openxmlformats.org/officeDocument/2006/relationships/image" Target="../media/image205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9.png"/><Relationship Id="rId11" Type="http://schemas.openxmlformats.org/officeDocument/2006/relationships/image" Target="../media/image204.png"/><Relationship Id="rId5" Type="http://schemas.openxmlformats.org/officeDocument/2006/relationships/image" Target="../media/image198.png"/><Relationship Id="rId10" Type="http://schemas.openxmlformats.org/officeDocument/2006/relationships/image" Target="../media/image203.png"/><Relationship Id="rId4" Type="http://schemas.openxmlformats.org/officeDocument/2006/relationships/image" Target="../media/image197.png"/><Relationship Id="rId9" Type="http://schemas.openxmlformats.org/officeDocument/2006/relationships/image" Target="../media/image20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3" Type="http://schemas.openxmlformats.org/officeDocument/2006/relationships/image" Target="../media/image207.png"/><Relationship Id="rId7" Type="http://schemas.openxmlformats.org/officeDocument/2006/relationships/image" Target="../media/image21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0.png"/><Relationship Id="rId5" Type="http://schemas.openxmlformats.org/officeDocument/2006/relationships/image" Target="../media/image209.png"/><Relationship Id="rId4" Type="http://schemas.openxmlformats.org/officeDocument/2006/relationships/image" Target="../media/image208.png"/><Relationship Id="rId9" Type="http://schemas.openxmlformats.org/officeDocument/2006/relationships/image" Target="../media/image21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3" Type="http://schemas.openxmlformats.org/officeDocument/2006/relationships/image" Target="../media/image214.png"/><Relationship Id="rId7" Type="http://schemas.openxmlformats.org/officeDocument/2006/relationships/image" Target="../media/image218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7.png"/><Relationship Id="rId5" Type="http://schemas.openxmlformats.org/officeDocument/2006/relationships/image" Target="../media/image216.png"/><Relationship Id="rId4" Type="http://schemas.openxmlformats.org/officeDocument/2006/relationships/image" Target="../media/image215.png"/><Relationship Id="rId9" Type="http://schemas.openxmlformats.org/officeDocument/2006/relationships/image" Target="../media/image2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7" Type="http://schemas.openxmlformats.org/officeDocument/2006/relationships/image" Target="../media/image225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4.png"/><Relationship Id="rId5" Type="http://schemas.openxmlformats.org/officeDocument/2006/relationships/image" Target="../media/image223.png"/><Relationship Id="rId4" Type="http://schemas.openxmlformats.org/officeDocument/2006/relationships/image" Target="../media/image2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8533" y="237066"/>
            <a:ext cx="9144000" cy="902229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Tranzistoare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Bipolare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8533" y="1629304"/>
            <a:ext cx="9144000" cy="1655762"/>
          </a:xfrm>
        </p:spPr>
        <p:txBody>
          <a:bodyPr/>
          <a:lstStyle/>
          <a:p>
            <a:pPr algn="just"/>
            <a:r>
              <a:rPr lang="en-US" dirty="0" err="1" smtClean="0"/>
              <a:t>Tranzistorul</a:t>
            </a:r>
            <a:r>
              <a:rPr lang="en-US" dirty="0" smtClean="0"/>
              <a:t> bipolar – </a:t>
            </a:r>
            <a:r>
              <a:rPr lang="en-US" dirty="0" err="1" smtClean="0"/>
              <a:t>este</a:t>
            </a:r>
            <a:r>
              <a:rPr lang="en-US" dirty="0" smtClean="0"/>
              <a:t> un </a:t>
            </a:r>
            <a:r>
              <a:rPr lang="en-US" dirty="0" err="1" smtClean="0"/>
              <a:t>dispozitiv</a:t>
            </a:r>
            <a:r>
              <a:rPr lang="en-US" dirty="0" smtClean="0"/>
              <a:t> electronic </a:t>
            </a:r>
            <a:r>
              <a:rPr lang="en-US" dirty="0" err="1" smtClean="0"/>
              <a:t>realizat</a:t>
            </a:r>
            <a:r>
              <a:rPr lang="en-US" dirty="0" smtClean="0"/>
              <a:t> din material semiconductor, format din </a:t>
            </a:r>
            <a:r>
              <a:rPr lang="en-US" dirty="0" err="1" smtClean="0"/>
              <a:t>trei</a:t>
            </a:r>
            <a:r>
              <a:rPr lang="en-US" dirty="0" smtClean="0"/>
              <a:t> </a:t>
            </a:r>
            <a:r>
              <a:rPr lang="en-US" dirty="0" err="1" smtClean="0"/>
              <a:t>regiuni</a:t>
            </a:r>
            <a:r>
              <a:rPr lang="en-US" dirty="0" smtClean="0"/>
              <a:t> (EMITOR, BAZĂ, COLECTOR) separate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două</a:t>
            </a:r>
            <a:r>
              <a:rPr lang="en-US" dirty="0" smtClean="0"/>
              <a:t> </a:t>
            </a:r>
            <a:r>
              <a:rPr lang="en-US" dirty="0" err="1" smtClean="0"/>
              <a:t>joncţiuni</a:t>
            </a:r>
            <a:r>
              <a:rPr lang="en-US" dirty="0" smtClean="0"/>
              <a:t> </a:t>
            </a:r>
            <a:r>
              <a:rPr lang="en-US" dirty="0" err="1" smtClean="0"/>
              <a:t>pn</a:t>
            </a:r>
            <a:r>
              <a:rPr lang="en-US" dirty="0" smtClean="0"/>
              <a:t>. În </a:t>
            </a:r>
            <a:r>
              <a:rPr lang="en-US" dirty="0" err="1" smtClean="0"/>
              <a:t>funcţie</a:t>
            </a:r>
            <a:r>
              <a:rPr lang="en-US" dirty="0" smtClean="0"/>
              <a:t> de </a:t>
            </a:r>
            <a:r>
              <a:rPr lang="en-US" dirty="0" err="1" smtClean="0"/>
              <a:t>tipul</a:t>
            </a:r>
            <a:r>
              <a:rPr lang="en-US" dirty="0" smtClean="0"/>
              <a:t> </a:t>
            </a:r>
            <a:r>
              <a:rPr lang="en-US" dirty="0" err="1" smtClean="0"/>
              <a:t>regiunilor</a:t>
            </a:r>
            <a:r>
              <a:rPr lang="en-US" dirty="0" smtClean="0"/>
              <a:t>, </a:t>
            </a:r>
            <a:r>
              <a:rPr lang="en-US" dirty="0" err="1" smtClean="0"/>
              <a:t>tranzistoarele</a:t>
            </a:r>
            <a:r>
              <a:rPr lang="en-US" dirty="0" smtClean="0"/>
              <a:t> </a:t>
            </a:r>
            <a:r>
              <a:rPr lang="en-US" dirty="0" err="1" smtClean="0"/>
              <a:t>bipolare</a:t>
            </a:r>
            <a:r>
              <a:rPr lang="en-US" dirty="0" smtClean="0"/>
              <a:t> se </a:t>
            </a:r>
            <a:r>
              <a:rPr lang="en-US" dirty="0" err="1" smtClean="0"/>
              <a:t>împart</a:t>
            </a:r>
            <a:r>
              <a:rPr lang="en-US" dirty="0" smtClean="0"/>
              <a:t> în </a:t>
            </a:r>
            <a:r>
              <a:rPr lang="en-US" dirty="0" err="1" smtClean="0"/>
              <a:t>două</a:t>
            </a:r>
            <a:r>
              <a:rPr lang="en-US" dirty="0" smtClean="0"/>
              <a:t> </a:t>
            </a:r>
            <a:r>
              <a:rPr lang="en-US" dirty="0" err="1" smtClean="0"/>
              <a:t>categorii</a:t>
            </a:r>
            <a:r>
              <a:rPr lang="en-US" dirty="0" smtClean="0"/>
              <a:t>: NPN şi PNP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454" y="3285066"/>
            <a:ext cx="2028825" cy="19335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592" y="3180291"/>
            <a:ext cx="1962150" cy="20288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962" y="5341937"/>
            <a:ext cx="1362075" cy="238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4484" y="5265737"/>
            <a:ext cx="12573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5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020763"/>
          </a:xfrm>
        </p:spPr>
        <p:txBody>
          <a:bodyPr/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Tranzistoare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Bipolare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575" y="1176338"/>
            <a:ext cx="3112425" cy="18938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" y="1057805"/>
            <a:ext cx="2000250" cy="657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50" y="1856571"/>
            <a:ext cx="266700" cy="2667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225" y="1856571"/>
            <a:ext cx="971550" cy="3048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7738" y="1856571"/>
            <a:ext cx="1428750" cy="3143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4451" y="1856571"/>
            <a:ext cx="2143125" cy="2952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917" y="2447395"/>
            <a:ext cx="1390650" cy="3714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400" y="3227385"/>
            <a:ext cx="285750" cy="3238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9676" y="3294060"/>
            <a:ext cx="6600825" cy="2571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3275" y="3726111"/>
            <a:ext cx="2362200" cy="3238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1118" y="3726111"/>
            <a:ext cx="1981200" cy="3238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47351" y="3775090"/>
            <a:ext cx="2343150" cy="3429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3275" y="4226724"/>
            <a:ext cx="4171950" cy="4667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83741" y="4386413"/>
            <a:ext cx="1257300" cy="4191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1933" y="4925477"/>
            <a:ext cx="285750" cy="2762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6150" y="4896370"/>
            <a:ext cx="6191250" cy="33337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7917" y="5333577"/>
            <a:ext cx="2352675" cy="4762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11118" y="5372268"/>
            <a:ext cx="1952625" cy="381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212425" y="5372268"/>
            <a:ext cx="2343150" cy="37147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94808" y="5869873"/>
            <a:ext cx="4314825" cy="4381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364691" y="5979841"/>
            <a:ext cx="127635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3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237067"/>
            <a:ext cx="9144000" cy="953030"/>
          </a:xfrm>
        </p:spPr>
        <p:txBody>
          <a:bodyPr/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Tranzistoare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Bipolare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229" y="1480609"/>
            <a:ext cx="1362075" cy="3238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4329" y="2149250"/>
            <a:ext cx="453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0" u="none" strike="noStrike" baseline="0" dirty="0" smtClean="0">
                <a:latin typeface="Arial,Bold"/>
              </a:rPr>
              <a:t>În circuitul din figura se cunosc valorile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754" y="2197985"/>
            <a:ext cx="2409825" cy="3429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329" y="2763612"/>
            <a:ext cx="4248150" cy="12477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9329" y="2877079"/>
            <a:ext cx="4029075" cy="30003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8587" y="6061248"/>
            <a:ext cx="522922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7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524000" y="237067"/>
            <a:ext cx="9144000" cy="9530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Tranzistoare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Bipolare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862" y="1190097"/>
            <a:ext cx="4029075" cy="3000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70" y="1435629"/>
            <a:ext cx="314325" cy="2952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991" y="1435629"/>
            <a:ext cx="6200775" cy="352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633" y="2033586"/>
            <a:ext cx="4495800" cy="4476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514" y="2541055"/>
            <a:ext cx="6591300" cy="4857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991" y="3139012"/>
            <a:ext cx="6581775" cy="8667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5008" y="3926416"/>
            <a:ext cx="1390650" cy="323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633" y="4493154"/>
            <a:ext cx="67437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0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1524000" y="237067"/>
            <a:ext cx="9144000" cy="9530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Tranzistoare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Bipolare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863" y="1715031"/>
            <a:ext cx="4029075" cy="30003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20" y="2162703"/>
            <a:ext cx="6753225" cy="3143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920" y="2646891"/>
            <a:ext cx="4800600" cy="3619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37" y="2552167"/>
            <a:ext cx="1400175" cy="381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720" y="3449634"/>
            <a:ext cx="6829425" cy="3333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712" y="3981447"/>
            <a:ext cx="4524375" cy="4000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9504" y="4052352"/>
            <a:ext cx="1143000" cy="3429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754" y="4715406"/>
            <a:ext cx="4533900" cy="3238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12329" y="4715406"/>
            <a:ext cx="16573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524000" y="237067"/>
            <a:ext cx="9144000" cy="9530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Tranzistoare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Bipolare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08" y="1593850"/>
            <a:ext cx="1238250" cy="2667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4329" y="2149250"/>
            <a:ext cx="453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0" u="none" strike="noStrike" baseline="0" dirty="0" smtClean="0">
                <a:latin typeface="Arial,Bold"/>
              </a:rPr>
              <a:t>În circuitul din figura se cunosc valorile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179" y="3204269"/>
            <a:ext cx="2466975" cy="381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3625" y="2333916"/>
            <a:ext cx="4019550" cy="30003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592" y="4344459"/>
            <a:ext cx="6534150" cy="1047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000" y="5760106"/>
            <a:ext cx="492442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9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524000" y="237067"/>
            <a:ext cx="9144000" cy="9530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Tranzistoare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Bipolare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78" y="1374245"/>
            <a:ext cx="1400175" cy="333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578" y="1891768"/>
            <a:ext cx="5819775" cy="3524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503" y="2537883"/>
            <a:ext cx="6038850" cy="3429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0891" y="1707620"/>
            <a:ext cx="4019550" cy="30003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503" y="3007782"/>
            <a:ext cx="1447800" cy="4000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665" y="3496733"/>
            <a:ext cx="1524000" cy="4286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503" y="3909217"/>
            <a:ext cx="3752850" cy="4000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022" y="4451878"/>
            <a:ext cx="5562600" cy="4000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0136" y="4851928"/>
            <a:ext cx="3333750" cy="5810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70665" y="5760770"/>
            <a:ext cx="672465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0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524000" y="237067"/>
            <a:ext cx="9144000" cy="9530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Tranzistoare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Bipolare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891" y="1707620"/>
            <a:ext cx="4019550" cy="3000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253" y="1827212"/>
            <a:ext cx="6600825" cy="4095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252" y="2540527"/>
            <a:ext cx="6600825" cy="3333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716" y="3073400"/>
            <a:ext cx="5962650" cy="457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9309" y="3663421"/>
            <a:ext cx="4514850" cy="4286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2584" y="4142845"/>
            <a:ext cx="6629400" cy="4286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9309" y="4622270"/>
            <a:ext cx="140970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9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 txBox="1">
            <a:spLocks/>
          </p:cNvSpPr>
          <p:nvPr/>
        </p:nvSpPr>
        <p:spPr>
          <a:xfrm>
            <a:off x="1524000" y="237067"/>
            <a:ext cx="9144000" cy="9530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Tranzistoare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Bipolare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8969" y="1779918"/>
            <a:ext cx="453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0" u="none" strike="noStrike" baseline="0" dirty="0" smtClean="0">
                <a:latin typeface="Arial,Bold"/>
              </a:rPr>
              <a:t>În circuitul din figura se cunosc valorile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457" y="2414475"/>
            <a:ext cx="3609975" cy="35623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378" y="1707409"/>
            <a:ext cx="2524125" cy="5143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378" y="2739071"/>
            <a:ext cx="933450" cy="3048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0979" y="3139546"/>
            <a:ext cx="2867025" cy="5619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6378" y="3777417"/>
            <a:ext cx="2867025" cy="9144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0979" y="4691817"/>
            <a:ext cx="2828925" cy="7715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367" y="6258343"/>
            <a:ext cx="4648200" cy="3143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7970" y="1190097"/>
            <a:ext cx="1315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Problema 4</a:t>
            </a:r>
            <a:endParaRPr lang="ru-MD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85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524000" y="237067"/>
            <a:ext cx="9144000" cy="9530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Tranzistoare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Bipolare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59" y="1392767"/>
            <a:ext cx="1276350" cy="381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42" y="2066925"/>
            <a:ext cx="6877050" cy="895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0279" y="1773767"/>
            <a:ext cx="3609975" cy="3533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942" y="3153303"/>
            <a:ext cx="6029325" cy="685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942" y="4030131"/>
            <a:ext cx="5305425" cy="3143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903" y="4535484"/>
            <a:ext cx="6715125" cy="5429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578" y="4974690"/>
            <a:ext cx="6648450" cy="8001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0942" y="5771349"/>
            <a:ext cx="47053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1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524000" y="237067"/>
            <a:ext cx="9144000" cy="9530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Tranzistoare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Bipolare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279" y="1773767"/>
            <a:ext cx="3609975" cy="3533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1448328"/>
            <a:ext cx="5829300" cy="828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62" y="2277003"/>
            <a:ext cx="6543675" cy="5238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9654" y="2429403"/>
            <a:ext cx="1419225" cy="3714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750" y="2953278"/>
            <a:ext cx="5581650" cy="3048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039" y="3467628"/>
            <a:ext cx="6715125" cy="323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750" y="3935409"/>
            <a:ext cx="4067175" cy="4191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3039" y="4359273"/>
            <a:ext cx="4876800" cy="5238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750" y="5078409"/>
            <a:ext cx="4838700" cy="3714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6750" y="5807071"/>
            <a:ext cx="5095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56266" y="245533"/>
            <a:ext cx="9144000" cy="859896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Tranzistoare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Bipolare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57867" y="1544637"/>
            <a:ext cx="9144000" cy="428042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 smtClean="0"/>
              <a:t>Tranzistorul</a:t>
            </a:r>
            <a:r>
              <a:rPr lang="en-US" dirty="0" smtClean="0"/>
              <a:t> de tip NPN </a:t>
            </a:r>
            <a:r>
              <a:rPr lang="en-US" dirty="0" err="1" smtClean="0"/>
              <a:t>este</a:t>
            </a:r>
            <a:r>
              <a:rPr lang="en-US" dirty="0" smtClean="0"/>
              <a:t> format din </a:t>
            </a:r>
            <a:r>
              <a:rPr lang="en-US" dirty="0" err="1" smtClean="0"/>
              <a:t>două</a:t>
            </a:r>
            <a:r>
              <a:rPr lang="en-US" dirty="0" smtClean="0"/>
              <a:t> </a:t>
            </a:r>
            <a:r>
              <a:rPr lang="en-US" dirty="0" err="1" smtClean="0"/>
              <a:t>regiuni</a:t>
            </a:r>
            <a:r>
              <a:rPr lang="en-US" dirty="0" smtClean="0"/>
              <a:t> N separate de o </a:t>
            </a:r>
            <a:r>
              <a:rPr lang="en-US" dirty="0" err="1" smtClean="0"/>
              <a:t>regiune</a:t>
            </a:r>
            <a:r>
              <a:rPr lang="en-US" dirty="0" smtClean="0"/>
              <a:t> P. </a:t>
            </a:r>
            <a:endParaRPr lang="ru-RU" dirty="0" smtClean="0"/>
          </a:p>
          <a:p>
            <a:pPr algn="just"/>
            <a:r>
              <a:rPr lang="en-US" dirty="0" err="1" smtClean="0"/>
              <a:t>Tranzistorul</a:t>
            </a:r>
            <a:r>
              <a:rPr lang="en-US" dirty="0" smtClean="0"/>
              <a:t> de tip PNP </a:t>
            </a:r>
            <a:r>
              <a:rPr lang="en-US" dirty="0" err="1" smtClean="0"/>
              <a:t>este</a:t>
            </a:r>
            <a:r>
              <a:rPr lang="en-US" dirty="0" smtClean="0"/>
              <a:t> format din </a:t>
            </a:r>
            <a:r>
              <a:rPr lang="en-US" dirty="0" err="1" smtClean="0"/>
              <a:t>două</a:t>
            </a:r>
            <a:r>
              <a:rPr lang="en-US" dirty="0" smtClean="0"/>
              <a:t> </a:t>
            </a:r>
            <a:r>
              <a:rPr lang="en-US" dirty="0" err="1" smtClean="0"/>
              <a:t>regiuni</a:t>
            </a:r>
            <a:r>
              <a:rPr lang="en-US" dirty="0" smtClean="0"/>
              <a:t> P separate de o </a:t>
            </a:r>
            <a:r>
              <a:rPr lang="en-US" dirty="0" err="1" smtClean="0"/>
              <a:t>regiune</a:t>
            </a:r>
            <a:r>
              <a:rPr lang="en-US" dirty="0" smtClean="0"/>
              <a:t> N. </a:t>
            </a:r>
            <a:endParaRPr lang="ru-RU" dirty="0" smtClean="0"/>
          </a:p>
          <a:p>
            <a:pPr algn="just"/>
            <a:r>
              <a:rPr lang="en-US" dirty="0" err="1" smtClean="0"/>
              <a:t>Regiunea</a:t>
            </a:r>
            <a:r>
              <a:rPr lang="en-US" dirty="0" smtClean="0"/>
              <a:t> </a:t>
            </a:r>
            <a:r>
              <a:rPr lang="en-US" dirty="0" err="1" smtClean="0"/>
              <a:t>bazei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subţire</a:t>
            </a:r>
            <a:r>
              <a:rPr lang="en-US" dirty="0" smtClean="0"/>
              <a:t> şi </a:t>
            </a:r>
            <a:r>
              <a:rPr lang="en-US" dirty="0" err="1" smtClean="0"/>
              <a:t>mai</a:t>
            </a:r>
            <a:r>
              <a:rPr lang="en-US" dirty="0" smtClean="0"/>
              <a:t> slab </a:t>
            </a:r>
            <a:r>
              <a:rPr lang="en-US" dirty="0" err="1" smtClean="0"/>
              <a:t>dopată</a:t>
            </a:r>
            <a:r>
              <a:rPr lang="en-US" dirty="0" smtClean="0"/>
              <a:t> în </a:t>
            </a:r>
            <a:r>
              <a:rPr lang="en-US" dirty="0" err="1" smtClean="0"/>
              <a:t>comparaţie</a:t>
            </a:r>
            <a:r>
              <a:rPr lang="en-US" dirty="0" smtClean="0"/>
              <a:t> cu </a:t>
            </a:r>
            <a:r>
              <a:rPr lang="en-US" dirty="0" err="1" smtClean="0"/>
              <a:t>regiunea</a:t>
            </a:r>
            <a:r>
              <a:rPr lang="en-US" dirty="0" smtClean="0"/>
              <a:t> </a:t>
            </a:r>
            <a:r>
              <a:rPr lang="en-US" dirty="0" err="1" smtClean="0"/>
              <a:t>emitorului</a:t>
            </a:r>
            <a:r>
              <a:rPr lang="en-US" dirty="0" smtClean="0"/>
              <a:t>(</a:t>
            </a:r>
            <a:r>
              <a:rPr lang="en-US" dirty="0" err="1" smtClean="0"/>
              <a:t>puternic</a:t>
            </a:r>
            <a:r>
              <a:rPr lang="en-US" dirty="0" smtClean="0"/>
              <a:t> </a:t>
            </a:r>
            <a:r>
              <a:rPr lang="en-US" dirty="0" err="1" smtClean="0"/>
              <a:t>dopată</a:t>
            </a:r>
            <a:r>
              <a:rPr lang="en-US" dirty="0" smtClean="0"/>
              <a:t>) şi cu </a:t>
            </a:r>
            <a:r>
              <a:rPr lang="en-US" dirty="0" err="1" smtClean="0"/>
              <a:t>regiunea</a:t>
            </a:r>
            <a:r>
              <a:rPr lang="en-US" dirty="0" smtClean="0"/>
              <a:t> </a:t>
            </a:r>
            <a:r>
              <a:rPr lang="en-US" dirty="0" err="1" smtClean="0"/>
              <a:t>colectorului</a:t>
            </a:r>
            <a:r>
              <a:rPr lang="en-US" dirty="0" smtClean="0"/>
              <a:t>( </a:t>
            </a:r>
            <a:r>
              <a:rPr lang="en-US" dirty="0" err="1" smtClean="0"/>
              <a:t>dopată</a:t>
            </a:r>
            <a:r>
              <a:rPr lang="en-US" dirty="0" smtClean="0"/>
              <a:t> </a:t>
            </a:r>
            <a:r>
              <a:rPr lang="en-US" dirty="0" err="1" smtClean="0"/>
              <a:t>moderat</a:t>
            </a:r>
            <a:r>
              <a:rPr lang="en-US" dirty="0" smtClean="0"/>
              <a:t>). </a:t>
            </a:r>
            <a:r>
              <a:rPr lang="en-US" dirty="0" err="1" smtClean="0"/>
              <a:t>Între</a:t>
            </a:r>
            <a:r>
              <a:rPr lang="en-US" dirty="0" smtClean="0"/>
              <a:t> </a:t>
            </a:r>
            <a:r>
              <a:rPr lang="en-US" dirty="0" err="1" smtClean="0"/>
              <a:t>două</a:t>
            </a:r>
            <a:r>
              <a:rPr lang="en-US" dirty="0" smtClean="0"/>
              <a:t> </a:t>
            </a:r>
            <a:r>
              <a:rPr lang="en-US" dirty="0" err="1" smtClean="0"/>
              <a:t>regiuni</a:t>
            </a:r>
            <a:r>
              <a:rPr lang="en-US" dirty="0" smtClean="0"/>
              <a:t> </a:t>
            </a:r>
            <a:r>
              <a:rPr lang="en-US" dirty="0" err="1" smtClean="0"/>
              <a:t>învecinate</a:t>
            </a:r>
            <a:r>
              <a:rPr lang="en-US" dirty="0" smtClean="0"/>
              <a:t> se </a:t>
            </a:r>
            <a:r>
              <a:rPr lang="en-US" dirty="0" err="1" smtClean="0"/>
              <a:t>formează</a:t>
            </a:r>
            <a:r>
              <a:rPr lang="en-US" dirty="0" smtClean="0"/>
              <a:t> o </a:t>
            </a:r>
            <a:r>
              <a:rPr lang="en-US" dirty="0" err="1" smtClean="0"/>
              <a:t>joncţiune</a:t>
            </a:r>
            <a:r>
              <a:rPr lang="en-US" dirty="0" smtClean="0"/>
              <a:t>. </a:t>
            </a:r>
            <a:r>
              <a:rPr lang="en-US" dirty="0" err="1" smtClean="0"/>
              <a:t>Între</a:t>
            </a:r>
            <a:r>
              <a:rPr lang="en-US" dirty="0" smtClean="0"/>
              <a:t> </a:t>
            </a:r>
            <a:r>
              <a:rPr lang="en-US" dirty="0" err="1" smtClean="0"/>
              <a:t>bază</a:t>
            </a:r>
            <a:r>
              <a:rPr lang="en-US" dirty="0" smtClean="0"/>
              <a:t> şi </a:t>
            </a:r>
            <a:r>
              <a:rPr lang="en-US" dirty="0" err="1" smtClean="0"/>
              <a:t>emitor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joncţiunea</a:t>
            </a:r>
            <a:r>
              <a:rPr lang="en-US" dirty="0" smtClean="0"/>
              <a:t> </a:t>
            </a:r>
            <a:r>
              <a:rPr lang="en-US" dirty="0" err="1" smtClean="0"/>
              <a:t>bază-emitor</a:t>
            </a:r>
            <a:r>
              <a:rPr lang="en-US" dirty="0" smtClean="0"/>
              <a:t>, </a:t>
            </a:r>
            <a:r>
              <a:rPr lang="en-US" dirty="0" err="1" smtClean="0"/>
              <a:t>iar</a:t>
            </a:r>
            <a:r>
              <a:rPr lang="en-US" dirty="0" smtClean="0"/>
              <a:t> </a:t>
            </a:r>
            <a:r>
              <a:rPr lang="en-US" dirty="0" err="1" smtClean="0"/>
              <a:t>între</a:t>
            </a:r>
            <a:r>
              <a:rPr lang="en-US" dirty="0" smtClean="0"/>
              <a:t> </a:t>
            </a:r>
            <a:r>
              <a:rPr lang="en-US" dirty="0" err="1" smtClean="0"/>
              <a:t>bază</a:t>
            </a:r>
            <a:r>
              <a:rPr lang="en-US" dirty="0" smtClean="0"/>
              <a:t> şi </a:t>
            </a:r>
            <a:r>
              <a:rPr lang="en-US" dirty="0" err="1" smtClean="0"/>
              <a:t>colector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joncţiunea</a:t>
            </a:r>
            <a:r>
              <a:rPr lang="en-US" dirty="0" smtClean="0"/>
              <a:t> </a:t>
            </a:r>
            <a:r>
              <a:rPr lang="en-US" dirty="0" err="1" smtClean="0"/>
              <a:t>bază-colector</a:t>
            </a:r>
            <a:r>
              <a:rPr lang="en-US" dirty="0" smtClean="0"/>
              <a:t>. </a:t>
            </a:r>
            <a:r>
              <a:rPr lang="en-US" dirty="0" err="1" smtClean="0"/>
              <a:t>Fiecare</a:t>
            </a:r>
            <a:r>
              <a:rPr lang="en-US" dirty="0" smtClean="0"/>
              <a:t> </a:t>
            </a:r>
            <a:r>
              <a:rPr lang="en-US" dirty="0" err="1" smtClean="0"/>
              <a:t>regiune</a:t>
            </a:r>
            <a:r>
              <a:rPr lang="en-US" dirty="0" smtClean="0"/>
              <a:t> are </a:t>
            </a:r>
            <a:r>
              <a:rPr lang="en-US" dirty="0" err="1" smtClean="0"/>
              <a:t>ataşată</a:t>
            </a:r>
            <a:r>
              <a:rPr lang="en-US" dirty="0" smtClean="0"/>
              <a:t> </a:t>
            </a:r>
            <a:r>
              <a:rPr lang="en-US" dirty="0" err="1" smtClean="0"/>
              <a:t>câte</a:t>
            </a:r>
            <a:r>
              <a:rPr lang="en-US" dirty="0" smtClean="0"/>
              <a:t> un terminal care se </a:t>
            </a:r>
            <a:r>
              <a:rPr lang="en-US" dirty="0" err="1" smtClean="0"/>
              <a:t>notează</a:t>
            </a:r>
            <a:r>
              <a:rPr lang="en-US" dirty="0" smtClean="0"/>
              <a:t> cu E(</a:t>
            </a:r>
            <a:r>
              <a:rPr lang="en-US" dirty="0" err="1" smtClean="0"/>
              <a:t>emitor</a:t>
            </a:r>
            <a:r>
              <a:rPr lang="en-US" dirty="0" smtClean="0"/>
              <a:t>) , B(</a:t>
            </a:r>
            <a:r>
              <a:rPr lang="en-US" dirty="0" err="1" smtClean="0"/>
              <a:t>bază</a:t>
            </a:r>
            <a:r>
              <a:rPr lang="en-US" dirty="0" smtClean="0"/>
              <a:t>), C(</a:t>
            </a:r>
            <a:r>
              <a:rPr lang="en-US" dirty="0" err="1" smtClean="0"/>
              <a:t>colector</a:t>
            </a:r>
            <a:r>
              <a:rPr lang="en-US" dirty="0" smtClean="0"/>
              <a:t>).</a:t>
            </a:r>
            <a:endParaRPr lang="ru-RU" dirty="0" smtClean="0"/>
          </a:p>
          <a:p>
            <a:pPr algn="just"/>
            <a:r>
              <a:rPr lang="en-US" dirty="0" smtClean="0"/>
              <a:t> În </a:t>
            </a:r>
            <a:r>
              <a:rPr lang="en-US" dirty="0" err="1" smtClean="0"/>
              <a:t>structura</a:t>
            </a:r>
            <a:r>
              <a:rPr lang="en-US" dirty="0" smtClean="0"/>
              <a:t> </a:t>
            </a:r>
            <a:r>
              <a:rPr lang="en-US" dirty="0" err="1" smtClean="0"/>
              <a:t>tranzistorului</a:t>
            </a:r>
            <a:r>
              <a:rPr lang="en-US" dirty="0" smtClean="0"/>
              <a:t> bipolar, </a:t>
            </a:r>
            <a:r>
              <a:rPr lang="en-US" dirty="0" err="1" smtClean="0"/>
              <a:t>purtătorii</a:t>
            </a:r>
            <a:r>
              <a:rPr lang="en-US" dirty="0" smtClean="0"/>
              <a:t> de </a:t>
            </a:r>
            <a:r>
              <a:rPr lang="en-US" dirty="0" err="1" smtClean="0"/>
              <a:t>sarcină</a:t>
            </a:r>
            <a:r>
              <a:rPr lang="en-US" dirty="0" smtClean="0"/>
              <a:t> </a:t>
            </a:r>
            <a:r>
              <a:rPr lang="en-US" dirty="0" err="1" smtClean="0"/>
              <a:t>electrică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atât</a:t>
            </a:r>
            <a:r>
              <a:rPr lang="en-US" dirty="0" smtClean="0"/>
              <a:t> </a:t>
            </a:r>
            <a:r>
              <a:rPr lang="en-US" dirty="0" err="1" smtClean="0"/>
              <a:t>golurile</a:t>
            </a:r>
            <a:r>
              <a:rPr lang="en-US" dirty="0" smtClean="0"/>
              <a:t> </a:t>
            </a:r>
            <a:r>
              <a:rPr lang="en-US" dirty="0" err="1" smtClean="0"/>
              <a:t>cât</a:t>
            </a:r>
            <a:r>
              <a:rPr lang="en-US" dirty="0" smtClean="0"/>
              <a:t> şi </a:t>
            </a:r>
            <a:r>
              <a:rPr lang="en-US" dirty="0" err="1" smtClean="0"/>
              <a:t>electronii</a:t>
            </a:r>
            <a:r>
              <a:rPr lang="en-US" dirty="0" smtClean="0"/>
              <a:t>. </a:t>
            </a:r>
            <a:r>
              <a:rPr lang="en-US" dirty="0" err="1" smtClean="0"/>
              <a:t>Deoarece</a:t>
            </a:r>
            <a:r>
              <a:rPr lang="en-US" dirty="0" smtClean="0"/>
              <a:t> </a:t>
            </a:r>
            <a:r>
              <a:rPr lang="en-US" dirty="0" err="1" smtClean="0"/>
              <a:t>conducţia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realizată</a:t>
            </a:r>
            <a:r>
              <a:rPr lang="en-US" dirty="0" smtClean="0"/>
              <a:t> de </a:t>
            </a:r>
            <a:r>
              <a:rPr lang="en-US" dirty="0" err="1" smtClean="0"/>
              <a:t>două</a:t>
            </a:r>
            <a:r>
              <a:rPr lang="en-US" dirty="0" smtClean="0"/>
              <a:t> </a:t>
            </a:r>
            <a:r>
              <a:rPr lang="en-US" dirty="0" err="1" smtClean="0"/>
              <a:t>tipuri</a:t>
            </a:r>
            <a:r>
              <a:rPr lang="en-US" dirty="0" smtClean="0"/>
              <a:t> de </a:t>
            </a:r>
            <a:r>
              <a:rPr lang="en-US" dirty="0" err="1" smtClean="0"/>
              <a:t>purtători</a:t>
            </a:r>
            <a:r>
              <a:rPr lang="en-US" dirty="0" smtClean="0"/>
              <a:t>, </a:t>
            </a:r>
            <a:r>
              <a:rPr lang="en-US" dirty="0" err="1" smtClean="0"/>
              <a:t>tranzistorul</a:t>
            </a:r>
            <a:r>
              <a:rPr lang="en-US" dirty="0" smtClean="0"/>
              <a:t> se </a:t>
            </a:r>
            <a:r>
              <a:rPr lang="en-US" dirty="0" err="1" smtClean="0"/>
              <a:t>numeşte</a:t>
            </a:r>
            <a:r>
              <a:rPr lang="en-US" dirty="0" smtClean="0"/>
              <a:t> bipolar</a:t>
            </a:r>
            <a:r>
              <a:rPr lang="ru-RU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7992" y="5683250"/>
            <a:ext cx="1352550" cy="723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266" y="5754158"/>
            <a:ext cx="12668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7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524000" y="237067"/>
            <a:ext cx="9144000" cy="9530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Tranzistoare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Bipolare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279" y="1773767"/>
            <a:ext cx="3609975" cy="3533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1416579"/>
            <a:ext cx="6915150" cy="714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0" y="2447397"/>
            <a:ext cx="5162550" cy="476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20" y="3060168"/>
            <a:ext cx="5838825" cy="5810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191" y="3641193"/>
            <a:ext cx="6381750" cy="6762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902" y="4713282"/>
            <a:ext cx="4457700" cy="8763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250" y="2060043"/>
            <a:ext cx="671512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3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524000" y="237067"/>
            <a:ext cx="9144000" cy="9530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Tranzistoare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Bipolare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279" y="1773767"/>
            <a:ext cx="3609975" cy="3533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2" y="1516592"/>
            <a:ext cx="5514975" cy="514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" y="2071152"/>
            <a:ext cx="5686425" cy="571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662" y="2720442"/>
            <a:ext cx="1895475" cy="400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" y="3197747"/>
            <a:ext cx="5981700" cy="4476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112" y="3799932"/>
            <a:ext cx="52387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524000" y="237067"/>
            <a:ext cx="9144000" cy="9530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Tranzistoare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Bipolare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536" y="1622755"/>
            <a:ext cx="2524125" cy="3143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08969" y="1595251"/>
            <a:ext cx="453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0" u="none" strike="noStrike" baseline="0" dirty="0" smtClean="0">
                <a:latin typeface="Arial,Bold"/>
              </a:rPr>
              <a:t>În circuitul din figura se cunosc valorile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111" y="2369737"/>
            <a:ext cx="3895725" cy="3609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2692" y="2529417"/>
            <a:ext cx="819150" cy="3429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8837" y="2872317"/>
            <a:ext cx="2752725" cy="5524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8837" y="3424767"/>
            <a:ext cx="2733675" cy="5429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5967" y="6051491"/>
            <a:ext cx="4800600" cy="3333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7970" y="1190097"/>
            <a:ext cx="1315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Problema 5</a:t>
            </a:r>
            <a:endParaRPr lang="ru-MD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02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380066" y="194734"/>
            <a:ext cx="9144000" cy="9530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Tranzistoare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Bipolare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043" y="1963336"/>
            <a:ext cx="3895725" cy="3609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50" y="1388862"/>
            <a:ext cx="1409700" cy="333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771" y="1894416"/>
            <a:ext cx="6715125" cy="8001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479" y="2921196"/>
            <a:ext cx="6200775" cy="7334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858" y="3773211"/>
            <a:ext cx="5314950" cy="3048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295" y="4303183"/>
            <a:ext cx="5172075" cy="4191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991" y="4799817"/>
            <a:ext cx="1962150" cy="2952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5924" y="5307012"/>
            <a:ext cx="3552825" cy="4095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5479" y="5928507"/>
            <a:ext cx="54673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0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380066" y="194734"/>
            <a:ext cx="9144000" cy="9530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Tranzistoare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Bipolare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043" y="1963336"/>
            <a:ext cx="3895725" cy="3609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384" y="1239436"/>
            <a:ext cx="6819900" cy="723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384" y="2062417"/>
            <a:ext cx="4733925" cy="6286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384" y="2790148"/>
            <a:ext cx="5676900" cy="7429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076" y="3553185"/>
            <a:ext cx="6134100" cy="3429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6076" y="3916172"/>
            <a:ext cx="1400175" cy="2762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243" y="4192397"/>
            <a:ext cx="5476875" cy="3333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243" y="4571651"/>
            <a:ext cx="5153025" cy="3619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1848" y="4937813"/>
            <a:ext cx="4895850" cy="4381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7243" y="5432859"/>
            <a:ext cx="495300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2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380066" y="194734"/>
            <a:ext cx="9144000" cy="9530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Tranzistoare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Bipolare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176" y="1382311"/>
            <a:ext cx="3895725" cy="3609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75" y="1251217"/>
            <a:ext cx="6724650" cy="5810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0" y="1874837"/>
            <a:ext cx="6829425" cy="5810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269" y="2402948"/>
            <a:ext cx="3543300" cy="4953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411" y="2911874"/>
            <a:ext cx="3629025" cy="4000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500" y="3354260"/>
            <a:ext cx="4333875" cy="457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275" y="3899354"/>
            <a:ext cx="3629025" cy="4953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275" y="4369318"/>
            <a:ext cx="4333875" cy="4191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1269" y="4840078"/>
            <a:ext cx="4505325" cy="3429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2275" y="5258382"/>
            <a:ext cx="4352925" cy="4857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7500" y="5775971"/>
            <a:ext cx="5743575" cy="4381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7500" y="6140090"/>
            <a:ext cx="5819775" cy="43815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085542" y="5154531"/>
            <a:ext cx="36417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Tranzistorul</a:t>
            </a:r>
            <a:r>
              <a:rPr lang="en-US" b="1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funcționează</a:t>
            </a:r>
            <a:r>
              <a:rPr lang="en-US" b="1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în </a:t>
            </a:r>
            <a:r>
              <a:rPr lang="en-US" b="1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regim</a:t>
            </a:r>
            <a:r>
              <a:rPr lang="en-US" b="1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</a:t>
            </a:r>
            <a:r>
              <a:rPr lang="en-US" b="1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normal </a:t>
            </a:r>
            <a:r>
              <a:rPr lang="en-US" b="1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deoarece</a:t>
            </a:r>
            <a:r>
              <a:rPr lang="en-US" b="1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joncțiunea</a:t>
            </a:r>
            <a:r>
              <a:rPr lang="en-US" b="1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emitor-bază</a:t>
            </a:r>
            <a:r>
              <a:rPr lang="en-US" b="1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b="1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polarizată</a:t>
            </a:r>
            <a:r>
              <a:rPr lang="en-US" b="1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direct </a:t>
            </a:r>
            <a:r>
              <a:rPr lang="en-US" b="1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b="1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joncțiunea</a:t>
            </a:r>
            <a:r>
              <a:rPr lang="en-US" b="1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colector-bază</a:t>
            </a:r>
            <a:r>
              <a:rPr lang="en-US" b="1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b="1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none" strike="noStrike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polarizată</a:t>
            </a:r>
            <a:r>
              <a:rPr lang="en-US" b="1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invers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02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380066" y="194734"/>
            <a:ext cx="9144000" cy="9530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Tranzistoare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Bipolare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0502" y="1739184"/>
            <a:ext cx="453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0" u="none" strike="noStrike" baseline="0" dirty="0" smtClean="0">
                <a:latin typeface="Arial,Bold"/>
              </a:rPr>
              <a:t>În circuitul din figura se cunosc valorile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934" y="2338717"/>
            <a:ext cx="3352800" cy="33432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829" y="2235729"/>
            <a:ext cx="2428875" cy="3714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01" y="2939520"/>
            <a:ext cx="714375" cy="3524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614" y="3291945"/>
            <a:ext cx="3581400" cy="9048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502" y="4196820"/>
            <a:ext cx="3343275" cy="6191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9716" y="5949421"/>
            <a:ext cx="4533900" cy="2762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7970" y="1190097"/>
            <a:ext cx="1315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Problema 6</a:t>
            </a:r>
            <a:endParaRPr lang="ru-MD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30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380066" y="194734"/>
            <a:ext cx="9144000" cy="9530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Tranzistoare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Bipolare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266" y="1593651"/>
            <a:ext cx="3352800" cy="3343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70" y="1318684"/>
            <a:ext cx="1457325" cy="342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670" y="1832504"/>
            <a:ext cx="4524375" cy="295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691" y="2271182"/>
            <a:ext cx="5286375" cy="3905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366" y="2737377"/>
            <a:ext cx="5219700" cy="466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691" y="3279772"/>
            <a:ext cx="5219700" cy="4286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691" y="3747551"/>
            <a:ext cx="3286125" cy="4953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899" y="4282005"/>
            <a:ext cx="1409700" cy="466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9490" y="4787884"/>
            <a:ext cx="3438525" cy="4476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9490" y="5330279"/>
            <a:ext cx="3343275" cy="5429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85680" y="5158300"/>
            <a:ext cx="2000250" cy="8191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9490" y="6038821"/>
            <a:ext cx="6429375" cy="5524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18865" y="5972146"/>
            <a:ext cx="4885268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5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380066" y="194734"/>
            <a:ext cx="9144000" cy="9530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Tranzistoare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Bipolare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466" y="1729117"/>
            <a:ext cx="3352800" cy="3343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742" y="1552904"/>
            <a:ext cx="4286250" cy="3524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20" y="2507887"/>
            <a:ext cx="5438775" cy="4000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742" y="2079262"/>
            <a:ext cx="1438275" cy="4286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020" y="3012712"/>
            <a:ext cx="4914900" cy="3238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020" y="3531789"/>
            <a:ext cx="6143625" cy="3333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020" y="4057219"/>
            <a:ext cx="5200650" cy="3429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943" y="4492886"/>
            <a:ext cx="5762625" cy="4762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5359" y="5027841"/>
            <a:ext cx="6010275" cy="3619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1020" y="5591300"/>
            <a:ext cx="44196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0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380066" y="194734"/>
            <a:ext cx="9144000" cy="9530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Tranzistoare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Bipolare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466" y="1729117"/>
            <a:ext cx="3352800" cy="3343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167" y="1523470"/>
            <a:ext cx="6781800" cy="847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79" y="2542113"/>
            <a:ext cx="6238875" cy="4095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616" y="3050281"/>
            <a:ext cx="5124450" cy="4476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879" y="3593703"/>
            <a:ext cx="3924300" cy="4191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991" y="4105704"/>
            <a:ext cx="5819775" cy="4953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591" y="4700284"/>
            <a:ext cx="5972175" cy="4381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003" y="5165293"/>
            <a:ext cx="696277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9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1734" y="143933"/>
            <a:ext cx="9144000" cy="1003830"/>
          </a:xfrm>
        </p:spPr>
        <p:txBody>
          <a:bodyPr/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Tranzistoare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Bipolare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147763"/>
            <a:ext cx="9144000" cy="4110037"/>
          </a:xfrm>
        </p:spPr>
        <p:txBody>
          <a:bodyPr/>
          <a:lstStyle/>
          <a:p>
            <a:r>
              <a:rPr lang="en-US" dirty="0" smtClean="0"/>
              <a:t>FUNCŢIONAREA TRANZISTORULUI BIPOLAR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tranzistor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bipolar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funcţionează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corect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joncţiunea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bază-emitor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polarizată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direct cu 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tensiune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mare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decât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tensiunea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joncţiunea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bază-colector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polarizată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invers cu 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tensiune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mare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decât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tensiunea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bază-emitor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Emitorul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purtători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care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curentul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tranzistor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colectorul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colectează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purtătorii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ajunşi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aici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controlează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curentul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tranzistor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în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funcţie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valoarea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tensiunii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polarizare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joncţiunii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bază-emitor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Joncţiunea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emitor-bază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polarizată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direct)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injectează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emitor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IE care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colectat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în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mare parte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joncţiunea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colector-bază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polarizată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invers),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efectul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tranzistor</a:t>
            </a:r>
            <a:r>
              <a:rPr lang="en-US" dirty="0" smtClean="0"/>
              <a:t>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245" y="5099050"/>
            <a:ext cx="1352550" cy="723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627" y="5099050"/>
            <a:ext cx="126682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3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380066" y="194734"/>
            <a:ext cx="9144000" cy="9530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Tranzistoare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Bipolare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4172" y="1801704"/>
            <a:ext cx="453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0" u="none" strike="noStrike" baseline="0" dirty="0" smtClean="0">
                <a:latin typeface="Arial,Bold"/>
              </a:rPr>
              <a:t>În circuitul din figura se cunosc valorile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520" y="1332784"/>
            <a:ext cx="4314825" cy="5133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36" y="2300691"/>
            <a:ext cx="2381250" cy="285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36" y="2716096"/>
            <a:ext cx="723900" cy="2952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436" y="3202065"/>
            <a:ext cx="2095500" cy="1219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436" y="4549648"/>
            <a:ext cx="1962150" cy="8572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5208" y="6475566"/>
            <a:ext cx="4743450" cy="3524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4172" y="1222636"/>
            <a:ext cx="1315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Problema 7</a:t>
            </a:r>
            <a:endParaRPr lang="ru-MD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21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380066" y="194734"/>
            <a:ext cx="9144000" cy="9530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Tranzistoare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Bipolare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921" y="1147764"/>
            <a:ext cx="4314825" cy="5133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03" y="1366837"/>
            <a:ext cx="1381125" cy="3143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503" y="1757360"/>
            <a:ext cx="4533900" cy="285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503" y="2119308"/>
            <a:ext cx="5695950" cy="3619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503" y="2412459"/>
            <a:ext cx="6238875" cy="3619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503" y="2780761"/>
            <a:ext cx="5543550" cy="3619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503" y="3162818"/>
            <a:ext cx="5991225" cy="4191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503" y="3675052"/>
            <a:ext cx="3286125" cy="2952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9503" y="4077216"/>
            <a:ext cx="3933825" cy="2667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9503" y="4475141"/>
            <a:ext cx="5543550" cy="4000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2299" y="4922814"/>
            <a:ext cx="5133975" cy="3143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6531" y="5255654"/>
            <a:ext cx="3981450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6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380066" y="194734"/>
            <a:ext cx="9144000" cy="9530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Tranzistoare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Bipolare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921" y="1147764"/>
            <a:ext cx="4314825" cy="5133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704" y="1242484"/>
            <a:ext cx="4886325" cy="800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704" y="2209800"/>
            <a:ext cx="5895975" cy="609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091" y="2832628"/>
            <a:ext cx="5514975" cy="6572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200" y="3611564"/>
            <a:ext cx="4343400" cy="381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200" y="4114275"/>
            <a:ext cx="5457825" cy="3619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200" y="4477811"/>
            <a:ext cx="6019800" cy="4000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0200" y="4877861"/>
            <a:ext cx="51530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6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380066" y="194734"/>
            <a:ext cx="9144000" cy="9530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Tranzistoare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Bipolare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921" y="1147764"/>
            <a:ext cx="4314825" cy="5133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37" y="1352550"/>
            <a:ext cx="5800725" cy="342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67" y="1900236"/>
            <a:ext cx="6553200" cy="3714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867" y="2381778"/>
            <a:ext cx="6057900" cy="3333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867" y="2869142"/>
            <a:ext cx="6486525" cy="3143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867" y="3337456"/>
            <a:ext cx="6381750" cy="2762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249" y="3780898"/>
            <a:ext cx="6057900" cy="3143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3824" y="4262440"/>
            <a:ext cx="44767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5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1380066" y="194734"/>
            <a:ext cx="9144000" cy="9530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Tranzistoare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Bipolare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921" y="1147764"/>
            <a:ext cx="4314825" cy="5133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83" y="1529292"/>
            <a:ext cx="6743700" cy="666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79" y="2577570"/>
            <a:ext cx="5286375" cy="3714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883" y="3012016"/>
            <a:ext cx="4162425" cy="952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625" y="4088338"/>
            <a:ext cx="5848350" cy="6953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883" y="4984220"/>
            <a:ext cx="4333875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5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26999"/>
            <a:ext cx="9144000" cy="969963"/>
          </a:xfrm>
        </p:spPr>
        <p:txBody>
          <a:bodyPr/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Tranzistoare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Bipolare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1481667"/>
            <a:ext cx="9144000" cy="3979333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acest</a:t>
            </a:r>
            <a:r>
              <a:rPr lang="en-US" dirty="0" smtClean="0"/>
              <a:t> tip de </a:t>
            </a:r>
            <a:r>
              <a:rPr lang="en-US" dirty="0" err="1" smtClean="0"/>
              <a:t>tranzistor</a:t>
            </a:r>
            <a:r>
              <a:rPr lang="en-US" dirty="0" smtClean="0"/>
              <a:t> </a:t>
            </a:r>
            <a:r>
              <a:rPr lang="en-US" dirty="0" err="1" smtClean="0"/>
              <a:t>purtătorii</a:t>
            </a:r>
            <a:r>
              <a:rPr lang="en-US" dirty="0" smtClean="0"/>
              <a:t> </a:t>
            </a:r>
            <a:r>
              <a:rPr lang="en-US" dirty="0" err="1" smtClean="0"/>
              <a:t>majoritari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electronii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3541" y="1003049"/>
            <a:ext cx="3508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Funcţionarea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tranzistorului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NPN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41" y="1973012"/>
            <a:ext cx="3752850" cy="2114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621" y="4175681"/>
            <a:ext cx="1800225" cy="18859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59867" y="2181074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 err="1" smtClean="0"/>
              <a:t>Regiunea</a:t>
            </a:r>
            <a:r>
              <a:rPr lang="en-US" dirty="0" smtClean="0"/>
              <a:t> de tip </a:t>
            </a:r>
            <a:r>
              <a:rPr lang="en-US" b="1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 a </a:t>
            </a:r>
            <a:r>
              <a:rPr lang="en-US" dirty="0" err="1" smtClean="0"/>
              <a:t>emitorului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puternic</a:t>
            </a:r>
            <a:r>
              <a:rPr lang="en-US" dirty="0" smtClean="0"/>
              <a:t> </a:t>
            </a:r>
            <a:r>
              <a:rPr lang="en-US" dirty="0" err="1" smtClean="0"/>
              <a:t>dopată</a:t>
            </a:r>
            <a:r>
              <a:rPr lang="en-US" dirty="0" smtClean="0"/>
              <a:t> cu </a:t>
            </a:r>
            <a:r>
              <a:rPr lang="en-US" dirty="0" err="1" smtClean="0"/>
              <a:t>electroni</a:t>
            </a:r>
            <a:r>
              <a:rPr lang="en-US" dirty="0" smtClean="0"/>
              <a:t> </a:t>
            </a:r>
            <a:r>
              <a:rPr lang="en-US" dirty="0" err="1" smtClean="0"/>
              <a:t>liberi</a:t>
            </a:r>
            <a:r>
              <a:rPr lang="en-US" dirty="0" smtClean="0"/>
              <a:t>. </a:t>
            </a:r>
            <a:r>
              <a:rPr lang="en-US" dirty="0" err="1" smtClean="0"/>
              <a:t>Regiunea</a:t>
            </a:r>
            <a:r>
              <a:rPr lang="en-US" dirty="0" smtClean="0"/>
              <a:t> de tip </a:t>
            </a:r>
            <a:r>
              <a:rPr lang="en-US" b="1" i="1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 a </a:t>
            </a:r>
            <a:r>
              <a:rPr lang="en-US" dirty="0" err="1" smtClean="0"/>
              <a:t>bazei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foarte</a:t>
            </a:r>
            <a:r>
              <a:rPr lang="en-US" dirty="0" smtClean="0"/>
              <a:t> </a:t>
            </a:r>
            <a:r>
              <a:rPr lang="en-US" dirty="0" err="1" smtClean="0"/>
              <a:t>subţire</a:t>
            </a:r>
            <a:r>
              <a:rPr lang="en-US" dirty="0" smtClean="0"/>
              <a:t> şi slab </a:t>
            </a:r>
            <a:r>
              <a:rPr lang="en-US" dirty="0" err="1" smtClean="0"/>
              <a:t>dopată</a:t>
            </a:r>
            <a:r>
              <a:rPr lang="en-US" dirty="0" smtClean="0"/>
              <a:t> cu </a:t>
            </a:r>
            <a:r>
              <a:rPr lang="en-US" dirty="0" err="1" smtClean="0"/>
              <a:t>goluri</a:t>
            </a:r>
            <a:r>
              <a:rPr lang="en-US" dirty="0" smtClean="0"/>
              <a:t>.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polarizarea</a:t>
            </a:r>
            <a:r>
              <a:rPr lang="en-US" dirty="0" smtClean="0"/>
              <a:t> </a:t>
            </a:r>
            <a:r>
              <a:rPr lang="en-US" dirty="0" err="1" smtClean="0"/>
              <a:t>directă</a:t>
            </a:r>
            <a:r>
              <a:rPr lang="en-US" dirty="0" smtClean="0"/>
              <a:t> a </a:t>
            </a:r>
            <a:r>
              <a:rPr lang="en-US" dirty="0" err="1" smtClean="0"/>
              <a:t>joncţiunii</a:t>
            </a:r>
            <a:r>
              <a:rPr lang="en-US" dirty="0" smtClean="0"/>
              <a:t> BE </a:t>
            </a:r>
            <a:r>
              <a:rPr lang="en-US" dirty="0" err="1" smtClean="0"/>
              <a:t>electronii</a:t>
            </a:r>
            <a:r>
              <a:rPr lang="en-US" dirty="0" smtClean="0"/>
              <a:t> din </a:t>
            </a:r>
            <a:r>
              <a:rPr lang="en-US" dirty="0" err="1" smtClean="0"/>
              <a:t>regiunea</a:t>
            </a:r>
            <a:r>
              <a:rPr lang="en-US" dirty="0" smtClean="0"/>
              <a:t> </a:t>
            </a:r>
            <a:r>
              <a:rPr lang="en-US" dirty="0" err="1" smtClean="0"/>
              <a:t>emitorului</a:t>
            </a:r>
            <a:r>
              <a:rPr lang="en-US" dirty="0" smtClean="0"/>
              <a:t> </a:t>
            </a:r>
            <a:r>
              <a:rPr lang="en-US" dirty="0" err="1" smtClean="0"/>
              <a:t>difuzează</a:t>
            </a:r>
            <a:r>
              <a:rPr lang="en-US" dirty="0" smtClean="0"/>
              <a:t> cu </a:t>
            </a:r>
            <a:r>
              <a:rPr lang="en-US" dirty="0" err="1" smtClean="0"/>
              <a:t>uşurinţă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joncţiunea</a:t>
            </a:r>
            <a:r>
              <a:rPr lang="en-US" dirty="0" smtClean="0"/>
              <a:t> BE </a:t>
            </a:r>
            <a:r>
              <a:rPr lang="en-US" dirty="0" err="1" smtClean="0"/>
              <a:t>către</a:t>
            </a:r>
            <a:r>
              <a:rPr lang="en-US" dirty="0" smtClean="0"/>
              <a:t> </a:t>
            </a:r>
            <a:r>
              <a:rPr lang="en-US" dirty="0" err="1" smtClean="0"/>
              <a:t>regiunea</a:t>
            </a:r>
            <a:r>
              <a:rPr lang="en-US" dirty="0" smtClean="0"/>
              <a:t> </a:t>
            </a:r>
            <a:r>
              <a:rPr lang="en-US" dirty="0" err="1" smtClean="0"/>
              <a:t>bazei</a:t>
            </a:r>
            <a:r>
              <a:rPr lang="en-US" dirty="0" smtClean="0"/>
              <a:t>. </a:t>
            </a:r>
            <a:r>
              <a:rPr lang="en-US" dirty="0" err="1" smtClean="0"/>
              <a:t>Aici</a:t>
            </a:r>
            <a:r>
              <a:rPr lang="en-US" dirty="0" smtClean="0"/>
              <a:t> un </a:t>
            </a:r>
            <a:r>
              <a:rPr lang="en-US" dirty="0" err="1" smtClean="0"/>
              <a:t>procent</a:t>
            </a:r>
            <a:r>
              <a:rPr lang="en-US" dirty="0" smtClean="0"/>
              <a:t> </a:t>
            </a:r>
            <a:r>
              <a:rPr lang="en-US" dirty="0" err="1" smtClean="0"/>
              <a:t>foarte</a:t>
            </a:r>
            <a:r>
              <a:rPr lang="en-US" dirty="0" smtClean="0"/>
              <a:t> mic de </a:t>
            </a:r>
            <a:r>
              <a:rPr lang="en-US" dirty="0" err="1" smtClean="0"/>
              <a:t>electroni</a:t>
            </a:r>
            <a:r>
              <a:rPr lang="en-US" dirty="0" smtClean="0"/>
              <a:t> se </a:t>
            </a:r>
            <a:r>
              <a:rPr lang="en-US" dirty="0" err="1" smtClean="0"/>
              <a:t>combina</a:t>
            </a:r>
            <a:r>
              <a:rPr lang="en-US" dirty="0" smtClean="0"/>
              <a:t> cu </a:t>
            </a:r>
            <a:r>
              <a:rPr lang="en-US" dirty="0" err="1" smtClean="0"/>
              <a:t>golurile</a:t>
            </a:r>
            <a:r>
              <a:rPr lang="en-US" dirty="0" smtClean="0"/>
              <a:t> din </a:t>
            </a:r>
            <a:r>
              <a:rPr lang="en-US" dirty="0" err="1" smtClean="0"/>
              <a:t>bază</a:t>
            </a:r>
            <a:r>
              <a:rPr lang="en-US" dirty="0" smtClean="0"/>
              <a:t> şi </a:t>
            </a:r>
            <a:r>
              <a:rPr lang="en-US" dirty="0" err="1" smtClean="0"/>
              <a:t>formează</a:t>
            </a:r>
            <a:r>
              <a:rPr lang="en-US" dirty="0" smtClean="0"/>
              <a:t> </a:t>
            </a:r>
            <a:r>
              <a:rPr lang="en-US" dirty="0" err="1" smtClean="0"/>
              <a:t>curentul</a:t>
            </a:r>
            <a:r>
              <a:rPr lang="en-US" dirty="0" smtClean="0"/>
              <a:t> de </a:t>
            </a:r>
            <a:r>
              <a:rPr lang="en-US" dirty="0" err="1" smtClean="0"/>
              <a:t>bază</a:t>
            </a:r>
            <a:r>
              <a:rPr lang="en-US" dirty="0" smtClean="0"/>
              <a:t>.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polarizarea</a:t>
            </a:r>
            <a:r>
              <a:rPr lang="en-US" dirty="0" smtClean="0"/>
              <a:t> </a:t>
            </a:r>
            <a:r>
              <a:rPr lang="en-US" dirty="0" err="1" smtClean="0"/>
              <a:t>inversă</a:t>
            </a:r>
            <a:r>
              <a:rPr lang="en-US" dirty="0" smtClean="0"/>
              <a:t> a </a:t>
            </a:r>
            <a:r>
              <a:rPr lang="en-US" dirty="0" err="1" smtClean="0"/>
              <a:t>joncţiunii</a:t>
            </a:r>
            <a:r>
              <a:rPr lang="en-US" dirty="0" smtClean="0"/>
              <a:t> BC </a:t>
            </a:r>
            <a:r>
              <a:rPr lang="en-US" dirty="0" err="1" smtClean="0"/>
              <a:t>majoritatea</a:t>
            </a:r>
            <a:r>
              <a:rPr lang="en-US" dirty="0" smtClean="0"/>
              <a:t> </a:t>
            </a:r>
            <a:r>
              <a:rPr lang="en-US" dirty="0" err="1" smtClean="0"/>
              <a:t>electronilor</a:t>
            </a:r>
            <a:r>
              <a:rPr lang="en-US" dirty="0" smtClean="0"/>
              <a:t> </a:t>
            </a:r>
            <a:r>
              <a:rPr lang="en-US" dirty="0" err="1" smtClean="0"/>
              <a:t>difuzează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joncţiunea</a:t>
            </a:r>
            <a:r>
              <a:rPr lang="en-US" dirty="0" smtClean="0"/>
              <a:t> BC şi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atraşi</a:t>
            </a:r>
            <a:r>
              <a:rPr lang="en-US" dirty="0" smtClean="0"/>
              <a:t> </a:t>
            </a:r>
            <a:r>
              <a:rPr lang="en-US" dirty="0" err="1" smtClean="0"/>
              <a:t>către</a:t>
            </a:r>
            <a:r>
              <a:rPr lang="en-US" dirty="0" smtClean="0"/>
              <a:t> </a:t>
            </a:r>
            <a:r>
              <a:rPr lang="en-US" dirty="0" err="1" smtClean="0"/>
              <a:t>regiunea</a:t>
            </a:r>
            <a:r>
              <a:rPr lang="en-US" dirty="0" smtClean="0"/>
              <a:t> </a:t>
            </a:r>
            <a:r>
              <a:rPr lang="en-US" dirty="0" err="1" smtClean="0"/>
              <a:t>colectorului</a:t>
            </a:r>
            <a:r>
              <a:rPr lang="en-US" dirty="0" smtClean="0"/>
              <a:t> de </a:t>
            </a:r>
            <a:r>
              <a:rPr lang="en-US" dirty="0" err="1" smtClean="0"/>
              <a:t>către</a:t>
            </a:r>
            <a:r>
              <a:rPr lang="en-US" dirty="0" smtClean="0"/>
              <a:t> </a:t>
            </a:r>
            <a:r>
              <a:rPr lang="en-US" dirty="0" err="1" smtClean="0"/>
              <a:t>tensiunea</a:t>
            </a:r>
            <a:r>
              <a:rPr lang="en-US" dirty="0" smtClean="0"/>
              <a:t> de </a:t>
            </a:r>
            <a:r>
              <a:rPr lang="en-US" dirty="0" err="1" smtClean="0"/>
              <a:t>alimentare</a:t>
            </a:r>
            <a:r>
              <a:rPr lang="en-US" dirty="0" smtClean="0"/>
              <a:t> a </a:t>
            </a:r>
            <a:r>
              <a:rPr lang="en-US" dirty="0" err="1" smtClean="0"/>
              <a:t>colectorului</a:t>
            </a:r>
            <a:r>
              <a:rPr lang="en-US" dirty="0" smtClean="0"/>
              <a:t>, </a:t>
            </a:r>
            <a:r>
              <a:rPr lang="en-US" dirty="0" err="1" smtClean="0"/>
              <a:t>formându</a:t>
            </a:r>
            <a:r>
              <a:rPr lang="en-US" dirty="0" smtClean="0"/>
              <a:t>-se </a:t>
            </a:r>
            <a:r>
              <a:rPr lang="en-US" dirty="0" err="1" smtClean="0"/>
              <a:t>astfel</a:t>
            </a:r>
            <a:r>
              <a:rPr lang="en-US" dirty="0" smtClean="0"/>
              <a:t> </a:t>
            </a:r>
            <a:r>
              <a:rPr lang="en-US" dirty="0" err="1" smtClean="0"/>
              <a:t>curentul</a:t>
            </a:r>
            <a:r>
              <a:rPr lang="en-US" dirty="0" smtClean="0"/>
              <a:t> de collector.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466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9267"/>
            <a:ext cx="9144000" cy="936096"/>
          </a:xfrm>
        </p:spPr>
        <p:txBody>
          <a:bodyPr/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Tranzistoare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Bipolare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00599" y="2286013"/>
            <a:ext cx="6036734" cy="399625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Regiunea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tip 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emitorului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puternic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dopată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goluri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Regiunea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tip </a:t>
            </a:r>
            <a:r>
              <a:rPr 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bazei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foarte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subţire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şi slab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dopată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polarizarea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joncţiunii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golurile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regiunea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emitorului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difuzează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uşurinţă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joncţiunea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către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regiunea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bazei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Aici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foarte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mic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goluri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şi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formează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curentul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polarizarea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inversă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joncţiunii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majoritatea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golurilor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difuzează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joncţiunea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 şi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atraşi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către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regiunea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colectorului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către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tensiunea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alimentare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colectorului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formându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curentul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colector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3541" y="1003049"/>
            <a:ext cx="3482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Funcţionarea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tranzistorului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PNP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4681" y="1491734"/>
            <a:ext cx="5610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acest</a:t>
            </a:r>
            <a:r>
              <a:rPr lang="en-US" dirty="0" smtClean="0"/>
              <a:t> tip de </a:t>
            </a:r>
            <a:r>
              <a:rPr lang="en-US" dirty="0" err="1" smtClean="0"/>
              <a:t>tranzistor</a:t>
            </a:r>
            <a:r>
              <a:rPr lang="en-US" dirty="0" smtClean="0"/>
              <a:t> </a:t>
            </a:r>
            <a:r>
              <a:rPr lang="en-US" dirty="0" err="1" smtClean="0"/>
              <a:t>purtătorii</a:t>
            </a:r>
            <a:r>
              <a:rPr lang="en-US" dirty="0" smtClean="0"/>
              <a:t> </a:t>
            </a:r>
            <a:r>
              <a:rPr lang="en-US" dirty="0" err="1" smtClean="0"/>
              <a:t>majoritari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golurile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95" y="1980419"/>
            <a:ext cx="3914775" cy="22669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104" y="4247369"/>
            <a:ext cx="16859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8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97000" y="152399"/>
            <a:ext cx="9144000" cy="85143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Tranzistoare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Bipolare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41867" y="1925637"/>
            <a:ext cx="9144000" cy="4644495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Factorul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amplificare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în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curent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în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colector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reprezintă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raportul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curentul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colector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curentul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9023" y="1003829"/>
            <a:ext cx="7144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PARAMETRII ŞI CARACTERISTICILE TRANZISTORULUI BIPOLAR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658" y="2561166"/>
            <a:ext cx="1352550" cy="5334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36600" y="3017504"/>
            <a:ext cx="1145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mărime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statică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care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mare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curentul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colectorul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tranzistorului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decât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curentul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tranzistorului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parametru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poartă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denumirea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câştig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în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tranzistorului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Valoarea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acestui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parametru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menţionat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către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producător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în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foile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catalog, ca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parametru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echivalent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hibrid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25" y="4186433"/>
            <a:ext cx="1352550" cy="35242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20725" y="4707395"/>
            <a:ext cx="10031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amplificare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în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emitor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în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colector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–    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reprezintă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raportul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curentul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colector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curentul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emitor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000" y="4707852"/>
            <a:ext cx="381000" cy="3905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658" y="5353726"/>
            <a:ext cx="1457325" cy="66675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41867" y="6053153"/>
            <a:ext cx="10389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Valorile</a:t>
            </a:r>
            <a:r>
              <a:rPr lang="en-US" dirty="0" smtClean="0"/>
              <a:t> </a:t>
            </a:r>
            <a:r>
              <a:rPr lang="en-US" dirty="0" err="1" smtClean="0"/>
              <a:t>parametrului</a:t>
            </a:r>
            <a:r>
              <a:rPr lang="en-US" dirty="0" smtClean="0"/>
              <a:t> </a:t>
            </a:r>
            <a:r>
              <a:rPr lang="el-GR" dirty="0" smtClean="0"/>
              <a:t>β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cuprinse</a:t>
            </a:r>
            <a:r>
              <a:rPr lang="en-US" dirty="0" smtClean="0"/>
              <a:t> </a:t>
            </a:r>
            <a:r>
              <a:rPr lang="en-US" dirty="0" err="1" smtClean="0"/>
              <a:t>între</a:t>
            </a:r>
            <a:r>
              <a:rPr lang="en-US" dirty="0" smtClean="0"/>
              <a:t> 10 şi 1000, </a:t>
            </a:r>
            <a:r>
              <a:rPr lang="en-US" dirty="0" err="1"/>
              <a:t>v</a:t>
            </a:r>
            <a:r>
              <a:rPr lang="en-US" dirty="0" err="1" smtClean="0"/>
              <a:t>alorile</a:t>
            </a:r>
            <a:r>
              <a:rPr lang="en-US" dirty="0" smtClean="0"/>
              <a:t> </a:t>
            </a:r>
            <a:r>
              <a:rPr lang="en-US" dirty="0" err="1" smtClean="0"/>
              <a:t>paramentului</a:t>
            </a:r>
            <a:r>
              <a:rPr lang="en-US" dirty="0" smtClean="0"/>
              <a:t> 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cuprinse</a:t>
            </a:r>
            <a:r>
              <a:rPr lang="en-US" dirty="0" smtClean="0"/>
              <a:t> </a:t>
            </a:r>
            <a:r>
              <a:rPr lang="en-US" dirty="0" err="1" smtClean="0"/>
              <a:t>între</a:t>
            </a:r>
            <a:r>
              <a:rPr lang="en-US" dirty="0" smtClean="0"/>
              <a:t> 0,95 şi 0,99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1312" y="5349629"/>
            <a:ext cx="38385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5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19200" y="118532"/>
            <a:ext cx="9144000" cy="842963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Tranzistoare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Bipolare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9023" y="1003829"/>
            <a:ext cx="7144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PARAMETRII ŞI CARACTERISTICILE TRANZISTORULUI BIPOLAR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87" y="1594934"/>
            <a:ext cx="5838825" cy="31908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516" y="1686430"/>
            <a:ext cx="5172718" cy="41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7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56267" y="203199"/>
            <a:ext cx="9144000" cy="969963"/>
          </a:xfrm>
        </p:spPr>
        <p:txBody>
          <a:bodyPr/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Tranzistoare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Bipolare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34" y="1060978"/>
            <a:ext cx="5181600" cy="21621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029" y="1422928"/>
            <a:ext cx="5629275" cy="1800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34" y="3701521"/>
            <a:ext cx="5572125" cy="15716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801" y="3701521"/>
            <a:ext cx="5514975" cy="146685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63599" y="5450946"/>
            <a:ext cx="11125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graficul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caracteristicii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ieşire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uneşte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punctul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blocare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(VCC) cu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punctul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saturaţie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(IC(sat)) se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obţine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dreapta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sarcină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în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curent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De-a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lungul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dreptei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sarcină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între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două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puncte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află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regiunea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activă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normală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funcţionare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tranzistorului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La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intersecţia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caracteristici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ieşire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dreapta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sarcină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află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punctul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static de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funcţionare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(PSF).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8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28600"/>
            <a:ext cx="9144000" cy="8768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Tranzistoare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Bipolare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121" y="1105430"/>
            <a:ext cx="1419225" cy="3333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0181" y="1797594"/>
            <a:ext cx="453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0" u="none" strike="noStrike" baseline="0" dirty="0" smtClean="0">
                <a:latin typeface="Arial,Bold"/>
              </a:rPr>
              <a:t>În circuitul din figura se cunosc valorile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81" y="2592390"/>
            <a:ext cx="2200275" cy="2667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46" y="3284554"/>
            <a:ext cx="4600575" cy="11715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309" y="2237317"/>
            <a:ext cx="6191250" cy="30099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1459" y="5645678"/>
            <a:ext cx="531495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9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868</Words>
  <Application>Microsoft Office PowerPoint</Application>
  <PresentationFormat>Широкоэкранный</PresentationFormat>
  <Paragraphs>66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Arial,Bold</vt:lpstr>
      <vt:lpstr>Calibri</vt:lpstr>
      <vt:lpstr>Calibri Light</vt:lpstr>
      <vt:lpstr>Times New Roman</vt:lpstr>
      <vt:lpstr>Тема Office</vt:lpstr>
      <vt:lpstr>Tranzistoare Bipolare</vt:lpstr>
      <vt:lpstr>Tranzistoare Bipolare</vt:lpstr>
      <vt:lpstr>Tranzistoare Bipolare</vt:lpstr>
      <vt:lpstr>Tranzistoare Bipolare</vt:lpstr>
      <vt:lpstr>Tranzistoare Bipolare</vt:lpstr>
      <vt:lpstr>Tranzistoare Bipolare</vt:lpstr>
      <vt:lpstr>Tranzistoare Bipolare</vt:lpstr>
      <vt:lpstr>Tranzistoare Bipolare</vt:lpstr>
      <vt:lpstr>Tranzistoare Bipolare</vt:lpstr>
      <vt:lpstr>Tranzistoare Bipolare</vt:lpstr>
      <vt:lpstr>Tranzistoare Bipolare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Tranzistoare Bipolare</dc:title>
  <dc:creator>Пользователь Windows</dc:creator>
  <cp:lastModifiedBy>Magariu Nicolae</cp:lastModifiedBy>
  <cp:revision>15</cp:revision>
  <dcterms:created xsi:type="dcterms:W3CDTF">2021-11-02T10:23:09Z</dcterms:created>
  <dcterms:modified xsi:type="dcterms:W3CDTF">2024-04-16T06:46:06Z</dcterms:modified>
</cp:coreProperties>
</file>