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6" r:id="rId3"/>
    <p:sldId id="347" r:id="rId4"/>
    <p:sldId id="357" r:id="rId5"/>
    <p:sldId id="358" r:id="rId6"/>
    <p:sldId id="355" r:id="rId7"/>
    <p:sldId id="356" r:id="rId8"/>
    <p:sldId id="348" r:id="rId9"/>
    <p:sldId id="349" r:id="rId10"/>
    <p:sldId id="350" r:id="rId11"/>
    <p:sldId id="257" r:id="rId12"/>
    <p:sldId id="258" r:id="rId13"/>
    <p:sldId id="259" r:id="rId14"/>
    <p:sldId id="260" r:id="rId15"/>
    <p:sldId id="261" r:id="rId16"/>
    <p:sldId id="262" r:id="rId17"/>
    <p:sldId id="263" r:id="rId18"/>
    <p:sldId id="264" r:id="rId19"/>
    <p:sldId id="266" r:id="rId20"/>
    <p:sldId id="267" r:id="rId21"/>
    <p:sldId id="268" r:id="rId22"/>
    <p:sldId id="269" r:id="rId23"/>
    <p:sldId id="270" r:id="rId24"/>
    <p:sldId id="271" r:id="rId25"/>
    <p:sldId id="272" r:id="rId26"/>
    <p:sldId id="273" r:id="rId27"/>
    <p:sldId id="274" r:id="rId28"/>
    <p:sldId id="276" r:id="rId29"/>
    <p:sldId id="277" r:id="rId30"/>
    <p:sldId id="278" r:id="rId31"/>
    <p:sldId id="279" r:id="rId32"/>
    <p:sldId id="280" r:id="rId33"/>
    <p:sldId id="281" r:id="rId34"/>
    <p:sldId id="282" r:id="rId35"/>
    <p:sldId id="283" r:id="rId36"/>
    <p:sldId id="284" r:id="rId37"/>
    <p:sldId id="285" r:id="rId38"/>
    <p:sldId id="286" r:id="rId39"/>
    <p:sldId id="287" r:id="rId40"/>
    <p:sldId id="288" r:id="rId41"/>
    <p:sldId id="289" r:id="rId42"/>
    <p:sldId id="343" r:id="rId43"/>
    <p:sldId id="344" r:id="rId44"/>
    <p:sldId id="359" r:id="rId45"/>
    <p:sldId id="360" r:id="rId4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52" d="100"/>
          <a:sy n="52" d="100"/>
        </p:scale>
        <p:origin x="84" y="9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6/11/relationships/changesInfo" Target="changesInfos/changesInfo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uzdugan artur" userId="1770a38c255ab84c" providerId="LiveId" clId="{7BA66AF6-A366-49AC-8E47-280E8D17BF32}"/>
    <pc:docChg chg="custSel addSld modSld">
      <pc:chgData name="buzdugan artur" userId="1770a38c255ab84c" providerId="LiveId" clId="{7BA66AF6-A366-49AC-8E47-280E8D17BF32}" dt="2023-11-07T20:03:06.917" v="46" actId="20577"/>
      <pc:docMkLst>
        <pc:docMk/>
      </pc:docMkLst>
      <pc:sldChg chg="add">
        <pc:chgData name="buzdugan artur" userId="1770a38c255ab84c" providerId="LiveId" clId="{7BA66AF6-A366-49AC-8E47-280E8D17BF32}" dt="2023-11-07T13:08:50.366" v="0"/>
        <pc:sldMkLst>
          <pc:docMk/>
          <pc:sldMk cId="3046582190" sldId="257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537820048" sldId="258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921937713" sldId="259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958234177" sldId="260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573874363" sldId="261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3209879088" sldId="262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804979992" sldId="263"/>
        </pc:sldMkLst>
      </pc:sldChg>
      <pc:sldChg chg="add">
        <pc:chgData name="buzdugan artur" userId="1770a38c255ab84c" providerId="LiveId" clId="{7BA66AF6-A366-49AC-8E47-280E8D17BF32}" dt="2023-11-07T13:23:39.023" v="1"/>
        <pc:sldMkLst>
          <pc:docMk/>
          <pc:sldMk cId="3504520603" sldId="264"/>
        </pc:sldMkLst>
      </pc:sldChg>
      <pc:sldChg chg="add">
        <pc:chgData name="buzdugan artur" userId="1770a38c255ab84c" providerId="LiveId" clId="{7BA66AF6-A366-49AC-8E47-280E8D17BF32}" dt="2023-11-07T13:23:57.318" v="2"/>
        <pc:sldMkLst>
          <pc:docMk/>
          <pc:sldMk cId="77741430" sldId="266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3938603509" sldId="267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3278140644" sldId="268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2482892880" sldId="269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2940845858" sldId="270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2824642101" sldId="271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3498482047" sldId="272"/>
        </pc:sldMkLst>
      </pc:sldChg>
      <pc:sldChg chg="add">
        <pc:chgData name="buzdugan artur" userId="1770a38c255ab84c" providerId="LiveId" clId="{7BA66AF6-A366-49AC-8E47-280E8D17BF32}" dt="2023-11-07T13:24:40.125" v="3"/>
        <pc:sldMkLst>
          <pc:docMk/>
          <pc:sldMk cId="629167377" sldId="273"/>
        </pc:sldMkLst>
      </pc:sldChg>
      <pc:sldChg chg="add">
        <pc:chgData name="buzdugan artur" userId="1770a38c255ab84c" providerId="LiveId" clId="{7BA66AF6-A366-49AC-8E47-280E8D17BF32}" dt="2023-11-07T13:24:58.482" v="4"/>
        <pc:sldMkLst>
          <pc:docMk/>
          <pc:sldMk cId="2545967485" sldId="274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749537944" sldId="276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291750721" sldId="277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61812951" sldId="278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2300137321" sldId="279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550294690" sldId="280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35117997" sldId="281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151137739" sldId="282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443307360" sldId="283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2631092433" sldId="284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571074870" sldId="285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2917498371" sldId="286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636201177" sldId="287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862320625" sldId="288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3666909707" sldId="289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2144340295" sldId="343"/>
        </pc:sldMkLst>
      </pc:sldChg>
      <pc:sldChg chg="add">
        <pc:chgData name="buzdugan artur" userId="1770a38c255ab84c" providerId="LiveId" clId="{7BA66AF6-A366-49AC-8E47-280E8D17BF32}" dt="2023-11-07T13:27:21.860" v="5"/>
        <pc:sldMkLst>
          <pc:docMk/>
          <pc:sldMk cId="1139334641" sldId="344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716668870" sldId="346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3120112803" sldId="347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223201265" sldId="348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2941109123" sldId="349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95205684" sldId="350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896802800" sldId="355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470252956" sldId="356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1372795106" sldId="357"/>
        </pc:sldMkLst>
      </pc:sldChg>
      <pc:sldChg chg="add">
        <pc:chgData name="buzdugan artur" userId="1770a38c255ab84c" providerId="LiveId" clId="{7BA66AF6-A366-49AC-8E47-280E8D17BF32}" dt="2023-11-07T13:08:50.366" v="0"/>
        <pc:sldMkLst>
          <pc:docMk/>
          <pc:sldMk cId="2262571334" sldId="358"/>
        </pc:sldMkLst>
      </pc:sldChg>
      <pc:sldChg chg="modSp new mod">
        <pc:chgData name="buzdugan artur" userId="1770a38c255ab84c" providerId="LiveId" clId="{7BA66AF6-A366-49AC-8E47-280E8D17BF32}" dt="2023-11-07T20:01:29.251" v="11" actId="6549"/>
        <pc:sldMkLst>
          <pc:docMk/>
          <pc:sldMk cId="3772154260" sldId="359"/>
        </pc:sldMkLst>
        <pc:spChg chg="mod">
          <ac:chgData name="buzdugan artur" userId="1770a38c255ab84c" providerId="LiveId" clId="{7BA66AF6-A366-49AC-8E47-280E8D17BF32}" dt="2023-11-07T20:01:29.251" v="11" actId="6549"/>
          <ac:spMkLst>
            <pc:docMk/>
            <pc:sldMk cId="3772154260" sldId="359"/>
            <ac:spMk id="3" creationId="{D02D0E3A-4E3B-2400-0D67-6414E1DEEDA6}"/>
          </ac:spMkLst>
        </pc:spChg>
      </pc:sldChg>
      <pc:sldChg chg="modSp new mod">
        <pc:chgData name="buzdugan artur" userId="1770a38c255ab84c" providerId="LiveId" clId="{7BA66AF6-A366-49AC-8E47-280E8D17BF32}" dt="2023-11-07T20:03:06.917" v="46" actId="20577"/>
        <pc:sldMkLst>
          <pc:docMk/>
          <pc:sldMk cId="2402102386" sldId="360"/>
        </pc:sldMkLst>
        <pc:spChg chg="mod">
          <ac:chgData name="buzdugan artur" userId="1770a38c255ab84c" providerId="LiveId" clId="{7BA66AF6-A366-49AC-8E47-280E8D17BF32}" dt="2023-11-07T20:03:06.917" v="46" actId="20577"/>
          <ac:spMkLst>
            <pc:docMk/>
            <pc:sldMk cId="2402102386" sldId="360"/>
            <ac:spMk id="3" creationId="{A86B5422-07DB-E337-D035-7DD303338E5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1FD0178-63F2-270E-32A7-4DCA067AD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7C76D7C8-A934-34BD-EE32-38660A6BC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062364B8-9F2D-5A32-6DE8-8859B16E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B837F0B-9C1E-CF74-0E4A-F4206EBD08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7F3CA46-D9B6-6291-EE65-922F65964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09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B31CAE8-2736-62BE-4D2F-444D97020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5F102E4D-CBF8-EC5F-61E9-7964D888E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7C2168C1-A206-A204-E73E-403EE33AA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81802CD4-334D-B08D-B7C8-B7CAF02A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46566C44-8390-6C63-2A7B-3ADDC160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6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C039B582-CCEB-CE1D-F36A-CA0F669F3E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F0F5A631-EE9F-9BE3-9A99-130B018572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2B57546A-8214-7DA7-9D92-EB431E712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49B5700-8E54-B10C-8C18-D0A925B64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810B0DC4-A422-2C94-A9B5-4E8E381F5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86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DA2B9C6-453F-9EFF-5D90-B5C0676C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F4CA6FE1-17E2-DD5E-1E6E-D7A427D36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E93212A6-4820-5ACB-D66D-5CF7538D28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6B3E412-9CBE-1160-7491-B62EA53B7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17289A1F-01DE-7559-E283-E6490F6A7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444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75F3D3C-8FC1-EC29-B5C2-72AB27F6F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6192B85-08C1-6D63-2040-AA2C094C88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13712F8F-AC3A-A214-1C13-8D180DCAF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BC13FFFE-C35E-D2E8-51CE-FE9EFC17C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6D017ACB-7AFA-B369-AF7A-C81FAB96E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5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4C90CD0-37BA-85B8-D742-C84F87AF5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55E4736-CECF-C649-EE5C-23A6EF9AF2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69DD512E-D93E-8347-EA1A-0A1D9B4128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7EA7CEF3-B3F1-B563-0D9D-44EF5A448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26711409-D460-D5DE-6C4A-51D1201C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6C5C8EE3-7433-88ED-E9FB-CFDC3B184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07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0120030-5F42-5CC5-B71A-E51246922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54A066B7-FE2B-8B62-E622-B05E2253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998F64CC-B58D-7EE5-937C-E8E7AE73BA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B312D22F-6A33-7B12-89AD-8A7CAE43CC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7CA274E5-2C92-EC4D-6DA6-827E8594B5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8038C18C-33CF-7B7F-A29E-6D767252B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FBC376F5-4BD3-5BE0-595F-EBB166978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368B4903-4166-32D8-3877-F66E2C4A4F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27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3C9EFFF-5F52-7447-0DBB-7EBFBA39B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B74655EE-F2FF-8950-5101-5A163AAC6F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8F1F6FA1-9872-23E1-4FAD-4E178B9BF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7785E5FA-E11E-BA18-BAB4-F5C129A3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018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5F4EC98-5151-CEEF-FC7A-DA9D717AB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E0D73912-40B4-8435-C7E7-06157FCAD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91435006-A81D-B39C-E78F-B4C204EB4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3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2670FDE-232A-BCFC-F184-1CB011868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D5073D7-7F0D-220B-7B42-1F4BDF8D49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7D5BEF02-27A0-6C35-AC76-BE6E742922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19AF2BEE-74D6-F43D-946A-4A8B461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98B2EC20-5C06-3AB1-F7D7-49BFDD7F4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A68BC0A-578B-AC21-BEB6-19E5EFF1A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677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260FC45-92D0-072A-CCB6-8C992EDEE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6B32AEE3-106B-0863-6AF1-71E6A1FF12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D68D1ED2-31B8-1906-4B48-8BCED2D56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CBB06F20-52B8-39A1-983C-7783453B9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1783A933-F325-9FC9-75BF-F83A1654B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93CC3A74-FC02-63B6-9688-8BD018DE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2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F2098B93-5276-B931-DC47-2BB9BEA698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207706E1-E8F2-7044-AD8A-F5969F06E1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D8937D7-DECA-BD25-ABBF-C0D628CB04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CA3E-215B-4CFF-9E48-8496A3A7E3EE}" type="datetimeFigureOut">
              <a:rPr lang="en-US" smtClean="0"/>
              <a:t>11/7/2023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C1C5B622-FFFD-FB2B-883E-9F60106B4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A48A9DA-1C05-5131-4BC7-82E8E85C75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BE422-1D44-40D5-9575-2F546C4CE0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4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A25037D-435D-43B1-46E1-B72A063870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o-RO" dirty="0" err="1"/>
              <a:t>Lectia</a:t>
            </a:r>
            <a:r>
              <a:rPr lang="ro-RO" dirty="0"/>
              <a:t> practica </a:t>
            </a:r>
            <a:r>
              <a:rPr lang="en-US" dirty="0"/>
              <a:t>6</a:t>
            </a:r>
            <a:r>
              <a:rPr lang="ro-RO" dirty="0"/>
              <a:t>_DMOE</a:t>
            </a:r>
            <a:endParaRPr lang="en-US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A0AF8A19-908A-053C-E67E-B4102F8DDB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p-n junction. Conventional diode</a:t>
            </a:r>
          </a:p>
        </p:txBody>
      </p:sp>
    </p:spTree>
    <p:extLst>
      <p:ext uri="{BB962C8B-B14F-4D97-AF65-F5344CB8AC3E}">
        <p14:creationId xmlns:p14="http://schemas.microsoft.com/office/powerpoint/2010/main" val="35099455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83200" y="2492188"/>
            <a:ext cx="9025600" cy="2786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05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A77E5F7-E66F-B87B-7E94-11B3AFE2F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Ideal p-n junction</a:t>
            </a:r>
          </a:p>
        </p:txBody>
      </p:sp>
      <p:sp>
        <p:nvSpPr>
          <p:cNvPr id="11" name="CasetăText 10">
            <a:extLst>
              <a:ext uri="{FF2B5EF4-FFF2-40B4-BE49-F238E27FC236}">
                <a16:creationId xmlns:a16="http://schemas.microsoft.com/office/drawing/2014/main" id="{CBC10A1A-2075-E196-00BF-2A4A964F334F}"/>
              </a:ext>
            </a:extLst>
          </p:cNvPr>
          <p:cNvSpPr txBox="1"/>
          <p:nvPr/>
        </p:nvSpPr>
        <p:spPr>
          <a:xfrm>
            <a:off x="923368" y="1905000"/>
            <a:ext cx="1034526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1. Find the built-in potential for a p-n Si junction at room temperature if the bulk resistivity of Si is 1 Ω cm. Electron mobility in Si at RT is 1400 cm^2 V^−1 s−1 ; µ</a:t>
            </a:r>
            <a:r>
              <a:rPr lang="en-US" sz="1400" dirty="0"/>
              <a:t>n</a:t>
            </a:r>
            <a:r>
              <a:rPr lang="en-US" dirty="0"/>
              <a:t>/µ</a:t>
            </a:r>
            <a:r>
              <a:rPr lang="en-US" sz="1400" dirty="0"/>
              <a:t>p</a:t>
            </a:r>
            <a:r>
              <a:rPr lang="en-US" dirty="0"/>
              <a:t> = 3.1; </a:t>
            </a:r>
            <a:r>
              <a:rPr lang="en-US" dirty="0" err="1"/>
              <a:t>n</a:t>
            </a:r>
            <a:r>
              <a:rPr lang="en-US" sz="1400" dirty="0" err="1"/>
              <a:t>i</a:t>
            </a:r>
            <a:r>
              <a:rPr lang="en-US" dirty="0"/>
              <a:t> = 1.05 × 10^10 cm^−3</a:t>
            </a:r>
          </a:p>
        </p:txBody>
      </p:sp>
    </p:spTree>
    <p:extLst>
      <p:ext uri="{BB962C8B-B14F-4D97-AF65-F5344CB8AC3E}">
        <p14:creationId xmlns:p14="http://schemas.microsoft.com/office/powerpoint/2010/main" val="30465821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5333B1C-8D84-FDF4-1D3F-3E0344AA64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4EFBBC16-4714-164D-7A09-724DF60572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97741" y="1856332"/>
            <a:ext cx="8247530" cy="4450400"/>
          </a:xfrm>
        </p:spPr>
      </p:pic>
    </p:spTree>
    <p:extLst>
      <p:ext uri="{BB962C8B-B14F-4D97-AF65-F5344CB8AC3E}">
        <p14:creationId xmlns:p14="http://schemas.microsoft.com/office/powerpoint/2010/main" val="53782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6CAED56-4EC7-502F-7A66-EB01E46C4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B374C0E-993F-E057-E6AA-345CB1181F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p-n Si junction from the previous problem calculate the width of the space charge region for the applied voltages V = −10, 0 V, and V= +0.3 V. </a:t>
            </a:r>
            <a:r>
              <a:rPr lang="el-GR" dirty="0"/>
              <a:t>ε</a:t>
            </a:r>
            <a:r>
              <a:rPr lang="en-US" dirty="0"/>
              <a:t>(Si) = 11.9</a:t>
            </a:r>
          </a:p>
        </p:txBody>
      </p:sp>
    </p:spTree>
    <p:extLst>
      <p:ext uri="{BB962C8B-B14F-4D97-AF65-F5344CB8AC3E}">
        <p14:creationId xmlns:p14="http://schemas.microsoft.com/office/powerpoint/2010/main" val="9219377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5262EDC-13B6-89A9-DEDE-AC3E1DFFB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F4109425-B376-8EF5-939D-A20D52FEAF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51596" y="2456328"/>
            <a:ext cx="10738844" cy="2752165"/>
          </a:xfrm>
        </p:spPr>
      </p:pic>
    </p:spTree>
    <p:extLst>
      <p:ext uri="{BB962C8B-B14F-4D97-AF65-F5344CB8AC3E}">
        <p14:creationId xmlns:p14="http://schemas.microsoft.com/office/powerpoint/2010/main" val="19582341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A66907B-EA42-CC15-3DE1-FDDB1AD43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95B22D8-5578-FDDA-0E18-8F342925A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3. For the parameters given in the previous problem find the maximum electric field within the space charge region. Compare these values with the electric field within a shallow donor: </a:t>
            </a:r>
          </a:p>
          <a:p>
            <a:pPr marL="0" indent="0">
              <a:buNone/>
            </a:pPr>
            <a:r>
              <a:rPr lang="en-US" dirty="0"/>
              <a:t>      E ≈ e/</a:t>
            </a:r>
            <a:r>
              <a:rPr lang="el-GR" dirty="0"/>
              <a:t>ε</a:t>
            </a:r>
            <a:r>
              <a:rPr lang="en-US" dirty="0"/>
              <a:t>(S)a</a:t>
            </a:r>
            <a:r>
              <a:rPr lang="en-US" sz="1800" dirty="0"/>
              <a:t>B</a:t>
            </a:r>
            <a:r>
              <a:rPr lang="en-US" dirty="0"/>
              <a:t>^2 , </a:t>
            </a:r>
          </a:p>
          <a:p>
            <a:pPr marL="0" indent="0">
              <a:buNone/>
            </a:pPr>
            <a:r>
              <a:rPr lang="en-US" dirty="0"/>
              <a:t>       where </a:t>
            </a:r>
            <a:r>
              <a:rPr lang="en-US" dirty="0" err="1"/>
              <a:t>a</a:t>
            </a:r>
            <a:r>
              <a:rPr lang="en-US" sz="1800" dirty="0" err="1"/>
              <a:t>B</a:t>
            </a:r>
            <a:r>
              <a:rPr lang="en-US" dirty="0"/>
              <a:t> is the Bohr radius of a shallow donor, </a:t>
            </a:r>
          </a:p>
          <a:p>
            <a:pPr marL="0" indent="0">
              <a:buNone/>
            </a:pPr>
            <a:r>
              <a:rPr lang="en-US" dirty="0"/>
              <a:t>                          </a:t>
            </a:r>
            <a:r>
              <a:rPr lang="en-US" dirty="0" err="1"/>
              <a:t>a</a:t>
            </a:r>
            <a:r>
              <a:rPr lang="en-US" sz="1800" dirty="0" err="1"/>
              <a:t>B</a:t>
            </a:r>
            <a:r>
              <a:rPr lang="en-US" dirty="0"/>
              <a:t> = </a:t>
            </a:r>
            <a:r>
              <a:rPr lang="el-GR" dirty="0"/>
              <a:t>ε</a:t>
            </a:r>
            <a:r>
              <a:rPr lang="en-US" dirty="0"/>
              <a:t>(Si)ħ^2 / m*</a:t>
            </a:r>
            <a:r>
              <a:rPr lang="en-US" sz="2000" dirty="0"/>
              <a:t>e</a:t>
            </a:r>
            <a:r>
              <a:rPr lang="en-US" dirty="0"/>
              <a:t>e^2  </a:t>
            </a:r>
          </a:p>
          <a:p>
            <a:pPr marL="0" indent="0">
              <a:buNone/>
            </a:pPr>
            <a:r>
              <a:rPr lang="en-US" dirty="0"/>
              <a:t>and                    </a:t>
            </a:r>
          </a:p>
          <a:p>
            <a:pPr marL="0" indent="0">
              <a:buNone/>
            </a:pPr>
            <a:r>
              <a:rPr lang="en-US" dirty="0" err="1"/>
              <a:t>m∗</a:t>
            </a:r>
            <a:r>
              <a:rPr lang="en-US" sz="2000" dirty="0" err="1"/>
              <a:t>e</a:t>
            </a:r>
            <a:r>
              <a:rPr lang="en-US" dirty="0"/>
              <a:t> /m</a:t>
            </a:r>
            <a:r>
              <a:rPr lang="en-US" sz="1800" dirty="0"/>
              <a:t>0</a:t>
            </a:r>
            <a:r>
              <a:rPr lang="en-US" dirty="0"/>
              <a:t> = 0.33.</a:t>
            </a:r>
          </a:p>
        </p:txBody>
      </p:sp>
    </p:spTree>
    <p:extLst>
      <p:ext uri="{BB962C8B-B14F-4D97-AF65-F5344CB8AC3E}">
        <p14:creationId xmlns:p14="http://schemas.microsoft.com/office/powerpoint/2010/main" val="15738743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D3DEA42-C4A9-750D-220C-315522E7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964EAFB6-1050-2AC7-E342-3B8691EBC3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6427" y="2407299"/>
            <a:ext cx="10589355" cy="3191068"/>
          </a:xfrm>
        </p:spPr>
      </p:pic>
    </p:spTree>
    <p:extLst>
      <p:ext uri="{BB962C8B-B14F-4D97-AF65-F5344CB8AC3E}">
        <p14:creationId xmlns:p14="http://schemas.microsoft.com/office/powerpoint/2010/main" val="32098790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D2CD146-21D1-67AC-7AB3-30487B414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58F0A35-5E56-9E88-2DD4-0D8279A25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Calculate the capacity of the p-n junction from the problem 2 if the area of the junction is 0.1 cm^2</a:t>
            </a:r>
          </a:p>
          <a:p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049799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F72572C-F1C0-09C7-3DE8-34CAEA505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BBBDE58D-CC32-E698-C334-3C208632C03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5822" y="2412560"/>
            <a:ext cx="11000355" cy="1518567"/>
          </a:xfrm>
        </p:spPr>
      </p:pic>
    </p:spTree>
    <p:extLst>
      <p:ext uri="{BB962C8B-B14F-4D97-AF65-F5344CB8AC3E}">
        <p14:creationId xmlns:p14="http://schemas.microsoft.com/office/powerpoint/2010/main" val="3504520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DA83581-62D6-8F7C-0B33-DE68F2289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" name="Substituent conținut 8">
            <a:extLst>
              <a:ext uri="{FF2B5EF4-FFF2-40B4-BE49-F238E27FC236}">
                <a16:creationId xmlns:a16="http://schemas.microsoft.com/office/drawing/2014/main" id="{B0BA4CDA-CCD7-D0FC-C9B7-A920C098B12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8483" y="2237706"/>
            <a:ext cx="10954115" cy="2073037"/>
          </a:xfrm>
        </p:spPr>
      </p:pic>
    </p:spTree>
    <p:extLst>
      <p:ext uri="{BB962C8B-B14F-4D97-AF65-F5344CB8AC3E}">
        <p14:creationId xmlns:p14="http://schemas.microsoft.com/office/powerpoint/2010/main" val="77741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P-n junction</a:t>
            </a:r>
          </a:p>
        </p:txBody>
      </p:sp>
      <p:sp>
        <p:nvSpPr>
          <p:cNvPr id="7" name="Substituent conținut 2">
            <a:extLst>
              <a:ext uri="{FF2B5EF4-FFF2-40B4-BE49-F238E27FC236}">
                <a16:creationId xmlns:a16="http://schemas.microsoft.com/office/drawing/2014/main" id="{730F3AAD-2E2F-6C0C-9FF5-7FD70BD93D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474" y="2141537"/>
            <a:ext cx="10515600" cy="4351338"/>
          </a:xfrm>
        </p:spPr>
        <p:txBody>
          <a:bodyPr/>
          <a:lstStyle/>
          <a:p>
            <a:r>
              <a:rPr lang="en-US" dirty="0"/>
              <a:t>An abrupt Si p-n junction (N</a:t>
            </a:r>
            <a:r>
              <a:rPr lang="en-US" sz="2000" dirty="0"/>
              <a:t>a</a:t>
            </a:r>
            <a:r>
              <a:rPr lang="en-US" dirty="0"/>
              <a:t> = 10^16 cm-3, N</a:t>
            </a:r>
            <a:r>
              <a:rPr lang="en-US" sz="2000" dirty="0"/>
              <a:t>d</a:t>
            </a:r>
            <a:r>
              <a:rPr lang="en-US" dirty="0"/>
              <a:t> = 4 10^16 cm-3 is biased with Va= 0,6V. Calculate the ideal diode current assuming that the n-type region is much smaller than the diffusion length with wn1’-1 mcm and assuming a long p-type region. Use  </a:t>
            </a:r>
            <a:r>
              <a:rPr lang="el-GR" dirty="0"/>
              <a:t>μ</a:t>
            </a:r>
            <a:r>
              <a:rPr lang="en-US" sz="2000" dirty="0"/>
              <a:t>n</a:t>
            </a:r>
            <a:r>
              <a:rPr lang="en-US" dirty="0"/>
              <a:t> =1000 cm2/Vs   </a:t>
            </a:r>
            <a:r>
              <a:rPr lang="el-GR" dirty="0"/>
              <a:t>μ</a:t>
            </a:r>
            <a:r>
              <a:rPr lang="en-US" sz="2000" dirty="0"/>
              <a:t>p</a:t>
            </a:r>
            <a:r>
              <a:rPr lang="en-US" dirty="0"/>
              <a:t>=300 cm2/Vs. The minority carriers lifetime is 1 </a:t>
            </a:r>
            <a:r>
              <a:rPr lang="el-GR" dirty="0"/>
              <a:t>μ</a:t>
            </a:r>
            <a:r>
              <a:rPr lang="en-US" dirty="0"/>
              <a:t>s and the diode area is 100 </a:t>
            </a:r>
            <a:r>
              <a:rPr lang="el-GR" dirty="0"/>
              <a:t>μ</a:t>
            </a:r>
            <a:r>
              <a:rPr lang="en-US" dirty="0"/>
              <a:t>m 100 </a:t>
            </a:r>
            <a:r>
              <a:rPr lang="el-GR" dirty="0"/>
              <a:t>μ</a:t>
            </a:r>
            <a:r>
              <a:rPr lang="en-US" dirty="0"/>
              <a:t>m</a:t>
            </a:r>
          </a:p>
        </p:txBody>
      </p:sp>
    </p:spTree>
    <p:extLst>
      <p:ext uri="{BB962C8B-B14F-4D97-AF65-F5344CB8AC3E}">
        <p14:creationId xmlns:p14="http://schemas.microsoft.com/office/powerpoint/2010/main" val="7166688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7D74E0B-7BD1-CF4D-D176-5BE78D7EB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B64F7991-B700-0E33-43BF-57D0B39675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At room temperature under the forward bias of 0.15 V the current through a p-n junction is 1.66 mA. What will be the current through the junction under reverse bias?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86035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E1A3976F-A85C-72AF-90C3-7298FA382A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34B7C28-EA1B-0480-B95D-6FD10AC92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</a:t>
            </a:r>
            <a:r>
              <a:rPr lang="en-US" dirty="0" err="1"/>
              <a:t>j</a:t>
            </a:r>
            <a:r>
              <a:rPr lang="en-US" sz="2000" dirty="0" err="1"/>
              <a:t>s</a:t>
            </a:r>
            <a:r>
              <a:rPr lang="en-US" dirty="0"/>
              <a:t> = 1.66 mA * exp(−eV/</a:t>
            </a:r>
            <a:r>
              <a:rPr lang="en-US" dirty="0" err="1"/>
              <a:t>kT</a:t>
            </a:r>
            <a:r>
              <a:rPr lang="en-US" dirty="0"/>
              <a:t>) = 4 µA</a:t>
            </a:r>
          </a:p>
        </p:txBody>
      </p:sp>
    </p:spTree>
    <p:extLst>
      <p:ext uri="{BB962C8B-B14F-4D97-AF65-F5344CB8AC3E}">
        <p14:creationId xmlns:p14="http://schemas.microsoft.com/office/powerpoint/2010/main" val="327814064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BBD7518-19A0-EBE3-F504-715BF0221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5010F3A-97D4-543E-71F5-65DE33F8FF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7. For a p+-n Si junction the reverse current at room temperature is 0.9 </a:t>
            </a:r>
            <a:r>
              <a:rPr lang="en-US" dirty="0" err="1"/>
              <a:t>nA</a:t>
            </a:r>
            <a:r>
              <a:rPr lang="en-US" dirty="0"/>
              <a:t>/cm2 .</a:t>
            </a:r>
          </a:p>
          <a:p>
            <a:r>
              <a:rPr lang="en-US" dirty="0"/>
              <a:t>Calculate the minority-carrier lifetime if N</a:t>
            </a:r>
            <a:r>
              <a:rPr lang="en-US" sz="2000" dirty="0"/>
              <a:t>d</a:t>
            </a:r>
            <a:r>
              <a:rPr lang="en-US" dirty="0"/>
              <a:t> = 10^15 cm−3 , 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 = 1.05 × 10^10 cm−3 , and µ</a:t>
            </a:r>
            <a:r>
              <a:rPr lang="en-US" sz="2000" dirty="0"/>
              <a:t>p</a:t>
            </a:r>
            <a:r>
              <a:rPr lang="en-US" dirty="0"/>
              <a:t> = 450 cm2 V−1 s−1.</a:t>
            </a:r>
          </a:p>
        </p:txBody>
      </p:sp>
    </p:spTree>
    <p:extLst>
      <p:ext uri="{BB962C8B-B14F-4D97-AF65-F5344CB8AC3E}">
        <p14:creationId xmlns:p14="http://schemas.microsoft.com/office/powerpoint/2010/main" val="24828928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9E5B962-87D0-5B17-C42E-4E5D303A9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34B7644E-DC4D-75CF-57AD-37CEEE77FE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69475" y="2146041"/>
            <a:ext cx="10612815" cy="2407298"/>
          </a:xfrm>
        </p:spPr>
      </p:pic>
    </p:spTree>
    <p:extLst>
      <p:ext uri="{BB962C8B-B14F-4D97-AF65-F5344CB8AC3E}">
        <p14:creationId xmlns:p14="http://schemas.microsoft.com/office/powerpoint/2010/main" val="29408458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336D9E8-A4AA-3560-657F-BF7E60BC44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DFF2EBE-F894-595A-2E22-5461B492F3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8. How does the reverse current of a Si p-n junction change if the temperature raises from 20 to 50 ◦C? </a:t>
            </a:r>
          </a:p>
          <a:p>
            <a:r>
              <a:rPr lang="en-US" dirty="0"/>
              <a:t>The same for a Ge p-n junction. </a:t>
            </a:r>
          </a:p>
          <a:p>
            <a:r>
              <a:rPr lang="en-US" dirty="0"/>
              <a:t>Band gaps of Si and Ge are 1.12 and 0.66 eV, respectively.</a:t>
            </a:r>
          </a:p>
        </p:txBody>
      </p:sp>
    </p:spTree>
    <p:extLst>
      <p:ext uri="{BB962C8B-B14F-4D97-AF65-F5344CB8AC3E}">
        <p14:creationId xmlns:p14="http://schemas.microsoft.com/office/powerpoint/2010/main" val="28246421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DDFF4D2-D980-FD4F-41BC-3B70AE521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</a:t>
            </a:r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A3AE0BD8-EC1D-A4D8-3575-C7C15175BE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227651"/>
            <a:ext cx="10489374" cy="2810879"/>
          </a:xfrm>
        </p:spPr>
      </p:pic>
    </p:spTree>
    <p:extLst>
      <p:ext uri="{BB962C8B-B14F-4D97-AF65-F5344CB8AC3E}">
        <p14:creationId xmlns:p14="http://schemas.microsoft.com/office/powerpoint/2010/main" val="349848204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36F5D0A-8295-CAEC-EC96-321F6B4F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53D0B82-D028-EDF9-5AA0-76386C060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9. Estimate temperatures at which p-n junctions made of Ge, Si, and </a:t>
            </a:r>
            <a:r>
              <a:rPr lang="en-US" dirty="0" err="1"/>
              <a:t>GaN</a:t>
            </a:r>
            <a:r>
              <a:rPr lang="en-US" dirty="0"/>
              <a:t> lose their rectifying characteristics. In all cases Na = Nd = 10^15 cm−3 . </a:t>
            </a:r>
          </a:p>
          <a:p>
            <a:r>
              <a:rPr lang="en-US" dirty="0"/>
              <a:t>Assume that </a:t>
            </a:r>
            <a:r>
              <a:rPr lang="en-US" dirty="0" err="1"/>
              <a:t>Eg</a:t>
            </a:r>
            <a:r>
              <a:rPr lang="en-US" dirty="0"/>
              <a:t> are independent of the temperature and are 0.66, 1.12, and 3.44 eV for Ge, Si, and </a:t>
            </a:r>
            <a:r>
              <a:rPr lang="en-US" dirty="0" err="1"/>
              <a:t>GaN</a:t>
            </a:r>
            <a:r>
              <a:rPr lang="en-US" dirty="0"/>
              <a:t>, respectively. </a:t>
            </a:r>
          </a:p>
          <a:p>
            <a:r>
              <a:rPr lang="en-US" dirty="0"/>
              <a:t>Intrinsic carrier concentrations at room temperature are </a:t>
            </a:r>
          </a:p>
          <a:p>
            <a:pPr marL="0" indent="0">
              <a:buNone/>
            </a:pP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(Ge) = 2×10^13 , 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(Si) = 10^10, and 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(</a:t>
            </a:r>
            <a:r>
              <a:rPr lang="en-US" dirty="0" err="1"/>
              <a:t>GaN</a:t>
            </a:r>
            <a:r>
              <a:rPr lang="en-US" dirty="0"/>
              <a:t>) = 10^−9 cm−3.</a:t>
            </a:r>
          </a:p>
        </p:txBody>
      </p:sp>
    </p:spTree>
    <p:extLst>
      <p:ext uri="{BB962C8B-B14F-4D97-AF65-F5344CB8AC3E}">
        <p14:creationId xmlns:p14="http://schemas.microsoft.com/office/powerpoint/2010/main" val="6291673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647D844F-1971-63E4-765C-A6A6E775D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9</a:t>
            </a:r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96F070A9-1DDF-C3AF-8750-94B58CB77B7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81865"/>
            <a:ext cx="10619902" cy="1979587"/>
          </a:xfrm>
        </p:spPr>
      </p:pic>
    </p:spTree>
    <p:extLst>
      <p:ext uri="{BB962C8B-B14F-4D97-AF65-F5344CB8AC3E}">
        <p14:creationId xmlns:p14="http://schemas.microsoft.com/office/powerpoint/2010/main" val="25459674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57EAC84-A70C-A276-D480-6EF369184D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75EA971-40DD-34AB-E5AD-EDE02DEA14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1. n-Si with Nd = 7 × 10^15 cm−3 additionally contains </a:t>
            </a:r>
            <a:r>
              <a:rPr lang="en-US" dirty="0" err="1"/>
              <a:t>Nt</a:t>
            </a:r>
            <a:r>
              <a:rPr lang="en-US" dirty="0"/>
              <a:t> = 10^15 cm−3 generation-recombination centers located at the intrinsic Fermi level with </a:t>
            </a:r>
            <a:r>
              <a:rPr lang="en-US" dirty="0" err="1"/>
              <a:t>σ</a:t>
            </a:r>
            <a:r>
              <a:rPr lang="en-US" sz="2000" dirty="0" err="1"/>
              <a:t>n</a:t>
            </a:r>
            <a:r>
              <a:rPr lang="en-US" dirty="0"/>
              <a:t> = </a:t>
            </a:r>
            <a:r>
              <a:rPr lang="en-US" dirty="0" err="1"/>
              <a:t>σ</a:t>
            </a:r>
            <a:r>
              <a:rPr lang="en-US" sz="2000" dirty="0" err="1"/>
              <a:t>p</a:t>
            </a:r>
            <a:r>
              <a:rPr lang="en-US" dirty="0"/>
              <a:t> = 10^−15 cm2 and </a:t>
            </a:r>
            <a:r>
              <a:rPr lang="en-US" dirty="0" err="1"/>
              <a:t>v</a:t>
            </a:r>
            <a:r>
              <a:rPr lang="en-US" sz="2000" dirty="0" err="1"/>
              <a:t>t</a:t>
            </a:r>
            <a:r>
              <a:rPr lang="en-US" sz="2000" dirty="0"/>
              <a:t> </a:t>
            </a:r>
            <a:r>
              <a:rPr lang="en-US" dirty="0"/>
              <a:t>= 10^7 cm/s. </a:t>
            </a:r>
          </a:p>
          <a:p>
            <a:r>
              <a:rPr lang="en-US" dirty="0"/>
              <a:t>Calculate generation rate, if: </a:t>
            </a:r>
          </a:p>
          <a:p>
            <a:r>
              <a:rPr lang="en-US" dirty="0"/>
              <a:t>1. n and p are low as compared to the equilibrium value</a:t>
            </a:r>
          </a:p>
          <a:p>
            <a:r>
              <a:rPr lang="en-US" dirty="0"/>
              <a:t>2. only p is below the equilibrium value.</a:t>
            </a:r>
          </a:p>
          <a:p>
            <a:pPr marL="0" indent="0">
              <a:buNone/>
            </a:pPr>
            <a:r>
              <a:rPr lang="en-US" dirty="0"/>
              <a:t>For Si, 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 = 1.05 × 10^10 cm−3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379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AC5CAA3-1F4A-EABA-204E-F2D673191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</a:t>
            </a:r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1A483182-D7F3-B162-9E87-B75CAEB1E25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1807" y="1745170"/>
            <a:ext cx="10728386" cy="1311247"/>
          </a:xfr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B27D6AD6-78D0-6F15-978E-953972AA96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405" y="3130549"/>
            <a:ext cx="11019190" cy="3375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507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2198" y="1156076"/>
            <a:ext cx="7939400" cy="5486399"/>
          </a:xfrm>
          <a:prstGeom prst="rect">
            <a:avLst/>
          </a:prstGeom>
        </p:spPr>
      </p:pic>
      <p:pic>
        <p:nvPicPr>
          <p:cNvPr id="1026" name="Picture 2" descr="Einstein relation formula 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1598" y="213100"/>
            <a:ext cx="2190750" cy="94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89669" y="1156076"/>
            <a:ext cx="45023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V</a:t>
            </a:r>
            <a:r>
              <a:rPr lang="en-US" b="1" i="0" baseline="-2500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T</a:t>
            </a:r>
            <a:r>
              <a:rPr lang="en-US" b="1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 is called voltage equivalent of temperature and it can be expressed as</a:t>
            </a:r>
            <a:br>
              <a:rPr lang="en-US" b="1" dirty="0"/>
            </a:br>
            <a:r>
              <a:rPr lang="en-US" b="0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             V</a:t>
            </a:r>
            <a:r>
              <a:rPr lang="en-US" b="0" i="0" baseline="-2500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T</a:t>
            </a:r>
            <a:r>
              <a:rPr lang="en-US" b="0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 = KT/q = T/11600</a:t>
            </a:r>
            <a:br>
              <a:rPr lang="en-US" dirty="0"/>
            </a:br>
            <a:r>
              <a:rPr lang="en-US" b="0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             V</a:t>
            </a:r>
            <a:r>
              <a:rPr lang="en-US" b="0" i="0" baseline="-2500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T</a:t>
            </a:r>
            <a:r>
              <a:rPr lang="en-US" b="0" i="0" dirty="0">
                <a:solidFill>
                  <a:srgbClr val="666666"/>
                </a:solidFill>
                <a:effectLst/>
                <a:latin typeface="Helvetica" panose="020B0604020202020204" pitchFamily="34" charset="0"/>
              </a:rPr>
              <a:t> = 26 mV at 300 K</a:t>
            </a:r>
          </a:p>
        </p:txBody>
      </p:sp>
    </p:spTree>
    <p:extLst>
      <p:ext uri="{BB962C8B-B14F-4D97-AF65-F5344CB8AC3E}">
        <p14:creationId xmlns:p14="http://schemas.microsoft.com/office/powerpoint/2010/main" val="31201128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DF8DD91-B4FE-0B49-17AC-53828F9B47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4AF057FC-7CC0-C117-E767-F17924E95B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2. Illumination of n-type Si (N</a:t>
            </a:r>
            <a:r>
              <a:rPr lang="en-US" sz="2000" dirty="0"/>
              <a:t>d </a:t>
            </a:r>
            <a:r>
              <a:rPr lang="en-US" dirty="0"/>
              <a:t>= 10^16 cm−3) generates 10^21 cm−3/s electron-hole pairs. </a:t>
            </a:r>
          </a:p>
          <a:p>
            <a:r>
              <a:rPr lang="en-US" dirty="0"/>
              <a:t>Si has </a:t>
            </a:r>
            <a:r>
              <a:rPr lang="en-US" dirty="0" err="1"/>
              <a:t>N</a:t>
            </a:r>
            <a:r>
              <a:rPr lang="en-US" sz="2000" dirty="0" err="1"/>
              <a:t>t</a:t>
            </a:r>
            <a:r>
              <a:rPr lang="en-US" dirty="0"/>
              <a:t> = 10^15 cm−3 generation-recombination centers with </a:t>
            </a:r>
            <a:r>
              <a:rPr lang="el-GR" dirty="0"/>
              <a:t>σ</a:t>
            </a:r>
            <a:r>
              <a:rPr lang="en-US" sz="2000" dirty="0"/>
              <a:t>n</a:t>
            </a:r>
            <a:r>
              <a:rPr lang="en-US" dirty="0"/>
              <a:t> = </a:t>
            </a:r>
            <a:r>
              <a:rPr lang="el-GR" dirty="0"/>
              <a:t>σ</a:t>
            </a:r>
            <a:r>
              <a:rPr lang="en-US" sz="2000" dirty="0"/>
              <a:t>p</a:t>
            </a:r>
            <a:r>
              <a:rPr lang="en-US" dirty="0"/>
              <a:t> =10^−16 cm2. </a:t>
            </a:r>
          </a:p>
          <a:p>
            <a:r>
              <a:rPr lang="en-US" dirty="0"/>
              <a:t>Calculate equilibrium concentration of electrons and holes if E</a:t>
            </a:r>
            <a:r>
              <a:rPr lang="en-US" sz="2000" dirty="0"/>
              <a:t>t</a:t>
            </a:r>
            <a:r>
              <a:rPr lang="en-US" dirty="0"/>
              <a:t> = E</a:t>
            </a:r>
            <a:r>
              <a:rPr lang="en-US" sz="2400" dirty="0"/>
              <a:t>i</a:t>
            </a:r>
            <a:r>
              <a:rPr lang="en-US" dirty="0"/>
              <a:t>, where E</a:t>
            </a:r>
            <a:r>
              <a:rPr lang="en-US" sz="2000" dirty="0"/>
              <a:t>i </a:t>
            </a:r>
            <a:r>
              <a:rPr lang="en-US" dirty="0"/>
              <a:t>is the Fermi level of intrinsic Si, and </a:t>
            </a:r>
            <a:r>
              <a:rPr lang="en-US" dirty="0" err="1"/>
              <a:t>v</a:t>
            </a:r>
            <a:r>
              <a:rPr lang="en-US" sz="2000" dirty="0" err="1"/>
              <a:t>t</a:t>
            </a:r>
            <a:r>
              <a:rPr lang="en-US" dirty="0"/>
              <a:t> = 10^7 cm/s.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81295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AE98BBAB-ACCD-D219-99C3-6F4A2C6AD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0F4AA018-329D-D42E-05CC-F3C7FE0D9E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4528" y="1959429"/>
            <a:ext cx="10667444" cy="4124130"/>
          </a:xfrm>
        </p:spPr>
      </p:pic>
    </p:spTree>
    <p:extLst>
      <p:ext uri="{BB962C8B-B14F-4D97-AF65-F5344CB8AC3E}">
        <p14:creationId xmlns:p14="http://schemas.microsoft.com/office/powerpoint/2010/main" val="230013732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653E168-0F0E-5946-CA94-CD84158F7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1EFFBAF-25F3-7F6C-0E06-213AA3C94A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3. A p +-n Si junction (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 = 1.05×10^10 cm−3 , </a:t>
            </a:r>
            <a:r>
              <a:rPr lang="el-GR" dirty="0"/>
              <a:t>ε</a:t>
            </a:r>
            <a:r>
              <a:rPr lang="en-US" dirty="0"/>
              <a:t> = 11.9) is formed in an n-type substrate with N</a:t>
            </a:r>
            <a:r>
              <a:rPr lang="en-US" sz="2000" dirty="0"/>
              <a:t>d</a:t>
            </a:r>
            <a:r>
              <a:rPr lang="en-US" dirty="0"/>
              <a:t> = 10^15 cm−3 . </a:t>
            </a:r>
          </a:p>
          <a:p>
            <a:r>
              <a:rPr lang="en-US" dirty="0"/>
              <a:t>The junction contains 10^15 cm−3 generation-recombination centers located at the intrinsic Fermi level with </a:t>
            </a:r>
            <a:r>
              <a:rPr lang="el-GR" dirty="0"/>
              <a:t>σ</a:t>
            </a:r>
            <a:r>
              <a:rPr lang="en-US" sz="2000" dirty="0"/>
              <a:t>n</a:t>
            </a:r>
            <a:r>
              <a:rPr lang="en-US" dirty="0"/>
              <a:t> = </a:t>
            </a:r>
            <a:r>
              <a:rPr lang="el-GR" dirty="0"/>
              <a:t>σ</a:t>
            </a:r>
            <a:r>
              <a:rPr lang="en-US" sz="2000" dirty="0"/>
              <a:t>p </a:t>
            </a:r>
            <a:r>
              <a:rPr lang="en-US" dirty="0"/>
              <a:t>= 10^−15 cm2 (</a:t>
            </a:r>
            <a:r>
              <a:rPr lang="en-US" dirty="0" err="1"/>
              <a:t>v</a:t>
            </a:r>
            <a:r>
              <a:rPr lang="en-US" sz="2000" dirty="0" err="1"/>
              <a:t>t</a:t>
            </a:r>
            <a:r>
              <a:rPr lang="en-US" dirty="0"/>
              <a:t> = 10^7 cm/s)</a:t>
            </a:r>
          </a:p>
          <a:p>
            <a:r>
              <a:rPr lang="en-US" dirty="0"/>
              <a:t>Calculate generation current density at a reverse bias of 10 V.</a:t>
            </a:r>
          </a:p>
        </p:txBody>
      </p:sp>
    </p:spTree>
    <p:extLst>
      <p:ext uri="{BB962C8B-B14F-4D97-AF65-F5344CB8AC3E}">
        <p14:creationId xmlns:p14="http://schemas.microsoft.com/office/powerpoint/2010/main" val="35502946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BDB634E-30A0-8948-A5D1-F7E016CBBC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CBCFAA0B-CE63-EAEC-6DC7-2C8012F0BC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8282" y="2254044"/>
            <a:ext cx="10675518" cy="3513746"/>
          </a:xfrm>
        </p:spPr>
      </p:pic>
    </p:spTree>
    <p:extLst>
      <p:ext uri="{BB962C8B-B14F-4D97-AF65-F5344CB8AC3E}">
        <p14:creationId xmlns:p14="http://schemas.microsoft.com/office/powerpoint/2010/main" val="3351179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53CDA22-957C-305D-F06B-D4F6376E7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5C01171-E362-0CAF-2445-53E0A0496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4. For a p-n Si junction with the p-side doped to 10^17 cm−3 , the n-side doped to 10^19 cm−3 (n+-p junction), and a reverse bias of −2 V. Calculate the generation current density at room temperature, assuming that the effective lifetime is 10^−5s.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13773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06B772F-5DF4-F8ED-BEEE-6CFABCAC9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974910DE-863E-6DE6-593F-7E82652E13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1" y="2219188"/>
            <a:ext cx="10515600" cy="1877786"/>
          </a:xfrm>
        </p:spPr>
      </p:pic>
    </p:spTree>
    <p:extLst>
      <p:ext uri="{BB962C8B-B14F-4D97-AF65-F5344CB8AC3E}">
        <p14:creationId xmlns:p14="http://schemas.microsoft.com/office/powerpoint/2010/main" val="44330736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7852EFB-F012-BC74-830C-4F0CBE3A6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523A3D1-9173-1D6E-E19A-6A36ABBD6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5. For a p-n GaAs junction at room temperature find the  donor/acceptor concentration at which de Broglie wavelength (</a:t>
            </a:r>
            <a:r>
              <a:rPr lang="el-GR" dirty="0"/>
              <a:t>λ = 2π</a:t>
            </a:r>
            <a:r>
              <a:rPr lang="en-US" dirty="0"/>
              <a:t>ħ</a:t>
            </a:r>
            <a:r>
              <a:rPr lang="el-GR" dirty="0"/>
              <a:t>/ √ 2</a:t>
            </a:r>
            <a:r>
              <a:rPr lang="en-US" dirty="0" err="1"/>
              <a:t>m∗E</a:t>
            </a:r>
            <a:r>
              <a:rPr lang="en-US" dirty="0"/>
              <a:t>) of electrons/holes is equal to the width of the space charge region. </a:t>
            </a:r>
          </a:p>
          <a:p>
            <a:r>
              <a:rPr lang="en-US" dirty="0"/>
              <a:t>Assume &lt;E&gt; = 3kT/2, m</a:t>
            </a:r>
            <a:r>
              <a:rPr lang="en-US" sz="2000" dirty="0"/>
              <a:t>e</a:t>
            </a:r>
            <a:r>
              <a:rPr lang="en-US" dirty="0"/>
              <a:t>∗ /m</a:t>
            </a:r>
            <a:r>
              <a:rPr lang="en-US" sz="1800" dirty="0"/>
              <a:t>0</a:t>
            </a:r>
            <a:r>
              <a:rPr lang="en-US" dirty="0"/>
              <a:t> = 0.063, </a:t>
            </a:r>
            <a:r>
              <a:rPr lang="en-US" dirty="0" err="1"/>
              <a:t>m</a:t>
            </a:r>
            <a:r>
              <a:rPr lang="en-US" sz="2000" dirty="0" err="1"/>
              <a:t>h</a:t>
            </a:r>
            <a:r>
              <a:rPr lang="en-US" dirty="0"/>
              <a:t>∗ /m</a:t>
            </a:r>
            <a:r>
              <a:rPr lang="en-US" sz="1800" dirty="0"/>
              <a:t>0</a:t>
            </a:r>
            <a:r>
              <a:rPr lang="en-US" dirty="0"/>
              <a:t> = 0.53, and </a:t>
            </a:r>
            <a:r>
              <a:rPr lang="el-GR" dirty="0"/>
              <a:t>ε</a:t>
            </a:r>
            <a:r>
              <a:rPr lang="en-US" dirty="0"/>
              <a:t>(GaAs) = 12.9, </a:t>
            </a:r>
            <a:r>
              <a:rPr lang="en-US" dirty="0" err="1"/>
              <a:t>n</a:t>
            </a:r>
            <a:r>
              <a:rPr lang="en-US" sz="2000" dirty="0" err="1"/>
              <a:t>i</a:t>
            </a:r>
            <a:r>
              <a:rPr lang="en-US" dirty="0"/>
              <a:t>(GaAs) = 2.1 × 10^6 cm−3 , and N</a:t>
            </a:r>
            <a:r>
              <a:rPr lang="en-US" sz="2000" dirty="0"/>
              <a:t>a</a:t>
            </a:r>
            <a:r>
              <a:rPr lang="en-US" dirty="0"/>
              <a:t> = N</a:t>
            </a:r>
            <a:r>
              <a:rPr lang="en-US" sz="2000" dirty="0"/>
              <a:t>d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310924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4C1DC06-9FE0-A785-0932-1E8AD230D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25F2EA1F-5724-9855-BCFE-3E29BF3C64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5878" y="1986861"/>
            <a:ext cx="10317922" cy="2989725"/>
          </a:xfrm>
        </p:spPr>
      </p:pic>
      <p:pic>
        <p:nvPicPr>
          <p:cNvPr id="7" name="Imagine 6">
            <a:extLst>
              <a:ext uri="{FF2B5EF4-FFF2-40B4-BE49-F238E27FC236}">
                <a16:creationId xmlns:a16="http://schemas.microsoft.com/office/drawing/2014/main" id="{B82F9B15-5BBB-D4EF-E15D-8562963C3E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5878" y="5001258"/>
            <a:ext cx="10317922" cy="1324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07487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33CCD5D-2C7D-EFE4-D824-9A2970C21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7E0AA26F-05B6-AE84-06A5-F604AD8CE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When a Si p +-n junction is reverse-biased to 30 V, the depletion-layer capacitance is 1.75 </a:t>
            </a:r>
            <a:r>
              <a:rPr lang="en-US" dirty="0" err="1"/>
              <a:t>nF</a:t>
            </a:r>
            <a:r>
              <a:rPr lang="en-US" dirty="0"/>
              <a:t>/cm2 . </a:t>
            </a:r>
          </a:p>
          <a:p>
            <a:r>
              <a:rPr lang="en-US" dirty="0"/>
              <a:t>If the maximum electric field at avalanche breakdown is 3 × 10^5 V/cm, find the breakdown voltage. </a:t>
            </a:r>
            <a:r>
              <a:rPr lang="el-GR" dirty="0"/>
              <a:t>Ε</a:t>
            </a:r>
            <a:r>
              <a:rPr lang="en-US" dirty="0"/>
              <a:t>(Si) = 11.9.</a:t>
            </a:r>
          </a:p>
        </p:txBody>
      </p:sp>
    </p:spTree>
    <p:extLst>
      <p:ext uri="{BB962C8B-B14F-4D97-AF65-F5344CB8AC3E}">
        <p14:creationId xmlns:p14="http://schemas.microsoft.com/office/powerpoint/2010/main" val="291749837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ABAB501-957E-3C90-B969-3A3A32B45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898B2B6-EE82-780C-8F75-FAF87DEC54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6. Since C = </a:t>
            </a:r>
            <a:r>
              <a:rPr lang="el-GR" dirty="0"/>
              <a:t>ε</a:t>
            </a:r>
            <a:r>
              <a:rPr lang="en-US" dirty="0"/>
              <a:t>/4πw</a:t>
            </a:r>
            <a:r>
              <a:rPr lang="en-US" sz="1800" dirty="0"/>
              <a:t>0</a:t>
            </a:r>
            <a:r>
              <a:rPr lang="en-US" dirty="0"/>
              <a:t>, and under strong reverse bias </a:t>
            </a:r>
          </a:p>
          <a:p>
            <a:pPr marL="0" indent="0">
              <a:buNone/>
            </a:pPr>
            <a:r>
              <a:rPr lang="en-US" b="1" dirty="0"/>
              <a:t>                            w</a:t>
            </a:r>
            <a:r>
              <a:rPr lang="en-US" sz="1800" b="1" dirty="0"/>
              <a:t>0</a:t>
            </a:r>
            <a:r>
              <a:rPr lang="en-US" b="1" dirty="0"/>
              <a:t> ≈ (</a:t>
            </a:r>
            <a:r>
              <a:rPr lang="el-GR" b="1" dirty="0"/>
              <a:t>ε</a:t>
            </a:r>
            <a:r>
              <a:rPr lang="en-US" b="1" dirty="0"/>
              <a:t>V/2π</a:t>
            </a:r>
            <a:r>
              <a:rPr lang="en-US" b="1" dirty="0" err="1"/>
              <a:t>eN</a:t>
            </a:r>
            <a:r>
              <a:rPr lang="en-US" sz="2000" b="1" dirty="0" err="1"/>
              <a:t>d</a:t>
            </a:r>
            <a:r>
              <a:rPr lang="en-US" b="1" dirty="0"/>
              <a:t>)^ 1/2 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we obtain N</a:t>
            </a:r>
            <a:r>
              <a:rPr lang="en-US" sz="2000" dirty="0"/>
              <a:t>d</a:t>
            </a:r>
            <a:r>
              <a:rPr lang="en-US" dirty="0"/>
              <a:t> = 1.1 × 10^15 cm−3 . </a:t>
            </a:r>
          </a:p>
          <a:p>
            <a:r>
              <a:rPr lang="en-US" dirty="0"/>
              <a:t>Maximum electric field is at the interface and for a p +-n junction equals E ≈ 4πeN</a:t>
            </a:r>
            <a:r>
              <a:rPr lang="en-US" sz="2000" dirty="0"/>
              <a:t>d</a:t>
            </a:r>
            <a:r>
              <a:rPr lang="en-US" dirty="0"/>
              <a:t>w</a:t>
            </a:r>
            <a:r>
              <a:rPr lang="en-US" sz="2000" dirty="0"/>
              <a:t>1</a:t>
            </a:r>
            <a:r>
              <a:rPr lang="en-US" dirty="0"/>
              <a:t>/</a:t>
            </a:r>
            <a:r>
              <a:rPr lang="el-GR" dirty="0"/>
              <a:t>ε</a:t>
            </a:r>
            <a:r>
              <a:rPr lang="en-US" dirty="0"/>
              <a:t>. </a:t>
            </a:r>
          </a:p>
          <a:p>
            <a:r>
              <a:rPr lang="en-US" dirty="0"/>
              <a:t>From conditions of the problem we find that at the breakdown w</a:t>
            </a:r>
            <a:r>
              <a:rPr lang="en-US" sz="1800" dirty="0"/>
              <a:t>1</a:t>
            </a:r>
            <a:r>
              <a:rPr lang="en-US" dirty="0"/>
              <a:t> = 18 µm and, hence, the breakdown voltage is 273 V . </a:t>
            </a:r>
          </a:p>
        </p:txBody>
      </p:sp>
    </p:spTree>
    <p:extLst>
      <p:ext uri="{BB962C8B-B14F-4D97-AF65-F5344CB8AC3E}">
        <p14:creationId xmlns:p14="http://schemas.microsoft.com/office/powerpoint/2010/main" val="363620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/>
              <a:t> In a p-n junction diode, the current I can be expressed as</a:t>
            </a:r>
            <a:endParaRPr lang="en-US" dirty="0"/>
          </a:p>
          <a:p>
            <a:endParaRPr lang="en-US" b="1" dirty="0"/>
          </a:p>
          <a:p>
            <a:r>
              <a:rPr lang="en-US" b="1" dirty="0"/>
              <a:t>where I</a:t>
            </a:r>
            <a:r>
              <a:rPr lang="en-US" b="1" baseline="-25000" dirty="0"/>
              <a:t>0</a:t>
            </a:r>
            <a:r>
              <a:rPr lang="en-US" b="1" dirty="0"/>
              <a:t> is called the reverse saturation current, V is the voltage across the diode and is positive for forward bias and negative for reverse bias, and I is the current through the diode, k</a:t>
            </a:r>
            <a:r>
              <a:rPr lang="en-US" b="1" baseline="-25000" dirty="0"/>
              <a:t>B </a:t>
            </a:r>
            <a:r>
              <a:rPr lang="en-US" b="1" dirty="0"/>
              <a:t>is the Boltzmann constant (8.6×10</a:t>
            </a:r>
            <a:r>
              <a:rPr lang="en-US" b="1" baseline="30000" dirty="0"/>
              <a:t>–5</a:t>
            </a:r>
            <a:r>
              <a:rPr lang="en-US" b="1" dirty="0"/>
              <a:t> eV/K), and T is the absolute temperature. If for a given diode I</a:t>
            </a:r>
            <a:r>
              <a:rPr lang="en-US" b="1" baseline="-25000" dirty="0"/>
              <a:t>0</a:t>
            </a:r>
            <a:r>
              <a:rPr lang="en-US" b="1" dirty="0"/>
              <a:t> = 5 × 10</a:t>
            </a:r>
            <a:r>
              <a:rPr lang="en-US" b="1" baseline="30000" dirty="0"/>
              <a:t>–12</a:t>
            </a:r>
            <a:r>
              <a:rPr lang="en-US" b="1" dirty="0"/>
              <a:t> A and T = 300 K, then</a:t>
            </a:r>
          </a:p>
          <a:p>
            <a:br>
              <a:rPr lang="en-US" dirty="0"/>
            </a:br>
            <a:r>
              <a:rPr lang="en-US" b="1" dirty="0"/>
              <a:t>(a) What will be the forward current at a forward voltage of 0.6 V?</a:t>
            </a:r>
            <a:br>
              <a:rPr lang="en-US" dirty="0"/>
            </a:br>
            <a:r>
              <a:rPr lang="en-US" b="1" dirty="0"/>
              <a:t>(b) What will be the increase in the current if the voltage across the diode is increased to 0.7 V?</a:t>
            </a:r>
            <a:br>
              <a:rPr lang="en-US" dirty="0"/>
            </a:br>
            <a:r>
              <a:rPr lang="en-US" b="1" dirty="0"/>
              <a:t>(c) What is the dynamic resistance?</a:t>
            </a:r>
            <a:br>
              <a:rPr lang="en-US" dirty="0"/>
            </a:br>
            <a:r>
              <a:rPr lang="en-US" b="1" dirty="0"/>
              <a:t>(d) What will be the current if reverse bias voltage changes from 1 V to 2 V?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758" y="1524000"/>
            <a:ext cx="3386969" cy="952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7951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7EEE1D3-758E-600F-E531-2071B6633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3AA25063-5F1E-0ADD-6805-0C8B69D08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7. For a p +-n Si junction with N</a:t>
            </a:r>
            <a:r>
              <a:rPr lang="en-US" sz="2000" dirty="0"/>
              <a:t>d</a:t>
            </a:r>
            <a:r>
              <a:rPr lang="en-US" dirty="0"/>
              <a:t> = 10^16 cm−3 , the breakdown voltage is 32 V.</a:t>
            </a:r>
          </a:p>
          <a:p>
            <a:r>
              <a:rPr lang="en-US" dirty="0"/>
              <a:t> Calculate the maximum electric field at the breakdown. </a:t>
            </a:r>
            <a:r>
              <a:rPr lang="el-GR" dirty="0"/>
              <a:t>Ε</a:t>
            </a:r>
            <a:r>
              <a:rPr lang="en-US" dirty="0"/>
              <a:t>(Si) = 11.9. </a:t>
            </a:r>
          </a:p>
        </p:txBody>
      </p:sp>
    </p:spTree>
    <p:extLst>
      <p:ext uri="{BB962C8B-B14F-4D97-AF65-F5344CB8AC3E}">
        <p14:creationId xmlns:p14="http://schemas.microsoft.com/office/powerpoint/2010/main" val="8623206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3FE674C-0D03-5CEF-4B89-E71287E02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966533E7-04FD-E913-895C-90BB61065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width of the space charge region </a:t>
            </a:r>
            <a:r>
              <a:rPr lang="en-US" b="1" dirty="0"/>
              <a:t>is w ≈ (</a:t>
            </a:r>
            <a:r>
              <a:rPr lang="el-GR" b="1" dirty="0"/>
              <a:t>ε</a:t>
            </a:r>
            <a:r>
              <a:rPr lang="en-US" b="1" dirty="0"/>
              <a:t>V/2π</a:t>
            </a:r>
            <a:r>
              <a:rPr lang="en-US" b="1" dirty="0" err="1"/>
              <a:t>eN</a:t>
            </a:r>
            <a:r>
              <a:rPr lang="en-US" sz="2000" b="1" dirty="0" err="1"/>
              <a:t>d</a:t>
            </a:r>
            <a:r>
              <a:rPr lang="en-US" b="1" dirty="0"/>
              <a:t>)^1/2</a:t>
            </a:r>
            <a:r>
              <a:rPr lang="en-US" dirty="0"/>
              <a:t> = 2 µm. From here we get that the maximum electric field at the breakdown is</a:t>
            </a:r>
          </a:p>
        </p:txBody>
      </p:sp>
      <p:pic>
        <p:nvPicPr>
          <p:cNvPr id="5" name="Imagine 4">
            <a:extLst>
              <a:ext uri="{FF2B5EF4-FFF2-40B4-BE49-F238E27FC236}">
                <a16:creationId xmlns:a16="http://schemas.microsoft.com/office/drawing/2014/main" id="{DA3BEF8C-45A2-1143-0882-4F8CFB641F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0187" y="3219812"/>
            <a:ext cx="4081290" cy="96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690970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FBAC19D-5E89-BDA3-DC75-1B1CF7CF4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9E9731A6-FA5C-BCA7-2D46-8298CF4AD2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4093" y="1690688"/>
            <a:ext cx="10741849" cy="3347843"/>
          </a:xfrm>
        </p:spPr>
      </p:pic>
    </p:spTree>
    <p:extLst>
      <p:ext uri="{BB962C8B-B14F-4D97-AF65-F5344CB8AC3E}">
        <p14:creationId xmlns:p14="http://schemas.microsoft.com/office/powerpoint/2010/main" val="21443402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ubstituent conținut 4">
            <a:extLst>
              <a:ext uri="{FF2B5EF4-FFF2-40B4-BE49-F238E27FC236}">
                <a16:creationId xmlns:a16="http://schemas.microsoft.com/office/drawing/2014/main" id="{A80B502E-302B-F066-A811-8227E4E7AE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5710" y="365124"/>
            <a:ext cx="8339000" cy="5875935"/>
          </a:xfrm>
        </p:spPr>
      </p:pic>
    </p:spTree>
    <p:extLst>
      <p:ext uri="{BB962C8B-B14F-4D97-AF65-F5344CB8AC3E}">
        <p14:creationId xmlns:p14="http://schemas.microsoft.com/office/powerpoint/2010/main" val="113933464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C35204A-D73D-F6E5-1289-0B4598173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D02D0E3A-4E3B-2400-0D67-6414E1DEE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Германиевый диод имеет обратный ток насыщения I0(Ge) = 10-6 А, а</a:t>
            </a:r>
            <a:r>
              <a:rPr lang="en-US" dirty="0"/>
              <a:t> </a:t>
            </a:r>
            <a:r>
              <a:rPr lang="ru-RU" dirty="0"/>
              <a:t>кремниевый тех же размеров I0(Si) = 10-8 А. Какие напряжения прямого</a:t>
            </a:r>
            <a:r>
              <a:rPr lang="en-US" dirty="0"/>
              <a:t> </a:t>
            </a:r>
            <a:r>
              <a:rPr lang="ru-RU" dirty="0"/>
              <a:t>смещения будут на этих диодах при протекании тока 100 мА?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15426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1A833D-C13E-F37B-D6C6-359DF77DD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86B5422-07DB-E337-D035-7DD303338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Рассчитайте контактную разность потенциалов и изобразите энергетическую</a:t>
            </a:r>
            <a:r>
              <a:rPr lang="en-US" dirty="0"/>
              <a:t> </a:t>
            </a:r>
            <a:r>
              <a:rPr lang="ru-RU" dirty="0"/>
              <a:t>диаграмму p-n перехода на основе GaAs при следующих параметрах</a:t>
            </a:r>
            <a:r>
              <a:rPr lang="en-US" dirty="0"/>
              <a:t> </a:t>
            </a:r>
            <a:r>
              <a:rPr lang="ru-RU" dirty="0"/>
              <a:t>легирования: ND=2·10</a:t>
            </a:r>
            <a:r>
              <a:rPr lang="en-US" dirty="0"/>
              <a:t>^</a:t>
            </a:r>
            <a:r>
              <a:rPr lang="ru-RU" dirty="0"/>
              <a:t>21</a:t>
            </a:r>
            <a:r>
              <a:rPr lang="en-US" dirty="0"/>
              <a:t> </a:t>
            </a:r>
            <a:r>
              <a:rPr lang="ru-RU" dirty="0"/>
              <a:t>м-3</a:t>
            </a:r>
            <a:r>
              <a:rPr lang="en-US" dirty="0"/>
              <a:t> </a:t>
            </a:r>
            <a:r>
              <a:rPr lang="ru-RU" dirty="0"/>
              <a:t>, NA=10</a:t>
            </a:r>
            <a:r>
              <a:rPr lang="en-US" dirty="0"/>
              <a:t>^</a:t>
            </a:r>
            <a:r>
              <a:rPr lang="ru-RU" dirty="0"/>
              <a:t>23</a:t>
            </a:r>
            <a:r>
              <a:rPr lang="en-US" dirty="0"/>
              <a:t> </a:t>
            </a:r>
            <a:r>
              <a:rPr lang="ru-RU" dirty="0"/>
              <a:t>м-3</a:t>
            </a:r>
            <a:r>
              <a:rPr lang="en-US" dirty="0"/>
              <a:t> </a:t>
            </a:r>
            <a:r>
              <a:rPr lang="ru-RU" dirty="0"/>
              <a:t>, NC=4.7·10</a:t>
            </a:r>
            <a:r>
              <a:rPr lang="en-US" dirty="0"/>
              <a:t>^</a:t>
            </a:r>
            <a:r>
              <a:rPr lang="ru-RU" dirty="0"/>
              <a:t>23</a:t>
            </a:r>
            <a:r>
              <a:rPr lang="en-US" dirty="0"/>
              <a:t> </a:t>
            </a:r>
            <a:r>
              <a:rPr lang="ru-RU" dirty="0"/>
              <a:t>м-3</a:t>
            </a:r>
            <a:r>
              <a:rPr lang="en-US" dirty="0"/>
              <a:t> </a:t>
            </a:r>
            <a:r>
              <a:rPr lang="ru-RU" dirty="0"/>
              <a:t>, NV=7·10</a:t>
            </a:r>
            <a:r>
              <a:rPr lang="en-US" dirty="0"/>
              <a:t>^</a:t>
            </a:r>
            <a:r>
              <a:rPr lang="ru-RU" dirty="0"/>
              <a:t>24</a:t>
            </a:r>
            <a:r>
              <a:rPr lang="en-US" dirty="0"/>
              <a:t> </a:t>
            </a:r>
            <a:r>
              <a:rPr lang="ru-RU" dirty="0"/>
              <a:t>м-3</a:t>
            </a:r>
          </a:p>
          <a:p>
            <a:r>
              <a:rPr lang="ru-RU" dirty="0"/>
              <a:t>. Нарисуйте</a:t>
            </a:r>
            <a:r>
              <a:rPr lang="en-US" dirty="0"/>
              <a:t> </a:t>
            </a:r>
            <a:r>
              <a:rPr lang="ru-RU" dirty="0"/>
              <a:t>вольтамперные характеристики полученных структур, сравните их</a:t>
            </a:r>
            <a:r>
              <a:rPr lang="en-US" dirty="0"/>
              <a:t> </a:t>
            </a:r>
            <a:r>
              <a:rPr lang="ru-RU" dirty="0"/>
              <a:t>(качественно) с ВАХ диодов из кремния и германия.</a:t>
            </a:r>
          </a:p>
          <a:p>
            <a:r>
              <a:rPr lang="ru-RU" dirty="0"/>
              <a:t>Ответ: φ0 = 1.19 эВ.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102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83467" y="161660"/>
            <a:ext cx="6468534" cy="649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571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57686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83363"/>
            <a:ext cx="10515600" cy="4461276"/>
          </a:xfrm>
        </p:spPr>
        <p:txBody>
          <a:bodyPr>
            <a:normAutofit/>
          </a:bodyPr>
          <a:lstStyle/>
          <a:p>
            <a:r>
              <a:rPr lang="en-US" b="1" dirty="0"/>
              <a:t>A p-n photodiode is fabricated from a semiconductor with a bandgap of 2.8 eV. </a:t>
            </a:r>
          </a:p>
          <a:p>
            <a:r>
              <a:rPr lang="en-US" b="1" dirty="0"/>
              <a:t>Can it detect a wavelength of 6000 nm?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energy bandgap of the given photodiode, </a:t>
            </a:r>
            <a:r>
              <a:rPr lang="en-US" dirty="0" err="1"/>
              <a:t>E</a:t>
            </a:r>
            <a:r>
              <a:rPr lang="en-US" baseline="-25000" dirty="0" err="1"/>
              <a:t>g</a:t>
            </a:r>
            <a:r>
              <a:rPr lang="en-US" dirty="0"/>
              <a:t> = 2.8 eV</a:t>
            </a:r>
          </a:p>
          <a:p>
            <a:r>
              <a:rPr lang="en-US" dirty="0"/>
              <a:t>The wavelength is given by λ = 6000 nm = 6000 × 10</a:t>
            </a:r>
            <a:r>
              <a:rPr lang="en-US" baseline="30000" dirty="0"/>
              <a:t>−9</a:t>
            </a:r>
            <a:r>
              <a:rPr lang="en-US" dirty="0"/>
              <a:t> 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8028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FDB3F81E-9031-142C-A66B-4C54FA53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A47D003-AAC9-205F-7523-B48925732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We can find the energy of the signal from the following relation: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 =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/λ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 the equation, Planck’s constant 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= 6.626 ×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−34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J and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                                  t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he speed of light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= 3 ×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m/s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Substituting the values in the equation, we get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                        E = (6.626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-34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x 3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 / 6000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-9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= 3.313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J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But,                1.6 × 10 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−19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J = 1 eV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Therefore, E = 3.313 ×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−20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J = 3.313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-20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/ 1.6 x 10</a:t>
            </a:r>
            <a:r>
              <a:rPr kumimoji="0" lang="en-US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-19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 =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0.207 eV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The energy of a signal of wavelength 6000 nm is 0.207 eV,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which is less than 2.8 eV − the energy band gap of a photodiode.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Hence, the photodiode cannot detect the signal.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025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6505" y="2725271"/>
            <a:ext cx="11738990" cy="1999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01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61308" y="177636"/>
            <a:ext cx="5877140" cy="6527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109123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1682</Words>
  <Application>Microsoft Office PowerPoint</Application>
  <PresentationFormat>Ecran lat</PresentationFormat>
  <Paragraphs>86</Paragraphs>
  <Slides>45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45</vt:i4>
      </vt:variant>
    </vt:vector>
  </HeadingPairs>
  <TitlesOfParts>
    <vt:vector size="50" baseType="lpstr">
      <vt:lpstr>Arial</vt:lpstr>
      <vt:lpstr>Calibri</vt:lpstr>
      <vt:lpstr>Calibri Light</vt:lpstr>
      <vt:lpstr>Helvetica</vt:lpstr>
      <vt:lpstr>Temă Office</vt:lpstr>
      <vt:lpstr>Lectia practica 6_DMOE</vt:lpstr>
      <vt:lpstr>P-n junction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Ideal p-n junction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Prezentare PowerPoint</vt:lpstr>
      <vt:lpstr>6</vt:lpstr>
      <vt:lpstr>Prezentare PowerPoint</vt:lpstr>
      <vt:lpstr>7</vt:lpstr>
      <vt:lpstr>Prezentare PowerPoint</vt:lpstr>
      <vt:lpstr>8</vt:lpstr>
      <vt:lpstr>8</vt:lpstr>
      <vt:lpstr>9</vt:lpstr>
      <vt:lpstr>9</vt:lpstr>
      <vt:lpstr>Prezentare PowerPoint</vt:lpstr>
      <vt:lpstr>1</vt:lpstr>
      <vt:lpstr>2</vt:lpstr>
      <vt:lpstr>Prezentare PowerPoint</vt:lpstr>
      <vt:lpstr>Prezentare PowerPoint</vt:lpstr>
      <vt:lpstr>Prezentare PowerPoint</vt:lpstr>
      <vt:lpstr>4</vt:lpstr>
      <vt:lpstr>Prezentare PowerPoint</vt:lpstr>
      <vt:lpstr>5</vt:lpstr>
      <vt:lpstr>Prezentare PowerPoint</vt:lpstr>
      <vt:lpstr>6</vt:lpstr>
      <vt:lpstr>Prezentare PowerPoint</vt:lpstr>
      <vt:lpstr>7</vt:lpstr>
      <vt:lpstr>Prezentare PowerPoint</vt:lpstr>
      <vt:lpstr>Prezentare PowerPoint</vt:lpstr>
      <vt:lpstr>Prezentare PowerPoint</vt:lpstr>
      <vt:lpstr>Prezentare PowerPoint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Lectia practica 1_DMOE</dc:title>
  <dc:creator>buzdugan artur</dc:creator>
  <cp:lastModifiedBy>buzdugan artur</cp:lastModifiedBy>
  <cp:revision>3</cp:revision>
  <dcterms:created xsi:type="dcterms:W3CDTF">2023-11-04T17:42:51Z</dcterms:created>
  <dcterms:modified xsi:type="dcterms:W3CDTF">2023-11-07T20:03:29Z</dcterms:modified>
</cp:coreProperties>
</file>