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88" r:id="rId4"/>
    <p:sldId id="289" r:id="rId5"/>
    <p:sldId id="290" r:id="rId6"/>
    <p:sldId id="257" r:id="rId7"/>
    <p:sldId id="258" r:id="rId8"/>
    <p:sldId id="259" r:id="rId9"/>
    <p:sldId id="261" r:id="rId10"/>
    <p:sldId id="260" r:id="rId11"/>
    <p:sldId id="262" r:id="rId12"/>
    <p:sldId id="263" r:id="rId13"/>
    <p:sldId id="264" r:id="rId14"/>
    <p:sldId id="265" r:id="rId15"/>
    <p:sldId id="266" r:id="rId16"/>
    <p:sldId id="310" r:id="rId17"/>
    <p:sldId id="311" r:id="rId18"/>
    <p:sldId id="312" r:id="rId19"/>
    <p:sldId id="313" r:id="rId20"/>
    <p:sldId id="314" r:id="rId21"/>
    <p:sldId id="315" r:id="rId22"/>
    <p:sldId id="316" r:id="rId23"/>
    <p:sldId id="317" r:id="rId24"/>
    <p:sldId id="318" r:id="rId25"/>
    <p:sldId id="319" r:id="rId26"/>
    <p:sldId id="267" r:id="rId27"/>
    <p:sldId id="2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60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zdugan artur" userId="1770a38c255ab84c" providerId="LiveId" clId="{16A4E4E3-8213-4AFF-9A21-3F99CB9D024A}"/>
    <pc:docChg chg="addSld modSld">
      <pc:chgData name="buzdugan artur" userId="1770a38c255ab84c" providerId="LiveId" clId="{16A4E4E3-8213-4AFF-9A21-3F99CB9D024A}" dt="2025-09-14T17:58:09.938" v="0"/>
      <pc:docMkLst>
        <pc:docMk/>
      </pc:docMkLst>
      <pc:sldChg chg="add">
        <pc:chgData name="buzdugan artur" userId="1770a38c255ab84c" providerId="LiveId" clId="{16A4E4E3-8213-4AFF-9A21-3F99CB9D024A}" dt="2025-09-14T17:58:09.938" v="0"/>
        <pc:sldMkLst>
          <pc:docMk/>
          <pc:sldMk cId="1002529111" sldId="287"/>
        </pc:sldMkLst>
      </pc:sldChg>
      <pc:sldChg chg="add">
        <pc:chgData name="buzdugan artur" userId="1770a38c255ab84c" providerId="LiveId" clId="{16A4E4E3-8213-4AFF-9A21-3F99CB9D024A}" dt="2025-09-14T17:58:09.938" v="0"/>
        <pc:sldMkLst>
          <pc:docMk/>
          <pc:sldMk cId="1594231055" sldId="288"/>
        </pc:sldMkLst>
      </pc:sldChg>
      <pc:sldChg chg="add">
        <pc:chgData name="buzdugan artur" userId="1770a38c255ab84c" providerId="LiveId" clId="{16A4E4E3-8213-4AFF-9A21-3F99CB9D024A}" dt="2025-09-14T17:58:09.938" v="0"/>
        <pc:sldMkLst>
          <pc:docMk/>
          <pc:sldMk cId="222644878" sldId="289"/>
        </pc:sldMkLst>
      </pc:sldChg>
      <pc:sldChg chg="add">
        <pc:chgData name="buzdugan artur" userId="1770a38c255ab84c" providerId="LiveId" clId="{16A4E4E3-8213-4AFF-9A21-3F99CB9D024A}" dt="2025-09-14T17:58:09.938" v="0"/>
        <pc:sldMkLst>
          <pc:docMk/>
          <pc:sldMk cId="3752860164" sldId="29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35402-F4C5-3E91-55D1-414B504816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F8A872-C0FA-74B5-4C63-72FC6F2294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A3AE0-45A7-E4CF-1AA1-3C763B932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85921-2A2C-47C1-BDE9-033B444F462C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98EC8-97EB-8463-6677-A7001B74E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A5520-8F23-1E38-DA66-DA1B43BA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8A64-5756-4CC0-979B-B54BD06F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813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0652E-B7B8-BE74-76EA-80AB61ED0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545FD2-D1B4-928F-B018-4A65EF5484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F06AC-EF04-EBB3-A066-6C97BC05E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85921-2A2C-47C1-BDE9-033B444F462C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DBA437-D71D-1483-C7C9-431F51AB4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92583A-D72D-0539-92B9-BEA5C4B56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8A64-5756-4CC0-979B-B54BD06F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790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260C97-6977-8889-9550-DC5A3F7756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4A0A60-9DAB-7DC0-5F8D-4D2B2E82C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7CD07-38E0-7623-AA0C-C1B73E10C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85921-2A2C-47C1-BDE9-033B444F462C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76E3E-85E3-E2A6-5479-D2D533AA2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79692-249D-0595-182E-76A837F27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8A64-5756-4CC0-979B-B54BD06F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969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59D39-A134-78B2-6E9D-D848FEFBE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41739-62CD-6638-9A77-B97FAF054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2759E-BF5D-DCC8-25F6-BF8969A04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85921-2A2C-47C1-BDE9-033B444F462C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3409C-085D-12BC-C25E-25A4C0036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E9607-0144-E61D-ABA4-A98A63DCB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8A64-5756-4CC0-979B-B54BD06F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94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0A83B-62AB-583A-357A-8D2D5C00E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16DAAF-5C8F-969F-240F-B3B59487F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43DD0-73F1-5A43-44DE-BA6DCF752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85921-2A2C-47C1-BDE9-033B444F462C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8DCFD-FE53-6387-9802-FC4F9FE6A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34DFC-DBFB-8F07-9DA9-F5813280C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8A64-5756-4CC0-979B-B54BD06F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06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8FFBD-2958-5ADF-0EEE-BA92D6CAD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BD650F-63CC-A8CE-C6DF-A68AE6A399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90F575-66CC-E023-1F35-631A423D0E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C460C0-F72A-2E2D-5A5A-5AE58CF9C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85921-2A2C-47C1-BDE9-033B444F462C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AD51-1FAA-228C-1F58-6BFBFF728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35B1CD-6A6D-49F1-449A-735E9154A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8A64-5756-4CC0-979B-B54BD06F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73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C8CBF-7592-6AF3-66C0-6BAA31CE8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091A45-2BDB-C8D7-7D49-B9CAA2475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D062A9-7C1A-DBF7-6DBF-2A71661703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111FE7-96ED-995D-ECD6-E4C4C63CDA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509F8C-7BF8-E13C-0B27-F2CAF9A178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935616-76FE-AD4D-8373-805C84539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85921-2A2C-47C1-BDE9-033B444F462C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C777D8-F5E4-44DB-B500-7DE8E2929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AC0BCB-D64E-B120-963E-A79F39022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8A64-5756-4CC0-979B-B54BD06F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344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A707-6C23-1C1C-AE07-9700ED232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8F4C21-47B3-1C65-1AEC-0102E584E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85921-2A2C-47C1-BDE9-033B444F462C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B87F3C-CBBC-009E-A26A-32EEFCB9E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A16AD-8F21-3EB3-6CA8-F56F8CA3F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8A64-5756-4CC0-979B-B54BD06F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030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15001B-EF6B-4699-FF0B-C426BE786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85921-2A2C-47C1-BDE9-033B444F462C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F5B800-5D8E-095F-7BF0-273C043C6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90DD54-5A16-0809-ED40-458B79D19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8A64-5756-4CC0-979B-B54BD06F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993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AA773-6855-D9F8-7498-D95E1A36D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117AA-506C-09DA-479A-5B703A974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F3FBDF-8DB6-1A06-7689-21EAFB3E1B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E83C99-63BB-80E7-5D1D-943503DF7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85921-2A2C-47C1-BDE9-033B444F462C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E805A0-88FC-D356-35BD-7683F1B1A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164ADD-761E-920F-DB70-79E82C86B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8A64-5756-4CC0-979B-B54BD06F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844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C723-436C-3C08-1ED2-D839A84F8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714AF2-EE1D-B18D-2620-BB5DEF9BFB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492F87-1593-2934-A573-CD8889D67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335325-41C2-E521-F59C-09E40AD3C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85921-2A2C-47C1-BDE9-033B444F462C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577EC3-16A0-A165-6143-8F49C9F2A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D02989-CC48-0BED-F51B-AEE666F7A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8A64-5756-4CC0-979B-B54BD06F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165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ACBBD1-8DF6-0BFA-BAC4-1B13EED9D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6EC07B-09D3-AD6A-3EC6-262DC381C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388D20-B912-9941-F249-9777A54759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85921-2A2C-47C1-BDE9-033B444F462C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1BAA5-E78B-900E-FEB4-A32363210A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3A7CA-7C8B-2AEC-7AC2-6D8D428E30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58A64-5756-4CC0-979B-B54BD06F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0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69D9B-0FE1-89E4-2135-A65843439A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o-RO" dirty="0"/>
              <a:t>Câmpurile electrice ale organismului uman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61A59F-A5B8-D596-C8BE-1412991077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039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80A79-12D8-55DF-8815-5A1774669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6493" y="446768"/>
            <a:ext cx="2999014" cy="1006475"/>
          </a:xfrm>
        </p:spPr>
        <p:txBody>
          <a:bodyPr/>
          <a:lstStyle/>
          <a:p>
            <a:r>
              <a:rPr lang="ro-RO" b="1" dirty="0"/>
              <a:t>Radiația IR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2D1AE-C013-62EB-22F2-B0EA547B9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555" y="1366352"/>
            <a:ext cx="8276432" cy="4805363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Cele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clare</a:t>
            </a:r>
            <a:r>
              <a:rPr lang="en-US" dirty="0"/>
              <a:t> </a:t>
            </a:r>
            <a:r>
              <a:rPr lang="en-US" dirty="0" err="1"/>
              <a:t>informații</a:t>
            </a:r>
            <a:r>
              <a:rPr lang="en-US" dirty="0"/>
              <a:t>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distribuția</a:t>
            </a:r>
            <a:r>
              <a:rPr lang="en-US" dirty="0"/>
              <a:t> </a:t>
            </a:r>
            <a:r>
              <a:rPr lang="en-US" dirty="0" err="1"/>
              <a:t>temperaturii</a:t>
            </a:r>
            <a:r>
              <a:rPr lang="en-US" dirty="0"/>
              <a:t> </a:t>
            </a:r>
            <a:r>
              <a:rPr lang="en-US" dirty="0" err="1"/>
              <a:t>suprafeței</a:t>
            </a:r>
            <a:r>
              <a:rPr lang="en-US" dirty="0"/>
              <a:t> </a:t>
            </a:r>
            <a:r>
              <a:rPr lang="en-US" dirty="0" err="1"/>
              <a:t>corpului</a:t>
            </a:r>
            <a:r>
              <a:rPr lang="en-US" dirty="0"/>
              <a:t> </a:t>
            </a:r>
            <a:r>
              <a:rPr lang="en-US" dirty="0" err="1"/>
              <a:t>uman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modificările</a:t>
            </a:r>
            <a:r>
              <a:rPr lang="en-US" dirty="0"/>
              <a:t> </a:t>
            </a:r>
            <a:r>
              <a:rPr lang="en-US" dirty="0" err="1"/>
              <a:t>acesteia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timp</a:t>
            </a:r>
            <a:r>
              <a:rPr lang="en-US" dirty="0"/>
              <a:t> sunt </a:t>
            </a:r>
            <a:r>
              <a:rPr lang="en-US" dirty="0" err="1"/>
              <a:t>furnizate</a:t>
            </a:r>
            <a:r>
              <a:rPr lang="en-US" dirty="0"/>
              <a:t> de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dirty="0" err="1"/>
              <a:t>imagisticii</a:t>
            </a:r>
            <a:r>
              <a:rPr lang="en-US" dirty="0"/>
              <a:t> </a:t>
            </a:r>
            <a:r>
              <a:rPr lang="en-US" dirty="0" err="1"/>
              <a:t>termice</a:t>
            </a:r>
            <a:r>
              <a:rPr lang="en-US" dirty="0"/>
              <a:t> </a:t>
            </a:r>
            <a:r>
              <a:rPr lang="en-US" dirty="0" err="1"/>
              <a:t>dinamice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ro-RO" dirty="0"/>
              <a:t> IR.</a:t>
            </a:r>
            <a:r>
              <a:rPr lang="en-US" dirty="0"/>
              <a:t> </a:t>
            </a:r>
            <a:endParaRPr lang="ro-RO" dirty="0"/>
          </a:p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termeni</a:t>
            </a:r>
            <a:r>
              <a:rPr lang="en-US" dirty="0"/>
              <a:t> </a:t>
            </a:r>
            <a:r>
              <a:rPr lang="en-US" dirty="0" err="1"/>
              <a:t>tehnici</a:t>
            </a:r>
            <a:r>
              <a:rPr lang="en-US" dirty="0"/>
              <a:t>, </a:t>
            </a:r>
            <a:r>
              <a:rPr lang="en-US" dirty="0" err="1"/>
              <a:t>aceasta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un analog </a:t>
            </a:r>
            <a:r>
              <a:rPr lang="en-US" dirty="0" err="1"/>
              <a:t>complet</a:t>
            </a:r>
            <a:r>
              <a:rPr lang="en-US" dirty="0"/>
              <a:t> al </a:t>
            </a:r>
            <a:r>
              <a:rPr lang="en-US" dirty="0" err="1"/>
              <a:t>televiziunii</a:t>
            </a:r>
            <a:r>
              <a:rPr lang="en-US" dirty="0"/>
              <a:t>, </a:t>
            </a:r>
            <a:r>
              <a:rPr lang="en-US" dirty="0" err="1"/>
              <a:t>doar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senzorul</a:t>
            </a:r>
            <a:r>
              <a:rPr lang="en-US" dirty="0"/>
              <a:t> nu </a:t>
            </a:r>
            <a:r>
              <a:rPr lang="en-US" dirty="0" err="1"/>
              <a:t>măsoară</a:t>
            </a:r>
            <a:r>
              <a:rPr lang="en-US" dirty="0"/>
              <a:t> </a:t>
            </a:r>
            <a:r>
              <a:rPr lang="en-US" dirty="0" err="1"/>
              <a:t>radiația</a:t>
            </a:r>
            <a:r>
              <a:rPr lang="en-US" dirty="0"/>
              <a:t> </a:t>
            </a:r>
            <a:r>
              <a:rPr lang="en-US" dirty="0" err="1"/>
              <a:t>optică</a:t>
            </a:r>
            <a:r>
              <a:rPr lang="en-US" dirty="0"/>
              <a:t> </a:t>
            </a:r>
            <a:r>
              <a:rPr lang="en-US" dirty="0" err="1"/>
              <a:t>reflectată</a:t>
            </a:r>
            <a:r>
              <a:rPr lang="en-US" dirty="0"/>
              <a:t> de </a:t>
            </a:r>
            <a:r>
              <a:rPr lang="en-US" dirty="0" err="1"/>
              <a:t>obiectul</a:t>
            </a:r>
            <a:r>
              <a:rPr lang="en-US" dirty="0"/>
              <a:t> pe care </a:t>
            </a:r>
            <a:r>
              <a:rPr lang="en-US" dirty="0" err="1"/>
              <a:t>ochiul</a:t>
            </a:r>
            <a:r>
              <a:rPr lang="en-US" dirty="0"/>
              <a:t> </a:t>
            </a:r>
            <a:r>
              <a:rPr lang="en-US" dirty="0" err="1"/>
              <a:t>uman</a:t>
            </a:r>
            <a:r>
              <a:rPr lang="en-US" dirty="0"/>
              <a:t> </a:t>
            </a:r>
            <a:r>
              <a:rPr lang="en-US" dirty="0" err="1"/>
              <a:t>îl</a:t>
            </a:r>
            <a:r>
              <a:rPr lang="en-US" dirty="0"/>
              <a:t> </a:t>
            </a:r>
            <a:r>
              <a:rPr lang="en-US" dirty="0" err="1"/>
              <a:t>vede</a:t>
            </a:r>
            <a:r>
              <a:rPr lang="en-US" dirty="0"/>
              <a:t>, ca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cazul</a:t>
            </a:r>
            <a:r>
              <a:rPr lang="en-US" dirty="0"/>
              <a:t> </a:t>
            </a:r>
            <a:r>
              <a:rPr lang="en-US" dirty="0" err="1"/>
              <a:t>televizorului</a:t>
            </a:r>
            <a:r>
              <a:rPr lang="en-US" dirty="0"/>
              <a:t>, ci propria </a:t>
            </a:r>
            <a:r>
              <a:rPr lang="en-US" dirty="0" err="1"/>
              <a:t>radiație</a:t>
            </a:r>
            <a:r>
              <a:rPr lang="en-US" dirty="0"/>
              <a:t> </a:t>
            </a:r>
            <a:r>
              <a:rPr lang="ro-RO" dirty="0"/>
              <a:t>IR</a:t>
            </a:r>
            <a:r>
              <a:rPr lang="en-US" dirty="0"/>
              <a:t> </a:t>
            </a:r>
            <a:r>
              <a:rPr lang="en-US" dirty="0" err="1"/>
              <a:t>invizibilă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ochi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/>
              <a:t>Camera de </a:t>
            </a:r>
            <a:r>
              <a:rPr lang="en-US" dirty="0" err="1"/>
              <a:t>termoviziune</a:t>
            </a:r>
            <a:r>
              <a:rPr lang="en-US" dirty="0"/>
              <a:t> </a:t>
            </a:r>
            <a:r>
              <a:rPr lang="en-US" dirty="0" err="1"/>
              <a:t>constă</a:t>
            </a:r>
            <a:r>
              <a:rPr lang="en-US" dirty="0"/>
              <a:t> </a:t>
            </a:r>
            <a:r>
              <a:rPr lang="en-US" dirty="0" err="1"/>
              <a:t>dintr</a:t>
            </a:r>
            <a:r>
              <a:rPr lang="en-US" dirty="0"/>
              <a:t>-un </a:t>
            </a:r>
            <a:r>
              <a:rPr lang="en-US" dirty="0" err="1"/>
              <a:t>scaner</a:t>
            </a:r>
            <a:r>
              <a:rPr lang="en-US" dirty="0"/>
              <a:t> care </a:t>
            </a:r>
            <a:r>
              <a:rPr lang="en-US" dirty="0" err="1"/>
              <a:t>măsoară</a:t>
            </a:r>
            <a:r>
              <a:rPr lang="en-US" dirty="0"/>
              <a:t> </a:t>
            </a:r>
            <a:r>
              <a:rPr lang="en-US" dirty="0" err="1"/>
              <a:t>radiația</a:t>
            </a:r>
            <a:r>
              <a:rPr lang="en-US" dirty="0"/>
              <a:t> </a:t>
            </a:r>
            <a:r>
              <a:rPr lang="en-US" dirty="0" err="1"/>
              <a:t>termică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intervalul</a:t>
            </a:r>
            <a:r>
              <a:rPr lang="en-US" dirty="0"/>
              <a:t> de </a:t>
            </a:r>
            <a:r>
              <a:rPr lang="en-US" dirty="0" err="1"/>
              <a:t>lungimi</a:t>
            </a:r>
            <a:r>
              <a:rPr lang="en-US" dirty="0"/>
              <a:t> de </a:t>
            </a:r>
            <a:r>
              <a:rPr lang="en-US" dirty="0" err="1"/>
              <a:t>undă</a:t>
            </a:r>
            <a:r>
              <a:rPr lang="en-US" dirty="0"/>
              <a:t> de la 3 la 10 </a:t>
            </a:r>
            <a:r>
              <a:rPr lang="el-GR" dirty="0"/>
              <a:t>μ</a:t>
            </a:r>
            <a:r>
              <a:rPr lang="en-US" dirty="0"/>
              <a:t>m, un </a:t>
            </a:r>
            <a:r>
              <a:rPr lang="en-US" dirty="0" err="1"/>
              <a:t>dispozitiv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colectarea</a:t>
            </a:r>
            <a:r>
              <a:rPr lang="en-US" dirty="0"/>
              <a:t> </a:t>
            </a:r>
            <a:r>
              <a:rPr lang="en-US" dirty="0" err="1"/>
              <a:t>datelor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un computer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procesarea</a:t>
            </a:r>
            <a:r>
              <a:rPr lang="en-US" dirty="0"/>
              <a:t> </a:t>
            </a:r>
            <a:r>
              <a:rPr lang="en-US" dirty="0" err="1"/>
              <a:t>imaginii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 err="1"/>
              <a:t>Intervalul</a:t>
            </a:r>
            <a:r>
              <a:rPr lang="en-US" dirty="0"/>
              <a:t> de 3-10 </a:t>
            </a:r>
            <a:r>
              <a:rPr lang="el-GR" dirty="0"/>
              <a:t>μ</a:t>
            </a:r>
            <a:r>
              <a:rPr lang="en-US" dirty="0"/>
              <a:t>m </a:t>
            </a:r>
            <a:r>
              <a:rPr lang="en-US" dirty="0" err="1"/>
              <a:t>este</a:t>
            </a:r>
            <a:r>
              <a:rPr lang="en-US" dirty="0"/>
              <a:t> ales </a:t>
            </a:r>
            <a:r>
              <a:rPr lang="en-US" dirty="0" err="1"/>
              <a:t>deoarece</a:t>
            </a:r>
            <a:r>
              <a:rPr lang="en-US" dirty="0"/>
              <a:t>, </a:t>
            </a:r>
            <a:r>
              <a:rPr lang="en-US" dirty="0" err="1"/>
              <a:t>așa</a:t>
            </a:r>
            <a:r>
              <a:rPr lang="en-US" dirty="0"/>
              <a:t> cum 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observa</a:t>
            </a:r>
            <a:r>
              <a:rPr lang="en-US" dirty="0"/>
              <a:t> din Fig. 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acest</a:t>
            </a:r>
            <a:r>
              <a:rPr lang="en-US" dirty="0"/>
              <a:t> interval se </a:t>
            </a:r>
            <a:r>
              <a:rPr lang="en-US" dirty="0" err="1"/>
              <a:t>observă</a:t>
            </a:r>
            <a:r>
              <a:rPr lang="en-US" dirty="0"/>
              <a:t> </a:t>
            </a:r>
            <a:r>
              <a:rPr lang="en-US" dirty="0" err="1"/>
              <a:t>cele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mari</a:t>
            </a:r>
            <a:r>
              <a:rPr lang="en-US" dirty="0"/>
              <a:t> </a:t>
            </a:r>
            <a:r>
              <a:rPr lang="en-US" dirty="0" err="1"/>
              <a:t>diferențe</a:t>
            </a:r>
            <a:r>
              <a:rPr lang="en-US" dirty="0"/>
              <a:t> de </a:t>
            </a:r>
            <a:r>
              <a:rPr lang="en-US" dirty="0" err="1"/>
              <a:t>intensitate</a:t>
            </a:r>
            <a:r>
              <a:rPr lang="en-US" dirty="0"/>
              <a:t> a </a:t>
            </a:r>
            <a:r>
              <a:rPr lang="en-US" dirty="0" err="1"/>
              <a:t>radiației</a:t>
            </a:r>
            <a:r>
              <a:rPr lang="en-US" dirty="0"/>
              <a:t> </a:t>
            </a:r>
            <a:r>
              <a:rPr lang="en-US" dirty="0" err="1"/>
              <a:t>odată</a:t>
            </a:r>
            <a:r>
              <a:rPr lang="en-US" dirty="0"/>
              <a:t> cu </a:t>
            </a:r>
            <a:r>
              <a:rPr lang="en-US" dirty="0" err="1"/>
              <a:t>modificările</a:t>
            </a:r>
            <a:r>
              <a:rPr lang="en-US" dirty="0"/>
              <a:t> </a:t>
            </a:r>
            <a:r>
              <a:rPr lang="en-US" dirty="0" err="1"/>
              <a:t>temperaturii</a:t>
            </a:r>
            <a:r>
              <a:rPr lang="en-US" dirty="0"/>
              <a:t> </a:t>
            </a:r>
            <a:r>
              <a:rPr lang="en-US" dirty="0" err="1"/>
              <a:t>corpului</a:t>
            </a:r>
            <a:r>
              <a:rPr lang="en-US" dirty="0"/>
              <a:t>.</a:t>
            </a:r>
            <a:endParaRPr lang="ro-RO" dirty="0"/>
          </a:p>
          <a:p>
            <a:r>
              <a:rPr lang="en-US" dirty="0"/>
              <a:t>Cele </a:t>
            </a:r>
            <a:r>
              <a:rPr lang="en-US" dirty="0" err="1"/>
              <a:t>mai</a:t>
            </a:r>
            <a:r>
              <a:rPr lang="en-US" dirty="0"/>
              <a:t> simple </a:t>
            </a:r>
            <a:r>
              <a:rPr lang="en-US" dirty="0" err="1"/>
              <a:t>scanere</a:t>
            </a:r>
            <a:r>
              <a:rPr lang="en-US" dirty="0"/>
              <a:t> sunt </a:t>
            </a:r>
            <a:r>
              <a:rPr lang="en-US" dirty="0" err="1"/>
              <a:t>asamblate</a:t>
            </a:r>
            <a:r>
              <a:rPr lang="en-US" dirty="0"/>
              <a:t> conform </a:t>
            </a:r>
            <a:r>
              <a:rPr lang="en-US" dirty="0" err="1"/>
              <a:t>următoarei</a:t>
            </a:r>
            <a:r>
              <a:rPr lang="en-US" dirty="0"/>
              <a:t> scheme: </a:t>
            </a:r>
            <a:r>
              <a:rPr lang="en-US" dirty="0" err="1"/>
              <a:t>radiația</a:t>
            </a:r>
            <a:r>
              <a:rPr lang="en-US" dirty="0"/>
              <a:t> </a:t>
            </a:r>
            <a:r>
              <a:rPr lang="en-US" dirty="0" err="1"/>
              <a:t>termică</a:t>
            </a:r>
            <a:r>
              <a:rPr lang="en-US" dirty="0"/>
              <a:t> din </a:t>
            </a:r>
            <a:r>
              <a:rPr lang="en-US" dirty="0" err="1"/>
              <a:t>diferite</a:t>
            </a:r>
            <a:r>
              <a:rPr lang="en-US" dirty="0"/>
              <a:t> </a:t>
            </a:r>
            <a:r>
              <a:rPr lang="en-US" dirty="0" err="1"/>
              <a:t>părți</a:t>
            </a:r>
            <a:r>
              <a:rPr lang="en-US" dirty="0"/>
              <a:t> ale </a:t>
            </a:r>
            <a:r>
              <a:rPr lang="en-US" dirty="0" err="1"/>
              <a:t>corpului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proiectată</a:t>
            </a:r>
            <a:r>
              <a:rPr lang="en-US" dirty="0"/>
              <a:t> </a:t>
            </a:r>
            <a:r>
              <a:rPr lang="en-US" dirty="0" err="1"/>
              <a:t>succesiv</a:t>
            </a:r>
            <a:r>
              <a:rPr lang="en-US" dirty="0"/>
              <a:t>,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oglinzi</a:t>
            </a:r>
            <a:r>
              <a:rPr lang="en-US" dirty="0"/>
              <a:t> </a:t>
            </a:r>
            <a:r>
              <a:rPr lang="en-US" dirty="0" err="1"/>
              <a:t>oscilante</a:t>
            </a:r>
            <a:r>
              <a:rPr lang="en-US" dirty="0"/>
              <a:t>, pe un receptor de </a:t>
            </a:r>
            <a:r>
              <a:rPr lang="ro-RO" dirty="0"/>
              <a:t>IR</a:t>
            </a:r>
            <a:r>
              <a:rPr lang="en-US" dirty="0"/>
              <a:t> </a:t>
            </a:r>
            <a:r>
              <a:rPr lang="en-US" dirty="0" err="1"/>
              <a:t>răcit</a:t>
            </a:r>
            <a:r>
              <a:rPr lang="en-US" dirty="0"/>
              <a:t> cu </a:t>
            </a:r>
            <a:r>
              <a:rPr lang="en-US" dirty="0" err="1"/>
              <a:t>azot</a:t>
            </a:r>
            <a:r>
              <a:rPr lang="en-US" dirty="0"/>
              <a:t> </a:t>
            </a:r>
            <a:r>
              <a:rPr lang="en-US" dirty="0" err="1"/>
              <a:t>lichid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 err="1"/>
              <a:t>Imaginea</a:t>
            </a:r>
            <a:r>
              <a:rPr lang="en-US" dirty="0"/>
              <a:t> are un format de 128 x 128 </a:t>
            </a:r>
            <a:r>
              <a:rPr lang="en-US" dirty="0" err="1"/>
              <a:t>elemente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256 x 256, </a:t>
            </a:r>
            <a:r>
              <a:rPr lang="en-US" dirty="0" err="1"/>
              <a:t>adică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ceea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privește</a:t>
            </a:r>
            <a:r>
              <a:rPr lang="en-US" dirty="0"/>
              <a:t> </a:t>
            </a:r>
            <a:r>
              <a:rPr lang="en-US" dirty="0" err="1"/>
              <a:t>claritatea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doar</a:t>
            </a:r>
            <a:r>
              <a:rPr lang="en-US" dirty="0"/>
              <a:t> </a:t>
            </a:r>
            <a:r>
              <a:rPr lang="en-US" dirty="0" err="1"/>
              <a:t>puțin</a:t>
            </a:r>
            <a:r>
              <a:rPr lang="en-US" dirty="0"/>
              <a:t> </a:t>
            </a:r>
            <a:r>
              <a:rPr lang="en-US" dirty="0" err="1"/>
              <a:t>inferioară</a:t>
            </a:r>
            <a:r>
              <a:rPr lang="en-US" dirty="0"/>
              <a:t> </a:t>
            </a:r>
            <a:r>
              <a:rPr lang="en-US" dirty="0" err="1"/>
              <a:t>televiziunii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 err="1"/>
              <a:t>Camerele</a:t>
            </a:r>
            <a:r>
              <a:rPr lang="en-US" dirty="0"/>
              <a:t> de </a:t>
            </a:r>
            <a:r>
              <a:rPr lang="en-US" dirty="0" err="1"/>
              <a:t>termoviziune</a:t>
            </a:r>
            <a:r>
              <a:rPr lang="en-US" dirty="0"/>
              <a:t> transmit 16 cadre pe </a:t>
            </a:r>
            <a:r>
              <a:rPr lang="en-US" dirty="0" err="1"/>
              <a:t>secundă</a:t>
            </a:r>
            <a:r>
              <a:rPr lang="en-US" dirty="0"/>
              <a:t>. </a:t>
            </a:r>
            <a:r>
              <a:rPr lang="en-US" dirty="0" err="1"/>
              <a:t>Sensibilitatea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camere</a:t>
            </a:r>
            <a:r>
              <a:rPr lang="en-US" dirty="0"/>
              <a:t> de </a:t>
            </a:r>
            <a:r>
              <a:rPr lang="en-US" dirty="0" err="1"/>
              <a:t>termoviziune</a:t>
            </a:r>
            <a:r>
              <a:rPr lang="en-US" dirty="0"/>
              <a:t> la </a:t>
            </a:r>
            <a:r>
              <a:rPr lang="en-US" dirty="0" err="1"/>
              <a:t>măsurarea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cadru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de </a:t>
            </a:r>
            <a:r>
              <a:rPr lang="en-US" dirty="0" err="1"/>
              <a:t>aproximativ</a:t>
            </a:r>
            <a:r>
              <a:rPr lang="en-US" dirty="0"/>
              <a:t> 0,1 K,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fi </a:t>
            </a:r>
            <a:r>
              <a:rPr lang="en-US" dirty="0" err="1"/>
              <a:t>crescută</a:t>
            </a:r>
            <a:r>
              <a:rPr lang="en-US" dirty="0"/>
              <a:t> </a:t>
            </a:r>
            <a:r>
              <a:rPr lang="en-US" dirty="0" err="1"/>
              <a:t>brusc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utilizarea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computer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procesarea</a:t>
            </a:r>
            <a:r>
              <a:rPr lang="en-US" dirty="0"/>
              <a:t> </a:t>
            </a:r>
            <a:r>
              <a:rPr lang="en-US" dirty="0" err="1"/>
              <a:t>imaginilor</a:t>
            </a:r>
            <a:r>
              <a:rPr lang="en-US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07BA511-2BFA-63C0-D510-0B22C945F7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5019" y="95072"/>
            <a:ext cx="3410426" cy="25530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F9D1109-C98F-B8BB-192A-4A3927703D65}"/>
              </a:ext>
            </a:extLst>
          </p:cNvPr>
          <p:cNvSpPr txBox="1"/>
          <p:nvPr/>
        </p:nvSpPr>
        <p:spPr>
          <a:xfrm>
            <a:off x="8416420" y="2891871"/>
            <a:ext cx="362902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Densitatea</a:t>
            </a:r>
            <a:r>
              <a:rPr lang="en-US" dirty="0"/>
              <a:t> </a:t>
            </a:r>
            <a:r>
              <a:rPr lang="en-US" dirty="0" err="1"/>
              <a:t>spectrală</a:t>
            </a:r>
            <a:r>
              <a:rPr lang="en-US" dirty="0"/>
              <a:t> a </a:t>
            </a:r>
            <a:r>
              <a:rPr lang="en-US" dirty="0" err="1"/>
              <a:t>emisivității</a:t>
            </a:r>
            <a:r>
              <a:rPr lang="en-US" dirty="0"/>
              <a:t> </a:t>
            </a:r>
            <a:r>
              <a:rPr lang="en-US" dirty="0" err="1"/>
              <a:t>radiației</a:t>
            </a:r>
            <a:r>
              <a:rPr lang="en-US" dirty="0"/>
              <a:t> </a:t>
            </a:r>
            <a:r>
              <a:rPr lang="en-US" dirty="0" err="1"/>
              <a:t>electromagnetice</a:t>
            </a:r>
            <a:r>
              <a:rPr lang="en-US" dirty="0"/>
              <a:t> </a:t>
            </a:r>
            <a:r>
              <a:rPr lang="en-US" dirty="0" err="1"/>
              <a:t>termice</a:t>
            </a:r>
            <a:r>
              <a:rPr lang="en-US" dirty="0"/>
              <a:t> a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corp</a:t>
            </a:r>
            <a:r>
              <a:rPr lang="en-US" dirty="0"/>
              <a:t> </a:t>
            </a:r>
            <a:r>
              <a:rPr lang="en-US" dirty="0" err="1"/>
              <a:t>absolut</a:t>
            </a:r>
            <a:r>
              <a:rPr lang="en-US" dirty="0"/>
              <a:t> </a:t>
            </a:r>
            <a:r>
              <a:rPr lang="en-US" dirty="0" err="1"/>
              <a:t>negru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funcție</a:t>
            </a:r>
            <a:r>
              <a:rPr lang="en-US" dirty="0"/>
              <a:t> de </a:t>
            </a:r>
            <a:r>
              <a:rPr lang="en-US" dirty="0" err="1"/>
              <a:t>lungimea</a:t>
            </a:r>
            <a:r>
              <a:rPr lang="en-US" dirty="0"/>
              <a:t> de </a:t>
            </a:r>
            <a:r>
              <a:rPr lang="en-US" dirty="0" err="1"/>
              <a:t>undă</a:t>
            </a:r>
            <a:r>
              <a:rPr lang="en-US" dirty="0"/>
              <a:t>. </a:t>
            </a:r>
            <a:r>
              <a:rPr lang="ro-RO" dirty="0"/>
              <a:t>D</a:t>
            </a:r>
            <a:r>
              <a:rPr lang="en-US" dirty="0" err="1"/>
              <a:t>iferențe</a:t>
            </a:r>
            <a:r>
              <a:rPr lang="en-US" dirty="0"/>
              <a:t> </a:t>
            </a:r>
            <a:r>
              <a:rPr lang="en-US" dirty="0" err="1"/>
              <a:t>vizibile</a:t>
            </a:r>
            <a:r>
              <a:rPr lang="en-US" dirty="0"/>
              <a:t> din </a:t>
            </a:r>
            <a:r>
              <a:rPr lang="en-US" dirty="0" err="1"/>
              <a:t>curbele</a:t>
            </a:r>
            <a:r>
              <a:rPr lang="en-US" dirty="0"/>
              <a:t> 1 </a:t>
            </a:r>
            <a:r>
              <a:rPr lang="en-US" dirty="0" err="1"/>
              <a:t>și</a:t>
            </a:r>
            <a:r>
              <a:rPr lang="en-US" dirty="0"/>
              <a:t> 2 </a:t>
            </a:r>
            <a:r>
              <a:rPr lang="en-US" dirty="0" err="1"/>
              <a:t>corespund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modificări</a:t>
            </a:r>
            <a:r>
              <a:rPr lang="en-US" dirty="0"/>
              <a:t> </a:t>
            </a:r>
            <a:r>
              <a:rPr lang="en-US" dirty="0" err="1"/>
              <a:t>mari</a:t>
            </a:r>
            <a:r>
              <a:rPr lang="en-US" dirty="0"/>
              <a:t> ale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ru-RU" dirty="0"/>
              <a:t>Ԑ</a:t>
            </a:r>
            <a:r>
              <a:rPr lang="el-GR" sz="1100" b="1" dirty="0"/>
              <a:t>λ</a:t>
            </a:r>
            <a:r>
              <a:rPr lang="ro-RO" sz="1100" b="1" dirty="0"/>
              <a:t>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1766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5EB04-48CC-2277-853E-56E72EECD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Imagistica</a:t>
            </a:r>
            <a:r>
              <a:rPr lang="en-US" dirty="0"/>
              <a:t> </a:t>
            </a:r>
            <a:r>
              <a:rPr lang="en-US" dirty="0" err="1"/>
              <a:t>termică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biologie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medicină</a:t>
            </a:r>
            <a:r>
              <a:rPr lang="en-US" dirty="0"/>
              <a:t>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62267-DEAD-1EBD-EE81-FFE7E3B33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53057" cy="466725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Cel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frapant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al </a:t>
            </a:r>
            <a:r>
              <a:rPr lang="en-US" dirty="0" err="1"/>
              <a:t>aplicării</a:t>
            </a:r>
            <a:r>
              <a:rPr lang="en-US" dirty="0"/>
              <a:t> </a:t>
            </a:r>
            <a:r>
              <a:rPr lang="en-US" dirty="0" err="1"/>
              <a:t>imagisticii</a:t>
            </a:r>
            <a:r>
              <a:rPr lang="en-US" dirty="0"/>
              <a:t> </a:t>
            </a:r>
            <a:r>
              <a:rPr lang="en-US" dirty="0" err="1"/>
              <a:t>termice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biologie</a:t>
            </a:r>
            <a:r>
              <a:rPr lang="en-US" dirty="0"/>
              <a:t> (</a:t>
            </a:r>
            <a:r>
              <a:rPr lang="en-US" dirty="0" err="1"/>
              <a:t>acesta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detectarea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înregistrarea</a:t>
            </a:r>
            <a:r>
              <a:rPr lang="en-US" dirty="0"/>
              <a:t> </a:t>
            </a:r>
            <a:r>
              <a:rPr lang="en-US" dirty="0" err="1"/>
              <a:t>distribuției</a:t>
            </a:r>
            <a:r>
              <a:rPr lang="en-US" dirty="0"/>
              <a:t> </a:t>
            </a:r>
            <a:r>
              <a:rPr lang="en-US" dirty="0" err="1"/>
              <a:t>spațiale</a:t>
            </a:r>
            <a:r>
              <a:rPr lang="en-US" dirty="0"/>
              <a:t> a </a:t>
            </a:r>
            <a:r>
              <a:rPr lang="en-US" dirty="0" err="1"/>
              <a:t>temperaturii</a:t>
            </a:r>
            <a:r>
              <a:rPr lang="en-US" dirty="0"/>
              <a:t> </a:t>
            </a:r>
            <a:r>
              <a:rPr lang="en-US" dirty="0" err="1"/>
              <a:t>cortexului</a:t>
            </a:r>
            <a:r>
              <a:rPr lang="en-US" dirty="0"/>
              <a:t> cerebral al </a:t>
            </a:r>
            <a:r>
              <a:rPr lang="en-US" dirty="0" err="1"/>
              <a:t>animalelor</a:t>
            </a:r>
            <a:r>
              <a:rPr lang="en-US" dirty="0"/>
              <a:t> - s-a </a:t>
            </a:r>
            <a:r>
              <a:rPr lang="en-US" dirty="0" err="1"/>
              <a:t>născut</a:t>
            </a:r>
            <a:r>
              <a:rPr lang="en-US" dirty="0"/>
              <a:t> o </a:t>
            </a:r>
            <a:r>
              <a:rPr lang="en-US" dirty="0" err="1"/>
              <a:t>nouă</a:t>
            </a:r>
            <a:r>
              <a:rPr lang="en-US" dirty="0"/>
              <a:t> </a:t>
            </a:r>
            <a:r>
              <a:rPr lang="en-US" dirty="0" err="1"/>
              <a:t>secțiune</a:t>
            </a:r>
            <a:r>
              <a:rPr lang="en-US" dirty="0"/>
              <a:t> a </a:t>
            </a:r>
            <a:r>
              <a:rPr lang="en-US" dirty="0" err="1"/>
              <a:t>fiziologiei</a:t>
            </a:r>
            <a:r>
              <a:rPr lang="en-US" dirty="0"/>
              <a:t> - </a:t>
            </a:r>
            <a:r>
              <a:rPr lang="en-US" dirty="0" err="1"/>
              <a:t>termoencefaloscopia</a:t>
            </a:r>
            <a:r>
              <a:rPr lang="en-US" dirty="0"/>
              <a:t>). </a:t>
            </a:r>
            <a:endParaRPr lang="ro-RO" dirty="0"/>
          </a:p>
          <a:p>
            <a:r>
              <a:rPr lang="en-US" dirty="0" err="1"/>
              <a:t>Termoencefaloscopia</a:t>
            </a:r>
            <a:r>
              <a:rPr lang="en-US" dirty="0"/>
              <a:t> a </a:t>
            </a:r>
            <a:r>
              <a:rPr lang="en-US" dirty="0" err="1"/>
              <a:t>făcut</a:t>
            </a:r>
            <a:r>
              <a:rPr lang="en-US" dirty="0"/>
              <a:t> </a:t>
            </a:r>
            <a:r>
              <a:rPr lang="en-US" dirty="0" err="1"/>
              <a:t>posibilă</a:t>
            </a:r>
            <a:r>
              <a:rPr lang="en-US" dirty="0"/>
              <a:t> „</a:t>
            </a:r>
            <a:r>
              <a:rPr lang="en-US" dirty="0" err="1"/>
              <a:t>vederea</a:t>
            </a:r>
            <a:r>
              <a:rPr lang="en-US" dirty="0"/>
              <a:t>” </a:t>
            </a:r>
            <a:r>
              <a:rPr lang="en-US" dirty="0" err="1"/>
              <a:t>undelor</a:t>
            </a:r>
            <a:r>
              <a:rPr lang="en-US" dirty="0"/>
              <a:t> care se </a:t>
            </a:r>
            <a:r>
              <a:rPr lang="en-US" dirty="0" err="1"/>
              <a:t>răspândesc</a:t>
            </a:r>
            <a:r>
              <a:rPr lang="en-US" dirty="0"/>
              <a:t> pe </a:t>
            </a:r>
            <a:r>
              <a:rPr lang="en-US" dirty="0" err="1"/>
              <a:t>suprafața</a:t>
            </a:r>
            <a:r>
              <a:rPr lang="en-US" dirty="0"/>
              <a:t> </a:t>
            </a:r>
            <a:r>
              <a:rPr lang="en-US" dirty="0" err="1"/>
              <a:t>cortexului</a:t>
            </a:r>
            <a:r>
              <a:rPr lang="en-US" dirty="0"/>
              <a:t> cerebral. </a:t>
            </a:r>
            <a:r>
              <a:rPr lang="en-US" dirty="0" err="1"/>
              <a:t>Unul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ro-RO" dirty="0"/>
              <a:t> </a:t>
            </a:r>
            <a:r>
              <a:rPr lang="en-US" dirty="0" err="1"/>
              <a:t>tipurile</a:t>
            </a:r>
            <a:r>
              <a:rPr lang="en-US" dirty="0"/>
              <a:t> de </a:t>
            </a:r>
            <a:r>
              <a:rPr lang="en-US" dirty="0" err="1"/>
              <a:t>unde</a:t>
            </a:r>
            <a:r>
              <a:rPr lang="en-US" dirty="0"/>
              <a:t> - </a:t>
            </a:r>
            <a:r>
              <a:rPr lang="en-US" dirty="0" err="1"/>
              <a:t>unda</a:t>
            </a:r>
            <a:r>
              <a:rPr lang="en-US" dirty="0"/>
              <a:t> de </a:t>
            </a:r>
            <a:r>
              <a:rPr lang="en-US" dirty="0" err="1"/>
              <a:t>depresie</a:t>
            </a:r>
            <a:r>
              <a:rPr lang="en-US" dirty="0"/>
              <a:t> </a:t>
            </a:r>
            <a:r>
              <a:rPr lang="en-US" dirty="0" err="1"/>
              <a:t>răspândită</a:t>
            </a:r>
            <a:r>
              <a:rPr lang="en-US" dirty="0"/>
              <a:t> (RD) - </a:t>
            </a:r>
            <a:r>
              <a:rPr lang="en-US" dirty="0" err="1"/>
              <a:t>apare</a:t>
            </a:r>
            <a:r>
              <a:rPr lang="en-US" dirty="0"/>
              <a:t> </a:t>
            </a:r>
            <a:r>
              <a:rPr lang="en-US" dirty="0" err="1"/>
              <a:t>atunci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se </a:t>
            </a:r>
            <a:r>
              <a:rPr lang="en-US" dirty="0" err="1"/>
              <a:t>injectează</a:t>
            </a:r>
            <a:r>
              <a:rPr lang="en-US" dirty="0"/>
              <a:t> o </a:t>
            </a:r>
            <a:r>
              <a:rPr lang="en-US" dirty="0" err="1"/>
              <a:t>soluție</a:t>
            </a:r>
            <a:r>
              <a:rPr lang="en-US" dirty="0"/>
              <a:t> de KCI </a:t>
            </a:r>
            <a:r>
              <a:rPr lang="en-US" dirty="0" err="1"/>
              <a:t>și</a:t>
            </a:r>
            <a:r>
              <a:rPr lang="en-US" dirty="0"/>
              <a:t> se </a:t>
            </a:r>
            <a:r>
              <a:rPr lang="en-US" dirty="0" err="1"/>
              <a:t>deplasează</a:t>
            </a:r>
            <a:r>
              <a:rPr lang="en-US" dirty="0"/>
              <a:t> cu o </a:t>
            </a:r>
            <a:r>
              <a:rPr lang="en-US" dirty="0" err="1"/>
              <a:t>viteză</a:t>
            </a:r>
            <a:r>
              <a:rPr lang="en-US" dirty="0"/>
              <a:t> de 3-5 mm/min. S-a </a:t>
            </a:r>
            <a:r>
              <a:rPr lang="en-US" dirty="0" err="1"/>
              <a:t>dovedit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unda</a:t>
            </a:r>
            <a:r>
              <a:rPr lang="en-US" dirty="0"/>
              <a:t> RD, care anterior era </a:t>
            </a:r>
            <a:r>
              <a:rPr lang="en-US" dirty="0" err="1"/>
              <a:t>înregistrată</a:t>
            </a:r>
            <a:r>
              <a:rPr lang="en-US" dirty="0"/>
              <a:t> </a:t>
            </a:r>
            <a:r>
              <a:rPr lang="en-US" dirty="0" err="1"/>
              <a:t>doar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puncte</a:t>
            </a:r>
            <a:r>
              <a:rPr lang="en-US" dirty="0"/>
              <a:t> </a:t>
            </a:r>
            <a:r>
              <a:rPr lang="en-US" dirty="0" err="1"/>
              <a:t>individuale</a:t>
            </a:r>
            <a:r>
              <a:rPr lang="en-US" dirty="0"/>
              <a:t> ale </a:t>
            </a:r>
            <a:r>
              <a:rPr lang="en-US" dirty="0" err="1"/>
              <a:t>cortexului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electrozi</a:t>
            </a:r>
            <a:r>
              <a:rPr lang="en-US" dirty="0"/>
              <a:t>,</a:t>
            </a:r>
            <a:r>
              <a:rPr lang="ro-RO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însoțită</a:t>
            </a:r>
            <a:r>
              <a:rPr lang="en-US" dirty="0"/>
              <a:t> de o </a:t>
            </a:r>
            <a:r>
              <a:rPr lang="en-US" dirty="0" err="1"/>
              <a:t>undă</a:t>
            </a:r>
            <a:r>
              <a:rPr lang="en-US" dirty="0"/>
              <a:t> de </a:t>
            </a:r>
            <a:r>
              <a:rPr lang="en-US" dirty="0" err="1"/>
              <a:t>căldură</a:t>
            </a:r>
            <a:r>
              <a:rPr lang="en-US" dirty="0"/>
              <a:t> </a:t>
            </a:r>
            <a:r>
              <a:rPr lang="en-US" dirty="0" err="1"/>
              <a:t>intensă</a:t>
            </a:r>
            <a:r>
              <a:rPr lang="en-US" dirty="0"/>
              <a:t>. </a:t>
            </a:r>
            <a:r>
              <a:rPr lang="en-US" dirty="0" err="1"/>
              <a:t>Aceasta</a:t>
            </a:r>
            <a:r>
              <a:rPr lang="en-US" dirty="0"/>
              <a:t> din </a:t>
            </a:r>
            <a:r>
              <a:rPr lang="en-US" dirty="0" err="1"/>
              <a:t>urmă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vizibilă</a:t>
            </a:r>
            <a:r>
              <a:rPr lang="en-US" dirty="0"/>
              <a:t> ca o </a:t>
            </a:r>
            <a:r>
              <a:rPr lang="en-US" dirty="0" err="1"/>
              <a:t>creștere</a:t>
            </a:r>
            <a:r>
              <a:rPr lang="en-US" dirty="0"/>
              <a:t> </a:t>
            </a:r>
            <a:r>
              <a:rPr lang="en-US" dirty="0" err="1"/>
              <a:t>locală</a:t>
            </a:r>
            <a:r>
              <a:rPr lang="en-US" dirty="0"/>
              <a:t> a </a:t>
            </a:r>
            <a:r>
              <a:rPr lang="en-US" dirty="0" err="1"/>
              <a:t>temperaturii</a:t>
            </a:r>
            <a:r>
              <a:rPr lang="en-US" dirty="0"/>
              <a:t> (</a:t>
            </a:r>
            <a:r>
              <a:rPr lang="en-US" dirty="0" err="1"/>
              <a:t>până</a:t>
            </a:r>
            <a:r>
              <a:rPr lang="en-US" dirty="0"/>
              <a:t> la 1 K), </a:t>
            </a:r>
            <a:r>
              <a:rPr lang="en-US" dirty="0" err="1"/>
              <a:t>durează</a:t>
            </a:r>
            <a:r>
              <a:rPr lang="en-US" dirty="0"/>
              <a:t> </a:t>
            </a:r>
            <a:r>
              <a:rPr lang="en-US" dirty="0" err="1"/>
              <a:t>semnificativ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</a:t>
            </a:r>
            <a:r>
              <a:rPr lang="en-US" dirty="0"/>
              <a:t> </a:t>
            </a:r>
            <a:r>
              <a:rPr lang="en-US" dirty="0" err="1"/>
              <a:t>decât</a:t>
            </a:r>
            <a:r>
              <a:rPr lang="en-US" dirty="0"/>
              <a:t> </a:t>
            </a:r>
            <a:r>
              <a:rPr lang="en-US" dirty="0" err="1"/>
              <a:t>unda</a:t>
            </a:r>
            <a:r>
              <a:rPr lang="en-US" dirty="0"/>
              <a:t> </a:t>
            </a:r>
            <a:r>
              <a:rPr lang="en-US" dirty="0" err="1"/>
              <a:t>electrică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cauzată</a:t>
            </a:r>
            <a:r>
              <a:rPr lang="en-US" dirty="0"/>
              <a:t> de </a:t>
            </a:r>
            <a:r>
              <a:rPr lang="en-US" dirty="0" err="1"/>
              <a:t>generarea</a:t>
            </a:r>
            <a:r>
              <a:rPr lang="en-US" dirty="0"/>
              <a:t> de </a:t>
            </a:r>
            <a:r>
              <a:rPr lang="en-US" dirty="0" err="1"/>
              <a:t>căldură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celulele</a:t>
            </a:r>
            <a:r>
              <a:rPr lang="en-US" dirty="0"/>
              <a:t> </a:t>
            </a:r>
            <a:r>
              <a:rPr lang="en-US" dirty="0" err="1"/>
              <a:t>cortexului</a:t>
            </a:r>
            <a:r>
              <a:rPr lang="en-US" dirty="0"/>
              <a:t> cerebral.</a:t>
            </a:r>
            <a:endParaRPr lang="ro-RO" dirty="0"/>
          </a:p>
          <a:p>
            <a:r>
              <a:rPr lang="en-US" dirty="0"/>
              <a:t>Din </a:t>
            </a:r>
            <a:r>
              <a:rPr lang="en-US" dirty="0" err="1"/>
              <a:t>păcate</a:t>
            </a:r>
            <a:r>
              <a:rPr lang="en-US" dirty="0"/>
              <a:t>, </a:t>
            </a:r>
            <a:r>
              <a:rPr lang="en-US" dirty="0" err="1"/>
              <a:t>hărțile</a:t>
            </a:r>
            <a:r>
              <a:rPr lang="en-US" dirty="0"/>
              <a:t> </a:t>
            </a:r>
            <a:r>
              <a:rPr lang="en-US" dirty="0" err="1"/>
              <a:t>termice</a:t>
            </a:r>
            <a:r>
              <a:rPr lang="en-US" dirty="0"/>
              <a:t> ale </a:t>
            </a:r>
            <a:r>
              <a:rPr lang="en-US" dirty="0" err="1"/>
              <a:t>creierului</a:t>
            </a:r>
            <a:r>
              <a:rPr lang="en-US" dirty="0"/>
              <a:t> </a:t>
            </a:r>
            <a:r>
              <a:rPr lang="en-US" dirty="0" err="1"/>
              <a:t>uman</a:t>
            </a:r>
            <a:r>
              <a:rPr lang="en-US" dirty="0"/>
              <a:t> pot fi </a:t>
            </a:r>
            <a:r>
              <a:rPr lang="en-US" dirty="0" err="1"/>
              <a:t>obținute</a:t>
            </a:r>
            <a:r>
              <a:rPr lang="en-US" dirty="0"/>
              <a:t> </a:t>
            </a:r>
            <a:r>
              <a:rPr lang="en-US" dirty="0" err="1"/>
              <a:t>doar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timpul</a:t>
            </a:r>
            <a:r>
              <a:rPr lang="en-US" dirty="0"/>
              <a:t> </a:t>
            </a:r>
            <a:r>
              <a:rPr lang="en-US" dirty="0" err="1"/>
              <a:t>operațiilor</a:t>
            </a:r>
            <a:r>
              <a:rPr lang="en-US" dirty="0"/>
              <a:t> </a:t>
            </a:r>
            <a:r>
              <a:rPr lang="en-US" dirty="0" err="1"/>
              <a:t>neurochirurgicale</a:t>
            </a:r>
            <a:r>
              <a:rPr lang="en-US" dirty="0"/>
              <a:t> pe </a:t>
            </a:r>
            <a:r>
              <a:rPr lang="en-US" dirty="0" err="1"/>
              <a:t>creier</a:t>
            </a:r>
            <a:r>
              <a:rPr lang="en-US" dirty="0"/>
              <a:t> </a:t>
            </a:r>
            <a:r>
              <a:rPr lang="en-US" dirty="0" err="1"/>
              <a:t>deschis,deoarece</a:t>
            </a:r>
            <a:r>
              <a:rPr lang="en-US" dirty="0"/>
              <a:t>, din </a:t>
            </a:r>
            <a:r>
              <a:rPr lang="en-US" dirty="0" err="1"/>
              <a:t>cauza</a:t>
            </a:r>
            <a:r>
              <a:rPr lang="en-US" dirty="0"/>
              <a:t> </a:t>
            </a:r>
            <a:r>
              <a:rPr lang="en-US" dirty="0" err="1"/>
              <a:t>absorbției</a:t>
            </a:r>
            <a:r>
              <a:rPr lang="en-US" dirty="0"/>
              <a:t> </a:t>
            </a:r>
            <a:r>
              <a:rPr lang="en-US" dirty="0" err="1"/>
              <a:t>puternice</a:t>
            </a:r>
            <a:r>
              <a:rPr lang="en-US" dirty="0"/>
              <a:t> a </a:t>
            </a:r>
            <a:r>
              <a:rPr lang="en-US" dirty="0" err="1"/>
              <a:t>radiațiilor</a:t>
            </a:r>
            <a:r>
              <a:rPr lang="en-US" dirty="0"/>
              <a:t> IR, </a:t>
            </a:r>
            <a:r>
              <a:rPr lang="en-US" dirty="0" err="1"/>
              <a:t>scalpul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craniul</a:t>
            </a:r>
            <a:r>
              <a:rPr lang="en-US" dirty="0"/>
              <a:t> gros </a:t>
            </a:r>
            <a:r>
              <a:rPr lang="en-US" dirty="0" err="1"/>
              <a:t>reprezintă</a:t>
            </a:r>
            <a:r>
              <a:rPr lang="en-US" dirty="0"/>
              <a:t> o </a:t>
            </a:r>
            <a:r>
              <a:rPr lang="en-US" dirty="0" err="1"/>
              <a:t>barieră</a:t>
            </a:r>
            <a:r>
              <a:rPr lang="en-US" dirty="0"/>
              <a:t> </a:t>
            </a:r>
            <a:r>
              <a:rPr lang="en-US" dirty="0" err="1"/>
              <a:t>insurmontabilă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semnalele</a:t>
            </a:r>
            <a:r>
              <a:rPr lang="en-US" dirty="0"/>
              <a:t> din </a:t>
            </a:r>
            <a:r>
              <a:rPr lang="en-US" dirty="0" err="1"/>
              <a:t>creier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2207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6CAD7-47C5-ED57-8C58-3B869587E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97E32-5270-FE2F-ABD1-17DEE2096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 err="1"/>
              <a:t>Imagistica</a:t>
            </a:r>
            <a:r>
              <a:rPr lang="en-US" dirty="0"/>
              <a:t> </a:t>
            </a:r>
            <a:r>
              <a:rPr lang="en-US" dirty="0" err="1"/>
              <a:t>termică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ro-RO" dirty="0"/>
              <a:t> IR</a:t>
            </a:r>
            <a:r>
              <a:rPr lang="en-US" dirty="0"/>
              <a:t> a </a:t>
            </a:r>
            <a:r>
              <a:rPr lang="en-US" dirty="0" err="1"/>
              <a:t>corpului</a:t>
            </a:r>
            <a:r>
              <a:rPr lang="en-US" dirty="0"/>
              <a:t> </a:t>
            </a:r>
            <a:r>
              <a:rPr lang="en-US" dirty="0" err="1"/>
              <a:t>uman</a:t>
            </a:r>
            <a:r>
              <a:rPr lang="en-US" dirty="0"/>
              <a:t> </a:t>
            </a:r>
            <a:r>
              <a:rPr lang="en-US" dirty="0" err="1"/>
              <a:t>oferă</a:t>
            </a:r>
            <a:r>
              <a:rPr lang="en-US" dirty="0"/>
              <a:t> </a:t>
            </a:r>
            <a:r>
              <a:rPr lang="en-US" dirty="0" err="1"/>
              <a:t>informații</a:t>
            </a:r>
            <a:r>
              <a:rPr lang="ro-RO" dirty="0"/>
              <a:t>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temperatura</a:t>
            </a:r>
            <a:r>
              <a:rPr lang="en-US" dirty="0"/>
              <a:t> </a:t>
            </a:r>
            <a:r>
              <a:rPr lang="en-US" dirty="0" err="1"/>
              <a:t>straturilor</a:t>
            </a:r>
            <a:r>
              <a:rPr lang="en-US" dirty="0"/>
              <a:t> </a:t>
            </a:r>
            <a:r>
              <a:rPr lang="en-US" dirty="0" err="1"/>
              <a:t>superioare</a:t>
            </a:r>
            <a:r>
              <a:rPr lang="en-US" dirty="0"/>
              <a:t> ale </a:t>
            </a:r>
            <a:r>
              <a:rPr lang="en-US" dirty="0" err="1"/>
              <a:t>pielii</a:t>
            </a:r>
            <a:r>
              <a:rPr lang="en-US" dirty="0"/>
              <a:t> - </a:t>
            </a:r>
            <a:r>
              <a:rPr lang="en-US" dirty="0" err="1"/>
              <a:t>stratul</a:t>
            </a:r>
            <a:r>
              <a:rPr lang="en-US" dirty="0"/>
              <a:t> </a:t>
            </a:r>
            <a:r>
              <a:rPr lang="en-US" dirty="0" err="1"/>
              <a:t>cornos</a:t>
            </a:r>
            <a:r>
              <a:rPr lang="en-US" dirty="0"/>
              <a:t> al </a:t>
            </a:r>
            <a:r>
              <a:rPr lang="en-US" dirty="0" err="1"/>
              <a:t>epidermeiși</a:t>
            </a:r>
            <a:r>
              <a:rPr lang="en-US" dirty="0"/>
              <a:t> </a:t>
            </a:r>
            <a:r>
              <a:rPr lang="en-US" dirty="0" err="1"/>
              <a:t>unele</a:t>
            </a:r>
            <a:r>
              <a:rPr lang="en-US" dirty="0"/>
              <a:t> </a:t>
            </a:r>
            <a:r>
              <a:rPr lang="en-US" dirty="0" err="1"/>
              <a:t>straturi</a:t>
            </a:r>
            <a:r>
              <a:rPr lang="en-US" dirty="0"/>
              <a:t> </a:t>
            </a:r>
            <a:r>
              <a:rPr lang="en-US" dirty="0" err="1"/>
              <a:t>subiacente</a:t>
            </a:r>
            <a:r>
              <a:rPr lang="en-US" dirty="0"/>
              <a:t> cu o </a:t>
            </a:r>
            <a:r>
              <a:rPr lang="en-US" dirty="0" err="1"/>
              <a:t>grosime</a:t>
            </a:r>
            <a:r>
              <a:rPr lang="en-US" dirty="0"/>
              <a:t> </a:t>
            </a:r>
            <a:r>
              <a:rPr lang="en-US" dirty="0" err="1"/>
              <a:t>totală</a:t>
            </a:r>
            <a:r>
              <a:rPr lang="en-US" dirty="0"/>
              <a:t> de </a:t>
            </a:r>
            <a:r>
              <a:rPr lang="en-US" dirty="0" err="1"/>
              <a:t>aproximativ</a:t>
            </a:r>
            <a:r>
              <a:rPr lang="en-US" dirty="0"/>
              <a:t> 100</a:t>
            </a:r>
            <a:r>
              <a:rPr lang="el-GR" dirty="0"/>
              <a:t>μ</a:t>
            </a:r>
            <a:r>
              <a:rPr lang="en-US" dirty="0"/>
              <a:t>m, </a:t>
            </a:r>
            <a:r>
              <a:rPr lang="en-US" dirty="0" err="1"/>
              <a:t>deoarece</a:t>
            </a:r>
            <a:r>
              <a:rPr lang="en-US" dirty="0"/>
              <a:t>, </a:t>
            </a:r>
            <a:r>
              <a:rPr lang="en-US" dirty="0" err="1"/>
              <a:t>așa</a:t>
            </a:r>
            <a:r>
              <a:rPr lang="en-US" dirty="0"/>
              <a:t> cum </a:t>
            </a:r>
            <a:r>
              <a:rPr lang="en-US" dirty="0" err="1"/>
              <a:t>arată</a:t>
            </a:r>
            <a:r>
              <a:rPr lang="en-US" dirty="0"/>
              <a:t> </a:t>
            </a:r>
            <a:r>
              <a:rPr lang="en-US" dirty="0" err="1"/>
              <a:t>măsurătorile</a:t>
            </a:r>
            <a:r>
              <a:rPr lang="en-US" dirty="0"/>
              <a:t> </a:t>
            </a:r>
            <a:r>
              <a:rPr lang="en-US" dirty="0" err="1"/>
              <a:t>speciale</a:t>
            </a:r>
            <a:r>
              <a:rPr lang="en-US" dirty="0"/>
              <a:t>,</a:t>
            </a:r>
            <a:r>
              <a:rPr lang="ro-RO" dirty="0"/>
              <a:t> </a:t>
            </a:r>
            <a:r>
              <a:rPr lang="en-US" dirty="0" err="1"/>
              <a:t>undele</a:t>
            </a:r>
            <a:r>
              <a:rPr lang="en-US" dirty="0"/>
              <a:t> </a:t>
            </a:r>
            <a:r>
              <a:rPr lang="en-US" dirty="0" err="1"/>
              <a:t>electromagnetice</a:t>
            </a:r>
            <a:r>
              <a:rPr lang="en-US" dirty="0"/>
              <a:t> din </a:t>
            </a:r>
            <a:r>
              <a:rPr lang="en-US" dirty="0" err="1"/>
              <a:t>domeniul</a:t>
            </a:r>
            <a:r>
              <a:rPr lang="en-US" dirty="0"/>
              <a:t> IR se </a:t>
            </a:r>
            <a:r>
              <a:rPr lang="en-US" dirty="0" err="1"/>
              <a:t>atenuează</a:t>
            </a:r>
            <a:r>
              <a:rPr lang="en-US" dirty="0"/>
              <a:t> </a:t>
            </a:r>
            <a:r>
              <a:rPr lang="en-US" dirty="0" err="1"/>
              <a:t>după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parcurg</a:t>
            </a:r>
            <a:r>
              <a:rPr lang="en-US" dirty="0"/>
              <a:t> o </a:t>
            </a:r>
            <a:r>
              <a:rPr lang="en-US" dirty="0" err="1"/>
              <a:t>distanță</a:t>
            </a:r>
            <a:r>
              <a:rPr lang="en-US" dirty="0"/>
              <a:t> de </a:t>
            </a:r>
            <a:r>
              <a:rPr lang="en-US" dirty="0" err="1"/>
              <a:t>doar</a:t>
            </a:r>
            <a:r>
              <a:rPr lang="en-US" dirty="0"/>
              <a:t> </a:t>
            </a:r>
            <a:r>
              <a:rPr lang="en-US" dirty="0" err="1"/>
              <a:t>aproximativ</a:t>
            </a:r>
            <a:r>
              <a:rPr lang="en-US" dirty="0"/>
              <a:t> 100</a:t>
            </a:r>
            <a:r>
              <a:rPr lang="el-GR" dirty="0"/>
              <a:t>μ</a:t>
            </a:r>
            <a:r>
              <a:rPr lang="en-US" dirty="0"/>
              <a:t>m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țesuturile</a:t>
            </a:r>
            <a:r>
              <a:rPr lang="en-US" dirty="0"/>
              <a:t> </a:t>
            </a:r>
            <a:r>
              <a:rPr lang="en-US" dirty="0" err="1"/>
              <a:t>biologice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 err="1"/>
              <a:t>Temperatura</a:t>
            </a:r>
            <a:r>
              <a:rPr lang="en-US" dirty="0"/>
              <a:t> </a:t>
            </a:r>
            <a:r>
              <a:rPr lang="en-US" dirty="0" err="1"/>
              <a:t>acestui</a:t>
            </a:r>
            <a:r>
              <a:rPr lang="en-US" dirty="0"/>
              <a:t> </a:t>
            </a:r>
            <a:r>
              <a:rPr lang="en-US" dirty="0" err="1"/>
              <a:t>strat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determinată</a:t>
            </a:r>
            <a:r>
              <a:rPr lang="en-US" dirty="0"/>
              <a:t> de </a:t>
            </a:r>
            <a:r>
              <a:rPr lang="en-US" dirty="0" err="1"/>
              <a:t>echilibrul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căldură</a:t>
            </a:r>
            <a:r>
              <a:rPr lang="en-US" dirty="0"/>
              <a:t> </a:t>
            </a:r>
            <a:r>
              <a:rPr lang="en-US" dirty="0" err="1"/>
              <a:t>datoratăeliberării</a:t>
            </a:r>
            <a:r>
              <a:rPr lang="en-US" dirty="0"/>
              <a:t> </a:t>
            </a:r>
            <a:r>
              <a:rPr lang="en-US" dirty="0" err="1"/>
              <a:t>acesteia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mediu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afluxului</a:t>
            </a:r>
            <a:r>
              <a:rPr lang="en-US" dirty="0"/>
              <a:t> </a:t>
            </a:r>
            <a:r>
              <a:rPr lang="en-US" dirty="0" err="1"/>
              <a:t>datorat</a:t>
            </a:r>
            <a:r>
              <a:rPr lang="en-US" dirty="0"/>
              <a:t> </a:t>
            </a:r>
            <a:r>
              <a:rPr lang="en-US" dirty="0" err="1"/>
              <a:t>fluxului</a:t>
            </a:r>
            <a:r>
              <a:rPr lang="en-US" dirty="0"/>
              <a:t> </a:t>
            </a:r>
            <a:r>
              <a:rPr lang="en-US" dirty="0" err="1"/>
              <a:t>sanguin</a:t>
            </a:r>
            <a:r>
              <a:rPr lang="en-US" dirty="0"/>
              <a:t> care </a:t>
            </a:r>
            <a:r>
              <a:rPr lang="en-US" dirty="0" err="1"/>
              <a:t>curge</a:t>
            </a:r>
            <a:r>
              <a:rPr lang="en-US" dirty="0"/>
              <a:t> din </a:t>
            </a:r>
            <a:r>
              <a:rPr lang="en-US" dirty="0" err="1"/>
              <a:t>miezul</a:t>
            </a:r>
            <a:r>
              <a:rPr lang="en-US" dirty="0"/>
              <a:t> </a:t>
            </a:r>
            <a:r>
              <a:rPr lang="en-US" dirty="0" err="1"/>
              <a:t>termic</a:t>
            </a:r>
            <a:r>
              <a:rPr lang="en-US" dirty="0"/>
              <a:t> al </a:t>
            </a:r>
            <a:r>
              <a:rPr lang="en-US" dirty="0" err="1"/>
              <a:t>corpului</a:t>
            </a:r>
            <a:r>
              <a:rPr lang="en-US" dirty="0"/>
              <a:t>. Prin </a:t>
            </a:r>
            <a:r>
              <a:rPr lang="en-US" dirty="0" err="1"/>
              <a:t>urmare</a:t>
            </a:r>
            <a:r>
              <a:rPr lang="en-US" dirty="0"/>
              <a:t>, de </a:t>
            </a:r>
            <a:r>
              <a:rPr lang="en-US" dirty="0" err="1"/>
              <a:t>fapt</a:t>
            </a:r>
            <a:r>
              <a:rPr lang="en-US" dirty="0"/>
              <a:t>, </a:t>
            </a:r>
            <a:r>
              <a:rPr lang="en-US" dirty="0" err="1"/>
              <a:t>imagistica</a:t>
            </a:r>
            <a:r>
              <a:rPr lang="en-US" dirty="0"/>
              <a:t> </a:t>
            </a:r>
            <a:r>
              <a:rPr lang="en-US" dirty="0" err="1"/>
              <a:t>termică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ro-RO" dirty="0"/>
              <a:t>IR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o </a:t>
            </a:r>
            <a:r>
              <a:rPr lang="en-US" dirty="0" err="1"/>
              <a:t>modalitate</a:t>
            </a:r>
            <a:r>
              <a:rPr lang="en-US" dirty="0"/>
              <a:t> de a </a:t>
            </a:r>
            <a:r>
              <a:rPr lang="en-US" dirty="0" err="1"/>
              <a:t>evalua</a:t>
            </a:r>
            <a:r>
              <a:rPr lang="en-US" dirty="0"/>
              <a:t> </a:t>
            </a:r>
            <a:r>
              <a:rPr lang="en-US" dirty="0" err="1"/>
              <a:t>fluxul</a:t>
            </a:r>
            <a:r>
              <a:rPr lang="en-US" dirty="0"/>
              <a:t> </a:t>
            </a:r>
            <a:r>
              <a:rPr lang="en-US" dirty="0" err="1"/>
              <a:t>sanguin</a:t>
            </a:r>
            <a:r>
              <a:rPr lang="en-US" dirty="0"/>
              <a:t> al </a:t>
            </a:r>
            <a:r>
              <a:rPr lang="en-US" dirty="0" err="1"/>
              <a:t>pielii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diferite</a:t>
            </a:r>
            <a:r>
              <a:rPr lang="en-US" dirty="0"/>
              <a:t> </a:t>
            </a:r>
            <a:r>
              <a:rPr lang="en-US" dirty="0" err="1"/>
              <a:t>părți</a:t>
            </a:r>
            <a:r>
              <a:rPr lang="en-US" dirty="0"/>
              <a:t> ale </a:t>
            </a:r>
            <a:r>
              <a:rPr lang="en-US" dirty="0" err="1"/>
              <a:t>corpului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6861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0A992-8439-7E60-2890-363815388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7489"/>
          </a:xfrm>
        </p:spPr>
        <p:txBody>
          <a:bodyPr/>
          <a:lstStyle/>
          <a:p>
            <a:pPr algn="ctr"/>
            <a:r>
              <a:rPr lang="ro-RO" b="1" dirty="0"/>
              <a:t>Microunde electromagnetice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DEB25-6627-8D06-84D5-92427D184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1" y="1436914"/>
            <a:ext cx="11232776" cy="5268686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/>
              <a:t>Intensitatea</a:t>
            </a:r>
            <a:r>
              <a:rPr lang="en-US" dirty="0"/>
              <a:t> </a:t>
            </a:r>
            <a:r>
              <a:rPr lang="en-US" dirty="0" err="1"/>
              <a:t>radiației</a:t>
            </a:r>
            <a:r>
              <a:rPr lang="en-US" dirty="0"/>
              <a:t> </a:t>
            </a:r>
            <a:r>
              <a:rPr lang="en-US" dirty="0" err="1"/>
              <a:t>microunde</a:t>
            </a:r>
            <a:r>
              <a:rPr lang="en-US" dirty="0"/>
              <a:t> </a:t>
            </a:r>
            <a:r>
              <a:rPr lang="en-US" dirty="0" err="1"/>
              <a:t>datorată</a:t>
            </a:r>
            <a:r>
              <a:rPr lang="en-US" dirty="0"/>
              <a:t> </a:t>
            </a:r>
            <a:r>
              <a:rPr lang="en-US" dirty="0" err="1"/>
              <a:t>mișcării</a:t>
            </a:r>
            <a:r>
              <a:rPr lang="en-US" dirty="0"/>
              <a:t> </a:t>
            </a:r>
            <a:r>
              <a:rPr lang="en-US" dirty="0" err="1"/>
              <a:t>termice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neglijabilă</a:t>
            </a:r>
            <a:r>
              <a:rPr lang="ro-RO" dirty="0"/>
              <a:t>. C</a:t>
            </a:r>
            <a:r>
              <a:rPr lang="en-US" dirty="0" err="1"/>
              <a:t>alcula</a:t>
            </a:r>
            <a:r>
              <a:rPr lang="ro-RO" dirty="0" err="1"/>
              <a:t>tî</a:t>
            </a:r>
            <a:r>
              <a:rPr lang="ro-RO" dirty="0"/>
              <a:t> </a:t>
            </a:r>
            <a:r>
              <a:rPr lang="en-US" dirty="0"/>
              <a:t>direct din formula </a:t>
            </a:r>
            <a:r>
              <a:rPr lang="en-US" dirty="0" err="1"/>
              <a:t>lui</a:t>
            </a:r>
            <a:r>
              <a:rPr lang="en-US" dirty="0"/>
              <a:t> Planck, cu o </a:t>
            </a:r>
            <a:r>
              <a:rPr lang="en-US" dirty="0" err="1"/>
              <a:t>diferență</a:t>
            </a:r>
            <a:r>
              <a:rPr lang="en-US" dirty="0"/>
              <a:t> de </a:t>
            </a:r>
            <a:r>
              <a:rPr lang="en-US" dirty="0" err="1"/>
              <a:t>temperatură</a:t>
            </a:r>
            <a:r>
              <a:rPr lang="en-US" dirty="0"/>
              <a:t> </a:t>
            </a:r>
            <a:r>
              <a:rPr lang="en-US" dirty="0" err="1"/>
              <a:t>față</a:t>
            </a:r>
            <a:r>
              <a:rPr lang="en-US" dirty="0"/>
              <a:t> de </a:t>
            </a:r>
            <a:r>
              <a:rPr lang="en-US" dirty="0" err="1"/>
              <a:t>mediul</a:t>
            </a:r>
            <a:r>
              <a:rPr lang="en-US" dirty="0"/>
              <a:t> </a:t>
            </a:r>
            <a:r>
              <a:rPr lang="en-US" dirty="0" err="1"/>
              <a:t>înconjurător</a:t>
            </a:r>
            <a:r>
              <a:rPr lang="en-US" dirty="0"/>
              <a:t> de 1 K, </a:t>
            </a:r>
            <a:r>
              <a:rPr lang="en-US" dirty="0" err="1"/>
              <a:t>aceasta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de </a:t>
            </a:r>
            <a:r>
              <a:rPr lang="en-US" dirty="0" err="1"/>
              <a:t>doar</a:t>
            </a:r>
            <a:r>
              <a:rPr lang="en-US" dirty="0"/>
              <a:t> 2 • 10"13 W/m2</a:t>
            </a:r>
            <a:r>
              <a:rPr lang="ro-RO" dirty="0"/>
              <a:t> (echivalentă cu </a:t>
            </a:r>
            <a:r>
              <a:rPr lang="en-US" dirty="0" err="1"/>
              <a:t>lumin</a:t>
            </a:r>
            <a:r>
              <a:rPr lang="ro-RO" dirty="0"/>
              <a:t>a</a:t>
            </a:r>
            <a:r>
              <a:rPr lang="en-US" dirty="0"/>
              <a:t> </a:t>
            </a:r>
            <a:r>
              <a:rPr lang="en-US" dirty="0" err="1"/>
              <a:t>lumânări</a:t>
            </a:r>
            <a:r>
              <a:rPr lang="ro-RO" dirty="0"/>
              <a:t>i</a:t>
            </a:r>
            <a:r>
              <a:rPr lang="en-US" dirty="0"/>
              <a:t> la o </a:t>
            </a:r>
            <a:r>
              <a:rPr lang="en-US" dirty="0" err="1"/>
              <a:t>distanță</a:t>
            </a:r>
            <a:r>
              <a:rPr lang="en-US" dirty="0"/>
              <a:t> de </a:t>
            </a:r>
            <a:r>
              <a:rPr lang="ro-RO" dirty="0"/>
              <a:t>cca</a:t>
            </a:r>
            <a:r>
              <a:rPr lang="en-US" dirty="0"/>
              <a:t> 10 km.</a:t>
            </a:r>
            <a:endParaRPr lang="ro-RO" dirty="0"/>
          </a:p>
          <a:p>
            <a:r>
              <a:rPr lang="en-US" dirty="0" err="1"/>
              <a:t>Aceste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din </a:t>
            </a:r>
            <a:r>
              <a:rPr lang="en-US" dirty="0" err="1"/>
              <a:t>corpul</a:t>
            </a:r>
            <a:r>
              <a:rPr lang="en-US" dirty="0"/>
              <a:t> </a:t>
            </a:r>
            <a:r>
              <a:rPr lang="en-US" dirty="0" err="1"/>
              <a:t>uman</a:t>
            </a:r>
            <a:r>
              <a:rPr lang="en-US" dirty="0"/>
              <a:t> sunt </a:t>
            </a:r>
            <a:r>
              <a:rPr lang="en-US" dirty="0" err="1"/>
              <a:t>atenuate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puțin</a:t>
            </a:r>
            <a:r>
              <a:rPr lang="en-US" dirty="0"/>
              <a:t> </a:t>
            </a:r>
            <a:r>
              <a:rPr lang="en-US" dirty="0" err="1"/>
              <a:t>decât</a:t>
            </a:r>
            <a:r>
              <a:rPr lang="en-US" dirty="0"/>
              <a:t> </a:t>
            </a:r>
            <a:r>
              <a:rPr lang="en-US" dirty="0" err="1"/>
              <a:t>radiația</a:t>
            </a:r>
            <a:r>
              <a:rPr lang="en-US" dirty="0"/>
              <a:t> </a:t>
            </a:r>
            <a:r>
              <a:rPr lang="ro-RO" dirty="0"/>
              <a:t>IR</a:t>
            </a:r>
            <a:r>
              <a:rPr lang="en-US" dirty="0"/>
              <a:t>. Prin </a:t>
            </a:r>
            <a:r>
              <a:rPr lang="en-US" dirty="0" err="1"/>
              <a:t>urmare</a:t>
            </a:r>
            <a:r>
              <a:rPr lang="en-US" dirty="0"/>
              <a:t>, cu </a:t>
            </a:r>
            <a:r>
              <a:rPr lang="en-US" dirty="0" err="1"/>
              <a:t>ajutorul</a:t>
            </a:r>
            <a:r>
              <a:rPr lang="en-US" dirty="0"/>
              <a:t> </a:t>
            </a:r>
            <a:r>
              <a:rPr lang="en-US" dirty="0" err="1"/>
              <a:t>dispozitivelor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măsurarea</a:t>
            </a:r>
            <a:r>
              <a:rPr lang="ro-RO" dirty="0"/>
              <a:t> </a:t>
            </a:r>
            <a:r>
              <a:rPr lang="en-US" dirty="0" err="1"/>
              <a:t>câmpurilor</a:t>
            </a:r>
            <a:r>
              <a:rPr lang="en-US" dirty="0"/>
              <a:t> </a:t>
            </a:r>
            <a:r>
              <a:rPr lang="en-US" dirty="0" err="1"/>
              <a:t>electromagnetice</a:t>
            </a:r>
            <a:r>
              <a:rPr lang="en-US" dirty="0"/>
              <a:t> </a:t>
            </a:r>
            <a:r>
              <a:rPr lang="en-US" dirty="0" err="1"/>
              <a:t>slabe</a:t>
            </a:r>
            <a:r>
              <a:rPr lang="en-US" dirty="0"/>
              <a:t> din </a:t>
            </a:r>
            <a:r>
              <a:rPr lang="en-US" dirty="0" err="1"/>
              <a:t>acest</a:t>
            </a:r>
            <a:r>
              <a:rPr lang="en-US" dirty="0"/>
              <a:t> interval de </a:t>
            </a:r>
            <a:r>
              <a:rPr lang="en-US" dirty="0" err="1"/>
              <a:t>frecvență</a:t>
            </a:r>
            <a:r>
              <a:rPr lang="en-US" dirty="0"/>
              <a:t>, </a:t>
            </a:r>
            <a:r>
              <a:rPr lang="en-US" dirty="0" err="1"/>
              <a:t>așa-numitele</a:t>
            </a:r>
            <a:r>
              <a:rPr lang="en-US" dirty="0"/>
              <a:t> </a:t>
            </a:r>
            <a:r>
              <a:rPr lang="en-US" b="1" dirty="0" err="1"/>
              <a:t>radiometre</a:t>
            </a:r>
            <a:r>
              <a:rPr lang="en-US" b="1" dirty="0"/>
              <a:t> cu </a:t>
            </a:r>
            <a:r>
              <a:rPr lang="en-US" b="1" dirty="0" err="1"/>
              <a:t>microunde</a:t>
            </a:r>
            <a:r>
              <a:rPr lang="en-US" b="1" dirty="0"/>
              <a:t>,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posibil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măsoare</a:t>
            </a:r>
            <a:r>
              <a:rPr lang="en-US" dirty="0"/>
              <a:t> </a:t>
            </a:r>
            <a:r>
              <a:rPr lang="en-US" dirty="0" err="1"/>
              <a:t>temperatura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ro-RO" dirty="0"/>
              <a:t> </a:t>
            </a:r>
            <a:r>
              <a:rPr lang="en-US" dirty="0" err="1"/>
              <a:t>adâncimea</a:t>
            </a:r>
            <a:r>
              <a:rPr lang="en-US" dirty="0"/>
              <a:t> </a:t>
            </a:r>
            <a:r>
              <a:rPr lang="en-US" dirty="0" err="1"/>
              <a:t>corpului</a:t>
            </a:r>
            <a:r>
              <a:rPr lang="en-US" dirty="0"/>
              <a:t> </a:t>
            </a:r>
            <a:r>
              <a:rPr lang="en-US" dirty="0" err="1"/>
              <a:t>uman</a:t>
            </a:r>
            <a:r>
              <a:rPr lang="en-US" dirty="0"/>
              <a:t>.</a:t>
            </a:r>
            <a:r>
              <a:rPr lang="ro-RO" dirty="0"/>
              <a:t> </a:t>
            </a:r>
            <a:r>
              <a:rPr lang="en-US" dirty="0" err="1"/>
              <a:t>Undele</a:t>
            </a:r>
            <a:r>
              <a:rPr lang="en-US" dirty="0"/>
              <a:t> din </a:t>
            </a:r>
            <a:r>
              <a:rPr lang="en-US" dirty="0" err="1"/>
              <a:t>corpul</a:t>
            </a:r>
            <a:r>
              <a:rPr lang="en-US" dirty="0"/>
              <a:t> </a:t>
            </a:r>
            <a:r>
              <a:rPr lang="en-US" dirty="0" err="1"/>
              <a:t>uman</a:t>
            </a:r>
            <a:r>
              <a:rPr lang="en-US" dirty="0"/>
              <a:t> sunt </a:t>
            </a:r>
            <a:r>
              <a:rPr lang="en-US" dirty="0" err="1"/>
              <a:t>recepționate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intermediul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antene</a:t>
            </a:r>
            <a:r>
              <a:rPr lang="en-US" dirty="0"/>
              <a:t> de contact- un </a:t>
            </a:r>
            <a:r>
              <a:rPr lang="en-US" dirty="0" err="1"/>
              <a:t>aplicator</a:t>
            </a:r>
            <a:r>
              <a:rPr lang="en-US" dirty="0"/>
              <a:t>. </a:t>
            </a:r>
            <a:r>
              <a:rPr lang="en-US" dirty="0" err="1"/>
              <a:t>Măsurătorile</a:t>
            </a:r>
            <a:r>
              <a:rPr lang="en-US" dirty="0"/>
              <a:t> la </a:t>
            </a:r>
            <a:r>
              <a:rPr lang="en-US" dirty="0" err="1"/>
              <a:t>distanță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acest</a:t>
            </a:r>
            <a:r>
              <a:rPr lang="en-US" dirty="0"/>
              <a:t> interval</a:t>
            </a:r>
            <a:r>
              <a:rPr lang="ro-RO" dirty="0"/>
              <a:t> </a:t>
            </a:r>
            <a:r>
              <a:rPr lang="en-US" dirty="0"/>
              <a:t>sunt </a:t>
            </a:r>
            <a:r>
              <a:rPr lang="en-US" dirty="0" err="1"/>
              <a:t>practic</a:t>
            </a:r>
            <a:r>
              <a:rPr lang="en-US" dirty="0"/>
              <a:t> </a:t>
            </a:r>
            <a:r>
              <a:rPr lang="en-US" dirty="0" err="1"/>
              <a:t>imposibile</a:t>
            </a:r>
            <a:r>
              <a:rPr lang="en-US" dirty="0"/>
              <a:t>, </a:t>
            </a:r>
            <a:r>
              <a:rPr lang="en-US" dirty="0" err="1"/>
              <a:t>deoarece</a:t>
            </a:r>
            <a:r>
              <a:rPr lang="en-US" dirty="0"/>
              <a:t> </a:t>
            </a:r>
            <a:r>
              <a:rPr lang="en-US" dirty="0" err="1"/>
              <a:t>undele</a:t>
            </a:r>
            <a:r>
              <a:rPr lang="en-US" dirty="0"/>
              <a:t> care </a:t>
            </a:r>
            <a:r>
              <a:rPr lang="en-US" dirty="0" err="1"/>
              <a:t>ies</a:t>
            </a:r>
            <a:r>
              <a:rPr lang="en-US" dirty="0"/>
              <a:t> din </a:t>
            </a:r>
            <a:r>
              <a:rPr lang="en-US" dirty="0" err="1"/>
              <a:t>corp</a:t>
            </a:r>
            <a:r>
              <a:rPr lang="en-US" dirty="0"/>
              <a:t> sunt </a:t>
            </a:r>
            <a:r>
              <a:rPr lang="en-US" dirty="0" err="1"/>
              <a:t>puternic</a:t>
            </a:r>
            <a:r>
              <a:rPr lang="en-US" dirty="0"/>
              <a:t> </a:t>
            </a:r>
            <a:r>
              <a:rPr lang="en-US" dirty="0" err="1"/>
              <a:t>reflectate</a:t>
            </a:r>
            <a:r>
              <a:rPr lang="en-US" dirty="0"/>
              <a:t> </a:t>
            </a:r>
            <a:r>
              <a:rPr lang="en-US" dirty="0" err="1"/>
              <a:t>înapoi</a:t>
            </a:r>
            <a:r>
              <a:rPr lang="en-US" dirty="0"/>
              <a:t> de la </a:t>
            </a:r>
            <a:r>
              <a:rPr lang="en-US" dirty="0" err="1"/>
              <a:t>limita</a:t>
            </a:r>
            <a:r>
              <a:rPr lang="en-US" dirty="0"/>
              <a:t> </a:t>
            </a:r>
            <a:r>
              <a:rPr lang="en-US" dirty="0" err="1"/>
              <a:t>corp-aer</a:t>
            </a:r>
            <a:r>
              <a:rPr lang="en-US" dirty="0"/>
              <a:t>.</a:t>
            </a:r>
            <a:r>
              <a:rPr lang="ro-RO" dirty="0"/>
              <a:t> </a:t>
            </a:r>
          </a:p>
          <a:p>
            <a:r>
              <a:rPr lang="en-US" dirty="0" err="1"/>
              <a:t>Principala</a:t>
            </a:r>
            <a:r>
              <a:rPr lang="en-US" dirty="0"/>
              <a:t> </a:t>
            </a:r>
            <a:r>
              <a:rPr lang="en-US" dirty="0" err="1"/>
              <a:t>dificultate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măsurătorilor</a:t>
            </a:r>
            <a:r>
              <a:rPr lang="en-US" dirty="0"/>
              <a:t> </a:t>
            </a:r>
            <a:r>
              <a:rPr lang="en-US" dirty="0" err="1"/>
              <a:t>temperaturii</a:t>
            </a:r>
            <a:r>
              <a:rPr lang="en-US" dirty="0"/>
              <a:t> </a:t>
            </a:r>
            <a:r>
              <a:rPr lang="en-US" dirty="0" err="1"/>
              <a:t>profunde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radiație</a:t>
            </a:r>
            <a:r>
              <a:rPr lang="en-US" dirty="0"/>
              <a:t> </a:t>
            </a:r>
            <a:r>
              <a:rPr lang="en-US" dirty="0" err="1"/>
              <a:t>radiotermică</a:t>
            </a:r>
            <a:r>
              <a:rPr lang="en-US" dirty="0"/>
              <a:t> la </a:t>
            </a:r>
            <a:r>
              <a:rPr lang="en-US" dirty="0" err="1"/>
              <a:t>suprafața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constă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dificultatea</a:t>
            </a:r>
            <a:r>
              <a:rPr lang="en-US" dirty="0"/>
              <a:t> de a </a:t>
            </a:r>
            <a:r>
              <a:rPr lang="en-US" dirty="0" err="1"/>
              <a:t>localiza</a:t>
            </a:r>
            <a:r>
              <a:rPr lang="en-US" dirty="0"/>
              <a:t> </a:t>
            </a:r>
            <a:r>
              <a:rPr lang="en-US" dirty="0" err="1"/>
              <a:t>adâncimea</a:t>
            </a:r>
            <a:r>
              <a:rPr lang="en-US" dirty="0"/>
              <a:t> </a:t>
            </a:r>
            <a:r>
              <a:rPr lang="en-US" dirty="0" err="1"/>
              <a:t>sursei</a:t>
            </a:r>
            <a:r>
              <a:rPr lang="en-US" dirty="0"/>
              <a:t> de </a:t>
            </a:r>
            <a:r>
              <a:rPr lang="en-US" dirty="0" err="1"/>
              <a:t>temperatură</a:t>
            </a:r>
            <a:r>
              <a:rPr lang="en-US" dirty="0"/>
              <a:t>. </a:t>
            </a:r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problemă</a:t>
            </a:r>
            <a:r>
              <a:rPr lang="en-US" dirty="0"/>
              <a:t> nu </a:t>
            </a:r>
            <a:r>
              <a:rPr lang="en-US" dirty="0" err="1"/>
              <a:t>apare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radiația</a:t>
            </a:r>
            <a:r>
              <a:rPr lang="en-US" dirty="0"/>
              <a:t> IR:</a:t>
            </a:r>
            <a:r>
              <a:rPr lang="ro-RO" dirty="0"/>
              <a:t> </a:t>
            </a:r>
            <a:r>
              <a:rPr lang="en-US" dirty="0" err="1"/>
              <a:t>radiația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absorbită</a:t>
            </a:r>
            <a:r>
              <a:rPr lang="en-US" dirty="0"/>
              <a:t> la o </a:t>
            </a:r>
            <a:r>
              <a:rPr lang="en-US" dirty="0" err="1"/>
              <a:t>adâncime</a:t>
            </a:r>
            <a:r>
              <a:rPr lang="en-US" dirty="0"/>
              <a:t> de 100 µm, </a:t>
            </a:r>
            <a:r>
              <a:rPr lang="en-US" dirty="0" err="1"/>
              <a:t>deci</a:t>
            </a:r>
            <a:r>
              <a:rPr lang="en-US" dirty="0"/>
              <a:t> </a:t>
            </a:r>
            <a:r>
              <a:rPr lang="en-US" dirty="0" err="1"/>
              <a:t>sursa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mod </a:t>
            </a:r>
            <a:r>
              <a:rPr lang="en-US" dirty="0" err="1"/>
              <a:t>clar</a:t>
            </a:r>
            <a:r>
              <a:rPr lang="en-US" dirty="0"/>
              <a:t> </a:t>
            </a:r>
            <a:r>
              <a:rPr lang="en-US" dirty="0" err="1"/>
              <a:t>suprafața</a:t>
            </a:r>
            <a:r>
              <a:rPr lang="en-US" dirty="0"/>
              <a:t> </a:t>
            </a:r>
            <a:r>
              <a:rPr lang="en-US" dirty="0" err="1"/>
              <a:t>pielii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 err="1"/>
              <a:t>Microundele</a:t>
            </a:r>
            <a:r>
              <a:rPr lang="ro-RO" dirty="0"/>
              <a:t> </a:t>
            </a:r>
            <a:r>
              <a:rPr lang="en-US" dirty="0"/>
              <a:t>sunt </a:t>
            </a:r>
            <a:r>
              <a:rPr lang="en-US" dirty="0" err="1"/>
              <a:t>absorbite</a:t>
            </a:r>
            <a:r>
              <a:rPr lang="en-US" dirty="0"/>
              <a:t> la o </a:t>
            </a:r>
            <a:r>
              <a:rPr lang="en-US" dirty="0" err="1"/>
              <a:t>distanță</a:t>
            </a:r>
            <a:r>
              <a:rPr lang="en-US" dirty="0"/>
              <a:t> de </a:t>
            </a:r>
            <a:r>
              <a:rPr lang="en-US" dirty="0" err="1"/>
              <a:t>câțiva</a:t>
            </a:r>
            <a:r>
              <a:rPr lang="en-US" dirty="0"/>
              <a:t> cm.</a:t>
            </a:r>
            <a:r>
              <a:rPr lang="ro-RO" dirty="0"/>
              <a:t> </a:t>
            </a:r>
            <a:r>
              <a:rPr lang="en-US" dirty="0" err="1"/>
              <a:t>Adâncimea</a:t>
            </a:r>
            <a:r>
              <a:rPr lang="en-US" dirty="0"/>
              <a:t> </a:t>
            </a:r>
            <a:r>
              <a:rPr lang="en-US" dirty="0" err="1"/>
              <a:t>medie</a:t>
            </a:r>
            <a:r>
              <a:rPr lang="en-US" dirty="0"/>
              <a:t> de la care se </a:t>
            </a:r>
            <a:r>
              <a:rPr lang="en-US" dirty="0" err="1"/>
              <a:t>măsoară</a:t>
            </a:r>
            <a:r>
              <a:rPr lang="en-US" dirty="0"/>
              <a:t> </a:t>
            </a:r>
            <a:r>
              <a:rPr lang="en-US" dirty="0" err="1"/>
              <a:t>temperatura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determinată</a:t>
            </a:r>
            <a:r>
              <a:rPr lang="en-US" dirty="0"/>
              <a:t> de </a:t>
            </a:r>
            <a:r>
              <a:rPr lang="en-US" dirty="0" err="1"/>
              <a:t>adâncimea</a:t>
            </a:r>
            <a:r>
              <a:rPr lang="en-US" dirty="0"/>
              <a:t> de </a:t>
            </a:r>
            <a:r>
              <a:rPr lang="en-US" dirty="0" err="1"/>
              <a:t>penetrare</a:t>
            </a:r>
            <a:r>
              <a:rPr lang="en-US" dirty="0"/>
              <a:t> </a:t>
            </a:r>
            <a:r>
              <a:rPr lang="en-US" b="1" i="1" dirty="0">
                <a:solidFill>
                  <a:srgbClr val="FF0000"/>
                </a:solidFill>
              </a:rPr>
              <a:t>d</a:t>
            </a:r>
            <a:r>
              <a:rPr lang="en-US" dirty="0"/>
              <a:t>. </a:t>
            </a:r>
            <a:r>
              <a:rPr lang="en-US" dirty="0" err="1"/>
              <a:t>Aceasta</a:t>
            </a:r>
            <a:r>
              <a:rPr lang="en-US" dirty="0"/>
              <a:t> </a:t>
            </a:r>
            <a:r>
              <a:rPr lang="en-US" dirty="0" err="1"/>
              <a:t>depinde</a:t>
            </a:r>
            <a:r>
              <a:rPr lang="en-US" dirty="0"/>
              <a:t> de </a:t>
            </a:r>
            <a:r>
              <a:rPr lang="en-US" dirty="0" err="1"/>
              <a:t>lungimea</a:t>
            </a:r>
            <a:r>
              <a:rPr lang="en-US" dirty="0"/>
              <a:t> de </a:t>
            </a:r>
            <a:r>
              <a:rPr lang="en-US" dirty="0" err="1"/>
              <a:t>undă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de </a:t>
            </a:r>
            <a:r>
              <a:rPr lang="en-US" dirty="0" err="1"/>
              <a:t>tipul</a:t>
            </a:r>
            <a:r>
              <a:rPr lang="en-US" dirty="0"/>
              <a:t> de </a:t>
            </a:r>
            <a:r>
              <a:rPr lang="en-US" dirty="0" err="1"/>
              <a:t>țesut</a:t>
            </a:r>
            <a:r>
              <a:rPr lang="en-US" dirty="0"/>
              <a:t>. Cu </a:t>
            </a:r>
            <a:r>
              <a:rPr lang="en-US" dirty="0" err="1"/>
              <a:t>cât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multă</a:t>
            </a:r>
            <a:r>
              <a:rPr lang="en-US" dirty="0"/>
              <a:t> </a:t>
            </a:r>
            <a:r>
              <a:rPr lang="en-US" dirty="0" err="1"/>
              <a:t>apă</a:t>
            </a:r>
            <a:r>
              <a:rPr lang="en-US" dirty="0"/>
              <a:t> (</a:t>
            </a:r>
            <a:r>
              <a:rPr lang="en-US" dirty="0" err="1"/>
              <a:t>electrolit</a:t>
            </a:r>
            <a:r>
              <a:rPr lang="en-US" dirty="0"/>
              <a:t>)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țesut</a:t>
            </a:r>
            <a:r>
              <a:rPr lang="en-US" dirty="0"/>
              <a:t>, cu </a:t>
            </a:r>
            <a:r>
              <a:rPr lang="en-US" dirty="0" err="1"/>
              <a:t>atât</a:t>
            </a:r>
            <a:r>
              <a:rPr lang="en-US" dirty="0"/>
              <a:t> </a:t>
            </a:r>
            <a:r>
              <a:rPr lang="en-US" dirty="0" err="1"/>
              <a:t>temperatura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fi </a:t>
            </a:r>
            <a:r>
              <a:rPr lang="en-US" dirty="0" err="1"/>
              <a:t>măsurată</a:t>
            </a:r>
            <a:r>
              <a:rPr lang="en-US" dirty="0"/>
              <a:t> la o </a:t>
            </a:r>
            <a:r>
              <a:rPr lang="en-US" dirty="0" err="1"/>
              <a:t>adâncime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mică</a:t>
            </a:r>
            <a:r>
              <a:rPr lang="en-US" dirty="0"/>
              <a:t>:</a:t>
            </a:r>
            <a:r>
              <a:rPr lang="ro-RO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țesutul</a:t>
            </a:r>
            <a:r>
              <a:rPr lang="en-US" dirty="0"/>
              <a:t> </a:t>
            </a:r>
            <a:r>
              <a:rPr lang="en-US" dirty="0" err="1"/>
              <a:t>adipos</a:t>
            </a:r>
            <a:r>
              <a:rPr lang="en-US" dirty="0"/>
              <a:t> cu </a:t>
            </a:r>
            <a:r>
              <a:rPr lang="en-US" dirty="0" err="1"/>
              <a:t>conținut</a:t>
            </a:r>
            <a:r>
              <a:rPr lang="en-US" dirty="0"/>
              <a:t> </a:t>
            </a:r>
            <a:r>
              <a:rPr lang="en-US" dirty="0" err="1"/>
              <a:t>scăzut</a:t>
            </a:r>
            <a:r>
              <a:rPr lang="en-US" dirty="0"/>
              <a:t> de </a:t>
            </a:r>
            <a:r>
              <a:rPr lang="en-US" dirty="0" err="1"/>
              <a:t>apă</a:t>
            </a:r>
            <a:r>
              <a:rPr lang="en-US" dirty="0"/>
              <a:t> </a:t>
            </a:r>
            <a:r>
              <a:rPr lang="ro-RO" dirty="0"/>
              <a:t>d</a:t>
            </a:r>
            <a:r>
              <a:rPr lang="en-US" dirty="0"/>
              <a:t>= 4 - 8 cm,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ro-RO" dirty="0"/>
              <a:t> </a:t>
            </a:r>
            <a:r>
              <a:rPr lang="en-US" dirty="0" err="1"/>
              <a:t>țesutul</a:t>
            </a:r>
            <a:r>
              <a:rPr lang="en-US" dirty="0"/>
              <a:t> muscular (cu </a:t>
            </a:r>
            <a:r>
              <a:rPr lang="en-US" dirty="0" err="1"/>
              <a:t>conținut</a:t>
            </a:r>
            <a:r>
              <a:rPr lang="en-US" dirty="0"/>
              <a:t> </a:t>
            </a:r>
            <a:r>
              <a:rPr lang="en-US" dirty="0" err="1"/>
              <a:t>ridicat</a:t>
            </a:r>
            <a:r>
              <a:rPr lang="en-US" dirty="0"/>
              <a:t> de </a:t>
            </a:r>
            <a:r>
              <a:rPr lang="en-US" dirty="0" err="1"/>
              <a:t>apă</a:t>
            </a:r>
            <a:r>
              <a:rPr lang="en-US" dirty="0"/>
              <a:t>) </a:t>
            </a:r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valoare</a:t>
            </a:r>
            <a:r>
              <a:rPr lang="ro-RO" dirty="0"/>
              <a:t> </a:t>
            </a:r>
            <a:r>
              <a:rPr lang="en-US" dirty="0" err="1"/>
              <a:t>scade</a:t>
            </a:r>
            <a:r>
              <a:rPr lang="en-US" dirty="0"/>
              <a:t> la </a:t>
            </a:r>
            <a:r>
              <a:rPr lang="en-US" dirty="0" err="1"/>
              <a:t>valori</a:t>
            </a:r>
            <a:r>
              <a:rPr lang="en-US" dirty="0"/>
              <a:t> de d= 1,5 - 2 cm.</a:t>
            </a:r>
            <a:r>
              <a:rPr lang="ro-RO" dirty="0"/>
              <a:t> </a:t>
            </a:r>
            <a:r>
              <a:rPr lang="en-US" dirty="0" err="1"/>
              <a:t>Radiometrele</a:t>
            </a:r>
            <a:r>
              <a:rPr lang="en-US" dirty="0"/>
              <a:t> cu o </a:t>
            </a:r>
            <a:r>
              <a:rPr lang="en-US" dirty="0" err="1"/>
              <a:t>lungime</a:t>
            </a:r>
            <a:r>
              <a:rPr lang="en-US" dirty="0"/>
              <a:t> de </a:t>
            </a:r>
            <a:r>
              <a:rPr lang="en-US" dirty="0" err="1"/>
              <a:t>undă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spațiu</a:t>
            </a:r>
            <a:r>
              <a:rPr lang="en-US" dirty="0"/>
              <a:t> liber</a:t>
            </a:r>
            <a:r>
              <a:rPr lang="ro-RO" dirty="0"/>
              <a:t> </a:t>
            </a:r>
            <a:r>
              <a:rPr lang="el-GR" dirty="0"/>
              <a:t>λ</a:t>
            </a:r>
            <a:r>
              <a:rPr lang="en-US" dirty="0"/>
              <a:t> = 20 - 40 cm sunt optime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măsurarea</a:t>
            </a:r>
            <a:r>
              <a:rPr lang="en-US" dirty="0"/>
              <a:t> </a:t>
            </a:r>
            <a:r>
              <a:rPr lang="en-US" dirty="0" err="1"/>
              <a:t>temperaturii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adâncime</a:t>
            </a:r>
            <a:r>
              <a:rPr lang="en-US" dirty="0"/>
              <a:t>: </a:t>
            </a:r>
            <a:r>
              <a:rPr lang="en-US" dirty="0" err="1"/>
              <a:t>dispozitivele</a:t>
            </a:r>
            <a:r>
              <a:rPr lang="en-US" dirty="0"/>
              <a:t> cu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scurte</a:t>
            </a:r>
            <a:r>
              <a:rPr lang="en-US" dirty="0"/>
              <a:t> au o </a:t>
            </a:r>
            <a:r>
              <a:rPr lang="en-US" dirty="0" err="1"/>
              <a:t>adâncime</a:t>
            </a:r>
            <a:r>
              <a:rPr lang="en-US" dirty="0"/>
              <a:t> de </a:t>
            </a:r>
            <a:r>
              <a:rPr lang="en-US" dirty="0" err="1"/>
              <a:t>penetrare</a:t>
            </a:r>
            <a:r>
              <a:rPr lang="en-US" dirty="0"/>
              <a:t> de </a:t>
            </a:r>
            <a:r>
              <a:rPr lang="en-US" dirty="0" err="1"/>
              <a:t>câțiva</a:t>
            </a:r>
            <a:r>
              <a:rPr lang="ro-RO" dirty="0"/>
              <a:t> mm</a:t>
            </a:r>
            <a:r>
              <a:rPr lang="en-US" dirty="0"/>
              <a:t>, </a:t>
            </a:r>
            <a:r>
              <a:rPr lang="ro-RO" dirty="0"/>
              <a:t>deci </a:t>
            </a:r>
            <a:r>
              <a:rPr lang="en-US" dirty="0" err="1"/>
              <a:t>măsoară</a:t>
            </a:r>
            <a:r>
              <a:rPr lang="en-US" dirty="0"/>
              <a:t> </a:t>
            </a:r>
            <a:r>
              <a:rPr lang="ro-RO" dirty="0"/>
              <a:t>de fapt </a:t>
            </a:r>
            <a:r>
              <a:rPr lang="en-US" dirty="0" err="1"/>
              <a:t>temperatura</a:t>
            </a:r>
            <a:r>
              <a:rPr lang="en-US" dirty="0"/>
              <a:t> </a:t>
            </a:r>
            <a:r>
              <a:rPr lang="en-US" dirty="0" err="1"/>
              <a:t>pielii</a:t>
            </a:r>
            <a:r>
              <a:rPr lang="en-US" dirty="0"/>
              <a:t> la </a:t>
            </a:r>
            <a:r>
              <a:rPr lang="en-US" dirty="0" err="1"/>
              <a:t>fel</a:t>
            </a:r>
            <a:r>
              <a:rPr lang="en-US" dirty="0"/>
              <a:t> ca </a:t>
            </a:r>
            <a:r>
              <a:rPr lang="en-US" dirty="0" err="1"/>
              <a:t>camerele</a:t>
            </a:r>
            <a:r>
              <a:rPr lang="en-US" dirty="0"/>
              <a:t> de </a:t>
            </a:r>
            <a:r>
              <a:rPr lang="en-US" dirty="0" err="1"/>
              <a:t>termoviziune</a:t>
            </a:r>
            <a:r>
              <a:rPr lang="en-US" dirty="0"/>
              <a:t> cu </a:t>
            </a:r>
            <a:r>
              <a:rPr lang="ro-RO" dirty="0"/>
              <a:t>IR</a:t>
            </a:r>
            <a:r>
              <a:rPr lang="en-US" dirty="0"/>
              <a:t>,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radiometrele</a:t>
            </a:r>
            <a:r>
              <a:rPr lang="en-US" dirty="0"/>
              <a:t> cu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lungi (</a:t>
            </a:r>
            <a:r>
              <a:rPr lang="el-GR" dirty="0"/>
              <a:t>λ</a:t>
            </a:r>
            <a:r>
              <a:rPr lang="en-US" dirty="0"/>
              <a:t> = 60 cm)</a:t>
            </a:r>
            <a:r>
              <a:rPr lang="ro-RO" dirty="0"/>
              <a:t> </a:t>
            </a:r>
            <a:r>
              <a:rPr lang="en-US" dirty="0"/>
              <a:t>au o </a:t>
            </a:r>
            <a:r>
              <a:rPr lang="en-US" dirty="0" err="1"/>
              <a:t>antenă</a:t>
            </a:r>
            <a:r>
              <a:rPr lang="en-US" dirty="0"/>
              <a:t> </a:t>
            </a:r>
            <a:r>
              <a:rPr lang="en-US" dirty="0" err="1"/>
              <a:t>prea</a:t>
            </a:r>
            <a:r>
              <a:rPr lang="en-US" dirty="0"/>
              <a:t> mare </a:t>
            </a:r>
            <a:r>
              <a:rPr lang="en-US" dirty="0" err="1"/>
              <a:t>și</a:t>
            </a:r>
            <a:r>
              <a:rPr lang="en-US" dirty="0"/>
              <a:t> o </a:t>
            </a:r>
            <a:r>
              <a:rPr lang="en-US" dirty="0" err="1"/>
              <a:t>rezoluție</a:t>
            </a:r>
            <a:r>
              <a:rPr lang="en-US" dirty="0"/>
              <a:t> </a:t>
            </a:r>
            <a:r>
              <a:rPr lang="en-US" dirty="0" err="1"/>
              <a:t>spațială</a:t>
            </a:r>
            <a:r>
              <a:rPr lang="en-US" dirty="0"/>
              <a:t> </a:t>
            </a:r>
            <a:r>
              <a:rPr lang="en-US" dirty="0" err="1"/>
              <a:t>scăzută</a:t>
            </a:r>
            <a:r>
              <a:rPr lang="en-US" dirty="0"/>
              <a:t>.</a:t>
            </a:r>
            <a:endParaRPr lang="ro-RO" dirty="0"/>
          </a:p>
          <a:p>
            <a:r>
              <a:rPr lang="en-US" dirty="0" err="1"/>
              <a:t>Deși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dirty="0" err="1"/>
              <a:t>radiometriei</a:t>
            </a:r>
            <a:r>
              <a:rPr lang="en-US" dirty="0"/>
              <a:t> cu </a:t>
            </a:r>
            <a:r>
              <a:rPr lang="en-US" dirty="0" err="1"/>
              <a:t>microunde</a:t>
            </a:r>
            <a:r>
              <a:rPr lang="en-US" dirty="0"/>
              <a:t> </a:t>
            </a:r>
            <a:r>
              <a:rPr lang="en-US" dirty="0" err="1"/>
              <a:t>măsoară</a:t>
            </a:r>
            <a:r>
              <a:rPr lang="en-US" dirty="0"/>
              <a:t> </a:t>
            </a:r>
            <a:r>
              <a:rPr lang="en-US" dirty="0" err="1"/>
              <a:t>temperatura</a:t>
            </a:r>
            <a:r>
              <a:rPr lang="en-US" dirty="0"/>
              <a:t> </a:t>
            </a:r>
            <a:r>
              <a:rPr lang="en-US" dirty="0" err="1"/>
              <a:t>medie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adâncime</a:t>
            </a:r>
            <a:r>
              <a:rPr lang="ro-RO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corpul</a:t>
            </a:r>
            <a:r>
              <a:rPr lang="en-US" dirty="0"/>
              <a:t> </a:t>
            </a:r>
            <a:r>
              <a:rPr lang="en-US" dirty="0" err="1"/>
              <a:t>uman</a:t>
            </a:r>
            <a:r>
              <a:rPr lang="en-US" dirty="0"/>
              <a:t>, </a:t>
            </a:r>
            <a:r>
              <a:rPr lang="en-US" dirty="0" err="1"/>
              <a:t>acum</a:t>
            </a:r>
            <a:r>
              <a:rPr lang="en-US" dirty="0"/>
              <a:t> se </a:t>
            </a:r>
            <a:r>
              <a:rPr lang="en-US" dirty="0" err="1"/>
              <a:t>știe</a:t>
            </a:r>
            <a:r>
              <a:rPr lang="en-US" dirty="0"/>
              <a:t> care </a:t>
            </a:r>
            <a:r>
              <a:rPr lang="en-US" dirty="0" err="1"/>
              <a:t>organe</a:t>
            </a:r>
            <a:r>
              <a:rPr lang="ro-RO" dirty="0"/>
              <a:t> </a:t>
            </a:r>
            <a:r>
              <a:rPr lang="en-US" dirty="0" err="1"/>
              <a:t>își</a:t>
            </a:r>
            <a:r>
              <a:rPr lang="en-US" dirty="0"/>
              <a:t> pot </a:t>
            </a:r>
            <a:r>
              <a:rPr lang="en-US" dirty="0" err="1"/>
              <a:t>schimba</a:t>
            </a:r>
            <a:r>
              <a:rPr lang="en-US" dirty="0"/>
              <a:t> </a:t>
            </a:r>
            <a:r>
              <a:rPr lang="en-US" dirty="0" err="1"/>
              <a:t>temperatura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,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urmare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posibil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asocieze</a:t>
            </a:r>
            <a:r>
              <a:rPr lang="en-US" dirty="0"/>
              <a:t> </a:t>
            </a:r>
            <a:r>
              <a:rPr lang="en-US" dirty="0" err="1"/>
              <a:t>fără</a:t>
            </a:r>
            <a:r>
              <a:rPr lang="en-US" dirty="0"/>
              <a:t> </a:t>
            </a:r>
            <a:r>
              <a:rPr lang="en-US" dirty="0" err="1"/>
              <a:t>echivoc</a:t>
            </a:r>
            <a:r>
              <a:rPr lang="en-US" dirty="0"/>
              <a:t> </a:t>
            </a:r>
            <a:r>
              <a:rPr lang="en-US" dirty="0" err="1"/>
              <a:t>modificările</a:t>
            </a:r>
            <a:r>
              <a:rPr lang="en-US" dirty="0"/>
              <a:t> de </a:t>
            </a:r>
            <a:r>
              <a:rPr lang="en-US" dirty="0" err="1"/>
              <a:t>temperatură</a:t>
            </a:r>
            <a:r>
              <a:rPr lang="en-US" dirty="0"/>
              <a:t> cu </a:t>
            </a:r>
            <a:r>
              <a:rPr lang="en-US" dirty="0" err="1"/>
              <a:t>aceste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. De </a:t>
            </a:r>
            <a:r>
              <a:rPr lang="en-US" dirty="0" err="1"/>
              <a:t>exemplu</a:t>
            </a:r>
            <a:r>
              <a:rPr lang="en-US" dirty="0"/>
              <a:t>, </a:t>
            </a:r>
            <a:r>
              <a:rPr lang="en-US" dirty="0" err="1"/>
              <a:t>modificarea</a:t>
            </a:r>
            <a:r>
              <a:rPr lang="en-US" dirty="0"/>
              <a:t> </a:t>
            </a:r>
            <a:r>
              <a:rPr lang="en-US" dirty="0" err="1"/>
              <a:t>temperaturii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timpul</a:t>
            </a:r>
            <a:r>
              <a:rPr lang="en-US" dirty="0"/>
              <a:t> </a:t>
            </a:r>
            <a:r>
              <a:rPr lang="en-US" dirty="0" err="1"/>
              <a:t>lucrului</a:t>
            </a:r>
            <a:r>
              <a:rPr lang="en-US" dirty="0"/>
              <a:t> muscular </a:t>
            </a:r>
            <a:r>
              <a:rPr lang="en-US" dirty="0" err="1"/>
              <a:t>este</a:t>
            </a:r>
            <a:r>
              <a:rPr lang="en-US" dirty="0"/>
              <a:t> evident </a:t>
            </a:r>
            <a:r>
              <a:rPr lang="en-US" dirty="0" err="1"/>
              <a:t>asociată</a:t>
            </a:r>
            <a:r>
              <a:rPr lang="en-US" dirty="0"/>
              <a:t> cu </a:t>
            </a:r>
            <a:r>
              <a:rPr lang="en-US" dirty="0" err="1"/>
              <a:t>țesutul</a:t>
            </a:r>
            <a:r>
              <a:rPr lang="en-US" dirty="0"/>
              <a:t> muscular,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timp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modificările</a:t>
            </a:r>
            <a:r>
              <a:rPr lang="en-US" dirty="0"/>
              <a:t> </a:t>
            </a:r>
            <a:r>
              <a:rPr lang="en-US" dirty="0" err="1"/>
              <a:t>temperaturii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adâncime</a:t>
            </a:r>
            <a:r>
              <a:rPr lang="en-US" dirty="0"/>
              <a:t> a </a:t>
            </a:r>
            <a:r>
              <a:rPr lang="en-US" dirty="0" err="1"/>
              <a:t>creierului</a:t>
            </a:r>
            <a:r>
              <a:rPr lang="en-US" dirty="0"/>
              <a:t>, care </a:t>
            </a:r>
            <a:r>
              <a:rPr lang="en-US" dirty="0" err="1"/>
              <a:t>ajung</a:t>
            </a:r>
            <a:r>
              <a:rPr lang="en-US" dirty="0"/>
              <a:t> la 1-2 K, sunt determinate de </a:t>
            </a:r>
            <a:r>
              <a:rPr lang="en-US" dirty="0" err="1"/>
              <a:t>cortexul</a:t>
            </a:r>
            <a:r>
              <a:rPr lang="en-US" dirty="0"/>
              <a:t> </a:t>
            </a:r>
            <a:r>
              <a:rPr lang="en-US" dirty="0" err="1"/>
              <a:t>său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6888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65934-7829-C7EF-ECFE-A05A355A3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R</a:t>
            </a:r>
            <a:r>
              <a:rPr lang="en-US" dirty="0" err="1"/>
              <a:t>adiometri</a:t>
            </a:r>
            <a:r>
              <a:rPr lang="ro-RO" dirty="0"/>
              <a:t>a</a:t>
            </a:r>
            <a:r>
              <a:rPr lang="en-US" dirty="0"/>
              <a:t> cu </a:t>
            </a:r>
            <a:r>
              <a:rPr lang="en-US" dirty="0" err="1"/>
              <a:t>microunde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medicină</a:t>
            </a:r>
            <a:r>
              <a:rPr lang="en-US" dirty="0"/>
              <a:t>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A5FF0-E85D-E31E-9EB7-BF86155E4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825625"/>
            <a:ext cx="11364686" cy="466725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Principalele</a:t>
            </a:r>
            <a:r>
              <a:rPr lang="en-US" dirty="0"/>
              <a:t> </a:t>
            </a:r>
            <a:r>
              <a:rPr lang="en-US" dirty="0" err="1"/>
              <a:t>domenii</a:t>
            </a:r>
            <a:r>
              <a:rPr lang="en-US" dirty="0"/>
              <a:t> de </a:t>
            </a:r>
            <a:r>
              <a:rPr lang="en-US" dirty="0" err="1"/>
              <a:t>aplicare</a:t>
            </a:r>
            <a:r>
              <a:rPr lang="en-US" dirty="0"/>
              <a:t> </a:t>
            </a:r>
            <a:r>
              <a:rPr lang="en-US" dirty="0" err="1"/>
              <a:t>practică</a:t>
            </a:r>
            <a:r>
              <a:rPr lang="en-US" dirty="0"/>
              <a:t> a </a:t>
            </a:r>
            <a:r>
              <a:rPr lang="en-US" dirty="0" err="1"/>
              <a:t>radiometriei</a:t>
            </a:r>
            <a:r>
              <a:rPr lang="en-US" dirty="0"/>
              <a:t> cu </a:t>
            </a:r>
            <a:r>
              <a:rPr lang="en-US" dirty="0" err="1"/>
              <a:t>microunde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prezent</a:t>
            </a:r>
            <a:r>
              <a:rPr lang="en-US" dirty="0"/>
              <a:t> sunt </a:t>
            </a:r>
            <a:r>
              <a:rPr lang="en-US" dirty="0" err="1"/>
              <a:t>diagnosticarea</a:t>
            </a:r>
            <a:r>
              <a:rPr lang="en-US" dirty="0"/>
              <a:t> </a:t>
            </a:r>
            <a:r>
              <a:rPr lang="en-US" dirty="0" err="1"/>
              <a:t>tumorilor</a:t>
            </a:r>
            <a:r>
              <a:rPr lang="en-US" dirty="0"/>
              <a:t> </a:t>
            </a:r>
            <a:r>
              <a:rPr lang="en-US" dirty="0" err="1"/>
              <a:t>maligne</a:t>
            </a:r>
            <a:r>
              <a:rPr lang="en-US" dirty="0"/>
              <a:t> ale </a:t>
            </a:r>
            <a:r>
              <a:rPr lang="en-US" dirty="0" err="1"/>
              <a:t>diferitelor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: </a:t>
            </a:r>
            <a:r>
              <a:rPr lang="en-US" dirty="0" err="1"/>
              <a:t>glanda</a:t>
            </a:r>
            <a:r>
              <a:rPr lang="en-US" dirty="0"/>
              <a:t> </a:t>
            </a:r>
            <a:r>
              <a:rPr lang="en-US" dirty="0" err="1"/>
              <a:t>mamară</a:t>
            </a:r>
            <a:r>
              <a:rPr lang="en-US" dirty="0"/>
              <a:t>, </a:t>
            </a:r>
            <a:r>
              <a:rPr lang="en-US" dirty="0" err="1"/>
              <a:t>creierul</a:t>
            </a:r>
            <a:r>
              <a:rPr lang="en-US" dirty="0"/>
              <a:t>, </a:t>
            </a:r>
            <a:r>
              <a:rPr lang="en-US" dirty="0" err="1"/>
              <a:t>plămânii</a:t>
            </a:r>
            <a:r>
              <a:rPr lang="en-US" dirty="0"/>
              <a:t>, </a:t>
            </a:r>
            <a:r>
              <a:rPr lang="en-US" dirty="0" err="1"/>
              <a:t>metastazele</a:t>
            </a:r>
            <a:r>
              <a:rPr lang="en-US" dirty="0"/>
              <a:t>, precum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starea</a:t>
            </a:r>
            <a:r>
              <a:rPr lang="en-US" dirty="0"/>
              <a:t> </a:t>
            </a:r>
            <a:r>
              <a:rPr lang="en-US" dirty="0" err="1"/>
              <a:t>funcțională</a:t>
            </a:r>
            <a:r>
              <a:rPr lang="en-US" dirty="0"/>
              <a:t> a </a:t>
            </a:r>
            <a:r>
              <a:rPr lang="en-US" dirty="0" err="1"/>
              <a:t>cortexului</a:t>
            </a:r>
            <a:r>
              <a:rPr lang="en-US" dirty="0"/>
              <a:t> cerebral. </a:t>
            </a:r>
            <a:endParaRPr lang="ro-RO" dirty="0"/>
          </a:p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caz</a:t>
            </a:r>
            <a:r>
              <a:rPr lang="en-US" dirty="0"/>
              <a:t>, se </a:t>
            </a:r>
            <a:r>
              <a:rPr lang="en-US" dirty="0" err="1"/>
              <a:t>utilizează</a:t>
            </a:r>
            <a:r>
              <a:rPr lang="en-US" dirty="0"/>
              <a:t> </a:t>
            </a:r>
            <a:r>
              <a:rPr lang="en-US" dirty="0" err="1"/>
              <a:t>așa-numitele</a:t>
            </a:r>
            <a:r>
              <a:rPr lang="en-US" dirty="0"/>
              <a:t> teste </a:t>
            </a:r>
            <a:r>
              <a:rPr lang="en-US" dirty="0" err="1"/>
              <a:t>funcționale</a:t>
            </a:r>
            <a:r>
              <a:rPr lang="en-US" dirty="0"/>
              <a:t>: </a:t>
            </a:r>
            <a:r>
              <a:rPr lang="en-US" dirty="0" err="1"/>
              <a:t>efecte</a:t>
            </a:r>
            <a:r>
              <a:rPr lang="en-US" dirty="0"/>
              <a:t> care </a:t>
            </a:r>
            <a:r>
              <a:rPr lang="en-US" dirty="0" err="1"/>
              <a:t>provoacă</a:t>
            </a:r>
            <a:r>
              <a:rPr lang="en-US" dirty="0"/>
              <a:t> un </a:t>
            </a:r>
            <a:r>
              <a:rPr lang="en-US" dirty="0" err="1"/>
              <a:t>anumit</a:t>
            </a:r>
            <a:r>
              <a:rPr lang="en-US" dirty="0"/>
              <a:t> </a:t>
            </a:r>
            <a:r>
              <a:rPr lang="en-US" dirty="0" err="1"/>
              <a:t>răspuns</a:t>
            </a:r>
            <a:r>
              <a:rPr lang="en-US" dirty="0"/>
              <a:t> al </a:t>
            </a:r>
            <a:r>
              <a:rPr lang="en-US" dirty="0" err="1"/>
              <a:t>organismului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/>
              <a:t>De </a:t>
            </a:r>
            <a:r>
              <a:rPr lang="en-US" dirty="0" err="1"/>
              <a:t>exemplu</a:t>
            </a:r>
            <a:r>
              <a:rPr lang="en-US" dirty="0"/>
              <a:t>, se </a:t>
            </a:r>
            <a:r>
              <a:rPr lang="en-US" dirty="0" err="1"/>
              <a:t>utilizează</a:t>
            </a:r>
            <a:r>
              <a:rPr lang="en-US" dirty="0"/>
              <a:t> un test de </a:t>
            </a:r>
            <a:r>
              <a:rPr lang="en-US" dirty="0" err="1"/>
              <a:t>glucoză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calitate</a:t>
            </a:r>
            <a:r>
              <a:rPr lang="en-US" dirty="0"/>
              <a:t> - </a:t>
            </a:r>
            <a:r>
              <a:rPr lang="en-US" dirty="0" err="1"/>
              <a:t>pacientul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câteva</a:t>
            </a:r>
            <a:r>
              <a:rPr lang="en-US" dirty="0"/>
              <a:t> </a:t>
            </a:r>
            <a:r>
              <a:rPr lang="en-US" dirty="0" err="1"/>
              <a:t>grame</a:t>
            </a:r>
            <a:r>
              <a:rPr lang="en-US" dirty="0"/>
              <a:t> de </a:t>
            </a:r>
            <a:r>
              <a:rPr lang="en-US" dirty="0" err="1"/>
              <a:t>soluție</a:t>
            </a:r>
            <a:r>
              <a:rPr lang="en-US" dirty="0"/>
              <a:t> de </a:t>
            </a:r>
            <a:r>
              <a:rPr lang="en-US" dirty="0" err="1"/>
              <a:t>glucoză</a:t>
            </a:r>
            <a:r>
              <a:rPr lang="en-US" dirty="0"/>
              <a:t>, </a:t>
            </a:r>
            <a:r>
              <a:rPr lang="en-US" dirty="0" err="1"/>
              <a:t>după</a:t>
            </a:r>
            <a:r>
              <a:rPr lang="en-US" dirty="0"/>
              <a:t> care </a:t>
            </a:r>
            <a:r>
              <a:rPr lang="en-US" dirty="0" err="1"/>
              <a:t>începe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măsoare</a:t>
            </a:r>
            <a:r>
              <a:rPr lang="en-US" dirty="0"/>
              <a:t> </a:t>
            </a:r>
            <a:r>
              <a:rPr lang="en-US" dirty="0" err="1"/>
              <a:t>temperatura</a:t>
            </a:r>
            <a:r>
              <a:rPr lang="en-US" dirty="0"/>
              <a:t> </a:t>
            </a:r>
            <a:r>
              <a:rPr lang="en-US" dirty="0" err="1"/>
              <a:t>internă</a:t>
            </a:r>
            <a:r>
              <a:rPr lang="en-US" dirty="0"/>
              <a:t> cu </a:t>
            </a:r>
            <a:r>
              <a:rPr lang="en-US" dirty="0" err="1"/>
              <a:t>antene</a:t>
            </a:r>
            <a:r>
              <a:rPr lang="en-US" dirty="0"/>
              <a:t> </a:t>
            </a:r>
            <a:r>
              <a:rPr lang="en-US" dirty="0" err="1"/>
              <a:t>instalate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puncte</a:t>
            </a:r>
            <a:r>
              <a:rPr lang="en-US" dirty="0"/>
              <a:t> de pe </a:t>
            </a:r>
            <a:r>
              <a:rPr lang="en-US" dirty="0" err="1"/>
              <a:t>suprafața</a:t>
            </a:r>
            <a:r>
              <a:rPr lang="en-US" dirty="0"/>
              <a:t> </a:t>
            </a:r>
            <a:r>
              <a:rPr lang="en-US" dirty="0" err="1"/>
              <a:t>corpului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apropierea</a:t>
            </a:r>
            <a:r>
              <a:rPr lang="en-US" dirty="0"/>
              <a:t> </a:t>
            </a:r>
            <a:r>
              <a:rPr lang="en-US" dirty="0" err="1"/>
              <a:t>organului</a:t>
            </a:r>
            <a:r>
              <a:rPr lang="en-US" dirty="0"/>
              <a:t> </a:t>
            </a:r>
            <a:r>
              <a:rPr lang="en-US" dirty="0" err="1"/>
              <a:t>examinat</a:t>
            </a:r>
            <a:r>
              <a:rPr lang="en-US" dirty="0"/>
              <a:t>.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există</a:t>
            </a:r>
            <a:r>
              <a:rPr lang="en-US" dirty="0"/>
              <a:t> </a:t>
            </a:r>
            <a:r>
              <a:rPr lang="en-US" dirty="0" err="1"/>
              <a:t>tumori</a:t>
            </a:r>
            <a:r>
              <a:rPr lang="en-US" dirty="0"/>
              <a:t> </a:t>
            </a:r>
            <a:r>
              <a:rPr lang="en-US" dirty="0" err="1"/>
              <a:t>maligne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metastaze</a:t>
            </a:r>
            <a:r>
              <a:rPr lang="en-US" dirty="0"/>
              <a:t>, </a:t>
            </a:r>
            <a:r>
              <a:rPr lang="en-US" dirty="0" err="1"/>
              <a:t>atunci</a:t>
            </a:r>
            <a:r>
              <a:rPr lang="en-US" dirty="0"/>
              <a:t> </a:t>
            </a:r>
            <a:r>
              <a:rPr lang="en-US" dirty="0" err="1"/>
              <a:t>după</a:t>
            </a:r>
            <a:r>
              <a:rPr lang="en-US" dirty="0"/>
              <a:t> </a:t>
            </a:r>
            <a:r>
              <a:rPr lang="en-US" dirty="0" err="1"/>
              <a:t>testul</a:t>
            </a:r>
            <a:r>
              <a:rPr lang="en-US" dirty="0"/>
              <a:t> de </a:t>
            </a:r>
            <a:r>
              <a:rPr lang="en-US" dirty="0" err="1"/>
              <a:t>glucoză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vizibilă</a:t>
            </a:r>
            <a:r>
              <a:rPr lang="en-US" dirty="0"/>
              <a:t> o </a:t>
            </a:r>
            <a:r>
              <a:rPr lang="en-US" dirty="0" err="1"/>
              <a:t>creștere</a:t>
            </a:r>
            <a:r>
              <a:rPr lang="en-US" dirty="0"/>
              <a:t> a </a:t>
            </a:r>
            <a:r>
              <a:rPr lang="en-US" dirty="0" err="1"/>
              <a:t>temperaturii</a:t>
            </a:r>
            <a:r>
              <a:rPr lang="en-US" dirty="0"/>
              <a:t> </a:t>
            </a:r>
            <a:r>
              <a:rPr lang="en-US" dirty="0" err="1"/>
              <a:t>profunde</a:t>
            </a:r>
            <a:r>
              <a:rPr lang="en-US" dirty="0"/>
              <a:t> a </a:t>
            </a:r>
            <a:r>
              <a:rPr lang="en-US" dirty="0" err="1"/>
              <a:t>corpului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aceste</a:t>
            </a:r>
            <a:r>
              <a:rPr lang="en-US" dirty="0"/>
              <a:t> zone.</a:t>
            </a:r>
          </a:p>
        </p:txBody>
      </p:sp>
    </p:spTree>
    <p:extLst>
      <p:ext uri="{BB962C8B-B14F-4D97-AF65-F5344CB8AC3E}">
        <p14:creationId xmlns:p14="http://schemas.microsoft.com/office/powerpoint/2010/main" val="9953805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768F9-3419-A4B5-A591-B68664DD8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086" y="495754"/>
            <a:ext cx="7815943" cy="924832"/>
          </a:xfrm>
        </p:spPr>
        <p:txBody>
          <a:bodyPr/>
          <a:lstStyle/>
          <a:p>
            <a:r>
              <a:rPr lang="en-US" dirty="0" err="1"/>
              <a:t>Radiația</a:t>
            </a:r>
            <a:r>
              <a:rPr lang="en-US" dirty="0"/>
              <a:t> </a:t>
            </a:r>
            <a:r>
              <a:rPr lang="en-US" dirty="0" err="1"/>
              <a:t>optică</a:t>
            </a:r>
            <a:r>
              <a:rPr lang="en-US" dirty="0"/>
              <a:t> a </a:t>
            </a:r>
            <a:r>
              <a:rPr lang="en-US" dirty="0" err="1"/>
              <a:t>corpului</a:t>
            </a:r>
            <a:r>
              <a:rPr lang="en-US" dirty="0"/>
              <a:t> </a:t>
            </a:r>
            <a:r>
              <a:rPr lang="en-US" dirty="0" err="1"/>
              <a:t>uman</a:t>
            </a:r>
            <a:r>
              <a:rPr lang="ro-RO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A464D-11AE-4BF8-FDCB-13BFFEAF9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529" y="1420585"/>
            <a:ext cx="11217728" cy="5141579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Radiația</a:t>
            </a:r>
            <a:r>
              <a:rPr lang="en-US" dirty="0"/>
              <a:t> </a:t>
            </a:r>
            <a:r>
              <a:rPr lang="en-US" dirty="0" err="1"/>
              <a:t>optică</a:t>
            </a:r>
            <a:r>
              <a:rPr lang="en-US" dirty="0"/>
              <a:t> a </a:t>
            </a:r>
            <a:r>
              <a:rPr lang="en-US" dirty="0" err="1"/>
              <a:t>corpului</a:t>
            </a:r>
            <a:r>
              <a:rPr lang="en-US" dirty="0"/>
              <a:t> </a:t>
            </a:r>
            <a:r>
              <a:rPr lang="en-US" dirty="0" err="1"/>
              <a:t>uman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înregistrată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mod </a:t>
            </a:r>
            <a:r>
              <a:rPr lang="en-US" dirty="0" err="1"/>
              <a:t>fiabil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tehnologia</a:t>
            </a:r>
            <a:r>
              <a:rPr lang="en-US" dirty="0"/>
              <a:t> </a:t>
            </a:r>
            <a:r>
              <a:rPr lang="en-US" dirty="0" err="1"/>
              <a:t>modernă</a:t>
            </a:r>
            <a:r>
              <a:rPr lang="en-US" dirty="0"/>
              <a:t> de </a:t>
            </a:r>
            <a:r>
              <a:rPr lang="en-US" dirty="0" err="1"/>
              <a:t>numărare</a:t>
            </a:r>
            <a:r>
              <a:rPr lang="en-US" dirty="0"/>
              <a:t> a </a:t>
            </a:r>
            <a:r>
              <a:rPr lang="en-US" dirty="0" err="1"/>
              <a:t>fotonilor</a:t>
            </a:r>
            <a:r>
              <a:rPr lang="en-US" dirty="0"/>
              <a:t>. </a:t>
            </a:r>
            <a:r>
              <a:rPr lang="en-US" dirty="0" err="1"/>
              <a:t>Aceste</a:t>
            </a:r>
            <a:r>
              <a:rPr lang="en-US" dirty="0"/>
              <a:t> </a:t>
            </a:r>
            <a:r>
              <a:rPr lang="en-US" dirty="0" err="1"/>
              <a:t>dispozitive</a:t>
            </a:r>
            <a:r>
              <a:rPr lang="en-US" dirty="0"/>
              <a:t> </a:t>
            </a:r>
            <a:r>
              <a:rPr lang="en-US" dirty="0" err="1"/>
              <a:t>utilizează</a:t>
            </a:r>
            <a:r>
              <a:rPr lang="en-US" dirty="0"/>
              <a:t> </a:t>
            </a:r>
            <a:r>
              <a:rPr lang="en-US" dirty="0" err="1"/>
              <a:t>fotomultiplicatori</a:t>
            </a:r>
            <a:r>
              <a:rPr lang="en-US" dirty="0"/>
              <a:t> (PMT) de </a:t>
            </a:r>
            <a:r>
              <a:rPr lang="en-US" dirty="0" err="1"/>
              <a:t>înaltă</a:t>
            </a:r>
            <a:r>
              <a:rPr lang="en-US" dirty="0"/>
              <a:t> </a:t>
            </a:r>
            <a:r>
              <a:rPr lang="en-US" dirty="0" err="1"/>
              <a:t>sensibilitate</a:t>
            </a:r>
            <a:r>
              <a:rPr lang="en-US" dirty="0"/>
              <a:t>, </a:t>
            </a:r>
            <a:r>
              <a:rPr lang="en-US" dirty="0" err="1"/>
              <a:t>capabili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înregistreze</a:t>
            </a:r>
            <a:r>
              <a:rPr lang="en-US" dirty="0"/>
              <a:t> </a:t>
            </a:r>
            <a:r>
              <a:rPr lang="en-US" dirty="0" err="1"/>
              <a:t>cuante</a:t>
            </a:r>
            <a:r>
              <a:rPr lang="en-US" dirty="0"/>
              <a:t> de </a:t>
            </a:r>
            <a:r>
              <a:rPr lang="en-US" dirty="0" err="1"/>
              <a:t>lumină</a:t>
            </a:r>
            <a:r>
              <a:rPr lang="en-US" dirty="0"/>
              <a:t> </a:t>
            </a:r>
            <a:r>
              <a:rPr lang="en-US" dirty="0" err="1"/>
              <a:t>individuale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emită</a:t>
            </a:r>
            <a:r>
              <a:rPr lang="en-US" dirty="0"/>
              <a:t> </a:t>
            </a:r>
            <a:r>
              <a:rPr lang="en-US" dirty="0" err="1"/>
              <a:t>impulsuri</a:t>
            </a:r>
            <a:r>
              <a:rPr lang="en-US" dirty="0"/>
              <a:t> de </a:t>
            </a:r>
            <a:r>
              <a:rPr lang="en-US" dirty="0" err="1"/>
              <a:t>curent</a:t>
            </a:r>
            <a:r>
              <a:rPr lang="en-US" dirty="0"/>
              <a:t> pe termen </a:t>
            </a:r>
            <a:r>
              <a:rPr lang="en-US" dirty="0" err="1"/>
              <a:t>scurt</a:t>
            </a:r>
            <a:r>
              <a:rPr lang="en-US" dirty="0"/>
              <a:t>, care sunt </a:t>
            </a:r>
            <a:r>
              <a:rPr lang="en-US" dirty="0" err="1"/>
              <a:t>apoi</a:t>
            </a:r>
            <a:r>
              <a:rPr lang="en-US" dirty="0"/>
              <a:t> </a:t>
            </a:r>
            <a:r>
              <a:rPr lang="en-US" dirty="0" err="1"/>
              <a:t>numărate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contoare</a:t>
            </a:r>
            <a:r>
              <a:rPr lang="en-US" dirty="0"/>
              <a:t> </a:t>
            </a:r>
            <a:r>
              <a:rPr lang="en-US" dirty="0" err="1"/>
              <a:t>electronice</a:t>
            </a:r>
            <a:r>
              <a:rPr lang="en-US" dirty="0"/>
              <a:t> </a:t>
            </a:r>
            <a:r>
              <a:rPr lang="en-US" dirty="0" err="1"/>
              <a:t>speciale</a:t>
            </a:r>
            <a:r>
              <a:rPr lang="en-US" dirty="0"/>
              <a:t>.</a:t>
            </a:r>
            <a:endParaRPr lang="ro-RO" dirty="0"/>
          </a:p>
          <a:p>
            <a:r>
              <a:rPr lang="en-US" dirty="0" err="1"/>
              <a:t>Măsurătorile</a:t>
            </a:r>
            <a:r>
              <a:rPr lang="en-US" dirty="0"/>
              <a:t> </a:t>
            </a:r>
            <a:r>
              <a:rPr lang="en-US" dirty="0" err="1"/>
              <a:t>efectuate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laboratoare</a:t>
            </a:r>
            <a:r>
              <a:rPr lang="en-US" dirty="0"/>
              <a:t> au </a:t>
            </a:r>
            <a:r>
              <a:rPr lang="en-US" dirty="0" err="1"/>
              <a:t>arătat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1 cm2 de </a:t>
            </a:r>
            <a:r>
              <a:rPr lang="en-US" dirty="0" err="1"/>
              <a:t>piele</a:t>
            </a:r>
            <a:r>
              <a:rPr lang="en-US" dirty="0"/>
              <a:t> </a:t>
            </a:r>
            <a:r>
              <a:rPr lang="en-US" dirty="0" err="1"/>
              <a:t>umană</a:t>
            </a:r>
            <a:r>
              <a:rPr lang="en-US" dirty="0"/>
              <a:t> </a:t>
            </a:r>
            <a:r>
              <a:rPr lang="en-US" dirty="0" err="1"/>
              <a:t>emite</a:t>
            </a:r>
            <a:r>
              <a:rPr lang="en-US" dirty="0"/>
              <a:t> </a:t>
            </a:r>
            <a:r>
              <a:rPr lang="en-US" dirty="0" err="1"/>
              <a:t>spontan</a:t>
            </a:r>
            <a:r>
              <a:rPr lang="en-US" dirty="0"/>
              <a:t> 6-60 de </a:t>
            </a:r>
            <a:r>
              <a:rPr lang="en-US" dirty="0" err="1"/>
              <a:t>cuante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direcțiile</a:t>
            </a:r>
            <a:r>
              <a:rPr lang="en-US" dirty="0"/>
              <a:t> pe </a:t>
            </a:r>
            <a:r>
              <a:rPr lang="en-US" dirty="0" err="1"/>
              <a:t>secundă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principal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spectrul</a:t>
            </a:r>
            <a:r>
              <a:rPr lang="en-US" dirty="0"/>
              <a:t> </a:t>
            </a:r>
            <a:r>
              <a:rPr lang="en-US" dirty="0" err="1"/>
              <a:t>albastru-verde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 err="1"/>
              <a:t>Luminozitatea</a:t>
            </a:r>
            <a:r>
              <a:rPr lang="en-US" dirty="0"/>
              <a:t> </a:t>
            </a:r>
            <a:r>
              <a:rPr lang="en-US" dirty="0" err="1"/>
              <a:t>diferitelor</a:t>
            </a:r>
            <a:r>
              <a:rPr lang="en-US" dirty="0"/>
              <a:t> zone ale </a:t>
            </a:r>
            <a:r>
              <a:rPr lang="en-US" dirty="0" err="1"/>
              <a:t>pielii</a:t>
            </a:r>
            <a:r>
              <a:rPr lang="en-US" dirty="0"/>
              <a:t> </a:t>
            </a:r>
            <a:r>
              <a:rPr lang="en-US" dirty="0" err="1"/>
              <a:t>diferă</a:t>
            </a:r>
            <a:r>
              <a:rPr lang="en-US" dirty="0"/>
              <a:t> - </a:t>
            </a:r>
            <a:r>
              <a:rPr lang="en-US" dirty="0" err="1"/>
              <a:t>cea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puternică</a:t>
            </a:r>
            <a:r>
              <a:rPr lang="en-US" dirty="0"/>
              <a:t> </a:t>
            </a:r>
            <a:r>
              <a:rPr lang="en-US" dirty="0" err="1"/>
              <a:t>radiație</a:t>
            </a:r>
            <a:r>
              <a:rPr lang="en-US" dirty="0"/>
              <a:t> </a:t>
            </a:r>
            <a:r>
              <a:rPr lang="en-US" dirty="0" err="1"/>
              <a:t>provine</a:t>
            </a:r>
            <a:r>
              <a:rPr lang="en-US" dirty="0"/>
              <a:t> de la </a:t>
            </a:r>
            <a:r>
              <a:rPr lang="en-US" dirty="0" err="1"/>
              <a:t>vârful</a:t>
            </a:r>
            <a:r>
              <a:rPr lang="en-US" dirty="0"/>
              <a:t> </a:t>
            </a:r>
            <a:r>
              <a:rPr lang="en-US" dirty="0" err="1"/>
              <a:t>degetelor</a:t>
            </a:r>
            <a:r>
              <a:rPr lang="en-US" dirty="0"/>
              <a:t>, </a:t>
            </a:r>
            <a:r>
              <a:rPr lang="en-US" dirty="0" err="1"/>
              <a:t>mult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slabă</a:t>
            </a:r>
            <a:r>
              <a:rPr lang="en-US" dirty="0"/>
              <a:t>, de </a:t>
            </a:r>
            <a:r>
              <a:rPr lang="en-US" dirty="0" err="1"/>
              <a:t>exemplu</a:t>
            </a:r>
            <a:r>
              <a:rPr lang="en-US" dirty="0"/>
              <a:t>, de la abdomen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antebraț</a:t>
            </a:r>
            <a:r>
              <a:rPr lang="en-US" dirty="0"/>
              <a:t>. </a:t>
            </a:r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strălucire</a:t>
            </a:r>
            <a:r>
              <a:rPr lang="en-US" dirty="0"/>
              <a:t> nu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asociată</a:t>
            </a:r>
            <a:r>
              <a:rPr lang="en-US" dirty="0"/>
              <a:t> cu </a:t>
            </a:r>
            <a:r>
              <a:rPr lang="en-US" dirty="0" err="1"/>
              <a:t>prezența</a:t>
            </a:r>
            <a:r>
              <a:rPr lang="en-US" dirty="0"/>
              <a:t> </a:t>
            </a:r>
            <a:r>
              <a:rPr lang="en-US" dirty="0" err="1"/>
              <a:t>murdăriei</a:t>
            </a:r>
            <a:r>
              <a:rPr lang="en-US" dirty="0"/>
              <a:t> pe </a:t>
            </a:r>
            <a:r>
              <a:rPr lang="en-US" dirty="0" err="1"/>
              <a:t>piele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depinde</a:t>
            </a:r>
            <a:r>
              <a:rPr lang="en-US" dirty="0"/>
              <a:t> de </a:t>
            </a:r>
            <a:r>
              <a:rPr lang="en-US" dirty="0" err="1"/>
              <a:t>starea</a:t>
            </a:r>
            <a:r>
              <a:rPr lang="en-US" dirty="0"/>
              <a:t> </a:t>
            </a:r>
            <a:r>
              <a:rPr lang="en-US" dirty="0" err="1"/>
              <a:t>funcțională</a:t>
            </a:r>
            <a:r>
              <a:rPr lang="en-US" dirty="0"/>
              <a:t> a </a:t>
            </a:r>
            <a:r>
              <a:rPr lang="en-US" dirty="0" err="1"/>
              <a:t>pacientului</a:t>
            </a:r>
            <a:r>
              <a:rPr lang="en-US" dirty="0"/>
              <a:t>, </a:t>
            </a:r>
            <a:r>
              <a:rPr lang="en-US" dirty="0" err="1"/>
              <a:t>scăzând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repaus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crescând</a:t>
            </a:r>
            <a:r>
              <a:rPr lang="en-US" dirty="0"/>
              <a:t> </a:t>
            </a:r>
            <a:r>
              <a:rPr lang="en-US" dirty="0" err="1"/>
              <a:t>odată</a:t>
            </a:r>
            <a:r>
              <a:rPr lang="en-US" dirty="0"/>
              <a:t> cu </a:t>
            </a:r>
            <a:r>
              <a:rPr lang="en-US" dirty="0" err="1"/>
              <a:t>creșterea</a:t>
            </a:r>
            <a:r>
              <a:rPr lang="en-US" dirty="0"/>
              <a:t> </a:t>
            </a:r>
            <a:r>
              <a:rPr lang="en-US" dirty="0" err="1"/>
              <a:t>activității</a:t>
            </a:r>
            <a:r>
              <a:rPr lang="en-US" dirty="0"/>
              <a:t>.</a:t>
            </a:r>
            <a:endParaRPr lang="ro-RO" dirty="0"/>
          </a:p>
          <a:p>
            <a:r>
              <a:rPr lang="en-US" dirty="0"/>
              <a:t>Este </a:t>
            </a:r>
            <a:r>
              <a:rPr lang="en-US" dirty="0" err="1"/>
              <a:t>posibil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inducă</a:t>
            </a:r>
            <a:r>
              <a:rPr lang="en-US" dirty="0"/>
              <a:t> </a:t>
            </a:r>
            <a:r>
              <a:rPr lang="en-US" dirty="0" err="1"/>
              <a:t>strălucirea</a:t>
            </a:r>
            <a:r>
              <a:rPr lang="en-US" dirty="0"/>
              <a:t> </a:t>
            </a:r>
            <a:r>
              <a:rPr lang="en-US" dirty="0" err="1"/>
              <a:t>pielii</a:t>
            </a:r>
            <a:r>
              <a:rPr lang="en-US" dirty="0"/>
              <a:t>, de </a:t>
            </a:r>
            <a:r>
              <a:rPr lang="en-US" dirty="0" err="1"/>
              <a:t>exemplu</a:t>
            </a:r>
            <a:r>
              <a:rPr lang="en-US" dirty="0"/>
              <a:t>,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tratarea</a:t>
            </a:r>
            <a:r>
              <a:rPr lang="en-US" dirty="0"/>
              <a:t> </a:t>
            </a:r>
            <a:r>
              <a:rPr lang="en-US" dirty="0" err="1"/>
              <a:t>acesteia</a:t>
            </a:r>
            <a:r>
              <a:rPr lang="en-US" dirty="0"/>
              <a:t> cu </a:t>
            </a:r>
            <a:r>
              <a:rPr lang="en-US" dirty="0" err="1"/>
              <a:t>peroxid</a:t>
            </a:r>
            <a:r>
              <a:rPr lang="en-US" dirty="0"/>
              <a:t> de </a:t>
            </a:r>
            <a:r>
              <a:rPr lang="en-US" dirty="0" err="1"/>
              <a:t>hidrogen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expunerea</a:t>
            </a:r>
            <a:r>
              <a:rPr lang="en-US" dirty="0"/>
              <a:t> </a:t>
            </a:r>
            <a:r>
              <a:rPr lang="en-US" dirty="0" err="1"/>
              <a:t>pielii</a:t>
            </a:r>
            <a:r>
              <a:rPr lang="en-US" dirty="0"/>
              <a:t> la o </a:t>
            </a:r>
            <a:r>
              <a:rPr lang="en-US" dirty="0" err="1"/>
              <a:t>expunere</a:t>
            </a:r>
            <a:r>
              <a:rPr lang="en-US" dirty="0"/>
              <a:t> </a:t>
            </a:r>
            <a:r>
              <a:rPr lang="en-US" dirty="0" err="1"/>
              <a:t>preliminară</a:t>
            </a:r>
            <a:r>
              <a:rPr lang="en-US" dirty="0"/>
              <a:t> la </a:t>
            </a:r>
            <a:r>
              <a:rPr lang="en-US" dirty="0" err="1"/>
              <a:t>lumină</a:t>
            </a:r>
            <a:r>
              <a:rPr lang="en-US" dirty="0"/>
              <a:t>. Un </a:t>
            </a:r>
            <a:r>
              <a:rPr lang="en-US" dirty="0" err="1"/>
              <a:t>efect</a:t>
            </a:r>
            <a:r>
              <a:rPr lang="en-US" dirty="0"/>
              <a:t> </a:t>
            </a:r>
            <a:r>
              <a:rPr lang="en-US" dirty="0" err="1"/>
              <a:t>secundar</a:t>
            </a:r>
            <a:r>
              <a:rPr lang="en-US" dirty="0"/>
              <a:t> </a:t>
            </a:r>
            <a:r>
              <a:rPr lang="en-US" dirty="0" err="1"/>
              <a:t>puternic</a:t>
            </a:r>
            <a:r>
              <a:rPr lang="en-US" dirty="0"/>
              <a:t> - </a:t>
            </a:r>
            <a:r>
              <a:rPr lang="en-US" dirty="0" err="1"/>
              <a:t>fosforescența</a:t>
            </a:r>
            <a:r>
              <a:rPr lang="en-US" dirty="0"/>
              <a:t> -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cauzat</a:t>
            </a:r>
            <a:r>
              <a:rPr lang="en-US" dirty="0"/>
              <a:t> de </a:t>
            </a:r>
            <a:r>
              <a:rPr lang="en-US" dirty="0" err="1"/>
              <a:t>radiațiile</a:t>
            </a:r>
            <a:r>
              <a:rPr lang="en-US" dirty="0"/>
              <a:t> la o </a:t>
            </a:r>
            <a:r>
              <a:rPr lang="en-US" dirty="0" err="1"/>
              <a:t>lungime</a:t>
            </a:r>
            <a:r>
              <a:rPr lang="en-US" dirty="0"/>
              <a:t> de </a:t>
            </a:r>
            <a:r>
              <a:rPr lang="en-US" dirty="0" err="1"/>
              <a:t>undă</a:t>
            </a:r>
            <a:r>
              <a:rPr lang="en-US" dirty="0"/>
              <a:t> de 254 nm, </a:t>
            </a:r>
            <a:r>
              <a:rPr lang="en-US" dirty="0" err="1"/>
              <a:t>corespunzătoare</a:t>
            </a:r>
            <a:r>
              <a:rPr lang="en-US" dirty="0"/>
              <a:t> </a:t>
            </a:r>
            <a:r>
              <a:rPr lang="en-US" dirty="0" err="1"/>
              <a:t>vârfului</a:t>
            </a:r>
            <a:r>
              <a:rPr lang="en-US" dirty="0"/>
              <a:t> de </a:t>
            </a:r>
            <a:r>
              <a:rPr lang="en-US" dirty="0" err="1"/>
              <a:t>absorbție</a:t>
            </a:r>
            <a:r>
              <a:rPr lang="en-US" dirty="0"/>
              <a:t> a ADN-</a:t>
            </a:r>
            <a:r>
              <a:rPr lang="en-US" dirty="0" err="1"/>
              <a:t>ului</a:t>
            </a:r>
            <a:r>
              <a:rPr lang="en-US" dirty="0"/>
              <a:t>. </a:t>
            </a:r>
            <a:r>
              <a:rPr lang="en-US" dirty="0" err="1"/>
              <a:t>Iluminarea</a:t>
            </a:r>
            <a:r>
              <a:rPr lang="en-US" dirty="0"/>
              <a:t> </a:t>
            </a:r>
            <a:r>
              <a:rPr lang="en-US" dirty="0" err="1"/>
              <a:t>preliminară</a:t>
            </a:r>
            <a:r>
              <a:rPr lang="en-US" dirty="0"/>
              <a:t> </a:t>
            </a:r>
            <a:r>
              <a:rPr lang="en-US" dirty="0" err="1"/>
              <a:t>provoacă</a:t>
            </a:r>
            <a:r>
              <a:rPr lang="en-US" dirty="0"/>
              <a:t> o </a:t>
            </a:r>
            <a:r>
              <a:rPr lang="en-US" dirty="0" err="1"/>
              <a:t>creștere</a:t>
            </a:r>
            <a:r>
              <a:rPr lang="en-US" dirty="0"/>
              <a:t> a </a:t>
            </a:r>
            <a:r>
              <a:rPr lang="en-US" dirty="0" err="1"/>
              <a:t>luminescenței</a:t>
            </a:r>
            <a:r>
              <a:rPr lang="en-US" dirty="0"/>
              <a:t> cu un factor de mii, care </a:t>
            </a:r>
            <a:r>
              <a:rPr lang="en-US" dirty="0" err="1"/>
              <a:t>apoi</a:t>
            </a:r>
            <a:r>
              <a:rPr lang="en-US" dirty="0"/>
              <a:t> </a:t>
            </a:r>
            <a:r>
              <a:rPr lang="en-US" dirty="0" err="1"/>
              <a:t>scadeîn</a:t>
            </a:r>
            <a:r>
              <a:rPr lang="en-US" dirty="0"/>
              <a:t> </a:t>
            </a:r>
            <a:r>
              <a:rPr lang="en-US" dirty="0" err="1"/>
              <a:t>timp</a:t>
            </a:r>
            <a:r>
              <a:rPr lang="en-US" dirty="0"/>
              <a:t>, de-a </a:t>
            </a:r>
            <a:r>
              <a:rPr lang="en-US" dirty="0" err="1"/>
              <a:t>lungul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curbe</a:t>
            </a:r>
            <a:r>
              <a:rPr lang="en-US" dirty="0"/>
              <a:t> </a:t>
            </a:r>
            <a:r>
              <a:rPr lang="en-US" dirty="0" err="1"/>
              <a:t>cinetice</a:t>
            </a:r>
            <a:r>
              <a:rPr lang="en-US" dirty="0"/>
              <a:t> </a:t>
            </a:r>
            <a:r>
              <a:rPr lang="en-US" dirty="0" err="1"/>
              <a:t>complexe</a:t>
            </a:r>
            <a:r>
              <a:rPr lang="en-US" dirty="0"/>
              <a:t> cu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multeconstante</a:t>
            </a:r>
            <a:r>
              <a:rPr lang="en-US" dirty="0"/>
              <a:t> de </a:t>
            </a:r>
            <a:r>
              <a:rPr lang="en-US" dirty="0" err="1"/>
              <a:t>timp</a:t>
            </a:r>
            <a:r>
              <a:rPr lang="en-US" dirty="0"/>
              <a:t>, de la </a:t>
            </a:r>
            <a:r>
              <a:rPr lang="en-US" dirty="0" err="1"/>
              <a:t>unități</a:t>
            </a:r>
            <a:r>
              <a:rPr lang="en-US" dirty="0"/>
              <a:t> la </a:t>
            </a:r>
            <a:r>
              <a:rPr lang="en-US" dirty="0" err="1"/>
              <a:t>zeci</a:t>
            </a:r>
            <a:r>
              <a:rPr lang="en-US" dirty="0"/>
              <a:t> de minute.</a:t>
            </a:r>
            <a:endParaRPr lang="ro-RO" dirty="0"/>
          </a:p>
          <a:p>
            <a:r>
              <a:rPr lang="en-US" b="1" dirty="0" err="1"/>
              <a:t>Radiația</a:t>
            </a:r>
            <a:r>
              <a:rPr lang="en-US" b="1" dirty="0"/>
              <a:t> </a:t>
            </a:r>
            <a:r>
              <a:rPr lang="en-US" b="1" dirty="0" err="1"/>
              <a:t>optică</a:t>
            </a:r>
            <a:r>
              <a:rPr lang="en-US" b="1" dirty="0"/>
              <a:t> a </a:t>
            </a:r>
            <a:r>
              <a:rPr lang="en-US" b="1" dirty="0" err="1"/>
              <a:t>pielii</a:t>
            </a:r>
            <a:r>
              <a:rPr lang="en-US" b="1" dirty="0"/>
              <a:t> nu </a:t>
            </a:r>
            <a:r>
              <a:rPr lang="en-US" b="1" dirty="0" err="1"/>
              <a:t>este</a:t>
            </a:r>
            <a:r>
              <a:rPr lang="en-US" b="1" dirty="0"/>
              <a:t> </a:t>
            </a:r>
            <a:r>
              <a:rPr lang="en-US" b="1" dirty="0" err="1"/>
              <a:t>termică</a:t>
            </a:r>
            <a:r>
              <a:rPr lang="en-US" dirty="0"/>
              <a:t>. </a:t>
            </a:r>
            <a:r>
              <a:rPr lang="en-US" dirty="0" err="1"/>
              <a:t>Intensitatea</a:t>
            </a:r>
            <a:r>
              <a:rPr lang="en-US" dirty="0"/>
              <a:t> </a:t>
            </a:r>
            <a:r>
              <a:rPr lang="en-US" dirty="0" err="1"/>
              <a:t>radiației</a:t>
            </a:r>
            <a:r>
              <a:rPr lang="en-US" dirty="0"/>
              <a:t> </a:t>
            </a:r>
            <a:r>
              <a:rPr lang="en-US" dirty="0" err="1"/>
              <a:t>termice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domeniul</a:t>
            </a:r>
            <a:r>
              <a:rPr lang="en-US" dirty="0"/>
              <a:t> optic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neglijabilă</a:t>
            </a:r>
            <a:r>
              <a:rPr lang="en-US" dirty="0"/>
              <a:t> - de la 1 cm2 de </a:t>
            </a:r>
            <a:r>
              <a:rPr lang="en-US" dirty="0" err="1"/>
              <a:t>suprafață</a:t>
            </a:r>
            <a:r>
              <a:rPr lang="en-US" dirty="0"/>
              <a:t> a </a:t>
            </a:r>
            <a:r>
              <a:rPr lang="en-US" dirty="0" err="1"/>
              <a:t>corpului</a:t>
            </a:r>
            <a:r>
              <a:rPr lang="en-US" dirty="0"/>
              <a:t>, o </a:t>
            </a:r>
            <a:r>
              <a:rPr lang="en-US" dirty="0" err="1"/>
              <a:t>cuantă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fi </a:t>
            </a:r>
            <a:r>
              <a:rPr lang="en-US" dirty="0" err="1"/>
              <a:t>emisă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medie</a:t>
            </a:r>
            <a:r>
              <a:rPr lang="en-US" dirty="0"/>
              <a:t> </a:t>
            </a:r>
            <a:r>
              <a:rPr lang="en-US" dirty="0" err="1"/>
              <a:t>doar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secunde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9174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96025-4180-AA79-03A9-B68148558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b="1" dirty="0"/>
              <a:t>Activitatea electrică a organelor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50FF0-A4B0-53A0-F3A6-589EBE8B3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802187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După</a:t>
            </a:r>
            <a:r>
              <a:rPr lang="en-US" dirty="0"/>
              <a:t> cum </a:t>
            </a:r>
            <a:r>
              <a:rPr lang="ro-RO" dirty="0"/>
              <a:t>am discutat</a:t>
            </a:r>
            <a:r>
              <a:rPr lang="en-US" dirty="0"/>
              <a:t>, </a:t>
            </a:r>
            <a:r>
              <a:rPr lang="en-US" dirty="0" err="1"/>
              <a:t>funcționarea</a:t>
            </a:r>
            <a:r>
              <a:rPr lang="en-US" dirty="0"/>
              <a:t> </a:t>
            </a:r>
            <a:r>
              <a:rPr lang="en-US" dirty="0" err="1"/>
              <a:t>celulelor</a:t>
            </a:r>
            <a:r>
              <a:rPr lang="en-US" dirty="0"/>
              <a:t> vii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însoțită</a:t>
            </a:r>
            <a:r>
              <a:rPr lang="en-US" dirty="0"/>
              <a:t> de </a:t>
            </a:r>
            <a:r>
              <a:rPr lang="en-US" dirty="0" err="1"/>
              <a:t>apariția</a:t>
            </a:r>
            <a:r>
              <a:rPr lang="en-US" dirty="0"/>
              <a:t> </a:t>
            </a:r>
            <a:r>
              <a:rPr lang="en-US" dirty="0" err="1"/>
              <a:t>potențialelor</a:t>
            </a:r>
            <a:r>
              <a:rPr lang="en-US" dirty="0"/>
              <a:t> </a:t>
            </a:r>
            <a:r>
              <a:rPr lang="en-US" dirty="0" err="1"/>
              <a:t>electrice</a:t>
            </a:r>
            <a:r>
              <a:rPr lang="en-US" dirty="0"/>
              <a:t> </a:t>
            </a:r>
            <a:r>
              <a:rPr lang="en-US" dirty="0" err="1"/>
              <a:t>transmembranare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 err="1"/>
              <a:t>Celulele</a:t>
            </a:r>
            <a:r>
              <a:rPr lang="en-US" dirty="0"/>
              <a:t>, </a:t>
            </a:r>
            <a:r>
              <a:rPr lang="en-US" dirty="0" err="1"/>
              <a:t>formând</a:t>
            </a:r>
            <a:r>
              <a:rPr lang="en-US" dirty="0"/>
              <a:t> un </a:t>
            </a:r>
            <a:r>
              <a:rPr lang="en-US" dirty="0" err="1"/>
              <a:t>singur</a:t>
            </a:r>
            <a:r>
              <a:rPr lang="en-US" dirty="0"/>
              <a:t> organ, </a:t>
            </a:r>
            <a:r>
              <a:rPr lang="en-US" dirty="0" err="1"/>
              <a:t>formează</a:t>
            </a:r>
            <a:r>
              <a:rPr lang="en-US" dirty="0"/>
              <a:t> o imagine </a:t>
            </a:r>
            <a:r>
              <a:rPr lang="en-US" dirty="0" err="1"/>
              <a:t>complexă</a:t>
            </a:r>
            <a:r>
              <a:rPr lang="en-US" dirty="0"/>
              <a:t> a </a:t>
            </a:r>
            <a:r>
              <a:rPr lang="en-US" dirty="0" err="1"/>
              <a:t>activității</a:t>
            </a:r>
            <a:r>
              <a:rPr lang="en-US" dirty="0"/>
              <a:t> sale </a:t>
            </a:r>
            <a:r>
              <a:rPr lang="en-US" dirty="0" err="1"/>
              <a:t>electrice</a:t>
            </a:r>
            <a:r>
              <a:rPr lang="en-US" dirty="0"/>
              <a:t>. </a:t>
            </a:r>
            <a:r>
              <a:rPr lang="en-US" dirty="0" err="1"/>
              <a:t>Aceasta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determinată</a:t>
            </a:r>
            <a:r>
              <a:rPr lang="en-US" dirty="0"/>
              <a:t> </a:t>
            </a:r>
            <a:r>
              <a:rPr lang="en-US" dirty="0" err="1"/>
              <a:t>atât</a:t>
            </a:r>
            <a:r>
              <a:rPr lang="en-US" dirty="0"/>
              <a:t> de </a:t>
            </a:r>
            <a:r>
              <a:rPr lang="en-US" dirty="0" err="1"/>
              <a:t>activitatea</a:t>
            </a:r>
            <a:r>
              <a:rPr lang="en-US" dirty="0"/>
              <a:t> </a:t>
            </a:r>
            <a:r>
              <a:rPr lang="en-US" dirty="0" err="1"/>
              <a:t>electrică</a:t>
            </a:r>
            <a:r>
              <a:rPr lang="en-US" dirty="0"/>
              <a:t> a </a:t>
            </a:r>
            <a:r>
              <a:rPr lang="en-US" dirty="0" err="1"/>
              <a:t>celulelor</a:t>
            </a:r>
            <a:r>
              <a:rPr lang="en-US" dirty="0"/>
              <a:t> </a:t>
            </a:r>
            <a:r>
              <a:rPr lang="en-US" dirty="0" err="1"/>
              <a:t>individuale</a:t>
            </a:r>
            <a:r>
              <a:rPr lang="en-US" dirty="0"/>
              <a:t>, </a:t>
            </a:r>
            <a:r>
              <a:rPr lang="en-US" dirty="0" err="1"/>
              <a:t>cât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de </a:t>
            </a:r>
            <a:r>
              <a:rPr lang="en-US" dirty="0" err="1"/>
              <a:t>interacțiunea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acestea</a:t>
            </a:r>
            <a:r>
              <a:rPr lang="en-US" dirty="0"/>
              <a:t>, de </a:t>
            </a:r>
            <a:r>
              <a:rPr lang="en-US" dirty="0" err="1"/>
              <a:t>structura</a:t>
            </a:r>
            <a:r>
              <a:rPr lang="en-US" dirty="0"/>
              <a:t> </a:t>
            </a:r>
            <a:r>
              <a:rPr lang="en-US" dirty="0" err="1"/>
              <a:t>organului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sine, de </a:t>
            </a:r>
            <a:r>
              <a:rPr lang="en-US" dirty="0" err="1"/>
              <a:t>eterogenitatea</a:t>
            </a:r>
            <a:r>
              <a:rPr lang="en-US" dirty="0"/>
              <a:t> </a:t>
            </a:r>
            <a:r>
              <a:rPr lang="en-US" dirty="0" err="1"/>
              <a:t>structurii</a:t>
            </a:r>
            <a:r>
              <a:rPr lang="en-US" dirty="0"/>
              <a:t> </a:t>
            </a:r>
            <a:r>
              <a:rPr lang="en-US" dirty="0" err="1"/>
              <a:t>acestui</a:t>
            </a:r>
            <a:r>
              <a:rPr lang="en-US" dirty="0"/>
              <a:t> organ, de </a:t>
            </a:r>
            <a:r>
              <a:rPr lang="en-US" dirty="0" err="1"/>
              <a:t>procesele</a:t>
            </a:r>
            <a:r>
              <a:rPr lang="en-US" dirty="0"/>
              <a:t> </a:t>
            </a:r>
            <a:r>
              <a:rPr lang="en-US" dirty="0" err="1"/>
              <a:t>dereglare</a:t>
            </a:r>
            <a:r>
              <a:rPr lang="en-US" dirty="0"/>
              <a:t> din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/>
              <a:t>acestuia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de o </a:t>
            </a:r>
            <a:r>
              <a:rPr lang="en-US" dirty="0" err="1"/>
              <a:t>serie</a:t>
            </a:r>
            <a:r>
              <a:rPr lang="en-US" dirty="0"/>
              <a:t> de </a:t>
            </a:r>
            <a:r>
              <a:rPr lang="en-US" dirty="0" err="1"/>
              <a:t>alte</a:t>
            </a:r>
            <a:r>
              <a:rPr lang="en-US" dirty="0"/>
              <a:t> motive.</a:t>
            </a:r>
            <a:endParaRPr lang="ro-RO" dirty="0"/>
          </a:p>
          <a:p>
            <a:r>
              <a:rPr lang="en-US" dirty="0" err="1"/>
              <a:t>Activitatea</a:t>
            </a:r>
            <a:r>
              <a:rPr lang="en-US" dirty="0"/>
              <a:t> </a:t>
            </a:r>
            <a:r>
              <a:rPr lang="en-US" dirty="0" err="1"/>
              <a:t>electrică</a:t>
            </a:r>
            <a:r>
              <a:rPr lang="en-US" dirty="0"/>
              <a:t> </a:t>
            </a:r>
            <a:r>
              <a:rPr lang="en-US" dirty="0" err="1"/>
              <a:t>reflectă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mare </a:t>
            </a:r>
            <a:r>
              <a:rPr lang="en-US" dirty="0" err="1"/>
              <a:t>măsură</a:t>
            </a:r>
            <a:r>
              <a:rPr lang="en-US" dirty="0"/>
              <a:t> </a:t>
            </a:r>
            <a:r>
              <a:rPr lang="en-US" dirty="0" err="1"/>
              <a:t>starea</a:t>
            </a:r>
            <a:r>
              <a:rPr lang="en-US" dirty="0"/>
              <a:t> </a:t>
            </a:r>
            <a:r>
              <a:rPr lang="en-US" dirty="0" err="1"/>
              <a:t>funcțională</a:t>
            </a:r>
            <a:r>
              <a:rPr lang="en-US" dirty="0"/>
              <a:t> a </a:t>
            </a:r>
            <a:r>
              <a:rPr lang="en-US" dirty="0" err="1"/>
              <a:t>celulelor</a:t>
            </a:r>
            <a:r>
              <a:rPr lang="en-US" dirty="0"/>
              <a:t>, </a:t>
            </a:r>
            <a:r>
              <a:rPr lang="en-US" dirty="0" err="1"/>
              <a:t>țesuturilor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organelor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 err="1"/>
              <a:t>Înregistrareași</a:t>
            </a:r>
            <a:r>
              <a:rPr lang="en-US" dirty="0"/>
              <a:t>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activității</a:t>
            </a:r>
            <a:r>
              <a:rPr lang="en-US" dirty="0"/>
              <a:t> </a:t>
            </a:r>
            <a:r>
              <a:rPr lang="en-US" dirty="0" err="1"/>
              <a:t>electrice</a:t>
            </a:r>
            <a:r>
              <a:rPr lang="en-US" dirty="0"/>
              <a:t> ne permit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efectuăm</a:t>
            </a:r>
            <a:r>
              <a:rPr lang="en-US" dirty="0"/>
              <a:t> </a:t>
            </a:r>
            <a:r>
              <a:rPr lang="en-US" dirty="0" err="1"/>
              <a:t>studii</a:t>
            </a:r>
            <a:r>
              <a:rPr lang="en-US" dirty="0"/>
              <a:t> </a:t>
            </a:r>
            <a:r>
              <a:rPr lang="en-US" dirty="0" err="1"/>
              <a:t>biofizice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medico-</a:t>
            </a:r>
            <a:r>
              <a:rPr lang="en-US" dirty="0" err="1"/>
              <a:t>biologice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studia </a:t>
            </a:r>
            <a:r>
              <a:rPr lang="en-US" dirty="0" err="1"/>
              <a:t>funcționarea</a:t>
            </a:r>
            <a:r>
              <a:rPr lang="en-US" dirty="0"/>
              <a:t> </a:t>
            </a:r>
            <a:r>
              <a:rPr lang="en-US" dirty="0" err="1"/>
              <a:t>organelor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a </a:t>
            </a:r>
            <a:r>
              <a:rPr lang="en-US" dirty="0" err="1"/>
              <a:t>efectua</a:t>
            </a:r>
            <a:r>
              <a:rPr lang="en-US" dirty="0"/>
              <a:t> </a:t>
            </a:r>
            <a:r>
              <a:rPr lang="en-US" dirty="0" err="1"/>
              <a:t>diagnostice</a:t>
            </a:r>
            <a:r>
              <a:rPr lang="en-US" dirty="0"/>
              <a:t> </a:t>
            </a:r>
            <a:r>
              <a:rPr lang="en-US" dirty="0" err="1"/>
              <a:t>clinice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51713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08FEA-EDD4-AB36-184F-CFEA4118C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Câmpuri</a:t>
            </a:r>
            <a:r>
              <a:rPr lang="en-US" b="1" dirty="0"/>
              <a:t> </a:t>
            </a:r>
            <a:r>
              <a:rPr lang="en-US" b="1" dirty="0" err="1"/>
              <a:t>electrice</a:t>
            </a:r>
            <a:r>
              <a:rPr lang="en-US" b="1" dirty="0"/>
              <a:t> externe ale </a:t>
            </a:r>
            <a:r>
              <a:rPr lang="en-US" b="1" dirty="0" err="1"/>
              <a:t>organelor</a:t>
            </a:r>
            <a:r>
              <a:rPr lang="en-US" b="1" dirty="0"/>
              <a:t>. </a:t>
            </a:r>
            <a:r>
              <a:rPr lang="en-US" b="1" dirty="0" err="1"/>
              <a:t>Principiul</a:t>
            </a:r>
            <a:r>
              <a:rPr lang="en-US" b="1" dirty="0"/>
              <a:t> </a:t>
            </a:r>
            <a:r>
              <a:rPr lang="en-US" b="1" dirty="0" err="1"/>
              <a:t>generatorului</a:t>
            </a:r>
            <a:r>
              <a:rPr lang="en-US" b="1" dirty="0"/>
              <a:t> </a:t>
            </a:r>
            <a:r>
              <a:rPr lang="en-US" b="1" dirty="0" err="1"/>
              <a:t>echivalent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B0683-57FB-FE1B-DA7C-4C01C5730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3" y="1825624"/>
            <a:ext cx="11319934" cy="4727575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/>
              <a:t>Atunci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se </a:t>
            </a:r>
            <a:r>
              <a:rPr lang="en-US" dirty="0" err="1"/>
              <a:t>trece</a:t>
            </a:r>
            <a:r>
              <a:rPr lang="en-US" dirty="0"/>
              <a:t> de la </a:t>
            </a: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celular</a:t>
            </a:r>
            <a:r>
              <a:rPr lang="en-US" dirty="0"/>
              <a:t> la </a:t>
            </a: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organelor</a:t>
            </a:r>
            <a:r>
              <a:rPr lang="en-US" dirty="0"/>
              <a:t> (</a:t>
            </a:r>
            <a:r>
              <a:rPr lang="en-US" dirty="0" err="1"/>
              <a:t>următorul</a:t>
            </a:r>
            <a:r>
              <a:rPr lang="ro-RO" dirty="0"/>
              <a:t> </a:t>
            </a:r>
            <a:r>
              <a:rPr lang="en-US" dirty="0" err="1"/>
              <a:t>nivel</a:t>
            </a:r>
            <a:r>
              <a:rPr lang="en-US" dirty="0"/>
              <a:t> de </a:t>
            </a:r>
            <a:r>
              <a:rPr lang="en-US" dirty="0" err="1"/>
              <a:t>organizare</a:t>
            </a:r>
            <a:r>
              <a:rPr lang="en-US" dirty="0"/>
              <a:t> a </a:t>
            </a:r>
            <a:r>
              <a:rPr lang="en-US" dirty="0" err="1"/>
              <a:t>sistemelor</a:t>
            </a:r>
            <a:r>
              <a:rPr lang="en-US" dirty="0"/>
              <a:t> vii), </a:t>
            </a:r>
            <a:r>
              <a:rPr lang="en-US" dirty="0" err="1"/>
              <a:t>apare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descrierii</a:t>
            </a:r>
            <a:r>
              <a:rPr lang="en-US" dirty="0"/>
              <a:t> </a:t>
            </a:r>
            <a:r>
              <a:rPr lang="en-US" dirty="0" err="1"/>
              <a:t>distribuției</a:t>
            </a:r>
            <a:r>
              <a:rPr lang="en-US" dirty="0"/>
              <a:t> </a:t>
            </a:r>
            <a:r>
              <a:rPr lang="en-US" dirty="0" err="1"/>
              <a:t>potențialelor</a:t>
            </a:r>
            <a:r>
              <a:rPr lang="en-US" dirty="0"/>
              <a:t> </a:t>
            </a:r>
            <a:r>
              <a:rPr lang="en-US" dirty="0" err="1"/>
              <a:t>electrice</a:t>
            </a:r>
            <a:r>
              <a:rPr lang="en-US" dirty="0"/>
              <a:t> pe </a:t>
            </a:r>
            <a:r>
              <a:rPr lang="en-US" dirty="0" err="1"/>
              <a:t>suprafața</a:t>
            </a:r>
            <a:r>
              <a:rPr lang="en-US" dirty="0"/>
              <a:t> </a:t>
            </a:r>
            <a:r>
              <a:rPr lang="en-US" dirty="0" err="1"/>
              <a:t>acestui</a:t>
            </a:r>
            <a:r>
              <a:rPr lang="en-US" dirty="0"/>
              <a:t> organ ca </a:t>
            </a:r>
            <a:r>
              <a:rPr lang="en-US" dirty="0" err="1"/>
              <a:t>urmare</a:t>
            </a:r>
            <a:r>
              <a:rPr lang="en-US" dirty="0"/>
              <a:t> a </a:t>
            </a:r>
            <a:r>
              <a:rPr lang="en-US" dirty="0" err="1"/>
              <a:t>excitării</a:t>
            </a:r>
            <a:r>
              <a:rPr lang="en-US" dirty="0"/>
              <a:t> </a:t>
            </a:r>
            <a:r>
              <a:rPr lang="en-US" dirty="0" err="1"/>
              <a:t>secvențialea</a:t>
            </a:r>
            <a:r>
              <a:rPr lang="en-US" dirty="0"/>
              <a:t> </a:t>
            </a:r>
            <a:r>
              <a:rPr lang="en-US" dirty="0" err="1"/>
              <a:t>celulelor</a:t>
            </a:r>
            <a:r>
              <a:rPr lang="en-US" dirty="0"/>
              <a:t> sale </a:t>
            </a:r>
            <a:r>
              <a:rPr lang="en-US" dirty="0" err="1"/>
              <a:t>individuale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timpul</a:t>
            </a:r>
            <a:r>
              <a:rPr lang="en-US" dirty="0"/>
              <a:t> </a:t>
            </a:r>
            <a:r>
              <a:rPr lang="en-US" dirty="0" err="1"/>
              <a:t>vieții</a:t>
            </a:r>
            <a:r>
              <a:rPr lang="en-US" dirty="0"/>
              <a:t>, </a:t>
            </a:r>
            <a:r>
              <a:rPr lang="en-US" dirty="0" err="1"/>
              <a:t>starea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organ </a:t>
            </a:r>
            <a:r>
              <a:rPr lang="en-US" dirty="0" err="1"/>
              <a:t>și</a:t>
            </a:r>
            <a:r>
              <a:rPr lang="en-US" dirty="0"/>
              <a:t>,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urmare</a:t>
            </a:r>
            <a:r>
              <a:rPr lang="en-US" dirty="0"/>
              <a:t>, </a:t>
            </a:r>
            <a:r>
              <a:rPr lang="en-US" dirty="0" err="1"/>
              <a:t>activitatea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electrică</a:t>
            </a:r>
            <a:r>
              <a:rPr lang="en-US" dirty="0"/>
              <a:t>, se </a:t>
            </a:r>
            <a:r>
              <a:rPr lang="en-US" dirty="0" err="1"/>
              <a:t>schimbă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timp.</a:t>
            </a:r>
            <a:r>
              <a:rPr lang="en-US" dirty="0"/>
              <a:t>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lucru</a:t>
            </a:r>
            <a:r>
              <a:rPr lang="en-US" dirty="0"/>
              <a:t> se </a:t>
            </a:r>
            <a:r>
              <a:rPr lang="en-US" dirty="0" err="1"/>
              <a:t>datorează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principal </a:t>
            </a:r>
            <a:r>
              <a:rPr lang="en-US" dirty="0" err="1"/>
              <a:t>propagării</a:t>
            </a:r>
            <a:r>
              <a:rPr lang="en-US" dirty="0"/>
              <a:t> </a:t>
            </a:r>
            <a:r>
              <a:rPr lang="en-US" dirty="0" err="1"/>
              <a:t>undelor</a:t>
            </a:r>
            <a:r>
              <a:rPr lang="en-US" dirty="0"/>
              <a:t> de </a:t>
            </a:r>
            <a:r>
              <a:rPr lang="en-US" dirty="0" err="1"/>
              <a:t>excitație</a:t>
            </a:r>
            <a:r>
              <a:rPr lang="en-US" dirty="0"/>
              <a:t> de-a </a:t>
            </a:r>
            <a:r>
              <a:rPr lang="en-US" dirty="0" err="1"/>
              <a:t>lungul</a:t>
            </a:r>
            <a:r>
              <a:rPr lang="en-US" dirty="0"/>
              <a:t> </a:t>
            </a:r>
            <a:r>
              <a:rPr lang="en-US" dirty="0" err="1"/>
              <a:t>fibrelor</a:t>
            </a:r>
            <a:r>
              <a:rPr lang="en-US" dirty="0"/>
              <a:t> </a:t>
            </a:r>
            <a:r>
              <a:rPr lang="en-US" dirty="0" err="1"/>
              <a:t>nervoase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musculare</a:t>
            </a:r>
            <a:r>
              <a:rPr lang="en-US" dirty="0"/>
              <a:t>.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scopuri</a:t>
            </a:r>
            <a:r>
              <a:rPr lang="en-US" dirty="0"/>
              <a:t> de </a:t>
            </a:r>
            <a:r>
              <a:rPr lang="en-US" dirty="0" err="1"/>
              <a:t>cercetare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posibil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măsoare</a:t>
            </a:r>
            <a:r>
              <a:rPr lang="en-US" dirty="0"/>
              <a:t> </a:t>
            </a:r>
            <a:r>
              <a:rPr lang="en-US" dirty="0" err="1"/>
              <a:t>diferența</a:t>
            </a:r>
            <a:r>
              <a:rPr lang="en-US" dirty="0"/>
              <a:t> de </a:t>
            </a:r>
            <a:r>
              <a:rPr lang="en-US" dirty="0" err="1"/>
              <a:t>potențial</a:t>
            </a:r>
            <a:r>
              <a:rPr lang="en-US" dirty="0"/>
              <a:t> direct pe </a:t>
            </a:r>
            <a:r>
              <a:rPr lang="en-US" dirty="0" err="1"/>
              <a:t>suprafața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pe </a:t>
            </a:r>
            <a:r>
              <a:rPr lang="en-US" dirty="0" err="1"/>
              <a:t>structurile</a:t>
            </a:r>
            <a:r>
              <a:rPr lang="en-US" dirty="0"/>
              <a:t> interne ale </a:t>
            </a:r>
            <a:r>
              <a:rPr lang="en-US" dirty="0" err="1"/>
              <a:t>organului</a:t>
            </a:r>
            <a:r>
              <a:rPr lang="en-US" dirty="0"/>
              <a:t> </a:t>
            </a:r>
            <a:r>
              <a:rPr lang="en-US" dirty="0" err="1"/>
              <a:t>studiat</a:t>
            </a:r>
            <a:r>
              <a:rPr lang="en-US" dirty="0"/>
              <a:t> (</a:t>
            </a:r>
            <a:r>
              <a:rPr lang="en-US" dirty="0" err="1"/>
              <a:t>inimă</a:t>
            </a:r>
            <a:r>
              <a:rPr lang="en-US" dirty="0"/>
              <a:t>, </a:t>
            </a:r>
            <a:r>
              <a:rPr lang="en-US" dirty="0" err="1"/>
              <a:t>creier</a:t>
            </a:r>
            <a:r>
              <a:rPr lang="en-US" dirty="0"/>
              <a:t> etc.). </a:t>
            </a:r>
            <a:r>
              <a:rPr lang="ro-RO" dirty="0"/>
              <a:t>Î</a:t>
            </a:r>
            <a:r>
              <a:rPr lang="en-US" dirty="0"/>
              <a:t>n practica </a:t>
            </a:r>
            <a:r>
              <a:rPr lang="en-US" dirty="0" err="1"/>
              <a:t>clinică</a:t>
            </a:r>
            <a:r>
              <a:rPr lang="en-US" dirty="0"/>
              <a:t>, o </a:t>
            </a:r>
            <a:r>
              <a:rPr lang="en-US" dirty="0" err="1"/>
              <a:t>astfel</a:t>
            </a:r>
            <a:r>
              <a:rPr lang="en-US" dirty="0"/>
              <a:t> de </a:t>
            </a:r>
            <a:r>
              <a:rPr lang="en-US" dirty="0" err="1"/>
              <a:t>măsurare</a:t>
            </a:r>
            <a:r>
              <a:rPr lang="en-US" dirty="0"/>
              <a:t> </a:t>
            </a:r>
            <a:r>
              <a:rPr lang="en-US" dirty="0" err="1"/>
              <a:t>directă</a:t>
            </a:r>
            <a:r>
              <a:rPr lang="en-US" dirty="0"/>
              <a:t> a </a:t>
            </a:r>
            <a:r>
              <a:rPr lang="en-US" dirty="0" err="1"/>
              <a:t>diferenței</a:t>
            </a:r>
            <a:r>
              <a:rPr lang="en-US" dirty="0"/>
              <a:t> de </a:t>
            </a:r>
            <a:r>
              <a:rPr lang="en-US" dirty="0" err="1"/>
              <a:t>potențial</a:t>
            </a:r>
            <a:r>
              <a:rPr lang="en-US" dirty="0"/>
              <a:t> pe un organ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dificil</a:t>
            </a:r>
            <a:r>
              <a:rPr lang="en-US" dirty="0"/>
              <a:t> de </a:t>
            </a:r>
            <a:r>
              <a:rPr lang="en-US" dirty="0" err="1"/>
              <a:t>implementat</a:t>
            </a:r>
            <a:r>
              <a:rPr lang="en-US" dirty="0"/>
              <a:t>. Dar </a:t>
            </a:r>
            <a:r>
              <a:rPr lang="en-US" dirty="0" err="1"/>
              <a:t>chiar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cazurile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posibil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măsoare</a:t>
            </a:r>
            <a:r>
              <a:rPr lang="en-US" dirty="0"/>
              <a:t> </a:t>
            </a:r>
            <a:r>
              <a:rPr lang="en-US" dirty="0" err="1"/>
              <a:t>diferențele</a:t>
            </a:r>
            <a:r>
              <a:rPr lang="en-US" dirty="0"/>
              <a:t> de </a:t>
            </a:r>
            <a:r>
              <a:rPr lang="en-US" dirty="0" err="1"/>
              <a:t>potențial</a:t>
            </a:r>
            <a:r>
              <a:rPr lang="en-US" dirty="0"/>
              <a:t> direct pe </a:t>
            </a:r>
            <a:r>
              <a:rPr lang="en-US" dirty="0" err="1"/>
              <a:t>organele</a:t>
            </a:r>
            <a:r>
              <a:rPr lang="en-US" dirty="0"/>
              <a:t> interne, </a:t>
            </a:r>
            <a:r>
              <a:rPr lang="en-US" dirty="0" err="1"/>
              <a:t>cartografierea</a:t>
            </a:r>
            <a:r>
              <a:rPr lang="en-US" dirty="0"/>
              <a:t> </a:t>
            </a:r>
            <a:r>
              <a:rPr lang="en-US" dirty="0" err="1"/>
              <a:t>acestora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descrierea</a:t>
            </a:r>
            <a:r>
              <a:rPr lang="en-US" dirty="0"/>
              <a:t> </a:t>
            </a:r>
            <a:r>
              <a:rPr lang="en-US" dirty="0" err="1"/>
              <a:t>modificărilor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timp</a:t>
            </a:r>
            <a:r>
              <a:rPr lang="en-US" dirty="0"/>
              <a:t> </a:t>
            </a:r>
            <a:r>
              <a:rPr lang="en-US" dirty="0" err="1"/>
              <a:t>reprezintă</a:t>
            </a:r>
            <a:r>
              <a:rPr lang="en-US" dirty="0"/>
              <a:t> o </a:t>
            </a:r>
            <a:r>
              <a:rPr lang="en-US" dirty="0" err="1"/>
              <a:t>sarcină</a:t>
            </a:r>
            <a:r>
              <a:rPr lang="en-US" dirty="0"/>
              <a:t> </a:t>
            </a:r>
            <a:r>
              <a:rPr lang="en-US" dirty="0" err="1"/>
              <a:t>dificilă</a:t>
            </a:r>
            <a:r>
              <a:rPr lang="en-US" dirty="0"/>
              <a:t>. </a:t>
            </a:r>
            <a:endParaRPr lang="ro-RO" dirty="0"/>
          </a:p>
          <a:p>
            <a:r>
              <a:rPr lang="ro-RO" dirty="0"/>
              <a:t>P</a:t>
            </a:r>
            <a:r>
              <a:rPr lang="en-US" dirty="0" err="1"/>
              <a:t>entru</a:t>
            </a:r>
            <a:r>
              <a:rPr lang="en-US" dirty="0"/>
              <a:t> a </a:t>
            </a:r>
            <a:r>
              <a:rPr lang="en-US" dirty="0" err="1"/>
              <a:t>evalua</a:t>
            </a:r>
            <a:r>
              <a:rPr lang="en-US" dirty="0"/>
              <a:t> </a:t>
            </a:r>
            <a:r>
              <a:rPr lang="en-US" dirty="0" err="1"/>
              <a:t>starea</a:t>
            </a:r>
            <a:r>
              <a:rPr lang="en-US" dirty="0"/>
              <a:t> </a:t>
            </a:r>
            <a:r>
              <a:rPr lang="en-US" dirty="0" err="1"/>
              <a:t>funcțională</a:t>
            </a:r>
            <a:r>
              <a:rPr lang="en-US" dirty="0"/>
              <a:t> a </a:t>
            </a:r>
            <a:r>
              <a:rPr lang="en-US" dirty="0" err="1"/>
              <a:t>unui</a:t>
            </a:r>
            <a:r>
              <a:rPr lang="en-US" dirty="0"/>
              <a:t> organ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activitatea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electrică</a:t>
            </a:r>
            <a:r>
              <a:rPr lang="en-US" dirty="0"/>
              <a:t>, </a:t>
            </a:r>
            <a:r>
              <a:rPr lang="en-US" b="1" dirty="0"/>
              <a:t>se </a:t>
            </a:r>
            <a:r>
              <a:rPr lang="en-US" b="1" dirty="0" err="1"/>
              <a:t>utilizează</a:t>
            </a:r>
            <a:r>
              <a:rPr lang="en-US" b="1" dirty="0"/>
              <a:t> </a:t>
            </a:r>
            <a:r>
              <a:rPr lang="en-US" b="1" dirty="0" err="1"/>
              <a:t>principiul</a:t>
            </a:r>
            <a:r>
              <a:rPr lang="en-US" b="1" dirty="0"/>
              <a:t> </a:t>
            </a:r>
            <a:r>
              <a:rPr lang="en-US" b="1" dirty="0" err="1"/>
              <a:t>generatorului</a:t>
            </a:r>
            <a:r>
              <a:rPr lang="en-US" b="1" dirty="0"/>
              <a:t> </a:t>
            </a:r>
            <a:r>
              <a:rPr lang="en-US" b="1" dirty="0" err="1"/>
              <a:t>echivalent</a:t>
            </a:r>
            <a:r>
              <a:rPr lang="en-US" dirty="0"/>
              <a:t>. </a:t>
            </a:r>
            <a:r>
              <a:rPr lang="en-US" dirty="0" err="1"/>
              <a:t>Acesta</a:t>
            </a:r>
            <a:r>
              <a:rPr lang="en-US" dirty="0"/>
              <a:t> </a:t>
            </a:r>
            <a:r>
              <a:rPr lang="en-US" dirty="0" err="1"/>
              <a:t>constă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faptul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organul</a:t>
            </a:r>
            <a:r>
              <a:rPr lang="en-US" dirty="0"/>
              <a:t> </a:t>
            </a:r>
            <a:r>
              <a:rPr lang="en-US" dirty="0" err="1"/>
              <a:t>studiat</a:t>
            </a:r>
            <a:r>
              <a:rPr lang="en-US" dirty="0"/>
              <a:t>, format din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celule</a:t>
            </a:r>
            <a:r>
              <a:rPr lang="en-US" dirty="0"/>
              <a:t> care sunt </a:t>
            </a:r>
            <a:r>
              <a:rPr lang="en-US" dirty="0" err="1"/>
              <a:t>excitate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momente</a:t>
            </a:r>
            <a:r>
              <a:rPr lang="en-US" dirty="0"/>
              <a:t> </a:t>
            </a:r>
            <a:r>
              <a:rPr lang="en-US" dirty="0" err="1"/>
              <a:t>diferite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timp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reprezentat</a:t>
            </a:r>
            <a:r>
              <a:rPr lang="en-US" dirty="0"/>
              <a:t> de </a:t>
            </a:r>
            <a:r>
              <a:rPr lang="en-US" dirty="0" err="1"/>
              <a:t>modelul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singur</a:t>
            </a:r>
            <a:r>
              <a:rPr lang="en-US" dirty="0"/>
              <a:t> generator </a:t>
            </a:r>
            <a:r>
              <a:rPr lang="en-US" dirty="0" err="1"/>
              <a:t>echivalent</a:t>
            </a:r>
            <a:r>
              <a:rPr lang="en-US" dirty="0"/>
              <a:t>. Se </a:t>
            </a:r>
            <a:r>
              <a:rPr lang="ro-RO" dirty="0"/>
              <a:t>admite,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acest</a:t>
            </a:r>
            <a:r>
              <a:rPr lang="en-US" dirty="0"/>
              <a:t> generator </a:t>
            </a:r>
            <a:r>
              <a:rPr lang="en-US" dirty="0" err="1"/>
              <a:t>echivalent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situat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interiorul</a:t>
            </a:r>
            <a:r>
              <a:rPr lang="en-US" dirty="0"/>
              <a:t> </a:t>
            </a:r>
            <a:r>
              <a:rPr lang="en-US" dirty="0" err="1"/>
              <a:t>corpului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creează</a:t>
            </a:r>
            <a:r>
              <a:rPr lang="en-US" dirty="0"/>
              <a:t> un </a:t>
            </a:r>
            <a:r>
              <a:rPr lang="en-US" dirty="0" err="1"/>
              <a:t>câmp</a:t>
            </a:r>
            <a:r>
              <a:rPr lang="en-US" dirty="0"/>
              <a:t> electric pe </a:t>
            </a:r>
            <a:r>
              <a:rPr lang="en-US" dirty="0" err="1"/>
              <a:t>suprafața</a:t>
            </a:r>
            <a:r>
              <a:rPr lang="en-US" dirty="0"/>
              <a:t> </a:t>
            </a:r>
            <a:r>
              <a:rPr lang="en-US" dirty="0" err="1"/>
              <a:t>corpului</a:t>
            </a:r>
            <a:r>
              <a:rPr lang="en-US" dirty="0"/>
              <a:t>, care se </a:t>
            </a:r>
            <a:r>
              <a:rPr lang="en-US" dirty="0" err="1"/>
              <a:t>modifică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funcție</a:t>
            </a:r>
            <a:r>
              <a:rPr lang="en-US" dirty="0"/>
              <a:t> de </a:t>
            </a:r>
            <a:r>
              <a:rPr lang="en-US" dirty="0" err="1"/>
              <a:t>modificarea</a:t>
            </a:r>
            <a:r>
              <a:rPr lang="en-US" dirty="0"/>
              <a:t> </a:t>
            </a:r>
            <a:r>
              <a:rPr lang="en-US" dirty="0" err="1"/>
              <a:t>activității</a:t>
            </a:r>
            <a:r>
              <a:rPr lang="en-US" dirty="0"/>
              <a:t> </a:t>
            </a:r>
            <a:r>
              <a:rPr lang="en-US" dirty="0" err="1"/>
              <a:t>electrice</a:t>
            </a:r>
            <a:r>
              <a:rPr lang="en-US" dirty="0"/>
              <a:t> a </a:t>
            </a:r>
            <a:r>
              <a:rPr lang="en-US" dirty="0" err="1"/>
              <a:t>organului</a:t>
            </a:r>
            <a:r>
              <a:rPr lang="en-US" dirty="0"/>
              <a:t> </a:t>
            </a:r>
            <a:r>
              <a:rPr lang="en-US" dirty="0" err="1"/>
              <a:t>studiat</a:t>
            </a:r>
            <a:r>
              <a:rPr lang="en-US" dirty="0"/>
              <a:t>. T</a:t>
            </a:r>
            <a:endParaRPr lang="ro-RO" dirty="0"/>
          </a:p>
          <a:p>
            <a:r>
              <a:rPr lang="en-US" dirty="0" err="1"/>
              <a:t>ermenul</a:t>
            </a:r>
            <a:r>
              <a:rPr lang="en-US" dirty="0"/>
              <a:t> „</a:t>
            </a:r>
            <a:r>
              <a:rPr lang="en-US" dirty="0" err="1"/>
              <a:t>echivalent</a:t>
            </a:r>
            <a:r>
              <a:rPr lang="en-US" dirty="0"/>
              <a:t>” </a:t>
            </a:r>
            <a:r>
              <a:rPr lang="en-US" dirty="0" err="1"/>
              <a:t>înseamnă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distribuția</a:t>
            </a:r>
            <a:r>
              <a:rPr lang="en-US" dirty="0"/>
              <a:t> </a:t>
            </a:r>
            <a:r>
              <a:rPr lang="en-US" dirty="0" err="1"/>
              <a:t>potențialelor</a:t>
            </a:r>
            <a:r>
              <a:rPr lang="en-US" dirty="0"/>
              <a:t> pe </a:t>
            </a:r>
            <a:r>
              <a:rPr lang="en-US" dirty="0" err="1"/>
              <a:t>suprafața</a:t>
            </a:r>
            <a:r>
              <a:rPr lang="en-US" dirty="0"/>
              <a:t> </a:t>
            </a:r>
            <a:r>
              <a:rPr lang="en-US" dirty="0" err="1"/>
              <a:t>corpului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modificarea</a:t>
            </a:r>
            <a:r>
              <a:rPr lang="en-US" dirty="0"/>
              <a:t> lor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timp</a:t>
            </a:r>
            <a:r>
              <a:rPr lang="en-US" dirty="0"/>
              <a:t> generate de organ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trebui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fie </a:t>
            </a:r>
            <a:r>
              <a:rPr lang="en-US" dirty="0" err="1"/>
              <a:t>apropiate</a:t>
            </a:r>
            <a:r>
              <a:rPr lang="en-US" dirty="0"/>
              <a:t> de </a:t>
            </a:r>
            <a:r>
              <a:rPr lang="en-US" dirty="0" err="1"/>
              <a:t>cele</a:t>
            </a:r>
            <a:r>
              <a:rPr lang="en-US" dirty="0"/>
              <a:t> generate de un generator </a:t>
            </a:r>
            <a:r>
              <a:rPr lang="en-US" dirty="0" err="1"/>
              <a:t>imaginar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/>
              <a:t>De </a:t>
            </a:r>
            <a:r>
              <a:rPr lang="en-US" dirty="0" err="1"/>
              <a:t>exemplu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teoria </a:t>
            </a:r>
            <a:r>
              <a:rPr lang="en-US" dirty="0" err="1"/>
              <a:t>lui</a:t>
            </a:r>
            <a:r>
              <a:rPr lang="en-US" dirty="0"/>
              <a:t> Einthoven, </a:t>
            </a:r>
            <a:r>
              <a:rPr lang="en-US" dirty="0" err="1"/>
              <a:t>inima</a:t>
            </a:r>
            <a:r>
              <a:rPr lang="en-US" dirty="0"/>
              <a:t>, ale </a:t>
            </a:r>
            <a:r>
              <a:rPr lang="en-US" dirty="0" err="1"/>
              <a:t>cărei</a:t>
            </a:r>
            <a:r>
              <a:rPr lang="en-US" dirty="0"/>
              <a:t> </a:t>
            </a:r>
            <a:r>
              <a:rPr lang="en-US" dirty="0" err="1"/>
              <a:t>celule</a:t>
            </a:r>
            <a:r>
              <a:rPr lang="en-US" dirty="0"/>
              <a:t> sunt </a:t>
            </a:r>
            <a:r>
              <a:rPr lang="en-US" dirty="0" err="1"/>
              <a:t>excitate</a:t>
            </a:r>
            <a:r>
              <a:rPr lang="en-US" dirty="0"/>
              <a:t> </a:t>
            </a:r>
            <a:r>
              <a:rPr lang="en-US" dirty="0" err="1"/>
              <a:t>într</a:t>
            </a:r>
            <a:r>
              <a:rPr lang="en-US" dirty="0"/>
              <a:t>-o </a:t>
            </a:r>
            <a:r>
              <a:rPr lang="en-US" dirty="0" err="1"/>
              <a:t>secvență</a:t>
            </a:r>
            <a:r>
              <a:rPr lang="en-US" dirty="0"/>
              <a:t> </a:t>
            </a:r>
            <a:r>
              <a:rPr lang="en-US" dirty="0" err="1"/>
              <a:t>complexă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reprezentată</a:t>
            </a:r>
            <a:r>
              <a:rPr lang="en-US" dirty="0"/>
              <a:t> de un </a:t>
            </a:r>
            <a:r>
              <a:rPr lang="en-US" dirty="0" err="1"/>
              <a:t>dipol</a:t>
            </a:r>
            <a:r>
              <a:rPr lang="en-US" dirty="0"/>
              <a:t> de </a:t>
            </a:r>
            <a:r>
              <a:rPr lang="en-US" dirty="0" err="1"/>
              <a:t>curent</a:t>
            </a:r>
            <a:r>
              <a:rPr lang="en-US" dirty="0"/>
              <a:t> (generator </a:t>
            </a:r>
            <a:r>
              <a:rPr lang="en-US" dirty="0" err="1"/>
              <a:t>echivalent</a:t>
            </a:r>
            <a:r>
              <a:rPr lang="en-US" dirty="0"/>
              <a:t>). Mai </a:t>
            </a:r>
            <a:r>
              <a:rPr lang="en-US" dirty="0" err="1"/>
              <a:t>mult</a:t>
            </a:r>
            <a:r>
              <a:rPr lang="en-US" dirty="0"/>
              <a:t>, se </a:t>
            </a:r>
            <a:r>
              <a:rPr lang="en-US" dirty="0" err="1"/>
              <a:t>crede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modificarea</a:t>
            </a:r>
            <a:r>
              <a:rPr lang="en-US" dirty="0"/>
              <a:t> </a:t>
            </a:r>
            <a:r>
              <a:rPr lang="en-US" dirty="0" err="1"/>
              <a:t>potențialelor</a:t>
            </a:r>
            <a:r>
              <a:rPr lang="en-US" dirty="0"/>
              <a:t> </a:t>
            </a:r>
            <a:r>
              <a:rPr lang="en-US" dirty="0" err="1"/>
              <a:t>câmpului</a:t>
            </a:r>
            <a:r>
              <a:rPr lang="en-US" dirty="0"/>
              <a:t> electric de pe </a:t>
            </a:r>
            <a:r>
              <a:rPr lang="en-US" dirty="0" err="1"/>
              <a:t>suprafața</a:t>
            </a:r>
            <a:r>
              <a:rPr lang="en-US" dirty="0"/>
              <a:t> </a:t>
            </a:r>
            <a:r>
              <a:rPr lang="en-US" dirty="0" err="1"/>
              <a:t>toracelui</a:t>
            </a:r>
            <a:r>
              <a:rPr lang="en-US" dirty="0"/>
              <a:t>, </a:t>
            </a:r>
            <a:r>
              <a:rPr lang="en-US" dirty="0" err="1"/>
              <a:t>cauzată</a:t>
            </a:r>
            <a:r>
              <a:rPr lang="en-US" dirty="0"/>
              <a:t> de o </a:t>
            </a:r>
            <a:r>
              <a:rPr lang="en-US" dirty="0" err="1"/>
              <a:t>modificare</a:t>
            </a:r>
            <a:r>
              <a:rPr lang="en-US" dirty="0"/>
              <a:t> a </a:t>
            </a:r>
            <a:r>
              <a:rPr lang="en-US" dirty="0" err="1"/>
              <a:t>momentului</a:t>
            </a:r>
            <a:r>
              <a:rPr lang="en-US" dirty="0"/>
              <a:t> electric al </a:t>
            </a:r>
            <a:r>
              <a:rPr lang="en-US" dirty="0" err="1"/>
              <a:t>dipolului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aceeași</a:t>
            </a:r>
            <a:r>
              <a:rPr lang="en-US" dirty="0"/>
              <a:t> cu </a:t>
            </a:r>
            <a:r>
              <a:rPr lang="en-US" dirty="0" err="1"/>
              <a:t>cea</a:t>
            </a:r>
            <a:r>
              <a:rPr lang="en-US" dirty="0"/>
              <a:t> a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inimi</a:t>
            </a:r>
            <a:r>
              <a:rPr lang="en-US" dirty="0"/>
              <a:t> </a:t>
            </a:r>
            <a:r>
              <a:rPr lang="en-US" dirty="0" err="1"/>
              <a:t>funcționale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46788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E433E-306A-D54D-3102-463479116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02128"/>
            <a:ext cx="10967357" cy="5747657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O </a:t>
            </a:r>
            <a:r>
              <a:rPr lang="en-US" dirty="0" err="1"/>
              <a:t>metodă</a:t>
            </a:r>
            <a:r>
              <a:rPr lang="en-US" dirty="0"/>
              <a:t> de </a:t>
            </a:r>
            <a:r>
              <a:rPr lang="en-US" dirty="0" err="1"/>
              <a:t>studiere</a:t>
            </a:r>
            <a:r>
              <a:rPr lang="en-US" dirty="0"/>
              <a:t> a </a:t>
            </a:r>
            <a:r>
              <a:rPr lang="en-US" dirty="0" err="1"/>
              <a:t>funcționării</a:t>
            </a:r>
            <a:r>
              <a:rPr lang="en-US" dirty="0"/>
              <a:t> </a:t>
            </a:r>
            <a:r>
              <a:rPr lang="en-US" dirty="0" err="1"/>
              <a:t>organelor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țesuturilor</a:t>
            </a:r>
            <a:r>
              <a:rPr lang="en-US" dirty="0"/>
              <a:t> </a:t>
            </a:r>
            <a:r>
              <a:rPr lang="en-US" dirty="0" err="1"/>
              <a:t>bazată</a:t>
            </a:r>
            <a:r>
              <a:rPr lang="en-US" dirty="0"/>
              <a:t> pe </a:t>
            </a:r>
            <a:r>
              <a:rPr lang="en-US" dirty="0" err="1"/>
              <a:t>înregistrarea</a:t>
            </a:r>
            <a:r>
              <a:rPr lang="en-US" dirty="0"/>
              <a:t> </a:t>
            </a:r>
            <a:r>
              <a:rPr lang="en-US" dirty="0" err="1"/>
              <a:t>potențialelor</a:t>
            </a:r>
            <a:r>
              <a:rPr lang="en-US" dirty="0"/>
              <a:t> </a:t>
            </a:r>
            <a:r>
              <a:rPr lang="en-US" dirty="0" err="1"/>
              <a:t>câmpului</a:t>
            </a:r>
            <a:r>
              <a:rPr lang="en-US" dirty="0"/>
              <a:t> electric de pe </a:t>
            </a:r>
            <a:r>
              <a:rPr lang="en-US" dirty="0" err="1"/>
              <a:t>suprafața</a:t>
            </a:r>
            <a:r>
              <a:rPr lang="en-US" dirty="0"/>
              <a:t> </a:t>
            </a:r>
            <a:r>
              <a:rPr lang="en-US" dirty="0" err="1"/>
              <a:t>corpului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timp</a:t>
            </a:r>
            <a:r>
              <a:rPr lang="en-US" dirty="0"/>
              <a:t> se </a:t>
            </a:r>
            <a:r>
              <a:rPr lang="en-US" dirty="0" err="1"/>
              <a:t>numește</a:t>
            </a:r>
            <a:r>
              <a:rPr lang="en-US" dirty="0"/>
              <a:t> </a:t>
            </a:r>
            <a:r>
              <a:rPr lang="en-US" b="1" dirty="0" err="1"/>
              <a:t>electrografie</a:t>
            </a:r>
            <a:r>
              <a:rPr lang="en-US" dirty="0"/>
              <a:t>. Doi </a:t>
            </a:r>
            <a:r>
              <a:rPr lang="en-US" dirty="0" err="1"/>
              <a:t>electrozi</a:t>
            </a:r>
            <a:r>
              <a:rPr lang="en-US" dirty="0"/>
              <a:t> </a:t>
            </a:r>
            <a:r>
              <a:rPr lang="en-US" dirty="0" err="1"/>
              <a:t>aplicați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puncte</a:t>
            </a:r>
            <a:r>
              <a:rPr lang="en-US" dirty="0"/>
              <a:t> </a:t>
            </a:r>
            <a:r>
              <a:rPr lang="en-US" dirty="0" err="1"/>
              <a:t>diferite</a:t>
            </a:r>
            <a:r>
              <a:rPr lang="en-US" dirty="0"/>
              <a:t> de pe </a:t>
            </a:r>
            <a:r>
              <a:rPr lang="en-US" dirty="0" err="1"/>
              <a:t>suprafața</a:t>
            </a:r>
            <a:r>
              <a:rPr lang="en-US" dirty="0"/>
              <a:t> </a:t>
            </a:r>
            <a:r>
              <a:rPr lang="en-US" dirty="0" err="1"/>
              <a:t>corpului</a:t>
            </a:r>
            <a:r>
              <a:rPr lang="en-US" dirty="0"/>
              <a:t> </a:t>
            </a:r>
            <a:r>
              <a:rPr lang="en-US" dirty="0" err="1"/>
              <a:t>înregistrează</a:t>
            </a:r>
            <a:r>
              <a:rPr lang="en-US" dirty="0"/>
              <a:t> </a:t>
            </a:r>
            <a:r>
              <a:rPr lang="en-US" dirty="0" err="1"/>
              <a:t>diferența</a:t>
            </a:r>
            <a:r>
              <a:rPr lang="en-US" dirty="0"/>
              <a:t> de </a:t>
            </a:r>
            <a:r>
              <a:rPr lang="en-US" dirty="0" err="1"/>
              <a:t>potențial</a:t>
            </a:r>
            <a:r>
              <a:rPr lang="en-US" dirty="0"/>
              <a:t> care se </a:t>
            </a:r>
            <a:r>
              <a:rPr lang="en-US" dirty="0" err="1"/>
              <a:t>modifică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timp.</a:t>
            </a:r>
            <a:r>
              <a:rPr lang="ro-RO" dirty="0"/>
              <a:t> </a:t>
            </a:r>
            <a:r>
              <a:rPr lang="en-US" dirty="0" err="1"/>
              <a:t>Dependența</a:t>
            </a:r>
            <a:r>
              <a:rPr lang="en-US" dirty="0"/>
              <a:t> de </a:t>
            </a:r>
            <a:r>
              <a:rPr lang="en-US" dirty="0" err="1"/>
              <a:t>timp</a:t>
            </a:r>
            <a:r>
              <a:rPr lang="en-US" dirty="0"/>
              <a:t> a </a:t>
            </a:r>
            <a:r>
              <a:rPr lang="en-US" dirty="0" err="1"/>
              <a:t>modificării</a:t>
            </a:r>
            <a:r>
              <a:rPr lang="en-US" dirty="0"/>
              <a:t> </a:t>
            </a:r>
            <a:r>
              <a:rPr lang="en-US" dirty="0" err="1"/>
              <a:t>acestei</a:t>
            </a:r>
            <a:r>
              <a:rPr lang="en-US" dirty="0"/>
              <a:t> </a:t>
            </a:r>
            <a:r>
              <a:rPr lang="en-US" dirty="0" err="1"/>
              <a:t>diferențe</a:t>
            </a:r>
            <a:r>
              <a:rPr lang="en-US" dirty="0"/>
              <a:t> de </a:t>
            </a:r>
            <a:r>
              <a:rPr lang="en-US" dirty="0" err="1"/>
              <a:t>potențial</a:t>
            </a:r>
            <a:r>
              <a:rPr lang="en-US" dirty="0"/>
              <a:t> </a:t>
            </a:r>
            <a:r>
              <a:rPr lang="en-US" dirty="0" err="1"/>
              <a:t>Acp</a:t>
            </a:r>
            <a:r>
              <a:rPr lang="en-US" dirty="0"/>
              <a:t>(t) se </a:t>
            </a:r>
            <a:r>
              <a:rPr lang="en-US" dirty="0" err="1"/>
              <a:t>numește</a:t>
            </a:r>
            <a:r>
              <a:rPr lang="en-US" dirty="0"/>
              <a:t> </a:t>
            </a:r>
            <a:r>
              <a:rPr lang="en-US" b="1" dirty="0" err="1"/>
              <a:t>electrogramă</a:t>
            </a:r>
            <a:r>
              <a:rPr lang="en-US" dirty="0"/>
              <a:t>.</a:t>
            </a:r>
            <a:endParaRPr lang="ro-RO" dirty="0"/>
          </a:p>
          <a:p>
            <a:r>
              <a:rPr lang="en-US" dirty="0" err="1"/>
              <a:t>Denumirea</a:t>
            </a:r>
            <a:r>
              <a:rPr lang="en-US" dirty="0"/>
              <a:t> </a:t>
            </a:r>
            <a:r>
              <a:rPr lang="en-US" dirty="0" err="1"/>
              <a:t>electrogramei</a:t>
            </a:r>
            <a:r>
              <a:rPr lang="en-US" dirty="0"/>
              <a:t> </a:t>
            </a:r>
            <a:r>
              <a:rPr lang="en-US" dirty="0" err="1"/>
              <a:t>indică</a:t>
            </a:r>
            <a:r>
              <a:rPr lang="en-US" dirty="0"/>
              <a:t> </a:t>
            </a:r>
            <a:r>
              <a:rPr lang="en-US" dirty="0" err="1"/>
              <a:t>organele</a:t>
            </a:r>
            <a:r>
              <a:rPr lang="en-US" dirty="0"/>
              <a:t> (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țesuturile</a:t>
            </a:r>
            <a:r>
              <a:rPr lang="en-US" dirty="0"/>
              <a:t>) a </a:t>
            </a:r>
            <a:r>
              <a:rPr lang="en-US" dirty="0" err="1"/>
              <a:t>căror</a:t>
            </a:r>
            <a:r>
              <a:rPr lang="en-US" dirty="0"/>
              <a:t> </a:t>
            </a:r>
            <a:r>
              <a:rPr lang="en-US" dirty="0" err="1"/>
              <a:t>funcționare</a:t>
            </a:r>
            <a:r>
              <a:rPr lang="en-US" dirty="0"/>
              <a:t> duce la </a:t>
            </a:r>
            <a:r>
              <a:rPr lang="en-US" dirty="0" err="1"/>
              <a:t>apariția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modificări</a:t>
            </a:r>
            <a:r>
              <a:rPr lang="en-US" dirty="0"/>
              <a:t> </a:t>
            </a:r>
            <a:r>
              <a:rPr lang="en-US" dirty="0" err="1"/>
              <a:t>înregistrate</a:t>
            </a:r>
            <a:r>
              <a:rPr lang="en-US" dirty="0"/>
              <a:t> ale </a:t>
            </a:r>
            <a:r>
              <a:rPr lang="en-US" dirty="0" err="1"/>
              <a:t>diferenței</a:t>
            </a:r>
            <a:r>
              <a:rPr lang="en-US" dirty="0"/>
              <a:t> de </a:t>
            </a:r>
            <a:r>
              <a:rPr lang="en-US" dirty="0" err="1"/>
              <a:t>potențial</a:t>
            </a:r>
            <a:r>
              <a:rPr lang="en-US" dirty="0"/>
              <a:t>: </a:t>
            </a:r>
            <a:r>
              <a:rPr lang="en-US" b="1" dirty="0" err="1"/>
              <a:t>inimă</a:t>
            </a:r>
            <a:r>
              <a:rPr lang="en-US" b="1" dirty="0"/>
              <a:t> - ECG (</a:t>
            </a:r>
            <a:r>
              <a:rPr lang="en-US" b="1" dirty="0" err="1"/>
              <a:t>electrocardiogramă</a:t>
            </a:r>
            <a:r>
              <a:rPr lang="en-US" b="1" dirty="0"/>
              <a:t>)</a:t>
            </a:r>
            <a:r>
              <a:rPr lang="en-US" dirty="0"/>
              <a:t>, </a:t>
            </a:r>
            <a:r>
              <a:rPr lang="en-US" b="1" dirty="0" err="1"/>
              <a:t>retină</a:t>
            </a:r>
            <a:r>
              <a:rPr lang="en-US" b="1" dirty="0"/>
              <a:t> - ERG (</a:t>
            </a:r>
            <a:r>
              <a:rPr lang="en-US" b="1" dirty="0" err="1"/>
              <a:t>electroretinogramă</a:t>
            </a:r>
            <a:r>
              <a:rPr lang="en-US" b="1" dirty="0"/>
              <a:t>)</a:t>
            </a:r>
            <a:r>
              <a:rPr lang="en-US" dirty="0"/>
              <a:t>, </a:t>
            </a:r>
            <a:r>
              <a:rPr lang="en-US" b="1" dirty="0" err="1"/>
              <a:t>creier</a:t>
            </a:r>
            <a:r>
              <a:rPr lang="en-US" b="1" dirty="0"/>
              <a:t> - EEG (</a:t>
            </a:r>
            <a:r>
              <a:rPr lang="en-US" b="1" dirty="0" err="1"/>
              <a:t>electroencefalogramă</a:t>
            </a:r>
            <a:r>
              <a:rPr lang="en-US" dirty="0"/>
              <a:t>), </a:t>
            </a:r>
            <a:r>
              <a:rPr lang="en-US" b="1" dirty="0" err="1"/>
              <a:t>mușchi</a:t>
            </a:r>
            <a:r>
              <a:rPr lang="en-US" b="1" dirty="0"/>
              <a:t> - EMG (</a:t>
            </a:r>
            <a:r>
              <a:rPr lang="en-US" b="1" dirty="0" err="1"/>
              <a:t>electromiogramă</a:t>
            </a:r>
            <a:r>
              <a:rPr lang="en-US" b="1" dirty="0"/>
              <a:t>),</a:t>
            </a:r>
            <a:r>
              <a:rPr lang="en-US" dirty="0"/>
              <a:t> </a:t>
            </a:r>
            <a:r>
              <a:rPr lang="en-US" b="1" dirty="0" err="1"/>
              <a:t>piele</a:t>
            </a:r>
            <a:r>
              <a:rPr lang="en-US" b="1" dirty="0"/>
              <a:t> - GSR (</a:t>
            </a:r>
            <a:r>
              <a:rPr lang="en-US" b="1" dirty="0" err="1"/>
              <a:t>răspuns</a:t>
            </a:r>
            <a:r>
              <a:rPr lang="en-US" b="1" dirty="0"/>
              <a:t> galvanic al </a:t>
            </a:r>
            <a:r>
              <a:rPr lang="en-US" b="1" dirty="0" err="1"/>
              <a:t>pielii</a:t>
            </a:r>
            <a:r>
              <a:rPr lang="en-US" b="1" dirty="0"/>
              <a:t>) </a:t>
            </a:r>
            <a:r>
              <a:rPr lang="en-US" dirty="0"/>
              <a:t>etc.</a:t>
            </a:r>
            <a:endParaRPr lang="ro-RO" dirty="0"/>
          </a:p>
          <a:p>
            <a:r>
              <a:rPr lang="en-US" dirty="0" err="1"/>
              <a:t>Există</a:t>
            </a:r>
            <a:r>
              <a:rPr lang="en-US" dirty="0"/>
              <a:t>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sarcini</a:t>
            </a:r>
            <a:r>
              <a:rPr lang="en-US" dirty="0"/>
              <a:t> </a:t>
            </a:r>
            <a:r>
              <a:rPr lang="en-US" dirty="0" err="1"/>
              <a:t>fundamentale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electrografie</a:t>
            </a:r>
            <a:r>
              <a:rPr lang="en-US" dirty="0"/>
              <a:t>:</a:t>
            </a:r>
            <a:endParaRPr lang="ro-RO" dirty="0"/>
          </a:p>
          <a:p>
            <a:pPr marL="514350" indent="-514350">
              <a:buAutoNum type="arabicParenR"/>
            </a:pPr>
            <a:r>
              <a:rPr lang="en-US" dirty="0"/>
              <a:t>sarcina </a:t>
            </a:r>
            <a:r>
              <a:rPr lang="en-US" dirty="0" err="1"/>
              <a:t>directă</a:t>
            </a:r>
            <a:r>
              <a:rPr lang="en-US" dirty="0"/>
              <a:t> - </a:t>
            </a:r>
            <a:r>
              <a:rPr lang="en-US" dirty="0" err="1"/>
              <a:t>calcularea</a:t>
            </a:r>
            <a:r>
              <a:rPr lang="en-US" dirty="0"/>
              <a:t> </a:t>
            </a:r>
            <a:r>
              <a:rPr lang="en-US" dirty="0" err="1"/>
              <a:t>distribuției</a:t>
            </a:r>
            <a:r>
              <a:rPr lang="en-US" dirty="0"/>
              <a:t> </a:t>
            </a:r>
            <a:r>
              <a:rPr lang="en-US" dirty="0" err="1"/>
              <a:t>potențialului</a:t>
            </a:r>
            <a:r>
              <a:rPr lang="en-US" dirty="0"/>
              <a:t> electric pe o </a:t>
            </a:r>
            <a:r>
              <a:rPr lang="en-US" dirty="0" err="1"/>
              <a:t>anumită</a:t>
            </a:r>
            <a:r>
              <a:rPr lang="en-US" dirty="0"/>
              <a:t> </a:t>
            </a:r>
            <a:r>
              <a:rPr lang="en-US" dirty="0" err="1"/>
              <a:t>suprafață</a:t>
            </a:r>
            <a:r>
              <a:rPr lang="en-US" dirty="0"/>
              <a:t> a </a:t>
            </a:r>
            <a:r>
              <a:rPr lang="en-US" dirty="0" err="1"/>
              <a:t>corpului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funcție</a:t>
            </a:r>
            <a:r>
              <a:rPr lang="en-US" dirty="0"/>
              <a:t> de </a:t>
            </a:r>
            <a:r>
              <a:rPr lang="en-US" dirty="0" err="1"/>
              <a:t>caracteristicile</a:t>
            </a:r>
            <a:r>
              <a:rPr lang="en-US" dirty="0"/>
              <a:t> date ale </a:t>
            </a:r>
            <a:r>
              <a:rPr lang="en-US" dirty="0" err="1"/>
              <a:t>generatorului</a:t>
            </a:r>
            <a:r>
              <a:rPr lang="en-US" dirty="0"/>
              <a:t> </a:t>
            </a:r>
            <a:r>
              <a:rPr lang="en-US" dirty="0" err="1"/>
              <a:t>echivalent</a:t>
            </a:r>
            <a:r>
              <a:rPr lang="en-US" dirty="0"/>
              <a:t>;</a:t>
            </a:r>
            <a:endParaRPr lang="ro-RO" dirty="0"/>
          </a:p>
          <a:p>
            <a:pPr marL="514350" indent="-514350">
              <a:buAutoNum type="arabicParenR"/>
            </a:pPr>
            <a:r>
              <a:rPr lang="en-US" dirty="0"/>
              <a:t>sarcina </a:t>
            </a:r>
            <a:r>
              <a:rPr lang="en-US" dirty="0" err="1"/>
              <a:t>inversă</a:t>
            </a:r>
            <a:r>
              <a:rPr lang="en-US" dirty="0"/>
              <a:t> - </a:t>
            </a:r>
            <a:r>
              <a:rPr lang="en-US" dirty="0" err="1"/>
              <a:t>determinarea</a:t>
            </a:r>
            <a:r>
              <a:rPr lang="en-US" dirty="0"/>
              <a:t> </a:t>
            </a:r>
            <a:r>
              <a:rPr lang="en-US" dirty="0" err="1"/>
              <a:t>caracteristicilor</a:t>
            </a:r>
            <a:r>
              <a:rPr lang="en-US" dirty="0"/>
              <a:t> </a:t>
            </a:r>
            <a:r>
              <a:rPr lang="en-US" dirty="0" err="1"/>
              <a:t>generatorului</a:t>
            </a:r>
            <a:r>
              <a:rPr lang="en-US" dirty="0"/>
              <a:t> </a:t>
            </a:r>
            <a:r>
              <a:rPr lang="en-US" dirty="0" err="1"/>
              <a:t>echivalent</a:t>
            </a:r>
            <a:r>
              <a:rPr lang="en-US" dirty="0"/>
              <a:t> (</a:t>
            </a:r>
            <a:r>
              <a:rPr lang="en-US" dirty="0" err="1"/>
              <a:t>organul</a:t>
            </a:r>
            <a:r>
              <a:rPr lang="en-US" dirty="0"/>
              <a:t> </a:t>
            </a:r>
            <a:r>
              <a:rPr lang="en-US" dirty="0" err="1"/>
              <a:t>studiat</a:t>
            </a:r>
            <a:r>
              <a:rPr lang="en-US" dirty="0"/>
              <a:t>)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funcție</a:t>
            </a:r>
            <a:r>
              <a:rPr lang="en-US" dirty="0"/>
              <a:t> de </a:t>
            </a:r>
            <a:r>
              <a:rPr lang="en-US" dirty="0" err="1"/>
              <a:t>potențialele</a:t>
            </a:r>
            <a:r>
              <a:rPr lang="en-US" dirty="0"/>
              <a:t> </a:t>
            </a:r>
            <a:r>
              <a:rPr lang="en-US" dirty="0" err="1"/>
              <a:t>măsurate</a:t>
            </a:r>
            <a:r>
              <a:rPr lang="en-US" dirty="0"/>
              <a:t> pe </a:t>
            </a:r>
            <a:r>
              <a:rPr lang="en-US" dirty="0" err="1"/>
              <a:t>suprafața</a:t>
            </a:r>
            <a:r>
              <a:rPr lang="en-US" dirty="0"/>
              <a:t> </a:t>
            </a:r>
            <a:r>
              <a:rPr lang="en-US" dirty="0" err="1"/>
              <a:t>corpului</a:t>
            </a:r>
            <a:r>
              <a:rPr lang="en-US" dirty="0"/>
              <a:t>.</a:t>
            </a:r>
            <a:r>
              <a:rPr lang="ro-RO" dirty="0"/>
              <a:t> </a:t>
            </a:r>
            <a:r>
              <a:rPr lang="en-US" dirty="0"/>
              <a:t>Sarcina </a:t>
            </a:r>
            <a:r>
              <a:rPr lang="en-US" dirty="0" err="1"/>
              <a:t>inversă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o </a:t>
            </a:r>
            <a:r>
              <a:rPr lang="en-US" dirty="0" err="1"/>
              <a:t>sarcină</a:t>
            </a:r>
            <a:r>
              <a:rPr lang="en-US" dirty="0"/>
              <a:t> de diagnostic clinic: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măsurarea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înregistrarea</a:t>
            </a:r>
            <a:r>
              <a:rPr lang="en-US" dirty="0"/>
              <a:t>, de </a:t>
            </a:r>
            <a:r>
              <a:rPr lang="en-US" dirty="0" err="1"/>
              <a:t>exemplu</a:t>
            </a:r>
            <a:r>
              <a:rPr lang="en-US" dirty="0"/>
              <a:t>, a </a:t>
            </a:r>
            <a:r>
              <a:rPr lang="en-US" dirty="0" err="1"/>
              <a:t>unui</a:t>
            </a:r>
            <a:r>
              <a:rPr lang="en-US" dirty="0"/>
              <a:t> ECG (</a:t>
            </a:r>
            <a:r>
              <a:rPr lang="en-US" dirty="0" err="1"/>
              <a:t>sau</a:t>
            </a:r>
            <a:r>
              <a:rPr lang="en-US" dirty="0"/>
              <a:t> EEG), se </a:t>
            </a:r>
            <a:r>
              <a:rPr lang="en-US" dirty="0" err="1"/>
              <a:t>determină</a:t>
            </a:r>
            <a:r>
              <a:rPr lang="en-US" dirty="0"/>
              <a:t> </a:t>
            </a:r>
            <a:r>
              <a:rPr lang="en-US" dirty="0" err="1"/>
              <a:t>starea</a:t>
            </a:r>
            <a:r>
              <a:rPr lang="en-US" dirty="0"/>
              <a:t> </a:t>
            </a:r>
            <a:r>
              <a:rPr lang="en-US" dirty="0" err="1"/>
              <a:t>funcțională</a:t>
            </a:r>
            <a:r>
              <a:rPr lang="en-US" dirty="0"/>
              <a:t> a </a:t>
            </a:r>
            <a:r>
              <a:rPr lang="en-US" dirty="0" err="1"/>
              <a:t>inimii</a:t>
            </a:r>
            <a:r>
              <a:rPr lang="en-US" dirty="0"/>
              <a:t> (</a:t>
            </a:r>
            <a:r>
              <a:rPr lang="en-US" dirty="0" err="1"/>
              <a:t>sau</a:t>
            </a:r>
            <a:r>
              <a:rPr lang="en-US" dirty="0"/>
              <a:t> a </a:t>
            </a:r>
            <a:r>
              <a:rPr lang="en-US" dirty="0" err="1"/>
              <a:t>creierului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645857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52476-AEE3-65B9-F07C-92D2830BE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4433"/>
            <a:ext cx="10515600" cy="5589134"/>
          </a:xfrm>
        </p:spPr>
        <p:txBody>
          <a:bodyPr>
            <a:normAutofit fontScale="85000" lnSpcReduction="20000"/>
          </a:bodyPr>
          <a:lstStyle/>
          <a:p>
            <a:r>
              <a:rPr lang="ro-RO" b="1" dirty="0"/>
              <a:t>Electrocardiografia</a:t>
            </a:r>
            <a:r>
              <a:rPr lang="ro-RO" dirty="0"/>
              <a:t> - este un grafic al dependenței de timp a diferenței de potențial din conductorul corespunzător și, prin urmare, al dependenței de timp a proiecției EEVS pe linia conductorului</a:t>
            </a:r>
          </a:p>
          <a:p>
            <a:r>
              <a:rPr lang="ro-RO" b="1" dirty="0"/>
              <a:t>Electrocardiografia vectorială </a:t>
            </a:r>
            <a:r>
              <a:rPr lang="ro-RO" dirty="0"/>
              <a:t>(VECG) este o tehnică ce permite evaluarea modificării EECS </a:t>
            </a:r>
            <a:r>
              <a:rPr lang="ro-RO" b="1" i="1" dirty="0">
                <a:solidFill>
                  <a:srgbClr val="FF0000"/>
                </a:solidFill>
              </a:rPr>
              <a:t>în spațiu</a:t>
            </a:r>
            <a:r>
              <a:rPr lang="ro-RO" dirty="0"/>
              <a:t>. Proiecțiile unei curbe spațiale complexe descrise de capătul vectorului E sunt înregistrate pe planurile frontal, sagital și orizontal. Pentru a obține o electrocardiogramă vectorială se utilizează un osciloscop electronic. Două oscilații perpendiculare reciproc (figuri </a:t>
            </a:r>
            <a:r>
              <a:rPr lang="ro-RO" dirty="0" err="1"/>
              <a:t>Lissajous</a:t>
            </a:r>
            <a:r>
              <a:rPr lang="ro-RO" dirty="0"/>
              <a:t>) sunt adunate pe ecranul osciloscopului. Diferența de potențial a electrodului 1 este transmisă plăcilor de deviere orizontale ale osciloscopului, iar tensiunea celuilalt electrod este transmisă plăcilor de deviere verticale. Așa se obține o proiecție pe planul frontal. Pentru a obține proiecții pe alte planuri, se utilizează alți electrozi, în special un electrod plasat pe spate, lângă unghiul scapulei stângi. </a:t>
            </a:r>
          </a:p>
          <a:p>
            <a:r>
              <a:rPr lang="ro-RO" dirty="0"/>
              <a:t>Pozițiile diferite ale electrozilor permit obținerea VECG pe planuri diferite.</a:t>
            </a:r>
          </a:p>
          <a:p>
            <a:r>
              <a:rPr lang="ro-RO" b="1" dirty="0" err="1"/>
              <a:t>Electroencelografia</a:t>
            </a:r>
            <a:r>
              <a:rPr lang="ro-RO" dirty="0"/>
              <a:t> - este un grafic al modificării diferenței de potențial dintre diferite zone (puncte de prelevare) ale suprafeței capului uman în timp. Numărul de puncte de prelevare poate varia semnificativ (de la 2 la câteva zeci) în funcție de obiectivele studiului.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410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7891F-C2B6-FA70-3C60-D0E141544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79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/>
              <a:t>Radiatia</a:t>
            </a:r>
            <a:r>
              <a:rPr lang="en-US" b="1" dirty="0"/>
              <a:t> de la </a:t>
            </a:r>
            <a:r>
              <a:rPr lang="en-US" b="1" dirty="0" err="1"/>
              <a:t>obiecte</a:t>
            </a:r>
            <a:r>
              <a:rPr lang="en-US" b="1" dirty="0"/>
              <a:t> </a:t>
            </a:r>
            <a:r>
              <a:rPr lang="en-US" b="1" dirty="0" err="1"/>
              <a:t>biologice</a:t>
            </a:r>
            <a:r>
              <a:rPr lang="ro-RO" b="1" dirty="0"/>
              <a:t> – </a:t>
            </a:r>
            <a:br>
              <a:rPr lang="ro-RO" b="1" dirty="0"/>
            </a:br>
            <a:r>
              <a:rPr lang="ro-RO" b="1" dirty="0"/>
              <a:t>obiect informativ pentru studii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75C75-1268-FC06-0E2E-8CC3F2F8B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343026"/>
            <a:ext cx="11144250" cy="5329237"/>
          </a:xfrm>
        </p:spPr>
        <p:txBody>
          <a:bodyPr>
            <a:normAutofit fontScale="62500" lnSpcReduction="20000"/>
          </a:bodyPr>
          <a:lstStyle/>
          <a:p>
            <a:r>
              <a:rPr lang="ro-RO" dirty="0"/>
              <a:t>Orice o</a:t>
            </a:r>
            <a:r>
              <a:rPr lang="en-US" dirty="0" err="1"/>
              <a:t>biect</a:t>
            </a:r>
            <a:r>
              <a:rPr lang="en-US" dirty="0"/>
              <a:t> biologic, </a:t>
            </a:r>
            <a:r>
              <a:rPr lang="en-US" dirty="0" err="1"/>
              <a:t>orice</a:t>
            </a:r>
            <a:r>
              <a:rPr lang="en-US" dirty="0"/>
              <a:t> </a:t>
            </a:r>
            <a:r>
              <a:rPr lang="en-US" dirty="0" err="1"/>
              <a:t>corp</a:t>
            </a:r>
            <a:r>
              <a:rPr lang="en-US" dirty="0"/>
              <a:t> </a:t>
            </a:r>
            <a:r>
              <a:rPr lang="en-US" dirty="0" err="1"/>
              <a:t>fizic</a:t>
            </a:r>
            <a:r>
              <a:rPr lang="en-US" dirty="0"/>
              <a:t>, </a:t>
            </a:r>
            <a:r>
              <a:rPr lang="ro-RO" dirty="0"/>
              <a:t>este </a:t>
            </a:r>
            <a:r>
              <a:rPr lang="en-US" dirty="0"/>
              <a:t>o </a:t>
            </a:r>
            <a:r>
              <a:rPr lang="en-US" dirty="0" err="1"/>
              <a:t>sursă</a:t>
            </a:r>
            <a:r>
              <a:rPr lang="en-US" dirty="0"/>
              <a:t> de </a:t>
            </a:r>
            <a:r>
              <a:rPr lang="en-US" dirty="0" err="1"/>
              <a:t>radiație</a:t>
            </a:r>
            <a:r>
              <a:rPr lang="en-US" dirty="0"/>
              <a:t> </a:t>
            </a:r>
            <a:r>
              <a:rPr lang="en-US" dirty="0" err="1"/>
              <a:t>electromagnetică</a:t>
            </a:r>
            <a:r>
              <a:rPr lang="en-US" dirty="0"/>
              <a:t> de </a:t>
            </a:r>
            <a:r>
              <a:rPr lang="en-US" dirty="0" err="1"/>
              <a:t>echilibru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 err="1"/>
              <a:t>Pentru</a:t>
            </a:r>
            <a:r>
              <a:rPr lang="en-US" dirty="0"/>
              <a:t> un </a:t>
            </a:r>
            <a:r>
              <a:rPr lang="en-US" dirty="0" err="1"/>
              <a:t>corp</a:t>
            </a:r>
            <a:r>
              <a:rPr lang="en-US" dirty="0"/>
              <a:t> cu o </a:t>
            </a:r>
            <a:r>
              <a:rPr lang="en-US" dirty="0" err="1"/>
              <a:t>temperatură</a:t>
            </a:r>
            <a:r>
              <a:rPr lang="en-US" dirty="0"/>
              <a:t> de </a:t>
            </a:r>
            <a:r>
              <a:rPr lang="en-US" dirty="0" err="1"/>
              <a:t>aproximativ</a:t>
            </a:r>
            <a:r>
              <a:rPr lang="en-US" dirty="0"/>
              <a:t> 300 K, o </a:t>
            </a:r>
            <a:r>
              <a:rPr lang="en-US" dirty="0" err="1"/>
              <a:t>astfel</a:t>
            </a:r>
            <a:r>
              <a:rPr lang="en-US" dirty="0"/>
              <a:t> de </a:t>
            </a:r>
            <a:r>
              <a:rPr lang="en-US" dirty="0" err="1"/>
              <a:t>radiație</a:t>
            </a:r>
            <a:r>
              <a:rPr lang="en-US" dirty="0"/>
              <a:t> </a:t>
            </a:r>
            <a:r>
              <a:rPr lang="en-US" dirty="0" err="1"/>
              <a:t>termică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cea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intensă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IR.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domeniu</a:t>
            </a:r>
            <a:r>
              <a:rPr lang="en-US" dirty="0"/>
              <a:t>, un </a:t>
            </a:r>
            <a:r>
              <a:rPr lang="en-US" dirty="0" err="1"/>
              <a:t>obiect</a:t>
            </a:r>
            <a:r>
              <a:rPr lang="en-US" dirty="0"/>
              <a:t> biologic, de </a:t>
            </a:r>
            <a:r>
              <a:rPr lang="en-US" dirty="0" err="1"/>
              <a:t>exemplu</a:t>
            </a:r>
            <a:r>
              <a:rPr lang="en-US" dirty="0"/>
              <a:t> o </a:t>
            </a:r>
            <a:r>
              <a:rPr lang="en-US" dirty="0" err="1"/>
              <a:t>persoană</a:t>
            </a:r>
            <a:r>
              <a:rPr lang="en-US" dirty="0"/>
              <a:t>, </a:t>
            </a:r>
            <a:r>
              <a:rPr lang="en-US" dirty="0" err="1"/>
              <a:t>emite</a:t>
            </a:r>
            <a:r>
              <a:rPr lang="en-US" dirty="0"/>
              <a:t> o </a:t>
            </a:r>
            <a:r>
              <a:rPr lang="en-US" dirty="0" err="1"/>
              <a:t>putere</a:t>
            </a:r>
            <a:r>
              <a:rPr lang="en-US" dirty="0"/>
              <a:t> </a:t>
            </a:r>
            <a:r>
              <a:rPr lang="en-US" dirty="0" err="1"/>
              <a:t>foarte</a:t>
            </a:r>
            <a:r>
              <a:rPr lang="en-US" dirty="0"/>
              <a:t> mare - </a:t>
            </a:r>
            <a:r>
              <a:rPr lang="en-US" dirty="0" err="1"/>
              <a:t>aproximativ</a:t>
            </a:r>
            <a:r>
              <a:rPr lang="en-US" dirty="0"/>
              <a:t> 10 </a:t>
            </a:r>
            <a:r>
              <a:rPr lang="en-US" dirty="0" err="1"/>
              <a:t>mW</a:t>
            </a:r>
            <a:r>
              <a:rPr lang="en-US" dirty="0"/>
              <a:t> pe </a:t>
            </a:r>
            <a:r>
              <a:rPr lang="en-US" dirty="0" err="1"/>
              <a:t>centimetru</a:t>
            </a:r>
            <a:r>
              <a:rPr lang="en-US" dirty="0"/>
              <a:t> </a:t>
            </a:r>
            <a:r>
              <a:rPr lang="en-US" dirty="0" err="1"/>
              <a:t>pătrat</a:t>
            </a:r>
            <a:r>
              <a:rPr lang="en-US" dirty="0"/>
              <a:t> al </a:t>
            </a:r>
            <a:r>
              <a:rPr lang="en-US" dirty="0" err="1"/>
              <a:t>suprafeței</a:t>
            </a:r>
            <a:r>
              <a:rPr lang="en-US" dirty="0"/>
              <a:t> </a:t>
            </a:r>
            <a:r>
              <a:rPr lang="en-US" dirty="0" err="1"/>
              <a:t>corpului</a:t>
            </a:r>
            <a:r>
              <a:rPr lang="en-US" dirty="0"/>
              <a:t> </a:t>
            </a:r>
            <a:r>
              <a:rPr lang="en-US" dirty="0" err="1"/>
              <a:t>său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total </a:t>
            </a:r>
            <a:r>
              <a:rPr lang="en-US" dirty="0" err="1"/>
              <a:t>aproximativ</a:t>
            </a:r>
            <a:r>
              <a:rPr lang="en-US" dirty="0"/>
              <a:t> 100 W. </a:t>
            </a:r>
            <a:endParaRPr lang="ro-RO" dirty="0"/>
          </a:p>
          <a:p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radiație</a:t>
            </a:r>
            <a:r>
              <a:rPr lang="en-US" dirty="0"/>
              <a:t> se </a:t>
            </a:r>
            <a:r>
              <a:rPr lang="en-US" dirty="0" err="1"/>
              <a:t>îndepărtează</a:t>
            </a:r>
            <a:r>
              <a:rPr lang="en-US" dirty="0"/>
              <a:t> </a:t>
            </a:r>
            <a:r>
              <a:rPr lang="en-US" dirty="0" err="1"/>
              <a:t>departe</a:t>
            </a:r>
            <a:r>
              <a:rPr lang="en-US" dirty="0"/>
              <a:t> de o </a:t>
            </a:r>
            <a:r>
              <a:rPr lang="en-US" dirty="0" err="1"/>
              <a:t>persoană</a:t>
            </a:r>
            <a:r>
              <a:rPr lang="en-US" dirty="0"/>
              <a:t>, </a:t>
            </a:r>
            <a:r>
              <a:rPr lang="en-US" dirty="0" err="1"/>
              <a:t>fiind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fereastra</a:t>
            </a:r>
            <a:r>
              <a:rPr lang="en-US" dirty="0"/>
              <a:t> de </a:t>
            </a:r>
            <a:r>
              <a:rPr lang="en-US" dirty="0" err="1"/>
              <a:t>transparență</a:t>
            </a:r>
            <a:r>
              <a:rPr lang="en-US" dirty="0"/>
              <a:t> a </a:t>
            </a:r>
            <a:r>
              <a:rPr lang="en-US" dirty="0" err="1"/>
              <a:t>atmosferei</a:t>
            </a:r>
            <a:r>
              <a:rPr lang="en-US" dirty="0"/>
              <a:t> (8-14 m</a:t>
            </a:r>
            <a:r>
              <a:rPr lang="ro-RO" dirty="0"/>
              <a:t>cm</a:t>
            </a:r>
            <a:r>
              <a:rPr lang="en-US" dirty="0"/>
              <a:t>)</a:t>
            </a:r>
          </a:p>
          <a:p>
            <a:r>
              <a:rPr lang="en-US" dirty="0"/>
              <a:t>Este </a:t>
            </a:r>
            <a:r>
              <a:rPr lang="en-US" dirty="0" err="1"/>
              <a:t>interesantă</a:t>
            </a:r>
            <a:r>
              <a:rPr lang="en-US" dirty="0"/>
              <a:t> </a:t>
            </a:r>
            <a:r>
              <a:rPr lang="en-US" dirty="0" err="1"/>
              <a:t>radiația</a:t>
            </a:r>
            <a:r>
              <a:rPr lang="en-US" dirty="0"/>
              <a:t> </a:t>
            </a:r>
            <a:r>
              <a:rPr lang="en-US" dirty="0" err="1"/>
              <a:t>electromagnetică</a:t>
            </a:r>
            <a:r>
              <a:rPr lang="en-US" dirty="0"/>
              <a:t> care se </a:t>
            </a:r>
            <a:r>
              <a:rPr lang="en-US" dirty="0" err="1"/>
              <a:t>îndepărtează</a:t>
            </a:r>
            <a:r>
              <a:rPr lang="en-US" dirty="0"/>
              <a:t> de </a:t>
            </a:r>
            <a:r>
              <a:rPr lang="en-US" dirty="0" err="1"/>
              <a:t>obiectele</a:t>
            </a:r>
            <a:r>
              <a:rPr lang="en-US" dirty="0"/>
              <a:t> </a:t>
            </a:r>
            <a:r>
              <a:rPr lang="en-US" dirty="0" err="1"/>
              <a:t>biologice</a:t>
            </a:r>
            <a:r>
              <a:rPr lang="en-US" dirty="0"/>
              <a:t> </a:t>
            </a:r>
            <a:r>
              <a:rPr lang="en-US" dirty="0" err="1"/>
              <a:t>deoarece</a:t>
            </a:r>
            <a:r>
              <a:rPr lang="en-US" dirty="0"/>
              <a:t> </a:t>
            </a:r>
            <a:r>
              <a:rPr lang="ro-RO" dirty="0"/>
              <a:t>oferă </a:t>
            </a:r>
            <a:r>
              <a:rPr lang="en-US" dirty="0" err="1"/>
              <a:t>posibilitatea</a:t>
            </a:r>
            <a:r>
              <a:rPr lang="en-US" dirty="0"/>
              <a:t> de a </a:t>
            </a:r>
            <a:r>
              <a:rPr lang="en-US" dirty="0" err="1"/>
              <a:t>recep</a:t>
            </a:r>
            <a:r>
              <a:rPr lang="ro-RO" dirty="0" err="1"/>
              <a:t>ționa</a:t>
            </a:r>
            <a:r>
              <a:rPr lang="ro-RO" dirty="0"/>
              <a:t> și obține </a:t>
            </a:r>
            <a:r>
              <a:rPr lang="en-US" dirty="0" err="1"/>
              <a:t>informații</a:t>
            </a:r>
            <a:r>
              <a:rPr lang="en-US" dirty="0"/>
              <a:t> legate de </a:t>
            </a:r>
            <a:r>
              <a:rPr lang="en-US" dirty="0" err="1"/>
              <a:t>funcționarea</a:t>
            </a:r>
            <a:r>
              <a:rPr lang="en-US" dirty="0"/>
              <a:t> </a:t>
            </a:r>
            <a:r>
              <a:rPr lang="en-US" dirty="0" err="1"/>
              <a:t>organelor</a:t>
            </a:r>
            <a:r>
              <a:rPr lang="en-US" dirty="0"/>
              <a:t> interne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aceste</a:t>
            </a:r>
            <a:r>
              <a:rPr lang="en-US" dirty="0"/>
              <a:t> </a:t>
            </a:r>
            <a:r>
              <a:rPr lang="en-US" dirty="0" err="1"/>
              <a:t>canale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 err="1"/>
              <a:t>Astfel</a:t>
            </a:r>
            <a:r>
              <a:rPr lang="en-US" dirty="0"/>
              <a:t>, </a:t>
            </a:r>
            <a:r>
              <a:rPr lang="en-US" dirty="0" err="1"/>
              <a:t>radiația</a:t>
            </a:r>
            <a:r>
              <a:rPr lang="en-US" dirty="0"/>
              <a:t> </a:t>
            </a:r>
            <a:r>
              <a:rPr lang="ro-RO" dirty="0"/>
              <a:t>IR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fi </a:t>
            </a:r>
            <a:r>
              <a:rPr lang="en-US" b="1" i="1" dirty="0" err="1"/>
              <a:t>modulată</a:t>
            </a:r>
            <a:r>
              <a:rPr lang="en-US" b="1" i="1" dirty="0"/>
              <a:t> </a:t>
            </a:r>
            <a:r>
              <a:rPr lang="en-US" b="1" i="1" dirty="0" err="1"/>
              <a:t>prin</a:t>
            </a:r>
            <a:r>
              <a:rPr lang="en-US" b="1" i="1" dirty="0"/>
              <a:t> </a:t>
            </a:r>
            <a:r>
              <a:rPr lang="en-US" b="1" i="1" dirty="0" err="1"/>
              <a:t>procese</a:t>
            </a:r>
            <a:r>
              <a:rPr lang="en-US" b="1" i="1" dirty="0"/>
              <a:t> </a:t>
            </a:r>
            <a:r>
              <a:rPr lang="en-US" b="1" i="1" dirty="0" err="1"/>
              <a:t>fiziologice</a:t>
            </a:r>
            <a:r>
              <a:rPr lang="en-US" b="1" i="1" dirty="0"/>
              <a:t> </a:t>
            </a:r>
            <a:r>
              <a:rPr lang="en-US" dirty="0"/>
              <a:t>care </a:t>
            </a:r>
            <a:r>
              <a:rPr lang="en-US" dirty="0" err="1"/>
              <a:t>stabilesc</a:t>
            </a:r>
            <a:r>
              <a:rPr lang="en-US" dirty="0"/>
              <a:t> </a:t>
            </a:r>
            <a:r>
              <a:rPr lang="en-US" dirty="0" err="1"/>
              <a:t>distribuția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dinamica</a:t>
            </a:r>
            <a:r>
              <a:rPr lang="en-US" dirty="0"/>
              <a:t> </a:t>
            </a:r>
            <a:r>
              <a:rPr lang="en-US" dirty="0" err="1"/>
              <a:t>temperaturii</a:t>
            </a:r>
            <a:r>
              <a:rPr lang="en-US" dirty="0"/>
              <a:t> </a:t>
            </a:r>
            <a:r>
              <a:rPr lang="en-US" dirty="0" err="1"/>
              <a:t>suprafeței</a:t>
            </a:r>
            <a:r>
              <a:rPr lang="en-US" dirty="0"/>
              <a:t> </a:t>
            </a:r>
            <a:r>
              <a:rPr lang="en-US" dirty="0" err="1"/>
              <a:t>corpului</a:t>
            </a:r>
            <a:r>
              <a:rPr lang="en-US" dirty="0"/>
              <a:t>.</a:t>
            </a:r>
          </a:p>
          <a:p>
            <a:r>
              <a:rPr lang="ro-RO" dirty="0"/>
              <a:t>Alt </a:t>
            </a:r>
            <a:r>
              <a:rPr lang="en-US" dirty="0" err="1"/>
              <a:t>domeniu</a:t>
            </a:r>
            <a:r>
              <a:rPr lang="en-US" dirty="0"/>
              <a:t> de </a:t>
            </a:r>
            <a:r>
              <a:rPr lang="en-US" dirty="0" err="1"/>
              <a:t>undă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b="1" dirty="0" err="1"/>
              <a:t>radiația</a:t>
            </a:r>
            <a:r>
              <a:rPr lang="en-US" b="1" dirty="0"/>
              <a:t> </a:t>
            </a:r>
            <a:r>
              <a:rPr lang="en-US" b="1" dirty="0" err="1"/>
              <a:t>radiotermică</a:t>
            </a:r>
            <a:r>
              <a:rPr lang="en-US" dirty="0"/>
              <a:t>, care </a:t>
            </a:r>
            <a:r>
              <a:rPr lang="en-US" dirty="0" err="1"/>
              <a:t>transportă</a:t>
            </a:r>
            <a:r>
              <a:rPr lang="en-US" dirty="0"/>
              <a:t> </a:t>
            </a:r>
            <a:r>
              <a:rPr lang="en-US" dirty="0" err="1"/>
              <a:t>informații</a:t>
            </a:r>
            <a:r>
              <a:rPr lang="en-US" dirty="0"/>
              <a:t>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temperatura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ritmurile</a:t>
            </a:r>
            <a:r>
              <a:rPr lang="en-US" dirty="0"/>
              <a:t> </a:t>
            </a:r>
            <a:r>
              <a:rPr lang="en-US" dirty="0" err="1"/>
              <a:t>temporale</a:t>
            </a:r>
            <a:r>
              <a:rPr lang="en-US" dirty="0"/>
              <a:t> ale </a:t>
            </a:r>
            <a:r>
              <a:rPr lang="en-US" dirty="0" err="1"/>
              <a:t>organelor</a:t>
            </a:r>
            <a:r>
              <a:rPr lang="en-US" dirty="0"/>
              <a:t> interne </a:t>
            </a:r>
            <a:r>
              <a:rPr lang="en-US" dirty="0" err="1"/>
              <a:t>umane</a:t>
            </a:r>
            <a:r>
              <a:rPr lang="en-US" dirty="0"/>
              <a:t>. Cu </a:t>
            </a:r>
            <a:r>
              <a:rPr lang="en-US" dirty="0" err="1"/>
              <a:t>cât</a:t>
            </a:r>
            <a:r>
              <a:rPr lang="en-US" dirty="0"/>
              <a:t> </a:t>
            </a:r>
            <a:r>
              <a:rPr lang="en-US" dirty="0" err="1"/>
              <a:t>lungimea</a:t>
            </a:r>
            <a:r>
              <a:rPr lang="en-US" dirty="0"/>
              <a:t> de </a:t>
            </a:r>
            <a:r>
              <a:rPr lang="en-US" dirty="0" err="1"/>
              <a:t>undă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mare, cu </a:t>
            </a:r>
            <a:r>
              <a:rPr lang="en-US" dirty="0" err="1"/>
              <a:t>atât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mare </a:t>
            </a:r>
            <a:r>
              <a:rPr lang="en-US" dirty="0" err="1"/>
              <a:t>adâncimea</a:t>
            </a:r>
            <a:r>
              <a:rPr lang="en-US" dirty="0"/>
              <a:t> de la care 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înregistra</a:t>
            </a:r>
            <a:r>
              <a:rPr lang="en-US" dirty="0"/>
              <a:t> </a:t>
            </a:r>
            <a:r>
              <a:rPr lang="en-US" dirty="0" err="1"/>
              <a:t>radiația</a:t>
            </a:r>
            <a:r>
              <a:rPr lang="en-US" dirty="0"/>
              <a:t>. </a:t>
            </a:r>
            <a:r>
              <a:rPr lang="en-US" dirty="0" err="1"/>
              <a:t>Astfel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domeniul</a:t>
            </a:r>
            <a:r>
              <a:rPr lang="en-US" dirty="0"/>
              <a:t> </a:t>
            </a:r>
            <a:r>
              <a:rPr lang="en-US" dirty="0" err="1"/>
              <a:t>undelor</a:t>
            </a:r>
            <a:r>
              <a:rPr lang="en-US" dirty="0"/>
              <a:t> </a:t>
            </a:r>
            <a:r>
              <a:rPr lang="en-US" dirty="0" err="1"/>
              <a:t>decimetrice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posibilă</a:t>
            </a:r>
            <a:r>
              <a:rPr lang="en-US" dirty="0"/>
              <a:t> </a:t>
            </a:r>
            <a:r>
              <a:rPr lang="en-US" dirty="0" err="1"/>
              <a:t>înregistrarea</a:t>
            </a:r>
            <a:r>
              <a:rPr lang="en-US" dirty="0"/>
              <a:t> </a:t>
            </a:r>
            <a:r>
              <a:rPr lang="en-US" dirty="0" err="1"/>
              <a:t>semnalelor</a:t>
            </a:r>
            <a:r>
              <a:rPr lang="en-US" dirty="0"/>
              <a:t> de la o </a:t>
            </a:r>
            <a:r>
              <a:rPr lang="en-US" dirty="0" err="1"/>
              <a:t>adâncime</a:t>
            </a:r>
            <a:r>
              <a:rPr lang="en-US" dirty="0"/>
              <a:t> de </a:t>
            </a:r>
            <a:r>
              <a:rPr lang="en-US" dirty="0" err="1"/>
              <a:t>până</a:t>
            </a:r>
            <a:r>
              <a:rPr lang="en-US" dirty="0"/>
              <a:t> la 5-10 cm. </a:t>
            </a:r>
            <a:endParaRPr lang="ro-RO" dirty="0"/>
          </a:p>
          <a:p>
            <a:r>
              <a:rPr lang="en-US" dirty="0"/>
              <a:t>La </a:t>
            </a:r>
            <a:r>
              <a:rPr lang="en-US" b="1" dirty="0" err="1"/>
              <a:t>lungimi</a:t>
            </a:r>
            <a:r>
              <a:rPr lang="en-US" b="1" dirty="0"/>
              <a:t> de </a:t>
            </a:r>
            <a:r>
              <a:rPr lang="en-US" b="1" dirty="0" err="1"/>
              <a:t>undă</a:t>
            </a:r>
            <a:r>
              <a:rPr lang="en-US" b="1" dirty="0"/>
              <a:t> </a:t>
            </a:r>
            <a:r>
              <a:rPr lang="en-US" b="1" dirty="0" err="1"/>
              <a:t>mai</a:t>
            </a:r>
            <a:r>
              <a:rPr lang="en-US" b="1" dirty="0"/>
              <a:t> </a:t>
            </a:r>
            <a:r>
              <a:rPr lang="en-US" b="1" dirty="0" err="1"/>
              <a:t>scurte</a:t>
            </a:r>
            <a:r>
              <a:rPr lang="en-US" dirty="0"/>
              <a:t>, </a:t>
            </a:r>
            <a:r>
              <a:rPr lang="en-US" dirty="0" err="1"/>
              <a:t>adâncimea</a:t>
            </a:r>
            <a:r>
              <a:rPr lang="en-US" dirty="0"/>
              <a:t> de la care se </a:t>
            </a:r>
            <a:r>
              <a:rPr lang="en-US" dirty="0" err="1"/>
              <a:t>obțin</a:t>
            </a:r>
            <a:r>
              <a:rPr lang="en-US" dirty="0"/>
              <a:t> </a:t>
            </a:r>
            <a:r>
              <a:rPr lang="en-US" dirty="0" err="1"/>
              <a:t>informații</a:t>
            </a:r>
            <a:r>
              <a:rPr lang="en-US" dirty="0"/>
              <a:t> </a:t>
            </a:r>
            <a:r>
              <a:rPr lang="en-US" dirty="0" err="1"/>
              <a:t>scade</a:t>
            </a:r>
            <a:r>
              <a:rPr lang="en-US" dirty="0"/>
              <a:t>,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rezoluția</a:t>
            </a:r>
            <a:r>
              <a:rPr lang="en-US" dirty="0"/>
              <a:t> </a:t>
            </a:r>
            <a:r>
              <a:rPr lang="en-US" dirty="0" err="1"/>
              <a:t>spațială</a:t>
            </a:r>
            <a:r>
              <a:rPr lang="en-US" dirty="0"/>
              <a:t> </a:t>
            </a:r>
            <a:r>
              <a:rPr lang="ro-RO" dirty="0"/>
              <a:t>crește</a:t>
            </a:r>
            <a:r>
              <a:rPr lang="en-US" dirty="0"/>
              <a:t>. Pe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imaginilor</a:t>
            </a:r>
            <a:r>
              <a:rPr lang="en-US" dirty="0"/>
              <a:t> </a:t>
            </a:r>
            <a:r>
              <a:rPr lang="en-US" dirty="0" err="1"/>
              <a:t>radiotermice</a:t>
            </a:r>
            <a:r>
              <a:rPr lang="en-US" dirty="0"/>
              <a:t> la </a:t>
            </a:r>
            <a:r>
              <a:rPr lang="en-US" dirty="0" err="1"/>
              <a:t>diferite</a:t>
            </a:r>
            <a:r>
              <a:rPr lang="en-US" dirty="0"/>
              <a:t> </a:t>
            </a:r>
            <a:r>
              <a:rPr lang="en-US" dirty="0" err="1"/>
              <a:t>lungimi</a:t>
            </a:r>
            <a:r>
              <a:rPr lang="en-US" dirty="0"/>
              <a:t> de </a:t>
            </a:r>
            <a:r>
              <a:rPr lang="en-US" dirty="0" err="1"/>
              <a:t>undă</a:t>
            </a:r>
            <a:r>
              <a:rPr lang="en-US" dirty="0"/>
              <a:t>, </a:t>
            </a:r>
            <a:r>
              <a:rPr lang="en-US" dirty="0" err="1"/>
              <a:t>utilizând</a:t>
            </a:r>
            <a:r>
              <a:rPr lang="en-US" dirty="0"/>
              <a:t> o </a:t>
            </a:r>
            <a:r>
              <a:rPr lang="en-US" dirty="0" err="1"/>
              <a:t>procesare</a:t>
            </a:r>
            <a:r>
              <a:rPr lang="en-US" dirty="0"/>
              <a:t> </a:t>
            </a:r>
            <a:r>
              <a:rPr lang="en-US" dirty="0" err="1"/>
              <a:t>digitală</a:t>
            </a:r>
            <a:r>
              <a:rPr lang="en-US" dirty="0"/>
              <a:t> </a:t>
            </a:r>
            <a:r>
              <a:rPr lang="en-US" dirty="0" err="1"/>
              <a:t>complexă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posibilă</a:t>
            </a:r>
            <a:r>
              <a:rPr lang="en-US" dirty="0"/>
              <a:t> </a:t>
            </a:r>
            <a:r>
              <a:rPr lang="en-US" dirty="0" err="1"/>
              <a:t>reconstituirea</a:t>
            </a:r>
            <a:r>
              <a:rPr lang="en-US" dirty="0"/>
              <a:t> </a:t>
            </a:r>
            <a:r>
              <a:rPr lang="en-US" dirty="0" err="1"/>
              <a:t>distribuției</a:t>
            </a:r>
            <a:r>
              <a:rPr lang="en-US" dirty="0"/>
              <a:t> </a:t>
            </a:r>
            <a:r>
              <a:rPr lang="en-US" dirty="0" err="1"/>
              <a:t>spațiale</a:t>
            </a:r>
            <a:r>
              <a:rPr lang="en-US" dirty="0"/>
              <a:t> a </a:t>
            </a:r>
            <a:r>
              <a:rPr lang="en-US" dirty="0" err="1"/>
              <a:t>temperaturii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adâncimea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bio-</a:t>
            </a:r>
            <a:r>
              <a:rPr lang="en-US" dirty="0" err="1"/>
              <a:t>obiect</a:t>
            </a:r>
            <a:endParaRPr lang="en-US" dirty="0"/>
          </a:p>
          <a:p>
            <a:r>
              <a:rPr lang="ro-RO" dirty="0"/>
              <a:t>Alt spectru- </a:t>
            </a:r>
            <a:r>
              <a:rPr lang="ro-RO" b="1" dirty="0" err="1"/>
              <a:t>câ</a:t>
            </a:r>
            <a:r>
              <a:rPr lang="en-US" b="1" dirty="0" err="1"/>
              <a:t>mpuri</a:t>
            </a:r>
            <a:r>
              <a:rPr lang="en-US" b="1" dirty="0"/>
              <a:t> </a:t>
            </a:r>
            <a:r>
              <a:rPr lang="en-US" b="1" dirty="0" err="1"/>
              <a:t>electrice</a:t>
            </a:r>
            <a:r>
              <a:rPr lang="en-US" b="1" dirty="0"/>
              <a:t> de </a:t>
            </a:r>
            <a:r>
              <a:rPr lang="en-US" b="1" dirty="0" err="1"/>
              <a:t>joasă</a:t>
            </a:r>
            <a:r>
              <a:rPr lang="en-US" b="1" dirty="0"/>
              <a:t> </a:t>
            </a:r>
            <a:r>
              <a:rPr lang="en-US" b="1" dirty="0" err="1"/>
              <a:t>frecvență</a:t>
            </a:r>
            <a:r>
              <a:rPr lang="en-US" b="1" dirty="0"/>
              <a:t> </a:t>
            </a:r>
            <a:r>
              <a:rPr lang="ro-RO" dirty="0"/>
              <a:t>(0 -</a:t>
            </a:r>
            <a:r>
              <a:rPr lang="en-US" dirty="0"/>
              <a:t> 1 kHz</a:t>
            </a:r>
            <a:r>
              <a:rPr lang="ro-RO" dirty="0"/>
              <a:t>) </a:t>
            </a:r>
            <a:r>
              <a:rPr lang="en-US" dirty="0"/>
              <a:t>sunt </a:t>
            </a:r>
            <a:r>
              <a:rPr lang="en-US" dirty="0" err="1"/>
              <a:t>asociate</a:t>
            </a:r>
            <a:r>
              <a:rPr lang="en-US" dirty="0"/>
              <a:t> cu </a:t>
            </a:r>
            <a:r>
              <a:rPr lang="en-US" dirty="0" err="1"/>
              <a:t>potențiale</a:t>
            </a:r>
            <a:r>
              <a:rPr lang="en-US" dirty="0"/>
              <a:t> </a:t>
            </a:r>
            <a:r>
              <a:rPr lang="en-US" dirty="0" err="1"/>
              <a:t>electrochimice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principal </a:t>
            </a:r>
            <a:r>
              <a:rPr lang="en-US" dirty="0" err="1"/>
              <a:t>transmembranare</a:t>
            </a:r>
            <a:r>
              <a:rPr lang="en-US" dirty="0"/>
              <a:t>, care </a:t>
            </a:r>
            <a:r>
              <a:rPr lang="en-US" dirty="0" err="1"/>
              <a:t>reflectă</a:t>
            </a:r>
            <a:r>
              <a:rPr lang="en-US" dirty="0"/>
              <a:t> </a:t>
            </a:r>
            <a:r>
              <a:rPr lang="en-US" dirty="0" err="1"/>
              <a:t>funcționarea</a:t>
            </a:r>
            <a:r>
              <a:rPr lang="en-US" dirty="0"/>
              <a:t> </a:t>
            </a:r>
            <a:r>
              <a:rPr lang="en-US" dirty="0" err="1"/>
              <a:t>diferitelor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sisteme</a:t>
            </a:r>
            <a:r>
              <a:rPr lang="en-US" dirty="0"/>
              <a:t> ale </a:t>
            </a:r>
            <a:r>
              <a:rPr lang="en-US" dirty="0" err="1"/>
              <a:t>unui</a:t>
            </a:r>
            <a:r>
              <a:rPr lang="en-US" dirty="0"/>
              <a:t> bio-</a:t>
            </a:r>
            <a:r>
              <a:rPr lang="en-US" dirty="0" err="1"/>
              <a:t>obiect</a:t>
            </a:r>
            <a:r>
              <a:rPr lang="en-US" dirty="0"/>
              <a:t> (</a:t>
            </a:r>
            <a:r>
              <a:rPr lang="en-US" dirty="0" err="1"/>
              <a:t>inimă</a:t>
            </a:r>
            <a:r>
              <a:rPr lang="en-US" dirty="0"/>
              <a:t>, </a:t>
            </a:r>
            <a:r>
              <a:rPr lang="en-US" dirty="0" err="1"/>
              <a:t>stomac</a:t>
            </a:r>
            <a:r>
              <a:rPr lang="en-US" dirty="0"/>
              <a:t> etc.). </a:t>
            </a:r>
            <a:r>
              <a:rPr lang="ro-RO" dirty="0"/>
              <a:t>În prezent, însă, aceste </a:t>
            </a:r>
            <a:r>
              <a:rPr lang="en-US" dirty="0" err="1"/>
              <a:t>câmpuril</a:t>
            </a:r>
            <a:r>
              <a:rPr lang="ro-RO" dirty="0"/>
              <a:t> </a:t>
            </a:r>
            <a:r>
              <a:rPr lang="en-US" dirty="0" err="1"/>
              <a:t>electrice</a:t>
            </a:r>
            <a:r>
              <a:rPr lang="en-US" dirty="0"/>
              <a:t> de </a:t>
            </a:r>
            <a:r>
              <a:rPr lang="en-US" dirty="0" err="1"/>
              <a:t>joasă</a:t>
            </a:r>
            <a:r>
              <a:rPr lang="en-US" dirty="0"/>
              <a:t> </a:t>
            </a:r>
            <a:r>
              <a:rPr lang="en-US" dirty="0" err="1"/>
              <a:t>frecvență</a:t>
            </a:r>
            <a:r>
              <a:rPr lang="en-US" dirty="0"/>
              <a:t> sunt </a:t>
            </a:r>
            <a:r>
              <a:rPr lang="en-US" dirty="0" err="1"/>
              <a:t>aproape</a:t>
            </a:r>
            <a:r>
              <a:rPr lang="en-US" dirty="0"/>
              <a:t> </a:t>
            </a:r>
            <a:r>
              <a:rPr lang="en-US" dirty="0" err="1"/>
              <a:t>complet</a:t>
            </a:r>
            <a:r>
              <a:rPr lang="en-US" dirty="0"/>
              <a:t> </a:t>
            </a:r>
            <a:r>
              <a:rPr lang="en-US" dirty="0" err="1"/>
              <a:t>ecranate</a:t>
            </a:r>
            <a:r>
              <a:rPr lang="en-US" dirty="0"/>
              <a:t> de </a:t>
            </a:r>
            <a:r>
              <a:rPr lang="en-US" dirty="0" err="1"/>
              <a:t>țesuturile</a:t>
            </a:r>
            <a:r>
              <a:rPr lang="en-US" dirty="0"/>
              <a:t> </a:t>
            </a:r>
            <a:r>
              <a:rPr lang="en-US" dirty="0" err="1"/>
              <a:t>extrem</a:t>
            </a:r>
            <a:r>
              <a:rPr lang="en-US" dirty="0"/>
              <a:t> de conductive ale </a:t>
            </a:r>
            <a:r>
              <a:rPr lang="en-US" dirty="0" err="1"/>
              <a:t>unui</a:t>
            </a:r>
            <a:r>
              <a:rPr lang="en-US" dirty="0"/>
              <a:t> bio-</a:t>
            </a:r>
            <a:r>
              <a:rPr lang="en-US" dirty="0" err="1"/>
              <a:t>obiect</a:t>
            </a:r>
            <a:r>
              <a:rPr lang="en-US" dirty="0"/>
              <a:t>.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lucru</a:t>
            </a:r>
            <a:r>
              <a:rPr lang="en-US" dirty="0"/>
              <a:t> </a:t>
            </a:r>
            <a:r>
              <a:rPr lang="en-US" dirty="0" err="1"/>
              <a:t>complică</a:t>
            </a:r>
            <a:r>
              <a:rPr lang="en-US" dirty="0"/>
              <a:t> </a:t>
            </a:r>
            <a:r>
              <a:rPr lang="en-US" dirty="0" err="1"/>
              <a:t>rezolvarea</a:t>
            </a:r>
            <a:r>
              <a:rPr lang="en-US" dirty="0"/>
              <a:t> </a:t>
            </a:r>
            <a:r>
              <a:rPr lang="en-US" dirty="0" err="1"/>
              <a:t>problemelor</a:t>
            </a:r>
            <a:r>
              <a:rPr lang="en-US" dirty="0"/>
              <a:t> inverse de </a:t>
            </a:r>
            <a:r>
              <a:rPr lang="en-US" dirty="0" err="1"/>
              <a:t>reconstrucție</a:t>
            </a:r>
            <a:r>
              <a:rPr lang="en-US" dirty="0"/>
              <a:t> a </a:t>
            </a:r>
            <a:r>
              <a:rPr lang="en-US" dirty="0" err="1"/>
              <a:t>surselor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astfel</a:t>
            </a:r>
            <a:r>
              <a:rPr lang="en-US" dirty="0"/>
              <a:t> de </a:t>
            </a:r>
            <a:r>
              <a:rPr lang="en-US" dirty="0" err="1"/>
              <a:t>câmpuri</a:t>
            </a:r>
            <a:r>
              <a:rPr lang="en-US" dirty="0"/>
              <a:t> pe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măsurătorilor</a:t>
            </a:r>
            <a:r>
              <a:rPr lang="en-US" dirty="0"/>
              <a:t> </a:t>
            </a:r>
            <a:r>
              <a:rPr lang="en-US" dirty="0" err="1"/>
              <a:t>potențialului</a:t>
            </a:r>
            <a:r>
              <a:rPr lang="en-US" dirty="0"/>
              <a:t> electric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apropierea</a:t>
            </a:r>
            <a:r>
              <a:rPr lang="en-US" dirty="0"/>
              <a:t> </a:t>
            </a:r>
            <a:r>
              <a:rPr lang="en-US" dirty="0" err="1"/>
              <a:t>suprafeței</a:t>
            </a:r>
            <a:r>
              <a:rPr lang="en-US" dirty="0"/>
              <a:t> </a:t>
            </a:r>
            <a:r>
              <a:rPr lang="en-US" dirty="0" err="1"/>
              <a:t>corpului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25291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C0399-15E3-5E42-DA4B-C291005F6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9471"/>
            <a:ext cx="10515600" cy="5507492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b="1" dirty="0"/>
              <a:t>O </a:t>
            </a:r>
            <a:r>
              <a:rPr lang="en-US" b="1" dirty="0" err="1"/>
              <a:t>electrocardiograma</a:t>
            </a:r>
            <a:r>
              <a:rPr lang="en-US" b="1" dirty="0"/>
              <a:t> </a:t>
            </a:r>
            <a:r>
              <a:rPr lang="en-US" b="1" dirty="0" err="1"/>
              <a:t>oferă</a:t>
            </a:r>
            <a:r>
              <a:rPr lang="en-US" b="1" dirty="0"/>
              <a:t> </a:t>
            </a:r>
            <a:r>
              <a:rPr lang="en-US" b="1" dirty="0" err="1"/>
              <a:t>informaţii</a:t>
            </a:r>
            <a:r>
              <a:rPr lang="en-US" b="1" dirty="0"/>
              <a:t> </a:t>
            </a:r>
            <a:r>
              <a:rPr lang="en-US" b="1" dirty="0" err="1"/>
              <a:t>despre</a:t>
            </a:r>
            <a:r>
              <a:rPr lang="en-US" b="1" dirty="0"/>
              <a:t>:</a:t>
            </a:r>
          </a:p>
          <a:p>
            <a:r>
              <a:rPr lang="en-US" dirty="0"/>
              <a:t>• </a:t>
            </a:r>
            <a:r>
              <a:rPr lang="en-US" dirty="0" err="1"/>
              <a:t>Ritmul</a:t>
            </a:r>
            <a:r>
              <a:rPr lang="en-US" dirty="0"/>
              <a:t> </a:t>
            </a:r>
            <a:r>
              <a:rPr lang="en-US" dirty="0" err="1"/>
              <a:t>inimii</a:t>
            </a:r>
            <a:endParaRPr lang="en-US" dirty="0"/>
          </a:p>
          <a:p>
            <a:r>
              <a:rPr lang="en-US" dirty="0"/>
              <a:t>• </a:t>
            </a:r>
            <a:r>
              <a:rPr lang="en-US" dirty="0" err="1"/>
              <a:t>Originea</a:t>
            </a:r>
            <a:r>
              <a:rPr lang="en-US" dirty="0"/>
              <a:t> </a:t>
            </a:r>
            <a:r>
              <a:rPr lang="en-US" dirty="0" err="1"/>
              <a:t>impulsului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propagarea</a:t>
            </a:r>
            <a:r>
              <a:rPr lang="en-US" dirty="0"/>
              <a:t> (</a:t>
            </a:r>
            <a:r>
              <a:rPr lang="en-US" dirty="0" err="1"/>
              <a:t>conducerea</a:t>
            </a:r>
            <a:r>
              <a:rPr lang="en-US" dirty="0"/>
              <a:t>) </a:t>
            </a:r>
            <a:r>
              <a:rPr lang="en-US" dirty="0" err="1"/>
              <a:t>acestuia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masa </a:t>
            </a:r>
            <a:r>
              <a:rPr lang="en-US" dirty="0" err="1"/>
              <a:t>miocardului</a:t>
            </a:r>
            <a:endParaRPr lang="en-US" dirty="0"/>
          </a:p>
          <a:p>
            <a:r>
              <a:rPr lang="en-US" dirty="0"/>
              <a:t>• </a:t>
            </a:r>
            <a:r>
              <a:rPr lang="en-US" dirty="0" err="1"/>
              <a:t>Mărimea</a:t>
            </a:r>
            <a:r>
              <a:rPr lang="en-US" dirty="0"/>
              <a:t> </a:t>
            </a:r>
            <a:r>
              <a:rPr lang="en-US" dirty="0" err="1"/>
              <a:t>cavităţilor</a:t>
            </a:r>
            <a:r>
              <a:rPr lang="en-US" dirty="0"/>
              <a:t> </a:t>
            </a:r>
            <a:r>
              <a:rPr lang="en-US" dirty="0" err="1"/>
              <a:t>cordului</a:t>
            </a:r>
            <a:endParaRPr lang="en-US" dirty="0"/>
          </a:p>
          <a:p>
            <a:r>
              <a:rPr lang="en-US" dirty="0"/>
              <a:t>• </a:t>
            </a:r>
            <a:r>
              <a:rPr lang="en-US" dirty="0" err="1"/>
              <a:t>Poziţia</a:t>
            </a:r>
            <a:r>
              <a:rPr lang="en-US" dirty="0"/>
              <a:t> </a:t>
            </a:r>
            <a:r>
              <a:rPr lang="en-US" dirty="0" err="1"/>
              <a:t>inimii</a:t>
            </a:r>
            <a:endParaRPr lang="en-US" dirty="0"/>
          </a:p>
          <a:p>
            <a:r>
              <a:rPr lang="en-US" dirty="0"/>
              <a:t>• </a:t>
            </a:r>
            <a:r>
              <a:rPr lang="en-US" dirty="0" err="1"/>
              <a:t>Extensia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localizarea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infarct </a:t>
            </a:r>
            <a:r>
              <a:rPr lang="en-US" dirty="0" err="1"/>
              <a:t>acut</a:t>
            </a:r>
            <a:r>
              <a:rPr lang="en-US" dirty="0"/>
              <a:t> de </a:t>
            </a:r>
            <a:r>
              <a:rPr lang="en-US" dirty="0" err="1"/>
              <a:t>miocard</a:t>
            </a:r>
            <a:r>
              <a:rPr lang="en-US" dirty="0"/>
              <a:t> (IMA)</a:t>
            </a:r>
          </a:p>
          <a:p>
            <a:r>
              <a:rPr lang="en-US" dirty="0"/>
              <a:t>• </a:t>
            </a:r>
            <a:r>
              <a:rPr lang="en-US" dirty="0" err="1"/>
              <a:t>Efectele</a:t>
            </a:r>
            <a:r>
              <a:rPr lang="en-US" dirty="0"/>
              <a:t> </a:t>
            </a:r>
            <a:r>
              <a:rPr lang="en-US" dirty="0" err="1"/>
              <a:t>modificării</a:t>
            </a:r>
            <a:r>
              <a:rPr lang="en-US" dirty="0"/>
              <a:t> </a:t>
            </a:r>
            <a:r>
              <a:rPr lang="en-US" dirty="0" err="1"/>
              <a:t>concentraţiei</a:t>
            </a:r>
            <a:r>
              <a:rPr lang="en-US" dirty="0"/>
              <a:t> </a:t>
            </a:r>
            <a:r>
              <a:rPr lang="en-US" dirty="0" err="1"/>
              <a:t>electroliţilor</a:t>
            </a:r>
            <a:r>
              <a:rPr lang="en-US" dirty="0"/>
              <a:t> </a:t>
            </a:r>
            <a:r>
              <a:rPr lang="en-US" dirty="0" err="1"/>
              <a:t>asupra</a:t>
            </a:r>
            <a:r>
              <a:rPr lang="en-US" dirty="0"/>
              <a:t> </a:t>
            </a:r>
            <a:r>
              <a:rPr lang="en-US" dirty="0" err="1"/>
              <a:t>proprietăţilor</a:t>
            </a:r>
            <a:r>
              <a:rPr lang="en-US" dirty="0"/>
              <a:t> </a:t>
            </a:r>
            <a:r>
              <a:rPr lang="en-US" dirty="0" err="1"/>
              <a:t>miocardului</a:t>
            </a:r>
            <a:endParaRPr lang="en-US" dirty="0"/>
          </a:p>
          <a:p>
            <a:r>
              <a:rPr lang="en-US" dirty="0"/>
              <a:t>• </a:t>
            </a:r>
            <a:r>
              <a:rPr lang="en-US" dirty="0" err="1"/>
              <a:t>Efectele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medicamente</a:t>
            </a:r>
            <a:r>
              <a:rPr lang="en-US" dirty="0"/>
              <a:t> </a:t>
            </a:r>
            <a:r>
              <a:rPr lang="en-US" dirty="0" err="1"/>
              <a:t>asupra</a:t>
            </a:r>
            <a:r>
              <a:rPr lang="en-US" dirty="0"/>
              <a:t> </a:t>
            </a:r>
            <a:r>
              <a:rPr lang="en-US" dirty="0" err="1"/>
              <a:t>activităţii</a:t>
            </a:r>
            <a:r>
              <a:rPr lang="en-US" dirty="0"/>
              <a:t> </a:t>
            </a:r>
            <a:r>
              <a:rPr lang="en-US" dirty="0" err="1"/>
              <a:t>cordului</a:t>
            </a:r>
            <a:endParaRPr lang="en-US" dirty="0"/>
          </a:p>
          <a:p>
            <a:r>
              <a:rPr lang="en-US" dirty="0"/>
              <a:t>• </a:t>
            </a:r>
            <a:r>
              <a:rPr lang="en-US" dirty="0" err="1"/>
              <a:t>Funcţionarea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pace-maker artificial </a:t>
            </a:r>
            <a:r>
              <a:rPr lang="en-US" dirty="0" err="1"/>
              <a:t>implantat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pacient</a:t>
            </a:r>
            <a:endParaRPr lang="en-US" dirty="0"/>
          </a:p>
          <a:p>
            <a:r>
              <a:rPr lang="en-US" dirty="0"/>
              <a:t>• NU </a:t>
            </a:r>
            <a:r>
              <a:rPr lang="en-US" dirty="0" err="1"/>
              <a:t>oferă</a:t>
            </a:r>
            <a:r>
              <a:rPr lang="en-US" dirty="0"/>
              <a:t> date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contractilitatea</a:t>
            </a:r>
            <a:r>
              <a:rPr lang="en-US" dirty="0"/>
              <a:t> </a:t>
            </a:r>
            <a:r>
              <a:rPr lang="en-US" dirty="0" err="1"/>
              <a:t>miocardului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funcţia</a:t>
            </a:r>
            <a:r>
              <a:rPr lang="en-US" dirty="0"/>
              <a:t> de </a:t>
            </a:r>
            <a:r>
              <a:rPr lang="en-US" dirty="0" err="1"/>
              <a:t>pompă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err="1"/>
              <a:t>Aceste</a:t>
            </a:r>
            <a:r>
              <a:rPr lang="en-US" b="1" dirty="0"/>
              <a:t> </a:t>
            </a:r>
            <a:r>
              <a:rPr lang="en-US" b="1" dirty="0" err="1"/>
              <a:t>informaţii</a:t>
            </a:r>
            <a:r>
              <a:rPr lang="en-US" b="1" dirty="0"/>
              <a:t> se pot </a:t>
            </a:r>
            <a:r>
              <a:rPr lang="en-US" b="1" dirty="0" err="1"/>
              <a:t>obţine</a:t>
            </a:r>
            <a:r>
              <a:rPr lang="en-US" b="1" dirty="0"/>
              <a:t> </a:t>
            </a:r>
            <a:r>
              <a:rPr lang="en-US" b="1" dirty="0" err="1"/>
              <a:t>prin</a:t>
            </a:r>
            <a:r>
              <a:rPr lang="en-US" b="1" dirty="0"/>
              <a:t> </a:t>
            </a:r>
            <a:r>
              <a:rPr lang="en-US" b="1" dirty="0" err="1"/>
              <a:t>cateterism</a:t>
            </a:r>
            <a:r>
              <a:rPr lang="en-US" b="1" dirty="0"/>
              <a:t> cardiac </a:t>
            </a:r>
            <a:r>
              <a:rPr lang="en-US" b="1" dirty="0" err="1"/>
              <a:t>sau</a:t>
            </a:r>
            <a:r>
              <a:rPr lang="en-US" b="1" dirty="0"/>
              <a:t> </a:t>
            </a:r>
            <a:r>
              <a:rPr lang="en-US" b="1" dirty="0" err="1"/>
              <a:t>prin</a:t>
            </a:r>
            <a:r>
              <a:rPr lang="en-US" b="1" dirty="0"/>
              <a:t> </a:t>
            </a:r>
            <a:r>
              <a:rPr lang="en-US" b="1" dirty="0" err="1"/>
              <a:t>ecocardiografie</a:t>
            </a:r>
            <a:endParaRPr lang="en-US" b="1" dirty="0"/>
          </a:p>
          <a:p>
            <a:r>
              <a:rPr lang="en-US" dirty="0"/>
              <a:t>• </a:t>
            </a:r>
            <a:r>
              <a:rPr lang="en-US" dirty="0" err="1"/>
              <a:t>Reprezintă</a:t>
            </a:r>
            <a:r>
              <a:rPr lang="en-US" dirty="0"/>
              <a:t> “</a:t>
            </a:r>
            <a:r>
              <a:rPr lang="en-US" dirty="0" err="1"/>
              <a:t>standardul</a:t>
            </a:r>
            <a:r>
              <a:rPr lang="en-US" dirty="0"/>
              <a:t> de aur”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diagnosticul</a:t>
            </a:r>
            <a:r>
              <a:rPr lang="en-US" dirty="0"/>
              <a:t> </a:t>
            </a:r>
            <a:r>
              <a:rPr lang="en-US" dirty="0" err="1"/>
              <a:t>tulburărilor</a:t>
            </a:r>
            <a:r>
              <a:rPr lang="en-US" dirty="0"/>
              <a:t> de </a:t>
            </a:r>
            <a:r>
              <a:rPr lang="en-US" dirty="0" err="1"/>
              <a:t>ritm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de</a:t>
            </a:r>
          </a:p>
          <a:p>
            <a:pPr marL="0" indent="0">
              <a:buNone/>
            </a:pPr>
            <a:r>
              <a:rPr lang="en-US" dirty="0" err="1"/>
              <a:t>conducere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748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1CC63-B359-548A-2530-069B53E14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7402E-9A82-3582-3CEB-735DD3359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err="1"/>
              <a:t>Bazele</a:t>
            </a:r>
            <a:r>
              <a:rPr lang="en-US" sz="1800" dirty="0"/>
              <a:t> </a:t>
            </a:r>
            <a:r>
              <a:rPr lang="en-US" sz="1800" dirty="0" err="1"/>
              <a:t>teoretice</a:t>
            </a:r>
            <a:r>
              <a:rPr lang="en-US" sz="1800" dirty="0"/>
              <a:t> </a:t>
            </a:r>
            <a:r>
              <a:rPr lang="en-US" sz="1800" dirty="0" err="1"/>
              <a:t>şi</a:t>
            </a:r>
            <a:r>
              <a:rPr lang="en-US" sz="1800" dirty="0"/>
              <a:t> practice ale ECG au </a:t>
            </a:r>
            <a:r>
              <a:rPr lang="en-US" sz="1800" dirty="0" err="1"/>
              <a:t>fost</a:t>
            </a:r>
            <a:r>
              <a:rPr lang="en-US" sz="1800" dirty="0"/>
              <a:t> </a:t>
            </a:r>
            <a:r>
              <a:rPr lang="en-US" sz="1800" dirty="0" err="1"/>
              <a:t>puse</a:t>
            </a:r>
            <a:r>
              <a:rPr lang="en-US" sz="1800" dirty="0"/>
              <a:t> de Einthoven</a:t>
            </a:r>
            <a:r>
              <a:rPr lang="ro-RO" sz="1800" dirty="0"/>
              <a:t> (</a:t>
            </a:r>
            <a:r>
              <a:rPr lang="en-US" sz="1800" dirty="0" err="1"/>
              <a:t>premiul</a:t>
            </a:r>
            <a:r>
              <a:rPr lang="en-US" sz="1800" dirty="0"/>
              <a:t> Nobel </a:t>
            </a:r>
            <a:r>
              <a:rPr lang="en-US" sz="1800" dirty="0" err="1"/>
              <a:t>pentru</a:t>
            </a:r>
            <a:r>
              <a:rPr lang="en-US" sz="1800" dirty="0"/>
              <a:t> ace</a:t>
            </a:r>
            <a:r>
              <a:rPr lang="ro-RO" sz="1800" dirty="0"/>
              <a:t>a</a:t>
            </a:r>
            <a:r>
              <a:rPr lang="en-US" sz="1800" dirty="0" err="1"/>
              <a:t>st</a:t>
            </a:r>
            <a:r>
              <a:rPr lang="ro-RO" sz="1800" dirty="0"/>
              <a:t>a)</a:t>
            </a:r>
            <a:r>
              <a:rPr lang="en-US" sz="1800" dirty="0"/>
              <a:t>. </a:t>
            </a:r>
            <a:endParaRPr lang="ro-RO" sz="1800" dirty="0"/>
          </a:p>
          <a:p>
            <a:pPr marL="0" indent="0">
              <a:buNone/>
            </a:pPr>
            <a:r>
              <a:rPr lang="ro-RO" sz="1800" dirty="0"/>
              <a:t>E</a:t>
            </a:r>
            <a:r>
              <a:rPr lang="en-US" sz="1800" dirty="0"/>
              <a:t>l a </a:t>
            </a:r>
            <a:r>
              <a:rPr lang="en-US" sz="1800" dirty="0" err="1"/>
              <a:t>plecat</a:t>
            </a:r>
            <a:r>
              <a:rPr lang="en-US" sz="1800" dirty="0"/>
              <a:t> de la </a:t>
            </a:r>
            <a:r>
              <a:rPr lang="en-US" sz="1800" dirty="0" err="1"/>
              <a:t>următoarele</a:t>
            </a:r>
            <a:r>
              <a:rPr lang="en-US" sz="1800" dirty="0"/>
              <a:t> premise: </a:t>
            </a:r>
            <a:endParaRPr lang="ro-RO" sz="1800" dirty="0"/>
          </a:p>
          <a:p>
            <a:pPr marL="0" indent="0">
              <a:buNone/>
            </a:pPr>
            <a:r>
              <a:rPr lang="en-US" sz="1800" dirty="0"/>
              <a:t>• </a:t>
            </a:r>
            <a:r>
              <a:rPr lang="en-US" sz="1800" dirty="0" err="1"/>
              <a:t>cordul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un </a:t>
            </a:r>
            <a:r>
              <a:rPr lang="en-US" sz="1800" dirty="0" err="1"/>
              <a:t>dipol</a:t>
            </a:r>
            <a:r>
              <a:rPr lang="en-US" sz="1800" dirty="0"/>
              <a:t>; </a:t>
            </a:r>
            <a:endParaRPr lang="ro-RO" sz="1800" dirty="0"/>
          </a:p>
          <a:p>
            <a:pPr marL="0" indent="0">
              <a:buNone/>
            </a:pPr>
            <a:r>
              <a:rPr lang="en-US" sz="1800" dirty="0"/>
              <a:t>• </a:t>
            </a:r>
            <a:r>
              <a:rPr lang="en-US" sz="1800" dirty="0" err="1"/>
              <a:t>cordul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situat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centrul</a:t>
            </a:r>
            <a:r>
              <a:rPr lang="en-US" sz="1800" dirty="0"/>
              <a:t> </a:t>
            </a:r>
            <a:r>
              <a:rPr lang="en-US" sz="1800" dirty="0" err="1"/>
              <a:t>toracelui</a:t>
            </a:r>
            <a:r>
              <a:rPr lang="en-US" sz="1800" dirty="0"/>
              <a:t>, </a:t>
            </a:r>
            <a:r>
              <a:rPr lang="en-US" sz="1800" dirty="0" err="1"/>
              <a:t>iar</a:t>
            </a:r>
            <a:r>
              <a:rPr lang="en-US" sz="1800" dirty="0"/>
              <a:t> </a:t>
            </a:r>
            <a:r>
              <a:rPr lang="en-US" sz="1800" dirty="0" err="1"/>
              <a:t>acesta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situat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centrul</a:t>
            </a:r>
            <a:r>
              <a:rPr lang="en-US" sz="1800" dirty="0"/>
              <a:t> </a:t>
            </a:r>
            <a:r>
              <a:rPr lang="en-US" sz="1800" dirty="0" err="1"/>
              <a:t>corpului</a:t>
            </a:r>
            <a:r>
              <a:rPr lang="en-US" sz="1800" dirty="0"/>
              <a:t>; </a:t>
            </a:r>
            <a:endParaRPr lang="ro-RO" sz="1800" dirty="0"/>
          </a:p>
          <a:p>
            <a:pPr marL="0" indent="0">
              <a:buNone/>
            </a:pPr>
            <a:r>
              <a:rPr lang="en-US" sz="1800" dirty="0"/>
              <a:t>• </a:t>
            </a:r>
            <a:r>
              <a:rPr lang="en-US" sz="1800" dirty="0" err="1"/>
              <a:t>toracele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sferic</a:t>
            </a:r>
            <a:r>
              <a:rPr lang="en-US" sz="1800" dirty="0"/>
              <a:t>; </a:t>
            </a:r>
            <a:endParaRPr lang="ro-RO" sz="1800" dirty="0"/>
          </a:p>
          <a:p>
            <a:pPr marL="0" indent="0">
              <a:buNone/>
            </a:pPr>
            <a:r>
              <a:rPr lang="en-US" sz="1800" dirty="0"/>
              <a:t>• </a:t>
            </a:r>
            <a:r>
              <a:rPr lang="en-US" sz="1800" dirty="0" err="1"/>
              <a:t>articulaţiile</a:t>
            </a:r>
            <a:r>
              <a:rPr lang="en-US" sz="1800" dirty="0"/>
              <a:t> radio-</a:t>
            </a:r>
            <a:r>
              <a:rPr lang="en-US" sz="1800" dirty="0" err="1"/>
              <a:t>carpiene</a:t>
            </a:r>
            <a:r>
              <a:rPr lang="en-US" sz="1800" dirty="0"/>
              <a:t> </a:t>
            </a:r>
            <a:r>
              <a:rPr lang="en-US" sz="1800" dirty="0" err="1"/>
              <a:t>şi</a:t>
            </a:r>
            <a:r>
              <a:rPr lang="en-US" sz="1800" dirty="0"/>
              <a:t> </a:t>
            </a:r>
            <a:r>
              <a:rPr lang="en-US" sz="1800" dirty="0" err="1"/>
              <a:t>tibio-tarsiene</a:t>
            </a:r>
            <a:r>
              <a:rPr lang="en-US" sz="1800" dirty="0"/>
              <a:t> sunt </a:t>
            </a:r>
            <a:r>
              <a:rPr lang="en-US" sz="1800" dirty="0" err="1"/>
              <a:t>echidistante</a:t>
            </a:r>
            <a:r>
              <a:rPr lang="en-US" sz="1800" dirty="0"/>
              <a:t> </a:t>
            </a:r>
            <a:r>
              <a:rPr lang="en-US" sz="1800" dirty="0" err="1"/>
              <a:t>faţă</a:t>
            </a:r>
            <a:r>
              <a:rPr lang="en-US" sz="1800" dirty="0"/>
              <a:t> de cord; </a:t>
            </a:r>
            <a:endParaRPr lang="ro-RO" sz="1800" dirty="0"/>
          </a:p>
          <a:p>
            <a:pPr marL="0" indent="0">
              <a:buNone/>
            </a:pPr>
            <a:r>
              <a:rPr lang="en-US" sz="1800" dirty="0"/>
              <a:t>• </a:t>
            </a:r>
            <a:r>
              <a:rPr lang="en-US" sz="1800" dirty="0" err="1"/>
              <a:t>rezistenţele</a:t>
            </a:r>
            <a:r>
              <a:rPr lang="en-US" sz="1800" dirty="0"/>
              <a:t> </a:t>
            </a:r>
            <a:r>
              <a:rPr lang="en-US" sz="1800" dirty="0" err="1"/>
              <a:t>electrice</a:t>
            </a:r>
            <a:r>
              <a:rPr lang="en-US" sz="1800" dirty="0"/>
              <a:t> ale </a:t>
            </a:r>
            <a:r>
              <a:rPr lang="en-US" sz="1800" dirty="0" err="1"/>
              <a:t>ţesuturilor</a:t>
            </a:r>
            <a:r>
              <a:rPr lang="en-US" sz="1800" dirty="0"/>
              <a:t> sunt </a:t>
            </a:r>
            <a:r>
              <a:rPr lang="en-US" sz="1800" dirty="0" err="1"/>
              <a:t>egale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orice</a:t>
            </a:r>
            <a:r>
              <a:rPr lang="en-US" sz="1800" dirty="0"/>
              <a:t> </a:t>
            </a:r>
            <a:r>
              <a:rPr lang="en-US" sz="1800" dirty="0" err="1"/>
              <a:t>direcţie</a:t>
            </a:r>
            <a:r>
              <a:rPr lang="en-US" sz="1800" dirty="0"/>
              <a:t>. </a:t>
            </a:r>
            <a:endParaRPr lang="ro-RO" sz="1800" dirty="0"/>
          </a:p>
          <a:p>
            <a:pPr marL="0" indent="0">
              <a:buNone/>
            </a:pPr>
            <a:endParaRPr lang="ro-RO" sz="1800" dirty="0"/>
          </a:p>
          <a:p>
            <a:pPr marL="0" indent="0">
              <a:buNone/>
            </a:pPr>
            <a:r>
              <a:rPr lang="en-US" sz="1800" dirty="0" err="1"/>
              <a:t>Dintre</a:t>
            </a:r>
            <a:r>
              <a:rPr lang="en-US" sz="1800" dirty="0"/>
              <a:t> </a:t>
            </a:r>
            <a:r>
              <a:rPr lang="en-US" sz="1800" dirty="0" err="1"/>
              <a:t>acestea</a:t>
            </a:r>
            <a:r>
              <a:rPr lang="en-US" sz="1800" dirty="0"/>
              <a:t>, </a:t>
            </a:r>
            <a:r>
              <a:rPr lang="en-US" sz="1800" b="1" dirty="0" err="1"/>
              <a:t>singura</a:t>
            </a:r>
            <a:r>
              <a:rPr lang="en-US" sz="1800" b="1" dirty="0"/>
              <a:t> </a:t>
            </a:r>
            <a:r>
              <a:rPr lang="en-US" sz="1800" b="1" dirty="0" err="1"/>
              <a:t>premisă</a:t>
            </a:r>
            <a:r>
              <a:rPr lang="en-US" sz="1800" b="1" dirty="0"/>
              <a:t> </a:t>
            </a:r>
            <a:r>
              <a:rPr lang="en-US" sz="1800" b="1" dirty="0" err="1"/>
              <a:t>adevărată</a:t>
            </a:r>
            <a:r>
              <a:rPr lang="en-US" sz="1800" b="1" dirty="0"/>
              <a:t>, </a:t>
            </a:r>
            <a:r>
              <a:rPr lang="en-US" sz="1800" b="1" dirty="0" err="1"/>
              <a:t>exactă</a:t>
            </a:r>
            <a:r>
              <a:rPr lang="en-US" sz="1800" b="1" dirty="0"/>
              <a:t>, </a:t>
            </a:r>
            <a:r>
              <a:rPr lang="en-US" sz="1800" b="1" dirty="0" err="1"/>
              <a:t>este</a:t>
            </a:r>
            <a:r>
              <a:rPr lang="en-US" sz="1800" b="1" dirty="0"/>
              <a:t> </a:t>
            </a:r>
            <a:r>
              <a:rPr lang="en-US" sz="1800" b="1" dirty="0" err="1"/>
              <a:t>aceea</a:t>
            </a:r>
            <a:r>
              <a:rPr lang="en-US" sz="1800" b="1" dirty="0"/>
              <a:t> </a:t>
            </a:r>
            <a:r>
              <a:rPr lang="en-US" sz="1800" b="1" dirty="0" err="1"/>
              <a:t>că</a:t>
            </a:r>
            <a:r>
              <a:rPr lang="en-US" sz="1800" b="1" dirty="0"/>
              <a:t> </a:t>
            </a:r>
            <a:r>
              <a:rPr lang="en-US" sz="1800" b="1" dirty="0" err="1"/>
              <a:t>inima</a:t>
            </a:r>
            <a:r>
              <a:rPr lang="en-US" sz="1800" b="1" dirty="0"/>
              <a:t> </a:t>
            </a:r>
            <a:r>
              <a:rPr lang="en-US" sz="1800" b="1" dirty="0" err="1"/>
              <a:t>este</a:t>
            </a:r>
            <a:r>
              <a:rPr lang="en-US" sz="1800" b="1" dirty="0"/>
              <a:t> un </a:t>
            </a:r>
            <a:r>
              <a:rPr lang="en-US" sz="1800" b="1" dirty="0" err="1"/>
              <a:t>dipol</a:t>
            </a:r>
            <a:r>
              <a:rPr lang="en-US" sz="1800" b="1" dirty="0"/>
              <a:t>, </a:t>
            </a:r>
            <a:r>
              <a:rPr lang="en-US" sz="1800" dirty="0" err="1"/>
              <a:t>suficientă</a:t>
            </a:r>
            <a:r>
              <a:rPr lang="en-US" sz="1800" dirty="0"/>
              <a:t> </a:t>
            </a:r>
            <a:r>
              <a:rPr lang="en-US" sz="1800" dirty="0" err="1"/>
              <a:t>totuşi</a:t>
            </a:r>
            <a:r>
              <a:rPr lang="en-US" sz="1800" dirty="0"/>
              <a:t>, </a:t>
            </a:r>
            <a:r>
              <a:rPr lang="en-US" sz="1800" dirty="0" err="1"/>
              <a:t>pentru</a:t>
            </a:r>
            <a:r>
              <a:rPr lang="en-US" sz="1800" dirty="0"/>
              <a:t> a </a:t>
            </a:r>
            <a:r>
              <a:rPr lang="en-US" sz="1800" dirty="0" err="1"/>
              <a:t>putea</a:t>
            </a:r>
            <a:r>
              <a:rPr lang="en-US" sz="1800" dirty="0"/>
              <a:t> </a:t>
            </a:r>
            <a:r>
              <a:rPr lang="en-US" sz="1800" dirty="0" err="1"/>
              <a:t>explica</a:t>
            </a:r>
            <a:r>
              <a:rPr lang="en-US" sz="1800" dirty="0"/>
              <a:t> </a:t>
            </a:r>
            <a:r>
              <a:rPr lang="en-US" sz="1800" dirty="0" err="1"/>
              <a:t>formarea</a:t>
            </a:r>
            <a:r>
              <a:rPr lang="en-US" sz="1800" dirty="0"/>
              <a:t> </a:t>
            </a:r>
            <a:r>
              <a:rPr lang="en-US" sz="1800" dirty="0" err="1"/>
              <a:t>undelor</a:t>
            </a:r>
            <a:r>
              <a:rPr lang="en-US" sz="1800" dirty="0"/>
              <a:t> ECG.</a:t>
            </a:r>
          </a:p>
        </p:txBody>
      </p:sp>
    </p:spTree>
    <p:extLst>
      <p:ext uri="{BB962C8B-B14F-4D97-AF65-F5344CB8AC3E}">
        <p14:creationId xmlns:p14="http://schemas.microsoft.com/office/powerpoint/2010/main" val="5358546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47152-56E1-C420-440F-3F77E715C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257800" cy="614589"/>
          </a:xfrm>
        </p:spPr>
        <p:txBody>
          <a:bodyPr>
            <a:normAutofit fontScale="90000"/>
          </a:bodyPr>
          <a:lstStyle/>
          <a:p>
            <a:pPr algn="ctr"/>
            <a:r>
              <a:rPr lang="ro-RO" b="1" dirty="0"/>
              <a:t>Teoria dipolului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D50AD-9DCA-DEA9-3283-2AC5E1BBC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733" y="2110493"/>
            <a:ext cx="11429999" cy="18481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La </a:t>
            </a:r>
            <a:r>
              <a:rPr lang="en-US" sz="1600" dirty="0" err="1"/>
              <a:t>nivelul</a:t>
            </a:r>
            <a:r>
              <a:rPr lang="en-US" sz="1600" dirty="0"/>
              <a:t> </a:t>
            </a:r>
            <a:r>
              <a:rPr lang="en-US" sz="1600" dirty="0" err="1"/>
              <a:t>ţesutului</a:t>
            </a:r>
            <a:r>
              <a:rPr lang="en-US" sz="1600" dirty="0"/>
              <a:t> </a:t>
            </a:r>
            <a:r>
              <a:rPr lang="en-US" sz="1600" dirty="0" err="1"/>
              <a:t>miocardic</a:t>
            </a:r>
            <a:r>
              <a:rPr lang="en-US" sz="1600" dirty="0"/>
              <a:t>, </a:t>
            </a:r>
            <a:r>
              <a:rPr lang="en-US" sz="1600" dirty="0" err="1"/>
              <a:t>excitaţia</a:t>
            </a:r>
            <a:r>
              <a:rPr lang="en-US" sz="1600" dirty="0"/>
              <a:t>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iniţiată</a:t>
            </a:r>
            <a:r>
              <a:rPr lang="en-US" sz="1600" dirty="0"/>
              <a:t> </a:t>
            </a:r>
            <a:r>
              <a:rPr lang="en-US" sz="1600" dirty="0" err="1"/>
              <a:t>într</a:t>
            </a:r>
            <a:r>
              <a:rPr lang="en-US" sz="1600" dirty="0"/>
              <a:t>-un </a:t>
            </a:r>
            <a:r>
              <a:rPr lang="en-US" sz="1600" dirty="0" err="1"/>
              <a:t>punct</a:t>
            </a:r>
            <a:r>
              <a:rPr lang="en-US" sz="1600" dirty="0"/>
              <a:t>,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condiţii</a:t>
            </a:r>
            <a:r>
              <a:rPr lang="en-US" sz="1600" dirty="0"/>
              <a:t> </a:t>
            </a:r>
            <a:r>
              <a:rPr lang="en-US" sz="1600" dirty="0" err="1"/>
              <a:t>fiziologice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nodulul</a:t>
            </a:r>
            <a:r>
              <a:rPr lang="en-US" sz="1600" dirty="0"/>
              <a:t> </a:t>
            </a:r>
            <a:r>
              <a:rPr lang="en-US" sz="1600" dirty="0" err="1"/>
              <a:t>sino</a:t>
            </a:r>
            <a:r>
              <a:rPr lang="en-US" sz="1600" dirty="0"/>
              <a:t>-atrial </a:t>
            </a:r>
            <a:r>
              <a:rPr lang="en-US" sz="1600" dirty="0" err="1"/>
              <a:t>şi</a:t>
            </a:r>
            <a:r>
              <a:rPr lang="en-US" sz="1600" dirty="0"/>
              <a:t> se </a:t>
            </a:r>
            <a:r>
              <a:rPr lang="en-US" sz="1600" dirty="0" err="1"/>
              <a:t>propagă</a:t>
            </a:r>
            <a:r>
              <a:rPr lang="en-US" sz="1600" dirty="0"/>
              <a:t> cu </a:t>
            </a:r>
            <a:r>
              <a:rPr lang="en-US" sz="1600" dirty="0" err="1"/>
              <a:t>rapiditate</a:t>
            </a:r>
            <a:r>
              <a:rPr lang="en-US" sz="1600" dirty="0"/>
              <a:t> de la o </a:t>
            </a:r>
            <a:r>
              <a:rPr lang="en-US" sz="1600" dirty="0" err="1"/>
              <a:t>celulă</a:t>
            </a:r>
            <a:r>
              <a:rPr lang="en-US" sz="1600" dirty="0"/>
              <a:t> la </a:t>
            </a:r>
            <a:r>
              <a:rPr lang="en-US" sz="1600" dirty="0" err="1"/>
              <a:t>alta.</a:t>
            </a:r>
            <a:r>
              <a:rPr lang="en-US" sz="1600" dirty="0"/>
              <a:t> </a:t>
            </a:r>
            <a:r>
              <a:rPr lang="en-US" sz="1600" dirty="0" err="1"/>
              <a:t>Porţiunea</a:t>
            </a:r>
            <a:r>
              <a:rPr lang="en-US" sz="1600" dirty="0"/>
              <a:t> din </a:t>
            </a:r>
            <a:r>
              <a:rPr lang="en-US" sz="1600" dirty="0" err="1"/>
              <a:t>miocard</a:t>
            </a:r>
            <a:r>
              <a:rPr lang="en-US" sz="1600" dirty="0"/>
              <a:t> </a:t>
            </a:r>
            <a:r>
              <a:rPr lang="en-US" sz="1600" dirty="0" err="1"/>
              <a:t>activată</a:t>
            </a:r>
            <a:r>
              <a:rPr lang="en-US" sz="1600" dirty="0"/>
              <a:t> </a:t>
            </a:r>
            <a:r>
              <a:rPr lang="en-US" sz="1600" dirty="0" err="1"/>
              <a:t>sau</a:t>
            </a:r>
            <a:r>
              <a:rPr lang="en-US" sz="1600" dirty="0"/>
              <a:t> </a:t>
            </a:r>
            <a:r>
              <a:rPr lang="en-US" sz="1600" dirty="0" err="1"/>
              <a:t>depolarizată</a:t>
            </a:r>
            <a:r>
              <a:rPr lang="en-US" sz="1600" dirty="0"/>
              <a:t> </a:t>
            </a:r>
            <a:r>
              <a:rPr lang="en-US" sz="1600" dirty="0" err="1"/>
              <a:t>devine</a:t>
            </a:r>
            <a:r>
              <a:rPr lang="en-US" sz="1600" dirty="0"/>
              <a:t> </a:t>
            </a:r>
            <a:r>
              <a:rPr lang="en-US" sz="1600" dirty="0" err="1"/>
              <a:t>electronegativă</a:t>
            </a:r>
            <a:r>
              <a:rPr lang="en-US" sz="1600" dirty="0"/>
              <a:t>, </a:t>
            </a:r>
            <a:r>
              <a:rPr lang="en-US" sz="1600" dirty="0" err="1"/>
              <a:t>iar</a:t>
            </a:r>
            <a:r>
              <a:rPr lang="en-US" sz="1600" dirty="0"/>
              <a:t> </a:t>
            </a:r>
            <a:r>
              <a:rPr lang="en-US" sz="1600" dirty="0" err="1"/>
              <a:t>cea</a:t>
            </a:r>
            <a:r>
              <a:rPr lang="en-US" sz="1600" dirty="0"/>
              <a:t> </a:t>
            </a:r>
            <a:r>
              <a:rPr lang="en-US" sz="1600" dirty="0" err="1"/>
              <a:t>neactivată</a:t>
            </a:r>
            <a:r>
              <a:rPr lang="en-US" sz="1600" dirty="0"/>
              <a:t>, </a:t>
            </a:r>
            <a:r>
              <a:rPr lang="en-US" sz="1600" dirty="0" err="1"/>
              <a:t>aflată</a:t>
            </a:r>
            <a:r>
              <a:rPr lang="en-US" sz="1600" dirty="0"/>
              <a:t> </a:t>
            </a:r>
            <a:r>
              <a:rPr lang="en-US" sz="1600" dirty="0" err="1"/>
              <a:t>încă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repaus</a:t>
            </a:r>
            <a:r>
              <a:rPr lang="en-US" sz="1600" dirty="0"/>
              <a:t> </a:t>
            </a:r>
            <a:r>
              <a:rPr lang="en-US" sz="1600" dirty="0" err="1"/>
              <a:t>rămâne</a:t>
            </a:r>
            <a:r>
              <a:rPr lang="en-US" sz="1600" dirty="0"/>
              <a:t> </a:t>
            </a:r>
            <a:r>
              <a:rPr lang="en-US" sz="1600" dirty="0" err="1"/>
              <a:t>electropozitivă</a:t>
            </a:r>
            <a:r>
              <a:rPr lang="en-US" sz="1600" dirty="0"/>
              <a:t>, </a:t>
            </a:r>
            <a:r>
              <a:rPr lang="en-US" sz="1600" dirty="0" err="1"/>
              <a:t>creânduse</a:t>
            </a:r>
            <a:r>
              <a:rPr lang="en-US" sz="1600" dirty="0"/>
              <a:t> </a:t>
            </a:r>
            <a:r>
              <a:rPr lang="en-US" sz="1600" dirty="0" err="1"/>
              <a:t>astfel</a:t>
            </a:r>
            <a:r>
              <a:rPr lang="en-US" sz="1600" dirty="0"/>
              <a:t> un </a:t>
            </a:r>
            <a:r>
              <a:rPr lang="en-US" sz="1600" dirty="0" err="1"/>
              <a:t>dipol</a:t>
            </a:r>
            <a:r>
              <a:rPr lang="en-US" sz="1600" dirty="0"/>
              <a:t> care se </a:t>
            </a:r>
            <a:r>
              <a:rPr lang="en-US" sz="1600" dirty="0" err="1"/>
              <a:t>propagă</a:t>
            </a:r>
            <a:r>
              <a:rPr lang="en-US" sz="1600" dirty="0"/>
              <a:t> pe </a:t>
            </a:r>
            <a:r>
              <a:rPr lang="en-US" sz="1600" dirty="0" err="1"/>
              <a:t>masură</a:t>
            </a:r>
            <a:r>
              <a:rPr lang="en-US" sz="1600" dirty="0"/>
              <a:t> </a:t>
            </a:r>
            <a:r>
              <a:rPr lang="en-US" sz="1600" dirty="0" err="1"/>
              <a:t>ce</a:t>
            </a:r>
            <a:r>
              <a:rPr lang="en-US" sz="1600" dirty="0"/>
              <a:t> se </a:t>
            </a:r>
            <a:r>
              <a:rPr lang="en-US" sz="1600" dirty="0" err="1"/>
              <a:t>desfăşoară</a:t>
            </a:r>
            <a:r>
              <a:rPr lang="en-US" sz="1600" dirty="0"/>
              <a:t> </a:t>
            </a:r>
            <a:r>
              <a:rPr lang="en-US" sz="1600" dirty="0" err="1"/>
              <a:t>ciclul</a:t>
            </a:r>
            <a:r>
              <a:rPr lang="en-US" sz="1600" dirty="0"/>
              <a:t> cardiac. </a:t>
            </a:r>
            <a:endParaRPr lang="ro-RO" sz="1600" dirty="0"/>
          </a:p>
          <a:p>
            <a:pPr marL="0" indent="0">
              <a:buNone/>
            </a:pPr>
            <a:r>
              <a:rPr lang="en-US" sz="1600" dirty="0" err="1"/>
              <a:t>Diferenţele</a:t>
            </a:r>
            <a:r>
              <a:rPr lang="en-US" sz="1600" dirty="0"/>
              <a:t> de </a:t>
            </a:r>
            <a:r>
              <a:rPr lang="en-US" sz="1600" dirty="0" err="1"/>
              <a:t>potenţial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câmpul</a:t>
            </a:r>
            <a:r>
              <a:rPr lang="en-US" sz="1600" dirty="0"/>
              <a:t> electric </a:t>
            </a:r>
            <a:r>
              <a:rPr lang="en-US" sz="1600" dirty="0" err="1"/>
              <a:t>creat</a:t>
            </a:r>
            <a:r>
              <a:rPr lang="en-US" sz="1600" dirty="0"/>
              <a:t> sunt </a:t>
            </a:r>
            <a:r>
              <a:rPr lang="en-US" sz="1600" dirty="0" err="1"/>
              <a:t>mai</a:t>
            </a:r>
            <a:r>
              <a:rPr lang="en-US" sz="1600" dirty="0"/>
              <a:t> </a:t>
            </a:r>
            <a:r>
              <a:rPr lang="en-US" sz="1600" dirty="0" err="1"/>
              <a:t>mari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apropierea</a:t>
            </a:r>
            <a:r>
              <a:rPr lang="en-US" sz="1600" dirty="0"/>
              <a:t> </a:t>
            </a:r>
            <a:r>
              <a:rPr lang="en-US" sz="1600" dirty="0" err="1"/>
              <a:t>polilor</a:t>
            </a:r>
            <a:r>
              <a:rPr lang="en-US" sz="1600" dirty="0"/>
              <a:t> </a:t>
            </a:r>
            <a:r>
              <a:rPr lang="en-US" sz="1600" dirty="0" err="1"/>
              <a:t>dipolului</a:t>
            </a:r>
            <a:r>
              <a:rPr lang="en-US" sz="1600" dirty="0"/>
              <a:t> </a:t>
            </a:r>
            <a:r>
              <a:rPr lang="en-US" sz="1600" dirty="0" err="1"/>
              <a:t>şi</a:t>
            </a:r>
            <a:r>
              <a:rPr lang="en-US" sz="1600" dirty="0"/>
              <a:t> </a:t>
            </a:r>
            <a:r>
              <a:rPr lang="en-US" sz="1600" dirty="0" err="1"/>
              <a:t>scad</a:t>
            </a:r>
            <a:r>
              <a:rPr lang="en-US" sz="1600" dirty="0"/>
              <a:t> pe </a:t>
            </a:r>
            <a:r>
              <a:rPr lang="en-US" sz="1600" dirty="0" err="1"/>
              <a:t>măsură</a:t>
            </a:r>
            <a:r>
              <a:rPr lang="en-US" sz="1600" dirty="0"/>
              <a:t> </a:t>
            </a:r>
            <a:r>
              <a:rPr lang="en-US" sz="1600" dirty="0" err="1"/>
              <a:t>ce</a:t>
            </a:r>
            <a:r>
              <a:rPr lang="en-US" sz="1600" dirty="0"/>
              <a:t> ne </a:t>
            </a:r>
            <a:r>
              <a:rPr lang="en-US" sz="1600" dirty="0" err="1"/>
              <a:t>îndepărtăm</a:t>
            </a:r>
            <a:r>
              <a:rPr lang="en-US" sz="1600" dirty="0"/>
              <a:t> de </a:t>
            </a:r>
            <a:r>
              <a:rPr lang="en-US" sz="1600" dirty="0" err="1"/>
              <a:t>ei</a:t>
            </a:r>
            <a:r>
              <a:rPr lang="en-US" sz="1600" dirty="0"/>
              <a:t>. La </a:t>
            </a:r>
            <a:r>
              <a:rPr lang="en-US" sz="1600" dirty="0" err="1"/>
              <a:t>egală</a:t>
            </a:r>
            <a:r>
              <a:rPr lang="en-US" sz="1600" dirty="0"/>
              <a:t> </a:t>
            </a:r>
            <a:r>
              <a:rPr lang="en-US" sz="1600" dirty="0" err="1"/>
              <a:t>distanţă</a:t>
            </a:r>
            <a:r>
              <a:rPr lang="en-US" sz="1600" dirty="0"/>
              <a:t> </a:t>
            </a:r>
            <a:r>
              <a:rPr lang="en-US" sz="1600" dirty="0" err="1"/>
              <a:t>între</a:t>
            </a:r>
            <a:r>
              <a:rPr lang="en-US" sz="1600" dirty="0"/>
              <a:t> </a:t>
            </a:r>
            <a:r>
              <a:rPr lang="en-US" sz="1600" dirty="0" err="1"/>
              <a:t>cei</a:t>
            </a:r>
            <a:r>
              <a:rPr lang="en-US" sz="1600" dirty="0"/>
              <a:t> </a:t>
            </a:r>
            <a:r>
              <a:rPr lang="en-US" sz="1600" dirty="0" err="1"/>
              <a:t>doi</a:t>
            </a:r>
            <a:r>
              <a:rPr lang="en-US" sz="1600" dirty="0"/>
              <a:t> poli ai </a:t>
            </a:r>
            <a:r>
              <a:rPr lang="en-US" sz="1600" dirty="0" err="1"/>
              <a:t>dipolului</a:t>
            </a:r>
            <a:r>
              <a:rPr lang="en-US" sz="1600" dirty="0"/>
              <a:t>, </a:t>
            </a:r>
            <a:r>
              <a:rPr lang="en-US" sz="1600" dirty="0" err="1"/>
              <a:t>diferenţa</a:t>
            </a:r>
            <a:r>
              <a:rPr lang="en-US" sz="1600" dirty="0"/>
              <a:t> de </a:t>
            </a:r>
            <a:r>
              <a:rPr lang="en-US" sz="1600" dirty="0" err="1"/>
              <a:t>potenţial</a:t>
            </a:r>
            <a:r>
              <a:rPr lang="en-US" sz="1600" dirty="0"/>
              <a:t>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neglijabilă</a:t>
            </a:r>
            <a:r>
              <a:rPr lang="en-US" sz="1600" dirty="0"/>
              <a:t>, </a:t>
            </a:r>
            <a:r>
              <a:rPr lang="en-US" sz="1600" dirty="0" err="1"/>
              <a:t>iar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electrocardiografie</a:t>
            </a:r>
            <a:r>
              <a:rPr lang="en-US" sz="1600" dirty="0"/>
              <a:t> se </a:t>
            </a:r>
            <a:r>
              <a:rPr lang="en-US" sz="1600" dirty="0" err="1"/>
              <a:t>consideră</a:t>
            </a:r>
            <a:r>
              <a:rPr lang="en-US" sz="1600" dirty="0"/>
              <a:t> a fi 0 (</a:t>
            </a:r>
            <a:r>
              <a:rPr lang="en-US" sz="1600" dirty="0" err="1"/>
              <a:t>linia</a:t>
            </a:r>
            <a:r>
              <a:rPr lang="en-US" sz="1600" dirty="0"/>
              <a:t> de “0” – zero </a:t>
            </a:r>
            <a:r>
              <a:rPr lang="en-US" sz="1600" dirty="0" err="1"/>
              <a:t>potenţial</a:t>
            </a:r>
            <a:r>
              <a:rPr lang="en-US" sz="1600" dirty="0"/>
              <a:t>). Linia </a:t>
            </a:r>
            <a:r>
              <a:rPr lang="en-US" sz="1600" dirty="0" err="1"/>
              <a:t>imaginară</a:t>
            </a:r>
            <a:r>
              <a:rPr lang="en-US" sz="1600" dirty="0"/>
              <a:t> care </a:t>
            </a:r>
            <a:r>
              <a:rPr lang="en-US" sz="1600" dirty="0" err="1"/>
              <a:t>trece</a:t>
            </a:r>
            <a:r>
              <a:rPr lang="en-US" sz="1600" dirty="0"/>
              <a:t> </a:t>
            </a:r>
            <a:r>
              <a:rPr lang="en-US" sz="1600" dirty="0" err="1"/>
              <a:t>prin</a:t>
            </a:r>
            <a:r>
              <a:rPr lang="en-US" sz="1600" dirty="0"/>
              <a:t> </a:t>
            </a:r>
            <a:r>
              <a:rPr lang="en-US" sz="1600" dirty="0" err="1"/>
              <a:t>cei</a:t>
            </a:r>
            <a:r>
              <a:rPr lang="en-US" sz="1600" dirty="0"/>
              <a:t> </a:t>
            </a:r>
            <a:r>
              <a:rPr lang="en-US" sz="1600" dirty="0" err="1"/>
              <a:t>doi</a:t>
            </a:r>
            <a:r>
              <a:rPr lang="en-US" sz="1600" dirty="0"/>
              <a:t> poli se </a:t>
            </a:r>
            <a:r>
              <a:rPr lang="en-US" sz="1600" dirty="0" err="1"/>
              <a:t>numeşte</a:t>
            </a:r>
            <a:r>
              <a:rPr lang="en-US" sz="1600" dirty="0"/>
              <a:t> </a:t>
            </a:r>
            <a:r>
              <a:rPr lang="en-US" sz="1600" dirty="0" err="1"/>
              <a:t>axa</a:t>
            </a:r>
            <a:r>
              <a:rPr lang="en-US" sz="1600" dirty="0"/>
              <a:t> </a:t>
            </a:r>
            <a:r>
              <a:rPr lang="en-US" sz="1600" dirty="0" err="1"/>
              <a:t>dipolului</a:t>
            </a:r>
            <a:r>
              <a:rPr lang="en-US" sz="1600" dirty="0"/>
              <a:t>. Pe </a:t>
            </a:r>
            <a:r>
              <a:rPr lang="en-US" sz="1600" dirty="0" err="1"/>
              <a:t>ea</a:t>
            </a:r>
            <a:r>
              <a:rPr lang="en-US" sz="1600" dirty="0"/>
              <a:t> </a:t>
            </a:r>
            <a:r>
              <a:rPr lang="en-US" sz="1600" dirty="0" err="1"/>
              <a:t>înregistrăm</a:t>
            </a:r>
            <a:r>
              <a:rPr lang="en-US" sz="1600" dirty="0"/>
              <a:t> </a:t>
            </a:r>
            <a:r>
              <a:rPr lang="en-US" sz="1600" dirty="0" err="1"/>
              <a:t>cele</a:t>
            </a:r>
            <a:r>
              <a:rPr lang="en-US" sz="1600" dirty="0"/>
              <a:t> </a:t>
            </a:r>
            <a:r>
              <a:rPr lang="en-US" sz="1600" dirty="0" err="1"/>
              <a:t>mai</a:t>
            </a:r>
            <a:r>
              <a:rPr lang="en-US" sz="1600" dirty="0"/>
              <a:t> ample </a:t>
            </a:r>
            <a:r>
              <a:rPr lang="en-US" sz="1600" dirty="0" err="1"/>
              <a:t>diferenţe</a:t>
            </a:r>
            <a:r>
              <a:rPr lang="en-US" sz="1600" dirty="0"/>
              <a:t> de </a:t>
            </a:r>
            <a:r>
              <a:rPr lang="en-US" sz="1600" dirty="0" err="1"/>
              <a:t>potenţial</a:t>
            </a:r>
            <a:r>
              <a:rPr lang="en-US" sz="1600" dirty="0"/>
              <a:t>, de un </a:t>
            </a:r>
            <a:r>
              <a:rPr lang="en-US" sz="1600" dirty="0" err="1"/>
              <a:t>sens</a:t>
            </a:r>
            <a:r>
              <a:rPr lang="en-US" sz="1600" dirty="0"/>
              <a:t> </a:t>
            </a:r>
            <a:r>
              <a:rPr lang="en-US" sz="1600" dirty="0" err="1"/>
              <a:t>sau</a:t>
            </a:r>
            <a:r>
              <a:rPr lang="en-US" sz="1600" dirty="0"/>
              <a:t> </a:t>
            </a:r>
            <a:r>
              <a:rPr lang="en-US" sz="1600" dirty="0" err="1"/>
              <a:t>altul</a:t>
            </a:r>
            <a:r>
              <a:rPr lang="en-US" sz="1600" dirty="0"/>
              <a:t>, </a:t>
            </a:r>
            <a:r>
              <a:rPr lang="en-US" sz="1600" dirty="0" err="1"/>
              <a:t>după</a:t>
            </a:r>
            <a:r>
              <a:rPr lang="en-US" sz="1600" dirty="0"/>
              <a:t> </a:t>
            </a:r>
            <a:r>
              <a:rPr lang="en-US" sz="1600" dirty="0" err="1"/>
              <a:t>semnul</a:t>
            </a:r>
            <a:r>
              <a:rPr lang="en-US" sz="1600" dirty="0"/>
              <a:t> plus </a:t>
            </a:r>
            <a:r>
              <a:rPr lang="en-US" sz="1600" dirty="0" err="1"/>
              <a:t>sau</a:t>
            </a:r>
            <a:r>
              <a:rPr lang="en-US" sz="1600" dirty="0"/>
              <a:t> minus al </a:t>
            </a:r>
            <a:r>
              <a:rPr lang="en-US" sz="1600" dirty="0" err="1"/>
              <a:t>celor</a:t>
            </a:r>
            <a:r>
              <a:rPr lang="en-US" sz="1600" dirty="0"/>
              <a:t> </a:t>
            </a:r>
            <a:r>
              <a:rPr lang="en-US" sz="1600" dirty="0" err="1"/>
              <a:t>doi</a:t>
            </a:r>
            <a:r>
              <a:rPr lang="en-US" sz="1600" dirty="0"/>
              <a:t> poli (</a:t>
            </a:r>
            <a:r>
              <a:rPr lang="en-US" sz="1600" dirty="0" err="1"/>
              <a:t>figura</a:t>
            </a:r>
            <a:r>
              <a:rPr lang="en-US" sz="1600" dirty="0"/>
              <a:t>). </a:t>
            </a:r>
            <a:endParaRPr lang="ro-RO" sz="1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3675BD-E270-A589-5989-1005E34B5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7589" y="186289"/>
            <a:ext cx="2638793" cy="184810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390D5A6-0C6A-D116-ED75-DC9DB09B4BCC}"/>
              </a:ext>
            </a:extLst>
          </p:cNvPr>
          <p:cNvSpPr txBox="1"/>
          <p:nvPr/>
        </p:nvSpPr>
        <p:spPr>
          <a:xfrm>
            <a:off x="359229" y="979714"/>
            <a:ext cx="903836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Teoria </a:t>
            </a:r>
            <a:r>
              <a:rPr lang="en-US" sz="1600" dirty="0" err="1"/>
              <a:t>dipolului</a:t>
            </a:r>
            <a:r>
              <a:rPr lang="en-US" sz="1600" dirty="0"/>
              <a:t> </a:t>
            </a:r>
            <a:r>
              <a:rPr lang="en-US" sz="1600" dirty="0" err="1"/>
              <a:t>constituie</a:t>
            </a:r>
            <a:r>
              <a:rPr lang="en-US" sz="1600" dirty="0"/>
              <a:t> un mod </a:t>
            </a:r>
            <a:r>
              <a:rPr lang="en-US" sz="1600" dirty="0" err="1"/>
              <a:t>extrem</a:t>
            </a:r>
            <a:r>
              <a:rPr lang="en-US" sz="1600" dirty="0"/>
              <a:t> de </a:t>
            </a:r>
            <a:r>
              <a:rPr lang="en-US" sz="1600" dirty="0" err="1"/>
              <a:t>simplu</a:t>
            </a:r>
            <a:r>
              <a:rPr lang="en-US" sz="1600" dirty="0"/>
              <a:t> de a </a:t>
            </a:r>
            <a:r>
              <a:rPr lang="en-US" sz="1600" dirty="0" err="1"/>
              <a:t>explica</a:t>
            </a:r>
            <a:r>
              <a:rPr lang="en-US" sz="1600" dirty="0"/>
              <a:t> </a:t>
            </a:r>
            <a:r>
              <a:rPr lang="en-US" sz="1600" dirty="0" err="1"/>
              <a:t>fenomenele</a:t>
            </a:r>
            <a:r>
              <a:rPr lang="en-US" sz="1600" dirty="0"/>
              <a:t> </a:t>
            </a:r>
            <a:r>
              <a:rPr lang="en-US" sz="1600" dirty="0" err="1"/>
              <a:t>electrice</a:t>
            </a:r>
            <a:r>
              <a:rPr lang="en-US" sz="1600" dirty="0"/>
              <a:t> </a:t>
            </a:r>
            <a:r>
              <a:rPr lang="en-US" sz="1600" dirty="0" err="1"/>
              <a:t>cardiace</a:t>
            </a:r>
            <a:r>
              <a:rPr lang="en-US" sz="1600" dirty="0"/>
              <a:t>. Prin </a:t>
            </a:r>
            <a:r>
              <a:rPr lang="en-US" sz="1600" dirty="0" err="1"/>
              <a:t>dipol</a:t>
            </a:r>
            <a:r>
              <a:rPr lang="en-US" sz="1600" dirty="0"/>
              <a:t> se </a:t>
            </a:r>
            <a:r>
              <a:rPr lang="en-US" sz="1600" dirty="0" err="1"/>
              <a:t>înţelege</a:t>
            </a:r>
            <a:r>
              <a:rPr lang="en-US" sz="1600" dirty="0"/>
              <a:t> un </a:t>
            </a:r>
            <a:r>
              <a:rPr lang="en-US" sz="1600" dirty="0" err="1"/>
              <a:t>cuplu</a:t>
            </a:r>
            <a:r>
              <a:rPr lang="en-US" sz="1600" dirty="0"/>
              <a:t> de </a:t>
            </a:r>
            <a:r>
              <a:rPr lang="en-US" sz="1600" dirty="0" err="1"/>
              <a:t>sarcini</a:t>
            </a:r>
            <a:r>
              <a:rPr lang="en-US" sz="1600" dirty="0"/>
              <a:t> </a:t>
            </a:r>
            <a:r>
              <a:rPr lang="en-US" sz="1600" dirty="0" err="1"/>
              <a:t>electrice</a:t>
            </a:r>
            <a:r>
              <a:rPr lang="en-US" sz="1600" dirty="0"/>
              <a:t>: </a:t>
            </a:r>
            <a:r>
              <a:rPr lang="en-US" sz="1600" dirty="0" err="1"/>
              <a:t>una</a:t>
            </a:r>
            <a:r>
              <a:rPr lang="en-US" sz="1600" dirty="0"/>
              <a:t> </a:t>
            </a:r>
            <a:r>
              <a:rPr lang="en-US" sz="1600" dirty="0" err="1"/>
              <a:t>pozitivă</a:t>
            </a:r>
            <a:r>
              <a:rPr lang="en-US" sz="1600" dirty="0"/>
              <a:t> </a:t>
            </a:r>
            <a:r>
              <a:rPr lang="en-US" sz="1600" dirty="0" err="1"/>
              <a:t>şi</a:t>
            </a:r>
            <a:r>
              <a:rPr lang="en-US" sz="1600" dirty="0"/>
              <a:t> </a:t>
            </a:r>
            <a:r>
              <a:rPr lang="en-US" sz="1600" dirty="0" err="1"/>
              <a:t>alta</a:t>
            </a:r>
            <a:r>
              <a:rPr lang="en-US" sz="1600" dirty="0"/>
              <a:t> </a:t>
            </a:r>
            <a:r>
              <a:rPr lang="en-US" sz="1600" dirty="0" err="1"/>
              <a:t>negativă</a:t>
            </a:r>
            <a:r>
              <a:rPr lang="en-US" sz="1600" dirty="0"/>
              <a:t>. </a:t>
            </a:r>
            <a:r>
              <a:rPr lang="en-US" sz="1600" dirty="0" err="1"/>
              <a:t>Această</a:t>
            </a:r>
            <a:r>
              <a:rPr lang="en-US" sz="1600" dirty="0"/>
              <a:t> </a:t>
            </a:r>
            <a:r>
              <a:rPr lang="en-US" sz="1600" dirty="0" err="1"/>
              <a:t>teorie</a:t>
            </a:r>
            <a:r>
              <a:rPr lang="en-US" sz="1600" dirty="0"/>
              <a:t> a </a:t>
            </a:r>
            <a:r>
              <a:rPr lang="en-US" sz="1600" dirty="0" err="1"/>
              <a:t>fost</a:t>
            </a:r>
            <a:r>
              <a:rPr lang="en-US" sz="1600" dirty="0"/>
              <a:t> </a:t>
            </a:r>
            <a:r>
              <a:rPr lang="en-US" sz="1600" dirty="0" err="1"/>
              <a:t>enunţată</a:t>
            </a:r>
            <a:r>
              <a:rPr lang="en-US" sz="1600" dirty="0"/>
              <a:t> de Waller </a:t>
            </a:r>
            <a:r>
              <a:rPr lang="en-US" sz="1600" dirty="0" err="1"/>
              <a:t>şi</a:t>
            </a:r>
            <a:r>
              <a:rPr lang="en-US" sz="1600" dirty="0"/>
              <a:t> Craib </a:t>
            </a:r>
            <a:r>
              <a:rPr lang="en-US" sz="1600" dirty="0" err="1"/>
              <a:t>şi</a:t>
            </a:r>
            <a:r>
              <a:rPr lang="en-US" sz="1600" dirty="0"/>
              <a:t> </a:t>
            </a:r>
            <a:r>
              <a:rPr lang="en-US" sz="1600" dirty="0" err="1"/>
              <a:t>compară</a:t>
            </a:r>
            <a:r>
              <a:rPr lang="en-US" sz="1600" dirty="0"/>
              <a:t> </a:t>
            </a:r>
            <a:r>
              <a:rPr lang="en-US" sz="1600" dirty="0" err="1"/>
              <a:t>câmpul</a:t>
            </a:r>
            <a:r>
              <a:rPr lang="en-US" sz="1600" dirty="0"/>
              <a:t> electric </a:t>
            </a:r>
            <a:r>
              <a:rPr lang="en-US" sz="1600" dirty="0" err="1"/>
              <a:t>creat</a:t>
            </a:r>
            <a:r>
              <a:rPr lang="en-US" sz="1600" dirty="0"/>
              <a:t> de un </a:t>
            </a:r>
            <a:r>
              <a:rPr lang="en-US" sz="1600" dirty="0" err="1"/>
              <a:t>dipol</a:t>
            </a:r>
            <a:r>
              <a:rPr lang="en-US" sz="1600" dirty="0"/>
              <a:t> artificial </a:t>
            </a:r>
            <a:r>
              <a:rPr lang="en-US" sz="1600" dirty="0" err="1"/>
              <a:t>într</a:t>
            </a:r>
            <a:r>
              <a:rPr lang="en-US" sz="1600" dirty="0"/>
              <a:t>-un </a:t>
            </a:r>
            <a:r>
              <a:rPr lang="en-US" sz="1600" dirty="0" err="1"/>
              <a:t>mediu</a:t>
            </a:r>
            <a:r>
              <a:rPr lang="en-US" sz="1600" dirty="0"/>
              <a:t> conductor, cu </a:t>
            </a:r>
            <a:r>
              <a:rPr lang="en-US" sz="1600" dirty="0" err="1"/>
              <a:t>câmpul</a:t>
            </a:r>
            <a:r>
              <a:rPr lang="en-US" sz="1600" dirty="0"/>
              <a:t> electric </a:t>
            </a:r>
            <a:r>
              <a:rPr lang="en-US" sz="1600" dirty="0" err="1"/>
              <a:t>generat</a:t>
            </a:r>
            <a:r>
              <a:rPr lang="en-US" sz="1600" dirty="0"/>
              <a:t> de </a:t>
            </a:r>
            <a:r>
              <a:rPr lang="en-US" sz="1600" dirty="0" err="1"/>
              <a:t>miocard</a:t>
            </a:r>
            <a:r>
              <a:rPr lang="en-US" sz="1600" dirty="0"/>
              <a:t>.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8FAF193-ECB5-EC56-2F34-4B6E0EADB2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52000" y="4444792"/>
            <a:ext cx="2251830" cy="160040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8996840-5452-102B-43F1-FC9FF4586D1B}"/>
              </a:ext>
            </a:extLst>
          </p:cNvPr>
          <p:cNvSpPr txBox="1"/>
          <p:nvPr/>
        </p:nvSpPr>
        <p:spPr>
          <a:xfrm>
            <a:off x="448733" y="3870944"/>
            <a:ext cx="9203267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Se </a:t>
            </a:r>
            <a:r>
              <a:rPr lang="en-US" sz="1600" dirty="0" err="1"/>
              <a:t>observă</a:t>
            </a:r>
            <a:r>
              <a:rPr lang="en-US" sz="1600" dirty="0"/>
              <a:t> </a:t>
            </a:r>
            <a:r>
              <a:rPr lang="en-US" sz="1600" dirty="0" err="1"/>
              <a:t>că</a:t>
            </a:r>
            <a:r>
              <a:rPr lang="en-US" sz="1600" dirty="0"/>
              <a:t> un </a:t>
            </a:r>
            <a:r>
              <a:rPr lang="en-US" sz="1600" dirty="0" err="1"/>
              <a:t>electrod</a:t>
            </a:r>
            <a:r>
              <a:rPr lang="en-US" sz="1600" dirty="0"/>
              <a:t> </a:t>
            </a:r>
            <a:r>
              <a:rPr lang="en-US" sz="1600" dirty="0" err="1"/>
              <a:t>plasat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câmpul</a:t>
            </a:r>
            <a:r>
              <a:rPr lang="en-US" sz="1600" dirty="0"/>
              <a:t> (</a:t>
            </a:r>
            <a:r>
              <a:rPr lang="en-US" sz="1600" dirty="0" err="1"/>
              <a:t>polul</a:t>
            </a:r>
            <a:r>
              <a:rPr lang="en-US" sz="1600" dirty="0"/>
              <a:t>) </a:t>
            </a:r>
            <a:r>
              <a:rPr lang="en-US" sz="1600" dirty="0" err="1"/>
              <a:t>pozitiv</a:t>
            </a:r>
            <a:r>
              <a:rPr lang="en-US" sz="1600" dirty="0"/>
              <a:t> </a:t>
            </a:r>
            <a:r>
              <a:rPr lang="en-US" sz="1600" dirty="0" err="1"/>
              <a:t>va</a:t>
            </a:r>
            <a:r>
              <a:rPr lang="en-US" sz="1600" dirty="0"/>
              <a:t> </a:t>
            </a:r>
            <a:r>
              <a:rPr lang="en-US" sz="1600" dirty="0" err="1"/>
              <a:t>înregistra</a:t>
            </a:r>
            <a:r>
              <a:rPr lang="en-US" sz="1600" dirty="0"/>
              <a:t> o </a:t>
            </a:r>
            <a:r>
              <a:rPr lang="en-US" sz="1600" dirty="0" err="1"/>
              <a:t>undă</a:t>
            </a:r>
            <a:r>
              <a:rPr lang="en-US" sz="1600" dirty="0"/>
              <a:t> </a:t>
            </a:r>
            <a:r>
              <a:rPr lang="en-US" sz="1600" dirty="0" err="1"/>
              <a:t>pozitivă</a:t>
            </a:r>
            <a:r>
              <a:rPr lang="en-US" sz="1600" dirty="0"/>
              <a:t>, </a:t>
            </a:r>
            <a:r>
              <a:rPr lang="en-US" sz="1600" dirty="0" err="1"/>
              <a:t>iar</a:t>
            </a:r>
            <a:r>
              <a:rPr lang="en-US" sz="1600" dirty="0"/>
              <a:t> cel </a:t>
            </a:r>
            <a:r>
              <a:rPr lang="en-US" sz="1600" dirty="0" err="1"/>
              <a:t>plasat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campul</a:t>
            </a:r>
            <a:r>
              <a:rPr lang="en-US" sz="1600" dirty="0"/>
              <a:t> (</a:t>
            </a:r>
            <a:r>
              <a:rPr lang="en-US" sz="1600" dirty="0" err="1"/>
              <a:t>polul</a:t>
            </a:r>
            <a:r>
              <a:rPr lang="en-US" sz="1600" dirty="0"/>
              <a:t>) </a:t>
            </a:r>
            <a:r>
              <a:rPr lang="en-US" sz="1600" dirty="0" err="1"/>
              <a:t>negativ</a:t>
            </a:r>
            <a:r>
              <a:rPr lang="en-US" sz="1600" dirty="0"/>
              <a:t>, o </a:t>
            </a:r>
            <a:r>
              <a:rPr lang="en-US" sz="1600" dirty="0" err="1"/>
              <a:t>undă</a:t>
            </a:r>
            <a:r>
              <a:rPr lang="en-US" sz="1600" dirty="0"/>
              <a:t> </a:t>
            </a:r>
            <a:r>
              <a:rPr lang="en-US" sz="1600" dirty="0" err="1"/>
              <a:t>negativă</a:t>
            </a:r>
            <a:r>
              <a:rPr lang="en-US" sz="1600" dirty="0"/>
              <a:t>, a </a:t>
            </a:r>
            <a:r>
              <a:rPr lang="en-US" sz="1600" dirty="0" err="1"/>
              <a:t>cărei</a:t>
            </a:r>
            <a:r>
              <a:rPr lang="en-US" sz="1600" dirty="0"/>
              <a:t> </a:t>
            </a:r>
            <a:r>
              <a:rPr lang="en-US" sz="1600" dirty="0" err="1"/>
              <a:t>amplitudine</a:t>
            </a:r>
            <a:r>
              <a:rPr lang="en-US" sz="1600" dirty="0"/>
              <a:t> </a:t>
            </a:r>
            <a:r>
              <a:rPr lang="en-US" sz="1600" dirty="0" err="1"/>
              <a:t>scade</a:t>
            </a:r>
            <a:r>
              <a:rPr lang="en-US" sz="1600" dirty="0"/>
              <a:t> pe </a:t>
            </a:r>
            <a:r>
              <a:rPr lang="en-US" sz="1600" dirty="0" err="1"/>
              <a:t>măsură</a:t>
            </a:r>
            <a:r>
              <a:rPr lang="en-US" sz="1600" dirty="0"/>
              <a:t> </a:t>
            </a:r>
            <a:r>
              <a:rPr lang="en-US" sz="1600" dirty="0" err="1"/>
              <a:t>ce</a:t>
            </a:r>
            <a:r>
              <a:rPr lang="en-US" sz="1600" dirty="0"/>
              <a:t> ne </a:t>
            </a:r>
            <a:r>
              <a:rPr lang="en-US" sz="1600" dirty="0" err="1"/>
              <a:t>îndepărtăm</a:t>
            </a:r>
            <a:r>
              <a:rPr lang="en-US" sz="1600" dirty="0"/>
              <a:t> de </a:t>
            </a:r>
            <a:r>
              <a:rPr lang="en-US" sz="1600" dirty="0" err="1"/>
              <a:t>polul</a:t>
            </a:r>
            <a:r>
              <a:rPr lang="en-US" sz="1600" dirty="0"/>
              <a:t> </a:t>
            </a:r>
            <a:r>
              <a:rPr lang="en-US" sz="1600" dirty="0" err="1"/>
              <a:t>respectiv</a:t>
            </a:r>
            <a:r>
              <a:rPr lang="en-US" sz="1600" dirty="0"/>
              <a:t>. Prin </a:t>
            </a:r>
            <a:r>
              <a:rPr lang="en-US" sz="1600" dirty="0" err="1"/>
              <a:t>comparaţie</a:t>
            </a:r>
            <a:r>
              <a:rPr lang="en-US" sz="1600" dirty="0"/>
              <a:t>, </a:t>
            </a:r>
            <a:r>
              <a:rPr lang="en-US" sz="1600" dirty="0" err="1"/>
              <a:t>dacă</a:t>
            </a:r>
            <a:r>
              <a:rPr lang="en-US" sz="1600" dirty="0"/>
              <a:t> se reduce </a:t>
            </a:r>
            <a:r>
              <a:rPr lang="en-US" sz="1600" dirty="0" err="1"/>
              <a:t>activitatea</a:t>
            </a:r>
            <a:r>
              <a:rPr lang="en-US" sz="1600" dirty="0"/>
              <a:t> </a:t>
            </a:r>
            <a:r>
              <a:rPr lang="en-US" sz="1600" dirty="0" err="1"/>
              <a:t>electrică</a:t>
            </a:r>
            <a:r>
              <a:rPr lang="en-US" sz="1600" dirty="0"/>
              <a:t> a </a:t>
            </a:r>
            <a:r>
              <a:rPr lang="en-US" sz="1600" dirty="0" err="1"/>
              <a:t>inimii</a:t>
            </a:r>
            <a:r>
              <a:rPr lang="en-US" sz="1600" dirty="0"/>
              <a:t> la </a:t>
            </a:r>
            <a:r>
              <a:rPr lang="en-US" sz="1600" dirty="0" err="1"/>
              <a:t>numai</a:t>
            </a:r>
            <a:r>
              <a:rPr lang="en-US" sz="1600" dirty="0"/>
              <a:t> </a:t>
            </a:r>
            <a:r>
              <a:rPr lang="en-US" sz="1600" dirty="0" err="1"/>
              <a:t>două</a:t>
            </a:r>
            <a:r>
              <a:rPr lang="en-US" sz="1600" dirty="0"/>
              <a:t> </a:t>
            </a:r>
            <a:r>
              <a:rPr lang="en-US" sz="1600" dirty="0" err="1"/>
              <a:t>sarcini</a:t>
            </a:r>
            <a:r>
              <a:rPr lang="en-US" sz="1600" dirty="0"/>
              <a:t> (</a:t>
            </a:r>
            <a:r>
              <a:rPr lang="en-US" sz="1600" dirty="0" err="1"/>
              <a:t>una</a:t>
            </a:r>
            <a:r>
              <a:rPr lang="en-US" sz="1600" dirty="0"/>
              <a:t> </a:t>
            </a:r>
            <a:r>
              <a:rPr lang="en-US" sz="1600" dirty="0" err="1"/>
              <a:t>pozitivă</a:t>
            </a:r>
            <a:r>
              <a:rPr lang="en-US" sz="1600" dirty="0"/>
              <a:t> </a:t>
            </a:r>
            <a:r>
              <a:rPr lang="en-US" sz="1600" dirty="0" err="1"/>
              <a:t>şi</a:t>
            </a:r>
            <a:r>
              <a:rPr lang="en-US" sz="1600" dirty="0"/>
              <a:t> </a:t>
            </a:r>
            <a:r>
              <a:rPr lang="en-US" sz="1600" dirty="0" err="1"/>
              <a:t>alta</a:t>
            </a:r>
            <a:r>
              <a:rPr lang="en-US" sz="1600" dirty="0"/>
              <a:t> </a:t>
            </a:r>
            <a:r>
              <a:rPr lang="en-US" sz="1600" dirty="0" err="1"/>
              <a:t>negativă</a:t>
            </a:r>
            <a:r>
              <a:rPr lang="en-US" sz="1600" dirty="0"/>
              <a:t>) </a:t>
            </a:r>
            <a:r>
              <a:rPr lang="en-US" sz="1600" dirty="0" err="1"/>
              <a:t>deci</a:t>
            </a:r>
            <a:r>
              <a:rPr lang="en-US" sz="1600" dirty="0"/>
              <a:t>, un </a:t>
            </a:r>
            <a:r>
              <a:rPr lang="en-US" sz="1600" dirty="0" err="1"/>
              <a:t>dipol</a:t>
            </a:r>
            <a:r>
              <a:rPr lang="en-US" sz="1600" dirty="0"/>
              <a:t>, </a:t>
            </a:r>
            <a:r>
              <a:rPr lang="en-US" sz="1600" dirty="0" err="1"/>
              <a:t>acesta</a:t>
            </a:r>
            <a:r>
              <a:rPr lang="en-US" sz="1600" dirty="0"/>
              <a:t> se </a:t>
            </a:r>
            <a:r>
              <a:rPr lang="en-US" sz="1600" dirty="0" err="1"/>
              <a:t>mişcă</a:t>
            </a:r>
            <a:r>
              <a:rPr lang="en-US" sz="1600" dirty="0"/>
              <a:t>, se </a:t>
            </a:r>
            <a:r>
              <a:rPr lang="en-US" sz="1600" dirty="0" err="1"/>
              <a:t>deplasează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torace</a:t>
            </a:r>
            <a:r>
              <a:rPr lang="en-US" sz="1600" dirty="0"/>
              <a:t> </a:t>
            </a:r>
            <a:r>
              <a:rPr lang="en-US" sz="1600" dirty="0" err="1"/>
              <a:t>odată</a:t>
            </a:r>
            <a:r>
              <a:rPr lang="en-US" sz="1600" dirty="0"/>
              <a:t> cu </a:t>
            </a:r>
            <a:r>
              <a:rPr lang="en-US" sz="1600" dirty="0" err="1"/>
              <a:t>depolarizarea</a:t>
            </a:r>
            <a:r>
              <a:rPr lang="en-US" sz="1600" dirty="0"/>
              <a:t> </a:t>
            </a:r>
            <a:r>
              <a:rPr lang="en-US" sz="1600" dirty="0" err="1"/>
              <a:t>progresivă</a:t>
            </a:r>
            <a:r>
              <a:rPr lang="en-US" sz="1600" dirty="0"/>
              <a:t> a </a:t>
            </a:r>
            <a:r>
              <a:rPr lang="en-US" sz="1600" dirty="0" err="1"/>
              <a:t>miocardului</a:t>
            </a:r>
            <a:r>
              <a:rPr lang="en-US" sz="1600" dirty="0"/>
              <a:t>,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faţa</a:t>
            </a:r>
            <a:r>
              <a:rPr lang="en-US" sz="1600" dirty="0"/>
              <a:t> </a:t>
            </a:r>
            <a:r>
              <a:rPr lang="en-US" sz="1600" dirty="0" err="1"/>
              <a:t>unor</a:t>
            </a:r>
            <a:r>
              <a:rPr lang="en-US" sz="1600" dirty="0"/>
              <a:t> </a:t>
            </a:r>
            <a:r>
              <a:rPr lang="en-US" sz="1600" dirty="0" err="1"/>
              <a:t>electrozi</a:t>
            </a:r>
            <a:r>
              <a:rPr lang="en-US" sz="1600" dirty="0"/>
              <a:t> </a:t>
            </a:r>
            <a:r>
              <a:rPr lang="en-US" sz="1600" dirty="0" err="1"/>
              <a:t>exploratori</a:t>
            </a:r>
            <a:r>
              <a:rPr lang="en-US" sz="1600" dirty="0"/>
              <a:t> </a:t>
            </a:r>
            <a:r>
              <a:rPr lang="en-US" sz="1600" dirty="0" err="1"/>
              <a:t>plasaţi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puncte</a:t>
            </a:r>
            <a:r>
              <a:rPr lang="en-US" sz="1600" dirty="0"/>
              <a:t> fixe. </a:t>
            </a:r>
            <a:endParaRPr lang="ro-RO" sz="1600" dirty="0"/>
          </a:p>
          <a:p>
            <a:r>
              <a:rPr lang="en-US" sz="1600" dirty="0" err="1"/>
              <a:t>Dipolul</a:t>
            </a:r>
            <a:r>
              <a:rPr lang="en-US" sz="1600" dirty="0"/>
              <a:t> electric se </a:t>
            </a:r>
            <a:r>
              <a:rPr lang="en-US" sz="1600" dirty="0" err="1"/>
              <a:t>formează</a:t>
            </a:r>
            <a:r>
              <a:rPr lang="en-US" sz="1600" dirty="0"/>
              <a:t> </a:t>
            </a:r>
            <a:r>
              <a:rPr lang="en-US" sz="1600" dirty="0" err="1"/>
              <a:t>între</a:t>
            </a:r>
            <a:r>
              <a:rPr lang="en-US" sz="1600" dirty="0"/>
              <a:t> </a:t>
            </a:r>
            <a:r>
              <a:rPr lang="en-US" sz="1600" dirty="0" err="1"/>
              <a:t>segmentul</a:t>
            </a:r>
            <a:r>
              <a:rPr lang="en-US" sz="1600" dirty="0"/>
              <a:t> </a:t>
            </a:r>
            <a:r>
              <a:rPr lang="en-US" sz="1600" dirty="0" err="1"/>
              <a:t>depolarizat</a:t>
            </a:r>
            <a:r>
              <a:rPr lang="en-US" sz="1600" dirty="0"/>
              <a:t> (</a:t>
            </a:r>
            <a:r>
              <a:rPr lang="en-US" sz="1600" dirty="0" err="1"/>
              <a:t>negativ</a:t>
            </a:r>
            <a:r>
              <a:rPr lang="en-US" sz="1600" dirty="0"/>
              <a:t>) </a:t>
            </a:r>
            <a:r>
              <a:rPr lang="en-US" sz="1600" dirty="0" err="1"/>
              <a:t>şi</a:t>
            </a:r>
            <a:r>
              <a:rPr lang="en-US" sz="1600" dirty="0"/>
              <a:t> cel </a:t>
            </a:r>
            <a:r>
              <a:rPr lang="en-US" sz="1600" dirty="0" err="1"/>
              <a:t>aflat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repaus</a:t>
            </a:r>
            <a:r>
              <a:rPr lang="en-US" sz="1600" dirty="0"/>
              <a:t> (</a:t>
            </a:r>
            <a:r>
              <a:rPr lang="en-US" sz="1600" dirty="0" err="1"/>
              <a:t>pozitiv</a:t>
            </a:r>
            <a:r>
              <a:rPr lang="en-US" sz="1600" dirty="0"/>
              <a:t>). Se </a:t>
            </a:r>
            <a:r>
              <a:rPr lang="en-US" sz="1600" dirty="0" err="1"/>
              <a:t>observă</a:t>
            </a:r>
            <a:r>
              <a:rPr lang="en-US" sz="1600" dirty="0"/>
              <a:t> </a:t>
            </a:r>
            <a:r>
              <a:rPr lang="en-US" sz="1600" dirty="0" err="1"/>
              <a:t>că</a:t>
            </a:r>
            <a:r>
              <a:rPr lang="en-US" sz="1600" dirty="0"/>
              <a:t>, </a:t>
            </a:r>
            <a:r>
              <a:rPr lang="en-US" sz="1600" dirty="0" err="1"/>
              <a:t>dacă</a:t>
            </a:r>
            <a:r>
              <a:rPr lang="en-US" sz="1600" dirty="0"/>
              <a:t> </a:t>
            </a:r>
            <a:r>
              <a:rPr lang="en-US" sz="1600" dirty="0" err="1"/>
              <a:t>plasăm</a:t>
            </a:r>
            <a:r>
              <a:rPr lang="en-US" sz="1600" dirty="0"/>
              <a:t> 2 </a:t>
            </a:r>
            <a:r>
              <a:rPr lang="en-US" sz="1600" dirty="0" err="1"/>
              <a:t>electrozi</a:t>
            </a:r>
            <a:r>
              <a:rPr lang="en-US" sz="1600" dirty="0"/>
              <a:t> </a:t>
            </a:r>
            <a:r>
              <a:rPr lang="en-US" sz="1600" dirty="0" err="1"/>
              <a:t>cuplaţi</a:t>
            </a:r>
            <a:r>
              <a:rPr lang="en-US" sz="1600" dirty="0"/>
              <a:t> la un </a:t>
            </a:r>
            <a:r>
              <a:rPr lang="en-US" sz="1600" dirty="0" err="1"/>
              <a:t>galvanaometru</a:t>
            </a:r>
            <a:r>
              <a:rPr lang="en-US" sz="1600" dirty="0"/>
              <a:t> pe </a:t>
            </a:r>
            <a:r>
              <a:rPr lang="en-US" sz="1600" dirty="0" err="1"/>
              <a:t>suprafaţa</a:t>
            </a:r>
            <a:r>
              <a:rPr lang="en-US" sz="1600" dirty="0"/>
              <a:t> </a:t>
            </a:r>
            <a:r>
              <a:rPr lang="en-US" sz="1600" dirty="0" err="1"/>
              <a:t>unei</a:t>
            </a:r>
            <a:r>
              <a:rPr lang="en-US" sz="1600" dirty="0"/>
              <a:t> </a:t>
            </a:r>
            <a:r>
              <a:rPr lang="en-US" sz="1600" dirty="0" err="1"/>
              <a:t>fibre</a:t>
            </a:r>
            <a:r>
              <a:rPr lang="en-US" sz="1600" dirty="0"/>
              <a:t> </a:t>
            </a:r>
            <a:r>
              <a:rPr lang="en-US" sz="1600" dirty="0" err="1"/>
              <a:t>miocardice</a:t>
            </a:r>
            <a:r>
              <a:rPr lang="en-US" sz="1600" dirty="0"/>
              <a:t> </a:t>
            </a:r>
            <a:r>
              <a:rPr lang="en-US" sz="1600" dirty="0" err="1"/>
              <a:t>aflată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depolarizare</a:t>
            </a:r>
            <a:r>
              <a:rPr lang="en-US" sz="1600" dirty="0"/>
              <a:t>, </a:t>
            </a:r>
            <a:r>
              <a:rPr lang="en-US" sz="1600" dirty="0" err="1"/>
              <a:t>aceştia</a:t>
            </a:r>
            <a:r>
              <a:rPr lang="en-US" sz="1600" dirty="0"/>
              <a:t> </a:t>
            </a:r>
            <a:r>
              <a:rPr lang="en-US" sz="1600" dirty="0" err="1"/>
              <a:t>vor</a:t>
            </a:r>
            <a:r>
              <a:rPr lang="en-US" sz="1600" dirty="0"/>
              <a:t> </a:t>
            </a:r>
            <a:r>
              <a:rPr lang="en-US" sz="1600" dirty="0" err="1"/>
              <a:t>înregistra</a:t>
            </a:r>
            <a:r>
              <a:rPr lang="en-US" sz="1600" dirty="0"/>
              <a:t> o </a:t>
            </a:r>
            <a:r>
              <a:rPr lang="en-US" sz="1600" dirty="0" err="1"/>
              <a:t>diferenţă</a:t>
            </a:r>
            <a:r>
              <a:rPr lang="en-US" sz="1600" dirty="0"/>
              <a:t> de </a:t>
            </a:r>
            <a:r>
              <a:rPr lang="en-US" sz="1600" dirty="0" err="1"/>
              <a:t>potenţial</a:t>
            </a:r>
            <a:r>
              <a:rPr lang="en-US" sz="1600" dirty="0"/>
              <a:t> de </a:t>
            </a:r>
            <a:r>
              <a:rPr lang="en-US" sz="1600" dirty="0" err="1"/>
              <a:t>sens</a:t>
            </a:r>
            <a:r>
              <a:rPr lang="en-US" sz="1600" dirty="0"/>
              <a:t> </a:t>
            </a:r>
            <a:r>
              <a:rPr lang="en-US" sz="1600" dirty="0" err="1"/>
              <a:t>pozitiv</a:t>
            </a:r>
            <a:r>
              <a:rPr lang="en-US" sz="1600" dirty="0"/>
              <a:t>, care se </a:t>
            </a:r>
            <a:r>
              <a:rPr lang="en-US" sz="1600" dirty="0" err="1"/>
              <a:t>va</a:t>
            </a:r>
            <a:r>
              <a:rPr lang="en-US" sz="1600" dirty="0"/>
              <a:t> </a:t>
            </a:r>
            <a:r>
              <a:rPr lang="en-US" sz="1600" dirty="0" err="1"/>
              <a:t>inscrie</a:t>
            </a:r>
            <a:r>
              <a:rPr lang="en-US" sz="1600" dirty="0"/>
              <a:t> pe un </a:t>
            </a:r>
            <a:r>
              <a:rPr lang="en-US" sz="1600" dirty="0" err="1"/>
              <a:t>traseu</a:t>
            </a:r>
            <a:r>
              <a:rPr lang="en-US" sz="1600" dirty="0"/>
              <a:t> ECG ca o </a:t>
            </a:r>
            <a:r>
              <a:rPr lang="en-US" sz="1600" dirty="0" err="1"/>
              <a:t>undă</a:t>
            </a:r>
            <a:r>
              <a:rPr lang="en-US" sz="1600" dirty="0"/>
              <a:t> </a:t>
            </a:r>
            <a:r>
              <a:rPr lang="en-US" sz="1600" dirty="0" err="1"/>
              <a:t>pozitivă</a:t>
            </a:r>
            <a:r>
              <a:rPr lang="en-US" sz="1600" dirty="0"/>
              <a:t> (</a:t>
            </a:r>
            <a:r>
              <a:rPr lang="en-US" sz="1600" dirty="0" err="1"/>
              <a:t>condiţia</a:t>
            </a:r>
            <a:r>
              <a:rPr lang="en-US" sz="1600" dirty="0"/>
              <a:t> A pe imagine). </a:t>
            </a:r>
            <a:r>
              <a:rPr lang="en-US" sz="1600" dirty="0" err="1"/>
              <a:t>Dacă</a:t>
            </a:r>
            <a:r>
              <a:rPr lang="en-US" sz="1600" dirty="0"/>
              <a:t> </a:t>
            </a:r>
            <a:r>
              <a:rPr lang="en-US" sz="1600" dirty="0" err="1"/>
              <a:t>fibra</a:t>
            </a:r>
            <a:r>
              <a:rPr lang="en-US" sz="1600" dirty="0"/>
              <a:t> </a:t>
            </a:r>
            <a:r>
              <a:rPr lang="en-US" sz="1600" dirty="0" err="1"/>
              <a:t>miocardică</a:t>
            </a:r>
            <a:r>
              <a:rPr lang="en-US" sz="1600" dirty="0"/>
              <a:t> </a:t>
            </a:r>
            <a:r>
              <a:rPr lang="en-US" sz="1600" dirty="0" err="1"/>
              <a:t>este</a:t>
            </a:r>
            <a:r>
              <a:rPr lang="en-US" sz="1600" dirty="0"/>
              <a:t> </a:t>
            </a:r>
            <a:r>
              <a:rPr lang="en-US" sz="1600" dirty="0" err="1"/>
              <a:t>complet</a:t>
            </a:r>
            <a:r>
              <a:rPr lang="en-US" sz="1600" dirty="0"/>
              <a:t> </a:t>
            </a:r>
            <a:r>
              <a:rPr lang="en-US" sz="1600" dirty="0" err="1"/>
              <a:t>depolarizată</a:t>
            </a:r>
            <a:r>
              <a:rPr lang="en-US" sz="1600" dirty="0"/>
              <a:t> </a:t>
            </a:r>
            <a:r>
              <a:rPr lang="en-US" sz="1600" dirty="0" err="1"/>
              <a:t>sau</a:t>
            </a:r>
            <a:r>
              <a:rPr lang="en-US" sz="1600" dirty="0"/>
              <a:t> </a:t>
            </a:r>
            <a:r>
              <a:rPr lang="en-US" sz="1600" dirty="0" err="1"/>
              <a:t>complet</a:t>
            </a:r>
            <a:r>
              <a:rPr lang="en-US" sz="1600" dirty="0"/>
              <a:t> </a:t>
            </a:r>
            <a:r>
              <a:rPr lang="en-US" sz="1600" dirty="0" err="1"/>
              <a:t>repolarizată</a:t>
            </a:r>
            <a:r>
              <a:rPr lang="en-US" sz="1600" dirty="0"/>
              <a:t>, </a:t>
            </a:r>
            <a:r>
              <a:rPr lang="en-US" sz="1600" dirty="0" err="1"/>
              <a:t>cei</a:t>
            </a:r>
            <a:r>
              <a:rPr lang="en-US" sz="1600" dirty="0"/>
              <a:t> 2 </a:t>
            </a:r>
            <a:r>
              <a:rPr lang="en-US" sz="1600" dirty="0" err="1"/>
              <a:t>electrozi</a:t>
            </a:r>
            <a:r>
              <a:rPr lang="en-US" sz="1600" dirty="0"/>
              <a:t> nu </a:t>
            </a:r>
            <a:r>
              <a:rPr lang="en-US" sz="1600" dirty="0" err="1"/>
              <a:t>vor</a:t>
            </a:r>
            <a:r>
              <a:rPr lang="en-US" sz="1600" dirty="0"/>
              <a:t> </a:t>
            </a:r>
            <a:r>
              <a:rPr lang="en-US" sz="1600" dirty="0" err="1"/>
              <a:t>înregistra</a:t>
            </a:r>
            <a:r>
              <a:rPr lang="en-US" sz="1600" dirty="0"/>
              <a:t> </a:t>
            </a:r>
            <a:r>
              <a:rPr lang="en-US" sz="1600" dirty="0" err="1"/>
              <a:t>nicio</a:t>
            </a:r>
            <a:r>
              <a:rPr lang="en-US" sz="1600" dirty="0"/>
              <a:t> </a:t>
            </a:r>
            <a:r>
              <a:rPr lang="en-US" sz="1600" dirty="0" err="1"/>
              <a:t>diferenţă</a:t>
            </a:r>
            <a:r>
              <a:rPr lang="en-US" sz="1600" dirty="0"/>
              <a:t> de </a:t>
            </a:r>
            <a:r>
              <a:rPr lang="en-US" sz="1600" dirty="0" err="1"/>
              <a:t>potenţial</a:t>
            </a:r>
            <a:r>
              <a:rPr lang="en-US" sz="1600" dirty="0"/>
              <a:t>. Pe ECG se </a:t>
            </a:r>
            <a:r>
              <a:rPr lang="en-US" sz="1600" dirty="0" err="1"/>
              <a:t>va</a:t>
            </a:r>
            <a:r>
              <a:rPr lang="en-US" sz="1600" dirty="0"/>
              <a:t> </a:t>
            </a:r>
            <a:r>
              <a:rPr lang="en-US" sz="1600" dirty="0" err="1"/>
              <a:t>înscrie</a:t>
            </a:r>
            <a:r>
              <a:rPr lang="en-US" sz="1600" dirty="0"/>
              <a:t> o </a:t>
            </a:r>
            <a:r>
              <a:rPr lang="en-US" sz="1600" dirty="0" err="1"/>
              <a:t>linie</a:t>
            </a:r>
            <a:r>
              <a:rPr lang="en-US" sz="1600" dirty="0"/>
              <a:t> </a:t>
            </a:r>
            <a:r>
              <a:rPr lang="en-US" sz="1600" dirty="0" err="1"/>
              <a:t>izoelectrică</a:t>
            </a:r>
            <a:r>
              <a:rPr lang="ro-RO" sz="1600" dirty="0"/>
              <a:t> (Figura) care exprimă </a:t>
            </a:r>
            <a:r>
              <a:rPr lang="ro-RO" sz="1600" dirty="0" err="1"/>
              <a:t>situaţia</a:t>
            </a:r>
            <a:r>
              <a:rPr lang="ro-RO" sz="1600" dirty="0"/>
              <a:t> de “0”potenţial) sau deflexiunea coboară către linia izoelectrică (</a:t>
            </a:r>
            <a:r>
              <a:rPr lang="ro-RO" sz="1600" dirty="0" err="1"/>
              <a:t>condiţia</a:t>
            </a:r>
            <a:r>
              <a:rPr lang="ro-RO" sz="1600" dirty="0"/>
              <a:t> B).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494363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CEFA7-1EAE-3B07-5F19-1A9605860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4762500" cy="924832"/>
          </a:xfrm>
        </p:spPr>
        <p:txBody>
          <a:bodyPr/>
          <a:lstStyle/>
          <a:p>
            <a:r>
              <a:rPr lang="ro-RO" b="1" dirty="0"/>
              <a:t>Teoria vectorială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44923-1106-48F7-D95F-CFF40EF5F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289958"/>
            <a:ext cx="11511643" cy="1995109"/>
          </a:xfrm>
        </p:spPr>
        <p:txBody>
          <a:bodyPr>
            <a:normAutofit/>
          </a:bodyPr>
          <a:lstStyle/>
          <a:p>
            <a:r>
              <a:rPr lang="en-US" sz="1800" dirty="0"/>
              <a:t>Un </a:t>
            </a:r>
            <a:r>
              <a:rPr lang="en-US" sz="1800" dirty="0" err="1"/>
              <a:t>dipol</a:t>
            </a:r>
            <a:r>
              <a:rPr lang="en-US" sz="1800" dirty="0"/>
              <a:t> </a:t>
            </a:r>
            <a:r>
              <a:rPr lang="en-US" sz="1800" dirty="0" err="1"/>
              <a:t>poate</a:t>
            </a:r>
            <a:r>
              <a:rPr lang="en-US" sz="1800" dirty="0"/>
              <a:t> fi </a:t>
            </a:r>
            <a:r>
              <a:rPr lang="en-US" sz="1800" dirty="0" err="1"/>
              <a:t>reprezentat</a:t>
            </a:r>
            <a:r>
              <a:rPr lang="en-US" sz="1800" dirty="0"/>
              <a:t> </a:t>
            </a:r>
            <a:r>
              <a:rPr lang="en-US" sz="1800" dirty="0" err="1"/>
              <a:t>printr</a:t>
            </a:r>
            <a:r>
              <a:rPr lang="en-US" sz="1800" dirty="0"/>
              <a:t>-un vector, </a:t>
            </a:r>
            <a:r>
              <a:rPr lang="en-US" sz="1800" dirty="0" err="1"/>
              <a:t>orientat</a:t>
            </a:r>
            <a:r>
              <a:rPr lang="en-US" sz="1800" dirty="0"/>
              <a:t> </a:t>
            </a:r>
            <a:r>
              <a:rPr lang="en-US" sz="1800" dirty="0" err="1"/>
              <a:t>dinspre</a:t>
            </a:r>
            <a:r>
              <a:rPr lang="en-US" sz="1800" dirty="0"/>
              <a:t> zona </a:t>
            </a:r>
            <a:r>
              <a:rPr lang="en-US" sz="1800" dirty="0" err="1"/>
              <a:t>electronegativă</a:t>
            </a:r>
            <a:r>
              <a:rPr lang="en-US" sz="1800" dirty="0"/>
              <a:t> </a:t>
            </a:r>
            <a:r>
              <a:rPr lang="en-US" sz="1800" dirty="0" err="1"/>
              <a:t>înspre</a:t>
            </a:r>
            <a:r>
              <a:rPr lang="en-US" sz="1800" dirty="0"/>
              <a:t> zona </a:t>
            </a:r>
            <a:r>
              <a:rPr lang="en-US" sz="1800" dirty="0" err="1"/>
              <a:t>electropozitivă</a:t>
            </a:r>
            <a:r>
              <a:rPr lang="en-US" sz="1800" dirty="0"/>
              <a:t> </a:t>
            </a:r>
            <a:r>
              <a:rPr lang="en-US" sz="1800" dirty="0" err="1"/>
              <a:t>şi</a:t>
            </a:r>
            <a:r>
              <a:rPr lang="en-US" sz="1800" dirty="0"/>
              <a:t> </a:t>
            </a:r>
            <a:r>
              <a:rPr lang="en-US" sz="1800" dirty="0" err="1"/>
              <a:t>având</a:t>
            </a:r>
            <a:r>
              <a:rPr lang="en-US" sz="1800" dirty="0"/>
              <a:t> o </a:t>
            </a:r>
            <a:r>
              <a:rPr lang="en-US" sz="1800" dirty="0" err="1"/>
              <a:t>mărime</a:t>
            </a:r>
            <a:r>
              <a:rPr lang="en-US" sz="1800" dirty="0"/>
              <a:t> </a:t>
            </a:r>
            <a:r>
              <a:rPr lang="en-US" sz="1800" dirty="0" err="1"/>
              <a:t>determinată</a:t>
            </a:r>
            <a:r>
              <a:rPr lang="en-US" sz="1800" dirty="0"/>
              <a:t> de </a:t>
            </a:r>
            <a:r>
              <a:rPr lang="en-US" sz="1800" dirty="0" err="1"/>
              <a:t>diferenţa</a:t>
            </a:r>
            <a:r>
              <a:rPr lang="en-US" sz="1800" dirty="0"/>
              <a:t> de </a:t>
            </a:r>
            <a:r>
              <a:rPr lang="en-US" sz="1800" dirty="0" err="1"/>
              <a:t>potenţial</a:t>
            </a:r>
            <a:r>
              <a:rPr lang="en-US" sz="1800" dirty="0"/>
              <a:t> </a:t>
            </a:r>
            <a:r>
              <a:rPr lang="en-US" sz="1800" dirty="0" err="1"/>
              <a:t>dintre</a:t>
            </a:r>
            <a:r>
              <a:rPr lang="en-US" sz="1800" dirty="0"/>
              <a:t> </a:t>
            </a:r>
            <a:r>
              <a:rPr lang="en-US" sz="1800" dirty="0" err="1"/>
              <a:t>cei</a:t>
            </a:r>
            <a:r>
              <a:rPr lang="en-US" sz="1800" dirty="0"/>
              <a:t> </a:t>
            </a:r>
            <a:r>
              <a:rPr lang="en-US" sz="1800" dirty="0" err="1"/>
              <a:t>doi</a:t>
            </a:r>
            <a:r>
              <a:rPr lang="en-US" sz="1800" dirty="0"/>
              <a:t> poli ai </a:t>
            </a:r>
            <a:r>
              <a:rPr lang="en-US" sz="1800" dirty="0" err="1"/>
              <a:t>dipolului</a:t>
            </a:r>
            <a:r>
              <a:rPr lang="en-US" sz="1800" dirty="0"/>
              <a:t>. </a:t>
            </a:r>
            <a:r>
              <a:rPr lang="en-US" sz="1800" dirty="0" err="1"/>
              <a:t>Există</a:t>
            </a:r>
            <a:r>
              <a:rPr lang="en-US" sz="1800" dirty="0"/>
              <a:t> </a:t>
            </a:r>
            <a:r>
              <a:rPr lang="en-US" sz="1800" dirty="0" err="1"/>
              <a:t>vectori</a:t>
            </a:r>
            <a:r>
              <a:rPr lang="en-US" sz="1800" dirty="0"/>
              <a:t> </a:t>
            </a:r>
            <a:r>
              <a:rPr lang="en-US" sz="1800" dirty="0" err="1"/>
              <a:t>cardiaci</a:t>
            </a:r>
            <a:r>
              <a:rPr lang="en-US" sz="1800" dirty="0"/>
              <a:t> care </a:t>
            </a:r>
            <a:r>
              <a:rPr lang="en-US" sz="1800" dirty="0" err="1"/>
              <a:t>corespund</a:t>
            </a:r>
            <a:r>
              <a:rPr lang="en-US" sz="1800" dirty="0"/>
              <a:t> </a:t>
            </a:r>
            <a:r>
              <a:rPr lang="en-US" sz="1800" dirty="0" err="1"/>
              <a:t>dipolului</a:t>
            </a:r>
            <a:r>
              <a:rPr lang="en-US" sz="1800" dirty="0"/>
              <a:t> </a:t>
            </a:r>
            <a:r>
              <a:rPr lang="en-US" sz="1800" dirty="0" err="1"/>
              <a:t>unei</a:t>
            </a:r>
            <a:r>
              <a:rPr lang="en-US" sz="1800" dirty="0"/>
              <a:t> </a:t>
            </a:r>
            <a:r>
              <a:rPr lang="en-US" sz="1800" dirty="0" err="1"/>
              <a:t>fibre</a:t>
            </a:r>
            <a:r>
              <a:rPr lang="en-US" sz="1800" dirty="0"/>
              <a:t> </a:t>
            </a:r>
            <a:r>
              <a:rPr lang="en-US" sz="1800" dirty="0" err="1"/>
              <a:t>miocardice</a:t>
            </a:r>
            <a:r>
              <a:rPr lang="en-US" sz="1800" dirty="0"/>
              <a:t>, </a:t>
            </a:r>
            <a:r>
              <a:rPr lang="en-US" sz="1800" dirty="0" err="1"/>
              <a:t>numiţi</a:t>
            </a:r>
            <a:r>
              <a:rPr lang="en-US" sz="1800" dirty="0"/>
              <a:t> </a:t>
            </a:r>
            <a:r>
              <a:rPr lang="en-US" sz="1800" b="1" dirty="0" err="1"/>
              <a:t>vectori</a:t>
            </a:r>
            <a:r>
              <a:rPr lang="en-US" sz="1800" b="1" dirty="0"/>
              <a:t> </a:t>
            </a:r>
            <a:r>
              <a:rPr lang="en-US" sz="1800" b="1" dirty="0" err="1"/>
              <a:t>elementari</a:t>
            </a:r>
            <a:r>
              <a:rPr lang="en-US" sz="1800" dirty="0"/>
              <a:t>, </a:t>
            </a:r>
            <a:r>
              <a:rPr lang="en-US" sz="1800" dirty="0" err="1"/>
              <a:t>alţii</a:t>
            </a:r>
            <a:r>
              <a:rPr lang="en-US" sz="1800" dirty="0"/>
              <a:t> sunt </a:t>
            </a:r>
            <a:r>
              <a:rPr lang="en-US" sz="1800" b="1" dirty="0" err="1"/>
              <a:t>vectorii</a:t>
            </a:r>
            <a:r>
              <a:rPr lang="en-US" sz="1800" b="1" dirty="0"/>
              <a:t> </a:t>
            </a:r>
            <a:r>
              <a:rPr lang="en-US" sz="1800" b="1" dirty="0" err="1"/>
              <a:t>instantanei</a:t>
            </a:r>
            <a:r>
              <a:rPr lang="en-US" sz="1800" dirty="0"/>
              <a:t>, care </a:t>
            </a:r>
            <a:r>
              <a:rPr lang="en-US" sz="1800" dirty="0" err="1"/>
              <a:t>reprezintă</a:t>
            </a:r>
            <a:r>
              <a:rPr lang="en-US" sz="1800" dirty="0"/>
              <a:t> </a:t>
            </a:r>
            <a:r>
              <a:rPr lang="en-US" sz="1800" dirty="0" err="1"/>
              <a:t>grafic</a:t>
            </a:r>
            <a:r>
              <a:rPr lang="en-US" sz="1800" dirty="0"/>
              <a:t> </a:t>
            </a:r>
            <a:r>
              <a:rPr lang="en-US" sz="1800" dirty="0" err="1"/>
              <a:t>însumarea</a:t>
            </a:r>
            <a:r>
              <a:rPr lang="en-US" sz="1800" dirty="0"/>
              <a:t> </a:t>
            </a:r>
            <a:r>
              <a:rPr lang="en-US" sz="1800" dirty="0" err="1"/>
              <a:t>unor</a:t>
            </a:r>
            <a:r>
              <a:rPr lang="en-US" sz="1800" dirty="0"/>
              <a:t> </a:t>
            </a:r>
            <a:r>
              <a:rPr lang="en-US" sz="1800" dirty="0" err="1"/>
              <a:t>vectori</a:t>
            </a:r>
            <a:r>
              <a:rPr lang="en-US" sz="1800" dirty="0"/>
              <a:t> </a:t>
            </a:r>
            <a:r>
              <a:rPr lang="en-US" sz="1800" dirty="0" err="1"/>
              <a:t>elementari</a:t>
            </a:r>
            <a:r>
              <a:rPr lang="en-US" sz="1800" dirty="0"/>
              <a:t> </a:t>
            </a:r>
            <a:r>
              <a:rPr lang="en-US" sz="1800" dirty="0" err="1"/>
              <a:t>dintr</a:t>
            </a:r>
            <a:r>
              <a:rPr lang="en-US" sz="1800" dirty="0"/>
              <a:t>-un </a:t>
            </a:r>
            <a:r>
              <a:rPr lang="en-US" sz="1800" dirty="0" err="1"/>
              <a:t>anumit</a:t>
            </a:r>
            <a:r>
              <a:rPr lang="en-US" sz="1800" dirty="0"/>
              <a:t> moment, din </a:t>
            </a:r>
            <a:r>
              <a:rPr lang="en-US" sz="1800" dirty="0" err="1"/>
              <a:t>timpul</a:t>
            </a:r>
            <a:r>
              <a:rPr lang="en-US" sz="1800" dirty="0"/>
              <a:t> </a:t>
            </a:r>
            <a:r>
              <a:rPr lang="en-US" sz="1800" dirty="0" err="1"/>
              <a:t>activităţii</a:t>
            </a:r>
            <a:r>
              <a:rPr lang="en-US" sz="1800" dirty="0"/>
              <a:t> </a:t>
            </a:r>
            <a:r>
              <a:rPr lang="en-US" sz="1800" dirty="0" err="1"/>
              <a:t>cardiace</a:t>
            </a:r>
            <a:r>
              <a:rPr lang="en-US" sz="1800" dirty="0"/>
              <a:t>. </a:t>
            </a:r>
            <a:endParaRPr lang="ro-RO" sz="1800" dirty="0"/>
          </a:p>
          <a:p>
            <a:r>
              <a:rPr lang="en-US" sz="1800" dirty="0" err="1"/>
              <a:t>Toţi</a:t>
            </a:r>
            <a:r>
              <a:rPr lang="en-US" sz="1800" dirty="0"/>
              <a:t> </a:t>
            </a:r>
            <a:r>
              <a:rPr lang="en-US" sz="1800" dirty="0" err="1"/>
              <a:t>aceşti</a:t>
            </a:r>
            <a:r>
              <a:rPr lang="en-US" sz="1800" dirty="0"/>
              <a:t> </a:t>
            </a:r>
            <a:r>
              <a:rPr lang="en-US" sz="1800" dirty="0" err="1"/>
              <a:t>vectori</a:t>
            </a:r>
            <a:r>
              <a:rPr lang="en-US" sz="1800" dirty="0"/>
              <a:t>, se </a:t>
            </a:r>
            <a:r>
              <a:rPr lang="en-US" sz="1800" dirty="0" err="1"/>
              <a:t>supun</a:t>
            </a:r>
            <a:r>
              <a:rPr lang="en-US" sz="1800" dirty="0"/>
              <a:t> </a:t>
            </a:r>
            <a:r>
              <a:rPr lang="en-US" sz="1800" dirty="0" err="1"/>
              <a:t>legilor</a:t>
            </a:r>
            <a:r>
              <a:rPr lang="en-US" sz="1800" dirty="0"/>
              <a:t> </a:t>
            </a:r>
            <a:r>
              <a:rPr lang="en-US" sz="1800" dirty="0" err="1"/>
              <a:t>matematice</a:t>
            </a:r>
            <a:r>
              <a:rPr lang="en-US" sz="1800" dirty="0"/>
              <a:t> </a:t>
            </a:r>
            <a:r>
              <a:rPr lang="en-US" sz="1800" dirty="0" err="1"/>
              <a:t>putând</a:t>
            </a:r>
            <a:r>
              <a:rPr lang="en-US" sz="1800" dirty="0"/>
              <a:t> fi </a:t>
            </a:r>
            <a:r>
              <a:rPr lang="en-US" sz="1800" dirty="0" err="1"/>
              <a:t>însumaţi</a:t>
            </a:r>
            <a:r>
              <a:rPr lang="en-US" sz="1800" dirty="0"/>
              <a:t>, </a:t>
            </a:r>
            <a:r>
              <a:rPr lang="en-US" sz="1800" dirty="0" err="1"/>
              <a:t>deplasaţi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măsuraţi</a:t>
            </a:r>
            <a:r>
              <a:rPr lang="en-US" sz="1800" dirty="0"/>
              <a:t>,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proiecţiile</a:t>
            </a:r>
            <a:r>
              <a:rPr lang="en-US" sz="1800" dirty="0"/>
              <a:t> lor </a:t>
            </a:r>
            <a:r>
              <a:rPr lang="en-US" sz="1800" dirty="0" err="1"/>
              <a:t>ortogonale</a:t>
            </a:r>
            <a:r>
              <a:rPr lang="en-US" sz="1800" dirty="0"/>
              <a:t> pe </a:t>
            </a:r>
            <a:r>
              <a:rPr lang="en-US" sz="1800" dirty="0" err="1"/>
              <a:t>anumite</a:t>
            </a:r>
            <a:r>
              <a:rPr lang="en-US" sz="1800" dirty="0"/>
              <a:t> axe, </a:t>
            </a:r>
            <a:r>
              <a:rPr lang="en-US" sz="1800" dirty="0" err="1"/>
              <a:t>numite</a:t>
            </a:r>
            <a:r>
              <a:rPr lang="en-US" sz="1800" dirty="0"/>
              <a:t> </a:t>
            </a:r>
            <a:r>
              <a:rPr lang="en-US" sz="1800" dirty="0" err="1"/>
              <a:t>derivaţii</a:t>
            </a:r>
            <a:r>
              <a:rPr lang="en-US" sz="1800" dirty="0"/>
              <a:t> ECG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conduceri</a:t>
            </a:r>
            <a:r>
              <a:rPr lang="en-US" sz="1800" dirty="0"/>
              <a:t> ECG. Un vector,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caracterizat</a:t>
            </a:r>
            <a:r>
              <a:rPr lang="en-US" sz="1800" dirty="0"/>
              <a:t> de </a:t>
            </a:r>
            <a:r>
              <a:rPr lang="en-US" sz="1800" dirty="0" err="1"/>
              <a:t>modul</a:t>
            </a:r>
            <a:r>
              <a:rPr lang="en-US" sz="1800" dirty="0"/>
              <a:t> (</a:t>
            </a:r>
            <a:r>
              <a:rPr lang="en-US" sz="1800" dirty="0" err="1"/>
              <a:t>mărime</a:t>
            </a:r>
            <a:r>
              <a:rPr lang="en-US" sz="1800" dirty="0"/>
              <a:t>), </a:t>
            </a:r>
            <a:r>
              <a:rPr lang="en-US" sz="1800" dirty="0" err="1"/>
              <a:t>punct</a:t>
            </a:r>
            <a:r>
              <a:rPr lang="en-US" sz="1800" dirty="0"/>
              <a:t> de </a:t>
            </a:r>
            <a:r>
              <a:rPr lang="en-US" sz="1800" dirty="0" err="1"/>
              <a:t>aplicare</a:t>
            </a:r>
            <a:r>
              <a:rPr lang="en-US" sz="1800" dirty="0"/>
              <a:t>, </a:t>
            </a:r>
            <a:r>
              <a:rPr lang="en-US" sz="1800" dirty="0" err="1"/>
              <a:t>direcţie</a:t>
            </a:r>
            <a:r>
              <a:rPr lang="en-US" sz="1800" dirty="0"/>
              <a:t> </a:t>
            </a:r>
            <a:r>
              <a:rPr lang="en-US" sz="1800" dirty="0" err="1"/>
              <a:t>şi</a:t>
            </a:r>
            <a:r>
              <a:rPr lang="en-US" sz="1800" dirty="0"/>
              <a:t> </a:t>
            </a:r>
            <a:r>
              <a:rPr lang="en-US" sz="1800" dirty="0" err="1"/>
              <a:t>sens.</a:t>
            </a:r>
            <a:r>
              <a:rPr lang="en-US" sz="1800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8D9B77-F99B-3863-3A1B-D6412F05C0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199" y="3572934"/>
            <a:ext cx="5429791" cy="161713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AD988F6-A8A4-C099-C23F-CC2FDB9686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8993" y="4506935"/>
            <a:ext cx="5088876" cy="1913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0006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8B2BE-73FA-C9C0-A1B1-E3FDCC347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2092" y="346376"/>
            <a:ext cx="5774871" cy="780296"/>
          </a:xfrm>
        </p:spPr>
        <p:txBody>
          <a:bodyPr/>
          <a:lstStyle/>
          <a:p>
            <a:r>
              <a:rPr lang="ro-RO" b="1" dirty="0"/>
              <a:t>Teoria vectorială. Cont.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BBA15-FC72-7C79-5305-B8717AE87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9958"/>
            <a:ext cx="10515600" cy="1470176"/>
          </a:xfrm>
        </p:spPr>
        <p:txBody>
          <a:bodyPr/>
          <a:lstStyle/>
          <a:p>
            <a:r>
              <a:rPr lang="en-US" sz="1800" dirty="0" err="1"/>
              <a:t>Înregistrarea</a:t>
            </a:r>
            <a:r>
              <a:rPr lang="en-US" sz="1800" dirty="0"/>
              <a:t> </a:t>
            </a:r>
            <a:r>
              <a:rPr lang="en-US" sz="1800" dirty="0" err="1"/>
              <a:t>vectorilor</a:t>
            </a:r>
            <a:r>
              <a:rPr lang="en-US" sz="1800" dirty="0"/>
              <a:t> </a:t>
            </a:r>
            <a:r>
              <a:rPr lang="en-US" sz="1800" dirty="0" err="1"/>
              <a:t>instantanei</a:t>
            </a:r>
            <a:r>
              <a:rPr lang="en-US" sz="1800" dirty="0"/>
              <a:t> de </a:t>
            </a:r>
            <a:r>
              <a:rPr lang="en-US" sz="1800" dirty="0" err="1"/>
              <a:t>depolarizare</a:t>
            </a:r>
            <a:r>
              <a:rPr lang="en-US" sz="1800" dirty="0"/>
              <a:t> </a:t>
            </a:r>
            <a:r>
              <a:rPr lang="en-US" sz="1800" dirty="0" err="1"/>
              <a:t>şi</a:t>
            </a:r>
            <a:r>
              <a:rPr lang="en-US" sz="1800" dirty="0"/>
              <a:t> </a:t>
            </a:r>
            <a:r>
              <a:rPr lang="en-US" sz="1800" dirty="0" err="1"/>
              <a:t>repolarizare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spaţiu</a:t>
            </a:r>
            <a:r>
              <a:rPr lang="en-US" sz="1800" dirty="0"/>
              <a:t> </a:t>
            </a:r>
            <a:r>
              <a:rPr lang="en-US" sz="1800" dirty="0" err="1"/>
              <a:t>reprezintă</a:t>
            </a:r>
            <a:r>
              <a:rPr lang="en-US" sz="1800" dirty="0"/>
              <a:t> o</a:t>
            </a:r>
            <a:r>
              <a:rPr lang="ro-RO" sz="1800" dirty="0"/>
              <a:t> </a:t>
            </a:r>
            <a:r>
              <a:rPr lang="en-US" sz="1800" dirty="0" err="1"/>
              <a:t>vectocardiogramă</a:t>
            </a:r>
            <a:r>
              <a:rPr lang="en-US" sz="1800" dirty="0"/>
              <a:t>. Prin </a:t>
            </a:r>
            <a:r>
              <a:rPr lang="en-US" sz="1800" dirty="0" err="1"/>
              <a:t>unirea</a:t>
            </a:r>
            <a:r>
              <a:rPr lang="en-US" sz="1800" dirty="0"/>
              <a:t> </a:t>
            </a:r>
            <a:r>
              <a:rPr lang="en-US" sz="1800" dirty="0" err="1"/>
              <a:t>vârfurilor</a:t>
            </a:r>
            <a:r>
              <a:rPr lang="en-US" sz="1800" dirty="0"/>
              <a:t> </a:t>
            </a:r>
            <a:r>
              <a:rPr lang="en-US" sz="1800" dirty="0" err="1"/>
              <a:t>vectorilor</a:t>
            </a:r>
            <a:r>
              <a:rPr lang="en-US" sz="1800" dirty="0"/>
              <a:t> </a:t>
            </a:r>
            <a:r>
              <a:rPr lang="en-US" sz="1800" dirty="0" err="1"/>
              <a:t>multipli</a:t>
            </a:r>
            <a:r>
              <a:rPr lang="en-US" sz="1800" dirty="0"/>
              <a:t> </a:t>
            </a:r>
            <a:r>
              <a:rPr lang="en-US" sz="1800" dirty="0" err="1"/>
              <a:t>instantanei</a:t>
            </a:r>
            <a:r>
              <a:rPr lang="en-US" sz="1800" dirty="0"/>
              <a:t>,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spaţiu</a:t>
            </a:r>
            <a:r>
              <a:rPr lang="en-US" sz="1800" dirty="0"/>
              <a:t>, se </a:t>
            </a:r>
            <a:r>
              <a:rPr lang="en-US" sz="1800" dirty="0" err="1"/>
              <a:t>obţine</a:t>
            </a:r>
            <a:r>
              <a:rPr lang="en-US" sz="1800" dirty="0"/>
              <a:t> o</a:t>
            </a:r>
            <a:r>
              <a:rPr lang="ro-RO" sz="1800" dirty="0"/>
              <a:t> </a:t>
            </a:r>
            <a:r>
              <a:rPr lang="en-US" sz="1800" dirty="0" err="1"/>
              <a:t>buclă</a:t>
            </a:r>
            <a:r>
              <a:rPr lang="en-US" sz="1800" dirty="0"/>
              <a:t> </a:t>
            </a:r>
            <a:r>
              <a:rPr lang="en-US" sz="1800" dirty="0" err="1"/>
              <a:t>spaţială</a:t>
            </a:r>
            <a:r>
              <a:rPr lang="en-US" sz="1800" dirty="0"/>
              <a:t> de </a:t>
            </a:r>
            <a:r>
              <a:rPr lang="en-US" sz="1800" dirty="0" err="1"/>
              <a:t>vectocardiografie</a:t>
            </a:r>
            <a:r>
              <a:rPr lang="en-US" sz="1800" dirty="0"/>
              <a:t>. </a:t>
            </a:r>
            <a:r>
              <a:rPr lang="en-US" sz="1800" dirty="0" err="1"/>
              <a:t>Proiecţia</a:t>
            </a:r>
            <a:r>
              <a:rPr lang="en-US" sz="1800" dirty="0"/>
              <a:t> </a:t>
            </a:r>
            <a:r>
              <a:rPr lang="en-US" sz="1800" dirty="0" err="1"/>
              <a:t>desfăşurată</a:t>
            </a:r>
            <a:r>
              <a:rPr lang="en-US" sz="1800" dirty="0"/>
              <a:t> a </a:t>
            </a:r>
            <a:r>
              <a:rPr lang="en-US" sz="1800" dirty="0" err="1"/>
              <a:t>acestei</a:t>
            </a:r>
            <a:r>
              <a:rPr lang="en-US" sz="1800" dirty="0"/>
              <a:t> </a:t>
            </a:r>
            <a:r>
              <a:rPr lang="en-US" sz="1800" dirty="0" err="1"/>
              <a:t>bucle</a:t>
            </a:r>
            <a:r>
              <a:rPr lang="en-US" sz="1800" dirty="0"/>
              <a:t>,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funcţie</a:t>
            </a:r>
            <a:r>
              <a:rPr lang="en-US" sz="1800" dirty="0"/>
              <a:t> de</a:t>
            </a:r>
            <a:r>
              <a:rPr lang="ro-RO" sz="1800" dirty="0"/>
              <a:t> </a:t>
            </a:r>
            <a:r>
              <a:rPr lang="en-US" sz="1800" dirty="0" err="1"/>
              <a:t>timp</a:t>
            </a:r>
            <a:r>
              <a:rPr lang="en-US" sz="1800" dirty="0"/>
              <a:t>, pe o </a:t>
            </a:r>
            <a:r>
              <a:rPr lang="en-US" sz="1800" dirty="0" err="1"/>
              <a:t>dreaptă</a:t>
            </a:r>
            <a:r>
              <a:rPr lang="en-US" sz="1800" dirty="0"/>
              <a:t> din </a:t>
            </a:r>
            <a:r>
              <a:rPr lang="en-US" sz="1800" dirty="0" err="1"/>
              <a:t>corpul</a:t>
            </a:r>
            <a:r>
              <a:rPr lang="en-US" sz="1800" dirty="0"/>
              <a:t> </a:t>
            </a:r>
            <a:r>
              <a:rPr lang="en-US" sz="1800" dirty="0" err="1"/>
              <a:t>omenesc</a:t>
            </a:r>
            <a:r>
              <a:rPr lang="en-US" sz="1800" dirty="0"/>
              <a:t>, </a:t>
            </a:r>
            <a:r>
              <a:rPr lang="en-US" sz="1800" dirty="0" err="1"/>
              <a:t>corespunzătoare</a:t>
            </a:r>
            <a:r>
              <a:rPr lang="en-US" sz="1800" dirty="0"/>
              <a:t> </a:t>
            </a:r>
            <a:r>
              <a:rPr lang="en-US" sz="1800" dirty="0" err="1"/>
              <a:t>unei</a:t>
            </a:r>
            <a:r>
              <a:rPr lang="en-US" sz="1800" dirty="0"/>
              <a:t> </a:t>
            </a:r>
            <a:r>
              <a:rPr lang="en-US" sz="1800" dirty="0" err="1"/>
              <a:t>derivaţii</a:t>
            </a:r>
            <a:r>
              <a:rPr lang="en-US" sz="1800" dirty="0"/>
              <a:t>, </a:t>
            </a:r>
            <a:r>
              <a:rPr lang="en-US" sz="1800" dirty="0" err="1"/>
              <a:t>reprezintă</a:t>
            </a:r>
            <a:r>
              <a:rPr lang="ro-RO" sz="1800" dirty="0"/>
              <a:t> </a:t>
            </a:r>
            <a:r>
              <a:rPr lang="en-US" sz="1800" dirty="0" err="1"/>
              <a:t>electrocardiograma</a:t>
            </a:r>
            <a:r>
              <a:rPr lang="en-US" sz="1800" dirty="0"/>
              <a:t> (ECG) </a:t>
            </a:r>
            <a:r>
              <a:rPr lang="en-US" sz="1800" dirty="0" err="1"/>
              <a:t>înregistrată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aceea</a:t>
            </a:r>
            <a:r>
              <a:rPr lang="en-US" sz="1800" dirty="0"/>
              <a:t> </a:t>
            </a:r>
            <a:r>
              <a:rPr lang="en-US" sz="1800" dirty="0" err="1"/>
              <a:t>derivaţie</a:t>
            </a:r>
            <a:r>
              <a:rPr lang="en-US" sz="1800" dirty="0"/>
              <a:t>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F8FD9C-4302-90DA-C629-B90AC24577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1328" y="3029857"/>
            <a:ext cx="5551302" cy="21360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99C7FBA-54B3-E402-C42D-423952B2D22A}"/>
              </a:ext>
            </a:extLst>
          </p:cNvPr>
          <p:cNvSpPr txBox="1"/>
          <p:nvPr/>
        </p:nvSpPr>
        <p:spPr>
          <a:xfrm>
            <a:off x="597172" y="6116564"/>
            <a:ext cx="112247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Vectorul</a:t>
            </a:r>
            <a:r>
              <a:rPr lang="en-US" dirty="0"/>
              <a:t> </a:t>
            </a:r>
            <a:r>
              <a:rPr lang="en-US" dirty="0" err="1"/>
              <a:t>rezultant</a:t>
            </a:r>
            <a:r>
              <a:rPr lang="en-US" dirty="0"/>
              <a:t> al </a:t>
            </a:r>
            <a:r>
              <a:rPr lang="en-US" dirty="0" err="1"/>
              <a:t>depolarizarii</a:t>
            </a:r>
            <a:r>
              <a:rPr lang="en-US" dirty="0"/>
              <a:t> </a:t>
            </a:r>
            <a:r>
              <a:rPr lang="en-US" dirty="0" err="1"/>
              <a:t>ventriculare</a:t>
            </a:r>
            <a:r>
              <a:rPr lang="en-US" dirty="0"/>
              <a:t>: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orientat</a:t>
            </a:r>
            <a:r>
              <a:rPr lang="en-US" dirty="0"/>
              <a:t> de sus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jos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de</a:t>
            </a:r>
            <a:r>
              <a:rPr lang="ro-RO" dirty="0"/>
              <a:t> </a:t>
            </a:r>
            <a:r>
              <a:rPr lang="en-US" dirty="0"/>
              <a:t>la </a:t>
            </a:r>
            <a:r>
              <a:rPr lang="en-US" dirty="0" err="1"/>
              <a:t>dreapta</a:t>
            </a:r>
            <a:r>
              <a:rPr lang="en-US" dirty="0"/>
              <a:t> la </a:t>
            </a:r>
            <a:r>
              <a:rPr lang="en-US" dirty="0" err="1"/>
              <a:t>stânga</a:t>
            </a:r>
            <a:r>
              <a:rPr lang="en-US" dirty="0"/>
              <a:t>. </a:t>
            </a:r>
            <a:r>
              <a:rPr lang="en-US" dirty="0" err="1"/>
              <a:t>Urmareşte</a:t>
            </a:r>
            <a:r>
              <a:rPr lang="en-US" dirty="0"/>
              <a:t> </a:t>
            </a:r>
            <a:r>
              <a:rPr lang="en-US" dirty="0" err="1"/>
              <a:t>axul</a:t>
            </a:r>
            <a:r>
              <a:rPr lang="en-US" dirty="0"/>
              <a:t> anatomic, longitudinal al </a:t>
            </a:r>
            <a:r>
              <a:rPr lang="en-US" dirty="0" err="1"/>
              <a:t>cordului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6646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8FA10-9443-1CE8-A989-10016B080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5382986" cy="701674"/>
          </a:xfrm>
        </p:spPr>
        <p:txBody>
          <a:bodyPr/>
          <a:lstStyle/>
          <a:p>
            <a:r>
              <a:rPr lang="ro-RO" b="1" dirty="0"/>
              <a:t>Teoria unghiului solid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8729D-2121-0011-EEB8-033B1D4F0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86" y="3657601"/>
            <a:ext cx="11833592" cy="2997200"/>
          </a:xfrm>
        </p:spPr>
        <p:txBody>
          <a:bodyPr>
            <a:normAutofit/>
          </a:bodyPr>
          <a:lstStyle/>
          <a:p>
            <a:r>
              <a:rPr lang="en-US" sz="1800" dirty="0" err="1"/>
              <a:t>Presupunem</a:t>
            </a:r>
            <a:r>
              <a:rPr lang="en-US" sz="1800" dirty="0"/>
              <a:t> o </a:t>
            </a:r>
            <a:r>
              <a:rPr lang="en-US" sz="1800" dirty="0" err="1"/>
              <a:t>suprafaţă</a:t>
            </a:r>
            <a:r>
              <a:rPr lang="en-US" sz="1800" dirty="0"/>
              <a:t> “S” </a:t>
            </a:r>
            <a:r>
              <a:rPr lang="en-US" sz="1800" dirty="0" err="1"/>
              <a:t>explorată</a:t>
            </a:r>
            <a:r>
              <a:rPr lang="en-US" sz="1800" dirty="0"/>
              <a:t> </a:t>
            </a:r>
            <a:r>
              <a:rPr lang="en-US" sz="1800" dirty="0" err="1"/>
              <a:t>dintr</a:t>
            </a:r>
            <a:r>
              <a:rPr lang="en-US" sz="1800" dirty="0"/>
              <a:t>-un </a:t>
            </a:r>
            <a:r>
              <a:rPr lang="en-US" sz="1800" dirty="0" err="1"/>
              <a:t>punct</a:t>
            </a:r>
            <a:r>
              <a:rPr lang="en-US" sz="1800" dirty="0"/>
              <a:t> E care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centrul</a:t>
            </a:r>
            <a:r>
              <a:rPr lang="en-US" sz="1800" dirty="0"/>
              <a:t> </a:t>
            </a:r>
            <a:r>
              <a:rPr lang="en-US" sz="1800" dirty="0" err="1"/>
              <a:t>unei</a:t>
            </a:r>
            <a:r>
              <a:rPr lang="en-US" sz="1800" dirty="0"/>
              <a:t> </a:t>
            </a:r>
            <a:r>
              <a:rPr lang="en-US" sz="1800" dirty="0" err="1"/>
              <a:t>sfere</a:t>
            </a:r>
            <a:r>
              <a:rPr lang="en-US" sz="1800" dirty="0"/>
              <a:t>. </a:t>
            </a:r>
            <a:r>
              <a:rPr lang="en-US" sz="1800" dirty="0" err="1"/>
              <a:t>Suprafaţa</a:t>
            </a:r>
            <a:r>
              <a:rPr lang="en-US" sz="1800" dirty="0"/>
              <a:t> </a:t>
            </a:r>
            <a:r>
              <a:rPr lang="en-US" sz="1800" dirty="0" err="1"/>
              <a:t>tăiată</a:t>
            </a:r>
            <a:r>
              <a:rPr lang="en-US" sz="1800" dirty="0"/>
              <a:t> din </a:t>
            </a:r>
            <a:r>
              <a:rPr lang="en-US" sz="1800" dirty="0" err="1"/>
              <a:t>sferă</a:t>
            </a:r>
            <a:r>
              <a:rPr lang="en-US" sz="1800" dirty="0"/>
              <a:t> de </a:t>
            </a:r>
            <a:r>
              <a:rPr lang="en-US" sz="1800" dirty="0" err="1"/>
              <a:t>conul</a:t>
            </a:r>
            <a:r>
              <a:rPr lang="en-US" sz="1800" dirty="0"/>
              <a:t> </a:t>
            </a:r>
            <a:r>
              <a:rPr lang="en-US" sz="1800" dirty="0" err="1"/>
              <a:t>unei</a:t>
            </a:r>
            <a:r>
              <a:rPr lang="en-US" sz="1800" dirty="0"/>
              <a:t> </a:t>
            </a:r>
            <a:r>
              <a:rPr lang="en-US" sz="1800" dirty="0" err="1"/>
              <a:t>suprafeţe</a:t>
            </a:r>
            <a:r>
              <a:rPr lang="en-US" sz="1800" dirty="0"/>
              <a:t> "S"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unghiul</a:t>
            </a:r>
            <a:r>
              <a:rPr lang="en-US" sz="1800" dirty="0"/>
              <a:t> solid, </a:t>
            </a:r>
            <a:r>
              <a:rPr lang="en-US" sz="1800" dirty="0" err="1"/>
              <a:t>conceput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spaţiu</a:t>
            </a:r>
            <a:r>
              <a:rPr lang="en-US" sz="1800" dirty="0"/>
              <a:t>, </a:t>
            </a:r>
            <a:r>
              <a:rPr lang="en-US" sz="1800" dirty="0" err="1"/>
              <a:t>deci</a:t>
            </a:r>
            <a:r>
              <a:rPr lang="en-US" sz="1800" dirty="0"/>
              <a:t> tridimensional.</a:t>
            </a:r>
          </a:p>
          <a:p>
            <a:r>
              <a:rPr lang="en-US" sz="1800" dirty="0" err="1"/>
              <a:t>Potenţialul</a:t>
            </a:r>
            <a:r>
              <a:rPr lang="en-US" sz="1800" dirty="0"/>
              <a:t> electric </a:t>
            </a:r>
            <a:r>
              <a:rPr lang="en-US" sz="1800" dirty="0" err="1"/>
              <a:t>cules</a:t>
            </a:r>
            <a:r>
              <a:rPr lang="en-US" sz="1800" dirty="0"/>
              <a:t> din </a:t>
            </a:r>
            <a:r>
              <a:rPr lang="en-US" sz="1800" b="1" dirty="0"/>
              <a:t>E </a:t>
            </a:r>
            <a:r>
              <a:rPr lang="en-US" sz="1800" dirty="0"/>
              <a:t>are </a:t>
            </a:r>
            <a:r>
              <a:rPr lang="en-US" sz="1800" dirty="0" err="1"/>
              <a:t>sensul</a:t>
            </a:r>
            <a:r>
              <a:rPr lang="en-US" sz="1800" dirty="0"/>
              <a:t> </a:t>
            </a:r>
            <a:r>
              <a:rPr lang="en-US" sz="1800" dirty="0" err="1"/>
              <a:t>polarităţii</a:t>
            </a:r>
            <a:r>
              <a:rPr lang="en-US" sz="1800" dirty="0"/>
              <a:t> </a:t>
            </a:r>
            <a:r>
              <a:rPr lang="en-US" sz="1800" dirty="0" err="1"/>
              <a:t>feţei</a:t>
            </a:r>
            <a:r>
              <a:rPr lang="en-US" sz="1800" dirty="0"/>
              <a:t> care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orientată</a:t>
            </a:r>
            <a:r>
              <a:rPr lang="en-US" sz="1800" dirty="0"/>
              <a:t> </a:t>
            </a:r>
            <a:r>
              <a:rPr lang="en-US" sz="1800" dirty="0" err="1"/>
              <a:t>spre</a:t>
            </a:r>
            <a:r>
              <a:rPr lang="en-US" sz="1800" dirty="0"/>
              <a:t> E (</a:t>
            </a:r>
            <a:r>
              <a:rPr lang="ro-RO" sz="1800" dirty="0"/>
              <a:t>e.g.</a:t>
            </a:r>
            <a:r>
              <a:rPr lang="en-US" sz="1800" dirty="0"/>
              <a:t>: </a:t>
            </a:r>
            <a:r>
              <a:rPr lang="en-US" sz="1800" dirty="0" err="1"/>
              <a:t>dacă</a:t>
            </a:r>
            <a:r>
              <a:rPr lang="en-US" sz="1800" dirty="0"/>
              <a:t> E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orientat</a:t>
            </a:r>
            <a:r>
              <a:rPr lang="en-US" sz="1800" dirty="0"/>
              <a:t> </a:t>
            </a:r>
            <a:r>
              <a:rPr lang="en-US" sz="1800" dirty="0" err="1"/>
              <a:t>spre</a:t>
            </a:r>
            <a:r>
              <a:rPr lang="en-US" sz="1800" dirty="0"/>
              <a:t> </a:t>
            </a:r>
            <a:r>
              <a:rPr lang="en-US" sz="1800" dirty="0" err="1"/>
              <a:t>faţa</a:t>
            </a:r>
            <a:r>
              <a:rPr lang="en-US" sz="1800" dirty="0"/>
              <a:t> </a:t>
            </a:r>
            <a:r>
              <a:rPr lang="en-US" sz="1800" dirty="0" err="1"/>
              <a:t>pozitivă</a:t>
            </a:r>
            <a:r>
              <a:rPr lang="en-US" sz="1800" dirty="0"/>
              <a:t>, se </a:t>
            </a:r>
            <a:r>
              <a:rPr lang="en-US" sz="1800" dirty="0" err="1"/>
              <a:t>va</a:t>
            </a:r>
            <a:r>
              <a:rPr lang="en-US" sz="1800" dirty="0"/>
              <a:t> </a:t>
            </a:r>
            <a:r>
              <a:rPr lang="en-US" sz="1800" dirty="0" err="1"/>
              <a:t>înregistra</a:t>
            </a:r>
            <a:r>
              <a:rPr lang="en-US" sz="1800" dirty="0"/>
              <a:t> un </a:t>
            </a:r>
            <a:r>
              <a:rPr lang="en-US" sz="1800" dirty="0" err="1"/>
              <a:t>potenţial</a:t>
            </a:r>
            <a:r>
              <a:rPr lang="en-US" sz="1800" dirty="0"/>
              <a:t> electric</a:t>
            </a:r>
            <a:r>
              <a:rPr lang="ro-RO" sz="1800" dirty="0"/>
              <a:t> </a:t>
            </a:r>
            <a:r>
              <a:rPr lang="en-US" sz="1800" dirty="0" err="1"/>
              <a:t>pozitiv</a:t>
            </a:r>
            <a:r>
              <a:rPr lang="en-US" sz="1800" dirty="0"/>
              <a:t>, </a:t>
            </a:r>
            <a:r>
              <a:rPr lang="en-US" sz="1800" dirty="0" err="1"/>
              <a:t>adică</a:t>
            </a:r>
            <a:r>
              <a:rPr lang="en-US" sz="1800" dirty="0"/>
              <a:t> </a:t>
            </a:r>
            <a:r>
              <a:rPr lang="en-US" sz="1800" dirty="0" err="1"/>
              <a:t>unde</a:t>
            </a:r>
            <a:r>
              <a:rPr lang="en-US" sz="1800" dirty="0"/>
              <a:t> </a:t>
            </a:r>
            <a:r>
              <a:rPr lang="en-US" sz="1800" dirty="0" err="1"/>
              <a:t>pozitive</a:t>
            </a:r>
            <a:r>
              <a:rPr lang="en-US" sz="1800" dirty="0"/>
              <a:t>). </a:t>
            </a:r>
            <a:r>
              <a:rPr lang="en-US" sz="1800" dirty="0" err="1"/>
              <a:t>Amplitudinea</a:t>
            </a:r>
            <a:r>
              <a:rPr lang="en-US" sz="1800" dirty="0"/>
              <a:t> </a:t>
            </a:r>
            <a:r>
              <a:rPr lang="en-US" sz="1800" dirty="0" err="1"/>
              <a:t>potenţialului</a:t>
            </a:r>
            <a:r>
              <a:rPr lang="en-US" sz="1800" dirty="0"/>
              <a:t> </a:t>
            </a:r>
            <a:r>
              <a:rPr lang="en-US" sz="1800" dirty="0" err="1"/>
              <a:t>înregistrat</a:t>
            </a:r>
            <a:r>
              <a:rPr lang="en-US" sz="1800" dirty="0"/>
              <a:t> din </a:t>
            </a:r>
            <a:r>
              <a:rPr lang="en-US" sz="1800" b="1" dirty="0"/>
              <a:t>E</a:t>
            </a:r>
            <a:r>
              <a:rPr lang="en-US" sz="1800" dirty="0"/>
              <a:t>, </a:t>
            </a:r>
            <a:r>
              <a:rPr lang="en-US" sz="1800" dirty="0" err="1"/>
              <a:t>va</a:t>
            </a:r>
            <a:r>
              <a:rPr lang="en-US" sz="1800" dirty="0"/>
              <a:t> fi cu </a:t>
            </a:r>
            <a:r>
              <a:rPr lang="en-US" sz="1800" dirty="0" err="1"/>
              <a:t>atât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ro-RO" sz="1800" dirty="0"/>
              <a:t> </a:t>
            </a:r>
            <a:r>
              <a:rPr lang="en-US" sz="1800" dirty="0"/>
              <a:t>mare cu </a:t>
            </a:r>
            <a:r>
              <a:rPr lang="en-US" sz="1800" dirty="0" err="1"/>
              <a:t>cât</a:t>
            </a:r>
            <a:r>
              <a:rPr lang="en-US" sz="1800" dirty="0"/>
              <a:t> </a:t>
            </a:r>
            <a:r>
              <a:rPr lang="en-US" sz="1800" dirty="0" err="1"/>
              <a:t>unghiul</a:t>
            </a:r>
            <a:r>
              <a:rPr lang="en-US" sz="1800" dirty="0"/>
              <a:t> solid </a:t>
            </a:r>
            <a:r>
              <a:rPr lang="en-US" sz="1800" dirty="0" err="1"/>
              <a:t>va</a:t>
            </a:r>
            <a:r>
              <a:rPr lang="en-US" sz="1800" dirty="0"/>
              <a:t> fi </a:t>
            </a:r>
            <a:r>
              <a:rPr lang="en-US" sz="1800" dirty="0" err="1"/>
              <a:t>mai</a:t>
            </a:r>
            <a:r>
              <a:rPr lang="en-US" sz="1800" dirty="0"/>
              <a:t> mare. Cu </a:t>
            </a:r>
            <a:r>
              <a:rPr lang="en-US" sz="1800" dirty="0" err="1"/>
              <a:t>cât</a:t>
            </a:r>
            <a:r>
              <a:rPr lang="en-US" sz="1800" dirty="0"/>
              <a:t> </a:t>
            </a:r>
            <a:r>
              <a:rPr lang="en-US" sz="1800" dirty="0" err="1"/>
              <a:t>punctul</a:t>
            </a:r>
            <a:r>
              <a:rPr lang="en-US" sz="1800" dirty="0"/>
              <a:t> </a:t>
            </a:r>
            <a:r>
              <a:rPr lang="en-US" sz="1800" b="1" dirty="0"/>
              <a:t>E</a:t>
            </a:r>
            <a:r>
              <a:rPr lang="en-US" sz="1800" dirty="0"/>
              <a:t> din care </a:t>
            </a:r>
            <a:r>
              <a:rPr lang="en-US" sz="1800" dirty="0" err="1"/>
              <a:t>explorăm</a:t>
            </a:r>
            <a:r>
              <a:rPr lang="en-US" sz="1800" dirty="0"/>
              <a:t> </a:t>
            </a:r>
            <a:r>
              <a:rPr lang="en-US" sz="1800" dirty="0" err="1"/>
              <a:t>suprafaţa</a:t>
            </a:r>
            <a:r>
              <a:rPr lang="en-US" sz="1800" dirty="0"/>
              <a:t> </a:t>
            </a:r>
            <a:r>
              <a:rPr lang="en-US" sz="1800" b="1" dirty="0"/>
              <a:t>S</a:t>
            </a:r>
            <a:r>
              <a:rPr lang="ro-RO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aproape</a:t>
            </a:r>
            <a:r>
              <a:rPr lang="en-US" sz="1800" dirty="0"/>
              <a:t> de S (</a:t>
            </a:r>
            <a:r>
              <a:rPr lang="en-US" sz="1800" dirty="0" err="1"/>
              <a:t>punctul</a:t>
            </a:r>
            <a:r>
              <a:rPr lang="en-US" sz="1800" dirty="0"/>
              <a:t> E1), cu </a:t>
            </a:r>
            <a:r>
              <a:rPr lang="en-US" sz="1800" dirty="0" err="1"/>
              <a:t>atât</a:t>
            </a:r>
            <a:r>
              <a:rPr lang="en-US" sz="1800" dirty="0"/>
              <a:t> </a:t>
            </a:r>
            <a:r>
              <a:rPr lang="en-US" sz="1800" dirty="0" err="1"/>
              <a:t>unghiul</a:t>
            </a:r>
            <a:r>
              <a:rPr lang="en-US" sz="1800" dirty="0"/>
              <a:t> solid </a:t>
            </a:r>
            <a:r>
              <a:rPr lang="en-US" sz="1800" dirty="0" err="1"/>
              <a:t>va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mare</a:t>
            </a:r>
            <a:r>
              <a:rPr lang="ro-RO" sz="1800" dirty="0"/>
              <a:t> -</a:t>
            </a:r>
            <a:r>
              <a:rPr lang="en-US" sz="1800" dirty="0"/>
              <a:t> </a:t>
            </a:r>
            <a:r>
              <a:rPr lang="en-US" sz="1800" dirty="0" err="1"/>
              <a:t>deci</a:t>
            </a:r>
            <a:r>
              <a:rPr lang="ro-RO" sz="1800" dirty="0"/>
              <a:t> </a:t>
            </a:r>
            <a:r>
              <a:rPr lang="en-US" sz="1800" dirty="0" err="1"/>
              <a:t>amplitudinea</a:t>
            </a:r>
            <a:r>
              <a:rPr lang="en-US" sz="1800" dirty="0"/>
              <a:t> </a:t>
            </a:r>
            <a:r>
              <a:rPr lang="en-US" sz="1800" dirty="0" err="1"/>
              <a:t>undei</a:t>
            </a:r>
            <a:r>
              <a:rPr lang="en-US" sz="1800" dirty="0"/>
              <a:t> </a:t>
            </a:r>
            <a:r>
              <a:rPr lang="en-US" sz="1800" dirty="0" err="1"/>
              <a:t>va</a:t>
            </a:r>
            <a:r>
              <a:rPr lang="en-US" sz="1800" dirty="0"/>
              <a:t> fi </a:t>
            </a:r>
            <a:r>
              <a:rPr lang="en-US" sz="1800" dirty="0" err="1"/>
              <a:t>mai</a:t>
            </a:r>
            <a:r>
              <a:rPr lang="en-US" sz="1800" dirty="0"/>
              <a:t> m</a:t>
            </a:r>
            <a:r>
              <a:rPr lang="ro-RO" sz="1800" dirty="0"/>
              <a:t>are, ș</a:t>
            </a:r>
            <a:r>
              <a:rPr lang="en-US" sz="1800" dirty="0" err="1"/>
              <a:t>i</a:t>
            </a:r>
            <a:r>
              <a:rPr lang="en-US" sz="1800" dirty="0"/>
              <a:t> invers (</a:t>
            </a:r>
            <a:r>
              <a:rPr lang="en-US" sz="1800" dirty="0" err="1"/>
              <a:t>figura</a:t>
            </a:r>
            <a:r>
              <a:rPr lang="en-US" sz="1800" dirty="0"/>
              <a:t>).</a:t>
            </a:r>
          </a:p>
          <a:p>
            <a:r>
              <a:rPr lang="en-US" sz="1800" dirty="0" err="1"/>
              <a:t>Acestă</a:t>
            </a:r>
            <a:r>
              <a:rPr lang="en-US" sz="1800" dirty="0"/>
              <a:t> </a:t>
            </a:r>
            <a:r>
              <a:rPr lang="en-US" sz="1800" dirty="0" err="1"/>
              <a:t>teorie</a:t>
            </a:r>
            <a:r>
              <a:rPr lang="en-US" sz="1800" dirty="0"/>
              <a:t> ne </a:t>
            </a:r>
            <a:r>
              <a:rPr lang="en-US" sz="1800" dirty="0" err="1"/>
              <a:t>ajută</a:t>
            </a:r>
            <a:r>
              <a:rPr lang="en-US" sz="1800" dirty="0"/>
              <a:t> </a:t>
            </a:r>
            <a:r>
              <a:rPr lang="en-US" sz="1800" dirty="0" err="1"/>
              <a:t>să</a:t>
            </a:r>
            <a:r>
              <a:rPr lang="en-US" sz="1800" dirty="0"/>
              <a:t> </a:t>
            </a:r>
            <a:r>
              <a:rPr lang="en-US" sz="1800" dirty="0" err="1"/>
              <a:t>înţelegem</a:t>
            </a:r>
            <a:r>
              <a:rPr lang="en-US" sz="1800" dirty="0"/>
              <a:t> </a:t>
            </a:r>
            <a:r>
              <a:rPr lang="en-US" sz="1800" dirty="0" err="1"/>
              <a:t>modul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care, </a:t>
            </a:r>
            <a:r>
              <a:rPr lang="en-US" sz="1800" dirty="0" err="1"/>
              <a:t>electrozii</a:t>
            </a:r>
            <a:r>
              <a:rPr lang="en-US" sz="1800" dirty="0"/>
              <a:t> </a:t>
            </a:r>
            <a:r>
              <a:rPr lang="en-US" sz="1800" dirty="0" err="1"/>
              <a:t>plasaţi</a:t>
            </a:r>
            <a:r>
              <a:rPr lang="en-US" sz="1800" dirty="0"/>
              <a:t> pe </a:t>
            </a:r>
            <a:r>
              <a:rPr lang="en-US" sz="1800" dirty="0" err="1"/>
              <a:t>torace</a:t>
            </a:r>
            <a:r>
              <a:rPr lang="en-US" sz="1800" dirty="0"/>
              <a:t> “</a:t>
            </a:r>
            <a:r>
              <a:rPr lang="en-US" sz="1800" dirty="0" err="1"/>
              <a:t>privesc</a:t>
            </a:r>
            <a:r>
              <a:rPr lang="ro-RO" sz="1800" dirty="0"/>
              <a:t> </a:t>
            </a:r>
            <a:r>
              <a:rPr lang="en-US" sz="1800" dirty="0" err="1"/>
              <a:t>inima</a:t>
            </a:r>
            <a:r>
              <a:rPr lang="en-US" sz="1800" dirty="0"/>
              <a:t>”. Prin </a:t>
            </a:r>
            <a:r>
              <a:rPr lang="en-US" sz="1800" dirty="0" err="1"/>
              <a:t>electrozii</a:t>
            </a:r>
            <a:r>
              <a:rPr lang="en-US" sz="1800" dirty="0"/>
              <a:t> </a:t>
            </a:r>
            <a:r>
              <a:rPr lang="en-US" sz="1800" dirty="0" err="1"/>
              <a:t>aşezaţi</a:t>
            </a:r>
            <a:r>
              <a:rPr lang="en-US" sz="1800" dirty="0"/>
              <a:t> pe </a:t>
            </a:r>
            <a:r>
              <a:rPr lang="en-US" sz="1800" dirty="0" err="1"/>
              <a:t>torace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dreapta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stânga</a:t>
            </a:r>
            <a:r>
              <a:rPr lang="en-US" sz="1800" dirty="0"/>
              <a:t> </a:t>
            </a:r>
            <a:r>
              <a:rPr lang="en-US" sz="1800" dirty="0" err="1"/>
              <a:t>inimii</a:t>
            </a:r>
            <a:r>
              <a:rPr lang="en-US" sz="1800" dirty="0"/>
              <a:t>, se </a:t>
            </a:r>
            <a:r>
              <a:rPr lang="en-US" sz="1800" dirty="0" err="1"/>
              <a:t>explorează</a:t>
            </a:r>
            <a:r>
              <a:rPr lang="en-US" sz="1800" dirty="0"/>
              <a:t> </a:t>
            </a:r>
            <a:r>
              <a:rPr lang="en-US" sz="1800" dirty="0" err="1"/>
              <a:t>două</a:t>
            </a:r>
            <a:r>
              <a:rPr lang="ro-RO" sz="1800" dirty="0"/>
              <a:t> </a:t>
            </a:r>
            <a:r>
              <a:rPr lang="en-US" sz="1800" dirty="0"/>
              <a:t>mase </a:t>
            </a:r>
            <a:r>
              <a:rPr lang="en-US" sz="1800" dirty="0" err="1"/>
              <a:t>miocardice</a:t>
            </a:r>
            <a:r>
              <a:rPr lang="en-US" sz="1800" dirty="0"/>
              <a:t> (</a:t>
            </a:r>
            <a:r>
              <a:rPr lang="en-US" sz="1800" dirty="0" err="1"/>
              <a:t>dreapta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mică</a:t>
            </a:r>
            <a:r>
              <a:rPr lang="en-US" sz="1800" dirty="0"/>
              <a:t> </a:t>
            </a:r>
            <a:r>
              <a:rPr lang="en-US" sz="1800" dirty="0" err="1"/>
              <a:t>şi</a:t>
            </a:r>
            <a:r>
              <a:rPr lang="en-US" sz="1800" dirty="0"/>
              <a:t> </a:t>
            </a:r>
            <a:r>
              <a:rPr lang="en-US" sz="1800" dirty="0" err="1"/>
              <a:t>stânga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mare) ale </a:t>
            </a:r>
            <a:r>
              <a:rPr lang="en-US" sz="1800" dirty="0" err="1"/>
              <a:t>căror</a:t>
            </a:r>
            <a:r>
              <a:rPr lang="en-US" sz="1800" dirty="0"/>
              <a:t> </a:t>
            </a:r>
            <a:r>
              <a:rPr lang="en-US" sz="1800" dirty="0" err="1"/>
              <a:t>suprafeţe</a:t>
            </a:r>
            <a:r>
              <a:rPr lang="en-US" sz="1800" dirty="0"/>
              <a:t> </a:t>
            </a:r>
            <a:r>
              <a:rPr lang="en-US" sz="1800" dirty="0" err="1"/>
              <a:t>endocardice</a:t>
            </a:r>
            <a:r>
              <a:rPr lang="ro-RO" sz="1800" dirty="0"/>
              <a:t> </a:t>
            </a:r>
            <a:r>
              <a:rPr lang="en-US" sz="1800" dirty="0"/>
              <a:t>au o </a:t>
            </a:r>
            <a:r>
              <a:rPr lang="en-US" sz="1800" dirty="0" err="1"/>
              <a:t>polaritate</a:t>
            </a:r>
            <a:r>
              <a:rPr lang="en-US" sz="1800" dirty="0"/>
              <a:t> </a:t>
            </a:r>
            <a:r>
              <a:rPr lang="en-US" sz="1800" dirty="0" err="1"/>
              <a:t>diferită</a:t>
            </a:r>
            <a:r>
              <a:rPr lang="en-US" sz="1800" dirty="0"/>
              <a:t> </a:t>
            </a:r>
            <a:r>
              <a:rPr lang="en-US" sz="1800" dirty="0" err="1"/>
              <a:t>faţă</a:t>
            </a:r>
            <a:r>
              <a:rPr lang="en-US" sz="1800" dirty="0"/>
              <a:t> de </a:t>
            </a:r>
            <a:r>
              <a:rPr lang="en-US" sz="1800" dirty="0" err="1"/>
              <a:t>cele</a:t>
            </a:r>
            <a:r>
              <a:rPr lang="en-US" sz="1800" dirty="0"/>
              <a:t> </a:t>
            </a:r>
            <a:r>
              <a:rPr lang="en-US" sz="1800" dirty="0" err="1"/>
              <a:t>epicardice</a:t>
            </a:r>
            <a:endParaRPr lang="en-US" sz="1800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9D4445-2610-7B2D-E446-252D2351A4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7945" y="909185"/>
            <a:ext cx="4990834" cy="14485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7254256-6548-4FAD-3948-DEEBA9B706DA}"/>
              </a:ext>
            </a:extLst>
          </p:cNvPr>
          <p:cNvSpPr txBox="1"/>
          <p:nvPr/>
        </p:nvSpPr>
        <p:spPr>
          <a:xfrm>
            <a:off x="7087959" y="2357743"/>
            <a:ext cx="487081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Unghiul solid</a:t>
            </a:r>
            <a:r>
              <a:rPr lang="ro-RO" dirty="0"/>
              <a:t> </a:t>
            </a:r>
            <a:r>
              <a:rPr lang="en-US" dirty="0"/>
              <a:t>(</a:t>
            </a:r>
            <a:r>
              <a:rPr lang="en-US" dirty="0" err="1"/>
              <a:t>după</a:t>
            </a:r>
            <a:r>
              <a:rPr lang="en-US" dirty="0"/>
              <a:t> Kleinerman</a:t>
            </a:r>
            <a:r>
              <a:rPr lang="ro-RO" dirty="0"/>
              <a:t>. 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ro-RO" dirty="0"/>
              <a:t> </a:t>
            </a:r>
            <a:r>
              <a:rPr lang="en-US" dirty="0" err="1"/>
              <a:t>punctul</a:t>
            </a:r>
            <a:r>
              <a:rPr lang="en-US" dirty="0"/>
              <a:t> E, </a:t>
            </a:r>
            <a:r>
              <a:rPr lang="en-US" dirty="0" err="1"/>
              <a:t>unghiul</a:t>
            </a:r>
            <a:r>
              <a:rPr lang="en-US" dirty="0"/>
              <a:t> solid </a:t>
            </a:r>
            <a:r>
              <a:rPr lang="en-US" dirty="0" err="1"/>
              <a:t>este</a:t>
            </a:r>
            <a:r>
              <a:rPr lang="ro-RO" dirty="0"/>
              <a:t> </a:t>
            </a:r>
            <a:r>
              <a:rPr lang="en-US" dirty="0" err="1"/>
              <a:t>mai</a:t>
            </a:r>
            <a:r>
              <a:rPr lang="en-US" dirty="0"/>
              <a:t> mic </a:t>
            </a:r>
            <a:r>
              <a:rPr lang="en-US" dirty="0" err="1"/>
              <a:t>decât</a:t>
            </a:r>
            <a:r>
              <a:rPr lang="en-US" dirty="0"/>
              <a:t> cel </a:t>
            </a:r>
            <a:r>
              <a:rPr lang="en-US" dirty="0" err="1"/>
              <a:t>determinat</a:t>
            </a:r>
            <a:r>
              <a:rPr lang="ro-RO" dirty="0"/>
              <a:t> </a:t>
            </a:r>
            <a:r>
              <a:rPr lang="en-US" dirty="0"/>
              <a:t>din E’, </a:t>
            </a:r>
            <a:r>
              <a:rPr lang="en-US" dirty="0" err="1"/>
              <a:t>deci</a:t>
            </a:r>
            <a:r>
              <a:rPr lang="en-US" dirty="0"/>
              <a:t> </a:t>
            </a:r>
            <a:r>
              <a:rPr lang="en-US" dirty="0" err="1"/>
              <a:t>unda</a:t>
            </a:r>
            <a:r>
              <a:rPr lang="en-US" dirty="0"/>
              <a:t> </a:t>
            </a:r>
            <a:r>
              <a:rPr lang="en-US" dirty="0" err="1"/>
              <a:t>înregistrată</a:t>
            </a:r>
            <a:r>
              <a:rPr lang="ro-RO" dirty="0"/>
              <a:t> </a:t>
            </a:r>
            <a:r>
              <a:rPr lang="en-US" dirty="0"/>
              <a:t>din E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avea</a:t>
            </a:r>
            <a:r>
              <a:rPr lang="en-US" dirty="0"/>
              <a:t> o </a:t>
            </a:r>
            <a:r>
              <a:rPr lang="en-US" dirty="0" err="1"/>
              <a:t>amplitudine</a:t>
            </a:r>
            <a:r>
              <a:rPr lang="ro-RO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mică</a:t>
            </a:r>
            <a:r>
              <a:rPr lang="en-US" dirty="0"/>
              <a:t> </a:t>
            </a:r>
            <a:r>
              <a:rPr lang="en-US" dirty="0" err="1"/>
              <a:t>decât</a:t>
            </a:r>
            <a:r>
              <a:rPr lang="en-US" dirty="0"/>
              <a:t> </a:t>
            </a:r>
            <a:r>
              <a:rPr lang="en-US" dirty="0" err="1"/>
              <a:t>cea</a:t>
            </a:r>
            <a:r>
              <a:rPr lang="en-US" dirty="0"/>
              <a:t> din E’.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C45864-31E7-A819-8419-DAFA282255AE}"/>
              </a:ext>
            </a:extLst>
          </p:cNvPr>
          <p:cNvSpPr txBox="1"/>
          <p:nvPr/>
        </p:nvSpPr>
        <p:spPr>
          <a:xfrm>
            <a:off x="125185" y="1249747"/>
            <a:ext cx="672434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Unghiul solid </a:t>
            </a:r>
            <a:r>
              <a:rPr lang="en-US" dirty="0" err="1"/>
              <a:t>este</a:t>
            </a:r>
            <a:r>
              <a:rPr lang="en-US" dirty="0"/>
              <a:t> o </a:t>
            </a:r>
            <a:r>
              <a:rPr lang="en-US" dirty="0" err="1"/>
              <a:t>noţiune</a:t>
            </a:r>
            <a:r>
              <a:rPr lang="en-US" dirty="0"/>
              <a:t> </a:t>
            </a:r>
            <a:r>
              <a:rPr lang="en-US" dirty="0" err="1"/>
              <a:t>matematică</a:t>
            </a:r>
            <a:r>
              <a:rPr lang="en-US" dirty="0"/>
              <a:t> </a:t>
            </a:r>
            <a:r>
              <a:rPr lang="en-US" dirty="0" err="1"/>
              <a:t>utilizată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ECG,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ajuta</a:t>
            </a:r>
            <a:r>
              <a:rPr lang="en-US" dirty="0"/>
              <a:t> </a:t>
            </a:r>
            <a:r>
              <a:rPr lang="en-US" dirty="0" err="1"/>
              <a:t>înţelegerea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bună</a:t>
            </a:r>
            <a:r>
              <a:rPr lang="en-US" dirty="0"/>
              <a:t> a </a:t>
            </a:r>
            <a:r>
              <a:rPr lang="en-US" dirty="0" err="1"/>
              <a:t>reprezentării</a:t>
            </a:r>
            <a:r>
              <a:rPr lang="en-US" dirty="0"/>
              <a:t> </a:t>
            </a:r>
            <a:r>
              <a:rPr lang="en-US" dirty="0" err="1"/>
              <a:t>fenomenelor</a:t>
            </a:r>
            <a:r>
              <a:rPr lang="en-US" dirty="0"/>
              <a:t> </a:t>
            </a:r>
            <a:r>
              <a:rPr lang="en-US" dirty="0" err="1"/>
              <a:t>electrice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conducerile</a:t>
            </a:r>
            <a:r>
              <a:rPr lang="en-US" dirty="0"/>
              <a:t> </a:t>
            </a:r>
            <a:r>
              <a:rPr lang="en-US" dirty="0" err="1"/>
              <a:t>unipolare</a:t>
            </a:r>
            <a:r>
              <a:rPr lang="en-US" dirty="0"/>
              <a:t>, </a:t>
            </a:r>
            <a:r>
              <a:rPr lang="en-US" dirty="0" err="1"/>
              <a:t>toracice</a:t>
            </a:r>
            <a:r>
              <a:rPr lang="en-US" dirty="0"/>
              <a:t>. </a:t>
            </a:r>
            <a:r>
              <a:rPr lang="en-US" dirty="0" err="1"/>
              <a:t>Semnalul</a:t>
            </a:r>
            <a:r>
              <a:rPr lang="en-US" dirty="0"/>
              <a:t> </a:t>
            </a:r>
            <a:r>
              <a:rPr lang="en-US" dirty="0" err="1"/>
              <a:t>cules</a:t>
            </a:r>
            <a:r>
              <a:rPr lang="en-US" dirty="0"/>
              <a:t> </a:t>
            </a:r>
            <a:r>
              <a:rPr lang="en-US" dirty="0" err="1"/>
              <a:t>dintr</a:t>
            </a:r>
            <a:r>
              <a:rPr lang="en-US" dirty="0"/>
              <a:t>-o </a:t>
            </a:r>
            <a:r>
              <a:rPr lang="en-US" dirty="0" err="1"/>
              <a:t>anumită</a:t>
            </a:r>
            <a:r>
              <a:rPr lang="en-US" dirty="0"/>
              <a:t> </a:t>
            </a:r>
            <a:r>
              <a:rPr lang="en-US" dirty="0" err="1"/>
              <a:t>regiune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invers </a:t>
            </a:r>
            <a:r>
              <a:rPr lang="en-US" dirty="0" err="1"/>
              <a:t>proporţional</a:t>
            </a:r>
            <a:r>
              <a:rPr lang="en-US" dirty="0"/>
              <a:t> cu </a:t>
            </a:r>
            <a:r>
              <a:rPr lang="en-US" dirty="0" err="1"/>
              <a:t>pătratul</a:t>
            </a:r>
            <a:r>
              <a:rPr lang="en-US" dirty="0"/>
              <a:t> </a:t>
            </a:r>
            <a:r>
              <a:rPr lang="en-US" dirty="0" err="1"/>
              <a:t>distanţei</a:t>
            </a:r>
            <a:r>
              <a:rPr lang="en-US" dirty="0"/>
              <a:t> de la </a:t>
            </a:r>
            <a:r>
              <a:rPr lang="en-US" dirty="0" err="1"/>
              <a:t>sursă</a:t>
            </a:r>
            <a:r>
              <a:rPr lang="en-US" dirty="0"/>
              <a:t> la </a:t>
            </a:r>
            <a:r>
              <a:rPr lang="en-US" dirty="0" err="1"/>
              <a:t>electrod</a:t>
            </a:r>
            <a:r>
              <a:rPr lang="en-US" dirty="0"/>
              <a:t>). </a:t>
            </a:r>
            <a:r>
              <a:rPr lang="en-US" dirty="0" err="1"/>
              <a:t>Relaţia</a:t>
            </a:r>
            <a:r>
              <a:rPr lang="en-US" dirty="0"/>
              <a:t> de </a:t>
            </a:r>
            <a:r>
              <a:rPr lang="en-US" dirty="0" err="1"/>
              <a:t>definiţie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: </a:t>
            </a:r>
          </a:p>
          <a:p>
            <a:endParaRPr lang="ro-RO" dirty="0"/>
          </a:p>
          <a:p>
            <a:r>
              <a:rPr lang="en-US" dirty="0" err="1"/>
              <a:t>unde</a:t>
            </a:r>
            <a:r>
              <a:rPr lang="en-US" dirty="0"/>
              <a:t> </a:t>
            </a:r>
            <a:r>
              <a:rPr lang="el-GR" dirty="0"/>
              <a:t>Ω </a:t>
            </a:r>
            <a:r>
              <a:rPr lang="ro-RO" dirty="0"/>
              <a:t>-</a:t>
            </a:r>
            <a:r>
              <a:rPr lang="en-US" dirty="0"/>
              <a:t> </a:t>
            </a:r>
            <a:r>
              <a:rPr lang="en-US" dirty="0" err="1"/>
              <a:t>unghiul</a:t>
            </a:r>
            <a:r>
              <a:rPr lang="en-US" dirty="0"/>
              <a:t> solid, S </a:t>
            </a:r>
            <a:r>
              <a:rPr lang="ro-RO" dirty="0"/>
              <a:t>-</a:t>
            </a:r>
            <a:r>
              <a:rPr lang="en-US" dirty="0"/>
              <a:t> </a:t>
            </a:r>
            <a:r>
              <a:rPr lang="en-US" dirty="0" err="1"/>
              <a:t>suprafaţa</a:t>
            </a:r>
            <a:r>
              <a:rPr lang="en-US" dirty="0"/>
              <a:t> </a:t>
            </a:r>
            <a:r>
              <a:rPr lang="en-US" dirty="0" err="1"/>
              <a:t>considerată</a:t>
            </a:r>
            <a:r>
              <a:rPr lang="en-US" dirty="0"/>
              <a:t>, </a:t>
            </a:r>
            <a:r>
              <a:rPr lang="en-US" dirty="0" err="1"/>
              <a:t>iar</a:t>
            </a:r>
            <a:r>
              <a:rPr lang="en-US" dirty="0"/>
              <a:t> r </a:t>
            </a:r>
            <a:r>
              <a:rPr lang="ro-RO" dirty="0"/>
              <a:t>- </a:t>
            </a:r>
            <a:r>
              <a:rPr lang="en-US" dirty="0" err="1"/>
              <a:t>distanţa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punctul</a:t>
            </a:r>
            <a:r>
              <a:rPr lang="en-US" dirty="0"/>
              <a:t> de </a:t>
            </a:r>
            <a:r>
              <a:rPr lang="en-US" dirty="0" err="1"/>
              <a:t>observaţie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suprafaţa</a:t>
            </a:r>
            <a:r>
              <a:rPr lang="en-US" dirty="0"/>
              <a:t> </a:t>
            </a:r>
            <a:r>
              <a:rPr lang="en-US" dirty="0" err="1"/>
              <a:t>explorată</a:t>
            </a:r>
            <a:r>
              <a:rPr lang="en-US" dirty="0"/>
              <a:t>. </a:t>
            </a:r>
            <a:endParaRPr lang="ro-RO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F0FC38A-9931-3E6D-C8A3-6739809AAE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1293" y="2401631"/>
            <a:ext cx="671548" cy="570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5336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43D56-5486-6727-F390-2E806109A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rezumăm</a:t>
            </a:r>
            <a:r>
              <a:rPr lang="en-US" dirty="0"/>
              <a:t>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B392A-2867-12D0-FD04-D0CF97C29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Câmpurile</a:t>
            </a:r>
            <a:r>
              <a:rPr lang="en-US" dirty="0"/>
              <a:t> </a:t>
            </a:r>
            <a:r>
              <a:rPr lang="en-US" dirty="0" err="1"/>
              <a:t>fizice</a:t>
            </a:r>
            <a:r>
              <a:rPr lang="en-US" dirty="0"/>
              <a:t> </a:t>
            </a:r>
            <a:r>
              <a:rPr lang="en-US" dirty="0" err="1"/>
              <a:t>umane</a:t>
            </a:r>
            <a:r>
              <a:rPr lang="en-US" dirty="0"/>
              <a:t> sunt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prezent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secțiunile</a:t>
            </a:r>
            <a:r>
              <a:rPr lang="en-US" dirty="0"/>
              <a:t> </a:t>
            </a:r>
            <a:r>
              <a:rPr lang="en-US" dirty="0" err="1"/>
              <a:t>fizicii</a:t>
            </a:r>
            <a:r>
              <a:rPr lang="en-US" dirty="0"/>
              <a:t> </a:t>
            </a:r>
            <a:r>
              <a:rPr lang="en-US" dirty="0" err="1"/>
              <a:t>medicale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biologice</a:t>
            </a:r>
            <a:r>
              <a:rPr lang="en-US" dirty="0"/>
              <a:t>.</a:t>
            </a:r>
            <a:endParaRPr lang="ro-RO" dirty="0"/>
          </a:p>
          <a:p>
            <a:r>
              <a:rPr lang="en-US" dirty="0"/>
              <a:t>Cea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importantă</a:t>
            </a:r>
            <a:r>
              <a:rPr lang="en-US" dirty="0"/>
              <a:t> </a:t>
            </a:r>
            <a:r>
              <a:rPr lang="en-US" dirty="0" err="1"/>
              <a:t>aplicație</a:t>
            </a:r>
            <a:r>
              <a:rPr lang="en-US" dirty="0"/>
              <a:t> a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studiul</a:t>
            </a:r>
            <a:r>
              <a:rPr lang="en-US" dirty="0"/>
              <a:t> </a:t>
            </a:r>
            <a:r>
              <a:rPr lang="en-US" dirty="0" err="1"/>
              <a:t>stării</a:t>
            </a:r>
            <a:r>
              <a:rPr lang="en-US" dirty="0"/>
              <a:t> </a:t>
            </a:r>
            <a:r>
              <a:rPr lang="en-US" dirty="0" err="1"/>
              <a:t>diferitelor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 </a:t>
            </a:r>
            <a:r>
              <a:rPr lang="en-US" dirty="0" err="1"/>
              <a:t>umane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înregistrarea</a:t>
            </a:r>
            <a:r>
              <a:rPr lang="en-US" dirty="0"/>
              <a:t> </a:t>
            </a:r>
            <a:r>
              <a:rPr lang="en-US" dirty="0" err="1"/>
              <a:t>pasivă</a:t>
            </a:r>
            <a:r>
              <a:rPr lang="en-US" dirty="0"/>
              <a:t> a </a:t>
            </a:r>
            <a:r>
              <a:rPr lang="en-US" dirty="0" err="1"/>
              <a:t>radiațiilor</a:t>
            </a:r>
            <a:r>
              <a:rPr lang="en-US" dirty="0"/>
              <a:t> </a:t>
            </a:r>
            <a:r>
              <a:rPr lang="en-US" dirty="0" err="1"/>
              <a:t>electromagnetice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acustice</a:t>
            </a:r>
            <a:r>
              <a:rPr lang="en-US" dirty="0"/>
              <a:t> direct de la </a:t>
            </a:r>
            <a:r>
              <a:rPr lang="en-US" dirty="0" err="1"/>
              <a:t>acest</a:t>
            </a:r>
            <a:r>
              <a:rPr lang="en-US" dirty="0"/>
              <a:t> organ </a:t>
            </a:r>
            <a:r>
              <a:rPr lang="en-US" dirty="0" err="1"/>
              <a:t>sau</a:t>
            </a:r>
            <a:r>
              <a:rPr lang="en-US" dirty="0"/>
              <a:t> de la </a:t>
            </a:r>
            <a:r>
              <a:rPr lang="en-US" dirty="0" err="1"/>
              <a:t>orice</a:t>
            </a:r>
            <a:r>
              <a:rPr lang="en-US" dirty="0"/>
              <a:t> </a:t>
            </a:r>
            <a:r>
              <a:rPr lang="en-US" dirty="0" err="1"/>
              <a:t>alte</a:t>
            </a:r>
            <a:r>
              <a:rPr lang="en-US" dirty="0"/>
              <a:t> </a:t>
            </a:r>
            <a:r>
              <a:rPr lang="en-US" dirty="0" err="1"/>
              <a:t>părți</a:t>
            </a:r>
            <a:r>
              <a:rPr lang="en-US" dirty="0"/>
              <a:t> ale </a:t>
            </a:r>
            <a:r>
              <a:rPr lang="en-US" dirty="0" err="1"/>
              <a:t>corpului</a:t>
            </a:r>
            <a:r>
              <a:rPr lang="en-US" dirty="0"/>
              <a:t>,</a:t>
            </a:r>
            <a:r>
              <a:rPr lang="ro-RO" dirty="0"/>
              <a:t> </a:t>
            </a:r>
            <a:r>
              <a:rPr lang="en-US" dirty="0" err="1"/>
              <a:t>conectate</a:t>
            </a:r>
            <a:r>
              <a:rPr lang="en-US" dirty="0"/>
              <a:t> cu </a:t>
            </a:r>
            <a:r>
              <a:rPr lang="en-US" dirty="0" err="1"/>
              <a:t>organul</a:t>
            </a:r>
            <a:r>
              <a:rPr lang="en-US" dirty="0"/>
              <a:t> </a:t>
            </a:r>
            <a:r>
              <a:rPr lang="en-US" dirty="0" err="1"/>
              <a:t>studiat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conexiuni</a:t>
            </a:r>
            <a:r>
              <a:rPr lang="en-US" dirty="0"/>
              <a:t> </a:t>
            </a:r>
            <a:r>
              <a:rPr lang="en-US" dirty="0" err="1"/>
              <a:t>neuronale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umorale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90900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Biomedical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01598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Principalele</a:t>
            </a:r>
            <a:r>
              <a:rPr lang="en-US" dirty="0"/>
              <a:t> </a:t>
            </a:r>
            <a:r>
              <a:rPr lang="en-US" dirty="0" err="1"/>
              <a:t>surse</a:t>
            </a:r>
            <a:r>
              <a:rPr lang="en-US" dirty="0"/>
              <a:t> de </a:t>
            </a:r>
            <a:r>
              <a:rPr lang="en-US" dirty="0" err="1"/>
              <a:t>semnale</a:t>
            </a:r>
            <a:r>
              <a:rPr lang="en-US" dirty="0"/>
              <a:t> </a:t>
            </a:r>
            <a:r>
              <a:rPr lang="en-US" dirty="0" err="1"/>
              <a:t>bioelectrice</a:t>
            </a:r>
            <a:r>
              <a:rPr lang="en-US" dirty="0"/>
              <a:t> sunt generate de </a:t>
            </a:r>
            <a:r>
              <a:rPr lang="en-US" dirty="0" err="1"/>
              <a:t>mușchi</a:t>
            </a:r>
            <a:r>
              <a:rPr lang="en-US" dirty="0"/>
              <a:t>, </a:t>
            </a:r>
            <a:r>
              <a:rPr lang="en-US" dirty="0" err="1"/>
              <a:t>inimă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ro-RO" dirty="0"/>
              <a:t> </a:t>
            </a:r>
            <a:r>
              <a:rPr lang="en-US" dirty="0" err="1"/>
              <a:t>creier</a:t>
            </a:r>
            <a:r>
              <a:rPr lang="en-US" dirty="0"/>
              <a:t>. </a:t>
            </a:r>
            <a:r>
              <a:rPr lang="en-US" dirty="0" err="1"/>
              <a:t>Semnalele</a:t>
            </a:r>
            <a:r>
              <a:rPr lang="en-US" dirty="0"/>
              <a:t> </a:t>
            </a:r>
            <a:r>
              <a:rPr lang="en-US" dirty="0" err="1"/>
              <a:t>chimice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mecanice</a:t>
            </a:r>
            <a:r>
              <a:rPr lang="en-US" dirty="0"/>
              <a:t> pot fi, de </a:t>
            </a:r>
            <a:r>
              <a:rPr lang="en-US" dirty="0" err="1"/>
              <a:t>asemenea</a:t>
            </a:r>
            <a:r>
              <a:rPr lang="en-US" dirty="0"/>
              <a:t>, </a:t>
            </a:r>
            <a:r>
              <a:rPr lang="en-US" dirty="0" err="1"/>
              <a:t>măsurate</a:t>
            </a:r>
            <a:r>
              <a:rPr lang="en-US" dirty="0"/>
              <a:t> </a:t>
            </a:r>
            <a:r>
              <a:rPr lang="en-US" b="1" dirty="0" err="1"/>
              <a:t>după</a:t>
            </a:r>
            <a:r>
              <a:rPr lang="en-US" b="1" dirty="0"/>
              <a:t> </a:t>
            </a:r>
            <a:r>
              <a:rPr lang="en-US" b="1" dirty="0" err="1"/>
              <a:t>ce</a:t>
            </a:r>
            <a:r>
              <a:rPr lang="en-US" b="1" dirty="0"/>
              <a:t> au </a:t>
            </a:r>
            <a:r>
              <a:rPr lang="en-US" b="1" dirty="0" err="1"/>
              <a:t>fost</a:t>
            </a:r>
            <a:r>
              <a:rPr lang="en-US" b="1" dirty="0"/>
              <a:t> convertite </a:t>
            </a:r>
            <a:r>
              <a:rPr lang="en-US" b="1" dirty="0" err="1"/>
              <a:t>în</a:t>
            </a:r>
            <a:r>
              <a:rPr lang="en-US" b="1" dirty="0"/>
              <a:t> </a:t>
            </a:r>
            <a:r>
              <a:rPr lang="en-US" b="1" dirty="0" err="1"/>
              <a:t>semnale</a:t>
            </a:r>
            <a:r>
              <a:rPr lang="en-US" b="1" dirty="0"/>
              <a:t> </a:t>
            </a:r>
            <a:r>
              <a:rPr lang="en-US" b="1" dirty="0" err="1"/>
              <a:t>electrice</a:t>
            </a:r>
            <a:r>
              <a:rPr lang="en-US" dirty="0"/>
              <a:t>. </a:t>
            </a:r>
          </a:p>
          <a:p>
            <a:r>
              <a:rPr lang="en-US" dirty="0" err="1"/>
              <a:t>Punctul</a:t>
            </a:r>
            <a:r>
              <a:rPr lang="en-US" dirty="0"/>
              <a:t> </a:t>
            </a:r>
            <a:r>
              <a:rPr lang="en-US" dirty="0" err="1"/>
              <a:t>inițial</a:t>
            </a:r>
            <a:r>
              <a:rPr lang="en-US" dirty="0"/>
              <a:t> de </a:t>
            </a:r>
            <a:r>
              <a:rPr lang="en-US" dirty="0" err="1"/>
              <a:t>măsurare</a:t>
            </a:r>
            <a:r>
              <a:rPr lang="en-US" dirty="0"/>
              <a:t> se </a:t>
            </a:r>
            <a:r>
              <a:rPr lang="en-US" dirty="0" err="1"/>
              <a:t>numește</a:t>
            </a:r>
            <a:r>
              <a:rPr lang="en-US" dirty="0"/>
              <a:t> </a:t>
            </a:r>
            <a:r>
              <a:rPr lang="en-US" dirty="0" err="1"/>
              <a:t>senzor</a:t>
            </a:r>
            <a:r>
              <a:rPr lang="en-US" dirty="0"/>
              <a:t>. </a:t>
            </a:r>
            <a:r>
              <a:rPr lang="en-US" dirty="0" err="1"/>
              <a:t>Ieșirile</a:t>
            </a:r>
            <a:r>
              <a:rPr lang="en-US" dirty="0"/>
              <a:t> </a:t>
            </a:r>
            <a:r>
              <a:rPr lang="en-US" dirty="0" err="1"/>
              <a:t>senzorului</a:t>
            </a:r>
            <a:r>
              <a:rPr lang="en-US" dirty="0"/>
              <a:t> sunt </a:t>
            </a:r>
            <a:r>
              <a:rPr lang="en-US" dirty="0" err="1"/>
              <a:t>semnale</a:t>
            </a:r>
            <a:r>
              <a:rPr lang="en-US" dirty="0"/>
              <a:t> </a:t>
            </a:r>
            <a:r>
              <a:rPr lang="en-US" dirty="0" err="1"/>
              <a:t>analogice</a:t>
            </a:r>
            <a:r>
              <a:rPr lang="en-US" dirty="0"/>
              <a:t>, care sunt </a:t>
            </a:r>
            <a:r>
              <a:rPr lang="en-US" dirty="0" err="1"/>
              <a:t>amplificate</a:t>
            </a:r>
            <a:r>
              <a:rPr lang="en-US" dirty="0"/>
              <a:t>, filtrate, </a:t>
            </a:r>
            <a:r>
              <a:rPr lang="en-US" dirty="0" err="1"/>
              <a:t>condiționate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convertite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semnale</a:t>
            </a:r>
            <a:r>
              <a:rPr lang="en-US" dirty="0"/>
              <a:t> </a:t>
            </a:r>
            <a:r>
              <a:rPr lang="en-US" dirty="0" err="1"/>
              <a:t>digitale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intermediul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procesor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al </a:t>
            </a:r>
            <a:r>
              <a:rPr lang="en-US" dirty="0" err="1"/>
              <a:t>unui</a:t>
            </a:r>
            <a:r>
              <a:rPr lang="en-US" dirty="0"/>
              <a:t> convertor digital. </a:t>
            </a:r>
            <a:r>
              <a:rPr lang="en-US" dirty="0" err="1"/>
              <a:t>Odată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semnalele</a:t>
            </a:r>
            <a:r>
              <a:rPr lang="en-US" dirty="0"/>
              <a:t> </a:t>
            </a:r>
            <a:r>
              <a:rPr lang="en-US" dirty="0" err="1"/>
              <a:t>analogice</a:t>
            </a:r>
            <a:r>
              <a:rPr lang="en-US" dirty="0"/>
              <a:t> sunt convertite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semnale</a:t>
            </a:r>
            <a:r>
              <a:rPr lang="en-US" dirty="0"/>
              <a:t> </a:t>
            </a:r>
            <a:r>
              <a:rPr lang="en-US" dirty="0" err="1"/>
              <a:t>digitale</a:t>
            </a:r>
            <a:r>
              <a:rPr lang="en-US" dirty="0"/>
              <a:t>, </a:t>
            </a:r>
            <a:r>
              <a:rPr lang="en-US" dirty="0" err="1"/>
              <a:t>acestea</a:t>
            </a:r>
            <a:r>
              <a:rPr lang="en-US" dirty="0"/>
              <a:t> pot fi </a:t>
            </a:r>
            <a:r>
              <a:rPr lang="en-US" dirty="0" err="1"/>
              <a:t>stocate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procesate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diferite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 err="1"/>
              <a:t>Deși</a:t>
            </a:r>
            <a:r>
              <a:rPr lang="en-US" dirty="0"/>
              <a:t> </a:t>
            </a:r>
            <a:r>
              <a:rPr lang="en-US" dirty="0" err="1"/>
              <a:t>semnalele</a:t>
            </a:r>
            <a:r>
              <a:rPr lang="en-US" dirty="0"/>
              <a:t> </a:t>
            </a:r>
            <a:r>
              <a:rPr lang="en-US" dirty="0" err="1"/>
              <a:t>electrice</a:t>
            </a:r>
            <a:r>
              <a:rPr lang="en-US" dirty="0"/>
              <a:t> pe care le </a:t>
            </a:r>
            <a:r>
              <a:rPr lang="en-US" dirty="0" err="1"/>
              <a:t>măsoară</a:t>
            </a:r>
            <a:r>
              <a:rPr lang="en-US" dirty="0"/>
              <a:t> </a:t>
            </a:r>
            <a:r>
              <a:rPr lang="en-US" dirty="0" err="1"/>
              <a:t>diferite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nu </a:t>
            </a:r>
            <a:r>
              <a:rPr lang="en-US" dirty="0" err="1"/>
              <a:t>aratăla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, </a:t>
            </a:r>
            <a:r>
              <a:rPr lang="en-US" dirty="0" err="1"/>
              <a:t>ele</a:t>
            </a:r>
            <a:r>
              <a:rPr lang="en-US" dirty="0"/>
              <a:t> au </a:t>
            </a:r>
            <a:r>
              <a:rPr lang="en-US" dirty="0" err="1"/>
              <a:t>aceleași</a:t>
            </a:r>
            <a:r>
              <a:rPr lang="en-US" dirty="0"/>
              <a:t> </a:t>
            </a:r>
            <a:r>
              <a:rPr lang="en-US" dirty="0" err="1"/>
              <a:t>mecanisme</a:t>
            </a:r>
            <a:r>
              <a:rPr lang="en-US" dirty="0"/>
              <a:t> de </a:t>
            </a:r>
            <a:r>
              <a:rPr lang="en-US" dirty="0" err="1"/>
              <a:t>bază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sistemele</a:t>
            </a:r>
            <a:r>
              <a:rPr lang="en-US" dirty="0"/>
              <a:t> de </a:t>
            </a:r>
            <a:r>
              <a:rPr lang="en-US" dirty="0" err="1"/>
              <a:t>instrumente</a:t>
            </a:r>
            <a:r>
              <a:rPr lang="en-US" dirty="0"/>
              <a:t> au, de </a:t>
            </a:r>
            <a:r>
              <a:rPr lang="en-US" dirty="0" err="1"/>
              <a:t>asemenea</a:t>
            </a:r>
            <a:r>
              <a:rPr lang="en-US" dirty="0"/>
              <a:t>, un </a:t>
            </a:r>
            <a:r>
              <a:rPr lang="en-US" dirty="0" err="1"/>
              <a:t>dispozitiv</a:t>
            </a:r>
            <a:r>
              <a:rPr lang="en-US" dirty="0"/>
              <a:t> de </a:t>
            </a:r>
            <a:r>
              <a:rPr lang="en-US" dirty="0" err="1"/>
              <a:t>afișare</a:t>
            </a:r>
            <a:r>
              <a:rPr lang="en-US" dirty="0"/>
              <a:t> a </a:t>
            </a:r>
            <a:r>
              <a:rPr lang="en-US" dirty="0" err="1"/>
              <a:t>ieșirii</a:t>
            </a:r>
            <a:r>
              <a:rPr lang="en-US" dirty="0"/>
              <a:t>, un </a:t>
            </a:r>
            <a:r>
              <a:rPr lang="en-US" dirty="0" err="1"/>
              <a:t>dispozitiv</a:t>
            </a:r>
            <a:r>
              <a:rPr lang="en-US" dirty="0"/>
              <a:t> de </a:t>
            </a:r>
            <a:r>
              <a:rPr lang="en-US" dirty="0" err="1"/>
              <a:t>stocare</a:t>
            </a:r>
            <a:r>
              <a:rPr lang="en-US" dirty="0"/>
              <a:t>, un </a:t>
            </a:r>
            <a:r>
              <a:rPr lang="en-US" dirty="0" err="1"/>
              <a:t>sistem</a:t>
            </a:r>
            <a:r>
              <a:rPr lang="en-US" dirty="0"/>
              <a:t> de </a:t>
            </a:r>
            <a:r>
              <a:rPr lang="en-US" dirty="0" err="1"/>
              <a:t>calibrare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de feedback. </a:t>
            </a:r>
            <a:endParaRPr lang="ro-RO" dirty="0"/>
          </a:p>
          <a:p>
            <a:r>
              <a:rPr lang="en-US" dirty="0" err="1"/>
              <a:t>Dispozitivul</a:t>
            </a:r>
            <a:r>
              <a:rPr lang="en-US" dirty="0"/>
              <a:t> de </a:t>
            </a:r>
            <a:r>
              <a:rPr lang="en-US" dirty="0" err="1"/>
              <a:t>afișare</a:t>
            </a:r>
            <a:r>
              <a:rPr lang="en-US" dirty="0"/>
              <a:t> </a:t>
            </a:r>
            <a:r>
              <a:rPr lang="en-US" dirty="0" err="1"/>
              <a:t>permite</a:t>
            </a:r>
            <a:r>
              <a:rPr lang="en-US" dirty="0"/>
              <a:t> </a:t>
            </a:r>
            <a:r>
              <a:rPr lang="en-US" dirty="0" err="1"/>
              <a:t>utilizatorilor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vizualizeze</a:t>
            </a:r>
            <a:r>
              <a:rPr lang="en-US" dirty="0"/>
              <a:t> </a:t>
            </a:r>
            <a:r>
              <a:rPr lang="en-US" dirty="0" err="1"/>
              <a:t>semnalele</a:t>
            </a:r>
            <a:r>
              <a:rPr lang="en-US" dirty="0"/>
              <a:t> numeric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grafic</a:t>
            </a:r>
            <a:r>
              <a:rPr lang="en-US" dirty="0"/>
              <a:t> </a:t>
            </a:r>
            <a:r>
              <a:rPr lang="en-US" dirty="0" err="1"/>
              <a:t>într</a:t>
            </a:r>
            <a:r>
              <a:rPr lang="en-US" dirty="0"/>
              <a:t>-un mod </a:t>
            </a:r>
            <a:r>
              <a:rPr lang="en-US" dirty="0" err="1"/>
              <a:t>discret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continuu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 err="1"/>
              <a:t>Dispozitivul</a:t>
            </a:r>
            <a:r>
              <a:rPr lang="en-US" dirty="0"/>
              <a:t> de </a:t>
            </a:r>
            <a:r>
              <a:rPr lang="en-US" dirty="0" err="1"/>
              <a:t>stocare</a:t>
            </a:r>
            <a:r>
              <a:rPr lang="en-US" dirty="0"/>
              <a:t> </a:t>
            </a:r>
            <a:r>
              <a:rPr lang="en-US" dirty="0" err="1"/>
              <a:t>permite</a:t>
            </a:r>
            <a:r>
              <a:rPr lang="en-US" dirty="0"/>
              <a:t> </a:t>
            </a:r>
            <a:r>
              <a:rPr lang="en-US" dirty="0" err="1"/>
              <a:t>operatorilor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efectueze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suplimentare</a:t>
            </a:r>
            <a:r>
              <a:rPr lang="en-US" dirty="0"/>
              <a:t> </a:t>
            </a:r>
            <a:r>
              <a:rPr lang="en-US" dirty="0" err="1"/>
              <a:t>după</a:t>
            </a:r>
            <a:r>
              <a:rPr lang="en-US" dirty="0"/>
              <a:t> </a:t>
            </a:r>
            <a:r>
              <a:rPr lang="en-US" dirty="0" err="1"/>
              <a:t>obținerea</a:t>
            </a:r>
            <a:r>
              <a:rPr lang="en-US" dirty="0"/>
              <a:t> </a:t>
            </a:r>
            <a:r>
              <a:rPr lang="en-US" dirty="0" err="1"/>
              <a:t>datelor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77455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3F222-8B25-9E69-42F8-13135D775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900"/>
            <a:ext cx="10515600" cy="6257925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Câmpurile </a:t>
            </a:r>
            <a:r>
              <a:rPr lang="en-US" b="1" dirty="0" err="1"/>
              <a:t>magnetice</a:t>
            </a:r>
            <a:r>
              <a:rPr lang="en-US" b="1" dirty="0"/>
              <a:t> </a:t>
            </a:r>
            <a:r>
              <a:rPr lang="en-US" dirty="0" err="1"/>
              <a:t>asociate</a:t>
            </a:r>
            <a:r>
              <a:rPr lang="en-US" dirty="0"/>
              <a:t> cu </a:t>
            </a:r>
            <a:r>
              <a:rPr lang="en-US" dirty="0" err="1"/>
              <a:t>curenții</a:t>
            </a:r>
            <a:r>
              <a:rPr lang="en-US" dirty="0"/>
              <a:t> din </a:t>
            </a:r>
            <a:r>
              <a:rPr lang="en-US" dirty="0" err="1"/>
              <a:t>țesuturile</a:t>
            </a:r>
            <a:r>
              <a:rPr lang="en-US" dirty="0"/>
              <a:t> conductive care </a:t>
            </a:r>
            <a:r>
              <a:rPr lang="en-US" dirty="0" err="1"/>
              <a:t>însoțesc</a:t>
            </a:r>
            <a:r>
              <a:rPr lang="en-US" dirty="0"/>
              <a:t> </a:t>
            </a:r>
            <a:r>
              <a:rPr lang="en-US" dirty="0" err="1"/>
              <a:t>procesele</a:t>
            </a:r>
            <a:r>
              <a:rPr lang="en-US" dirty="0"/>
              <a:t> </a:t>
            </a:r>
            <a:r>
              <a:rPr lang="en-US" dirty="0" err="1"/>
              <a:t>fiziologice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trebui</a:t>
            </a:r>
            <a:r>
              <a:rPr lang="en-US" dirty="0"/>
              <a:t>, de </a:t>
            </a:r>
            <a:r>
              <a:rPr lang="en-US" dirty="0" err="1"/>
              <a:t>asemenea</a:t>
            </a:r>
            <a:r>
              <a:rPr lang="en-US" dirty="0"/>
              <a:t>, </a:t>
            </a:r>
            <a:r>
              <a:rPr lang="en-US" dirty="0" err="1"/>
              <a:t>observate</a:t>
            </a:r>
            <a:r>
              <a:rPr lang="en-US" dirty="0"/>
              <a:t> la </a:t>
            </a:r>
            <a:r>
              <a:rPr lang="en-US" dirty="0" err="1"/>
              <a:t>aceleași</a:t>
            </a:r>
            <a:r>
              <a:rPr lang="en-US" dirty="0"/>
              <a:t> </a:t>
            </a:r>
            <a:r>
              <a:rPr lang="en-US" dirty="0" err="1"/>
              <a:t>frecvențe</a:t>
            </a:r>
            <a:r>
              <a:rPr lang="en-US" dirty="0"/>
              <a:t>.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câmpurile</a:t>
            </a:r>
            <a:r>
              <a:rPr lang="en-US" dirty="0"/>
              <a:t> </a:t>
            </a:r>
            <a:r>
              <a:rPr lang="en-US" dirty="0" err="1"/>
              <a:t>magnetice</a:t>
            </a:r>
            <a:r>
              <a:rPr lang="en-US" dirty="0"/>
              <a:t> (</a:t>
            </a:r>
            <a:r>
              <a:rPr lang="en-US" dirty="0" err="1"/>
              <a:t>spre</a:t>
            </a:r>
            <a:r>
              <a:rPr lang="en-US" dirty="0"/>
              <a:t> </a:t>
            </a:r>
            <a:r>
              <a:rPr lang="en-US" dirty="0" err="1"/>
              <a:t>deosebire</a:t>
            </a:r>
            <a:r>
              <a:rPr lang="en-US" dirty="0"/>
              <a:t> de </a:t>
            </a:r>
            <a:r>
              <a:rPr lang="en-US" dirty="0" err="1"/>
              <a:t>cele</a:t>
            </a:r>
            <a:r>
              <a:rPr lang="en-US" dirty="0"/>
              <a:t> </a:t>
            </a:r>
            <a:r>
              <a:rPr lang="en-US" dirty="0" err="1"/>
              <a:t>electrice</a:t>
            </a:r>
            <a:r>
              <a:rPr lang="en-US" dirty="0"/>
              <a:t>), </a:t>
            </a:r>
            <a:r>
              <a:rPr lang="en-US" dirty="0" err="1"/>
              <a:t>țesuturile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obiect</a:t>
            </a:r>
            <a:r>
              <a:rPr lang="en-US" dirty="0"/>
              <a:t> biologic nu sunt un </a:t>
            </a:r>
            <a:r>
              <a:rPr lang="en-US" dirty="0" err="1"/>
              <a:t>ecran</a:t>
            </a:r>
            <a:r>
              <a:rPr lang="en-US" dirty="0"/>
              <a:t>,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urmare</a:t>
            </a:r>
            <a:r>
              <a:rPr lang="en-US" dirty="0"/>
              <a:t>,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înregistrarea</a:t>
            </a:r>
            <a:r>
              <a:rPr lang="en-US" dirty="0"/>
              <a:t> </a:t>
            </a:r>
            <a:r>
              <a:rPr lang="en-US" dirty="0" err="1"/>
              <a:t>câmpurilor</a:t>
            </a:r>
            <a:r>
              <a:rPr lang="en-US" dirty="0"/>
              <a:t> </a:t>
            </a:r>
            <a:r>
              <a:rPr lang="en-US" dirty="0" err="1"/>
              <a:t>magnetice</a:t>
            </a:r>
            <a:r>
              <a:rPr lang="en-US" dirty="0"/>
              <a:t>, </a:t>
            </a:r>
            <a:r>
              <a:rPr lang="en-US" dirty="0" err="1"/>
              <a:t>sursele</a:t>
            </a:r>
            <a:r>
              <a:rPr lang="en-US" dirty="0"/>
              <a:t> </a:t>
            </a:r>
            <a:r>
              <a:rPr lang="en-US" dirty="0" err="1"/>
              <a:t>acestora</a:t>
            </a:r>
            <a:r>
              <a:rPr lang="en-US" dirty="0"/>
              <a:t> pot fi </a:t>
            </a:r>
            <a:r>
              <a:rPr lang="en-US" dirty="0" err="1"/>
              <a:t>localizate</a:t>
            </a:r>
            <a:r>
              <a:rPr lang="en-US" dirty="0"/>
              <a:t> cu o </a:t>
            </a:r>
            <a:r>
              <a:rPr lang="en-US" dirty="0" err="1"/>
              <a:t>precizie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mare.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lucru</a:t>
            </a:r>
            <a:r>
              <a:rPr lang="en-US" dirty="0"/>
              <a:t>  </a:t>
            </a:r>
            <a:r>
              <a:rPr lang="en-US" dirty="0" err="1"/>
              <a:t>este</a:t>
            </a:r>
            <a:r>
              <a:rPr lang="en-US" dirty="0"/>
              <a:t> de mare </a:t>
            </a:r>
            <a:r>
              <a:rPr lang="en-US" dirty="0" err="1"/>
              <a:t>interes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studierea</a:t>
            </a:r>
            <a:r>
              <a:rPr lang="en-US" dirty="0"/>
              <a:t> </a:t>
            </a:r>
            <a:r>
              <a:rPr lang="en-US" dirty="0" err="1"/>
              <a:t>activității</a:t>
            </a:r>
            <a:r>
              <a:rPr lang="en-US" dirty="0"/>
              <a:t> </a:t>
            </a:r>
            <a:r>
              <a:rPr lang="en-US" dirty="0" err="1"/>
              <a:t>cerebrale</a:t>
            </a:r>
            <a:r>
              <a:rPr lang="ro-RO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diagnosticarea</a:t>
            </a:r>
            <a:r>
              <a:rPr lang="en-US" dirty="0"/>
              <a:t> </a:t>
            </a:r>
            <a:r>
              <a:rPr lang="en-US" dirty="0" err="1"/>
              <a:t>medicală</a:t>
            </a:r>
            <a:r>
              <a:rPr lang="ro-RO" dirty="0"/>
              <a:t>.</a:t>
            </a:r>
            <a:endParaRPr lang="en-US" dirty="0"/>
          </a:p>
          <a:p>
            <a:r>
              <a:rPr lang="ro-RO" b="1" dirty="0"/>
              <a:t>S</a:t>
            </a:r>
            <a:r>
              <a:rPr lang="en-US" b="1" dirty="0" err="1"/>
              <a:t>emnalele</a:t>
            </a:r>
            <a:r>
              <a:rPr lang="en-US" b="1" dirty="0"/>
              <a:t> </a:t>
            </a:r>
            <a:r>
              <a:rPr lang="en-US" b="1" dirty="0" err="1"/>
              <a:t>acustice</a:t>
            </a:r>
            <a:r>
              <a:rPr lang="en-US" b="1" dirty="0"/>
              <a:t> </a:t>
            </a:r>
            <a:r>
              <a:rPr lang="en-US" dirty="0"/>
              <a:t>care apar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timpul</a:t>
            </a:r>
            <a:r>
              <a:rPr lang="en-US" dirty="0"/>
              <a:t> </a:t>
            </a:r>
            <a:r>
              <a:rPr lang="en-US" dirty="0" err="1"/>
              <a:t>funcționării</a:t>
            </a:r>
            <a:r>
              <a:rPr lang="en-US" dirty="0"/>
              <a:t> </a:t>
            </a:r>
            <a:r>
              <a:rPr lang="en-US" dirty="0" err="1"/>
              <a:t>organelor</a:t>
            </a:r>
            <a:r>
              <a:rPr lang="en-US" dirty="0"/>
              <a:t> interne, </a:t>
            </a:r>
            <a:r>
              <a:rPr lang="en-US" dirty="0" err="1"/>
              <a:t>mușchilor</a:t>
            </a:r>
            <a:r>
              <a:rPr lang="en-US" dirty="0"/>
              <a:t> etc. </a:t>
            </a:r>
            <a:r>
              <a:rPr lang="en-US" dirty="0" err="1"/>
              <a:t>Acestea</a:t>
            </a:r>
            <a:r>
              <a:rPr lang="en-US" dirty="0"/>
              <a:t> sunt </a:t>
            </a:r>
            <a:r>
              <a:rPr lang="en-US" dirty="0" err="1"/>
              <a:t>semnale</a:t>
            </a:r>
            <a:r>
              <a:rPr lang="en-US" dirty="0"/>
              <a:t> </a:t>
            </a:r>
            <a:r>
              <a:rPr lang="en-US" dirty="0" err="1"/>
              <a:t>infrasonice</a:t>
            </a:r>
            <a:r>
              <a:rPr lang="en-US" dirty="0"/>
              <a:t> care </a:t>
            </a:r>
            <a:r>
              <a:rPr lang="en-US" dirty="0" err="1"/>
              <a:t>provin</a:t>
            </a:r>
            <a:r>
              <a:rPr lang="en-US" dirty="0"/>
              <a:t> din </a:t>
            </a:r>
            <a:r>
              <a:rPr lang="en-US" dirty="0" err="1"/>
              <a:t>orice</a:t>
            </a:r>
            <a:r>
              <a:rPr lang="en-US" dirty="0"/>
              <a:t> </a:t>
            </a:r>
            <a:r>
              <a:rPr lang="en-US" dirty="0" err="1"/>
              <a:t>punct</a:t>
            </a:r>
            <a:r>
              <a:rPr lang="en-US" dirty="0"/>
              <a:t> al </a:t>
            </a:r>
            <a:r>
              <a:rPr lang="en-US" dirty="0" err="1"/>
              <a:t>corpului</a:t>
            </a:r>
            <a:r>
              <a:rPr lang="en-US" dirty="0"/>
              <a:t>. „</a:t>
            </a:r>
            <a:r>
              <a:rPr lang="en-US" dirty="0" err="1"/>
              <a:t>Ascultarea</a:t>
            </a:r>
            <a:r>
              <a:rPr lang="en-US" dirty="0"/>
              <a:t>” </a:t>
            </a:r>
            <a:r>
              <a:rPr lang="en-US" dirty="0" err="1"/>
              <a:t>corpului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oferi</a:t>
            </a:r>
            <a:r>
              <a:rPr lang="en-US" dirty="0"/>
              <a:t> </a:t>
            </a:r>
            <a:r>
              <a:rPr lang="en-US" dirty="0" err="1"/>
              <a:t>informații</a:t>
            </a:r>
            <a:r>
              <a:rPr lang="en-US" dirty="0"/>
              <a:t> </a:t>
            </a:r>
            <a:r>
              <a:rPr lang="en-US" dirty="0" err="1"/>
              <a:t>valoroase</a:t>
            </a:r>
            <a:r>
              <a:rPr lang="en-US" dirty="0"/>
              <a:t>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funcționarea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mecanică</a:t>
            </a:r>
            <a:r>
              <a:rPr lang="en-US" dirty="0"/>
              <a:t>.</a:t>
            </a:r>
          </a:p>
          <a:p>
            <a:r>
              <a:rPr lang="ro-RO" dirty="0"/>
              <a:t>S</a:t>
            </a:r>
            <a:r>
              <a:rPr lang="en-US" dirty="0" err="1"/>
              <a:t>unt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ro-RO" dirty="0" err="1"/>
              <a:t>nte</a:t>
            </a:r>
            <a:r>
              <a:rPr lang="ro-RO" dirty="0"/>
              <a:t> </a:t>
            </a:r>
            <a:r>
              <a:rPr lang="en-US" b="1" dirty="0" err="1"/>
              <a:t>semnalele</a:t>
            </a:r>
            <a:r>
              <a:rPr lang="en-US" b="1" dirty="0"/>
              <a:t> </a:t>
            </a:r>
            <a:r>
              <a:rPr lang="en-US" b="1" dirty="0" err="1"/>
              <a:t>acustice</a:t>
            </a:r>
            <a:r>
              <a:rPr lang="en-US" b="1" dirty="0"/>
              <a:t> de </a:t>
            </a:r>
            <a:r>
              <a:rPr lang="en-US" b="1" dirty="0" err="1"/>
              <a:t>înaltă</a:t>
            </a:r>
            <a:r>
              <a:rPr lang="en-US" b="1" dirty="0"/>
              <a:t> </a:t>
            </a:r>
            <a:r>
              <a:rPr lang="en-US" b="1" dirty="0" err="1"/>
              <a:t>frecvență</a:t>
            </a:r>
            <a:r>
              <a:rPr lang="en-US" b="1" dirty="0"/>
              <a:t> </a:t>
            </a:r>
            <a:r>
              <a:rPr lang="en-US" dirty="0"/>
              <a:t>(de </a:t>
            </a:r>
            <a:r>
              <a:rPr lang="en-US" dirty="0" err="1"/>
              <a:t>natură</a:t>
            </a:r>
            <a:r>
              <a:rPr lang="en-US" dirty="0"/>
              <a:t> </a:t>
            </a:r>
            <a:r>
              <a:rPr lang="en-US" dirty="0" err="1"/>
              <a:t>zgomotoasă</a:t>
            </a:r>
            <a:r>
              <a:rPr lang="en-US" dirty="0"/>
              <a:t>), </a:t>
            </a:r>
            <a:r>
              <a:rPr lang="en-US" dirty="0" err="1"/>
              <a:t>asociate</a:t>
            </a:r>
            <a:r>
              <a:rPr lang="en-US" dirty="0"/>
              <a:t> cu </a:t>
            </a:r>
            <a:r>
              <a:rPr lang="en-US" dirty="0" err="1"/>
              <a:t>posibile</a:t>
            </a:r>
            <a:r>
              <a:rPr lang="en-US" dirty="0"/>
              <a:t> </a:t>
            </a:r>
            <a:r>
              <a:rPr lang="en-US" dirty="0" err="1"/>
              <a:t>surse</a:t>
            </a:r>
            <a:r>
              <a:rPr lang="en-US" dirty="0"/>
              <a:t> la </a:t>
            </a:r>
            <a:r>
              <a:rPr lang="en-US" dirty="0" err="1"/>
              <a:t>nivel</a:t>
            </a:r>
            <a:r>
              <a:rPr lang="en-US" dirty="0"/>
              <a:t> molecular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celular</a:t>
            </a:r>
            <a:r>
              <a:rPr lang="en-US" dirty="0"/>
              <a:t>.</a:t>
            </a:r>
          </a:p>
          <a:p>
            <a:r>
              <a:rPr lang="en-US" dirty="0"/>
              <a:t>Prin </a:t>
            </a:r>
            <a:r>
              <a:rPr lang="en-US" dirty="0" err="1"/>
              <a:t>măsurarea</a:t>
            </a:r>
            <a:r>
              <a:rPr lang="en-US" dirty="0"/>
              <a:t> </a:t>
            </a:r>
            <a:r>
              <a:rPr lang="en-US" b="1" dirty="0" err="1"/>
              <a:t>distribuției</a:t>
            </a:r>
            <a:r>
              <a:rPr lang="en-US" b="1" dirty="0"/>
              <a:t> </a:t>
            </a:r>
            <a:r>
              <a:rPr lang="en-US" b="1" dirty="0" err="1"/>
              <a:t>câmpurilor</a:t>
            </a:r>
            <a:r>
              <a:rPr lang="en-US" b="1" dirty="0"/>
              <a:t> </a:t>
            </a:r>
            <a:r>
              <a:rPr lang="en-US" b="1" dirty="0" err="1"/>
              <a:t>în</a:t>
            </a:r>
            <a:r>
              <a:rPr lang="en-US" b="1" dirty="0"/>
              <a:t> </a:t>
            </a:r>
            <a:r>
              <a:rPr lang="en-US" b="1" dirty="0" err="1"/>
              <a:t>spațiul</a:t>
            </a:r>
            <a:r>
              <a:rPr lang="en-US" b="1" dirty="0"/>
              <a:t> din </a:t>
            </a:r>
            <a:r>
              <a:rPr lang="en-US" b="1" dirty="0" err="1"/>
              <a:t>jurul</a:t>
            </a:r>
            <a:r>
              <a:rPr lang="en-US" b="1" dirty="0"/>
              <a:t> bio-</a:t>
            </a:r>
            <a:r>
              <a:rPr lang="en-US" b="1" dirty="0" err="1"/>
              <a:t>obiectului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posibil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obțină</a:t>
            </a:r>
            <a:r>
              <a:rPr lang="en-US" dirty="0"/>
              <a:t> </a:t>
            </a:r>
            <a:r>
              <a:rPr lang="en-US" dirty="0" err="1"/>
              <a:t>informații</a:t>
            </a:r>
            <a:r>
              <a:rPr lang="en-US" dirty="0"/>
              <a:t>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distribuția</a:t>
            </a:r>
            <a:r>
              <a:rPr lang="en-US" dirty="0"/>
              <a:t> </a:t>
            </a:r>
            <a:r>
              <a:rPr lang="en-US" dirty="0" err="1"/>
              <a:t>temperaturii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sursele</a:t>
            </a:r>
            <a:r>
              <a:rPr lang="en-US" dirty="0"/>
              <a:t> </a:t>
            </a:r>
            <a:r>
              <a:rPr lang="en-US" dirty="0" err="1"/>
              <a:t>câmpurilor</a:t>
            </a:r>
            <a:r>
              <a:rPr lang="en-US" dirty="0"/>
              <a:t> </a:t>
            </a:r>
            <a:r>
              <a:rPr lang="en-US" dirty="0" err="1"/>
              <a:t>electrice</a:t>
            </a:r>
            <a:r>
              <a:rPr lang="en-US" dirty="0"/>
              <a:t>, </a:t>
            </a:r>
            <a:r>
              <a:rPr lang="en-US" dirty="0" err="1"/>
              <a:t>magnetice</a:t>
            </a:r>
            <a:r>
              <a:rPr lang="en-US" dirty="0"/>
              <a:t>, </a:t>
            </a:r>
            <a:r>
              <a:rPr lang="en-US" dirty="0" err="1"/>
              <a:t>acustice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adâncimea</a:t>
            </a:r>
            <a:r>
              <a:rPr lang="en-US" dirty="0"/>
              <a:t> bio-</a:t>
            </a:r>
            <a:r>
              <a:rPr lang="en-US" dirty="0" err="1"/>
              <a:t>obiectului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lucru</a:t>
            </a:r>
            <a:r>
              <a:rPr lang="en-US" dirty="0"/>
              <a:t> </a:t>
            </a:r>
            <a:r>
              <a:rPr lang="en-US" dirty="0" err="1"/>
              <a:t>deschide</a:t>
            </a:r>
            <a:r>
              <a:rPr lang="en-US" dirty="0"/>
              <a:t> </a:t>
            </a:r>
            <a:r>
              <a:rPr lang="en-US" dirty="0" err="1"/>
              <a:t>posibilitatea</a:t>
            </a:r>
            <a:r>
              <a:rPr lang="en-US" dirty="0"/>
              <a:t> </a:t>
            </a:r>
            <a:r>
              <a:rPr lang="en-US" dirty="0" err="1"/>
              <a:t>diagnosticării</a:t>
            </a:r>
            <a:r>
              <a:rPr lang="en-US" dirty="0"/>
              <a:t> de la </a:t>
            </a:r>
            <a:r>
              <a:rPr lang="en-US" dirty="0" err="1"/>
              <a:t>distanță</a:t>
            </a:r>
            <a:r>
              <a:rPr lang="en-US" dirty="0"/>
              <a:t> a </a:t>
            </a:r>
            <a:r>
              <a:rPr lang="en-US" dirty="0" err="1"/>
              <a:t>activității</a:t>
            </a:r>
            <a:r>
              <a:rPr lang="en-US" dirty="0"/>
              <a:t> </a:t>
            </a:r>
            <a:r>
              <a:rPr lang="en-US" dirty="0" err="1"/>
              <a:t>funcționale</a:t>
            </a:r>
            <a:r>
              <a:rPr lang="en-US" dirty="0"/>
              <a:t> a </a:t>
            </a:r>
            <a:r>
              <a:rPr lang="en-US" dirty="0" err="1"/>
              <a:t>organelor</a:t>
            </a:r>
            <a:r>
              <a:rPr lang="en-US" dirty="0"/>
              <a:t> interne.</a:t>
            </a:r>
            <a:endParaRPr lang="ro-RO" dirty="0"/>
          </a:p>
          <a:p>
            <a:r>
              <a:rPr lang="en-US" dirty="0"/>
              <a:t>Dacă </a:t>
            </a:r>
            <a:r>
              <a:rPr lang="en-US" dirty="0" err="1"/>
              <a:t>vorbim</a:t>
            </a:r>
            <a:r>
              <a:rPr lang="en-US" dirty="0"/>
              <a:t>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frecvențe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înalte</a:t>
            </a:r>
            <a:r>
              <a:rPr lang="en-US" dirty="0"/>
              <a:t>, </a:t>
            </a:r>
            <a:r>
              <a:rPr lang="en-US" dirty="0" err="1"/>
              <a:t>atunci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domeniile</a:t>
            </a:r>
            <a:r>
              <a:rPr lang="en-US" dirty="0"/>
              <a:t> optic, IR </a:t>
            </a:r>
            <a:r>
              <a:rPr lang="en-US" dirty="0" err="1"/>
              <a:t>și</a:t>
            </a:r>
            <a:r>
              <a:rPr lang="en-US" dirty="0"/>
              <a:t> UV, pot fi </a:t>
            </a:r>
            <a:r>
              <a:rPr lang="en-US" dirty="0" err="1"/>
              <a:t>observate</a:t>
            </a:r>
            <a:r>
              <a:rPr lang="en-US" dirty="0"/>
              <a:t> </a:t>
            </a:r>
            <a:r>
              <a:rPr lang="en-US" dirty="0" err="1"/>
              <a:t>semnalele</a:t>
            </a:r>
            <a:r>
              <a:rPr lang="en-US" dirty="0"/>
              <a:t> </a:t>
            </a:r>
            <a:r>
              <a:rPr lang="en-US" b="1" i="1" dirty="0"/>
              <a:t>de </a:t>
            </a:r>
            <a:r>
              <a:rPr lang="en-US" b="1" i="1" dirty="0" err="1"/>
              <a:t>bioluminescență</a:t>
            </a:r>
            <a:r>
              <a:rPr lang="en-US" b="1" i="1" dirty="0"/>
              <a:t> </a:t>
            </a:r>
            <a:r>
              <a:rPr lang="en-US" dirty="0" err="1"/>
              <a:t>cauzate</a:t>
            </a:r>
            <a:r>
              <a:rPr lang="en-US" dirty="0"/>
              <a:t> de </a:t>
            </a:r>
            <a:r>
              <a:rPr lang="en-US" dirty="0" err="1"/>
              <a:t>reacțiile</a:t>
            </a:r>
            <a:r>
              <a:rPr lang="en-US" dirty="0"/>
              <a:t> </a:t>
            </a:r>
            <a:r>
              <a:rPr lang="en-US" dirty="0" err="1"/>
              <a:t>biochimice</a:t>
            </a:r>
            <a:r>
              <a:rPr lang="en-US" dirty="0"/>
              <a:t> care au loc </a:t>
            </a:r>
            <a:r>
              <a:rPr lang="en-US" dirty="0" err="1"/>
              <a:t>în</a:t>
            </a:r>
            <a:r>
              <a:rPr lang="en-US" dirty="0"/>
              <a:t> organism. </a:t>
            </a:r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strălucire</a:t>
            </a:r>
            <a:r>
              <a:rPr lang="en-US" dirty="0"/>
              <a:t> </a:t>
            </a:r>
            <a:r>
              <a:rPr lang="en-US" dirty="0" err="1"/>
              <a:t>slabă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foarte</a:t>
            </a:r>
            <a:r>
              <a:rPr lang="en-US" dirty="0"/>
              <a:t> </a:t>
            </a:r>
            <a:r>
              <a:rPr lang="en-US" dirty="0" err="1"/>
              <a:t>informativă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b="1" dirty="0" err="1"/>
              <a:t>permite</a:t>
            </a:r>
            <a:r>
              <a:rPr lang="en-US" b="1" dirty="0"/>
              <a:t> </a:t>
            </a:r>
            <a:r>
              <a:rPr lang="en-US" b="1" dirty="0" err="1"/>
              <a:t>controlul</a:t>
            </a:r>
            <a:r>
              <a:rPr lang="en-US" b="1" dirty="0"/>
              <a:t> </a:t>
            </a:r>
            <a:r>
              <a:rPr lang="en-US" b="1" dirty="0" err="1"/>
              <a:t>ratei</a:t>
            </a:r>
            <a:r>
              <a:rPr lang="en-US" b="1" dirty="0"/>
              <a:t> </a:t>
            </a:r>
            <a:r>
              <a:rPr lang="en-US" b="1" dirty="0" err="1"/>
              <a:t>proceselor</a:t>
            </a:r>
            <a:r>
              <a:rPr lang="en-US" b="1" dirty="0"/>
              <a:t> </a:t>
            </a:r>
            <a:r>
              <a:rPr lang="en-US" b="1" dirty="0" err="1"/>
              <a:t>biochimice</a:t>
            </a:r>
            <a:r>
              <a:rPr lang="en-US" b="1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231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92FE3-C62B-3C62-64E9-0CFC6EE27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2441"/>
            <a:ext cx="10515600" cy="6134584"/>
          </a:xfrm>
        </p:spPr>
        <p:txBody>
          <a:bodyPr>
            <a:normAutofit fontScale="85000" lnSpcReduction="10000"/>
          </a:bodyPr>
          <a:lstStyle/>
          <a:p>
            <a:r>
              <a:rPr lang="ro-RO" dirty="0"/>
              <a:t>P</a:t>
            </a:r>
            <a:r>
              <a:rPr lang="en-US" dirty="0"/>
              <a:t>e </a:t>
            </a:r>
            <a:r>
              <a:rPr lang="en-US" dirty="0" err="1"/>
              <a:t>lângă</a:t>
            </a:r>
            <a:r>
              <a:rPr lang="en-US" dirty="0"/>
              <a:t> </a:t>
            </a:r>
            <a:r>
              <a:rPr lang="en-US" dirty="0" err="1"/>
              <a:t>canalele</a:t>
            </a:r>
            <a:r>
              <a:rPr lang="en-US" dirty="0"/>
              <a:t> </a:t>
            </a:r>
            <a:r>
              <a:rPr lang="en-US" dirty="0" err="1"/>
              <a:t>numite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 important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măsoare</a:t>
            </a:r>
            <a:r>
              <a:rPr lang="en-US" dirty="0"/>
              <a:t> </a:t>
            </a:r>
            <a:r>
              <a:rPr lang="en-US" b="1" dirty="0" err="1"/>
              <a:t>modificările</a:t>
            </a:r>
            <a:r>
              <a:rPr lang="en-US" b="1" dirty="0"/>
              <a:t> </a:t>
            </a:r>
            <a:r>
              <a:rPr lang="en-US" b="1" dirty="0" err="1"/>
              <a:t>compoziției</a:t>
            </a:r>
            <a:r>
              <a:rPr lang="en-US" b="1" dirty="0"/>
              <a:t> </a:t>
            </a:r>
            <a:r>
              <a:rPr lang="en-US" b="1" dirty="0" err="1"/>
              <a:t>și</a:t>
            </a:r>
            <a:r>
              <a:rPr lang="en-US" b="1" dirty="0"/>
              <a:t> </a:t>
            </a:r>
            <a:r>
              <a:rPr lang="en-US" b="1" dirty="0" err="1"/>
              <a:t>caracteristicilor</a:t>
            </a:r>
            <a:r>
              <a:rPr lang="en-US" b="1" dirty="0"/>
              <a:t> </a:t>
            </a:r>
            <a:r>
              <a:rPr lang="en-US" b="1" dirty="0" err="1"/>
              <a:t>fizico-chimice</a:t>
            </a:r>
            <a:r>
              <a:rPr lang="en-US" b="1" dirty="0"/>
              <a:t> ale </a:t>
            </a:r>
            <a:r>
              <a:rPr lang="en-US" b="1" dirty="0" err="1"/>
              <a:t>mediului</a:t>
            </a:r>
            <a:r>
              <a:rPr lang="en-US" b="1" dirty="0"/>
              <a:t> </a:t>
            </a:r>
            <a:r>
              <a:rPr lang="en-US" b="1" dirty="0" err="1"/>
              <a:t>înconjurător</a:t>
            </a:r>
            <a:r>
              <a:rPr lang="en-US" b="1" dirty="0"/>
              <a:t> al </a:t>
            </a:r>
            <a:r>
              <a:rPr lang="en-US" b="1" dirty="0" err="1"/>
              <a:t>obiectului</a:t>
            </a:r>
            <a:r>
              <a:rPr lang="en-US" b="1" dirty="0"/>
              <a:t> biologic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procesul</a:t>
            </a:r>
            <a:r>
              <a:rPr lang="en-US" dirty="0"/>
              <a:t> </a:t>
            </a:r>
            <a:r>
              <a:rPr lang="en-US" dirty="0" err="1"/>
              <a:t>metabolismului</a:t>
            </a:r>
            <a:r>
              <a:rPr lang="en-US" dirty="0"/>
              <a:t>, </a:t>
            </a:r>
            <a:r>
              <a:rPr lang="en-US" dirty="0" err="1"/>
              <a:t>obiectul</a:t>
            </a:r>
            <a:r>
              <a:rPr lang="en-US" dirty="0"/>
              <a:t> biologic introduce </a:t>
            </a:r>
            <a:r>
              <a:rPr lang="en-US" dirty="0" err="1"/>
              <a:t>perturbări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el</a:t>
            </a:r>
            <a:r>
              <a:rPr lang="en-US" dirty="0"/>
              <a:t> - </a:t>
            </a:r>
            <a:r>
              <a:rPr lang="en-US" dirty="0" err="1"/>
              <a:t>modifică</a:t>
            </a:r>
            <a:r>
              <a:rPr lang="en-US" dirty="0"/>
              <a:t> </a:t>
            </a:r>
            <a:r>
              <a:rPr lang="en-US" dirty="0" err="1"/>
              <a:t>compoziția</a:t>
            </a:r>
            <a:r>
              <a:rPr lang="en-US" dirty="0"/>
              <a:t> </a:t>
            </a:r>
            <a:r>
              <a:rPr lang="en-US" dirty="0" err="1"/>
              <a:t>gazelor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aerosolilor</a:t>
            </a:r>
            <a:r>
              <a:rPr lang="en-US" dirty="0"/>
              <a:t>, </a:t>
            </a:r>
            <a:r>
              <a:rPr lang="en-US" dirty="0" err="1"/>
              <a:t>concentrația</a:t>
            </a:r>
            <a:r>
              <a:rPr lang="en-US" dirty="0"/>
              <a:t> </a:t>
            </a:r>
            <a:r>
              <a:rPr lang="en-US" dirty="0" err="1"/>
              <a:t>ionilor</a:t>
            </a:r>
            <a:r>
              <a:rPr lang="en-US" dirty="0"/>
              <a:t>.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același</a:t>
            </a:r>
            <a:r>
              <a:rPr lang="en-US" dirty="0"/>
              <a:t> </a:t>
            </a:r>
            <a:r>
              <a:rPr lang="en-US" dirty="0" err="1"/>
              <a:t>timp</a:t>
            </a:r>
            <a:r>
              <a:rPr lang="en-US" dirty="0"/>
              <a:t>, </a:t>
            </a:r>
            <a:r>
              <a:rPr lang="en-US" b="1" dirty="0"/>
              <a:t>se </a:t>
            </a:r>
            <a:r>
              <a:rPr lang="en-US" b="1" dirty="0" err="1"/>
              <a:t>modifică</a:t>
            </a:r>
            <a:r>
              <a:rPr lang="en-US" b="1" dirty="0"/>
              <a:t> </a:t>
            </a:r>
            <a:r>
              <a:rPr lang="en-US" b="1" dirty="0" err="1"/>
              <a:t>conductivitatea</a:t>
            </a:r>
            <a:r>
              <a:rPr lang="en-US" b="1" dirty="0"/>
              <a:t> </a:t>
            </a:r>
            <a:r>
              <a:rPr lang="en-US" b="1" dirty="0" err="1"/>
              <a:t>și</a:t>
            </a:r>
            <a:r>
              <a:rPr lang="en-US" b="1" dirty="0"/>
              <a:t> </a:t>
            </a:r>
            <a:r>
              <a:rPr lang="en-US" b="1" dirty="0" err="1"/>
              <a:t>permitivitatea</a:t>
            </a:r>
            <a:r>
              <a:rPr lang="en-US" b="1" dirty="0"/>
              <a:t>, </a:t>
            </a:r>
            <a:r>
              <a:rPr lang="en-US" b="1" dirty="0" err="1"/>
              <a:t>indicele</a:t>
            </a:r>
            <a:r>
              <a:rPr lang="en-US" b="1" dirty="0"/>
              <a:t> de </a:t>
            </a:r>
            <a:r>
              <a:rPr lang="en-US" b="1" dirty="0" err="1"/>
              <a:t>refracție</a:t>
            </a:r>
            <a:r>
              <a:rPr lang="en-US" b="1" dirty="0"/>
              <a:t> al </a:t>
            </a:r>
            <a:r>
              <a:rPr lang="en-US" b="1" dirty="0" err="1"/>
              <a:t>mediului</a:t>
            </a:r>
            <a:r>
              <a:rPr lang="en-US" dirty="0"/>
              <a:t>.</a:t>
            </a:r>
            <a:endParaRPr lang="ro-RO" dirty="0"/>
          </a:p>
          <a:p>
            <a:r>
              <a:rPr lang="en-US" dirty="0" err="1"/>
              <a:t>Înregistrarea</a:t>
            </a:r>
            <a:r>
              <a:rPr lang="en-US" dirty="0"/>
              <a:t> </a:t>
            </a:r>
            <a:r>
              <a:rPr lang="en-US" dirty="0" err="1"/>
              <a:t>semnalelor</a:t>
            </a:r>
            <a:r>
              <a:rPr lang="en-US" dirty="0"/>
              <a:t> pe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canalele</a:t>
            </a:r>
            <a:r>
              <a:rPr lang="en-US" dirty="0"/>
              <a:t> </a:t>
            </a:r>
            <a:r>
              <a:rPr lang="en-US" dirty="0" err="1"/>
              <a:t>numite</a:t>
            </a:r>
            <a:r>
              <a:rPr lang="en-US" dirty="0"/>
              <a:t> </a:t>
            </a:r>
            <a:r>
              <a:rPr lang="en-US" b="1" dirty="0" err="1"/>
              <a:t>este</a:t>
            </a:r>
            <a:r>
              <a:rPr lang="en-US" b="1" dirty="0"/>
              <a:t> sarcina </a:t>
            </a:r>
            <a:r>
              <a:rPr lang="ro-RO" b="1" dirty="0"/>
              <a:t>ingineriei și fizicii.</a:t>
            </a:r>
          </a:p>
          <a:p>
            <a:pPr marL="0" indent="0">
              <a:buNone/>
            </a:pPr>
            <a:endParaRPr lang="ro-RO" b="1" dirty="0"/>
          </a:p>
          <a:p>
            <a:r>
              <a:rPr lang="ro-RO" dirty="0"/>
              <a:t>S</a:t>
            </a:r>
            <a:r>
              <a:rPr lang="en-US" dirty="0" err="1"/>
              <a:t>arcina</a:t>
            </a:r>
            <a:r>
              <a:rPr lang="en-US" dirty="0"/>
              <a:t> </a:t>
            </a:r>
            <a:r>
              <a:rPr lang="en-US" dirty="0" err="1"/>
              <a:t>fiziologilor</a:t>
            </a:r>
            <a:r>
              <a:rPr lang="ro-RO" dirty="0"/>
              <a:t>. </a:t>
            </a:r>
          </a:p>
          <a:p>
            <a:r>
              <a:rPr lang="en-US" dirty="0" err="1"/>
              <a:t>Starea</a:t>
            </a:r>
            <a:r>
              <a:rPr lang="en-US" dirty="0"/>
              <a:t> bio-</a:t>
            </a:r>
            <a:r>
              <a:rPr lang="en-US" dirty="0" err="1"/>
              <a:t>obiectului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esență</a:t>
            </a:r>
            <a:r>
              <a:rPr lang="en-US" dirty="0"/>
              <a:t> </a:t>
            </a:r>
            <a:r>
              <a:rPr lang="en-US" dirty="0" err="1"/>
              <a:t>nestaționară</a:t>
            </a:r>
            <a:r>
              <a:rPr lang="en-US" dirty="0"/>
              <a:t>. Din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motiv</a:t>
            </a:r>
            <a:r>
              <a:rPr lang="en-US" dirty="0"/>
              <a:t>, </a:t>
            </a:r>
            <a:r>
              <a:rPr lang="en-US" dirty="0" err="1"/>
              <a:t>imaginea</a:t>
            </a:r>
            <a:r>
              <a:rPr lang="en-US" dirty="0"/>
              <a:t> </a:t>
            </a:r>
            <a:r>
              <a:rPr lang="en-US" dirty="0" err="1"/>
              <a:t>câmpurilor</a:t>
            </a:r>
            <a:r>
              <a:rPr lang="en-US" dirty="0"/>
              <a:t> sale </a:t>
            </a:r>
            <a:r>
              <a:rPr lang="en-US" dirty="0" err="1"/>
              <a:t>fizice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fi </a:t>
            </a:r>
            <a:r>
              <a:rPr lang="en-US" dirty="0" err="1"/>
              <a:t>studiată</a:t>
            </a:r>
            <a:r>
              <a:rPr lang="en-US" dirty="0"/>
              <a:t> </a:t>
            </a:r>
            <a:r>
              <a:rPr lang="en-US" dirty="0" err="1"/>
              <a:t>doar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corelarea</a:t>
            </a:r>
            <a:r>
              <a:rPr lang="en-US" dirty="0"/>
              <a:t> </a:t>
            </a:r>
            <a:r>
              <a:rPr lang="en-US" dirty="0" err="1"/>
              <a:t>acesteia</a:t>
            </a:r>
            <a:r>
              <a:rPr lang="en-US" dirty="0"/>
              <a:t> cu o stare </a:t>
            </a:r>
            <a:r>
              <a:rPr lang="en-US" dirty="0" err="1"/>
              <a:t>psihofiziologică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rapidă</a:t>
            </a:r>
            <a:r>
              <a:rPr lang="en-US" dirty="0"/>
              <a:t> </a:t>
            </a:r>
            <a:r>
              <a:rPr lang="en-US" dirty="0" err="1"/>
              <a:t>schimbare</a:t>
            </a:r>
            <a:r>
              <a:rPr lang="en-US" dirty="0"/>
              <a:t>.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realiza</a:t>
            </a:r>
            <a:r>
              <a:rPr lang="en-US" dirty="0"/>
              <a:t>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lucru</a:t>
            </a:r>
            <a:r>
              <a:rPr lang="en-US" dirty="0"/>
              <a:t>,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înregistreze</a:t>
            </a:r>
            <a:r>
              <a:rPr lang="en-US" dirty="0"/>
              <a:t> </a:t>
            </a:r>
            <a:r>
              <a:rPr lang="en-US" dirty="0" err="1"/>
              <a:t>simultan</a:t>
            </a:r>
            <a:r>
              <a:rPr lang="en-US" dirty="0"/>
              <a:t> </a:t>
            </a:r>
            <a:r>
              <a:rPr lang="en-US" dirty="0" err="1"/>
              <a:t>diverși</a:t>
            </a:r>
            <a:r>
              <a:rPr lang="en-US" dirty="0"/>
              <a:t> </a:t>
            </a:r>
            <a:r>
              <a:rPr lang="en-US" dirty="0" err="1"/>
              <a:t>parametri</a:t>
            </a:r>
            <a:r>
              <a:rPr lang="en-US" dirty="0"/>
              <a:t> </a:t>
            </a:r>
            <a:r>
              <a:rPr lang="en-US" dirty="0" err="1"/>
              <a:t>fiziologici</a:t>
            </a:r>
            <a:r>
              <a:rPr lang="en-US" dirty="0"/>
              <a:t> ai bio-</a:t>
            </a:r>
            <a:r>
              <a:rPr lang="en-US" dirty="0" err="1"/>
              <a:t>obiectului</a:t>
            </a:r>
            <a:r>
              <a:rPr lang="en-US" dirty="0"/>
              <a:t>, </a:t>
            </a:r>
            <a:r>
              <a:rPr lang="en-US" dirty="0" err="1"/>
              <a:t>împreună</a:t>
            </a:r>
            <a:r>
              <a:rPr lang="en-US" dirty="0"/>
              <a:t> cu </a:t>
            </a:r>
            <a:r>
              <a:rPr lang="en-US" dirty="0" err="1"/>
              <a:t>măsurătorile</a:t>
            </a:r>
            <a:r>
              <a:rPr lang="en-US" dirty="0"/>
              <a:t> </a:t>
            </a:r>
            <a:r>
              <a:rPr lang="en-US" dirty="0" err="1"/>
              <a:t>fizice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 err="1"/>
              <a:t>În</a:t>
            </a:r>
            <a:r>
              <a:rPr lang="en-US" dirty="0"/>
              <a:t> plus, </a:t>
            </a:r>
            <a:r>
              <a:rPr lang="en-US" dirty="0" err="1"/>
              <a:t>orice</a:t>
            </a:r>
            <a:r>
              <a:rPr lang="en-US" dirty="0"/>
              <a:t> bio-</a:t>
            </a:r>
            <a:r>
              <a:rPr lang="en-US" dirty="0" err="1"/>
              <a:t>obiect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un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dinamic</a:t>
            </a:r>
            <a:r>
              <a:rPr lang="en-US" dirty="0"/>
              <a:t> </a:t>
            </a:r>
            <a:r>
              <a:rPr lang="en-US" dirty="0" err="1"/>
              <a:t>autoreglabil</a:t>
            </a:r>
            <a:r>
              <a:rPr lang="en-US" dirty="0"/>
              <a:t>, </a:t>
            </a:r>
            <a:r>
              <a:rPr lang="en-US" dirty="0" err="1"/>
              <a:t>astfel</a:t>
            </a:r>
            <a:r>
              <a:rPr lang="en-US" dirty="0"/>
              <a:t> </a:t>
            </a:r>
            <a:r>
              <a:rPr lang="en-US" dirty="0" err="1"/>
              <a:t>încât</a:t>
            </a:r>
            <a:r>
              <a:rPr lang="en-US" dirty="0"/>
              <a:t> </a:t>
            </a:r>
            <a:r>
              <a:rPr lang="en-US" dirty="0" err="1"/>
              <a:t>caracteristicile</a:t>
            </a:r>
            <a:r>
              <a:rPr lang="en-US" dirty="0"/>
              <a:t> </a:t>
            </a:r>
            <a:r>
              <a:rPr lang="en-US" dirty="0" err="1"/>
              <a:t>sistemelor</a:t>
            </a:r>
            <a:r>
              <a:rPr lang="en-US" dirty="0"/>
              <a:t> de </a:t>
            </a:r>
            <a:r>
              <a:rPr lang="en-US" dirty="0" err="1"/>
              <a:t>reglare</a:t>
            </a:r>
            <a:r>
              <a:rPr lang="en-US" dirty="0"/>
              <a:t> a </a:t>
            </a:r>
            <a:r>
              <a:rPr lang="en-US" dirty="0" err="1"/>
              <a:t>homeostaziei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manifeste</a:t>
            </a:r>
            <a:r>
              <a:rPr lang="en-US" dirty="0"/>
              <a:t> </a:t>
            </a:r>
            <a:r>
              <a:rPr lang="en-US" dirty="0" err="1"/>
              <a:t>semnificativ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imaginea</a:t>
            </a:r>
            <a:r>
              <a:rPr lang="en-US" dirty="0"/>
              <a:t> </a:t>
            </a:r>
            <a:r>
              <a:rPr lang="en-US" dirty="0" err="1"/>
              <a:t>câmpurilor</a:t>
            </a:r>
            <a:r>
              <a:rPr lang="en-US" dirty="0"/>
              <a:t> sale </a:t>
            </a:r>
            <a:r>
              <a:rPr lang="en-US" dirty="0" err="1"/>
              <a:t>fizice</a:t>
            </a:r>
            <a:r>
              <a:rPr lang="en-US" dirty="0"/>
              <a:t>. </a:t>
            </a:r>
            <a:r>
              <a:rPr lang="en-US" dirty="0" err="1"/>
              <a:t>Studiul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astfel</a:t>
            </a:r>
            <a:r>
              <a:rPr lang="en-US" dirty="0"/>
              <a:t> de </a:t>
            </a:r>
            <a:r>
              <a:rPr lang="en-US" dirty="0" err="1"/>
              <a:t>sisteme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, de </a:t>
            </a:r>
            <a:r>
              <a:rPr lang="en-US" dirty="0" err="1"/>
              <a:t>asemenea</a:t>
            </a:r>
            <a:r>
              <a:rPr lang="en-US" dirty="0"/>
              <a:t>, </a:t>
            </a:r>
            <a:r>
              <a:rPr lang="en-US" dirty="0" err="1"/>
              <a:t>imposibil</a:t>
            </a:r>
            <a:r>
              <a:rPr lang="en-US" dirty="0"/>
              <a:t> </a:t>
            </a:r>
            <a:r>
              <a:rPr lang="en-US" dirty="0" err="1"/>
              <a:t>fără</a:t>
            </a:r>
            <a:r>
              <a:rPr lang="en-US" dirty="0"/>
              <a:t> o </a:t>
            </a:r>
            <a:r>
              <a:rPr lang="en-US" dirty="0" err="1"/>
              <a:t>cooperare</a:t>
            </a:r>
            <a:r>
              <a:rPr lang="en-US" dirty="0"/>
              <a:t> </a:t>
            </a:r>
            <a:r>
              <a:rPr lang="ro-RO" dirty="0"/>
              <a:t>fizicieni - </a:t>
            </a:r>
            <a:r>
              <a:rPr lang="en-US" dirty="0" err="1"/>
              <a:t>fiziologi</a:t>
            </a:r>
            <a:r>
              <a:rPr lang="en-US" dirty="0"/>
              <a:t>.</a:t>
            </a:r>
            <a:endParaRPr lang="ro-RO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4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AA778-3DB9-C359-7923-2F8CE2916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575" y="433953"/>
            <a:ext cx="10944225" cy="6245816"/>
          </a:xfrm>
        </p:spPr>
        <p:txBody>
          <a:bodyPr>
            <a:normAutofit lnSpcReduction="10000"/>
          </a:bodyPr>
          <a:lstStyle/>
          <a:p>
            <a:pPr algn="ctr"/>
            <a:r>
              <a:rPr lang="ro-RO" dirty="0"/>
              <a:t>Faza cercetărilor. </a:t>
            </a:r>
          </a:p>
          <a:p>
            <a:r>
              <a:rPr lang="en-US" dirty="0" err="1"/>
              <a:t>Echipamentul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studierea</a:t>
            </a:r>
            <a:r>
              <a:rPr lang="en-US" dirty="0"/>
              <a:t> </a:t>
            </a:r>
            <a:r>
              <a:rPr lang="en-US" dirty="0" err="1"/>
              <a:t>câmpurilor</a:t>
            </a:r>
            <a:r>
              <a:rPr lang="en-US" dirty="0"/>
              <a:t> </a:t>
            </a:r>
            <a:r>
              <a:rPr lang="en-US" dirty="0" err="1"/>
              <a:t>electrice</a:t>
            </a:r>
            <a:r>
              <a:rPr lang="en-US" dirty="0"/>
              <a:t> ale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obiect</a:t>
            </a:r>
            <a:r>
              <a:rPr lang="en-US" dirty="0"/>
              <a:t> biologic</a:t>
            </a:r>
            <a:r>
              <a:rPr lang="ro-RO" dirty="0"/>
              <a:t>: </a:t>
            </a:r>
            <a:r>
              <a:rPr lang="en-US" dirty="0"/>
              <a:t>o </a:t>
            </a:r>
            <a:r>
              <a:rPr lang="en-US" dirty="0" err="1"/>
              <a:t>cameră</a:t>
            </a:r>
            <a:r>
              <a:rPr lang="en-US" dirty="0"/>
              <a:t> </a:t>
            </a:r>
            <a:r>
              <a:rPr lang="en-US" dirty="0" err="1"/>
              <a:t>ecranată</a:t>
            </a:r>
            <a:r>
              <a:rPr lang="en-US" dirty="0"/>
              <a:t> electric (</a:t>
            </a:r>
            <a:r>
              <a:rPr lang="en-US" dirty="0" err="1"/>
              <a:t>cușcă</a:t>
            </a:r>
            <a:r>
              <a:rPr lang="en-US" dirty="0"/>
              <a:t> Faraday),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practic</a:t>
            </a:r>
            <a:r>
              <a:rPr lang="en-US" dirty="0"/>
              <a:t> nu </a:t>
            </a:r>
            <a:r>
              <a:rPr lang="en-US" dirty="0" err="1"/>
              <a:t>există</a:t>
            </a:r>
            <a:r>
              <a:rPr lang="en-US" dirty="0"/>
              <a:t> </a:t>
            </a:r>
            <a:r>
              <a:rPr lang="en-US" dirty="0" err="1"/>
              <a:t>câmp</a:t>
            </a:r>
            <a:r>
              <a:rPr lang="en-US" dirty="0"/>
              <a:t> </a:t>
            </a:r>
            <a:r>
              <a:rPr lang="en-US" dirty="0" err="1"/>
              <a:t>geofizic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interferențe</a:t>
            </a:r>
            <a:r>
              <a:rPr lang="en-US" dirty="0"/>
              <a:t> </a:t>
            </a:r>
            <a:r>
              <a:rPr lang="en-US" dirty="0" err="1"/>
              <a:t>industriale</a:t>
            </a:r>
            <a:r>
              <a:rPr lang="en-US" dirty="0"/>
              <a:t>, se </a:t>
            </a:r>
            <a:r>
              <a:rPr lang="en-US" dirty="0" err="1"/>
              <a:t>înregistrează</a:t>
            </a:r>
            <a:r>
              <a:rPr lang="en-US" dirty="0"/>
              <a:t> de la </a:t>
            </a:r>
            <a:r>
              <a:rPr lang="en-US" dirty="0" err="1"/>
              <a:t>distanță</a:t>
            </a:r>
            <a:r>
              <a:rPr lang="en-US" dirty="0"/>
              <a:t> o </a:t>
            </a:r>
            <a:r>
              <a:rPr lang="en-US" dirty="0" err="1"/>
              <a:t>electrocardiogramă</a:t>
            </a:r>
            <a:r>
              <a:rPr lang="en-US" dirty="0"/>
              <a:t>. </a:t>
            </a:r>
            <a:r>
              <a:rPr lang="en-US" dirty="0" err="1"/>
              <a:t>Pentru</a:t>
            </a:r>
            <a:r>
              <a:rPr lang="en-US" dirty="0"/>
              <a:t> a face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lucru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suficient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aduceți</a:t>
            </a:r>
            <a:r>
              <a:rPr lang="en-US" dirty="0"/>
              <a:t> </a:t>
            </a:r>
            <a:r>
              <a:rPr lang="en-US" dirty="0" err="1"/>
              <a:t>mâna</a:t>
            </a:r>
            <a:r>
              <a:rPr lang="en-US" dirty="0"/>
              <a:t> la </a:t>
            </a:r>
            <a:r>
              <a:rPr lang="en-US" dirty="0" err="1"/>
              <a:t>antenă</a:t>
            </a:r>
            <a:r>
              <a:rPr lang="en-US" dirty="0"/>
              <a:t> </a:t>
            </a:r>
            <a:r>
              <a:rPr lang="ro-RO" dirty="0"/>
              <a:t>(</a:t>
            </a:r>
            <a:r>
              <a:rPr lang="en-US" dirty="0"/>
              <a:t>o </a:t>
            </a:r>
            <a:r>
              <a:rPr lang="en-US" dirty="0" err="1"/>
              <a:t>sondă</a:t>
            </a:r>
            <a:r>
              <a:rPr lang="en-US" dirty="0"/>
              <a:t> de </a:t>
            </a:r>
            <a:r>
              <a:rPr lang="en-US" dirty="0" err="1"/>
              <a:t>potențial</a:t>
            </a:r>
            <a:r>
              <a:rPr lang="ro-RO" dirty="0"/>
              <a:t>)</a:t>
            </a:r>
            <a:r>
              <a:rPr lang="en-US" dirty="0"/>
              <a:t> la o </a:t>
            </a:r>
            <a:r>
              <a:rPr lang="en-US" dirty="0" err="1"/>
              <a:t>distanță</a:t>
            </a:r>
            <a:r>
              <a:rPr lang="en-US" dirty="0"/>
              <a:t> de </a:t>
            </a:r>
            <a:r>
              <a:rPr lang="en-US" dirty="0" err="1"/>
              <a:t>aproximativ</a:t>
            </a:r>
            <a:r>
              <a:rPr lang="en-US" dirty="0"/>
              <a:t> 10 cm.</a:t>
            </a:r>
            <a:r>
              <a:rPr lang="ro-RO" dirty="0"/>
              <a:t> </a:t>
            </a:r>
            <a:r>
              <a:rPr lang="en-US" dirty="0" err="1"/>
              <a:t>Așa-numitele</a:t>
            </a:r>
            <a:r>
              <a:rPr lang="en-US" dirty="0"/>
              <a:t> </a:t>
            </a:r>
            <a:r>
              <a:rPr lang="en-US" b="1" dirty="0" err="1"/>
              <a:t>balistograme</a:t>
            </a:r>
            <a:r>
              <a:rPr lang="en-US" b="1" dirty="0"/>
              <a:t> </a:t>
            </a:r>
            <a:r>
              <a:rPr lang="en-US" dirty="0"/>
              <a:t>sunt </a:t>
            </a:r>
            <a:r>
              <a:rPr lang="en-US" dirty="0" err="1"/>
              <a:t>înregistrate</a:t>
            </a:r>
            <a:r>
              <a:rPr lang="en-US" dirty="0"/>
              <a:t> de la </a:t>
            </a:r>
            <a:r>
              <a:rPr lang="en-US" dirty="0" err="1"/>
              <a:t>distanță</a:t>
            </a:r>
            <a:r>
              <a:rPr lang="en-US" dirty="0"/>
              <a:t> (</a:t>
            </a:r>
            <a:r>
              <a:rPr lang="en-US" dirty="0" err="1"/>
              <a:t>până</a:t>
            </a:r>
            <a:r>
              <a:rPr lang="en-US" dirty="0"/>
              <a:t> la 2 m). </a:t>
            </a:r>
            <a:endParaRPr lang="ro-RO" dirty="0"/>
          </a:p>
          <a:p>
            <a:r>
              <a:rPr lang="en-US" dirty="0" err="1"/>
              <a:t>Funcționarea</a:t>
            </a:r>
            <a:r>
              <a:rPr lang="en-US" dirty="0"/>
              <a:t> </a:t>
            </a:r>
            <a:r>
              <a:rPr lang="en-US" dirty="0" err="1"/>
              <a:t>organelor</a:t>
            </a:r>
            <a:r>
              <a:rPr lang="en-US" dirty="0"/>
              <a:t> interne, cum </a:t>
            </a:r>
            <a:r>
              <a:rPr lang="en-US" dirty="0" err="1"/>
              <a:t>ar</a:t>
            </a:r>
            <a:r>
              <a:rPr lang="en-US" dirty="0"/>
              <a:t> fi </a:t>
            </a:r>
            <a:r>
              <a:rPr lang="en-US" dirty="0" err="1"/>
              <a:t>plămânii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inima</a:t>
            </a:r>
            <a:r>
              <a:rPr lang="en-US" dirty="0"/>
              <a:t>, </a:t>
            </a:r>
            <a:r>
              <a:rPr lang="en-US" dirty="0" err="1"/>
              <a:t>provoacă</a:t>
            </a:r>
            <a:r>
              <a:rPr lang="en-US" dirty="0"/>
              <a:t> </a:t>
            </a:r>
            <a:r>
              <a:rPr lang="en-US" dirty="0" err="1"/>
              <a:t>vibrații</a:t>
            </a:r>
            <a:r>
              <a:rPr lang="en-US" dirty="0"/>
              <a:t> ale </a:t>
            </a:r>
            <a:r>
              <a:rPr lang="en-US" dirty="0" err="1"/>
              <a:t>suprafeței</a:t>
            </a:r>
            <a:r>
              <a:rPr lang="en-US" dirty="0"/>
              <a:t> </a:t>
            </a:r>
            <a:r>
              <a:rPr lang="en-US" dirty="0" err="1"/>
              <a:t>toracice</a:t>
            </a:r>
            <a:r>
              <a:rPr lang="en-US" dirty="0"/>
              <a:t>, </a:t>
            </a:r>
            <a:r>
              <a:rPr lang="en-US" dirty="0" err="1"/>
              <a:t>reflectând</a:t>
            </a:r>
            <a:r>
              <a:rPr lang="en-US" dirty="0"/>
              <a:t> </a:t>
            </a:r>
            <a:r>
              <a:rPr lang="en-US" dirty="0" err="1"/>
              <a:t>ritmurile</a:t>
            </a:r>
            <a:r>
              <a:rPr lang="en-US" dirty="0"/>
              <a:t> </a:t>
            </a:r>
            <a:r>
              <a:rPr lang="en-US" dirty="0" err="1"/>
              <a:t>mecanice</a:t>
            </a:r>
            <a:r>
              <a:rPr lang="en-US" dirty="0"/>
              <a:t> </a:t>
            </a:r>
            <a:r>
              <a:rPr lang="en-US" dirty="0" err="1"/>
              <a:t>caracteristice</a:t>
            </a:r>
            <a:r>
              <a:rPr lang="en-US" dirty="0"/>
              <a:t> </a:t>
            </a:r>
            <a:r>
              <a:rPr lang="en-US" dirty="0" err="1"/>
              <a:t>acestor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. </a:t>
            </a:r>
            <a:r>
              <a:rPr lang="en-US" dirty="0" err="1"/>
              <a:t>Și</a:t>
            </a:r>
            <a:r>
              <a:rPr lang="ro-RO" dirty="0"/>
              <a:t>,</a:t>
            </a:r>
            <a:r>
              <a:rPr lang="en-US" dirty="0"/>
              <a:t> </a:t>
            </a:r>
            <a:r>
              <a:rPr lang="en-US" dirty="0" err="1"/>
              <a:t>deoarece</a:t>
            </a:r>
            <a:r>
              <a:rPr lang="en-US" dirty="0"/>
              <a:t> </a:t>
            </a:r>
            <a:r>
              <a:rPr lang="en-US" dirty="0" err="1"/>
              <a:t>există</a:t>
            </a:r>
            <a:r>
              <a:rPr lang="en-US" dirty="0"/>
              <a:t> </a:t>
            </a:r>
            <a:r>
              <a:rPr lang="en-US" dirty="0" err="1"/>
              <a:t>întotdeauna</a:t>
            </a:r>
            <a:r>
              <a:rPr lang="en-US" dirty="0"/>
              <a:t> o </a:t>
            </a:r>
            <a:r>
              <a:rPr lang="en-US" dirty="0" err="1"/>
              <a:t>sarcină</a:t>
            </a:r>
            <a:r>
              <a:rPr lang="en-US" dirty="0"/>
              <a:t> </a:t>
            </a:r>
            <a:r>
              <a:rPr lang="en-US" dirty="0" err="1"/>
              <a:t>statică</a:t>
            </a:r>
            <a:r>
              <a:rPr lang="en-US" dirty="0"/>
              <a:t> la </a:t>
            </a:r>
            <a:r>
              <a:rPr lang="en-US" dirty="0" err="1"/>
              <a:t>suprafața</a:t>
            </a:r>
            <a:r>
              <a:rPr lang="en-US" dirty="0"/>
              <a:t> </a:t>
            </a:r>
            <a:r>
              <a:rPr lang="en-US" dirty="0" err="1"/>
              <a:t>corpului</a:t>
            </a:r>
            <a:r>
              <a:rPr lang="en-US" dirty="0"/>
              <a:t>, </a:t>
            </a:r>
            <a:r>
              <a:rPr lang="en-US" dirty="0" err="1"/>
              <a:t>aceasta</a:t>
            </a:r>
            <a:r>
              <a:rPr lang="en-US" dirty="0"/>
              <a:t>, </a:t>
            </a:r>
            <a:r>
              <a:rPr lang="en-US" dirty="0" err="1"/>
              <a:t>mișcându</a:t>
            </a:r>
            <a:r>
              <a:rPr lang="en-US" dirty="0"/>
              <a:t>-se </a:t>
            </a:r>
            <a:r>
              <a:rPr lang="en-US" dirty="0" err="1"/>
              <a:t>odată</a:t>
            </a:r>
            <a:r>
              <a:rPr lang="en-US" dirty="0"/>
              <a:t> cu </a:t>
            </a:r>
            <a:r>
              <a:rPr lang="en-US" dirty="0" err="1"/>
              <a:t>pieptul</a:t>
            </a:r>
            <a:r>
              <a:rPr lang="en-US" dirty="0"/>
              <a:t>, duce la </a:t>
            </a:r>
            <a:r>
              <a:rPr lang="en-US" dirty="0" err="1"/>
              <a:t>apariția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semnale</a:t>
            </a:r>
            <a:r>
              <a:rPr lang="en-US" dirty="0"/>
              <a:t> </a:t>
            </a:r>
            <a:r>
              <a:rPr lang="en-US" dirty="0" err="1"/>
              <a:t>electrice</a:t>
            </a:r>
            <a:r>
              <a:rPr lang="en-US" dirty="0"/>
              <a:t> pe </a:t>
            </a:r>
            <a:r>
              <a:rPr lang="en-US" dirty="0" err="1"/>
              <a:t>sonda</a:t>
            </a:r>
            <a:r>
              <a:rPr lang="en-US" dirty="0"/>
              <a:t> de </a:t>
            </a:r>
            <a:r>
              <a:rPr lang="en-US" dirty="0" err="1"/>
              <a:t>potențial</a:t>
            </a:r>
            <a:r>
              <a:rPr lang="en-US" dirty="0"/>
              <a:t>.</a:t>
            </a:r>
            <a:r>
              <a:rPr lang="ro-RO" dirty="0"/>
              <a:t> </a:t>
            </a:r>
          </a:p>
          <a:p>
            <a:r>
              <a:rPr lang="ro-RO" dirty="0"/>
              <a:t>Pot fi </a:t>
            </a:r>
            <a:r>
              <a:rPr lang="en-US" dirty="0"/>
              <a:t>la </a:t>
            </a:r>
            <a:r>
              <a:rPr lang="en-US" dirty="0" err="1"/>
              <a:t>distanță</a:t>
            </a:r>
            <a:r>
              <a:rPr lang="en-US" dirty="0"/>
              <a:t> </a:t>
            </a:r>
            <a:r>
              <a:rPr lang="ro-RO" dirty="0"/>
              <a:t>înregistrate </a:t>
            </a:r>
            <a:r>
              <a:rPr lang="en-US" dirty="0" err="1"/>
              <a:t>semnale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subtile</a:t>
            </a:r>
            <a:r>
              <a:rPr lang="ro-RO" dirty="0"/>
              <a:t> </a:t>
            </a:r>
            <a:r>
              <a:rPr lang="en-US" dirty="0"/>
              <a:t>- microtremor muscular (</a:t>
            </a:r>
            <a:r>
              <a:rPr lang="en-US" b="1" dirty="0" err="1"/>
              <a:t>miogramă</a:t>
            </a:r>
            <a:r>
              <a:rPr lang="en-US" dirty="0"/>
              <a:t>), </a:t>
            </a:r>
            <a:r>
              <a:rPr lang="en-US" dirty="0" err="1"/>
              <a:t>variații</a:t>
            </a:r>
            <a:r>
              <a:rPr lang="en-US" dirty="0"/>
              <a:t> ale </a:t>
            </a:r>
            <a:r>
              <a:rPr lang="en-US" dirty="0" err="1"/>
              <a:t>câmpului</a:t>
            </a:r>
            <a:r>
              <a:rPr lang="en-US" dirty="0"/>
              <a:t> de </a:t>
            </a:r>
            <a:r>
              <a:rPr lang="en-US" dirty="0" err="1"/>
              <a:t>sarcină</a:t>
            </a:r>
            <a:r>
              <a:rPr lang="en-US" dirty="0"/>
              <a:t> </a:t>
            </a:r>
            <a:r>
              <a:rPr lang="en-US" dirty="0" err="1"/>
              <a:t>superficială</a:t>
            </a:r>
            <a:r>
              <a:rPr lang="en-US" dirty="0"/>
              <a:t> </a:t>
            </a:r>
            <a:r>
              <a:rPr lang="en-US" dirty="0" err="1"/>
              <a:t>asociate</a:t>
            </a:r>
            <a:r>
              <a:rPr lang="en-US" dirty="0"/>
              <a:t> cu </a:t>
            </a:r>
            <a:r>
              <a:rPr lang="en-US" dirty="0" err="1"/>
              <a:t>modificări</a:t>
            </a:r>
            <a:r>
              <a:rPr lang="en-US" dirty="0"/>
              <a:t> ale </a:t>
            </a:r>
            <a:r>
              <a:rPr lang="en-US" dirty="0" err="1"/>
              <a:t>parametrilor</a:t>
            </a:r>
            <a:r>
              <a:rPr lang="en-US" dirty="0"/>
              <a:t> </a:t>
            </a:r>
            <a:r>
              <a:rPr lang="en-US" dirty="0" err="1"/>
              <a:t>electrici</a:t>
            </a:r>
            <a:r>
              <a:rPr lang="en-US" dirty="0"/>
              <a:t> ai </a:t>
            </a:r>
            <a:r>
              <a:rPr lang="en-US" dirty="0" err="1"/>
              <a:t>pielii</a:t>
            </a:r>
            <a:r>
              <a:rPr lang="en-US" dirty="0"/>
              <a:t>. 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752860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F50F4-B913-FDE2-D8FF-1CF1407F1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Tipuri</a:t>
            </a:r>
            <a:r>
              <a:rPr lang="en-US" b="1" dirty="0"/>
              <a:t> de </a:t>
            </a:r>
            <a:r>
              <a:rPr lang="en-US" b="1" dirty="0" err="1"/>
              <a:t>câmpuri</a:t>
            </a:r>
            <a:r>
              <a:rPr lang="en-US" b="1" dirty="0"/>
              <a:t> </a:t>
            </a:r>
            <a:r>
              <a:rPr lang="en-US" b="1" dirty="0" err="1"/>
              <a:t>fizice</a:t>
            </a:r>
            <a:r>
              <a:rPr lang="en-US" b="1" dirty="0"/>
              <a:t> ale </a:t>
            </a:r>
            <a:r>
              <a:rPr lang="en-US" b="1" dirty="0" err="1"/>
              <a:t>corpului</a:t>
            </a:r>
            <a:r>
              <a:rPr lang="en-US" b="1" dirty="0"/>
              <a:t> </a:t>
            </a:r>
            <a:r>
              <a:rPr lang="en-US" b="1" dirty="0" err="1"/>
              <a:t>uman</a:t>
            </a:r>
            <a:r>
              <a:rPr lang="en-US" b="1" dirty="0"/>
              <a:t>. </a:t>
            </a:r>
            <a:r>
              <a:rPr lang="en-US" b="1" dirty="0" err="1"/>
              <a:t>Sursele</a:t>
            </a:r>
            <a:r>
              <a:rPr lang="en-US" b="1" dirty="0"/>
              <a:t> lor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58D17-D21E-B7C9-7B40-6DFE77B7B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71" y="1690233"/>
            <a:ext cx="5513614" cy="2012191"/>
          </a:xfrm>
        </p:spPr>
        <p:txBody>
          <a:bodyPr>
            <a:normAutofit/>
          </a:bodyPr>
          <a:lstStyle/>
          <a:p>
            <a:r>
              <a:rPr lang="ro-RO" sz="1800" dirty="0"/>
              <a:t>Există </a:t>
            </a:r>
            <a:r>
              <a:rPr lang="en-US" sz="1800" dirty="0" err="1"/>
              <a:t>câmpuri</a:t>
            </a:r>
            <a:r>
              <a:rPr lang="en-US" sz="1800" dirty="0"/>
              <a:t> </a:t>
            </a:r>
            <a:r>
              <a:rPr lang="en-US" sz="1800" dirty="0" err="1"/>
              <a:t>electromagnetice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acustice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jurul</a:t>
            </a:r>
            <a:r>
              <a:rPr lang="en-US" sz="1800" dirty="0"/>
              <a:t> </a:t>
            </a:r>
            <a:r>
              <a:rPr lang="en-US" sz="1800" dirty="0" err="1"/>
              <a:t>unei</a:t>
            </a:r>
            <a:r>
              <a:rPr lang="en-US" sz="1800" dirty="0"/>
              <a:t> </a:t>
            </a:r>
            <a:r>
              <a:rPr lang="en-US" sz="1800" dirty="0" err="1"/>
              <a:t>persoane</a:t>
            </a:r>
            <a:r>
              <a:rPr lang="en-US" sz="1800" dirty="0"/>
              <a:t> (</a:t>
            </a:r>
            <a:r>
              <a:rPr lang="en-US" sz="1800" dirty="0" err="1"/>
              <a:t>câmpul</a:t>
            </a:r>
            <a:r>
              <a:rPr lang="en-US" sz="1800" dirty="0"/>
              <a:t> </a:t>
            </a:r>
            <a:r>
              <a:rPr lang="en-US" sz="1800" dirty="0" err="1"/>
              <a:t>gravitațional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particulele</a:t>
            </a:r>
            <a:r>
              <a:rPr lang="en-US" sz="1800" dirty="0"/>
              <a:t> </a:t>
            </a:r>
            <a:r>
              <a:rPr lang="en-US" sz="1800" dirty="0" err="1"/>
              <a:t>elementare</a:t>
            </a:r>
            <a:r>
              <a:rPr lang="en-US" sz="1800" dirty="0"/>
              <a:t> </a:t>
            </a:r>
            <a:r>
              <a:rPr lang="en-US" sz="1800" dirty="0" err="1"/>
              <a:t>rămân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afara </a:t>
            </a:r>
            <a:r>
              <a:rPr lang="en-US" sz="1800" dirty="0" err="1"/>
              <a:t>considerentei</a:t>
            </a:r>
            <a:r>
              <a:rPr lang="en-US" sz="1800" dirty="0"/>
              <a:t> </a:t>
            </a:r>
            <a:r>
              <a:rPr lang="en-US" sz="1800" dirty="0" err="1"/>
              <a:t>noastre</a:t>
            </a:r>
            <a:r>
              <a:rPr lang="en-US" sz="1800" dirty="0"/>
              <a:t>).</a:t>
            </a:r>
            <a:r>
              <a:rPr lang="ro-RO" sz="1800" dirty="0"/>
              <a:t> </a:t>
            </a:r>
          </a:p>
          <a:p>
            <a:r>
              <a:rPr lang="ro-RO" sz="1800" dirty="0"/>
              <a:t>D</a:t>
            </a:r>
            <a:r>
              <a:rPr lang="en-US" sz="1800" dirty="0" err="1"/>
              <a:t>istinge</a:t>
            </a:r>
            <a:r>
              <a:rPr lang="ro-RO" sz="1800" dirty="0"/>
              <a:t>m</a:t>
            </a:r>
            <a:r>
              <a:rPr lang="en-US" sz="1800" dirty="0"/>
              <a:t> </a:t>
            </a:r>
            <a:r>
              <a:rPr lang="en-US" sz="1800" dirty="0" err="1"/>
              <a:t>principalele</a:t>
            </a:r>
            <a:r>
              <a:rPr lang="en-US" sz="1800" dirty="0"/>
              <a:t> 4 </a:t>
            </a:r>
            <a:r>
              <a:rPr lang="en-US" sz="1800" dirty="0" err="1"/>
              <a:t>domenii</a:t>
            </a:r>
            <a:r>
              <a:rPr lang="en-US" sz="1800" dirty="0"/>
              <a:t> de </a:t>
            </a:r>
            <a:r>
              <a:rPr lang="en-US" sz="1800" dirty="0" err="1"/>
              <a:t>radiație</a:t>
            </a:r>
            <a:r>
              <a:rPr lang="en-US" sz="1800" dirty="0"/>
              <a:t> </a:t>
            </a:r>
            <a:r>
              <a:rPr lang="en-US" sz="1800" dirty="0" err="1"/>
              <a:t>electromagneticăși</a:t>
            </a:r>
            <a:r>
              <a:rPr lang="en-US" sz="1800" dirty="0"/>
              <a:t> 3 </a:t>
            </a:r>
            <a:r>
              <a:rPr lang="en-US" sz="1800" dirty="0" err="1"/>
              <a:t>domenii</a:t>
            </a:r>
            <a:r>
              <a:rPr lang="en-US" sz="1800" dirty="0"/>
              <a:t> de </a:t>
            </a:r>
            <a:r>
              <a:rPr lang="en-US" sz="1800" dirty="0" err="1"/>
              <a:t>radiație</a:t>
            </a:r>
            <a:r>
              <a:rPr lang="en-US" sz="1800" dirty="0"/>
              <a:t> </a:t>
            </a:r>
            <a:r>
              <a:rPr lang="en-US" sz="1800" dirty="0" err="1"/>
              <a:t>acustică</a:t>
            </a:r>
            <a:r>
              <a:rPr lang="en-US" sz="1800" dirty="0"/>
              <a:t>, </a:t>
            </a:r>
            <a:r>
              <a:rPr lang="en-US" sz="1800" dirty="0" err="1"/>
              <a:t>în</a:t>
            </a:r>
            <a:r>
              <a:rPr lang="en-US" sz="1800" dirty="0"/>
              <a:t> care</a:t>
            </a:r>
            <a:r>
              <a:rPr lang="ro-RO" sz="1800" dirty="0"/>
              <a:t> </a:t>
            </a:r>
            <a:r>
              <a:rPr lang="en-US" sz="1800" dirty="0"/>
              <a:t>se </a:t>
            </a:r>
            <a:r>
              <a:rPr lang="en-US" sz="1800" dirty="0" err="1"/>
              <a:t>desfășoară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prezent</a:t>
            </a:r>
            <a:r>
              <a:rPr lang="en-US" sz="1800" dirty="0"/>
              <a:t> </a:t>
            </a:r>
            <a:r>
              <a:rPr lang="en-US" sz="1800" dirty="0" err="1"/>
              <a:t>cercetări</a:t>
            </a:r>
            <a:r>
              <a:rPr lang="en-US" sz="1800" dirty="0"/>
              <a:t> (Fig.)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6965C2-E84C-BBD8-CBB2-DC3CBBDDB3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1765" y="3557368"/>
            <a:ext cx="5020235" cy="30799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4CD83BA-76F7-8CFC-BC19-E8FF7D6F1550}"/>
              </a:ext>
            </a:extLst>
          </p:cNvPr>
          <p:cNvSpPr txBox="1"/>
          <p:nvPr/>
        </p:nvSpPr>
        <p:spPr>
          <a:xfrm>
            <a:off x="338261" y="3773830"/>
            <a:ext cx="7192091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Schema </a:t>
            </a:r>
            <a:r>
              <a:rPr lang="en-US" sz="1600" dirty="0" err="1"/>
              <a:t>câmpurilor</a:t>
            </a:r>
            <a:r>
              <a:rPr lang="en-US" sz="1600" dirty="0"/>
              <a:t> </a:t>
            </a:r>
            <a:r>
              <a:rPr lang="en-US" sz="1600" dirty="0" err="1"/>
              <a:t>electromagnetice</a:t>
            </a:r>
            <a:r>
              <a:rPr lang="en-US" sz="1600" dirty="0"/>
              <a:t> (</a:t>
            </a:r>
            <a:r>
              <a:rPr lang="en-US" sz="1600" dirty="0" err="1"/>
              <a:t>dreapta</a:t>
            </a:r>
            <a:r>
              <a:rPr lang="en-US" sz="1600" dirty="0"/>
              <a:t>)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acustice</a:t>
            </a:r>
            <a:r>
              <a:rPr lang="en-US" sz="1600" dirty="0"/>
              <a:t> (</a:t>
            </a:r>
            <a:r>
              <a:rPr lang="en-US" sz="1600" dirty="0" err="1"/>
              <a:t>stânga</a:t>
            </a:r>
            <a:r>
              <a:rPr lang="en-US" sz="1600" dirty="0"/>
              <a:t>)</a:t>
            </a:r>
            <a:r>
              <a:rPr lang="ro-RO" sz="1600" dirty="0"/>
              <a:t> </a:t>
            </a:r>
            <a:r>
              <a:rPr lang="en-US" sz="1600" dirty="0" err="1"/>
              <a:t>naturale</a:t>
            </a:r>
            <a:r>
              <a:rPr lang="en-US" sz="1600" dirty="0"/>
              <a:t> </a:t>
            </a:r>
            <a:r>
              <a:rPr lang="en-US" sz="1600" dirty="0" err="1"/>
              <a:t>umane</a:t>
            </a:r>
            <a:r>
              <a:rPr lang="en-US" sz="1600" dirty="0"/>
              <a:t>. </a:t>
            </a:r>
            <a:endParaRPr lang="ro-RO" sz="1600" dirty="0"/>
          </a:p>
          <a:p>
            <a:r>
              <a:rPr lang="en-US" sz="1600" b="1" dirty="0" err="1"/>
              <a:t>Câmpuri</a:t>
            </a:r>
            <a:r>
              <a:rPr lang="en-US" sz="1600" b="1" dirty="0"/>
              <a:t> </a:t>
            </a:r>
            <a:r>
              <a:rPr lang="en-US" sz="1600" b="1" dirty="0" err="1"/>
              <a:t>electromagnetice</a:t>
            </a:r>
            <a:r>
              <a:rPr lang="en-US" sz="1600" dirty="0"/>
              <a:t>: </a:t>
            </a:r>
            <a:r>
              <a:rPr lang="en-US" sz="1600" b="1" dirty="0"/>
              <a:t>E</a:t>
            </a:r>
            <a:r>
              <a:rPr lang="en-US" sz="1600" dirty="0"/>
              <a:t> - </a:t>
            </a:r>
            <a:r>
              <a:rPr lang="en-US" sz="1600" dirty="0" err="1"/>
              <a:t>câmp</a:t>
            </a:r>
            <a:r>
              <a:rPr lang="en-US" sz="1600" dirty="0"/>
              <a:t> electric, </a:t>
            </a:r>
            <a:r>
              <a:rPr lang="en-US" sz="1600" b="1" dirty="0"/>
              <a:t>B</a:t>
            </a:r>
            <a:r>
              <a:rPr lang="en-US" sz="1600" dirty="0"/>
              <a:t> - magnetic, </a:t>
            </a:r>
            <a:r>
              <a:rPr lang="en-US" sz="1600" b="1" dirty="0"/>
              <a:t>UHF </a:t>
            </a:r>
            <a:r>
              <a:rPr lang="en-US" sz="1600" dirty="0"/>
              <a:t>- </a:t>
            </a:r>
            <a:r>
              <a:rPr lang="en-US" sz="1600" dirty="0" err="1"/>
              <a:t>unde</a:t>
            </a:r>
            <a:r>
              <a:rPr lang="en-US" sz="1600" dirty="0"/>
              <a:t> </a:t>
            </a:r>
            <a:r>
              <a:rPr lang="en-US" sz="1600" dirty="0" err="1"/>
              <a:t>electromagnetice</a:t>
            </a:r>
            <a:r>
              <a:rPr lang="en-US" sz="1600" dirty="0"/>
              <a:t> de ultra-</a:t>
            </a:r>
            <a:r>
              <a:rPr lang="en-US" sz="1600" dirty="0" err="1"/>
              <a:t>înaltă</a:t>
            </a:r>
            <a:r>
              <a:rPr lang="en-US" sz="1600" dirty="0"/>
              <a:t> </a:t>
            </a:r>
            <a:r>
              <a:rPr lang="en-US" sz="1600" dirty="0" err="1"/>
              <a:t>frecvență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domeniul</a:t>
            </a:r>
            <a:r>
              <a:rPr lang="en-US" sz="1600" dirty="0"/>
              <a:t> </a:t>
            </a:r>
            <a:r>
              <a:rPr lang="en-US" sz="1600" dirty="0" err="1"/>
              <a:t>decimetric</a:t>
            </a:r>
            <a:r>
              <a:rPr lang="en-US" sz="1600" dirty="0"/>
              <a:t>, </a:t>
            </a:r>
            <a:r>
              <a:rPr lang="en-US" sz="1600" b="1" dirty="0"/>
              <a:t>IR </a:t>
            </a:r>
            <a:r>
              <a:rPr lang="en-US" sz="1600" dirty="0"/>
              <a:t>- </a:t>
            </a:r>
            <a:r>
              <a:rPr lang="en-US" sz="1600" dirty="0" err="1"/>
              <a:t>unde</a:t>
            </a:r>
            <a:r>
              <a:rPr lang="en-US" sz="1600" dirty="0"/>
              <a:t> </a:t>
            </a:r>
            <a:r>
              <a:rPr lang="en-US" sz="1600" dirty="0" err="1"/>
              <a:t>electromagnetice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domeniul</a:t>
            </a:r>
            <a:r>
              <a:rPr lang="en-US" sz="1600" dirty="0"/>
              <a:t> </a:t>
            </a:r>
            <a:r>
              <a:rPr lang="en-US" sz="1600" dirty="0" err="1"/>
              <a:t>infraroșu</a:t>
            </a:r>
            <a:r>
              <a:rPr lang="en-US" sz="1600" dirty="0"/>
              <a:t>, </a:t>
            </a:r>
            <a:r>
              <a:rPr lang="en-US" sz="1600" dirty="0" err="1"/>
              <a:t>vizibil</a:t>
            </a:r>
            <a:r>
              <a:rPr lang="en-US" sz="1600" dirty="0"/>
              <a:t> - </a:t>
            </a:r>
            <a:r>
              <a:rPr lang="en-US" sz="1600" dirty="0" err="1"/>
              <a:t>domeniul</a:t>
            </a:r>
            <a:r>
              <a:rPr lang="en-US" sz="1600" dirty="0"/>
              <a:t> optical </a:t>
            </a:r>
            <a:r>
              <a:rPr lang="en-US" sz="1600" dirty="0" err="1"/>
              <a:t>radiației</a:t>
            </a:r>
            <a:r>
              <a:rPr lang="en-US" sz="1600" dirty="0"/>
              <a:t>. </a:t>
            </a:r>
            <a:endParaRPr lang="ro-RO" sz="1600" dirty="0"/>
          </a:p>
          <a:p>
            <a:r>
              <a:rPr lang="en-US" sz="1600" b="1" dirty="0" err="1"/>
              <a:t>Câmpuri</a:t>
            </a:r>
            <a:r>
              <a:rPr lang="en-US" sz="1600" b="1" dirty="0"/>
              <a:t> </a:t>
            </a:r>
            <a:r>
              <a:rPr lang="en-US" sz="1600" b="1" dirty="0" err="1"/>
              <a:t>acustice</a:t>
            </a:r>
            <a:r>
              <a:rPr lang="en-US" sz="1600" dirty="0"/>
              <a:t>: </a:t>
            </a:r>
            <a:r>
              <a:rPr lang="en-US" sz="1600" b="1" dirty="0"/>
              <a:t>LF </a:t>
            </a:r>
            <a:r>
              <a:rPr lang="en-US" sz="1600" dirty="0"/>
              <a:t>- </a:t>
            </a:r>
            <a:r>
              <a:rPr lang="en-US" sz="1600" dirty="0" err="1"/>
              <a:t>oscilații</a:t>
            </a:r>
            <a:r>
              <a:rPr lang="en-US" sz="1600" dirty="0"/>
              <a:t> de </a:t>
            </a:r>
            <a:r>
              <a:rPr lang="en-US" sz="1600" dirty="0" err="1"/>
              <a:t>joasă</a:t>
            </a:r>
            <a:r>
              <a:rPr lang="en-US" sz="1600" dirty="0"/>
              <a:t> </a:t>
            </a:r>
            <a:r>
              <a:rPr lang="en-US" sz="1600" dirty="0" err="1"/>
              <a:t>frecvență</a:t>
            </a:r>
            <a:r>
              <a:rPr lang="en-US" sz="1600" dirty="0"/>
              <a:t>, </a:t>
            </a:r>
            <a:r>
              <a:rPr lang="en-US" sz="1600" b="1" dirty="0"/>
              <a:t>CAE </a:t>
            </a:r>
            <a:r>
              <a:rPr lang="en-US" sz="1600" dirty="0"/>
              <a:t>- </a:t>
            </a:r>
            <a:r>
              <a:rPr lang="en-US" sz="1600" dirty="0" err="1"/>
              <a:t>emisie</a:t>
            </a:r>
            <a:r>
              <a:rPr lang="en-US" sz="1600" dirty="0"/>
              <a:t> </a:t>
            </a:r>
            <a:r>
              <a:rPr lang="en-US" sz="1600" dirty="0" err="1"/>
              <a:t>acustică</a:t>
            </a:r>
            <a:r>
              <a:rPr lang="en-US" sz="1600" dirty="0"/>
              <a:t> </a:t>
            </a:r>
            <a:r>
              <a:rPr lang="en-US" sz="1600" dirty="0" err="1"/>
              <a:t>cohleară</a:t>
            </a:r>
            <a:r>
              <a:rPr lang="en-US" sz="1600" dirty="0"/>
              <a:t>, </a:t>
            </a:r>
            <a:endParaRPr lang="ro-RO" sz="1600" dirty="0"/>
          </a:p>
          <a:p>
            <a:r>
              <a:rPr lang="en-US" sz="1600" b="1" dirty="0"/>
              <a:t>US</a:t>
            </a:r>
            <a:r>
              <a:rPr lang="en-US" sz="1600" dirty="0"/>
              <a:t> - </a:t>
            </a:r>
            <a:r>
              <a:rPr lang="en-US" sz="1600" dirty="0" err="1"/>
              <a:t>radiație</a:t>
            </a:r>
            <a:r>
              <a:rPr lang="en-US" sz="1600" dirty="0"/>
              <a:t> </a:t>
            </a:r>
            <a:r>
              <a:rPr lang="en-US" sz="1600" dirty="0" err="1"/>
              <a:t>ultrasonică</a:t>
            </a:r>
            <a:r>
              <a:rPr lang="en-US" sz="1600" dirty="0"/>
              <a:t>. </a:t>
            </a:r>
            <a:endParaRPr lang="ro-RO" sz="1600" dirty="0"/>
          </a:p>
          <a:p>
            <a:r>
              <a:rPr lang="ro-RO" sz="1600" dirty="0"/>
              <a:t>Cifrele </a:t>
            </a:r>
            <a:r>
              <a:rPr lang="en-US" sz="1600" dirty="0" err="1"/>
              <a:t>reprezintă</a:t>
            </a:r>
            <a:r>
              <a:rPr lang="en-US" sz="1600" dirty="0"/>
              <a:t> </a:t>
            </a:r>
            <a:r>
              <a:rPr lang="en-US" sz="1600" dirty="0" err="1"/>
              <a:t>frecvențele</a:t>
            </a:r>
            <a:r>
              <a:rPr lang="en-US" sz="1600" dirty="0"/>
              <a:t> </a:t>
            </a:r>
            <a:r>
              <a:rPr lang="ro-RO" sz="1600" dirty="0"/>
              <a:t>(Hz) </a:t>
            </a:r>
            <a:r>
              <a:rPr lang="en-US" sz="1600" dirty="0" err="1"/>
              <a:t>caracteristice</a:t>
            </a:r>
            <a:r>
              <a:rPr lang="en-US" sz="1600" dirty="0"/>
              <a:t> ale </a:t>
            </a:r>
            <a:r>
              <a:rPr lang="en-US" sz="1600" dirty="0" err="1"/>
              <a:t>radiației</a:t>
            </a:r>
            <a:r>
              <a:rPr lang="en-US" sz="1600" dirty="0"/>
              <a:t>.</a:t>
            </a:r>
            <a:r>
              <a:rPr lang="ro-RO" sz="1600" dirty="0"/>
              <a:t> </a:t>
            </a:r>
          </a:p>
          <a:p>
            <a:r>
              <a:rPr lang="en-US" sz="1600" dirty="0" err="1"/>
              <a:t>Zonele</a:t>
            </a:r>
            <a:r>
              <a:rPr lang="en-US" sz="1600" dirty="0"/>
              <a:t> de </a:t>
            </a:r>
            <a:r>
              <a:rPr lang="en-US" sz="1600" dirty="0" err="1"/>
              <a:t>radiație</a:t>
            </a:r>
            <a:r>
              <a:rPr lang="en-US" sz="1600" dirty="0"/>
              <a:t> </a:t>
            </a:r>
            <a:r>
              <a:rPr lang="en-US" sz="1600" dirty="0" err="1"/>
              <a:t>termică</a:t>
            </a:r>
            <a:r>
              <a:rPr lang="en-US" sz="1600" dirty="0"/>
              <a:t> sunt </a:t>
            </a:r>
            <a:r>
              <a:rPr lang="en-US" sz="1600" dirty="0" err="1"/>
              <a:t>umbrite</a:t>
            </a:r>
            <a:r>
              <a:rPr lang="en-US" sz="1600" dirty="0"/>
              <a:t>. </a:t>
            </a:r>
            <a:endParaRPr lang="ro-RO" sz="1600" dirty="0"/>
          </a:p>
          <a:p>
            <a:r>
              <a:rPr lang="ro-RO" sz="1600" dirty="0"/>
              <a:t>Tipul</a:t>
            </a:r>
            <a:r>
              <a:rPr lang="en-US" sz="1600" dirty="0"/>
              <a:t> </a:t>
            </a:r>
            <a:r>
              <a:rPr lang="en-US" sz="1600" dirty="0" err="1"/>
              <a:t>senzorilor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dispozitivelor</a:t>
            </a:r>
            <a:r>
              <a:rPr lang="en-US" sz="1600" dirty="0"/>
              <a:t> </a:t>
            </a:r>
            <a:r>
              <a:rPr lang="en-US" sz="1600" dirty="0" err="1"/>
              <a:t>pentru</a:t>
            </a:r>
            <a:r>
              <a:rPr lang="en-US" sz="1600" dirty="0"/>
              <a:t> </a:t>
            </a:r>
            <a:r>
              <a:rPr lang="en-US" sz="1600" dirty="0" err="1"/>
              <a:t>înregistrarea</a:t>
            </a:r>
            <a:r>
              <a:rPr lang="en-US" sz="1600" dirty="0"/>
              <a:t> </a:t>
            </a:r>
            <a:r>
              <a:rPr lang="en-US" sz="1600" dirty="0" err="1"/>
              <a:t>câmpurilor</a:t>
            </a:r>
            <a:r>
              <a:rPr lang="en-US" sz="1600" dirty="0"/>
              <a:t> </a:t>
            </a:r>
            <a:r>
              <a:rPr lang="en-US" sz="1600" dirty="0" err="1"/>
              <a:t>corespunzătoare</a:t>
            </a:r>
            <a:r>
              <a:rPr lang="en-US" sz="1600" dirty="0"/>
              <a:t> sunt indicate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dreapta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stânga</a:t>
            </a:r>
            <a:r>
              <a:rPr lang="en-US" sz="1600" dirty="0"/>
              <a:t>.</a:t>
            </a:r>
            <a:r>
              <a:rPr lang="ro-RO" sz="1600" dirty="0"/>
              <a:t> E.g. </a:t>
            </a:r>
            <a:r>
              <a:rPr lang="en-US" sz="1600" dirty="0"/>
              <a:t>SQUID - </a:t>
            </a:r>
            <a:r>
              <a:rPr lang="en-US" sz="1600" dirty="0" err="1"/>
              <a:t>interferometru</a:t>
            </a:r>
            <a:r>
              <a:rPr lang="en-US" sz="1600" dirty="0"/>
              <a:t> </a:t>
            </a:r>
            <a:r>
              <a:rPr lang="en-US" sz="1600" dirty="0" err="1"/>
              <a:t>cuantic</a:t>
            </a:r>
            <a:r>
              <a:rPr lang="en-US" sz="1600" dirty="0"/>
              <a:t> </a:t>
            </a:r>
            <a:r>
              <a:rPr lang="en-US" sz="1600" dirty="0" err="1"/>
              <a:t>supraconductor</a:t>
            </a:r>
            <a:r>
              <a:rPr lang="en-US" sz="1600" dirty="0"/>
              <a:t>, PMT - multiplicator </a:t>
            </a:r>
            <a:r>
              <a:rPr lang="en-US" sz="1600" dirty="0" err="1"/>
              <a:t>fotoelectric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7295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0DAF6-CEC3-AD67-7E02-E2F8E3982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Caracteristicile</a:t>
            </a:r>
            <a:r>
              <a:rPr lang="en-US" b="1" dirty="0"/>
              <a:t> </a:t>
            </a:r>
            <a:r>
              <a:rPr lang="ro-RO" b="1" dirty="0"/>
              <a:t>și sursele </a:t>
            </a:r>
            <a:r>
              <a:rPr lang="en-US" b="1" dirty="0" err="1"/>
              <a:t>câmpurilor</a:t>
            </a:r>
            <a:r>
              <a:rPr lang="en-US" b="1" dirty="0"/>
              <a:t> </a:t>
            </a:r>
            <a:r>
              <a:rPr lang="en-US" b="1" dirty="0" err="1"/>
              <a:t>electromagnetice</a:t>
            </a:r>
            <a:r>
              <a:rPr lang="en-US" b="1" dirty="0"/>
              <a:t> generate de </a:t>
            </a:r>
            <a:r>
              <a:rPr lang="en-US" b="1" dirty="0" err="1"/>
              <a:t>corpul</a:t>
            </a:r>
            <a:r>
              <a:rPr lang="en-US" b="1" dirty="0"/>
              <a:t> </a:t>
            </a:r>
            <a:r>
              <a:rPr lang="en-US" b="1" dirty="0" err="1"/>
              <a:t>uman</a:t>
            </a:r>
            <a:endParaRPr lang="en-US" b="1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A9E8CE3-1780-3F73-E2DE-5EC68AE3C4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3101" y="1690688"/>
            <a:ext cx="7357404" cy="499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551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CC44A-BC09-FFFD-D848-84DF966F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Inducția</a:t>
            </a:r>
            <a:r>
              <a:rPr lang="en-US" dirty="0"/>
              <a:t> (B) a </a:t>
            </a:r>
            <a:r>
              <a:rPr lang="en-US" dirty="0" err="1"/>
              <a:t>corpului</a:t>
            </a:r>
            <a:r>
              <a:rPr lang="en-US" dirty="0"/>
              <a:t> magnetic al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persoane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a </a:t>
            </a:r>
            <a:r>
              <a:rPr lang="en-US" dirty="0" err="1"/>
              <a:t>mediului</a:t>
            </a:r>
            <a:r>
              <a:rPr lang="en-US" dirty="0"/>
              <a:t> </a:t>
            </a:r>
            <a:r>
              <a:rPr lang="en-US" dirty="0" err="1"/>
              <a:t>înconjurător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A4FBAEE-DF0D-E9F0-1FC0-46727E24AA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72518" y="1690688"/>
            <a:ext cx="5356266" cy="201957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2230B22-E3D9-9D5A-C95D-F65AF1785540}"/>
              </a:ext>
            </a:extLst>
          </p:cNvPr>
          <p:cNvSpPr txBox="1"/>
          <p:nvPr/>
        </p:nvSpPr>
        <p:spPr>
          <a:xfrm>
            <a:off x="224518" y="1691561"/>
            <a:ext cx="573278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dirty="0"/>
              <a:t>Vedem, că </a:t>
            </a:r>
            <a:r>
              <a:rPr lang="en-US" dirty="0" err="1"/>
              <a:t>câmpul</a:t>
            </a:r>
            <a:r>
              <a:rPr lang="en-US" dirty="0"/>
              <a:t> magnetic </a:t>
            </a:r>
            <a:r>
              <a:rPr lang="en-US" dirty="0" err="1"/>
              <a:t>creat</a:t>
            </a:r>
            <a:r>
              <a:rPr lang="en-US" dirty="0"/>
              <a:t> de </a:t>
            </a:r>
            <a:r>
              <a:rPr lang="en-US" dirty="0" err="1"/>
              <a:t>corpul</a:t>
            </a:r>
            <a:r>
              <a:rPr lang="en-US" dirty="0"/>
              <a:t> </a:t>
            </a:r>
            <a:r>
              <a:rPr lang="en-US" dirty="0" err="1"/>
              <a:t>uman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cu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ordine</a:t>
            </a:r>
            <a:r>
              <a:rPr lang="en-US" dirty="0"/>
              <a:t> de </a:t>
            </a:r>
            <a:r>
              <a:rPr lang="en-US" dirty="0" err="1"/>
              <a:t>mărime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mic </a:t>
            </a:r>
            <a:r>
              <a:rPr lang="en-US" dirty="0" err="1"/>
              <a:t>decât</a:t>
            </a:r>
            <a:r>
              <a:rPr lang="en-US" dirty="0"/>
              <a:t> </a:t>
            </a:r>
            <a:r>
              <a:rPr lang="en-US" dirty="0" err="1"/>
              <a:t>câmpul</a:t>
            </a:r>
            <a:r>
              <a:rPr lang="en-US" dirty="0"/>
              <a:t> magnetic al </a:t>
            </a:r>
            <a:r>
              <a:rPr lang="en-US" dirty="0" err="1"/>
              <a:t>Pământului</a:t>
            </a:r>
            <a:r>
              <a:rPr lang="en-US" dirty="0"/>
              <a:t>, </a:t>
            </a:r>
            <a:r>
              <a:rPr lang="en-US" dirty="0" err="1"/>
              <a:t>fluctuațiile</a:t>
            </a:r>
            <a:r>
              <a:rPr lang="en-US" dirty="0"/>
              <a:t> sale (</a:t>
            </a:r>
            <a:r>
              <a:rPr lang="en-US" dirty="0" err="1"/>
              <a:t>zgomotul</a:t>
            </a:r>
            <a:r>
              <a:rPr lang="en-US" dirty="0"/>
              <a:t> geomagnetic)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câmpurile</a:t>
            </a:r>
            <a:r>
              <a:rPr lang="en-US" dirty="0"/>
              <a:t> </a:t>
            </a:r>
            <a:r>
              <a:rPr lang="en-US" dirty="0" err="1"/>
              <a:t>dispozitivelor</a:t>
            </a:r>
            <a:r>
              <a:rPr lang="en-US" dirty="0"/>
              <a:t> </a:t>
            </a:r>
            <a:r>
              <a:rPr lang="en-US" dirty="0" err="1"/>
              <a:t>tehnice</a:t>
            </a:r>
            <a:r>
              <a:rPr lang="en-US" dirty="0"/>
              <a:t>. </a:t>
            </a:r>
            <a:endParaRPr lang="ro-RO" dirty="0"/>
          </a:p>
          <a:p>
            <a:r>
              <a:rPr lang="en-US" dirty="0"/>
              <a:t>Pentru a le </a:t>
            </a:r>
            <a:r>
              <a:rPr lang="en-US" dirty="0" err="1"/>
              <a:t>depista</a:t>
            </a:r>
            <a:r>
              <a:rPr lang="en-US" dirty="0"/>
              <a:t>, nu se </a:t>
            </a:r>
            <a:r>
              <a:rPr lang="en-US" dirty="0" err="1"/>
              <a:t>măsoară</a:t>
            </a:r>
            <a:r>
              <a:rPr lang="en-US" dirty="0"/>
              <a:t> </a:t>
            </a:r>
            <a:r>
              <a:rPr lang="en-US" dirty="0" err="1"/>
              <a:t>câmpul</a:t>
            </a:r>
            <a:r>
              <a:rPr lang="en-US" dirty="0"/>
              <a:t> magnetic </a:t>
            </a:r>
            <a:r>
              <a:rPr lang="en-US" dirty="0" err="1"/>
              <a:t>în</a:t>
            </a:r>
            <a:r>
              <a:rPr lang="en-US" dirty="0"/>
              <a:t> sine, ci </a:t>
            </a:r>
            <a:r>
              <a:rPr lang="en-US" b="1" dirty="0" err="1"/>
              <a:t>gradientul</a:t>
            </a:r>
            <a:r>
              <a:rPr lang="en-US" b="1" dirty="0"/>
              <a:t> </a:t>
            </a:r>
            <a:r>
              <a:rPr lang="en-US" b="1" dirty="0" err="1"/>
              <a:t>său</a:t>
            </a:r>
            <a:r>
              <a:rPr lang="en-US" dirty="0"/>
              <a:t>, </a:t>
            </a:r>
            <a:r>
              <a:rPr lang="en-US" dirty="0" err="1"/>
              <a:t>adică</a:t>
            </a:r>
            <a:r>
              <a:rPr lang="en-US" dirty="0"/>
              <a:t> </a:t>
            </a:r>
            <a:r>
              <a:rPr lang="en-US" dirty="0" err="1"/>
              <a:t>schimbarea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spațiu</a:t>
            </a:r>
            <a:r>
              <a:rPr lang="en-US" dirty="0"/>
              <a:t>.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punct</a:t>
            </a:r>
            <a:r>
              <a:rPr lang="en-US" dirty="0"/>
              <a:t> din </a:t>
            </a:r>
            <a:r>
              <a:rPr lang="en-US" dirty="0" err="1"/>
              <a:t>spațiu</a:t>
            </a:r>
            <a:r>
              <a:rPr lang="en-US" dirty="0"/>
              <a:t>, </a:t>
            </a:r>
            <a:r>
              <a:rPr lang="en-US" dirty="0" err="1"/>
              <a:t>inducția</a:t>
            </a:r>
            <a:r>
              <a:rPr lang="en-US" dirty="0"/>
              <a:t> </a:t>
            </a:r>
            <a:r>
              <a:rPr lang="en-US" dirty="0" err="1"/>
              <a:t>totală</a:t>
            </a:r>
            <a:r>
              <a:rPr lang="en-US" dirty="0"/>
              <a:t> a </a:t>
            </a:r>
            <a:r>
              <a:rPr lang="en-US" dirty="0" err="1"/>
              <a:t>câmpului</a:t>
            </a:r>
            <a:r>
              <a:rPr lang="en-US" dirty="0"/>
              <a:t> magnetic B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suma</a:t>
            </a:r>
            <a:r>
              <a:rPr lang="en-US" dirty="0"/>
              <a:t> </a:t>
            </a:r>
            <a:r>
              <a:rPr lang="en-US" dirty="0" err="1"/>
              <a:t>inducțiilor</a:t>
            </a:r>
            <a:r>
              <a:rPr lang="en-US" dirty="0"/>
              <a:t> </a:t>
            </a:r>
            <a:r>
              <a:rPr lang="en-US" dirty="0" err="1"/>
              <a:t>câmpurilor</a:t>
            </a:r>
            <a:r>
              <a:rPr lang="en-US" dirty="0"/>
              <a:t> de </a:t>
            </a:r>
            <a:r>
              <a:rPr lang="en-US" dirty="0" err="1"/>
              <a:t>interferență</a:t>
            </a:r>
            <a:r>
              <a:rPr lang="en-US" dirty="0"/>
              <a:t> Bp </a:t>
            </a:r>
            <a:r>
              <a:rPr lang="en-US" dirty="0" err="1"/>
              <a:t>și</a:t>
            </a:r>
            <a:r>
              <a:rPr lang="en-US" dirty="0"/>
              <a:t> ale </a:t>
            </a:r>
            <a:r>
              <a:rPr lang="en-US" dirty="0" err="1"/>
              <a:t>inimii</a:t>
            </a:r>
            <a:r>
              <a:rPr lang="en-US" dirty="0"/>
              <a:t> </a:t>
            </a:r>
            <a:r>
              <a:rPr lang="en-US" dirty="0" err="1"/>
              <a:t>Bc</a:t>
            </a:r>
            <a:r>
              <a:rPr lang="en-US" dirty="0"/>
              <a:t>,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anume</a:t>
            </a:r>
            <a:r>
              <a:rPr lang="en-US" dirty="0"/>
              <a:t> B = Bp + </a:t>
            </a:r>
            <a:r>
              <a:rPr lang="en-US" dirty="0" err="1"/>
              <a:t>Bc</a:t>
            </a:r>
            <a:r>
              <a:rPr lang="en-US" dirty="0"/>
              <a:t>, </a:t>
            </a:r>
            <a:r>
              <a:rPr lang="en-US" dirty="0" err="1"/>
              <a:t>unde</a:t>
            </a:r>
            <a:r>
              <a:rPr lang="en-US" dirty="0"/>
              <a:t> Bp &gt; </a:t>
            </a:r>
            <a:r>
              <a:rPr lang="en-US" dirty="0" err="1"/>
              <a:t>Bc</a:t>
            </a:r>
            <a:r>
              <a:rPr lang="en-US" dirty="0"/>
              <a:t>. </a:t>
            </a:r>
            <a:r>
              <a:rPr lang="en-US" dirty="0" err="1"/>
              <a:t>Câmpul</a:t>
            </a:r>
            <a:r>
              <a:rPr lang="en-US" dirty="0"/>
              <a:t> de </a:t>
            </a:r>
            <a:r>
              <a:rPr lang="en-US" dirty="0" err="1"/>
              <a:t>interferență</a:t>
            </a:r>
            <a:r>
              <a:rPr lang="en-US" dirty="0"/>
              <a:t>: </a:t>
            </a:r>
            <a:r>
              <a:rPr lang="ro-RO" dirty="0"/>
              <a:t>generat de surse din ambiental </a:t>
            </a:r>
            <a:r>
              <a:rPr lang="en-US" dirty="0"/>
              <a:t>- se </a:t>
            </a:r>
            <a:r>
              <a:rPr lang="en-US" dirty="0" err="1"/>
              <a:t>schimbă</a:t>
            </a:r>
            <a:r>
              <a:rPr lang="en-US" dirty="0"/>
              <a:t> lent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spațiu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timp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câmpul</a:t>
            </a:r>
            <a:r>
              <a:rPr lang="en-US" dirty="0"/>
              <a:t> magnetic al </a:t>
            </a:r>
            <a:r>
              <a:rPr lang="en-US" dirty="0" err="1"/>
              <a:t>inimii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al </a:t>
            </a:r>
            <a:r>
              <a:rPr lang="en-US" dirty="0" err="1"/>
              <a:t>creierului</a:t>
            </a:r>
            <a:r>
              <a:rPr lang="en-US" dirty="0"/>
              <a:t> </a:t>
            </a:r>
            <a:r>
              <a:rPr lang="en-US" dirty="0" err="1"/>
              <a:t>scade</a:t>
            </a:r>
            <a:r>
              <a:rPr lang="en-US" dirty="0"/>
              <a:t> rapid </a:t>
            </a:r>
            <a:r>
              <a:rPr lang="en-US" dirty="0" err="1"/>
              <a:t>odată</a:t>
            </a:r>
            <a:r>
              <a:rPr lang="en-US" dirty="0"/>
              <a:t> cu </a:t>
            </a:r>
            <a:r>
              <a:rPr lang="en-US" dirty="0" err="1"/>
              <a:t>distanța</a:t>
            </a:r>
            <a:r>
              <a:rPr lang="en-US" dirty="0"/>
              <a:t> </a:t>
            </a:r>
            <a:r>
              <a:rPr lang="en-US" dirty="0" err="1"/>
              <a:t>față</a:t>
            </a:r>
            <a:r>
              <a:rPr lang="en-US" dirty="0"/>
              <a:t> de corp. Din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motiv</a:t>
            </a:r>
            <a:r>
              <a:rPr lang="en-US" dirty="0"/>
              <a:t>, </a:t>
            </a:r>
            <a:r>
              <a:rPr lang="en-US" dirty="0" err="1"/>
              <a:t>inducțiile</a:t>
            </a:r>
            <a:r>
              <a:rPr lang="en-US" dirty="0"/>
              <a:t> </a:t>
            </a:r>
            <a:r>
              <a:rPr lang="en-US" dirty="0" err="1"/>
              <a:t>câmpului</a:t>
            </a:r>
            <a:r>
              <a:rPr lang="en-US" dirty="0"/>
              <a:t> magnetic de </a:t>
            </a:r>
            <a:r>
              <a:rPr lang="en-US" dirty="0" err="1"/>
              <a:t>interferență</a:t>
            </a:r>
            <a:r>
              <a:rPr lang="en-US" dirty="0"/>
              <a:t> Bp1 </a:t>
            </a:r>
            <a:r>
              <a:rPr lang="en-US" dirty="0" err="1"/>
              <a:t>și</a:t>
            </a:r>
            <a:r>
              <a:rPr lang="en-US" dirty="0"/>
              <a:t> Bp2, </a:t>
            </a:r>
            <a:r>
              <a:rPr lang="en-US" dirty="0" err="1"/>
              <a:t>măsurate</a:t>
            </a:r>
            <a:r>
              <a:rPr lang="en-US" dirty="0"/>
              <a:t> direct pe </a:t>
            </a:r>
            <a:r>
              <a:rPr lang="en-US" dirty="0" err="1"/>
              <a:t>suprafața</a:t>
            </a:r>
            <a:r>
              <a:rPr lang="en-US" dirty="0"/>
              <a:t> </a:t>
            </a:r>
            <a:r>
              <a:rPr lang="en-US" dirty="0" err="1"/>
              <a:t>corpului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la o </a:t>
            </a:r>
            <a:r>
              <a:rPr lang="en-US" dirty="0" err="1"/>
              <a:t>distanță</a:t>
            </a:r>
            <a:r>
              <a:rPr lang="en-US" dirty="0"/>
              <a:t> de,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zicem</a:t>
            </a:r>
            <a:r>
              <a:rPr lang="en-US" dirty="0"/>
              <a:t>, 5 cm de </a:t>
            </a:r>
            <a:r>
              <a:rPr lang="en-US" dirty="0" err="1"/>
              <a:t>acesta</a:t>
            </a:r>
            <a:r>
              <a:rPr lang="en-US" dirty="0"/>
              <a:t>, sunt </a:t>
            </a:r>
            <a:r>
              <a:rPr lang="en-US" dirty="0" err="1"/>
              <a:t>practic</a:t>
            </a:r>
            <a:r>
              <a:rPr lang="en-US" dirty="0"/>
              <a:t> </a:t>
            </a:r>
            <a:r>
              <a:rPr lang="en-US" dirty="0" err="1"/>
              <a:t>aceleași</a:t>
            </a:r>
            <a:r>
              <a:rPr lang="en-US" dirty="0"/>
              <a:t>: Bp1 = Bp2,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inducțiile</a:t>
            </a:r>
            <a:r>
              <a:rPr lang="en-US" dirty="0"/>
              <a:t> </a:t>
            </a:r>
            <a:r>
              <a:rPr lang="en-US" dirty="0" err="1"/>
              <a:t>câmpului</a:t>
            </a:r>
            <a:r>
              <a:rPr lang="en-US" dirty="0"/>
              <a:t> Bc1 </a:t>
            </a:r>
            <a:r>
              <a:rPr lang="en-US" dirty="0" err="1"/>
              <a:t>și</a:t>
            </a:r>
            <a:r>
              <a:rPr lang="en-US" dirty="0"/>
              <a:t> Bc2 create de </a:t>
            </a:r>
            <a:r>
              <a:rPr lang="en-US" dirty="0" err="1"/>
              <a:t>inimă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aceleași</a:t>
            </a:r>
            <a:r>
              <a:rPr lang="en-US" dirty="0"/>
              <a:t> </a:t>
            </a:r>
            <a:r>
              <a:rPr lang="en-US" dirty="0" err="1"/>
              <a:t>puncte</a:t>
            </a:r>
            <a:r>
              <a:rPr lang="en-US" dirty="0"/>
              <a:t> </a:t>
            </a:r>
            <a:r>
              <a:rPr lang="en-US" dirty="0" err="1"/>
              <a:t>diferă</a:t>
            </a:r>
            <a:r>
              <a:rPr lang="en-US" dirty="0"/>
              <a:t> de </a:t>
            </a:r>
            <a:r>
              <a:rPr lang="en-US" dirty="0" err="1"/>
              <a:t>aproape</a:t>
            </a:r>
            <a:r>
              <a:rPr lang="en-US" dirty="0"/>
              <a:t> 10 </a:t>
            </a:r>
            <a:r>
              <a:rPr lang="en-US" dirty="0" err="1"/>
              <a:t>ori</a:t>
            </a:r>
            <a:r>
              <a:rPr lang="en-US" dirty="0"/>
              <a:t>: Bc1 » Bc2.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966B84-45ED-68E9-D6E7-619593F4ED00}"/>
              </a:ext>
            </a:extLst>
          </p:cNvPr>
          <p:cNvSpPr txBox="1"/>
          <p:nvPr/>
        </p:nvSpPr>
        <p:spPr>
          <a:xfrm>
            <a:off x="5957302" y="3710264"/>
            <a:ext cx="609872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Prin </a:t>
            </a:r>
            <a:r>
              <a:rPr lang="en-US" dirty="0" err="1"/>
              <a:t>urmare</a:t>
            </a:r>
            <a:r>
              <a:rPr lang="en-US" dirty="0"/>
              <a:t>,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scădem</a:t>
            </a:r>
            <a:r>
              <a:rPr lang="en-US" dirty="0"/>
              <a:t>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valori</a:t>
            </a:r>
            <a:r>
              <a:rPr lang="en-US" dirty="0"/>
              <a:t> ale </a:t>
            </a:r>
            <a:r>
              <a:rPr lang="en-US" dirty="0" err="1"/>
              <a:t>inducției</a:t>
            </a:r>
            <a:r>
              <a:rPr lang="en-US" dirty="0"/>
              <a:t> </a:t>
            </a:r>
            <a:r>
              <a:rPr lang="en-US" dirty="0" err="1"/>
              <a:t>câmpului</a:t>
            </a:r>
            <a:r>
              <a:rPr lang="en-US" dirty="0"/>
              <a:t> magnetic </a:t>
            </a:r>
            <a:r>
              <a:rPr lang="en-US" dirty="0" err="1"/>
              <a:t>măsurate</a:t>
            </a:r>
            <a:r>
              <a:rPr lang="en-US" dirty="0"/>
              <a:t> B</a:t>
            </a:r>
            <a:r>
              <a:rPr lang="ro-RO" dirty="0"/>
              <a:t>1 </a:t>
            </a:r>
            <a:r>
              <a:rPr lang="en-US" dirty="0" err="1"/>
              <a:t>și</a:t>
            </a:r>
            <a:r>
              <a:rPr lang="en-US" dirty="0"/>
              <a:t> B2, </a:t>
            </a:r>
            <a:r>
              <a:rPr lang="en-US" dirty="0" err="1"/>
              <a:t>atunci</a:t>
            </a:r>
            <a:r>
              <a:rPr lang="en-US" dirty="0"/>
              <a:t> </a:t>
            </a:r>
            <a:r>
              <a:rPr lang="en-US" dirty="0" err="1"/>
              <a:t>semnalul</a:t>
            </a:r>
            <a:r>
              <a:rPr lang="en-US" dirty="0"/>
              <a:t> </a:t>
            </a:r>
            <a:r>
              <a:rPr lang="en-US" dirty="0" err="1"/>
              <a:t>diferențial</a:t>
            </a:r>
            <a:r>
              <a:rPr lang="en-US" dirty="0"/>
              <a:t> B</a:t>
            </a:r>
            <a:r>
              <a:rPr lang="ro-RO" dirty="0"/>
              <a:t>1</a:t>
            </a:r>
            <a:r>
              <a:rPr lang="en-US" dirty="0"/>
              <a:t> - B2 =</a:t>
            </a:r>
            <a:r>
              <a:rPr lang="ro-RO" dirty="0"/>
              <a:t> </a:t>
            </a:r>
            <a:r>
              <a:rPr lang="en-US" dirty="0"/>
              <a:t>Bc1 - Bc2 </a:t>
            </a:r>
            <a:r>
              <a:rPr lang="en-US" dirty="0" err="1"/>
              <a:t>practic</a:t>
            </a:r>
            <a:r>
              <a:rPr lang="en-US" dirty="0"/>
              <a:t> nu </a:t>
            </a:r>
            <a:r>
              <a:rPr lang="en-US" dirty="0" err="1"/>
              <a:t>conține</a:t>
            </a:r>
            <a:r>
              <a:rPr lang="en-US" dirty="0"/>
              <a:t> o </a:t>
            </a:r>
            <a:r>
              <a:rPr lang="en-US" dirty="0" err="1"/>
              <a:t>contribuție</a:t>
            </a:r>
            <a:r>
              <a:rPr lang="en-US" dirty="0"/>
              <a:t> din </a:t>
            </a:r>
            <a:r>
              <a:rPr lang="en-US" dirty="0" err="1"/>
              <a:t>partea</a:t>
            </a:r>
            <a:r>
              <a:rPr lang="en-US" dirty="0"/>
              <a:t> </a:t>
            </a:r>
            <a:r>
              <a:rPr lang="en-US" dirty="0" err="1"/>
              <a:t>interferențelor</a:t>
            </a:r>
            <a:r>
              <a:rPr lang="en-US" dirty="0"/>
              <a:t>,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semnalul</a:t>
            </a:r>
            <a:r>
              <a:rPr lang="en-US" dirty="0"/>
              <a:t> de la</a:t>
            </a:r>
            <a:r>
              <a:rPr lang="ro-RO" dirty="0"/>
              <a:t> </a:t>
            </a:r>
            <a:r>
              <a:rPr lang="en-US" dirty="0" err="1"/>
              <a:t>inimă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fi </a:t>
            </a:r>
            <a:r>
              <a:rPr lang="en-US" dirty="0" err="1"/>
              <a:t>doar</a:t>
            </a:r>
            <a:r>
              <a:rPr lang="en-US" dirty="0"/>
              <a:t> </a:t>
            </a:r>
            <a:r>
              <a:rPr lang="en-US" dirty="0" err="1"/>
              <a:t>ușor</a:t>
            </a:r>
            <a:r>
              <a:rPr lang="en-US" dirty="0"/>
              <a:t> </a:t>
            </a:r>
            <a:r>
              <a:rPr lang="en-US" dirty="0" err="1"/>
              <a:t>distorsionat</a:t>
            </a:r>
            <a:r>
              <a:rPr lang="en-US" dirty="0"/>
              <a:t>. Pentru a </a:t>
            </a:r>
            <a:r>
              <a:rPr lang="en-US" dirty="0" err="1"/>
              <a:t>implementa</a:t>
            </a:r>
            <a:r>
              <a:rPr lang="en-US" dirty="0"/>
              <a:t> - un </a:t>
            </a:r>
            <a:r>
              <a:rPr lang="en-US" dirty="0" err="1"/>
              <a:t>gradiometru</a:t>
            </a:r>
            <a:r>
              <a:rPr lang="en-US" dirty="0"/>
              <a:t> de </a:t>
            </a:r>
            <a:r>
              <a:rPr lang="en-US" dirty="0" err="1"/>
              <a:t>ordinul</a:t>
            </a:r>
            <a:r>
              <a:rPr lang="en-US" dirty="0"/>
              <a:t> </a:t>
            </a:r>
            <a:r>
              <a:rPr lang="en-US" dirty="0" err="1"/>
              <a:t>întâi</a:t>
            </a:r>
            <a:r>
              <a:rPr lang="en-US" dirty="0"/>
              <a:t> -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utiliza</a:t>
            </a:r>
            <a:r>
              <a:rPr lang="en-US" dirty="0"/>
              <a:t>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bobine</a:t>
            </a:r>
            <a:r>
              <a:rPr lang="en-US" dirty="0"/>
              <a:t> </a:t>
            </a:r>
            <a:r>
              <a:rPr lang="en-US" dirty="0" err="1"/>
              <a:t>paralele</a:t>
            </a:r>
            <a:r>
              <a:rPr lang="en-US" dirty="0"/>
              <a:t>, situate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spatele</a:t>
            </a:r>
            <a:r>
              <a:rPr lang="en-US" dirty="0"/>
              <a:t> </a:t>
            </a:r>
            <a:r>
              <a:rPr lang="en-US" dirty="0" err="1"/>
              <a:t>celeilalte</a:t>
            </a:r>
            <a:r>
              <a:rPr lang="en-US" dirty="0"/>
              <a:t> la o </a:t>
            </a:r>
            <a:r>
              <a:rPr lang="en-US" dirty="0" err="1"/>
              <a:t>distanță</a:t>
            </a:r>
            <a:r>
              <a:rPr lang="en-US" dirty="0"/>
              <a:t> de </a:t>
            </a:r>
            <a:r>
              <a:rPr lang="en-US" dirty="0" err="1"/>
              <a:t>câțiva</a:t>
            </a:r>
            <a:r>
              <a:rPr lang="en-US" dirty="0"/>
              <a:t> </a:t>
            </a:r>
            <a:r>
              <a:rPr lang="en-US" dirty="0" err="1"/>
              <a:t>centimetri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conectate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față</a:t>
            </a:r>
            <a:r>
              <a:rPr lang="en-US" dirty="0"/>
              <a:t> de </a:t>
            </a:r>
            <a:r>
              <a:rPr lang="en-US" dirty="0" err="1"/>
              <a:t>cealaltă</a:t>
            </a:r>
            <a:r>
              <a:rPr lang="en-US" dirty="0"/>
              <a:t>.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prezent</a:t>
            </a:r>
            <a:r>
              <a:rPr lang="en-US" dirty="0"/>
              <a:t>, se </a:t>
            </a:r>
            <a:r>
              <a:rPr lang="en-US" dirty="0" err="1"/>
              <a:t>utilizează</a:t>
            </a:r>
            <a:r>
              <a:rPr lang="en-US" dirty="0"/>
              <a:t> </a:t>
            </a:r>
            <a:r>
              <a:rPr lang="en-US" dirty="0" err="1"/>
              <a:t>modele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complexe</a:t>
            </a:r>
            <a:r>
              <a:rPr lang="en-US" dirty="0"/>
              <a:t> - </a:t>
            </a:r>
            <a:r>
              <a:rPr lang="en-US" dirty="0" err="1"/>
              <a:t>gradiometre</a:t>
            </a:r>
            <a:r>
              <a:rPr lang="en-US" dirty="0"/>
              <a:t> de </a:t>
            </a:r>
            <a:r>
              <a:rPr lang="en-US" dirty="0" err="1"/>
              <a:t>ordinul</a:t>
            </a:r>
            <a:r>
              <a:rPr lang="en-US" dirty="0"/>
              <a:t> </a:t>
            </a:r>
            <a:r>
              <a:rPr lang="en-US" dirty="0" err="1"/>
              <a:t>doi</a:t>
            </a:r>
            <a:r>
              <a:rPr lang="en-US" dirty="0"/>
              <a:t> (</a:t>
            </a:r>
            <a:r>
              <a:rPr lang="en-US" dirty="0" err="1"/>
              <a:t>senzorul</a:t>
            </a:r>
            <a:r>
              <a:rPr lang="en-US" dirty="0"/>
              <a:t> lor</a:t>
            </a:r>
            <a:r>
              <a:rPr lang="ro-RO" dirty="0"/>
              <a:t> </a:t>
            </a:r>
            <a:r>
              <a:rPr lang="en-US" dirty="0" err="1"/>
              <a:t>conține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</a:t>
            </a:r>
            <a:r>
              <a:rPr lang="en-US" dirty="0"/>
              <a:t> de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bobine</a:t>
            </a:r>
            <a:r>
              <a:rPr lang="en-US" dirty="0"/>
              <a:t>). </a:t>
            </a:r>
            <a:r>
              <a:rPr lang="en-US" dirty="0" err="1"/>
              <a:t>Aceste</a:t>
            </a:r>
            <a:r>
              <a:rPr lang="en-US" dirty="0"/>
              <a:t> </a:t>
            </a:r>
            <a:r>
              <a:rPr lang="en-US" dirty="0" err="1"/>
              <a:t>dispozitive</a:t>
            </a:r>
            <a:r>
              <a:rPr lang="en-US" dirty="0"/>
              <a:t> permit</a:t>
            </a:r>
            <a:r>
              <a:rPr lang="ro-RO" dirty="0"/>
              <a:t> </a:t>
            </a:r>
            <a:r>
              <a:rPr lang="en-US" dirty="0" err="1"/>
              <a:t>măsurarea</a:t>
            </a:r>
            <a:r>
              <a:rPr lang="en-US" dirty="0"/>
              <a:t> </a:t>
            </a:r>
            <a:r>
              <a:rPr lang="en-US" dirty="0" err="1"/>
              <a:t>magnetoencefalogramelor</a:t>
            </a:r>
            <a:r>
              <a:rPr lang="en-US" dirty="0"/>
              <a:t> direct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clinică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7502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CB834-D697-01B6-2864-9CD9774B1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5571" y="183590"/>
            <a:ext cx="4680857" cy="843189"/>
          </a:xfrm>
        </p:spPr>
        <p:txBody>
          <a:bodyPr/>
          <a:lstStyle/>
          <a:p>
            <a:r>
              <a:rPr lang="ro-RO" b="1" dirty="0"/>
              <a:t>Câmpuri acustice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F9320-4707-9E84-4352-76E0A2FEC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140" y="950118"/>
            <a:ext cx="11501718" cy="5800306"/>
          </a:xfrm>
        </p:spPr>
        <p:txBody>
          <a:bodyPr>
            <a:noAutofit/>
          </a:bodyPr>
          <a:lstStyle/>
          <a:p>
            <a:r>
              <a:rPr lang="en-US" sz="1800" dirty="0"/>
              <a:t>Gama </a:t>
            </a:r>
            <a:r>
              <a:rPr lang="en-US" sz="1800" dirty="0" err="1"/>
              <a:t>radiației</a:t>
            </a:r>
            <a:r>
              <a:rPr lang="en-US" sz="1800" dirty="0"/>
              <a:t> </a:t>
            </a:r>
            <a:r>
              <a:rPr lang="en-US" sz="1800" dirty="0" err="1"/>
              <a:t>acustice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limitată</a:t>
            </a:r>
            <a:r>
              <a:rPr lang="en-US" sz="1800" dirty="0"/>
              <a:t> pe </a:t>
            </a:r>
            <a:r>
              <a:rPr lang="en-US" sz="1800" dirty="0" err="1"/>
              <a:t>partea</a:t>
            </a:r>
            <a:r>
              <a:rPr lang="en-US" sz="1800" dirty="0"/>
              <a:t> </a:t>
            </a:r>
            <a:r>
              <a:rPr lang="en-US" sz="1800" dirty="0" err="1"/>
              <a:t>undelor</a:t>
            </a:r>
            <a:r>
              <a:rPr lang="en-US" sz="1800" dirty="0"/>
              <a:t> lungi de </a:t>
            </a:r>
            <a:r>
              <a:rPr lang="en-US" sz="1800" dirty="0" err="1"/>
              <a:t>vibrațiile</a:t>
            </a:r>
            <a:r>
              <a:rPr lang="en-US" sz="1800" dirty="0"/>
              <a:t> </a:t>
            </a:r>
            <a:r>
              <a:rPr lang="en-US" sz="1800" dirty="0" err="1"/>
              <a:t>mecanice</a:t>
            </a:r>
            <a:r>
              <a:rPr lang="en-US" sz="1800" dirty="0"/>
              <a:t> ale </a:t>
            </a:r>
            <a:r>
              <a:rPr lang="en-US" sz="1800" dirty="0" err="1"/>
              <a:t>suprafeței</a:t>
            </a:r>
            <a:r>
              <a:rPr lang="en-US" sz="1800" dirty="0"/>
              <a:t> </a:t>
            </a:r>
            <a:r>
              <a:rPr lang="en-US" sz="1800" dirty="0" err="1"/>
              <a:t>corpului</a:t>
            </a:r>
            <a:r>
              <a:rPr lang="en-US" sz="1800" dirty="0"/>
              <a:t> </a:t>
            </a:r>
            <a:r>
              <a:rPr lang="en-US" sz="1800" dirty="0" err="1"/>
              <a:t>uman</a:t>
            </a:r>
            <a:r>
              <a:rPr lang="en-US" sz="1800" dirty="0"/>
              <a:t> (0,01 Hz), pe </a:t>
            </a:r>
            <a:r>
              <a:rPr lang="en-US" sz="1800" dirty="0" err="1"/>
              <a:t>partea</a:t>
            </a:r>
            <a:r>
              <a:rPr lang="en-US" sz="1800" dirty="0"/>
              <a:t> </a:t>
            </a:r>
            <a:r>
              <a:rPr lang="en-US" sz="1800" dirty="0" err="1"/>
              <a:t>undelor</a:t>
            </a:r>
            <a:r>
              <a:rPr lang="en-US" sz="1800" dirty="0"/>
              <a:t> </a:t>
            </a:r>
            <a:r>
              <a:rPr lang="en-US" sz="1800" dirty="0" err="1"/>
              <a:t>scurte</a:t>
            </a:r>
            <a:r>
              <a:rPr lang="en-US" sz="1800" dirty="0"/>
              <a:t> de </a:t>
            </a:r>
            <a:r>
              <a:rPr lang="en-US" sz="1800" dirty="0" err="1"/>
              <a:t>radiațiile</a:t>
            </a:r>
            <a:r>
              <a:rPr lang="en-US" sz="1800" dirty="0"/>
              <a:t> </a:t>
            </a:r>
            <a:r>
              <a:rPr lang="en-US" sz="1800" dirty="0" err="1"/>
              <a:t>ultrasonice</a:t>
            </a:r>
            <a:r>
              <a:rPr lang="en-US" sz="1800" dirty="0"/>
              <a:t>, </a:t>
            </a:r>
            <a:r>
              <a:rPr lang="en-US" sz="1800" dirty="0" err="1"/>
              <a:t>în</a:t>
            </a:r>
            <a:r>
              <a:rPr lang="en-US" sz="1800" dirty="0"/>
              <a:t> special, </a:t>
            </a:r>
            <a:r>
              <a:rPr lang="en-US" sz="1800" dirty="0" err="1"/>
              <a:t>semnale</a:t>
            </a:r>
            <a:r>
              <a:rPr lang="en-US" sz="1800" dirty="0"/>
              <a:t> cu o </a:t>
            </a:r>
            <a:r>
              <a:rPr lang="en-US" sz="1800" dirty="0" err="1"/>
              <a:t>frecvență</a:t>
            </a:r>
            <a:r>
              <a:rPr lang="en-US" sz="1800" dirty="0"/>
              <a:t> de </a:t>
            </a:r>
            <a:r>
              <a:rPr lang="en-US" sz="1800" dirty="0" err="1"/>
              <a:t>aproximativ</a:t>
            </a:r>
            <a:r>
              <a:rPr lang="en-US" sz="1800" dirty="0"/>
              <a:t> 10 MHz au </a:t>
            </a:r>
            <a:r>
              <a:rPr lang="en-US" sz="1800" dirty="0" err="1"/>
              <a:t>fost</a:t>
            </a:r>
            <a:r>
              <a:rPr lang="en-US" sz="1800" dirty="0"/>
              <a:t> </a:t>
            </a:r>
            <a:r>
              <a:rPr lang="en-US" sz="1800" dirty="0" err="1"/>
              <a:t>înregistrate</a:t>
            </a:r>
            <a:r>
              <a:rPr lang="en-US" sz="1800" dirty="0"/>
              <a:t> de la </a:t>
            </a:r>
            <a:r>
              <a:rPr lang="en-US" sz="1800" dirty="0" err="1"/>
              <a:t>corpul</a:t>
            </a:r>
            <a:r>
              <a:rPr lang="en-US" sz="1800" dirty="0"/>
              <a:t> </a:t>
            </a:r>
            <a:r>
              <a:rPr lang="en-US" sz="1800" dirty="0" err="1"/>
              <a:t>uman</a:t>
            </a:r>
            <a:r>
              <a:rPr lang="en-US" sz="1800" dirty="0"/>
              <a:t>. </a:t>
            </a:r>
            <a:endParaRPr lang="ro-RO" sz="1800" dirty="0"/>
          </a:p>
          <a:p>
            <a:r>
              <a:rPr lang="ro-RO" sz="1800" dirty="0"/>
              <a:t>C</a:t>
            </a:r>
            <a:r>
              <a:rPr lang="en-US" sz="1800" dirty="0" err="1"/>
              <a:t>ele</a:t>
            </a:r>
            <a:r>
              <a:rPr lang="en-US" sz="1800" dirty="0"/>
              <a:t> </a:t>
            </a:r>
            <a:r>
              <a:rPr lang="en-US" sz="1800" dirty="0" err="1"/>
              <a:t>trei</a:t>
            </a:r>
            <a:r>
              <a:rPr lang="en-US" sz="1800" dirty="0"/>
              <a:t> intervale ale </a:t>
            </a:r>
            <a:r>
              <a:rPr lang="en-US" sz="1800" dirty="0" err="1"/>
              <a:t>câmpului</a:t>
            </a:r>
            <a:r>
              <a:rPr lang="en-US" sz="1800" dirty="0"/>
              <a:t> </a:t>
            </a:r>
            <a:r>
              <a:rPr lang="en-US" sz="1800" dirty="0" err="1"/>
              <a:t>acustic</a:t>
            </a:r>
            <a:r>
              <a:rPr lang="en-US" sz="1800" dirty="0"/>
              <a:t> </a:t>
            </a:r>
            <a:r>
              <a:rPr lang="en-US" sz="1800" dirty="0" err="1"/>
              <a:t>includ</a:t>
            </a:r>
            <a:r>
              <a:rPr lang="en-US" sz="1800" dirty="0"/>
              <a:t>: </a:t>
            </a:r>
            <a:endParaRPr lang="ro-RO" sz="1800" dirty="0"/>
          </a:p>
          <a:p>
            <a:pPr marL="0" indent="0">
              <a:buNone/>
            </a:pPr>
            <a:r>
              <a:rPr lang="en-US" sz="1800" dirty="0"/>
              <a:t>1) </a:t>
            </a:r>
            <a:r>
              <a:rPr lang="en-US" sz="1800" b="1" dirty="0" err="1"/>
              <a:t>oscilații</a:t>
            </a:r>
            <a:r>
              <a:rPr lang="en-US" sz="1800" b="1" dirty="0"/>
              <a:t> de </a:t>
            </a:r>
            <a:r>
              <a:rPr lang="en-US" sz="1800" b="1" dirty="0" err="1"/>
              <a:t>joasă</a:t>
            </a:r>
            <a:r>
              <a:rPr lang="en-US" sz="1800" b="1" dirty="0"/>
              <a:t> </a:t>
            </a:r>
            <a:r>
              <a:rPr lang="en-US" sz="1800" b="1" dirty="0" err="1"/>
              <a:t>frecvență</a:t>
            </a:r>
            <a:r>
              <a:rPr lang="en-US" sz="1800" b="1" dirty="0"/>
              <a:t> </a:t>
            </a:r>
            <a:r>
              <a:rPr lang="en-US" sz="1800" dirty="0"/>
              <a:t>(</a:t>
            </a:r>
            <a:r>
              <a:rPr lang="en-US" sz="1800" dirty="0" err="1"/>
              <a:t>frecvențe</a:t>
            </a:r>
            <a:r>
              <a:rPr lang="en-US" sz="1800" dirty="0"/>
              <a:t> sub 10³ Hz); </a:t>
            </a:r>
            <a:r>
              <a:rPr lang="en-US" sz="1800" dirty="0" err="1"/>
              <a:t>Radiația</a:t>
            </a:r>
            <a:r>
              <a:rPr lang="en-US" sz="1800" dirty="0"/>
              <a:t> de </a:t>
            </a:r>
            <a:r>
              <a:rPr lang="en-US" sz="1800" dirty="0" err="1"/>
              <a:t>joasă</a:t>
            </a:r>
            <a:r>
              <a:rPr lang="en-US" sz="1800" dirty="0"/>
              <a:t> </a:t>
            </a:r>
            <a:r>
              <a:rPr lang="en-US" sz="1800" dirty="0" err="1"/>
              <a:t>frecvență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creată</a:t>
            </a:r>
            <a:r>
              <a:rPr lang="en-US" sz="1800" dirty="0"/>
              <a:t> de </a:t>
            </a:r>
            <a:r>
              <a:rPr lang="en-US" sz="1800" dirty="0" err="1"/>
              <a:t>procese</a:t>
            </a:r>
            <a:r>
              <a:rPr lang="en-US" sz="1800" dirty="0"/>
              <a:t> </a:t>
            </a:r>
            <a:r>
              <a:rPr lang="en-US" sz="1800" dirty="0" err="1"/>
              <a:t>fiziologice</a:t>
            </a:r>
            <a:r>
              <a:rPr lang="en-US" sz="1800" dirty="0"/>
              <a:t>: </a:t>
            </a:r>
            <a:r>
              <a:rPr lang="en-US" sz="1800" dirty="0" err="1"/>
              <a:t>mișcări</a:t>
            </a:r>
            <a:r>
              <a:rPr lang="en-US" sz="1800" dirty="0"/>
              <a:t> </a:t>
            </a:r>
            <a:r>
              <a:rPr lang="en-US" sz="1800" dirty="0" err="1"/>
              <a:t>respiratorii</a:t>
            </a:r>
            <a:r>
              <a:rPr lang="en-US" sz="1800" dirty="0"/>
              <a:t>, </a:t>
            </a:r>
            <a:r>
              <a:rPr lang="en-US" sz="1800" dirty="0" err="1"/>
              <a:t>bătăi</a:t>
            </a:r>
            <a:r>
              <a:rPr lang="en-US" sz="1800" dirty="0"/>
              <a:t> ale </a:t>
            </a:r>
            <a:r>
              <a:rPr lang="en-US" sz="1800" dirty="0" err="1"/>
              <a:t>inimii</a:t>
            </a:r>
            <a:r>
              <a:rPr lang="en-US" sz="1800" dirty="0"/>
              <a:t>, </a:t>
            </a:r>
            <a:r>
              <a:rPr lang="en-US" sz="1800" dirty="0" err="1"/>
              <a:t>fluxul</a:t>
            </a:r>
            <a:r>
              <a:rPr lang="en-US" sz="1800" dirty="0"/>
              <a:t> </a:t>
            </a:r>
            <a:r>
              <a:rPr lang="en-US" sz="1800" dirty="0" err="1"/>
              <a:t>sanguin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vasele</a:t>
            </a:r>
            <a:r>
              <a:rPr lang="en-US" sz="1800" dirty="0"/>
              <a:t> de </a:t>
            </a:r>
            <a:r>
              <a:rPr lang="en-US" sz="1800" dirty="0" err="1"/>
              <a:t>sânge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alte</a:t>
            </a:r>
            <a:r>
              <a:rPr lang="en-US" sz="1800" dirty="0"/>
              <a:t> </a:t>
            </a:r>
            <a:r>
              <a:rPr lang="en-US" sz="1800" dirty="0" err="1"/>
              <a:t>procese</a:t>
            </a:r>
            <a:r>
              <a:rPr lang="en-US" sz="1800" dirty="0"/>
              <a:t> </a:t>
            </a:r>
            <a:r>
              <a:rPr lang="en-US" sz="1800" dirty="0" err="1"/>
              <a:t>însoțite</a:t>
            </a:r>
            <a:r>
              <a:rPr lang="en-US" sz="1800" dirty="0"/>
              <a:t> de </a:t>
            </a:r>
            <a:r>
              <a:rPr lang="en-US" sz="1800" dirty="0" err="1"/>
              <a:t>oscilații</a:t>
            </a:r>
            <a:r>
              <a:rPr lang="en-US" sz="1800" dirty="0"/>
              <a:t> ale </a:t>
            </a:r>
            <a:r>
              <a:rPr lang="en-US" sz="1800" dirty="0" err="1"/>
              <a:t>suprafeței</a:t>
            </a:r>
            <a:r>
              <a:rPr lang="en-US" sz="1800" dirty="0"/>
              <a:t> </a:t>
            </a:r>
            <a:r>
              <a:rPr lang="en-US" sz="1800" dirty="0" err="1"/>
              <a:t>corpului</a:t>
            </a:r>
            <a:r>
              <a:rPr lang="en-US" sz="1800" dirty="0"/>
              <a:t> </a:t>
            </a:r>
            <a:r>
              <a:rPr lang="en-US" sz="1800" dirty="0" err="1"/>
              <a:t>uman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intervalul</a:t>
            </a:r>
            <a:r>
              <a:rPr lang="en-US" sz="1800" dirty="0"/>
              <a:t> de </a:t>
            </a:r>
            <a:r>
              <a:rPr lang="en-US" sz="1800" dirty="0" err="1"/>
              <a:t>aproximativ</a:t>
            </a:r>
            <a:r>
              <a:rPr lang="en-US" sz="1800" dirty="0"/>
              <a:t> 0,01 - 10³ Hz. </a:t>
            </a:r>
            <a:r>
              <a:rPr lang="en-US" sz="1800" dirty="0" err="1"/>
              <a:t>Această</a:t>
            </a:r>
            <a:r>
              <a:rPr lang="en-US" sz="1800" dirty="0"/>
              <a:t> </a:t>
            </a:r>
            <a:r>
              <a:rPr lang="en-US" sz="1800" dirty="0" err="1"/>
              <a:t>radiație</a:t>
            </a:r>
            <a:r>
              <a:rPr lang="en-US" sz="1800" dirty="0"/>
              <a:t> sub </a:t>
            </a:r>
            <a:r>
              <a:rPr lang="en-US" sz="1800" dirty="0" err="1"/>
              <a:t>formă</a:t>
            </a:r>
            <a:r>
              <a:rPr lang="en-US" sz="1800" dirty="0"/>
              <a:t> de </a:t>
            </a:r>
            <a:r>
              <a:rPr lang="en-US" sz="1800" dirty="0" err="1"/>
              <a:t>oscilații</a:t>
            </a:r>
            <a:r>
              <a:rPr lang="en-US" sz="1800" dirty="0"/>
              <a:t> de </a:t>
            </a:r>
            <a:r>
              <a:rPr lang="en-US" sz="1800" dirty="0" err="1"/>
              <a:t>suprafață</a:t>
            </a:r>
            <a:r>
              <a:rPr lang="en-US" sz="1800" dirty="0"/>
              <a:t> </a:t>
            </a:r>
            <a:r>
              <a:rPr lang="en-US" sz="1800" dirty="0" err="1"/>
              <a:t>poate</a:t>
            </a:r>
            <a:r>
              <a:rPr lang="en-US" sz="1800" dirty="0"/>
              <a:t> fi </a:t>
            </a:r>
            <a:r>
              <a:rPr lang="en-US" sz="1800" dirty="0" err="1"/>
              <a:t>înregistrată</a:t>
            </a:r>
            <a:r>
              <a:rPr lang="en-US" sz="1800" dirty="0"/>
              <a:t>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metode</a:t>
            </a:r>
            <a:r>
              <a:rPr lang="en-US" sz="1800" dirty="0"/>
              <a:t> de contact </a:t>
            </a:r>
            <a:r>
              <a:rPr lang="en-US" sz="1800" dirty="0" err="1"/>
              <a:t>sau</a:t>
            </a:r>
            <a:r>
              <a:rPr lang="en-US" sz="1800" dirty="0"/>
              <a:t> </a:t>
            </a:r>
            <a:r>
              <a:rPr lang="en-US" sz="1800" dirty="0" err="1"/>
              <a:t>fără</a:t>
            </a:r>
            <a:r>
              <a:rPr lang="en-US" sz="1800" dirty="0"/>
              <a:t> contact, </a:t>
            </a:r>
            <a:r>
              <a:rPr lang="en-US" sz="1800" dirty="0" err="1"/>
              <a:t>dar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practic</a:t>
            </a:r>
            <a:r>
              <a:rPr lang="en-US" sz="1800" dirty="0"/>
              <a:t> </a:t>
            </a:r>
            <a:r>
              <a:rPr lang="en-US" sz="1800" dirty="0" err="1"/>
              <a:t>imposibil</a:t>
            </a:r>
            <a:r>
              <a:rPr lang="en-US" sz="1800" dirty="0"/>
              <a:t> </a:t>
            </a:r>
            <a:r>
              <a:rPr lang="en-US" sz="1800" dirty="0" err="1"/>
              <a:t>să</a:t>
            </a:r>
            <a:r>
              <a:rPr lang="en-US" sz="1800" dirty="0"/>
              <a:t> o </a:t>
            </a:r>
            <a:r>
              <a:rPr lang="en-US" sz="1800" dirty="0" err="1"/>
              <a:t>măsurăm</a:t>
            </a:r>
            <a:r>
              <a:rPr lang="en-US" sz="1800" dirty="0"/>
              <a:t> de la </a:t>
            </a:r>
            <a:r>
              <a:rPr lang="en-US" sz="1800" dirty="0" err="1"/>
              <a:t>distanță</a:t>
            </a:r>
            <a:r>
              <a:rPr lang="en-US" sz="1800" dirty="0"/>
              <a:t> </a:t>
            </a:r>
            <a:r>
              <a:rPr lang="en-US" sz="1800" dirty="0" err="1"/>
              <a:t>folosind</a:t>
            </a:r>
            <a:r>
              <a:rPr lang="en-US" sz="1800" dirty="0"/>
              <a:t> </a:t>
            </a:r>
            <a:r>
              <a:rPr lang="en-US" sz="1800" dirty="0" err="1"/>
              <a:t>microfoane</a:t>
            </a:r>
            <a:r>
              <a:rPr lang="en-US" sz="1800" dirty="0"/>
              <a:t>. </a:t>
            </a:r>
            <a:r>
              <a:rPr lang="en-US" sz="1800" dirty="0" err="1"/>
              <a:t>Acest</a:t>
            </a:r>
            <a:r>
              <a:rPr lang="en-US" sz="1800" dirty="0"/>
              <a:t> </a:t>
            </a:r>
            <a:r>
              <a:rPr lang="en-US" sz="1800" dirty="0" err="1"/>
              <a:t>lucru</a:t>
            </a:r>
            <a:r>
              <a:rPr lang="en-US" sz="1800" dirty="0"/>
              <a:t> se </a:t>
            </a:r>
            <a:r>
              <a:rPr lang="en-US" sz="1800" dirty="0" err="1"/>
              <a:t>datorează</a:t>
            </a:r>
            <a:r>
              <a:rPr lang="en-US" sz="1800" dirty="0"/>
              <a:t> </a:t>
            </a:r>
            <a:r>
              <a:rPr lang="en-US" sz="1800" dirty="0" err="1"/>
              <a:t>faptului</a:t>
            </a:r>
            <a:r>
              <a:rPr lang="en-US" sz="1800" dirty="0"/>
              <a:t> </a:t>
            </a:r>
            <a:r>
              <a:rPr lang="en-US" sz="1800" dirty="0" err="1"/>
              <a:t>că</a:t>
            </a:r>
            <a:r>
              <a:rPr lang="en-US" sz="1800" dirty="0"/>
              <a:t> </a:t>
            </a:r>
            <a:r>
              <a:rPr lang="en-US" sz="1800" dirty="0" err="1"/>
              <a:t>undele</a:t>
            </a:r>
            <a:r>
              <a:rPr lang="en-US" sz="1800" dirty="0"/>
              <a:t> </a:t>
            </a:r>
            <a:r>
              <a:rPr lang="en-US" sz="1800" dirty="0" err="1"/>
              <a:t>acustice</a:t>
            </a:r>
            <a:r>
              <a:rPr lang="en-US" sz="1800" dirty="0"/>
              <a:t> </a:t>
            </a:r>
            <a:r>
              <a:rPr lang="en-US" sz="1800" dirty="0" err="1"/>
              <a:t>provenite</a:t>
            </a:r>
            <a:r>
              <a:rPr lang="en-US" sz="1800" dirty="0"/>
              <a:t> din </a:t>
            </a:r>
            <a:r>
              <a:rPr lang="en-US" sz="1800" dirty="0" err="1"/>
              <a:t>profunzimea</a:t>
            </a:r>
            <a:r>
              <a:rPr lang="en-US" sz="1800" dirty="0"/>
              <a:t> </a:t>
            </a:r>
            <a:r>
              <a:rPr lang="en-US" sz="1800" dirty="0" err="1"/>
              <a:t>corpului</a:t>
            </a:r>
            <a:r>
              <a:rPr lang="en-US" sz="1800" dirty="0"/>
              <a:t> sunt </a:t>
            </a:r>
            <a:r>
              <a:rPr lang="en-US" sz="1800" dirty="0" err="1"/>
              <a:t>aproape</a:t>
            </a:r>
            <a:r>
              <a:rPr lang="en-US" sz="1800" dirty="0"/>
              <a:t> </a:t>
            </a:r>
            <a:r>
              <a:rPr lang="en-US" sz="1800" dirty="0" err="1"/>
              <a:t>complet</a:t>
            </a:r>
            <a:r>
              <a:rPr lang="en-US" sz="1800" dirty="0"/>
              <a:t> </a:t>
            </a:r>
            <a:r>
              <a:rPr lang="en-US" sz="1800" dirty="0" err="1"/>
              <a:t>reflectate</a:t>
            </a:r>
            <a:r>
              <a:rPr lang="en-US" sz="1800" dirty="0"/>
              <a:t> </a:t>
            </a:r>
            <a:r>
              <a:rPr lang="en-US" sz="1800" dirty="0" err="1"/>
              <a:t>înapoi</a:t>
            </a:r>
            <a:r>
              <a:rPr lang="en-US" sz="1800" dirty="0"/>
              <a:t> de la </a:t>
            </a:r>
            <a:r>
              <a:rPr lang="en-US" sz="1800" dirty="0" err="1"/>
              <a:t>limita</a:t>
            </a:r>
            <a:r>
              <a:rPr lang="en-US" sz="1800" dirty="0"/>
              <a:t> </a:t>
            </a:r>
            <a:r>
              <a:rPr lang="en-US" sz="1800" dirty="0" err="1"/>
              <a:t>dintre</a:t>
            </a:r>
            <a:r>
              <a:rPr lang="en-US" sz="1800" dirty="0"/>
              <a:t> </a:t>
            </a:r>
            <a:r>
              <a:rPr lang="en-US" sz="1800" dirty="0" err="1"/>
              <a:t>aer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corpul</a:t>
            </a:r>
            <a:r>
              <a:rPr lang="en-US" sz="1800" dirty="0"/>
              <a:t> </a:t>
            </a:r>
            <a:r>
              <a:rPr lang="en-US" sz="1800" dirty="0" err="1"/>
              <a:t>uman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nu </a:t>
            </a:r>
            <a:r>
              <a:rPr lang="en-US" sz="1800" dirty="0" err="1"/>
              <a:t>ies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aer</a:t>
            </a:r>
            <a:r>
              <a:rPr lang="en-US" sz="1800" dirty="0"/>
              <a:t> din </a:t>
            </a:r>
            <a:r>
              <a:rPr lang="en-US" sz="1800" dirty="0" err="1"/>
              <a:t>corpul</a:t>
            </a:r>
            <a:r>
              <a:rPr lang="en-US" sz="1800" dirty="0"/>
              <a:t> </a:t>
            </a:r>
            <a:r>
              <a:rPr lang="en-US" sz="1800" dirty="0" err="1"/>
              <a:t>uman</a:t>
            </a:r>
            <a:r>
              <a:rPr lang="en-US" sz="1800" dirty="0"/>
              <a:t>. </a:t>
            </a:r>
            <a:r>
              <a:rPr lang="en-US" sz="1800" dirty="0" err="1"/>
              <a:t>Coeficientul</a:t>
            </a:r>
            <a:r>
              <a:rPr lang="en-US" sz="1800" dirty="0"/>
              <a:t> de </a:t>
            </a:r>
            <a:r>
              <a:rPr lang="en-US" sz="1800" dirty="0" err="1"/>
              <a:t>reflexie</a:t>
            </a:r>
            <a:r>
              <a:rPr lang="en-US" sz="1800" dirty="0"/>
              <a:t> al </a:t>
            </a:r>
            <a:r>
              <a:rPr lang="en-US" sz="1800" dirty="0" err="1"/>
              <a:t>undelor</a:t>
            </a:r>
            <a:r>
              <a:rPr lang="en-US" sz="1800" dirty="0"/>
              <a:t> </a:t>
            </a:r>
            <a:r>
              <a:rPr lang="en-US" sz="1800" dirty="0" err="1"/>
              <a:t>sonore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apropiat</a:t>
            </a:r>
            <a:r>
              <a:rPr lang="en-US" sz="1800" dirty="0"/>
              <a:t> de </a:t>
            </a:r>
            <a:r>
              <a:rPr lang="en-US" sz="1800" dirty="0" err="1"/>
              <a:t>unu</a:t>
            </a:r>
            <a:r>
              <a:rPr lang="en-US" sz="1800" dirty="0"/>
              <a:t> </a:t>
            </a:r>
            <a:r>
              <a:rPr lang="en-US" sz="1800" dirty="0" err="1"/>
              <a:t>datorită</a:t>
            </a:r>
            <a:r>
              <a:rPr lang="en-US" sz="1800" dirty="0"/>
              <a:t> </a:t>
            </a:r>
            <a:r>
              <a:rPr lang="en-US" sz="1800" dirty="0" err="1"/>
              <a:t>faptului</a:t>
            </a:r>
            <a:r>
              <a:rPr lang="en-US" sz="1800" dirty="0"/>
              <a:t> </a:t>
            </a:r>
            <a:r>
              <a:rPr lang="en-US" sz="1800" dirty="0" err="1"/>
              <a:t>că</a:t>
            </a:r>
            <a:r>
              <a:rPr lang="en-US" sz="1800" dirty="0"/>
              <a:t> </a:t>
            </a:r>
            <a:r>
              <a:rPr lang="en-US" sz="1800" dirty="0" err="1"/>
              <a:t>densitatea</a:t>
            </a:r>
            <a:r>
              <a:rPr lang="en-US" sz="1800" dirty="0"/>
              <a:t> </a:t>
            </a:r>
            <a:r>
              <a:rPr lang="en-US" sz="1800" dirty="0" err="1"/>
              <a:t>țesuturilor</a:t>
            </a:r>
            <a:r>
              <a:rPr lang="en-US" sz="1800" dirty="0"/>
              <a:t> </a:t>
            </a:r>
            <a:r>
              <a:rPr lang="en-US" sz="1800" dirty="0" err="1"/>
              <a:t>corpului</a:t>
            </a:r>
            <a:r>
              <a:rPr lang="en-US" sz="1800" dirty="0"/>
              <a:t> </a:t>
            </a:r>
            <a:r>
              <a:rPr lang="en-US" sz="1800" dirty="0" err="1"/>
              <a:t>uman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apropiată</a:t>
            </a:r>
            <a:r>
              <a:rPr lang="en-US" sz="1800" dirty="0"/>
              <a:t> de </a:t>
            </a:r>
            <a:r>
              <a:rPr lang="en-US" sz="1800" dirty="0" err="1"/>
              <a:t>densitatea</a:t>
            </a:r>
            <a:r>
              <a:rPr lang="en-US" sz="1800" dirty="0"/>
              <a:t> </a:t>
            </a:r>
            <a:r>
              <a:rPr lang="en-US" sz="1800" dirty="0" err="1"/>
              <a:t>apei</a:t>
            </a:r>
            <a:r>
              <a:rPr lang="en-US" sz="1800" dirty="0"/>
              <a:t>, care </a:t>
            </a:r>
            <a:r>
              <a:rPr lang="en-US" sz="1800" dirty="0" err="1"/>
              <a:t>este</a:t>
            </a:r>
            <a:r>
              <a:rPr lang="en-US" sz="1800" dirty="0"/>
              <a:t> cu </a:t>
            </a:r>
            <a:r>
              <a:rPr lang="en-US" sz="1800" dirty="0" err="1"/>
              <a:t>trei</a:t>
            </a:r>
            <a:r>
              <a:rPr lang="en-US" sz="1800" dirty="0"/>
              <a:t> </a:t>
            </a:r>
            <a:r>
              <a:rPr lang="en-US" sz="1800" dirty="0" err="1"/>
              <a:t>ordine</a:t>
            </a:r>
            <a:r>
              <a:rPr lang="en-US" sz="1800" dirty="0"/>
              <a:t> de </a:t>
            </a:r>
            <a:r>
              <a:rPr lang="en-US" sz="1800" dirty="0" err="1"/>
              <a:t>mărime</a:t>
            </a:r>
            <a:r>
              <a:rPr lang="en-US" sz="1800" dirty="0"/>
              <a:t> </a:t>
            </a:r>
            <a:r>
              <a:rPr lang="en-US" sz="1800" dirty="0" err="1"/>
              <a:t>mai</a:t>
            </a:r>
            <a:r>
              <a:rPr lang="en-US" sz="1800" dirty="0"/>
              <a:t> mare </a:t>
            </a:r>
            <a:r>
              <a:rPr lang="en-US" sz="1800" dirty="0" err="1"/>
              <a:t>decât</a:t>
            </a:r>
            <a:r>
              <a:rPr lang="en-US" sz="1800" dirty="0"/>
              <a:t> </a:t>
            </a:r>
            <a:r>
              <a:rPr lang="en-US" sz="1800" dirty="0" err="1"/>
              <a:t>densitatea</a:t>
            </a:r>
            <a:r>
              <a:rPr lang="en-US" sz="1800" dirty="0"/>
              <a:t> </a:t>
            </a:r>
            <a:r>
              <a:rPr lang="en-US" sz="1800" dirty="0" err="1"/>
              <a:t>aerului</a:t>
            </a:r>
            <a:r>
              <a:rPr lang="en-US" sz="1800" dirty="0"/>
              <a:t>. </a:t>
            </a:r>
            <a:endParaRPr lang="ro-RO" sz="1800" dirty="0"/>
          </a:p>
          <a:p>
            <a:pPr marL="0" indent="0">
              <a:buNone/>
            </a:pPr>
            <a:r>
              <a:rPr lang="en-US" sz="1800" dirty="0"/>
              <a:t>2) </a:t>
            </a:r>
            <a:r>
              <a:rPr lang="en-US" sz="1800" b="1" dirty="0" err="1"/>
              <a:t>emisie</a:t>
            </a:r>
            <a:r>
              <a:rPr lang="en-US" sz="1800" b="1" dirty="0"/>
              <a:t> </a:t>
            </a:r>
            <a:r>
              <a:rPr lang="en-US" sz="1800" b="1" dirty="0" err="1"/>
              <a:t>acustică</a:t>
            </a:r>
            <a:r>
              <a:rPr lang="en-US" sz="1800" b="1" dirty="0"/>
              <a:t> </a:t>
            </a:r>
            <a:r>
              <a:rPr lang="en-US" sz="1800" b="1" dirty="0" err="1"/>
              <a:t>cohleară</a:t>
            </a:r>
            <a:r>
              <a:rPr lang="en-US" sz="1800" b="1" dirty="0"/>
              <a:t> </a:t>
            </a:r>
            <a:r>
              <a:rPr lang="en-US" sz="1800" dirty="0"/>
              <a:t>(CAE) - </a:t>
            </a:r>
            <a:r>
              <a:rPr lang="en-US" sz="1800" dirty="0" err="1"/>
              <a:t>radiație</a:t>
            </a:r>
            <a:r>
              <a:rPr lang="en-US" sz="1800" dirty="0"/>
              <a:t> din </a:t>
            </a:r>
            <a:r>
              <a:rPr lang="en-US" sz="1800" dirty="0" err="1"/>
              <a:t>urechea</a:t>
            </a:r>
            <a:r>
              <a:rPr lang="en-US" sz="1800" dirty="0"/>
              <a:t> </a:t>
            </a:r>
            <a:r>
              <a:rPr lang="en-US" sz="1800" dirty="0" err="1"/>
              <a:t>umană</a:t>
            </a:r>
            <a:r>
              <a:rPr lang="en-US" sz="1800" dirty="0"/>
              <a:t> (v ~10³ Hz); </a:t>
            </a:r>
            <a:r>
              <a:rPr lang="en-US" sz="1800" dirty="0" err="1"/>
              <a:t>Toate</a:t>
            </a:r>
            <a:r>
              <a:rPr lang="en-US" sz="1800" dirty="0"/>
              <a:t> </a:t>
            </a:r>
            <a:r>
              <a:rPr lang="en-US" sz="1800" dirty="0" err="1"/>
              <a:t>vertebratele</a:t>
            </a:r>
            <a:r>
              <a:rPr lang="en-US" sz="1800" dirty="0"/>
              <a:t> </a:t>
            </a:r>
            <a:r>
              <a:rPr lang="en-US" sz="1800" dirty="0" err="1"/>
              <a:t>terestre</a:t>
            </a:r>
            <a:r>
              <a:rPr lang="en-US" sz="1800" dirty="0"/>
              <a:t>, </a:t>
            </a:r>
            <a:r>
              <a:rPr lang="en-US" sz="1800" dirty="0" err="1"/>
              <a:t>însă</a:t>
            </a:r>
            <a:r>
              <a:rPr lang="en-US" sz="1800" dirty="0"/>
              <a:t>, au un organ special </a:t>
            </a:r>
            <a:r>
              <a:rPr lang="en-US" sz="1800" dirty="0" err="1"/>
              <a:t>în</a:t>
            </a:r>
            <a:r>
              <a:rPr lang="en-US" sz="1800" dirty="0"/>
              <a:t> care se </a:t>
            </a:r>
            <a:r>
              <a:rPr lang="en-US" sz="1800" dirty="0" err="1"/>
              <a:t>realizează</a:t>
            </a:r>
            <a:r>
              <a:rPr lang="en-US" sz="1800" dirty="0"/>
              <a:t> o </a:t>
            </a:r>
            <a:r>
              <a:rPr lang="en-US" sz="1800" dirty="0" err="1"/>
              <a:t>bună</a:t>
            </a:r>
            <a:r>
              <a:rPr lang="en-US" sz="1800" dirty="0"/>
              <a:t> </a:t>
            </a:r>
            <a:r>
              <a:rPr lang="en-US" sz="1800" dirty="0" err="1"/>
              <a:t>adaptare</a:t>
            </a:r>
            <a:r>
              <a:rPr lang="en-US" sz="1800" dirty="0"/>
              <a:t> </a:t>
            </a:r>
            <a:r>
              <a:rPr lang="en-US" sz="1800" dirty="0" err="1"/>
              <a:t>acustică</a:t>
            </a:r>
            <a:r>
              <a:rPr lang="en-US" sz="1800" dirty="0"/>
              <a:t> </a:t>
            </a:r>
            <a:r>
              <a:rPr lang="en-US" sz="1800" dirty="0" err="1"/>
              <a:t>între</a:t>
            </a:r>
            <a:r>
              <a:rPr lang="en-US" sz="1800" dirty="0"/>
              <a:t> </a:t>
            </a:r>
            <a:r>
              <a:rPr lang="en-US" sz="1800" dirty="0" err="1"/>
              <a:t>aer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mediul</a:t>
            </a:r>
            <a:r>
              <a:rPr lang="en-US" sz="1800" dirty="0"/>
              <a:t> </a:t>
            </a:r>
            <a:r>
              <a:rPr lang="en-US" sz="1800" dirty="0" err="1"/>
              <a:t>lichid</a:t>
            </a:r>
            <a:r>
              <a:rPr lang="en-US" sz="1800" dirty="0"/>
              <a:t> - </a:t>
            </a:r>
            <a:r>
              <a:rPr lang="en-US" sz="1800" dirty="0" err="1"/>
              <a:t>aceasta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urechea</a:t>
            </a:r>
            <a:r>
              <a:rPr lang="en-US" sz="1800" dirty="0"/>
              <a:t>. </a:t>
            </a:r>
            <a:r>
              <a:rPr lang="en-US" sz="1800" dirty="0" err="1"/>
              <a:t>Urechea</a:t>
            </a:r>
            <a:r>
              <a:rPr lang="en-US" sz="1800" dirty="0"/>
              <a:t> </a:t>
            </a:r>
            <a:r>
              <a:rPr lang="en-US" sz="1800" dirty="0" err="1"/>
              <a:t>medie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cea</a:t>
            </a:r>
            <a:r>
              <a:rPr lang="en-US" sz="1800" dirty="0"/>
              <a:t> </a:t>
            </a:r>
            <a:r>
              <a:rPr lang="en-US" sz="1800" dirty="0" err="1"/>
              <a:t>internă</a:t>
            </a:r>
            <a:r>
              <a:rPr lang="en-US" sz="1800" dirty="0"/>
              <a:t> </a:t>
            </a:r>
            <a:r>
              <a:rPr lang="en-US" sz="1800" dirty="0" err="1"/>
              <a:t>asigură</a:t>
            </a:r>
            <a:r>
              <a:rPr lang="en-US" sz="1800" dirty="0"/>
              <a:t> o </a:t>
            </a:r>
            <a:r>
              <a:rPr lang="en-US" sz="1800" dirty="0" err="1"/>
              <a:t>transmitere</a:t>
            </a:r>
            <a:r>
              <a:rPr lang="en-US" sz="1800" dirty="0"/>
              <a:t> </a:t>
            </a:r>
            <a:r>
              <a:rPr lang="en-US" sz="1800" dirty="0" err="1"/>
              <a:t>aproape</a:t>
            </a:r>
            <a:r>
              <a:rPr lang="en-US" sz="1800" dirty="0"/>
              <a:t> </a:t>
            </a:r>
            <a:r>
              <a:rPr lang="en-US" sz="1800" dirty="0" err="1"/>
              <a:t>fără</a:t>
            </a:r>
            <a:r>
              <a:rPr lang="en-US" sz="1800" dirty="0"/>
              <a:t> </a:t>
            </a:r>
            <a:r>
              <a:rPr lang="en-US" sz="1800" dirty="0" err="1"/>
              <a:t>pierderi</a:t>
            </a:r>
            <a:r>
              <a:rPr lang="en-US" sz="1800" dirty="0"/>
              <a:t> a </a:t>
            </a:r>
            <a:r>
              <a:rPr lang="en-US" sz="1800" dirty="0" err="1"/>
              <a:t>undelor</a:t>
            </a:r>
            <a:r>
              <a:rPr lang="en-US" sz="1800" dirty="0"/>
              <a:t> </a:t>
            </a:r>
            <a:r>
              <a:rPr lang="en-US" sz="1800" dirty="0" err="1"/>
              <a:t>sonore</a:t>
            </a:r>
            <a:r>
              <a:rPr lang="en-US" sz="1800" dirty="0"/>
              <a:t> din </a:t>
            </a:r>
            <a:r>
              <a:rPr lang="en-US" sz="1800" dirty="0" err="1"/>
              <a:t>aer</a:t>
            </a:r>
            <a:r>
              <a:rPr lang="en-US" sz="1800" dirty="0"/>
              <a:t> </a:t>
            </a:r>
            <a:r>
              <a:rPr lang="en-US" sz="1800" dirty="0" err="1"/>
              <a:t>către</a:t>
            </a:r>
            <a:r>
              <a:rPr lang="en-US" sz="1800" dirty="0"/>
              <a:t> </a:t>
            </a:r>
            <a:r>
              <a:rPr lang="en-US" sz="1800" dirty="0" err="1"/>
              <a:t>celulele</a:t>
            </a:r>
            <a:r>
              <a:rPr lang="en-US" sz="1800" dirty="0"/>
              <a:t> </a:t>
            </a:r>
            <a:r>
              <a:rPr lang="en-US" sz="1800" dirty="0" err="1"/>
              <a:t>receptoare</a:t>
            </a:r>
            <a:r>
              <a:rPr lang="en-US" sz="1800" dirty="0"/>
              <a:t> ale </a:t>
            </a:r>
            <a:r>
              <a:rPr lang="en-US" sz="1800" dirty="0" err="1"/>
              <a:t>urechii</a:t>
            </a:r>
            <a:r>
              <a:rPr lang="en-US" sz="1800" dirty="0"/>
              <a:t> interne.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consecință</a:t>
            </a:r>
            <a:r>
              <a:rPr lang="en-US" sz="1800" dirty="0"/>
              <a:t>,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principiu</a:t>
            </a:r>
            <a:r>
              <a:rPr lang="en-US" sz="1800" dirty="0"/>
              <a:t>,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posibil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procesul</a:t>
            </a:r>
            <a:r>
              <a:rPr lang="en-US" sz="1800" dirty="0"/>
              <a:t> invers - </a:t>
            </a:r>
            <a:r>
              <a:rPr lang="en-US" sz="1800" dirty="0" err="1"/>
              <a:t>transmiterea</a:t>
            </a:r>
            <a:r>
              <a:rPr lang="en-US" sz="1800" dirty="0"/>
              <a:t> de la </a:t>
            </a:r>
            <a:r>
              <a:rPr lang="en-US" sz="1800" dirty="0" err="1"/>
              <a:t>ureche</a:t>
            </a:r>
            <a:r>
              <a:rPr lang="en-US" sz="1800" dirty="0"/>
              <a:t> la </a:t>
            </a:r>
            <a:r>
              <a:rPr lang="en-US" sz="1800" dirty="0" err="1"/>
              <a:t>mediu</a:t>
            </a:r>
            <a:r>
              <a:rPr lang="en-US" sz="1800" dirty="0"/>
              <a:t> - </a:t>
            </a:r>
            <a:r>
              <a:rPr lang="en-US" sz="1800" dirty="0" err="1"/>
              <a:t>și</a:t>
            </a:r>
            <a:r>
              <a:rPr lang="en-US" sz="1800" dirty="0"/>
              <a:t> a </a:t>
            </a:r>
            <a:r>
              <a:rPr lang="en-US" sz="1800" dirty="0" err="1"/>
              <a:t>fost</a:t>
            </a:r>
            <a:r>
              <a:rPr lang="en-US" sz="1800" dirty="0"/>
              <a:t> </a:t>
            </a:r>
            <a:r>
              <a:rPr lang="en-US" sz="1800" dirty="0" err="1"/>
              <a:t>detectat</a:t>
            </a:r>
            <a:r>
              <a:rPr lang="en-US" sz="1800" dirty="0"/>
              <a:t> experimental </a:t>
            </a:r>
            <a:r>
              <a:rPr lang="en-US" sz="1800" dirty="0" err="1"/>
              <a:t>folosind</a:t>
            </a:r>
            <a:r>
              <a:rPr lang="en-US" sz="1800" dirty="0"/>
              <a:t> un </a:t>
            </a:r>
            <a:r>
              <a:rPr lang="en-US" sz="1800" dirty="0" err="1"/>
              <a:t>microfon</a:t>
            </a:r>
            <a:r>
              <a:rPr lang="en-US" sz="1800" dirty="0"/>
              <a:t> </a:t>
            </a:r>
            <a:r>
              <a:rPr lang="en-US" sz="1800" dirty="0" err="1"/>
              <a:t>introdus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canalul</a:t>
            </a:r>
            <a:r>
              <a:rPr lang="en-US" sz="1800" dirty="0"/>
              <a:t> </a:t>
            </a:r>
            <a:r>
              <a:rPr lang="en-US" sz="1800" dirty="0" err="1"/>
              <a:t>auditiv</a:t>
            </a:r>
            <a:r>
              <a:rPr lang="en-US" sz="1800" dirty="0"/>
              <a:t>. </a:t>
            </a:r>
            <a:endParaRPr lang="ro-RO" sz="1800" dirty="0"/>
          </a:p>
          <a:p>
            <a:pPr marL="0" indent="0">
              <a:buNone/>
            </a:pPr>
            <a:r>
              <a:rPr lang="en-US" sz="1800" dirty="0"/>
              <a:t>3) </a:t>
            </a:r>
            <a:r>
              <a:rPr lang="en-US" sz="1800" b="1" dirty="0" err="1"/>
              <a:t>radiație</a:t>
            </a:r>
            <a:r>
              <a:rPr lang="en-US" sz="1800" b="1" dirty="0"/>
              <a:t> </a:t>
            </a:r>
            <a:r>
              <a:rPr lang="en-US" sz="1800" b="1" dirty="0" err="1"/>
              <a:t>ultrasonică</a:t>
            </a:r>
            <a:r>
              <a:rPr lang="en-US" sz="1800" b="1" dirty="0"/>
              <a:t> </a:t>
            </a:r>
            <a:r>
              <a:rPr lang="en-US" sz="1800" dirty="0"/>
              <a:t>(v - 1-10 MHz). Sursa </a:t>
            </a:r>
            <a:r>
              <a:rPr lang="en-US" sz="1800" dirty="0" err="1"/>
              <a:t>studiului</a:t>
            </a:r>
            <a:r>
              <a:rPr lang="en-US" sz="1800" dirty="0"/>
              <a:t> </a:t>
            </a:r>
            <a:r>
              <a:rPr lang="en-US" sz="1800" dirty="0" err="1"/>
              <a:t>acustic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domeniul</a:t>
            </a:r>
            <a:r>
              <a:rPr lang="en-US" sz="1800" dirty="0"/>
              <a:t> </a:t>
            </a:r>
            <a:r>
              <a:rPr lang="ro-RO" sz="1800" dirty="0"/>
              <a:t>MHz</a:t>
            </a:r>
            <a:r>
              <a:rPr lang="en-US" sz="1800" dirty="0"/>
              <a:t>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radiația</a:t>
            </a:r>
            <a:r>
              <a:rPr lang="en-US" sz="1800" dirty="0"/>
              <a:t> </a:t>
            </a:r>
            <a:r>
              <a:rPr lang="en-US" sz="1800" dirty="0" err="1"/>
              <a:t>acustică</a:t>
            </a:r>
            <a:r>
              <a:rPr lang="en-US" sz="1800" dirty="0"/>
              <a:t> </a:t>
            </a:r>
            <a:r>
              <a:rPr lang="en-US" sz="1800" dirty="0" err="1"/>
              <a:t>termică</a:t>
            </a:r>
            <a:r>
              <a:rPr lang="en-US" sz="1800" dirty="0"/>
              <a:t> - un analog </a:t>
            </a:r>
            <a:r>
              <a:rPr lang="en-US" sz="1800" dirty="0" err="1"/>
              <a:t>complet</a:t>
            </a:r>
            <a:r>
              <a:rPr lang="en-US" sz="1800" dirty="0"/>
              <a:t> al </a:t>
            </a:r>
            <a:r>
              <a:rPr lang="en-US" sz="1800" dirty="0" err="1"/>
              <a:t>radiației</a:t>
            </a:r>
            <a:r>
              <a:rPr lang="en-US" sz="1800" dirty="0"/>
              <a:t> </a:t>
            </a:r>
            <a:r>
              <a:rPr lang="en-US" sz="1800" dirty="0" err="1"/>
              <a:t>electromagnetice</a:t>
            </a:r>
            <a:r>
              <a:rPr lang="en-US" sz="1800" dirty="0"/>
              <a:t> </a:t>
            </a:r>
            <a:r>
              <a:rPr lang="en-US" sz="1800" dirty="0" err="1"/>
              <a:t>corespunzătoare</a:t>
            </a:r>
            <a:r>
              <a:rPr lang="en-US" sz="1800" dirty="0"/>
              <a:t>. </a:t>
            </a:r>
            <a:r>
              <a:rPr lang="en-US" sz="1800" dirty="0" err="1"/>
              <a:t>Aceasta</a:t>
            </a:r>
            <a:r>
              <a:rPr lang="en-US" sz="1800" dirty="0"/>
              <a:t> </a:t>
            </a:r>
            <a:r>
              <a:rPr lang="en-US" sz="1800" dirty="0" err="1"/>
              <a:t>apare</a:t>
            </a:r>
            <a:r>
              <a:rPr lang="en-US" sz="1800" dirty="0"/>
              <a:t> ca </a:t>
            </a:r>
            <a:r>
              <a:rPr lang="en-US" sz="1800" dirty="0" err="1"/>
              <a:t>urmare</a:t>
            </a:r>
            <a:r>
              <a:rPr lang="en-US" sz="1800" dirty="0"/>
              <a:t> a </a:t>
            </a:r>
            <a:r>
              <a:rPr lang="en-US" sz="1800" dirty="0" err="1"/>
              <a:t>mișcării</a:t>
            </a:r>
            <a:r>
              <a:rPr lang="en-US" sz="1800" dirty="0"/>
              <a:t> </a:t>
            </a:r>
            <a:r>
              <a:rPr lang="en-US" sz="1800" dirty="0" err="1"/>
              <a:t>termice</a:t>
            </a:r>
            <a:r>
              <a:rPr lang="en-US" sz="1800" dirty="0"/>
              <a:t> </a:t>
            </a:r>
            <a:r>
              <a:rPr lang="en-US" sz="1800" dirty="0" err="1"/>
              <a:t>haotice</a:t>
            </a:r>
            <a:r>
              <a:rPr lang="en-US" sz="1800" dirty="0"/>
              <a:t> a </a:t>
            </a:r>
            <a:r>
              <a:rPr lang="en-US" sz="1800" dirty="0" err="1"/>
              <a:t>atomilor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moleculelor</a:t>
            </a:r>
            <a:r>
              <a:rPr lang="en-US" sz="1800" dirty="0"/>
              <a:t> </a:t>
            </a:r>
            <a:r>
              <a:rPr lang="en-US" sz="1800" dirty="0" err="1"/>
              <a:t>corpului</a:t>
            </a:r>
            <a:r>
              <a:rPr lang="en-US" sz="1800" dirty="0"/>
              <a:t> </a:t>
            </a:r>
            <a:r>
              <a:rPr lang="en-US" sz="1800" dirty="0" err="1"/>
              <a:t>uman</a:t>
            </a:r>
            <a:r>
              <a:rPr lang="en-US" sz="1800" dirty="0"/>
              <a:t>. </a:t>
            </a:r>
            <a:r>
              <a:rPr lang="en-US" sz="1800" dirty="0" err="1"/>
              <a:t>Intensitatea</a:t>
            </a:r>
            <a:r>
              <a:rPr lang="en-US" sz="1800" dirty="0"/>
              <a:t> </a:t>
            </a:r>
            <a:r>
              <a:rPr lang="en-US" sz="1800" dirty="0" err="1"/>
              <a:t>acestor</a:t>
            </a:r>
            <a:r>
              <a:rPr lang="en-US" sz="1800" dirty="0"/>
              <a:t> </a:t>
            </a:r>
            <a:r>
              <a:rPr lang="en-US" sz="1800" dirty="0" err="1"/>
              <a:t>unde</a:t>
            </a:r>
            <a:r>
              <a:rPr lang="en-US" sz="1800" dirty="0"/>
              <a:t> </a:t>
            </a:r>
            <a:r>
              <a:rPr lang="en-US" sz="1800" dirty="0" err="1"/>
              <a:t>acustice</a:t>
            </a:r>
            <a:r>
              <a:rPr lang="en-US" sz="1800" dirty="0"/>
              <a:t>, la </a:t>
            </a:r>
            <a:r>
              <a:rPr lang="en-US" sz="1800" dirty="0" err="1"/>
              <a:t>fel</a:t>
            </a:r>
            <a:r>
              <a:rPr lang="en-US" sz="1800" dirty="0"/>
              <a:t> ca </a:t>
            </a:r>
            <a:r>
              <a:rPr lang="en-US" sz="1800" dirty="0" err="1"/>
              <a:t>undele</a:t>
            </a:r>
            <a:r>
              <a:rPr lang="en-US" sz="1800" dirty="0"/>
              <a:t> </a:t>
            </a:r>
            <a:r>
              <a:rPr lang="en-US" sz="1800" dirty="0" err="1"/>
              <a:t>electromagnetice</a:t>
            </a:r>
            <a:r>
              <a:rPr lang="en-US" sz="1800" dirty="0"/>
              <a:t>, </a:t>
            </a:r>
            <a:r>
              <a:rPr lang="en-US" sz="1800" dirty="0" err="1"/>
              <a:t>este</a:t>
            </a:r>
            <a:r>
              <a:rPr lang="en-US" sz="1800" dirty="0"/>
              <a:t> </a:t>
            </a:r>
            <a:r>
              <a:rPr lang="en-US" sz="1800" dirty="0" err="1"/>
              <a:t>determinată</a:t>
            </a:r>
            <a:r>
              <a:rPr lang="en-US" sz="1800" dirty="0"/>
              <a:t> de </a:t>
            </a:r>
            <a:r>
              <a:rPr lang="en-US" sz="1800" dirty="0" err="1"/>
              <a:t>temperatura</a:t>
            </a:r>
            <a:r>
              <a:rPr lang="en-US" sz="1800" dirty="0"/>
              <a:t> </a:t>
            </a:r>
            <a:r>
              <a:rPr lang="en-US" sz="1800" dirty="0" err="1"/>
              <a:t>absolută</a:t>
            </a:r>
            <a:r>
              <a:rPr lang="en-US" sz="1800" dirty="0"/>
              <a:t> a </a:t>
            </a:r>
            <a:r>
              <a:rPr lang="en-US" sz="1800" dirty="0" err="1"/>
              <a:t>corpului</a:t>
            </a:r>
            <a:r>
              <a:rPr lang="en-US" sz="1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01776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5556</Words>
  <Application>Microsoft Office PowerPoint</Application>
  <PresentationFormat>Widescreen</PresentationFormat>
  <Paragraphs>151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Câmpurile electrice ale organismului uman</vt:lpstr>
      <vt:lpstr>Radiatia de la obiecte biologice –  obiect informativ pentru studii</vt:lpstr>
      <vt:lpstr>PowerPoint Presentation</vt:lpstr>
      <vt:lpstr>PowerPoint Presentation</vt:lpstr>
      <vt:lpstr>PowerPoint Presentation</vt:lpstr>
      <vt:lpstr>Tipuri de câmpuri fizice ale corpului uman. Sursele lor</vt:lpstr>
      <vt:lpstr>Caracteristicile și sursele câmpurilor electromagnetice generate de corpul uman</vt:lpstr>
      <vt:lpstr>Inducția (B) a corpului magnetic al unei persoane și a mediului înconjurător</vt:lpstr>
      <vt:lpstr>Câmpuri acustice</vt:lpstr>
      <vt:lpstr>Radiația IR</vt:lpstr>
      <vt:lpstr>Imagistica termică în biologie și medicină. </vt:lpstr>
      <vt:lpstr>PowerPoint Presentation</vt:lpstr>
      <vt:lpstr>Microunde electromagnetice</vt:lpstr>
      <vt:lpstr>Radiometria cu microunde în medicină. </vt:lpstr>
      <vt:lpstr>Radiația optică a corpului uman </vt:lpstr>
      <vt:lpstr>Activitatea electrică a organelor</vt:lpstr>
      <vt:lpstr>Câmpuri electrice externe ale organelor. Principiul generatorului echivalent</vt:lpstr>
      <vt:lpstr>PowerPoint Presentation</vt:lpstr>
      <vt:lpstr>PowerPoint Presentation</vt:lpstr>
      <vt:lpstr>PowerPoint Presentation</vt:lpstr>
      <vt:lpstr>PowerPoint Presentation</vt:lpstr>
      <vt:lpstr>Teoria dipolului</vt:lpstr>
      <vt:lpstr>Teoria vectorială</vt:lpstr>
      <vt:lpstr>Teoria vectorială. Cont.</vt:lpstr>
      <vt:lpstr>Teoria unghiului solid</vt:lpstr>
      <vt:lpstr>Să rezumăm. </vt:lpstr>
      <vt:lpstr>Biomedical devices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Artur Buzdugan</dc:creator>
  <cp:lastModifiedBy>buzdugan artur</cp:lastModifiedBy>
  <cp:revision>2</cp:revision>
  <dcterms:created xsi:type="dcterms:W3CDTF">2025-09-04T08:05:30Z</dcterms:created>
  <dcterms:modified xsi:type="dcterms:W3CDTF">2025-09-14T17:58:36Z</dcterms:modified>
</cp:coreProperties>
</file>