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4660"/>
  </p:normalViewPr>
  <p:slideViewPr>
    <p:cSldViewPr snapToGrid="0">
      <p:cViewPr>
        <p:scale>
          <a:sx n="118" d="100"/>
          <a:sy n="118" d="100"/>
        </p:scale>
        <p:origin x="-60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B6F2C-B9F2-402A-8688-14F5531FC8D3}" type="datetimeFigureOut">
              <a:rPr lang="en-US" smtClean="0"/>
              <a:t>9/27/2021</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2D151-C640-4615-B4EA-FB9F2C03BAA5}" type="slidenum">
              <a:rPr lang="en-US" smtClean="0"/>
              <a:t>‹#›</a:t>
            </a:fld>
            <a:endParaRPr lang="en-US"/>
          </a:p>
        </p:txBody>
      </p:sp>
    </p:spTree>
    <p:extLst>
      <p:ext uri="{BB962C8B-B14F-4D97-AF65-F5344CB8AC3E}">
        <p14:creationId xmlns:p14="http://schemas.microsoft.com/office/powerpoint/2010/main" val="400143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0E22D151-C640-4615-B4EA-FB9F2C03BAA5}" type="slidenum">
              <a:rPr lang="en-US" smtClean="0"/>
              <a:t>5</a:t>
            </a:fld>
            <a:endParaRPr lang="en-US"/>
          </a:p>
        </p:txBody>
      </p:sp>
    </p:spTree>
    <p:extLst>
      <p:ext uri="{BB962C8B-B14F-4D97-AF65-F5344CB8AC3E}">
        <p14:creationId xmlns:p14="http://schemas.microsoft.com/office/powerpoint/2010/main" val="55936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9/27/2021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4929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9/27/2021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70899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9/27/2021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27369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9/27/2021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475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BB42FD-6366-4779-9FE3-3E8955923E93}" type="datetimeFigureOut">
              <a:rPr lang="en-US" smtClean="0"/>
              <a:t>9/27/2021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6475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3EBB42FD-6366-4779-9FE3-3E8955923E93}" type="datetimeFigureOut">
              <a:rPr lang="en-US" smtClean="0"/>
              <a:t>9/27/2021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73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3EBB42FD-6366-4779-9FE3-3E8955923E93}" type="datetimeFigureOut">
              <a:rPr lang="en-US" smtClean="0"/>
              <a:t>9/27/2021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0602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3EBB42FD-6366-4779-9FE3-3E8955923E93}" type="datetimeFigureOut">
              <a:rPr lang="en-US" smtClean="0"/>
              <a:t>9/27/2021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78978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BB42FD-6366-4779-9FE3-3E8955923E93}" type="datetimeFigureOut">
              <a:rPr lang="en-US" smtClean="0"/>
              <a:t>9/27/2021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48694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9/27/2021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42842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9/27/2021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552748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B42FD-6366-4779-9FE3-3E8955923E93}" type="datetimeFigureOut">
              <a:rPr lang="en-US" smtClean="0"/>
              <a:t>9/27/2021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49529-30DE-4910-9B6E-9EAF452A3B24}" type="slidenum">
              <a:rPr lang="en-US" smtClean="0"/>
              <a:t>‹#›</a:t>
            </a:fld>
            <a:endParaRPr lang="en-US"/>
          </a:p>
        </p:txBody>
      </p:sp>
    </p:spTree>
    <p:extLst>
      <p:ext uri="{BB962C8B-B14F-4D97-AF65-F5344CB8AC3E}">
        <p14:creationId xmlns:p14="http://schemas.microsoft.com/office/powerpoint/2010/main" val="618599937"/>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5" Type="http://schemas.openxmlformats.org/officeDocument/2006/relationships/image" Target="../media/image25.jpeg"/><Relationship Id="rId4" Type="http://schemas.openxmlformats.org/officeDocument/2006/relationships/image" Target="../media/image24.jpeg"/></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2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gif"/><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32095" y="300186"/>
            <a:ext cx="10127810" cy="1610094"/>
          </a:xfrm>
        </p:spPr>
        <p:txBody>
          <a:bodyPr>
            <a:noAutofit/>
          </a:bodyPr>
          <a:lstStyle/>
          <a:p>
            <a:r>
              <a:rPr lang="x-none" sz="4000" b="1" dirty="0" smtClean="0">
                <a:latin typeface="Times New Roman" panose="02020603050405020304" pitchFamily="18" charset="0"/>
                <a:cs typeface="Times New Roman" panose="02020603050405020304" pitchFamily="18" charset="0"/>
              </a:rPr>
              <a:t>Proiectarea Asistată în Electronică</a:t>
            </a:r>
            <a:br>
              <a:rPr lang="x-none" sz="4000" b="1" dirty="0" smtClean="0">
                <a:latin typeface="Times New Roman" panose="02020603050405020304" pitchFamily="18" charset="0"/>
                <a:cs typeface="Times New Roman" panose="02020603050405020304" pitchFamily="18" charset="0"/>
              </a:rPr>
            </a:br>
            <a:r>
              <a:rPr lang="en-GB" sz="4000" b="1" dirty="0" smtClean="0">
                <a:latin typeface="Times New Roman" panose="02020603050405020304" pitchFamily="18" charset="0"/>
                <a:cs typeface="Times New Roman" panose="02020603050405020304" pitchFamily="18" charset="0"/>
              </a:rPr>
              <a:t>T</a:t>
            </a:r>
            <a:r>
              <a:rPr lang="x-none" sz="4000" b="1" dirty="0" smtClean="0">
                <a:latin typeface="Times New Roman" panose="02020603050405020304" pitchFamily="18" charset="0"/>
                <a:cs typeface="Times New Roman" panose="02020603050405020304" pitchFamily="18" charset="0"/>
              </a:rPr>
              <a:t>.3 – </a:t>
            </a:r>
            <a:r>
              <a:rPr lang="ro-RO" sz="4000" b="1" dirty="0">
                <a:latin typeface="Times New Roman" panose="02020603050405020304" pitchFamily="18" charset="0"/>
                <a:cs typeface="Times New Roman" panose="02020603050405020304" pitchFamily="18" charset="0"/>
              </a:rPr>
              <a:t>Tehnologiile de fabricare a cablajului imprimat.</a:t>
            </a:r>
            <a:endParaRPr lang="en-US" sz="4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6019800"/>
            <a:ext cx="9144000" cy="635000"/>
          </a:xfrm>
        </p:spPr>
        <p:txBody>
          <a:bodyPr/>
          <a:lstStyle/>
          <a:p>
            <a:r>
              <a:rPr lang="en-US" dirty="0" smtClean="0"/>
              <a:t>Conf. Univ. Dr. </a:t>
            </a:r>
            <a:r>
              <a:rPr lang="en-US" dirty="0" err="1" smtClean="0"/>
              <a:t>Crețu</a:t>
            </a:r>
            <a:r>
              <a:rPr lang="en-US" dirty="0" smtClean="0"/>
              <a:t> </a:t>
            </a:r>
            <a:r>
              <a:rPr lang="en-US" dirty="0" err="1" smtClean="0"/>
              <a:t>Vasilii</a:t>
            </a:r>
            <a:endParaRPr lang="en-US" dirty="0" smtClean="0"/>
          </a:p>
          <a:p>
            <a:endParaRPr lang="en-US" dirty="0"/>
          </a:p>
        </p:txBody>
      </p:sp>
      <p:sp>
        <p:nvSpPr>
          <p:cNvPr id="4" name="TextBox 3"/>
          <p:cNvSpPr txBox="1"/>
          <p:nvPr/>
        </p:nvSpPr>
        <p:spPr>
          <a:xfrm>
            <a:off x="1524000" y="2026216"/>
            <a:ext cx="8359366" cy="369332"/>
          </a:xfrm>
          <a:prstGeom prst="rect">
            <a:avLst/>
          </a:prstGeom>
          <a:noFill/>
        </p:spPr>
        <p:txBody>
          <a:bodyPr wrap="square" rtlCol="0">
            <a:spAutoFit/>
          </a:bodyPr>
          <a:lstStyle/>
          <a:p>
            <a:r>
              <a:rPr lang="x-none" dirty="0" smtClean="0"/>
              <a:t>Scopul Lecției: metodele</a:t>
            </a:r>
            <a:r>
              <a:rPr lang="en-GB" dirty="0" smtClean="0"/>
              <a:t> </a:t>
            </a:r>
            <a:r>
              <a:rPr lang="x-none" dirty="0" smtClean="0"/>
              <a:t>tehnologice specifice pentru fabricarea cablajelor imprimate</a:t>
            </a:r>
            <a:endParaRPr lang="en-US" dirty="0"/>
          </a:p>
        </p:txBody>
      </p:sp>
    </p:spTree>
    <p:extLst>
      <p:ext uri="{BB962C8B-B14F-4D97-AF65-F5344CB8AC3E}">
        <p14:creationId xmlns:p14="http://schemas.microsoft.com/office/powerpoint/2010/main" val="3415190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481" y="90535"/>
            <a:ext cx="11272319" cy="6086428"/>
          </a:xfrm>
        </p:spPr>
        <p:txBody>
          <a:bodyPr/>
          <a:lstStyle/>
          <a:p>
            <a:pPr marL="0" indent="0">
              <a:buNone/>
            </a:pPr>
            <a:r>
              <a:rPr lang="en-GB" dirty="0" err="1" smtClean="0"/>
              <a:t>Alte</a:t>
            </a:r>
            <a:r>
              <a:rPr lang="en-GB" dirty="0" smtClean="0"/>
              <a:t> </a:t>
            </a:r>
            <a:r>
              <a:rPr lang="en-GB" dirty="0" err="1" smtClean="0"/>
              <a:t>metode</a:t>
            </a:r>
            <a:endParaRPr lang="ru-RU" dirty="0" smtClean="0"/>
          </a:p>
        </p:txBody>
      </p:sp>
      <p:pic>
        <p:nvPicPr>
          <p:cNvPr id="2050" name="Picture 2" descr="Технологическая схема изготовления слоев методом 'Тентинг' с использованием сухого пленочного фоторезис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9521"/>
            <a:ext cx="6096000" cy="4572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Технологическая схема изготовления слоев субтрактивным методом с использованием металлорезиста (олово-свинец)"/>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7481" y="929521"/>
            <a:ext cx="5894769" cy="4421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602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Технологическая схема изготовления слоев методом 'Пафос'"/>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307" y="241457"/>
            <a:ext cx="6096000" cy="4572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Формирование переходов в двуслойном пакете, изготовленном методом Пафос"/>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95366"/>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0549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smtservice.ru/platyi/images/ris8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789" y="187137"/>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972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7283" y="63374"/>
            <a:ext cx="11832879" cy="6113589"/>
          </a:xfrm>
        </p:spPr>
        <p:txBody>
          <a:bodyPr/>
          <a:lstStyle/>
          <a:p>
            <a:pPr marL="0" indent="0">
              <a:buNone/>
            </a:pPr>
            <a:r>
              <a:rPr lang="en-US" dirty="0"/>
              <a:t>3D MID (Molded Interconnection Device</a:t>
            </a:r>
            <a:r>
              <a:rPr lang="en-US" dirty="0" smtClean="0"/>
              <a:t>)</a:t>
            </a:r>
          </a:p>
          <a:p>
            <a:pPr marL="0" indent="0">
              <a:buNone/>
            </a:pPr>
            <a:r>
              <a:rPr lang="en-US" dirty="0" err="1"/>
              <a:t>Interconectarea</a:t>
            </a:r>
            <a:r>
              <a:rPr lang="en-US" dirty="0"/>
              <a:t> se </a:t>
            </a:r>
            <a:r>
              <a:rPr lang="en-US" dirty="0" err="1"/>
              <a:t>realizează</a:t>
            </a:r>
            <a:r>
              <a:rPr lang="en-US" dirty="0"/>
              <a:t> </a:t>
            </a:r>
            <a:r>
              <a:rPr lang="en-US" dirty="0" err="1" smtClean="0"/>
              <a:t>prin</a:t>
            </a:r>
            <a:r>
              <a:rPr lang="en-US" dirty="0" smtClean="0"/>
              <a:t> </a:t>
            </a:r>
            <a:r>
              <a:rPr lang="en-US" dirty="0" err="1" smtClean="0"/>
              <a:t>aplicarea</a:t>
            </a:r>
            <a:r>
              <a:rPr lang="en-US" dirty="0" smtClean="0"/>
              <a:t> </a:t>
            </a:r>
            <a:r>
              <a:rPr lang="en-US" dirty="0" err="1"/>
              <a:t>cablajului</a:t>
            </a:r>
            <a:r>
              <a:rPr lang="en-US" dirty="0"/>
              <a:t> </a:t>
            </a:r>
            <a:r>
              <a:rPr lang="en-US" dirty="0" err="1"/>
              <a:t>pe</a:t>
            </a:r>
            <a:r>
              <a:rPr lang="en-US" dirty="0"/>
              <a:t> </a:t>
            </a:r>
            <a:r>
              <a:rPr lang="en-US" dirty="0" err="1"/>
              <a:t>suprafaţa</a:t>
            </a:r>
            <a:r>
              <a:rPr lang="en-US" dirty="0"/>
              <a:t> </a:t>
            </a:r>
            <a:r>
              <a:rPr lang="en-US" dirty="0" err="1"/>
              <a:t>unui</a:t>
            </a:r>
            <a:r>
              <a:rPr lang="en-US" dirty="0"/>
              <a:t/>
            </a:r>
            <a:br>
              <a:rPr lang="en-US" dirty="0"/>
            </a:br>
            <a:r>
              <a:rPr lang="en-US" dirty="0" err="1"/>
              <a:t>dispozitiv</a:t>
            </a:r>
            <a:r>
              <a:rPr lang="en-US" dirty="0"/>
              <a:t> din material plastic</a:t>
            </a:r>
            <a:r>
              <a:rPr lang="en-US" dirty="0" smtClean="0"/>
              <a:t>.  </a:t>
            </a:r>
            <a:r>
              <a:rPr lang="en-US" b="1" dirty="0" err="1" smtClean="0"/>
              <a:t>Metalizarea</a:t>
            </a:r>
            <a:r>
              <a:rPr lang="en-US" b="1" dirty="0" smtClean="0"/>
              <a:t> </a:t>
            </a:r>
            <a:r>
              <a:rPr lang="en-US" b="1" dirty="0"/>
              <a:t>plastic</a:t>
            </a:r>
            <a:r>
              <a:rPr lang="en-US" b="1" dirty="0" smtClean="0"/>
              <a:t>: </a:t>
            </a:r>
            <a:r>
              <a:rPr lang="en-US" dirty="0" err="1" smtClean="0"/>
              <a:t>Depunere</a:t>
            </a:r>
            <a:r>
              <a:rPr lang="en-US" dirty="0" smtClean="0"/>
              <a:t> </a:t>
            </a:r>
            <a:r>
              <a:rPr lang="en-US" dirty="0" err="1"/>
              <a:t>chimică</a:t>
            </a:r>
            <a:r>
              <a:rPr lang="en-US" dirty="0"/>
              <a:t> de Cu</a:t>
            </a:r>
            <a:br>
              <a:rPr lang="en-US" dirty="0"/>
            </a:br>
            <a:r>
              <a:rPr lang="en-US" b="1" dirty="0" err="1" smtClean="0"/>
              <a:t>Expunere</a:t>
            </a:r>
            <a:r>
              <a:rPr lang="en-US" b="1" dirty="0" smtClean="0"/>
              <a:t>: </a:t>
            </a:r>
            <a:r>
              <a:rPr lang="en-US" dirty="0" err="1" smtClean="0"/>
              <a:t>inscripționare</a:t>
            </a:r>
            <a:r>
              <a:rPr lang="en-US" dirty="0" smtClean="0"/>
              <a:t> </a:t>
            </a:r>
            <a:r>
              <a:rPr lang="en-US" dirty="0" err="1"/>
              <a:t>directă</a:t>
            </a:r>
            <a:r>
              <a:rPr lang="en-US" dirty="0"/>
              <a:t> cu laser</a:t>
            </a:r>
            <a:r>
              <a:rPr lang="en-US" dirty="0" smtClean="0"/>
              <a:t>; </a:t>
            </a:r>
            <a:r>
              <a:rPr lang="en-US" dirty="0" err="1" smtClean="0"/>
              <a:t>aplicare</a:t>
            </a:r>
            <a:r>
              <a:rPr lang="en-US" dirty="0" smtClean="0"/>
              <a:t> </a:t>
            </a:r>
            <a:r>
              <a:rPr lang="en-US" dirty="0"/>
              <a:t>a </a:t>
            </a:r>
            <a:r>
              <a:rPr lang="en-US" dirty="0" err="1"/>
              <a:t>unei</a:t>
            </a:r>
            <a:r>
              <a:rPr lang="en-US" dirty="0"/>
              <a:t> </a:t>
            </a:r>
            <a:r>
              <a:rPr lang="en-US" dirty="0" err="1"/>
              <a:t>măști</a:t>
            </a:r>
            <a:r>
              <a:rPr lang="en-US" dirty="0"/>
              <a:t> </a:t>
            </a:r>
            <a:r>
              <a:rPr lang="en-US" dirty="0" err="1"/>
              <a:t>foto</a:t>
            </a:r>
            <a:r>
              <a:rPr lang="en-US" dirty="0"/>
              <a:t> 3D.</a:t>
            </a:r>
            <a:br>
              <a:rPr lang="en-US" dirty="0"/>
            </a:br>
            <a:r>
              <a:rPr lang="en-US" b="1" dirty="0" err="1" smtClean="0"/>
              <a:t>Aplicare</a:t>
            </a:r>
            <a:r>
              <a:rPr lang="en-US" b="1" dirty="0" smtClean="0"/>
              <a:t> </a:t>
            </a:r>
            <a:r>
              <a:rPr lang="en-US" b="1" dirty="0" err="1"/>
              <a:t>fotorezist</a:t>
            </a:r>
            <a:r>
              <a:rPr lang="en-US" dirty="0"/>
              <a:t> </a:t>
            </a:r>
            <a:br>
              <a:rPr lang="en-US" dirty="0"/>
            </a:br>
            <a:r>
              <a:rPr lang="en-US" dirty="0"/>
              <a:t> </a:t>
            </a:r>
            <a:br>
              <a:rPr lang="en-US" dirty="0"/>
            </a:br>
            <a:endParaRPr lang="en-US" dirty="0"/>
          </a:p>
        </p:txBody>
      </p:sp>
      <p:pic>
        <p:nvPicPr>
          <p:cNvPr id="4" name="Рисунок 3"/>
          <p:cNvPicPr>
            <a:picLocks noChangeAspect="1"/>
          </p:cNvPicPr>
          <p:nvPr/>
        </p:nvPicPr>
        <p:blipFill>
          <a:blip r:embed="rId2"/>
          <a:stretch>
            <a:fillRect/>
          </a:stretch>
        </p:blipFill>
        <p:spPr>
          <a:xfrm>
            <a:off x="650906" y="2473433"/>
            <a:ext cx="3884880" cy="3945238"/>
          </a:xfrm>
          <a:prstGeom prst="rect">
            <a:avLst/>
          </a:prstGeom>
        </p:spPr>
      </p:pic>
      <p:pic>
        <p:nvPicPr>
          <p:cNvPr id="5" name="Рисунок 4"/>
          <p:cNvPicPr>
            <a:picLocks noChangeAspect="1"/>
          </p:cNvPicPr>
          <p:nvPr/>
        </p:nvPicPr>
        <p:blipFill>
          <a:blip r:embed="rId3"/>
          <a:stretch>
            <a:fillRect/>
          </a:stretch>
        </p:blipFill>
        <p:spPr>
          <a:xfrm>
            <a:off x="5101391" y="2174669"/>
            <a:ext cx="6622847" cy="4020679"/>
          </a:xfrm>
          <a:prstGeom prst="rect">
            <a:avLst/>
          </a:prstGeom>
        </p:spPr>
      </p:pic>
    </p:spTree>
    <p:extLst>
      <p:ext uri="{BB962C8B-B14F-4D97-AF65-F5344CB8AC3E}">
        <p14:creationId xmlns:p14="http://schemas.microsoft.com/office/powerpoint/2010/main" val="2224778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398352" y="0"/>
            <a:ext cx="6889687" cy="6838128"/>
          </a:xfrm>
          <a:prstGeom prst="rect">
            <a:avLst/>
          </a:prstGeom>
        </p:spPr>
      </p:pic>
      <p:pic>
        <p:nvPicPr>
          <p:cNvPr id="5" name="Рисунок 4"/>
          <p:cNvPicPr>
            <a:picLocks noChangeAspect="1"/>
          </p:cNvPicPr>
          <p:nvPr/>
        </p:nvPicPr>
        <p:blipFill>
          <a:blip r:embed="rId3"/>
          <a:stretch>
            <a:fillRect/>
          </a:stretch>
        </p:blipFill>
        <p:spPr>
          <a:xfrm>
            <a:off x="7812197" y="4334097"/>
            <a:ext cx="3525004" cy="2523903"/>
          </a:xfrm>
          <a:prstGeom prst="rect">
            <a:avLst/>
          </a:prstGeom>
        </p:spPr>
      </p:pic>
      <p:pic>
        <p:nvPicPr>
          <p:cNvPr id="6" name="Рисунок 5"/>
          <p:cNvPicPr>
            <a:picLocks noChangeAspect="1"/>
          </p:cNvPicPr>
          <p:nvPr/>
        </p:nvPicPr>
        <p:blipFill>
          <a:blip r:embed="rId4"/>
          <a:stretch>
            <a:fillRect/>
          </a:stretch>
        </p:blipFill>
        <p:spPr>
          <a:xfrm>
            <a:off x="6951011" y="-124258"/>
            <a:ext cx="3072063" cy="2514632"/>
          </a:xfrm>
          <a:prstGeom prst="rect">
            <a:avLst/>
          </a:prstGeom>
        </p:spPr>
      </p:pic>
      <p:pic>
        <p:nvPicPr>
          <p:cNvPr id="7" name="Рисунок 6"/>
          <p:cNvPicPr>
            <a:picLocks noChangeAspect="1"/>
          </p:cNvPicPr>
          <p:nvPr/>
        </p:nvPicPr>
        <p:blipFill>
          <a:blip r:embed="rId5"/>
          <a:stretch>
            <a:fillRect/>
          </a:stretch>
        </p:blipFill>
        <p:spPr>
          <a:xfrm>
            <a:off x="8394527" y="2180726"/>
            <a:ext cx="3257093" cy="2153371"/>
          </a:xfrm>
          <a:prstGeom prst="rect">
            <a:avLst/>
          </a:prstGeom>
        </p:spPr>
      </p:pic>
    </p:spTree>
    <p:extLst>
      <p:ext uri="{BB962C8B-B14F-4D97-AF65-F5344CB8AC3E}">
        <p14:creationId xmlns:p14="http://schemas.microsoft.com/office/powerpoint/2010/main" val="1184984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pPr marL="0" indent="0">
              <a:buNone/>
            </a:pPr>
            <a:r>
              <a:rPr lang="en-US" dirty="0" smtClean="0"/>
              <a:t>Occam </a:t>
            </a:r>
          </a:p>
          <a:p>
            <a:pPr marL="0" indent="0">
              <a:buNone/>
            </a:pPr>
            <a:r>
              <a:rPr lang="en-US" b="1" dirty="0"/>
              <a:t>1. </a:t>
            </a:r>
            <a:r>
              <a:rPr lang="en-US" b="1" dirty="0" err="1"/>
              <a:t>Poziţionarea</a:t>
            </a:r>
            <a:r>
              <a:rPr lang="en-US" b="1" dirty="0"/>
              <a:t> </a:t>
            </a:r>
            <a:r>
              <a:rPr lang="en-US" b="1" dirty="0" err="1"/>
              <a:t>şi</a:t>
            </a:r>
            <a:r>
              <a:rPr lang="en-US" b="1" dirty="0"/>
              <a:t> </a:t>
            </a:r>
            <a:r>
              <a:rPr lang="en-US" b="1" dirty="0" err="1"/>
              <a:t>fixarea</a:t>
            </a:r>
            <a:r>
              <a:rPr lang="en-US" b="1" dirty="0"/>
              <a:t> (</a:t>
            </a:r>
            <a:r>
              <a:rPr lang="en-US" b="1" dirty="0" err="1"/>
              <a:t>lipirea</a:t>
            </a:r>
            <a:r>
              <a:rPr lang="en-US" b="1" dirty="0"/>
              <a:t>) </a:t>
            </a:r>
            <a:r>
              <a:rPr lang="en-US" b="1" dirty="0" err="1"/>
              <a:t>diferitelor</a:t>
            </a:r>
            <a:r>
              <a:rPr lang="en-US" b="1" dirty="0"/>
              <a:t> </a:t>
            </a:r>
            <a:r>
              <a:rPr lang="en-US" b="1" dirty="0" err="1"/>
              <a:t>componente</a:t>
            </a:r>
            <a:r>
              <a:rPr lang="en-US" b="1" dirty="0"/>
              <a:t> </a:t>
            </a:r>
            <a:r>
              <a:rPr lang="en-US" b="1" dirty="0" err="1" smtClean="0"/>
              <a:t>pe</a:t>
            </a:r>
            <a:r>
              <a:rPr lang="en-US" b="1" dirty="0" smtClean="0"/>
              <a:t> un </a:t>
            </a:r>
            <a:r>
              <a:rPr lang="en-US" b="1" dirty="0" err="1"/>
              <a:t>substrat</a:t>
            </a:r>
            <a:r>
              <a:rPr lang="en-US" b="1" dirty="0"/>
              <a:t> </a:t>
            </a:r>
            <a:r>
              <a:rPr lang="en-US" b="1" dirty="0" err="1"/>
              <a:t>purtător</a:t>
            </a:r>
            <a:r>
              <a:rPr lang="en-US" b="1" dirty="0"/>
              <a:t> cu </a:t>
            </a:r>
            <a:r>
              <a:rPr lang="en-US" b="1" dirty="0" err="1"/>
              <a:t>caracter</a:t>
            </a:r>
            <a:r>
              <a:rPr lang="en-US" b="1" dirty="0"/>
              <a:t> </a:t>
            </a:r>
            <a:r>
              <a:rPr lang="en-US" b="1" dirty="0" err="1"/>
              <a:t>temporar</a:t>
            </a:r>
            <a:r>
              <a:rPr lang="en-US" b="1" dirty="0"/>
              <a:t> </a:t>
            </a:r>
            <a:r>
              <a:rPr lang="en-US" b="1" dirty="0" err="1"/>
              <a:t>sau</a:t>
            </a:r>
            <a:r>
              <a:rPr lang="en-US" b="1" dirty="0"/>
              <a:t> permanent.</a:t>
            </a:r>
            <a:br>
              <a:rPr lang="en-US" b="1" dirty="0"/>
            </a:br>
            <a:r>
              <a:rPr lang="en-US" b="1" dirty="0"/>
              <a:t>2. </a:t>
            </a:r>
            <a:r>
              <a:rPr lang="en-US" b="1" dirty="0" err="1"/>
              <a:t>Încapsularea</a:t>
            </a:r>
            <a:r>
              <a:rPr lang="en-US" b="1" dirty="0"/>
              <a:t> </a:t>
            </a:r>
            <a:r>
              <a:rPr lang="en-US" b="1" dirty="0" err="1"/>
              <a:t>componentelor</a:t>
            </a:r>
            <a:r>
              <a:rPr lang="en-US" b="1" dirty="0"/>
              <a:t> </a:t>
            </a:r>
            <a:r>
              <a:rPr lang="en-US" b="1" dirty="0" err="1"/>
              <a:t>în</a:t>
            </a:r>
            <a:r>
              <a:rPr lang="en-US" b="1" dirty="0"/>
              <a:t> </a:t>
            </a:r>
            <a:r>
              <a:rPr lang="en-US" b="1" dirty="0" err="1"/>
              <a:t>locul</a:t>
            </a:r>
            <a:r>
              <a:rPr lang="en-US" b="1" dirty="0"/>
              <a:t> </a:t>
            </a:r>
            <a:r>
              <a:rPr lang="en-US" b="1" dirty="0" err="1"/>
              <a:t>plasării</a:t>
            </a:r>
            <a:r>
              <a:rPr lang="en-US" b="1" dirty="0"/>
              <a:t>.</a:t>
            </a:r>
            <a:br>
              <a:rPr lang="en-US" b="1" dirty="0"/>
            </a:br>
            <a:r>
              <a:rPr lang="en-US" b="1" dirty="0"/>
              <a:t>3. </a:t>
            </a:r>
            <a:r>
              <a:rPr lang="en-US" b="1" dirty="0" err="1"/>
              <a:t>Îndepărtarea</a:t>
            </a:r>
            <a:r>
              <a:rPr lang="en-US" b="1" dirty="0"/>
              <a:t> de </a:t>
            </a:r>
            <a:r>
              <a:rPr lang="en-US" b="1" dirty="0" err="1"/>
              <a:t>substrat</a:t>
            </a:r>
            <a:r>
              <a:rPr lang="en-US" b="1" dirty="0"/>
              <a:t>, </a:t>
            </a:r>
            <a:r>
              <a:rPr lang="en-US" b="1" dirty="0" err="1"/>
              <a:t>expunerea</a:t>
            </a:r>
            <a:r>
              <a:rPr lang="en-US" b="1" dirty="0"/>
              <a:t> </a:t>
            </a:r>
            <a:r>
              <a:rPr lang="en-US" b="1" dirty="0" err="1"/>
              <a:t>terminalelor</a:t>
            </a:r>
            <a:r>
              <a:rPr lang="en-US" b="1" dirty="0"/>
              <a:t>.</a:t>
            </a:r>
            <a:br>
              <a:rPr lang="en-US" b="1" dirty="0"/>
            </a:br>
            <a:r>
              <a:rPr lang="en-US" b="1" dirty="0"/>
              <a:t>4. </a:t>
            </a:r>
            <a:r>
              <a:rPr lang="en-US" b="1" dirty="0" err="1"/>
              <a:t>Interconectarea</a:t>
            </a:r>
            <a:r>
              <a:rPr lang="en-US" b="1" dirty="0"/>
              <a:t> </a:t>
            </a:r>
            <a:r>
              <a:rPr lang="en-US" b="1" dirty="0" err="1"/>
              <a:t>terminalelor</a:t>
            </a:r>
            <a:r>
              <a:rPr lang="en-US" b="1" dirty="0"/>
              <a:t> </a:t>
            </a:r>
            <a:r>
              <a:rPr lang="en-US" b="1" dirty="0" err="1"/>
              <a:t>prin</a:t>
            </a:r>
            <a:r>
              <a:rPr lang="en-US" b="1" dirty="0"/>
              <a:t> </a:t>
            </a:r>
            <a:r>
              <a:rPr lang="en-US" b="1" dirty="0" err="1"/>
              <a:t>procese</a:t>
            </a:r>
            <a:r>
              <a:rPr lang="en-US" b="1" dirty="0"/>
              <a:t> </a:t>
            </a:r>
            <a:r>
              <a:rPr lang="en-US" b="1" dirty="0" err="1"/>
              <a:t>aditive</a:t>
            </a:r>
            <a:r>
              <a:rPr lang="en-US" b="1" dirty="0"/>
              <a:t> </a:t>
            </a:r>
            <a:r>
              <a:rPr lang="en-US" b="1" dirty="0" err="1" smtClean="0"/>
              <a:t>sau</a:t>
            </a:r>
            <a:r>
              <a:rPr lang="en-US" b="1" dirty="0" smtClean="0"/>
              <a:t> semi-</a:t>
            </a:r>
            <a:r>
              <a:rPr lang="en-US" b="1" dirty="0" err="1" smtClean="0"/>
              <a:t>aditive</a:t>
            </a:r>
            <a:r>
              <a:rPr lang="en-US" b="1" dirty="0" smtClean="0"/>
              <a:t> </a:t>
            </a:r>
            <a:r>
              <a:rPr lang="en-US" b="1" dirty="0" err="1"/>
              <a:t>specifice</a:t>
            </a:r>
            <a:r>
              <a:rPr lang="en-US" b="1" dirty="0"/>
              <a:t> </a:t>
            </a:r>
            <a:r>
              <a:rPr lang="en-US" b="1" dirty="0" err="1"/>
              <a:t>fabricaţiei</a:t>
            </a:r>
            <a:r>
              <a:rPr lang="en-US" b="1" dirty="0"/>
              <a:t> PCB </a:t>
            </a:r>
            <a:r>
              <a:rPr lang="en-US" b="1" dirty="0" err="1"/>
              <a:t>sau</a:t>
            </a:r>
            <a:r>
              <a:rPr lang="en-US" b="1" dirty="0"/>
              <a:t> </a:t>
            </a:r>
            <a:r>
              <a:rPr lang="en-US" b="1" dirty="0" err="1"/>
              <a:t>prin</a:t>
            </a:r>
            <a:r>
              <a:rPr lang="en-US" b="1" dirty="0"/>
              <a:t> </a:t>
            </a:r>
            <a:r>
              <a:rPr lang="en-US" b="1" dirty="0" err="1"/>
              <a:t>alte</a:t>
            </a:r>
            <a:r>
              <a:rPr lang="en-US" b="1" dirty="0"/>
              <a:t> </a:t>
            </a:r>
            <a:r>
              <a:rPr lang="en-US" b="1" dirty="0" err="1" smtClean="0"/>
              <a:t>metode</a:t>
            </a:r>
            <a:r>
              <a:rPr lang="en-US" b="1" dirty="0" smtClean="0"/>
              <a:t> de </a:t>
            </a:r>
            <a:r>
              <a:rPr lang="en-US" b="1" dirty="0" err="1"/>
              <a:t>interconectare</a:t>
            </a:r>
            <a:r>
              <a:rPr lang="en-US" b="1" dirty="0"/>
              <a:t> </a:t>
            </a:r>
            <a:r>
              <a:rPr lang="en-US" b="1" dirty="0" err="1"/>
              <a:t>directă</a:t>
            </a:r>
            <a:r>
              <a:rPr lang="en-US" dirty="0"/>
              <a:t> </a:t>
            </a:r>
            <a:br>
              <a:rPr lang="en-US" dirty="0"/>
            </a:br>
            <a:r>
              <a:rPr lang="en-US" dirty="0"/>
              <a:t> </a:t>
            </a:r>
            <a:br>
              <a:rPr lang="en-US" dirty="0"/>
            </a:br>
            <a:endParaRPr lang="en-US" dirty="0"/>
          </a:p>
        </p:txBody>
      </p:sp>
      <p:pic>
        <p:nvPicPr>
          <p:cNvPr id="4" name="Рисунок 3"/>
          <p:cNvPicPr>
            <a:picLocks noChangeAspect="1"/>
          </p:cNvPicPr>
          <p:nvPr/>
        </p:nvPicPr>
        <p:blipFill>
          <a:blip r:embed="rId2"/>
          <a:stretch>
            <a:fillRect/>
          </a:stretch>
        </p:blipFill>
        <p:spPr>
          <a:xfrm>
            <a:off x="325878" y="3167910"/>
            <a:ext cx="3114439" cy="3455358"/>
          </a:xfrm>
          <a:prstGeom prst="rect">
            <a:avLst/>
          </a:prstGeom>
        </p:spPr>
      </p:pic>
      <p:pic>
        <p:nvPicPr>
          <p:cNvPr id="5" name="Рисунок 4"/>
          <p:cNvPicPr>
            <a:picLocks noChangeAspect="1"/>
          </p:cNvPicPr>
          <p:nvPr/>
        </p:nvPicPr>
        <p:blipFill>
          <a:blip r:embed="rId3"/>
          <a:stretch>
            <a:fillRect/>
          </a:stretch>
        </p:blipFill>
        <p:spPr>
          <a:xfrm>
            <a:off x="3728399" y="3167910"/>
            <a:ext cx="2129193" cy="2319537"/>
          </a:xfrm>
          <a:prstGeom prst="rect">
            <a:avLst/>
          </a:prstGeom>
        </p:spPr>
      </p:pic>
      <p:pic>
        <p:nvPicPr>
          <p:cNvPr id="6" name="Рисунок 5"/>
          <p:cNvPicPr>
            <a:picLocks noChangeAspect="1"/>
          </p:cNvPicPr>
          <p:nvPr/>
        </p:nvPicPr>
        <p:blipFill>
          <a:blip r:embed="rId4"/>
          <a:stretch>
            <a:fillRect/>
          </a:stretch>
        </p:blipFill>
        <p:spPr>
          <a:xfrm>
            <a:off x="6092982" y="3167910"/>
            <a:ext cx="2989767" cy="1560203"/>
          </a:xfrm>
          <a:prstGeom prst="rect">
            <a:avLst/>
          </a:prstGeom>
        </p:spPr>
      </p:pic>
      <p:pic>
        <p:nvPicPr>
          <p:cNvPr id="7" name="Рисунок 6"/>
          <p:cNvPicPr>
            <a:picLocks noChangeAspect="1"/>
          </p:cNvPicPr>
          <p:nvPr/>
        </p:nvPicPr>
        <p:blipFill>
          <a:blip r:embed="rId5"/>
          <a:stretch>
            <a:fillRect/>
          </a:stretch>
        </p:blipFill>
        <p:spPr>
          <a:xfrm>
            <a:off x="9175052" y="2947186"/>
            <a:ext cx="2793683" cy="2321691"/>
          </a:xfrm>
          <a:prstGeom prst="rect">
            <a:avLst/>
          </a:prstGeom>
        </p:spPr>
      </p:pic>
      <p:pic>
        <p:nvPicPr>
          <p:cNvPr id="8" name="Рисунок 7"/>
          <p:cNvPicPr>
            <a:picLocks noChangeAspect="1"/>
          </p:cNvPicPr>
          <p:nvPr/>
        </p:nvPicPr>
        <p:blipFill>
          <a:blip r:embed="rId6"/>
          <a:stretch>
            <a:fillRect/>
          </a:stretch>
        </p:blipFill>
        <p:spPr>
          <a:xfrm>
            <a:off x="6073385" y="4744016"/>
            <a:ext cx="3009364" cy="2027975"/>
          </a:xfrm>
          <a:prstGeom prst="rect">
            <a:avLst/>
          </a:prstGeom>
        </p:spPr>
      </p:pic>
      <p:sp>
        <p:nvSpPr>
          <p:cNvPr id="2" name="Стрелка вниз 1"/>
          <p:cNvSpPr/>
          <p:nvPr/>
        </p:nvSpPr>
        <p:spPr>
          <a:xfrm>
            <a:off x="9671221" y="376560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299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428" y="0"/>
            <a:ext cx="12119571" cy="6858000"/>
          </a:xfrm>
        </p:spPr>
        <p:txBody>
          <a:bodyPr>
            <a:normAutofit fontScale="77500" lnSpcReduction="20000"/>
          </a:bodyPr>
          <a:lstStyle/>
          <a:p>
            <a:pPr marL="0" indent="0">
              <a:buNone/>
            </a:pPr>
            <a:r>
              <a:rPr lang="ro-RO" b="1" dirty="0"/>
              <a:t>Generalitaţi</a:t>
            </a:r>
            <a:r>
              <a:rPr lang="ro-RO" b="1" dirty="0" smtClean="0"/>
              <a:t>. Etape </a:t>
            </a:r>
            <a:r>
              <a:rPr lang="ro-RO" b="1" dirty="0"/>
              <a:t>tehnologice comune</a:t>
            </a:r>
            <a:endParaRPr lang="ro-RO" dirty="0" smtClean="0"/>
          </a:p>
          <a:p>
            <a:r>
              <a:rPr lang="ro-RO" b="1" dirty="0" smtClean="0"/>
              <a:t>Prelucrarea </a:t>
            </a:r>
            <a:r>
              <a:rPr lang="ro-RO" b="1" dirty="0"/>
              <a:t>mecanică </a:t>
            </a:r>
            <a:r>
              <a:rPr lang="ro-RO" dirty="0"/>
              <a:t>tăierea </a:t>
            </a:r>
            <a:r>
              <a:rPr lang="ro-RO" dirty="0" smtClean="0"/>
              <a:t>plachetelor, executarea </a:t>
            </a:r>
            <a:r>
              <a:rPr lang="ro-RO" dirty="0"/>
              <a:t>decupărilor de formele si dimensiunile necesare</a:t>
            </a:r>
            <a:r>
              <a:rPr lang="ro-RO" dirty="0" smtClean="0"/>
              <a:t>. În </a:t>
            </a:r>
            <a:r>
              <a:rPr lang="ro-RO" dirty="0"/>
              <a:t>unele tehnologii se mai face găurirea</a:t>
            </a:r>
            <a:r>
              <a:rPr lang="ro-RO" dirty="0" smtClean="0"/>
              <a:t>, urmată </a:t>
            </a:r>
            <a:r>
              <a:rPr lang="ro-RO" dirty="0"/>
              <a:t>de curătirea </a:t>
            </a:r>
            <a:r>
              <a:rPr lang="ro-RO" dirty="0" smtClean="0"/>
              <a:t>găurilor</a:t>
            </a:r>
          </a:p>
          <a:p>
            <a:r>
              <a:rPr lang="ro-RO" b="1" dirty="0" smtClean="0"/>
              <a:t>Curătirea </a:t>
            </a:r>
            <a:r>
              <a:rPr lang="ro-RO" b="1" dirty="0"/>
              <a:t>suportului</a:t>
            </a:r>
            <a:r>
              <a:rPr lang="ro-RO" dirty="0" smtClean="0"/>
              <a:t>. Se </a:t>
            </a:r>
            <a:r>
              <a:rPr lang="ro-RO" dirty="0"/>
              <a:t>înlătură orice impuritaţi ce compromit aderenţa substratului de acoperire şi în consecinţă calitatea cablajului imprimat</a:t>
            </a:r>
            <a:r>
              <a:rPr lang="ro-RO" dirty="0" smtClean="0"/>
              <a:t>, curăţirea </a:t>
            </a:r>
            <a:r>
              <a:rPr lang="ro-RO" dirty="0"/>
              <a:t>se face în dependenţă de suport şi de gradul de impuritate a lui prin curaţirea mecanică cu </a:t>
            </a:r>
            <a:r>
              <a:rPr lang="ro-RO" dirty="0" smtClean="0"/>
              <a:t>abrazive, prin </a:t>
            </a:r>
            <a:r>
              <a:rPr lang="ro-RO" dirty="0"/>
              <a:t>atac chimic</a:t>
            </a:r>
            <a:r>
              <a:rPr lang="ro-RO" dirty="0" smtClean="0"/>
              <a:t>, spălare </a:t>
            </a:r>
            <a:r>
              <a:rPr lang="ro-RO" dirty="0"/>
              <a:t>cu solvenţi organici</a:t>
            </a:r>
            <a:r>
              <a:rPr lang="ro-RO" dirty="0" smtClean="0"/>
              <a:t>, în </a:t>
            </a:r>
            <a:r>
              <a:rPr lang="ro-RO" dirty="0"/>
              <a:t>final spălarea cu multă </a:t>
            </a:r>
            <a:r>
              <a:rPr lang="ro-RO" dirty="0" smtClean="0"/>
              <a:t>apa. Ultimele </a:t>
            </a:r>
            <a:r>
              <a:rPr lang="ro-RO" dirty="0"/>
              <a:t>spălari se fac cu apa dionizată sau cel puţin cu apa depurificată</a:t>
            </a:r>
            <a:r>
              <a:rPr lang="ro-RO" dirty="0" smtClean="0"/>
              <a:t>.</a:t>
            </a:r>
          </a:p>
          <a:p>
            <a:r>
              <a:rPr lang="ro-RO" b="1" dirty="0" smtClean="0"/>
              <a:t>Imprimarea </a:t>
            </a:r>
            <a:r>
              <a:rPr lang="ro-RO" b="1" dirty="0"/>
              <a:t>desenului </a:t>
            </a:r>
            <a:r>
              <a:rPr lang="ro-RO" dirty="0"/>
              <a:t>cablajului pe suprafaţa </a:t>
            </a:r>
            <a:r>
              <a:rPr lang="ro-RO" dirty="0" smtClean="0"/>
              <a:t>suportului (</a:t>
            </a:r>
            <a:r>
              <a:rPr lang="ro-RO" dirty="0"/>
              <a:t>transferarea imaginii cablajului imprimat 1x1 pe suprafata pregătită</a:t>
            </a:r>
            <a:r>
              <a:rPr lang="ro-RO" dirty="0" smtClean="0"/>
              <a:t>). Cerneala </a:t>
            </a:r>
            <a:r>
              <a:rPr lang="ro-RO" dirty="0"/>
              <a:t>transpunerii trebuie sa fie rezistivă la acizi</a:t>
            </a:r>
            <a:r>
              <a:rPr lang="ro-RO" dirty="0" smtClean="0"/>
              <a:t>. Imaginea </a:t>
            </a:r>
            <a:r>
              <a:rPr lang="ro-RO" dirty="0"/>
              <a:t>se poate face in:</a:t>
            </a:r>
            <a:endParaRPr lang="en-US" dirty="0"/>
          </a:p>
          <a:p>
            <a:pPr lvl="1"/>
            <a:r>
              <a:rPr lang="ro-RO" u="sng" dirty="0"/>
              <a:t>imagine </a:t>
            </a:r>
            <a:r>
              <a:rPr lang="ro-RO" u="sng" dirty="0" smtClean="0"/>
              <a:t>pozitivă - cînd </a:t>
            </a:r>
            <a:r>
              <a:rPr lang="ro-RO" u="sng" dirty="0"/>
              <a:t>sunt acoperite suprafeţele ce în continuare vor reprezenta cablajul imprimat. </a:t>
            </a:r>
            <a:endParaRPr lang="en-US" u="sng" dirty="0"/>
          </a:p>
          <a:p>
            <a:pPr lvl="1"/>
            <a:r>
              <a:rPr lang="ro-RO" u="sng" dirty="0"/>
              <a:t>imagine negativa </a:t>
            </a:r>
            <a:r>
              <a:rPr lang="ro-RO" u="sng" dirty="0" smtClean="0"/>
              <a:t>– cind </a:t>
            </a:r>
            <a:r>
              <a:rPr lang="ro-RO" u="sng" dirty="0"/>
              <a:t>sunt acoperite suprafeţele ce în continuare vor reprezenta imagini izolate.</a:t>
            </a:r>
            <a:endParaRPr lang="en-US" u="sng" dirty="0"/>
          </a:p>
          <a:p>
            <a:r>
              <a:rPr lang="ro-RO" b="1" dirty="0"/>
              <a:t>o serie de prelucrari mecanice sau chimice </a:t>
            </a:r>
            <a:r>
              <a:rPr lang="ro-RO" dirty="0"/>
              <a:t>şi reprezintă îndeplinirea însăşi a cablajului imprimat prin tehnologia aleasă.</a:t>
            </a:r>
            <a:endParaRPr lang="en-US" dirty="0"/>
          </a:p>
          <a:p>
            <a:r>
              <a:rPr lang="ro-RO" dirty="0"/>
              <a:t>În tehnologiile care utilizează prelucrarea chimică după ultimele tratamente chimice se efectuiază </a:t>
            </a:r>
            <a:r>
              <a:rPr lang="ro-RO" b="1" dirty="0"/>
              <a:t>decontaminarea</a:t>
            </a:r>
            <a:r>
              <a:rPr lang="ro-RO" dirty="0"/>
              <a:t> plachetelor prelucrate</a:t>
            </a:r>
            <a:r>
              <a:rPr lang="ro-RO" dirty="0" smtClean="0"/>
              <a:t>. Decontaminarea </a:t>
            </a:r>
            <a:r>
              <a:rPr lang="ro-RO" dirty="0"/>
              <a:t>constă în spălarea succesivă cu mai multă apa şi solvenţi.</a:t>
            </a:r>
            <a:endParaRPr lang="en-US" dirty="0"/>
          </a:p>
          <a:p>
            <a:r>
              <a:rPr lang="ro-RO" dirty="0"/>
              <a:t>depunerea unei </a:t>
            </a:r>
            <a:r>
              <a:rPr lang="ro-RO" b="1" dirty="0"/>
              <a:t>maşti selective de lipire</a:t>
            </a:r>
            <a:r>
              <a:rPr lang="ro-RO" dirty="0" smtClean="0"/>
              <a:t>, această </a:t>
            </a:r>
            <a:r>
              <a:rPr lang="ro-RO" dirty="0"/>
              <a:t>mască se realizează prin acoperirea întregi feţe a cablajului pe întreaga suprafată a plachetei</a:t>
            </a:r>
            <a:r>
              <a:rPr lang="ro-RO" dirty="0" smtClean="0"/>
              <a:t>, înafară </a:t>
            </a:r>
            <a:r>
              <a:rPr lang="ro-RO" dirty="0"/>
              <a:t>de suprafeţele de lipire a unui </a:t>
            </a:r>
            <a:r>
              <a:rPr lang="ro-RO" dirty="0" smtClean="0"/>
              <a:t>lac (</a:t>
            </a:r>
            <a:r>
              <a:rPr lang="ro-RO" dirty="0"/>
              <a:t>termoizolant al unui rezistiv</a:t>
            </a:r>
            <a:r>
              <a:rPr lang="ro-RO" dirty="0" smtClean="0"/>
              <a:t>)</a:t>
            </a:r>
          </a:p>
          <a:p>
            <a:r>
              <a:rPr lang="ro-RO" b="1" dirty="0"/>
              <a:t>incripţiile cablajului </a:t>
            </a:r>
            <a:r>
              <a:rPr lang="ro-RO" dirty="0"/>
              <a:t>pentru montarea elementelor pe suprafaţa </a:t>
            </a:r>
            <a:r>
              <a:rPr lang="ro-RO" dirty="0" smtClean="0"/>
              <a:t>lui</a:t>
            </a:r>
          </a:p>
          <a:p>
            <a:r>
              <a:rPr lang="ro-RO" dirty="0"/>
              <a:t>Ultima etapă este </a:t>
            </a:r>
            <a:r>
              <a:rPr lang="ro-RO" b="1" dirty="0"/>
              <a:t>controlul final de </a:t>
            </a:r>
            <a:r>
              <a:rPr lang="ro-RO" b="1" dirty="0" smtClean="0"/>
              <a:t>calitate</a:t>
            </a:r>
            <a:r>
              <a:rPr lang="ro-RO" dirty="0" smtClean="0"/>
              <a:t>, de </a:t>
            </a:r>
            <a:r>
              <a:rPr lang="ro-RO" dirty="0"/>
              <a:t>obicei se face vizual mai rare ori utilizindu-se aparatură specială pentru controlul scurt-circuitului</a:t>
            </a:r>
            <a:r>
              <a:rPr lang="ro-RO" dirty="0" smtClean="0"/>
              <a:t>.</a:t>
            </a:r>
            <a:endParaRPr lang="en-US" dirty="0"/>
          </a:p>
        </p:txBody>
      </p:sp>
    </p:spTree>
    <p:extLst>
      <p:ext uri="{BB962C8B-B14F-4D97-AF65-F5344CB8AC3E}">
        <p14:creationId xmlns:p14="http://schemas.microsoft.com/office/powerpoint/2010/main" val="60017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428" y="0"/>
            <a:ext cx="12050162" cy="6771992"/>
          </a:xfrm>
        </p:spPr>
        <p:txBody>
          <a:bodyPr/>
          <a:lstStyle/>
          <a:p>
            <a:r>
              <a:rPr lang="ro-RO" sz="1800" b="1" dirty="0"/>
              <a:t>Tehnologiile </a:t>
            </a:r>
            <a:r>
              <a:rPr lang="ro-RO" sz="1800" b="1" dirty="0" smtClean="0"/>
              <a:t>substractive </a:t>
            </a:r>
            <a:r>
              <a:rPr lang="en-US" sz="1800" dirty="0"/>
              <a:t>(„de </a:t>
            </a:r>
            <a:r>
              <a:rPr lang="en-US" sz="1800" dirty="0" err="1"/>
              <a:t>corodare</a:t>
            </a:r>
            <a:r>
              <a:rPr lang="en-US" sz="1800" dirty="0"/>
              <a:t>”) - </a:t>
            </a:r>
            <a:r>
              <a:rPr lang="en-US" sz="1800" dirty="0" err="1"/>
              <a:t>implicând</a:t>
            </a:r>
            <a:r>
              <a:rPr lang="en-US" sz="1800" dirty="0"/>
              <a:t> </a:t>
            </a:r>
            <a:r>
              <a:rPr lang="en-US" sz="1800" dirty="0" err="1" smtClean="0"/>
              <a:t>prelucrarea</a:t>
            </a:r>
            <a:r>
              <a:rPr lang="x-none" sz="1800" dirty="0" smtClean="0"/>
              <a:t> </a:t>
            </a:r>
            <a:r>
              <a:rPr lang="en-US" sz="1800" dirty="0" err="1" smtClean="0"/>
              <a:t>unui</a:t>
            </a:r>
            <a:r>
              <a:rPr lang="en-US" sz="1800" dirty="0" smtClean="0"/>
              <a:t> </a:t>
            </a:r>
            <a:r>
              <a:rPr lang="en-US" sz="1800" dirty="0" err="1"/>
              <a:t>semifabricat</a:t>
            </a:r>
            <a:r>
              <a:rPr lang="en-US" sz="1800" dirty="0"/>
              <a:t> </a:t>
            </a:r>
            <a:r>
              <a:rPr lang="en-US" sz="1800" dirty="0" err="1"/>
              <a:t>placat</a:t>
            </a:r>
            <a:r>
              <a:rPr lang="en-US" sz="1800" dirty="0"/>
              <a:t> cu </a:t>
            </a:r>
            <a:r>
              <a:rPr lang="en-US" sz="1800" dirty="0" err="1"/>
              <a:t>cupru</a:t>
            </a:r>
            <a:r>
              <a:rPr lang="en-US" sz="1800" dirty="0"/>
              <a:t> </a:t>
            </a:r>
            <a:r>
              <a:rPr lang="en-US" sz="1800" dirty="0" err="1"/>
              <a:t>şi</a:t>
            </a:r>
            <a:r>
              <a:rPr lang="en-US" sz="1800" dirty="0"/>
              <a:t> </a:t>
            </a:r>
            <a:r>
              <a:rPr lang="en-US" sz="1800" dirty="0" err="1"/>
              <a:t>obţinerea</a:t>
            </a:r>
            <a:r>
              <a:rPr lang="en-US" sz="1800" dirty="0"/>
              <a:t> </a:t>
            </a:r>
            <a:r>
              <a:rPr lang="en-US" sz="1800" dirty="0" err="1"/>
              <a:t>traseelor</a:t>
            </a:r>
            <a:r>
              <a:rPr lang="en-US" sz="1800" dirty="0"/>
              <a:t> </a:t>
            </a:r>
            <a:r>
              <a:rPr lang="en-US" sz="1800" dirty="0" err="1" smtClean="0"/>
              <a:t>circuitului</a:t>
            </a:r>
            <a:r>
              <a:rPr lang="x-none" sz="1800" dirty="0" smtClean="0"/>
              <a:t> </a:t>
            </a:r>
            <a:r>
              <a:rPr lang="en-US" sz="1800" dirty="0" err="1" smtClean="0"/>
              <a:t>imprimat</a:t>
            </a:r>
            <a:r>
              <a:rPr lang="en-US" sz="1800" dirty="0" smtClean="0"/>
              <a:t> </a:t>
            </a:r>
            <a:r>
              <a:rPr lang="en-US" sz="1800" dirty="0" err="1"/>
              <a:t>prin</a:t>
            </a:r>
            <a:r>
              <a:rPr lang="en-US" sz="1800" dirty="0"/>
              <a:t> </a:t>
            </a:r>
            <a:r>
              <a:rPr lang="en-US" sz="1800" dirty="0" err="1"/>
              <a:t>înlăturarea</a:t>
            </a:r>
            <a:r>
              <a:rPr lang="en-US" sz="1800" dirty="0"/>
              <a:t> </a:t>
            </a:r>
            <a:r>
              <a:rPr lang="en-US" sz="1800" dirty="0" err="1"/>
              <a:t>unor</a:t>
            </a:r>
            <a:r>
              <a:rPr lang="en-US" sz="1800" dirty="0"/>
              <a:t> </a:t>
            </a:r>
            <a:r>
              <a:rPr lang="en-US" sz="1800" dirty="0" err="1"/>
              <a:t>porţiuni</a:t>
            </a:r>
            <a:r>
              <a:rPr lang="en-US" sz="1800" dirty="0"/>
              <a:t> din folia </a:t>
            </a:r>
            <a:r>
              <a:rPr lang="en-US" sz="1800" dirty="0" err="1" smtClean="0"/>
              <a:t>electroconductoare</a:t>
            </a:r>
            <a:r>
              <a:rPr lang="x-none" sz="1800" dirty="0" smtClean="0"/>
              <a:t> </a:t>
            </a:r>
            <a:r>
              <a:rPr lang="en-US" sz="1800" dirty="0" err="1" smtClean="0"/>
              <a:t>aderentă</a:t>
            </a:r>
            <a:r>
              <a:rPr lang="en-US" sz="1800" dirty="0" smtClean="0"/>
              <a:t> </a:t>
            </a:r>
            <a:r>
              <a:rPr lang="en-US" sz="1800" dirty="0"/>
              <a:t>la </a:t>
            </a:r>
            <a:r>
              <a:rPr lang="en-US" sz="1800" dirty="0" err="1"/>
              <a:t>suportul</a:t>
            </a:r>
            <a:r>
              <a:rPr lang="en-US" sz="1800" dirty="0"/>
              <a:t> </a:t>
            </a:r>
            <a:r>
              <a:rPr lang="en-US" sz="1800" dirty="0" err="1"/>
              <a:t>electroizolant</a:t>
            </a:r>
            <a:r>
              <a:rPr lang="en-US" sz="1800" dirty="0"/>
              <a:t>. </a:t>
            </a:r>
            <a:r>
              <a:rPr lang="en-US" sz="1800" dirty="0" err="1"/>
              <a:t>Îndepărtarea</a:t>
            </a:r>
            <a:r>
              <a:rPr lang="en-US" sz="1800" dirty="0"/>
              <a:t> </a:t>
            </a:r>
            <a:r>
              <a:rPr lang="en-US" sz="1800" dirty="0" err="1"/>
              <a:t>acestor</a:t>
            </a:r>
            <a:r>
              <a:rPr lang="en-US" sz="1800" dirty="0"/>
              <a:t> zone </a:t>
            </a:r>
            <a:r>
              <a:rPr lang="en-US" sz="1800" dirty="0" smtClean="0"/>
              <a:t>se</a:t>
            </a:r>
            <a:r>
              <a:rPr lang="x-none" sz="1800" dirty="0" smtClean="0"/>
              <a:t> </a:t>
            </a:r>
            <a:r>
              <a:rPr lang="en-US" sz="1800" dirty="0" err="1" smtClean="0"/>
              <a:t>poate</a:t>
            </a:r>
            <a:r>
              <a:rPr lang="en-US" sz="1800" dirty="0" smtClean="0"/>
              <a:t> </a:t>
            </a:r>
            <a:r>
              <a:rPr lang="en-US" sz="1800" dirty="0"/>
              <a:t>face fie </a:t>
            </a:r>
            <a:r>
              <a:rPr lang="en-US" sz="1800" dirty="0" err="1"/>
              <a:t>pe</a:t>
            </a:r>
            <a:r>
              <a:rPr lang="en-US" sz="1800" dirty="0"/>
              <a:t> </a:t>
            </a:r>
            <a:r>
              <a:rPr lang="en-US" sz="1800" dirty="0" err="1"/>
              <a:t>cale</a:t>
            </a:r>
            <a:r>
              <a:rPr lang="en-US" sz="1800" dirty="0"/>
              <a:t> </a:t>
            </a:r>
            <a:r>
              <a:rPr lang="en-US" sz="1800" dirty="0" err="1"/>
              <a:t>chimică</a:t>
            </a:r>
            <a:r>
              <a:rPr lang="en-US" sz="1800" dirty="0"/>
              <a:t> (</a:t>
            </a:r>
            <a:r>
              <a:rPr lang="en-US" sz="1800" dirty="0" err="1"/>
              <a:t>prin</a:t>
            </a:r>
            <a:r>
              <a:rPr lang="en-US" sz="1800" dirty="0"/>
              <a:t> </a:t>
            </a:r>
            <a:r>
              <a:rPr lang="en-US" sz="1800" dirty="0" err="1"/>
              <a:t>corodare</a:t>
            </a:r>
            <a:r>
              <a:rPr lang="en-US" sz="1800" dirty="0"/>
              <a:t>) - </a:t>
            </a:r>
            <a:r>
              <a:rPr lang="en-US" sz="1800" dirty="0" err="1"/>
              <a:t>având</a:t>
            </a:r>
            <a:r>
              <a:rPr lang="en-US" sz="1800" dirty="0"/>
              <a:t> </a:t>
            </a:r>
            <a:r>
              <a:rPr lang="en-US" sz="1800" dirty="0" err="1"/>
              <a:t>în</a:t>
            </a:r>
            <a:r>
              <a:rPr lang="en-US" sz="1800" dirty="0"/>
              <a:t> </a:t>
            </a:r>
            <a:r>
              <a:rPr lang="en-US" sz="1800" dirty="0" err="1" smtClean="0"/>
              <a:t>prezent</a:t>
            </a:r>
            <a:r>
              <a:rPr lang="x-none" sz="1800" dirty="0" smtClean="0"/>
              <a:t> </a:t>
            </a:r>
            <a:r>
              <a:rPr lang="en-US" sz="1800" dirty="0" err="1" smtClean="0"/>
              <a:t>cea</a:t>
            </a:r>
            <a:r>
              <a:rPr lang="en-US" sz="1800" dirty="0" smtClean="0"/>
              <a:t> </a:t>
            </a:r>
            <a:r>
              <a:rPr lang="en-US" sz="1800" dirty="0" err="1"/>
              <a:t>mai</a:t>
            </a:r>
            <a:r>
              <a:rPr lang="en-US" sz="1800" dirty="0"/>
              <a:t> mare </a:t>
            </a:r>
            <a:r>
              <a:rPr lang="en-US" sz="1800" dirty="0" err="1"/>
              <a:t>pondere</a:t>
            </a:r>
            <a:r>
              <a:rPr lang="en-US" sz="1800" dirty="0"/>
              <a:t> </a:t>
            </a:r>
            <a:r>
              <a:rPr lang="en-US" sz="1800" dirty="0" err="1"/>
              <a:t>pe</a:t>
            </a:r>
            <a:r>
              <a:rPr lang="en-US" sz="1800" dirty="0"/>
              <a:t> </a:t>
            </a:r>
            <a:r>
              <a:rPr lang="en-US" sz="1800" dirty="0" err="1"/>
              <a:t>ansamblul</a:t>
            </a:r>
            <a:r>
              <a:rPr lang="en-US" sz="1800" dirty="0"/>
              <a:t> </a:t>
            </a:r>
            <a:r>
              <a:rPr lang="en-US" sz="1800" dirty="0" err="1"/>
              <a:t>cablajelor</a:t>
            </a:r>
            <a:r>
              <a:rPr lang="en-US" sz="1800" dirty="0"/>
              <a:t> </a:t>
            </a:r>
            <a:r>
              <a:rPr lang="en-US" sz="1800" dirty="0" err="1"/>
              <a:t>imprimate</a:t>
            </a:r>
            <a:r>
              <a:rPr lang="en-US" sz="1800" dirty="0"/>
              <a:t> - fie </a:t>
            </a:r>
            <a:r>
              <a:rPr lang="en-US" sz="1800" dirty="0" err="1" smtClean="0"/>
              <a:t>pe</a:t>
            </a:r>
            <a:r>
              <a:rPr lang="x-none" sz="1800" dirty="0" smtClean="0"/>
              <a:t> </a:t>
            </a:r>
            <a:r>
              <a:rPr lang="en-US" sz="1800" dirty="0" err="1" smtClean="0"/>
              <a:t>cale</a:t>
            </a:r>
            <a:r>
              <a:rPr lang="en-US" sz="1800" dirty="0" smtClean="0"/>
              <a:t> </a:t>
            </a:r>
            <a:r>
              <a:rPr lang="en-US" sz="1800" dirty="0" err="1"/>
              <a:t>mecanică</a:t>
            </a:r>
            <a:r>
              <a:rPr lang="en-US" sz="1800" dirty="0"/>
              <a:t>, </a:t>
            </a:r>
            <a:r>
              <a:rPr lang="ro-RO" sz="1800" dirty="0"/>
              <a:t>prin frezare, pe maşini comandate de calculatoare, pe </a:t>
            </a:r>
            <a:r>
              <a:rPr lang="ro-RO" sz="1800" dirty="0" smtClean="0"/>
              <a:t>care </a:t>
            </a:r>
            <a:r>
              <a:rPr lang="ro-RO" sz="1800" dirty="0"/>
              <a:t>se execută şi </a:t>
            </a:r>
            <a:r>
              <a:rPr lang="ro-RO" sz="1800" dirty="0" smtClean="0"/>
              <a:t>găurile</a:t>
            </a:r>
            <a:r>
              <a:rPr lang="en-US" sz="1800" dirty="0" smtClean="0"/>
              <a:t>. </a:t>
            </a:r>
            <a:endParaRPr lang="en-US" dirty="0"/>
          </a:p>
          <a:p>
            <a:pPr lvl="0"/>
            <a:endParaRPr lang="en-US" dirty="0"/>
          </a:p>
          <a:p>
            <a:endParaRPr lang="en-US" dirty="0"/>
          </a:p>
        </p:txBody>
      </p:sp>
      <p:sp>
        <p:nvSpPr>
          <p:cNvPr id="4" name="TextBox 3"/>
          <p:cNvSpPr txBox="1"/>
          <p:nvPr/>
        </p:nvSpPr>
        <p:spPr>
          <a:xfrm>
            <a:off x="6211330" y="1836428"/>
            <a:ext cx="5911259" cy="3693319"/>
          </a:xfrm>
          <a:prstGeom prst="rect">
            <a:avLst/>
          </a:prstGeom>
          <a:noFill/>
        </p:spPr>
        <p:txBody>
          <a:bodyPr wrap="square" rtlCol="0">
            <a:spAutoFit/>
          </a:bodyPr>
          <a:lstStyle/>
          <a:p>
            <a:pPr marL="342900" indent="-342900">
              <a:buAutoNum type="arabicPeriod"/>
            </a:pPr>
            <a:r>
              <a:rPr lang="ro-RO" dirty="0" smtClean="0"/>
              <a:t>prelucrările mecanice </a:t>
            </a:r>
            <a:r>
              <a:rPr lang="ro-RO" dirty="0"/>
              <a:t>fără executarea găurilor</a:t>
            </a:r>
            <a:endParaRPr lang="ro-RO" dirty="0" smtClean="0"/>
          </a:p>
          <a:p>
            <a:pPr marL="342900" indent="-342900">
              <a:buAutoNum type="arabicPeriod"/>
            </a:pPr>
            <a:r>
              <a:rPr lang="ro-RO" dirty="0"/>
              <a:t>curăţarea </a:t>
            </a:r>
            <a:r>
              <a:rPr lang="ro-RO" dirty="0" smtClean="0"/>
              <a:t>plăcilor</a:t>
            </a:r>
          </a:p>
          <a:p>
            <a:pPr marL="342900" indent="-342900">
              <a:buAutoNum type="arabicPeriod"/>
            </a:pPr>
            <a:r>
              <a:rPr lang="ro-RO" dirty="0"/>
              <a:t>imprimarea imaginii cablajului în imaginea </a:t>
            </a:r>
            <a:r>
              <a:rPr lang="ro-RO" dirty="0" smtClean="0"/>
              <a:t>pozitivă</a:t>
            </a:r>
          </a:p>
          <a:p>
            <a:pPr marL="342900" indent="-342900">
              <a:buAutoNum type="arabicPeriod"/>
            </a:pPr>
            <a:r>
              <a:rPr lang="ro-RO" dirty="0"/>
              <a:t>corodarea chimică – îndepărtarea cuprului din regiunile </a:t>
            </a:r>
            <a:r>
              <a:rPr lang="ro-RO" dirty="0" smtClean="0"/>
              <a:t>izolate</a:t>
            </a:r>
          </a:p>
          <a:p>
            <a:pPr marL="342900" indent="-342900">
              <a:buAutoNum type="arabicPeriod"/>
            </a:pPr>
            <a:r>
              <a:rPr lang="ro-RO" dirty="0"/>
              <a:t>decontaminare (spălare) </a:t>
            </a:r>
            <a:endParaRPr lang="ro-RO" dirty="0" smtClean="0"/>
          </a:p>
          <a:p>
            <a:pPr marL="342900" indent="-342900">
              <a:buAutoNum type="arabicPeriod"/>
            </a:pPr>
            <a:r>
              <a:rPr lang="ro-RO" dirty="0"/>
              <a:t>îndepărtează cerneala protectoare cu solvenţi </a:t>
            </a:r>
            <a:r>
              <a:rPr lang="ro-RO" dirty="0" smtClean="0"/>
              <a:t>organici</a:t>
            </a:r>
          </a:p>
          <a:p>
            <a:pPr marL="342900" indent="-342900">
              <a:buAutoNum type="arabicPeriod"/>
            </a:pPr>
            <a:r>
              <a:rPr lang="ro-RO" dirty="0"/>
              <a:t>executarea </a:t>
            </a:r>
            <a:r>
              <a:rPr lang="ro-RO" dirty="0" smtClean="0"/>
              <a:t>găurilor</a:t>
            </a:r>
          </a:p>
          <a:p>
            <a:pPr marL="342900" indent="-342900">
              <a:buAutoNum type="arabicPeriod"/>
            </a:pPr>
            <a:r>
              <a:rPr lang="ro-RO" dirty="0"/>
              <a:t>controlul </a:t>
            </a:r>
            <a:r>
              <a:rPr lang="ro-RO" dirty="0" smtClean="0"/>
              <a:t>vizual</a:t>
            </a:r>
          </a:p>
          <a:p>
            <a:pPr lvl="1"/>
            <a:r>
              <a:rPr lang="ro-RO" b="1" dirty="0" smtClean="0"/>
              <a:t>Etapele finale</a:t>
            </a:r>
            <a:endParaRPr lang="ro-RO" b="1" dirty="0"/>
          </a:p>
          <a:p>
            <a:pPr marL="342900" indent="-342900">
              <a:buAutoNum type="arabicPeriod"/>
            </a:pPr>
            <a:r>
              <a:rPr lang="ro-RO" dirty="0"/>
              <a:t>depunerea măştii selective de </a:t>
            </a:r>
            <a:r>
              <a:rPr lang="ro-RO" dirty="0" smtClean="0"/>
              <a:t>lipire</a:t>
            </a:r>
          </a:p>
          <a:p>
            <a:pPr marL="342900" indent="-342900">
              <a:buAutoNum type="arabicPeriod"/>
            </a:pPr>
            <a:r>
              <a:rPr lang="ro-RO" dirty="0"/>
              <a:t>execuţia </a:t>
            </a:r>
            <a:r>
              <a:rPr lang="ro-RO" dirty="0" smtClean="0"/>
              <a:t>inscripţionărilor</a:t>
            </a:r>
          </a:p>
          <a:p>
            <a:pPr marL="342900" indent="-342900">
              <a:buAutoNum type="arabicPeriod"/>
            </a:pPr>
            <a:r>
              <a:rPr lang="ro-RO" dirty="0"/>
              <a:t>controlul final de calitate</a:t>
            </a:r>
            <a:endParaRPr lang="en-US" dirty="0"/>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742" y="1641155"/>
            <a:ext cx="5454650" cy="436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395333" y="6002018"/>
            <a:ext cx="11165941" cy="729430"/>
          </a:xfrm>
          <a:prstGeom prst="rect">
            <a:avLst/>
          </a:prstGeom>
        </p:spPr>
        <p:txBody>
          <a:bodyPr wrap="square">
            <a:spAutoFit/>
          </a:bodyPr>
          <a:lstStyle/>
          <a:p>
            <a:pPr>
              <a:lnSpc>
                <a:spcPct val="115000"/>
              </a:lnSpc>
              <a:spcAft>
                <a:spcPts val="0"/>
              </a:spcAft>
            </a:pPr>
            <a:r>
              <a:rPr lang="ro-RO" dirty="0">
                <a:solidFill>
                  <a:srgbClr val="000000"/>
                </a:solidFill>
                <a:latin typeface="Times New Roman" pitchFamily="18" charset="0"/>
                <a:ea typeface="Calibri" panose="020F0502020204030204" pitchFamily="34" charset="0"/>
                <a:cs typeface="Times New Roman" pitchFamily="18" charset="0"/>
              </a:rPr>
              <a:t>G</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RO" dirty="0">
                <a:solidFill>
                  <a:srgbClr val="000000"/>
                </a:solidFill>
                <a:latin typeface="Times New Roman" pitchFamily="18" charset="0"/>
                <a:ea typeface="Calibri" panose="020F0502020204030204" pitchFamily="34" charset="0"/>
                <a:cs typeface="Times New Roman" pitchFamily="18" charset="0"/>
              </a:rPr>
              <a:t>urile se execut</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RO" dirty="0">
                <a:solidFill>
                  <a:srgbClr val="000000"/>
                </a:solidFill>
                <a:latin typeface="Times New Roman" pitchFamily="18" charset="0"/>
                <a:ea typeface="Calibri" panose="020F0502020204030204" pitchFamily="34" charset="0"/>
                <a:cs typeface="Times New Roman" pitchFamily="18" charset="0"/>
              </a:rPr>
              <a:t>dup</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RO" dirty="0">
                <a:solidFill>
                  <a:srgbClr val="000000"/>
                </a:solidFill>
                <a:latin typeface="Times New Roman" pitchFamily="18" charset="0"/>
                <a:ea typeface="Calibri" panose="020F0502020204030204" pitchFamily="34" charset="0"/>
                <a:cs typeface="Times New Roman" pitchFamily="18" charset="0"/>
              </a:rPr>
              <a:t>corodare, pentru a se evita corodarea cuprului în interior </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a:t>
            </a:r>
            <a:r>
              <a:rPr lang="ro-RO" dirty="0">
                <a:solidFill>
                  <a:srgbClr val="000000"/>
                </a:solidFill>
                <a:latin typeface="Times New Roman" pitchFamily="18" charset="0"/>
                <a:ea typeface="Calibri" panose="020F0502020204030204" pitchFamily="34" charset="0"/>
                <a:cs typeface="Times New Roman" pitchFamily="18" charset="0"/>
              </a:rPr>
              <a:t>i mai ales blocarea g</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RO" dirty="0">
                <a:solidFill>
                  <a:srgbClr val="000000"/>
                </a:solidFill>
                <a:latin typeface="Times New Roman" pitchFamily="18" charset="0"/>
                <a:ea typeface="Calibri" panose="020F0502020204030204" pitchFamily="34" charset="0"/>
                <a:cs typeface="Times New Roman" pitchFamily="18" charset="0"/>
              </a:rPr>
              <a:t>urilor cu cerneal</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RO" dirty="0">
                <a:solidFill>
                  <a:srgbClr val="000000"/>
                </a:solidFill>
                <a:latin typeface="Times New Roman" pitchFamily="18" charset="0"/>
                <a:ea typeface="Calibri" panose="020F0502020204030204" pitchFamily="34" charset="0"/>
                <a:cs typeface="Times New Roman" pitchFamily="18" charset="0"/>
              </a:rPr>
              <a:t>protectoare, foarte greu de îndep</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RO" dirty="0">
                <a:solidFill>
                  <a:srgbClr val="000000"/>
                </a:solidFill>
                <a:latin typeface="Times New Roman" pitchFamily="18" charset="0"/>
                <a:ea typeface="Calibri" panose="020F0502020204030204" pitchFamily="34" charset="0"/>
                <a:cs typeface="Times New Roman" pitchFamily="18" charset="0"/>
              </a:rPr>
              <a:t>rtat. </a:t>
            </a:r>
            <a:endParaRPr lang="en-US" sz="1400" dirty="0">
              <a:effectLst/>
              <a:latin typeface="Times New Roman" pitchFamily="18" charset="0"/>
              <a:ea typeface="Calibri" panose="020F0502020204030204" pitchFamily="34" charset="0"/>
              <a:cs typeface="Times New Roman" pitchFamily="18" charset="0"/>
            </a:endParaRPr>
          </a:p>
        </p:txBody>
      </p:sp>
      <p:sp>
        <p:nvSpPr>
          <p:cNvPr id="7" name="Прямоугольник 6"/>
          <p:cNvSpPr/>
          <p:nvPr/>
        </p:nvSpPr>
        <p:spPr>
          <a:xfrm>
            <a:off x="485868" y="1358853"/>
            <a:ext cx="11917380" cy="369332"/>
          </a:xfrm>
          <a:prstGeom prst="rect">
            <a:avLst/>
          </a:prstGeom>
        </p:spPr>
        <p:txBody>
          <a:bodyPr wrap="square">
            <a:spAutoFit/>
          </a:bodyPr>
          <a:lstStyle/>
          <a:p>
            <a:r>
              <a:rPr lang="ro-RO" b="1" dirty="0"/>
              <a:t>Fabricarea cablajelor imprimate cu găuri nemetalizate, cu conductoare nemetalizate, prin tehnologie substractivă</a:t>
            </a:r>
            <a:endParaRPr lang="en-US" dirty="0"/>
          </a:p>
        </p:txBody>
      </p:sp>
    </p:spTree>
    <p:extLst>
      <p:ext uri="{BB962C8B-B14F-4D97-AF65-F5344CB8AC3E}">
        <p14:creationId xmlns:p14="http://schemas.microsoft.com/office/powerpoint/2010/main" val="791101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116543"/>
            <a:ext cx="12192000" cy="410882"/>
          </a:xfrm>
          <a:prstGeom prst="rect">
            <a:avLst/>
          </a:prstGeom>
        </p:spPr>
        <p:txBody>
          <a:bodyPr wrap="square">
            <a:spAutoFit/>
          </a:bodyPr>
          <a:lstStyle/>
          <a:p>
            <a:pPr lvl="0">
              <a:lnSpc>
                <a:spcPct val="115000"/>
              </a:lnSpc>
              <a:spcAft>
                <a:spcPts val="100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Fabricarea cablajelor imprimate cu găuri nemetalizate, cu conductoare metalizate, prin tehnologie substractivă</a:t>
            </a:r>
            <a:endParaRPr lang="en-US" sz="1400" dirty="0">
              <a:effectLst/>
              <a:latin typeface="Times New Roman" pitchFamily="18" charset="0"/>
              <a:ea typeface="Calibri" panose="020F0502020204030204" pitchFamily="34" charset="0"/>
              <a:cs typeface="Times New Roman" pitchFamily="18" charset="0"/>
            </a:endParaRPr>
          </a:p>
        </p:txBody>
      </p:sp>
      <p:pic>
        <p:nvPicPr>
          <p:cNvPr id="10" name="Рисунок 9"/>
          <p:cNvPicPr/>
          <p:nvPr/>
        </p:nvPicPr>
        <p:blipFill>
          <a:blip r:embed="rId2">
            <a:extLst>
              <a:ext uri="{28A0092B-C50C-407E-A947-70E740481C1C}">
                <a14:useLocalDpi xmlns:a14="http://schemas.microsoft.com/office/drawing/2010/main" val="0"/>
              </a:ext>
            </a:extLst>
          </a:blip>
          <a:srcRect/>
          <a:stretch>
            <a:fillRect/>
          </a:stretch>
        </p:blipFill>
        <p:spPr bwMode="auto">
          <a:xfrm>
            <a:off x="170066" y="445943"/>
            <a:ext cx="5365900" cy="3347458"/>
          </a:xfrm>
          <a:prstGeom prst="rect">
            <a:avLst/>
          </a:prstGeom>
          <a:noFill/>
          <a:ln>
            <a:noFill/>
          </a:ln>
        </p:spPr>
      </p:pic>
      <p:sp>
        <p:nvSpPr>
          <p:cNvPr id="11" name="Прямоугольник 10"/>
          <p:cNvSpPr/>
          <p:nvPr/>
        </p:nvSpPr>
        <p:spPr>
          <a:xfrm>
            <a:off x="5535966" y="445943"/>
            <a:ext cx="6586624" cy="1685077"/>
          </a:xfrm>
          <a:prstGeom prst="rect">
            <a:avLst/>
          </a:prstGeom>
        </p:spPr>
        <p:txBody>
          <a:bodyPr wrap="square">
            <a:spAutoFit/>
          </a:bodyPr>
          <a:lstStyle/>
          <a:p>
            <a:pPr>
              <a:lnSpc>
                <a:spcPct val="115000"/>
              </a:lnSpc>
              <a:spcAft>
                <a:spcPts val="100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 acoperirea cuprului cu metale greu oxidabile şi care uşurează lipirea se obţine o rezistenţă mecanică sporită, imunitate la acţiunea mediului, lipituri de mai bună calitate. Se folosesc: staniu, argint, rareori aur sau alte metale, care rezistă la acţiunea agentului de corodare folosit.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Прямоугольник 12"/>
          <p:cNvSpPr/>
          <p:nvPr/>
        </p:nvSpPr>
        <p:spPr>
          <a:xfrm>
            <a:off x="0" y="5597655"/>
            <a:ext cx="12192000" cy="1260345"/>
          </a:xfrm>
          <a:prstGeom prst="rect">
            <a:avLst/>
          </a:prstGeom>
        </p:spPr>
        <p:txBody>
          <a:bodyPr wrap="square">
            <a:spAutoFit/>
          </a:bodyPr>
          <a:lstStyle/>
          <a:p>
            <a:pPr>
              <a:lnSpc>
                <a:spcPct val="115000"/>
              </a:lnSpc>
              <a:spcAft>
                <a:spcPts val="1000"/>
              </a:spcAft>
            </a:pP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Operarea de precositorire (cositor=aliaj de lipire) constă în depunerea pe cablajul imprimat cu aliaj de lipit SnPb în băi sau instalaţii cu val, după terminarea procesării, înainte de depunerea măştii selective de lipire. Procedeul se numeşte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precositorire </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 este aplicabil dacă conductoarele sunt destul de late iar distanţele dintre conductoare sunt destul de mari (peste ≈0,5mm), altfel apar scurtcircuitări. Mai frecvent se realizează precositorirea după depunerea măştii selective de lipire, acoperind cu aliaj numai punctele de lipire.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p:cNvSpPr txBox="1"/>
          <p:nvPr/>
        </p:nvSpPr>
        <p:spPr>
          <a:xfrm>
            <a:off x="5706032" y="2093043"/>
            <a:ext cx="6416558" cy="3139321"/>
          </a:xfrm>
          <a:prstGeom prst="rect">
            <a:avLst/>
          </a:prstGeom>
          <a:noFill/>
        </p:spPr>
        <p:txBody>
          <a:bodyPr wrap="square" rtlCol="0">
            <a:spAutoFit/>
          </a:bodyPr>
          <a:lstStyle/>
          <a:p>
            <a:pPr marL="342900" indent="-342900">
              <a:buAutoNum type="arabicPeriod"/>
            </a:pPr>
            <a:r>
              <a:rPr lang="ro-RO" dirty="0" smtClean="0"/>
              <a:t>În </a:t>
            </a:r>
            <a:r>
              <a:rPr lang="ro-RO" dirty="0"/>
              <a:t>cazul metalizării electrochimice, găurirea se face la început, în cadrul prelucrărilor mecanice</a:t>
            </a:r>
            <a:r>
              <a:rPr lang="ro-RO" dirty="0" smtClean="0"/>
              <a:t>.</a:t>
            </a:r>
          </a:p>
          <a:p>
            <a:pPr marL="342900" indent="-342900">
              <a:buAutoNum type="arabicPeriod"/>
            </a:pPr>
            <a:r>
              <a:rPr lang="ro-RO" dirty="0"/>
              <a:t>După </a:t>
            </a:r>
            <a:r>
              <a:rPr lang="ro-RO" dirty="0" smtClean="0"/>
              <a:t>curăţare</a:t>
            </a:r>
          </a:p>
          <a:p>
            <a:pPr marL="342900" indent="-342900">
              <a:buAutoNum type="arabicPeriod"/>
            </a:pPr>
            <a:r>
              <a:rPr lang="ro-RO" dirty="0"/>
              <a:t>imprimarea imaginii în imagine </a:t>
            </a:r>
            <a:r>
              <a:rPr lang="ro-RO" dirty="0" smtClean="0"/>
              <a:t>negativă</a:t>
            </a:r>
          </a:p>
          <a:p>
            <a:pPr marL="342900" indent="-342900">
              <a:buAutoNum type="arabicPeriod"/>
            </a:pPr>
            <a:r>
              <a:rPr lang="ro-RO" dirty="0"/>
              <a:t>metalizarea conductoarelor prin </a:t>
            </a:r>
            <a:r>
              <a:rPr lang="ro-RO" dirty="0" smtClean="0"/>
              <a:t>galvanizare</a:t>
            </a:r>
          </a:p>
          <a:p>
            <a:pPr marL="342900" indent="-342900">
              <a:buAutoNum type="arabicPeriod"/>
            </a:pPr>
            <a:r>
              <a:rPr lang="ro-RO" dirty="0"/>
              <a:t>După îndepărtarea cernelii </a:t>
            </a:r>
            <a:r>
              <a:rPr lang="ro-RO" dirty="0" smtClean="0"/>
              <a:t>protectoare</a:t>
            </a:r>
          </a:p>
          <a:p>
            <a:pPr marL="342900" indent="-342900">
              <a:buAutoNum type="arabicPeriod"/>
            </a:pPr>
            <a:r>
              <a:rPr lang="ro-RO" dirty="0"/>
              <a:t>corodarea cu agent care nu atacă metalul de </a:t>
            </a:r>
            <a:r>
              <a:rPr lang="ro-RO" dirty="0" smtClean="0"/>
              <a:t>protecţie</a:t>
            </a:r>
          </a:p>
          <a:p>
            <a:r>
              <a:rPr lang="en-GB" dirty="0" smtClean="0"/>
              <a:t>	</a:t>
            </a:r>
            <a:r>
              <a:rPr lang="en-GB" dirty="0" err="1" smtClean="0"/>
              <a:t>Etapele</a:t>
            </a:r>
            <a:r>
              <a:rPr lang="en-GB" dirty="0" smtClean="0"/>
              <a:t> finale </a:t>
            </a:r>
          </a:p>
          <a:p>
            <a:pPr marL="342900" indent="-342900">
              <a:buFont typeface="+mj-lt"/>
              <a:buAutoNum type="arabicPeriod" startAt="7"/>
            </a:pPr>
            <a:r>
              <a:rPr lang="ro-RO" dirty="0" smtClean="0"/>
              <a:t>După </a:t>
            </a:r>
            <a:r>
              <a:rPr lang="ro-RO" dirty="0"/>
              <a:t>spălare (decontaminare</a:t>
            </a:r>
            <a:r>
              <a:rPr lang="ro-RO" dirty="0" smtClean="0"/>
              <a:t>)</a:t>
            </a:r>
          </a:p>
          <a:p>
            <a:pPr marL="342900" indent="-342900">
              <a:buAutoNum type="arabicPeriod" startAt="7"/>
            </a:pPr>
            <a:r>
              <a:rPr lang="ro-RO" dirty="0"/>
              <a:t>controlul </a:t>
            </a:r>
            <a:r>
              <a:rPr lang="ro-RO" dirty="0" smtClean="0"/>
              <a:t>vizual</a:t>
            </a:r>
          </a:p>
          <a:p>
            <a:pPr marL="342900" indent="-342900">
              <a:buAutoNum type="arabicPeriod" startAt="7"/>
            </a:pPr>
            <a:r>
              <a:rPr lang="ro-RO" dirty="0"/>
              <a:t>acoperirea cu masca selectivă de lipire</a:t>
            </a:r>
            <a:endParaRPr lang="en-US" dirty="0"/>
          </a:p>
        </p:txBody>
      </p:sp>
      <p:pic>
        <p:nvPicPr>
          <p:cNvPr id="15" name="Рисунок 14"/>
          <p:cNvPicPr/>
          <p:nvPr/>
        </p:nvPicPr>
        <p:blipFill>
          <a:blip r:embed="rId3">
            <a:extLst>
              <a:ext uri="{28A0092B-C50C-407E-A947-70E740481C1C}">
                <a14:useLocalDpi xmlns:a14="http://schemas.microsoft.com/office/drawing/2010/main" val="0"/>
              </a:ext>
            </a:extLst>
          </a:blip>
          <a:srcRect/>
          <a:stretch>
            <a:fillRect/>
          </a:stretch>
        </p:blipFill>
        <p:spPr bwMode="auto">
          <a:xfrm>
            <a:off x="0" y="3795760"/>
            <a:ext cx="2082800" cy="1619250"/>
          </a:xfrm>
          <a:prstGeom prst="rect">
            <a:avLst/>
          </a:prstGeom>
          <a:noFill/>
          <a:ln>
            <a:noFill/>
          </a:ln>
        </p:spPr>
      </p:pic>
      <p:sp>
        <p:nvSpPr>
          <p:cNvPr id="16" name="Прямоугольник 15"/>
          <p:cNvSpPr/>
          <p:nvPr/>
        </p:nvSpPr>
        <p:spPr>
          <a:xfrm>
            <a:off x="1919335" y="4023126"/>
            <a:ext cx="3616631" cy="1331134"/>
          </a:xfrm>
          <a:prstGeom prst="rect">
            <a:avLst/>
          </a:prstGeom>
        </p:spPr>
        <p:txBody>
          <a:bodyPr wrap="square">
            <a:spAutoFit/>
          </a:bodyPr>
          <a:lstStyle/>
          <a:p>
            <a:pPr>
              <a:lnSpc>
                <a:spcPct val="115000"/>
              </a:lnSpc>
              <a:spcAft>
                <a:spcPts val="1000"/>
              </a:spcAft>
            </a:pPr>
            <a: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Dezavantajul major al cablajelor cu găuri nemetalizate constă în dificultatea realizării contactelor între conductoare de pe feţe opuse, adică a trecerilor.Trecerile de pe o parte pe alta se realizează utilizănd pini(fire) special.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0783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
            <a:ext cx="12192000" cy="470780"/>
          </a:xfrm>
        </p:spPr>
        <p:txBody>
          <a:bodyPr>
            <a:normAutofit lnSpcReduction="10000"/>
          </a:bodyPr>
          <a:lstStyle/>
          <a:p>
            <a:pPr marL="0" lvl="0" indent="0">
              <a:buNone/>
            </a:pPr>
            <a:r>
              <a:rPr lang="ro-RO" b="1" dirty="0"/>
              <a:t>Fabricarea cablajelor imprimate cu găuri metalizate prin tehnologie substractivă</a:t>
            </a:r>
            <a:endParaRPr lang="en-US" dirty="0"/>
          </a:p>
          <a:p>
            <a:endParaRPr lang="en-US" dirty="0"/>
          </a:p>
        </p:txBody>
      </p:sp>
      <p:pic>
        <p:nvPicPr>
          <p:cNvPr id="4" name="Рисунок 3"/>
          <p:cNvPicPr/>
          <p:nvPr/>
        </p:nvPicPr>
        <p:blipFill>
          <a:blip r:embed="rId3">
            <a:extLst>
              <a:ext uri="{28A0092B-C50C-407E-A947-70E740481C1C}">
                <a14:useLocalDpi xmlns:a14="http://schemas.microsoft.com/office/drawing/2010/main" val="0"/>
              </a:ext>
            </a:extLst>
          </a:blip>
          <a:srcRect/>
          <a:stretch>
            <a:fillRect/>
          </a:stretch>
        </p:blipFill>
        <p:spPr bwMode="auto">
          <a:xfrm>
            <a:off x="105278" y="398352"/>
            <a:ext cx="5788529" cy="5948127"/>
          </a:xfrm>
          <a:prstGeom prst="rect">
            <a:avLst/>
          </a:prstGeom>
          <a:noFill/>
          <a:ln>
            <a:noFill/>
          </a:ln>
        </p:spPr>
      </p:pic>
      <p:sp>
        <p:nvSpPr>
          <p:cNvPr id="5" name="TextBox 4"/>
          <p:cNvSpPr txBox="1"/>
          <p:nvPr/>
        </p:nvSpPr>
        <p:spPr>
          <a:xfrm>
            <a:off x="5423026" y="660903"/>
            <a:ext cx="6768975" cy="4801314"/>
          </a:xfrm>
          <a:prstGeom prst="rect">
            <a:avLst/>
          </a:prstGeom>
          <a:noFill/>
        </p:spPr>
        <p:txBody>
          <a:bodyPr wrap="square" rtlCol="0">
            <a:spAutoFit/>
          </a:bodyPr>
          <a:lstStyle/>
          <a:p>
            <a:pPr marL="342900" indent="-342900">
              <a:buAutoNum type="arabicPeriod"/>
            </a:pPr>
            <a:r>
              <a:rPr lang="ro-RO" dirty="0" smtClean="0"/>
              <a:t>cea </a:t>
            </a:r>
            <a:r>
              <a:rPr lang="ro-RO" dirty="0"/>
              <a:t>mai importantă operatie este prelucrarea mecanică iniţială</a:t>
            </a:r>
            <a:r>
              <a:rPr lang="ro-RO" dirty="0" smtClean="0"/>
              <a:t>. </a:t>
            </a:r>
            <a:r>
              <a:rPr lang="ro-RO" dirty="0"/>
              <a:t>cadrul prelucrării iniţiale se efectuiază găurirea plachetei cu ajutorul burghiurilor speciale cu viteza de rotaţie pîna la </a:t>
            </a:r>
            <a:r>
              <a:rPr lang="ro-RO" dirty="0" smtClean="0"/>
              <a:t>20000 </a:t>
            </a:r>
            <a:r>
              <a:rPr lang="ro-RO" dirty="0"/>
              <a:t>de rot/min,care efectuiază gaurirea prin aşchiere</a:t>
            </a:r>
            <a:r>
              <a:rPr lang="ro-RO" dirty="0" smtClean="0"/>
              <a:t>.</a:t>
            </a:r>
            <a:r>
              <a:rPr lang="en-GB" dirty="0" smtClean="0"/>
              <a:t> </a:t>
            </a:r>
            <a:r>
              <a:rPr lang="ro-RO" dirty="0" smtClean="0"/>
              <a:t>Găurile se </a:t>
            </a:r>
            <a:r>
              <a:rPr lang="ro-RO" dirty="0"/>
              <a:t>curăţă bine cu aer sub presiune chiar în timpul efectuarii găurilor</a:t>
            </a:r>
            <a:r>
              <a:rPr lang="ro-RO" dirty="0" smtClean="0"/>
              <a:t>.</a:t>
            </a:r>
          </a:p>
          <a:p>
            <a:pPr marL="342900" indent="-342900">
              <a:buAutoNum type="arabicPeriod"/>
            </a:pPr>
            <a:r>
              <a:rPr lang="ro-RO" dirty="0"/>
              <a:t>cuprare chimică, prin care se depune un strat foarte subţire de cupru (1 – 5μm</a:t>
            </a:r>
            <a:r>
              <a:rPr lang="ro-RO" dirty="0" smtClean="0"/>
              <a:t>) cu </a:t>
            </a:r>
            <a:r>
              <a:rPr lang="ro-RO" dirty="0"/>
              <a:t>rol de asigurare a conductibilităţii întregii suprafeţe</a:t>
            </a:r>
            <a:r>
              <a:rPr lang="ro-RO" dirty="0" smtClean="0"/>
              <a:t>.</a:t>
            </a:r>
          </a:p>
          <a:p>
            <a:pPr marL="342900" indent="-342900">
              <a:buAutoNum type="arabicPeriod"/>
            </a:pPr>
            <a:r>
              <a:rPr lang="ro-RO" dirty="0"/>
              <a:t>imprimarea desenului, în imagine </a:t>
            </a:r>
            <a:r>
              <a:rPr lang="ro-RO" dirty="0" smtClean="0"/>
              <a:t>negativă</a:t>
            </a:r>
          </a:p>
          <a:p>
            <a:pPr marL="342900" indent="-342900">
              <a:buFontTx/>
              <a:buAutoNum type="arabicPeriod"/>
            </a:pPr>
            <a:r>
              <a:rPr lang="ro-RO" dirty="0"/>
              <a:t>cuprare galvanică (operaţie rapidă, ieftină), prin care se creşte un strat de cupru de 10 – 100μm, după necesităţi.</a:t>
            </a:r>
            <a:endParaRPr lang="en-US" dirty="0"/>
          </a:p>
          <a:p>
            <a:pPr marL="342900" indent="-342900">
              <a:buAutoNum type="arabicPeriod"/>
            </a:pPr>
            <a:r>
              <a:rPr lang="ro-RO" dirty="0"/>
              <a:t>metalizare, prin care se depune galvanic un strat de metal neatacabil de agenţii de corodare (obişnuit staniu, mai rar argint, aur, </a:t>
            </a:r>
            <a:r>
              <a:rPr lang="ro-RO" dirty="0" smtClean="0"/>
              <a:t>...)</a:t>
            </a:r>
          </a:p>
          <a:p>
            <a:pPr marL="342900" indent="-342900">
              <a:buAutoNum type="arabicPeriod"/>
            </a:pPr>
            <a:r>
              <a:rPr lang="ro-RO" dirty="0"/>
              <a:t>îndepărtarea cer-nelii </a:t>
            </a:r>
            <a:r>
              <a:rPr lang="ro-RO" dirty="0" smtClean="0"/>
              <a:t>protectoare</a:t>
            </a:r>
          </a:p>
          <a:p>
            <a:pPr marL="342900" indent="-342900">
              <a:buAutoNum type="arabicPeriod"/>
            </a:pPr>
            <a:r>
              <a:rPr lang="ro-RO" dirty="0"/>
              <a:t>corodarea foliei de </a:t>
            </a:r>
            <a:r>
              <a:rPr lang="ro-RO" dirty="0" smtClean="0"/>
              <a:t>cupru</a:t>
            </a:r>
          </a:p>
          <a:p>
            <a:pPr marL="342900" indent="-342900">
              <a:buAutoNum type="arabicPeriod"/>
            </a:pPr>
            <a:r>
              <a:rPr lang="ro-RO" dirty="0"/>
              <a:t>spălare (decontaminare</a:t>
            </a:r>
            <a:r>
              <a:rPr lang="ro-RO" dirty="0" smtClean="0"/>
              <a:t>)</a:t>
            </a:r>
            <a:r>
              <a:rPr lang="en-GB" dirty="0" smtClean="0"/>
              <a:t>                               9. </a:t>
            </a:r>
            <a:r>
              <a:rPr lang="en-GB" dirty="0" err="1"/>
              <a:t>E</a:t>
            </a:r>
            <a:r>
              <a:rPr lang="en-GB" dirty="0" err="1" smtClean="0"/>
              <a:t>tapele</a:t>
            </a:r>
            <a:r>
              <a:rPr lang="en-GB" dirty="0" smtClean="0"/>
              <a:t> finale</a:t>
            </a:r>
            <a:endParaRPr lang="en-US" dirty="0"/>
          </a:p>
        </p:txBody>
      </p:sp>
      <p:sp>
        <p:nvSpPr>
          <p:cNvPr id="6" name="Прямоугольник 5"/>
          <p:cNvSpPr/>
          <p:nvPr/>
        </p:nvSpPr>
        <p:spPr>
          <a:xfrm>
            <a:off x="5628238" y="5436271"/>
            <a:ext cx="6563762" cy="1490152"/>
          </a:xfrm>
          <a:prstGeom prst="rect">
            <a:avLst/>
          </a:prstGeom>
        </p:spPr>
        <p:txBody>
          <a:bodyPr wrap="square">
            <a:spAutoFit/>
          </a:bodyPr>
          <a:lstStyle/>
          <a:p>
            <a:pPr>
              <a:lnSpc>
                <a:spcPct val="115000"/>
              </a:lnSpc>
              <a:spcAft>
                <a:spcPts val="1000"/>
              </a:spcAft>
            </a:pP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Cablajele cu găuri metalizate sunt net superioare calitativ faţă de cele cu găuri nemetali-zate, dar şi mult mai scumpe (cam de 2 ori) - necesită utilaje speciale pentru găurire, procesul durează mult şi prescripţiile tehnologice (temperaturi, durate, compoziţii ale băilor de tratare chimică, ...) trebuie respectate cu stricteţe.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Стрелка вправо 1"/>
          <p:cNvSpPr/>
          <p:nvPr/>
        </p:nvSpPr>
        <p:spPr>
          <a:xfrm>
            <a:off x="8684526" y="5135287"/>
            <a:ext cx="583042" cy="22172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3952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90535"/>
            <a:ext cx="12077323" cy="443619"/>
          </a:xfrm>
        </p:spPr>
        <p:txBody>
          <a:bodyPr>
            <a:normAutofit lnSpcReduction="10000"/>
          </a:bodyPr>
          <a:lstStyle/>
          <a:p>
            <a:pPr marL="0" lvl="0" indent="0">
              <a:buNone/>
            </a:pPr>
            <a:r>
              <a:rPr lang="ro-RO" b="1" dirty="0"/>
              <a:t>Fabricarea cablajelor multistrat prin tehnologia substractivă</a:t>
            </a:r>
            <a:endParaRPr lang="en-US" dirty="0"/>
          </a:p>
          <a:p>
            <a:endParaRPr lang="en-US"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38793" y="534154"/>
            <a:ext cx="6063246" cy="4896647"/>
          </a:xfrm>
          <a:prstGeom prst="rect">
            <a:avLst/>
          </a:prstGeom>
          <a:noFill/>
          <a:ln>
            <a:noFill/>
          </a:ln>
        </p:spPr>
      </p:pic>
      <p:sp>
        <p:nvSpPr>
          <p:cNvPr id="5" name="TextBox 4"/>
          <p:cNvSpPr txBox="1"/>
          <p:nvPr/>
        </p:nvSpPr>
        <p:spPr>
          <a:xfrm>
            <a:off x="6038660" y="534154"/>
            <a:ext cx="6077456" cy="3693319"/>
          </a:xfrm>
          <a:prstGeom prst="rect">
            <a:avLst/>
          </a:prstGeom>
          <a:noFill/>
        </p:spPr>
        <p:txBody>
          <a:bodyPr wrap="square" rtlCol="0">
            <a:spAutoFit/>
          </a:bodyPr>
          <a:lstStyle/>
          <a:p>
            <a:pPr marL="342900" indent="-342900">
              <a:buAutoNum type="arabicPeriod"/>
            </a:pPr>
            <a:r>
              <a:rPr lang="ro-RO" dirty="0" smtClean="0"/>
              <a:t>Procesul </a:t>
            </a:r>
            <a:r>
              <a:rPr lang="ro-RO" dirty="0"/>
              <a:t>elaborării cablajului multistrat prin tehnologia substractivă începe cu elaborarea cablajului imprimat nemetalizat fără executarea găurilor,pe 2 sau mai multe placi semifabricate</a:t>
            </a:r>
            <a:r>
              <a:rPr lang="ro-RO" dirty="0" smtClean="0"/>
              <a:t>.</a:t>
            </a:r>
          </a:p>
          <a:p>
            <a:pPr marL="342900" indent="-342900">
              <a:buAutoNum type="arabicPeriod"/>
            </a:pPr>
            <a:r>
              <a:rPr lang="ro-RO" dirty="0"/>
              <a:t>suprapunerea plăcilor cu adăugarea unui izolant intermediar şi se presează la </a:t>
            </a:r>
            <a:r>
              <a:rPr lang="ro-RO" dirty="0" smtClean="0"/>
              <a:t>încalzire</a:t>
            </a:r>
          </a:p>
          <a:p>
            <a:pPr marL="342900" indent="-342900">
              <a:buAutoNum type="arabicPeriod"/>
            </a:pPr>
            <a:r>
              <a:rPr lang="ro-RO" dirty="0"/>
              <a:t>corodare a izolantului din găuri pentru evidenţierea reliefului Cu-lui asigurănd o mai bună calitate a adeziunii Cu-lui a cablajului cu metalizarea găurii</a:t>
            </a:r>
            <a:r>
              <a:rPr lang="ro-RO" dirty="0" smtClean="0"/>
              <a:t>.</a:t>
            </a:r>
          </a:p>
          <a:p>
            <a:pPr marL="342900" indent="-342900">
              <a:buAutoNum type="arabicPeriod"/>
            </a:pPr>
            <a:r>
              <a:rPr lang="ro-RO" dirty="0"/>
              <a:t>metalizarea găurilor (şi a conductoarelor exterioare) şi a cablajului imprimat </a:t>
            </a:r>
            <a:r>
              <a:rPr lang="ro-RO" dirty="0" smtClean="0"/>
              <a:t>exterior</a:t>
            </a:r>
          </a:p>
          <a:p>
            <a:pPr marL="342900" indent="-342900">
              <a:buAutoNum type="arabicPeriod"/>
            </a:pPr>
            <a:endParaRPr lang="ro-RO" dirty="0" smtClean="0"/>
          </a:p>
          <a:p>
            <a:endParaRPr lang="en-US" dirty="0"/>
          </a:p>
        </p:txBody>
      </p:sp>
      <p:sp>
        <p:nvSpPr>
          <p:cNvPr id="6" name="Прямоугольник 5"/>
          <p:cNvSpPr/>
          <p:nvPr/>
        </p:nvSpPr>
        <p:spPr>
          <a:xfrm>
            <a:off x="6140833" y="3669279"/>
            <a:ext cx="5855009" cy="2003625"/>
          </a:xfrm>
          <a:prstGeom prst="rect">
            <a:avLst/>
          </a:prstGeom>
        </p:spPr>
        <p:txBody>
          <a:bodyPr wrap="square">
            <a:spAutoFit/>
          </a:bodyPr>
          <a:lstStyle/>
          <a:p>
            <a:pPr>
              <a:lnSpc>
                <a:spcPct val="115000"/>
              </a:lnSpc>
              <a:spcAft>
                <a:spcPts val="100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Poziţionarea precisă a plăcilor la suprapunere se face utilizând găuri de ghidare în plăci şi ştifturi (tije) de ghidare. Executarea precisă a găurilor (poziţie, diametru ...) se obţine prin prelucrarea mecanică pe maşini speciale, conduse de calculatoare în a căror memorie este introdus planul de găurire.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8612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4855" y="90535"/>
            <a:ext cx="11950575" cy="1308651"/>
          </a:xfrm>
        </p:spPr>
        <p:txBody>
          <a:bodyPr/>
          <a:lstStyle/>
          <a:p>
            <a:pPr marL="0" lvl="0" indent="0">
              <a:buNone/>
            </a:pPr>
            <a:r>
              <a:rPr lang="ro-RO" sz="2000" b="1" dirty="0"/>
              <a:t>Tehnologii </a:t>
            </a:r>
            <a:r>
              <a:rPr lang="ro-RO" sz="2000" b="1" dirty="0" smtClean="0"/>
              <a:t>adtive</a:t>
            </a:r>
            <a:r>
              <a:rPr lang="en-US" sz="2000" dirty="0"/>
              <a:t> </a:t>
            </a:r>
            <a:r>
              <a:rPr lang="ro-RO" sz="2000" dirty="0" smtClean="0"/>
              <a:t>Sunt </a:t>
            </a:r>
            <a:r>
              <a:rPr lang="ro-RO" sz="2000" dirty="0"/>
              <a:t>asemănătoare cu tehnologiile de sinteză şi se utilizează practic aceleaşi utilaje,aceleaşi elemente ca la cablajele cu găuri </a:t>
            </a:r>
            <a:r>
              <a:rPr lang="ro-RO" sz="2000" dirty="0" smtClean="0"/>
              <a:t>metalizate.</a:t>
            </a:r>
            <a:r>
              <a:rPr lang="en-US" sz="2000" dirty="0"/>
              <a:t> </a:t>
            </a:r>
            <a:r>
              <a:rPr lang="ro-RO" sz="2000" dirty="0" smtClean="0"/>
              <a:t>Încercările </a:t>
            </a:r>
            <a:r>
              <a:rPr lang="ro-RO" sz="2000" dirty="0"/>
              <a:t>de a realiza într-un acelaşi lanţ de operaţii tehnologice, atât conductoarele imprimate cât şi metalizarea găurilor, au dus la dezvoltarea tehnologiilor aditive de fabricare a cablajelor imprimate, în care materialul de la care încep operaţiile este, suportul izolant</a:t>
            </a:r>
            <a:r>
              <a:rPr lang="ro-RO" dirty="0"/>
              <a:t>.</a:t>
            </a:r>
            <a:endParaRPr lang="en-US" dirty="0"/>
          </a:p>
          <a:p>
            <a:endParaRPr lang="en-US" dirty="0"/>
          </a:p>
        </p:txBody>
      </p:sp>
      <p:pic>
        <p:nvPicPr>
          <p:cNvPr id="5" name="Рисунок 4"/>
          <p:cNvPicPr>
            <a:picLocks noChangeAspect="1"/>
          </p:cNvPicPr>
          <p:nvPr/>
        </p:nvPicPr>
        <p:blipFill>
          <a:blip r:embed="rId2"/>
          <a:stretch>
            <a:fillRect/>
          </a:stretch>
        </p:blipFill>
        <p:spPr>
          <a:xfrm>
            <a:off x="7209353" y="1399186"/>
            <a:ext cx="4535019" cy="5363753"/>
          </a:xfrm>
          <a:prstGeom prst="rect">
            <a:avLst/>
          </a:prstGeom>
        </p:spPr>
      </p:pic>
      <p:sp>
        <p:nvSpPr>
          <p:cNvPr id="6" name="TextBox 5"/>
          <p:cNvSpPr txBox="1"/>
          <p:nvPr/>
        </p:nvSpPr>
        <p:spPr>
          <a:xfrm>
            <a:off x="398351" y="1774479"/>
            <a:ext cx="6811001" cy="4247317"/>
          </a:xfrm>
          <a:prstGeom prst="rect">
            <a:avLst/>
          </a:prstGeom>
          <a:noFill/>
        </p:spPr>
        <p:txBody>
          <a:bodyPr wrap="square" rtlCol="0">
            <a:spAutoFit/>
          </a:bodyPr>
          <a:lstStyle/>
          <a:p>
            <a:pPr marL="342900" indent="-342900">
              <a:buAutoNum type="arabicPeriod"/>
            </a:pPr>
            <a:r>
              <a:rPr lang="ro-RO" dirty="0" smtClean="0"/>
              <a:t>suport </a:t>
            </a:r>
            <a:r>
              <a:rPr lang="ro-RO" dirty="0"/>
              <a:t>izolant care se prelucrează mecanic şi se </a:t>
            </a:r>
            <a:r>
              <a:rPr lang="ro-RO" dirty="0" smtClean="0"/>
              <a:t>găureşte</a:t>
            </a:r>
            <a:endParaRPr lang="en-GB" dirty="0" smtClean="0"/>
          </a:p>
          <a:p>
            <a:pPr marL="342900" indent="-342900">
              <a:buAutoNum type="arabicPeriod"/>
            </a:pPr>
            <a:r>
              <a:rPr lang="ro-RO" dirty="0"/>
              <a:t>se </a:t>
            </a:r>
            <a:r>
              <a:rPr lang="ro-RO" dirty="0" smtClean="0"/>
              <a:t>curăţă</a:t>
            </a:r>
            <a:endParaRPr lang="en-GB" dirty="0" smtClean="0"/>
          </a:p>
          <a:p>
            <a:pPr marL="342900" indent="-342900">
              <a:buAutoNum type="arabicPeriod"/>
            </a:pPr>
            <a:r>
              <a:rPr lang="ro-RO" dirty="0"/>
              <a:t>se  catalizează  întreaga suprafaţă </a:t>
            </a:r>
            <a:endParaRPr lang="en-GB" dirty="0" smtClean="0"/>
          </a:p>
          <a:p>
            <a:pPr marL="342900" indent="-342900">
              <a:buAutoNum type="arabicPeriod"/>
            </a:pPr>
            <a:r>
              <a:rPr lang="ro-RO" dirty="0"/>
              <a:t>se face o cuprare  chimică, realizând un strat subţire (1 – 5μm) pentru a face conductoare întreaga </a:t>
            </a:r>
            <a:r>
              <a:rPr lang="ro-RO" dirty="0" smtClean="0"/>
              <a:t>suprafaţă</a:t>
            </a:r>
            <a:endParaRPr lang="en-GB" dirty="0" smtClean="0"/>
          </a:p>
          <a:p>
            <a:pPr marL="342900" indent="-342900">
              <a:buAutoNum type="arabicPeriod"/>
            </a:pPr>
            <a:r>
              <a:rPr lang="ro-RO" dirty="0"/>
              <a:t>imprimarea desenului în imagine </a:t>
            </a:r>
            <a:r>
              <a:rPr lang="ro-RO" dirty="0" smtClean="0"/>
              <a:t>negativă</a:t>
            </a:r>
            <a:endParaRPr lang="en-GB" dirty="0" smtClean="0"/>
          </a:p>
          <a:p>
            <a:pPr marL="342900" indent="-342900">
              <a:buAutoNum type="arabicPeriod"/>
            </a:pPr>
            <a:r>
              <a:rPr lang="ro-RO" dirty="0"/>
              <a:t>cuprare galvanică, crescînd un strat de cupru gros, în funcţie de </a:t>
            </a:r>
            <a:r>
              <a:rPr lang="ro-RO" dirty="0" smtClean="0"/>
              <a:t>necesităţi</a:t>
            </a:r>
            <a:endParaRPr lang="en-GB" dirty="0" smtClean="0"/>
          </a:p>
          <a:p>
            <a:pPr marL="342900" indent="-342900">
              <a:buAutoNum type="arabicPeriod"/>
            </a:pPr>
            <a:r>
              <a:rPr lang="ro-RO" dirty="0"/>
              <a:t>metalizarea conductoarelor </a:t>
            </a:r>
            <a:endParaRPr lang="en-GB" dirty="0" smtClean="0"/>
          </a:p>
          <a:p>
            <a:pPr marL="342900" indent="-342900">
              <a:buAutoNum type="arabicPeriod"/>
            </a:pPr>
            <a:r>
              <a:rPr lang="ro-RO" dirty="0"/>
              <a:t>înlăturarea cernelii </a:t>
            </a:r>
            <a:r>
              <a:rPr lang="ro-RO" dirty="0" smtClean="0"/>
              <a:t>protectoare</a:t>
            </a:r>
            <a:endParaRPr lang="en-GB" dirty="0" smtClean="0"/>
          </a:p>
          <a:p>
            <a:pPr marL="342900" indent="-342900">
              <a:buAutoNum type="arabicPeriod"/>
            </a:pPr>
            <a:r>
              <a:rPr lang="ro-RO" dirty="0"/>
              <a:t>o scurtă corodare, pentru îndepărtarea stratului de cupru depus </a:t>
            </a:r>
            <a:r>
              <a:rPr lang="ro-RO" dirty="0" smtClean="0"/>
              <a:t>chimic</a:t>
            </a:r>
            <a:endParaRPr lang="en-GB" dirty="0" smtClean="0"/>
          </a:p>
          <a:p>
            <a:pPr marL="342900" indent="-342900">
              <a:buAutoNum type="arabicPeriod"/>
            </a:pPr>
            <a:r>
              <a:rPr lang="ro-RO" dirty="0"/>
              <a:t>decontaminarea (spălarea</a:t>
            </a:r>
            <a:r>
              <a:rPr lang="ro-RO" dirty="0" smtClean="0"/>
              <a:t>)</a:t>
            </a:r>
            <a:endParaRPr lang="en-GB" dirty="0" smtClean="0"/>
          </a:p>
          <a:p>
            <a:pPr marL="342900" indent="-342900">
              <a:buAutoNum type="arabicPeriod"/>
            </a:pPr>
            <a:r>
              <a:rPr lang="ro-RO" dirty="0"/>
              <a:t>control vizual </a:t>
            </a:r>
            <a:endParaRPr lang="en-GB" dirty="0" smtClean="0"/>
          </a:p>
          <a:p>
            <a:pPr marL="342900" indent="-342900">
              <a:buAutoNum type="arabicPeriod"/>
            </a:pPr>
            <a:r>
              <a:rPr lang="ro-RO" dirty="0"/>
              <a:t>masca selectivă de lipire</a:t>
            </a:r>
            <a:endParaRPr lang="en-US" dirty="0"/>
          </a:p>
        </p:txBody>
      </p:sp>
      <p:sp>
        <p:nvSpPr>
          <p:cNvPr id="7" name="TextBox 6"/>
          <p:cNvSpPr txBox="1"/>
          <p:nvPr/>
        </p:nvSpPr>
        <p:spPr>
          <a:xfrm>
            <a:off x="144856" y="5957181"/>
            <a:ext cx="7195058" cy="830997"/>
          </a:xfrm>
          <a:prstGeom prst="rect">
            <a:avLst/>
          </a:prstGeom>
          <a:noFill/>
        </p:spPr>
        <p:txBody>
          <a:bodyPr wrap="square" rtlCol="0">
            <a:spAutoFit/>
          </a:bodyPr>
          <a:lstStyle/>
          <a:p>
            <a:r>
              <a:rPr lang="ro-RO" sz="1200" dirty="0"/>
              <a:t>Avantajele tehnologiei aditive constau în consu-mul mai redus de cupru şi costul mai redus al semifabricatului (nu este placat). </a:t>
            </a:r>
            <a:endParaRPr lang="en-US" sz="1200" dirty="0"/>
          </a:p>
          <a:p>
            <a:r>
              <a:rPr lang="ro-RO" sz="1200" dirty="0"/>
              <a:t>Dezavantajul major al acestei tehnologii constă în aderenţa scăzută a conductoarelor la suport, problemă încă nerezolvată</a:t>
            </a:r>
            <a:r>
              <a:rPr lang="ro-RO" sz="1200" dirty="0" smtClean="0"/>
              <a:t>.</a:t>
            </a:r>
            <a:endParaRPr lang="en-US" sz="1200" dirty="0"/>
          </a:p>
        </p:txBody>
      </p:sp>
    </p:spTree>
    <p:extLst>
      <p:ext uri="{BB962C8B-B14F-4D97-AF65-F5344CB8AC3E}">
        <p14:creationId xmlns:p14="http://schemas.microsoft.com/office/powerpoint/2010/main" val="2346844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481" y="0"/>
            <a:ext cx="12032056" cy="6858000"/>
          </a:xfrm>
        </p:spPr>
        <p:txBody>
          <a:bodyPr/>
          <a:lstStyle/>
          <a:p>
            <a:pPr marL="0" indent="0">
              <a:buNone/>
            </a:pPr>
            <a:r>
              <a:rPr lang="en-GB" sz="2000" b="1" dirty="0" err="1" smtClean="0"/>
              <a:t>Tehnologiile</a:t>
            </a:r>
            <a:r>
              <a:rPr lang="en-GB" sz="2000" b="1" dirty="0" smtClean="0"/>
              <a:t> de </a:t>
            </a:r>
            <a:r>
              <a:rPr lang="en-GB" sz="2000" b="1" dirty="0" err="1" smtClean="0"/>
              <a:t>Sintez</a:t>
            </a:r>
            <a:r>
              <a:rPr lang="x-none" sz="2000" b="1" dirty="0" smtClean="0"/>
              <a:t>ă </a:t>
            </a:r>
            <a:r>
              <a:rPr lang="ro-RO" sz="2000" dirty="0"/>
              <a:t>În tehnologia de sinteză conductoarele şi izolantul dintre ele se realizează prin depuneri succesive de material, de regulă pe suporturi ceramice. </a:t>
            </a:r>
            <a:endParaRPr lang="en-US" sz="2000" dirty="0"/>
          </a:p>
          <a:p>
            <a:pPr marL="0" indent="0">
              <a:buNone/>
            </a:pPr>
            <a:endParaRPr lang="en-GB" sz="2000" b="1" dirty="0" smtClean="0"/>
          </a:p>
          <a:p>
            <a:pPr marL="0" indent="0">
              <a:buNone/>
            </a:pPr>
            <a:r>
              <a:rPr lang="ro-RO" sz="2000" b="1" dirty="0" smtClean="0"/>
              <a:t>tehnologia </a:t>
            </a:r>
            <a:r>
              <a:rPr lang="ro-RO" sz="2000" b="1" dirty="0"/>
              <a:t>păturilor groase</a:t>
            </a:r>
            <a:r>
              <a:rPr lang="ro-RO" sz="2000" dirty="0"/>
              <a:t>, conductoarele dintr-un strat se obţin prin vopsire cu pastă din săruri metalice</a:t>
            </a:r>
            <a:r>
              <a:rPr lang="ro-RO" sz="2000" baseline="30000" dirty="0"/>
              <a:t> </a:t>
            </a:r>
            <a:r>
              <a:rPr lang="ro-RO" sz="2000" dirty="0"/>
              <a:t>folosind o mască serigrafică sau un şablon cu degajările corespunzătoare traseelor conductoare. După reducere prin ardere, se obţin traseele metalice. Izolantul se depune sub formă de pastă ceramică (oxizi de aluminiu), umplând spaţiile dintre conductoare prin vopsire şi ştergere cu racleta. După ardere pentru întărirea ceramicii, se trece la formarea următorului strat.</a:t>
            </a:r>
            <a:endParaRPr lang="en-US" sz="2000" dirty="0"/>
          </a:p>
          <a:p>
            <a:endParaRPr lang="en-US"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353140" y="2720089"/>
            <a:ext cx="4553885" cy="2211654"/>
          </a:xfrm>
          <a:prstGeom prst="rect">
            <a:avLst/>
          </a:prstGeom>
          <a:noFill/>
          <a:ln>
            <a:noFill/>
          </a:ln>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5279" y="2720089"/>
            <a:ext cx="3438258" cy="3438258"/>
          </a:xfrm>
          <a:prstGeom prst="rect">
            <a:avLst/>
          </a:prstGeom>
        </p:spPr>
      </p:pic>
      <p:pic>
        <p:nvPicPr>
          <p:cNvPr id="6" name="Рисунок 5"/>
          <p:cNvPicPr>
            <a:picLocks noChangeAspect="1"/>
          </p:cNvPicPr>
          <p:nvPr/>
        </p:nvPicPr>
        <p:blipFill>
          <a:blip r:embed="rId4"/>
          <a:stretch>
            <a:fillRect/>
          </a:stretch>
        </p:blipFill>
        <p:spPr>
          <a:xfrm>
            <a:off x="557447" y="4996361"/>
            <a:ext cx="3224309" cy="1827108"/>
          </a:xfrm>
          <a:prstGeom prst="rect">
            <a:avLst/>
          </a:prstGeom>
        </p:spPr>
      </p:pic>
      <p:pic>
        <p:nvPicPr>
          <p:cNvPr id="2" name="Рисунок 1"/>
          <p:cNvPicPr>
            <a:picLocks noChangeAspect="1"/>
          </p:cNvPicPr>
          <p:nvPr/>
        </p:nvPicPr>
        <p:blipFill>
          <a:blip r:embed="rId5"/>
          <a:stretch>
            <a:fillRect/>
          </a:stretch>
        </p:blipFill>
        <p:spPr>
          <a:xfrm>
            <a:off x="4807933" y="2888301"/>
            <a:ext cx="3356635" cy="2646202"/>
          </a:xfrm>
          <a:prstGeom prst="rect">
            <a:avLst/>
          </a:prstGeom>
        </p:spPr>
      </p:pic>
    </p:spTree>
    <p:extLst>
      <p:ext uri="{BB962C8B-B14F-4D97-AF65-F5344CB8AC3E}">
        <p14:creationId xmlns:p14="http://schemas.microsoft.com/office/powerpoint/2010/main" val="1592929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pPr marL="0" indent="0">
              <a:buNone/>
            </a:pPr>
            <a:r>
              <a:rPr lang="ro-RO" sz="2000" b="1" dirty="0"/>
              <a:t>tehnologia păturilor subţiri</a:t>
            </a:r>
            <a:r>
              <a:rPr lang="ro-RO" sz="2000" dirty="0"/>
              <a:t>, metalul pentru conductoare</a:t>
            </a:r>
            <a:r>
              <a:rPr lang="ro-RO" sz="2000" baseline="30000" dirty="0"/>
              <a:t> </a:t>
            </a:r>
            <a:r>
              <a:rPr lang="ro-RO" sz="2000" dirty="0"/>
              <a:t>şi izolantul ceramic se depun prin evaporarea în vid a substanţei, încălzite la topire. În vid înaintat (sub 10</a:t>
            </a:r>
            <a:r>
              <a:rPr lang="ro-RO" sz="2000" baseline="30000" dirty="0"/>
              <a:t>–6</a:t>
            </a:r>
            <a:r>
              <a:rPr lang="ro-RO" sz="2000" dirty="0"/>
              <a:t>torr) moleculele se deplasează rectiliniu, în fascicule moleculare sau ionice. Pentru formarea conductoarelor, în calea fasciculului molecular se intercalează şabloane cu degajări corespunzătoare traseelor conductoare, iar pentru creşterea izolaţiei se folosesc şabloane complementare celor pentru conductoare,dar grosimea straturilor este mică – 0,1 – 1μm. </a:t>
            </a:r>
            <a:endParaRPr lang="en-US" sz="2000" dirty="0"/>
          </a:p>
          <a:p>
            <a:pPr marL="0" indent="0">
              <a:buNone/>
            </a:pPr>
            <a:endParaRPr lang="en-US" dirty="0"/>
          </a:p>
        </p:txBody>
      </p:sp>
      <p:pic>
        <p:nvPicPr>
          <p:cNvPr id="1026" name="Picture 2" descr="https://konspekta.net/studopediaru/baza19/4138638564234.files/image03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18" y="1571891"/>
            <a:ext cx="2506144" cy="321763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Технология напыления тонких плено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9266" y="1689226"/>
            <a:ext cx="220027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4"/>
          <a:stretch>
            <a:fillRect/>
          </a:stretch>
        </p:blipFill>
        <p:spPr>
          <a:xfrm>
            <a:off x="7397578" y="1571891"/>
            <a:ext cx="4491424" cy="3742853"/>
          </a:xfrm>
          <a:prstGeom prst="rect">
            <a:avLst/>
          </a:prstGeom>
        </p:spPr>
      </p:pic>
      <p:pic>
        <p:nvPicPr>
          <p:cNvPr id="4" name="Рисунок 3"/>
          <p:cNvPicPr>
            <a:picLocks noChangeAspect="1"/>
          </p:cNvPicPr>
          <p:nvPr/>
        </p:nvPicPr>
        <p:blipFill>
          <a:blip r:embed="rId5"/>
          <a:stretch>
            <a:fillRect/>
          </a:stretch>
        </p:blipFill>
        <p:spPr>
          <a:xfrm>
            <a:off x="3741644" y="3880457"/>
            <a:ext cx="3435314" cy="2862762"/>
          </a:xfrm>
          <a:prstGeom prst="rect">
            <a:avLst/>
          </a:prstGeom>
        </p:spPr>
      </p:pic>
    </p:spTree>
    <p:extLst>
      <p:ext uri="{BB962C8B-B14F-4D97-AF65-F5344CB8AC3E}">
        <p14:creationId xmlns:p14="http://schemas.microsoft.com/office/powerpoint/2010/main" val="3916564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1869</TotalTime>
  <Words>1444</Words>
  <Application>Microsoft Office PowerPoint</Application>
  <PresentationFormat>Произвольный</PresentationFormat>
  <Paragraphs>84</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Proiectarea Asistată în Electronică T.3 – Tehnologiile de fabricare a cablajului imprimat.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Proiectarea Asistată în Electronică L.1 – Introducere Noțiuni de bază</dc:title>
  <dc:creator>Пользователь Windows</dc:creator>
  <cp:lastModifiedBy>Asus</cp:lastModifiedBy>
  <cp:revision>68</cp:revision>
  <dcterms:created xsi:type="dcterms:W3CDTF">2020-08-30T16:25:08Z</dcterms:created>
  <dcterms:modified xsi:type="dcterms:W3CDTF">2021-09-26T21:31:32Z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519970</vt:lpwstr>
  </property>
  <property fmtid="{D5CDD505-2E9C-101B-9397-08002B2CF9AE}" pid="3" name="NXPowerLiteSettings">
    <vt:lpwstr>C7000400038000</vt:lpwstr>
  </property>
  <property fmtid="{D5CDD505-2E9C-101B-9397-08002B2CF9AE}" pid="4" name="NXPowerLiteVersion">
    <vt:lpwstr>S9.0.3</vt:lpwstr>
  </property>
</Properties>
</file>