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3" r:id="rId3"/>
    <p:sldId id="266" r:id="rId4"/>
    <p:sldId id="285" r:id="rId5"/>
    <p:sldId id="258" r:id="rId6"/>
    <p:sldId id="286" r:id="rId7"/>
    <p:sldId id="287" r:id="rId8"/>
    <p:sldId id="259" r:id="rId9"/>
    <p:sldId id="269" r:id="rId10"/>
    <p:sldId id="270" r:id="rId11"/>
    <p:sldId id="260" r:id="rId12"/>
    <p:sldId id="267" r:id="rId13"/>
    <p:sldId id="272" r:id="rId14"/>
    <p:sldId id="273" r:id="rId15"/>
    <p:sldId id="275" r:id="rId16"/>
    <p:sldId id="276" r:id="rId17"/>
    <p:sldId id="277" r:id="rId18"/>
    <p:sldId id="278" r:id="rId19"/>
    <p:sldId id="282" r:id="rId20"/>
    <p:sldId id="279" r:id="rId21"/>
    <p:sldId id="261" r:id="rId22"/>
    <p:sldId id="288" r:id="rId23"/>
    <p:sldId id="289" r:id="rId24"/>
    <p:sldId id="290" r:id="rId25"/>
    <p:sldId id="291" r:id="rId26"/>
    <p:sldId id="263" r:id="rId27"/>
    <p:sldId id="292" r:id="rId28"/>
    <p:sldId id="293" r:id="rId29"/>
    <p:sldId id="264" r:id="rId30"/>
    <p:sldId id="265" r:id="rId31"/>
    <p:sldId id="294" r:id="rId32"/>
    <p:sldId id="295" r:id="rId33"/>
    <p:sldId id="296" r:id="rId34"/>
    <p:sldId id="297" r:id="rId35"/>
    <p:sldId id="280" r:id="rId36"/>
    <p:sldId id="28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43" d="100"/>
          <a:sy n="43" d="100"/>
        </p:scale>
        <p:origin x="58" y="9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11/13/2022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baesystems.com/en-us/our-company/inc-businesses/electronic-systems/product-sites/space-products-and-processin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613" y="273424"/>
            <a:ext cx="8915399" cy="2262781"/>
          </a:xfrm>
        </p:spPr>
        <p:txBody>
          <a:bodyPr>
            <a:normAutofit fontScale="90000"/>
          </a:bodyPr>
          <a:lstStyle/>
          <a:p>
            <a:r>
              <a:rPr lang="ro-RO" dirty="0" smtClean="0"/>
              <a:t>RADIAȚIA IONIZANTĂ:</a:t>
            </a:r>
            <a:br>
              <a:rPr lang="ro-RO" dirty="0" smtClean="0"/>
            </a:br>
            <a:r>
              <a:rPr lang="ro-RO" dirty="0" smtClean="0"/>
              <a:t>EFECTE &amp; DISPOZITIVE DETECȚIE</a:t>
            </a:r>
            <a:endParaRPr lang="ro-RO" dirty="0"/>
          </a:p>
        </p:txBody>
      </p:sp>
      <p:sp>
        <p:nvSpPr>
          <p:cNvPr id="3" name="Subtitle 2"/>
          <p:cNvSpPr>
            <a:spLocks noGrp="1"/>
          </p:cNvSpPr>
          <p:nvPr>
            <p:ph type="subTitle" idx="1"/>
          </p:nvPr>
        </p:nvSpPr>
        <p:spPr>
          <a:xfrm>
            <a:off x="724554" y="5793661"/>
            <a:ext cx="5928795" cy="1126283"/>
          </a:xfrm>
        </p:spPr>
        <p:txBody>
          <a:bodyPr/>
          <a:lstStyle/>
          <a:p>
            <a:endParaRPr lang="ro-RO"/>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7486" y="447596"/>
            <a:ext cx="4610100" cy="6096000"/>
          </a:xfrm>
          <a:prstGeom prst="rect">
            <a:avLst/>
          </a:prstGeom>
        </p:spPr>
      </p:pic>
    </p:spTree>
    <p:extLst>
      <p:ext uri="{BB962C8B-B14F-4D97-AF65-F5344CB8AC3E}">
        <p14:creationId xmlns:p14="http://schemas.microsoft.com/office/powerpoint/2010/main" val="2732434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6753" y="601669"/>
            <a:ext cx="8911687" cy="1280890"/>
          </a:xfrm>
        </p:spPr>
        <p:txBody>
          <a:bodyPr/>
          <a:lstStyle/>
          <a:p>
            <a:r>
              <a:rPr lang="en-US" u="sng" dirty="0" smtClean="0">
                <a:solidFill>
                  <a:schemeClr val="tx1"/>
                </a:solidFill>
              </a:rPr>
              <a:t>Fast-neutron </a:t>
            </a:r>
            <a:r>
              <a:rPr lang="en-US" u="sng" dirty="0">
                <a:solidFill>
                  <a:schemeClr val="tx1"/>
                </a:solidFill>
              </a:rPr>
              <a:t>displacement </a:t>
            </a:r>
            <a:r>
              <a:rPr lang="en-US" u="sng" dirty="0" smtClean="0">
                <a:solidFill>
                  <a:schemeClr val="tx1"/>
                </a:solidFill>
              </a:rPr>
              <a:t>effects:</a:t>
            </a:r>
            <a:endParaRPr lang="en-US" u="sng"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2218" y="1346889"/>
                <a:ext cx="5836580" cy="5349185"/>
              </a:xfrm>
            </p:spPr>
            <p:txBody>
              <a:bodyPr>
                <a:normAutofit/>
              </a:bodyPr>
              <a:lstStyle/>
              <a:p>
                <a:r>
                  <a:rPr lang="en-US" dirty="0" smtClean="0"/>
                  <a:t>To the right is a graph which has the </a:t>
                </a:r>
                <a:r>
                  <a:rPr lang="en-US" u="sng" dirty="0" smtClean="0"/>
                  <a:t>neutron sensitivity</a:t>
                </a:r>
                <a:r>
                  <a:rPr lang="en-US" dirty="0" smtClean="0"/>
                  <a:t> plotted with respect to the </a:t>
                </a:r>
                <a:r>
                  <a:rPr lang="en-US" u="sng" dirty="0" smtClean="0"/>
                  <a:t>mobility</a:t>
                </a:r>
                <a:r>
                  <a:rPr lang="en-US" dirty="0" smtClean="0"/>
                  <a:t>, </a:t>
                </a:r>
                <a:r>
                  <a:rPr lang="en-US" u="sng" dirty="0" smtClean="0"/>
                  <a:t>carrier concentration</a:t>
                </a:r>
                <a:r>
                  <a:rPr lang="en-US" dirty="0" smtClean="0"/>
                  <a:t>, and </a:t>
                </a:r>
                <a:r>
                  <a:rPr lang="en-US" u="sng" dirty="0" smtClean="0"/>
                  <a:t>minority-carrier lifetime</a:t>
                </a:r>
                <a:r>
                  <a:rPr lang="en-US" dirty="0" smtClean="0"/>
                  <a:t>. </a:t>
                </a:r>
              </a:p>
              <a:p>
                <a:pPr lvl="1">
                  <a:lnSpc>
                    <a:spcPct val="150000"/>
                  </a:lnSpc>
                  <a:spcBef>
                    <a:spcPts val="500"/>
                  </a:spcBef>
                  <a:buClr>
                    <a:srgbClr val="0070C0"/>
                  </a:buClr>
                  <a:buFont typeface="Century Gothic" panose="020B0502020202020204" pitchFamily="34" charset="0"/>
                  <a:buChar char="~"/>
                </a:pPr>
                <a:r>
                  <a:rPr lang="en-US" sz="1200" b="1" dirty="0">
                    <a:solidFill>
                      <a:srgbClr val="0070C0"/>
                    </a:solidFill>
                  </a:rPr>
                  <a:t>Note: The degradation becomes severe when the neutron </a:t>
                </a:r>
                <a:r>
                  <a:rPr lang="en-US" sz="1200" b="1" dirty="0" err="1" smtClean="0">
                    <a:solidFill>
                      <a:srgbClr val="0070C0"/>
                    </a:solidFill>
                  </a:rPr>
                  <a:t>fluence</a:t>
                </a:r>
                <a:r>
                  <a:rPr lang="en-US" sz="1200" b="1" dirty="0" smtClean="0">
                    <a:solidFill>
                      <a:srgbClr val="0070C0"/>
                    </a:solidFill>
                  </a:rPr>
                  <a:t>  </a:t>
                </a:r>
                <a:r>
                  <a:rPr lang="en-US" sz="1200" b="1" dirty="0">
                    <a:solidFill>
                      <a:srgbClr val="0070C0"/>
                    </a:solidFill>
                  </a:rPr>
                  <a:t>(</a:t>
                </a:r>
                <a14:m>
                  <m:oMath xmlns:m="http://schemas.openxmlformats.org/officeDocument/2006/math">
                    <m:sSub>
                      <m:sSubPr>
                        <m:ctrlPr>
                          <a:rPr lang="az-Cyrl-AZ" sz="1200" b="1" i="1">
                            <a:solidFill>
                              <a:srgbClr val="0070C0"/>
                            </a:solidFill>
                            <a:latin typeface="Cambria Math" panose="02040503050406030204" pitchFamily="18" charset="0"/>
                          </a:rPr>
                        </m:ctrlPr>
                      </m:sSubPr>
                      <m:e>
                        <m:r>
                          <m:rPr>
                            <m:nor/>
                          </m:rPr>
                          <a:rPr lang="az-Cyrl-AZ" sz="1200" b="1" dirty="0">
                            <a:solidFill>
                              <a:srgbClr val="0070C0"/>
                            </a:solidFill>
                          </a:rPr>
                          <m:t>Ф</m:t>
                        </m:r>
                      </m:e>
                      <m:sub>
                        <m:r>
                          <a:rPr lang="en-US" sz="1200" b="1" i="1">
                            <a:solidFill>
                              <a:srgbClr val="0070C0"/>
                            </a:solidFill>
                            <a:latin typeface="Cambria Math" panose="02040503050406030204" pitchFamily="18" charset="0"/>
                          </a:rPr>
                          <m:t>𝒏</m:t>
                        </m:r>
                      </m:sub>
                    </m:sSub>
                    <m:r>
                      <a:rPr lang="en-US" sz="1200" b="1" i="1">
                        <a:solidFill>
                          <a:srgbClr val="0070C0"/>
                        </a:solidFill>
                        <a:latin typeface="Cambria Math" panose="02040503050406030204" pitchFamily="18" charset="0"/>
                      </a:rPr>
                      <m:t>)</m:t>
                    </m:r>
                  </m:oMath>
                </a14:m>
                <a:r>
                  <a:rPr lang="en-US" sz="1200" b="1" dirty="0">
                    <a:solidFill>
                      <a:srgbClr val="0070C0"/>
                    </a:solidFill>
                  </a:rPr>
                  <a:t> exceeds </a:t>
                </a:r>
                <a14:m>
                  <m:oMath xmlns:m="http://schemas.openxmlformats.org/officeDocument/2006/math">
                    <m:sSup>
                      <m:sSupPr>
                        <m:ctrlPr>
                          <a:rPr lang="en-US" sz="1200" b="1" i="1">
                            <a:solidFill>
                              <a:srgbClr val="0070C0"/>
                            </a:solidFill>
                            <a:latin typeface="Cambria Math" panose="02040503050406030204" pitchFamily="18" charset="0"/>
                          </a:rPr>
                        </m:ctrlPr>
                      </m:sSupPr>
                      <m:e>
                        <m:r>
                          <a:rPr lang="en-US" sz="1200" b="1" i="1">
                            <a:solidFill>
                              <a:srgbClr val="0070C0"/>
                            </a:solidFill>
                            <a:latin typeface="Cambria Math" panose="02040503050406030204" pitchFamily="18" charset="0"/>
                          </a:rPr>
                          <m:t>𝟏𝟎</m:t>
                        </m:r>
                      </m:e>
                      <m:sup>
                        <m:r>
                          <a:rPr lang="en-US" sz="1200" b="1" i="1">
                            <a:solidFill>
                              <a:srgbClr val="0070C0"/>
                            </a:solidFill>
                            <a:latin typeface="Cambria Math" panose="02040503050406030204" pitchFamily="18" charset="0"/>
                          </a:rPr>
                          <m:t>𝟏𝟓</m:t>
                        </m:r>
                      </m:sup>
                    </m:sSup>
                    <m:r>
                      <a:rPr lang="en-US" sz="1200" b="1" i="1" dirty="0">
                        <a:solidFill>
                          <a:srgbClr val="0070C0"/>
                        </a:solidFill>
                        <a:latin typeface="Cambria Math" panose="02040503050406030204" pitchFamily="18" charset="0"/>
                      </a:rPr>
                      <m:t>𝒏𝒆𝒖𝒕𝒓𝒐𝒏</m:t>
                    </m:r>
                    <m:r>
                      <m:rPr>
                        <m:nor/>
                      </m:rPr>
                      <a:rPr lang="en-US" sz="1200" b="1" dirty="0">
                        <a:solidFill>
                          <a:srgbClr val="0070C0"/>
                        </a:solidFill>
                      </a:rPr>
                      <m:t>/</m:t>
                    </m:r>
                    <m:sSup>
                      <m:sSupPr>
                        <m:ctrlPr>
                          <a:rPr lang="en-US" sz="1200" b="1" i="1" dirty="0">
                            <a:solidFill>
                              <a:srgbClr val="0070C0"/>
                            </a:solidFill>
                            <a:latin typeface="Cambria Math" panose="02040503050406030204" pitchFamily="18" charset="0"/>
                          </a:rPr>
                        </m:ctrlPr>
                      </m:sSupPr>
                      <m:e>
                        <m:r>
                          <a:rPr lang="en-US" sz="1200" b="1" i="1" dirty="0">
                            <a:solidFill>
                              <a:srgbClr val="0070C0"/>
                            </a:solidFill>
                            <a:latin typeface="Cambria Math" panose="02040503050406030204" pitchFamily="18" charset="0"/>
                          </a:rPr>
                          <m:t>𝒄𝒎</m:t>
                        </m:r>
                      </m:e>
                      <m:sup>
                        <m:r>
                          <a:rPr lang="en-US" sz="1200" b="1" i="1" dirty="0">
                            <a:solidFill>
                              <a:srgbClr val="0070C0"/>
                            </a:solidFill>
                            <a:latin typeface="Cambria Math" panose="02040503050406030204" pitchFamily="18" charset="0"/>
                          </a:rPr>
                          <m:t>𝟐</m:t>
                        </m:r>
                      </m:sup>
                    </m:sSup>
                  </m:oMath>
                </a14:m>
                <a:endParaRPr lang="en-US" sz="1200" b="1" dirty="0">
                  <a:solidFill>
                    <a:srgbClr val="0070C0"/>
                  </a:solidFill>
                </a:endParaRPr>
              </a:p>
              <a:p>
                <a:pPr lvl="1">
                  <a:lnSpc>
                    <a:spcPct val="150000"/>
                  </a:lnSpc>
                  <a:spcBef>
                    <a:spcPts val="0"/>
                  </a:spcBef>
                  <a:buClr>
                    <a:srgbClr val="00B050"/>
                  </a:buClr>
                  <a:buFont typeface="Century Gothic" panose="020B0502020202020204" pitchFamily="34" charset="0"/>
                  <a:buChar char="~"/>
                </a:pPr>
                <a:r>
                  <a:rPr lang="en-US" sz="1200" b="1" dirty="0">
                    <a:solidFill>
                      <a:srgbClr val="00B050"/>
                    </a:solidFill>
                  </a:rPr>
                  <a:t>Note:  The </a:t>
                </a:r>
                <a14:m>
                  <m:oMath xmlns:m="http://schemas.openxmlformats.org/officeDocument/2006/math">
                    <m:f>
                      <m:fPr>
                        <m:ctrlPr>
                          <a:rPr lang="en-US" sz="1400" b="1" i="1">
                            <a:solidFill>
                              <a:srgbClr val="00B050"/>
                            </a:solidFill>
                            <a:latin typeface="Cambria Math" panose="02040503050406030204" pitchFamily="18" charset="0"/>
                          </a:rPr>
                        </m:ctrlPr>
                      </m:fPr>
                      <m:num>
                        <m:sSub>
                          <m:sSubPr>
                            <m:ctrlPr>
                              <a:rPr lang="en-US" sz="1400" b="1" i="1">
                                <a:solidFill>
                                  <a:srgbClr val="00B050"/>
                                </a:solidFill>
                                <a:latin typeface="Cambria Math" panose="02040503050406030204" pitchFamily="18" charset="0"/>
                              </a:rPr>
                            </m:ctrlPr>
                          </m:sSubPr>
                          <m:e>
                            <m:r>
                              <m:rPr>
                                <m:sty m:val="p"/>
                              </m:rPr>
                              <a:rPr lang="el-GR" sz="1400" b="1" i="1">
                                <a:solidFill>
                                  <a:srgbClr val="00B050"/>
                                </a:solidFill>
                                <a:latin typeface="Cambria Math" panose="02040503050406030204" pitchFamily="18" charset="0"/>
                              </a:rPr>
                              <m:t>τ</m:t>
                            </m:r>
                          </m:e>
                          <m:sub>
                            <m:r>
                              <a:rPr lang="en-US" sz="1400" b="1" i="1">
                                <a:solidFill>
                                  <a:srgbClr val="00B050"/>
                                </a:solidFill>
                                <a:latin typeface="Cambria Math" panose="02040503050406030204" pitchFamily="18" charset="0"/>
                              </a:rPr>
                              <m:t>𝟎</m:t>
                            </m:r>
                          </m:sub>
                        </m:sSub>
                      </m:num>
                      <m:den>
                        <m:r>
                          <m:rPr>
                            <m:sty m:val="p"/>
                          </m:rPr>
                          <a:rPr lang="el-GR" sz="1400" b="1" i="1">
                            <a:solidFill>
                              <a:srgbClr val="00B050"/>
                            </a:solidFill>
                            <a:latin typeface="Cambria Math" panose="02040503050406030204" pitchFamily="18" charset="0"/>
                          </a:rPr>
                          <m:t>τ</m:t>
                        </m:r>
                      </m:den>
                    </m:f>
                    <m:r>
                      <a:rPr lang="en-US" sz="1400" b="1" i="1">
                        <a:solidFill>
                          <a:srgbClr val="00B050"/>
                        </a:solidFill>
                        <a:latin typeface="Cambria Math" panose="02040503050406030204" pitchFamily="18" charset="0"/>
                      </a:rPr>
                      <m:t> </m:t>
                    </m:r>
                    <m:r>
                      <a:rPr lang="en-US" sz="1400" b="1" i="1">
                        <a:solidFill>
                          <a:srgbClr val="00B050"/>
                        </a:solidFill>
                        <a:latin typeface="Cambria Math" panose="02040503050406030204" pitchFamily="18" charset="0"/>
                      </a:rPr>
                      <m:t>𝒗𝒔</m:t>
                    </m:r>
                    <m:r>
                      <a:rPr lang="en-US" sz="1400" b="1" i="1">
                        <a:solidFill>
                          <a:srgbClr val="00B050"/>
                        </a:solidFill>
                        <a:latin typeface="Cambria Math" panose="02040503050406030204" pitchFamily="18" charset="0"/>
                      </a:rPr>
                      <m:t>.</m:t>
                    </m:r>
                    <m:sSub>
                      <m:sSubPr>
                        <m:ctrlPr>
                          <a:rPr lang="az-Cyrl-AZ" sz="1400" b="1" i="1">
                            <a:solidFill>
                              <a:srgbClr val="00B050"/>
                            </a:solidFill>
                            <a:latin typeface="Cambria Math" panose="02040503050406030204" pitchFamily="18" charset="0"/>
                          </a:rPr>
                        </m:ctrlPr>
                      </m:sSubPr>
                      <m:e>
                        <m:r>
                          <m:rPr>
                            <m:nor/>
                          </m:rPr>
                          <a:rPr lang="az-Cyrl-AZ" sz="1400" b="1" dirty="0">
                            <a:solidFill>
                              <a:srgbClr val="00B050"/>
                            </a:solidFill>
                          </a:rPr>
                          <m:t>Ф</m:t>
                        </m:r>
                      </m:e>
                      <m:sub>
                        <m:r>
                          <a:rPr lang="en-US" sz="1400" b="1" i="1">
                            <a:solidFill>
                              <a:srgbClr val="00B050"/>
                            </a:solidFill>
                            <a:latin typeface="Cambria Math" panose="02040503050406030204" pitchFamily="18" charset="0"/>
                          </a:rPr>
                          <m:t>𝒏</m:t>
                        </m:r>
                      </m:sub>
                    </m:sSub>
                  </m:oMath>
                </a14:m>
                <a:r>
                  <a:rPr lang="en-US" sz="1800" b="1" dirty="0">
                    <a:solidFill>
                      <a:srgbClr val="00B050"/>
                    </a:solidFill>
                  </a:rPr>
                  <a:t> </a:t>
                </a:r>
                <a:r>
                  <a:rPr lang="en-US" sz="1200" b="1" dirty="0">
                    <a:solidFill>
                      <a:srgbClr val="00B050"/>
                    </a:solidFill>
                  </a:rPr>
                  <a:t>curves are the range of lifetime values. The area shaded </a:t>
                </a:r>
                <a14:m>
                  <m:oMath xmlns:m="http://schemas.openxmlformats.org/officeDocument/2006/math">
                    <m:sSub>
                      <m:sSubPr>
                        <m:ctrlPr>
                          <a:rPr lang="en-US" sz="1200" b="1" i="1">
                            <a:solidFill>
                              <a:srgbClr val="00B050"/>
                            </a:solidFill>
                            <a:latin typeface="Cambria Math" panose="02040503050406030204" pitchFamily="18" charset="0"/>
                          </a:rPr>
                        </m:ctrlPr>
                      </m:sSubPr>
                      <m:e>
                        <m:r>
                          <m:rPr>
                            <m:sty m:val="p"/>
                          </m:rPr>
                          <a:rPr lang="el-GR" sz="1200" b="1" i="1">
                            <a:solidFill>
                              <a:srgbClr val="00B050"/>
                            </a:solidFill>
                            <a:latin typeface="Cambria Math" panose="02040503050406030204" pitchFamily="18" charset="0"/>
                          </a:rPr>
                          <m:t>τ</m:t>
                        </m:r>
                      </m:e>
                      <m:sub>
                        <m:r>
                          <a:rPr lang="en-US" sz="1200" b="1" i="1">
                            <a:solidFill>
                              <a:srgbClr val="00B050"/>
                            </a:solidFill>
                            <a:latin typeface="Cambria Math" panose="02040503050406030204" pitchFamily="18" charset="0"/>
                          </a:rPr>
                          <m:t>𝟎</m:t>
                        </m:r>
                      </m:sub>
                    </m:sSub>
                    <m:r>
                      <a:rPr lang="en-US" sz="1200" b="1" i="1">
                        <a:solidFill>
                          <a:srgbClr val="00B050"/>
                        </a:solidFill>
                        <a:latin typeface="Cambria Math" panose="02040503050406030204" pitchFamily="18" charset="0"/>
                      </a:rPr>
                      <m:t>= </m:t>
                    </m:r>
                    <m:sSup>
                      <m:sSupPr>
                        <m:ctrlPr>
                          <a:rPr lang="en-US" sz="1200" b="1" i="1">
                            <a:solidFill>
                              <a:srgbClr val="00B050"/>
                            </a:solidFill>
                            <a:latin typeface="Cambria Math" panose="02040503050406030204" pitchFamily="18" charset="0"/>
                          </a:rPr>
                        </m:ctrlPr>
                      </m:sSupPr>
                      <m:e>
                        <m:r>
                          <a:rPr lang="en-US" sz="1200" b="1" i="1">
                            <a:solidFill>
                              <a:srgbClr val="00B050"/>
                            </a:solidFill>
                            <a:latin typeface="Cambria Math" panose="02040503050406030204" pitchFamily="18" charset="0"/>
                          </a:rPr>
                          <m:t>𝟏𝟎</m:t>
                        </m:r>
                      </m:e>
                      <m:sup>
                        <m:r>
                          <a:rPr lang="en-US" sz="1200" b="1" i="1">
                            <a:solidFill>
                              <a:srgbClr val="00B050"/>
                            </a:solidFill>
                            <a:latin typeface="Cambria Math" panose="02040503050406030204" pitchFamily="18" charset="0"/>
                          </a:rPr>
                          <m:t>−</m:t>
                        </m:r>
                        <m:r>
                          <a:rPr lang="en-US" sz="1200" b="1" i="1">
                            <a:solidFill>
                              <a:srgbClr val="00B050"/>
                            </a:solidFill>
                            <a:latin typeface="Cambria Math" panose="02040503050406030204" pitchFamily="18" charset="0"/>
                          </a:rPr>
                          <m:t>𝟔</m:t>
                        </m:r>
                      </m:sup>
                    </m:sSup>
                    <m:r>
                      <a:rPr lang="en-US" sz="1200" b="1" i="1">
                        <a:solidFill>
                          <a:srgbClr val="00B050"/>
                        </a:solidFill>
                        <a:latin typeface="Cambria Math" panose="02040503050406030204" pitchFamily="18" charset="0"/>
                      </a:rPr>
                      <m:t> </m:t>
                    </m:r>
                    <m:r>
                      <a:rPr lang="en-US" sz="1200" b="1" i="1">
                        <a:solidFill>
                          <a:srgbClr val="00B050"/>
                        </a:solidFill>
                        <a:latin typeface="Cambria Math" panose="02040503050406030204" pitchFamily="18" charset="0"/>
                      </a:rPr>
                      <m:t>𝒔</m:t>
                    </m:r>
                  </m:oMath>
                </a14:m>
                <a:r>
                  <a:rPr lang="en-US" sz="1200" b="1" dirty="0">
                    <a:solidFill>
                      <a:srgbClr val="00B050"/>
                    </a:solidFill>
                  </a:rPr>
                  <a:t> , the LI curve (Low Injection) is similar to the behavior of solar cells at low injection. At this curve the lifetime decreases 50% at </a:t>
                </a:r>
                <a14:m>
                  <m:oMath xmlns:m="http://schemas.openxmlformats.org/officeDocument/2006/math">
                    <m:sSub>
                      <m:sSubPr>
                        <m:ctrlPr>
                          <a:rPr lang="az-Cyrl-AZ" sz="1200" b="1" i="1">
                            <a:solidFill>
                              <a:srgbClr val="00B050"/>
                            </a:solidFill>
                            <a:latin typeface="Cambria Math" panose="02040503050406030204" pitchFamily="18" charset="0"/>
                          </a:rPr>
                        </m:ctrlPr>
                      </m:sSubPr>
                      <m:e>
                        <m:r>
                          <m:rPr>
                            <m:nor/>
                          </m:rPr>
                          <a:rPr lang="az-Cyrl-AZ" sz="1200" b="1" dirty="0">
                            <a:solidFill>
                              <a:srgbClr val="00B050"/>
                            </a:solidFill>
                          </a:rPr>
                          <m:t>Ф</m:t>
                        </m:r>
                      </m:e>
                      <m:sub>
                        <m:r>
                          <a:rPr lang="en-US" sz="1200" b="1" i="1">
                            <a:solidFill>
                              <a:srgbClr val="00B050"/>
                            </a:solidFill>
                            <a:latin typeface="Cambria Math" panose="02040503050406030204" pitchFamily="18" charset="0"/>
                          </a:rPr>
                          <m:t>𝒏</m:t>
                        </m:r>
                      </m:sub>
                    </m:sSub>
                    <m:r>
                      <a:rPr lang="en-US" sz="1200" b="1" i="1">
                        <a:solidFill>
                          <a:srgbClr val="00B050"/>
                        </a:solidFill>
                        <a:latin typeface="Cambria Math" panose="02040503050406030204" pitchFamily="18" charset="0"/>
                      </a:rPr>
                      <m:t>=</m:t>
                    </m:r>
                    <m:r>
                      <a:rPr lang="en-US" sz="1200" b="1" i="1">
                        <a:solidFill>
                          <a:srgbClr val="00B050"/>
                        </a:solidFill>
                        <a:latin typeface="Cambria Math" panose="02040503050406030204" pitchFamily="18" charset="0"/>
                      </a:rPr>
                      <m:t>𝟓</m:t>
                    </m:r>
                    <m:r>
                      <a:rPr lang="en-US" sz="1200" b="1" i="1">
                        <a:solidFill>
                          <a:srgbClr val="00B050"/>
                        </a:solidFill>
                        <a:latin typeface="Cambria Math" panose="02040503050406030204" pitchFamily="18" charset="0"/>
                      </a:rPr>
                      <m:t> </m:t>
                    </m:r>
                    <m:r>
                      <m:rPr>
                        <m:nor/>
                      </m:rPr>
                      <a:rPr lang="en-US" sz="1200" b="1">
                        <a:solidFill>
                          <a:srgbClr val="00B050"/>
                        </a:solidFill>
                        <a:latin typeface="Cambria Math" panose="02040503050406030204" pitchFamily="18" charset="0"/>
                      </a:rPr>
                      <m:t>x</m:t>
                    </m:r>
                    <m:r>
                      <m:rPr>
                        <m:nor/>
                      </m:rPr>
                      <a:rPr lang="en-US" sz="1200" b="1">
                        <a:solidFill>
                          <a:srgbClr val="00B050"/>
                        </a:solidFill>
                        <a:latin typeface="Cambria Math" panose="02040503050406030204" pitchFamily="18" charset="0"/>
                      </a:rPr>
                      <m:t> </m:t>
                    </m:r>
                    <m:sSup>
                      <m:sSupPr>
                        <m:ctrlPr>
                          <a:rPr lang="en-US" sz="1200" b="1" i="1">
                            <a:solidFill>
                              <a:srgbClr val="00B050"/>
                            </a:solidFill>
                            <a:latin typeface="Cambria Math" panose="02040503050406030204" pitchFamily="18" charset="0"/>
                          </a:rPr>
                        </m:ctrlPr>
                      </m:sSupPr>
                      <m:e>
                        <m:r>
                          <a:rPr lang="en-US" sz="1200" b="1" i="1">
                            <a:solidFill>
                              <a:srgbClr val="00B050"/>
                            </a:solidFill>
                            <a:latin typeface="Cambria Math" panose="02040503050406030204" pitchFamily="18" charset="0"/>
                          </a:rPr>
                          <m:t>𝟏𝟎</m:t>
                        </m:r>
                      </m:e>
                      <m:sup>
                        <m:r>
                          <a:rPr lang="en-US" sz="1200" b="1" i="1">
                            <a:solidFill>
                              <a:srgbClr val="00B050"/>
                            </a:solidFill>
                            <a:latin typeface="Cambria Math" panose="02040503050406030204" pitchFamily="18" charset="0"/>
                          </a:rPr>
                          <m:t>𝟏𝟎</m:t>
                        </m:r>
                      </m:sup>
                    </m:sSup>
                    <m:r>
                      <a:rPr lang="en-US" sz="1200" b="1" i="1" dirty="0">
                        <a:solidFill>
                          <a:srgbClr val="00B050"/>
                        </a:solidFill>
                        <a:latin typeface="Cambria Math" panose="02040503050406030204" pitchFamily="18" charset="0"/>
                      </a:rPr>
                      <m:t>𝒏𝒆𝒖𝒕𝒓𝒐𝒏</m:t>
                    </m:r>
                    <m:r>
                      <m:rPr>
                        <m:nor/>
                      </m:rPr>
                      <a:rPr lang="en-US" sz="1200" b="1" dirty="0">
                        <a:solidFill>
                          <a:srgbClr val="00B050"/>
                        </a:solidFill>
                      </a:rPr>
                      <m:t>/</m:t>
                    </m:r>
                    <m:sSup>
                      <m:sSupPr>
                        <m:ctrlPr>
                          <a:rPr lang="en-US" sz="1200" b="1" i="1" dirty="0">
                            <a:solidFill>
                              <a:srgbClr val="00B050"/>
                            </a:solidFill>
                            <a:latin typeface="Cambria Math" panose="02040503050406030204" pitchFamily="18" charset="0"/>
                          </a:rPr>
                        </m:ctrlPr>
                      </m:sSupPr>
                      <m:e>
                        <m:r>
                          <a:rPr lang="en-US" sz="1200" b="1" i="1" dirty="0">
                            <a:solidFill>
                              <a:srgbClr val="00B050"/>
                            </a:solidFill>
                            <a:latin typeface="Cambria Math" panose="02040503050406030204" pitchFamily="18" charset="0"/>
                          </a:rPr>
                          <m:t>𝒄𝒎</m:t>
                        </m:r>
                      </m:e>
                      <m:sup>
                        <m:r>
                          <a:rPr lang="en-US" sz="1200" b="1" i="1" dirty="0">
                            <a:solidFill>
                              <a:srgbClr val="00B050"/>
                            </a:solidFill>
                            <a:latin typeface="Cambria Math" panose="02040503050406030204" pitchFamily="18" charset="0"/>
                          </a:rPr>
                          <m:t>𝟐</m:t>
                        </m:r>
                      </m:sup>
                    </m:sSup>
                  </m:oMath>
                </a14:m>
                <a:endParaRPr lang="en-US" sz="1200" b="1" dirty="0">
                  <a:solidFill>
                    <a:srgbClr val="00B050"/>
                  </a:solidFill>
                </a:endParaRPr>
              </a:p>
              <a:p>
                <a:pPr marL="457200" lvl="1" indent="0">
                  <a:spcBef>
                    <a:spcPts val="0"/>
                  </a:spcBef>
                  <a:buClr>
                    <a:srgbClr val="0070C0"/>
                  </a:buClr>
                  <a:buNone/>
                </a:pPr>
                <a:endParaRPr lang="en-US" sz="1200" b="1" dirty="0">
                  <a:solidFill>
                    <a:srgbClr val="00B050"/>
                  </a:solidFill>
                </a:endParaRPr>
              </a:p>
              <a:p>
                <a:pPr lvl="1">
                  <a:lnSpc>
                    <a:spcPct val="150000"/>
                  </a:lnSpc>
                  <a:spcBef>
                    <a:spcPts val="0"/>
                  </a:spcBef>
                  <a:buClr>
                    <a:srgbClr val="FF0000"/>
                  </a:buClr>
                  <a:buFont typeface="Century Gothic" panose="020B0502020202020204" pitchFamily="34" charset="0"/>
                  <a:buChar char="~"/>
                </a:pPr>
                <a:r>
                  <a:rPr lang="en-US" sz="1200" b="1" dirty="0">
                    <a:solidFill>
                      <a:srgbClr val="FF0000"/>
                    </a:solidFill>
                  </a:rPr>
                  <a:t>Note: The area shaded </a:t>
                </a:r>
                <a14:m>
                  <m:oMath xmlns:m="http://schemas.openxmlformats.org/officeDocument/2006/math">
                    <m:sSub>
                      <m:sSubPr>
                        <m:ctrlPr>
                          <a:rPr lang="en-US" sz="1200" b="1" i="1">
                            <a:solidFill>
                              <a:srgbClr val="FF0000"/>
                            </a:solidFill>
                            <a:latin typeface="Cambria Math" panose="02040503050406030204" pitchFamily="18" charset="0"/>
                          </a:rPr>
                        </m:ctrlPr>
                      </m:sSubPr>
                      <m:e>
                        <m:r>
                          <m:rPr>
                            <m:sty m:val="p"/>
                          </m:rPr>
                          <a:rPr lang="el-GR" sz="1200" b="1" i="1">
                            <a:solidFill>
                              <a:srgbClr val="FF0000"/>
                            </a:solidFill>
                            <a:latin typeface="Cambria Math" panose="02040503050406030204" pitchFamily="18" charset="0"/>
                          </a:rPr>
                          <m:t>τ</m:t>
                        </m:r>
                      </m:e>
                      <m:sub>
                        <m:r>
                          <a:rPr lang="en-US" sz="1200" b="1" i="1">
                            <a:solidFill>
                              <a:srgbClr val="FF0000"/>
                            </a:solidFill>
                            <a:latin typeface="Cambria Math" panose="02040503050406030204" pitchFamily="18" charset="0"/>
                          </a:rPr>
                          <m:t>𝟎</m:t>
                        </m:r>
                      </m:sub>
                    </m:sSub>
                    <m:r>
                      <a:rPr lang="en-US" sz="1200" b="1" i="1">
                        <a:solidFill>
                          <a:srgbClr val="FF0000"/>
                        </a:solidFill>
                        <a:latin typeface="Cambria Math" panose="02040503050406030204" pitchFamily="18" charset="0"/>
                      </a:rPr>
                      <m:t>= </m:t>
                    </m:r>
                    <m:sSup>
                      <m:sSupPr>
                        <m:ctrlPr>
                          <a:rPr lang="en-US" sz="1200" b="1" i="1">
                            <a:solidFill>
                              <a:srgbClr val="FF0000"/>
                            </a:solidFill>
                            <a:latin typeface="Cambria Math" panose="02040503050406030204" pitchFamily="18" charset="0"/>
                          </a:rPr>
                        </m:ctrlPr>
                      </m:sSupPr>
                      <m:e>
                        <m:r>
                          <a:rPr lang="en-US" sz="1200" b="1" i="1">
                            <a:solidFill>
                              <a:srgbClr val="FF0000"/>
                            </a:solidFill>
                            <a:latin typeface="Cambria Math" panose="02040503050406030204" pitchFamily="18" charset="0"/>
                          </a:rPr>
                          <m:t>𝟏𝟎</m:t>
                        </m:r>
                      </m:e>
                      <m:sup>
                        <m:r>
                          <a:rPr lang="en-US" sz="1200" b="1" i="1">
                            <a:solidFill>
                              <a:srgbClr val="FF0000"/>
                            </a:solidFill>
                            <a:latin typeface="Cambria Math" panose="02040503050406030204" pitchFamily="18" charset="0"/>
                          </a:rPr>
                          <m:t>−</m:t>
                        </m:r>
                        <m:r>
                          <a:rPr lang="en-US" sz="1200" b="1" i="1">
                            <a:solidFill>
                              <a:srgbClr val="FF0000"/>
                            </a:solidFill>
                            <a:latin typeface="Cambria Math" panose="02040503050406030204" pitchFamily="18" charset="0"/>
                          </a:rPr>
                          <m:t>𝟗</m:t>
                        </m:r>
                      </m:sup>
                    </m:sSup>
                    <m:r>
                      <a:rPr lang="en-US" sz="1200" b="1" i="1">
                        <a:solidFill>
                          <a:srgbClr val="FF0000"/>
                        </a:solidFill>
                        <a:latin typeface="Cambria Math" panose="02040503050406030204" pitchFamily="18" charset="0"/>
                      </a:rPr>
                      <m:t> </m:t>
                    </m:r>
                    <m:r>
                      <a:rPr lang="en-US" sz="1200" b="1" i="1">
                        <a:solidFill>
                          <a:srgbClr val="FF0000"/>
                        </a:solidFill>
                        <a:latin typeface="Cambria Math" panose="02040503050406030204" pitchFamily="18" charset="0"/>
                      </a:rPr>
                      <m:t>𝒔</m:t>
                    </m:r>
                  </m:oMath>
                </a14:m>
                <a:r>
                  <a:rPr lang="en-US" sz="1200" b="1" dirty="0">
                    <a:solidFill>
                      <a:srgbClr val="FF0000"/>
                    </a:solidFill>
                  </a:rPr>
                  <a:t> , the HI curve (High Injection) is similar to a modern, gold-doped transistor. At this curve the lifetime decreases 50% at </a:t>
                </a:r>
                <a14:m>
                  <m:oMath xmlns:m="http://schemas.openxmlformats.org/officeDocument/2006/math">
                    <m:sSub>
                      <m:sSubPr>
                        <m:ctrlPr>
                          <a:rPr lang="az-Cyrl-AZ" sz="1200" b="1" i="1">
                            <a:solidFill>
                              <a:srgbClr val="FF0000"/>
                            </a:solidFill>
                            <a:latin typeface="Cambria Math" panose="02040503050406030204" pitchFamily="18" charset="0"/>
                          </a:rPr>
                        </m:ctrlPr>
                      </m:sSubPr>
                      <m:e>
                        <m:r>
                          <m:rPr>
                            <m:nor/>
                          </m:rPr>
                          <a:rPr lang="az-Cyrl-AZ" sz="1200" b="1" dirty="0">
                            <a:solidFill>
                              <a:srgbClr val="FF0000"/>
                            </a:solidFill>
                          </a:rPr>
                          <m:t>Ф</m:t>
                        </m:r>
                      </m:e>
                      <m:sub>
                        <m:r>
                          <a:rPr lang="en-US" sz="1200" b="1" i="1">
                            <a:solidFill>
                              <a:srgbClr val="FF0000"/>
                            </a:solidFill>
                            <a:latin typeface="Cambria Math" panose="02040503050406030204" pitchFamily="18" charset="0"/>
                          </a:rPr>
                          <m:t>𝒏</m:t>
                        </m:r>
                      </m:sub>
                    </m:sSub>
                    <m:r>
                      <a:rPr lang="en-US" sz="1200" b="1" i="1">
                        <a:solidFill>
                          <a:srgbClr val="FF0000"/>
                        </a:solidFill>
                        <a:latin typeface="Cambria Math" panose="02040503050406030204" pitchFamily="18" charset="0"/>
                      </a:rPr>
                      <m:t>=</m:t>
                    </m:r>
                    <m:r>
                      <a:rPr lang="en-US" sz="1200" b="1" i="1">
                        <a:solidFill>
                          <a:srgbClr val="FF0000"/>
                        </a:solidFill>
                        <a:latin typeface="Cambria Math" panose="02040503050406030204" pitchFamily="18" charset="0"/>
                      </a:rPr>
                      <m:t>𝟓</m:t>
                    </m:r>
                    <m:r>
                      <a:rPr lang="en-US" sz="1200" b="1" i="1">
                        <a:solidFill>
                          <a:srgbClr val="FF0000"/>
                        </a:solidFill>
                        <a:latin typeface="Cambria Math" panose="02040503050406030204" pitchFamily="18" charset="0"/>
                      </a:rPr>
                      <m:t> </m:t>
                    </m:r>
                    <m:r>
                      <m:rPr>
                        <m:nor/>
                      </m:rPr>
                      <a:rPr lang="en-US" sz="1200" b="1">
                        <a:solidFill>
                          <a:srgbClr val="FF0000"/>
                        </a:solidFill>
                        <a:latin typeface="Cambria Math" panose="02040503050406030204" pitchFamily="18" charset="0"/>
                      </a:rPr>
                      <m:t>x</m:t>
                    </m:r>
                    <m:r>
                      <m:rPr>
                        <m:nor/>
                      </m:rPr>
                      <a:rPr lang="en-US" sz="1200" b="1">
                        <a:solidFill>
                          <a:srgbClr val="FF0000"/>
                        </a:solidFill>
                        <a:latin typeface="Cambria Math" panose="02040503050406030204" pitchFamily="18" charset="0"/>
                      </a:rPr>
                      <m:t> </m:t>
                    </m:r>
                    <m:sSup>
                      <m:sSupPr>
                        <m:ctrlPr>
                          <a:rPr lang="en-US" sz="1200" b="1" i="1">
                            <a:solidFill>
                              <a:srgbClr val="FF0000"/>
                            </a:solidFill>
                            <a:latin typeface="Cambria Math" panose="02040503050406030204" pitchFamily="18" charset="0"/>
                          </a:rPr>
                        </m:ctrlPr>
                      </m:sSupPr>
                      <m:e>
                        <m:r>
                          <a:rPr lang="en-US" sz="1200" b="1" i="1">
                            <a:solidFill>
                              <a:srgbClr val="FF0000"/>
                            </a:solidFill>
                            <a:latin typeface="Cambria Math" panose="02040503050406030204" pitchFamily="18" charset="0"/>
                          </a:rPr>
                          <m:t>𝟏𝟎</m:t>
                        </m:r>
                      </m:e>
                      <m:sup>
                        <m:r>
                          <a:rPr lang="en-US" sz="1200" b="1" i="1">
                            <a:solidFill>
                              <a:srgbClr val="FF0000"/>
                            </a:solidFill>
                            <a:latin typeface="Cambria Math" panose="02040503050406030204" pitchFamily="18" charset="0"/>
                          </a:rPr>
                          <m:t>𝟏𝟓</m:t>
                        </m:r>
                      </m:sup>
                    </m:sSup>
                    <m:r>
                      <a:rPr lang="en-US" sz="1200" b="1" i="1" dirty="0">
                        <a:solidFill>
                          <a:srgbClr val="FF0000"/>
                        </a:solidFill>
                        <a:latin typeface="Cambria Math" panose="02040503050406030204" pitchFamily="18" charset="0"/>
                      </a:rPr>
                      <m:t>𝒏𝒆𝒖𝒕𝒓𝒐𝒏</m:t>
                    </m:r>
                    <m:r>
                      <m:rPr>
                        <m:nor/>
                      </m:rPr>
                      <a:rPr lang="en-US" sz="1200" b="1" dirty="0">
                        <a:solidFill>
                          <a:srgbClr val="FF0000"/>
                        </a:solidFill>
                      </a:rPr>
                      <m:t>/</m:t>
                    </m:r>
                    <m:sSup>
                      <m:sSupPr>
                        <m:ctrlPr>
                          <a:rPr lang="en-US" sz="1200" b="1" i="1" dirty="0">
                            <a:solidFill>
                              <a:srgbClr val="FF0000"/>
                            </a:solidFill>
                            <a:latin typeface="Cambria Math" panose="02040503050406030204" pitchFamily="18" charset="0"/>
                          </a:rPr>
                        </m:ctrlPr>
                      </m:sSupPr>
                      <m:e>
                        <m:r>
                          <a:rPr lang="en-US" sz="1200" b="1" i="1" dirty="0">
                            <a:solidFill>
                              <a:srgbClr val="FF0000"/>
                            </a:solidFill>
                            <a:latin typeface="Cambria Math" panose="02040503050406030204" pitchFamily="18" charset="0"/>
                          </a:rPr>
                          <m:t>𝒄𝒎</m:t>
                        </m:r>
                      </m:e>
                      <m:sup>
                        <m:r>
                          <a:rPr lang="en-US" sz="1200" b="1" i="1" dirty="0">
                            <a:solidFill>
                              <a:srgbClr val="FF0000"/>
                            </a:solidFill>
                            <a:latin typeface="Cambria Math" panose="02040503050406030204" pitchFamily="18" charset="0"/>
                          </a:rPr>
                          <m:t>𝟐</m:t>
                        </m:r>
                      </m:sup>
                    </m:sSup>
                  </m:oMath>
                </a14:m>
                <a:endParaRPr lang="en-US" dirty="0" smtClean="0"/>
              </a:p>
              <a:p>
                <a:r>
                  <a:rPr lang="en-US" b="1" dirty="0" smtClean="0"/>
                  <a:t>From this data we can conclude that the displacement effects are different for a given type of material.</a:t>
                </a:r>
              </a:p>
              <a:p>
                <a:endParaRPr lang="en-US" dirty="0" smtClean="0"/>
              </a:p>
              <a:p>
                <a:pPr lvl="1">
                  <a:lnSpc>
                    <a:spcPct val="150000"/>
                  </a:lnSpc>
                  <a:spcBef>
                    <a:spcPts val="500"/>
                  </a:spcBef>
                  <a:buClr>
                    <a:srgbClr val="0070C0"/>
                  </a:buClr>
                  <a:buFont typeface="Century Gothic" panose="020B0502020202020204" pitchFamily="34" charset="0"/>
                  <a:buChar char="~"/>
                </a:pPr>
                <a:endParaRPr lang="en-US" sz="1000" b="1" dirty="0" smtClean="0">
                  <a:solidFill>
                    <a:srgbClr val="FF0000"/>
                  </a:solidFill>
                </a:endParaRPr>
              </a:p>
              <a:p>
                <a:pPr marL="457200" lvl="1" indent="0">
                  <a:lnSpc>
                    <a:spcPct val="150000"/>
                  </a:lnSpc>
                  <a:spcBef>
                    <a:spcPts val="0"/>
                  </a:spcBef>
                  <a:buClr>
                    <a:srgbClr val="FF0000"/>
                  </a:buClr>
                  <a:buNone/>
                </a:pPr>
                <a:endParaRPr lang="en-US" sz="1000" b="1" dirty="0" smtClean="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2218" y="1346889"/>
                <a:ext cx="5836580" cy="5349185"/>
              </a:xfrm>
              <a:blipFill rotWithShape="0">
                <a:blip r:embed="rId2"/>
                <a:stretch>
                  <a:fillRect l="-731" t="-684" r="-522"/>
                </a:stretch>
              </a:blipFill>
            </p:spPr>
            <p:txBody>
              <a:bodyPr/>
              <a:lstStyle/>
              <a:p>
                <a:r>
                  <a:rPr lang="ro-RO">
                    <a:noFill/>
                  </a:rPr>
                  <a:t> </a:t>
                </a:r>
              </a:p>
            </p:txBody>
          </p:sp>
        </mc:Fallback>
      </mc:AlternateContent>
    </p:spTree>
    <p:extLst>
      <p:ext uri="{BB962C8B-B14F-4D97-AF65-F5344CB8AC3E}">
        <p14:creationId xmlns:p14="http://schemas.microsoft.com/office/powerpoint/2010/main" val="377266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8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
                                        <p:tgtEl>
                                          <p:spTgt spid="3">
                                            <p:txEl>
                                              <p:pRg st="2" end="2"/>
                                            </p:txEl>
                                          </p:spTgt>
                                        </p:tgtEl>
                                      </p:cBhvr>
                                    </p:animEffect>
                                  </p:childTnLst>
                                </p:cTn>
                              </p:par>
                            </p:childTnLst>
                          </p:cTn>
                        </p:par>
                        <p:par>
                          <p:cTn id="12" fill="hold">
                            <p:stCondLst>
                              <p:cond delay="8550"/>
                            </p:stCondLst>
                            <p:childTnLst>
                              <p:par>
                                <p:cTn id="13" presetID="10" presetClass="entr" presetSubtype="0" fill="hold" nodeType="afterEffect">
                                  <p:stCondLst>
                                    <p:cond delay="20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par>
                          <p:cTn id="16" fill="hold">
                            <p:stCondLst>
                              <p:cond delay="29050"/>
                            </p:stCondLst>
                            <p:childTnLst>
                              <p:par>
                                <p:cTn id="17" presetID="10" presetClass="entr" presetSubtype="0" fill="hold" nodeType="afterEffect">
                                  <p:stCondLst>
                                    <p:cond delay="1000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958" y="1754295"/>
            <a:ext cx="1931180" cy="4280745"/>
          </a:xfrm>
        </p:spPr>
        <p:txBody>
          <a:bodyPr>
            <a:normAutofit lnSpcReduction="10000"/>
          </a:bodyPr>
          <a:lstStyle/>
          <a:p>
            <a:pPr marL="0" indent="0" algn="ctr">
              <a:buNone/>
            </a:pPr>
            <a:r>
              <a:rPr lang="en-US" b="1" dirty="0" err="1" smtClean="0"/>
              <a:t>Efecte</a:t>
            </a:r>
            <a:r>
              <a:rPr lang="en-US" b="1" dirty="0" smtClean="0"/>
              <a:t> ale </a:t>
            </a:r>
            <a:r>
              <a:rPr lang="en-US" b="1" dirty="0" err="1" smtClean="0"/>
              <a:t>radiatiei</a:t>
            </a:r>
            <a:endParaRPr lang="en-US" b="1" dirty="0" smtClean="0"/>
          </a:p>
          <a:p>
            <a:r>
              <a:rPr lang="en-US" dirty="0" err="1" smtClean="0">
                <a:solidFill>
                  <a:srgbClr val="FF0000"/>
                </a:solidFill>
              </a:rPr>
              <a:t>Producerea</a:t>
            </a:r>
            <a:r>
              <a:rPr lang="en-US" dirty="0" smtClean="0">
                <a:solidFill>
                  <a:srgbClr val="FF0000"/>
                </a:solidFill>
              </a:rPr>
              <a:t> de </a:t>
            </a:r>
            <a:r>
              <a:rPr lang="en-US" dirty="0" err="1" smtClean="0">
                <a:solidFill>
                  <a:srgbClr val="FF0000"/>
                </a:solidFill>
              </a:rPr>
              <a:t>defecte</a:t>
            </a:r>
            <a:endParaRPr lang="en-US" dirty="0" smtClean="0">
              <a:solidFill>
                <a:srgbClr val="FF0000"/>
              </a:solidFill>
            </a:endParaRPr>
          </a:p>
          <a:p>
            <a:r>
              <a:rPr lang="en-US" dirty="0" err="1" smtClean="0">
                <a:solidFill>
                  <a:srgbClr val="FF0000"/>
                </a:solidFill>
              </a:rPr>
              <a:t>Deplasarea</a:t>
            </a:r>
            <a:r>
              <a:rPr lang="en-US" dirty="0" smtClean="0">
                <a:solidFill>
                  <a:srgbClr val="FF0000"/>
                </a:solidFill>
              </a:rPr>
              <a:t> </a:t>
            </a:r>
            <a:r>
              <a:rPr lang="en-US" dirty="0" err="1" smtClean="0">
                <a:solidFill>
                  <a:srgbClr val="FF0000"/>
                </a:solidFill>
              </a:rPr>
              <a:t>atomului</a:t>
            </a:r>
            <a:endParaRPr lang="en-US" dirty="0" smtClean="0">
              <a:solidFill>
                <a:srgbClr val="FF0000"/>
              </a:solidFill>
            </a:endParaRPr>
          </a:p>
          <a:p>
            <a:r>
              <a:rPr lang="en-US" dirty="0" err="1" smtClean="0">
                <a:solidFill>
                  <a:srgbClr val="FF0000"/>
                </a:solidFill>
              </a:rPr>
              <a:t>Ionizarea</a:t>
            </a:r>
            <a:endParaRPr lang="en-US" dirty="0" smtClean="0">
              <a:solidFill>
                <a:srgbClr val="FF0000"/>
              </a:solidFill>
            </a:endParaRPr>
          </a:p>
          <a:p>
            <a:r>
              <a:rPr lang="en-US" dirty="0" err="1" smtClean="0">
                <a:solidFill>
                  <a:srgbClr val="FF0000"/>
                </a:solidFill>
              </a:rPr>
              <a:t>Eliberarea</a:t>
            </a:r>
            <a:r>
              <a:rPr lang="en-US" dirty="0" smtClean="0">
                <a:solidFill>
                  <a:srgbClr val="FF0000"/>
                </a:solidFill>
              </a:rPr>
              <a:t> </a:t>
            </a:r>
            <a:r>
              <a:rPr lang="en-US" dirty="0" err="1" smtClean="0">
                <a:solidFill>
                  <a:srgbClr val="FF0000"/>
                </a:solidFill>
              </a:rPr>
              <a:t>puternica</a:t>
            </a:r>
            <a:r>
              <a:rPr lang="en-US" dirty="0" smtClean="0">
                <a:solidFill>
                  <a:srgbClr val="FF0000"/>
                </a:solidFill>
              </a:rPr>
              <a:t> de </a:t>
            </a:r>
            <a:r>
              <a:rPr lang="en-US" dirty="0" err="1" smtClean="0">
                <a:solidFill>
                  <a:srgbClr val="FF0000"/>
                </a:solidFill>
              </a:rPr>
              <a:t>energie</a:t>
            </a:r>
            <a:r>
              <a:rPr lang="en-US" dirty="0" smtClean="0">
                <a:solidFill>
                  <a:srgbClr val="FF0000"/>
                </a:solidFill>
              </a:rPr>
              <a:t> </a:t>
            </a:r>
            <a:r>
              <a:rPr lang="en-US" dirty="0" err="1">
                <a:solidFill>
                  <a:srgbClr val="FF0000"/>
                </a:solidFill>
              </a:rPr>
              <a:t>intrun</a:t>
            </a:r>
            <a:r>
              <a:rPr lang="en-US" dirty="0">
                <a:solidFill>
                  <a:srgbClr val="FF0000"/>
                </a:solidFill>
              </a:rPr>
              <a:t> </a:t>
            </a:r>
            <a:r>
              <a:rPr lang="en-US" dirty="0" err="1">
                <a:solidFill>
                  <a:srgbClr val="FF0000"/>
                </a:solidFill>
              </a:rPr>
              <a:t>volum</a:t>
            </a:r>
            <a:r>
              <a:rPr lang="en-US" dirty="0">
                <a:solidFill>
                  <a:srgbClr val="FF0000"/>
                </a:solidFill>
              </a:rPr>
              <a:t> </a:t>
            </a:r>
            <a:r>
              <a:rPr lang="en-US" dirty="0" err="1">
                <a:solidFill>
                  <a:srgbClr val="FF0000"/>
                </a:solidFill>
              </a:rPr>
              <a:t>restr</a:t>
            </a:r>
            <a:r>
              <a:rPr lang="ro-RO" dirty="0">
                <a:solidFill>
                  <a:srgbClr val="FF0000"/>
                </a:solidFill>
              </a:rPr>
              <a:t>â</a:t>
            </a:r>
            <a:r>
              <a:rPr lang="en-US" dirty="0">
                <a:solidFill>
                  <a:srgbClr val="FF0000"/>
                </a:solidFill>
              </a:rPr>
              <a:t>ns</a:t>
            </a:r>
            <a:endParaRPr lang="ro-RO" dirty="0">
              <a:solidFill>
                <a:srgbClr val="FF0000"/>
              </a:solidFill>
            </a:endParaRPr>
          </a:p>
          <a:p>
            <a:pPr marL="0" indent="0">
              <a:buNone/>
            </a:pPr>
            <a:r>
              <a:rPr lang="en-US" dirty="0" smtClean="0"/>
              <a:t>(</a:t>
            </a:r>
            <a:r>
              <a:rPr lang="en-US" sz="1400" i="1" dirty="0" err="1" smtClean="0"/>
              <a:t>caldura</a:t>
            </a:r>
            <a:r>
              <a:rPr lang="en-US" sz="1400" i="1" dirty="0" smtClean="0"/>
              <a:t> – la material shielding</a:t>
            </a:r>
            <a:r>
              <a:rPr lang="en-US" dirty="0" smtClean="0"/>
              <a:t>)</a:t>
            </a:r>
            <a:endParaRPr lang="ro-RO" dirty="0">
              <a:solidFill>
                <a:srgbClr val="FF0000"/>
              </a:solidFill>
            </a:endParaRPr>
          </a:p>
        </p:txBody>
      </p:sp>
      <p:pic>
        <p:nvPicPr>
          <p:cNvPr id="3" name="Picture 2"/>
          <p:cNvPicPr>
            <a:picLocks noChangeAspect="1"/>
          </p:cNvPicPr>
          <p:nvPr/>
        </p:nvPicPr>
        <p:blipFill>
          <a:blip r:embed="rId2"/>
          <a:stretch>
            <a:fillRect/>
          </a:stretch>
        </p:blipFill>
        <p:spPr>
          <a:xfrm>
            <a:off x="1863634" y="1203163"/>
            <a:ext cx="10228579" cy="5412934"/>
          </a:xfrm>
          <a:prstGeom prst="rect">
            <a:avLst/>
          </a:prstGeom>
        </p:spPr>
      </p:pic>
      <p:sp>
        <p:nvSpPr>
          <p:cNvPr id="6" name="Title 1"/>
          <p:cNvSpPr>
            <a:spLocks noGrp="1"/>
          </p:cNvSpPr>
          <p:nvPr>
            <p:ph type="title"/>
          </p:nvPr>
        </p:nvSpPr>
        <p:spPr>
          <a:xfrm>
            <a:off x="2184008" y="364455"/>
            <a:ext cx="10178322" cy="769082"/>
          </a:xfrm>
        </p:spPr>
        <p:txBody>
          <a:bodyPr>
            <a:normAutofit/>
          </a:bodyPr>
          <a:lstStyle/>
          <a:p>
            <a:r>
              <a:rPr lang="ro-RO" dirty="0" smtClean="0"/>
              <a:t>Consecințele radiației ionizante asupra DSC</a:t>
            </a:r>
            <a:endParaRPr lang="en-GB" dirty="0"/>
          </a:p>
        </p:txBody>
      </p:sp>
    </p:spTree>
    <p:extLst>
      <p:ext uri="{BB962C8B-B14F-4D97-AF65-F5344CB8AC3E}">
        <p14:creationId xmlns:p14="http://schemas.microsoft.com/office/powerpoint/2010/main" val="1196917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812" y="140016"/>
            <a:ext cx="10948800" cy="828172"/>
          </a:xfrm>
        </p:spPr>
        <p:txBody>
          <a:bodyPr/>
          <a:lstStyle/>
          <a:p>
            <a:r>
              <a:rPr lang="ro-RO" dirty="0" smtClean="0"/>
              <a:t>Tipul deteriorărilor cauzate de radiația ionizantă</a:t>
            </a:r>
            <a:endParaRPr lang="ro-RO" dirty="0"/>
          </a:p>
        </p:txBody>
      </p:sp>
      <p:pic>
        <p:nvPicPr>
          <p:cNvPr id="4" name="Picture 3"/>
          <p:cNvPicPr>
            <a:picLocks noChangeAspect="1"/>
          </p:cNvPicPr>
          <p:nvPr/>
        </p:nvPicPr>
        <p:blipFill>
          <a:blip r:embed="rId2"/>
          <a:stretch>
            <a:fillRect/>
          </a:stretch>
        </p:blipFill>
        <p:spPr>
          <a:xfrm>
            <a:off x="7099487" y="968188"/>
            <a:ext cx="5092513" cy="4971646"/>
          </a:xfrm>
          <a:prstGeom prst="rect">
            <a:avLst/>
          </a:prstGeom>
        </p:spPr>
      </p:pic>
      <p:sp>
        <p:nvSpPr>
          <p:cNvPr id="5" name="Content Placeholder 4"/>
          <p:cNvSpPr txBox="1">
            <a:spLocks/>
          </p:cNvSpPr>
          <p:nvPr/>
        </p:nvSpPr>
        <p:spPr>
          <a:xfrm>
            <a:off x="0" y="1417544"/>
            <a:ext cx="8915400" cy="5153025"/>
          </a:xfrm>
          <a:prstGeom prst="rect">
            <a:avLst/>
          </a:prstGeom>
          <a:ln>
            <a:solidFill>
              <a:srgbClr val="0070C0"/>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000" dirty="0" smtClean="0"/>
              <a:t>Devices which depend on </a:t>
            </a:r>
            <a:r>
              <a:rPr lang="en-US" sz="2000" b="1" u="sng" dirty="0" smtClean="0"/>
              <a:t>resistivity</a:t>
            </a:r>
            <a:r>
              <a:rPr lang="en-US" sz="2000" b="1" dirty="0" smtClean="0"/>
              <a:t> or</a:t>
            </a:r>
          </a:p>
          <a:p>
            <a:pPr marL="0" indent="0">
              <a:buFont typeface="Wingdings 3" charset="2"/>
              <a:buNone/>
            </a:pPr>
            <a:r>
              <a:rPr lang="en-US" sz="2000" b="1" dirty="0" smtClean="0"/>
              <a:t>	</a:t>
            </a:r>
            <a:r>
              <a:rPr lang="en-US" sz="2000" b="1" u="sng" dirty="0" smtClean="0"/>
              <a:t>majority carrier concentration</a:t>
            </a:r>
            <a:r>
              <a:rPr lang="en-US" sz="2000" b="1" dirty="0" smtClean="0"/>
              <a:t>  </a:t>
            </a:r>
            <a:r>
              <a:rPr lang="en-US" sz="2000" dirty="0" smtClean="0"/>
              <a:t>for their </a:t>
            </a:r>
          </a:p>
          <a:p>
            <a:pPr marL="0" indent="0">
              <a:buFont typeface="Wingdings 3" charset="2"/>
              <a:buNone/>
            </a:pPr>
            <a:r>
              <a:rPr lang="en-US" sz="2000" dirty="0" smtClean="0"/>
              <a:t>	operation fail mostly to </a:t>
            </a:r>
            <a:r>
              <a:rPr lang="en-US" sz="2000" b="1" dirty="0" smtClean="0">
                <a:solidFill>
                  <a:srgbClr val="FF0000"/>
                </a:solidFill>
              </a:rPr>
              <a:t>carrier removal or trapping</a:t>
            </a:r>
            <a:r>
              <a:rPr lang="en-US" sz="2000" b="1" dirty="0" smtClean="0"/>
              <a:t>.</a:t>
            </a:r>
          </a:p>
          <a:p>
            <a:pPr marL="0" indent="0">
              <a:buFont typeface="Wingdings 3" charset="2"/>
              <a:buNone/>
            </a:pPr>
            <a:r>
              <a:rPr lang="en-US" sz="2000" dirty="0" smtClean="0"/>
              <a:t>	</a:t>
            </a:r>
            <a:r>
              <a:rPr lang="en-US" sz="2000" b="1" dirty="0" smtClean="0">
                <a:solidFill>
                  <a:srgbClr val="0070C0"/>
                </a:solidFill>
              </a:rPr>
              <a:t>~ Ex: Semiconductor resistors, </a:t>
            </a:r>
            <a:endParaRPr lang="ro-RO" sz="2000" b="1" dirty="0" smtClean="0">
              <a:solidFill>
                <a:srgbClr val="0070C0"/>
              </a:solidFill>
            </a:endParaRPr>
          </a:p>
          <a:p>
            <a:pPr marL="0" indent="0">
              <a:buFont typeface="Wingdings 3" charset="2"/>
              <a:buNone/>
            </a:pPr>
            <a:r>
              <a:rPr lang="ro-RO" sz="2000" b="1" dirty="0">
                <a:solidFill>
                  <a:srgbClr val="0070C0"/>
                </a:solidFill>
              </a:rPr>
              <a:t> </a:t>
            </a:r>
            <a:r>
              <a:rPr lang="ro-RO" sz="2000" b="1" dirty="0" smtClean="0">
                <a:solidFill>
                  <a:srgbClr val="0070C0"/>
                </a:solidFill>
              </a:rPr>
              <a:t>     </a:t>
            </a:r>
            <a:r>
              <a:rPr lang="en-US" sz="2000" b="1" dirty="0" smtClean="0">
                <a:solidFill>
                  <a:srgbClr val="0070C0"/>
                </a:solidFill>
              </a:rPr>
              <a:t>diodes, and field-effect devices </a:t>
            </a:r>
          </a:p>
          <a:p>
            <a:pPr marL="0" indent="0">
              <a:buFont typeface="Wingdings 3" charset="2"/>
              <a:buNone/>
            </a:pPr>
            <a:endParaRPr lang="en-US" sz="2000" dirty="0" smtClean="0"/>
          </a:p>
          <a:p>
            <a:r>
              <a:rPr lang="en-US" sz="2000" dirty="0" smtClean="0"/>
              <a:t> Devices based on </a:t>
            </a:r>
            <a:r>
              <a:rPr lang="en-US" sz="2000" b="1" i="1" u="sng" dirty="0" smtClean="0"/>
              <a:t>minority carrier concentration</a:t>
            </a:r>
          </a:p>
          <a:p>
            <a:pPr marL="0" indent="0">
              <a:buFont typeface="Wingdings 3" charset="2"/>
              <a:buNone/>
            </a:pPr>
            <a:r>
              <a:rPr lang="en-US" sz="2000" dirty="0" smtClean="0"/>
              <a:t>	for their operation degrade due to </a:t>
            </a:r>
          </a:p>
          <a:p>
            <a:pPr marL="0" indent="0">
              <a:buFont typeface="Wingdings 3" charset="2"/>
              <a:buNone/>
            </a:pPr>
            <a:r>
              <a:rPr lang="en-US" sz="2000" dirty="0" smtClean="0"/>
              <a:t>	</a:t>
            </a:r>
            <a:r>
              <a:rPr lang="en-US" sz="2000" b="1" dirty="0" smtClean="0"/>
              <a:t>lifetime effects.</a:t>
            </a:r>
          </a:p>
          <a:p>
            <a:pPr marL="0" indent="0">
              <a:buFont typeface="Wingdings 3" charset="2"/>
              <a:buNone/>
            </a:pPr>
            <a:r>
              <a:rPr lang="en-US" sz="2000" dirty="0" smtClean="0"/>
              <a:t>	</a:t>
            </a:r>
            <a:r>
              <a:rPr lang="en-US" sz="2000" b="1" dirty="0" smtClean="0">
                <a:solidFill>
                  <a:srgbClr val="00B050"/>
                </a:solidFill>
              </a:rPr>
              <a:t>~ Ex: Bipolar resistors, </a:t>
            </a:r>
            <a:r>
              <a:rPr lang="en-US" sz="2000" b="1" dirty="0" err="1" smtClean="0">
                <a:solidFill>
                  <a:srgbClr val="00B050"/>
                </a:solidFill>
              </a:rPr>
              <a:t>opto</a:t>
            </a:r>
            <a:r>
              <a:rPr lang="ro-RO" sz="2000" b="1" dirty="0" smtClean="0">
                <a:solidFill>
                  <a:srgbClr val="00B050"/>
                </a:solidFill>
              </a:rPr>
              <a:t>-</a:t>
            </a:r>
            <a:r>
              <a:rPr lang="en-US" sz="2000" b="1" dirty="0" err="1" smtClean="0">
                <a:solidFill>
                  <a:srgbClr val="00B050"/>
                </a:solidFill>
              </a:rPr>
              <a:t>electr</a:t>
            </a:r>
            <a:r>
              <a:rPr lang="ro-RO" sz="2000" b="1" dirty="0" smtClean="0">
                <a:solidFill>
                  <a:srgbClr val="00B050"/>
                </a:solidFill>
              </a:rPr>
              <a:t>on</a:t>
            </a:r>
            <a:r>
              <a:rPr lang="en-US" sz="2000" b="1" dirty="0" err="1" smtClean="0">
                <a:solidFill>
                  <a:srgbClr val="00B050"/>
                </a:solidFill>
              </a:rPr>
              <a:t>ic</a:t>
            </a:r>
            <a:r>
              <a:rPr lang="en-US" sz="2000" b="1" dirty="0" smtClean="0">
                <a:solidFill>
                  <a:srgbClr val="00B050"/>
                </a:solidFill>
              </a:rPr>
              <a:t> </a:t>
            </a:r>
            <a:endParaRPr lang="ro-RO" sz="2000" b="1" dirty="0" smtClean="0">
              <a:solidFill>
                <a:srgbClr val="00B050"/>
              </a:solidFill>
            </a:endParaRPr>
          </a:p>
          <a:p>
            <a:pPr marL="0" indent="0">
              <a:buFont typeface="Wingdings 3" charset="2"/>
              <a:buNone/>
            </a:pPr>
            <a:r>
              <a:rPr lang="ro-RO" sz="2000" b="1" dirty="0" smtClean="0">
                <a:solidFill>
                  <a:srgbClr val="00B050"/>
                </a:solidFill>
              </a:rPr>
              <a:t>                </a:t>
            </a:r>
            <a:r>
              <a:rPr lang="en-US" sz="2000" b="1" dirty="0" smtClean="0">
                <a:solidFill>
                  <a:srgbClr val="00B050"/>
                </a:solidFill>
              </a:rPr>
              <a:t>devices,</a:t>
            </a:r>
            <a:r>
              <a:rPr lang="ro-RO" sz="2000" b="1" dirty="0" smtClean="0">
                <a:solidFill>
                  <a:srgbClr val="00B050"/>
                </a:solidFill>
              </a:rPr>
              <a:t> &amp;</a:t>
            </a:r>
            <a:r>
              <a:rPr lang="en-US" sz="2000" b="1" dirty="0" smtClean="0">
                <a:solidFill>
                  <a:srgbClr val="00B050"/>
                </a:solidFill>
              </a:rPr>
              <a:t> switching devices</a:t>
            </a:r>
            <a:endParaRPr lang="en-US" sz="2000" dirty="0" smtClean="0"/>
          </a:p>
          <a:p>
            <a:pPr marL="0" indent="0">
              <a:buFont typeface="Wingdings 3" charset="2"/>
              <a:buNone/>
            </a:pPr>
            <a:endParaRPr lang="en-US" sz="1600" dirty="0" smtClean="0"/>
          </a:p>
          <a:p>
            <a:pPr marL="0" indent="0">
              <a:buFont typeface="Wingdings 3" charset="2"/>
              <a:buNone/>
            </a:pPr>
            <a:endParaRPr lang="en-US" sz="1600" dirty="0"/>
          </a:p>
        </p:txBody>
      </p:sp>
      <p:cxnSp>
        <p:nvCxnSpPr>
          <p:cNvPr id="7" name="Straight Arrow Connector 6"/>
          <p:cNvCxnSpPr/>
          <p:nvPr/>
        </p:nvCxnSpPr>
        <p:spPr>
          <a:xfrm flipV="1">
            <a:off x="4625788" y="1796360"/>
            <a:ext cx="2277036" cy="125164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a:xfrm flipV="1">
            <a:off x="4625788" y="2259106"/>
            <a:ext cx="2473699" cy="78889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a:off x="4625788" y="3059564"/>
            <a:ext cx="2473699" cy="22151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flipV="1">
            <a:off x="5325035" y="4948518"/>
            <a:ext cx="1577789" cy="519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325035" y="5307106"/>
            <a:ext cx="1774452" cy="197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325035" y="4594132"/>
            <a:ext cx="1577789" cy="874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921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animEffect transition="in" filter="fade">
                                      <p:cBhvr>
                                        <p:cTn id="15" dur="500"/>
                                        <p:tgtEl>
                                          <p:spTgt spid="5">
                                            <p:txEl>
                                              <p:pRg st="9" end="9"/>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10" end="10"/>
                                            </p:txEl>
                                          </p:spTgt>
                                        </p:tgtEl>
                                        <p:attrNameLst>
                                          <p:attrName>style.visibility</p:attrName>
                                        </p:attrNameLst>
                                      </p:cBhvr>
                                      <p:to>
                                        <p:strVal val="visible"/>
                                      </p:to>
                                    </p:set>
                                    <p:animEffect transition="in" filter="fade">
                                      <p:cBhvr>
                                        <p:cTn id="18"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858" y="632839"/>
            <a:ext cx="8911687" cy="1280890"/>
          </a:xfrm>
        </p:spPr>
        <p:txBody>
          <a:bodyPr/>
          <a:lstStyle/>
          <a:p>
            <a:r>
              <a:rPr lang="en-US" u="sng" dirty="0" smtClean="0"/>
              <a:t>Ionization Damage:</a:t>
            </a:r>
            <a:endParaRPr lang="en-US" u="sng" dirty="0"/>
          </a:p>
        </p:txBody>
      </p:sp>
      <p:sp>
        <p:nvSpPr>
          <p:cNvPr id="3" name="Content Placeholder 2"/>
          <p:cNvSpPr>
            <a:spLocks noGrp="1"/>
          </p:cNvSpPr>
          <p:nvPr>
            <p:ph idx="1"/>
          </p:nvPr>
        </p:nvSpPr>
        <p:spPr>
          <a:xfrm>
            <a:off x="1132012" y="1621158"/>
            <a:ext cx="8915400" cy="4902734"/>
          </a:xfrm>
        </p:spPr>
        <p:txBody>
          <a:bodyPr>
            <a:normAutofit lnSpcReduction="10000"/>
          </a:bodyPr>
          <a:lstStyle/>
          <a:p>
            <a:r>
              <a:rPr lang="en-US" sz="2000" b="1" i="1" dirty="0" smtClean="0">
                <a:solidFill>
                  <a:schemeClr val="accent1">
                    <a:lumMod val="75000"/>
                  </a:schemeClr>
                </a:solidFill>
              </a:rPr>
              <a:t>Process of ionization in oxide layer:</a:t>
            </a:r>
          </a:p>
          <a:p>
            <a:endParaRPr lang="en-US" dirty="0"/>
          </a:p>
          <a:p>
            <a:endParaRPr lang="en-US" dirty="0" smtClean="0"/>
          </a:p>
          <a:p>
            <a:endParaRPr lang="en-US" dirty="0"/>
          </a:p>
          <a:p>
            <a:pPr>
              <a:buClr>
                <a:srgbClr val="0070C0"/>
              </a:buClr>
            </a:pPr>
            <a:r>
              <a:rPr lang="en-US" sz="2000" b="1" i="1" dirty="0" smtClean="0">
                <a:solidFill>
                  <a:srgbClr val="0070C0"/>
                </a:solidFill>
              </a:rPr>
              <a:t>Effects of this process:</a:t>
            </a:r>
            <a:endParaRPr lang="en-US" sz="2000" b="1" i="1" dirty="0">
              <a:solidFill>
                <a:srgbClr val="0070C0"/>
              </a:solidFill>
            </a:endParaRP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r>
              <a:rPr lang="en-US" b="1" i="1" dirty="0" smtClean="0"/>
              <a:t>Analogy:</a:t>
            </a:r>
          </a:p>
          <a:p>
            <a:pPr>
              <a:buFont typeface="Arial" panose="020B0604020202020204" pitchFamily="34" charset="0"/>
              <a:buChar char="•"/>
            </a:pPr>
            <a:r>
              <a:rPr lang="en-US" i="1" dirty="0" smtClean="0"/>
              <a:t>Strainer = oxide</a:t>
            </a:r>
          </a:p>
          <a:p>
            <a:pPr>
              <a:buFont typeface="Arial" panose="020B0604020202020204" pitchFamily="34" charset="0"/>
              <a:buChar char="•"/>
            </a:pPr>
            <a:r>
              <a:rPr lang="en-US" i="1" dirty="0" smtClean="0"/>
              <a:t>Coffee goodness that you drink = electrons</a:t>
            </a:r>
          </a:p>
          <a:p>
            <a:pPr>
              <a:buFont typeface="Arial" panose="020B0604020202020204" pitchFamily="34" charset="0"/>
              <a:buChar char="•"/>
            </a:pPr>
            <a:r>
              <a:rPr lang="en-US" i="1" dirty="0" smtClean="0"/>
              <a:t>Gross sludgy grounds left over after straining = holes</a:t>
            </a:r>
          </a:p>
        </p:txBody>
      </p:sp>
      <p:sp>
        <p:nvSpPr>
          <p:cNvPr id="6" name="TextBox 5"/>
          <p:cNvSpPr txBox="1"/>
          <p:nvPr/>
        </p:nvSpPr>
        <p:spPr>
          <a:xfrm>
            <a:off x="1323084" y="2016136"/>
            <a:ext cx="2115343" cy="954107"/>
          </a:xfrm>
          <a:prstGeom prst="rect">
            <a:avLst/>
          </a:prstGeom>
          <a:noFill/>
        </p:spPr>
        <p:txBody>
          <a:bodyPr wrap="square" rtlCol="0">
            <a:spAutoFit/>
          </a:bodyPr>
          <a:lstStyle/>
          <a:p>
            <a:pPr algn="ctr"/>
            <a:r>
              <a:rPr lang="en-US" sz="1400" dirty="0" smtClean="0"/>
              <a:t>High-energy </a:t>
            </a:r>
            <a:r>
              <a:rPr lang="en-US" sz="1400" dirty="0"/>
              <a:t>particle </a:t>
            </a:r>
            <a:r>
              <a:rPr lang="en-US" sz="1400" dirty="0" smtClean="0"/>
              <a:t>goes device. Electron-hole pairs are created in the oxide.</a:t>
            </a:r>
            <a:endParaRPr lang="en-US" sz="1400" dirty="0"/>
          </a:p>
        </p:txBody>
      </p:sp>
      <p:sp>
        <p:nvSpPr>
          <p:cNvPr id="7" name="TextBox 6"/>
          <p:cNvSpPr txBox="1"/>
          <p:nvPr/>
        </p:nvSpPr>
        <p:spPr>
          <a:xfrm>
            <a:off x="4024376" y="2016136"/>
            <a:ext cx="1907211" cy="954107"/>
          </a:xfrm>
          <a:prstGeom prst="rect">
            <a:avLst/>
          </a:prstGeom>
          <a:noFill/>
        </p:spPr>
        <p:txBody>
          <a:bodyPr wrap="square" rtlCol="0">
            <a:spAutoFit/>
          </a:bodyPr>
          <a:lstStyle/>
          <a:p>
            <a:pPr algn="ctr"/>
            <a:r>
              <a:rPr lang="en-US" sz="1400" dirty="0" smtClean="0"/>
              <a:t>Electrons (very mobile) move out to the most positive electrode.</a:t>
            </a:r>
            <a:endParaRPr lang="en-US" sz="1400" dirty="0"/>
          </a:p>
        </p:txBody>
      </p:sp>
      <p:sp>
        <p:nvSpPr>
          <p:cNvPr id="8" name="TextBox 7"/>
          <p:cNvSpPr txBox="1"/>
          <p:nvPr/>
        </p:nvSpPr>
        <p:spPr>
          <a:xfrm>
            <a:off x="6342879" y="2016136"/>
            <a:ext cx="2400300" cy="1169551"/>
          </a:xfrm>
          <a:prstGeom prst="rect">
            <a:avLst/>
          </a:prstGeom>
          <a:noFill/>
        </p:spPr>
        <p:txBody>
          <a:bodyPr wrap="square" rtlCol="0">
            <a:spAutoFit/>
          </a:bodyPr>
          <a:lstStyle/>
          <a:p>
            <a:pPr algn="ctr"/>
            <a:r>
              <a:rPr lang="en-US" sz="1400" dirty="0" smtClean="0"/>
              <a:t>Positive charges (holes) have lower mobility making them more likely to be trapped in the oxide.</a:t>
            </a:r>
            <a:endParaRPr lang="en-US" sz="1400" dirty="0"/>
          </a:p>
        </p:txBody>
      </p:sp>
      <p:sp>
        <p:nvSpPr>
          <p:cNvPr id="9" name="TextBox 8"/>
          <p:cNvSpPr txBox="1"/>
          <p:nvPr/>
        </p:nvSpPr>
        <p:spPr>
          <a:xfrm>
            <a:off x="9174410" y="2016136"/>
            <a:ext cx="2224454" cy="954107"/>
          </a:xfrm>
          <a:prstGeom prst="rect">
            <a:avLst/>
          </a:prstGeom>
          <a:noFill/>
        </p:spPr>
        <p:txBody>
          <a:bodyPr wrap="square" rtlCol="0">
            <a:spAutoFit/>
          </a:bodyPr>
          <a:lstStyle/>
          <a:p>
            <a:pPr algn="ctr"/>
            <a:r>
              <a:rPr lang="en-US" sz="1400" dirty="0" smtClean="0"/>
              <a:t>Causes trapped-oxide charge to be positive due to the trapped holes</a:t>
            </a:r>
            <a:endParaRPr lang="en-US" sz="1400" dirty="0"/>
          </a:p>
        </p:txBody>
      </p:sp>
      <p:sp>
        <p:nvSpPr>
          <p:cNvPr id="10" name="TextBox 9"/>
          <p:cNvSpPr txBox="1"/>
          <p:nvPr/>
        </p:nvSpPr>
        <p:spPr>
          <a:xfrm>
            <a:off x="1389819" y="3526313"/>
            <a:ext cx="2048608" cy="1384995"/>
          </a:xfrm>
          <a:prstGeom prst="rect">
            <a:avLst/>
          </a:prstGeom>
          <a:noFill/>
        </p:spPr>
        <p:txBody>
          <a:bodyPr wrap="square" rtlCol="0">
            <a:spAutoFit/>
          </a:bodyPr>
          <a:lstStyle/>
          <a:p>
            <a:pPr algn="ctr"/>
            <a:r>
              <a:rPr lang="en-US" sz="1400" dirty="0" smtClean="0"/>
              <a:t>When a positive voltage is applied to gate electrode, it attracts electrons to the surface of Si beneath the gate.</a:t>
            </a:r>
            <a:endParaRPr lang="en-US" sz="1400" dirty="0"/>
          </a:p>
        </p:txBody>
      </p:sp>
      <p:sp>
        <p:nvSpPr>
          <p:cNvPr id="11" name="TextBox 10"/>
          <p:cNvSpPr txBox="1"/>
          <p:nvPr/>
        </p:nvSpPr>
        <p:spPr>
          <a:xfrm>
            <a:off x="3938755" y="3741884"/>
            <a:ext cx="1907211" cy="954107"/>
          </a:xfrm>
          <a:prstGeom prst="rect">
            <a:avLst/>
          </a:prstGeom>
          <a:noFill/>
        </p:spPr>
        <p:txBody>
          <a:bodyPr wrap="square" rtlCol="0">
            <a:spAutoFit/>
          </a:bodyPr>
          <a:lstStyle/>
          <a:p>
            <a:pPr algn="ctr"/>
            <a:r>
              <a:rPr lang="en-US" sz="1400" dirty="0" smtClean="0"/>
              <a:t>The holes then freed by the radiation build up near the substrate</a:t>
            </a:r>
            <a:endParaRPr lang="en-US" sz="1400" dirty="0"/>
          </a:p>
        </p:txBody>
      </p:sp>
      <p:sp>
        <p:nvSpPr>
          <p:cNvPr id="12" name="TextBox 11"/>
          <p:cNvSpPr txBox="1"/>
          <p:nvPr/>
        </p:nvSpPr>
        <p:spPr>
          <a:xfrm>
            <a:off x="6227505" y="3634035"/>
            <a:ext cx="2540977" cy="1169551"/>
          </a:xfrm>
          <a:prstGeom prst="rect">
            <a:avLst/>
          </a:prstGeom>
          <a:noFill/>
        </p:spPr>
        <p:txBody>
          <a:bodyPr wrap="square" rtlCol="0">
            <a:spAutoFit/>
          </a:bodyPr>
          <a:lstStyle/>
          <a:p>
            <a:pPr algn="ctr"/>
            <a:r>
              <a:rPr lang="en-US" sz="1400" dirty="0" smtClean="0"/>
              <a:t>Threshold voltage is forced to increase, since a larger applied voltage is required to maintain the negative charge of the channel</a:t>
            </a:r>
            <a:endParaRPr lang="en-US" sz="1400" dirty="0"/>
          </a:p>
        </p:txBody>
      </p:sp>
      <mc:AlternateContent xmlns:mc="http://schemas.openxmlformats.org/markup-compatibility/2006" xmlns:a14="http://schemas.microsoft.com/office/drawing/2010/main">
        <mc:Choice Requires="a14">
          <p:sp>
            <p:nvSpPr>
              <p:cNvPr id="13" name="TextBox 12"/>
              <p:cNvSpPr txBox="1"/>
              <p:nvPr/>
            </p:nvSpPr>
            <p:spPr>
              <a:xfrm>
                <a:off x="9174410" y="3526312"/>
                <a:ext cx="2277085" cy="1384995"/>
              </a:xfrm>
              <a:prstGeom prst="rect">
                <a:avLst/>
              </a:prstGeom>
              <a:noFill/>
            </p:spPr>
            <p:txBody>
              <a:bodyPr wrap="square" rtlCol="0">
                <a:spAutoFit/>
              </a:bodyPr>
              <a:lstStyle/>
              <a:p>
                <a:pPr algn="ctr"/>
                <a:r>
                  <a:rPr lang="en-US" sz="1400" dirty="0" smtClean="0"/>
                  <a:t>Produces semi-permanent shifts in the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𝑉</m:t>
                        </m:r>
                      </m:e>
                      <m:sub>
                        <m:r>
                          <a:rPr lang="en-US" sz="1400" b="0" i="1" smtClean="0">
                            <a:latin typeface="Cambria Math" panose="02040503050406030204" pitchFamily="18" charset="0"/>
                          </a:rPr>
                          <m:t>𝐺𝑆</m:t>
                        </m:r>
                      </m:sub>
                    </m:sSub>
                    <m:r>
                      <a:rPr lang="en-US" sz="1400" b="0" i="1" smtClean="0">
                        <a:latin typeface="Cambria Math" panose="02040503050406030204" pitchFamily="18" charset="0"/>
                      </a:rPr>
                      <m:t>−</m:t>
                    </m:r>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𝐼</m:t>
                        </m:r>
                      </m:e>
                      <m:sub>
                        <m:r>
                          <a:rPr lang="en-US" sz="1400" b="0" i="1" smtClean="0">
                            <a:latin typeface="Cambria Math" panose="02040503050406030204" pitchFamily="18" charset="0"/>
                          </a:rPr>
                          <m:t>𝐷𝑆</m:t>
                        </m:r>
                      </m:sub>
                    </m:sSub>
                  </m:oMath>
                </a14:m>
                <a:r>
                  <a:rPr lang="en-US" sz="1400" dirty="0" smtClean="0"/>
                  <a:t> characteristic of the device due to the altered threshold voltage</a:t>
                </a:r>
                <a:endParaRPr lang="en-US"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9174410" y="3526312"/>
                <a:ext cx="2277085" cy="1384995"/>
              </a:xfrm>
              <a:prstGeom prst="rect">
                <a:avLst/>
              </a:prstGeom>
              <a:blipFill rotWithShape="0">
                <a:blip r:embed="rId2"/>
                <a:stretch>
                  <a:fillRect t="-439" b="-3509"/>
                </a:stretch>
              </a:blipFill>
            </p:spPr>
            <p:txBody>
              <a:bodyPr/>
              <a:lstStyle/>
              <a:p>
                <a:r>
                  <a:rPr lang="en-US">
                    <a:noFill/>
                  </a:rPr>
                  <a:t> </a:t>
                </a:r>
              </a:p>
            </p:txBody>
          </p:sp>
        </mc:Fallback>
      </mc:AlternateContent>
      <p:sp>
        <p:nvSpPr>
          <p:cNvPr id="14" name="Right Arrow 13"/>
          <p:cNvSpPr/>
          <p:nvPr/>
        </p:nvSpPr>
        <p:spPr>
          <a:xfrm>
            <a:off x="3582115" y="2351657"/>
            <a:ext cx="431740" cy="92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5921067" y="2351657"/>
            <a:ext cx="431740" cy="92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8754024" y="2351657"/>
            <a:ext cx="431740" cy="92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3582115" y="4001296"/>
            <a:ext cx="431740" cy="92333"/>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5845967" y="4001296"/>
            <a:ext cx="431740" cy="92333"/>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8818685" y="4001295"/>
            <a:ext cx="431740" cy="92333"/>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learningonlineblog.com/wp-content/uploads/2012/10/cold-brew-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3342" y="5078455"/>
            <a:ext cx="2558668" cy="172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968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250" y="671735"/>
            <a:ext cx="8911687" cy="1280890"/>
          </a:xfrm>
        </p:spPr>
        <p:txBody>
          <a:bodyPr/>
          <a:lstStyle/>
          <a:p>
            <a:pPr algn="ctr"/>
            <a:r>
              <a:rPr lang="en-US" u="sng" dirty="0" smtClean="0"/>
              <a:t>What types of devices are sensitive to ionization?</a:t>
            </a:r>
            <a:endParaRPr lang="en-US" u="sng" dirty="0"/>
          </a:p>
        </p:txBody>
      </p:sp>
      <p:sp>
        <p:nvSpPr>
          <p:cNvPr id="3" name="Content Placeholder 2"/>
          <p:cNvSpPr>
            <a:spLocks noGrp="1"/>
          </p:cNvSpPr>
          <p:nvPr>
            <p:ph idx="1"/>
          </p:nvPr>
        </p:nvSpPr>
        <p:spPr>
          <a:xfrm>
            <a:off x="1764249" y="2343150"/>
            <a:ext cx="9931361" cy="3744141"/>
          </a:xfrm>
        </p:spPr>
        <p:txBody>
          <a:bodyPr/>
          <a:lstStyle/>
          <a:p>
            <a:r>
              <a:rPr lang="en-US" sz="2400" b="1" dirty="0" smtClean="0"/>
              <a:t>MOSFETs</a:t>
            </a:r>
            <a:r>
              <a:rPr lang="en-US" sz="2400" dirty="0" smtClean="0"/>
              <a:t> have very prominent ionization effects</a:t>
            </a:r>
          </a:p>
          <a:p>
            <a:endParaRPr lang="en-US" sz="2400" dirty="0" smtClean="0"/>
          </a:p>
          <a:p>
            <a:pPr>
              <a:buFont typeface="Arial" panose="020B0604020202020204" pitchFamily="34" charset="0"/>
              <a:buChar char="•"/>
            </a:pPr>
            <a:r>
              <a:rPr lang="en-US" sz="2400" dirty="0" smtClean="0"/>
              <a:t>Since MOS </a:t>
            </a:r>
            <a:r>
              <a:rPr lang="en-US" sz="2400" u="sng" dirty="0" smtClean="0"/>
              <a:t>oxide links the gate to the channel</a:t>
            </a:r>
            <a:r>
              <a:rPr lang="en-US" sz="2400" dirty="0" smtClean="0"/>
              <a:t>, hole trapping becomes more of an issue.</a:t>
            </a:r>
          </a:p>
          <a:p>
            <a:pPr>
              <a:buFont typeface="Arial" panose="020B0604020202020204" pitchFamily="34" charset="0"/>
              <a:buChar char="•"/>
            </a:pPr>
            <a:endParaRPr lang="en-US" sz="2400" dirty="0" smtClean="0"/>
          </a:p>
          <a:p>
            <a:pPr>
              <a:buFont typeface="Arial" panose="020B0604020202020204" pitchFamily="34" charset="0"/>
              <a:buChar char="•"/>
            </a:pPr>
            <a:r>
              <a:rPr lang="en-US" sz="2400" dirty="0" smtClean="0"/>
              <a:t>Based on the geometric location of the trapped charge, </a:t>
            </a:r>
            <a:r>
              <a:rPr lang="en-US" sz="2400" b="1" dirty="0" smtClean="0">
                <a:solidFill>
                  <a:srgbClr val="FF0000"/>
                </a:solidFill>
              </a:rPr>
              <a:t>P-channel</a:t>
            </a:r>
            <a:r>
              <a:rPr lang="en-US" sz="2400" dirty="0" smtClean="0"/>
              <a:t> (with already negative gate voltages) tend to be </a:t>
            </a:r>
            <a:r>
              <a:rPr lang="en-US" sz="2400" b="1" i="1" dirty="0" smtClean="0">
                <a:solidFill>
                  <a:srgbClr val="FF0000"/>
                </a:solidFill>
              </a:rPr>
              <a:t>less sensitive to ionization compared to N-channel devices</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endParaRPr lang="en-US" dirty="0" smtClean="0"/>
          </a:p>
        </p:txBody>
      </p:sp>
    </p:spTree>
    <p:extLst>
      <p:ext uri="{BB962C8B-B14F-4D97-AF65-F5344CB8AC3E}">
        <p14:creationId xmlns:p14="http://schemas.microsoft.com/office/powerpoint/2010/main" val="1629967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550" y="595535"/>
            <a:ext cx="9741950" cy="1280890"/>
          </a:xfrm>
        </p:spPr>
        <p:txBody>
          <a:bodyPr/>
          <a:lstStyle/>
          <a:p>
            <a:r>
              <a:rPr lang="en-US" u="sng" dirty="0" smtClean="0"/>
              <a:t>More Physical Rad-Hardening Techniques: </a:t>
            </a:r>
            <a:endParaRPr lang="en-US" u="sng" dirty="0"/>
          </a:p>
        </p:txBody>
      </p:sp>
      <p:sp>
        <p:nvSpPr>
          <p:cNvPr id="3" name="Content Placeholder 2"/>
          <p:cNvSpPr>
            <a:spLocks noGrp="1"/>
          </p:cNvSpPr>
          <p:nvPr>
            <p:ph idx="1"/>
          </p:nvPr>
        </p:nvSpPr>
        <p:spPr>
          <a:xfrm>
            <a:off x="1535649" y="1415534"/>
            <a:ext cx="9465725" cy="5086350"/>
          </a:xfrm>
        </p:spPr>
        <p:txBody>
          <a:bodyPr>
            <a:noAutofit/>
          </a:bodyPr>
          <a:lstStyle/>
          <a:p>
            <a:r>
              <a:rPr lang="en-US" b="1" dirty="0">
                <a:solidFill>
                  <a:srgbClr val="FF0000"/>
                </a:solidFill>
              </a:rPr>
              <a:t>M</a:t>
            </a:r>
            <a:r>
              <a:rPr lang="en-US" b="1" dirty="0" smtClean="0">
                <a:solidFill>
                  <a:srgbClr val="FF0000"/>
                </a:solidFill>
              </a:rPr>
              <a:t>anufacturing </a:t>
            </a:r>
            <a:r>
              <a:rPr lang="en-US" b="1" dirty="0">
                <a:solidFill>
                  <a:srgbClr val="FF0000"/>
                </a:solidFill>
              </a:rPr>
              <a:t>on insulating substrates</a:t>
            </a:r>
            <a:r>
              <a:rPr lang="en-US" dirty="0"/>
              <a:t> instead of the </a:t>
            </a:r>
            <a:r>
              <a:rPr lang="en-US" dirty="0" smtClean="0"/>
              <a:t>standard commercial</a:t>
            </a:r>
            <a:r>
              <a:rPr lang="en-US" dirty="0"/>
              <a:t> semiconductor wafers. </a:t>
            </a:r>
            <a:endParaRPr lang="en-US" dirty="0" smtClean="0"/>
          </a:p>
          <a:p>
            <a:pPr lvl="1">
              <a:buFont typeface="Arial" panose="020B0604020202020204" pitchFamily="34" charset="0"/>
              <a:buChar char="•"/>
            </a:pPr>
            <a:r>
              <a:rPr lang="en-US" dirty="0" smtClean="0"/>
              <a:t>Silicon </a:t>
            </a:r>
            <a:r>
              <a:rPr lang="en-US" dirty="0"/>
              <a:t>on insulator (SOI) and </a:t>
            </a:r>
            <a:r>
              <a:rPr lang="en-US" dirty="0" smtClean="0"/>
              <a:t>on sapphire</a:t>
            </a:r>
            <a:r>
              <a:rPr lang="en-US" dirty="0"/>
              <a:t> (SOS) </a:t>
            </a:r>
            <a:r>
              <a:rPr lang="en-US" dirty="0" smtClean="0"/>
              <a:t>are used frequently</a:t>
            </a:r>
            <a:r>
              <a:rPr lang="en-US" sz="1200" dirty="0" smtClean="0"/>
              <a:t>.</a:t>
            </a:r>
            <a:endParaRPr lang="en-US" sz="1800" dirty="0" smtClean="0"/>
          </a:p>
          <a:p>
            <a:r>
              <a:rPr lang="en-US" dirty="0" smtClean="0"/>
              <a:t>Using </a:t>
            </a:r>
            <a:r>
              <a:rPr lang="en-US" b="1" dirty="0" smtClean="0">
                <a:solidFill>
                  <a:srgbClr val="FF0000"/>
                </a:solidFill>
              </a:rPr>
              <a:t>Bipolar </a:t>
            </a:r>
            <a:r>
              <a:rPr lang="en-US" b="1" dirty="0">
                <a:solidFill>
                  <a:srgbClr val="FF0000"/>
                </a:solidFill>
              </a:rPr>
              <a:t>integrated circuits </a:t>
            </a:r>
            <a:r>
              <a:rPr lang="en-US" dirty="0" smtClean="0"/>
              <a:t>since they </a:t>
            </a:r>
            <a:r>
              <a:rPr lang="en-US" dirty="0"/>
              <a:t>have higher radiation </a:t>
            </a:r>
            <a:r>
              <a:rPr lang="en-US" dirty="0" smtClean="0"/>
              <a:t>tolerances </a:t>
            </a:r>
            <a:r>
              <a:rPr lang="en-US" dirty="0"/>
              <a:t>than CMOS circuits. </a:t>
            </a:r>
            <a:r>
              <a:rPr lang="en-US" i="1" dirty="0" smtClean="0">
                <a:latin typeface="Calibri" panose="020F0502020204030204" pitchFamily="34" charset="0"/>
              </a:rPr>
              <a:t>(Remember MOS’s are sensitive to Ionization)</a:t>
            </a:r>
          </a:p>
          <a:p>
            <a:pPr lvl="1">
              <a:buClr>
                <a:srgbClr val="A53010"/>
              </a:buClr>
              <a:buFont typeface="Arial" panose="020B0604020202020204" pitchFamily="34" charset="0"/>
              <a:buChar char="•"/>
            </a:pPr>
            <a:r>
              <a:rPr lang="en-US" dirty="0">
                <a:solidFill>
                  <a:prstClr val="black">
                    <a:lumMod val="75000"/>
                    <a:lumOff val="25000"/>
                  </a:prstClr>
                </a:solidFill>
              </a:rPr>
              <a:t>The low-power </a:t>
            </a:r>
            <a:r>
              <a:rPr lang="en-US" dirty="0" err="1">
                <a:solidFill>
                  <a:prstClr val="black">
                    <a:lumMod val="75000"/>
                    <a:lumOff val="25000"/>
                  </a:prstClr>
                </a:solidFill>
              </a:rPr>
              <a:t>Schottky</a:t>
            </a:r>
            <a:r>
              <a:rPr lang="en-US" dirty="0">
                <a:solidFill>
                  <a:prstClr val="black">
                    <a:lumMod val="75000"/>
                    <a:lumOff val="25000"/>
                  </a:prstClr>
                </a:solidFill>
              </a:rPr>
              <a:t> (LS) 5400 series can withstand 1000 </a:t>
            </a:r>
            <a:r>
              <a:rPr lang="en-US" dirty="0" err="1">
                <a:solidFill>
                  <a:prstClr val="black">
                    <a:lumMod val="75000"/>
                    <a:lumOff val="25000"/>
                  </a:prstClr>
                </a:solidFill>
              </a:rPr>
              <a:t>krad</a:t>
            </a:r>
            <a:r>
              <a:rPr lang="en-US" dirty="0">
                <a:solidFill>
                  <a:prstClr val="black">
                    <a:lumMod val="75000"/>
                    <a:lumOff val="25000"/>
                  </a:prstClr>
                </a:solidFill>
              </a:rPr>
              <a:t>, and ECL devices can withstand </a:t>
            </a:r>
            <a:r>
              <a:rPr lang="en-US" dirty="0" smtClean="0">
                <a:solidFill>
                  <a:prstClr val="black">
                    <a:lumMod val="75000"/>
                    <a:lumOff val="25000"/>
                  </a:prstClr>
                </a:solidFill>
              </a:rPr>
              <a:t>10,000 </a:t>
            </a:r>
            <a:r>
              <a:rPr lang="en-US" dirty="0" err="1">
                <a:solidFill>
                  <a:prstClr val="black">
                    <a:lumMod val="75000"/>
                    <a:lumOff val="25000"/>
                  </a:prstClr>
                </a:solidFill>
              </a:rPr>
              <a:t>krad</a:t>
            </a:r>
            <a:endParaRPr lang="en-US" dirty="0">
              <a:solidFill>
                <a:prstClr val="black">
                  <a:lumMod val="75000"/>
                  <a:lumOff val="25000"/>
                </a:prstClr>
              </a:solidFill>
            </a:endParaRPr>
          </a:p>
          <a:p>
            <a:r>
              <a:rPr lang="en-US" dirty="0" smtClean="0"/>
              <a:t>Choosing a </a:t>
            </a:r>
            <a:r>
              <a:rPr lang="en-US" b="1" dirty="0" smtClean="0">
                <a:solidFill>
                  <a:srgbClr val="FF0000"/>
                </a:solidFill>
              </a:rPr>
              <a:t>substrate with a </a:t>
            </a:r>
            <a:r>
              <a:rPr lang="en-US" b="1" dirty="0">
                <a:solidFill>
                  <a:srgbClr val="FF0000"/>
                </a:solidFill>
              </a:rPr>
              <a:t>wide band gap</a:t>
            </a:r>
            <a:r>
              <a:rPr lang="en-US" dirty="0"/>
              <a:t>, which gives it higher tolerance to deep-level </a:t>
            </a:r>
            <a:r>
              <a:rPr lang="en-US" dirty="0" smtClean="0"/>
              <a:t>defects</a:t>
            </a:r>
            <a:r>
              <a:rPr lang="en-US" dirty="0"/>
              <a:t>.</a:t>
            </a:r>
            <a:r>
              <a:rPr lang="en-US" dirty="0" smtClean="0"/>
              <a:t> </a:t>
            </a:r>
            <a:r>
              <a:rPr lang="en-US" dirty="0"/>
              <a:t> </a:t>
            </a:r>
            <a:r>
              <a:rPr lang="en-US" dirty="0" smtClean="0"/>
              <a:t>(Ex: silicon </a:t>
            </a:r>
            <a:r>
              <a:rPr lang="en-US" dirty="0"/>
              <a:t>carbide or gallium </a:t>
            </a:r>
            <a:r>
              <a:rPr lang="en-US" dirty="0" smtClean="0"/>
              <a:t>nitride)</a:t>
            </a:r>
            <a:endParaRPr lang="en-US" dirty="0"/>
          </a:p>
          <a:p>
            <a:pPr marL="0" indent="0">
              <a:buNone/>
            </a:pPr>
            <a:endParaRPr lang="en-US" dirty="0"/>
          </a:p>
          <a:p>
            <a:r>
              <a:rPr lang="en-US" dirty="0"/>
              <a:t>Shielding the </a:t>
            </a:r>
            <a:r>
              <a:rPr lang="en-US" b="1" dirty="0">
                <a:solidFill>
                  <a:srgbClr val="FF0000"/>
                </a:solidFill>
              </a:rPr>
              <a:t>chips </a:t>
            </a:r>
            <a:r>
              <a:rPr lang="en-US" b="1" dirty="0" smtClean="0">
                <a:solidFill>
                  <a:srgbClr val="FF0000"/>
                </a:solidFill>
              </a:rPr>
              <a:t>themselves with</a:t>
            </a:r>
            <a:r>
              <a:rPr lang="en-US" b="1" dirty="0">
                <a:solidFill>
                  <a:srgbClr val="FF0000"/>
                </a:solidFill>
              </a:rPr>
              <a:t> depleted </a:t>
            </a:r>
            <a:r>
              <a:rPr lang="en-US" b="1" dirty="0" smtClean="0">
                <a:solidFill>
                  <a:srgbClr val="FF0000"/>
                </a:solidFill>
              </a:rPr>
              <a:t>boron</a:t>
            </a:r>
            <a:r>
              <a:rPr lang="en-US" b="1" dirty="0">
                <a:solidFill>
                  <a:srgbClr val="FF0000"/>
                </a:solidFill>
              </a:rPr>
              <a:t> </a:t>
            </a:r>
            <a:r>
              <a:rPr lang="en-US" dirty="0" smtClean="0"/>
              <a:t>(boron-10 naturally</a:t>
            </a:r>
            <a:r>
              <a:rPr lang="en-US" dirty="0"/>
              <a:t> captures </a:t>
            </a:r>
            <a:r>
              <a:rPr lang="en-US" dirty="0" smtClean="0"/>
              <a:t>neutrons).</a:t>
            </a:r>
          </a:p>
          <a:p>
            <a:endParaRPr lang="en-US" dirty="0"/>
          </a:p>
          <a:p>
            <a:r>
              <a:rPr lang="en-US" dirty="0" smtClean="0"/>
              <a:t>Optimizing oxidation growth (ex </a:t>
            </a:r>
            <a:r>
              <a:rPr lang="en-US" b="1" dirty="0" smtClean="0">
                <a:solidFill>
                  <a:srgbClr val="FF0000"/>
                </a:solidFill>
              </a:rPr>
              <a:t>Dry Oxidation</a:t>
            </a:r>
            <a:r>
              <a:rPr lang="en-US" dirty="0" smtClean="0"/>
              <a:t>) helps keep impurities like sodium out of the oxide.</a:t>
            </a:r>
          </a:p>
        </p:txBody>
      </p:sp>
      <p:sp>
        <p:nvSpPr>
          <p:cNvPr id="4" name="TextBox 3"/>
          <p:cNvSpPr txBox="1"/>
          <p:nvPr/>
        </p:nvSpPr>
        <p:spPr>
          <a:xfrm>
            <a:off x="5730093" y="6317218"/>
            <a:ext cx="1212313" cy="369332"/>
          </a:xfrm>
          <a:prstGeom prst="rect">
            <a:avLst/>
          </a:prstGeom>
          <a:noFill/>
        </p:spPr>
        <p:txBody>
          <a:bodyPr wrap="square" rtlCol="0">
            <a:spAutoFit/>
          </a:bodyPr>
          <a:lstStyle/>
          <a:p>
            <a:r>
              <a:rPr lang="en-US" dirty="0" smtClean="0"/>
              <a:t>[5],[6],[7]</a:t>
            </a:r>
            <a:endParaRPr lang="en-US" dirty="0"/>
          </a:p>
        </p:txBody>
      </p:sp>
    </p:spTree>
    <p:extLst>
      <p:ext uri="{BB962C8B-B14F-4D97-AF65-F5344CB8AC3E}">
        <p14:creationId xmlns:p14="http://schemas.microsoft.com/office/powerpoint/2010/main" val="1969316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050" y="547096"/>
            <a:ext cx="9772439" cy="1280890"/>
          </a:xfrm>
        </p:spPr>
        <p:txBody>
          <a:bodyPr/>
          <a:lstStyle/>
          <a:p>
            <a:pPr algn="ctr"/>
            <a:r>
              <a:rPr lang="en-US" u="sng" dirty="0" smtClean="0"/>
              <a:t>When should we consider the effects of radiation damage?</a:t>
            </a:r>
            <a:endParaRPr lang="en-US" u="sng" dirty="0"/>
          </a:p>
        </p:txBody>
      </p:sp>
      <p:sp>
        <p:nvSpPr>
          <p:cNvPr id="3" name="Content Placeholder 2"/>
          <p:cNvSpPr>
            <a:spLocks noGrp="1"/>
          </p:cNvSpPr>
          <p:nvPr>
            <p:ph idx="1"/>
          </p:nvPr>
        </p:nvSpPr>
        <p:spPr>
          <a:xfrm>
            <a:off x="1122721" y="1905000"/>
            <a:ext cx="9078554" cy="4362450"/>
          </a:xfrm>
        </p:spPr>
        <p:txBody>
          <a:bodyPr>
            <a:normAutofit/>
          </a:bodyPr>
          <a:lstStyle/>
          <a:p>
            <a:r>
              <a:rPr lang="en-US" dirty="0" smtClean="0"/>
              <a:t> </a:t>
            </a:r>
            <a:r>
              <a:rPr lang="en-US" sz="2400" dirty="0" smtClean="0"/>
              <a:t>Radiation affects electronics in </a:t>
            </a:r>
            <a:r>
              <a:rPr lang="en-US" sz="2400" i="1" u="sng" dirty="0" smtClean="0"/>
              <a:t>four</a:t>
            </a:r>
            <a:r>
              <a:rPr lang="en-US" sz="2400" dirty="0" smtClean="0"/>
              <a:t> environments:</a:t>
            </a:r>
          </a:p>
          <a:p>
            <a:pPr marL="0" indent="0">
              <a:buNone/>
            </a:pPr>
            <a:endParaRPr lang="en-US" dirty="0" smtClean="0"/>
          </a:p>
          <a:p>
            <a:pPr>
              <a:buFont typeface="+mj-lt"/>
              <a:buAutoNum type="arabicParenR"/>
            </a:pPr>
            <a:r>
              <a:rPr lang="en-US" sz="2000" b="1" dirty="0" smtClean="0"/>
              <a:t>Outer Space</a:t>
            </a:r>
          </a:p>
          <a:p>
            <a:pPr>
              <a:buFont typeface="+mj-lt"/>
              <a:buAutoNum type="arabicParenR"/>
            </a:pPr>
            <a:endParaRPr lang="en-US" sz="2000" b="1" dirty="0" smtClean="0"/>
          </a:p>
          <a:p>
            <a:pPr>
              <a:buFont typeface="+mj-lt"/>
              <a:buAutoNum type="arabicParenR"/>
            </a:pPr>
            <a:r>
              <a:rPr lang="en-US" sz="2000" b="1" dirty="0" smtClean="0"/>
              <a:t>High Altitude Flight</a:t>
            </a:r>
          </a:p>
          <a:p>
            <a:pPr>
              <a:buFont typeface="+mj-lt"/>
              <a:buAutoNum type="arabicParenR"/>
            </a:pPr>
            <a:endParaRPr lang="en-US" sz="2000" b="1" dirty="0" smtClean="0"/>
          </a:p>
          <a:p>
            <a:pPr>
              <a:buFont typeface="+mj-lt"/>
              <a:buAutoNum type="arabicParenR"/>
            </a:pPr>
            <a:r>
              <a:rPr lang="en-US" sz="2000" b="1" dirty="0" smtClean="0"/>
              <a:t>Nuclear Reactors</a:t>
            </a:r>
          </a:p>
          <a:p>
            <a:pPr>
              <a:buFont typeface="+mj-lt"/>
              <a:buAutoNum type="arabicParenR"/>
            </a:pPr>
            <a:endParaRPr lang="en-US" sz="2000" b="1" dirty="0" smtClean="0"/>
          </a:p>
          <a:p>
            <a:pPr>
              <a:buFont typeface="+mj-lt"/>
              <a:buAutoNum type="arabicParenR"/>
            </a:pPr>
            <a:r>
              <a:rPr lang="en-US" sz="2000" b="1" dirty="0" smtClean="0"/>
              <a:t>Particle Accelerators</a:t>
            </a:r>
            <a:endParaRPr lang="en-US" sz="2000" b="1" dirty="0"/>
          </a:p>
        </p:txBody>
      </p:sp>
      <p:sp>
        <p:nvSpPr>
          <p:cNvPr id="4" name="AutoShape 2" descr="Image result for satelli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4143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450" y="414560"/>
            <a:ext cx="8911687" cy="1280890"/>
          </a:xfrm>
        </p:spPr>
        <p:txBody>
          <a:bodyPr/>
          <a:lstStyle/>
          <a:p>
            <a:pPr algn="ctr"/>
            <a:r>
              <a:rPr lang="en-US" u="sng" dirty="0" smtClean="0"/>
              <a:t>Product Example: Nuclear Power Plant Equipment</a:t>
            </a:r>
            <a:endParaRPr lang="en-US" u="sng" dirty="0"/>
          </a:p>
        </p:txBody>
      </p:sp>
      <p:sp>
        <p:nvSpPr>
          <p:cNvPr id="3" name="Content Placeholder 2"/>
          <p:cNvSpPr>
            <a:spLocks noGrp="1"/>
          </p:cNvSpPr>
          <p:nvPr>
            <p:ph idx="1"/>
          </p:nvPr>
        </p:nvSpPr>
        <p:spPr>
          <a:xfrm>
            <a:off x="1150936" y="1695450"/>
            <a:ext cx="7554913" cy="3876204"/>
          </a:xfrm>
        </p:spPr>
        <p:txBody>
          <a:bodyPr/>
          <a:lstStyle/>
          <a:p>
            <a:endParaRPr lang="en-US" sz="2400" b="1" dirty="0" smtClean="0"/>
          </a:p>
          <a:p>
            <a:r>
              <a:rPr lang="en-US" sz="2400" b="1" dirty="0" smtClean="0"/>
              <a:t>DMC 3000 </a:t>
            </a:r>
            <a:r>
              <a:rPr lang="en-US" sz="2400" b="1" dirty="0"/>
              <a:t>Neutron </a:t>
            </a:r>
            <a:r>
              <a:rPr lang="en-US" sz="2400" b="1" dirty="0" smtClean="0"/>
              <a:t>Module, </a:t>
            </a:r>
            <a:r>
              <a:rPr lang="en-US" sz="2400" b="1" dirty="0"/>
              <a:t> Electronic Radiation </a:t>
            </a:r>
            <a:r>
              <a:rPr lang="en-US" sz="2400" b="1" dirty="0" smtClean="0"/>
              <a:t>Dosimeter</a:t>
            </a:r>
          </a:p>
          <a:p>
            <a:pPr marL="0" indent="0">
              <a:buNone/>
            </a:pPr>
            <a:endParaRPr lang="en-US" sz="2400" dirty="0" smtClean="0"/>
          </a:p>
          <a:p>
            <a:r>
              <a:rPr lang="en-US" sz="2800" dirty="0" smtClean="0">
                <a:latin typeface="Calibri" panose="020F0502020204030204" pitchFamily="34" charset="0"/>
              </a:rPr>
              <a:t>Model detects neutron </a:t>
            </a:r>
            <a:r>
              <a:rPr lang="en-US" sz="2800" dirty="0" err="1" smtClean="0">
                <a:latin typeface="Calibri" panose="020F0502020204030204" pitchFamily="34" charset="0"/>
              </a:rPr>
              <a:t>dosimetery</a:t>
            </a:r>
            <a:r>
              <a:rPr lang="en-US" sz="2800" dirty="0" smtClean="0">
                <a:latin typeface="Calibri" panose="020F0502020204030204" pitchFamily="34" charset="0"/>
              </a:rPr>
              <a:t> using </a:t>
            </a:r>
            <a:r>
              <a:rPr lang="en-US" sz="2800" u="sng" dirty="0" smtClean="0">
                <a:latin typeface="Calibri" panose="020F0502020204030204" pitchFamily="34" charset="0"/>
              </a:rPr>
              <a:t>silicon PIN diode</a:t>
            </a:r>
            <a:endParaRPr lang="en-US" sz="2800" u="sng" dirty="0">
              <a:latin typeface="Calibri" panose="020F0502020204030204" pitchFamily="34" charset="0"/>
            </a:endParaRPr>
          </a:p>
          <a:p>
            <a:pPr marL="0" indent="0">
              <a:buNone/>
            </a:pPr>
            <a:endParaRPr lang="en-US" dirty="0"/>
          </a:p>
        </p:txBody>
      </p:sp>
      <p:pic>
        <p:nvPicPr>
          <p:cNvPr id="7" name="Picture 6"/>
          <p:cNvPicPr>
            <a:picLocks noChangeAspect="1"/>
          </p:cNvPicPr>
          <p:nvPr/>
        </p:nvPicPr>
        <p:blipFill>
          <a:blip r:embed="rId2"/>
          <a:stretch>
            <a:fillRect/>
          </a:stretch>
        </p:blipFill>
        <p:spPr>
          <a:xfrm>
            <a:off x="8961437" y="1450661"/>
            <a:ext cx="1790700" cy="4219575"/>
          </a:xfrm>
          <a:prstGeom prst="rect">
            <a:avLst/>
          </a:prstGeom>
        </p:spPr>
      </p:pic>
      <p:pic>
        <p:nvPicPr>
          <p:cNvPr id="8" name="Picture 7"/>
          <p:cNvPicPr>
            <a:picLocks noChangeAspect="1"/>
          </p:cNvPicPr>
          <p:nvPr/>
        </p:nvPicPr>
        <p:blipFill>
          <a:blip r:embed="rId3"/>
          <a:stretch>
            <a:fillRect/>
          </a:stretch>
        </p:blipFill>
        <p:spPr>
          <a:xfrm>
            <a:off x="3572142" y="4236722"/>
            <a:ext cx="4308716" cy="1002027"/>
          </a:xfrm>
          <a:prstGeom prst="rect">
            <a:avLst/>
          </a:prstGeom>
        </p:spPr>
      </p:pic>
      <p:sp>
        <p:nvSpPr>
          <p:cNvPr id="9" name="TextBox 8"/>
          <p:cNvSpPr txBox="1"/>
          <p:nvPr/>
        </p:nvSpPr>
        <p:spPr>
          <a:xfrm>
            <a:off x="5726500" y="6317955"/>
            <a:ext cx="904875" cy="369332"/>
          </a:xfrm>
          <a:prstGeom prst="rect">
            <a:avLst/>
          </a:prstGeom>
          <a:noFill/>
        </p:spPr>
        <p:txBody>
          <a:bodyPr wrap="square" rtlCol="0">
            <a:spAutoFit/>
          </a:bodyPr>
          <a:lstStyle/>
          <a:p>
            <a:r>
              <a:rPr lang="en-US" dirty="0" smtClean="0"/>
              <a:t>[8], [9]</a:t>
            </a:r>
            <a:endParaRPr lang="en-US" dirty="0"/>
          </a:p>
        </p:txBody>
      </p:sp>
    </p:spTree>
    <p:extLst>
      <p:ext uri="{BB962C8B-B14F-4D97-AF65-F5344CB8AC3E}">
        <p14:creationId xmlns:p14="http://schemas.microsoft.com/office/powerpoint/2010/main" val="1446778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5500" y="495522"/>
            <a:ext cx="5760500" cy="1280890"/>
          </a:xfrm>
        </p:spPr>
        <p:txBody>
          <a:bodyPr/>
          <a:lstStyle/>
          <a:p>
            <a:r>
              <a:rPr lang="en-US" u="sng" dirty="0" smtClean="0"/>
              <a:t>Product Example: Space </a:t>
            </a:r>
            <a:endParaRPr lang="en-US" u="sng" dirty="0"/>
          </a:p>
        </p:txBody>
      </p:sp>
      <p:sp>
        <p:nvSpPr>
          <p:cNvPr id="3" name="Content Placeholder 2"/>
          <p:cNvSpPr>
            <a:spLocks noGrp="1"/>
          </p:cNvSpPr>
          <p:nvPr>
            <p:ph idx="1"/>
          </p:nvPr>
        </p:nvSpPr>
        <p:spPr>
          <a:xfrm>
            <a:off x="1196027" y="1476375"/>
            <a:ext cx="6785924" cy="4895850"/>
          </a:xfrm>
        </p:spPr>
        <p:txBody>
          <a:bodyPr>
            <a:normAutofit/>
          </a:bodyPr>
          <a:lstStyle/>
          <a:p>
            <a:r>
              <a:rPr lang="en-US" sz="2000" b="1" dirty="0"/>
              <a:t>S</a:t>
            </a:r>
            <a:r>
              <a:rPr lang="en-US" sz="2000" b="1" dirty="0" smtClean="0"/>
              <a:t>atellite </a:t>
            </a:r>
            <a:r>
              <a:rPr lang="en-US" sz="2000" b="1" dirty="0"/>
              <a:t>Command Data and Handling (CD&amp;H) </a:t>
            </a:r>
            <a:r>
              <a:rPr lang="en-US" sz="2000" b="1" dirty="0" smtClean="0"/>
              <a:t>electronics</a:t>
            </a:r>
          </a:p>
          <a:p>
            <a:pPr lvl="1">
              <a:buFont typeface="Arial" panose="020B0604020202020204" pitchFamily="34" charset="0"/>
              <a:buChar char="•"/>
            </a:pPr>
            <a:r>
              <a:rPr lang="en-US" sz="1800" dirty="0" smtClean="0"/>
              <a:t> </a:t>
            </a:r>
            <a:r>
              <a:rPr lang="en-US" sz="1800" dirty="0" smtClean="0">
                <a:latin typeface="Calibri" panose="020F0502020204030204" pitchFamily="34" charset="0"/>
              </a:rPr>
              <a:t>Needs more </a:t>
            </a:r>
            <a:r>
              <a:rPr lang="en-US" sz="1800" dirty="0">
                <a:latin typeface="Calibri" panose="020F0502020204030204" pitchFamily="34" charset="0"/>
              </a:rPr>
              <a:t>radiation </a:t>
            </a:r>
            <a:r>
              <a:rPr lang="en-US" sz="1800" dirty="0" smtClean="0">
                <a:latin typeface="Calibri" panose="020F0502020204030204" pitchFamily="34" charset="0"/>
              </a:rPr>
              <a:t>hardening since they keep </a:t>
            </a:r>
            <a:r>
              <a:rPr lang="en-US" sz="1800" dirty="0">
                <a:latin typeface="Calibri" panose="020F0502020204030204" pitchFamily="34" charset="0"/>
              </a:rPr>
              <a:t>satellite </a:t>
            </a:r>
            <a:r>
              <a:rPr lang="en-US" sz="1800" dirty="0" smtClean="0">
                <a:latin typeface="Calibri" panose="020F0502020204030204" pitchFamily="34" charset="0"/>
              </a:rPr>
              <a:t>in </a:t>
            </a:r>
            <a:r>
              <a:rPr lang="en-US" sz="1800" dirty="0">
                <a:latin typeface="Calibri" panose="020F0502020204030204" pitchFamily="34" charset="0"/>
              </a:rPr>
              <a:t>orbit</a:t>
            </a:r>
            <a:r>
              <a:rPr lang="en-US" sz="1800" dirty="0" smtClean="0">
                <a:latin typeface="Calibri" panose="020F0502020204030204" pitchFamily="34" charset="0"/>
              </a:rPr>
              <a:t>. One product used is the UT90nHBD ASIC chip.</a:t>
            </a:r>
            <a:endParaRPr lang="en-US" dirty="0">
              <a:latin typeface="Calibri" panose="020F0502020204030204" pitchFamily="34" charset="0"/>
            </a:endParaRPr>
          </a:p>
          <a:p>
            <a:r>
              <a:rPr lang="en-US" sz="2000" b="1" dirty="0" smtClean="0"/>
              <a:t>BAE Systems RAD6000</a:t>
            </a:r>
          </a:p>
          <a:p>
            <a:pPr marL="742950" lvl="2" indent="-342900">
              <a:buFont typeface="Arial" panose="020B0604020202020204" pitchFamily="34" charset="0"/>
              <a:buChar char="•"/>
            </a:pPr>
            <a:r>
              <a:rPr lang="en-US" sz="1800" dirty="0">
                <a:latin typeface="Calibri" panose="020F0502020204030204" pitchFamily="34" charset="0"/>
              </a:rPr>
              <a:t>RAD6000 is mainly known as the </a:t>
            </a:r>
            <a:r>
              <a:rPr lang="en-US" sz="1800" dirty="0" smtClean="0">
                <a:latin typeface="Calibri" panose="020F0502020204030204" pitchFamily="34" charset="0"/>
              </a:rPr>
              <a:t>onboard computer </a:t>
            </a:r>
            <a:r>
              <a:rPr lang="en-US" sz="1800" dirty="0">
                <a:latin typeface="Calibri" panose="020F0502020204030204" pitchFamily="34" charset="0"/>
              </a:rPr>
              <a:t>of </a:t>
            </a:r>
            <a:r>
              <a:rPr lang="en-US" sz="1800" dirty="0" smtClean="0">
                <a:latin typeface="Calibri" panose="020F0502020204030204" pitchFamily="34" charset="0"/>
              </a:rPr>
              <a:t>NASA</a:t>
            </a:r>
            <a:r>
              <a:rPr lang="en-US" sz="1800" dirty="0">
                <a:latin typeface="Calibri" panose="020F0502020204030204" pitchFamily="34" charset="0"/>
              </a:rPr>
              <a:t> </a:t>
            </a:r>
            <a:r>
              <a:rPr lang="en-US" sz="1800" dirty="0" smtClean="0">
                <a:latin typeface="Calibri" panose="020F0502020204030204" pitchFamily="34" charset="0"/>
              </a:rPr>
              <a:t>equipment</a:t>
            </a:r>
            <a:r>
              <a:rPr lang="en-US" sz="1600" dirty="0" smtClean="0">
                <a:latin typeface="Calibri" panose="020F0502020204030204" pitchFamily="34" charset="0"/>
              </a:rPr>
              <a:t>.</a:t>
            </a:r>
            <a:endParaRPr lang="en-US" sz="1800" b="1" dirty="0" smtClean="0">
              <a:latin typeface="Calibri" panose="020F0502020204030204" pitchFamily="34" charset="0"/>
            </a:endParaRPr>
          </a:p>
          <a:p>
            <a:pPr lvl="1">
              <a:buFont typeface="Arial" panose="020B0604020202020204" pitchFamily="34" charset="0"/>
              <a:buChar char="•"/>
            </a:pPr>
            <a:r>
              <a:rPr lang="en-US" sz="1800" dirty="0">
                <a:latin typeface="Calibri" panose="020F0502020204030204" pitchFamily="34" charset="0"/>
              </a:rPr>
              <a:t>As of June 2008, there are </a:t>
            </a:r>
            <a:r>
              <a:rPr lang="en-US" sz="1800" i="1" u="sng" dirty="0">
                <a:latin typeface="Calibri" panose="020F0502020204030204" pitchFamily="34" charset="0"/>
              </a:rPr>
              <a:t>200</a:t>
            </a:r>
            <a:r>
              <a:rPr lang="en-US" sz="1800" dirty="0">
                <a:latin typeface="Calibri" panose="020F0502020204030204" pitchFamily="34" charset="0"/>
              </a:rPr>
              <a:t> RAD6000 processors in space on </a:t>
            </a:r>
            <a:r>
              <a:rPr lang="en-US" sz="1800" dirty="0" smtClean="0">
                <a:latin typeface="Calibri" panose="020F0502020204030204" pitchFamily="34" charset="0"/>
              </a:rPr>
              <a:t>numerous NASA</a:t>
            </a:r>
            <a:r>
              <a:rPr lang="en-US" sz="1800" dirty="0">
                <a:latin typeface="Calibri" panose="020F0502020204030204" pitchFamily="34" charset="0"/>
              </a:rPr>
              <a:t>, </a:t>
            </a:r>
            <a:r>
              <a:rPr lang="en-US" sz="1800" dirty="0" smtClean="0">
                <a:latin typeface="Calibri" panose="020F0502020204030204" pitchFamily="34" charset="0"/>
              </a:rPr>
              <a:t>DoD,</a:t>
            </a:r>
            <a:r>
              <a:rPr lang="en-US" sz="1800" dirty="0">
                <a:latin typeface="Calibri" panose="020F0502020204030204" pitchFamily="34" charset="0"/>
              </a:rPr>
              <a:t> and commercial spacecraft</a:t>
            </a:r>
            <a:endParaRPr lang="en-US" sz="1800" b="1" dirty="0" smtClean="0">
              <a:latin typeface="Calibri" panose="020F0502020204030204" pitchFamily="34" charset="0"/>
            </a:endParaRPr>
          </a:p>
          <a:p>
            <a:r>
              <a:rPr lang="en-US" sz="2000" b="1" dirty="0" smtClean="0"/>
              <a:t>BAE Systems RAD750</a:t>
            </a:r>
          </a:p>
          <a:p>
            <a:pPr lvl="1">
              <a:buFont typeface="Arial" panose="020B0604020202020204" pitchFamily="34" charset="0"/>
              <a:buChar char="•"/>
            </a:pPr>
            <a:r>
              <a:rPr lang="en-US" sz="1800" dirty="0">
                <a:latin typeface="Calibri" panose="020F0502020204030204" pitchFamily="34" charset="0"/>
              </a:rPr>
              <a:t>The successor of the </a:t>
            </a:r>
            <a:r>
              <a:rPr lang="en-US" sz="1800" dirty="0" smtClean="0">
                <a:latin typeface="Calibri" panose="020F0502020204030204" pitchFamily="34" charset="0"/>
              </a:rPr>
              <a:t>RAD6000</a:t>
            </a:r>
          </a:p>
          <a:p>
            <a:pPr lvl="1">
              <a:buFont typeface="Arial" panose="020B0604020202020204" pitchFamily="34" charset="0"/>
              <a:buChar char="•"/>
            </a:pPr>
            <a:r>
              <a:rPr lang="en-US" sz="1800" dirty="0">
                <a:latin typeface="Calibri" panose="020F0502020204030204" pitchFamily="34" charset="0"/>
              </a:rPr>
              <a:t>In 2010 </a:t>
            </a:r>
            <a:r>
              <a:rPr lang="en-US" sz="1800" dirty="0" smtClean="0">
                <a:latin typeface="Calibri" panose="020F0502020204030204" pitchFamily="34" charset="0"/>
              </a:rPr>
              <a:t>BAE reported that </a:t>
            </a:r>
            <a:r>
              <a:rPr lang="en-US" sz="1800" dirty="0">
                <a:latin typeface="Calibri" panose="020F0502020204030204" pitchFamily="34" charset="0"/>
              </a:rPr>
              <a:t>there were over </a:t>
            </a:r>
            <a:r>
              <a:rPr lang="en-US" sz="1800" i="1" u="sng" dirty="0">
                <a:latin typeface="Calibri" panose="020F0502020204030204" pitchFamily="34" charset="0"/>
              </a:rPr>
              <a:t>150</a:t>
            </a:r>
            <a:r>
              <a:rPr lang="en-US" sz="1800" dirty="0">
                <a:latin typeface="Calibri" panose="020F0502020204030204" pitchFamily="34" charset="0"/>
              </a:rPr>
              <a:t> RAD750s used in a variety of </a:t>
            </a:r>
            <a:r>
              <a:rPr lang="en-US" sz="1800" dirty="0" smtClean="0">
                <a:latin typeface="Calibri" panose="020F0502020204030204" pitchFamily="34" charset="0"/>
              </a:rPr>
              <a:t>spacecraft and satellites. </a:t>
            </a:r>
            <a:endParaRPr lang="en-US" sz="1800" b="1" dirty="0">
              <a:latin typeface="Calibri" panose="020F0502020204030204" pitchFamily="34" charset="0"/>
            </a:endParaRPr>
          </a:p>
          <a:p>
            <a:endParaRPr lang="en-US" sz="2000" b="1"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8971756" y="407761"/>
            <a:ext cx="2394725" cy="2137228"/>
          </a:xfrm>
          <a:prstGeom prst="rect">
            <a:avLst/>
          </a:prstGeom>
        </p:spPr>
      </p:pic>
      <p:pic>
        <p:nvPicPr>
          <p:cNvPr id="5" name="Picture 4"/>
          <p:cNvPicPr>
            <a:picLocks noChangeAspect="1"/>
          </p:cNvPicPr>
          <p:nvPr/>
        </p:nvPicPr>
        <p:blipFill>
          <a:blip r:embed="rId3"/>
          <a:stretch>
            <a:fillRect/>
          </a:stretch>
        </p:blipFill>
        <p:spPr>
          <a:xfrm>
            <a:off x="9168992" y="4708345"/>
            <a:ext cx="2000250" cy="2057400"/>
          </a:xfrm>
          <a:prstGeom prst="rect">
            <a:avLst/>
          </a:prstGeom>
        </p:spPr>
      </p:pic>
      <p:pic>
        <p:nvPicPr>
          <p:cNvPr id="6" name="Picture 5"/>
          <p:cNvPicPr>
            <a:picLocks noChangeAspect="1"/>
          </p:cNvPicPr>
          <p:nvPr/>
        </p:nvPicPr>
        <p:blipFill>
          <a:blip r:embed="rId4"/>
          <a:stretch>
            <a:fillRect/>
          </a:stretch>
        </p:blipFill>
        <p:spPr>
          <a:xfrm>
            <a:off x="9356184" y="2579374"/>
            <a:ext cx="1625867" cy="2094586"/>
          </a:xfrm>
          <a:prstGeom prst="rect">
            <a:avLst/>
          </a:prstGeom>
        </p:spPr>
      </p:pic>
      <p:cxnSp>
        <p:nvCxnSpPr>
          <p:cNvPr id="8" name="Straight Arrow Connector 7"/>
          <p:cNvCxnSpPr>
            <a:endCxn id="4" idx="1"/>
          </p:cNvCxnSpPr>
          <p:nvPr/>
        </p:nvCxnSpPr>
        <p:spPr>
          <a:xfrm flipV="1">
            <a:off x="7677150" y="1476375"/>
            <a:ext cx="1294606" cy="9048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6" idx="1"/>
          </p:cNvCxnSpPr>
          <p:nvPr/>
        </p:nvCxnSpPr>
        <p:spPr>
          <a:xfrm>
            <a:off x="7210425" y="3505200"/>
            <a:ext cx="2145759" cy="12146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5" idx="1"/>
          </p:cNvCxnSpPr>
          <p:nvPr/>
        </p:nvCxnSpPr>
        <p:spPr>
          <a:xfrm>
            <a:off x="7820025" y="5705475"/>
            <a:ext cx="1348967" cy="3157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530326" y="6372225"/>
            <a:ext cx="641874" cy="369332"/>
          </a:xfrm>
          <a:prstGeom prst="rect">
            <a:avLst/>
          </a:prstGeom>
          <a:noFill/>
        </p:spPr>
        <p:txBody>
          <a:bodyPr wrap="square" rtlCol="0">
            <a:spAutoFit/>
          </a:bodyPr>
          <a:lstStyle/>
          <a:p>
            <a:r>
              <a:rPr lang="en-US" dirty="0" smtClean="0"/>
              <a:t>[10]</a:t>
            </a:r>
            <a:endParaRPr lang="en-US" dirty="0"/>
          </a:p>
        </p:txBody>
      </p:sp>
    </p:spTree>
    <p:extLst>
      <p:ext uri="{BB962C8B-B14F-4D97-AF65-F5344CB8AC3E}">
        <p14:creationId xmlns:p14="http://schemas.microsoft.com/office/powerpoint/2010/main" val="3859726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pic>
        <p:nvPicPr>
          <p:cNvPr id="4" name="Picture 3"/>
          <p:cNvPicPr>
            <a:picLocks noChangeAspect="1"/>
          </p:cNvPicPr>
          <p:nvPr/>
        </p:nvPicPr>
        <p:blipFill>
          <a:blip r:embed="rId2"/>
          <a:stretch>
            <a:fillRect/>
          </a:stretch>
        </p:blipFill>
        <p:spPr>
          <a:xfrm>
            <a:off x="645459" y="1618010"/>
            <a:ext cx="5062019" cy="2242236"/>
          </a:xfrm>
          <a:prstGeom prst="rect">
            <a:avLst/>
          </a:prstGeom>
        </p:spPr>
      </p:pic>
      <p:pic>
        <p:nvPicPr>
          <p:cNvPr id="5" name="Picture 4"/>
          <p:cNvPicPr>
            <a:picLocks noChangeAspect="1"/>
          </p:cNvPicPr>
          <p:nvPr/>
        </p:nvPicPr>
        <p:blipFill>
          <a:blip r:embed="rId3"/>
          <a:stretch>
            <a:fillRect/>
          </a:stretch>
        </p:blipFill>
        <p:spPr>
          <a:xfrm>
            <a:off x="6397536" y="1978508"/>
            <a:ext cx="5537382" cy="4087806"/>
          </a:xfrm>
          <a:prstGeom prst="rect">
            <a:avLst/>
          </a:prstGeom>
        </p:spPr>
      </p:pic>
    </p:spTree>
    <p:extLst>
      <p:ext uri="{BB962C8B-B14F-4D97-AF65-F5344CB8AC3E}">
        <p14:creationId xmlns:p14="http://schemas.microsoft.com/office/powerpoint/2010/main" val="437475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0666" y="211733"/>
            <a:ext cx="8911687" cy="1280890"/>
          </a:xfrm>
        </p:spPr>
        <p:txBody>
          <a:bodyPr/>
          <a:lstStyle/>
          <a:p>
            <a:r>
              <a:rPr lang="en-US" dirty="0" err="1" smtClean="0"/>
              <a:t>Expunerea</a:t>
            </a:r>
            <a:r>
              <a:rPr lang="en-US" dirty="0" smtClean="0"/>
              <a:t> la </a:t>
            </a:r>
            <a:r>
              <a:rPr lang="en-US" dirty="0" err="1" smtClean="0"/>
              <a:t>radia</a:t>
            </a:r>
            <a:r>
              <a:rPr lang="ro-RO" dirty="0" smtClean="0"/>
              <a:t>ții</a:t>
            </a:r>
            <a:endParaRPr lang="ro-RO" dirty="0"/>
          </a:p>
        </p:txBody>
      </p:sp>
      <p:pic>
        <p:nvPicPr>
          <p:cNvPr id="4" name="Content Placeholder 3"/>
          <p:cNvPicPr>
            <a:picLocks noGrp="1" noChangeAspect="1"/>
          </p:cNvPicPr>
          <p:nvPr>
            <p:ph idx="1"/>
          </p:nvPr>
        </p:nvPicPr>
        <p:blipFill>
          <a:blip r:embed="rId2"/>
          <a:stretch>
            <a:fillRect/>
          </a:stretch>
        </p:blipFill>
        <p:spPr>
          <a:xfrm>
            <a:off x="945906" y="979936"/>
            <a:ext cx="11050188" cy="5878064"/>
          </a:xfrm>
          <a:prstGeom prst="rect">
            <a:avLst/>
          </a:prstGeom>
        </p:spPr>
      </p:pic>
    </p:spTree>
    <p:extLst>
      <p:ext uri="{BB962C8B-B14F-4D97-AF65-F5344CB8AC3E}">
        <p14:creationId xmlns:p14="http://schemas.microsoft.com/office/powerpoint/2010/main" val="3427932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02" y="0"/>
            <a:ext cx="11891798" cy="1004047"/>
          </a:xfrm>
        </p:spPr>
        <p:txBody>
          <a:bodyPr/>
          <a:lstStyle/>
          <a:p>
            <a:pPr algn="ctr"/>
            <a:r>
              <a:rPr lang="en-US" u="sng" dirty="0" smtClean="0"/>
              <a:t>Negative effects and hurtles of </a:t>
            </a:r>
            <a:r>
              <a:rPr lang="en-US" u="sng" dirty="0" err="1" smtClean="0"/>
              <a:t>Radhard</a:t>
            </a:r>
            <a:r>
              <a:rPr lang="en-US" u="sng" dirty="0" smtClean="0"/>
              <a:t> devices:</a:t>
            </a:r>
            <a:endParaRPr lang="en-US" u="sng" dirty="0"/>
          </a:p>
        </p:txBody>
      </p:sp>
      <p:sp>
        <p:nvSpPr>
          <p:cNvPr id="3" name="Content Placeholder 2"/>
          <p:cNvSpPr>
            <a:spLocks noGrp="1"/>
          </p:cNvSpPr>
          <p:nvPr>
            <p:ph idx="1"/>
          </p:nvPr>
        </p:nvSpPr>
        <p:spPr>
          <a:xfrm>
            <a:off x="631896" y="1544170"/>
            <a:ext cx="11228410" cy="4829175"/>
          </a:xfrm>
        </p:spPr>
        <p:txBody>
          <a:bodyPr>
            <a:noAutofit/>
          </a:bodyPr>
          <a:lstStyle/>
          <a:p>
            <a:r>
              <a:rPr lang="en-US" sz="2400" dirty="0" smtClean="0"/>
              <a:t>They need </a:t>
            </a:r>
            <a:r>
              <a:rPr lang="en-US" sz="2400" dirty="0"/>
              <a:t>extra transistors that take more energy to switch on and off</a:t>
            </a:r>
            <a:r>
              <a:rPr lang="en-US" sz="2400" dirty="0" smtClean="0"/>
              <a:t>.</a:t>
            </a:r>
          </a:p>
          <a:p>
            <a:endParaRPr lang="en-US" sz="2400" dirty="0"/>
          </a:p>
          <a:p>
            <a:r>
              <a:rPr lang="en-US" sz="2400" dirty="0" smtClean="0"/>
              <a:t>They're </a:t>
            </a:r>
            <a:r>
              <a:rPr lang="en-US" sz="2400" dirty="0"/>
              <a:t>expensive</a:t>
            </a:r>
            <a:r>
              <a:rPr lang="en-US" sz="2400" dirty="0" smtClean="0"/>
              <a:t>,</a:t>
            </a:r>
          </a:p>
          <a:p>
            <a:endParaRPr lang="en-US" sz="2400" dirty="0" smtClean="0"/>
          </a:p>
          <a:p>
            <a:r>
              <a:rPr lang="en-US" sz="2400" dirty="0" smtClean="0"/>
              <a:t> </a:t>
            </a:r>
            <a:r>
              <a:rPr lang="en-US" sz="2400" dirty="0"/>
              <a:t>power </a:t>
            </a:r>
            <a:r>
              <a:rPr lang="en-US" sz="2400" dirty="0" smtClean="0"/>
              <a:t>hungry</a:t>
            </a:r>
          </a:p>
          <a:p>
            <a:endParaRPr lang="en-US" sz="2400" dirty="0" smtClean="0"/>
          </a:p>
          <a:p>
            <a:r>
              <a:rPr lang="en-US" sz="2400" dirty="0" smtClean="0"/>
              <a:t> </a:t>
            </a:r>
            <a:r>
              <a:rPr lang="en-US" sz="2400" dirty="0"/>
              <a:t>slow -- as much as 10 times slower than an equivalent CPU in a modern consumer desktop PC</a:t>
            </a:r>
            <a:r>
              <a:rPr lang="en-US" sz="2400" dirty="0" smtClean="0"/>
              <a:t>.</a:t>
            </a:r>
          </a:p>
          <a:p>
            <a:endParaRPr lang="en-US" sz="2400" dirty="0"/>
          </a:p>
          <a:p>
            <a:r>
              <a:rPr lang="en-US" sz="2400" dirty="0" smtClean="0"/>
              <a:t>SOI and SOS manufacturing is difficult when attempting to get Si onto a different crystal lattice substrate.</a:t>
            </a:r>
            <a:endParaRPr lang="en-US" sz="2400" dirty="0"/>
          </a:p>
        </p:txBody>
      </p:sp>
    </p:spTree>
    <p:extLst>
      <p:ext uri="{BB962C8B-B14F-4D97-AF65-F5344CB8AC3E}">
        <p14:creationId xmlns:p14="http://schemas.microsoft.com/office/powerpoint/2010/main" val="3827824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29755"/>
            <a:ext cx="8911687" cy="689875"/>
          </a:xfrm>
        </p:spPr>
        <p:txBody>
          <a:bodyPr/>
          <a:lstStyle/>
          <a:p>
            <a:r>
              <a:rPr lang="ro-RO" dirty="0" smtClean="0"/>
              <a:t>X-</a:t>
            </a:r>
            <a:r>
              <a:rPr lang="ro-RO" dirty="0" err="1" smtClean="0"/>
              <a:t>ray</a:t>
            </a:r>
            <a:r>
              <a:rPr lang="ro-RO" dirty="0" smtClean="0"/>
              <a:t> </a:t>
            </a:r>
            <a:r>
              <a:rPr lang="ro-RO" dirty="0" err="1" smtClean="0"/>
              <a:t>and</a:t>
            </a:r>
            <a:r>
              <a:rPr lang="ro-RO" dirty="0" smtClean="0"/>
              <a:t> Gamma </a:t>
            </a:r>
            <a:r>
              <a:rPr lang="ro-RO" dirty="0" err="1" smtClean="0"/>
              <a:t>Irradiation</a:t>
            </a:r>
            <a:endParaRPr lang="en-GB" dirty="0"/>
          </a:p>
        </p:txBody>
      </p:sp>
      <p:pic>
        <p:nvPicPr>
          <p:cNvPr id="4" name="Picture 3"/>
          <p:cNvPicPr>
            <a:picLocks noChangeAspect="1"/>
          </p:cNvPicPr>
          <p:nvPr/>
        </p:nvPicPr>
        <p:blipFill>
          <a:blip r:embed="rId2"/>
          <a:stretch>
            <a:fillRect/>
          </a:stretch>
        </p:blipFill>
        <p:spPr>
          <a:xfrm>
            <a:off x="298284" y="819630"/>
            <a:ext cx="4944276" cy="3315404"/>
          </a:xfrm>
          <a:prstGeom prst="rect">
            <a:avLst/>
          </a:prstGeom>
        </p:spPr>
      </p:pic>
      <p:sp>
        <p:nvSpPr>
          <p:cNvPr id="5" name="Rectangle 4"/>
          <p:cNvSpPr/>
          <p:nvPr/>
        </p:nvSpPr>
        <p:spPr>
          <a:xfrm>
            <a:off x="254741" y="4135034"/>
            <a:ext cx="11937259" cy="338554"/>
          </a:xfrm>
          <a:prstGeom prst="rect">
            <a:avLst/>
          </a:prstGeom>
        </p:spPr>
        <p:txBody>
          <a:bodyPr wrap="square">
            <a:spAutoFit/>
          </a:bodyPr>
          <a:lstStyle/>
          <a:p>
            <a:r>
              <a:rPr lang="en-GB" sz="1600" b="1" dirty="0" smtClean="0"/>
              <a:t>Effect </a:t>
            </a:r>
            <a:r>
              <a:rPr lang="en-GB" sz="1600" b="1" dirty="0"/>
              <a:t>of gamma ray(Co-60, Energy=1.17,1.33 MeV, Time irradiation after third time irradiation on p-n junction Diode </a:t>
            </a:r>
          </a:p>
        </p:txBody>
      </p:sp>
      <p:pic>
        <p:nvPicPr>
          <p:cNvPr id="6" name="Picture 5"/>
          <p:cNvPicPr>
            <a:picLocks noChangeAspect="1"/>
          </p:cNvPicPr>
          <p:nvPr/>
        </p:nvPicPr>
        <p:blipFill>
          <a:blip r:embed="rId3"/>
          <a:stretch>
            <a:fillRect/>
          </a:stretch>
        </p:blipFill>
        <p:spPr>
          <a:xfrm>
            <a:off x="5242560" y="729247"/>
            <a:ext cx="4404657" cy="3405787"/>
          </a:xfrm>
          <a:prstGeom prst="rect">
            <a:avLst/>
          </a:prstGeom>
        </p:spPr>
      </p:pic>
      <p:pic>
        <p:nvPicPr>
          <p:cNvPr id="7" name="Picture 6"/>
          <p:cNvPicPr>
            <a:picLocks noChangeAspect="1"/>
          </p:cNvPicPr>
          <p:nvPr/>
        </p:nvPicPr>
        <p:blipFill>
          <a:blip r:embed="rId4"/>
          <a:stretch>
            <a:fillRect/>
          </a:stretch>
        </p:blipFill>
        <p:spPr>
          <a:xfrm>
            <a:off x="2290354" y="4473588"/>
            <a:ext cx="7244592" cy="2384412"/>
          </a:xfrm>
          <a:prstGeom prst="rect">
            <a:avLst/>
          </a:prstGeom>
        </p:spPr>
      </p:pic>
    </p:spTree>
    <p:extLst>
      <p:ext uri="{BB962C8B-B14F-4D97-AF65-F5344CB8AC3E}">
        <p14:creationId xmlns:p14="http://schemas.microsoft.com/office/powerpoint/2010/main" val="2345843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560" y="265522"/>
            <a:ext cx="5403593" cy="774384"/>
          </a:xfrm>
        </p:spPr>
        <p:txBody>
          <a:bodyPr/>
          <a:lstStyle/>
          <a:p>
            <a:r>
              <a:rPr lang="ro-RO" dirty="0" smtClean="0"/>
              <a:t>Detectarea radiației</a:t>
            </a:r>
            <a:endParaRPr lang="ro-RO" dirty="0"/>
          </a:p>
        </p:txBody>
      </p:sp>
      <p:sp>
        <p:nvSpPr>
          <p:cNvPr id="3" name="Content Placeholder 2"/>
          <p:cNvSpPr>
            <a:spLocks noGrp="1"/>
          </p:cNvSpPr>
          <p:nvPr>
            <p:ph idx="1"/>
          </p:nvPr>
        </p:nvSpPr>
        <p:spPr>
          <a:xfrm>
            <a:off x="591669" y="1272988"/>
            <a:ext cx="11331389" cy="5585012"/>
          </a:xfrm>
        </p:spPr>
        <p:txBody>
          <a:bodyPr>
            <a:normAutofit/>
          </a:bodyPr>
          <a:lstStyle/>
          <a:p>
            <a:r>
              <a:rPr lang="en-GB" sz="2400" dirty="0" err="1"/>
              <a:t>Detectarea</a:t>
            </a:r>
            <a:r>
              <a:rPr lang="en-GB" sz="2400" dirty="0"/>
              <a:t> </a:t>
            </a:r>
            <a:r>
              <a:rPr lang="en-GB" sz="2400" dirty="0" err="1"/>
              <a:t>radiațiilor</a:t>
            </a:r>
            <a:r>
              <a:rPr lang="en-GB" sz="2400" dirty="0"/>
              <a:t> </a:t>
            </a:r>
            <a:r>
              <a:rPr lang="en-GB" sz="2400" dirty="0" err="1"/>
              <a:t>ionizante</a:t>
            </a:r>
            <a:r>
              <a:rPr lang="en-GB" sz="2400" dirty="0"/>
              <a:t> se </a:t>
            </a:r>
            <a:r>
              <a:rPr lang="en-GB" sz="2400" dirty="0" err="1"/>
              <a:t>bazează</a:t>
            </a:r>
            <a:r>
              <a:rPr lang="en-GB" sz="2400" dirty="0"/>
              <a:t> </a:t>
            </a:r>
            <a:r>
              <a:rPr lang="en-GB" sz="2400" dirty="0" err="1"/>
              <a:t>pe</a:t>
            </a:r>
            <a:r>
              <a:rPr lang="en-GB" sz="2400" dirty="0"/>
              <a:t> </a:t>
            </a:r>
            <a:r>
              <a:rPr lang="en-GB" sz="2400" dirty="0" err="1"/>
              <a:t>înregistrarea</a:t>
            </a:r>
            <a:r>
              <a:rPr lang="en-GB" sz="2400" dirty="0"/>
              <a:t> </a:t>
            </a:r>
            <a:r>
              <a:rPr lang="en-GB" sz="2400" dirty="0" err="1"/>
              <a:t>efectelor</a:t>
            </a:r>
            <a:r>
              <a:rPr lang="en-GB" sz="2400" dirty="0"/>
              <a:t> </a:t>
            </a:r>
            <a:r>
              <a:rPr lang="en-GB" sz="2400" dirty="0" err="1"/>
              <a:t>rezultante</a:t>
            </a:r>
            <a:r>
              <a:rPr lang="en-GB" sz="2400" dirty="0"/>
              <a:t> a </a:t>
            </a:r>
            <a:r>
              <a:rPr lang="en-GB" sz="2400" dirty="0" err="1"/>
              <a:t>interacțiunii</a:t>
            </a:r>
            <a:r>
              <a:rPr lang="en-GB" sz="2400" dirty="0"/>
              <a:t> </a:t>
            </a:r>
            <a:r>
              <a:rPr lang="en-GB" sz="2400" dirty="0" err="1"/>
              <a:t>radiațiilor</a:t>
            </a:r>
            <a:r>
              <a:rPr lang="en-GB" sz="2400" dirty="0"/>
              <a:t> la </a:t>
            </a:r>
            <a:r>
              <a:rPr lang="en-GB" sz="2400" dirty="0" err="1"/>
              <a:t>trecerea</a:t>
            </a:r>
            <a:r>
              <a:rPr lang="en-GB" sz="2400" dirty="0"/>
              <a:t> </a:t>
            </a:r>
            <a:r>
              <a:rPr lang="en-GB" sz="2400" dirty="0" err="1"/>
              <a:t>printr</a:t>
            </a:r>
            <a:r>
              <a:rPr lang="en-GB" sz="2400" dirty="0"/>
              <a:t>-o </a:t>
            </a:r>
            <a:r>
              <a:rPr lang="en-GB" sz="2400" dirty="0" err="1"/>
              <a:t>substanță</a:t>
            </a:r>
            <a:r>
              <a:rPr lang="en-GB" sz="2400" dirty="0"/>
              <a:t>. </a:t>
            </a:r>
            <a:r>
              <a:rPr lang="en-GB" sz="2400" dirty="0" err="1"/>
              <a:t>Aceste</a:t>
            </a:r>
            <a:r>
              <a:rPr lang="en-GB" sz="2400" dirty="0"/>
              <a:t> </a:t>
            </a:r>
            <a:r>
              <a:rPr lang="en-GB" sz="2400" dirty="0" err="1"/>
              <a:t>efecte</a:t>
            </a:r>
            <a:r>
              <a:rPr lang="en-GB" sz="2400" dirty="0"/>
              <a:t> </a:t>
            </a:r>
            <a:r>
              <a:rPr lang="en-GB" sz="2400" dirty="0" err="1"/>
              <a:t>includ</a:t>
            </a:r>
            <a:r>
              <a:rPr lang="en-GB" sz="2400" dirty="0"/>
              <a:t>: </a:t>
            </a:r>
            <a:r>
              <a:rPr lang="en-GB" sz="2400" dirty="0" err="1"/>
              <a:t>ionizarea</a:t>
            </a:r>
            <a:r>
              <a:rPr lang="en-GB" sz="2400" dirty="0"/>
              <a:t> </a:t>
            </a:r>
            <a:r>
              <a:rPr lang="en-GB" sz="2400" dirty="0" err="1"/>
              <a:t>și</a:t>
            </a:r>
            <a:r>
              <a:rPr lang="en-GB" sz="2400" dirty="0"/>
              <a:t> </a:t>
            </a:r>
            <a:r>
              <a:rPr lang="en-GB" sz="2400" dirty="0" err="1"/>
              <a:t>excitația</a:t>
            </a:r>
            <a:r>
              <a:rPr lang="en-GB" sz="2400" dirty="0"/>
              <a:t> </a:t>
            </a:r>
            <a:r>
              <a:rPr lang="en-GB" sz="2400" dirty="0" err="1"/>
              <a:t>atomilor</a:t>
            </a:r>
            <a:r>
              <a:rPr lang="en-GB" sz="2400" dirty="0"/>
              <a:t> </a:t>
            </a:r>
            <a:r>
              <a:rPr lang="en-GB" sz="2400" dirty="0" err="1"/>
              <a:t>materiei</a:t>
            </a:r>
            <a:r>
              <a:rPr lang="en-GB" sz="2400" dirty="0"/>
              <a:t>; </a:t>
            </a:r>
            <a:r>
              <a:rPr lang="en-GB" sz="2400" dirty="0" err="1"/>
              <a:t>luminiscența</a:t>
            </a:r>
            <a:r>
              <a:rPr lang="en-GB" sz="2400" dirty="0"/>
              <a:t> </a:t>
            </a:r>
            <a:r>
              <a:rPr lang="en-GB" sz="2400" dirty="0" err="1"/>
              <a:t>unor</a:t>
            </a:r>
            <a:r>
              <a:rPr lang="en-GB" sz="2400" dirty="0"/>
              <a:t> </a:t>
            </a:r>
            <a:r>
              <a:rPr lang="en-GB" sz="2400" dirty="0" err="1"/>
              <a:t>substanțe</a:t>
            </a:r>
            <a:r>
              <a:rPr lang="en-GB" sz="2400" dirty="0"/>
              <a:t>; </a:t>
            </a:r>
            <a:r>
              <a:rPr lang="en-GB" sz="2400" dirty="0" err="1"/>
              <a:t>reacții</a:t>
            </a:r>
            <a:r>
              <a:rPr lang="en-GB" sz="2400" dirty="0"/>
              <a:t> </a:t>
            </a:r>
            <a:r>
              <a:rPr lang="en-GB" sz="2400" dirty="0" err="1"/>
              <a:t>chimice</a:t>
            </a:r>
            <a:r>
              <a:rPr lang="en-GB" sz="2400" dirty="0"/>
              <a:t>, </a:t>
            </a:r>
            <a:r>
              <a:rPr lang="en-GB" sz="2400" dirty="0" err="1"/>
              <a:t>schimbarea</a:t>
            </a:r>
            <a:r>
              <a:rPr lang="en-GB" sz="2400" dirty="0"/>
              <a:t> </a:t>
            </a:r>
            <a:r>
              <a:rPr lang="en-GB" sz="2400" dirty="0" err="1"/>
              <a:t>culorii</a:t>
            </a:r>
            <a:r>
              <a:rPr lang="en-GB" sz="2400" dirty="0"/>
              <a:t> </a:t>
            </a:r>
            <a:r>
              <a:rPr lang="en-GB" sz="2400" dirty="0" err="1"/>
              <a:t>soluțiilor</a:t>
            </a:r>
            <a:r>
              <a:rPr lang="en-GB" sz="2400" dirty="0"/>
              <a:t> </a:t>
            </a:r>
            <a:r>
              <a:rPr lang="en-GB" sz="2400" dirty="0" err="1"/>
              <a:t>chimice</a:t>
            </a:r>
            <a:r>
              <a:rPr lang="en-GB" sz="2400" dirty="0"/>
              <a:t> etc. Ca </a:t>
            </a:r>
            <a:r>
              <a:rPr lang="en-GB" sz="2400" dirty="0" err="1"/>
              <a:t>caracteristici</a:t>
            </a:r>
            <a:r>
              <a:rPr lang="en-GB" sz="2400" dirty="0"/>
              <a:t> </a:t>
            </a:r>
            <a:r>
              <a:rPr lang="en-GB" sz="2400" dirty="0" err="1"/>
              <a:t>cantitative</a:t>
            </a:r>
            <a:r>
              <a:rPr lang="en-GB" sz="2400" dirty="0"/>
              <a:t> ale </a:t>
            </a:r>
            <a:r>
              <a:rPr lang="en-GB" sz="2400" dirty="0" err="1"/>
              <a:t>efectelor</a:t>
            </a:r>
            <a:r>
              <a:rPr lang="en-GB" sz="2400" dirty="0"/>
              <a:t> </a:t>
            </a:r>
            <a:r>
              <a:rPr lang="en-GB" sz="2400" dirty="0" err="1"/>
              <a:t>înregistrate</a:t>
            </a:r>
            <a:r>
              <a:rPr lang="en-GB" sz="2400" dirty="0"/>
              <a:t> </a:t>
            </a:r>
            <a:r>
              <a:rPr lang="en-GB" sz="2400" dirty="0" err="1"/>
              <a:t>în</a:t>
            </a:r>
            <a:r>
              <a:rPr lang="en-GB" sz="2400" dirty="0"/>
              <a:t> </a:t>
            </a:r>
            <a:r>
              <a:rPr lang="en-GB" sz="2400" dirty="0" err="1"/>
              <a:t>urma</a:t>
            </a:r>
            <a:r>
              <a:rPr lang="en-GB" sz="2400" dirty="0"/>
              <a:t> </a:t>
            </a:r>
            <a:r>
              <a:rPr lang="en-GB" sz="2400" dirty="0" err="1"/>
              <a:t>ionizării</a:t>
            </a:r>
            <a:r>
              <a:rPr lang="en-GB" sz="2400" dirty="0"/>
              <a:t> </a:t>
            </a:r>
            <a:r>
              <a:rPr lang="en-GB" sz="2400" dirty="0" err="1"/>
              <a:t>sau</a:t>
            </a:r>
            <a:r>
              <a:rPr lang="en-GB" sz="2400" dirty="0"/>
              <a:t> </a:t>
            </a:r>
            <a:r>
              <a:rPr lang="en-GB" sz="2400" dirty="0" err="1"/>
              <a:t>excitării</a:t>
            </a:r>
            <a:r>
              <a:rPr lang="en-GB" sz="2400" dirty="0"/>
              <a:t> </a:t>
            </a:r>
            <a:r>
              <a:rPr lang="en-GB" sz="2400" dirty="0" err="1"/>
              <a:t>atomilor</a:t>
            </a:r>
            <a:r>
              <a:rPr lang="en-GB" sz="2400" dirty="0"/>
              <a:t> </a:t>
            </a:r>
            <a:r>
              <a:rPr lang="en-GB" sz="2400" dirty="0" err="1"/>
              <a:t>sunt</a:t>
            </a:r>
            <a:r>
              <a:rPr lang="en-GB" sz="2400" dirty="0"/>
              <a:t> </a:t>
            </a:r>
            <a:r>
              <a:rPr lang="en-GB" sz="2400" dirty="0" err="1"/>
              <a:t>numărul</a:t>
            </a:r>
            <a:r>
              <a:rPr lang="en-GB" sz="2400" dirty="0"/>
              <a:t> de </a:t>
            </a:r>
            <a:r>
              <a:rPr lang="en-GB" sz="2400" dirty="0" err="1"/>
              <a:t>purtători</a:t>
            </a:r>
            <a:r>
              <a:rPr lang="en-GB" sz="2400" dirty="0"/>
              <a:t> de </a:t>
            </a:r>
            <a:r>
              <a:rPr lang="en-GB" sz="2400" dirty="0" err="1"/>
              <a:t>sarcină</a:t>
            </a:r>
            <a:r>
              <a:rPr lang="en-GB" sz="2400" dirty="0"/>
              <a:t> </a:t>
            </a:r>
            <a:r>
              <a:rPr lang="en-GB" sz="2400" dirty="0" err="1"/>
              <a:t>sau</a:t>
            </a:r>
            <a:r>
              <a:rPr lang="en-GB" sz="2400" dirty="0"/>
              <a:t> </a:t>
            </a:r>
            <a:r>
              <a:rPr lang="en-GB" sz="2400" dirty="0" err="1"/>
              <a:t>fotoni</a:t>
            </a:r>
            <a:r>
              <a:rPr lang="en-GB" sz="2400" dirty="0"/>
              <a:t> </a:t>
            </a:r>
            <a:r>
              <a:rPr lang="en-GB" sz="2400" dirty="0" err="1" smtClean="0"/>
              <a:t>formați</a:t>
            </a:r>
            <a:endParaRPr lang="ro-RO" sz="2400" dirty="0" smtClean="0"/>
          </a:p>
          <a:p>
            <a:r>
              <a:rPr lang="en-GB" sz="2400" dirty="0"/>
              <a:t>La general </a:t>
            </a:r>
            <a:r>
              <a:rPr lang="en-GB" sz="2400" dirty="0" err="1"/>
              <a:t>distingem</a:t>
            </a:r>
            <a:r>
              <a:rPr lang="en-GB" sz="2400" dirty="0"/>
              <a:t> 3 </a:t>
            </a:r>
            <a:r>
              <a:rPr lang="en-GB" sz="2400" dirty="0" err="1"/>
              <a:t>tipuri</a:t>
            </a:r>
            <a:r>
              <a:rPr lang="en-GB" sz="2400" dirty="0"/>
              <a:t> de </a:t>
            </a:r>
            <a:r>
              <a:rPr lang="en-GB" sz="2400" dirty="0" err="1"/>
              <a:t>detectori</a:t>
            </a:r>
            <a:r>
              <a:rPr lang="en-GB" sz="2400" dirty="0"/>
              <a:t> de </a:t>
            </a:r>
            <a:r>
              <a:rPr lang="en-GB" sz="2400" dirty="0" err="1"/>
              <a:t>radiații</a:t>
            </a:r>
            <a:r>
              <a:rPr lang="en-GB" sz="2400" dirty="0"/>
              <a:t> </a:t>
            </a:r>
            <a:r>
              <a:rPr lang="en-GB" sz="2400" dirty="0" err="1"/>
              <a:t>ionizante</a:t>
            </a:r>
            <a:r>
              <a:rPr lang="en-GB" sz="2400" dirty="0"/>
              <a:t> cu </a:t>
            </a:r>
            <a:r>
              <a:rPr lang="en-GB" sz="2400" dirty="0" err="1"/>
              <a:t>utilizarea</a:t>
            </a:r>
            <a:r>
              <a:rPr lang="en-GB" sz="2400" dirty="0"/>
              <a:t> </a:t>
            </a:r>
            <a:r>
              <a:rPr lang="en-GB" sz="2400" dirty="0" err="1"/>
              <a:t>solidelor</a:t>
            </a:r>
            <a:r>
              <a:rPr lang="en-GB" sz="2400" dirty="0"/>
              <a:t>, </a:t>
            </a:r>
            <a:r>
              <a:rPr lang="en-GB" sz="2400" dirty="0" err="1"/>
              <a:t>inclusiv</a:t>
            </a:r>
            <a:r>
              <a:rPr lang="en-GB" sz="2400" dirty="0"/>
              <a:t> a </a:t>
            </a:r>
            <a:r>
              <a:rPr lang="en-GB" sz="2400" dirty="0" err="1"/>
              <a:t>materialelor</a:t>
            </a:r>
            <a:r>
              <a:rPr lang="en-GB" sz="2400" dirty="0"/>
              <a:t> </a:t>
            </a:r>
            <a:r>
              <a:rPr lang="en-GB" sz="2400" dirty="0" err="1"/>
              <a:t>semiconductoare</a:t>
            </a:r>
            <a:r>
              <a:rPr lang="en-GB" sz="2400" dirty="0"/>
              <a:t>: </a:t>
            </a:r>
            <a:r>
              <a:rPr lang="en-GB" sz="2400" b="1" dirty="0"/>
              <a:t>(</a:t>
            </a:r>
            <a:r>
              <a:rPr lang="en-GB" sz="2400" b="1" dirty="0" err="1"/>
              <a:t>i</a:t>
            </a:r>
            <a:r>
              <a:rPr lang="en-GB" sz="2400" b="1" dirty="0"/>
              <a:t>) </a:t>
            </a:r>
            <a:r>
              <a:rPr lang="en-GB" sz="2400" b="1" dirty="0" err="1"/>
              <a:t>detectori</a:t>
            </a:r>
            <a:r>
              <a:rPr lang="en-GB" sz="2400" b="1" dirty="0"/>
              <a:t> cu </a:t>
            </a:r>
            <a:r>
              <a:rPr lang="en-GB" sz="2400" b="1" dirty="0" err="1"/>
              <a:t>scintilații</a:t>
            </a:r>
            <a:r>
              <a:rPr lang="en-GB" sz="2400" b="1" dirty="0"/>
              <a:t>, (ii) </a:t>
            </a:r>
            <a:r>
              <a:rPr lang="en-GB" sz="2400" b="1" dirty="0" err="1"/>
              <a:t>detectori</a:t>
            </a:r>
            <a:r>
              <a:rPr lang="en-GB" sz="2400" b="1" dirty="0"/>
              <a:t> </a:t>
            </a:r>
            <a:r>
              <a:rPr lang="en-GB" sz="2400" b="1" dirty="0" err="1"/>
              <a:t>semiconductori</a:t>
            </a:r>
            <a:r>
              <a:rPr lang="en-GB" sz="2400" b="1" dirty="0"/>
              <a:t> </a:t>
            </a:r>
            <a:r>
              <a:rPr lang="en-GB" sz="2400" b="1" dirty="0" err="1"/>
              <a:t>și</a:t>
            </a:r>
            <a:r>
              <a:rPr lang="en-GB" sz="2400" b="1" dirty="0"/>
              <a:t>, (iii) </a:t>
            </a:r>
            <a:r>
              <a:rPr lang="en-GB" sz="2400" b="1" dirty="0" err="1"/>
              <a:t>detectori</a:t>
            </a:r>
            <a:r>
              <a:rPr lang="en-GB" sz="2400" b="1" dirty="0"/>
              <a:t> Cerenkov</a:t>
            </a:r>
            <a:r>
              <a:rPr lang="en-GB" sz="2400" dirty="0"/>
              <a:t>. </a:t>
            </a:r>
            <a:endParaRPr lang="ro-RO" sz="2400" dirty="0" smtClean="0"/>
          </a:p>
          <a:p>
            <a:r>
              <a:rPr lang="en-GB" sz="2400" dirty="0" smtClean="0"/>
              <a:t>Mai </a:t>
            </a:r>
            <a:r>
              <a:rPr lang="en-GB" sz="2400" dirty="0" err="1"/>
              <a:t>jos</a:t>
            </a:r>
            <a:r>
              <a:rPr lang="en-GB" sz="2400" dirty="0"/>
              <a:t> o s</a:t>
            </a:r>
            <a:r>
              <a:rPr lang="ro-RO" sz="2400" dirty="0"/>
              <a:t>ă ne referim numai la primele două metode de detecție, ce în opinia noastră prezintă interes în prezent pentru utilizarea în perspectivă a semiconductorilor nanostructurați.</a:t>
            </a:r>
          </a:p>
          <a:p>
            <a:endParaRPr lang="ro-RO" sz="2400" dirty="0"/>
          </a:p>
        </p:txBody>
      </p:sp>
    </p:spTree>
    <p:extLst>
      <p:ext uri="{BB962C8B-B14F-4D97-AF65-F5344CB8AC3E}">
        <p14:creationId xmlns:p14="http://schemas.microsoft.com/office/powerpoint/2010/main" val="2135751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Scintilator integrat cu fotomultiplicare</a:t>
            </a:r>
            <a:endParaRPr lang="ro-RO" dirty="0"/>
          </a:p>
        </p:txBody>
      </p:sp>
      <p:pic>
        <p:nvPicPr>
          <p:cNvPr id="4" name="Content Placeholder 3"/>
          <p:cNvPicPr>
            <a:picLocks noGrp="1"/>
          </p:cNvPicPr>
          <p:nvPr>
            <p:ph idx="1"/>
          </p:nvPr>
        </p:nvPicPr>
        <p:blipFill>
          <a:blip r:embed="rId2"/>
          <a:stretch>
            <a:fillRect/>
          </a:stretch>
        </p:blipFill>
        <p:spPr>
          <a:xfrm>
            <a:off x="1255059" y="1600200"/>
            <a:ext cx="10076329" cy="4818529"/>
          </a:xfrm>
          <a:prstGeom prst="rect">
            <a:avLst/>
          </a:prstGeom>
        </p:spPr>
      </p:pic>
    </p:spTree>
    <p:extLst>
      <p:ext uri="{BB962C8B-B14F-4D97-AF65-F5344CB8AC3E}">
        <p14:creationId xmlns:p14="http://schemas.microsoft.com/office/powerpoint/2010/main" val="444650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5702" y="211733"/>
            <a:ext cx="8911687" cy="630949"/>
          </a:xfrm>
        </p:spPr>
        <p:txBody>
          <a:bodyPr>
            <a:normAutofit fontScale="90000"/>
          </a:bodyPr>
          <a:lstStyle/>
          <a:p>
            <a:endParaRPr lang="ro-RO" dirty="0"/>
          </a:p>
        </p:txBody>
      </p:sp>
      <p:sp>
        <p:nvSpPr>
          <p:cNvPr id="3" name="Content Placeholder 2"/>
          <p:cNvSpPr>
            <a:spLocks noGrp="1"/>
          </p:cNvSpPr>
          <p:nvPr>
            <p:ph idx="1"/>
          </p:nvPr>
        </p:nvSpPr>
        <p:spPr>
          <a:xfrm>
            <a:off x="199478" y="1401054"/>
            <a:ext cx="6039958" cy="5369859"/>
          </a:xfrm>
        </p:spPr>
        <p:txBody>
          <a:bodyPr>
            <a:noAutofit/>
          </a:bodyPr>
          <a:lstStyle/>
          <a:p>
            <a:r>
              <a:rPr lang="en-GB" sz="2000" dirty="0" err="1"/>
              <a:t>Pentru</a:t>
            </a:r>
            <a:r>
              <a:rPr lang="en-GB" sz="2000" dirty="0"/>
              <a:t> a fi </a:t>
            </a:r>
            <a:r>
              <a:rPr lang="en-GB" sz="2000" dirty="0" err="1"/>
              <a:t>scintilator</a:t>
            </a:r>
            <a:r>
              <a:rPr lang="en-GB" sz="2000" dirty="0"/>
              <a:t> bun, </a:t>
            </a:r>
            <a:r>
              <a:rPr lang="en-GB" sz="2000" dirty="0" err="1"/>
              <a:t>fluorescența</a:t>
            </a:r>
            <a:r>
              <a:rPr lang="en-GB" sz="2000" dirty="0"/>
              <a:t> </a:t>
            </a:r>
            <a:r>
              <a:rPr lang="en-GB" sz="2000" dirty="0" err="1"/>
              <a:t>trebuie</a:t>
            </a:r>
            <a:r>
              <a:rPr lang="en-GB" sz="2000" dirty="0"/>
              <a:t> </a:t>
            </a:r>
            <a:r>
              <a:rPr lang="en-GB" sz="2000" dirty="0" err="1"/>
              <a:t>să</a:t>
            </a:r>
            <a:r>
              <a:rPr lang="en-GB" sz="2000" dirty="0"/>
              <a:t> fie </a:t>
            </a:r>
            <a:r>
              <a:rPr lang="en-GB" sz="2000" dirty="0" err="1"/>
              <a:t>promptă</a:t>
            </a:r>
            <a:r>
              <a:rPr lang="en-GB" sz="2000" dirty="0"/>
              <a:t>, de </a:t>
            </a:r>
            <a:r>
              <a:rPr lang="en-GB" sz="2000" dirty="0" err="1"/>
              <a:t>scurtă</a:t>
            </a:r>
            <a:r>
              <a:rPr lang="en-GB" sz="2000" dirty="0"/>
              <a:t> </a:t>
            </a:r>
            <a:r>
              <a:rPr lang="en-GB" sz="2000" dirty="0" err="1"/>
              <a:t>durată</a:t>
            </a:r>
            <a:r>
              <a:rPr lang="en-GB" sz="2000" dirty="0"/>
              <a:t> </a:t>
            </a:r>
            <a:r>
              <a:rPr lang="en-GB" sz="2000" dirty="0" err="1"/>
              <a:t>și</a:t>
            </a:r>
            <a:r>
              <a:rPr lang="en-GB" sz="2000" dirty="0"/>
              <a:t> </a:t>
            </a:r>
            <a:r>
              <a:rPr lang="en-GB" sz="2000" dirty="0" err="1"/>
              <a:t>randamentul</a:t>
            </a:r>
            <a:r>
              <a:rPr lang="en-GB" sz="2000" dirty="0"/>
              <a:t> </a:t>
            </a:r>
            <a:r>
              <a:rPr lang="en-GB" sz="2000" dirty="0" err="1"/>
              <a:t>convertirii</a:t>
            </a:r>
            <a:r>
              <a:rPr lang="en-GB" sz="2000" dirty="0"/>
              <a:t> </a:t>
            </a:r>
            <a:r>
              <a:rPr lang="en-GB" sz="2000" dirty="0" err="1"/>
              <a:t>în</a:t>
            </a:r>
            <a:r>
              <a:rPr lang="en-GB" sz="2000" dirty="0"/>
              <a:t> </a:t>
            </a:r>
            <a:r>
              <a:rPr lang="en-GB" sz="2000" dirty="0" err="1"/>
              <a:t>clipuri</a:t>
            </a:r>
            <a:r>
              <a:rPr lang="en-GB" sz="2000" dirty="0"/>
              <a:t> de </a:t>
            </a:r>
            <a:r>
              <a:rPr lang="en-GB" sz="2000" dirty="0" err="1"/>
              <a:t>lumină</a:t>
            </a:r>
            <a:r>
              <a:rPr lang="en-GB" sz="2000" dirty="0"/>
              <a:t> </a:t>
            </a:r>
            <a:r>
              <a:rPr lang="en-GB" sz="2000" dirty="0" err="1"/>
              <a:t>să</a:t>
            </a:r>
            <a:r>
              <a:rPr lang="en-GB" sz="2000" dirty="0"/>
              <a:t> fie </a:t>
            </a:r>
            <a:r>
              <a:rPr lang="en-GB" sz="2000" dirty="0" err="1"/>
              <a:t>proporțional</a:t>
            </a:r>
            <a:r>
              <a:rPr lang="en-GB" sz="2000" dirty="0"/>
              <a:t> cu </a:t>
            </a:r>
            <a:r>
              <a:rPr lang="en-GB" sz="2000" dirty="0" err="1"/>
              <a:t>energia</a:t>
            </a:r>
            <a:r>
              <a:rPr lang="en-GB" sz="2000" dirty="0"/>
              <a:t> </a:t>
            </a:r>
            <a:r>
              <a:rPr lang="en-GB" sz="2000" dirty="0" err="1"/>
              <a:t>depusă</a:t>
            </a:r>
            <a:r>
              <a:rPr lang="en-GB" sz="2000" dirty="0"/>
              <a:t>. Evident, </a:t>
            </a:r>
            <a:r>
              <a:rPr lang="en-GB" sz="2000" dirty="0" err="1"/>
              <a:t>că</a:t>
            </a:r>
            <a:r>
              <a:rPr lang="en-GB" sz="2000" dirty="0"/>
              <a:t> </a:t>
            </a:r>
            <a:r>
              <a:rPr lang="en-GB" sz="2000" dirty="0" err="1"/>
              <a:t>materialul</a:t>
            </a:r>
            <a:r>
              <a:rPr lang="en-GB" sz="2000" dirty="0"/>
              <a:t> fluorescent </a:t>
            </a:r>
            <a:r>
              <a:rPr lang="en-GB" sz="2000" dirty="0" err="1"/>
              <a:t>trebuie</a:t>
            </a:r>
            <a:r>
              <a:rPr lang="en-GB" sz="2000" dirty="0"/>
              <a:t> </a:t>
            </a:r>
            <a:r>
              <a:rPr lang="en-GB" sz="2000" dirty="0" err="1"/>
              <a:t>să</a:t>
            </a:r>
            <a:r>
              <a:rPr lang="en-GB" sz="2000" dirty="0"/>
              <a:t> fie </a:t>
            </a:r>
            <a:r>
              <a:rPr lang="en-GB" sz="2000" dirty="0" err="1"/>
              <a:t>omogen</a:t>
            </a:r>
            <a:r>
              <a:rPr lang="en-GB" sz="2000" dirty="0"/>
              <a:t> </a:t>
            </a:r>
            <a:r>
              <a:rPr lang="en-GB" sz="2000" dirty="0" err="1"/>
              <a:t>și</a:t>
            </a:r>
            <a:r>
              <a:rPr lang="en-GB" sz="2000" dirty="0"/>
              <a:t> de o </a:t>
            </a:r>
            <a:r>
              <a:rPr lang="en-GB" sz="2000" dirty="0" err="1"/>
              <a:t>calitate</a:t>
            </a:r>
            <a:r>
              <a:rPr lang="en-GB" sz="2000" dirty="0"/>
              <a:t> </a:t>
            </a:r>
            <a:r>
              <a:rPr lang="en-GB" sz="2000" dirty="0" err="1"/>
              <a:t>optică</a:t>
            </a:r>
            <a:r>
              <a:rPr lang="en-GB" sz="2000" dirty="0"/>
              <a:t> </a:t>
            </a:r>
            <a:r>
              <a:rPr lang="en-GB" sz="2000" dirty="0" err="1"/>
              <a:t>cât</a:t>
            </a:r>
            <a:r>
              <a:rPr lang="en-GB" sz="2000" dirty="0"/>
              <a:t> </a:t>
            </a:r>
            <a:r>
              <a:rPr lang="en-GB" sz="2000" dirty="0" err="1"/>
              <a:t>mai</a:t>
            </a:r>
            <a:r>
              <a:rPr lang="en-GB" sz="2000" dirty="0"/>
              <a:t> </a:t>
            </a:r>
            <a:r>
              <a:rPr lang="en-GB" sz="2000" dirty="0" err="1"/>
              <a:t>înaltă</a:t>
            </a:r>
            <a:r>
              <a:rPr lang="en-GB" sz="2000" dirty="0"/>
              <a:t>. </a:t>
            </a:r>
            <a:endParaRPr lang="ro-RO" sz="2000" dirty="0" smtClean="0"/>
          </a:p>
          <a:p>
            <a:r>
              <a:rPr lang="en-GB" sz="2000" dirty="0" err="1"/>
              <a:t>În</a:t>
            </a:r>
            <a:r>
              <a:rPr lang="en-GB" sz="2000" dirty="0"/>
              <a:t> </a:t>
            </a:r>
            <a:r>
              <a:rPr lang="en-GB" sz="2000" dirty="0" err="1"/>
              <a:t>prezent</a:t>
            </a:r>
            <a:r>
              <a:rPr lang="en-GB" sz="2000" dirty="0"/>
              <a:t> </a:t>
            </a:r>
            <a:r>
              <a:rPr lang="en-GB" sz="2000" dirty="0" err="1"/>
              <a:t>sunt</a:t>
            </a:r>
            <a:r>
              <a:rPr lang="en-GB" sz="2000" dirty="0"/>
              <a:t> </a:t>
            </a:r>
            <a:r>
              <a:rPr lang="en-GB" sz="2000" dirty="0" err="1"/>
              <a:t>sute</a:t>
            </a:r>
            <a:r>
              <a:rPr lang="en-GB" sz="2000" dirty="0"/>
              <a:t> de </a:t>
            </a:r>
            <a:r>
              <a:rPr lang="en-GB" sz="2000" dirty="0" err="1"/>
              <a:t>materiale</a:t>
            </a:r>
            <a:r>
              <a:rPr lang="en-GB" sz="2000" dirty="0"/>
              <a:t> </a:t>
            </a:r>
            <a:r>
              <a:rPr lang="en-GB" sz="2000" dirty="0" err="1"/>
              <a:t>neorganice</a:t>
            </a:r>
            <a:r>
              <a:rPr lang="en-GB" sz="2000" dirty="0"/>
              <a:t> </a:t>
            </a:r>
            <a:r>
              <a:rPr lang="en-GB" sz="2000" dirty="0" err="1"/>
              <a:t>studiate</a:t>
            </a:r>
            <a:r>
              <a:rPr lang="en-GB" sz="2000" dirty="0"/>
              <a:t> ca </a:t>
            </a:r>
            <a:r>
              <a:rPr lang="en-GB" sz="2000" dirty="0" err="1"/>
              <a:t>scintilatori</a:t>
            </a:r>
            <a:r>
              <a:rPr lang="en-GB" sz="2000" dirty="0"/>
              <a:t>. </a:t>
            </a:r>
            <a:r>
              <a:rPr lang="en-GB" sz="2000" dirty="0" err="1"/>
              <a:t>Pentru</a:t>
            </a:r>
            <a:r>
              <a:rPr lang="en-GB" sz="2000" dirty="0"/>
              <a:t> a </a:t>
            </a:r>
            <a:r>
              <a:rPr lang="en-GB" sz="2000" dirty="0" err="1"/>
              <a:t>elabora</a:t>
            </a:r>
            <a:r>
              <a:rPr lang="en-GB" sz="2000" dirty="0"/>
              <a:t> un </a:t>
            </a:r>
            <a:r>
              <a:rPr lang="en-GB" sz="2000" dirty="0" err="1"/>
              <a:t>scintilator</a:t>
            </a:r>
            <a:r>
              <a:rPr lang="en-GB" sz="2000" dirty="0"/>
              <a:t> bun </a:t>
            </a:r>
            <a:r>
              <a:rPr lang="en-GB" sz="2000" dirty="0" err="1"/>
              <a:t>în</a:t>
            </a:r>
            <a:r>
              <a:rPr lang="en-GB" sz="2000" dirty="0"/>
              <a:t> </a:t>
            </a:r>
            <a:r>
              <a:rPr lang="en-GB" sz="2000" dirty="0" err="1"/>
              <a:t>detectori</a:t>
            </a:r>
            <a:r>
              <a:rPr lang="en-GB" sz="2000" dirty="0"/>
              <a:t> de </a:t>
            </a:r>
            <a:r>
              <a:rPr lang="en-GB" sz="2000" dirty="0" err="1"/>
              <a:t>radiații</a:t>
            </a:r>
            <a:r>
              <a:rPr lang="en-GB" sz="2000" dirty="0"/>
              <a:t> </a:t>
            </a:r>
            <a:r>
              <a:rPr lang="en-GB" sz="2000" dirty="0" err="1"/>
              <a:t>este</a:t>
            </a:r>
            <a:r>
              <a:rPr lang="en-GB" sz="2000" dirty="0"/>
              <a:t> necesar ca </a:t>
            </a:r>
            <a:r>
              <a:rPr lang="en-GB" sz="2000" dirty="0" err="1"/>
              <a:t>materialul</a:t>
            </a:r>
            <a:r>
              <a:rPr lang="en-GB" sz="2000" dirty="0"/>
              <a:t> </a:t>
            </a:r>
            <a:r>
              <a:rPr lang="en-GB" sz="2000" dirty="0" err="1"/>
              <a:t>să</a:t>
            </a:r>
            <a:r>
              <a:rPr lang="en-GB" sz="2000" dirty="0"/>
              <a:t> </a:t>
            </a:r>
            <a:r>
              <a:rPr lang="en-GB" sz="2000" dirty="0" err="1"/>
              <a:t>aibă</a:t>
            </a:r>
            <a:r>
              <a:rPr lang="en-GB" sz="2000" dirty="0"/>
              <a:t> </a:t>
            </a:r>
            <a:r>
              <a:rPr lang="en-GB" sz="2000" dirty="0" err="1"/>
              <a:t>densitatea</a:t>
            </a:r>
            <a:r>
              <a:rPr lang="en-GB" sz="2000" dirty="0"/>
              <a:t> mare (3-8 g/cm</a:t>
            </a:r>
            <a:r>
              <a:rPr lang="en-GB" sz="2000" baseline="30000" dirty="0"/>
              <a:t>2</a:t>
            </a:r>
            <a:r>
              <a:rPr lang="en-GB" sz="2000" dirty="0"/>
              <a:t>)</a:t>
            </a:r>
            <a:r>
              <a:rPr lang="en-US" sz="2000" dirty="0"/>
              <a:t>, </a:t>
            </a:r>
            <a:r>
              <a:rPr lang="en-US" sz="2000" dirty="0" err="1"/>
              <a:t>randament</a:t>
            </a:r>
            <a:r>
              <a:rPr lang="en-US" sz="2000" dirty="0"/>
              <a:t> luminous </a:t>
            </a:r>
            <a:r>
              <a:rPr lang="en-GB" sz="2000" dirty="0"/>
              <a:t>î</a:t>
            </a:r>
            <a:r>
              <a:rPr lang="en-US" sz="2000" dirty="0" err="1"/>
              <a:t>nalt</a:t>
            </a:r>
            <a:r>
              <a:rPr lang="en-US" sz="2000" dirty="0"/>
              <a:t> (high light yield 10-100 </a:t>
            </a:r>
            <a:r>
              <a:rPr lang="en-US" sz="2000" dirty="0" err="1"/>
              <a:t>kph</a:t>
            </a:r>
            <a:r>
              <a:rPr lang="en-US" sz="2000" dirty="0"/>
              <a:t>/MeV), </a:t>
            </a:r>
            <a:r>
              <a:rPr lang="en-US" sz="2000" dirty="0" err="1"/>
              <a:t>rezoluție</a:t>
            </a:r>
            <a:r>
              <a:rPr lang="en-US" sz="2000" dirty="0"/>
              <a:t> </a:t>
            </a:r>
            <a:r>
              <a:rPr lang="en-US" sz="2000" dirty="0" err="1"/>
              <a:t>în</a:t>
            </a:r>
            <a:r>
              <a:rPr lang="en-US" sz="2000" dirty="0"/>
              <a:t> </a:t>
            </a:r>
            <a:r>
              <a:rPr lang="en-US" sz="2000" dirty="0" err="1"/>
              <a:t>timp</a:t>
            </a:r>
            <a:r>
              <a:rPr lang="en-US" sz="2000" dirty="0"/>
              <a:t> </a:t>
            </a:r>
            <a:r>
              <a:rPr lang="en-US" sz="2000" dirty="0" err="1"/>
              <a:t>înaltă</a:t>
            </a:r>
            <a:r>
              <a:rPr lang="en-US" sz="2000" dirty="0"/>
              <a:t>, </a:t>
            </a:r>
            <a:r>
              <a:rPr lang="en-US" sz="2000" dirty="0" err="1"/>
              <a:t>ieftin</a:t>
            </a:r>
            <a:r>
              <a:rPr lang="en-US" sz="2000" dirty="0"/>
              <a:t> </a:t>
            </a:r>
            <a:r>
              <a:rPr lang="en-US" sz="2000" dirty="0" err="1"/>
              <a:t>în</a:t>
            </a:r>
            <a:r>
              <a:rPr lang="en-US" sz="2000" dirty="0"/>
              <a:t> </a:t>
            </a:r>
            <a:r>
              <a:rPr lang="en-US" sz="2000" dirty="0" err="1"/>
              <a:t>producere</a:t>
            </a:r>
            <a:r>
              <a:rPr lang="en-US" sz="2000" dirty="0"/>
              <a:t>, </a:t>
            </a:r>
            <a:r>
              <a:rPr lang="en-US" sz="2000" dirty="0" err="1"/>
              <a:t>fiabilitatea</a:t>
            </a:r>
            <a:r>
              <a:rPr lang="en-US" sz="2000" dirty="0"/>
              <a:t> </a:t>
            </a:r>
            <a:r>
              <a:rPr lang="en-US" sz="2000" dirty="0" err="1"/>
              <a:t>înaltă</a:t>
            </a:r>
            <a:r>
              <a:rPr lang="en-US" sz="2000" dirty="0"/>
              <a:t> </a:t>
            </a:r>
            <a:r>
              <a:rPr lang="en-US" sz="2000" dirty="0" err="1"/>
              <a:t>în</a:t>
            </a:r>
            <a:r>
              <a:rPr lang="en-US" sz="2000" dirty="0"/>
              <a:t> </a:t>
            </a:r>
            <a:r>
              <a:rPr lang="en-US" sz="2000" dirty="0" err="1"/>
              <a:t>timp</a:t>
            </a:r>
            <a:r>
              <a:rPr lang="en-US" sz="2000" dirty="0"/>
              <a:t>, </a:t>
            </a:r>
            <a:r>
              <a:rPr lang="en-US" sz="2000" dirty="0" err="1"/>
              <a:t>centre</a:t>
            </a:r>
            <a:r>
              <a:rPr lang="en-US" sz="2000" dirty="0"/>
              <a:t> de </a:t>
            </a:r>
            <a:r>
              <a:rPr lang="en-US" sz="2000" dirty="0" err="1" smtClean="0"/>
              <a:t>luminiscență</a:t>
            </a:r>
            <a:r>
              <a:rPr lang="en-US" sz="2000" dirty="0" smtClean="0"/>
              <a:t>. </a:t>
            </a:r>
            <a:r>
              <a:rPr lang="en-US" sz="2000" dirty="0" err="1" smtClean="0"/>
              <a:t>Astf</a:t>
            </a:r>
            <a:r>
              <a:rPr lang="ro-RO" sz="2000" dirty="0" smtClean="0"/>
              <a:t>el</a:t>
            </a:r>
            <a:r>
              <a:rPr lang="en-US" sz="2000" dirty="0" smtClean="0"/>
              <a:t> </a:t>
            </a:r>
            <a:r>
              <a:rPr lang="en-US" sz="2000" dirty="0"/>
              <a:t>de </a:t>
            </a:r>
            <a:r>
              <a:rPr lang="en-US" sz="2000" dirty="0" smtClean="0"/>
              <a:t>material</a:t>
            </a:r>
            <a:r>
              <a:rPr lang="ro-RO" sz="2000" dirty="0" smtClean="0"/>
              <a:t>e</a:t>
            </a:r>
            <a:r>
              <a:rPr lang="en-US" sz="2000" dirty="0" smtClean="0"/>
              <a:t> </a:t>
            </a:r>
            <a:r>
              <a:rPr lang="en-US" sz="2000" dirty="0"/>
              <a:t>pot fi </a:t>
            </a:r>
            <a:r>
              <a:rPr lang="en-US" sz="2000" dirty="0" err="1"/>
              <a:t>intrinsece</a:t>
            </a:r>
            <a:r>
              <a:rPr lang="en-US" sz="2000" dirty="0"/>
              <a:t>, </a:t>
            </a:r>
            <a:r>
              <a:rPr lang="en-US" sz="2000" dirty="0" err="1"/>
              <a:t>extrinsece</a:t>
            </a:r>
            <a:r>
              <a:rPr lang="en-US" sz="2000" dirty="0"/>
              <a:t>.</a:t>
            </a:r>
            <a:endParaRPr lang="ro-RO" sz="2000" dirty="0"/>
          </a:p>
        </p:txBody>
      </p:sp>
      <p:pic>
        <p:nvPicPr>
          <p:cNvPr id="4" name="Picture 3"/>
          <p:cNvPicPr>
            <a:picLocks noChangeAspect="1"/>
          </p:cNvPicPr>
          <p:nvPr/>
        </p:nvPicPr>
        <p:blipFill>
          <a:blip r:embed="rId2"/>
          <a:stretch>
            <a:fillRect/>
          </a:stretch>
        </p:blipFill>
        <p:spPr>
          <a:xfrm>
            <a:off x="6239436" y="1802070"/>
            <a:ext cx="5825912" cy="4567825"/>
          </a:xfrm>
          <a:prstGeom prst="rect">
            <a:avLst/>
          </a:prstGeom>
        </p:spPr>
      </p:pic>
    </p:spTree>
    <p:extLst>
      <p:ext uri="{BB962C8B-B14F-4D97-AF65-F5344CB8AC3E}">
        <p14:creationId xmlns:p14="http://schemas.microsoft.com/office/powerpoint/2010/main" val="103446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883" y="1344705"/>
            <a:ext cx="11438964" cy="5325035"/>
          </a:xfrm>
        </p:spPr>
        <p:txBody>
          <a:bodyPr>
            <a:normAutofit/>
          </a:bodyPr>
          <a:lstStyle/>
          <a:p>
            <a:r>
              <a:rPr lang="en-GB" sz="2800" dirty="0" err="1"/>
              <a:t>Scintilatoarele</a:t>
            </a:r>
            <a:r>
              <a:rPr lang="en-GB" sz="2800" dirty="0"/>
              <a:t> de </a:t>
            </a:r>
            <a:r>
              <a:rPr lang="en-GB" sz="2800" dirty="0" err="1"/>
              <a:t>noua</a:t>
            </a:r>
            <a:r>
              <a:rPr lang="en-GB" sz="2800" dirty="0"/>
              <a:t> </a:t>
            </a:r>
            <a:r>
              <a:rPr lang="en-GB" sz="2800" dirty="0" err="1"/>
              <a:t>generație</a:t>
            </a:r>
            <a:r>
              <a:rPr lang="en-GB" sz="2800" dirty="0"/>
              <a:t> au </a:t>
            </a:r>
            <a:r>
              <a:rPr lang="en-GB" sz="2800" dirty="0" err="1"/>
              <a:t>aplicații</a:t>
            </a:r>
            <a:r>
              <a:rPr lang="en-GB" sz="2800" dirty="0"/>
              <a:t> </a:t>
            </a:r>
            <a:r>
              <a:rPr lang="en-GB" sz="2800" dirty="0" err="1"/>
              <a:t>largi</a:t>
            </a:r>
            <a:r>
              <a:rPr lang="en-GB" sz="2800" dirty="0"/>
              <a:t> </a:t>
            </a:r>
            <a:r>
              <a:rPr lang="en-GB" sz="2800" dirty="0" err="1"/>
              <a:t>în</a:t>
            </a:r>
            <a:r>
              <a:rPr lang="en-GB" sz="2800" dirty="0"/>
              <a:t> </a:t>
            </a:r>
            <a:r>
              <a:rPr lang="en-GB" sz="2800" dirty="0" err="1"/>
              <a:t>medicină</a:t>
            </a:r>
            <a:r>
              <a:rPr lang="en-GB" sz="2800" dirty="0"/>
              <a:t> (PET, SPECT CT)</a:t>
            </a:r>
            <a:r>
              <a:rPr lang="en-GB" sz="2800" b="1" dirty="0"/>
              <a:t>,</a:t>
            </a:r>
            <a:r>
              <a:rPr lang="en-GB" sz="2800" dirty="0"/>
              <a:t> </a:t>
            </a:r>
            <a:r>
              <a:rPr lang="en-GB" sz="2800" dirty="0" err="1"/>
              <a:t>fizica</a:t>
            </a:r>
            <a:r>
              <a:rPr lang="en-GB" sz="2800" dirty="0"/>
              <a:t> </a:t>
            </a:r>
            <a:r>
              <a:rPr lang="en-GB" sz="2800" dirty="0" err="1"/>
              <a:t>energiilor</a:t>
            </a:r>
            <a:r>
              <a:rPr lang="en-GB" sz="2800" dirty="0"/>
              <a:t> </a:t>
            </a:r>
            <a:r>
              <a:rPr lang="en-GB" sz="2800" dirty="0" err="1"/>
              <a:t>înalte</a:t>
            </a:r>
            <a:r>
              <a:rPr lang="en-GB" sz="2800" dirty="0"/>
              <a:t> </a:t>
            </a:r>
            <a:r>
              <a:rPr lang="en-GB" sz="2800" dirty="0" err="1"/>
              <a:t>și</a:t>
            </a:r>
            <a:r>
              <a:rPr lang="en-GB" sz="2800" dirty="0"/>
              <a:t> a </a:t>
            </a:r>
            <a:r>
              <a:rPr lang="en-GB" sz="2800" dirty="0" err="1"/>
              <a:t>razelor</a:t>
            </a:r>
            <a:r>
              <a:rPr lang="en-GB" sz="2800" dirty="0"/>
              <a:t> </a:t>
            </a:r>
            <a:r>
              <a:rPr lang="en-GB" sz="2800" dirty="0" err="1"/>
              <a:t>cosmice</a:t>
            </a:r>
            <a:r>
              <a:rPr lang="en-GB" sz="2800" dirty="0"/>
              <a:t>, </a:t>
            </a:r>
            <a:r>
              <a:rPr lang="en-GB" sz="2800" dirty="0" err="1"/>
              <a:t>geofizică</a:t>
            </a:r>
            <a:r>
              <a:rPr lang="en-GB" sz="2800" dirty="0"/>
              <a:t> (gamma </a:t>
            </a:r>
            <a:r>
              <a:rPr lang="en-GB" sz="2800" dirty="0" err="1"/>
              <a:t>carotaj</a:t>
            </a:r>
            <a:r>
              <a:rPr lang="en-GB" sz="2800" dirty="0"/>
              <a:t>), </a:t>
            </a:r>
            <a:r>
              <a:rPr lang="en-GB" sz="2800" dirty="0" err="1"/>
              <a:t>radioecologie</a:t>
            </a:r>
            <a:r>
              <a:rPr lang="en-GB" sz="2800" dirty="0"/>
              <a:t>, </a:t>
            </a:r>
            <a:r>
              <a:rPr lang="en-GB" sz="2800" dirty="0" err="1"/>
              <a:t>dozimetrie</a:t>
            </a:r>
            <a:r>
              <a:rPr lang="en-GB" sz="2800" dirty="0"/>
              <a:t>. </a:t>
            </a:r>
            <a:r>
              <a:rPr lang="en-GB" sz="2800" dirty="0" err="1"/>
              <a:t>Precizia</a:t>
            </a:r>
            <a:r>
              <a:rPr lang="en-GB" sz="2800" dirty="0"/>
              <a:t> </a:t>
            </a:r>
            <a:r>
              <a:rPr lang="en-GB" sz="2800" dirty="0" err="1"/>
              <a:t>dozimetriei</a:t>
            </a:r>
            <a:r>
              <a:rPr lang="en-GB" sz="2800" dirty="0"/>
              <a:t> </a:t>
            </a:r>
            <a:r>
              <a:rPr lang="en-GB" sz="2800" dirty="0" err="1"/>
              <a:t>este</a:t>
            </a:r>
            <a:r>
              <a:rPr lang="en-GB" sz="2800" dirty="0"/>
              <a:t> </a:t>
            </a:r>
            <a:r>
              <a:rPr lang="en-GB" sz="2800" dirty="0" err="1"/>
              <a:t>critică</a:t>
            </a:r>
            <a:r>
              <a:rPr lang="en-GB" sz="2800" dirty="0"/>
              <a:t> in </a:t>
            </a:r>
            <a:r>
              <a:rPr lang="en-GB" sz="2800" dirty="0" err="1"/>
              <a:t>tratamentul</a:t>
            </a:r>
            <a:r>
              <a:rPr lang="en-GB" sz="2800" dirty="0"/>
              <a:t> </a:t>
            </a:r>
            <a:r>
              <a:rPr lang="en-GB" sz="2800" dirty="0" err="1"/>
              <a:t>radioterapeutic</a:t>
            </a:r>
            <a:r>
              <a:rPr lang="en-GB" sz="2800" dirty="0"/>
              <a:t>, </a:t>
            </a:r>
            <a:r>
              <a:rPr lang="en-GB" sz="2800" dirty="0" err="1"/>
              <a:t>deoarece</a:t>
            </a:r>
            <a:r>
              <a:rPr lang="en-GB" sz="2800" dirty="0"/>
              <a:t> </a:t>
            </a:r>
            <a:r>
              <a:rPr lang="en-GB" sz="2800" dirty="0" err="1"/>
              <a:t>este</a:t>
            </a:r>
            <a:r>
              <a:rPr lang="en-GB" sz="2800" dirty="0"/>
              <a:t> necesar de </a:t>
            </a:r>
            <a:r>
              <a:rPr lang="en-GB" sz="2800" dirty="0" err="1"/>
              <a:t>livrat</a:t>
            </a:r>
            <a:r>
              <a:rPr lang="en-GB" sz="2800" dirty="0"/>
              <a:t> </a:t>
            </a:r>
            <a:r>
              <a:rPr lang="en-GB" sz="2800" dirty="0" err="1"/>
              <a:t>pacientului</a:t>
            </a:r>
            <a:r>
              <a:rPr lang="en-GB" sz="2800" dirty="0"/>
              <a:t> </a:t>
            </a:r>
            <a:r>
              <a:rPr lang="en-GB" sz="2800" dirty="0" err="1"/>
              <a:t>doza</a:t>
            </a:r>
            <a:r>
              <a:rPr lang="en-GB" sz="2800" dirty="0"/>
              <a:t> de </a:t>
            </a:r>
            <a:r>
              <a:rPr lang="en-GB" sz="2800" dirty="0" err="1"/>
              <a:t>radiații</a:t>
            </a:r>
            <a:r>
              <a:rPr lang="en-GB" sz="2800" dirty="0"/>
              <a:t> </a:t>
            </a:r>
            <a:r>
              <a:rPr lang="en-GB" sz="2800" dirty="0" err="1"/>
              <a:t>prescrisă</a:t>
            </a:r>
            <a:r>
              <a:rPr lang="en-GB" sz="2800" dirty="0"/>
              <a:t> cu </a:t>
            </a:r>
            <a:r>
              <a:rPr lang="en-GB" sz="2800" dirty="0" err="1"/>
              <a:t>minimalizarea</a:t>
            </a:r>
            <a:r>
              <a:rPr lang="en-GB" sz="2800" dirty="0"/>
              <a:t> </a:t>
            </a:r>
            <a:r>
              <a:rPr lang="en-GB" sz="2800" dirty="0" err="1"/>
              <a:t>acțiunii</a:t>
            </a:r>
            <a:r>
              <a:rPr lang="en-GB" sz="2800" dirty="0"/>
              <a:t> </a:t>
            </a:r>
            <a:r>
              <a:rPr lang="en-GB" sz="2800" dirty="0" err="1"/>
              <a:t>radiației</a:t>
            </a:r>
            <a:r>
              <a:rPr lang="en-GB" sz="2800" dirty="0"/>
              <a:t> </a:t>
            </a:r>
            <a:r>
              <a:rPr lang="en-GB" sz="2800" dirty="0" err="1"/>
              <a:t>asupra</a:t>
            </a:r>
            <a:r>
              <a:rPr lang="en-GB" sz="2800" dirty="0"/>
              <a:t> </a:t>
            </a:r>
            <a:r>
              <a:rPr lang="en-GB" sz="2800" dirty="0" err="1"/>
              <a:t>țesuturilor</a:t>
            </a:r>
            <a:r>
              <a:rPr lang="en-GB" sz="2800" dirty="0"/>
              <a:t> </a:t>
            </a:r>
            <a:r>
              <a:rPr lang="en-GB" sz="2800" dirty="0" err="1"/>
              <a:t>sau</a:t>
            </a:r>
            <a:r>
              <a:rPr lang="en-GB" sz="2800" dirty="0"/>
              <a:t> </a:t>
            </a:r>
            <a:r>
              <a:rPr lang="en-GB" sz="2800" dirty="0" err="1"/>
              <a:t>organelor</a:t>
            </a:r>
            <a:r>
              <a:rPr lang="en-GB" sz="2800" dirty="0"/>
              <a:t> </a:t>
            </a:r>
            <a:r>
              <a:rPr lang="en-GB" sz="2800" dirty="0" err="1"/>
              <a:t>megieșe</a:t>
            </a:r>
            <a:r>
              <a:rPr lang="en-GB" sz="2800" dirty="0"/>
              <a:t>. </a:t>
            </a:r>
            <a:endParaRPr lang="ro-RO" sz="2800" dirty="0" smtClean="0"/>
          </a:p>
          <a:p>
            <a:endParaRPr lang="ro-RO" dirty="0"/>
          </a:p>
        </p:txBody>
      </p:sp>
    </p:spTree>
    <p:extLst>
      <p:ext uri="{BB962C8B-B14F-4D97-AF65-F5344CB8AC3E}">
        <p14:creationId xmlns:p14="http://schemas.microsoft.com/office/powerpoint/2010/main" val="471066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Dispozitive</a:t>
            </a:r>
            <a:r>
              <a:rPr lang="en-US" dirty="0" smtClean="0"/>
              <a:t> </a:t>
            </a:r>
            <a:r>
              <a:rPr lang="en-US" dirty="0" err="1" smtClean="0"/>
              <a:t>pentru</a:t>
            </a:r>
            <a:r>
              <a:rPr lang="en-US" dirty="0" smtClean="0"/>
              <a:t> </a:t>
            </a:r>
            <a:r>
              <a:rPr lang="en-US" dirty="0" err="1" smtClean="0"/>
              <a:t>masurarea</a:t>
            </a:r>
            <a:r>
              <a:rPr lang="en-US" dirty="0" smtClean="0"/>
              <a:t> </a:t>
            </a:r>
            <a:r>
              <a:rPr lang="en-US" dirty="0" err="1" smtClean="0"/>
              <a:t>radiatiei</a:t>
            </a:r>
            <a:r>
              <a:rPr lang="en-US" dirty="0" smtClean="0"/>
              <a:t> </a:t>
            </a:r>
            <a:r>
              <a:rPr lang="en-US" dirty="0" err="1" smtClean="0"/>
              <a:t>ionizante</a:t>
            </a:r>
            <a:endParaRPr lang="ro-RO" dirty="0"/>
          </a:p>
        </p:txBody>
      </p:sp>
      <p:sp>
        <p:nvSpPr>
          <p:cNvPr id="3" name="Content Placeholder 2"/>
          <p:cNvSpPr>
            <a:spLocks noGrp="1"/>
          </p:cNvSpPr>
          <p:nvPr>
            <p:ph idx="1"/>
          </p:nvPr>
        </p:nvSpPr>
        <p:spPr>
          <a:xfrm>
            <a:off x="4521200" y="1874517"/>
            <a:ext cx="6908800" cy="4729483"/>
          </a:xfrm>
        </p:spPr>
        <p:txBody>
          <a:bodyPr/>
          <a:lstStyle/>
          <a:p>
            <a:r>
              <a:rPr lang="en-US" b="1" dirty="0" err="1" smtClean="0"/>
              <a:t>Actiunea</a:t>
            </a:r>
            <a:r>
              <a:rPr lang="en-US" b="1" dirty="0" smtClean="0"/>
              <a:t> </a:t>
            </a:r>
            <a:r>
              <a:rPr lang="en-US" b="1" dirty="0" err="1" smtClean="0"/>
              <a:t>radiatiei</a:t>
            </a:r>
            <a:endParaRPr lang="en-US" b="1" dirty="0" smtClean="0"/>
          </a:p>
          <a:p>
            <a:r>
              <a:rPr lang="en-US" dirty="0" err="1" smtClean="0"/>
              <a:t>Perechile</a:t>
            </a:r>
            <a:r>
              <a:rPr lang="en-US" dirty="0" smtClean="0"/>
              <a:t> e-h se </a:t>
            </a:r>
            <a:r>
              <a:rPr lang="en-US" dirty="0" err="1" smtClean="0"/>
              <a:t>produc</a:t>
            </a:r>
            <a:r>
              <a:rPr lang="en-US" dirty="0" smtClean="0"/>
              <a:t> de-a </a:t>
            </a:r>
            <a:r>
              <a:rPr lang="en-US" dirty="0" err="1" smtClean="0"/>
              <a:t>lungul</a:t>
            </a:r>
            <a:r>
              <a:rPr lang="en-US" dirty="0" smtClean="0"/>
              <a:t> </a:t>
            </a:r>
            <a:r>
              <a:rPr lang="en-US" dirty="0" err="1" smtClean="0"/>
              <a:t>parcursului</a:t>
            </a:r>
            <a:endParaRPr lang="en-US" dirty="0" smtClean="0"/>
          </a:p>
          <a:p>
            <a:r>
              <a:rPr lang="en-US" dirty="0" err="1" smtClean="0"/>
              <a:t>Energia</a:t>
            </a:r>
            <a:r>
              <a:rPr lang="en-US" dirty="0" smtClean="0"/>
              <a:t> </a:t>
            </a:r>
            <a:r>
              <a:rPr lang="en-US" dirty="0" err="1" smtClean="0"/>
              <a:t>necesara</a:t>
            </a:r>
            <a:r>
              <a:rPr lang="en-US" dirty="0" smtClean="0"/>
              <a:t> </a:t>
            </a:r>
            <a:r>
              <a:rPr lang="en-US" dirty="0" err="1" smtClean="0"/>
              <a:t>producereii</a:t>
            </a:r>
            <a:r>
              <a:rPr lang="en-US" dirty="0" smtClean="0"/>
              <a:t> e-h </a:t>
            </a:r>
            <a:r>
              <a:rPr lang="en-US" dirty="0" err="1" smtClean="0"/>
              <a:t>este</a:t>
            </a:r>
            <a:r>
              <a:rPr lang="en-US" dirty="0" smtClean="0"/>
              <a:t> </a:t>
            </a:r>
            <a:r>
              <a:rPr lang="en-US" dirty="0" err="1" smtClean="0"/>
              <a:t>larga</a:t>
            </a:r>
            <a:r>
              <a:rPr lang="en-US" dirty="0" smtClean="0"/>
              <a:t> </a:t>
            </a:r>
            <a:r>
              <a:rPr lang="en-US" dirty="0" err="1" smtClean="0"/>
              <a:t>si</a:t>
            </a:r>
            <a:r>
              <a:rPr lang="en-US" dirty="0" smtClean="0"/>
              <a:t> nu </a:t>
            </a:r>
            <a:r>
              <a:rPr lang="en-US" dirty="0" err="1" smtClean="0"/>
              <a:t>depinde</a:t>
            </a:r>
            <a:r>
              <a:rPr lang="en-US" dirty="0" smtClean="0"/>
              <a:t> in interval </a:t>
            </a:r>
            <a:r>
              <a:rPr lang="en-US" dirty="0" err="1" smtClean="0"/>
              <a:t>larg</a:t>
            </a:r>
            <a:r>
              <a:rPr lang="en-US" dirty="0" smtClean="0"/>
              <a:t> de </a:t>
            </a:r>
            <a:r>
              <a:rPr lang="en-US" dirty="0" err="1" smtClean="0"/>
              <a:t>energia</a:t>
            </a:r>
            <a:r>
              <a:rPr lang="en-US" dirty="0" smtClean="0"/>
              <a:t> </a:t>
            </a:r>
            <a:r>
              <a:rPr lang="en-US" dirty="0" err="1" smtClean="0"/>
              <a:t>radiatiei</a:t>
            </a:r>
            <a:r>
              <a:rPr lang="en-US" dirty="0" smtClean="0"/>
              <a:t>, </a:t>
            </a:r>
            <a:r>
              <a:rPr lang="en-US" dirty="0" err="1" smtClean="0"/>
              <a:t>tipul</a:t>
            </a:r>
            <a:r>
              <a:rPr lang="en-US" dirty="0" smtClean="0"/>
              <a:t> de </a:t>
            </a:r>
            <a:r>
              <a:rPr lang="en-US" dirty="0" err="1" smtClean="0"/>
              <a:t>radiatie</a:t>
            </a:r>
            <a:r>
              <a:rPr lang="en-US" dirty="0" smtClean="0"/>
              <a:t>, temperature&lt;</a:t>
            </a:r>
          </a:p>
          <a:p>
            <a:r>
              <a:rPr lang="en-US" dirty="0" err="1" smtClean="0"/>
              <a:t>Energia</a:t>
            </a:r>
            <a:r>
              <a:rPr lang="en-US" dirty="0" smtClean="0"/>
              <a:t> </a:t>
            </a:r>
            <a:r>
              <a:rPr lang="en-US" dirty="0" err="1" smtClean="0"/>
              <a:t>medie</a:t>
            </a:r>
            <a:r>
              <a:rPr lang="en-US" dirty="0" smtClean="0"/>
              <a:t> </a:t>
            </a:r>
            <a:r>
              <a:rPr lang="en-US" dirty="0" err="1" smtClean="0"/>
              <a:t>necesara</a:t>
            </a:r>
            <a:r>
              <a:rPr lang="en-US" dirty="0" smtClean="0"/>
              <a:t> = </a:t>
            </a:r>
            <a:r>
              <a:rPr lang="en-US" dirty="0" err="1" smtClean="0"/>
              <a:t>energia</a:t>
            </a:r>
            <a:r>
              <a:rPr lang="en-US" dirty="0" smtClean="0"/>
              <a:t> de </a:t>
            </a:r>
            <a:r>
              <a:rPr lang="en-US" dirty="0" err="1" smtClean="0"/>
              <a:t>ionizare</a:t>
            </a:r>
            <a:r>
              <a:rPr lang="en-US" dirty="0" smtClean="0"/>
              <a:t> </a:t>
            </a:r>
            <a:r>
              <a:rPr lang="en-US" dirty="0" err="1" smtClean="0"/>
              <a:t>este</a:t>
            </a:r>
            <a:r>
              <a:rPr lang="en-US" dirty="0" smtClean="0"/>
              <a:t> mica (</a:t>
            </a:r>
            <a:r>
              <a:rPr lang="en-US" dirty="0" err="1" smtClean="0"/>
              <a:t>pentru</a:t>
            </a:r>
            <a:r>
              <a:rPr lang="en-US" dirty="0" smtClean="0"/>
              <a:t> Si – 3,,62 eV la 300 K, </a:t>
            </a:r>
            <a:r>
              <a:rPr lang="en-US" dirty="0" err="1" smtClean="0"/>
              <a:t>pentru</a:t>
            </a:r>
            <a:r>
              <a:rPr lang="en-US" dirty="0" smtClean="0"/>
              <a:t> Ge – 2,96 eV la 77 K)</a:t>
            </a:r>
          </a:p>
          <a:p>
            <a:r>
              <a:rPr lang="en-US" dirty="0" err="1" smtClean="0"/>
              <a:t>Obtinem</a:t>
            </a:r>
            <a:r>
              <a:rPr lang="en-US" dirty="0" smtClean="0"/>
              <a:t> o </a:t>
            </a:r>
            <a:r>
              <a:rPr lang="en-US" dirty="0" err="1" smtClean="0"/>
              <a:t>rezolutie</a:t>
            </a:r>
            <a:r>
              <a:rPr lang="en-US" dirty="0" smtClean="0"/>
              <a:t> </a:t>
            </a:r>
            <a:r>
              <a:rPr lang="en-US" dirty="0" err="1" smtClean="0"/>
              <a:t>energetica</a:t>
            </a:r>
            <a:r>
              <a:rPr lang="en-US" dirty="0" smtClean="0"/>
              <a:t> </a:t>
            </a:r>
            <a:r>
              <a:rPr lang="en-US" dirty="0" err="1" smtClean="0"/>
              <a:t>foarte</a:t>
            </a:r>
            <a:r>
              <a:rPr lang="en-US" dirty="0" smtClean="0"/>
              <a:t> </a:t>
            </a:r>
            <a:r>
              <a:rPr lang="en-US" dirty="0" err="1" smtClean="0"/>
              <a:t>buna</a:t>
            </a:r>
            <a:endParaRPr lang="en-US" dirty="0" smtClean="0"/>
          </a:p>
          <a:p>
            <a:r>
              <a:rPr lang="en-US" b="1" dirty="0" smtClean="0"/>
              <a:t>FACTORUL FANO</a:t>
            </a:r>
          </a:p>
          <a:p>
            <a:endParaRPr lang="en-US" b="1" dirty="0"/>
          </a:p>
          <a:p>
            <a:r>
              <a:rPr lang="en-US" b="1" dirty="0" err="1" smtClean="0"/>
              <a:t>Pentru</a:t>
            </a:r>
            <a:r>
              <a:rPr lang="en-US" b="1" dirty="0" smtClean="0"/>
              <a:t> Si </a:t>
            </a:r>
            <a:r>
              <a:rPr lang="en-US" b="1" dirty="0" err="1" smtClean="0"/>
              <a:t>si</a:t>
            </a:r>
            <a:r>
              <a:rPr lang="en-US" b="1" dirty="0" smtClean="0"/>
              <a:t> Ge – F  - 0,1 -0,15</a:t>
            </a:r>
            <a:endParaRPr lang="ro-RO" b="1" dirty="0"/>
          </a:p>
        </p:txBody>
      </p:sp>
      <p:pic>
        <p:nvPicPr>
          <p:cNvPr id="4" name="Picture 3"/>
          <p:cNvPicPr>
            <a:picLocks noChangeAspect="1"/>
          </p:cNvPicPr>
          <p:nvPr/>
        </p:nvPicPr>
        <p:blipFill>
          <a:blip r:embed="rId2"/>
          <a:stretch>
            <a:fillRect/>
          </a:stretch>
        </p:blipFill>
        <p:spPr>
          <a:xfrm>
            <a:off x="1089025" y="3154108"/>
            <a:ext cx="2788708" cy="3275892"/>
          </a:xfrm>
          <a:prstGeom prst="rect">
            <a:avLst/>
          </a:prstGeom>
        </p:spPr>
      </p:pic>
      <p:pic>
        <p:nvPicPr>
          <p:cNvPr id="5" name="Picture 4"/>
          <p:cNvPicPr>
            <a:picLocks noChangeAspect="1"/>
          </p:cNvPicPr>
          <p:nvPr/>
        </p:nvPicPr>
        <p:blipFill>
          <a:blip r:embed="rId3"/>
          <a:stretch>
            <a:fillRect/>
          </a:stretch>
        </p:blipFill>
        <p:spPr>
          <a:xfrm>
            <a:off x="7820554" y="4792054"/>
            <a:ext cx="2409825" cy="561975"/>
          </a:xfrm>
          <a:prstGeom prst="rect">
            <a:avLst/>
          </a:prstGeom>
        </p:spPr>
      </p:pic>
    </p:spTree>
    <p:extLst>
      <p:ext uri="{BB962C8B-B14F-4D97-AF65-F5344CB8AC3E}">
        <p14:creationId xmlns:p14="http://schemas.microsoft.com/office/powerpoint/2010/main" val="131001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a:xfrm>
            <a:off x="519953" y="2133600"/>
            <a:ext cx="11277600" cy="3777622"/>
          </a:xfrm>
        </p:spPr>
        <p:txBody>
          <a:bodyPr/>
          <a:lstStyle/>
          <a:p>
            <a:r>
              <a:rPr lang="en-GB" sz="2400" i="1" dirty="0" err="1"/>
              <a:t>Dozimetrele</a:t>
            </a:r>
            <a:r>
              <a:rPr lang="en-GB" sz="2400" i="1" dirty="0"/>
              <a:t> </a:t>
            </a:r>
            <a:r>
              <a:rPr lang="en-GB" sz="2400" i="1" dirty="0" err="1"/>
              <a:t>termoluminiscente</a:t>
            </a:r>
            <a:r>
              <a:rPr lang="en-GB" sz="2400" dirty="0"/>
              <a:t> (TLDs) </a:t>
            </a:r>
            <a:r>
              <a:rPr lang="en-GB" sz="2400" dirty="0" err="1"/>
              <a:t>sunt</a:t>
            </a:r>
            <a:r>
              <a:rPr lang="en-GB" sz="2400" dirty="0"/>
              <a:t> </a:t>
            </a:r>
            <a:r>
              <a:rPr lang="en-GB" sz="2400" dirty="0" err="1"/>
              <a:t>pe</a:t>
            </a:r>
            <a:r>
              <a:rPr lang="en-GB" sz="2400" dirty="0"/>
              <a:t> </a:t>
            </a:r>
            <a:r>
              <a:rPr lang="en-GB" sz="2400" dirty="0" err="1"/>
              <a:t>larg</a:t>
            </a:r>
            <a:r>
              <a:rPr lang="en-GB" sz="2400" dirty="0"/>
              <a:t> </a:t>
            </a:r>
            <a:r>
              <a:rPr lang="en-GB" sz="2400" dirty="0" err="1"/>
              <a:t>utilizate</a:t>
            </a:r>
            <a:r>
              <a:rPr lang="en-GB" sz="2400" dirty="0"/>
              <a:t> ca </a:t>
            </a:r>
            <a:r>
              <a:rPr lang="en-GB" sz="2400" dirty="0" err="1"/>
              <a:t>dozimetre</a:t>
            </a:r>
            <a:r>
              <a:rPr lang="en-GB" sz="2400" dirty="0"/>
              <a:t> </a:t>
            </a:r>
            <a:r>
              <a:rPr lang="en-GB" sz="2400" i="1" dirty="0"/>
              <a:t>in-vivo</a:t>
            </a:r>
            <a:r>
              <a:rPr lang="en-GB" sz="2400" dirty="0"/>
              <a:t>, </a:t>
            </a:r>
            <a:r>
              <a:rPr lang="en-GB" sz="2400" dirty="0" err="1"/>
              <a:t>dar</a:t>
            </a:r>
            <a:r>
              <a:rPr lang="en-GB" sz="2400" dirty="0"/>
              <a:t> nu </a:t>
            </a:r>
            <a:r>
              <a:rPr lang="en-GB" sz="2400" dirty="0" err="1"/>
              <a:t>redau</a:t>
            </a:r>
            <a:r>
              <a:rPr lang="en-GB" sz="2400" dirty="0"/>
              <a:t> </a:t>
            </a:r>
            <a:r>
              <a:rPr lang="en-GB" sz="2400" dirty="0" err="1"/>
              <a:t>monitorizarea</a:t>
            </a:r>
            <a:r>
              <a:rPr lang="en-GB" sz="2400" dirty="0"/>
              <a:t> </a:t>
            </a:r>
            <a:r>
              <a:rPr lang="en-GB" sz="2400" dirty="0" err="1"/>
              <a:t>dozei</a:t>
            </a:r>
            <a:r>
              <a:rPr lang="en-GB" sz="2400" dirty="0"/>
              <a:t> </a:t>
            </a:r>
            <a:r>
              <a:rPr lang="en-GB" sz="2400" dirty="0" err="1"/>
              <a:t>în</a:t>
            </a:r>
            <a:r>
              <a:rPr lang="en-GB" sz="2400" dirty="0"/>
              <a:t> </a:t>
            </a:r>
            <a:r>
              <a:rPr lang="en-GB" sz="2400" dirty="0" err="1"/>
              <a:t>timp</a:t>
            </a:r>
            <a:r>
              <a:rPr lang="en-GB" sz="2400" dirty="0"/>
              <a:t> real </a:t>
            </a:r>
            <a:r>
              <a:rPr lang="en-GB" sz="2400" dirty="0" err="1"/>
              <a:t>necesitând</a:t>
            </a:r>
            <a:r>
              <a:rPr lang="en-GB" sz="2400" dirty="0"/>
              <a:t> </a:t>
            </a:r>
            <a:r>
              <a:rPr lang="en-GB" sz="2400" dirty="0" err="1"/>
              <a:t>prelucrarea</a:t>
            </a:r>
            <a:r>
              <a:rPr lang="en-GB" sz="2400" dirty="0"/>
              <a:t> post-</a:t>
            </a:r>
            <a:r>
              <a:rPr lang="en-GB" sz="2400" dirty="0" err="1"/>
              <a:t>iradiatorie</a:t>
            </a:r>
            <a:r>
              <a:rPr lang="en-GB" sz="2400" dirty="0"/>
              <a:t>, care la </a:t>
            </a:r>
            <a:r>
              <a:rPr lang="en-GB" sz="2400" dirty="0" err="1"/>
              <a:t>citire</a:t>
            </a:r>
            <a:r>
              <a:rPr lang="en-GB" sz="2400" dirty="0"/>
              <a:t> </a:t>
            </a:r>
            <a:r>
              <a:rPr lang="en-GB" sz="2400" dirty="0" err="1"/>
              <a:t>șterge</a:t>
            </a:r>
            <a:r>
              <a:rPr lang="en-GB" sz="2400" dirty="0"/>
              <a:t> </a:t>
            </a:r>
            <a:r>
              <a:rPr lang="en-GB" sz="2400" dirty="0" err="1"/>
              <a:t>istoria</a:t>
            </a:r>
            <a:r>
              <a:rPr lang="en-GB" sz="2400" dirty="0"/>
              <a:t> </a:t>
            </a:r>
            <a:r>
              <a:rPr lang="en-GB" sz="2400" dirty="0" err="1"/>
              <a:t>dozei</a:t>
            </a:r>
            <a:r>
              <a:rPr lang="en-GB" sz="2400" dirty="0"/>
              <a:t>. </a:t>
            </a:r>
            <a:endParaRPr lang="ro-RO" sz="2400" dirty="0"/>
          </a:p>
          <a:p>
            <a:endParaRPr lang="ro-RO" dirty="0"/>
          </a:p>
        </p:txBody>
      </p:sp>
    </p:spTree>
    <p:extLst>
      <p:ext uri="{BB962C8B-B14F-4D97-AF65-F5344CB8AC3E}">
        <p14:creationId xmlns:p14="http://schemas.microsoft.com/office/powerpoint/2010/main" val="3861345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Detectoare semiconductoare</a:t>
            </a:r>
            <a:endParaRPr lang="ro-RO" dirty="0"/>
          </a:p>
        </p:txBody>
      </p:sp>
      <p:sp>
        <p:nvSpPr>
          <p:cNvPr id="3" name="Content Placeholder 2"/>
          <p:cNvSpPr>
            <a:spLocks noGrp="1"/>
          </p:cNvSpPr>
          <p:nvPr>
            <p:ph idx="1"/>
          </p:nvPr>
        </p:nvSpPr>
        <p:spPr>
          <a:xfrm>
            <a:off x="452846" y="1375953"/>
            <a:ext cx="11739154" cy="5482047"/>
          </a:xfrm>
        </p:spPr>
        <p:txBody>
          <a:bodyPr>
            <a:normAutofit fontScale="85000" lnSpcReduction="10000"/>
          </a:bodyPr>
          <a:lstStyle/>
          <a:p>
            <a:pPr lvl="0"/>
            <a:r>
              <a:rPr lang="en-GB" dirty="0" err="1"/>
              <a:t>Cele</a:t>
            </a:r>
            <a:r>
              <a:rPr lang="en-GB" dirty="0"/>
              <a:t> </a:t>
            </a:r>
            <a:r>
              <a:rPr lang="en-GB" dirty="0" err="1"/>
              <a:t>mai</a:t>
            </a:r>
            <a:r>
              <a:rPr lang="en-GB" dirty="0"/>
              <a:t> </a:t>
            </a:r>
            <a:r>
              <a:rPr lang="en-GB" dirty="0" err="1"/>
              <a:t>răspândite</a:t>
            </a:r>
            <a:r>
              <a:rPr lang="en-GB" dirty="0"/>
              <a:t> </a:t>
            </a:r>
            <a:r>
              <a:rPr lang="en-GB" dirty="0" err="1"/>
              <a:t>sunt</a:t>
            </a:r>
            <a:r>
              <a:rPr lang="en-GB" dirty="0"/>
              <a:t> </a:t>
            </a:r>
            <a:r>
              <a:rPr lang="en-GB" dirty="0" err="1"/>
              <a:t>detectoarele</a:t>
            </a:r>
            <a:r>
              <a:rPr lang="en-GB" dirty="0"/>
              <a:t> </a:t>
            </a:r>
            <a:r>
              <a:rPr lang="en-GB" dirty="0" err="1"/>
              <a:t>semiconductoare</a:t>
            </a:r>
            <a:r>
              <a:rPr lang="en-GB" dirty="0"/>
              <a:t> din </a:t>
            </a:r>
            <a:r>
              <a:rPr lang="en-GB" dirty="0" err="1"/>
              <a:t>cristale</a:t>
            </a:r>
            <a:r>
              <a:rPr lang="en-GB" dirty="0"/>
              <a:t> de Si (</a:t>
            </a:r>
            <a:r>
              <a:rPr lang="en-GB" dirty="0" err="1"/>
              <a:t>densitatea</a:t>
            </a:r>
            <a:r>
              <a:rPr lang="en-GB" dirty="0"/>
              <a:t> 2,3 g / cm</a:t>
            </a:r>
            <a:r>
              <a:rPr lang="en-GB" baseline="30000" dirty="0"/>
              <a:t>3</a:t>
            </a:r>
            <a:r>
              <a:rPr lang="en-GB" dirty="0"/>
              <a:t>) </a:t>
            </a:r>
            <a:r>
              <a:rPr lang="en-GB" dirty="0" err="1"/>
              <a:t>și</a:t>
            </a:r>
            <a:r>
              <a:rPr lang="en-GB" dirty="0"/>
              <a:t> Ge (5,3 g / cm</a:t>
            </a:r>
            <a:r>
              <a:rPr lang="en-GB" baseline="30000" dirty="0"/>
              <a:t>3</a:t>
            </a:r>
            <a:r>
              <a:rPr lang="en-GB" dirty="0"/>
              <a:t>) (</a:t>
            </a:r>
            <a:r>
              <a:rPr lang="en-GB" dirty="0" err="1"/>
              <a:t>HPGe</a:t>
            </a:r>
            <a:r>
              <a:rPr lang="en-GB" dirty="0"/>
              <a:t>),  </a:t>
            </a:r>
            <a:r>
              <a:rPr lang="en-GB" dirty="0" err="1"/>
              <a:t>CdTe</a:t>
            </a:r>
            <a:r>
              <a:rPr lang="en-GB" dirty="0"/>
              <a:t>, CZT, </a:t>
            </a:r>
            <a:r>
              <a:rPr lang="en-GB" dirty="0" err="1"/>
              <a:t>diamantul</a:t>
            </a:r>
            <a:r>
              <a:rPr lang="en-GB" dirty="0"/>
              <a:t> (</a:t>
            </a:r>
            <a:r>
              <a:rPr lang="en-GB" dirty="0" err="1"/>
              <a:t>mai</a:t>
            </a:r>
            <a:r>
              <a:rPr lang="en-GB" dirty="0"/>
              <a:t> </a:t>
            </a:r>
            <a:r>
              <a:rPr lang="en-GB" dirty="0" err="1"/>
              <a:t>rar</a:t>
            </a:r>
            <a:r>
              <a:rPr lang="en-GB" dirty="0"/>
              <a:t>, </a:t>
            </a:r>
            <a:r>
              <a:rPr lang="en-GB" dirty="0" err="1"/>
              <a:t>deorece</a:t>
            </a:r>
            <a:r>
              <a:rPr lang="en-GB" dirty="0"/>
              <a:t> </a:t>
            </a:r>
            <a:r>
              <a:rPr lang="en-GB" dirty="0" err="1"/>
              <a:t>este</a:t>
            </a:r>
            <a:r>
              <a:rPr lang="en-GB" dirty="0"/>
              <a:t> </a:t>
            </a:r>
            <a:r>
              <a:rPr lang="en-GB" dirty="0" err="1"/>
              <a:t>foarte</a:t>
            </a:r>
            <a:r>
              <a:rPr lang="en-GB" dirty="0"/>
              <a:t> </a:t>
            </a:r>
            <a:r>
              <a:rPr lang="en-GB" dirty="0" err="1"/>
              <a:t>scump</a:t>
            </a:r>
            <a:r>
              <a:rPr lang="en-GB" dirty="0"/>
              <a:t>). </a:t>
            </a:r>
            <a:r>
              <a:rPr lang="en-GB" dirty="0" err="1"/>
              <a:t>Variația</a:t>
            </a:r>
            <a:r>
              <a:rPr lang="en-GB" dirty="0"/>
              <a:t> </a:t>
            </a:r>
            <a:r>
              <a:rPr lang="en-GB" dirty="0" err="1"/>
              <a:t>detectorilor</a:t>
            </a:r>
            <a:r>
              <a:rPr lang="en-GB" dirty="0"/>
              <a:t> cu </a:t>
            </a:r>
            <a:r>
              <a:rPr lang="en-GB" dirty="0" err="1"/>
              <a:t>semiconductori</a:t>
            </a:r>
            <a:r>
              <a:rPr lang="en-GB" dirty="0"/>
              <a:t> </a:t>
            </a:r>
            <a:r>
              <a:rPr lang="en-GB" dirty="0" err="1"/>
              <a:t>în</a:t>
            </a:r>
            <a:r>
              <a:rPr lang="en-GB" dirty="0"/>
              <a:t> </a:t>
            </a:r>
            <a:r>
              <a:rPr lang="en-GB" dirty="0" err="1"/>
              <a:t>prezent</a:t>
            </a:r>
            <a:r>
              <a:rPr lang="en-GB" dirty="0"/>
              <a:t> se </a:t>
            </a:r>
            <a:r>
              <a:rPr lang="en-GB" dirty="0" err="1"/>
              <a:t>extinde</a:t>
            </a:r>
            <a:r>
              <a:rPr lang="en-GB" dirty="0"/>
              <a:t> </a:t>
            </a:r>
            <a:r>
              <a:rPr lang="en-GB" dirty="0" err="1"/>
              <a:t>prin</a:t>
            </a:r>
            <a:r>
              <a:rPr lang="en-GB" dirty="0"/>
              <a:t> </a:t>
            </a:r>
            <a:r>
              <a:rPr lang="en-GB" dirty="0" err="1"/>
              <a:t>noi</a:t>
            </a:r>
            <a:r>
              <a:rPr lang="en-GB" dirty="0"/>
              <a:t> </a:t>
            </a:r>
            <a:r>
              <a:rPr lang="en-GB" dirty="0" err="1"/>
              <a:t>tehnologii</a:t>
            </a:r>
            <a:r>
              <a:rPr lang="en-GB" dirty="0"/>
              <a:t> </a:t>
            </a:r>
            <a:r>
              <a:rPr lang="en-GB" dirty="0" err="1"/>
              <a:t>ce</a:t>
            </a:r>
            <a:r>
              <a:rPr lang="en-GB" dirty="0"/>
              <a:t> permit </a:t>
            </a:r>
            <a:r>
              <a:rPr lang="en-GB" dirty="0" err="1"/>
              <a:t>obținerea</a:t>
            </a:r>
            <a:r>
              <a:rPr lang="en-GB" dirty="0"/>
              <a:t> </a:t>
            </a:r>
            <a:r>
              <a:rPr lang="en-GB" dirty="0" err="1"/>
              <a:t>filmurilor</a:t>
            </a:r>
            <a:r>
              <a:rPr lang="en-GB" dirty="0"/>
              <a:t> din </a:t>
            </a:r>
            <a:r>
              <a:rPr lang="en-GB" dirty="0" err="1"/>
              <a:t>policristale</a:t>
            </a:r>
            <a:r>
              <a:rPr lang="en-GB" dirty="0"/>
              <a:t> </a:t>
            </a:r>
            <a:r>
              <a:rPr lang="en-GB" dirty="0" err="1"/>
              <a:t>și</a:t>
            </a:r>
            <a:r>
              <a:rPr lang="en-GB" dirty="0"/>
              <a:t> </a:t>
            </a:r>
            <a:r>
              <a:rPr lang="en-GB" dirty="0" err="1"/>
              <a:t>epitaxiale</a:t>
            </a:r>
            <a:r>
              <a:rPr lang="en-GB" dirty="0"/>
              <a:t> de </a:t>
            </a:r>
            <a:r>
              <a:rPr lang="en-GB" dirty="0" err="1"/>
              <a:t>CdZnTe</a:t>
            </a:r>
            <a:r>
              <a:rPr lang="en-GB" dirty="0"/>
              <a:t>/</a:t>
            </a:r>
            <a:r>
              <a:rPr lang="en-GB" dirty="0" err="1"/>
              <a:t>CdTe</a:t>
            </a:r>
            <a:r>
              <a:rPr lang="en-GB" dirty="0"/>
              <a:t>, GaAs, a </a:t>
            </a:r>
            <a:r>
              <a:rPr lang="en-GB" dirty="0" err="1"/>
              <a:t>filmurilor</a:t>
            </a:r>
            <a:r>
              <a:rPr lang="en-GB" dirty="0"/>
              <a:t> cu Z ≥ 80 (de Hg, Tl, </a:t>
            </a:r>
            <a:r>
              <a:rPr lang="en-GB" dirty="0" err="1"/>
              <a:t>Pb</a:t>
            </a:r>
            <a:r>
              <a:rPr lang="en-GB" dirty="0"/>
              <a:t>, Bi), </a:t>
            </a:r>
            <a:r>
              <a:rPr lang="en-GB" dirty="0" err="1"/>
              <a:t>creșterea</a:t>
            </a:r>
            <a:r>
              <a:rPr lang="en-GB" dirty="0"/>
              <a:t> </a:t>
            </a:r>
            <a:r>
              <a:rPr lang="en-GB" dirty="0" err="1"/>
              <a:t>artificială</a:t>
            </a:r>
            <a:r>
              <a:rPr lang="en-GB" dirty="0"/>
              <a:t> a </a:t>
            </a:r>
            <a:r>
              <a:rPr lang="en-GB" dirty="0" err="1"/>
              <a:t>cristalelor</a:t>
            </a:r>
            <a:r>
              <a:rPr lang="en-GB" dirty="0"/>
              <a:t> de </a:t>
            </a:r>
            <a:r>
              <a:rPr lang="ro-RO" dirty="0"/>
              <a:t> </a:t>
            </a:r>
            <a:r>
              <a:rPr lang="ro-RO" dirty="0" smtClean="0"/>
              <a:t>d</a:t>
            </a:r>
            <a:r>
              <a:rPr lang="en-GB" dirty="0" err="1" smtClean="0"/>
              <a:t>etectoarele</a:t>
            </a:r>
            <a:r>
              <a:rPr lang="en-GB" dirty="0" smtClean="0"/>
              <a:t> </a:t>
            </a:r>
            <a:r>
              <a:rPr lang="en-GB" dirty="0" err="1"/>
              <a:t>semiconductoare</a:t>
            </a:r>
            <a:r>
              <a:rPr lang="en-GB" dirty="0"/>
              <a:t> </a:t>
            </a:r>
            <a:r>
              <a:rPr lang="en-GB" dirty="0" err="1"/>
              <a:t>pe</a:t>
            </a:r>
            <a:r>
              <a:rPr lang="en-GB" dirty="0"/>
              <a:t> </a:t>
            </a:r>
            <a:r>
              <a:rPr lang="en-GB" dirty="0" err="1"/>
              <a:t>principiul</a:t>
            </a:r>
            <a:r>
              <a:rPr lang="en-GB" dirty="0"/>
              <a:t> de </a:t>
            </a:r>
            <a:r>
              <a:rPr lang="en-GB" dirty="0" err="1"/>
              <a:t>lucru</a:t>
            </a:r>
            <a:r>
              <a:rPr lang="en-GB" dirty="0"/>
              <a:t> </a:t>
            </a:r>
            <a:r>
              <a:rPr lang="en-GB" dirty="0" err="1"/>
              <a:t>sunt</a:t>
            </a:r>
            <a:r>
              <a:rPr lang="en-GB" dirty="0"/>
              <a:t> </a:t>
            </a:r>
            <a:r>
              <a:rPr lang="en-GB" dirty="0" err="1"/>
              <a:t>analogi</a:t>
            </a:r>
            <a:r>
              <a:rPr lang="en-GB" dirty="0"/>
              <a:t> </a:t>
            </a:r>
            <a:r>
              <a:rPr lang="en-GB" dirty="0" err="1"/>
              <a:t>în</a:t>
            </a:r>
            <a:r>
              <a:rPr lang="en-GB" dirty="0"/>
              <a:t> stare </a:t>
            </a:r>
            <a:r>
              <a:rPr lang="en-GB" dirty="0" err="1"/>
              <a:t>solidă</a:t>
            </a:r>
            <a:r>
              <a:rPr lang="en-GB" dirty="0"/>
              <a:t> </a:t>
            </a:r>
            <a:r>
              <a:rPr lang="en-GB" dirty="0" err="1"/>
              <a:t>ai</a:t>
            </a:r>
            <a:r>
              <a:rPr lang="en-GB" dirty="0"/>
              <a:t> </a:t>
            </a:r>
            <a:r>
              <a:rPr lang="en-GB" dirty="0" err="1"/>
              <a:t>detectoarelor</a:t>
            </a:r>
            <a:r>
              <a:rPr lang="en-GB" dirty="0"/>
              <a:t> cu gaze, </a:t>
            </a:r>
            <a:r>
              <a:rPr lang="en-GB" dirty="0" err="1"/>
              <a:t>dar</a:t>
            </a:r>
            <a:r>
              <a:rPr lang="en-GB" dirty="0"/>
              <a:t> se </a:t>
            </a:r>
            <a:r>
              <a:rPr lang="en-GB" dirty="0" err="1"/>
              <a:t>caracterizează</a:t>
            </a:r>
            <a:r>
              <a:rPr lang="en-GB" dirty="0"/>
              <a:t> cu </a:t>
            </a:r>
            <a:r>
              <a:rPr lang="en-GB" dirty="0" err="1"/>
              <a:t>următoarele</a:t>
            </a:r>
            <a:r>
              <a:rPr lang="en-GB" dirty="0"/>
              <a:t>: </a:t>
            </a:r>
            <a:endParaRPr lang="ro-RO" dirty="0"/>
          </a:p>
          <a:p>
            <a:pPr lvl="0"/>
            <a:r>
              <a:rPr lang="ro-RO" dirty="0"/>
              <a:t>energia necesară pentru generarea unei perechi de purtători de sarcină în detector este mult mai mică (2,96 eV în Ge și 3,66 eV în Si) decât în ​​gazele care umplu camerele (~ 30 eV). Astfel, numărul de perechi formate în detector  este mai puțin supuse fluctuațiilor statice. Totodată, raportul semnal util / zgomot este mai mare;</a:t>
            </a:r>
          </a:p>
          <a:p>
            <a:pPr lvl="0"/>
            <a:r>
              <a:rPr lang="ro-RO" dirty="0"/>
              <a:t>densitatea materialelor detectorilor semiconductoare este mult mai mare decât densitatea gazelor care umplu camerele de ionizare. Prin urmare, chiar și detectoarele cu dimensiuni mici  pot înregistra particule, gama cuante cu energii înalte prin eficiența mărită, a interacțiunii cu materia. Probabilitatea fotoefectului este direct proporțională cu Z</a:t>
            </a:r>
            <a:r>
              <a:rPr lang="ro-RO" baseline="30000" dirty="0"/>
              <a:t>5 </a:t>
            </a:r>
            <a:r>
              <a:rPr lang="ro-RO" dirty="0"/>
              <a:t>(Z- numărul atomic al materialului semiconductor);</a:t>
            </a:r>
          </a:p>
          <a:p>
            <a:pPr lvl="0"/>
            <a:r>
              <a:rPr lang="ro-RO" dirty="0"/>
              <a:t>timpul de răspuns electric este mult mai scurt (1-10 ns) decât în ​​camerele de ionizare, deoarece mobilitatea purtătorului într-un semiconductor este mult mai mare decât mobilitatea ionilor și a electronilor din camere de ionizare.</a:t>
            </a:r>
          </a:p>
          <a:p>
            <a:pPr marL="0" indent="0">
              <a:buNone/>
            </a:pPr>
            <a:r>
              <a:rPr lang="ro-RO" dirty="0" smtClean="0"/>
              <a:t>       </a:t>
            </a:r>
            <a:r>
              <a:rPr lang="en-GB" dirty="0" err="1" smtClean="0"/>
              <a:t>Cele</a:t>
            </a:r>
            <a:r>
              <a:rPr lang="en-GB" dirty="0" smtClean="0"/>
              <a:t> </a:t>
            </a:r>
            <a:r>
              <a:rPr lang="en-GB" dirty="0" err="1"/>
              <a:t>mai</a:t>
            </a:r>
            <a:r>
              <a:rPr lang="en-GB" dirty="0"/>
              <a:t> </a:t>
            </a:r>
            <a:r>
              <a:rPr lang="en-GB" dirty="0" err="1"/>
              <a:t>răspândite</a:t>
            </a:r>
            <a:r>
              <a:rPr lang="en-GB" dirty="0"/>
              <a:t> </a:t>
            </a:r>
            <a:r>
              <a:rPr lang="en-GB" dirty="0" err="1"/>
              <a:t>sunt</a:t>
            </a:r>
            <a:r>
              <a:rPr lang="en-GB" dirty="0"/>
              <a:t> </a:t>
            </a:r>
            <a:r>
              <a:rPr lang="en-GB" dirty="0" err="1"/>
              <a:t>detectoarele</a:t>
            </a:r>
            <a:r>
              <a:rPr lang="en-GB" dirty="0"/>
              <a:t> </a:t>
            </a:r>
            <a:r>
              <a:rPr lang="en-GB" dirty="0" err="1"/>
              <a:t>semiconductoare</a:t>
            </a:r>
            <a:r>
              <a:rPr lang="en-GB" dirty="0"/>
              <a:t> din </a:t>
            </a:r>
            <a:r>
              <a:rPr lang="en-GB" dirty="0" err="1"/>
              <a:t>cristale</a:t>
            </a:r>
            <a:r>
              <a:rPr lang="en-GB" dirty="0"/>
              <a:t> de Si (</a:t>
            </a:r>
            <a:r>
              <a:rPr lang="en-GB" dirty="0" err="1"/>
              <a:t>densitatea</a:t>
            </a:r>
            <a:r>
              <a:rPr lang="en-GB" dirty="0"/>
              <a:t> 2,3 g / cm</a:t>
            </a:r>
            <a:r>
              <a:rPr lang="en-GB" baseline="30000" dirty="0"/>
              <a:t>3</a:t>
            </a:r>
            <a:r>
              <a:rPr lang="en-GB" dirty="0"/>
              <a:t>) </a:t>
            </a:r>
            <a:r>
              <a:rPr lang="en-GB" dirty="0" err="1"/>
              <a:t>și</a:t>
            </a:r>
            <a:r>
              <a:rPr lang="en-GB" dirty="0"/>
              <a:t> Ge (5,3 g / cm</a:t>
            </a:r>
            <a:r>
              <a:rPr lang="en-GB" baseline="30000" dirty="0"/>
              <a:t>3</a:t>
            </a:r>
            <a:r>
              <a:rPr lang="en-GB" dirty="0"/>
              <a:t>) (</a:t>
            </a:r>
            <a:r>
              <a:rPr lang="en-GB" dirty="0" err="1"/>
              <a:t>HPGe</a:t>
            </a:r>
            <a:r>
              <a:rPr lang="en-GB" dirty="0"/>
              <a:t>),  </a:t>
            </a:r>
            <a:r>
              <a:rPr lang="en-GB" dirty="0" err="1"/>
              <a:t>CdTe</a:t>
            </a:r>
            <a:r>
              <a:rPr lang="en-GB" dirty="0"/>
              <a:t>, CZT, </a:t>
            </a:r>
            <a:r>
              <a:rPr lang="en-GB" dirty="0" err="1"/>
              <a:t>diamantul</a:t>
            </a:r>
            <a:r>
              <a:rPr lang="en-GB" dirty="0"/>
              <a:t> (</a:t>
            </a:r>
            <a:r>
              <a:rPr lang="en-GB" dirty="0" err="1"/>
              <a:t>mai</a:t>
            </a:r>
            <a:r>
              <a:rPr lang="en-GB" dirty="0"/>
              <a:t> </a:t>
            </a:r>
            <a:r>
              <a:rPr lang="en-GB" dirty="0" err="1"/>
              <a:t>rar</a:t>
            </a:r>
            <a:r>
              <a:rPr lang="en-GB" dirty="0"/>
              <a:t>, </a:t>
            </a:r>
            <a:r>
              <a:rPr lang="en-GB" dirty="0" err="1"/>
              <a:t>deorece</a:t>
            </a:r>
            <a:r>
              <a:rPr lang="en-GB" dirty="0"/>
              <a:t> </a:t>
            </a:r>
            <a:r>
              <a:rPr lang="en-GB" dirty="0" err="1"/>
              <a:t>este</a:t>
            </a:r>
            <a:r>
              <a:rPr lang="en-GB" dirty="0"/>
              <a:t> </a:t>
            </a:r>
            <a:r>
              <a:rPr lang="en-GB" dirty="0" err="1"/>
              <a:t>foarte</a:t>
            </a:r>
            <a:r>
              <a:rPr lang="en-GB" dirty="0"/>
              <a:t> </a:t>
            </a:r>
            <a:r>
              <a:rPr lang="en-GB" dirty="0" err="1"/>
              <a:t>scump</a:t>
            </a:r>
            <a:r>
              <a:rPr lang="en-GB" dirty="0"/>
              <a:t>). </a:t>
            </a:r>
            <a:r>
              <a:rPr lang="en-GB" dirty="0" err="1"/>
              <a:t>Variația</a:t>
            </a:r>
            <a:r>
              <a:rPr lang="en-GB" dirty="0"/>
              <a:t> </a:t>
            </a:r>
            <a:r>
              <a:rPr lang="en-GB" dirty="0" err="1"/>
              <a:t>detectorilor</a:t>
            </a:r>
            <a:r>
              <a:rPr lang="en-GB" dirty="0"/>
              <a:t> cu </a:t>
            </a:r>
            <a:r>
              <a:rPr lang="en-GB" dirty="0" err="1"/>
              <a:t>semiconductori</a:t>
            </a:r>
            <a:r>
              <a:rPr lang="en-GB" dirty="0"/>
              <a:t> </a:t>
            </a:r>
            <a:r>
              <a:rPr lang="en-GB" dirty="0" err="1"/>
              <a:t>în</a:t>
            </a:r>
            <a:r>
              <a:rPr lang="en-GB" dirty="0"/>
              <a:t> </a:t>
            </a:r>
            <a:r>
              <a:rPr lang="en-GB" dirty="0" err="1"/>
              <a:t>prezent</a:t>
            </a:r>
            <a:r>
              <a:rPr lang="en-GB" dirty="0"/>
              <a:t> se </a:t>
            </a:r>
            <a:r>
              <a:rPr lang="en-GB" dirty="0" err="1"/>
              <a:t>extinde</a:t>
            </a:r>
            <a:r>
              <a:rPr lang="en-GB" dirty="0"/>
              <a:t> </a:t>
            </a:r>
            <a:r>
              <a:rPr lang="en-GB" dirty="0" err="1"/>
              <a:t>prin</a:t>
            </a:r>
            <a:r>
              <a:rPr lang="en-GB" dirty="0"/>
              <a:t> </a:t>
            </a:r>
            <a:r>
              <a:rPr lang="en-GB" dirty="0" err="1"/>
              <a:t>noi</a:t>
            </a:r>
            <a:r>
              <a:rPr lang="en-GB" dirty="0"/>
              <a:t> </a:t>
            </a:r>
            <a:r>
              <a:rPr lang="en-GB" dirty="0" err="1"/>
              <a:t>tehnologii</a:t>
            </a:r>
            <a:r>
              <a:rPr lang="en-GB" dirty="0"/>
              <a:t> </a:t>
            </a:r>
            <a:r>
              <a:rPr lang="en-GB" dirty="0" err="1"/>
              <a:t>ce</a:t>
            </a:r>
            <a:r>
              <a:rPr lang="en-GB" dirty="0"/>
              <a:t> permit </a:t>
            </a:r>
            <a:r>
              <a:rPr lang="en-GB" dirty="0" err="1"/>
              <a:t>obținerea</a:t>
            </a:r>
            <a:r>
              <a:rPr lang="en-GB" dirty="0"/>
              <a:t> </a:t>
            </a:r>
            <a:r>
              <a:rPr lang="en-GB" dirty="0" err="1"/>
              <a:t>filmurilor</a:t>
            </a:r>
            <a:r>
              <a:rPr lang="en-GB" dirty="0"/>
              <a:t> din </a:t>
            </a:r>
            <a:r>
              <a:rPr lang="en-GB" dirty="0" err="1"/>
              <a:t>policristale</a:t>
            </a:r>
            <a:r>
              <a:rPr lang="en-GB" dirty="0"/>
              <a:t> </a:t>
            </a:r>
            <a:r>
              <a:rPr lang="en-GB" dirty="0" err="1"/>
              <a:t>și</a:t>
            </a:r>
            <a:r>
              <a:rPr lang="en-GB" dirty="0"/>
              <a:t> </a:t>
            </a:r>
            <a:r>
              <a:rPr lang="en-GB" dirty="0" err="1"/>
              <a:t>epitaxiale</a:t>
            </a:r>
            <a:r>
              <a:rPr lang="en-GB" dirty="0"/>
              <a:t> de </a:t>
            </a:r>
            <a:r>
              <a:rPr lang="en-GB" dirty="0" err="1"/>
              <a:t>CdZnTe</a:t>
            </a:r>
            <a:r>
              <a:rPr lang="en-GB" dirty="0"/>
              <a:t>/</a:t>
            </a:r>
            <a:r>
              <a:rPr lang="en-GB" dirty="0" err="1"/>
              <a:t>CdTe</a:t>
            </a:r>
            <a:r>
              <a:rPr lang="en-GB" dirty="0"/>
              <a:t>, GaAs, a </a:t>
            </a:r>
            <a:r>
              <a:rPr lang="en-GB" dirty="0" err="1"/>
              <a:t>filmurilor</a:t>
            </a:r>
            <a:r>
              <a:rPr lang="en-GB" dirty="0"/>
              <a:t> cu Z ≥ 80 (de Hg, Tl, </a:t>
            </a:r>
            <a:r>
              <a:rPr lang="en-GB" dirty="0" err="1"/>
              <a:t>Pb</a:t>
            </a:r>
            <a:r>
              <a:rPr lang="en-GB" dirty="0"/>
              <a:t>, Bi), </a:t>
            </a:r>
            <a:r>
              <a:rPr lang="en-GB" dirty="0" err="1"/>
              <a:t>creșterea</a:t>
            </a:r>
            <a:r>
              <a:rPr lang="en-GB" dirty="0"/>
              <a:t> </a:t>
            </a:r>
            <a:r>
              <a:rPr lang="en-GB" dirty="0" err="1"/>
              <a:t>artificială</a:t>
            </a:r>
            <a:r>
              <a:rPr lang="en-GB" dirty="0"/>
              <a:t> a </a:t>
            </a:r>
            <a:r>
              <a:rPr lang="en-GB" dirty="0" err="1"/>
              <a:t>cristalelor</a:t>
            </a:r>
            <a:r>
              <a:rPr lang="en-GB" dirty="0"/>
              <a:t> de </a:t>
            </a:r>
            <a:r>
              <a:rPr lang="en-GB" dirty="0" err="1"/>
              <a:t>diamant</a:t>
            </a:r>
            <a:r>
              <a:rPr lang="en-GB" dirty="0"/>
              <a:t>, </a:t>
            </a:r>
            <a:r>
              <a:rPr lang="en-GB" dirty="0" err="1"/>
              <a:t>noilor</a:t>
            </a:r>
            <a:r>
              <a:rPr lang="en-GB" dirty="0"/>
              <a:t> </a:t>
            </a:r>
            <a:r>
              <a:rPr lang="en-GB" dirty="0" err="1"/>
              <a:t>compuși</a:t>
            </a:r>
            <a:r>
              <a:rPr lang="en-GB" dirty="0"/>
              <a:t> </a:t>
            </a:r>
            <a:r>
              <a:rPr lang="en-GB" dirty="0" err="1"/>
              <a:t>semiconductori</a:t>
            </a:r>
            <a:r>
              <a:rPr lang="en-GB" dirty="0"/>
              <a:t> </a:t>
            </a:r>
            <a:r>
              <a:rPr lang="en-GB" dirty="0" err="1"/>
              <a:t>dopați</a:t>
            </a:r>
            <a:r>
              <a:rPr lang="en-GB" dirty="0"/>
              <a:t> cu </a:t>
            </a:r>
            <a:r>
              <a:rPr lang="en-GB" dirty="0" err="1"/>
              <a:t>bor</a:t>
            </a:r>
            <a:r>
              <a:rPr lang="en-GB" dirty="0"/>
              <a:t> (</a:t>
            </a:r>
            <a:r>
              <a:rPr lang="en-GB" dirty="0" err="1"/>
              <a:t>pentru</a:t>
            </a:r>
            <a:r>
              <a:rPr lang="en-GB" dirty="0"/>
              <a:t> </a:t>
            </a:r>
            <a:r>
              <a:rPr lang="en-GB" dirty="0" err="1"/>
              <a:t>detecția</a:t>
            </a:r>
            <a:r>
              <a:rPr lang="en-GB" dirty="0"/>
              <a:t> </a:t>
            </a:r>
            <a:r>
              <a:rPr lang="en-GB" dirty="0" err="1"/>
              <a:t>neutronilor</a:t>
            </a:r>
            <a:r>
              <a:rPr lang="en-GB" dirty="0"/>
              <a:t>), etc.</a:t>
            </a:r>
            <a:endParaRPr lang="ro-RO" dirty="0"/>
          </a:p>
          <a:p>
            <a:r>
              <a:rPr lang="en-GB" dirty="0" err="1" smtClean="0"/>
              <a:t>Cercetările</a:t>
            </a:r>
            <a:r>
              <a:rPr lang="en-GB" dirty="0" smtClean="0"/>
              <a:t> </a:t>
            </a:r>
            <a:r>
              <a:rPr lang="en-GB" dirty="0" err="1" smtClean="0"/>
              <a:t>și</a:t>
            </a:r>
            <a:r>
              <a:rPr lang="en-GB" dirty="0" smtClean="0"/>
              <a:t> </a:t>
            </a:r>
            <a:r>
              <a:rPr lang="en-GB" dirty="0" err="1"/>
              <a:t>progresele</a:t>
            </a:r>
            <a:r>
              <a:rPr lang="en-GB" dirty="0"/>
              <a:t> </a:t>
            </a:r>
            <a:r>
              <a:rPr lang="en-GB" dirty="0" err="1"/>
              <a:t>recente</a:t>
            </a:r>
            <a:r>
              <a:rPr lang="en-GB" dirty="0"/>
              <a:t> </a:t>
            </a:r>
            <a:r>
              <a:rPr lang="en-GB" dirty="0" err="1"/>
              <a:t>în</a:t>
            </a:r>
            <a:r>
              <a:rPr lang="en-GB" dirty="0"/>
              <a:t> </a:t>
            </a:r>
            <a:r>
              <a:rPr lang="en-GB" dirty="0" err="1"/>
              <a:t>aplicațiile</a:t>
            </a:r>
            <a:r>
              <a:rPr lang="en-GB" dirty="0"/>
              <a:t> </a:t>
            </a:r>
            <a:r>
              <a:rPr lang="en-GB" dirty="0" err="1"/>
              <a:t>dispozitivelor</a:t>
            </a:r>
            <a:r>
              <a:rPr lang="en-GB" dirty="0"/>
              <a:t> </a:t>
            </a:r>
            <a:r>
              <a:rPr lang="en-GB" dirty="0" err="1"/>
              <a:t>fotonice</a:t>
            </a:r>
            <a:r>
              <a:rPr lang="en-GB" dirty="0"/>
              <a:t> </a:t>
            </a:r>
            <a:r>
              <a:rPr lang="en-GB" dirty="0" err="1"/>
              <a:t>în</a:t>
            </a:r>
            <a:r>
              <a:rPr lang="en-GB" dirty="0"/>
              <a:t> </a:t>
            </a:r>
            <a:r>
              <a:rPr lang="en-GB" dirty="0" err="1"/>
              <a:t>detectarea</a:t>
            </a:r>
            <a:r>
              <a:rPr lang="en-GB" dirty="0"/>
              <a:t> </a:t>
            </a:r>
            <a:r>
              <a:rPr lang="en-GB" dirty="0" err="1"/>
              <a:t>radiațiilor</a:t>
            </a:r>
            <a:r>
              <a:rPr lang="en-GB" dirty="0"/>
              <a:t> </a:t>
            </a:r>
            <a:r>
              <a:rPr lang="en-GB" dirty="0" err="1"/>
              <a:t>inclusiv</a:t>
            </a:r>
            <a:r>
              <a:rPr lang="en-GB" dirty="0"/>
              <a:t> de </a:t>
            </a:r>
            <a:r>
              <a:rPr lang="en-GB" dirty="0" err="1"/>
              <a:t>interes</a:t>
            </a:r>
            <a:r>
              <a:rPr lang="en-GB" dirty="0"/>
              <a:t> major medical, </a:t>
            </a:r>
            <a:r>
              <a:rPr lang="en-GB" dirty="0" err="1"/>
              <a:t>sunt</a:t>
            </a:r>
            <a:r>
              <a:rPr lang="en-GB" dirty="0"/>
              <a:t> concentrate </a:t>
            </a:r>
            <a:r>
              <a:rPr lang="en-GB" dirty="0" err="1"/>
              <a:t>pe</a:t>
            </a:r>
            <a:r>
              <a:rPr lang="en-GB" dirty="0"/>
              <a:t> </a:t>
            </a:r>
            <a:r>
              <a:rPr lang="en-GB" dirty="0" err="1"/>
              <a:t>patru</a:t>
            </a:r>
            <a:r>
              <a:rPr lang="en-GB" dirty="0"/>
              <a:t> </a:t>
            </a:r>
            <a:r>
              <a:rPr lang="en-GB" dirty="0" err="1"/>
              <a:t>tipuri</a:t>
            </a:r>
            <a:r>
              <a:rPr lang="en-GB" dirty="0"/>
              <a:t>; </a:t>
            </a:r>
            <a:r>
              <a:rPr lang="en-GB" dirty="0" err="1"/>
              <a:t>fotodiode</a:t>
            </a:r>
            <a:r>
              <a:rPr lang="en-GB" dirty="0"/>
              <a:t>, </a:t>
            </a:r>
            <a:r>
              <a:rPr lang="en-GB" dirty="0" err="1"/>
              <a:t>fototranzistori</a:t>
            </a:r>
            <a:r>
              <a:rPr lang="en-GB" dirty="0"/>
              <a:t>, </a:t>
            </a:r>
            <a:r>
              <a:rPr lang="en-GB" dirty="0" err="1"/>
              <a:t>inclusiv</a:t>
            </a:r>
            <a:r>
              <a:rPr lang="en-GB" dirty="0"/>
              <a:t> TEC din semiconductor de </a:t>
            </a:r>
            <a:r>
              <a:rPr lang="en-GB" dirty="0" err="1"/>
              <a:t>oxid</a:t>
            </a:r>
            <a:r>
              <a:rPr lang="en-GB" dirty="0"/>
              <a:t> de metal (MOSFETs), </a:t>
            </a:r>
            <a:r>
              <a:rPr lang="en-GB" dirty="0" err="1"/>
              <a:t>dispozitive</a:t>
            </a:r>
            <a:r>
              <a:rPr lang="en-GB" dirty="0"/>
              <a:t> </a:t>
            </a:r>
            <a:r>
              <a:rPr lang="en-GB" dirty="0" err="1"/>
              <a:t>semiconductoare</a:t>
            </a:r>
            <a:r>
              <a:rPr lang="en-GB" dirty="0"/>
              <a:t> cu </a:t>
            </a:r>
            <a:r>
              <a:rPr lang="en-GB" dirty="0" err="1"/>
              <a:t>acumulare</a:t>
            </a:r>
            <a:r>
              <a:rPr lang="en-GB" dirty="0"/>
              <a:t> de </a:t>
            </a:r>
            <a:r>
              <a:rPr lang="en-GB" dirty="0" err="1"/>
              <a:t>sarcini</a:t>
            </a:r>
            <a:r>
              <a:rPr lang="en-GB" dirty="0"/>
              <a:t>  </a:t>
            </a:r>
            <a:r>
              <a:rPr lang="en-GB" dirty="0" err="1"/>
              <a:t>pe</a:t>
            </a:r>
            <a:r>
              <a:rPr lang="en-GB" dirty="0"/>
              <a:t> </a:t>
            </a:r>
            <a:r>
              <a:rPr lang="en-GB" dirty="0" err="1"/>
              <a:t>baza</a:t>
            </a:r>
            <a:r>
              <a:rPr lang="en-GB" dirty="0"/>
              <a:t> de </a:t>
            </a:r>
            <a:r>
              <a:rPr lang="en-GB" dirty="0" err="1"/>
              <a:t>MeO</a:t>
            </a:r>
            <a:r>
              <a:rPr lang="en-GB" dirty="0"/>
              <a:t> (CCD / CMOS). </a:t>
            </a:r>
            <a:endParaRPr lang="ro-RO" dirty="0"/>
          </a:p>
          <a:p>
            <a:endParaRPr lang="ro-RO" dirty="0"/>
          </a:p>
        </p:txBody>
      </p:sp>
    </p:spTree>
    <p:extLst>
      <p:ext uri="{BB962C8B-B14F-4D97-AF65-F5344CB8AC3E}">
        <p14:creationId xmlns:p14="http://schemas.microsoft.com/office/powerpoint/2010/main" val="2310730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778" y="151921"/>
            <a:ext cx="8323115" cy="691025"/>
          </a:xfrm>
        </p:spPr>
        <p:txBody>
          <a:bodyPr>
            <a:normAutofit/>
          </a:bodyPr>
          <a:lstStyle/>
          <a:p>
            <a:r>
              <a:rPr lang="en-US" dirty="0" smtClean="0"/>
              <a:t>P-n </a:t>
            </a:r>
            <a:r>
              <a:rPr lang="en-US" dirty="0" err="1" smtClean="0"/>
              <a:t>jonctiunea</a:t>
            </a:r>
            <a:r>
              <a:rPr lang="en-US" dirty="0" smtClean="0"/>
              <a:t>. Contact </a:t>
            </a:r>
            <a:r>
              <a:rPr lang="en-US" dirty="0" err="1" smtClean="0"/>
              <a:t>blocare</a:t>
            </a:r>
            <a:endParaRPr lang="ro-RO" dirty="0"/>
          </a:p>
        </p:txBody>
      </p:sp>
      <p:pic>
        <p:nvPicPr>
          <p:cNvPr id="5" name="Picture 4"/>
          <p:cNvPicPr>
            <a:picLocks noChangeAspect="1"/>
          </p:cNvPicPr>
          <p:nvPr/>
        </p:nvPicPr>
        <p:blipFill>
          <a:blip r:embed="rId2"/>
          <a:stretch>
            <a:fillRect/>
          </a:stretch>
        </p:blipFill>
        <p:spPr>
          <a:xfrm>
            <a:off x="0" y="1225701"/>
            <a:ext cx="4894217" cy="5653917"/>
          </a:xfrm>
          <a:prstGeom prst="rect">
            <a:avLst/>
          </a:prstGeom>
        </p:spPr>
      </p:pic>
      <p:pic>
        <p:nvPicPr>
          <p:cNvPr id="7" name="Picture 6"/>
          <p:cNvPicPr>
            <a:picLocks noChangeAspect="1"/>
          </p:cNvPicPr>
          <p:nvPr/>
        </p:nvPicPr>
        <p:blipFill>
          <a:blip r:embed="rId3"/>
          <a:stretch>
            <a:fillRect/>
          </a:stretch>
        </p:blipFill>
        <p:spPr>
          <a:xfrm>
            <a:off x="6862355" y="1360713"/>
            <a:ext cx="4158964" cy="1626806"/>
          </a:xfrm>
          <a:prstGeom prst="rect">
            <a:avLst/>
          </a:prstGeom>
        </p:spPr>
      </p:pic>
      <p:sp>
        <p:nvSpPr>
          <p:cNvPr id="3" name="Rectangle 2"/>
          <p:cNvSpPr/>
          <p:nvPr/>
        </p:nvSpPr>
        <p:spPr>
          <a:xfrm>
            <a:off x="6357257" y="842946"/>
            <a:ext cx="5593198" cy="369332"/>
          </a:xfrm>
          <a:prstGeom prst="rect">
            <a:avLst/>
          </a:prstGeom>
        </p:spPr>
        <p:txBody>
          <a:bodyPr wrap="none">
            <a:spAutoFit/>
          </a:bodyPr>
          <a:lstStyle/>
          <a:p>
            <a:r>
              <a:rPr lang="en-US" b="1" dirty="0"/>
              <a:t>Regiunea </a:t>
            </a:r>
            <a:r>
              <a:rPr lang="en-US" b="1" dirty="0" err="1"/>
              <a:t>saracita</a:t>
            </a:r>
            <a:r>
              <a:rPr lang="en-US" b="1" dirty="0"/>
              <a:t> </a:t>
            </a:r>
            <a:r>
              <a:rPr lang="en-US" b="1" dirty="0" err="1"/>
              <a:t>detecteaza</a:t>
            </a:r>
            <a:r>
              <a:rPr lang="en-US" b="1" dirty="0"/>
              <a:t> </a:t>
            </a:r>
            <a:r>
              <a:rPr lang="en-US" b="1" dirty="0" err="1"/>
              <a:t>radiatia</a:t>
            </a:r>
            <a:r>
              <a:rPr lang="en-US" b="1" dirty="0"/>
              <a:t> </a:t>
            </a:r>
            <a:r>
              <a:rPr lang="en-US" b="1" dirty="0" err="1"/>
              <a:t>ionizanta</a:t>
            </a:r>
            <a:endParaRPr lang="ro-RO" b="1" dirty="0"/>
          </a:p>
        </p:txBody>
      </p:sp>
      <p:pic>
        <p:nvPicPr>
          <p:cNvPr id="8" name="Picture 7"/>
          <p:cNvPicPr>
            <a:picLocks noChangeAspect="1"/>
          </p:cNvPicPr>
          <p:nvPr/>
        </p:nvPicPr>
        <p:blipFill>
          <a:blip r:embed="rId4"/>
          <a:stretch>
            <a:fillRect/>
          </a:stretch>
        </p:blipFill>
        <p:spPr>
          <a:xfrm>
            <a:off x="5608320" y="2987519"/>
            <a:ext cx="6209740" cy="1654123"/>
          </a:xfrm>
          <a:prstGeom prst="rect">
            <a:avLst/>
          </a:prstGeom>
        </p:spPr>
      </p:pic>
    </p:spTree>
    <p:extLst>
      <p:ext uri="{BB962C8B-B14F-4D97-AF65-F5344CB8AC3E}">
        <p14:creationId xmlns:p14="http://schemas.microsoft.com/office/powerpoint/2010/main" val="2159938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r>
              <a:rPr lang="en-US" sz="2400" dirty="0"/>
              <a:t>The effects of radiation can be permanently damaging to a device. Failure of these circuits can result in the loss of multi-million dollar products and human life. To diminish radiation effects, “</a:t>
            </a:r>
            <a:r>
              <a:rPr lang="en-US" sz="2400" dirty="0" err="1"/>
              <a:t>Radhard</a:t>
            </a:r>
            <a:r>
              <a:rPr lang="en-US" sz="2400" dirty="0"/>
              <a:t>” devices have been fabricated and used in several industries. </a:t>
            </a:r>
            <a:endParaRPr lang="ro-RO" sz="2400" dirty="0" smtClean="0"/>
          </a:p>
          <a:p>
            <a:r>
              <a:rPr lang="en-US" sz="2400" dirty="0" smtClean="0"/>
              <a:t>We </a:t>
            </a:r>
            <a:r>
              <a:rPr lang="en-US" sz="2400" dirty="0"/>
              <a:t>will discuss how radiation effects devices, how these effects can be prevented, and some real world  </a:t>
            </a:r>
            <a:r>
              <a:rPr lang="en-US" sz="2400" dirty="0" err="1"/>
              <a:t>Radhard</a:t>
            </a:r>
            <a:r>
              <a:rPr lang="en-US" sz="2400" dirty="0"/>
              <a:t> devices used today. </a:t>
            </a:r>
          </a:p>
          <a:p>
            <a:endParaRPr lang="ro-RO" dirty="0"/>
          </a:p>
        </p:txBody>
      </p:sp>
    </p:spTree>
    <p:extLst>
      <p:ext uri="{BB962C8B-B14F-4D97-AF65-F5344CB8AC3E}">
        <p14:creationId xmlns:p14="http://schemas.microsoft.com/office/powerpoint/2010/main" val="2691210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6201538" cy="1226282"/>
          </a:xfrm>
        </p:spPr>
        <p:txBody>
          <a:bodyPr>
            <a:normAutofit/>
          </a:bodyPr>
          <a:lstStyle/>
          <a:p>
            <a:r>
              <a:rPr lang="en-US" sz="3600" dirty="0" err="1" smtClean="0"/>
              <a:t>Proprietatile</a:t>
            </a:r>
            <a:r>
              <a:rPr lang="en-US" sz="3600" dirty="0" smtClean="0"/>
              <a:t> </a:t>
            </a:r>
            <a:r>
              <a:rPr lang="en-US" sz="3600" dirty="0" err="1" smtClean="0"/>
              <a:t>detecorilor</a:t>
            </a:r>
            <a:r>
              <a:rPr lang="en-US" sz="3600" dirty="0" smtClean="0"/>
              <a:t> </a:t>
            </a:r>
            <a:r>
              <a:rPr lang="en-US" sz="3600" dirty="0" err="1" smtClean="0"/>
              <a:t>semiconductori</a:t>
            </a:r>
            <a:r>
              <a:rPr lang="en-US" sz="3600" dirty="0" smtClean="0"/>
              <a:t> cu Z mare</a:t>
            </a:r>
            <a:endParaRPr lang="ro-RO" sz="3600" dirty="0"/>
          </a:p>
        </p:txBody>
      </p:sp>
      <p:pic>
        <p:nvPicPr>
          <p:cNvPr id="4" name="Content Placeholder 3"/>
          <p:cNvPicPr>
            <a:picLocks noGrp="1" noChangeAspect="1"/>
          </p:cNvPicPr>
          <p:nvPr>
            <p:ph idx="1"/>
          </p:nvPr>
        </p:nvPicPr>
        <p:blipFill>
          <a:blip r:embed="rId2"/>
          <a:stretch>
            <a:fillRect/>
          </a:stretch>
        </p:blipFill>
        <p:spPr>
          <a:xfrm>
            <a:off x="1611842" y="1789850"/>
            <a:ext cx="4939758" cy="3679616"/>
          </a:xfrm>
          <a:prstGeom prst="rect">
            <a:avLst/>
          </a:prstGeom>
        </p:spPr>
      </p:pic>
      <p:pic>
        <p:nvPicPr>
          <p:cNvPr id="5" name="Picture 4"/>
          <p:cNvPicPr>
            <a:picLocks noChangeAspect="1"/>
          </p:cNvPicPr>
          <p:nvPr/>
        </p:nvPicPr>
        <p:blipFill>
          <a:blip r:embed="rId3"/>
          <a:stretch>
            <a:fillRect/>
          </a:stretch>
        </p:blipFill>
        <p:spPr>
          <a:xfrm>
            <a:off x="7453216" y="0"/>
            <a:ext cx="4738784" cy="6858000"/>
          </a:xfrm>
          <a:prstGeom prst="rect">
            <a:avLst/>
          </a:prstGeom>
        </p:spPr>
      </p:pic>
    </p:spTree>
    <p:extLst>
      <p:ext uri="{BB962C8B-B14F-4D97-AF65-F5344CB8AC3E}">
        <p14:creationId xmlns:p14="http://schemas.microsoft.com/office/powerpoint/2010/main" val="2418868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4995" y="229663"/>
            <a:ext cx="8911687" cy="702666"/>
          </a:xfrm>
        </p:spPr>
        <p:txBody>
          <a:bodyPr/>
          <a:lstStyle/>
          <a:p>
            <a:r>
              <a:rPr lang="ro-RO" dirty="0" smtClean="0"/>
              <a:t>Fotodiodele </a:t>
            </a:r>
            <a:endParaRPr lang="ro-RO" dirty="0"/>
          </a:p>
        </p:txBody>
      </p:sp>
      <p:sp>
        <p:nvSpPr>
          <p:cNvPr id="3" name="Content Placeholder 2"/>
          <p:cNvSpPr>
            <a:spLocks noGrp="1"/>
          </p:cNvSpPr>
          <p:nvPr>
            <p:ph idx="1"/>
          </p:nvPr>
        </p:nvSpPr>
        <p:spPr>
          <a:xfrm>
            <a:off x="340659" y="1380564"/>
            <a:ext cx="11707906" cy="5477435"/>
          </a:xfrm>
        </p:spPr>
        <p:txBody>
          <a:bodyPr>
            <a:normAutofit lnSpcReduction="10000"/>
          </a:bodyPr>
          <a:lstStyle/>
          <a:p>
            <a:r>
              <a:rPr lang="en-GB" sz="2400" i="1" dirty="0" err="1"/>
              <a:t>Utilizarea</a:t>
            </a:r>
            <a:r>
              <a:rPr lang="en-GB" sz="2400" i="1" dirty="0"/>
              <a:t> </a:t>
            </a:r>
            <a:r>
              <a:rPr lang="en-GB" sz="2400" i="1" dirty="0" err="1"/>
              <a:t>fotodiodelor</a:t>
            </a:r>
            <a:r>
              <a:rPr lang="en-GB" sz="2400" dirty="0"/>
              <a:t> </a:t>
            </a:r>
            <a:r>
              <a:rPr lang="en-GB" sz="2400" dirty="0" err="1"/>
              <a:t>asigură</a:t>
            </a:r>
            <a:r>
              <a:rPr lang="en-GB" sz="2400" dirty="0"/>
              <a:t> un </a:t>
            </a:r>
            <a:r>
              <a:rPr lang="en-GB" sz="2400" dirty="0" err="1"/>
              <a:t>semnal</a:t>
            </a:r>
            <a:r>
              <a:rPr lang="en-GB" sz="2400" dirty="0"/>
              <a:t> </a:t>
            </a:r>
            <a:r>
              <a:rPr lang="en-GB" sz="2400" dirty="0" err="1"/>
              <a:t>relativ</a:t>
            </a:r>
            <a:r>
              <a:rPr lang="en-GB" sz="2400" dirty="0"/>
              <a:t> mic la </a:t>
            </a:r>
            <a:r>
              <a:rPr lang="en-GB" sz="2400" dirty="0" err="1"/>
              <a:t>expunerea</a:t>
            </a:r>
            <a:r>
              <a:rPr lang="en-GB" sz="2400" dirty="0"/>
              <a:t> la </a:t>
            </a:r>
            <a:r>
              <a:rPr lang="en-GB" sz="2400" dirty="0" err="1"/>
              <a:t>radiații</a:t>
            </a:r>
            <a:r>
              <a:rPr lang="en-GB" sz="2400" dirty="0"/>
              <a:t> </a:t>
            </a:r>
            <a:r>
              <a:rPr lang="en-GB" sz="2400" dirty="0" err="1"/>
              <a:t>ionizante</a:t>
            </a:r>
            <a:r>
              <a:rPr lang="en-GB" sz="2400" dirty="0"/>
              <a:t>, </a:t>
            </a:r>
            <a:r>
              <a:rPr lang="en-GB" sz="2400" dirty="0" err="1"/>
              <a:t>dar</a:t>
            </a:r>
            <a:r>
              <a:rPr lang="en-GB" sz="2400" dirty="0"/>
              <a:t> </a:t>
            </a:r>
            <a:r>
              <a:rPr lang="en-GB" sz="2400" dirty="0" err="1"/>
              <a:t>totuși</a:t>
            </a:r>
            <a:r>
              <a:rPr lang="en-GB" sz="2400" dirty="0"/>
              <a:t> </a:t>
            </a:r>
            <a:r>
              <a:rPr lang="en-GB" sz="2400" dirty="0" err="1"/>
              <a:t>sunt</a:t>
            </a:r>
            <a:r>
              <a:rPr lang="en-GB" sz="2400" dirty="0"/>
              <a:t> </a:t>
            </a:r>
            <a:r>
              <a:rPr lang="en-GB" sz="2400" dirty="0" err="1"/>
              <a:t>preferate</a:t>
            </a:r>
            <a:r>
              <a:rPr lang="en-GB" sz="2400" dirty="0"/>
              <a:t>, </a:t>
            </a:r>
            <a:r>
              <a:rPr lang="en-GB" sz="2400" dirty="0" err="1"/>
              <a:t>deoarece</a:t>
            </a:r>
            <a:r>
              <a:rPr lang="en-GB" sz="2400" dirty="0"/>
              <a:t> </a:t>
            </a:r>
            <a:r>
              <a:rPr lang="en-GB" sz="2400" dirty="0" err="1"/>
              <a:t>precizia</a:t>
            </a:r>
            <a:r>
              <a:rPr lang="en-GB" sz="2400" dirty="0"/>
              <a:t> </a:t>
            </a:r>
            <a:r>
              <a:rPr lang="en-GB" sz="2400" dirty="0" err="1"/>
              <a:t>este</a:t>
            </a:r>
            <a:r>
              <a:rPr lang="en-GB" sz="2400" dirty="0"/>
              <a:t> </a:t>
            </a:r>
            <a:r>
              <a:rPr lang="en-GB" sz="2400" dirty="0" err="1"/>
              <a:t>crucială</a:t>
            </a:r>
            <a:r>
              <a:rPr lang="en-GB" sz="2400" dirty="0"/>
              <a:t> </a:t>
            </a:r>
            <a:r>
              <a:rPr lang="en-GB" sz="2400" dirty="0" err="1"/>
              <a:t>în</a:t>
            </a:r>
            <a:r>
              <a:rPr lang="en-GB" sz="2400" dirty="0"/>
              <a:t> </a:t>
            </a:r>
            <a:r>
              <a:rPr lang="en-GB" sz="2400" dirty="0" err="1"/>
              <a:t>dozimetrie</a:t>
            </a:r>
            <a:r>
              <a:rPr lang="en-GB" sz="2400" dirty="0"/>
              <a:t>, </a:t>
            </a:r>
            <a:r>
              <a:rPr lang="en-GB" sz="2400" dirty="0" err="1"/>
              <a:t>iar</a:t>
            </a:r>
            <a:r>
              <a:rPr lang="en-GB" sz="2400" dirty="0"/>
              <a:t> </a:t>
            </a:r>
            <a:r>
              <a:rPr lang="en-GB" sz="2400" dirty="0" err="1"/>
              <a:t>fotodiodele</a:t>
            </a:r>
            <a:r>
              <a:rPr lang="en-GB" sz="2400" dirty="0"/>
              <a:t> </a:t>
            </a:r>
            <a:r>
              <a:rPr lang="en-GB" sz="2400" dirty="0" err="1"/>
              <a:t>generează</a:t>
            </a:r>
            <a:r>
              <a:rPr lang="en-GB" sz="2400" dirty="0"/>
              <a:t> un </a:t>
            </a:r>
            <a:r>
              <a:rPr lang="en-GB" sz="2400" dirty="0" err="1"/>
              <a:t>semnal</a:t>
            </a:r>
            <a:r>
              <a:rPr lang="en-GB" sz="2400" dirty="0"/>
              <a:t> practice </a:t>
            </a:r>
            <a:r>
              <a:rPr lang="en-GB" sz="2400" dirty="0" err="1"/>
              <a:t>pur</a:t>
            </a:r>
            <a:r>
              <a:rPr lang="en-GB" sz="2400" dirty="0"/>
              <a:t> cu </a:t>
            </a:r>
            <a:r>
              <a:rPr lang="en-GB" sz="2400" dirty="0" err="1"/>
              <a:t>zgomot</a:t>
            </a:r>
            <a:r>
              <a:rPr lang="en-GB" sz="2400" dirty="0"/>
              <a:t> minim. </a:t>
            </a:r>
            <a:r>
              <a:rPr lang="en-GB" sz="2400" dirty="0" err="1"/>
              <a:t>Curentul</a:t>
            </a:r>
            <a:r>
              <a:rPr lang="en-GB" sz="2400" dirty="0"/>
              <a:t> </a:t>
            </a:r>
            <a:r>
              <a:rPr lang="en-GB" sz="2400" dirty="0" err="1"/>
              <a:t>fotodiodelor</a:t>
            </a:r>
            <a:r>
              <a:rPr lang="en-GB" sz="2400" dirty="0"/>
              <a:t> </a:t>
            </a:r>
            <a:r>
              <a:rPr lang="en-GB" sz="2400" dirty="0" err="1"/>
              <a:t>indus</a:t>
            </a:r>
            <a:r>
              <a:rPr lang="en-GB" sz="2400" dirty="0"/>
              <a:t> de </a:t>
            </a:r>
            <a:r>
              <a:rPr lang="en-GB" sz="2400" dirty="0" err="1"/>
              <a:t>radiație</a:t>
            </a:r>
            <a:r>
              <a:rPr lang="en-GB" sz="2400" dirty="0"/>
              <a:t> </a:t>
            </a:r>
            <a:r>
              <a:rPr lang="en-GB" sz="2400" dirty="0" err="1"/>
              <a:t>curge</a:t>
            </a:r>
            <a:r>
              <a:rPr lang="en-GB" sz="2400" dirty="0"/>
              <a:t> </a:t>
            </a:r>
            <a:r>
              <a:rPr lang="en-GB" sz="2400" dirty="0" err="1"/>
              <a:t>numai</a:t>
            </a:r>
            <a:r>
              <a:rPr lang="en-GB" sz="2400" dirty="0"/>
              <a:t> </a:t>
            </a:r>
            <a:r>
              <a:rPr lang="en-GB" sz="2400" dirty="0" err="1"/>
              <a:t>în</a:t>
            </a:r>
            <a:r>
              <a:rPr lang="en-GB" sz="2400" dirty="0"/>
              <a:t> </a:t>
            </a:r>
            <a:r>
              <a:rPr lang="en-GB" sz="2400" dirty="0" err="1"/>
              <a:t>timpul</a:t>
            </a:r>
            <a:r>
              <a:rPr lang="en-GB" sz="2400" dirty="0"/>
              <a:t> </a:t>
            </a:r>
            <a:r>
              <a:rPr lang="en-GB" sz="2400" dirty="0" err="1"/>
              <a:t>expunerii</a:t>
            </a:r>
            <a:r>
              <a:rPr lang="en-GB" sz="2400" dirty="0"/>
              <a:t> la </a:t>
            </a:r>
            <a:r>
              <a:rPr lang="en-GB" sz="2400" dirty="0" err="1"/>
              <a:t>radiații</a:t>
            </a:r>
            <a:r>
              <a:rPr lang="en-GB" sz="2400" dirty="0"/>
              <a:t>, </a:t>
            </a:r>
            <a:r>
              <a:rPr lang="en-GB" sz="2400" dirty="0" err="1"/>
              <a:t>oferind</a:t>
            </a:r>
            <a:r>
              <a:rPr lang="en-GB" sz="2400" dirty="0"/>
              <a:t> </a:t>
            </a:r>
            <a:r>
              <a:rPr lang="en-GB" sz="2400" dirty="0" err="1"/>
              <a:t>astfel</a:t>
            </a:r>
            <a:r>
              <a:rPr lang="en-GB" sz="2400" dirty="0"/>
              <a:t> un </a:t>
            </a:r>
            <a:r>
              <a:rPr lang="en-GB" sz="2400" dirty="0" err="1"/>
              <a:t>semnal</a:t>
            </a:r>
            <a:r>
              <a:rPr lang="en-GB" sz="2400" dirty="0"/>
              <a:t> electric de </a:t>
            </a:r>
            <a:r>
              <a:rPr lang="en-GB" sz="2400" dirty="0" err="1"/>
              <a:t>măsurare</a:t>
            </a:r>
            <a:r>
              <a:rPr lang="en-GB" sz="2400" dirty="0"/>
              <a:t> / </a:t>
            </a:r>
            <a:r>
              <a:rPr lang="en-GB" sz="2400" dirty="0" err="1"/>
              <a:t>ieșire</a:t>
            </a:r>
            <a:r>
              <a:rPr lang="en-GB" sz="2400" dirty="0"/>
              <a:t> direct. </a:t>
            </a:r>
            <a:r>
              <a:rPr lang="en-GB" sz="2400" dirty="0" err="1"/>
              <a:t>Prezenta</a:t>
            </a:r>
            <a:r>
              <a:rPr lang="en-GB" sz="2400" dirty="0"/>
              <a:t> </a:t>
            </a:r>
            <a:r>
              <a:rPr lang="en-GB" sz="2400" dirty="0" err="1"/>
              <a:t>caracteristică</a:t>
            </a:r>
            <a:r>
              <a:rPr lang="en-GB" sz="2400" dirty="0"/>
              <a:t> </a:t>
            </a:r>
            <a:r>
              <a:rPr lang="en-GB" sz="2400" dirty="0" err="1"/>
              <a:t>denotă</a:t>
            </a:r>
            <a:r>
              <a:rPr lang="en-GB" sz="2400" dirty="0"/>
              <a:t> </a:t>
            </a:r>
            <a:r>
              <a:rPr lang="en-GB" sz="2400" dirty="0" err="1"/>
              <a:t>că</a:t>
            </a:r>
            <a:r>
              <a:rPr lang="en-GB" sz="2400" dirty="0"/>
              <a:t> </a:t>
            </a:r>
            <a:r>
              <a:rPr lang="en-GB" sz="2400" dirty="0" err="1"/>
              <a:t>fotodiodele</a:t>
            </a:r>
            <a:r>
              <a:rPr lang="en-GB" sz="2400" dirty="0"/>
              <a:t> </a:t>
            </a:r>
            <a:r>
              <a:rPr lang="en-GB" sz="2400" dirty="0" err="1"/>
              <a:t>sunt</a:t>
            </a:r>
            <a:r>
              <a:rPr lang="en-GB" sz="2400" dirty="0"/>
              <a:t> </a:t>
            </a:r>
            <a:r>
              <a:rPr lang="en-GB" sz="2400" dirty="0" err="1"/>
              <a:t>dozimetre</a:t>
            </a:r>
            <a:r>
              <a:rPr lang="en-GB" sz="2400" dirty="0"/>
              <a:t> active </a:t>
            </a:r>
            <a:r>
              <a:rPr lang="en-GB" sz="2400" dirty="0" err="1"/>
              <a:t>și</a:t>
            </a:r>
            <a:r>
              <a:rPr lang="en-GB" sz="2400" dirty="0"/>
              <a:t> </a:t>
            </a:r>
            <a:r>
              <a:rPr lang="en-GB" sz="2400" dirty="0" err="1"/>
              <a:t>în</a:t>
            </a:r>
            <a:r>
              <a:rPr lang="en-GB" sz="2400" dirty="0"/>
              <a:t> </a:t>
            </a:r>
            <a:r>
              <a:rPr lang="en-GB" sz="2400" dirty="0" err="1"/>
              <a:t>timp</a:t>
            </a:r>
            <a:r>
              <a:rPr lang="en-GB" sz="2400" dirty="0"/>
              <a:t> real. </a:t>
            </a:r>
            <a:r>
              <a:rPr lang="en-GB" sz="2400" dirty="0" err="1"/>
              <a:t>Fotodiodele</a:t>
            </a:r>
            <a:r>
              <a:rPr lang="en-GB" sz="2400" dirty="0"/>
              <a:t> pot fi </a:t>
            </a:r>
            <a:r>
              <a:rPr lang="en-GB" sz="2400" dirty="0" err="1"/>
              <a:t>caracterizate</a:t>
            </a:r>
            <a:r>
              <a:rPr lang="en-GB" sz="2400" dirty="0"/>
              <a:t> </a:t>
            </a:r>
            <a:r>
              <a:rPr lang="en-GB" sz="2400" dirty="0" err="1"/>
              <a:t>și</a:t>
            </a:r>
            <a:r>
              <a:rPr lang="en-GB" sz="2400" dirty="0"/>
              <a:t> ca </a:t>
            </a:r>
            <a:r>
              <a:rPr lang="en-GB" sz="2400" dirty="0" err="1"/>
              <a:t>dozimetre</a:t>
            </a:r>
            <a:r>
              <a:rPr lang="en-GB" sz="2400" dirty="0"/>
              <a:t> </a:t>
            </a:r>
            <a:r>
              <a:rPr lang="en-GB" sz="2400" dirty="0" err="1"/>
              <a:t>dure</a:t>
            </a:r>
            <a:r>
              <a:rPr lang="en-GB" sz="2400" dirty="0"/>
              <a:t>, </a:t>
            </a:r>
            <a:r>
              <a:rPr lang="en-GB" sz="2400" dirty="0" err="1"/>
              <a:t>deoarece</a:t>
            </a:r>
            <a:r>
              <a:rPr lang="en-GB" sz="2400" dirty="0"/>
              <a:t> </a:t>
            </a:r>
            <a:r>
              <a:rPr lang="en-GB" sz="2400" dirty="0" err="1"/>
              <a:t>pierderea</a:t>
            </a:r>
            <a:r>
              <a:rPr lang="en-GB" sz="2400" dirty="0"/>
              <a:t> </a:t>
            </a:r>
            <a:r>
              <a:rPr lang="en-GB" sz="2400" dirty="0" err="1"/>
              <a:t>sensibilității</a:t>
            </a:r>
            <a:r>
              <a:rPr lang="en-GB" sz="2400" dirty="0"/>
              <a:t> </a:t>
            </a:r>
            <a:r>
              <a:rPr lang="en-GB" sz="2400" dirty="0" err="1"/>
              <a:t>după</a:t>
            </a:r>
            <a:r>
              <a:rPr lang="en-GB" sz="2400" dirty="0"/>
              <a:t> </a:t>
            </a:r>
            <a:r>
              <a:rPr lang="en-GB" sz="2400" dirty="0" err="1"/>
              <a:t>expunerea</a:t>
            </a:r>
            <a:r>
              <a:rPr lang="en-GB" sz="2400" dirty="0"/>
              <a:t> la </a:t>
            </a:r>
            <a:r>
              <a:rPr lang="en-GB" sz="2400" dirty="0" err="1"/>
              <a:t>radiații</a:t>
            </a:r>
            <a:r>
              <a:rPr lang="en-GB" sz="2400" dirty="0"/>
              <a:t> </a:t>
            </a:r>
            <a:r>
              <a:rPr lang="en-GB" sz="2400" dirty="0" err="1"/>
              <a:t>este</a:t>
            </a:r>
            <a:r>
              <a:rPr lang="en-GB" sz="2400" dirty="0"/>
              <a:t> </a:t>
            </a:r>
            <a:r>
              <a:rPr lang="en-GB" sz="2400" dirty="0" err="1"/>
              <a:t>neglijabilă</a:t>
            </a:r>
            <a:r>
              <a:rPr lang="en-GB" sz="2400" dirty="0"/>
              <a:t>, </a:t>
            </a:r>
            <a:r>
              <a:rPr lang="en-GB" sz="2400" dirty="0" err="1"/>
              <a:t>având</a:t>
            </a:r>
            <a:r>
              <a:rPr lang="en-GB" sz="2400" dirty="0"/>
              <a:t> </a:t>
            </a:r>
            <a:r>
              <a:rPr lang="en-GB" sz="2400" dirty="0" err="1"/>
              <a:t>astfel</a:t>
            </a:r>
            <a:r>
              <a:rPr lang="en-GB" sz="2400" dirty="0"/>
              <a:t> o </a:t>
            </a:r>
            <a:r>
              <a:rPr lang="en-GB" sz="2400" dirty="0" err="1"/>
              <a:t>repetabilitate</a:t>
            </a:r>
            <a:r>
              <a:rPr lang="en-GB" sz="2400" dirty="0"/>
              <a:t> </a:t>
            </a:r>
            <a:r>
              <a:rPr lang="en-GB" sz="2400" dirty="0" err="1"/>
              <a:t>mai</a:t>
            </a:r>
            <a:r>
              <a:rPr lang="en-GB" sz="2400" dirty="0"/>
              <a:t> mare. </a:t>
            </a:r>
            <a:r>
              <a:rPr lang="en-GB" sz="2400" dirty="0" err="1"/>
              <a:t>Aceasta</a:t>
            </a:r>
            <a:r>
              <a:rPr lang="en-GB" sz="2400" dirty="0"/>
              <a:t> </a:t>
            </a:r>
            <a:r>
              <a:rPr lang="en-GB" sz="2400" dirty="0" err="1"/>
              <a:t>este</a:t>
            </a:r>
            <a:r>
              <a:rPr lang="en-GB" sz="2400" dirty="0"/>
              <a:t> o </a:t>
            </a:r>
            <a:r>
              <a:rPr lang="en-GB" sz="2400" dirty="0" err="1"/>
              <a:t>caracteristică</a:t>
            </a:r>
            <a:r>
              <a:rPr lang="en-GB" sz="2400" dirty="0"/>
              <a:t> </a:t>
            </a:r>
            <a:r>
              <a:rPr lang="en-GB" sz="2400" dirty="0" err="1"/>
              <a:t>cheie</a:t>
            </a:r>
            <a:r>
              <a:rPr lang="en-GB" sz="2400" dirty="0"/>
              <a:t> </a:t>
            </a:r>
            <a:r>
              <a:rPr lang="en-GB" sz="2400" dirty="0" err="1"/>
              <a:t>pentru</a:t>
            </a:r>
            <a:r>
              <a:rPr lang="en-GB" sz="2400" dirty="0"/>
              <a:t> </a:t>
            </a:r>
            <a:r>
              <a:rPr lang="en-GB" sz="2400" dirty="0" err="1"/>
              <a:t>dozimetre</a:t>
            </a:r>
            <a:r>
              <a:rPr lang="en-GB" sz="2400" dirty="0"/>
              <a:t>, </a:t>
            </a:r>
            <a:r>
              <a:rPr lang="en-GB" sz="2400" dirty="0" err="1"/>
              <a:t>deoarece</a:t>
            </a:r>
            <a:r>
              <a:rPr lang="en-GB" sz="2400" dirty="0"/>
              <a:t> </a:t>
            </a:r>
            <a:r>
              <a:rPr lang="en-GB" sz="2400" dirty="0" err="1"/>
              <a:t>sunt</a:t>
            </a:r>
            <a:r>
              <a:rPr lang="en-GB" sz="2400" dirty="0"/>
              <a:t> </a:t>
            </a:r>
            <a:r>
              <a:rPr lang="en-GB" sz="2400" dirty="0" err="1"/>
              <a:t>utilizate</a:t>
            </a:r>
            <a:r>
              <a:rPr lang="en-GB" sz="2400" dirty="0"/>
              <a:t> </a:t>
            </a:r>
            <a:r>
              <a:rPr lang="en-GB" sz="2400" dirty="0" err="1"/>
              <a:t>în</a:t>
            </a:r>
            <a:r>
              <a:rPr lang="en-GB" sz="2400" dirty="0"/>
              <a:t> mod </a:t>
            </a:r>
            <a:r>
              <a:rPr lang="en-GB" sz="2400" dirty="0" err="1"/>
              <a:t>repetat</a:t>
            </a:r>
            <a:r>
              <a:rPr lang="en-GB" sz="2400" dirty="0"/>
              <a:t> </a:t>
            </a:r>
            <a:r>
              <a:rPr lang="en-GB" sz="2400" dirty="0" err="1"/>
              <a:t>pentru</a:t>
            </a:r>
            <a:r>
              <a:rPr lang="en-GB" sz="2400" dirty="0"/>
              <a:t> </a:t>
            </a:r>
            <a:r>
              <a:rPr lang="en-GB" sz="2400" dirty="0" err="1"/>
              <a:t>măsurători</a:t>
            </a:r>
            <a:r>
              <a:rPr lang="en-GB" sz="2400" dirty="0"/>
              <a:t> ale </a:t>
            </a:r>
            <a:r>
              <a:rPr lang="en-GB" sz="2400" dirty="0" err="1"/>
              <a:t>dozelor</a:t>
            </a:r>
            <a:r>
              <a:rPr lang="en-GB" sz="2400" dirty="0"/>
              <a:t> </a:t>
            </a:r>
            <a:r>
              <a:rPr lang="en-GB" sz="2400" dirty="0" err="1"/>
              <a:t>în</a:t>
            </a:r>
            <a:r>
              <a:rPr lang="en-GB" sz="2400" dirty="0"/>
              <a:t> </a:t>
            </a:r>
            <a:r>
              <a:rPr lang="en-GB" sz="2400" dirty="0" err="1"/>
              <a:t>diferite</a:t>
            </a:r>
            <a:r>
              <a:rPr lang="en-GB" sz="2400" dirty="0"/>
              <a:t> </a:t>
            </a:r>
            <a:r>
              <a:rPr lang="en-GB" sz="2400" dirty="0" err="1"/>
              <a:t>sesiuni</a:t>
            </a:r>
            <a:r>
              <a:rPr lang="en-GB" sz="2400" dirty="0"/>
              <a:t>. </a:t>
            </a:r>
            <a:endParaRPr lang="ro-RO" sz="2400" dirty="0"/>
          </a:p>
          <a:p>
            <a:r>
              <a:rPr lang="en-GB" sz="2400" dirty="0" err="1"/>
              <a:t>Diodele</a:t>
            </a:r>
            <a:r>
              <a:rPr lang="en-GB" sz="2400" dirty="0"/>
              <a:t> </a:t>
            </a:r>
            <a:r>
              <a:rPr lang="en-GB" sz="2400" dirty="0" err="1"/>
              <a:t>semiconductoare</a:t>
            </a:r>
            <a:r>
              <a:rPr lang="en-GB" sz="2400" dirty="0"/>
              <a:t>  </a:t>
            </a:r>
            <a:r>
              <a:rPr lang="en-GB" sz="2400" dirty="0" err="1"/>
              <a:t>determină</a:t>
            </a:r>
            <a:r>
              <a:rPr lang="en-GB" sz="2400" dirty="0"/>
              <a:t> </a:t>
            </a:r>
            <a:r>
              <a:rPr lang="en-GB" sz="2400" dirty="0" err="1"/>
              <a:t>în</a:t>
            </a:r>
            <a:r>
              <a:rPr lang="en-GB" sz="2400" dirty="0"/>
              <a:t> </a:t>
            </a:r>
            <a:r>
              <a:rPr lang="en-GB" sz="2400" dirty="0" err="1"/>
              <a:t>timp</a:t>
            </a:r>
            <a:r>
              <a:rPr lang="en-GB" sz="2400" dirty="0"/>
              <a:t> real </a:t>
            </a:r>
            <a:r>
              <a:rPr lang="en-GB" sz="2400" dirty="0" err="1"/>
              <a:t>doza</a:t>
            </a:r>
            <a:r>
              <a:rPr lang="en-GB" sz="2400" dirty="0"/>
              <a:t>, </a:t>
            </a:r>
            <a:r>
              <a:rPr lang="en-GB" sz="2400" dirty="0" err="1"/>
              <a:t>dar</a:t>
            </a:r>
            <a:r>
              <a:rPr lang="en-GB" sz="2400" dirty="0"/>
              <a:t> </a:t>
            </a:r>
            <a:r>
              <a:rPr lang="en-GB" sz="2400" dirty="0" err="1"/>
              <a:t>necesită</a:t>
            </a:r>
            <a:r>
              <a:rPr lang="en-GB" sz="2400" dirty="0"/>
              <a:t> </a:t>
            </a:r>
            <a:r>
              <a:rPr lang="en-GB" sz="2400" dirty="0" err="1"/>
              <a:t>mai</a:t>
            </a:r>
            <a:r>
              <a:rPr lang="en-GB" sz="2400" dirty="0"/>
              <a:t> </a:t>
            </a:r>
            <a:r>
              <a:rPr lang="en-GB" sz="2400" dirty="0" err="1"/>
              <a:t>muți</a:t>
            </a:r>
            <a:r>
              <a:rPr lang="en-GB" sz="2400" dirty="0"/>
              <a:t> </a:t>
            </a:r>
            <a:r>
              <a:rPr lang="en-GB" sz="2400" dirty="0" err="1"/>
              <a:t>factori</a:t>
            </a:r>
            <a:r>
              <a:rPr lang="en-GB" sz="2400" dirty="0"/>
              <a:t> </a:t>
            </a:r>
            <a:r>
              <a:rPr lang="en-GB" sz="2400" dirty="0" err="1"/>
              <a:t>corectivi</a:t>
            </a:r>
            <a:r>
              <a:rPr lang="en-GB" sz="2400" dirty="0"/>
              <a:t>, </a:t>
            </a:r>
            <a:r>
              <a:rPr lang="en-GB" sz="2400" dirty="0" err="1"/>
              <a:t>deoarece</a:t>
            </a:r>
            <a:r>
              <a:rPr lang="en-GB" sz="2400" dirty="0"/>
              <a:t> </a:t>
            </a:r>
            <a:r>
              <a:rPr lang="en-GB" sz="2400" dirty="0" err="1"/>
              <a:t>sunt</a:t>
            </a:r>
            <a:r>
              <a:rPr lang="en-GB" sz="2400" dirty="0"/>
              <a:t> </a:t>
            </a:r>
            <a:r>
              <a:rPr lang="en-GB" sz="2400" dirty="0" err="1"/>
              <a:t>dependente</a:t>
            </a:r>
            <a:r>
              <a:rPr lang="en-GB" sz="2400" dirty="0"/>
              <a:t> de </a:t>
            </a:r>
            <a:r>
              <a:rPr lang="en-GB" sz="2400" dirty="0" err="1"/>
              <a:t>energia</a:t>
            </a:r>
            <a:r>
              <a:rPr lang="en-GB" sz="2400" dirty="0"/>
              <a:t> </a:t>
            </a:r>
            <a:r>
              <a:rPr lang="en-GB" sz="2400" dirty="0" err="1"/>
              <a:t>radiației</a:t>
            </a:r>
            <a:r>
              <a:rPr lang="en-GB" sz="2400" dirty="0"/>
              <a:t>, </a:t>
            </a:r>
            <a:r>
              <a:rPr lang="en-GB" sz="2400" dirty="0" err="1"/>
              <a:t>unghiul</a:t>
            </a:r>
            <a:r>
              <a:rPr lang="en-GB" sz="2400" dirty="0"/>
              <a:t> incident al </a:t>
            </a:r>
            <a:r>
              <a:rPr lang="en-GB" sz="2400" dirty="0" err="1"/>
              <a:t>radiației</a:t>
            </a:r>
            <a:r>
              <a:rPr lang="en-GB" sz="2400" dirty="0"/>
              <a:t>, de rata </a:t>
            </a:r>
            <a:r>
              <a:rPr lang="en-GB" sz="2400" dirty="0" err="1"/>
              <a:t>dozei</a:t>
            </a:r>
            <a:r>
              <a:rPr lang="en-GB" sz="2400" dirty="0"/>
              <a:t>, temperature </a:t>
            </a:r>
            <a:r>
              <a:rPr lang="en-GB" sz="2400" dirty="0" err="1"/>
              <a:t>mediului</a:t>
            </a:r>
            <a:r>
              <a:rPr lang="en-GB" sz="2400" dirty="0"/>
              <a:t> de </a:t>
            </a:r>
            <a:r>
              <a:rPr lang="en-GB" sz="2400" dirty="0" err="1"/>
              <a:t>lucru</a:t>
            </a:r>
            <a:r>
              <a:rPr lang="en-GB" sz="2400" dirty="0"/>
              <a:t>, </a:t>
            </a:r>
            <a:r>
              <a:rPr lang="en-GB" sz="2400" dirty="0" err="1"/>
              <a:t>configurația</a:t>
            </a:r>
            <a:r>
              <a:rPr lang="en-GB" sz="2400" dirty="0"/>
              <a:t> </a:t>
            </a:r>
            <a:r>
              <a:rPr lang="en-GB" sz="2400" dirty="0" err="1"/>
              <a:t>câmpului</a:t>
            </a:r>
            <a:r>
              <a:rPr lang="en-GB" sz="2400" dirty="0"/>
              <a:t> de </a:t>
            </a:r>
            <a:r>
              <a:rPr lang="en-GB" sz="2400" dirty="0" err="1"/>
              <a:t>radiații</a:t>
            </a:r>
            <a:r>
              <a:rPr lang="en-GB" sz="2400" dirty="0"/>
              <a:t>, </a:t>
            </a:r>
            <a:r>
              <a:rPr lang="en-GB" sz="2400" dirty="0" err="1"/>
              <a:t>distanței</a:t>
            </a:r>
            <a:r>
              <a:rPr lang="en-GB" sz="2400" dirty="0"/>
              <a:t> detector-</a:t>
            </a:r>
            <a:r>
              <a:rPr lang="en-GB" sz="2400" dirty="0" err="1"/>
              <a:t>sursă</a:t>
            </a:r>
            <a:r>
              <a:rPr lang="en-GB" sz="2400" dirty="0"/>
              <a:t>, etc.</a:t>
            </a:r>
            <a:endParaRPr lang="ro-RO" sz="2400" dirty="0"/>
          </a:p>
          <a:p>
            <a:endParaRPr lang="ro-RO" dirty="0"/>
          </a:p>
        </p:txBody>
      </p:sp>
    </p:spTree>
    <p:extLst>
      <p:ext uri="{BB962C8B-B14F-4D97-AF65-F5344CB8AC3E}">
        <p14:creationId xmlns:p14="http://schemas.microsoft.com/office/powerpoint/2010/main" val="2422410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0667" y="283451"/>
            <a:ext cx="4435404" cy="738525"/>
          </a:xfrm>
        </p:spPr>
        <p:txBody>
          <a:bodyPr/>
          <a:lstStyle/>
          <a:p>
            <a:r>
              <a:rPr lang="ro-RO" dirty="0" smtClean="0"/>
              <a:t>Fototranzistoarele </a:t>
            </a:r>
            <a:endParaRPr lang="ro-RO" dirty="0"/>
          </a:p>
        </p:txBody>
      </p:sp>
      <p:sp>
        <p:nvSpPr>
          <p:cNvPr id="3" name="Content Placeholder 2"/>
          <p:cNvSpPr>
            <a:spLocks noGrp="1"/>
          </p:cNvSpPr>
          <p:nvPr>
            <p:ph idx="1"/>
          </p:nvPr>
        </p:nvSpPr>
        <p:spPr>
          <a:xfrm>
            <a:off x="484094" y="1506072"/>
            <a:ext cx="11510682" cy="5351928"/>
          </a:xfrm>
        </p:spPr>
        <p:txBody>
          <a:bodyPr/>
          <a:lstStyle/>
          <a:p>
            <a:r>
              <a:rPr lang="en-GB" sz="2400" i="1" dirty="0" err="1"/>
              <a:t>Expunerea</a:t>
            </a:r>
            <a:r>
              <a:rPr lang="en-GB" sz="2400" i="1" dirty="0"/>
              <a:t> </a:t>
            </a:r>
            <a:r>
              <a:rPr lang="en-GB" sz="2400" i="1" dirty="0" err="1"/>
              <a:t>fototranzistoarelor</a:t>
            </a:r>
            <a:r>
              <a:rPr lang="en-GB" sz="2400" b="1" dirty="0"/>
              <a:t> </a:t>
            </a:r>
            <a:r>
              <a:rPr lang="en-GB" sz="2400" dirty="0"/>
              <a:t>la </a:t>
            </a:r>
            <a:r>
              <a:rPr lang="en-GB" sz="2400" dirty="0" err="1"/>
              <a:t>radiații</a:t>
            </a:r>
            <a:r>
              <a:rPr lang="en-GB" sz="2400" dirty="0"/>
              <a:t> </a:t>
            </a:r>
            <a:r>
              <a:rPr lang="en-GB" sz="2400" dirty="0" err="1"/>
              <a:t>stimulează</a:t>
            </a:r>
            <a:r>
              <a:rPr lang="en-GB" sz="2400" dirty="0"/>
              <a:t> </a:t>
            </a:r>
            <a:r>
              <a:rPr lang="en-GB" sz="2400" dirty="0" err="1"/>
              <a:t>fluxul</a:t>
            </a:r>
            <a:r>
              <a:rPr lang="en-GB" sz="2400" dirty="0"/>
              <a:t> de </a:t>
            </a:r>
            <a:r>
              <a:rPr lang="en-GB" sz="2400" dirty="0" err="1"/>
              <a:t>sarcini</a:t>
            </a:r>
            <a:r>
              <a:rPr lang="en-GB" sz="2400" dirty="0"/>
              <a:t> / </a:t>
            </a:r>
            <a:r>
              <a:rPr lang="en-GB" sz="2400" dirty="0" err="1"/>
              <a:t>fotocurentul</a:t>
            </a:r>
            <a:r>
              <a:rPr lang="en-GB" sz="2400" dirty="0"/>
              <a:t>, care </a:t>
            </a:r>
            <a:r>
              <a:rPr lang="en-GB" sz="2400" dirty="0" err="1"/>
              <a:t>este</a:t>
            </a:r>
            <a:r>
              <a:rPr lang="en-GB" sz="2400" dirty="0"/>
              <a:t> o </a:t>
            </a:r>
            <a:r>
              <a:rPr lang="en-GB" sz="2400" dirty="0" err="1"/>
              <a:t>înregistrare</a:t>
            </a:r>
            <a:r>
              <a:rPr lang="en-GB" sz="2400" dirty="0"/>
              <a:t> a </a:t>
            </a:r>
            <a:r>
              <a:rPr lang="en-GB" sz="2400" dirty="0" err="1"/>
              <a:t>tipului</a:t>
            </a:r>
            <a:r>
              <a:rPr lang="en-GB" sz="2400" dirty="0"/>
              <a:t> de </a:t>
            </a:r>
            <a:r>
              <a:rPr lang="en-GB" sz="2400" dirty="0" err="1"/>
              <a:t>radiație</a:t>
            </a:r>
            <a:r>
              <a:rPr lang="en-GB" sz="2400" dirty="0"/>
              <a:t> care a </a:t>
            </a:r>
            <a:r>
              <a:rPr lang="en-GB" sz="2400" dirty="0" err="1"/>
              <a:t>indus</a:t>
            </a:r>
            <a:r>
              <a:rPr lang="en-GB" sz="2400" dirty="0"/>
              <a:t>-o. </a:t>
            </a:r>
            <a:r>
              <a:rPr lang="en-GB" sz="2400" dirty="0" err="1"/>
              <a:t>Prin</a:t>
            </a:r>
            <a:r>
              <a:rPr lang="en-GB" sz="2400" dirty="0"/>
              <a:t> </a:t>
            </a:r>
            <a:r>
              <a:rPr lang="en-GB" sz="2400" dirty="0" err="1"/>
              <a:t>urmare</a:t>
            </a:r>
            <a:r>
              <a:rPr lang="en-GB" sz="2400" dirty="0"/>
              <a:t>, </a:t>
            </a:r>
            <a:r>
              <a:rPr lang="en-GB" sz="2400" dirty="0" err="1"/>
              <a:t>cuantificarea</a:t>
            </a:r>
            <a:r>
              <a:rPr lang="en-GB" sz="2400" dirty="0"/>
              <a:t>, </a:t>
            </a:r>
            <a:r>
              <a:rPr lang="en-GB" sz="2400" dirty="0" err="1"/>
              <a:t>evaluarea</a:t>
            </a:r>
            <a:r>
              <a:rPr lang="en-GB" sz="2400" dirty="0"/>
              <a:t> </a:t>
            </a:r>
            <a:r>
              <a:rPr lang="en-GB" sz="2400" dirty="0" err="1"/>
              <a:t>și</a:t>
            </a:r>
            <a:r>
              <a:rPr lang="en-GB" sz="2400" dirty="0"/>
              <a:t> </a:t>
            </a:r>
            <a:r>
              <a:rPr lang="en-GB" sz="2400" dirty="0" err="1"/>
              <a:t>măsurarea</a:t>
            </a:r>
            <a:r>
              <a:rPr lang="en-GB" sz="2400" dirty="0"/>
              <a:t> </a:t>
            </a:r>
            <a:r>
              <a:rPr lang="en-GB" sz="2400" dirty="0" err="1"/>
              <a:t>exactă</a:t>
            </a:r>
            <a:r>
              <a:rPr lang="en-GB" sz="2400" dirty="0"/>
              <a:t> a </a:t>
            </a:r>
            <a:r>
              <a:rPr lang="en-GB" sz="2400" dirty="0" err="1"/>
              <a:t>tuturor</a:t>
            </a:r>
            <a:r>
              <a:rPr lang="en-GB" sz="2400" dirty="0"/>
              <a:t> </a:t>
            </a:r>
            <a:r>
              <a:rPr lang="en-GB" sz="2400" dirty="0" err="1"/>
              <a:t>sarcinilor</a:t>
            </a:r>
            <a:r>
              <a:rPr lang="en-GB" sz="2400" dirty="0"/>
              <a:t> </a:t>
            </a:r>
            <a:r>
              <a:rPr lang="en-GB" sz="2400" dirty="0" err="1"/>
              <a:t>colectate</a:t>
            </a:r>
            <a:r>
              <a:rPr lang="en-GB" sz="2400" dirty="0"/>
              <a:t> </a:t>
            </a:r>
            <a:r>
              <a:rPr lang="en-GB" sz="2400" dirty="0" err="1"/>
              <a:t>garantează</a:t>
            </a:r>
            <a:r>
              <a:rPr lang="en-GB" sz="2400" dirty="0"/>
              <a:t> </a:t>
            </a:r>
            <a:r>
              <a:rPr lang="en-GB" sz="2400" dirty="0" err="1"/>
              <a:t>identificarea</a:t>
            </a:r>
            <a:r>
              <a:rPr lang="en-GB" sz="2400" dirty="0"/>
              <a:t> </a:t>
            </a:r>
            <a:r>
              <a:rPr lang="en-GB" sz="2400" dirty="0" err="1"/>
              <a:t>exactă</a:t>
            </a:r>
            <a:r>
              <a:rPr lang="en-GB" sz="2400" dirty="0"/>
              <a:t> a </a:t>
            </a:r>
            <a:r>
              <a:rPr lang="en-GB" sz="2400" dirty="0" err="1"/>
              <a:t>radiației</a:t>
            </a:r>
            <a:r>
              <a:rPr lang="en-GB" sz="2400" dirty="0"/>
              <a:t> care induce </a:t>
            </a:r>
            <a:r>
              <a:rPr lang="en-GB" sz="2400" dirty="0" err="1"/>
              <a:t>această</a:t>
            </a:r>
            <a:r>
              <a:rPr lang="en-GB" sz="2400" dirty="0"/>
              <a:t> </a:t>
            </a:r>
            <a:r>
              <a:rPr lang="en-GB" sz="2400" dirty="0" err="1"/>
              <a:t>sarcină</a:t>
            </a:r>
            <a:r>
              <a:rPr lang="en-GB" sz="2400" dirty="0"/>
              <a:t> / </a:t>
            </a:r>
            <a:r>
              <a:rPr lang="en-GB" sz="2400" dirty="0" err="1"/>
              <a:t>fotocurent</a:t>
            </a:r>
            <a:r>
              <a:rPr lang="en-GB" sz="2400" dirty="0"/>
              <a:t>. </a:t>
            </a:r>
            <a:r>
              <a:rPr lang="en-GB" sz="2400" dirty="0" err="1"/>
              <a:t>Produsul</a:t>
            </a:r>
            <a:r>
              <a:rPr lang="en-GB" sz="2400" dirty="0"/>
              <a:t> </a:t>
            </a:r>
            <a:r>
              <a:rPr lang="en-GB" sz="2400" dirty="0" err="1"/>
              <a:t>fotocurentului</a:t>
            </a:r>
            <a:r>
              <a:rPr lang="en-GB" sz="2400" dirty="0"/>
              <a:t> cu </a:t>
            </a:r>
            <a:r>
              <a:rPr lang="en-GB" sz="2400" dirty="0" err="1"/>
              <a:t>timpul</a:t>
            </a:r>
            <a:r>
              <a:rPr lang="en-GB" sz="2400" dirty="0"/>
              <a:t> necesar </a:t>
            </a:r>
            <a:r>
              <a:rPr lang="en-GB" sz="2400" dirty="0" err="1"/>
              <a:t>pentru</a:t>
            </a:r>
            <a:r>
              <a:rPr lang="en-GB" sz="2400" dirty="0"/>
              <a:t> </a:t>
            </a:r>
            <a:r>
              <a:rPr lang="en-GB" sz="2400" dirty="0" err="1"/>
              <a:t>colectarea</a:t>
            </a:r>
            <a:r>
              <a:rPr lang="en-GB" sz="2400" dirty="0"/>
              <a:t> </a:t>
            </a:r>
            <a:r>
              <a:rPr lang="en-GB" sz="2400" dirty="0" err="1"/>
              <a:t>acestui</a:t>
            </a:r>
            <a:r>
              <a:rPr lang="en-GB" sz="2400" dirty="0"/>
              <a:t> </a:t>
            </a:r>
            <a:r>
              <a:rPr lang="en-GB" sz="2400" dirty="0" err="1"/>
              <a:t>fotocurent</a:t>
            </a:r>
            <a:r>
              <a:rPr lang="en-GB" sz="2400" dirty="0"/>
              <a:t> </a:t>
            </a:r>
            <a:r>
              <a:rPr lang="en-GB" sz="2400" dirty="0" err="1"/>
              <a:t>este</a:t>
            </a:r>
            <a:r>
              <a:rPr lang="en-GB" sz="2400" dirty="0"/>
              <a:t> </a:t>
            </a:r>
            <a:r>
              <a:rPr lang="en-GB" sz="2400" dirty="0" err="1"/>
              <a:t>echivalent</a:t>
            </a:r>
            <a:r>
              <a:rPr lang="en-GB" sz="2400" dirty="0"/>
              <a:t> cu </a:t>
            </a:r>
            <a:r>
              <a:rPr lang="en-GB" sz="2400" dirty="0" err="1"/>
              <a:t>sarcina</a:t>
            </a:r>
            <a:r>
              <a:rPr lang="en-GB" sz="2400" dirty="0"/>
              <a:t> </a:t>
            </a:r>
            <a:r>
              <a:rPr lang="en-GB" sz="2400" dirty="0" err="1"/>
              <a:t>colectată</a:t>
            </a:r>
            <a:r>
              <a:rPr lang="en-GB" sz="2400" dirty="0"/>
              <a:t> de </a:t>
            </a:r>
            <a:r>
              <a:rPr lang="en-GB" sz="2400" dirty="0" err="1"/>
              <a:t>senzor</a:t>
            </a:r>
            <a:r>
              <a:rPr lang="en-GB" sz="2400" dirty="0"/>
              <a:t> </a:t>
            </a:r>
            <a:r>
              <a:rPr lang="en-GB" sz="2400" dirty="0" err="1"/>
              <a:t>în</a:t>
            </a:r>
            <a:r>
              <a:rPr lang="en-GB" sz="2400" dirty="0"/>
              <a:t> </a:t>
            </a:r>
            <a:r>
              <a:rPr lang="en-GB" sz="2400" dirty="0" err="1"/>
              <a:t>acest</a:t>
            </a:r>
            <a:r>
              <a:rPr lang="en-GB" sz="2400" dirty="0"/>
              <a:t> </a:t>
            </a:r>
            <a:r>
              <a:rPr lang="en-GB" sz="2400" dirty="0" err="1"/>
              <a:t>timp</a:t>
            </a:r>
            <a:r>
              <a:rPr lang="en-GB" sz="2400" dirty="0"/>
              <a:t>, </a:t>
            </a:r>
            <a:r>
              <a:rPr lang="en-GB" sz="2400" dirty="0" err="1"/>
              <a:t>proporțională</a:t>
            </a:r>
            <a:r>
              <a:rPr lang="en-GB" sz="2400" dirty="0"/>
              <a:t> cu </a:t>
            </a:r>
            <a:r>
              <a:rPr lang="en-GB" sz="2400" dirty="0" err="1"/>
              <a:t>doza</a:t>
            </a:r>
            <a:r>
              <a:rPr lang="en-GB" sz="2400" dirty="0"/>
              <a:t> </a:t>
            </a:r>
            <a:r>
              <a:rPr lang="en-GB" sz="2400" dirty="0" err="1"/>
              <a:t>absorbită</a:t>
            </a:r>
            <a:r>
              <a:rPr lang="en-GB" sz="2400" dirty="0"/>
              <a:t>. </a:t>
            </a:r>
            <a:r>
              <a:rPr lang="en-GB" sz="2400" dirty="0" err="1"/>
              <a:t>În</a:t>
            </a:r>
            <a:r>
              <a:rPr lang="en-GB" sz="2400" dirty="0"/>
              <a:t> plus, </a:t>
            </a:r>
            <a:r>
              <a:rPr lang="en-GB" sz="2400" dirty="0" err="1"/>
              <a:t>dacă</a:t>
            </a:r>
            <a:r>
              <a:rPr lang="en-GB" sz="2400" dirty="0"/>
              <a:t> </a:t>
            </a:r>
            <a:r>
              <a:rPr lang="en-GB" sz="2400" dirty="0" err="1"/>
              <a:t>realizăm</a:t>
            </a:r>
            <a:r>
              <a:rPr lang="en-GB" sz="2400" dirty="0"/>
              <a:t> o </a:t>
            </a:r>
            <a:r>
              <a:rPr lang="en-GB" sz="2400" dirty="0" err="1"/>
              <a:t>relație</a:t>
            </a:r>
            <a:r>
              <a:rPr lang="en-GB" sz="2400" dirty="0"/>
              <a:t> </a:t>
            </a:r>
            <a:r>
              <a:rPr lang="en-GB" sz="2400" dirty="0" err="1"/>
              <a:t>liniară</a:t>
            </a:r>
            <a:r>
              <a:rPr lang="en-GB" sz="2400" dirty="0"/>
              <a:t> </a:t>
            </a:r>
            <a:r>
              <a:rPr lang="en-GB" sz="2400" dirty="0" err="1"/>
              <a:t>între</a:t>
            </a:r>
            <a:r>
              <a:rPr lang="en-GB" sz="2400" dirty="0"/>
              <a:t> </a:t>
            </a:r>
            <a:r>
              <a:rPr lang="en-GB" sz="2400" dirty="0" err="1"/>
              <a:t>intensitatea</a:t>
            </a:r>
            <a:r>
              <a:rPr lang="en-GB" sz="2400" dirty="0"/>
              <a:t> </a:t>
            </a:r>
            <a:r>
              <a:rPr lang="en-GB" sz="2400" dirty="0" err="1"/>
              <a:t>curentului</a:t>
            </a:r>
            <a:r>
              <a:rPr lang="en-GB" sz="2400" dirty="0"/>
              <a:t> </a:t>
            </a:r>
            <a:r>
              <a:rPr lang="en-GB" sz="2400" dirty="0" err="1"/>
              <a:t>indus</a:t>
            </a:r>
            <a:r>
              <a:rPr lang="en-GB" sz="2400" dirty="0"/>
              <a:t> de </a:t>
            </a:r>
            <a:r>
              <a:rPr lang="en-GB" sz="2400" dirty="0" err="1"/>
              <a:t>radiație</a:t>
            </a:r>
            <a:r>
              <a:rPr lang="en-GB" sz="2400" dirty="0"/>
              <a:t> </a:t>
            </a:r>
            <a:r>
              <a:rPr lang="en-GB" sz="2400" dirty="0" err="1"/>
              <a:t>și</a:t>
            </a:r>
            <a:r>
              <a:rPr lang="en-GB" sz="2400" dirty="0"/>
              <a:t> rata </a:t>
            </a:r>
            <a:r>
              <a:rPr lang="en-GB" sz="2400" dirty="0" err="1"/>
              <a:t>dozei</a:t>
            </a:r>
            <a:r>
              <a:rPr lang="en-GB" sz="2400" dirty="0"/>
              <a:t>, </a:t>
            </a:r>
            <a:r>
              <a:rPr lang="en-GB" sz="2400" dirty="0" err="1"/>
              <a:t>intensitatea</a:t>
            </a:r>
            <a:r>
              <a:rPr lang="en-GB" sz="2400" dirty="0"/>
              <a:t> </a:t>
            </a:r>
            <a:r>
              <a:rPr lang="en-GB" sz="2400" dirty="0" err="1"/>
              <a:t>curentului</a:t>
            </a:r>
            <a:r>
              <a:rPr lang="en-GB" sz="2400" dirty="0"/>
              <a:t> </a:t>
            </a:r>
            <a:r>
              <a:rPr lang="en-GB" sz="2400" dirty="0" err="1"/>
              <a:t>indus</a:t>
            </a:r>
            <a:r>
              <a:rPr lang="en-GB" sz="2400" dirty="0"/>
              <a:t> de </a:t>
            </a:r>
            <a:r>
              <a:rPr lang="en-GB" sz="2400" dirty="0" err="1"/>
              <a:t>radiație</a:t>
            </a:r>
            <a:r>
              <a:rPr lang="en-GB" sz="2400" dirty="0"/>
              <a:t> </a:t>
            </a:r>
            <a:r>
              <a:rPr lang="en-GB" sz="2400" dirty="0" err="1"/>
              <a:t>este</a:t>
            </a:r>
            <a:r>
              <a:rPr lang="en-GB" sz="2400" dirty="0"/>
              <a:t> </a:t>
            </a:r>
            <a:r>
              <a:rPr lang="en-GB" sz="2400" dirty="0" err="1"/>
              <a:t>echivalentă</a:t>
            </a:r>
            <a:r>
              <a:rPr lang="en-GB" sz="2400" dirty="0"/>
              <a:t> cu rata </a:t>
            </a:r>
            <a:r>
              <a:rPr lang="en-GB" sz="2400" dirty="0" err="1"/>
              <a:t>dozei</a:t>
            </a:r>
            <a:r>
              <a:rPr lang="en-GB" sz="2400" dirty="0"/>
              <a:t>. </a:t>
            </a:r>
            <a:r>
              <a:rPr lang="en-GB" sz="2400" b="1" dirty="0" err="1"/>
              <a:t>Fotocurentul</a:t>
            </a:r>
            <a:r>
              <a:rPr lang="en-GB" sz="2400" b="1" dirty="0"/>
              <a:t> </a:t>
            </a:r>
            <a:r>
              <a:rPr lang="en-GB" sz="2400" b="1" dirty="0" err="1"/>
              <a:t>indus</a:t>
            </a:r>
            <a:r>
              <a:rPr lang="en-GB" sz="2400" b="1" dirty="0"/>
              <a:t> de </a:t>
            </a:r>
            <a:r>
              <a:rPr lang="en-GB" sz="2400" b="1" dirty="0" err="1"/>
              <a:t>radiație</a:t>
            </a:r>
            <a:r>
              <a:rPr lang="en-GB" sz="2400" b="1" dirty="0"/>
              <a:t> </a:t>
            </a:r>
            <a:r>
              <a:rPr lang="en-GB" sz="2400" b="1" dirty="0" err="1"/>
              <a:t>va</a:t>
            </a:r>
            <a:r>
              <a:rPr lang="en-GB" sz="2400" b="1" dirty="0"/>
              <a:t> fi </a:t>
            </a:r>
            <a:r>
              <a:rPr lang="en-GB" sz="2400" b="1" dirty="0" err="1"/>
              <a:t>stabil</a:t>
            </a:r>
            <a:r>
              <a:rPr lang="en-GB" sz="2400" b="1" dirty="0"/>
              <a:t> </a:t>
            </a:r>
            <a:r>
              <a:rPr lang="en-GB" sz="2400" b="1" dirty="0" err="1"/>
              <a:t>și</a:t>
            </a:r>
            <a:r>
              <a:rPr lang="en-GB" sz="2400" b="1" dirty="0"/>
              <a:t> </a:t>
            </a:r>
            <a:r>
              <a:rPr lang="en-GB" sz="2400" b="1" dirty="0" err="1"/>
              <a:t>proporțional</a:t>
            </a:r>
            <a:r>
              <a:rPr lang="en-GB" sz="2400" b="1" dirty="0"/>
              <a:t> cu rata </a:t>
            </a:r>
            <a:r>
              <a:rPr lang="en-GB" sz="2400" b="1" dirty="0" err="1"/>
              <a:t>dozei</a:t>
            </a:r>
            <a:r>
              <a:rPr lang="en-GB" sz="2400" b="1" dirty="0"/>
              <a:t>, </a:t>
            </a:r>
            <a:r>
              <a:rPr lang="en-GB" sz="2400" b="1" dirty="0" err="1"/>
              <a:t>atâta</a:t>
            </a:r>
            <a:r>
              <a:rPr lang="en-GB" sz="2400" b="1" dirty="0"/>
              <a:t> </a:t>
            </a:r>
            <a:r>
              <a:rPr lang="en-GB" sz="2400" b="1" dirty="0" err="1"/>
              <a:t>timp</a:t>
            </a:r>
            <a:r>
              <a:rPr lang="en-GB" sz="2400" b="1" dirty="0"/>
              <a:t> </a:t>
            </a:r>
            <a:r>
              <a:rPr lang="en-GB" sz="2400" b="1" dirty="0" err="1"/>
              <a:t>cât</a:t>
            </a:r>
            <a:r>
              <a:rPr lang="en-GB" sz="2400" b="1" dirty="0"/>
              <a:t> rata </a:t>
            </a:r>
            <a:r>
              <a:rPr lang="en-GB" sz="2400" b="1" dirty="0" err="1"/>
              <a:t>dozei</a:t>
            </a:r>
            <a:r>
              <a:rPr lang="en-GB" sz="2400" b="1" dirty="0"/>
              <a:t> de </a:t>
            </a:r>
            <a:r>
              <a:rPr lang="en-GB" sz="2400" b="1" dirty="0" err="1"/>
              <a:t>radiație</a:t>
            </a:r>
            <a:r>
              <a:rPr lang="en-GB" sz="2400" b="1" dirty="0"/>
              <a:t> </a:t>
            </a:r>
            <a:r>
              <a:rPr lang="en-GB" sz="2400" b="1" dirty="0" err="1"/>
              <a:t>incidentă</a:t>
            </a:r>
            <a:r>
              <a:rPr lang="en-GB" sz="2400" b="1" dirty="0"/>
              <a:t> </a:t>
            </a:r>
            <a:r>
              <a:rPr lang="en-GB" sz="2400" b="1" dirty="0" err="1"/>
              <a:t>este</a:t>
            </a:r>
            <a:r>
              <a:rPr lang="en-GB" sz="2400" b="1" dirty="0"/>
              <a:t> </a:t>
            </a:r>
            <a:r>
              <a:rPr lang="en-GB" sz="2400" b="1" dirty="0" err="1"/>
              <a:t>suficient</a:t>
            </a:r>
            <a:r>
              <a:rPr lang="en-GB" sz="2400" b="1" dirty="0"/>
              <a:t> de mare </a:t>
            </a:r>
            <a:r>
              <a:rPr lang="en-GB" sz="2400" b="1" dirty="0" err="1"/>
              <a:t>în</a:t>
            </a:r>
            <a:r>
              <a:rPr lang="en-GB" sz="2400" b="1" dirty="0"/>
              <a:t> </a:t>
            </a:r>
            <a:r>
              <a:rPr lang="en-GB" sz="2400" b="1" dirty="0" err="1"/>
              <a:t>timpul</a:t>
            </a:r>
            <a:r>
              <a:rPr lang="en-GB" sz="2400" b="1" dirty="0"/>
              <a:t> </a:t>
            </a:r>
            <a:r>
              <a:rPr lang="en-GB" sz="2400" b="1" dirty="0" err="1"/>
              <a:t>expunerii</a:t>
            </a:r>
            <a:r>
              <a:rPr lang="en-GB" sz="2400" b="1" dirty="0"/>
              <a:t> . </a:t>
            </a:r>
            <a:endParaRPr lang="ro-RO" sz="2400" b="1" dirty="0"/>
          </a:p>
          <a:p>
            <a:endParaRPr lang="ro-RO" dirty="0"/>
          </a:p>
        </p:txBody>
      </p:sp>
    </p:spTree>
    <p:extLst>
      <p:ext uri="{BB962C8B-B14F-4D97-AF65-F5344CB8AC3E}">
        <p14:creationId xmlns:p14="http://schemas.microsoft.com/office/powerpoint/2010/main" val="3855362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88682"/>
            <a:ext cx="8911687" cy="542839"/>
          </a:xfrm>
        </p:spPr>
        <p:txBody>
          <a:bodyPr>
            <a:normAutofit fontScale="90000"/>
          </a:bodyPr>
          <a:lstStyle/>
          <a:p>
            <a:r>
              <a:rPr lang="ro-RO" dirty="0" smtClean="0"/>
              <a:t>MOSFET</a:t>
            </a:r>
            <a:endParaRPr lang="ro-RO" dirty="0"/>
          </a:p>
        </p:txBody>
      </p:sp>
      <p:sp>
        <p:nvSpPr>
          <p:cNvPr id="3" name="Content Placeholder 2"/>
          <p:cNvSpPr>
            <a:spLocks noGrp="1"/>
          </p:cNvSpPr>
          <p:nvPr>
            <p:ph idx="1"/>
          </p:nvPr>
        </p:nvSpPr>
        <p:spPr>
          <a:xfrm>
            <a:off x="342400" y="1367244"/>
            <a:ext cx="11788639" cy="5242561"/>
          </a:xfrm>
        </p:spPr>
        <p:txBody>
          <a:bodyPr>
            <a:normAutofit fontScale="92500" lnSpcReduction="20000"/>
          </a:bodyPr>
          <a:lstStyle/>
          <a:p>
            <a:r>
              <a:rPr lang="en-GB" sz="2400" i="1" dirty="0" err="1"/>
              <a:t>Utilizarea</a:t>
            </a:r>
            <a:r>
              <a:rPr lang="en-GB" sz="2400" i="1" dirty="0"/>
              <a:t> MOSFET</a:t>
            </a:r>
            <a:r>
              <a:rPr lang="en-GB" sz="2400" dirty="0"/>
              <a:t> ca </a:t>
            </a:r>
            <a:r>
              <a:rPr lang="en-GB" sz="2400" dirty="0" err="1"/>
              <a:t>dozimetru</a:t>
            </a:r>
            <a:r>
              <a:rPr lang="en-GB" sz="2400" dirty="0"/>
              <a:t> a </a:t>
            </a:r>
            <a:r>
              <a:rPr lang="en-GB" sz="2400" dirty="0" err="1"/>
              <a:t>fost</a:t>
            </a:r>
            <a:r>
              <a:rPr lang="en-GB" sz="2400" dirty="0"/>
              <a:t> </a:t>
            </a:r>
            <a:r>
              <a:rPr lang="en-GB" sz="2400" dirty="0" err="1"/>
              <a:t>sugerată</a:t>
            </a:r>
            <a:r>
              <a:rPr lang="en-GB" sz="2400" dirty="0"/>
              <a:t>  (1974) de </a:t>
            </a:r>
            <a:r>
              <a:rPr lang="en-GB" sz="2400" dirty="0" err="1"/>
              <a:t>A.Holmes-Siedle</a:t>
            </a:r>
            <a:r>
              <a:rPr lang="en-GB" sz="2400" dirty="0"/>
              <a:t> [5] </a:t>
            </a:r>
            <a:r>
              <a:rPr lang="en-GB" sz="2400" dirty="0" err="1"/>
              <a:t>iar</a:t>
            </a:r>
            <a:r>
              <a:rPr lang="en-GB" sz="2400" dirty="0"/>
              <a:t> (1978) </a:t>
            </a:r>
            <a:r>
              <a:rPr lang="en-GB" sz="2400" dirty="0" err="1"/>
              <a:t>impreună</a:t>
            </a:r>
            <a:r>
              <a:rPr lang="en-GB" sz="2400" dirty="0"/>
              <a:t> cu Adams [6] a </a:t>
            </a:r>
            <a:r>
              <a:rPr lang="en-GB" sz="2400" dirty="0" err="1"/>
              <a:t>menționat</a:t>
            </a:r>
            <a:r>
              <a:rPr lang="en-GB" sz="2400" dirty="0"/>
              <a:t>, </a:t>
            </a:r>
            <a:r>
              <a:rPr lang="en-GB" sz="2400" dirty="0" err="1"/>
              <a:t>că</a:t>
            </a:r>
            <a:r>
              <a:rPr lang="en-GB" sz="2400" dirty="0"/>
              <a:t> </a:t>
            </a:r>
            <a:r>
              <a:rPr lang="en-GB" sz="2400" dirty="0" err="1"/>
              <a:t>deoarece</a:t>
            </a:r>
            <a:r>
              <a:rPr lang="en-GB" sz="2400" dirty="0"/>
              <a:t> </a:t>
            </a:r>
            <a:r>
              <a:rPr lang="en-GB" sz="2400" dirty="0" err="1"/>
              <a:t>prejudiciile</a:t>
            </a:r>
            <a:r>
              <a:rPr lang="en-GB" sz="2400" dirty="0"/>
              <a:t> </a:t>
            </a:r>
            <a:r>
              <a:rPr lang="en-GB" sz="2400" dirty="0" err="1"/>
              <a:t>în</a:t>
            </a:r>
            <a:r>
              <a:rPr lang="en-GB" sz="2400" dirty="0"/>
              <a:t> </a:t>
            </a:r>
            <a:r>
              <a:rPr lang="en-GB" sz="2400" dirty="0" err="1"/>
              <a:t>urma</a:t>
            </a:r>
            <a:r>
              <a:rPr lang="en-GB" sz="2400" dirty="0"/>
              <a:t> </a:t>
            </a:r>
            <a:r>
              <a:rPr lang="en-GB" sz="2400" dirty="0" err="1"/>
              <a:t>radiației</a:t>
            </a:r>
            <a:r>
              <a:rPr lang="en-GB" sz="2400" dirty="0"/>
              <a:t> </a:t>
            </a:r>
            <a:r>
              <a:rPr lang="en-GB" sz="2400" dirty="0" err="1"/>
              <a:t>sunt</a:t>
            </a:r>
            <a:r>
              <a:rPr lang="en-GB" sz="2400" dirty="0"/>
              <a:t> </a:t>
            </a:r>
            <a:r>
              <a:rPr lang="en-GB" sz="2400" dirty="0" err="1"/>
              <a:t>proporționale</a:t>
            </a:r>
            <a:r>
              <a:rPr lang="en-GB" sz="2400" dirty="0"/>
              <a:t> cu </a:t>
            </a:r>
            <a:r>
              <a:rPr lang="en-GB" sz="2400" dirty="0" err="1"/>
              <a:t>doza</a:t>
            </a:r>
            <a:r>
              <a:rPr lang="en-GB" sz="2400" dirty="0"/>
              <a:t>, </a:t>
            </a:r>
            <a:r>
              <a:rPr lang="en-GB" sz="2400" dirty="0" err="1"/>
              <a:t>doza</a:t>
            </a:r>
            <a:r>
              <a:rPr lang="en-GB" sz="2400" dirty="0"/>
              <a:t> </a:t>
            </a:r>
            <a:r>
              <a:rPr lang="en-GB" sz="2400" dirty="0" err="1"/>
              <a:t>absorbită</a:t>
            </a:r>
            <a:r>
              <a:rPr lang="en-GB" sz="2400" dirty="0"/>
              <a:t> de MOSFET </a:t>
            </a:r>
            <a:r>
              <a:rPr lang="en-GB" sz="2400" dirty="0" err="1"/>
              <a:t>poate</a:t>
            </a:r>
            <a:r>
              <a:rPr lang="en-GB" sz="2400" dirty="0"/>
              <a:t> fi determinate de </a:t>
            </a:r>
            <a:r>
              <a:rPr lang="en-GB" sz="2400" dirty="0" err="1"/>
              <a:t>măsurătorile</a:t>
            </a:r>
            <a:r>
              <a:rPr lang="en-GB" sz="2400" dirty="0"/>
              <a:t> </a:t>
            </a:r>
            <a:r>
              <a:rPr lang="en-GB" sz="2400" dirty="0" err="1"/>
              <a:t>proprietăților</a:t>
            </a:r>
            <a:r>
              <a:rPr lang="en-GB" sz="2400" dirty="0"/>
              <a:t> MOSFET (</a:t>
            </a:r>
            <a:r>
              <a:rPr lang="en-GB" sz="2400" dirty="0" err="1"/>
              <a:t>tensiunea</a:t>
            </a:r>
            <a:r>
              <a:rPr lang="en-GB" sz="2400" dirty="0"/>
              <a:t> </a:t>
            </a:r>
            <a:r>
              <a:rPr lang="en-GB" sz="2400" dirty="0" err="1"/>
              <a:t>inversă</a:t>
            </a:r>
            <a:r>
              <a:rPr lang="en-GB" sz="2400" dirty="0"/>
              <a:t>,) </a:t>
            </a:r>
            <a:r>
              <a:rPr lang="en-GB" sz="2400" dirty="0" err="1"/>
              <a:t>astfel</a:t>
            </a:r>
            <a:r>
              <a:rPr lang="en-GB" sz="2400" dirty="0"/>
              <a:t> </a:t>
            </a:r>
            <a:r>
              <a:rPr lang="en-GB" sz="2400" dirty="0" err="1"/>
              <a:t>propunând</a:t>
            </a:r>
            <a:r>
              <a:rPr lang="en-GB" sz="2400" dirty="0"/>
              <a:t> </a:t>
            </a:r>
            <a:r>
              <a:rPr lang="en-GB" sz="2400" dirty="0" err="1"/>
              <a:t>utilizarea</a:t>
            </a:r>
            <a:r>
              <a:rPr lang="en-GB" sz="2400" dirty="0"/>
              <a:t> </a:t>
            </a:r>
            <a:r>
              <a:rPr lang="en-GB" sz="2400" dirty="0" err="1"/>
              <a:t>practică</a:t>
            </a:r>
            <a:r>
              <a:rPr lang="en-GB" sz="2400" dirty="0"/>
              <a:t> a MOSFET ca detector de </a:t>
            </a:r>
            <a:r>
              <a:rPr lang="en-GB" sz="2400" dirty="0" err="1"/>
              <a:t>radiații</a:t>
            </a:r>
            <a:r>
              <a:rPr lang="en-GB" sz="2400" dirty="0"/>
              <a:t>. </a:t>
            </a:r>
            <a:r>
              <a:rPr lang="en-GB" sz="2400" dirty="0" err="1"/>
              <a:t>După</a:t>
            </a:r>
            <a:r>
              <a:rPr lang="en-GB" sz="2400" dirty="0"/>
              <a:t> </a:t>
            </a:r>
            <a:r>
              <a:rPr lang="en-GB" sz="2400" dirty="0" err="1"/>
              <a:t>asigurarea</a:t>
            </a:r>
            <a:r>
              <a:rPr lang="en-GB" sz="2400" dirty="0"/>
              <a:t> </a:t>
            </a:r>
            <a:r>
              <a:rPr lang="en-GB" sz="2400" dirty="0" err="1"/>
              <a:t>tehnologică</a:t>
            </a:r>
            <a:r>
              <a:rPr lang="en-GB" sz="2400" dirty="0"/>
              <a:t> a </a:t>
            </a:r>
            <a:r>
              <a:rPr lang="en-GB" sz="2400" dirty="0" err="1"/>
              <a:t>controlului</a:t>
            </a:r>
            <a:r>
              <a:rPr lang="en-GB" sz="2400" dirty="0"/>
              <a:t> </a:t>
            </a:r>
            <a:r>
              <a:rPr lang="en-GB" sz="2400" dirty="0" err="1"/>
              <a:t>parametrilor</a:t>
            </a:r>
            <a:r>
              <a:rPr lang="en-GB" sz="2400" dirty="0"/>
              <a:t> MOSFET, </a:t>
            </a:r>
            <a:r>
              <a:rPr lang="en-GB" sz="2400" dirty="0" err="1"/>
              <a:t>prin</a:t>
            </a:r>
            <a:r>
              <a:rPr lang="en-GB" sz="2400" dirty="0"/>
              <a:t> </a:t>
            </a:r>
            <a:r>
              <a:rPr lang="en-GB" sz="2400" dirty="0" err="1"/>
              <a:t>grosimea</a:t>
            </a:r>
            <a:r>
              <a:rPr lang="en-GB" sz="2400" dirty="0"/>
              <a:t> </a:t>
            </a:r>
            <a:r>
              <a:rPr lang="en-GB" sz="2400" dirty="0" err="1"/>
              <a:t>oxidului</a:t>
            </a:r>
            <a:r>
              <a:rPr lang="en-GB" sz="2400" dirty="0"/>
              <a:t>, </a:t>
            </a:r>
            <a:r>
              <a:rPr lang="en-GB" sz="2400" dirty="0" err="1"/>
              <a:t>densitatea</a:t>
            </a:r>
            <a:r>
              <a:rPr lang="en-GB" sz="2400" dirty="0"/>
              <a:t> </a:t>
            </a:r>
            <a:r>
              <a:rPr lang="en-GB" sz="2400" dirty="0" err="1"/>
              <a:t>capcanelor</a:t>
            </a:r>
            <a:r>
              <a:rPr lang="en-GB" sz="2400" dirty="0"/>
              <a:t> </a:t>
            </a:r>
            <a:r>
              <a:rPr lang="en-GB" sz="2400" dirty="0" err="1"/>
              <a:t>în</a:t>
            </a:r>
            <a:r>
              <a:rPr lang="en-GB" sz="2400" dirty="0"/>
              <a:t> material, </a:t>
            </a:r>
            <a:r>
              <a:rPr lang="en-GB" sz="2400" dirty="0" err="1"/>
              <a:t>ce</a:t>
            </a:r>
            <a:r>
              <a:rPr lang="en-GB" sz="2400" dirty="0"/>
              <a:t> conduce la </a:t>
            </a:r>
            <a:r>
              <a:rPr lang="en-GB" sz="2400" dirty="0" err="1"/>
              <a:t>controlul</a:t>
            </a:r>
            <a:r>
              <a:rPr lang="en-GB" sz="2400" dirty="0"/>
              <a:t> </a:t>
            </a:r>
            <a:r>
              <a:rPr lang="en-GB" sz="2400" dirty="0" err="1"/>
              <a:t>densității</a:t>
            </a:r>
            <a:r>
              <a:rPr lang="en-GB" sz="2400" dirty="0"/>
              <a:t> </a:t>
            </a:r>
            <a:r>
              <a:rPr lang="en-GB" sz="2400" dirty="0" err="1"/>
              <a:t>sarcinilor</a:t>
            </a:r>
            <a:r>
              <a:rPr lang="en-GB" sz="2400" dirty="0"/>
              <a:t> </a:t>
            </a:r>
            <a:r>
              <a:rPr lang="en-GB" sz="2400" dirty="0" err="1"/>
              <a:t>spațiale</a:t>
            </a:r>
            <a:r>
              <a:rPr lang="en-GB" sz="2400" dirty="0"/>
              <a:t>, a </a:t>
            </a:r>
            <a:r>
              <a:rPr lang="en-GB" sz="2400" dirty="0" err="1"/>
              <a:t>fost</a:t>
            </a:r>
            <a:r>
              <a:rPr lang="en-GB" sz="2400" dirty="0"/>
              <a:t> </a:t>
            </a:r>
            <a:r>
              <a:rPr lang="en-GB" sz="2400" dirty="0" err="1"/>
              <a:t>și</a:t>
            </a:r>
            <a:r>
              <a:rPr lang="en-GB" sz="2400" dirty="0"/>
              <a:t> </a:t>
            </a:r>
            <a:r>
              <a:rPr lang="en-GB" sz="2400" dirty="0" err="1"/>
              <a:t>propus</a:t>
            </a:r>
            <a:r>
              <a:rPr lang="en-GB" sz="2400" dirty="0"/>
              <a:t> un </a:t>
            </a:r>
            <a:r>
              <a:rPr lang="en-GB" sz="2400" dirty="0" err="1"/>
              <a:t>dozimetru</a:t>
            </a:r>
            <a:r>
              <a:rPr lang="en-GB" sz="2400" dirty="0"/>
              <a:t> practice de MOSFET.</a:t>
            </a:r>
            <a:endParaRPr lang="ro-RO" sz="2400" dirty="0"/>
          </a:p>
          <a:p>
            <a:r>
              <a:rPr lang="en-GB" sz="2400" dirty="0"/>
              <a:t>MOSFET </a:t>
            </a:r>
            <a:r>
              <a:rPr lang="en-GB" sz="2400" dirty="0" err="1"/>
              <a:t>sunt</a:t>
            </a:r>
            <a:r>
              <a:rPr lang="en-GB" sz="2400" dirty="0"/>
              <a:t> </a:t>
            </a:r>
            <a:r>
              <a:rPr lang="en-GB" sz="2400" dirty="0" err="1"/>
              <a:t>în</a:t>
            </a:r>
            <a:r>
              <a:rPr lang="en-GB" sz="2400" dirty="0"/>
              <a:t> </a:t>
            </a:r>
            <a:r>
              <a:rPr lang="en-GB" sz="2400" dirty="0" err="1"/>
              <a:t>popularitate</a:t>
            </a:r>
            <a:r>
              <a:rPr lang="en-GB" sz="2400" dirty="0"/>
              <a:t> </a:t>
            </a:r>
            <a:r>
              <a:rPr lang="en-GB" sz="2400" dirty="0" err="1"/>
              <a:t>ascendentă</a:t>
            </a:r>
            <a:r>
              <a:rPr lang="en-GB" sz="2400" dirty="0"/>
              <a:t> la </a:t>
            </a:r>
            <a:r>
              <a:rPr lang="en-GB" sz="2400" dirty="0" err="1"/>
              <a:t>măsurarea</a:t>
            </a:r>
            <a:r>
              <a:rPr lang="en-GB" sz="2400" dirty="0"/>
              <a:t> </a:t>
            </a:r>
            <a:r>
              <a:rPr lang="en-GB" sz="2400" dirty="0" err="1"/>
              <a:t>dozei</a:t>
            </a:r>
            <a:r>
              <a:rPr lang="en-GB" sz="2400" dirty="0"/>
              <a:t> </a:t>
            </a:r>
            <a:r>
              <a:rPr lang="en-GB" sz="2400" dirty="0" err="1"/>
              <a:t>în</a:t>
            </a:r>
            <a:r>
              <a:rPr lang="en-GB" sz="2400" dirty="0"/>
              <a:t> </a:t>
            </a:r>
            <a:r>
              <a:rPr lang="en-GB" sz="2400" dirty="0" err="1"/>
              <a:t>radioterapie</a:t>
            </a:r>
            <a:r>
              <a:rPr lang="en-GB" sz="2400" dirty="0"/>
              <a:t>, </a:t>
            </a:r>
            <a:r>
              <a:rPr lang="en-GB" sz="2400" dirty="0" err="1"/>
              <a:t>deorece</a:t>
            </a:r>
            <a:r>
              <a:rPr lang="en-GB" sz="2400" dirty="0"/>
              <a:t> au </a:t>
            </a:r>
            <a:r>
              <a:rPr lang="en-GB" sz="2400" dirty="0" err="1"/>
              <a:t>răspuns</a:t>
            </a:r>
            <a:r>
              <a:rPr lang="en-GB" sz="2400" dirty="0"/>
              <a:t> proportional </a:t>
            </a:r>
            <a:r>
              <a:rPr lang="en-GB" sz="2400" dirty="0" err="1"/>
              <a:t>dozei</a:t>
            </a:r>
            <a:r>
              <a:rPr lang="en-GB" sz="2400" dirty="0"/>
              <a:t>, au </a:t>
            </a:r>
            <a:r>
              <a:rPr lang="en-GB" sz="2400" dirty="0" err="1"/>
              <a:t>rezoluție</a:t>
            </a:r>
            <a:r>
              <a:rPr lang="en-GB" sz="2400" dirty="0"/>
              <a:t> </a:t>
            </a:r>
            <a:r>
              <a:rPr lang="en-GB" sz="2400" dirty="0" err="1"/>
              <a:t>spațială</a:t>
            </a:r>
            <a:r>
              <a:rPr lang="en-GB" sz="2400" dirty="0"/>
              <a:t> </a:t>
            </a:r>
            <a:r>
              <a:rPr lang="en-GB" sz="2400" dirty="0" err="1"/>
              <a:t>excelentă</a:t>
            </a:r>
            <a:r>
              <a:rPr lang="en-GB" sz="2400" dirty="0"/>
              <a:t> (~ 1,0 µm) </a:t>
            </a:r>
            <a:r>
              <a:rPr lang="en-GB" sz="2400" dirty="0" err="1"/>
              <a:t>ce</a:t>
            </a:r>
            <a:r>
              <a:rPr lang="en-GB" sz="2400" dirty="0"/>
              <a:t> </a:t>
            </a:r>
            <a:r>
              <a:rPr lang="en-GB" sz="2400" dirty="0" err="1"/>
              <a:t>permite</a:t>
            </a:r>
            <a:r>
              <a:rPr lang="en-GB" sz="2400" dirty="0"/>
              <a:t> </a:t>
            </a:r>
            <a:r>
              <a:rPr lang="en-GB" sz="2400" dirty="0" err="1"/>
              <a:t>dozimetrie</a:t>
            </a:r>
            <a:r>
              <a:rPr lang="en-GB" sz="2400" dirty="0"/>
              <a:t> </a:t>
            </a:r>
            <a:r>
              <a:rPr lang="en-GB" sz="2400" dirty="0" err="1"/>
              <a:t>în</a:t>
            </a:r>
            <a:r>
              <a:rPr lang="en-GB" sz="2400" dirty="0"/>
              <a:t> </a:t>
            </a:r>
            <a:r>
              <a:rPr lang="en-GB" sz="2400" dirty="0" err="1"/>
              <a:t>regiuni</a:t>
            </a:r>
            <a:r>
              <a:rPr lang="en-GB" sz="2400" dirty="0"/>
              <a:t> cu gradient mare de doze, </a:t>
            </a:r>
            <a:r>
              <a:rPr lang="en-GB" sz="2400" dirty="0" err="1"/>
              <a:t>volum</a:t>
            </a:r>
            <a:r>
              <a:rPr lang="en-GB" sz="2400" dirty="0"/>
              <a:t> al </a:t>
            </a:r>
            <a:r>
              <a:rPr lang="en-GB" sz="2400" dirty="0" err="1"/>
              <a:t>stratului</a:t>
            </a:r>
            <a:r>
              <a:rPr lang="en-GB" sz="2400" dirty="0"/>
              <a:t> </a:t>
            </a:r>
            <a:r>
              <a:rPr lang="en-GB" sz="2400" dirty="0" err="1"/>
              <a:t>sensibil</a:t>
            </a:r>
            <a:r>
              <a:rPr lang="en-GB" sz="2400" dirty="0"/>
              <a:t> </a:t>
            </a:r>
            <a:r>
              <a:rPr lang="en-GB" sz="2400" dirty="0" err="1"/>
              <a:t>foarte</a:t>
            </a:r>
            <a:r>
              <a:rPr lang="en-GB" sz="2400" dirty="0"/>
              <a:t> mic (~ 4x10</a:t>
            </a:r>
            <a:r>
              <a:rPr lang="en-GB" sz="2400" baseline="30000" dirty="0"/>
              <a:t>4</a:t>
            </a:r>
            <a:r>
              <a:rPr lang="en-GB" sz="2400" dirty="0"/>
              <a:t> µm</a:t>
            </a:r>
            <a:r>
              <a:rPr lang="en-GB" sz="2400" baseline="30000" dirty="0"/>
              <a:t>3</a:t>
            </a:r>
            <a:r>
              <a:rPr lang="en-GB" sz="2400" dirty="0"/>
              <a:t>) </a:t>
            </a:r>
            <a:r>
              <a:rPr lang="en-GB" sz="2400" dirty="0" err="1"/>
              <a:t>ce</a:t>
            </a:r>
            <a:r>
              <a:rPr lang="en-GB" sz="2400" dirty="0"/>
              <a:t> </a:t>
            </a:r>
            <a:r>
              <a:rPr lang="en-GB" sz="2400" dirty="0" err="1"/>
              <a:t>asigură</a:t>
            </a:r>
            <a:r>
              <a:rPr lang="en-GB" sz="2400" dirty="0"/>
              <a:t> </a:t>
            </a:r>
            <a:r>
              <a:rPr lang="en-GB" sz="2400" dirty="0" err="1"/>
              <a:t>măsurători</a:t>
            </a:r>
            <a:r>
              <a:rPr lang="en-GB" sz="2400" dirty="0"/>
              <a:t> </a:t>
            </a:r>
            <a:r>
              <a:rPr lang="en-GB" sz="2400" dirty="0" err="1"/>
              <a:t>în</a:t>
            </a:r>
            <a:r>
              <a:rPr lang="en-GB" sz="2400" dirty="0"/>
              <a:t> </a:t>
            </a:r>
            <a:r>
              <a:rPr lang="en-GB" sz="2400" dirty="0" err="1"/>
              <a:t>câmpuri</a:t>
            </a:r>
            <a:r>
              <a:rPr lang="en-GB" sz="2400" dirty="0"/>
              <a:t> </a:t>
            </a:r>
            <a:r>
              <a:rPr lang="en-GB" sz="2400" dirty="0" err="1"/>
              <a:t>limitate</a:t>
            </a:r>
            <a:r>
              <a:rPr lang="en-GB" sz="2400" dirty="0"/>
              <a:t> de </a:t>
            </a:r>
            <a:r>
              <a:rPr lang="en-GB" sz="2400" dirty="0" err="1"/>
              <a:t>radiații</a:t>
            </a:r>
            <a:r>
              <a:rPr lang="en-GB" sz="2400" dirty="0"/>
              <a:t>. </a:t>
            </a:r>
            <a:r>
              <a:rPr lang="en-GB" sz="2400" dirty="0" err="1"/>
              <a:t>Detectoarele</a:t>
            </a:r>
            <a:r>
              <a:rPr lang="en-GB" sz="2400" dirty="0"/>
              <a:t> cu MOSFET pot </a:t>
            </a:r>
            <a:r>
              <a:rPr lang="en-GB" sz="2400" dirty="0" err="1"/>
              <a:t>măsura</a:t>
            </a:r>
            <a:r>
              <a:rPr lang="en-GB" sz="2400" dirty="0"/>
              <a:t> </a:t>
            </a:r>
            <a:r>
              <a:rPr lang="en-GB" sz="2400" i="1" dirty="0"/>
              <a:t>in vivo</a:t>
            </a:r>
            <a:r>
              <a:rPr lang="en-GB" sz="2400" dirty="0"/>
              <a:t> </a:t>
            </a:r>
            <a:r>
              <a:rPr lang="en-GB" sz="2400" dirty="0" err="1"/>
              <a:t>dozele</a:t>
            </a:r>
            <a:r>
              <a:rPr lang="en-GB" sz="2400" dirty="0"/>
              <a:t> </a:t>
            </a:r>
            <a:r>
              <a:rPr lang="en-GB" sz="2400" dirty="0" err="1"/>
              <a:t>în</a:t>
            </a:r>
            <a:r>
              <a:rPr lang="en-GB" sz="2400" dirty="0"/>
              <a:t> </a:t>
            </a:r>
            <a:r>
              <a:rPr lang="en-GB" sz="2400" dirty="0" err="1"/>
              <a:t>timp</a:t>
            </a:r>
            <a:r>
              <a:rPr lang="en-GB" sz="2400" dirty="0"/>
              <a:t> real, </a:t>
            </a:r>
            <a:r>
              <a:rPr lang="en-GB" sz="2400" dirty="0" err="1"/>
              <a:t>acumula</a:t>
            </a:r>
            <a:r>
              <a:rPr lang="en-GB" sz="2400" dirty="0"/>
              <a:t> </a:t>
            </a:r>
            <a:r>
              <a:rPr lang="en-GB" sz="2400" dirty="0" err="1"/>
              <a:t>această</a:t>
            </a:r>
            <a:r>
              <a:rPr lang="en-GB" sz="2400" dirty="0"/>
              <a:t> </a:t>
            </a:r>
            <a:r>
              <a:rPr lang="en-GB" sz="2400" dirty="0" err="1"/>
              <a:t>informație</a:t>
            </a:r>
            <a:r>
              <a:rPr lang="en-GB" sz="2400" dirty="0"/>
              <a:t> </a:t>
            </a:r>
            <a:r>
              <a:rPr lang="en-GB" sz="2400" dirty="0" err="1"/>
              <a:t>pentru</a:t>
            </a:r>
            <a:r>
              <a:rPr lang="en-GB" sz="2400" dirty="0"/>
              <a:t> a fi </a:t>
            </a:r>
            <a:r>
              <a:rPr lang="en-GB" sz="2400" dirty="0" err="1"/>
              <a:t>citită</a:t>
            </a:r>
            <a:r>
              <a:rPr lang="en-GB" sz="2400" dirty="0"/>
              <a:t> ulterior </a:t>
            </a:r>
            <a:r>
              <a:rPr lang="en-GB" sz="2400" dirty="0" err="1"/>
              <a:t>și</a:t>
            </a:r>
            <a:r>
              <a:rPr lang="en-GB" sz="2400" dirty="0"/>
              <a:t> nu </a:t>
            </a:r>
            <a:r>
              <a:rPr lang="en-GB" sz="2400" dirty="0" err="1"/>
              <a:t>depinde</a:t>
            </a:r>
            <a:r>
              <a:rPr lang="en-GB" sz="2400" dirty="0"/>
              <a:t> </a:t>
            </a:r>
            <a:r>
              <a:rPr lang="en-GB" sz="2400" dirty="0" err="1"/>
              <a:t>în</a:t>
            </a:r>
            <a:r>
              <a:rPr lang="en-GB" sz="2400" dirty="0"/>
              <a:t> interval mare de </a:t>
            </a:r>
            <a:r>
              <a:rPr lang="en-GB" sz="2400" dirty="0" err="1"/>
              <a:t>energii</a:t>
            </a:r>
            <a:r>
              <a:rPr lang="en-GB" sz="2400" dirty="0"/>
              <a:t> </a:t>
            </a:r>
            <a:r>
              <a:rPr lang="en-GB" sz="2400" dirty="0" err="1"/>
              <a:t>medii</a:t>
            </a:r>
            <a:r>
              <a:rPr lang="en-GB" sz="2400" dirty="0"/>
              <a:t> </a:t>
            </a:r>
            <a:r>
              <a:rPr lang="en-GB" sz="2400" dirty="0" err="1"/>
              <a:t>și</a:t>
            </a:r>
            <a:r>
              <a:rPr lang="en-GB" sz="2400" dirty="0"/>
              <a:t> </a:t>
            </a:r>
            <a:r>
              <a:rPr lang="en-GB" sz="2400" dirty="0" err="1"/>
              <a:t>înalte</a:t>
            </a:r>
            <a:r>
              <a:rPr lang="en-GB" sz="2400" dirty="0"/>
              <a:t> de rata </a:t>
            </a:r>
            <a:r>
              <a:rPr lang="en-GB" sz="2400" dirty="0" err="1"/>
              <a:t>dozei</a:t>
            </a:r>
            <a:r>
              <a:rPr lang="en-GB" sz="2400" dirty="0"/>
              <a:t> </a:t>
            </a:r>
            <a:r>
              <a:rPr lang="en-GB" sz="2400" dirty="0" err="1"/>
              <a:t>și</a:t>
            </a:r>
            <a:r>
              <a:rPr lang="en-GB" sz="2400" dirty="0"/>
              <a:t> </a:t>
            </a:r>
            <a:r>
              <a:rPr lang="en-GB" sz="2400" dirty="0" err="1"/>
              <a:t>energia</a:t>
            </a:r>
            <a:r>
              <a:rPr lang="en-GB" sz="2400" dirty="0"/>
              <a:t> </a:t>
            </a:r>
            <a:r>
              <a:rPr lang="en-GB" sz="2400" dirty="0" err="1"/>
              <a:t>radiației</a:t>
            </a:r>
            <a:r>
              <a:rPr lang="en-GB" sz="2400" dirty="0"/>
              <a:t>. </a:t>
            </a:r>
            <a:r>
              <a:rPr lang="en-GB" sz="2400" dirty="0" err="1"/>
              <a:t>Pragul</a:t>
            </a:r>
            <a:r>
              <a:rPr lang="en-GB" sz="2400" dirty="0"/>
              <a:t> de </a:t>
            </a:r>
            <a:r>
              <a:rPr lang="en-GB" sz="2400" dirty="0" err="1"/>
              <a:t>jos</a:t>
            </a:r>
            <a:r>
              <a:rPr lang="en-GB" sz="2400" dirty="0"/>
              <a:t> de </a:t>
            </a:r>
            <a:r>
              <a:rPr lang="en-GB" sz="2400" dirty="0" err="1"/>
              <a:t>măsurători</a:t>
            </a:r>
            <a:r>
              <a:rPr lang="en-GB" sz="2400" dirty="0"/>
              <a:t> </a:t>
            </a:r>
            <a:r>
              <a:rPr lang="en-GB" sz="2400" dirty="0" err="1"/>
              <a:t>și</a:t>
            </a:r>
            <a:r>
              <a:rPr lang="en-GB" sz="2400" dirty="0"/>
              <a:t> </a:t>
            </a:r>
            <a:r>
              <a:rPr lang="en-GB" sz="2400" dirty="0" err="1"/>
              <a:t>sensibilitatea</a:t>
            </a:r>
            <a:r>
              <a:rPr lang="en-GB" sz="2400" dirty="0"/>
              <a:t> MOSFET </a:t>
            </a:r>
            <a:r>
              <a:rPr lang="en-GB" sz="2400" dirty="0" err="1"/>
              <a:t>detectoarelor</a:t>
            </a:r>
            <a:r>
              <a:rPr lang="en-GB" sz="2400" dirty="0"/>
              <a:t> se </a:t>
            </a:r>
            <a:r>
              <a:rPr lang="en-GB" sz="2400" dirty="0" err="1"/>
              <a:t>poate</a:t>
            </a:r>
            <a:r>
              <a:rPr lang="en-GB" sz="2400" dirty="0"/>
              <a:t> </a:t>
            </a:r>
            <a:r>
              <a:rPr lang="en-GB" sz="2400" dirty="0" err="1"/>
              <a:t>ajusta</a:t>
            </a:r>
            <a:r>
              <a:rPr lang="en-GB" sz="2400" dirty="0"/>
              <a:t> la </a:t>
            </a:r>
            <a:r>
              <a:rPr lang="en-GB" sz="2400" dirty="0" err="1"/>
              <a:t>faza</a:t>
            </a:r>
            <a:r>
              <a:rPr lang="en-GB" sz="2400" dirty="0"/>
              <a:t> </a:t>
            </a:r>
            <a:r>
              <a:rPr lang="en-GB" sz="2400" dirty="0" err="1"/>
              <a:t>tehnologică</a:t>
            </a:r>
            <a:r>
              <a:rPr lang="en-GB" sz="2400" dirty="0"/>
              <a:t> de </a:t>
            </a:r>
            <a:r>
              <a:rPr lang="en-GB" sz="2400" dirty="0" err="1"/>
              <a:t>obținere</a:t>
            </a:r>
            <a:endParaRPr lang="ro-RO" sz="2400" dirty="0"/>
          </a:p>
          <a:p>
            <a:endParaRPr lang="ro-RO" dirty="0"/>
          </a:p>
        </p:txBody>
      </p:sp>
    </p:spTree>
    <p:extLst>
      <p:ext uri="{BB962C8B-B14F-4D97-AF65-F5344CB8AC3E}">
        <p14:creationId xmlns:p14="http://schemas.microsoft.com/office/powerpoint/2010/main" val="3068463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828" y="40636"/>
            <a:ext cx="8911687" cy="673467"/>
          </a:xfrm>
        </p:spPr>
        <p:txBody>
          <a:bodyPr/>
          <a:lstStyle/>
          <a:p>
            <a:r>
              <a:rPr lang="ro-RO" dirty="0" smtClean="0"/>
              <a:t>DOZIMETRE MOSFET</a:t>
            </a:r>
            <a:endParaRPr lang="ro-RO" dirty="0"/>
          </a:p>
        </p:txBody>
      </p:sp>
      <p:sp>
        <p:nvSpPr>
          <p:cNvPr id="3" name="Content Placeholder 2"/>
          <p:cNvSpPr>
            <a:spLocks noGrp="1"/>
          </p:cNvSpPr>
          <p:nvPr>
            <p:ph idx="1"/>
          </p:nvPr>
        </p:nvSpPr>
        <p:spPr>
          <a:xfrm>
            <a:off x="287382" y="1341120"/>
            <a:ext cx="11747864" cy="5516880"/>
          </a:xfrm>
        </p:spPr>
        <p:txBody>
          <a:bodyPr>
            <a:normAutofit fontScale="85000" lnSpcReduction="20000"/>
          </a:bodyPr>
          <a:lstStyle/>
          <a:p>
            <a:r>
              <a:rPr lang="en-GB" sz="2600" dirty="0" err="1"/>
              <a:t>Dozimetrele</a:t>
            </a:r>
            <a:r>
              <a:rPr lang="en-GB" sz="2600" dirty="0"/>
              <a:t> MOSFET </a:t>
            </a:r>
            <a:r>
              <a:rPr lang="en-GB" sz="2600" dirty="0" err="1"/>
              <a:t>sunt</a:t>
            </a:r>
            <a:r>
              <a:rPr lang="en-GB" sz="2600" dirty="0"/>
              <a:t> </a:t>
            </a:r>
            <a:r>
              <a:rPr lang="en-GB" sz="2600" dirty="0" err="1"/>
              <a:t>acceptate</a:t>
            </a:r>
            <a:r>
              <a:rPr lang="en-GB" sz="2600" dirty="0"/>
              <a:t> </a:t>
            </a:r>
            <a:r>
              <a:rPr lang="en-GB" sz="2600" dirty="0" err="1"/>
              <a:t>datorită</a:t>
            </a:r>
            <a:r>
              <a:rPr lang="en-GB" sz="2600" dirty="0"/>
              <a:t> </a:t>
            </a:r>
            <a:r>
              <a:rPr lang="en-GB" sz="2600" dirty="0" err="1"/>
              <a:t>sensibilității</a:t>
            </a:r>
            <a:r>
              <a:rPr lang="en-GB" sz="2600" dirty="0"/>
              <a:t> </a:t>
            </a:r>
            <a:r>
              <a:rPr lang="en-GB" sz="2600" dirty="0" err="1"/>
              <a:t>bune</a:t>
            </a:r>
            <a:r>
              <a:rPr lang="en-GB" sz="2600" dirty="0"/>
              <a:t> </a:t>
            </a:r>
            <a:r>
              <a:rPr lang="en-GB" sz="2600" dirty="0" err="1"/>
              <a:t>dar</a:t>
            </a:r>
            <a:r>
              <a:rPr lang="en-GB" sz="2600" dirty="0"/>
              <a:t> </a:t>
            </a:r>
            <a:r>
              <a:rPr lang="en-GB" sz="2600" dirty="0" err="1"/>
              <a:t>și</a:t>
            </a:r>
            <a:r>
              <a:rPr lang="en-GB" sz="2600" dirty="0"/>
              <a:t> </a:t>
            </a:r>
            <a:r>
              <a:rPr lang="en-GB" sz="2600" dirty="0" err="1"/>
              <a:t>compatibilității</a:t>
            </a:r>
            <a:r>
              <a:rPr lang="en-GB" sz="2600" dirty="0"/>
              <a:t> cu </a:t>
            </a:r>
            <a:r>
              <a:rPr lang="en-GB" sz="2600" dirty="0" err="1"/>
              <a:t>tehnologia</a:t>
            </a:r>
            <a:r>
              <a:rPr lang="en-GB" sz="2600" dirty="0"/>
              <a:t> </a:t>
            </a:r>
            <a:r>
              <a:rPr lang="en-GB" sz="2600" dirty="0" err="1"/>
              <a:t>microelectronică</a:t>
            </a:r>
            <a:r>
              <a:rPr lang="en-GB" sz="2600" dirty="0"/>
              <a:t>. Similar cu </a:t>
            </a:r>
            <a:r>
              <a:rPr lang="en-GB" sz="2600" dirty="0" err="1"/>
              <a:t>diodele</a:t>
            </a:r>
            <a:r>
              <a:rPr lang="en-GB" sz="2600" dirty="0"/>
              <a:t>, </a:t>
            </a:r>
            <a:r>
              <a:rPr lang="en-GB" sz="2600" dirty="0" err="1"/>
              <a:t>oferă</a:t>
            </a:r>
            <a:r>
              <a:rPr lang="en-GB" sz="2600" dirty="0"/>
              <a:t> un </a:t>
            </a:r>
            <a:r>
              <a:rPr lang="en-GB" sz="2600" dirty="0" err="1"/>
              <a:t>răspuns</a:t>
            </a:r>
            <a:r>
              <a:rPr lang="en-GB" sz="2600" dirty="0"/>
              <a:t> </a:t>
            </a:r>
            <a:r>
              <a:rPr lang="en-GB" sz="2600" dirty="0" err="1"/>
              <a:t>imediat</a:t>
            </a:r>
            <a:r>
              <a:rPr lang="en-GB" sz="2600" dirty="0"/>
              <a:t> </a:t>
            </a:r>
            <a:r>
              <a:rPr lang="en-GB" sz="2600" dirty="0" err="1"/>
              <a:t>și</a:t>
            </a:r>
            <a:r>
              <a:rPr lang="en-GB" sz="2600" dirty="0"/>
              <a:t>, la </a:t>
            </a:r>
            <a:r>
              <a:rPr lang="en-GB" sz="2600" dirty="0" err="1"/>
              <a:t>fel</a:t>
            </a:r>
            <a:r>
              <a:rPr lang="en-GB" sz="2600" dirty="0"/>
              <a:t> ca TLD-</a:t>
            </a:r>
            <a:r>
              <a:rPr lang="en-GB" sz="2600" dirty="0" err="1"/>
              <a:t>urile</a:t>
            </a:r>
            <a:r>
              <a:rPr lang="en-GB" sz="2600" dirty="0"/>
              <a:t>, pot </a:t>
            </a:r>
            <a:r>
              <a:rPr lang="en-GB" sz="2600" dirty="0" err="1"/>
              <a:t>să</a:t>
            </a:r>
            <a:r>
              <a:rPr lang="en-GB" sz="2600" dirty="0"/>
              <a:t> fie </a:t>
            </a:r>
            <a:r>
              <a:rPr lang="en-GB" sz="2600" dirty="0" err="1"/>
              <a:t>utilizate</a:t>
            </a:r>
            <a:r>
              <a:rPr lang="en-GB" sz="2600" dirty="0"/>
              <a:t> fără </a:t>
            </a:r>
            <a:r>
              <a:rPr lang="en-GB" sz="2600" dirty="0" err="1"/>
              <a:t>aplicarea</a:t>
            </a:r>
            <a:r>
              <a:rPr lang="en-GB" sz="2600" dirty="0"/>
              <a:t> </a:t>
            </a:r>
            <a:r>
              <a:rPr lang="en-GB" sz="2600" dirty="0" err="1"/>
              <a:t>unui</a:t>
            </a:r>
            <a:r>
              <a:rPr lang="en-GB" sz="2600" dirty="0"/>
              <a:t> </a:t>
            </a:r>
            <a:r>
              <a:rPr lang="en-GB" sz="2600" dirty="0" err="1"/>
              <a:t>câmp</a:t>
            </a:r>
            <a:r>
              <a:rPr lang="en-GB" sz="2600" dirty="0"/>
              <a:t> electric </a:t>
            </a:r>
            <a:r>
              <a:rPr lang="en-GB" sz="2600" dirty="0" err="1"/>
              <a:t>în</a:t>
            </a:r>
            <a:r>
              <a:rPr lang="en-GB" sz="2600" dirty="0"/>
              <a:t> </a:t>
            </a:r>
            <a:r>
              <a:rPr lang="en-GB" sz="2600" dirty="0" err="1"/>
              <a:t>timpul</a:t>
            </a:r>
            <a:r>
              <a:rPr lang="en-GB" sz="2600" dirty="0"/>
              <a:t> </a:t>
            </a:r>
            <a:r>
              <a:rPr lang="en-GB" sz="2600" dirty="0" err="1"/>
              <a:t>iradierii</a:t>
            </a:r>
            <a:r>
              <a:rPr lang="en-GB" sz="2600" dirty="0"/>
              <a:t>. Este </a:t>
            </a:r>
            <a:r>
              <a:rPr lang="en-GB" sz="2600" dirty="0" err="1"/>
              <a:t>posibilă</a:t>
            </a:r>
            <a:r>
              <a:rPr lang="en-GB" sz="2600" dirty="0"/>
              <a:t> </a:t>
            </a:r>
            <a:r>
              <a:rPr lang="en-GB" sz="2600" dirty="0" err="1"/>
              <a:t>integrarea</a:t>
            </a:r>
            <a:r>
              <a:rPr lang="en-GB" sz="2600" dirty="0"/>
              <a:t> </a:t>
            </a:r>
            <a:r>
              <a:rPr lang="en-GB" sz="2600" dirty="0" err="1"/>
              <a:t>acestor</a:t>
            </a:r>
            <a:r>
              <a:rPr lang="en-GB" sz="2600" dirty="0"/>
              <a:t> </a:t>
            </a:r>
            <a:r>
              <a:rPr lang="en-GB" sz="2600" dirty="0" err="1"/>
              <a:t>senzori</a:t>
            </a:r>
            <a:r>
              <a:rPr lang="en-GB" sz="2600" dirty="0"/>
              <a:t> de </a:t>
            </a:r>
            <a:r>
              <a:rPr lang="en-GB" sz="2600" dirty="0" err="1"/>
              <a:t>radiație</a:t>
            </a:r>
            <a:r>
              <a:rPr lang="en-GB" sz="2600" dirty="0"/>
              <a:t> cu </a:t>
            </a:r>
            <a:r>
              <a:rPr lang="en-GB" sz="2600" dirty="0" err="1"/>
              <a:t>circuite</a:t>
            </a:r>
            <a:r>
              <a:rPr lang="en-GB" sz="2600" dirty="0"/>
              <a:t> </a:t>
            </a:r>
            <a:r>
              <a:rPr lang="en-GB" sz="2600" dirty="0" err="1"/>
              <a:t>electronice</a:t>
            </a:r>
            <a:r>
              <a:rPr lang="en-GB" sz="2600" dirty="0"/>
              <a:t>, </a:t>
            </a:r>
            <a:r>
              <a:rPr lang="en-GB" sz="2600" dirty="0" err="1"/>
              <a:t>pentru</a:t>
            </a:r>
            <a:r>
              <a:rPr lang="en-GB" sz="2600" dirty="0"/>
              <a:t> </a:t>
            </a:r>
            <a:r>
              <a:rPr lang="en-GB" sz="2600" dirty="0" err="1"/>
              <a:t>asigurarea</a:t>
            </a:r>
            <a:r>
              <a:rPr lang="en-GB" sz="2600" dirty="0"/>
              <a:t> </a:t>
            </a:r>
            <a:r>
              <a:rPr lang="en-GB" sz="2600" dirty="0" err="1"/>
              <a:t>prelucrării</a:t>
            </a:r>
            <a:r>
              <a:rPr lang="en-GB" sz="2600" dirty="0"/>
              <a:t> </a:t>
            </a:r>
            <a:r>
              <a:rPr lang="en-GB" sz="2600" dirty="0" err="1"/>
              <a:t>datelor</a:t>
            </a:r>
            <a:r>
              <a:rPr lang="en-GB" sz="2600" dirty="0"/>
              <a:t> </a:t>
            </a:r>
            <a:r>
              <a:rPr lang="en-GB" sz="2600" dirty="0" err="1"/>
              <a:t>și</a:t>
            </a:r>
            <a:r>
              <a:rPr lang="en-GB" sz="2600" dirty="0"/>
              <a:t> </a:t>
            </a:r>
            <a:r>
              <a:rPr lang="en-GB" sz="2600" dirty="0" err="1"/>
              <a:t>comunicării</a:t>
            </a:r>
            <a:r>
              <a:rPr lang="en-GB" sz="2600" dirty="0"/>
              <a:t> </a:t>
            </a:r>
            <a:r>
              <a:rPr lang="en-GB" sz="2600" dirty="0" err="1"/>
              <a:t>pe</a:t>
            </a:r>
            <a:r>
              <a:rPr lang="en-GB" sz="2600" dirty="0"/>
              <a:t> </a:t>
            </a:r>
            <a:r>
              <a:rPr lang="en-GB" sz="2600" dirty="0" err="1"/>
              <a:t>același</a:t>
            </a:r>
            <a:r>
              <a:rPr lang="en-GB" sz="2600" dirty="0"/>
              <a:t> </a:t>
            </a:r>
            <a:r>
              <a:rPr lang="en-GB" sz="2600" dirty="0" err="1"/>
              <a:t>cip</a:t>
            </a:r>
            <a:r>
              <a:rPr lang="en-GB" sz="2600" dirty="0"/>
              <a:t>, </a:t>
            </a:r>
            <a:r>
              <a:rPr lang="en-GB" sz="2600" dirty="0" err="1"/>
              <a:t>ceea</a:t>
            </a:r>
            <a:r>
              <a:rPr lang="en-GB" sz="2600" dirty="0"/>
              <a:t> </a:t>
            </a:r>
            <a:r>
              <a:rPr lang="en-GB" sz="2600" dirty="0" err="1"/>
              <a:t>ce</a:t>
            </a:r>
            <a:r>
              <a:rPr lang="en-GB" sz="2600" dirty="0"/>
              <a:t> </a:t>
            </a:r>
            <a:r>
              <a:rPr lang="en-GB" sz="2600" dirty="0" err="1"/>
              <a:t>permite</a:t>
            </a:r>
            <a:r>
              <a:rPr lang="en-GB" sz="2600" dirty="0"/>
              <a:t> </a:t>
            </a:r>
            <a:r>
              <a:rPr lang="en-GB" sz="2600" dirty="0" err="1"/>
              <a:t>în</a:t>
            </a:r>
            <a:r>
              <a:rPr lang="en-GB" sz="2600" dirty="0"/>
              <a:t> </a:t>
            </a:r>
            <a:r>
              <a:rPr lang="en-GB" sz="2600" dirty="0" err="1"/>
              <a:t>consecință</a:t>
            </a:r>
            <a:r>
              <a:rPr lang="en-GB" sz="2600" dirty="0"/>
              <a:t> </a:t>
            </a:r>
            <a:r>
              <a:rPr lang="en-GB" sz="2600" dirty="0" err="1"/>
              <a:t>proiectarea</a:t>
            </a:r>
            <a:r>
              <a:rPr lang="en-GB" sz="2600" dirty="0"/>
              <a:t> </a:t>
            </a:r>
            <a:r>
              <a:rPr lang="en-GB" sz="2600" dirty="0" err="1"/>
              <a:t>dozimetrelor</a:t>
            </a:r>
            <a:r>
              <a:rPr lang="en-GB" sz="2600" dirty="0"/>
              <a:t> </a:t>
            </a:r>
            <a:r>
              <a:rPr lang="en-GB" sz="2600" dirty="0" err="1"/>
              <a:t>foarte</a:t>
            </a:r>
            <a:r>
              <a:rPr lang="en-GB" sz="2600" dirty="0"/>
              <a:t> </a:t>
            </a:r>
            <a:r>
              <a:rPr lang="en-GB" sz="2600" dirty="0" err="1"/>
              <a:t>mici</a:t>
            </a:r>
            <a:r>
              <a:rPr lang="en-GB" sz="2600" dirty="0"/>
              <a:t>. </a:t>
            </a:r>
            <a:endParaRPr lang="ro-RO" sz="2600" dirty="0"/>
          </a:p>
          <a:p>
            <a:r>
              <a:rPr lang="en-GB" sz="2600" dirty="0"/>
              <a:t>Din </a:t>
            </a:r>
            <a:r>
              <a:rPr lang="en-GB" sz="2600" b="1" dirty="0" err="1"/>
              <a:t>dezavantajele</a:t>
            </a:r>
            <a:r>
              <a:rPr lang="en-GB" sz="2600" dirty="0"/>
              <a:t> </a:t>
            </a:r>
            <a:r>
              <a:rPr lang="en-GB" sz="2600" dirty="0" err="1"/>
              <a:t>detecoarelor</a:t>
            </a:r>
            <a:r>
              <a:rPr lang="en-GB" sz="2600" dirty="0"/>
              <a:t> de </a:t>
            </a:r>
            <a:r>
              <a:rPr lang="en-GB" sz="2600" dirty="0" err="1"/>
              <a:t>radiații</a:t>
            </a:r>
            <a:r>
              <a:rPr lang="en-GB" sz="2600" dirty="0"/>
              <a:t> de MOSFET </a:t>
            </a:r>
            <a:r>
              <a:rPr lang="en-GB" sz="2600" dirty="0" err="1"/>
              <a:t>amintim</a:t>
            </a:r>
            <a:r>
              <a:rPr lang="en-GB" sz="2600" dirty="0"/>
              <a:t> de </a:t>
            </a:r>
            <a:r>
              <a:rPr lang="en-GB" sz="2600" dirty="0" err="1"/>
              <a:t>prezența</a:t>
            </a:r>
            <a:r>
              <a:rPr lang="en-GB" sz="2600" dirty="0"/>
              <a:t> </a:t>
            </a:r>
            <a:r>
              <a:rPr lang="en-GB" sz="2600" dirty="0" err="1"/>
              <a:t>driftului</a:t>
            </a:r>
            <a:r>
              <a:rPr lang="en-GB" sz="2600" dirty="0"/>
              <a:t> </a:t>
            </a:r>
            <a:r>
              <a:rPr lang="en-GB" sz="2600" dirty="0" err="1"/>
              <a:t>în</a:t>
            </a:r>
            <a:r>
              <a:rPr lang="en-GB" sz="2600" dirty="0"/>
              <a:t> </a:t>
            </a:r>
            <a:r>
              <a:rPr lang="en-GB" sz="2600" dirty="0" err="1"/>
              <a:t>răspuns</a:t>
            </a:r>
            <a:r>
              <a:rPr lang="en-GB" sz="2600" dirty="0"/>
              <a:t> (</a:t>
            </a:r>
            <a:r>
              <a:rPr lang="en-GB" sz="2600" dirty="0" err="1"/>
              <a:t>în</a:t>
            </a:r>
            <a:r>
              <a:rPr lang="en-GB" sz="2600" dirty="0"/>
              <a:t> </a:t>
            </a:r>
            <a:r>
              <a:rPr lang="en-GB" sz="2600" dirty="0" err="1"/>
              <a:t>timpul</a:t>
            </a:r>
            <a:r>
              <a:rPr lang="en-GB" sz="2600" dirty="0"/>
              <a:t> </a:t>
            </a:r>
            <a:r>
              <a:rPr lang="en-GB" sz="2600" dirty="0" err="1"/>
              <a:t>iradierii</a:t>
            </a:r>
            <a:r>
              <a:rPr lang="en-GB" sz="2600" dirty="0"/>
              <a:t>).</a:t>
            </a:r>
            <a:endParaRPr lang="ro-RO" sz="2600" dirty="0"/>
          </a:p>
          <a:p>
            <a:r>
              <a:rPr lang="en-GB" sz="2600" dirty="0" err="1"/>
              <a:t>Dozimetrele</a:t>
            </a:r>
            <a:r>
              <a:rPr lang="en-GB" sz="2600" dirty="0"/>
              <a:t> </a:t>
            </a:r>
            <a:r>
              <a:rPr lang="en-GB" sz="2600" dirty="0" err="1"/>
              <a:t>microelectronice</a:t>
            </a:r>
            <a:r>
              <a:rPr lang="en-GB" sz="2600" dirty="0"/>
              <a:t> </a:t>
            </a:r>
            <a:r>
              <a:rPr lang="en-GB" sz="2600" dirty="0" err="1"/>
              <a:t>oferă</a:t>
            </a:r>
            <a:r>
              <a:rPr lang="en-GB" sz="2600" dirty="0"/>
              <a:t> </a:t>
            </a:r>
            <a:r>
              <a:rPr lang="en-GB" sz="2600" dirty="0" err="1"/>
              <a:t>posibilitatea</a:t>
            </a:r>
            <a:r>
              <a:rPr lang="en-GB" sz="2600" dirty="0"/>
              <a:t> </a:t>
            </a:r>
            <a:r>
              <a:rPr lang="en-GB" sz="2600" dirty="0" err="1"/>
              <a:t>monitorizării</a:t>
            </a:r>
            <a:r>
              <a:rPr lang="en-GB" sz="2600" dirty="0"/>
              <a:t> </a:t>
            </a:r>
            <a:r>
              <a:rPr lang="en-GB" sz="2600" dirty="0" err="1"/>
              <a:t>expunerii</a:t>
            </a:r>
            <a:r>
              <a:rPr lang="en-GB" sz="2600" dirty="0"/>
              <a:t> la </a:t>
            </a:r>
            <a:r>
              <a:rPr lang="en-GB" sz="2600" dirty="0" err="1"/>
              <a:t>radiații</a:t>
            </a:r>
            <a:r>
              <a:rPr lang="en-GB" sz="2600" dirty="0"/>
              <a:t> </a:t>
            </a:r>
            <a:r>
              <a:rPr lang="en-GB" sz="2600" dirty="0" err="1"/>
              <a:t>ionizante</a:t>
            </a:r>
            <a:r>
              <a:rPr lang="en-GB" sz="2600" dirty="0"/>
              <a:t> </a:t>
            </a:r>
            <a:r>
              <a:rPr lang="en-GB" sz="2600" dirty="0" err="1"/>
              <a:t>în</a:t>
            </a:r>
            <a:r>
              <a:rPr lang="en-GB" sz="2600" dirty="0"/>
              <a:t> </a:t>
            </a:r>
            <a:r>
              <a:rPr lang="en-GB" sz="2600" dirty="0" err="1"/>
              <a:t>timp</a:t>
            </a:r>
            <a:r>
              <a:rPr lang="en-GB" sz="2600" dirty="0"/>
              <a:t> real </a:t>
            </a:r>
            <a:r>
              <a:rPr lang="en-GB" sz="2600" dirty="0" err="1"/>
              <a:t>și</a:t>
            </a:r>
            <a:r>
              <a:rPr lang="en-GB" sz="2600" dirty="0"/>
              <a:t> cu </a:t>
            </a:r>
            <a:r>
              <a:rPr lang="en-GB" sz="2600" dirty="0" err="1"/>
              <a:t>factori</a:t>
            </a:r>
            <a:r>
              <a:rPr lang="en-GB" sz="2600" dirty="0"/>
              <a:t> </a:t>
            </a:r>
            <a:r>
              <a:rPr lang="en-GB" sz="2600" dirty="0" err="1"/>
              <a:t>mici</a:t>
            </a:r>
            <a:r>
              <a:rPr lang="en-GB" sz="2600" dirty="0"/>
              <a:t> de </a:t>
            </a:r>
            <a:r>
              <a:rPr lang="en-GB" sz="2600" dirty="0" err="1"/>
              <a:t>formă</a:t>
            </a:r>
            <a:r>
              <a:rPr lang="en-GB" sz="2600" dirty="0"/>
              <a:t> </a:t>
            </a:r>
            <a:r>
              <a:rPr lang="en-GB" sz="2600" dirty="0" err="1"/>
              <a:t>geometrică</a:t>
            </a:r>
            <a:r>
              <a:rPr lang="en-GB" sz="2600" dirty="0"/>
              <a:t>. </a:t>
            </a:r>
            <a:endParaRPr lang="ro-RO" sz="2600" dirty="0" smtClean="0"/>
          </a:p>
          <a:p>
            <a:r>
              <a:rPr lang="en-GB" sz="2600" dirty="0" smtClean="0"/>
              <a:t>Cu </a:t>
            </a:r>
            <a:r>
              <a:rPr lang="en-GB" sz="2600" dirty="0" err="1"/>
              <a:t>toate</a:t>
            </a:r>
            <a:r>
              <a:rPr lang="en-GB" sz="2600" dirty="0"/>
              <a:t> </a:t>
            </a:r>
            <a:r>
              <a:rPr lang="en-GB" sz="2600" dirty="0" err="1"/>
              <a:t>acestea</a:t>
            </a:r>
            <a:r>
              <a:rPr lang="en-GB" sz="2600" dirty="0"/>
              <a:t>, </a:t>
            </a:r>
            <a:r>
              <a:rPr lang="en-GB" sz="2600" dirty="0" err="1"/>
              <a:t>materialele</a:t>
            </a:r>
            <a:r>
              <a:rPr lang="en-GB" sz="2600" dirty="0"/>
              <a:t> </a:t>
            </a:r>
            <a:r>
              <a:rPr lang="en-GB" sz="2600" dirty="0" err="1"/>
              <a:t>microelectronice</a:t>
            </a:r>
            <a:r>
              <a:rPr lang="en-GB" sz="2600" dirty="0"/>
              <a:t> </a:t>
            </a:r>
            <a:r>
              <a:rPr lang="en-GB" sz="2600" dirty="0" err="1"/>
              <a:t>tradiționale</a:t>
            </a:r>
            <a:r>
              <a:rPr lang="en-GB" sz="2600" dirty="0"/>
              <a:t>, cum </a:t>
            </a:r>
            <a:r>
              <a:rPr lang="en-GB" sz="2600" dirty="0" err="1"/>
              <a:t>ar</a:t>
            </a:r>
            <a:r>
              <a:rPr lang="en-GB" sz="2600" dirty="0"/>
              <a:t> fi </a:t>
            </a:r>
            <a:r>
              <a:rPr lang="en-GB" sz="2600" b="1" dirty="0"/>
              <a:t>Si </a:t>
            </a:r>
            <a:r>
              <a:rPr lang="en-GB" sz="2600" b="1" dirty="0" err="1"/>
              <a:t>cristalin</a:t>
            </a:r>
            <a:r>
              <a:rPr lang="en-GB" sz="2600" dirty="0"/>
              <a:t>, nu pot </a:t>
            </a:r>
            <a:r>
              <a:rPr lang="en-GB" sz="2600" dirty="0" err="1"/>
              <a:t>îndeplini</a:t>
            </a:r>
            <a:r>
              <a:rPr lang="en-GB" sz="2600" dirty="0"/>
              <a:t> cu </a:t>
            </a:r>
            <a:r>
              <a:rPr lang="en-GB" sz="2600" dirty="0" err="1"/>
              <a:t>ușurință</a:t>
            </a:r>
            <a:r>
              <a:rPr lang="en-GB" sz="2600" dirty="0"/>
              <a:t> </a:t>
            </a:r>
            <a:r>
              <a:rPr lang="en-GB" sz="2600" dirty="0" err="1"/>
              <a:t>cerințele</a:t>
            </a:r>
            <a:r>
              <a:rPr lang="en-GB" sz="2600" dirty="0"/>
              <a:t> de </a:t>
            </a:r>
            <a:r>
              <a:rPr lang="en-GB" sz="2600" dirty="0" err="1"/>
              <a:t>aplicare</a:t>
            </a:r>
            <a:r>
              <a:rPr lang="en-GB" sz="2600" dirty="0"/>
              <a:t> a </a:t>
            </a:r>
            <a:r>
              <a:rPr lang="en-GB" sz="2600" dirty="0" err="1"/>
              <a:t>dozimetrelor</a:t>
            </a:r>
            <a:r>
              <a:rPr lang="en-GB" sz="2600" dirty="0"/>
              <a:t> </a:t>
            </a:r>
            <a:r>
              <a:rPr lang="en-GB" sz="2600" dirty="0" err="1"/>
              <a:t>microelectronice</a:t>
            </a:r>
            <a:r>
              <a:rPr lang="en-GB" sz="2600" dirty="0"/>
              <a:t> din </a:t>
            </a:r>
            <a:r>
              <a:rPr lang="en-GB" sz="2600" dirty="0" err="1"/>
              <a:t>două</a:t>
            </a:r>
            <a:r>
              <a:rPr lang="en-GB" sz="2600" dirty="0"/>
              <a:t> motive: </a:t>
            </a:r>
            <a:r>
              <a:rPr lang="en-GB" sz="2600" dirty="0" err="1"/>
              <a:t>În</a:t>
            </a:r>
            <a:r>
              <a:rPr lang="en-GB" sz="2600" dirty="0"/>
              <a:t> </a:t>
            </a:r>
            <a:r>
              <a:rPr lang="en-GB" sz="2600" dirty="0" err="1"/>
              <a:t>primul</a:t>
            </a:r>
            <a:r>
              <a:rPr lang="en-GB" sz="2600" dirty="0"/>
              <a:t> </a:t>
            </a:r>
            <a:r>
              <a:rPr lang="en-GB" sz="2600" dirty="0" err="1"/>
              <a:t>rând</a:t>
            </a:r>
            <a:r>
              <a:rPr lang="en-GB" sz="2600" dirty="0"/>
              <a:t>, </a:t>
            </a:r>
            <a:r>
              <a:rPr lang="en-GB" sz="2600" dirty="0" err="1"/>
              <a:t>acestea</a:t>
            </a:r>
            <a:r>
              <a:rPr lang="en-GB" sz="2600" dirty="0"/>
              <a:t> </a:t>
            </a:r>
            <a:r>
              <a:rPr lang="en-GB" sz="2600" i="1" dirty="0"/>
              <a:t>nu absorb </a:t>
            </a:r>
            <a:r>
              <a:rPr lang="en-GB" sz="2600" i="1" dirty="0" err="1"/>
              <a:t>suficiente</a:t>
            </a:r>
            <a:r>
              <a:rPr lang="en-GB" sz="2600" i="1" dirty="0"/>
              <a:t> </a:t>
            </a:r>
            <a:r>
              <a:rPr lang="en-GB" sz="2600" i="1" dirty="0" err="1"/>
              <a:t>cantități</a:t>
            </a:r>
            <a:r>
              <a:rPr lang="en-GB" sz="2600" i="1" dirty="0"/>
              <a:t> de </a:t>
            </a:r>
            <a:r>
              <a:rPr lang="en-GB" sz="2600" i="1" dirty="0" err="1"/>
              <a:t>radiații</a:t>
            </a:r>
            <a:r>
              <a:rPr lang="en-GB" sz="2600" i="1" dirty="0"/>
              <a:t> cu </a:t>
            </a:r>
            <a:r>
              <a:rPr lang="en-GB" sz="2600" i="1" dirty="0" err="1"/>
              <a:t>energie</a:t>
            </a:r>
            <a:r>
              <a:rPr lang="en-GB" sz="2600" i="1" dirty="0"/>
              <a:t> mare</a:t>
            </a:r>
            <a:r>
              <a:rPr lang="en-GB" sz="2600" dirty="0"/>
              <a:t> </a:t>
            </a:r>
            <a:r>
              <a:rPr lang="en-GB" sz="2600" dirty="0" err="1"/>
              <a:t>pentru</a:t>
            </a:r>
            <a:r>
              <a:rPr lang="en-GB" sz="2600" dirty="0"/>
              <a:t> a fi </a:t>
            </a:r>
            <a:r>
              <a:rPr lang="en-GB" sz="2600" dirty="0" err="1"/>
              <a:t>sensibile</a:t>
            </a:r>
            <a:r>
              <a:rPr lang="en-GB" sz="2600" dirty="0"/>
              <a:t>, </a:t>
            </a:r>
            <a:r>
              <a:rPr lang="en-GB" sz="2600" dirty="0" err="1"/>
              <a:t>deoarece</a:t>
            </a:r>
            <a:r>
              <a:rPr lang="en-GB" sz="2600" dirty="0"/>
              <a:t> </a:t>
            </a:r>
            <a:r>
              <a:rPr lang="en-GB" sz="2600" dirty="0" err="1"/>
              <a:t>conțin</a:t>
            </a:r>
            <a:r>
              <a:rPr lang="en-GB" sz="2600" dirty="0"/>
              <a:t> </a:t>
            </a:r>
            <a:r>
              <a:rPr lang="en-GB" sz="2600" dirty="0" err="1"/>
              <a:t>în</a:t>
            </a:r>
            <a:r>
              <a:rPr lang="en-GB" sz="2600" dirty="0"/>
              <a:t> mare parte </a:t>
            </a:r>
            <a:r>
              <a:rPr lang="en-GB" sz="2600" dirty="0" err="1"/>
              <a:t>elemente</a:t>
            </a:r>
            <a:r>
              <a:rPr lang="en-GB" sz="2600" dirty="0"/>
              <a:t> cu un </a:t>
            </a:r>
            <a:r>
              <a:rPr lang="en-GB" sz="2600" dirty="0" err="1"/>
              <a:t>număr</a:t>
            </a:r>
            <a:r>
              <a:rPr lang="en-GB" sz="2600" dirty="0"/>
              <a:t> atomic </a:t>
            </a:r>
            <a:r>
              <a:rPr lang="en-GB" sz="2600" dirty="0" err="1"/>
              <a:t>relativ</a:t>
            </a:r>
            <a:r>
              <a:rPr lang="en-GB" sz="2600" dirty="0"/>
              <a:t> mic</a:t>
            </a:r>
            <a:r>
              <a:rPr lang="en-GB" sz="2600" b="1" dirty="0"/>
              <a:t> Z</a:t>
            </a:r>
            <a:r>
              <a:rPr lang="en-GB" sz="2600" dirty="0"/>
              <a:t>. </a:t>
            </a:r>
            <a:r>
              <a:rPr lang="en-GB" sz="2600" dirty="0" err="1"/>
              <a:t>În</a:t>
            </a:r>
            <a:r>
              <a:rPr lang="en-GB" sz="2600" dirty="0"/>
              <a:t> al </a:t>
            </a:r>
            <a:r>
              <a:rPr lang="en-GB" sz="2600" dirty="0" err="1"/>
              <a:t>doilea</a:t>
            </a:r>
            <a:r>
              <a:rPr lang="en-GB" sz="2600" dirty="0"/>
              <a:t> </a:t>
            </a:r>
            <a:r>
              <a:rPr lang="en-GB" sz="2600" dirty="0" err="1"/>
              <a:t>rând</a:t>
            </a:r>
            <a:r>
              <a:rPr lang="en-GB" sz="2600" dirty="0"/>
              <a:t>, ca </a:t>
            </a:r>
            <a:r>
              <a:rPr lang="en-GB" sz="2600" dirty="0" err="1"/>
              <a:t>materiale</a:t>
            </a:r>
            <a:r>
              <a:rPr lang="en-GB" sz="2600" dirty="0"/>
              <a:t> </a:t>
            </a:r>
            <a:r>
              <a:rPr lang="en-GB" sz="2600" dirty="0" err="1"/>
              <a:t>cristaline</a:t>
            </a:r>
            <a:r>
              <a:rPr lang="en-GB" sz="2600" dirty="0"/>
              <a:t>, </a:t>
            </a:r>
            <a:r>
              <a:rPr lang="en-GB" sz="2600" dirty="0" err="1"/>
              <a:t>acestea</a:t>
            </a:r>
            <a:r>
              <a:rPr lang="en-GB" sz="2600" dirty="0"/>
              <a:t> </a:t>
            </a:r>
            <a:r>
              <a:rPr lang="en-GB" sz="2600" dirty="0" err="1"/>
              <a:t>sunt</a:t>
            </a:r>
            <a:r>
              <a:rPr lang="en-GB" sz="2600" dirty="0"/>
              <a:t> fabricate </a:t>
            </a:r>
            <a:r>
              <a:rPr lang="en-GB" sz="2600" dirty="0" err="1"/>
              <a:t>pe</a:t>
            </a:r>
            <a:r>
              <a:rPr lang="en-GB" sz="2600" dirty="0"/>
              <a:t> </a:t>
            </a:r>
            <a:r>
              <a:rPr lang="en-GB" sz="2600" dirty="0" err="1"/>
              <a:t>suporturi</a:t>
            </a:r>
            <a:r>
              <a:rPr lang="en-GB" sz="2600" dirty="0"/>
              <a:t> </a:t>
            </a:r>
            <a:r>
              <a:rPr lang="en-GB" sz="2600" dirty="0" err="1"/>
              <a:t>rigide</a:t>
            </a:r>
            <a:r>
              <a:rPr lang="en-GB" sz="2600" dirty="0"/>
              <a:t> </a:t>
            </a:r>
            <a:r>
              <a:rPr lang="en-GB" sz="2600" dirty="0" err="1"/>
              <a:t>și</a:t>
            </a:r>
            <a:r>
              <a:rPr lang="en-GB" sz="2600" dirty="0"/>
              <a:t> </a:t>
            </a:r>
            <a:r>
              <a:rPr lang="en-GB" sz="2600" dirty="0" err="1"/>
              <a:t>este</a:t>
            </a:r>
            <a:r>
              <a:rPr lang="en-GB" sz="2600" dirty="0"/>
              <a:t> </a:t>
            </a:r>
            <a:r>
              <a:rPr lang="en-GB" sz="2600" dirty="0" err="1"/>
              <a:t>complicat</a:t>
            </a:r>
            <a:r>
              <a:rPr lang="en-GB" sz="2600" dirty="0"/>
              <a:t> de a le </a:t>
            </a:r>
            <a:r>
              <a:rPr lang="en-GB" sz="2600" dirty="0" err="1"/>
              <a:t>modela</a:t>
            </a:r>
            <a:r>
              <a:rPr lang="en-GB" sz="2600" dirty="0"/>
              <a:t> </a:t>
            </a:r>
            <a:r>
              <a:rPr lang="en-GB" sz="2600" dirty="0" err="1"/>
              <a:t>pe</a:t>
            </a:r>
            <a:r>
              <a:rPr lang="en-GB" sz="2600" dirty="0"/>
              <a:t> </a:t>
            </a:r>
            <a:r>
              <a:rPr lang="en-GB" sz="2600" dirty="0" err="1"/>
              <a:t>suporturi</a:t>
            </a:r>
            <a:r>
              <a:rPr lang="en-GB" sz="2600" dirty="0"/>
              <a:t> </a:t>
            </a:r>
            <a:r>
              <a:rPr lang="en-GB" sz="2600" dirty="0" err="1"/>
              <a:t>flexibile</a:t>
            </a:r>
            <a:r>
              <a:rPr lang="en-GB" sz="2600" dirty="0"/>
              <a:t>.</a:t>
            </a:r>
            <a:endParaRPr lang="ro-RO" sz="2600" dirty="0"/>
          </a:p>
          <a:p>
            <a:endParaRPr lang="ro-RO" dirty="0"/>
          </a:p>
        </p:txBody>
      </p:sp>
    </p:spTree>
    <p:extLst>
      <p:ext uri="{BB962C8B-B14F-4D97-AF65-F5344CB8AC3E}">
        <p14:creationId xmlns:p14="http://schemas.microsoft.com/office/powerpoint/2010/main" val="960979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770062" y="1142999"/>
            <a:ext cx="8915400" cy="5715001"/>
          </a:xfrm>
        </p:spPr>
        <p:txBody>
          <a:bodyPr>
            <a:normAutofit fontScale="92500" lnSpcReduction="10000"/>
          </a:bodyPr>
          <a:lstStyle/>
          <a:p>
            <a:pPr>
              <a:buFont typeface="Arial" panose="020B0604020202020204" pitchFamily="34" charset="0"/>
              <a:buChar char="•"/>
            </a:pPr>
            <a:r>
              <a:rPr lang="en-US" sz="1600" dirty="0" smtClean="0">
                <a:solidFill>
                  <a:schemeClr val="tx1"/>
                </a:solidFill>
              </a:rPr>
              <a:t>[1] B</a:t>
            </a:r>
            <a:r>
              <a:rPr lang="en-US" sz="1600" dirty="0">
                <a:solidFill>
                  <a:schemeClr val="tx1"/>
                </a:solidFill>
              </a:rPr>
              <a:t>. L. Gregory, “Radiation defects in </a:t>
            </a:r>
            <a:r>
              <a:rPr lang="en-US" sz="1600" dirty="0" smtClean="0">
                <a:solidFill>
                  <a:schemeClr val="tx1"/>
                </a:solidFill>
              </a:rPr>
              <a:t>devices”, </a:t>
            </a:r>
            <a:r>
              <a:rPr lang="en-US" sz="1600" dirty="0">
                <a:solidFill>
                  <a:schemeClr val="tx1"/>
                </a:solidFill>
              </a:rPr>
              <a:t>in</a:t>
            </a:r>
            <a:r>
              <a:rPr lang="en-US" sz="1600" i="1" dirty="0">
                <a:solidFill>
                  <a:schemeClr val="tx1"/>
                </a:solidFill>
              </a:rPr>
              <a:t> Radiation Damage and Defects in Semiconductors</a:t>
            </a:r>
            <a:r>
              <a:rPr lang="en-US" sz="1600" dirty="0">
                <a:solidFill>
                  <a:schemeClr val="tx1"/>
                </a:solidFill>
              </a:rPr>
              <a:t>. London, England: Inst. Phys., 1972, </a:t>
            </a:r>
            <a:r>
              <a:rPr lang="en-US" sz="1600" dirty="0" smtClean="0">
                <a:solidFill>
                  <a:schemeClr val="tx1"/>
                </a:solidFill>
              </a:rPr>
              <a:t>pp 302-314.</a:t>
            </a:r>
          </a:p>
          <a:p>
            <a:pPr>
              <a:buFont typeface="Arial" panose="020B0604020202020204" pitchFamily="34" charset="0"/>
              <a:buChar char="•"/>
            </a:pPr>
            <a:r>
              <a:rPr lang="en-US" sz="1600" dirty="0" smtClean="0">
                <a:solidFill>
                  <a:schemeClr val="tx1"/>
                </a:solidFill>
              </a:rPr>
              <a:t>[2] H.J. Stein and R. Gereth, “Introduction rates of electrically active defects in n- and p- type silicon by electron and neutron irradiation“, </a:t>
            </a:r>
            <a:r>
              <a:rPr lang="en-US" sz="1600" i="1" dirty="0" smtClean="0">
                <a:solidFill>
                  <a:schemeClr val="tx1"/>
                </a:solidFill>
              </a:rPr>
              <a:t>J.  Appl. Phys., </a:t>
            </a:r>
            <a:r>
              <a:rPr lang="en-US" sz="1600" dirty="0" smtClean="0">
                <a:solidFill>
                  <a:schemeClr val="tx1"/>
                </a:solidFill>
              </a:rPr>
              <a:t>vol. 39, pp. 2890-2904, May 1968.</a:t>
            </a:r>
          </a:p>
          <a:p>
            <a:pPr>
              <a:buFont typeface="Arial" panose="020B0604020202020204" pitchFamily="34" charset="0"/>
              <a:buChar char="•"/>
            </a:pPr>
            <a:r>
              <a:rPr lang="en-US" sz="1600" dirty="0" smtClean="0">
                <a:solidFill>
                  <a:schemeClr val="tx1"/>
                </a:solidFill>
              </a:rPr>
              <a:t>[3] </a:t>
            </a:r>
            <a:r>
              <a:rPr lang="en-US" sz="1600" dirty="0">
                <a:solidFill>
                  <a:schemeClr val="tx1"/>
                </a:solidFill>
              </a:rPr>
              <a:t>B. L. Gregory, </a:t>
            </a:r>
            <a:r>
              <a:rPr lang="en-US" sz="1600" dirty="0" smtClean="0">
                <a:solidFill>
                  <a:schemeClr val="tx1"/>
                </a:solidFill>
              </a:rPr>
              <a:t>“Minority carrier recombination in neutron irradiated silicon”, </a:t>
            </a:r>
            <a:r>
              <a:rPr lang="en-US" sz="1600" i="1" dirty="0" smtClean="0">
                <a:solidFill>
                  <a:schemeClr val="tx1"/>
                </a:solidFill>
              </a:rPr>
              <a:t>IEEE Trans. </a:t>
            </a:r>
            <a:r>
              <a:rPr lang="en-US" sz="1600" i="1" dirty="0" err="1" smtClean="0">
                <a:solidFill>
                  <a:schemeClr val="tx1"/>
                </a:solidFill>
              </a:rPr>
              <a:t>Nucl</a:t>
            </a:r>
            <a:r>
              <a:rPr lang="en-US" sz="1600" i="1" dirty="0" smtClean="0">
                <a:solidFill>
                  <a:schemeClr val="tx1"/>
                </a:solidFill>
              </a:rPr>
              <a:t>. Sci.,</a:t>
            </a:r>
            <a:r>
              <a:rPr lang="en-US" sz="1600" dirty="0" smtClean="0">
                <a:solidFill>
                  <a:schemeClr val="tx1"/>
                </a:solidFill>
              </a:rPr>
              <a:t> vol. NS-16, pp. 53-62, Dec 1969</a:t>
            </a:r>
          </a:p>
          <a:p>
            <a:pPr>
              <a:buFont typeface="Arial" panose="020B0604020202020204" pitchFamily="34" charset="0"/>
              <a:buChar char="•"/>
            </a:pPr>
            <a:r>
              <a:rPr lang="en-US" sz="1600" dirty="0" smtClean="0">
                <a:solidFill>
                  <a:schemeClr val="tx1"/>
                </a:solidFill>
              </a:rPr>
              <a:t>[4] H. </a:t>
            </a:r>
            <a:r>
              <a:rPr lang="en-US" sz="1600" dirty="0" err="1" smtClean="0">
                <a:solidFill>
                  <a:schemeClr val="tx1"/>
                </a:solidFill>
              </a:rPr>
              <a:t>Spieler</a:t>
            </a:r>
            <a:r>
              <a:rPr lang="en-US" sz="1600" dirty="0" smtClean="0">
                <a:solidFill>
                  <a:schemeClr val="tx1"/>
                </a:solidFill>
              </a:rPr>
              <a:t>, “Introduction to Radiation-Resistant Semiconductor Devices and Circuits”, </a:t>
            </a:r>
            <a:r>
              <a:rPr lang="en-US" sz="1600" i="1" dirty="0" smtClean="0">
                <a:solidFill>
                  <a:schemeClr val="tx1"/>
                </a:solidFill>
              </a:rPr>
              <a:t>Beam Instrumentation AIP conf., </a:t>
            </a:r>
            <a:r>
              <a:rPr lang="en-US" sz="1600" dirty="0">
                <a:solidFill>
                  <a:schemeClr val="tx1"/>
                </a:solidFill>
              </a:rPr>
              <a:t>Argonne, Illinois (USA</a:t>
            </a:r>
            <a:r>
              <a:rPr lang="en-US" sz="1600" dirty="0" smtClean="0">
                <a:solidFill>
                  <a:schemeClr val="tx1"/>
                </a:solidFill>
              </a:rPr>
              <a:t>), 1997, pp 6.</a:t>
            </a:r>
          </a:p>
          <a:p>
            <a:pPr>
              <a:buFont typeface="Arial" panose="020B0604020202020204" pitchFamily="34" charset="0"/>
              <a:buChar char="•"/>
            </a:pPr>
            <a:r>
              <a:rPr lang="en-US" sz="1600" dirty="0" smtClean="0">
                <a:solidFill>
                  <a:schemeClr val="tx1"/>
                </a:solidFill>
              </a:rPr>
              <a:t>[5] K.</a:t>
            </a:r>
            <a:r>
              <a:rPr lang="en-US" sz="1600" dirty="0">
                <a:solidFill>
                  <a:schemeClr val="tx1"/>
                </a:solidFill>
              </a:rPr>
              <a:t> </a:t>
            </a:r>
            <a:r>
              <a:rPr lang="en-US" sz="1600" i="1" dirty="0" err="1">
                <a:solidFill>
                  <a:schemeClr val="tx1"/>
                </a:solidFill>
              </a:rPr>
              <a:t>Leppälä</a:t>
            </a:r>
            <a:r>
              <a:rPr lang="en-US" sz="1600" i="1" dirty="0" smtClean="0">
                <a:solidFill>
                  <a:schemeClr val="tx1"/>
                </a:solidFill>
              </a:rPr>
              <a:t>, R. </a:t>
            </a:r>
            <a:r>
              <a:rPr lang="en-US" sz="1600" i="1" dirty="0" err="1" smtClean="0">
                <a:solidFill>
                  <a:schemeClr val="tx1"/>
                </a:solidFill>
              </a:rPr>
              <a:t>Verkasalo</a:t>
            </a:r>
            <a:r>
              <a:rPr lang="en-US" sz="1600" i="1" dirty="0" smtClean="0">
                <a:solidFill>
                  <a:schemeClr val="tx1"/>
                </a:solidFill>
              </a:rPr>
              <a:t> </a:t>
            </a:r>
            <a:r>
              <a:rPr lang="en-US" sz="1600" dirty="0" smtClean="0">
                <a:solidFill>
                  <a:schemeClr val="tx1"/>
                </a:solidFill>
              </a:rPr>
              <a:t>"</a:t>
            </a:r>
            <a:r>
              <a:rPr lang="en-US" sz="1600" dirty="0">
                <a:solidFill>
                  <a:schemeClr val="tx1"/>
                </a:solidFill>
              </a:rPr>
              <a:t>Protection of Instrument Control Computers against Soft and Hard Errors and Cosmic Ray Effects</a:t>
            </a:r>
            <a:r>
              <a:rPr lang="en-US" sz="1600" dirty="0" smtClean="0">
                <a:solidFill>
                  <a:schemeClr val="tx1"/>
                </a:solidFill>
              </a:rPr>
              <a:t>". </a:t>
            </a:r>
            <a:r>
              <a:rPr lang="en-US" sz="1600" i="1" dirty="0">
                <a:solidFill>
                  <a:schemeClr val="tx1"/>
                </a:solidFill>
              </a:rPr>
              <a:t>International Seminar on Space Scientific </a:t>
            </a:r>
            <a:r>
              <a:rPr lang="en-US" sz="1600" i="1" dirty="0" smtClean="0">
                <a:solidFill>
                  <a:schemeClr val="tx1"/>
                </a:solidFill>
              </a:rPr>
              <a:t>Engineering</a:t>
            </a:r>
            <a:r>
              <a:rPr lang="en-US" sz="1600" dirty="0">
                <a:solidFill>
                  <a:schemeClr val="tx1"/>
                </a:solidFill>
              </a:rPr>
              <a:t>,</a:t>
            </a:r>
            <a:r>
              <a:rPr lang="en-US" sz="1600" dirty="0" smtClean="0">
                <a:solidFill>
                  <a:schemeClr val="tx1"/>
                </a:solidFill>
              </a:rPr>
              <a:t> </a:t>
            </a:r>
            <a:r>
              <a:rPr lang="en-US" sz="1600" dirty="0">
                <a:solidFill>
                  <a:schemeClr val="tx1"/>
                </a:solidFill>
              </a:rPr>
              <a:t>Frunze, Kirgiz </a:t>
            </a:r>
            <a:r>
              <a:rPr lang="en-US" sz="1600" dirty="0" smtClean="0">
                <a:solidFill>
                  <a:schemeClr val="tx1"/>
                </a:solidFill>
              </a:rPr>
              <a:t>SSR. 1989</a:t>
            </a:r>
            <a:r>
              <a:rPr lang="en-US" sz="1600" i="1" dirty="0" smtClean="0">
                <a:solidFill>
                  <a:schemeClr val="tx1"/>
                </a:solidFill>
              </a:rPr>
              <a:t>. </a:t>
            </a:r>
          </a:p>
          <a:p>
            <a:pPr>
              <a:buFont typeface="Arial" panose="020B0604020202020204" pitchFamily="34" charset="0"/>
              <a:buChar char="•"/>
            </a:pPr>
            <a:r>
              <a:rPr lang="en-US" sz="1600" dirty="0" smtClean="0">
                <a:solidFill>
                  <a:schemeClr val="tx1"/>
                </a:solidFill>
              </a:rPr>
              <a:t>[6] K.G. </a:t>
            </a:r>
            <a:r>
              <a:rPr lang="en-US" sz="1600" dirty="0" err="1" smtClean="0">
                <a:solidFill>
                  <a:schemeClr val="tx1"/>
                </a:solidFill>
              </a:rPr>
              <a:t>Aubuchon</a:t>
            </a:r>
            <a:r>
              <a:rPr lang="en-US" sz="1600" dirty="0" smtClean="0">
                <a:solidFill>
                  <a:schemeClr val="tx1"/>
                </a:solidFill>
              </a:rPr>
              <a:t>, “Radiation hardening of P-MOS devices by optimization of the thermal SiO</a:t>
            </a:r>
            <a:r>
              <a:rPr lang="en-US" sz="1000" dirty="0" smtClean="0">
                <a:solidFill>
                  <a:schemeClr val="tx1"/>
                </a:solidFill>
              </a:rPr>
              <a:t>2 </a:t>
            </a:r>
            <a:r>
              <a:rPr lang="en-US" sz="1600" dirty="0" smtClean="0">
                <a:solidFill>
                  <a:schemeClr val="tx1"/>
                </a:solidFill>
              </a:rPr>
              <a:t>gate insulator”, </a:t>
            </a:r>
            <a:r>
              <a:rPr lang="en-US" sz="1600" i="1" dirty="0" smtClean="0">
                <a:solidFill>
                  <a:schemeClr val="tx1"/>
                </a:solidFill>
              </a:rPr>
              <a:t>IEEE Trans. </a:t>
            </a:r>
            <a:r>
              <a:rPr lang="en-US" sz="1600" i="1" dirty="0" err="1" smtClean="0">
                <a:solidFill>
                  <a:schemeClr val="tx1"/>
                </a:solidFill>
              </a:rPr>
              <a:t>Nucl</a:t>
            </a:r>
            <a:r>
              <a:rPr lang="en-US" sz="1600" i="1" dirty="0" smtClean="0">
                <a:solidFill>
                  <a:schemeClr val="tx1"/>
                </a:solidFill>
              </a:rPr>
              <a:t>. </a:t>
            </a:r>
            <a:r>
              <a:rPr lang="en-US" sz="1600" i="1" dirty="0" err="1" smtClean="0">
                <a:solidFill>
                  <a:schemeClr val="tx1"/>
                </a:solidFill>
              </a:rPr>
              <a:t>Sci</a:t>
            </a:r>
            <a:r>
              <a:rPr lang="en-US" sz="1600" i="1" dirty="0" smtClean="0">
                <a:solidFill>
                  <a:schemeClr val="tx1"/>
                </a:solidFill>
              </a:rPr>
              <a:t>.,</a:t>
            </a:r>
            <a:r>
              <a:rPr lang="en-US" sz="1600" dirty="0" smtClean="0">
                <a:solidFill>
                  <a:schemeClr val="tx1"/>
                </a:solidFill>
              </a:rPr>
              <a:t>vol. NS-18, pp. 117-125, Dec. 1971.</a:t>
            </a:r>
          </a:p>
          <a:p>
            <a:pPr>
              <a:buFont typeface="Arial" panose="020B0604020202020204" pitchFamily="34" charset="0"/>
              <a:buChar char="•"/>
            </a:pPr>
            <a:r>
              <a:rPr lang="en-US" sz="1600" dirty="0"/>
              <a:t> </a:t>
            </a:r>
            <a:r>
              <a:rPr lang="en-US" sz="1600" dirty="0" smtClean="0"/>
              <a:t>[7] </a:t>
            </a:r>
            <a:r>
              <a:rPr lang="en-US" sz="1600" i="1" dirty="0" err="1" smtClean="0"/>
              <a:t>Manasevit</a:t>
            </a:r>
            <a:r>
              <a:rPr lang="en-US" sz="1600" i="1" dirty="0"/>
              <a:t>, H.M.; Simpson, W.J. (1964). "Single-Crystal Silicon on a Sapphire Substrate".</a:t>
            </a:r>
            <a:r>
              <a:rPr lang="en-US" sz="1600" dirty="0"/>
              <a:t> </a:t>
            </a:r>
            <a:r>
              <a:rPr lang="en-US" sz="1600" i="1" dirty="0"/>
              <a:t>Journal of Applied Physics</a:t>
            </a:r>
            <a:r>
              <a:rPr lang="en-US" sz="1600" dirty="0"/>
              <a:t> </a:t>
            </a:r>
            <a:r>
              <a:rPr lang="en-US" sz="1600" b="1" i="1" dirty="0"/>
              <a:t>issue </a:t>
            </a:r>
            <a:r>
              <a:rPr lang="en-US" sz="1600" b="1" i="1" dirty="0" smtClean="0"/>
              <a:t>35</a:t>
            </a:r>
            <a:endParaRPr lang="en-US" sz="1600" dirty="0" smtClean="0">
              <a:solidFill>
                <a:schemeClr val="tx1"/>
              </a:solidFill>
            </a:endParaRPr>
          </a:p>
          <a:p>
            <a:pPr>
              <a:buFont typeface="Arial" panose="020B0604020202020204" pitchFamily="34" charset="0"/>
              <a:buChar char="•"/>
            </a:pPr>
            <a:r>
              <a:rPr lang="en-US" sz="1600" dirty="0" smtClean="0">
                <a:solidFill>
                  <a:schemeClr val="tx1"/>
                </a:solidFill>
              </a:rPr>
              <a:t>[8] </a:t>
            </a:r>
            <a:r>
              <a:rPr lang="en-US" sz="1600" dirty="0" smtClean="0"/>
              <a:t>P. </a:t>
            </a:r>
            <a:r>
              <a:rPr lang="en-US" sz="1600" dirty="0" err="1" smtClean="0"/>
              <a:t>Swinehart</a:t>
            </a:r>
            <a:r>
              <a:rPr lang="en-US" sz="1600" dirty="0"/>
              <a:t> </a:t>
            </a:r>
            <a:r>
              <a:rPr lang="en-US" sz="1600" dirty="0" smtClean="0"/>
              <a:t>and</a:t>
            </a:r>
            <a:r>
              <a:rPr lang="en-US" sz="1600" dirty="0"/>
              <a:t> </a:t>
            </a:r>
            <a:r>
              <a:rPr lang="en-US" sz="1600" dirty="0" smtClean="0"/>
              <a:t>J. Swartz, “</a:t>
            </a:r>
            <a:r>
              <a:rPr lang="en-US" sz="1600" dirty="0"/>
              <a:t>Sensitive silicon pin diode fast neutron </a:t>
            </a:r>
            <a:r>
              <a:rPr lang="en-US" sz="1600" dirty="0" smtClean="0"/>
              <a:t>dosimeter” US 4 163 240 A, </a:t>
            </a:r>
            <a:r>
              <a:rPr lang="en-US" sz="1600" dirty="0"/>
              <a:t>Jul 31, </a:t>
            </a:r>
            <a:r>
              <a:rPr lang="en-US" sz="1600" dirty="0" smtClean="0"/>
              <a:t>1979.</a:t>
            </a:r>
          </a:p>
          <a:p>
            <a:pPr>
              <a:buFont typeface="Arial" panose="020B0604020202020204" pitchFamily="34" charset="0"/>
              <a:buChar char="•"/>
            </a:pPr>
            <a:r>
              <a:rPr lang="en-US" sz="1600" dirty="0" smtClean="0">
                <a:solidFill>
                  <a:schemeClr val="tx1"/>
                </a:solidFill>
              </a:rPr>
              <a:t>[9] MIRION Technologies, </a:t>
            </a:r>
            <a:r>
              <a:rPr lang="en-US" sz="1600" i="1" dirty="0"/>
              <a:t>DMC 3000 Neutron </a:t>
            </a:r>
            <a:r>
              <a:rPr lang="en-US" sz="1600" i="1" dirty="0" smtClean="0"/>
              <a:t>Module </a:t>
            </a:r>
            <a:r>
              <a:rPr lang="en-US" sz="1600" dirty="0" smtClean="0"/>
              <a:t>product</a:t>
            </a:r>
            <a:endParaRPr lang="en-US" sz="1600" dirty="0" smtClean="0">
              <a:solidFill>
                <a:schemeClr val="tx1"/>
              </a:solidFill>
            </a:endParaRPr>
          </a:p>
          <a:p>
            <a:pPr>
              <a:buFont typeface="Arial" panose="020B0604020202020204" pitchFamily="34" charset="0"/>
              <a:buChar char="•"/>
            </a:pPr>
            <a:r>
              <a:rPr lang="en-US" sz="1600" dirty="0" smtClean="0">
                <a:solidFill>
                  <a:schemeClr val="tx1"/>
                </a:solidFill>
              </a:rPr>
              <a:t>[10] BAE System, Space Products </a:t>
            </a:r>
            <a:r>
              <a:rPr lang="en-US" sz="1600" dirty="0">
                <a:solidFill>
                  <a:schemeClr val="tx1"/>
                </a:solidFill>
              </a:rPr>
              <a:t>and Processing </a:t>
            </a:r>
            <a:r>
              <a:rPr lang="en-US" sz="1600" dirty="0">
                <a:solidFill>
                  <a:schemeClr val="tx1"/>
                </a:solidFill>
                <a:hlinkClick r:id="rId2"/>
              </a:rPr>
              <a:t>http://</a:t>
            </a:r>
            <a:r>
              <a:rPr lang="en-US" sz="1600" dirty="0" smtClean="0">
                <a:solidFill>
                  <a:schemeClr val="tx1"/>
                </a:solidFill>
                <a:hlinkClick r:id="rId2"/>
              </a:rPr>
              <a:t>www.baesystems.com/en-us/our-company/inc-businesses/electronic-systems/product-sites/space-products-and-processing</a:t>
            </a:r>
            <a:r>
              <a:rPr lang="en-US" sz="1600" dirty="0" smtClean="0">
                <a:solidFill>
                  <a:schemeClr val="tx1"/>
                </a:solidFill>
              </a:rPr>
              <a:t>  </a:t>
            </a:r>
            <a:endParaRPr lang="en-US" sz="1600" dirty="0">
              <a:solidFill>
                <a:schemeClr val="tx1"/>
              </a:solidFill>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27177582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475" y="614585"/>
            <a:ext cx="8911687" cy="995140"/>
          </a:xfrm>
        </p:spPr>
        <p:txBody>
          <a:bodyPr/>
          <a:lstStyle/>
          <a:p>
            <a:r>
              <a:rPr lang="en-US" u="sng" dirty="0" smtClean="0"/>
              <a:t>Key points to remember:</a:t>
            </a:r>
            <a:endParaRPr lang="en-US" u="sng" dirty="0"/>
          </a:p>
        </p:txBody>
      </p:sp>
      <p:sp>
        <p:nvSpPr>
          <p:cNvPr id="3" name="Content Placeholder 2"/>
          <p:cNvSpPr>
            <a:spLocks noGrp="1"/>
          </p:cNvSpPr>
          <p:nvPr>
            <p:ph idx="1"/>
          </p:nvPr>
        </p:nvSpPr>
        <p:spPr>
          <a:xfrm>
            <a:off x="2103437" y="1409700"/>
            <a:ext cx="8915400" cy="4752975"/>
          </a:xfrm>
        </p:spPr>
        <p:txBody>
          <a:bodyPr>
            <a:normAutofit fontScale="85000" lnSpcReduction="10000"/>
          </a:bodyPr>
          <a:lstStyle/>
          <a:p>
            <a:pPr>
              <a:buFont typeface="+mj-lt"/>
              <a:buAutoNum type="arabicPeriod"/>
            </a:pPr>
            <a:r>
              <a:rPr lang="en-US" sz="2600" dirty="0" smtClean="0"/>
              <a:t>There are two types of radiation damage that may occur in devices.</a:t>
            </a:r>
          </a:p>
          <a:p>
            <a:pPr>
              <a:buFont typeface="+mj-lt"/>
              <a:buAutoNum type="arabicPeriod"/>
            </a:pPr>
            <a:endParaRPr lang="en-US" sz="2600" dirty="0" smtClean="0"/>
          </a:p>
          <a:p>
            <a:pPr>
              <a:buFont typeface="+mj-lt"/>
              <a:buAutoNum type="arabicPeriod"/>
            </a:pPr>
            <a:r>
              <a:rPr lang="en-US" sz="2600" dirty="0" smtClean="0"/>
              <a:t>Different devices are sensitive to different types of radiation damage.</a:t>
            </a:r>
          </a:p>
          <a:p>
            <a:pPr>
              <a:buFont typeface="+mj-lt"/>
              <a:buAutoNum type="arabicPeriod"/>
            </a:pPr>
            <a:endParaRPr lang="en-US" sz="2600" dirty="0" smtClean="0"/>
          </a:p>
          <a:p>
            <a:pPr>
              <a:buFont typeface="+mj-lt"/>
              <a:buAutoNum type="arabicPeriod"/>
            </a:pPr>
            <a:r>
              <a:rPr lang="en-US" sz="2600" dirty="0" smtClean="0"/>
              <a:t>There are numerous types of radiation-hardening techniques.</a:t>
            </a:r>
          </a:p>
          <a:p>
            <a:pPr>
              <a:buFont typeface="+mj-lt"/>
              <a:buAutoNum type="arabicPeriod"/>
            </a:pPr>
            <a:endParaRPr lang="en-US" sz="2600" dirty="0" smtClean="0"/>
          </a:p>
          <a:p>
            <a:pPr>
              <a:buFont typeface="+mj-lt"/>
              <a:buAutoNum type="arabicPeriod"/>
            </a:pPr>
            <a:r>
              <a:rPr lang="en-US" sz="2600" dirty="0" smtClean="0"/>
              <a:t>The environment determines how much radiation a device will receive.</a:t>
            </a:r>
          </a:p>
          <a:p>
            <a:pPr>
              <a:buFont typeface="+mj-lt"/>
              <a:buAutoNum type="arabicPeriod"/>
            </a:pPr>
            <a:endParaRPr lang="en-US" sz="2600" dirty="0"/>
          </a:p>
          <a:p>
            <a:pPr>
              <a:buFont typeface="+mj-lt"/>
              <a:buAutoNum type="arabicPeriod"/>
            </a:pPr>
            <a:r>
              <a:rPr lang="en-US" sz="2600" dirty="0"/>
              <a:t>T</a:t>
            </a:r>
            <a:r>
              <a:rPr lang="en-US" sz="2600" dirty="0" smtClean="0"/>
              <a:t>he use of </a:t>
            </a:r>
            <a:r>
              <a:rPr lang="en-US" sz="2600" dirty="0" err="1" smtClean="0"/>
              <a:t>Radhard</a:t>
            </a:r>
            <a:r>
              <a:rPr lang="en-US" sz="2600" dirty="0" smtClean="0"/>
              <a:t> devices comes with a few drawbacks.</a:t>
            </a:r>
          </a:p>
          <a:p>
            <a:pPr>
              <a:buFont typeface="+mj-lt"/>
              <a:buAutoNum type="arabicPeriod"/>
            </a:pPr>
            <a:endParaRPr lang="en-US" dirty="0"/>
          </a:p>
        </p:txBody>
      </p:sp>
    </p:spTree>
    <p:extLst>
      <p:ext uri="{BB962C8B-B14F-4D97-AF65-F5344CB8AC3E}">
        <p14:creationId xmlns:p14="http://schemas.microsoft.com/office/powerpoint/2010/main" val="448539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5396" y="157945"/>
            <a:ext cx="4668487" cy="792314"/>
          </a:xfrm>
        </p:spPr>
        <p:txBody>
          <a:bodyPr/>
          <a:lstStyle/>
          <a:p>
            <a:r>
              <a:rPr lang="ro-RO" dirty="0" smtClean="0"/>
              <a:t>Radiația ionizantă</a:t>
            </a:r>
            <a:endParaRPr lang="ro-RO" dirty="0"/>
          </a:p>
        </p:txBody>
      </p:sp>
      <p:pic>
        <p:nvPicPr>
          <p:cNvPr id="4" name="Content Placeholder 3"/>
          <p:cNvPicPr>
            <a:picLocks noGrp="1" noChangeAspect="1"/>
          </p:cNvPicPr>
          <p:nvPr>
            <p:ph idx="1"/>
          </p:nvPr>
        </p:nvPicPr>
        <p:blipFill>
          <a:blip r:embed="rId2"/>
          <a:stretch>
            <a:fillRect/>
          </a:stretch>
        </p:blipFill>
        <p:spPr>
          <a:xfrm>
            <a:off x="344676" y="950259"/>
            <a:ext cx="11198685" cy="1663170"/>
          </a:xfrm>
          <a:prstGeom prst="rect">
            <a:avLst/>
          </a:prstGeom>
        </p:spPr>
      </p:pic>
      <p:pic>
        <p:nvPicPr>
          <p:cNvPr id="5" name="Picture 4"/>
          <p:cNvPicPr>
            <a:picLocks noChangeAspect="1"/>
          </p:cNvPicPr>
          <p:nvPr/>
        </p:nvPicPr>
        <p:blipFill>
          <a:blip r:embed="rId3"/>
          <a:stretch>
            <a:fillRect/>
          </a:stretch>
        </p:blipFill>
        <p:spPr>
          <a:xfrm>
            <a:off x="1828542" y="2868706"/>
            <a:ext cx="9610681" cy="3822430"/>
          </a:xfrm>
          <a:prstGeom prst="rect">
            <a:avLst/>
          </a:prstGeom>
        </p:spPr>
      </p:pic>
    </p:spTree>
    <p:extLst>
      <p:ext uri="{BB962C8B-B14F-4D97-AF65-F5344CB8AC3E}">
        <p14:creationId xmlns:p14="http://schemas.microsoft.com/office/powerpoint/2010/main" val="298266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049" y="292800"/>
            <a:ext cx="8763000" cy="1049337"/>
          </a:xfrm>
        </p:spPr>
        <p:txBody>
          <a:bodyPr/>
          <a:lstStyle/>
          <a:p>
            <a:r>
              <a:rPr lang="en-GB" dirty="0" err="1" smtClean="0"/>
              <a:t>Interactiunea</a:t>
            </a:r>
            <a:r>
              <a:rPr lang="en-GB" dirty="0" smtClean="0"/>
              <a:t> cu </a:t>
            </a:r>
            <a:r>
              <a:rPr lang="en-GB" dirty="0" err="1" smtClean="0"/>
              <a:t>materia</a:t>
            </a:r>
            <a:endParaRPr lang="en-GB" dirty="0"/>
          </a:p>
        </p:txBody>
      </p:sp>
      <p:sp>
        <p:nvSpPr>
          <p:cNvPr id="5" name="Content Placeholder 2"/>
          <p:cNvSpPr txBox="1">
            <a:spLocks/>
          </p:cNvSpPr>
          <p:nvPr/>
        </p:nvSpPr>
        <p:spPr>
          <a:xfrm>
            <a:off x="121920" y="1342137"/>
            <a:ext cx="11681009" cy="532959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dirty="0" err="1" smtClean="0"/>
              <a:t>Interactiunea</a:t>
            </a:r>
            <a:r>
              <a:rPr lang="en-US" dirty="0" smtClean="0"/>
              <a:t> </a:t>
            </a:r>
            <a:r>
              <a:rPr lang="en-US" dirty="0" err="1" smtClean="0"/>
              <a:t>particulelor</a:t>
            </a:r>
            <a:r>
              <a:rPr lang="en-US" dirty="0" smtClean="0"/>
              <a:t> cu </a:t>
            </a:r>
            <a:r>
              <a:rPr lang="en-US" dirty="0" err="1" smtClean="0"/>
              <a:t>sarcina</a:t>
            </a:r>
            <a:r>
              <a:rPr lang="en-US" dirty="0" smtClean="0"/>
              <a:t> cu </a:t>
            </a:r>
            <a:r>
              <a:rPr lang="en-US" dirty="0" err="1" smtClean="0"/>
              <a:t>materia</a:t>
            </a:r>
            <a:r>
              <a:rPr lang="en-US" dirty="0" smtClean="0"/>
              <a:t> </a:t>
            </a:r>
            <a:r>
              <a:rPr lang="en-US" dirty="0" err="1" smtClean="0"/>
              <a:t>difera</a:t>
            </a:r>
            <a:r>
              <a:rPr lang="en-US" dirty="0" smtClean="0"/>
              <a:t> de a </a:t>
            </a:r>
            <a:r>
              <a:rPr lang="en-US" dirty="0" err="1" smtClean="0"/>
              <a:t>celor</a:t>
            </a:r>
            <a:r>
              <a:rPr lang="en-US" dirty="0" smtClean="0"/>
              <a:t> </a:t>
            </a:r>
            <a:r>
              <a:rPr lang="en-US" dirty="0" err="1" smtClean="0"/>
              <a:t>fara</a:t>
            </a:r>
            <a:r>
              <a:rPr lang="en-US" dirty="0" smtClean="0"/>
              <a:t> </a:t>
            </a:r>
            <a:r>
              <a:rPr lang="en-US" dirty="0" err="1" smtClean="0"/>
              <a:t>sarcina</a:t>
            </a:r>
            <a:r>
              <a:rPr lang="en-US" dirty="0" smtClean="0"/>
              <a:t> </a:t>
            </a:r>
            <a:r>
              <a:rPr lang="en-US" dirty="0" err="1" smtClean="0"/>
              <a:t>electrica</a:t>
            </a:r>
            <a:r>
              <a:rPr lang="en-US" dirty="0" smtClean="0"/>
              <a:t>.</a:t>
            </a:r>
          </a:p>
          <a:p>
            <a:r>
              <a:rPr lang="en-US" dirty="0" err="1" smtClean="0"/>
              <a:t>Particulele</a:t>
            </a:r>
            <a:r>
              <a:rPr lang="en-US" dirty="0" smtClean="0"/>
              <a:t> cu </a:t>
            </a:r>
            <a:r>
              <a:rPr lang="en-US" dirty="0" err="1" smtClean="0"/>
              <a:t>sarcina</a:t>
            </a:r>
            <a:r>
              <a:rPr lang="en-US" dirty="0" smtClean="0"/>
              <a:t> </a:t>
            </a:r>
            <a:r>
              <a:rPr lang="en-US" dirty="0" err="1" smtClean="0"/>
              <a:t>interactioneaza</a:t>
            </a:r>
            <a:r>
              <a:rPr lang="en-US" dirty="0" smtClean="0"/>
              <a:t> </a:t>
            </a:r>
            <a:r>
              <a:rPr lang="en-US" dirty="0" err="1" smtClean="0"/>
              <a:t>puternic</a:t>
            </a:r>
            <a:r>
              <a:rPr lang="en-US" dirty="0" smtClean="0"/>
              <a:t> cu </a:t>
            </a:r>
            <a:r>
              <a:rPr lang="en-US" dirty="0" err="1" smtClean="0"/>
              <a:t>electronii</a:t>
            </a:r>
            <a:r>
              <a:rPr lang="en-US" dirty="0" smtClean="0"/>
              <a:t> </a:t>
            </a:r>
            <a:r>
              <a:rPr lang="en-US" dirty="0" err="1" smtClean="0"/>
              <a:t>orbitali</a:t>
            </a:r>
            <a:r>
              <a:rPr lang="en-US" dirty="0" smtClean="0"/>
              <a:t>. </a:t>
            </a:r>
            <a:r>
              <a:rPr lang="en-US" dirty="0" err="1" smtClean="0"/>
              <a:t>Astfel</a:t>
            </a:r>
            <a:r>
              <a:rPr lang="en-US" dirty="0" smtClean="0"/>
              <a:t> </a:t>
            </a:r>
            <a:r>
              <a:rPr lang="en-US" dirty="0" err="1" smtClean="0"/>
              <a:t>obtinem</a:t>
            </a:r>
            <a:r>
              <a:rPr lang="en-US" dirty="0" smtClean="0"/>
              <a:t> </a:t>
            </a:r>
            <a:r>
              <a:rPr lang="en-US" dirty="0" err="1" smtClean="0"/>
              <a:t>ionizarea</a:t>
            </a:r>
            <a:r>
              <a:rPr lang="en-US" dirty="0" smtClean="0"/>
              <a:t> direct</a:t>
            </a:r>
            <a:r>
              <a:rPr lang="ro-RO" dirty="0" smtClean="0"/>
              <a:t>ă</a:t>
            </a:r>
            <a:endParaRPr lang="en-US" dirty="0" smtClean="0"/>
          </a:p>
          <a:p>
            <a:pPr marL="0" indent="0">
              <a:buNone/>
            </a:pPr>
            <a:r>
              <a:rPr lang="en-US" b="1" dirty="0" err="1" smtClean="0"/>
              <a:t>Particule</a:t>
            </a:r>
            <a:r>
              <a:rPr lang="en-US" b="1" dirty="0" smtClean="0"/>
              <a:t> cu </a:t>
            </a:r>
            <a:r>
              <a:rPr lang="en-US" b="1" dirty="0" err="1" smtClean="0"/>
              <a:t>sarcina</a:t>
            </a:r>
            <a:r>
              <a:rPr lang="en-US" b="1" dirty="0" smtClean="0"/>
              <a:t> se </a:t>
            </a:r>
            <a:r>
              <a:rPr lang="en-US" b="1" dirty="0" err="1" smtClean="0"/>
              <a:t>clasifica</a:t>
            </a:r>
            <a:r>
              <a:rPr lang="en-US" b="1" dirty="0" smtClean="0"/>
              <a:t> in </a:t>
            </a:r>
          </a:p>
          <a:p>
            <a:r>
              <a:rPr lang="en-US" dirty="0" smtClean="0"/>
              <a:t>Cu masa mare (</a:t>
            </a:r>
            <a:r>
              <a:rPr lang="en-US" dirty="0" err="1" smtClean="0"/>
              <a:t>grea</a:t>
            </a:r>
            <a:r>
              <a:rPr lang="en-US" dirty="0" smtClean="0"/>
              <a:t>) – alfa </a:t>
            </a:r>
            <a:r>
              <a:rPr lang="en-US" dirty="0" err="1" smtClean="0"/>
              <a:t>protonii</a:t>
            </a:r>
            <a:endParaRPr lang="en-US" dirty="0" smtClean="0"/>
          </a:p>
          <a:p>
            <a:r>
              <a:rPr lang="en-US" dirty="0" err="1" smtClean="0"/>
              <a:t>Usoare</a:t>
            </a:r>
            <a:r>
              <a:rPr lang="en-US" dirty="0" smtClean="0"/>
              <a:t> – </a:t>
            </a:r>
            <a:r>
              <a:rPr lang="en-US" dirty="0" err="1" smtClean="0"/>
              <a:t>electronii</a:t>
            </a:r>
            <a:r>
              <a:rPr lang="en-US" dirty="0" smtClean="0"/>
              <a:t> </a:t>
            </a:r>
            <a:r>
              <a:rPr lang="en-US" dirty="0" err="1" smtClean="0"/>
              <a:t>usori</a:t>
            </a:r>
            <a:r>
              <a:rPr lang="en-US" dirty="0" smtClean="0"/>
              <a:t> (</a:t>
            </a:r>
            <a:r>
              <a:rPr lang="en-US" dirty="0" err="1" smtClean="0"/>
              <a:t>pozitronii</a:t>
            </a:r>
            <a:r>
              <a:rPr lang="en-US" dirty="0" smtClean="0"/>
              <a:t> </a:t>
            </a:r>
            <a:r>
              <a:rPr lang="en-US" dirty="0" err="1" smtClean="0"/>
              <a:t>si</a:t>
            </a:r>
            <a:r>
              <a:rPr lang="en-US" dirty="0" smtClean="0"/>
              <a:t> </a:t>
            </a:r>
            <a:r>
              <a:rPr lang="en-US" dirty="0" err="1" smtClean="0"/>
              <a:t>negatronii</a:t>
            </a:r>
            <a:r>
              <a:rPr lang="en-US" dirty="0" smtClean="0"/>
              <a:t>)</a:t>
            </a:r>
          </a:p>
          <a:p>
            <a:pPr marL="0" indent="0">
              <a:buNone/>
            </a:pPr>
            <a:r>
              <a:rPr lang="en-US" b="1" dirty="0" err="1" smtClean="0"/>
              <a:t>Particule</a:t>
            </a:r>
            <a:r>
              <a:rPr lang="en-US" b="1" dirty="0" smtClean="0"/>
              <a:t> cu </a:t>
            </a:r>
            <a:r>
              <a:rPr lang="en-US" b="1" dirty="0" err="1" smtClean="0"/>
              <a:t>sarcin</a:t>
            </a:r>
            <a:r>
              <a:rPr lang="ro-RO" b="1" dirty="0" smtClean="0"/>
              <a:t>ă</a:t>
            </a:r>
            <a:r>
              <a:rPr lang="en-US" b="1" dirty="0" smtClean="0"/>
              <a:t> </a:t>
            </a:r>
            <a:r>
              <a:rPr lang="en-US" b="1" dirty="0" err="1" smtClean="0"/>
              <a:t>grele</a:t>
            </a:r>
            <a:r>
              <a:rPr lang="en-US" b="1" dirty="0" smtClean="0"/>
              <a:t> –</a:t>
            </a:r>
            <a:r>
              <a:rPr lang="en-US" dirty="0" smtClean="0"/>
              <a:t> </a:t>
            </a:r>
            <a:r>
              <a:rPr lang="en-US" dirty="0" err="1" smtClean="0"/>
              <a:t>pierd</a:t>
            </a:r>
            <a:r>
              <a:rPr lang="en-US" dirty="0" smtClean="0"/>
              <a:t> </a:t>
            </a:r>
            <a:r>
              <a:rPr lang="en-US" dirty="0" err="1" smtClean="0"/>
              <a:t>energia</a:t>
            </a:r>
            <a:r>
              <a:rPr lang="en-US" dirty="0" smtClean="0"/>
              <a:t> </a:t>
            </a:r>
            <a:r>
              <a:rPr lang="en-US" dirty="0" err="1" smtClean="0"/>
              <a:t>prin</a:t>
            </a:r>
            <a:r>
              <a:rPr lang="en-US" dirty="0" smtClean="0"/>
              <a:t> multiple </a:t>
            </a:r>
            <a:r>
              <a:rPr lang="en-US" dirty="0" err="1" smtClean="0"/>
              <a:t>acte</a:t>
            </a:r>
            <a:r>
              <a:rPr lang="en-US" dirty="0" smtClean="0"/>
              <a:t> de </a:t>
            </a:r>
            <a:r>
              <a:rPr lang="en-US" dirty="0" err="1" smtClean="0"/>
              <a:t>coliziuni</a:t>
            </a:r>
            <a:r>
              <a:rPr lang="en-US" dirty="0" smtClean="0"/>
              <a:t> cu </a:t>
            </a:r>
            <a:r>
              <a:rPr lang="en-US" dirty="0" err="1" smtClean="0"/>
              <a:t>electronii</a:t>
            </a:r>
            <a:r>
              <a:rPr lang="en-US" dirty="0" smtClean="0"/>
              <a:t> </a:t>
            </a:r>
            <a:r>
              <a:rPr lang="en-US" dirty="0" err="1" smtClean="0"/>
              <a:t>orbitali</a:t>
            </a:r>
            <a:r>
              <a:rPr lang="en-US" dirty="0" smtClean="0"/>
              <a:t>. La </a:t>
            </a:r>
            <a:r>
              <a:rPr lang="en-US" dirty="0" err="1" smtClean="0"/>
              <a:t>pierderea</a:t>
            </a:r>
            <a:r>
              <a:rPr lang="en-US" dirty="0" smtClean="0"/>
              <a:t> a </a:t>
            </a:r>
            <a:r>
              <a:rPr lang="en-US" dirty="0" err="1" smtClean="0"/>
              <a:t>mai</a:t>
            </a:r>
            <a:r>
              <a:rPr lang="en-US" dirty="0" smtClean="0"/>
              <a:t> </a:t>
            </a:r>
            <a:r>
              <a:rPr lang="en-US" dirty="0" err="1" smtClean="0"/>
              <a:t>multa</a:t>
            </a:r>
            <a:r>
              <a:rPr lang="en-US" dirty="0" smtClean="0"/>
              <a:t> </a:t>
            </a:r>
            <a:r>
              <a:rPr lang="en-US" dirty="0" err="1" smtClean="0"/>
              <a:t>energie</a:t>
            </a:r>
            <a:r>
              <a:rPr lang="en-US" dirty="0" smtClean="0"/>
              <a:t>  - </a:t>
            </a:r>
            <a:r>
              <a:rPr lang="en-US" dirty="0" err="1" smtClean="0"/>
              <a:t>ele</a:t>
            </a:r>
            <a:r>
              <a:rPr lang="en-US" dirty="0" smtClean="0"/>
              <a:t> </a:t>
            </a:r>
            <a:r>
              <a:rPr lang="en-US" dirty="0" err="1" smtClean="0"/>
              <a:t>pierd</a:t>
            </a:r>
            <a:r>
              <a:rPr lang="en-US" dirty="0" smtClean="0"/>
              <a:t> </a:t>
            </a:r>
            <a:r>
              <a:rPr lang="en-US" dirty="0" err="1" smtClean="0"/>
              <a:t>energia</a:t>
            </a:r>
            <a:r>
              <a:rPr lang="en-US" dirty="0" smtClean="0"/>
              <a:t> </a:t>
            </a:r>
            <a:r>
              <a:rPr lang="en-US" dirty="0" err="1" smtClean="0"/>
              <a:t>prin</a:t>
            </a:r>
            <a:r>
              <a:rPr lang="en-US" dirty="0" smtClean="0"/>
              <a:t> </a:t>
            </a:r>
            <a:r>
              <a:rPr lang="en-US" dirty="0" err="1" smtClean="0"/>
              <a:t>coliziuni</a:t>
            </a:r>
            <a:r>
              <a:rPr lang="en-US" dirty="0" smtClean="0"/>
              <a:t> cu </a:t>
            </a:r>
            <a:r>
              <a:rPr lang="en-US" dirty="0" err="1" smtClean="0"/>
              <a:t>nucleul</a:t>
            </a:r>
            <a:endParaRPr lang="en-US" dirty="0" smtClean="0"/>
          </a:p>
          <a:p>
            <a:pPr marL="0" indent="0">
              <a:buNone/>
            </a:pPr>
            <a:r>
              <a:rPr lang="en-US" dirty="0" smtClean="0"/>
              <a:t>La </a:t>
            </a:r>
            <a:r>
              <a:rPr lang="en-US" dirty="0" err="1" smtClean="0"/>
              <a:t>miscarea</a:t>
            </a:r>
            <a:r>
              <a:rPr lang="en-US" dirty="0" smtClean="0"/>
              <a:t> </a:t>
            </a:r>
            <a:r>
              <a:rPr lang="en-US" dirty="0" err="1" smtClean="0"/>
              <a:t>lenta</a:t>
            </a:r>
            <a:r>
              <a:rPr lang="en-US" dirty="0" smtClean="0"/>
              <a:t> </a:t>
            </a:r>
            <a:r>
              <a:rPr lang="en-US" dirty="0" err="1" smtClean="0"/>
              <a:t>ei</a:t>
            </a:r>
            <a:r>
              <a:rPr lang="en-US" dirty="0" smtClean="0"/>
              <a:t> </a:t>
            </a:r>
            <a:r>
              <a:rPr lang="en-US" dirty="0" err="1" smtClean="0"/>
              <a:t>capteaza</a:t>
            </a:r>
            <a:r>
              <a:rPr lang="en-US" dirty="0" smtClean="0"/>
              <a:t> </a:t>
            </a:r>
            <a:r>
              <a:rPr lang="en-US" dirty="0" err="1" smtClean="0"/>
              <a:t>electroni</a:t>
            </a:r>
            <a:r>
              <a:rPr lang="en-US" dirty="0" smtClean="0"/>
              <a:t> </a:t>
            </a:r>
            <a:r>
              <a:rPr lang="en-US" dirty="0" err="1" smtClean="0"/>
              <a:t>formand</a:t>
            </a:r>
            <a:r>
              <a:rPr lang="en-US" dirty="0" smtClean="0"/>
              <a:t> </a:t>
            </a:r>
            <a:r>
              <a:rPr lang="en-US" dirty="0" err="1" smtClean="0"/>
              <a:t>atomi</a:t>
            </a:r>
            <a:r>
              <a:rPr lang="en-US" dirty="0" smtClean="0"/>
              <a:t> </a:t>
            </a:r>
            <a:r>
              <a:rPr lang="en-US" dirty="0" err="1" smtClean="0"/>
              <a:t>neutri</a:t>
            </a:r>
            <a:r>
              <a:rPr lang="en-US" dirty="0" smtClean="0"/>
              <a:t> (</a:t>
            </a:r>
            <a:r>
              <a:rPr lang="en-US" dirty="0" err="1" smtClean="0"/>
              <a:t>protonul</a:t>
            </a:r>
            <a:r>
              <a:rPr lang="en-US" dirty="0" smtClean="0"/>
              <a:t> </a:t>
            </a:r>
            <a:r>
              <a:rPr lang="en-US" dirty="0" err="1" smtClean="0"/>
              <a:t>devine</a:t>
            </a:r>
            <a:r>
              <a:rPr lang="en-US" dirty="0" smtClean="0"/>
              <a:t> hydrogen! </a:t>
            </a:r>
            <a:r>
              <a:rPr lang="en-US" dirty="0" err="1" smtClean="0"/>
              <a:t>Iar</a:t>
            </a:r>
            <a:r>
              <a:rPr lang="en-US" dirty="0" smtClean="0"/>
              <a:t> particular alfa </a:t>
            </a:r>
            <a:r>
              <a:rPr lang="en-US" dirty="0" err="1" smtClean="0"/>
              <a:t>devine</a:t>
            </a:r>
            <a:r>
              <a:rPr lang="en-US" dirty="0" smtClean="0"/>
              <a:t> </a:t>
            </a:r>
            <a:r>
              <a:rPr lang="en-US" dirty="0" err="1" smtClean="0"/>
              <a:t>Heliu</a:t>
            </a:r>
            <a:r>
              <a:rPr lang="en-US" dirty="0" smtClean="0"/>
              <a:t>). </a:t>
            </a:r>
            <a:r>
              <a:rPr lang="en-US" dirty="0" err="1" smtClean="0"/>
              <a:t>Datorita</a:t>
            </a:r>
            <a:r>
              <a:rPr lang="en-US" dirty="0" smtClean="0"/>
              <a:t> </a:t>
            </a:r>
            <a:r>
              <a:rPr lang="en-US" dirty="0" err="1" smtClean="0"/>
              <a:t>masei</a:t>
            </a:r>
            <a:r>
              <a:rPr lang="en-US" dirty="0" smtClean="0"/>
              <a:t> </a:t>
            </a:r>
            <a:r>
              <a:rPr lang="en-US" dirty="0" err="1" smtClean="0"/>
              <a:t>mari</a:t>
            </a:r>
            <a:r>
              <a:rPr lang="en-US" dirty="0" smtClean="0"/>
              <a:t> au o </a:t>
            </a:r>
            <a:r>
              <a:rPr lang="en-US" dirty="0" err="1" smtClean="0"/>
              <a:t>traiectorie</a:t>
            </a:r>
            <a:r>
              <a:rPr lang="en-US" dirty="0" smtClean="0"/>
              <a:t> </a:t>
            </a:r>
            <a:r>
              <a:rPr lang="en-US" dirty="0" err="1" smtClean="0"/>
              <a:t>rectilinie</a:t>
            </a:r>
            <a:r>
              <a:rPr lang="en-US" dirty="0" smtClean="0"/>
              <a:t> </a:t>
            </a:r>
            <a:r>
              <a:rPr lang="en-US" dirty="0" err="1" smtClean="0"/>
              <a:t>si</a:t>
            </a:r>
            <a:r>
              <a:rPr lang="en-US" dirty="0" smtClean="0"/>
              <a:t> un </a:t>
            </a:r>
            <a:r>
              <a:rPr lang="en-US" dirty="0" err="1" smtClean="0"/>
              <a:t>parcurs</a:t>
            </a:r>
            <a:r>
              <a:rPr lang="en-US" dirty="0" smtClean="0"/>
              <a:t> de 2-3 cm in </a:t>
            </a:r>
            <a:r>
              <a:rPr lang="en-US" dirty="0" err="1" smtClean="0"/>
              <a:t>aer</a:t>
            </a:r>
            <a:r>
              <a:rPr lang="en-US" dirty="0" smtClean="0"/>
              <a:t>, </a:t>
            </a:r>
            <a:r>
              <a:rPr lang="en-US" dirty="0" err="1" smtClean="0"/>
              <a:t>iar</a:t>
            </a:r>
            <a:r>
              <a:rPr lang="en-US" dirty="0" smtClean="0"/>
              <a:t> la </a:t>
            </a:r>
            <a:r>
              <a:rPr lang="en-US" dirty="0" err="1" smtClean="0"/>
              <a:t>energii</a:t>
            </a:r>
            <a:r>
              <a:rPr lang="en-US" dirty="0" smtClean="0"/>
              <a:t> </a:t>
            </a:r>
            <a:r>
              <a:rPr lang="en-US" dirty="0" err="1" smtClean="0"/>
              <a:t>mai</a:t>
            </a:r>
            <a:r>
              <a:rPr lang="en-US" dirty="0" smtClean="0"/>
              <a:t> </a:t>
            </a:r>
            <a:r>
              <a:rPr lang="en-US" dirty="0" err="1" smtClean="0"/>
              <a:t>mari</a:t>
            </a:r>
            <a:r>
              <a:rPr lang="en-US" dirty="0" smtClean="0"/>
              <a:t>  (4MeV) – 22 cm in </a:t>
            </a:r>
            <a:r>
              <a:rPr lang="en-US" dirty="0" err="1" smtClean="0"/>
              <a:t>aer</a:t>
            </a:r>
            <a:r>
              <a:rPr lang="en-US" dirty="0" smtClean="0"/>
              <a:t>!)</a:t>
            </a:r>
          </a:p>
          <a:p>
            <a:pPr marL="0" indent="0">
              <a:buNone/>
            </a:pPr>
            <a:r>
              <a:rPr lang="en-US" b="1" dirty="0" err="1" smtClean="0"/>
              <a:t>Particule</a:t>
            </a:r>
            <a:r>
              <a:rPr lang="en-US" b="1" dirty="0" smtClean="0"/>
              <a:t> cu </a:t>
            </a:r>
            <a:r>
              <a:rPr lang="en-US" b="1" dirty="0" err="1" smtClean="0"/>
              <a:t>sarcin</a:t>
            </a:r>
            <a:r>
              <a:rPr lang="ro-RO" b="1" dirty="0" smtClean="0"/>
              <a:t>ă</a:t>
            </a:r>
            <a:r>
              <a:rPr lang="en-US" b="1" dirty="0" smtClean="0"/>
              <a:t> </a:t>
            </a:r>
            <a:r>
              <a:rPr lang="en-US" b="1" dirty="0" err="1" smtClean="0"/>
              <a:t>usoare</a:t>
            </a:r>
            <a:r>
              <a:rPr lang="en-US" b="1" dirty="0" smtClean="0"/>
              <a:t> </a:t>
            </a:r>
            <a:r>
              <a:rPr lang="en-US" dirty="0" smtClean="0"/>
              <a:t>– beta </a:t>
            </a:r>
            <a:r>
              <a:rPr lang="en-US" dirty="0" err="1" smtClean="0"/>
              <a:t>si</a:t>
            </a:r>
            <a:r>
              <a:rPr lang="en-US" dirty="0" smtClean="0"/>
              <a:t> </a:t>
            </a:r>
            <a:r>
              <a:rPr lang="en-US" dirty="0" err="1" smtClean="0"/>
              <a:t>electronii</a:t>
            </a:r>
            <a:r>
              <a:rPr lang="en-US" dirty="0" smtClean="0"/>
              <a:t> – </a:t>
            </a:r>
            <a:r>
              <a:rPr lang="en-US" dirty="0" err="1" smtClean="0"/>
              <a:t>interactioneaza</a:t>
            </a:r>
            <a:r>
              <a:rPr lang="en-US" dirty="0" smtClean="0"/>
              <a:t> </a:t>
            </a:r>
            <a:r>
              <a:rPr lang="en-US" dirty="0" err="1" smtClean="0"/>
              <a:t>prin</a:t>
            </a:r>
            <a:r>
              <a:rPr lang="en-US" dirty="0" smtClean="0"/>
              <a:t>&gt; </a:t>
            </a:r>
          </a:p>
          <a:p>
            <a:pPr marL="0" indent="0">
              <a:buNone/>
            </a:pPr>
            <a:r>
              <a:rPr lang="en-US" dirty="0" smtClean="0"/>
              <a:t>- </a:t>
            </a:r>
            <a:r>
              <a:rPr lang="en-US" dirty="0" err="1" smtClean="0"/>
              <a:t>ionizarea</a:t>
            </a:r>
            <a:r>
              <a:rPr lang="en-US" dirty="0" smtClean="0"/>
              <a:t> </a:t>
            </a:r>
            <a:r>
              <a:rPr lang="en-US" dirty="0" err="1" smtClean="0"/>
              <a:t>atomilor</a:t>
            </a:r>
            <a:endParaRPr lang="en-US" dirty="0" smtClean="0"/>
          </a:p>
          <a:p>
            <a:pPr>
              <a:buFontTx/>
              <a:buChar char="-"/>
            </a:pPr>
            <a:r>
              <a:rPr lang="en-US" dirty="0" err="1" smtClean="0"/>
              <a:t>Efectul</a:t>
            </a:r>
            <a:r>
              <a:rPr lang="en-US" dirty="0" smtClean="0"/>
              <a:t> Bremsstrahlung – </a:t>
            </a:r>
            <a:r>
              <a:rPr lang="en-US" dirty="0" err="1" smtClean="0"/>
              <a:t>crearea</a:t>
            </a:r>
            <a:r>
              <a:rPr lang="en-US" dirty="0" smtClean="0"/>
              <a:t> </a:t>
            </a:r>
            <a:r>
              <a:rPr lang="en-US" dirty="0" err="1" smtClean="0"/>
              <a:t>razelor</a:t>
            </a:r>
            <a:r>
              <a:rPr lang="en-US" dirty="0" smtClean="0"/>
              <a:t> X </a:t>
            </a:r>
            <a:r>
              <a:rPr lang="en-US" dirty="0" err="1" smtClean="0"/>
              <a:t>prini</a:t>
            </a:r>
            <a:r>
              <a:rPr lang="en-US" dirty="0" smtClean="0"/>
              <a:t> </a:t>
            </a:r>
            <a:r>
              <a:rPr lang="en-US" dirty="0" err="1" smtClean="0"/>
              <a:t>decelerarea</a:t>
            </a:r>
            <a:r>
              <a:rPr lang="en-US" dirty="0" smtClean="0"/>
              <a:t> (</a:t>
            </a:r>
            <a:r>
              <a:rPr lang="en-US" dirty="0" err="1" smtClean="0"/>
              <a:t>frinarea</a:t>
            </a:r>
            <a:r>
              <a:rPr lang="en-US" dirty="0" smtClean="0"/>
              <a:t>) </a:t>
            </a:r>
            <a:r>
              <a:rPr lang="en-US" dirty="0" err="1" smtClean="0"/>
              <a:t>electronilor</a:t>
            </a:r>
            <a:endParaRPr lang="en-US" dirty="0" smtClean="0"/>
          </a:p>
          <a:p>
            <a:pPr>
              <a:buFontTx/>
              <a:buChar char="-"/>
            </a:pPr>
            <a:r>
              <a:rPr lang="en-US" dirty="0" err="1" smtClean="0"/>
              <a:t>Ciocniri</a:t>
            </a:r>
            <a:r>
              <a:rPr lang="en-US" dirty="0" smtClean="0"/>
              <a:t> </a:t>
            </a:r>
            <a:r>
              <a:rPr lang="en-US" dirty="0" err="1" smtClean="0"/>
              <a:t>elatice</a:t>
            </a:r>
            <a:r>
              <a:rPr lang="en-US" dirty="0" smtClean="0"/>
              <a:t> cu </a:t>
            </a:r>
            <a:r>
              <a:rPr lang="en-US" dirty="0" err="1" smtClean="0"/>
              <a:t>electronii</a:t>
            </a:r>
            <a:r>
              <a:rPr lang="en-US" dirty="0" smtClean="0"/>
              <a:t> </a:t>
            </a:r>
            <a:r>
              <a:rPr lang="en-US" dirty="0" err="1" smtClean="0"/>
              <a:t>si</a:t>
            </a:r>
            <a:r>
              <a:rPr lang="en-US" dirty="0" smtClean="0"/>
              <a:t> </a:t>
            </a:r>
            <a:r>
              <a:rPr lang="en-US" dirty="0" err="1" smtClean="0"/>
              <a:t>nucleul</a:t>
            </a:r>
            <a:r>
              <a:rPr lang="en-US" dirty="0" smtClean="0"/>
              <a:t>- </a:t>
            </a:r>
            <a:r>
              <a:rPr lang="en-US" dirty="0" err="1" smtClean="0"/>
              <a:t>traiectorie</a:t>
            </a:r>
            <a:r>
              <a:rPr lang="en-US" dirty="0" smtClean="0"/>
              <a:t> </a:t>
            </a:r>
            <a:r>
              <a:rPr lang="en-US" dirty="0" err="1" smtClean="0"/>
              <a:t>nedefinita</a:t>
            </a:r>
            <a:r>
              <a:rPr lang="en-US" dirty="0" smtClean="0"/>
              <a:t> </a:t>
            </a:r>
            <a:r>
              <a:rPr lang="en-US" dirty="0" err="1" smtClean="0"/>
              <a:t>si</a:t>
            </a:r>
            <a:r>
              <a:rPr lang="en-US" dirty="0" smtClean="0"/>
              <a:t> </a:t>
            </a:r>
            <a:r>
              <a:rPr lang="en-US" dirty="0" err="1" smtClean="0"/>
              <a:t>parcurs</a:t>
            </a:r>
            <a:r>
              <a:rPr lang="en-US" dirty="0" smtClean="0"/>
              <a:t> mare a  </a:t>
            </a:r>
            <a:r>
              <a:rPr lang="en-US" dirty="0" err="1" smtClean="0"/>
              <a:t>electronilor</a:t>
            </a:r>
            <a:endParaRPr lang="en-US" dirty="0" smtClean="0"/>
          </a:p>
          <a:p>
            <a:endParaRPr lang="en-GB" dirty="0"/>
          </a:p>
        </p:txBody>
      </p:sp>
    </p:spTree>
    <p:extLst>
      <p:ext uri="{BB962C8B-B14F-4D97-AF65-F5344CB8AC3E}">
        <p14:creationId xmlns:p14="http://schemas.microsoft.com/office/powerpoint/2010/main" val="2452597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337" y="157945"/>
            <a:ext cx="8911687" cy="756455"/>
          </a:xfrm>
        </p:spPr>
        <p:txBody>
          <a:bodyPr/>
          <a:lstStyle/>
          <a:p>
            <a:r>
              <a:rPr lang="ro-RO" dirty="0" smtClean="0"/>
              <a:t>Tipuri de radiații ionizante</a:t>
            </a:r>
            <a:endParaRPr lang="ro-RO" dirty="0"/>
          </a:p>
        </p:txBody>
      </p:sp>
      <p:pic>
        <p:nvPicPr>
          <p:cNvPr id="4" name="Content Placeholder 3"/>
          <p:cNvPicPr>
            <a:picLocks noGrp="1" noChangeAspect="1"/>
          </p:cNvPicPr>
          <p:nvPr>
            <p:ph idx="1"/>
          </p:nvPr>
        </p:nvPicPr>
        <p:blipFill>
          <a:blip r:embed="rId2"/>
          <a:stretch>
            <a:fillRect/>
          </a:stretch>
        </p:blipFill>
        <p:spPr>
          <a:xfrm>
            <a:off x="153550" y="1219200"/>
            <a:ext cx="11536425" cy="5657285"/>
          </a:xfrm>
          <a:prstGeom prst="rect">
            <a:avLst/>
          </a:prstGeom>
        </p:spPr>
      </p:pic>
      <p:pic>
        <p:nvPicPr>
          <p:cNvPr id="5" name="Picture 4"/>
          <p:cNvPicPr>
            <a:picLocks noChangeAspect="1"/>
          </p:cNvPicPr>
          <p:nvPr/>
        </p:nvPicPr>
        <p:blipFill>
          <a:blip r:embed="rId3"/>
          <a:stretch>
            <a:fillRect/>
          </a:stretch>
        </p:blipFill>
        <p:spPr>
          <a:xfrm>
            <a:off x="5842031" y="1849292"/>
            <a:ext cx="848149" cy="519952"/>
          </a:xfrm>
          <a:prstGeom prst="rect">
            <a:avLst/>
          </a:prstGeom>
        </p:spPr>
      </p:pic>
    </p:spTree>
    <p:extLst>
      <p:ext uri="{BB962C8B-B14F-4D97-AF65-F5344CB8AC3E}">
        <p14:creationId xmlns:p14="http://schemas.microsoft.com/office/powerpoint/2010/main" val="32997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Abilitatea de penetrare</a:t>
            </a:r>
            <a:endParaRPr lang="ro-RO" dirty="0"/>
          </a:p>
        </p:txBody>
      </p:sp>
      <p:pic>
        <p:nvPicPr>
          <p:cNvPr id="4" name="Content Placeholder 3"/>
          <p:cNvPicPr>
            <a:picLocks noGrp="1" noChangeAspect="1"/>
          </p:cNvPicPr>
          <p:nvPr>
            <p:ph idx="1"/>
          </p:nvPr>
        </p:nvPicPr>
        <p:blipFill>
          <a:blip r:embed="rId2"/>
          <a:stretch>
            <a:fillRect/>
          </a:stretch>
        </p:blipFill>
        <p:spPr>
          <a:xfrm>
            <a:off x="1428318" y="1524000"/>
            <a:ext cx="10570255" cy="5333999"/>
          </a:xfrm>
          <a:prstGeom prst="rect">
            <a:avLst/>
          </a:prstGeom>
        </p:spPr>
      </p:pic>
    </p:spTree>
    <p:extLst>
      <p:ext uri="{BB962C8B-B14F-4D97-AF65-F5344CB8AC3E}">
        <p14:creationId xmlns:p14="http://schemas.microsoft.com/office/powerpoint/2010/main" val="3933597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4008" y="364455"/>
            <a:ext cx="10178322" cy="769082"/>
          </a:xfrm>
        </p:spPr>
        <p:txBody>
          <a:bodyPr>
            <a:normAutofit/>
          </a:bodyPr>
          <a:lstStyle/>
          <a:p>
            <a:r>
              <a:rPr lang="en-GB" dirty="0" err="1" smtClean="0"/>
              <a:t>Interactia</a:t>
            </a:r>
            <a:r>
              <a:rPr lang="en-GB" dirty="0" smtClean="0"/>
              <a:t> </a:t>
            </a:r>
            <a:r>
              <a:rPr lang="en-GB" dirty="0" err="1" smtClean="0"/>
              <a:t>Radiatiei</a:t>
            </a:r>
            <a:r>
              <a:rPr lang="en-GB" dirty="0" smtClean="0"/>
              <a:t> </a:t>
            </a:r>
            <a:r>
              <a:rPr lang="en-GB" dirty="0" err="1" smtClean="0"/>
              <a:t>neutronic</a:t>
            </a:r>
            <a:r>
              <a:rPr lang="ro-RO" dirty="0" smtClean="0"/>
              <a:t>ă</a:t>
            </a:r>
            <a:r>
              <a:rPr lang="en-GB" dirty="0" smtClean="0"/>
              <a:t> </a:t>
            </a:r>
            <a:endParaRPr lang="en-GB" dirty="0"/>
          </a:p>
        </p:txBody>
      </p:sp>
      <p:sp>
        <p:nvSpPr>
          <p:cNvPr id="3" name="Content Placeholder 2"/>
          <p:cNvSpPr>
            <a:spLocks noGrp="1"/>
          </p:cNvSpPr>
          <p:nvPr>
            <p:ph idx="1"/>
          </p:nvPr>
        </p:nvSpPr>
        <p:spPr>
          <a:xfrm>
            <a:off x="496389" y="1303867"/>
            <a:ext cx="10933611" cy="5283200"/>
          </a:xfrm>
        </p:spPr>
        <p:txBody>
          <a:bodyPr>
            <a:normAutofit/>
          </a:bodyPr>
          <a:lstStyle/>
          <a:p>
            <a:r>
              <a:rPr lang="en-GB" dirty="0" err="1" smtClean="0"/>
              <a:t>Formeaza</a:t>
            </a:r>
            <a:r>
              <a:rPr lang="en-GB" dirty="0" smtClean="0"/>
              <a:t> direct </a:t>
            </a:r>
            <a:r>
              <a:rPr lang="en-GB" dirty="0" err="1" smtClean="0"/>
              <a:t>particule</a:t>
            </a:r>
            <a:r>
              <a:rPr lang="en-GB" dirty="0" smtClean="0"/>
              <a:t> </a:t>
            </a:r>
            <a:r>
              <a:rPr lang="en-GB" dirty="0" err="1" smtClean="0"/>
              <a:t>ionizate</a:t>
            </a:r>
            <a:r>
              <a:rPr lang="en-GB" dirty="0" smtClean="0"/>
              <a:t> </a:t>
            </a:r>
            <a:r>
              <a:rPr lang="en-GB" dirty="0" err="1" smtClean="0"/>
              <a:t>sau</a:t>
            </a:r>
            <a:r>
              <a:rPr lang="en-GB" dirty="0" smtClean="0"/>
              <a:t> </a:t>
            </a:r>
            <a:r>
              <a:rPr lang="en-GB" dirty="0" err="1" smtClean="0"/>
              <a:t>initiaza</a:t>
            </a:r>
            <a:r>
              <a:rPr lang="en-GB" dirty="0" smtClean="0"/>
              <a:t> </a:t>
            </a:r>
            <a:r>
              <a:rPr lang="en-GB" dirty="0" err="1" smtClean="0"/>
              <a:t>transformari</a:t>
            </a:r>
            <a:r>
              <a:rPr lang="en-GB" dirty="0" smtClean="0"/>
              <a:t> ale </a:t>
            </a:r>
            <a:r>
              <a:rPr lang="en-GB" dirty="0" err="1" smtClean="0"/>
              <a:t>nucleului</a:t>
            </a:r>
            <a:endParaRPr lang="en-GB" dirty="0" smtClean="0"/>
          </a:p>
          <a:p>
            <a:r>
              <a:rPr lang="en-GB" dirty="0" err="1" smtClean="0"/>
              <a:t>Interactiunile</a:t>
            </a:r>
            <a:r>
              <a:rPr lang="en-GB" dirty="0" smtClean="0"/>
              <a:t> </a:t>
            </a:r>
            <a:r>
              <a:rPr lang="en-GB" dirty="0" err="1" smtClean="0"/>
              <a:t>fundamentale</a:t>
            </a:r>
            <a:r>
              <a:rPr lang="en-GB" dirty="0" smtClean="0"/>
              <a:t> </a:t>
            </a:r>
            <a:r>
              <a:rPr lang="en-GB" dirty="0" err="1" smtClean="0"/>
              <a:t>sunt</a:t>
            </a:r>
            <a:r>
              <a:rPr lang="en-GB" dirty="0" smtClean="0"/>
              <a:t> </a:t>
            </a:r>
            <a:r>
              <a:rPr lang="en-GB" b="1" dirty="0" err="1" smtClean="0"/>
              <a:t>imprastierea</a:t>
            </a:r>
            <a:r>
              <a:rPr lang="en-GB" b="1" dirty="0" smtClean="0"/>
              <a:t> (scattering) </a:t>
            </a:r>
            <a:r>
              <a:rPr lang="en-GB" dirty="0" err="1" smtClean="0"/>
              <a:t>si</a:t>
            </a:r>
            <a:r>
              <a:rPr lang="en-GB" dirty="0" smtClean="0"/>
              <a:t> </a:t>
            </a:r>
            <a:r>
              <a:rPr lang="en-GB" b="1" dirty="0" err="1" smtClean="0"/>
              <a:t>absorbtia</a:t>
            </a:r>
            <a:r>
              <a:rPr lang="en-GB" b="1" dirty="0" smtClean="0"/>
              <a:t> </a:t>
            </a:r>
            <a:r>
              <a:rPr lang="en-GB" dirty="0" smtClean="0"/>
              <a:t>(</a:t>
            </a:r>
            <a:r>
              <a:rPr lang="en-GB" dirty="0" err="1" smtClean="0"/>
              <a:t>captarea</a:t>
            </a:r>
            <a:r>
              <a:rPr lang="en-GB" dirty="0" smtClean="0"/>
              <a:t> </a:t>
            </a:r>
            <a:r>
              <a:rPr lang="en-GB" dirty="0" err="1" smtClean="0"/>
              <a:t>si</a:t>
            </a:r>
            <a:r>
              <a:rPr lang="en-GB" dirty="0" smtClean="0"/>
              <a:t> </a:t>
            </a:r>
            <a:r>
              <a:rPr lang="en-GB" dirty="0" err="1" smtClean="0"/>
              <a:t>fisiunea</a:t>
            </a:r>
            <a:r>
              <a:rPr lang="en-GB" dirty="0" smtClean="0"/>
              <a:t>)</a:t>
            </a:r>
          </a:p>
          <a:p>
            <a:r>
              <a:rPr lang="en-GB" dirty="0" err="1" smtClean="0"/>
              <a:t>Captarea</a:t>
            </a:r>
            <a:r>
              <a:rPr lang="en-GB" dirty="0" smtClean="0"/>
              <a:t> </a:t>
            </a:r>
            <a:r>
              <a:rPr lang="en-GB" dirty="0" err="1" smtClean="0"/>
              <a:t>neutronilor</a:t>
            </a:r>
            <a:r>
              <a:rPr lang="en-GB" dirty="0" smtClean="0"/>
              <a:t> produce </a:t>
            </a:r>
            <a:r>
              <a:rPr lang="en-GB" dirty="0" err="1" smtClean="0"/>
              <a:t>frecvent</a:t>
            </a:r>
            <a:r>
              <a:rPr lang="en-GB" dirty="0" smtClean="0"/>
              <a:t> </a:t>
            </a:r>
            <a:r>
              <a:rPr lang="en-GB" dirty="0" err="1" smtClean="0"/>
              <a:t>nuclee</a:t>
            </a:r>
            <a:r>
              <a:rPr lang="en-GB" dirty="0" smtClean="0"/>
              <a:t> radioactive care emit </a:t>
            </a:r>
            <a:r>
              <a:rPr lang="en-GB" dirty="0" err="1" smtClean="0"/>
              <a:t>radiatii</a:t>
            </a:r>
            <a:r>
              <a:rPr lang="en-GB" dirty="0" smtClean="0"/>
              <a:t> </a:t>
            </a:r>
            <a:r>
              <a:rPr lang="en-GB" dirty="0" err="1" smtClean="0"/>
              <a:t>ionizante</a:t>
            </a:r>
            <a:r>
              <a:rPr lang="en-GB" dirty="0" smtClean="0"/>
              <a:t>.</a:t>
            </a:r>
          </a:p>
          <a:p>
            <a:pPr marL="0" indent="0">
              <a:buNone/>
            </a:pPr>
            <a:r>
              <a:rPr lang="en-GB" dirty="0" err="1" smtClean="0"/>
              <a:t>Cele</a:t>
            </a:r>
            <a:r>
              <a:rPr lang="en-GB" dirty="0" smtClean="0"/>
              <a:t> </a:t>
            </a:r>
            <a:r>
              <a:rPr lang="en-GB" dirty="0" err="1" smtClean="0"/>
              <a:t>trei</a:t>
            </a:r>
            <a:r>
              <a:rPr lang="en-GB" dirty="0" smtClean="0"/>
              <a:t> </a:t>
            </a:r>
            <a:r>
              <a:rPr lang="en-GB" dirty="0" err="1" smtClean="0"/>
              <a:t>interactii</a:t>
            </a:r>
            <a:r>
              <a:rPr lang="en-GB" dirty="0" smtClean="0"/>
              <a:t> </a:t>
            </a:r>
            <a:r>
              <a:rPr lang="en-GB" dirty="0" err="1" smtClean="0"/>
              <a:t>fundamentale</a:t>
            </a:r>
            <a:r>
              <a:rPr lang="en-GB" dirty="0" smtClean="0"/>
              <a:t> cu </a:t>
            </a:r>
            <a:r>
              <a:rPr lang="en-GB" dirty="0" err="1" smtClean="0"/>
              <a:t>fotonii</a:t>
            </a:r>
            <a:r>
              <a:rPr lang="en-GB" dirty="0" smtClean="0"/>
              <a:t> </a:t>
            </a:r>
            <a:r>
              <a:rPr lang="en-GB" dirty="0" err="1" smtClean="0"/>
              <a:t>sunt</a:t>
            </a:r>
            <a:endParaRPr lang="en-GB" dirty="0" smtClean="0"/>
          </a:p>
          <a:p>
            <a:r>
              <a:rPr lang="en-GB" b="1" dirty="0" err="1" smtClean="0"/>
              <a:t>Efectul</a:t>
            </a:r>
            <a:r>
              <a:rPr lang="en-GB" b="1" dirty="0" smtClean="0"/>
              <a:t> </a:t>
            </a:r>
            <a:r>
              <a:rPr lang="en-GB" b="1" dirty="0" err="1" smtClean="0"/>
              <a:t>fotoelectric</a:t>
            </a:r>
            <a:r>
              <a:rPr lang="en-GB" b="1" dirty="0" smtClean="0"/>
              <a:t> </a:t>
            </a:r>
            <a:r>
              <a:rPr lang="en-GB" dirty="0" smtClean="0"/>
              <a:t>(</a:t>
            </a:r>
            <a:r>
              <a:rPr lang="en-GB" dirty="0" err="1" smtClean="0"/>
              <a:t>energii</a:t>
            </a:r>
            <a:r>
              <a:rPr lang="en-GB" dirty="0" smtClean="0"/>
              <a:t> </a:t>
            </a:r>
            <a:r>
              <a:rPr lang="en-GB" dirty="0" err="1" smtClean="0"/>
              <a:t>mici</a:t>
            </a:r>
            <a:r>
              <a:rPr lang="en-GB" dirty="0" smtClean="0"/>
              <a:t>, sub 200 </a:t>
            </a:r>
            <a:r>
              <a:rPr lang="en-GB" dirty="0" err="1" smtClean="0"/>
              <a:t>keV</a:t>
            </a:r>
            <a:r>
              <a:rPr lang="en-GB" dirty="0" smtClean="0"/>
              <a:t>) in care </a:t>
            </a:r>
            <a:r>
              <a:rPr lang="en-GB" dirty="0" err="1" smtClean="0"/>
              <a:t>fotonii</a:t>
            </a:r>
            <a:r>
              <a:rPr lang="en-GB" dirty="0" smtClean="0"/>
              <a:t> transmit </a:t>
            </a:r>
            <a:r>
              <a:rPr lang="en-GB" dirty="0" err="1" smtClean="0"/>
              <a:t>toata</a:t>
            </a:r>
            <a:r>
              <a:rPr lang="en-GB" dirty="0" smtClean="0"/>
              <a:t> </a:t>
            </a:r>
            <a:r>
              <a:rPr lang="en-GB" dirty="0" err="1" smtClean="0"/>
              <a:t>energia</a:t>
            </a:r>
            <a:r>
              <a:rPr lang="en-GB" dirty="0" smtClean="0"/>
              <a:t> </a:t>
            </a:r>
            <a:r>
              <a:rPr lang="en-GB" dirty="0" err="1" smtClean="0"/>
              <a:t>sa</a:t>
            </a:r>
            <a:r>
              <a:rPr lang="en-GB" dirty="0" smtClean="0"/>
              <a:t> </a:t>
            </a:r>
            <a:r>
              <a:rPr lang="en-GB" dirty="0" err="1" smtClean="0"/>
              <a:t>electronilor</a:t>
            </a:r>
            <a:r>
              <a:rPr lang="en-GB" dirty="0" smtClean="0"/>
              <a:t> </a:t>
            </a:r>
            <a:r>
              <a:rPr lang="en-GB" dirty="0" err="1" smtClean="0"/>
              <a:t>orbitali</a:t>
            </a:r>
            <a:r>
              <a:rPr lang="en-GB" dirty="0" smtClean="0"/>
              <a:t> care </a:t>
            </a:r>
            <a:r>
              <a:rPr lang="en-GB" dirty="0" err="1" smtClean="0"/>
              <a:t>sunt</a:t>
            </a:r>
            <a:r>
              <a:rPr lang="en-GB" dirty="0" smtClean="0"/>
              <a:t> </a:t>
            </a:r>
            <a:r>
              <a:rPr lang="en-GB" dirty="0" err="1" smtClean="0"/>
              <a:t>pe</a:t>
            </a:r>
            <a:r>
              <a:rPr lang="en-GB" dirty="0" smtClean="0"/>
              <a:t> </a:t>
            </a:r>
            <a:r>
              <a:rPr lang="en-GB" dirty="0" err="1" smtClean="0"/>
              <a:t>urma</a:t>
            </a:r>
            <a:r>
              <a:rPr lang="en-GB" dirty="0" smtClean="0"/>
              <a:t> </a:t>
            </a:r>
            <a:r>
              <a:rPr lang="en-GB" dirty="0" err="1" smtClean="0"/>
              <a:t>emisi</a:t>
            </a:r>
            <a:r>
              <a:rPr lang="en-GB" dirty="0" smtClean="0"/>
              <a:t> cu o </a:t>
            </a:r>
            <a:r>
              <a:rPr lang="en-GB" dirty="0" err="1" smtClean="0"/>
              <a:t>energie</a:t>
            </a:r>
            <a:r>
              <a:rPr lang="en-GB" dirty="0" smtClean="0"/>
              <a:t> </a:t>
            </a:r>
            <a:r>
              <a:rPr lang="en-GB" dirty="0" err="1" smtClean="0"/>
              <a:t>Ee</a:t>
            </a:r>
            <a:r>
              <a:rPr lang="en-GB" dirty="0" smtClean="0"/>
              <a:t> = </a:t>
            </a:r>
            <a:r>
              <a:rPr lang="en-GB" dirty="0" err="1" smtClean="0"/>
              <a:t>Egamma</a:t>
            </a:r>
            <a:r>
              <a:rPr lang="en-GB" dirty="0" smtClean="0"/>
              <a:t> – Beg)</a:t>
            </a:r>
          </a:p>
          <a:p>
            <a:r>
              <a:rPr lang="en-GB" b="1" dirty="0" err="1" smtClean="0"/>
              <a:t>Imprastierea</a:t>
            </a:r>
            <a:r>
              <a:rPr lang="en-GB" b="1" dirty="0" smtClean="0"/>
              <a:t> Compton </a:t>
            </a:r>
            <a:r>
              <a:rPr lang="en-GB" dirty="0" smtClean="0"/>
              <a:t>(</a:t>
            </a:r>
            <a:r>
              <a:rPr lang="en-GB" dirty="0" err="1" smtClean="0"/>
              <a:t>energii</a:t>
            </a:r>
            <a:r>
              <a:rPr lang="en-GB" dirty="0" smtClean="0"/>
              <a:t> </a:t>
            </a:r>
            <a:r>
              <a:rPr lang="en-GB" dirty="0" err="1" smtClean="0"/>
              <a:t>intermediare</a:t>
            </a:r>
            <a:r>
              <a:rPr lang="en-GB" dirty="0" smtClean="0"/>
              <a:t> 200 </a:t>
            </a:r>
            <a:r>
              <a:rPr lang="en-GB" dirty="0" err="1" smtClean="0"/>
              <a:t>keV</a:t>
            </a:r>
            <a:r>
              <a:rPr lang="en-GB" dirty="0" smtClean="0"/>
              <a:t> – 1,5 MeV) – are </a:t>
            </a:r>
            <a:r>
              <a:rPr lang="en-GB" dirty="0" err="1" smtClean="0"/>
              <a:t>loc</a:t>
            </a:r>
            <a:r>
              <a:rPr lang="en-GB" dirty="0" smtClean="0"/>
              <a:t> </a:t>
            </a:r>
            <a:r>
              <a:rPr lang="en-GB" dirty="0" err="1" smtClean="0"/>
              <a:t>imprastierea</a:t>
            </a:r>
            <a:r>
              <a:rPr lang="en-GB" dirty="0" smtClean="0"/>
              <a:t> elastic a </a:t>
            </a:r>
            <a:r>
              <a:rPr lang="en-GB" dirty="0" err="1" smtClean="0"/>
              <a:t>fotonului</a:t>
            </a:r>
            <a:r>
              <a:rPr lang="en-GB" dirty="0" smtClean="0"/>
              <a:t> de la </a:t>
            </a:r>
            <a:r>
              <a:rPr lang="en-GB" dirty="0" err="1" smtClean="0"/>
              <a:t>electronul</a:t>
            </a:r>
            <a:r>
              <a:rPr lang="en-GB" dirty="0" smtClean="0"/>
              <a:t> </a:t>
            </a:r>
            <a:r>
              <a:rPr lang="en-GB" dirty="0" err="1" smtClean="0"/>
              <a:t>atomului</a:t>
            </a:r>
            <a:r>
              <a:rPr lang="en-GB" dirty="0" smtClean="0"/>
              <a:t> </a:t>
            </a:r>
            <a:r>
              <a:rPr lang="en-GB" dirty="0" err="1" smtClean="0"/>
              <a:t>ce</a:t>
            </a:r>
            <a:r>
              <a:rPr lang="en-GB" dirty="0" smtClean="0"/>
              <a:t> se </a:t>
            </a:r>
            <a:r>
              <a:rPr lang="en-GB" dirty="0" err="1" smtClean="0"/>
              <a:t>excita</a:t>
            </a:r>
            <a:r>
              <a:rPr lang="en-GB" dirty="0" smtClean="0"/>
              <a:t>. Mai </a:t>
            </a:r>
            <a:r>
              <a:rPr lang="en-GB" dirty="0" err="1" smtClean="0"/>
              <a:t>departe</a:t>
            </a:r>
            <a:r>
              <a:rPr lang="en-GB" dirty="0" smtClean="0"/>
              <a:t> </a:t>
            </a:r>
            <a:r>
              <a:rPr lang="en-GB" dirty="0" err="1" smtClean="0"/>
              <a:t>fotonul</a:t>
            </a:r>
            <a:r>
              <a:rPr lang="en-GB" dirty="0" smtClean="0"/>
              <a:t> </a:t>
            </a:r>
            <a:r>
              <a:rPr lang="en-GB" dirty="0" err="1" smtClean="0"/>
              <a:t>i-si</a:t>
            </a:r>
            <a:r>
              <a:rPr lang="en-GB" dirty="0" smtClean="0"/>
              <a:t> </a:t>
            </a:r>
            <a:r>
              <a:rPr lang="en-GB" dirty="0" err="1" smtClean="0"/>
              <a:t>schimba</a:t>
            </a:r>
            <a:r>
              <a:rPr lang="en-GB" dirty="0" smtClean="0"/>
              <a:t> </a:t>
            </a:r>
            <a:r>
              <a:rPr lang="en-GB" dirty="0" err="1" smtClean="0"/>
              <a:t>traiectoria</a:t>
            </a:r>
            <a:r>
              <a:rPr lang="en-GB" dirty="0" smtClean="0"/>
              <a:t> </a:t>
            </a:r>
            <a:r>
              <a:rPr lang="en-GB" dirty="0" err="1" smtClean="0"/>
              <a:t>pierzind</a:t>
            </a:r>
            <a:r>
              <a:rPr lang="en-GB" dirty="0" smtClean="0"/>
              <a:t> </a:t>
            </a:r>
            <a:r>
              <a:rPr lang="en-GB" dirty="0" err="1" smtClean="0"/>
              <a:t>si</a:t>
            </a:r>
            <a:r>
              <a:rPr lang="en-GB" dirty="0" smtClean="0"/>
              <a:t> </a:t>
            </a:r>
            <a:r>
              <a:rPr lang="en-GB" dirty="0" err="1" smtClean="0"/>
              <a:t>energia</a:t>
            </a:r>
            <a:r>
              <a:rPr lang="en-GB" dirty="0" smtClean="0"/>
              <a:t> </a:t>
            </a:r>
            <a:r>
              <a:rPr lang="en-GB" dirty="0" err="1" smtClean="0"/>
              <a:t>necesara</a:t>
            </a:r>
            <a:r>
              <a:rPr lang="en-GB" dirty="0" smtClean="0"/>
              <a:t> </a:t>
            </a:r>
            <a:r>
              <a:rPr lang="en-GB" dirty="0" err="1" smtClean="0"/>
              <a:t>excitarii</a:t>
            </a:r>
            <a:r>
              <a:rPr lang="en-GB" dirty="0" smtClean="0"/>
              <a:t> </a:t>
            </a:r>
            <a:r>
              <a:rPr lang="en-GB" dirty="0" err="1" smtClean="0"/>
              <a:t>electronului</a:t>
            </a:r>
            <a:endParaRPr lang="en-GB" dirty="0" smtClean="0"/>
          </a:p>
          <a:p>
            <a:r>
              <a:rPr lang="en-GB" b="1" dirty="0" err="1" smtClean="0"/>
              <a:t>Producerea</a:t>
            </a:r>
            <a:r>
              <a:rPr lang="en-GB" b="1" dirty="0" smtClean="0"/>
              <a:t> de </a:t>
            </a:r>
            <a:r>
              <a:rPr lang="en-GB" b="1" dirty="0" err="1" smtClean="0"/>
              <a:t>perechi</a:t>
            </a:r>
            <a:r>
              <a:rPr lang="en-GB" b="1" dirty="0" smtClean="0"/>
              <a:t> electron</a:t>
            </a:r>
            <a:r>
              <a:rPr lang="ro-RO" b="1" dirty="0" smtClean="0"/>
              <a:t>-</a:t>
            </a:r>
            <a:r>
              <a:rPr lang="en-GB" b="1" dirty="0" err="1" smtClean="0"/>
              <a:t>gol</a:t>
            </a:r>
            <a:r>
              <a:rPr lang="en-GB" b="1" dirty="0" smtClean="0"/>
              <a:t> </a:t>
            </a:r>
            <a:r>
              <a:rPr lang="en-GB" dirty="0" smtClean="0"/>
              <a:t>(E </a:t>
            </a:r>
            <a:r>
              <a:rPr lang="en-GB" dirty="0" err="1" smtClean="0"/>
              <a:t>mai</a:t>
            </a:r>
            <a:r>
              <a:rPr lang="en-GB" dirty="0" smtClean="0"/>
              <a:t> mare de 1,5 MeV). La </a:t>
            </a:r>
            <a:r>
              <a:rPr lang="en-GB" dirty="0" err="1" smtClean="0"/>
              <a:t>aceasta</a:t>
            </a:r>
            <a:r>
              <a:rPr lang="en-GB" dirty="0" smtClean="0"/>
              <a:t> </a:t>
            </a:r>
            <a:r>
              <a:rPr lang="en-GB" dirty="0" err="1" smtClean="0"/>
              <a:t>interactie</a:t>
            </a:r>
            <a:r>
              <a:rPr lang="en-GB" dirty="0" smtClean="0"/>
              <a:t> </a:t>
            </a:r>
            <a:r>
              <a:rPr lang="en-GB" dirty="0" err="1" smtClean="0"/>
              <a:t>fotonul</a:t>
            </a:r>
            <a:r>
              <a:rPr lang="en-GB" dirty="0" smtClean="0"/>
              <a:t> </a:t>
            </a:r>
            <a:r>
              <a:rPr lang="en-GB" dirty="0" err="1" smtClean="0"/>
              <a:t>cedeaza</a:t>
            </a:r>
            <a:r>
              <a:rPr lang="en-GB" dirty="0" smtClean="0"/>
              <a:t> </a:t>
            </a:r>
            <a:r>
              <a:rPr lang="en-GB" dirty="0" err="1" smtClean="0"/>
              <a:t>toata</a:t>
            </a:r>
            <a:r>
              <a:rPr lang="en-GB" dirty="0" smtClean="0"/>
              <a:t> </a:t>
            </a:r>
            <a:r>
              <a:rPr lang="en-GB" dirty="0" err="1" smtClean="0"/>
              <a:t>energia</a:t>
            </a:r>
            <a:r>
              <a:rPr lang="en-GB" dirty="0" smtClean="0"/>
              <a:t> </a:t>
            </a:r>
            <a:r>
              <a:rPr lang="en-GB" dirty="0" err="1" smtClean="0"/>
              <a:t>sa</a:t>
            </a:r>
            <a:r>
              <a:rPr lang="en-GB" dirty="0" smtClean="0"/>
              <a:t> (</a:t>
            </a:r>
            <a:r>
              <a:rPr lang="en-GB" dirty="0" err="1" smtClean="0"/>
              <a:t>deci</a:t>
            </a:r>
            <a:r>
              <a:rPr lang="en-GB" dirty="0" smtClean="0"/>
              <a:t> </a:t>
            </a:r>
            <a:r>
              <a:rPr lang="en-GB" dirty="0" err="1" smtClean="0"/>
              <a:t>dispare</a:t>
            </a:r>
            <a:r>
              <a:rPr lang="en-GB" dirty="0" smtClean="0"/>
              <a:t>) </a:t>
            </a:r>
            <a:r>
              <a:rPr lang="en-GB" dirty="0" err="1" smtClean="0"/>
              <a:t>si</a:t>
            </a:r>
            <a:r>
              <a:rPr lang="en-GB" dirty="0" smtClean="0"/>
              <a:t> se </a:t>
            </a:r>
            <a:r>
              <a:rPr lang="en-GB" dirty="0" err="1" smtClean="0"/>
              <a:t>formeaza</a:t>
            </a:r>
            <a:r>
              <a:rPr lang="en-GB" dirty="0" smtClean="0"/>
              <a:t> </a:t>
            </a:r>
            <a:r>
              <a:rPr lang="en-GB" dirty="0" err="1" smtClean="0"/>
              <a:t>perechi</a:t>
            </a:r>
            <a:r>
              <a:rPr lang="en-GB" dirty="0" smtClean="0"/>
              <a:t> electron </a:t>
            </a:r>
            <a:r>
              <a:rPr lang="en-GB" dirty="0" err="1" smtClean="0"/>
              <a:t>gol</a:t>
            </a:r>
            <a:r>
              <a:rPr lang="en-GB" dirty="0" smtClean="0"/>
              <a:t>. </a:t>
            </a:r>
          </a:p>
          <a:p>
            <a:pPr marL="0" indent="0">
              <a:buNone/>
            </a:pPr>
            <a:r>
              <a:rPr lang="en-GB" dirty="0" err="1" smtClean="0"/>
              <a:t>Deoarece</a:t>
            </a:r>
            <a:r>
              <a:rPr lang="en-GB" dirty="0" smtClean="0"/>
              <a:t> masa </a:t>
            </a:r>
            <a:r>
              <a:rPr lang="en-GB" dirty="0" err="1" smtClean="0"/>
              <a:t>energia</a:t>
            </a:r>
            <a:r>
              <a:rPr lang="en-GB" dirty="0" smtClean="0"/>
              <a:t> de </a:t>
            </a:r>
            <a:r>
              <a:rPr lang="en-GB" dirty="0" err="1" smtClean="0"/>
              <a:t>repaos</a:t>
            </a:r>
            <a:r>
              <a:rPr lang="en-GB" dirty="0" smtClean="0"/>
              <a:t> a </a:t>
            </a:r>
            <a:r>
              <a:rPr lang="en-GB" dirty="0" err="1" smtClean="0"/>
              <a:t>electronului</a:t>
            </a:r>
            <a:r>
              <a:rPr lang="en-GB" dirty="0" smtClean="0"/>
              <a:t> </a:t>
            </a:r>
            <a:r>
              <a:rPr lang="en-GB" dirty="0" err="1" smtClean="0"/>
              <a:t>este</a:t>
            </a:r>
            <a:r>
              <a:rPr lang="en-GB" dirty="0" smtClean="0"/>
              <a:t> de  0,511 MeV </a:t>
            </a:r>
            <a:r>
              <a:rPr lang="en-GB" dirty="0" err="1" smtClean="0"/>
              <a:t>pentru</a:t>
            </a:r>
            <a:r>
              <a:rPr lang="en-GB" dirty="0" smtClean="0"/>
              <a:t> </a:t>
            </a:r>
            <a:r>
              <a:rPr lang="en-GB" dirty="0" err="1" smtClean="0"/>
              <a:t>producerea</a:t>
            </a:r>
            <a:r>
              <a:rPr lang="en-GB" dirty="0" smtClean="0"/>
              <a:t> </a:t>
            </a:r>
            <a:r>
              <a:rPr lang="en-GB" dirty="0" err="1" smtClean="0"/>
              <a:t>perechii</a:t>
            </a:r>
            <a:r>
              <a:rPr lang="en-GB" dirty="0" smtClean="0"/>
              <a:t> </a:t>
            </a:r>
            <a:r>
              <a:rPr lang="en-GB" dirty="0" err="1" smtClean="0"/>
              <a:t>fotonul</a:t>
            </a:r>
            <a:r>
              <a:rPr lang="en-GB" dirty="0" smtClean="0"/>
              <a:t> </a:t>
            </a:r>
            <a:r>
              <a:rPr lang="en-GB" dirty="0" err="1" smtClean="0"/>
              <a:t>trebuie</a:t>
            </a:r>
            <a:r>
              <a:rPr lang="en-GB" dirty="0" smtClean="0"/>
              <a:t> </a:t>
            </a:r>
            <a:r>
              <a:rPr lang="en-GB" dirty="0" err="1" smtClean="0"/>
              <a:t>sa</a:t>
            </a:r>
            <a:r>
              <a:rPr lang="en-GB" dirty="0" smtClean="0"/>
              <a:t> </a:t>
            </a:r>
            <a:r>
              <a:rPr lang="en-GB" dirty="0" err="1" smtClean="0"/>
              <a:t>aiba</a:t>
            </a:r>
            <a:r>
              <a:rPr lang="en-GB" dirty="0" smtClean="0"/>
              <a:t> </a:t>
            </a:r>
            <a:r>
              <a:rPr lang="en-GB" dirty="0" err="1" smtClean="0"/>
              <a:t>energia</a:t>
            </a:r>
            <a:r>
              <a:rPr lang="en-GB" dirty="0" smtClean="0"/>
              <a:t> </a:t>
            </a:r>
            <a:r>
              <a:rPr lang="en-GB" dirty="0" err="1" smtClean="0"/>
              <a:t>mai</a:t>
            </a:r>
            <a:r>
              <a:rPr lang="en-GB" dirty="0" smtClean="0"/>
              <a:t> mare ca </a:t>
            </a:r>
            <a:r>
              <a:rPr lang="en-GB" dirty="0" err="1" smtClean="0"/>
              <a:t>dublu</a:t>
            </a:r>
            <a:r>
              <a:rPr lang="en-GB" dirty="0" smtClean="0"/>
              <a:t>. </a:t>
            </a:r>
            <a:r>
              <a:rPr lang="en-GB" dirty="0" err="1" smtClean="0"/>
              <a:t>Aceste</a:t>
            </a:r>
            <a:r>
              <a:rPr lang="en-GB" dirty="0" smtClean="0"/>
              <a:t> </a:t>
            </a:r>
            <a:r>
              <a:rPr lang="en-GB" dirty="0" err="1" smtClean="0"/>
              <a:t>perechi</a:t>
            </a:r>
            <a:r>
              <a:rPr lang="en-GB" dirty="0" smtClean="0"/>
              <a:t> </a:t>
            </a:r>
            <a:r>
              <a:rPr lang="en-GB" dirty="0" err="1" smtClean="0"/>
              <a:t>po</a:t>
            </a:r>
            <a:r>
              <a:rPr lang="ro-RO" dirty="0" smtClean="0"/>
              <a:t>t</a:t>
            </a:r>
            <a:r>
              <a:rPr lang="en-GB" dirty="0" smtClean="0"/>
              <a:t> </a:t>
            </a:r>
            <a:r>
              <a:rPr lang="en-GB" dirty="0" err="1" smtClean="0"/>
              <a:t>anihila</a:t>
            </a:r>
            <a:r>
              <a:rPr lang="en-GB" dirty="0" smtClean="0"/>
              <a:t> </a:t>
            </a:r>
            <a:r>
              <a:rPr lang="en-GB" dirty="0" err="1" smtClean="0"/>
              <a:t>emi</a:t>
            </a:r>
            <a:r>
              <a:rPr lang="ro-RO" dirty="0" smtClean="0"/>
              <a:t>țâ</a:t>
            </a:r>
            <a:r>
              <a:rPr lang="en-GB" dirty="0" err="1" smtClean="0"/>
              <a:t>nd</a:t>
            </a:r>
            <a:r>
              <a:rPr lang="en-GB" dirty="0" smtClean="0"/>
              <a:t> </a:t>
            </a:r>
            <a:r>
              <a:rPr lang="en-GB" dirty="0" err="1" smtClean="0"/>
              <a:t>energie</a:t>
            </a:r>
            <a:r>
              <a:rPr lang="en-GB" dirty="0" smtClean="0"/>
              <a:t> – 2 </a:t>
            </a:r>
            <a:r>
              <a:rPr lang="en-GB" dirty="0" err="1" smtClean="0"/>
              <a:t>fotoni</a:t>
            </a:r>
            <a:r>
              <a:rPr lang="en-GB" dirty="0" smtClean="0"/>
              <a:t> cu </a:t>
            </a:r>
            <a:r>
              <a:rPr lang="en-GB" dirty="0" err="1" smtClean="0"/>
              <a:t>energia</a:t>
            </a:r>
            <a:r>
              <a:rPr lang="en-GB" dirty="0" smtClean="0"/>
              <a:t> de 0,511 MeV</a:t>
            </a:r>
          </a:p>
          <a:p>
            <a:endParaRPr lang="en-GB" dirty="0"/>
          </a:p>
        </p:txBody>
      </p:sp>
    </p:spTree>
    <p:extLst>
      <p:ext uri="{BB962C8B-B14F-4D97-AF65-F5344CB8AC3E}">
        <p14:creationId xmlns:p14="http://schemas.microsoft.com/office/powerpoint/2010/main" val="2490643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4024" y="614471"/>
            <a:ext cx="5731925" cy="1280890"/>
          </a:xfrm>
        </p:spPr>
        <p:txBody>
          <a:bodyPr/>
          <a:lstStyle/>
          <a:p>
            <a:r>
              <a:rPr lang="en-US" u="sng" dirty="0" smtClean="0"/>
              <a:t>Displacement Damage:</a:t>
            </a:r>
            <a:endParaRPr lang="en-US" u="sng" dirty="0"/>
          </a:p>
        </p:txBody>
      </p:sp>
      <p:sp>
        <p:nvSpPr>
          <p:cNvPr id="3" name="Content Placeholder 2"/>
          <p:cNvSpPr>
            <a:spLocks noGrp="1"/>
          </p:cNvSpPr>
          <p:nvPr>
            <p:ph idx="1"/>
          </p:nvPr>
        </p:nvSpPr>
        <p:spPr>
          <a:xfrm>
            <a:off x="531223" y="1343025"/>
            <a:ext cx="11213102" cy="5325194"/>
          </a:xfrm>
        </p:spPr>
        <p:txBody>
          <a:bodyPr>
            <a:normAutofit fontScale="92500" lnSpcReduction="10000"/>
          </a:bodyPr>
          <a:lstStyle/>
          <a:p>
            <a:r>
              <a:rPr lang="en-US" sz="2400" dirty="0" smtClean="0"/>
              <a:t>Caused </a:t>
            </a:r>
            <a:r>
              <a:rPr lang="en-US" sz="2400" dirty="0"/>
              <a:t>by neutrons, protons, alpha particles, heavy ions, and very high energy gamma photons.</a:t>
            </a:r>
            <a:endParaRPr lang="en-US" sz="2400" dirty="0" smtClean="0"/>
          </a:p>
          <a:p>
            <a:pPr marL="742950" lvl="2" indent="-342900"/>
            <a:r>
              <a:rPr lang="en-US" sz="2400" i="1" dirty="0">
                <a:solidFill>
                  <a:srgbClr val="FF0000"/>
                </a:solidFill>
              </a:rPr>
              <a:t> Note: We’ll be focusing primarily on </a:t>
            </a:r>
            <a:r>
              <a:rPr lang="en-US" sz="2400" i="1" u="sng" dirty="0">
                <a:solidFill>
                  <a:srgbClr val="FF0000"/>
                </a:solidFill>
              </a:rPr>
              <a:t>fast-neutron displacement </a:t>
            </a:r>
            <a:r>
              <a:rPr lang="en-US" sz="2400" i="1" dirty="0">
                <a:solidFill>
                  <a:srgbClr val="FF0000"/>
                </a:solidFill>
              </a:rPr>
              <a:t>effects since they’re representative of displacement damage in general</a:t>
            </a:r>
            <a:r>
              <a:rPr lang="en-US" sz="2400" i="1" dirty="0" smtClean="0">
                <a:solidFill>
                  <a:srgbClr val="FF0000"/>
                </a:solidFill>
              </a:rPr>
              <a:t>.</a:t>
            </a:r>
          </a:p>
          <a:p>
            <a:pPr marL="400050" lvl="2" indent="0">
              <a:buNone/>
            </a:pPr>
            <a:endParaRPr lang="en-US" sz="2400" dirty="0"/>
          </a:p>
          <a:p>
            <a:r>
              <a:rPr lang="en-US" sz="2400" dirty="0" smtClean="0"/>
              <a:t>This type of damage is the result of </a:t>
            </a:r>
            <a:r>
              <a:rPr lang="en-US" sz="2400" b="1" dirty="0" smtClean="0">
                <a:solidFill>
                  <a:schemeClr val="tx1"/>
                </a:solidFill>
              </a:rPr>
              <a:t>lattice atom </a:t>
            </a:r>
            <a:r>
              <a:rPr lang="en-US" sz="2400" b="1" dirty="0">
                <a:solidFill>
                  <a:schemeClr val="tx1"/>
                </a:solidFill>
              </a:rPr>
              <a:t>displacements</a:t>
            </a:r>
            <a:r>
              <a:rPr lang="en-US" sz="2400" dirty="0" smtClean="0"/>
              <a:t>.</a:t>
            </a:r>
          </a:p>
          <a:p>
            <a:endParaRPr lang="en-US" sz="2400" dirty="0"/>
          </a:p>
          <a:p>
            <a:r>
              <a:rPr lang="en-US" sz="2400" dirty="0" smtClean="0"/>
              <a:t>Lattice displacement significantly </a:t>
            </a:r>
            <a:r>
              <a:rPr lang="en-US" sz="2400" dirty="0"/>
              <a:t>decreases </a:t>
            </a:r>
            <a:r>
              <a:rPr lang="en-US" sz="2400" u="sng" dirty="0"/>
              <a:t>carrier concentration</a:t>
            </a:r>
            <a:r>
              <a:rPr lang="en-US" sz="2400" dirty="0"/>
              <a:t>, </a:t>
            </a:r>
            <a:r>
              <a:rPr lang="en-US" sz="2400" u="sng" dirty="0"/>
              <a:t>carrier mobility</a:t>
            </a:r>
            <a:r>
              <a:rPr lang="en-US" sz="2400" dirty="0"/>
              <a:t>, and </a:t>
            </a:r>
            <a:r>
              <a:rPr lang="en-US" sz="2400" u="sng" dirty="0"/>
              <a:t>carrier lifetime</a:t>
            </a:r>
            <a:r>
              <a:rPr lang="en-US" sz="2400" dirty="0" smtClean="0"/>
              <a:t>.</a:t>
            </a:r>
          </a:p>
          <a:p>
            <a:pPr marL="0" indent="0">
              <a:buNone/>
            </a:pPr>
            <a:endParaRPr lang="en-US" dirty="0"/>
          </a:p>
          <a:p>
            <a:r>
              <a:rPr lang="en-US" i="1" dirty="0" smtClean="0"/>
              <a:t>Analogy:</a:t>
            </a:r>
          </a:p>
          <a:p>
            <a:pPr>
              <a:buFont typeface="Arial" panose="020B0604020202020204" pitchFamily="34" charset="0"/>
              <a:buChar char="•"/>
            </a:pPr>
            <a:r>
              <a:rPr lang="en-US" i="1" dirty="0" smtClean="0"/>
              <a:t>Bowling ball = Fast Neutron</a:t>
            </a:r>
          </a:p>
          <a:p>
            <a:pPr>
              <a:buFont typeface="Arial" panose="020B0604020202020204" pitchFamily="34" charset="0"/>
              <a:buChar char="•"/>
            </a:pPr>
            <a:r>
              <a:rPr lang="en-US" i="1" dirty="0" smtClean="0"/>
              <a:t>Bowling Pins = Lattice Structure of device</a:t>
            </a:r>
          </a:p>
          <a:p>
            <a:pPr marL="0" indent="0">
              <a:buNone/>
            </a:pPr>
            <a:r>
              <a:rPr lang="en-US" dirty="0" smtClean="0"/>
              <a:t> </a:t>
            </a:r>
          </a:p>
          <a:p>
            <a:pPr marL="0"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9007" y="4319347"/>
            <a:ext cx="3131829" cy="2348872"/>
          </a:xfrm>
          <a:prstGeom prst="rect">
            <a:avLst/>
          </a:prstGeom>
        </p:spPr>
      </p:pic>
    </p:spTree>
    <p:extLst>
      <p:ext uri="{BB962C8B-B14F-4D97-AF65-F5344CB8AC3E}">
        <p14:creationId xmlns:p14="http://schemas.microsoft.com/office/powerpoint/2010/main" val="66489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106</TotalTime>
  <Words>2416</Words>
  <Application>Microsoft Office PowerPoint</Application>
  <PresentationFormat>Widescreen</PresentationFormat>
  <Paragraphs>209</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Cambria Math</vt:lpstr>
      <vt:lpstr>Century Gothic</vt:lpstr>
      <vt:lpstr>Wingdings 3</vt:lpstr>
      <vt:lpstr>Wisp</vt:lpstr>
      <vt:lpstr>RADIAȚIA IONIZANTĂ: EFECTE &amp; DISPOZITIVE DETECȚIE</vt:lpstr>
      <vt:lpstr>Expunerea la radiații</vt:lpstr>
      <vt:lpstr>PowerPoint Presentation</vt:lpstr>
      <vt:lpstr>Radiația ionizantă</vt:lpstr>
      <vt:lpstr>Interactiunea cu materia</vt:lpstr>
      <vt:lpstr>Tipuri de radiații ionizante</vt:lpstr>
      <vt:lpstr>Abilitatea de penetrare</vt:lpstr>
      <vt:lpstr>Interactia Radiatiei neutronică </vt:lpstr>
      <vt:lpstr>Displacement Damage:</vt:lpstr>
      <vt:lpstr>Fast-neutron displacement effects:</vt:lpstr>
      <vt:lpstr>Consecințele radiației ionizante asupra DSC</vt:lpstr>
      <vt:lpstr>Tipul deteriorărilor cauzate de radiația ionizantă</vt:lpstr>
      <vt:lpstr>Ionization Damage:</vt:lpstr>
      <vt:lpstr>What types of devices are sensitive to ionization?</vt:lpstr>
      <vt:lpstr>More Physical Rad-Hardening Techniques: </vt:lpstr>
      <vt:lpstr>When should we consider the effects of radiation damage?</vt:lpstr>
      <vt:lpstr>Product Example: Nuclear Power Plant Equipment</vt:lpstr>
      <vt:lpstr>Product Example: Space </vt:lpstr>
      <vt:lpstr>PowerPoint Presentation</vt:lpstr>
      <vt:lpstr>Negative effects and hurtles of Radhard devices:</vt:lpstr>
      <vt:lpstr>X-ray and Gamma Irradiation</vt:lpstr>
      <vt:lpstr>Detectarea radiației</vt:lpstr>
      <vt:lpstr>Scintilator integrat cu fotomultiplicare</vt:lpstr>
      <vt:lpstr>PowerPoint Presentation</vt:lpstr>
      <vt:lpstr>PowerPoint Presentation</vt:lpstr>
      <vt:lpstr>Dispozitive pentru masurarea radiatiei ionizante</vt:lpstr>
      <vt:lpstr>PowerPoint Presentation</vt:lpstr>
      <vt:lpstr>Detectoare semiconductoare</vt:lpstr>
      <vt:lpstr>P-n jonctiunea. Contact blocare</vt:lpstr>
      <vt:lpstr>Proprietatile detecorilor semiconductori cu Z mare</vt:lpstr>
      <vt:lpstr>Fotodiodele </vt:lpstr>
      <vt:lpstr>Fototranzistoarele </vt:lpstr>
      <vt:lpstr>MOSFET</vt:lpstr>
      <vt:lpstr>DOZIMETRE MOSFET</vt:lpstr>
      <vt:lpstr>References:</vt:lpstr>
      <vt:lpstr>Key points to remember: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RADIAȚIA IONIZANTĂ: EFECTE &amp; DISPOZITIVE DETECȚIE</dc:title>
  <dc:creator>Microsoft account</dc:creator>
  <cp:lastModifiedBy>Microsoft account</cp:lastModifiedBy>
  <cp:revision>14</cp:revision>
  <dcterms:created xsi:type="dcterms:W3CDTF">2022-11-13T17:06:18Z</dcterms:created>
  <dcterms:modified xsi:type="dcterms:W3CDTF">2022-11-13T18:56:11Z</dcterms:modified>
</cp:coreProperties>
</file>