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51" d="100"/>
          <a:sy n="51" d="100"/>
        </p:scale>
        <p:origin x="96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E311A-EE86-47C2-B227-34900C28D669}" type="datetimeFigureOut">
              <a:rPr lang="ro-RO" smtClean="0"/>
              <a:t>15.09.2025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1EB5B-BA9C-4096-AB06-2F28CE036B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6246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8A213-F029-7D8A-E23C-6FCC3C0B5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D26CD-5AF2-43B4-ADC0-3223F5BC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2FA44-18AC-9968-B59F-37DDEBC8F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363A-8D59-4613-8D69-E9001410136B}" type="datetimeFigureOut">
              <a:rPr lang="ro-RO" smtClean="0"/>
              <a:t>15.09.2025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FFC5C-B0C6-FE0C-644B-A15A641C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BB392-8A28-1994-665A-A1DCF165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595-2474-4F07-9E57-BF81BD77C4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8060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39451-8B6B-90F2-5C1A-E04C022B3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31A57-F7C3-1F9B-2335-E5D76BAAF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B04FB-9D25-CDE3-60B3-9CB64174B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363A-8D59-4613-8D69-E9001410136B}" type="datetimeFigureOut">
              <a:rPr lang="ro-RO" smtClean="0"/>
              <a:t>15.09.2025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2D42-A39B-B020-2D79-C18E5E9E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16F87-E6D1-5FC6-E79F-4133CC352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595-2474-4F07-9E57-BF81BD77C4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1268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8566D-40CF-A410-567E-CD49F87E7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9DE66F-8724-6C46-5D91-E4EC468E3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C21ED-3605-823E-C5EF-C0E301A75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363A-8D59-4613-8D69-E9001410136B}" type="datetimeFigureOut">
              <a:rPr lang="ro-RO" smtClean="0"/>
              <a:t>15.09.2025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71687-5145-3E8B-543A-87174F054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D861E-1C51-4AEF-08B1-9B538A9C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595-2474-4F07-9E57-BF81BD77C4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7039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E634E-8589-FE00-9B76-CE7936B7A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C4FD2-30E2-C5AC-8D3D-8DBA17FBB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C5F2B-2BCE-5D0F-2BE8-E140DDDFB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363A-8D59-4613-8D69-E9001410136B}" type="datetimeFigureOut">
              <a:rPr lang="ro-RO" smtClean="0"/>
              <a:t>15.09.2025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997EF-7891-23B4-9069-7FF1FE1C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892D1-0E46-5D2C-7F1E-7578B8EB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595-2474-4F07-9E57-BF81BD77C4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037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C2570-E867-1C8F-F3CB-A4CA8A40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80453-694F-D236-A967-2FA3CC47A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A656D-18DD-79C3-6495-2C7CA37DB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363A-8D59-4613-8D69-E9001410136B}" type="datetimeFigureOut">
              <a:rPr lang="ro-RO" smtClean="0"/>
              <a:t>15.09.2025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657D1-70AF-024F-851C-543A6BBB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DF968-7F4E-45A6-466F-DCB816E0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595-2474-4F07-9E57-BF81BD77C4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7216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A8BE3-C65C-B6C4-0C25-F1E065DB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4C8CD-F542-4F71-1CF3-D8D17BFE7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7D692-0538-946F-E677-B46A23F21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346F2-DA82-4F8A-3B2F-D2380D623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363A-8D59-4613-8D69-E9001410136B}" type="datetimeFigureOut">
              <a:rPr lang="ro-RO" smtClean="0"/>
              <a:t>15.09.2025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0F5F5-DE3C-FAED-7F7C-3F6DF207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A3306-1158-BB1A-3F00-64B1887A3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595-2474-4F07-9E57-BF81BD77C4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8536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F90D-ADDA-AF3C-C23C-40062FD9E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FCF78-58DF-D3A3-F6DD-D5CEACCF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B98A0-10A8-1739-2486-9C47CCA68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0C65D-0A0A-1981-FC26-322C73340C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1B9FE-3B74-4A94-ED61-452DC7DF2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82811D-93D3-F66E-7F45-55B90FF5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363A-8D59-4613-8D69-E9001410136B}" type="datetimeFigureOut">
              <a:rPr lang="ro-RO" smtClean="0"/>
              <a:t>15.09.2025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D9D3B8-F526-2BF3-A7FF-F7E53A942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5E2F03-18D2-4811-9283-2591FDDB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595-2474-4F07-9E57-BF81BD77C4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0959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CD97D-0E56-0A42-0259-A73E7F2D7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AC29B1-7C2A-A677-2F4F-2C884F31E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363A-8D59-4613-8D69-E9001410136B}" type="datetimeFigureOut">
              <a:rPr lang="ro-RO" smtClean="0"/>
              <a:t>15.09.2025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5EB01-EE23-780C-E926-5676F18A0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D712F-ED36-B8C5-CD33-F7139A0D8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595-2474-4F07-9E57-BF81BD77C4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6550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23CE2D-0ECD-9634-8356-E0029ACB9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363A-8D59-4613-8D69-E9001410136B}" type="datetimeFigureOut">
              <a:rPr lang="ro-RO" smtClean="0"/>
              <a:t>15.09.2025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06A74E-D05F-1578-2B48-4CBAD34B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8EEB4-4740-5A7D-8C2F-128925D1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595-2474-4F07-9E57-BF81BD77C4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7426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AAF21-EA30-4CB3-3F70-757AD8414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128C-D024-F299-3D6F-AC5BD755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C798A-0571-9746-3A2D-405183096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64763-BED1-D1F6-21CE-A32A44F6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363A-8D59-4613-8D69-E9001410136B}" type="datetimeFigureOut">
              <a:rPr lang="ro-RO" smtClean="0"/>
              <a:t>15.09.2025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941AC-8641-B4C7-5D4A-9CBA46A91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7549A-A836-C298-A7CB-39A8537E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595-2474-4F07-9E57-BF81BD77C4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598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10BF-AAC6-B7FB-00A8-155EE8CE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B1440C-0818-9A7F-9C5C-16EAFAD8F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86D2A-F401-DF3F-C3A1-206BB84CC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ED532-6E50-BF15-5CC9-9D78AA006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363A-8D59-4613-8D69-E9001410136B}" type="datetimeFigureOut">
              <a:rPr lang="ro-RO" smtClean="0"/>
              <a:t>15.09.2025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C1B01-D76B-80AA-479F-4DA652E1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3794C-2AC5-CA07-B1BA-0FF64D8F0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595-2474-4F07-9E57-BF81BD77C4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0036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C1A9FA-C318-77B0-3C34-3435BBEBD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09572-F9B5-4410-445F-AB3539366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C0F3D-3ADD-9128-23E5-CDEB2899B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E363A-8D59-4613-8D69-E9001410136B}" type="datetimeFigureOut">
              <a:rPr lang="ro-RO" smtClean="0"/>
              <a:t>15.09.2025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A9675-4178-5AD9-0CBC-7A20ADDE4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1357E-65AC-59E4-4030-3DAF262DD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4595-2474-4F07-9E57-BF81BD77C4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6127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fordoctors.co.za/articles.php?cid=9&amp;id=40&amp;aid=351" TargetMode="External"/><Relationship Id="rId2" Type="http://schemas.openxmlformats.org/officeDocument/2006/relationships/hyperlink" Target="https://www.academia.edu/28842660/Biofizica_receptiei_auditiv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BEA22-7CEE-DBA1-17F3-77AF746D2B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o-RO" sz="3100" dirty="0"/>
              <a:t>Analizorul vestibular</a:t>
            </a:r>
            <a:endParaRPr lang="ro-R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C3761-2CEE-0FBA-5702-D7D7303470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872037-AC61-17B8-F785-0D77462DEB02}"/>
              </a:ext>
            </a:extLst>
          </p:cNvPr>
          <p:cNvSpPr txBox="1"/>
          <p:nvPr/>
        </p:nvSpPr>
        <p:spPr>
          <a:xfrm>
            <a:off x="2724150" y="5582335"/>
            <a:ext cx="7048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hlinkClick r:id="rId2"/>
              </a:rPr>
              <a:t>https://www.academia.edu/28842660/Biofizica_receptiei_auditive</a:t>
            </a:r>
            <a:endParaRPr lang="ro-RO" dirty="0"/>
          </a:p>
          <a:p>
            <a:endParaRPr lang="ro-R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0456F-26C2-849C-8BFF-8276DA468A8D}"/>
              </a:ext>
            </a:extLst>
          </p:cNvPr>
          <p:cNvSpPr txBox="1"/>
          <p:nvPr/>
        </p:nvSpPr>
        <p:spPr>
          <a:xfrm>
            <a:off x="1524000" y="6211669"/>
            <a:ext cx="876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https://www.nasafordoctors.co.za/articles.php?cid=9&amp;id=40&amp;aid=351</a:t>
            </a:r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46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25E79-4474-DAB2-A1F4-113BD6EA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Input to the vestibular nuclei: showing the effect of a head turn to the left on afferent </a:t>
            </a:r>
            <a:r>
              <a:rPr lang="en-US" sz="2400" b="1" dirty="0" err="1"/>
              <a:t>fibre</a:t>
            </a:r>
            <a:r>
              <a:rPr lang="en-US" sz="2400" b="1" dirty="0"/>
              <a:t> firing rate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0F94EA-99CD-E662-59CB-804FB0A7C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2809" y="2491371"/>
            <a:ext cx="9726382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75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47AF8-E956-7897-2E72-4FC90F1D1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682" y="301625"/>
            <a:ext cx="5429250" cy="4351338"/>
          </a:xfrm>
        </p:spPr>
        <p:txBody>
          <a:bodyPr/>
          <a:lstStyle/>
          <a:p>
            <a:r>
              <a:rPr lang="en-US" b="1" dirty="0" err="1">
                <a:latin typeface="ui-sans-serif"/>
              </a:rPr>
              <a:t>Analizatorul</a:t>
            </a:r>
            <a:r>
              <a:rPr lang="en-US" b="1" dirty="0">
                <a:latin typeface="ui-sans-serif"/>
              </a:rPr>
              <a:t> vestibular</a:t>
            </a:r>
            <a:r>
              <a:rPr lang="en-US" dirty="0">
                <a:latin typeface="ui-sans-serif"/>
              </a:rPr>
              <a:t> are </a:t>
            </a:r>
            <a:r>
              <a:rPr lang="en-US" dirty="0" err="1">
                <a:latin typeface="ui-sans-serif"/>
              </a:rPr>
              <a:t>rolul</a:t>
            </a:r>
            <a:r>
              <a:rPr lang="en-US" dirty="0">
                <a:latin typeface="ui-sans-serif"/>
              </a:rPr>
              <a:t> de a </a:t>
            </a:r>
            <a:r>
              <a:rPr lang="en-US" dirty="0" err="1">
                <a:latin typeface="ui-sans-serif"/>
              </a:rPr>
              <a:t>oferi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informații</a:t>
            </a:r>
            <a:r>
              <a:rPr lang="en-US" dirty="0">
                <a:latin typeface="ui-sans-serif"/>
              </a:rPr>
              <a:t> cu </a:t>
            </a:r>
            <a:r>
              <a:rPr lang="en-US" dirty="0" err="1">
                <a:latin typeface="ui-sans-serif"/>
              </a:rPr>
              <a:t>privire</a:t>
            </a:r>
            <a:r>
              <a:rPr lang="en-US" dirty="0">
                <a:latin typeface="ui-sans-serif"/>
              </a:rPr>
              <a:t> la </a:t>
            </a:r>
            <a:r>
              <a:rPr lang="en-US" dirty="0" err="1">
                <a:latin typeface="ui-sans-serif"/>
              </a:rPr>
              <a:t>poziția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și</a:t>
            </a:r>
            <a:r>
              <a:rPr lang="en-US" dirty="0">
                <a:latin typeface="ui-sans-serif"/>
              </a:rPr>
              <a:t> a </a:t>
            </a:r>
            <a:r>
              <a:rPr lang="en-US" dirty="0" err="1">
                <a:latin typeface="ui-sans-serif"/>
              </a:rPr>
              <a:t>mișcărilor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corpului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în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spațiu</a:t>
            </a:r>
            <a:r>
              <a:rPr lang="en-US" dirty="0">
                <a:latin typeface="ui-sans-serif"/>
              </a:rPr>
              <a:t>. </a:t>
            </a:r>
            <a:endParaRPr lang="ro-RO" dirty="0">
              <a:latin typeface="ui-sans-serif"/>
            </a:endParaRPr>
          </a:p>
          <a:p>
            <a:r>
              <a:rPr lang="en-US" dirty="0">
                <a:latin typeface="ui-sans-serif"/>
              </a:rPr>
              <a:t>Pe </a:t>
            </a:r>
            <a:r>
              <a:rPr lang="en-US" dirty="0" err="1">
                <a:latin typeface="ui-sans-serif"/>
              </a:rPr>
              <a:t>baza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acestora</a:t>
            </a:r>
            <a:r>
              <a:rPr lang="en-US" dirty="0">
                <a:latin typeface="ui-sans-serif"/>
              </a:rPr>
              <a:t>, </a:t>
            </a:r>
            <a:r>
              <a:rPr lang="en-US" dirty="0" err="1">
                <a:latin typeface="ui-sans-serif"/>
              </a:rPr>
              <a:t>declanșează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reflexele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posturale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și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gestuale</a:t>
            </a:r>
            <a:r>
              <a:rPr lang="en-US" dirty="0">
                <a:latin typeface="ui-sans-serif"/>
              </a:rPr>
              <a:t>. </a:t>
            </a:r>
            <a:endParaRPr lang="ro-RO" dirty="0">
              <a:latin typeface="ui-sans-serif"/>
            </a:endParaRPr>
          </a:p>
          <a:p>
            <a:r>
              <a:rPr lang="en-US" dirty="0" err="1">
                <a:latin typeface="ui-sans-serif"/>
              </a:rPr>
              <a:t>Această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funcție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este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completată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și</a:t>
            </a:r>
            <a:r>
              <a:rPr lang="en-US" dirty="0">
                <a:latin typeface="ui-sans-serif"/>
              </a:rPr>
              <a:t> de </a:t>
            </a:r>
            <a:r>
              <a:rPr lang="en-US" dirty="0" err="1">
                <a:latin typeface="ui-sans-serif"/>
              </a:rPr>
              <a:t>informațiile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colectate</a:t>
            </a:r>
            <a:r>
              <a:rPr lang="en-US" dirty="0">
                <a:latin typeface="ui-sans-serif"/>
              </a:rPr>
              <a:t> de la </a:t>
            </a:r>
            <a:r>
              <a:rPr lang="en-US" dirty="0" err="1">
                <a:latin typeface="ui-sans-serif"/>
              </a:rPr>
              <a:t>receptorii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musculari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kinestezici</a:t>
            </a:r>
            <a:r>
              <a:rPr lang="en-US" dirty="0">
                <a:latin typeface="ui-sans-serif"/>
              </a:rPr>
              <a:t>, </a:t>
            </a:r>
            <a:r>
              <a:rPr lang="en-US" dirty="0" err="1">
                <a:latin typeface="ui-sans-serif"/>
              </a:rPr>
              <a:t>cutanați</a:t>
            </a:r>
            <a:r>
              <a:rPr lang="en-US" dirty="0">
                <a:latin typeface="ui-sans-serif"/>
              </a:rPr>
              <a:t> (tact, </a:t>
            </a:r>
            <a:r>
              <a:rPr lang="en-US" dirty="0" err="1">
                <a:latin typeface="ui-sans-serif"/>
              </a:rPr>
              <a:t>presiune</a:t>
            </a:r>
            <a:r>
              <a:rPr lang="en-US" dirty="0">
                <a:latin typeface="ui-sans-serif"/>
              </a:rPr>
              <a:t>) </a:t>
            </a:r>
            <a:r>
              <a:rPr lang="en-US" dirty="0" err="1">
                <a:latin typeface="ui-sans-serif"/>
              </a:rPr>
              <a:t>și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optici</a:t>
            </a:r>
            <a:r>
              <a:rPr lang="en-US" dirty="0">
                <a:latin typeface="ui-sans-serif"/>
              </a:rPr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BA553C-F813-DCF1-FECC-D7DA59660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1" y="860020"/>
            <a:ext cx="6819900" cy="542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2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05F5-620B-004A-A712-F407FA91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65125"/>
            <a:ext cx="11334750" cy="873125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ui-sans-serif"/>
              </a:rPr>
              <a:t>Receptorii</a:t>
            </a:r>
            <a:r>
              <a:rPr lang="en-US" sz="3600" dirty="0">
                <a:latin typeface="ui-sans-serif"/>
              </a:rPr>
              <a:t> </a:t>
            </a:r>
            <a:r>
              <a:rPr lang="en-US" sz="3600" dirty="0" err="1">
                <a:latin typeface="ui-sans-serif"/>
              </a:rPr>
              <a:t>vestibulari</a:t>
            </a:r>
            <a:r>
              <a:rPr lang="en-US" sz="3600" dirty="0">
                <a:latin typeface="ui-sans-serif"/>
              </a:rPr>
              <a:t> </a:t>
            </a:r>
            <a:r>
              <a:rPr lang="en-US" sz="3600" b="1" dirty="0">
                <a:latin typeface="ui-sans-serif"/>
              </a:rPr>
              <a:t>se </a:t>
            </a:r>
            <a:r>
              <a:rPr lang="en-US" sz="3600" b="1" dirty="0" err="1">
                <a:latin typeface="ui-sans-serif"/>
              </a:rPr>
              <a:t>găsesc</a:t>
            </a:r>
            <a:r>
              <a:rPr lang="en-US" sz="3600" b="1" dirty="0">
                <a:latin typeface="ui-sans-serif"/>
              </a:rPr>
              <a:t> </a:t>
            </a:r>
            <a:r>
              <a:rPr lang="en-US" sz="3600" b="1" dirty="0" err="1">
                <a:latin typeface="ui-sans-serif"/>
              </a:rPr>
              <a:t>în</a:t>
            </a:r>
            <a:r>
              <a:rPr lang="en-US" sz="3600" b="1" dirty="0">
                <a:latin typeface="ui-sans-serif"/>
              </a:rPr>
              <a:t> </a:t>
            </a:r>
            <a:r>
              <a:rPr lang="en-US" sz="3600" b="1" dirty="0" err="1">
                <a:latin typeface="ui-sans-serif"/>
              </a:rPr>
              <a:t>labirintul</a:t>
            </a:r>
            <a:r>
              <a:rPr lang="en-US" sz="3600" b="1" dirty="0">
                <a:latin typeface="ui-sans-serif"/>
              </a:rPr>
              <a:t> </a:t>
            </a:r>
            <a:r>
              <a:rPr lang="en-US" sz="3600" b="1" dirty="0" err="1">
                <a:latin typeface="ui-sans-serif"/>
              </a:rPr>
              <a:t>membranos</a:t>
            </a:r>
            <a:r>
              <a:rPr lang="en-US" sz="3600" dirty="0">
                <a:latin typeface="ui-sans-serif"/>
              </a:rPr>
              <a:t>.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57D7C-99D5-A453-0C69-388021ECC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38250"/>
            <a:ext cx="11334750" cy="52546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>
                <a:latin typeface="ui-sans-serif"/>
              </a:rPr>
              <a:t>Labirintul</a:t>
            </a:r>
            <a:r>
              <a:rPr lang="en-US" b="1" dirty="0">
                <a:latin typeface="ui-sans-serif"/>
              </a:rPr>
              <a:t> </a:t>
            </a:r>
            <a:r>
              <a:rPr lang="en-US" b="1" dirty="0" err="1">
                <a:latin typeface="ui-sans-serif"/>
              </a:rPr>
              <a:t>membranos</a:t>
            </a:r>
            <a:r>
              <a:rPr lang="en-US" b="1" dirty="0">
                <a:latin typeface="ui-sans-serif"/>
              </a:rPr>
              <a:t> </a:t>
            </a:r>
            <a:r>
              <a:rPr lang="en-US" dirty="0" err="1">
                <a:latin typeface="ui-sans-serif"/>
              </a:rPr>
              <a:t>este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alcătuit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dintr</a:t>
            </a:r>
            <a:r>
              <a:rPr lang="en-US" dirty="0">
                <a:latin typeface="ui-sans-serif"/>
              </a:rPr>
              <a:t>-un </a:t>
            </a:r>
            <a:r>
              <a:rPr lang="en-US" dirty="0" err="1">
                <a:latin typeface="ui-sans-serif"/>
              </a:rPr>
              <a:t>sistem</a:t>
            </a:r>
            <a:r>
              <a:rPr lang="en-US" dirty="0">
                <a:latin typeface="ui-sans-serif"/>
              </a:rPr>
              <a:t> de </a:t>
            </a:r>
            <a:r>
              <a:rPr lang="en-US" dirty="0" err="1">
                <a:latin typeface="ui-sans-serif"/>
              </a:rPr>
              <a:t>camere</a:t>
            </a:r>
            <a:r>
              <a:rPr lang="en-US" dirty="0">
                <a:latin typeface="ui-sans-serif"/>
              </a:rPr>
              <a:t>, </a:t>
            </a:r>
            <a:r>
              <a:rPr lang="en-US" dirty="0" err="1">
                <a:latin typeface="ui-sans-serif"/>
              </a:rPr>
              <a:t>adăpostite</a:t>
            </a:r>
            <a:r>
              <a:rPr lang="en-US" dirty="0">
                <a:latin typeface="ui-sans-serif"/>
              </a:rPr>
              <a:t> de </a:t>
            </a:r>
            <a:r>
              <a:rPr lang="en-US" dirty="0" err="1">
                <a:latin typeface="ui-sans-serif"/>
              </a:rPr>
              <a:t>labirintul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osos</a:t>
            </a:r>
            <a:r>
              <a:rPr lang="en-US" dirty="0">
                <a:latin typeface="ui-sans-serif"/>
              </a:rPr>
              <a:t>. </a:t>
            </a:r>
            <a:r>
              <a:rPr lang="en-US" dirty="0" err="1">
                <a:latin typeface="ui-sans-serif"/>
              </a:rPr>
              <a:t>Labirintul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membranos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adăpostește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vestibulul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membranos</a:t>
            </a:r>
            <a:r>
              <a:rPr lang="en-US" dirty="0">
                <a:latin typeface="ui-sans-serif"/>
              </a:rPr>
              <a:t>.</a:t>
            </a:r>
          </a:p>
          <a:p>
            <a:pPr>
              <a:buNone/>
            </a:pPr>
            <a:r>
              <a:rPr lang="en-US" b="1" dirty="0" err="1">
                <a:latin typeface="ui-sans-serif"/>
              </a:rPr>
              <a:t>Vestibulul</a:t>
            </a:r>
            <a:r>
              <a:rPr lang="en-US" b="1" dirty="0">
                <a:latin typeface="ui-sans-serif"/>
              </a:rPr>
              <a:t> </a:t>
            </a:r>
            <a:r>
              <a:rPr lang="en-US" b="1" dirty="0" err="1">
                <a:latin typeface="ui-sans-serif"/>
              </a:rPr>
              <a:t>membranos</a:t>
            </a:r>
            <a:r>
              <a:rPr lang="en-US" dirty="0">
                <a:latin typeface="ui-sans-serif"/>
              </a:rPr>
              <a:t> </a:t>
            </a:r>
            <a:r>
              <a:rPr lang="en-US" dirty="0" err="1">
                <a:latin typeface="ui-sans-serif"/>
              </a:rPr>
              <a:t>este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divizat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în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două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cavități</a:t>
            </a:r>
            <a:r>
              <a:rPr lang="en-US" dirty="0">
                <a:latin typeface="ui-sans-serif"/>
              </a:rPr>
              <a:t>:</a:t>
            </a:r>
          </a:p>
          <a:p>
            <a:r>
              <a:rPr lang="en-US" dirty="0" err="1">
                <a:latin typeface="ui-sans-serif"/>
              </a:rPr>
              <a:t>utricula</a:t>
            </a:r>
            <a:r>
              <a:rPr lang="en-US" dirty="0">
                <a:latin typeface="ui-sans-serif"/>
              </a:rPr>
              <a:t> – </a:t>
            </a:r>
            <a:r>
              <a:rPr lang="en-US" dirty="0" err="1">
                <a:latin typeface="ui-sans-serif"/>
              </a:rPr>
              <a:t>aflată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în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partea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superioară</a:t>
            </a:r>
            <a:r>
              <a:rPr lang="en-US" dirty="0">
                <a:latin typeface="ui-sans-serif"/>
              </a:rPr>
              <a:t> a </a:t>
            </a:r>
            <a:r>
              <a:rPr lang="en-US" dirty="0" err="1">
                <a:latin typeface="ui-sans-serif"/>
              </a:rPr>
              <a:t>vestibulului</a:t>
            </a:r>
            <a:r>
              <a:rPr lang="en-US" dirty="0">
                <a:latin typeface="ui-sans-serif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dirty="0" err="1">
                <a:latin typeface="ui-sans-serif"/>
              </a:rPr>
              <a:t>sacula</a:t>
            </a:r>
            <a:r>
              <a:rPr lang="en-US" dirty="0">
                <a:latin typeface="ui-sans-serif"/>
              </a:rPr>
              <a:t> – se </a:t>
            </a:r>
            <a:r>
              <a:rPr lang="en-US" dirty="0" err="1">
                <a:latin typeface="ui-sans-serif"/>
              </a:rPr>
              <a:t>află</a:t>
            </a:r>
            <a:r>
              <a:rPr lang="en-US" dirty="0">
                <a:latin typeface="ui-sans-serif"/>
              </a:rPr>
              <a:t> sub </a:t>
            </a:r>
            <a:r>
              <a:rPr lang="en-US" dirty="0" err="1">
                <a:latin typeface="ui-sans-serif"/>
              </a:rPr>
              <a:t>utriculă</a:t>
            </a:r>
            <a:r>
              <a:rPr lang="en-US" dirty="0">
                <a:latin typeface="ui-sans-serif"/>
              </a:rPr>
              <a:t>.</a:t>
            </a:r>
          </a:p>
          <a:p>
            <a:pPr>
              <a:buNone/>
            </a:pPr>
            <a:r>
              <a:rPr lang="en-US" dirty="0">
                <a:latin typeface="ui-sans-serif"/>
              </a:rPr>
              <a:t>La </a:t>
            </a:r>
            <a:r>
              <a:rPr lang="en-US" dirty="0" err="1">
                <a:latin typeface="ui-sans-serif"/>
              </a:rPr>
              <a:t>nivelul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utriculei</a:t>
            </a:r>
            <a:r>
              <a:rPr lang="en-US" dirty="0">
                <a:latin typeface="ui-sans-serif"/>
              </a:rPr>
              <a:t> se </a:t>
            </a:r>
            <a:r>
              <a:rPr lang="en-US" dirty="0" err="1">
                <a:latin typeface="ui-sans-serif"/>
              </a:rPr>
              <a:t>deschid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cele</a:t>
            </a:r>
            <a:r>
              <a:rPr lang="en-US" dirty="0">
                <a:latin typeface="ui-sans-serif"/>
              </a:rPr>
              <a:t> 3 </a:t>
            </a:r>
            <a:r>
              <a:rPr lang="en-US" dirty="0" err="1">
                <a:latin typeface="ui-sans-serif"/>
              </a:rPr>
              <a:t>canale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semicirculare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membranoase</a:t>
            </a:r>
            <a:r>
              <a:rPr lang="en-US" dirty="0">
                <a:latin typeface="ui-sans-serif"/>
              </a:rPr>
              <a:t>.</a:t>
            </a:r>
          </a:p>
          <a:p>
            <a:pPr>
              <a:buNone/>
            </a:pPr>
            <a:r>
              <a:rPr lang="en-US" dirty="0">
                <a:latin typeface="ui-sans-serif"/>
              </a:rPr>
              <a:t>Din </a:t>
            </a:r>
            <a:r>
              <a:rPr lang="en-US" dirty="0" err="1">
                <a:latin typeface="ui-sans-serif"/>
              </a:rPr>
              <a:t>partea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inferioară</a:t>
            </a:r>
            <a:r>
              <a:rPr lang="en-US" dirty="0">
                <a:latin typeface="ui-sans-serif"/>
              </a:rPr>
              <a:t> a </a:t>
            </a:r>
            <a:r>
              <a:rPr lang="en-US" dirty="0" err="1">
                <a:latin typeface="ui-sans-serif"/>
              </a:rPr>
              <a:t>saculei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pornește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canalul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cohlear</a:t>
            </a:r>
            <a:r>
              <a:rPr lang="en-US" dirty="0">
                <a:latin typeface="ui-sans-serif"/>
              </a:rPr>
              <a:t> (</a:t>
            </a:r>
            <a:r>
              <a:rPr lang="en-US" dirty="0" err="1">
                <a:latin typeface="ui-sans-serif"/>
              </a:rPr>
              <a:t>melcul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membranos</a:t>
            </a:r>
            <a:r>
              <a:rPr lang="en-US" dirty="0">
                <a:latin typeface="ui-sans-serif"/>
              </a:rPr>
              <a:t>) care </a:t>
            </a:r>
            <a:r>
              <a:rPr lang="en-US" dirty="0" err="1">
                <a:latin typeface="ui-sans-serif"/>
              </a:rPr>
              <a:t>conține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organul</a:t>
            </a:r>
            <a:r>
              <a:rPr lang="en-US" dirty="0">
                <a:latin typeface="ui-sans-serif"/>
              </a:rPr>
              <a:t> Corti cu </a:t>
            </a:r>
            <a:r>
              <a:rPr lang="en-US" dirty="0" err="1">
                <a:latin typeface="ui-sans-serif"/>
              </a:rPr>
              <a:t>receptorii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acustici</a:t>
            </a:r>
            <a:r>
              <a:rPr lang="en-US" dirty="0">
                <a:latin typeface="ui-sans-serif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9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1813-FBCE-C53D-1544-3547D8399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62551" cy="625475"/>
          </a:xfrm>
        </p:spPr>
        <p:txBody>
          <a:bodyPr>
            <a:normAutofit fontScale="90000"/>
          </a:bodyPr>
          <a:lstStyle/>
          <a:p>
            <a:r>
              <a:rPr lang="ro-RO" dirty="0"/>
              <a:t>Organul </a:t>
            </a:r>
            <a:r>
              <a:rPr lang="ro-RO" dirty="0" err="1"/>
              <a:t>Corti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3B6C4-C057-63C9-19C4-7F1CF77B1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990600"/>
            <a:ext cx="6000750" cy="586739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>
                <a:latin typeface="ui-sans-serif"/>
              </a:rPr>
              <a:t>Organul</a:t>
            </a:r>
            <a:r>
              <a:rPr lang="en-US" b="1" dirty="0">
                <a:latin typeface="ui-sans-serif"/>
              </a:rPr>
              <a:t> Corti</a:t>
            </a:r>
            <a:r>
              <a:rPr lang="en-US" dirty="0">
                <a:latin typeface="ui-sans-serif"/>
              </a:rPr>
              <a:t> </a:t>
            </a:r>
            <a:r>
              <a:rPr lang="en-US" dirty="0" err="1">
                <a:latin typeface="ui-sans-serif"/>
              </a:rPr>
              <a:t>este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așezat</a:t>
            </a:r>
            <a:r>
              <a:rPr lang="en-US" dirty="0">
                <a:latin typeface="ui-sans-serif"/>
              </a:rPr>
              <a:t> pe membrana </a:t>
            </a:r>
            <a:r>
              <a:rPr lang="en-US" dirty="0" err="1">
                <a:latin typeface="ui-sans-serif"/>
              </a:rPr>
              <a:t>bazilară</a:t>
            </a:r>
            <a:r>
              <a:rPr lang="en-US" dirty="0">
                <a:latin typeface="ui-sans-serif"/>
              </a:rPr>
              <a:t>. </a:t>
            </a:r>
            <a:r>
              <a:rPr lang="en-US" dirty="0" err="1">
                <a:latin typeface="ui-sans-serif"/>
              </a:rPr>
              <a:t>În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centrul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acestuia</a:t>
            </a:r>
            <a:r>
              <a:rPr lang="en-US" dirty="0">
                <a:latin typeface="ui-sans-serif"/>
              </a:rPr>
              <a:t> se </a:t>
            </a:r>
            <a:r>
              <a:rPr lang="en-US" dirty="0" err="1">
                <a:latin typeface="ui-sans-serif"/>
              </a:rPr>
              <a:t>află</a:t>
            </a:r>
            <a:r>
              <a:rPr lang="en-US" dirty="0">
                <a:latin typeface="ui-sans-serif"/>
              </a:rPr>
              <a:t> un </a:t>
            </a:r>
            <a:r>
              <a:rPr lang="en-US" dirty="0" err="1">
                <a:latin typeface="ui-sans-serif"/>
              </a:rPr>
              <a:t>spațiu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triunghiular</a:t>
            </a:r>
            <a:r>
              <a:rPr lang="en-US" dirty="0">
                <a:latin typeface="ui-sans-serif"/>
              </a:rPr>
              <a:t>, </a:t>
            </a:r>
            <a:r>
              <a:rPr lang="en-US" dirty="0" err="1">
                <a:latin typeface="ui-sans-serif"/>
              </a:rPr>
              <a:t>denumit</a:t>
            </a:r>
            <a:r>
              <a:rPr lang="en-US" dirty="0">
                <a:latin typeface="ui-sans-serif"/>
              </a:rPr>
              <a:t> </a:t>
            </a:r>
            <a:r>
              <a:rPr lang="en-US" b="1" dirty="0" err="1">
                <a:latin typeface="ui-sans-serif"/>
              </a:rPr>
              <a:t>tunelul</a:t>
            </a:r>
            <a:r>
              <a:rPr lang="en-US" b="1" dirty="0">
                <a:latin typeface="ui-sans-serif"/>
              </a:rPr>
              <a:t> Corti</a:t>
            </a:r>
            <a:r>
              <a:rPr lang="en-US" dirty="0">
                <a:latin typeface="ui-sans-serif"/>
              </a:rPr>
              <a:t>, pe </a:t>
            </a:r>
            <a:r>
              <a:rPr lang="en-US" dirty="0" err="1">
                <a:latin typeface="ui-sans-serif"/>
              </a:rPr>
              <a:t>laturile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căruia</a:t>
            </a:r>
            <a:r>
              <a:rPr lang="en-US" dirty="0">
                <a:latin typeface="ui-sans-serif"/>
              </a:rPr>
              <a:t> se </a:t>
            </a:r>
            <a:r>
              <a:rPr lang="en-US" dirty="0" err="1">
                <a:latin typeface="ui-sans-serif"/>
              </a:rPr>
              <a:t>găsesc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celule</a:t>
            </a:r>
            <a:r>
              <a:rPr lang="en-US" dirty="0">
                <a:latin typeface="ui-sans-serif"/>
              </a:rPr>
              <a:t> de </a:t>
            </a:r>
            <a:r>
              <a:rPr lang="en-US" dirty="0" err="1">
                <a:latin typeface="ui-sans-serif"/>
              </a:rPr>
              <a:t>susținere</a:t>
            </a:r>
            <a:r>
              <a:rPr lang="en-US" dirty="0">
                <a:latin typeface="ui-sans-serif"/>
              </a:rPr>
              <a:t>. </a:t>
            </a:r>
            <a:r>
              <a:rPr lang="en-US" dirty="0" err="1">
                <a:latin typeface="ui-sans-serif"/>
              </a:rPr>
              <a:t>Fibre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dendritice</a:t>
            </a:r>
            <a:r>
              <a:rPr lang="en-US" dirty="0">
                <a:latin typeface="ui-sans-serif"/>
              </a:rPr>
              <a:t> ale </a:t>
            </a:r>
            <a:r>
              <a:rPr lang="en-US" dirty="0" err="1">
                <a:latin typeface="ui-sans-serif"/>
              </a:rPr>
              <a:t>neuronilor</a:t>
            </a:r>
            <a:r>
              <a:rPr lang="en-US" dirty="0">
                <a:latin typeface="ui-sans-serif"/>
              </a:rPr>
              <a:t> din </a:t>
            </a:r>
            <a:r>
              <a:rPr lang="en-US" dirty="0" err="1">
                <a:latin typeface="ui-sans-serif"/>
              </a:rPr>
              <a:t>ganglionul</a:t>
            </a:r>
            <a:r>
              <a:rPr lang="en-US" dirty="0">
                <a:latin typeface="ui-sans-serif"/>
              </a:rPr>
              <a:t> spiral Corti </a:t>
            </a:r>
            <a:r>
              <a:rPr lang="en-US" dirty="0" err="1">
                <a:latin typeface="ui-sans-serif"/>
              </a:rPr>
              <a:t>traversează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tunelul</a:t>
            </a:r>
            <a:r>
              <a:rPr lang="en-US" dirty="0">
                <a:latin typeface="ui-sans-serif"/>
              </a:rPr>
              <a:t> Corti. </a:t>
            </a:r>
            <a:endParaRPr lang="ro-RO" dirty="0">
              <a:latin typeface="ui-sans-serif"/>
            </a:endParaRPr>
          </a:p>
          <a:p>
            <a:r>
              <a:rPr lang="en-US" dirty="0" err="1">
                <a:latin typeface="ui-sans-serif"/>
              </a:rPr>
              <a:t>Deasupra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celulelor</a:t>
            </a:r>
            <a:r>
              <a:rPr lang="en-US" dirty="0">
                <a:latin typeface="ui-sans-serif"/>
              </a:rPr>
              <a:t> de </a:t>
            </a:r>
            <a:r>
              <a:rPr lang="en-US" dirty="0" err="1">
                <a:latin typeface="ui-sans-serif"/>
              </a:rPr>
              <a:t>susținere</a:t>
            </a:r>
            <a:r>
              <a:rPr lang="en-US" dirty="0">
                <a:latin typeface="ui-sans-serif"/>
              </a:rPr>
              <a:t> de pe </a:t>
            </a:r>
            <a:r>
              <a:rPr lang="en-US" dirty="0" err="1">
                <a:latin typeface="ui-sans-serif"/>
              </a:rPr>
              <a:t>laturile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tunelului</a:t>
            </a:r>
            <a:r>
              <a:rPr lang="en-US" dirty="0">
                <a:latin typeface="ui-sans-serif"/>
              </a:rPr>
              <a:t> Corti, se </a:t>
            </a:r>
            <a:r>
              <a:rPr lang="en-US" dirty="0" err="1">
                <a:latin typeface="ui-sans-serif"/>
              </a:rPr>
              <a:t>află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celulele</a:t>
            </a:r>
            <a:r>
              <a:rPr lang="en-US" dirty="0">
                <a:latin typeface="ui-sans-serif"/>
              </a:rPr>
              <a:t> auditive. </a:t>
            </a:r>
            <a:endParaRPr lang="ro-RO" dirty="0">
              <a:latin typeface="ui-sans-serif"/>
            </a:endParaRPr>
          </a:p>
          <a:p>
            <a:r>
              <a:rPr lang="en-US" dirty="0">
                <a:latin typeface="ui-sans-serif"/>
              </a:rPr>
              <a:t>La </a:t>
            </a:r>
            <a:r>
              <a:rPr lang="en-US" dirty="0" err="1">
                <a:latin typeface="ui-sans-serif"/>
              </a:rPr>
              <a:t>polul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bazal</a:t>
            </a:r>
            <a:r>
              <a:rPr lang="en-US" dirty="0">
                <a:latin typeface="ui-sans-serif"/>
              </a:rPr>
              <a:t> al </a:t>
            </a:r>
            <a:r>
              <a:rPr lang="en-US" dirty="0" err="1">
                <a:latin typeface="ui-sans-serif"/>
              </a:rPr>
              <a:t>acestora</a:t>
            </a:r>
            <a:r>
              <a:rPr lang="en-US" dirty="0">
                <a:latin typeface="ui-sans-serif"/>
              </a:rPr>
              <a:t> se </a:t>
            </a:r>
            <a:r>
              <a:rPr lang="en-US" dirty="0" err="1">
                <a:latin typeface="ui-sans-serif"/>
              </a:rPr>
              <a:t>găsesc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terminații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dendritice</a:t>
            </a:r>
            <a:r>
              <a:rPr lang="en-US" dirty="0">
                <a:latin typeface="ui-sans-serif"/>
              </a:rPr>
              <a:t> care </a:t>
            </a:r>
            <a:r>
              <a:rPr lang="en-US" dirty="0" err="1">
                <a:latin typeface="ui-sans-serif"/>
              </a:rPr>
              <a:t>provin</a:t>
            </a:r>
            <a:r>
              <a:rPr lang="en-US" dirty="0">
                <a:latin typeface="ui-sans-serif"/>
              </a:rPr>
              <a:t> de la </a:t>
            </a:r>
            <a:r>
              <a:rPr lang="en-US" dirty="0" err="1">
                <a:latin typeface="ui-sans-serif"/>
              </a:rPr>
              <a:t>neuronii</a:t>
            </a:r>
            <a:r>
              <a:rPr lang="en-US" dirty="0">
                <a:latin typeface="ui-sans-serif"/>
              </a:rPr>
              <a:t> din </a:t>
            </a:r>
            <a:r>
              <a:rPr lang="en-US" dirty="0" err="1">
                <a:latin typeface="ui-sans-serif"/>
              </a:rPr>
              <a:t>ganglionul</a:t>
            </a:r>
            <a:r>
              <a:rPr lang="en-US" dirty="0">
                <a:latin typeface="ui-sans-serif"/>
              </a:rPr>
              <a:t> spiral Corti. </a:t>
            </a:r>
            <a:endParaRPr lang="ro-RO" dirty="0">
              <a:latin typeface="ui-sans-serif"/>
            </a:endParaRPr>
          </a:p>
          <a:p>
            <a:r>
              <a:rPr lang="en-US" dirty="0">
                <a:latin typeface="ui-sans-serif"/>
              </a:rPr>
              <a:t>De </a:t>
            </a:r>
            <a:r>
              <a:rPr lang="en-US" dirty="0" err="1">
                <a:latin typeface="ui-sans-serif"/>
              </a:rPr>
              <a:t>cealaltă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parte</a:t>
            </a:r>
            <a:r>
              <a:rPr lang="en-US" dirty="0">
                <a:latin typeface="ui-sans-serif"/>
              </a:rPr>
              <a:t>, la </a:t>
            </a:r>
            <a:r>
              <a:rPr lang="en-US" dirty="0" err="1">
                <a:latin typeface="ui-sans-serif"/>
              </a:rPr>
              <a:t>polul</a:t>
            </a:r>
            <a:r>
              <a:rPr lang="en-US" dirty="0">
                <a:latin typeface="ui-sans-serif"/>
              </a:rPr>
              <a:t> apical al </a:t>
            </a:r>
            <a:r>
              <a:rPr lang="en-US" dirty="0" err="1">
                <a:latin typeface="ui-sans-serif"/>
              </a:rPr>
              <a:t>celulelor</a:t>
            </a:r>
            <a:r>
              <a:rPr lang="en-US" dirty="0">
                <a:latin typeface="ui-sans-serif"/>
              </a:rPr>
              <a:t> auditive se </a:t>
            </a:r>
            <a:r>
              <a:rPr lang="en-US" dirty="0" err="1">
                <a:latin typeface="ui-sans-serif"/>
              </a:rPr>
              <a:t>află</a:t>
            </a:r>
            <a:r>
              <a:rPr lang="en-US" dirty="0">
                <a:latin typeface="ui-sans-serif"/>
              </a:rPr>
              <a:t> </a:t>
            </a:r>
            <a:r>
              <a:rPr lang="en-US" b="1" dirty="0" err="1">
                <a:latin typeface="ui-sans-serif"/>
              </a:rPr>
              <a:t>cilii</a:t>
            </a:r>
            <a:r>
              <a:rPr lang="en-US" b="1" dirty="0">
                <a:latin typeface="ui-sans-serif"/>
              </a:rPr>
              <a:t> </a:t>
            </a:r>
            <a:r>
              <a:rPr lang="en-US" b="1" dirty="0" err="1">
                <a:latin typeface="ui-sans-serif"/>
              </a:rPr>
              <a:t>auditivi</a:t>
            </a:r>
            <a:r>
              <a:rPr lang="en-US" dirty="0">
                <a:latin typeface="ui-sans-serif"/>
              </a:rPr>
              <a:t> care </a:t>
            </a:r>
            <a:r>
              <a:rPr lang="en-US" dirty="0" err="1">
                <a:latin typeface="ui-sans-serif"/>
              </a:rPr>
              <a:t>pătrund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în</a:t>
            </a:r>
            <a:r>
              <a:rPr lang="en-US" dirty="0">
                <a:latin typeface="ui-sans-serif"/>
              </a:rPr>
              <a:t> </a:t>
            </a:r>
            <a:r>
              <a:rPr lang="en-US" b="1" dirty="0">
                <a:latin typeface="ui-sans-serif"/>
              </a:rPr>
              <a:t>membrana </a:t>
            </a:r>
            <a:r>
              <a:rPr lang="en-US" b="1" dirty="0" err="1">
                <a:latin typeface="ui-sans-serif"/>
              </a:rPr>
              <a:t>reticulată</a:t>
            </a:r>
            <a:r>
              <a:rPr lang="en-US" dirty="0">
                <a:latin typeface="ui-sans-serif"/>
              </a:rPr>
              <a:t> </a:t>
            </a:r>
            <a:r>
              <a:rPr lang="en-US" dirty="0" err="1">
                <a:latin typeface="ui-sans-serif"/>
              </a:rPr>
              <a:t>secretată</a:t>
            </a:r>
            <a:r>
              <a:rPr lang="en-US" dirty="0">
                <a:latin typeface="ui-sans-serif"/>
              </a:rPr>
              <a:t> de </a:t>
            </a:r>
            <a:r>
              <a:rPr lang="en-US" dirty="0" err="1">
                <a:latin typeface="ui-sans-serif"/>
              </a:rPr>
              <a:t>către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celulele</a:t>
            </a:r>
            <a:r>
              <a:rPr lang="en-US" dirty="0">
                <a:latin typeface="ui-sans-serif"/>
              </a:rPr>
              <a:t> de </a:t>
            </a:r>
            <a:r>
              <a:rPr lang="en-US" dirty="0" err="1">
                <a:latin typeface="ui-sans-serif"/>
              </a:rPr>
              <a:t>susținere</a:t>
            </a:r>
            <a:r>
              <a:rPr lang="en-US" dirty="0">
                <a:latin typeface="ui-sans-serif"/>
              </a:rPr>
              <a:t>. </a:t>
            </a:r>
            <a:r>
              <a:rPr lang="en-US" dirty="0" err="1">
                <a:latin typeface="ui-sans-serif"/>
              </a:rPr>
              <a:t>Deasupra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cililor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auditivi</a:t>
            </a:r>
            <a:r>
              <a:rPr lang="en-US" dirty="0">
                <a:latin typeface="ui-sans-serif"/>
              </a:rPr>
              <a:t> se </a:t>
            </a:r>
            <a:r>
              <a:rPr lang="en-US" dirty="0" err="1">
                <a:latin typeface="ui-sans-serif"/>
              </a:rPr>
              <a:t>găsește</a:t>
            </a:r>
            <a:r>
              <a:rPr lang="en-US" dirty="0">
                <a:latin typeface="ui-sans-serif"/>
              </a:rPr>
              <a:t> </a:t>
            </a:r>
            <a:r>
              <a:rPr lang="en-US" b="1" dirty="0">
                <a:latin typeface="ui-sans-serif"/>
              </a:rPr>
              <a:t>membrana </a:t>
            </a:r>
            <a:r>
              <a:rPr lang="en-US" b="1" dirty="0" err="1">
                <a:latin typeface="ui-sans-serif"/>
              </a:rPr>
              <a:t>tectoria</a:t>
            </a:r>
            <a:r>
              <a:rPr lang="en-US" dirty="0">
                <a:latin typeface="ui-sans-serif"/>
              </a:rPr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AEB421-E834-4379-EFFA-6EFE0542F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0" y="0"/>
            <a:ext cx="600075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0A14D-B928-27B6-A732-25B77B6E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ui-sans-serif"/>
              </a:rPr>
              <a:t>Organul</a:t>
            </a:r>
            <a:r>
              <a:rPr lang="en-US" dirty="0">
                <a:latin typeface="ui-sans-serif"/>
              </a:rPr>
              <a:t> Corti </a:t>
            </a:r>
            <a:r>
              <a:rPr lang="en-US" dirty="0" err="1">
                <a:latin typeface="ui-sans-serif"/>
              </a:rPr>
              <a:t>în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detaliu</a:t>
            </a:r>
            <a:r>
              <a:rPr lang="en-US" dirty="0">
                <a:latin typeface="ui-sans-serif"/>
              </a:rPr>
              <a:t>.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BA2360-7E0B-0E94-0AA3-BC878BA90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50" y="1500188"/>
            <a:ext cx="10515600" cy="513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85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BEFE3-669D-D84D-F81C-7B2CA58A7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ui-sans-serif"/>
              </a:rPr>
              <a:t>Receptorii</a:t>
            </a:r>
            <a:r>
              <a:rPr lang="en-US" b="1" dirty="0">
                <a:latin typeface="ui-sans-serif"/>
              </a:rPr>
              <a:t> </a:t>
            </a:r>
            <a:r>
              <a:rPr lang="en-US" b="1" dirty="0" err="1">
                <a:latin typeface="ui-sans-serif"/>
              </a:rPr>
              <a:t>vestibulari</a:t>
            </a:r>
            <a:br>
              <a:rPr lang="en-US" b="1" dirty="0">
                <a:latin typeface="ui-sans-serif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0AA0C-DA84-AD61-2E10-3C38599AD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295400"/>
            <a:ext cx="11525250" cy="541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>
                <a:latin typeface="ui-sans-serif"/>
              </a:rPr>
              <a:t>Receptorii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vestibulari</a:t>
            </a:r>
            <a:r>
              <a:rPr lang="en-US" dirty="0">
                <a:latin typeface="ui-sans-serif"/>
              </a:rPr>
              <a:t> </a:t>
            </a:r>
            <a:r>
              <a:rPr lang="en-US" b="1" dirty="0">
                <a:latin typeface="ui-sans-serif"/>
              </a:rPr>
              <a:t>se </a:t>
            </a:r>
            <a:r>
              <a:rPr lang="en-US" b="1" dirty="0" err="1">
                <a:latin typeface="ui-sans-serif"/>
              </a:rPr>
              <a:t>găsesc</a:t>
            </a:r>
            <a:r>
              <a:rPr lang="en-US" b="1" dirty="0">
                <a:latin typeface="ui-sans-serif"/>
              </a:rPr>
              <a:t> </a:t>
            </a:r>
            <a:r>
              <a:rPr lang="en-US" b="1" dirty="0" err="1">
                <a:latin typeface="ui-sans-serif"/>
              </a:rPr>
              <a:t>în</a:t>
            </a:r>
            <a:r>
              <a:rPr lang="en-US" b="1" dirty="0">
                <a:latin typeface="ui-sans-serif"/>
              </a:rPr>
              <a:t> </a:t>
            </a:r>
            <a:r>
              <a:rPr lang="en-US" b="1" dirty="0" err="1">
                <a:latin typeface="ui-sans-serif"/>
              </a:rPr>
              <a:t>labirintul</a:t>
            </a:r>
            <a:r>
              <a:rPr lang="en-US" b="1" dirty="0">
                <a:latin typeface="ui-sans-serif"/>
              </a:rPr>
              <a:t> </a:t>
            </a:r>
            <a:r>
              <a:rPr lang="en-US" b="1" dirty="0" err="1">
                <a:latin typeface="ui-sans-serif"/>
              </a:rPr>
              <a:t>membranos</a:t>
            </a:r>
            <a:r>
              <a:rPr lang="en-US" dirty="0">
                <a:latin typeface="ui-sans-serif"/>
              </a:rPr>
              <a:t>.</a:t>
            </a:r>
          </a:p>
          <a:p>
            <a:pPr>
              <a:buNone/>
            </a:pPr>
            <a:r>
              <a:rPr lang="en-US" dirty="0" err="1">
                <a:latin typeface="ui-sans-serif"/>
              </a:rPr>
              <a:t>În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utriculă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și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saculă</a:t>
            </a:r>
            <a:r>
              <a:rPr lang="en-US" dirty="0">
                <a:latin typeface="ui-sans-serif"/>
              </a:rPr>
              <a:t> se </a:t>
            </a:r>
            <a:r>
              <a:rPr lang="en-US" dirty="0" err="1">
                <a:latin typeface="ui-sans-serif"/>
              </a:rPr>
              <a:t>află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câte</a:t>
            </a:r>
            <a:r>
              <a:rPr lang="en-US" dirty="0">
                <a:latin typeface="ui-sans-serif"/>
              </a:rPr>
              <a:t> o </a:t>
            </a:r>
            <a:r>
              <a:rPr lang="en-US" dirty="0" err="1">
                <a:latin typeface="ui-sans-serif"/>
              </a:rPr>
              <a:t>maculă</a:t>
            </a:r>
            <a:r>
              <a:rPr lang="en-US" dirty="0">
                <a:latin typeface="ui-sans-serif"/>
              </a:rPr>
              <a:t>, </a:t>
            </a:r>
            <a:r>
              <a:rPr lang="en-US" dirty="0" err="1">
                <a:latin typeface="ui-sans-serif"/>
              </a:rPr>
              <a:t>denumită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în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funcție</a:t>
            </a:r>
            <a:r>
              <a:rPr lang="en-US" dirty="0">
                <a:latin typeface="ui-sans-serif"/>
              </a:rPr>
              <a:t> de cavitate, </a:t>
            </a:r>
            <a:r>
              <a:rPr lang="en-US" dirty="0" err="1">
                <a:latin typeface="ui-sans-serif"/>
              </a:rPr>
              <a:t>respectiv</a:t>
            </a:r>
            <a:r>
              <a:rPr lang="en-US" dirty="0">
                <a:latin typeface="ui-sans-serif"/>
              </a:rPr>
              <a:t>:</a:t>
            </a:r>
          </a:p>
          <a:p>
            <a:r>
              <a:rPr lang="en-US" b="1" dirty="0">
                <a:latin typeface="ui-sans-serif"/>
              </a:rPr>
              <a:t>macula </a:t>
            </a:r>
            <a:r>
              <a:rPr lang="en-US" b="1" dirty="0" err="1">
                <a:latin typeface="ui-sans-serif"/>
              </a:rPr>
              <a:t>utriculară</a:t>
            </a:r>
            <a:r>
              <a:rPr lang="en-US" dirty="0">
                <a:latin typeface="ui-sans-serif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b="1" dirty="0">
                <a:latin typeface="ui-sans-serif"/>
              </a:rPr>
              <a:t>macula </a:t>
            </a:r>
            <a:r>
              <a:rPr lang="en-US" b="1" dirty="0" err="1">
                <a:latin typeface="ui-sans-serif"/>
              </a:rPr>
              <a:t>saculară</a:t>
            </a:r>
            <a:r>
              <a:rPr lang="en-US" dirty="0">
                <a:latin typeface="ui-sans-serif"/>
              </a:rPr>
              <a:t>.</a:t>
            </a:r>
          </a:p>
          <a:p>
            <a:pPr>
              <a:buNone/>
            </a:pPr>
            <a:r>
              <a:rPr lang="en-US" dirty="0" err="1">
                <a:latin typeface="ui-sans-serif"/>
              </a:rPr>
              <a:t>Maculele</a:t>
            </a:r>
            <a:r>
              <a:rPr lang="en-US" dirty="0">
                <a:latin typeface="ui-sans-serif"/>
              </a:rPr>
              <a:t> sunt </a:t>
            </a:r>
            <a:r>
              <a:rPr lang="en-US" dirty="0" err="1">
                <a:latin typeface="ui-sans-serif"/>
              </a:rPr>
              <a:t>formate</a:t>
            </a:r>
            <a:r>
              <a:rPr lang="en-US" dirty="0">
                <a:latin typeface="ui-sans-serif"/>
              </a:rPr>
              <a:t> din </a:t>
            </a:r>
            <a:r>
              <a:rPr lang="en-US" dirty="0" err="1">
                <a:latin typeface="ui-sans-serif"/>
              </a:rPr>
              <a:t>celule</a:t>
            </a:r>
            <a:r>
              <a:rPr lang="en-US" dirty="0">
                <a:latin typeface="ui-sans-serif"/>
              </a:rPr>
              <a:t> de </a:t>
            </a:r>
            <a:r>
              <a:rPr lang="en-US" dirty="0" err="1">
                <a:latin typeface="ui-sans-serif"/>
              </a:rPr>
              <a:t>susținere</a:t>
            </a:r>
            <a:r>
              <a:rPr lang="en-US" dirty="0">
                <a:latin typeface="ui-sans-serif"/>
              </a:rPr>
              <a:t> care sunt </a:t>
            </a:r>
            <a:r>
              <a:rPr lang="en-US" dirty="0" err="1">
                <a:latin typeface="ui-sans-serif"/>
              </a:rPr>
              <a:t>așezate</a:t>
            </a:r>
            <a:r>
              <a:rPr lang="en-US" dirty="0">
                <a:latin typeface="ui-sans-serif"/>
              </a:rPr>
              <a:t> pe o </a:t>
            </a:r>
            <a:r>
              <a:rPr lang="en-US" dirty="0" err="1">
                <a:latin typeface="ui-sans-serif"/>
              </a:rPr>
              <a:t>membrană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bazală</a:t>
            </a:r>
            <a:r>
              <a:rPr lang="en-US" dirty="0">
                <a:latin typeface="ui-sans-serif"/>
              </a:rPr>
              <a:t>, </a:t>
            </a:r>
            <a:r>
              <a:rPr lang="en-US" dirty="0" err="1">
                <a:latin typeface="ui-sans-serif"/>
              </a:rPr>
              <a:t>peste</a:t>
            </a:r>
            <a:r>
              <a:rPr lang="en-US" dirty="0">
                <a:latin typeface="ui-sans-serif"/>
              </a:rPr>
              <a:t> care sunt </a:t>
            </a:r>
            <a:r>
              <a:rPr lang="en-US" dirty="0" err="1">
                <a:latin typeface="ui-sans-serif"/>
              </a:rPr>
              <a:t>dispuse</a:t>
            </a:r>
            <a:r>
              <a:rPr lang="en-US" dirty="0">
                <a:latin typeface="ui-sans-serif"/>
              </a:rPr>
              <a:t> </a:t>
            </a:r>
            <a:r>
              <a:rPr lang="en-US" b="1" dirty="0" err="1">
                <a:latin typeface="ui-sans-serif"/>
              </a:rPr>
              <a:t>celule</a:t>
            </a:r>
            <a:r>
              <a:rPr lang="en-US" b="1" dirty="0">
                <a:latin typeface="ui-sans-serif"/>
              </a:rPr>
              <a:t> </a:t>
            </a:r>
            <a:r>
              <a:rPr lang="en-US" b="1" dirty="0" err="1">
                <a:latin typeface="ui-sans-serif"/>
              </a:rPr>
              <a:t>senzoriale</a:t>
            </a:r>
            <a:r>
              <a:rPr lang="en-US" b="1" dirty="0">
                <a:latin typeface="ui-sans-serif"/>
              </a:rPr>
              <a:t> cu </a:t>
            </a:r>
            <a:r>
              <a:rPr lang="en-US" b="1" dirty="0" err="1">
                <a:latin typeface="ui-sans-serif"/>
              </a:rPr>
              <a:t>cili</a:t>
            </a:r>
            <a:r>
              <a:rPr lang="en-US" dirty="0">
                <a:latin typeface="ui-sans-serif"/>
              </a:rPr>
              <a:t>. La </a:t>
            </a:r>
            <a:r>
              <a:rPr lang="en-US" dirty="0" err="1">
                <a:latin typeface="ui-sans-serif"/>
              </a:rPr>
              <a:t>polul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bazal</a:t>
            </a:r>
            <a:r>
              <a:rPr lang="en-US" dirty="0">
                <a:latin typeface="ui-sans-serif"/>
              </a:rPr>
              <a:t> al </a:t>
            </a:r>
            <a:r>
              <a:rPr lang="en-US" dirty="0" err="1">
                <a:latin typeface="ui-sans-serif"/>
              </a:rPr>
              <a:t>acestor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celule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senzoriale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ajung</a:t>
            </a:r>
            <a:r>
              <a:rPr lang="en-US" dirty="0">
                <a:latin typeface="ui-sans-serif"/>
              </a:rPr>
              <a:t> dendrite ale </a:t>
            </a:r>
            <a:r>
              <a:rPr lang="en-US" dirty="0" err="1">
                <a:latin typeface="ui-sans-serif"/>
              </a:rPr>
              <a:t>neuronilor</a:t>
            </a:r>
            <a:r>
              <a:rPr lang="en-US" dirty="0">
                <a:latin typeface="ui-sans-serif"/>
              </a:rPr>
              <a:t> din </a:t>
            </a:r>
            <a:r>
              <a:rPr lang="en-US" dirty="0" err="1">
                <a:latin typeface="ui-sans-serif"/>
              </a:rPr>
              <a:t>ganglionul</a:t>
            </a:r>
            <a:r>
              <a:rPr lang="en-US" dirty="0">
                <a:latin typeface="ui-sans-serif"/>
              </a:rPr>
              <a:t> vestibular Scarpa.</a:t>
            </a:r>
            <a:endParaRPr lang="ro-RO" dirty="0">
              <a:latin typeface="ui-sans-serif"/>
            </a:endParaRPr>
          </a:p>
          <a:p>
            <a:pPr>
              <a:buNone/>
            </a:pP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Cilii</a:t>
            </a:r>
            <a:r>
              <a:rPr lang="en-US" dirty="0">
                <a:latin typeface="ui-sans-serif"/>
              </a:rPr>
              <a:t> sunt </a:t>
            </a:r>
            <a:r>
              <a:rPr lang="en-US" dirty="0" err="1">
                <a:latin typeface="ui-sans-serif"/>
              </a:rPr>
              <a:t>înglobați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în</a:t>
            </a:r>
            <a:r>
              <a:rPr lang="en-US" dirty="0">
                <a:latin typeface="ui-sans-serif"/>
              </a:rPr>
              <a:t> membrana </a:t>
            </a:r>
            <a:r>
              <a:rPr lang="en-US" dirty="0" err="1">
                <a:latin typeface="ui-sans-serif"/>
              </a:rPr>
              <a:t>otolitică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în</a:t>
            </a:r>
            <a:r>
              <a:rPr lang="en-US" dirty="0">
                <a:latin typeface="ui-sans-serif"/>
              </a:rPr>
              <a:t> care se </a:t>
            </a:r>
            <a:r>
              <a:rPr lang="en-US" dirty="0" err="1">
                <a:latin typeface="ui-sans-serif"/>
              </a:rPr>
              <a:t>află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carbonat</a:t>
            </a:r>
            <a:r>
              <a:rPr lang="en-US" dirty="0">
                <a:latin typeface="ui-sans-serif"/>
              </a:rPr>
              <a:t> de </a:t>
            </a:r>
            <a:r>
              <a:rPr lang="en-US" dirty="0" err="1">
                <a:latin typeface="ui-sans-serif"/>
              </a:rPr>
              <a:t>calciu</a:t>
            </a:r>
            <a:r>
              <a:rPr lang="en-US" dirty="0">
                <a:latin typeface="ui-sans-serif"/>
              </a:rPr>
              <a:t> (CaCO</a:t>
            </a:r>
            <a:r>
              <a:rPr lang="en-US" baseline="-25000" dirty="0">
                <a:latin typeface="ui-sans-serif"/>
              </a:rPr>
              <a:t>3</a:t>
            </a:r>
            <a:r>
              <a:rPr lang="en-US" dirty="0">
                <a:latin typeface="ui-sans-serif"/>
              </a:rPr>
              <a:t>) </a:t>
            </a:r>
            <a:r>
              <a:rPr lang="en-US" dirty="0" err="1">
                <a:latin typeface="ui-sans-serif"/>
              </a:rPr>
              <a:t>și</a:t>
            </a:r>
            <a:r>
              <a:rPr lang="en-US" dirty="0">
                <a:latin typeface="ui-sans-serif"/>
              </a:rPr>
              <a:t> de </a:t>
            </a:r>
            <a:r>
              <a:rPr lang="en-US" dirty="0" err="1">
                <a:latin typeface="ui-sans-serif"/>
              </a:rPr>
              <a:t>magneziu</a:t>
            </a:r>
            <a:r>
              <a:rPr lang="en-US" dirty="0">
                <a:latin typeface="ui-sans-serif"/>
              </a:rPr>
              <a:t> (MgCO</a:t>
            </a:r>
            <a:r>
              <a:rPr lang="en-US" baseline="-25000" dirty="0">
                <a:latin typeface="ui-sans-serif"/>
              </a:rPr>
              <a:t>3</a:t>
            </a:r>
            <a:r>
              <a:rPr lang="en-US" dirty="0">
                <a:latin typeface="ui-sans-serif"/>
              </a:rPr>
              <a:t>) sub </a:t>
            </a:r>
            <a:r>
              <a:rPr lang="en-US" dirty="0" err="1">
                <a:latin typeface="ui-sans-serif"/>
              </a:rPr>
              <a:t>formă</a:t>
            </a:r>
            <a:r>
              <a:rPr lang="en-US" dirty="0">
                <a:latin typeface="ui-sans-serif"/>
              </a:rPr>
              <a:t> de granule, </a:t>
            </a:r>
            <a:r>
              <a:rPr lang="en-US" dirty="0" err="1">
                <a:latin typeface="ui-sans-serif"/>
              </a:rPr>
              <a:t>denumite</a:t>
            </a:r>
            <a:r>
              <a:rPr lang="en-US" dirty="0">
                <a:latin typeface="ui-sans-serif"/>
              </a:rPr>
              <a:t> </a:t>
            </a:r>
            <a:r>
              <a:rPr lang="en-US" b="1" dirty="0" err="1">
                <a:latin typeface="ui-sans-serif"/>
              </a:rPr>
              <a:t>otolite</a:t>
            </a:r>
            <a:r>
              <a:rPr lang="en-US" dirty="0">
                <a:latin typeface="ui-sans-serif"/>
              </a:rPr>
              <a:t>.</a:t>
            </a:r>
          </a:p>
          <a:p>
            <a:pPr>
              <a:buNone/>
            </a:pPr>
            <a:r>
              <a:rPr lang="en-US" b="1" dirty="0" err="1">
                <a:latin typeface="ui-sans-serif"/>
              </a:rPr>
              <a:t>Crestele</a:t>
            </a:r>
            <a:r>
              <a:rPr lang="en-US" b="1" dirty="0">
                <a:latin typeface="ui-sans-serif"/>
              </a:rPr>
              <a:t> </a:t>
            </a:r>
            <a:r>
              <a:rPr lang="en-US" b="1" dirty="0" err="1">
                <a:latin typeface="ui-sans-serif"/>
              </a:rPr>
              <a:t>ampulare</a:t>
            </a:r>
            <a:r>
              <a:rPr lang="en-US" dirty="0">
                <a:latin typeface="ui-sans-serif"/>
              </a:rPr>
              <a:t>, </a:t>
            </a:r>
            <a:r>
              <a:rPr lang="en-US" dirty="0" err="1">
                <a:latin typeface="ui-sans-serif"/>
              </a:rPr>
              <a:t>aflate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în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ampulele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canalelor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semicirculare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membranoase</a:t>
            </a:r>
            <a:r>
              <a:rPr lang="en-US" dirty="0">
                <a:latin typeface="ui-sans-serif"/>
              </a:rPr>
              <a:t>, sunt </a:t>
            </a:r>
            <a:r>
              <a:rPr lang="en-US" dirty="0" err="1">
                <a:latin typeface="ui-sans-serif"/>
              </a:rPr>
              <a:t>alcătuite</a:t>
            </a:r>
            <a:r>
              <a:rPr lang="en-US" dirty="0">
                <a:latin typeface="ui-sans-serif"/>
              </a:rPr>
              <a:t> din </a:t>
            </a:r>
            <a:r>
              <a:rPr lang="en-US" dirty="0" err="1">
                <a:latin typeface="ui-sans-serif"/>
              </a:rPr>
              <a:t>celule</a:t>
            </a:r>
            <a:r>
              <a:rPr lang="en-US" dirty="0">
                <a:latin typeface="ui-sans-serif"/>
              </a:rPr>
              <a:t> de </a:t>
            </a:r>
            <a:r>
              <a:rPr lang="en-US" dirty="0" err="1">
                <a:latin typeface="ui-sans-serif"/>
              </a:rPr>
              <a:t>susținere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și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celule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senzoriale</a:t>
            </a:r>
            <a:r>
              <a:rPr lang="en-US" dirty="0">
                <a:latin typeface="ui-sans-serif"/>
              </a:rPr>
              <a:t>. La </a:t>
            </a:r>
            <a:r>
              <a:rPr lang="en-US" dirty="0" err="1">
                <a:latin typeface="ui-sans-serif"/>
              </a:rPr>
              <a:t>polul</a:t>
            </a:r>
            <a:r>
              <a:rPr lang="en-US" dirty="0">
                <a:latin typeface="ui-sans-serif"/>
              </a:rPr>
              <a:t> apical, </a:t>
            </a:r>
            <a:r>
              <a:rPr lang="en-US" dirty="0" err="1">
                <a:latin typeface="ui-sans-serif"/>
              </a:rPr>
              <a:t>celulele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senzoriale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prezintă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cili</a:t>
            </a:r>
            <a:r>
              <a:rPr lang="en-US" dirty="0">
                <a:latin typeface="ui-sans-serif"/>
              </a:rPr>
              <a:t> care </a:t>
            </a:r>
            <a:r>
              <a:rPr lang="en-US" dirty="0" err="1">
                <a:latin typeface="ui-sans-serif"/>
              </a:rPr>
              <a:t>pătrund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într</a:t>
            </a:r>
            <a:r>
              <a:rPr lang="en-US" dirty="0">
                <a:latin typeface="ui-sans-serif"/>
              </a:rPr>
              <a:t>-o </a:t>
            </a:r>
            <a:r>
              <a:rPr lang="en-US" b="1" dirty="0" err="1">
                <a:latin typeface="ui-sans-serif"/>
              </a:rPr>
              <a:t>cupolă</a:t>
            </a:r>
            <a:r>
              <a:rPr lang="en-US" b="1" dirty="0">
                <a:latin typeface="ui-sans-serif"/>
              </a:rPr>
              <a:t> </a:t>
            </a:r>
            <a:r>
              <a:rPr lang="en-US" b="1" dirty="0" err="1">
                <a:latin typeface="ui-sans-serif"/>
              </a:rPr>
              <a:t>gelatinoasă</a:t>
            </a:r>
            <a:r>
              <a:rPr lang="en-US" dirty="0">
                <a:latin typeface="ui-sans-serif"/>
              </a:rPr>
              <a:t>, </a:t>
            </a:r>
            <a:r>
              <a:rPr lang="en-US" dirty="0" err="1">
                <a:latin typeface="ui-sans-serif"/>
              </a:rPr>
              <a:t>iar</a:t>
            </a:r>
            <a:r>
              <a:rPr lang="en-US" dirty="0">
                <a:latin typeface="ui-sans-serif"/>
              </a:rPr>
              <a:t> la </a:t>
            </a:r>
            <a:r>
              <a:rPr lang="en-US" dirty="0" err="1">
                <a:latin typeface="ui-sans-serif"/>
              </a:rPr>
              <a:t>polul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bazal</a:t>
            </a:r>
            <a:r>
              <a:rPr lang="en-US" dirty="0">
                <a:latin typeface="ui-sans-serif"/>
              </a:rPr>
              <a:t> se </a:t>
            </a:r>
            <a:r>
              <a:rPr lang="en-US" dirty="0" err="1">
                <a:latin typeface="ui-sans-serif"/>
              </a:rPr>
              <a:t>află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terminații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dendritice</a:t>
            </a:r>
            <a:r>
              <a:rPr lang="en-US" dirty="0">
                <a:latin typeface="ui-sans-serif"/>
              </a:rPr>
              <a:t> ale </a:t>
            </a:r>
            <a:r>
              <a:rPr lang="en-US" dirty="0" err="1">
                <a:latin typeface="ui-sans-serif"/>
              </a:rPr>
              <a:t>neuronilor</a:t>
            </a:r>
            <a:r>
              <a:rPr lang="en-US" dirty="0">
                <a:latin typeface="ui-sans-serif"/>
              </a:rPr>
              <a:t> din </a:t>
            </a:r>
            <a:r>
              <a:rPr lang="en-US" dirty="0" err="1">
                <a:latin typeface="ui-sans-serif"/>
              </a:rPr>
              <a:t>ganglionul</a:t>
            </a:r>
            <a:r>
              <a:rPr lang="en-US" dirty="0">
                <a:latin typeface="ui-sans-serif"/>
              </a:rPr>
              <a:t> vestibular Scarpa.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6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31953-C890-0EBB-9DF9-33FE1FC8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ui-sans-serif"/>
              </a:rPr>
              <a:t>Calea </a:t>
            </a:r>
            <a:r>
              <a:rPr lang="en-US" b="1" dirty="0" err="1">
                <a:latin typeface="ui-sans-serif"/>
              </a:rPr>
              <a:t>vestibulară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748F6-3C13-EB33-59F6-CF502F215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10515600" cy="514032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>
                <a:latin typeface="ui-sans-serif"/>
              </a:rPr>
              <a:t>I neuron – se </a:t>
            </a:r>
            <a:r>
              <a:rPr lang="en-US" dirty="0" err="1">
                <a:latin typeface="ui-sans-serif"/>
              </a:rPr>
              <a:t>află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în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ganglionul</a:t>
            </a:r>
            <a:r>
              <a:rPr lang="en-US" dirty="0">
                <a:latin typeface="ui-sans-serif"/>
              </a:rPr>
              <a:t> vestibular Scarpa. </a:t>
            </a:r>
            <a:r>
              <a:rPr lang="en-US" dirty="0" err="1">
                <a:latin typeface="ui-sans-serif"/>
              </a:rPr>
              <a:t>Dendritele</a:t>
            </a:r>
            <a:r>
              <a:rPr lang="en-US" dirty="0">
                <a:latin typeface="ui-sans-serif"/>
              </a:rPr>
              <a:t> I neuron </a:t>
            </a:r>
            <a:r>
              <a:rPr lang="en-US" dirty="0" err="1">
                <a:latin typeface="ui-sans-serif"/>
              </a:rPr>
              <a:t>ajung</a:t>
            </a:r>
            <a:r>
              <a:rPr lang="en-US" dirty="0">
                <a:latin typeface="ui-sans-serif"/>
              </a:rPr>
              <a:t> la </a:t>
            </a:r>
            <a:r>
              <a:rPr lang="en-US" dirty="0" err="1">
                <a:latin typeface="ui-sans-serif"/>
              </a:rPr>
              <a:t>celulele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senzoriale</a:t>
            </a:r>
            <a:r>
              <a:rPr lang="en-US" dirty="0">
                <a:latin typeface="ui-sans-serif"/>
              </a:rPr>
              <a:t> cu </a:t>
            </a:r>
            <a:r>
              <a:rPr lang="en-US" dirty="0" err="1">
                <a:latin typeface="ui-sans-serif"/>
              </a:rPr>
              <a:t>cili</a:t>
            </a:r>
            <a:r>
              <a:rPr lang="en-US" dirty="0">
                <a:latin typeface="ui-sans-serif"/>
              </a:rPr>
              <a:t> din </a:t>
            </a:r>
            <a:r>
              <a:rPr lang="en-US" dirty="0" err="1">
                <a:latin typeface="ui-sans-serif"/>
              </a:rPr>
              <a:t>maculă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și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creste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ampulare</a:t>
            </a:r>
            <a:r>
              <a:rPr lang="en-US" dirty="0">
                <a:latin typeface="ui-sans-serif"/>
              </a:rPr>
              <a:t>. </a:t>
            </a:r>
            <a:r>
              <a:rPr lang="en-US" dirty="0" err="1">
                <a:latin typeface="ui-sans-serif"/>
              </a:rPr>
              <a:t>Axonii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acestuia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formează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ramura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vestibulară</a:t>
            </a:r>
            <a:r>
              <a:rPr lang="en-US" dirty="0">
                <a:latin typeface="ui-sans-serif"/>
              </a:rPr>
              <a:t> a </a:t>
            </a:r>
            <a:r>
              <a:rPr lang="en-US" dirty="0" err="1">
                <a:latin typeface="ui-sans-serif"/>
              </a:rPr>
              <a:t>perechii</a:t>
            </a:r>
            <a:r>
              <a:rPr lang="en-US" dirty="0">
                <a:latin typeface="ui-sans-serif"/>
              </a:rPr>
              <a:t> a VIII a de </a:t>
            </a:r>
            <a:r>
              <a:rPr lang="en-US" dirty="0" err="1">
                <a:latin typeface="ui-sans-serif"/>
              </a:rPr>
              <a:t>nervi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cranieni</a:t>
            </a:r>
            <a:r>
              <a:rPr lang="en-US" dirty="0">
                <a:latin typeface="ui-sans-serif"/>
              </a:rPr>
              <a:t> (</a:t>
            </a:r>
            <a:r>
              <a:rPr lang="en-US" dirty="0" err="1">
                <a:latin typeface="ui-sans-serif"/>
              </a:rPr>
              <a:t>nervul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vestibulo-cohlear</a:t>
            </a:r>
            <a:r>
              <a:rPr lang="en-US" dirty="0">
                <a:latin typeface="ui-sans-serif"/>
              </a:rPr>
              <a:t>). </a:t>
            </a:r>
            <a:r>
              <a:rPr lang="en-US" dirty="0" err="1">
                <a:latin typeface="ui-sans-serif"/>
              </a:rPr>
              <a:t>Ramura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vestibulară</a:t>
            </a:r>
            <a:r>
              <a:rPr lang="en-US" dirty="0">
                <a:latin typeface="ui-sans-serif"/>
              </a:rPr>
              <a:t> se </a:t>
            </a:r>
            <a:r>
              <a:rPr lang="en-US" dirty="0" err="1">
                <a:latin typeface="ui-sans-serif"/>
              </a:rPr>
              <a:t>îndreaptă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spre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cei</a:t>
            </a:r>
            <a:r>
              <a:rPr lang="en-US" dirty="0">
                <a:latin typeface="ui-sans-serif"/>
              </a:rPr>
              <a:t> </a:t>
            </a:r>
            <a:r>
              <a:rPr lang="en-US" b="1" dirty="0">
                <a:latin typeface="ui-sans-serif"/>
              </a:rPr>
              <a:t>4 nuclei </a:t>
            </a:r>
            <a:r>
              <a:rPr lang="en-US" b="1" dirty="0" err="1">
                <a:latin typeface="ui-sans-serif"/>
              </a:rPr>
              <a:t>vestibulari</a:t>
            </a:r>
            <a:r>
              <a:rPr lang="en-US" b="1" dirty="0">
                <a:latin typeface="ui-sans-serif"/>
              </a:rPr>
              <a:t> din bulb</a:t>
            </a:r>
            <a:r>
              <a:rPr lang="en-US" dirty="0">
                <a:latin typeface="ui-sans-serif"/>
              </a:rPr>
              <a:t> (</a:t>
            </a:r>
            <a:r>
              <a:rPr lang="en-US" b="1" dirty="0">
                <a:latin typeface="ui-sans-serif"/>
              </a:rPr>
              <a:t>superior</a:t>
            </a:r>
            <a:r>
              <a:rPr lang="en-US" dirty="0">
                <a:latin typeface="ui-sans-serif"/>
              </a:rPr>
              <a:t>, </a:t>
            </a:r>
            <a:r>
              <a:rPr lang="en-US" b="1" dirty="0">
                <a:latin typeface="ui-sans-serif"/>
              </a:rPr>
              <a:t>inferior</a:t>
            </a:r>
            <a:r>
              <a:rPr lang="en-US" dirty="0">
                <a:latin typeface="ui-sans-serif"/>
              </a:rPr>
              <a:t>, </a:t>
            </a:r>
            <a:r>
              <a:rPr lang="en-US" b="1" dirty="0">
                <a:latin typeface="ui-sans-serif"/>
              </a:rPr>
              <a:t>lateral</a:t>
            </a:r>
            <a:r>
              <a:rPr lang="en-US" dirty="0">
                <a:latin typeface="ui-sans-serif"/>
              </a:rPr>
              <a:t>, </a:t>
            </a:r>
            <a:r>
              <a:rPr lang="en-US" b="1" dirty="0">
                <a:latin typeface="ui-sans-serif"/>
              </a:rPr>
              <a:t>medial</a:t>
            </a:r>
            <a:r>
              <a:rPr lang="en-US" dirty="0">
                <a:latin typeface="ui-sans-serif"/>
              </a:rPr>
              <a:t>). </a:t>
            </a:r>
            <a:endParaRPr lang="ro-RO" dirty="0">
              <a:latin typeface="ui-sans-serif"/>
            </a:endParaRPr>
          </a:p>
          <a:p>
            <a:pPr>
              <a:buNone/>
            </a:pPr>
            <a:r>
              <a:rPr lang="en-US" dirty="0">
                <a:latin typeface="ui-sans-serif"/>
              </a:rPr>
              <a:t>Cel de-al II-lea neuron (</a:t>
            </a:r>
            <a:r>
              <a:rPr lang="en-US" dirty="0" err="1">
                <a:latin typeface="ui-sans-serif"/>
              </a:rPr>
              <a:t>deutoneuronul</a:t>
            </a:r>
            <a:r>
              <a:rPr lang="en-US" dirty="0">
                <a:latin typeface="ui-sans-serif"/>
              </a:rPr>
              <a:t>) al </a:t>
            </a:r>
            <a:r>
              <a:rPr lang="en-US" dirty="0" err="1">
                <a:latin typeface="ui-sans-serif"/>
              </a:rPr>
              <a:t>căii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vestibulare</a:t>
            </a:r>
            <a:r>
              <a:rPr lang="en-US" dirty="0">
                <a:latin typeface="ui-sans-serif"/>
              </a:rPr>
              <a:t> se </a:t>
            </a:r>
            <a:r>
              <a:rPr lang="en-US" dirty="0" err="1">
                <a:latin typeface="ui-sans-serif"/>
              </a:rPr>
              <a:t>află</a:t>
            </a:r>
            <a:r>
              <a:rPr lang="en-US" dirty="0">
                <a:latin typeface="ui-sans-serif"/>
              </a:rPr>
              <a:t> la </a:t>
            </a:r>
            <a:r>
              <a:rPr lang="en-US" dirty="0" err="1">
                <a:latin typeface="ui-sans-serif"/>
              </a:rPr>
              <a:t>acest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nivel</a:t>
            </a:r>
            <a:r>
              <a:rPr lang="en-US" dirty="0">
                <a:latin typeface="ui-sans-serif"/>
              </a:rPr>
              <a:t>, de </a:t>
            </a:r>
            <a:r>
              <a:rPr lang="en-US" dirty="0" err="1">
                <a:latin typeface="ui-sans-serif"/>
              </a:rPr>
              <a:t>unde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pleacă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totodată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mai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multe</a:t>
            </a:r>
            <a:r>
              <a:rPr lang="en-US" dirty="0">
                <a:latin typeface="ui-sans-serif"/>
              </a:rPr>
              <a:t> fascicule:</a:t>
            </a:r>
          </a:p>
          <a:p>
            <a:r>
              <a:rPr lang="en-US" b="1" dirty="0" err="1">
                <a:latin typeface="ui-sans-serif"/>
              </a:rPr>
              <a:t>Fasciculul</a:t>
            </a:r>
            <a:r>
              <a:rPr lang="en-US" b="1" dirty="0">
                <a:latin typeface="ui-sans-serif"/>
              </a:rPr>
              <a:t> </a:t>
            </a:r>
            <a:r>
              <a:rPr lang="en-US" b="1" dirty="0" err="1">
                <a:latin typeface="ui-sans-serif"/>
              </a:rPr>
              <a:t>vestibulo</a:t>
            </a:r>
            <a:r>
              <a:rPr lang="en-US" b="1" dirty="0">
                <a:latin typeface="ui-sans-serif"/>
              </a:rPr>
              <a:t>-spinal</a:t>
            </a:r>
            <a:r>
              <a:rPr lang="en-US" dirty="0">
                <a:latin typeface="ui-sans-serif"/>
              </a:rPr>
              <a:t>, </a:t>
            </a:r>
            <a:r>
              <a:rPr lang="en-US" dirty="0" err="1">
                <a:latin typeface="ui-sans-serif"/>
              </a:rPr>
              <a:t>pleacă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spre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măduvă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și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intervine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în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controlul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tonusului</a:t>
            </a:r>
            <a:r>
              <a:rPr lang="en-US" dirty="0">
                <a:latin typeface="ui-sans-serif"/>
              </a:rPr>
              <a:t> muscular.</a:t>
            </a:r>
          </a:p>
          <a:p>
            <a:pPr>
              <a:spcBef>
                <a:spcPts val="600"/>
              </a:spcBef>
            </a:pPr>
            <a:r>
              <a:rPr lang="en-US" b="1" dirty="0" err="1">
                <a:latin typeface="ui-sans-serif"/>
              </a:rPr>
              <a:t>Fasciculul</a:t>
            </a:r>
            <a:r>
              <a:rPr lang="en-US" b="1" dirty="0">
                <a:latin typeface="ui-sans-serif"/>
              </a:rPr>
              <a:t> </a:t>
            </a:r>
            <a:r>
              <a:rPr lang="en-US" b="1" dirty="0" err="1">
                <a:latin typeface="ui-sans-serif"/>
              </a:rPr>
              <a:t>vestibulo-cerebelos</a:t>
            </a:r>
            <a:r>
              <a:rPr lang="en-US" dirty="0">
                <a:latin typeface="ui-sans-serif"/>
              </a:rPr>
              <a:t>, </a:t>
            </a:r>
            <a:r>
              <a:rPr lang="en-US" dirty="0" err="1">
                <a:latin typeface="ui-sans-serif"/>
              </a:rPr>
              <a:t>pleacă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spre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cerebel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și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controlează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echilibrul</a:t>
            </a:r>
            <a:r>
              <a:rPr lang="en-US" dirty="0">
                <a:latin typeface="ui-sans-serif"/>
              </a:rPr>
              <a:t> static </a:t>
            </a:r>
            <a:r>
              <a:rPr lang="en-US" dirty="0" err="1">
                <a:latin typeface="ui-sans-serif"/>
              </a:rPr>
              <a:t>și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dinamic</a:t>
            </a:r>
            <a:r>
              <a:rPr lang="en-US" dirty="0">
                <a:latin typeface="ui-sans-serif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b="1" dirty="0" err="1">
                <a:latin typeface="ui-sans-serif"/>
              </a:rPr>
              <a:t>Fasciculul</a:t>
            </a:r>
            <a:r>
              <a:rPr lang="en-US" b="1" dirty="0">
                <a:latin typeface="ui-sans-serif"/>
              </a:rPr>
              <a:t> </a:t>
            </a:r>
            <a:r>
              <a:rPr lang="en-US" b="1" dirty="0" err="1">
                <a:latin typeface="ui-sans-serif"/>
              </a:rPr>
              <a:t>vestibulo</a:t>
            </a:r>
            <a:r>
              <a:rPr lang="en-US" b="1" dirty="0">
                <a:latin typeface="ui-sans-serif"/>
              </a:rPr>
              <a:t>-nuclear</a:t>
            </a:r>
            <a:r>
              <a:rPr lang="en-US" dirty="0">
                <a:latin typeface="ui-sans-serif"/>
              </a:rPr>
              <a:t>, </a:t>
            </a:r>
            <a:r>
              <a:rPr lang="en-US" dirty="0" err="1">
                <a:latin typeface="ui-sans-serif"/>
              </a:rPr>
              <a:t>pleacă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spre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nucleii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nervilor</a:t>
            </a:r>
            <a:r>
              <a:rPr lang="en-US" dirty="0">
                <a:latin typeface="ui-sans-serif"/>
              </a:rPr>
              <a:t> III </a:t>
            </a:r>
            <a:r>
              <a:rPr lang="en-US" dirty="0" err="1">
                <a:latin typeface="ui-sans-serif"/>
              </a:rPr>
              <a:t>și</a:t>
            </a:r>
            <a:r>
              <a:rPr lang="en-US" dirty="0">
                <a:latin typeface="ui-sans-serif"/>
              </a:rPr>
              <a:t> IV din </a:t>
            </a:r>
            <a:r>
              <a:rPr lang="en-US" dirty="0" err="1">
                <a:latin typeface="ui-sans-serif"/>
              </a:rPr>
              <a:t>mezencefal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și</a:t>
            </a:r>
            <a:r>
              <a:rPr lang="en-US" dirty="0">
                <a:latin typeface="ui-sans-serif"/>
              </a:rPr>
              <a:t> VI din </a:t>
            </a:r>
            <a:r>
              <a:rPr lang="en-US" dirty="0" err="1">
                <a:latin typeface="ui-sans-serif"/>
              </a:rPr>
              <a:t>punte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și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controlează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mișcările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globilor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oculari</a:t>
            </a:r>
            <a:r>
              <a:rPr lang="en-US" dirty="0">
                <a:latin typeface="ui-sans-serif"/>
              </a:rPr>
              <a:t>, cu </a:t>
            </a:r>
            <a:r>
              <a:rPr lang="en-US" dirty="0" err="1">
                <a:latin typeface="ui-sans-serif"/>
              </a:rPr>
              <a:t>punct</a:t>
            </a:r>
            <a:r>
              <a:rPr lang="en-US" dirty="0">
                <a:latin typeface="ui-sans-serif"/>
              </a:rPr>
              <a:t> de </a:t>
            </a:r>
            <a:r>
              <a:rPr lang="en-US" dirty="0" err="1">
                <a:latin typeface="ui-sans-serif"/>
              </a:rPr>
              <a:t>plecare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labirintic</a:t>
            </a:r>
            <a:r>
              <a:rPr lang="en-US" dirty="0">
                <a:latin typeface="ui-sans-serif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b="1" dirty="0" err="1">
                <a:latin typeface="ui-sans-serif"/>
              </a:rPr>
              <a:t>Fasciculul</a:t>
            </a:r>
            <a:r>
              <a:rPr lang="en-US" b="1" dirty="0">
                <a:latin typeface="ui-sans-serif"/>
              </a:rPr>
              <a:t> </a:t>
            </a:r>
            <a:r>
              <a:rPr lang="en-US" b="1" dirty="0" err="1">
                <a:latin typeface="ui-sans-serif"/>
              </a:rPr>
              <a:t>vestibulo-talamic</a:t>
            </a:r>
            <a:r>
              <a:rPr lang="en-US" dirty="0">
                <a:latin typeface="ui-sans-serif"/>
              </a:rPr>
              <a:t>, </a:t>
            </a:r>
            <a:r>
              <a:rPr lang="en-US" dirty="0" err="1">
                <a:latin typeface="ui-sans-serif"/>
              </a:rPr>
              <a:t>pleacă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spre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talamus</a:t>
            </a:r>
            <a:r>
              <a:rPr lang="en-US" dirty="0">
                <a:latin typeface="ui-sans-serif"/>
              </a:rPr>
              <a:t>, de </a:t>
            </a:r>
            <a:r>
              <a:rPr lang="en-US" dirty="0" err="1">
                <a:latin typeface="ui-sans-serif"/>
              </a:rPr>
              <a:t>unde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prin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fibrele</a:t>
            </a:r>
            <a:r>
              <a:rPr lang="en-US" dirty="0">
                <a:latin typeface="ui-sans-serif"/>
              </a:rPr>
              <a:t> </a:t>
            </a:r>
            <a:r>
              <a:rPr lang="en-US" dirty="0" err="1">
                <a:latin typeface="ui-sans-serif"/>
              </a:rPr>
              <a:t>talamo-corticale</a:t>
            </a:r>
            <a:r>
              <a:rPr lang="en-US" dirty="0">
                <a:latin typeface="ui-sans-serif"/>
              </a:rPr>
              <a:t> se </a:t>
            </a:r>
            <a:r>
              <a:rPr lang="en-US" dirty="0" err="1">
                <a:latin typeface="ui-sans-serif"/>
              </a:rPr>
              <a:t>proiectează</a:t>
            </a:r>
            <a:r>
              <a:rPr lang="en-US" dirty="0">
                <a:latin typeface="ui-sans-serif"/>
              </a:rPr>
              <a:t> pe </a:t>
            </a:r>
            <a:r>
              <a:rPr lang="en-US" dirty="0" err="1">
                <a:latin typeface="ui-sans-serif"/>
              </a:rPr>
              <a:t>scoarță</a:t>
            </a:r>
            <a:r>
              <a:rPr lang="en-US" dirty="0">
                <a:latin typeface="ui-sans-serif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02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FF0E2-E838-5B6F-DE5C-BF774ECED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Figure 1. Distribution of primary vestibular afferent </a:t>
            </a:r>
            <a:r>
              <a:rPr lang="en-US" sz="2800" dirty="0" err="1"/>
              <a:t>fibres</a:t>
            </a:r>
            <a:r>
              <a:rPr lang="en-US" sz="2800" dirty="0"/>
              <a:t>  within the vestibular nucleus.  (Left:</a:t>
            </a:r>
            <a:r>
              <a:rPr lang="ro-RO" sz="2800" dirty="0"/>
              <a:t> </a:t>
            </a:r>
            <a:r>
              <a:rPr lang="en-US" sz="2800" dirty="0"/>
              <a:t>inferior vestibular nerve; Right: superior vestibular nerve)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A8265A-06C5-C1C3-6289-BFD0E5A41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8350"/>
            <a:ext cx="10515600" cy="3750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15694D-2164-DB97-CA5A-8905BCA1DD25}"/>
              </a:ext>
            </a:extLst>
          </p:cNvPr>
          <p:cNvSpPr txBox="1"/>
          <p:nvPr/>
        </p:nvSpPr>
        <p:spPr>
          <a:xfrm>
            <a:off x="438150" y="5658914"/>
            <a:ext cx="116014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Nucleul</a:t>
            </a:r>
            <a:r>
              <a:rPr lang="en-US" b="1" dirty="0"/>
              <a:t> vestibular medial </a:t>
            </a:r>
            <a:r>
              <a:rPr lang="en-US" dirty="0" err="1"/>
              <a:t>primește</a:t>
            </a:r>
            <a:r>
              <a:rPr lang="en-US" dirty="0"/>
              <a:t> </a:t>
            </a:r>
            <a:r>
              <a:rPr lang="en-US" dirty="0" err="1"/>
              <a:t>inputuri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principal de la </a:t>
            </a:r>
            <a:r>
              <a:rPr lang="en-US" dirty="0" err="1"/>
              <a:t>canalele</a:t>
            </a:r>
            <a:r>
              <a:rPr lang="en-US" dirty="0"/>
              <a:t> </a:t>
            </a:r>
            <a:r>
              <a:rPr lang="en-US" dirty="0" err="1"/>
              <a:t>semicirculare</a:t>
            </a:r>
            <a:r>
              <a:rPr lang="en-US" dirty="0"/>
              <a:t> </a:t>
            </a:r>
            <a:r>
              <a:rPr lang="en-US" dirty="0" err="1"/>
              <a:t>orizontale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Nucleul</a:t>
            </a:r>
            <a:r>
              <a:rPr lang="en-US" b="1" dirty="0"/>
              <a:t> vestibular superior </a:t>
            </a:r>
            <a:r>
              <a:rPr lang="en-US" dirty="0" err="1"/>
              <a:t>primește</a:t>
            </a:r>
            <a:r>
              <a:rPr lang="en-US" dirty="0"/>
              <a:t> </a:t>
            </a:r>
            <a:r>
              <a:rPr lang="en-US" dirty="0" err="1"/>
              <a:t>inputuri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principal de la </a:t>
            </a:r>
            <a:r>
              <a:rPr lang="en-US" dirty="0" err="1"/>
              <a:t>canalele</a:t>
            </a:r>
            <a:r>
              <a:rPr lang="en-US" dirty="0"/>
              <a:t> </a:t>
            </a:r>
            <a:r>
              <a:rPr lang="en-US" dirty="0" err="1"/>
              <a:t>semicirculare</a:t>
            </a:r>
            <a:r>
              <a:rPr lang="en-US" dirty="0"/>
              <a:t> </a:t>
            </a:r>
            <a:r>
              <a:rPr lang="en-US" dirty="0" err="1"/>
              <a:t>verticale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 err="1"/>
              <a:t>Majoritatea</a:t>
            </a:r>
            <a:r>
              <a:rPr lang="en-US" dirty="0"/>
              <a:t> </a:t>
            </a:r>
            <a:r>
              <a:rPr lang="en-US" dirty="0" err="1"/>
              <a:t>neuronilor</a:t>
            </a:r>
            <a:r>
              <a:rPr lang="en-US" dirty="0"/>
              <a:t> din </a:t>
            </a:r>
            <a:r>
              <a:rPr lang="en-US" dirty="0" err="1"/>
              <a:t>nucleii</a:t>
            </a:r>
            <a:r>
              <a:rPr lang="en-US" dirty="0"/>
              <a:t> </a:t>
            </a:r>
            <a:r>
              <a:rPr lang="en-US" dirty="0" err="1"/>
              <a:t>vestibulari</a:t>
            </a:r>
            <a:r>
              <a:rPr lang="en-US" dirty="0"/>
              <a:t> </a:t>
            </a:r>
            <a:r>
              <a:rPr lang="en-US" dirty="0" err="1"/>
              <a:t>primesc</a:t>
            </a:r>
            <a:r>
              <a:rPr lang="en-US" dirty="0"/>
              <a:t> </a:t>
            </a:r>
            <a:r>
              <a:rPr lang="en-US" dirty="0" err="1"/>
              <a:t>inputuri</a:t>
            </a:r>
            <a:r>
              <a:rPr lang="en-US" dirty="0"/>
              <a:t> </a:t>
            </a:r>
            <a:r>
              <a:rPr lang="en-US" dirty="0" err="1"/>
              <a:t>convergente</a:t>
            </a:r>
            <a:r>
              <a:rPr lang="en-US" dirty="0"/>
              <a:t> de la </a:t>
            </a:r>
            <a:r>
              <a:rPr lang="en-US" dirty="0" err="1"/>
              <a:t>organele</a:t>
            </a:r>
            <a:r>
              <a:rPr lang="en-US" dirty="0"/>
              <a:t> </a:t>
            </a:r>
            <a:r>
              <a:rPr lang="en-US" dirty="0" err="1"/>
              <a:t>terminale</a:t>
            </a:r>
            <a:r>
              <a:rPr lang="en-US" dirty="0"/>
              <a:t> </a:t>
            </a:r>
            <a:r>
              <a:rPr lang="en-US" dirty="0" err="1"/>
              <a:t>otolitice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la </a:t>
            </a:r>
            <a:r>
              <a:rPr lang="en-US" dirty="0" err="1"/>
              <a:t>canalele</a:t>
            </a:r>
            <a:r>
              <a:rPr lang="en-US" dirty="0"/>
              <a:t> semicirculare1.</a:t>
            </a:r>
          </a:p>
        </p:txBody>
      </p:sp>
    </p:spTree>
    <p:extLst>
      <p:ext uri="{BB962C8B-B14F-4D97-AF65-F5344CB8AC3E}">
        <p14:creationId xmlns:p14="http://schemas.microsoft.com/office/powerpoint/2010/main" val="284503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C41874-ABB8-9732-1B34-20FB5B35B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1" y="152549"/>
            <a:ext cx="5314950" cy="31327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6B3DE8-11E1-A4A0-ED91-6C59D6B67B4A}"/>
              </a:ext>
            </a:extLst>
          </p:cNvPr>
          <p:cNvSpPr txBox="1"/>
          <p:nvPr/>
        </p:nvSpPr>
        <p:spPr>
          <a:xfrm>
            <a:off x="6267450" y="609542"/>
            <a:ext cx="592455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Neuronii</a:t>
            </a:r>
            <a:r>
              <a:rPr lang="en-US" b="1" dirty="0"/>
              <a:t> din </a:t>
            </a:r>
            <a:r>
              <a:rPr lang="en-US" b="1" dirty="0" err="1"/>
              <a:t>nucleii</a:t>
            </a:r>
            <a:r>
              <a:rPr lang="en-US" b="1" dirty="0"/>
              <a:t> </a:t>
            </a:r>
            <a:r>
              <a:rPr lang="en-US" b="1" dirty="0" err="1"/>
              <a:t>vestibulari</a:t>
            </a:r>
            <a:r>
              <a:rPr lang="en-US" b="1" dirty="0"/>
              <a:t> care </a:t>
            </a:r>
            <a:r>
              <a:rPr lang="en-US" b="1" dirty="0" err="1"/>
              <a:t>primesc</a:t>
            </a:r>
            <a:r>
              <a:rPr lang="en-US" b="1" dirty="0"/>
              <a:t> input direct de la </a:t>
            </a:r>
            <a:r>
              <a:rPr lang="en-US" b="1" dirty="0" err="1"/>
              <a:t>aferențele</a:t>
            </a:r>
            <a:r>
              <a:rPr lang="en-US" b="1" dirty="0"/>
              <a:t> </a:t>
            </a:r>
            <a:r>
              <a:rPr lang="en-US" b="1" dirty="0" err="1"/>
              <a:t>vestibulare</a:t>
            </a:r>
            <a:r>
              <a:rPr lang="en-US" b="1" dirty="0"/>
              <a:t> pot fi </a:t>
            </a:r>
            <a:r>
              <a:rPr lang="en-US" b="1" dirty="0" err="1"/>
              <a:t>clasificați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două</a:t>
            </a:r>
            <a:r>
              <a:rPr lang="en-US" b="1" dirty="0"/>
              <a:t> </a:t>
            </a:r>
            <a:r>
              <a:rPr lang="en-US" b="1" dirty="0" err="1"/>
              <a:t>categorii</a:t>
            </a:r>
            <a:r>
              <a:rPr lang="en-US" b="1" dirty="0"/>
              <a:t> </a:t>
            </a:r>
            <a:r>
              <a:rPr lang="en-US" b="1" dirty="0" err="1"/>
              <a:t>principale</a:t>
            </a:r>
            <a:r>
              <a:rPr lang="en-US" b="1" dirty="0"/>
              <a:t>:</a:t>
            </a:r>
            <a:endParaRPr lang="ro-RO" b="1" dirty="0"/>
          </a:p>
          <a:p>
            <a:pPr marL="400050" indent="-400050">
              <a:buAutoNum type="romanLcParenR"/>
            </a:pPr>
            <a:r>
              <a:rPr lang="en-US" b="1" dirty="0"/>
              <a:t>Neuroni care </a:t>
            </a:r>
            <a:r>
              <a:rPr lang="en-US" b="1" dirty="0" err="1"/>
              <a:t>controlează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modulează</a:t>
            </a:r>
            <a:r>
              <a:rPr lang="en-US" b="1" dirty="0"/>
              <a:t> </a:t>
            </a:r>
            <a:r>
              <a:rPr lang="en-US" b="1" dirty="0" err="1"/>
              <a:t>reflexul</a:t>
            </a:r>
            <a:r>
              <a:rPr lang="en-US" b="1" dirty="0"/>
              <a:t> </a:t>
            </a:r>
            <a:r>
              <a:rPr lang="en-US" b="1" dirty="0" err="1"/>
              <a:t>vestibulo</a:t>
            </a:r>
            <a:r>
              <a:rPr lang="en-US" b="1" dirty="0"/>
              <a:t>-ocular </a:t>
            </a:r>
            <a:r>
              <a:rPr lang="en-US" b="1" dirty="0" err="1"/>
              <a:t>pentru</a:t>
            </a:r>
            <a:r>
              <a:rPr lang="en-US" b="1" dirty="0"/>
              <a:t> a </a:t>
            </a:r>
            <a:r>
              <a:rPr lang="en-US" b="1" dirty="0" err="1"/>
              <a:t>asigura</a:t>
            </a:r>
            <a:r>
              <a:rPr lang="en-US" b="1" dirty="0"/>
              <a:t> </a:t>
            </a:r>
            <a:r>
              <a:rPr lang="en-US" b="1" dirty="0" err="1"/>
              <a:t>stabilitatea</a:t>
            </a:r>
            <a:r>
              <a:rPr lang="en-US" b="1" dirty="0"/>
              <a:t> </a:t>
            </a:r>
            <a:r>
              <a:rPr lang="en-US" b="1" dirty="0" err="1"/>
              <a:t>privirii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timpul</a:t>
            </a:r>
            <a:r>
              <a:rPr lang="en-US" b="1" dirty="0"/>
              <a:t> </a:t>
            </a:r>
            <a:r>
              <a:rPr lang="en-US" b="1" dirty="0" err="1"/>
              <a:t>vieții</a:t>
            </a:r>
            <a:r>
              <a:rPr lang="en-US" b="1" dirty="0"/>
              <a:t> de zi cu zi: </a:t>
            </a:r>
            <a:r>
              <a:rPr lang="en-US" dirty="0" err="1"/>
              <a:t>aceștia</a:t>
            </a:r>
            <a:r>
              <a:rPr lang="en-US" dirty="0"/>
              <a:t> sunt </a:t>
            </a:r>
            <a:r>
              <a:rPr lang="en-US" dirty="0" err="1"/>
              <a:t>neuronii</a:t>
            </a:r>
            <a:r>
              <a:rPr lang="en-US" dirty="0"/>
              <a:t> de </a:t>
            </a:r>
            <a:r>
              <a:rPr lang="en-US" dirty="0" err="1"/>
              <a:t>poziție-vestibulară-pauză</a:t>
            </a:r>
            <a:r>
              <a:rPr lang="en-US" dirty="0"/>
              <a:t> (PVP) </a:t>
            </a:r>
            <a:r>
              <a:rPr lang="en-US" dirty="0" err="1"/>
              <a:t>și</a:t>
            </a:r>
            <a:r>
              <a:rPr lang="ro-RO" dirty="0"/>
              <a:t> </a:t>
            </a:r>
            <a:r>
              <a:rPr lang="en-US" dirty="0"/>
              <a:t> </a:t>
            </a:r>
            <a:r>
              <a:rPr lang="en-US" dirty="0" err="1"/>
              <a:t>neuronii</a:t>
            </a:r>
            <a:r>
              <a:rPr lang="en-US" dirty="0"/>
              <a:t> </a:t>
            </a:r>
            <a:r>
              <a:rPr lang="en-US" dirty="0" err="1"/>
              <a:t>țintă</a:t>
            </a:r>
            <a:r>
              <a:rPr lang="en-US" dirty="0"/>
              <a:t> </a:t>
            </a:r>
            <a:r>
              <a:rPr lang="en-US" dirty="0" err="1"/>
              <a:t>floculară</a:t>
            </a:r>
            <a:r>
              <a:rPr lang="en-US" dirty="0"/>
              <a:t> (FTN).</a:t>
            </a:r>
            <a:r>
              <a:rPr lang="ro-RO" dirty="0"/>
              <a:t> </a:t>
            </a:r>
            <a:r>
              <a:rPr lang="en-US" dirty="0" err="1"/>
              <a:t>Majoritatea</a:t>
            </a:r>
            <a:r>
              <a:rPr lang="en-US" dirty="0"/>
              <a:t> </a:t>
            </a:r>
            <a:r>
              <a:rPr lang="en-US" dirty="0" err="1"/>
              <a:t>neuronilor</a:t>
            </a:r>
            <a:r>
              <a:rPr lang="en-US" dirty="0"/>
              <a:t> reflex </a:t>
            </a:r>
            <a:r>
              <a:rPr lang="en-US" dirty="0" err="1"/>
              <a:t>vestibulo</a:t>
            </a:r>
            <a:r>
              <a:rPr lang="en-US" dirty="0"/>
              <a:t>-ocular (VOR) sunt </a:t>
            </a:r>
            <a:r>
              <a:rPr lang="en-US" dirty="0" err="1"/>
              <a:t>neuroni</a:t>
            </a:r>
            <a:r>
              <a:rPr lang="en-US" dirty="0"/>
              <a:t> PVP; un </a:t>
            </a:r>
            <a:r>
              <a:rPr lang="en-US" dirty="0" err="1"/>
              <a:t>grup</a:t>
            </a:r>
            <a:r>
              <a:rPr lang="en-US" dirty="0"/>
              <a:t> distinct de </a:t>
            </a:r>
            <a:r>
              <a:rPr lang="en-US" dirty="0" err="1"/>
              <a:t>neuroni</a:t>
            </a:r>
            <a:r>
              <a:rPr lang="en-US" dirty="0"/>
              <a:t> care </a:t>
            </a:r>
            <a:r>
              <a:rPr lang="en-US" dirty="0" err="1"/>
              <a:t>își</a:t>
            </a:r>
            <a:r>
              <a:rPr lang="en-US" dirty="0"/>
              <a:t> </a:t>
            </a:r>
            <a:r>
              <a:rPr lang="en-US" dirty="0" err="1"/>
              <a:t>trage</a:t>
            </a:r>
            <a:r>
              <a:rPr lang="en-US" dirty="0"/>
              <a:t> </a:t>
            </a:r>
            <a:r>
              <a:rPr lang="en-US" dirty="0" err="1"/>
              <a:t>numele</a:t>
            </a:r>
            <a:r>
              <a:rPr lang="en-US" dirty="0"/>
              <a:t> de la </a:t>
            </a:r>
            <a:r>
              <a:rPr lang="en-US" dirty="0" err="1"/>
              <a:t>semnalele</a:t>
            </a:r>
            <a:r>
              <a:rPr lang="en-US" dirty="0"/>
              <a:t> pe care le transmit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rotațiilor</a:t>
            </a:r>
            <a:r>
              <a:rPr lang="en-US" dirty="0"/>
              <a:t> </a:t>
            </a:r>
            <a:r>
              <a:rPr lang="en-US" dirty="0" err="1"/>
              <a:t>pasive</a:t>
            </a:r>
            <a:r>
              <a:rPr lang="en-US" dirty="0"/>
              <a:t> ale </a:t>
            </a:r>
            <a:r>
              <a:rPr lang="en-US" dirty="0" err="1"/>
              <a:t>capului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mișcărilor</a:t>
            </a:r>
            <a:r>
              <a:rPr lang="en-US" dirty="0"/>
              <a:t> </a:t>
            </a:r>
            <a:r>
              <a:rPr lang="en-US" dirty="0" err="1"/>
              <a:t>oculare</a:t>
            </a:r>
            <a:r>
              <a:rPr lang="en-US" dirty="0"/>
              <a:t>.</a:t>
            </a:r>
            <a:r>
              <a:rPr lang="ro-RO" dirty="0"/>
              <a:t> </a:t>
            </a:r>
            <a:r>
              <a:rPr lang="en-US" dirty="0"/>
              <a:t>FTN </a:t>
            </a:r>
            <a:r>
              <a:rPr lang="en-US" dirty="0" err="1"/>
              <a:t>contribuie</a:t>
            </a:r>
            <a:r>
              <a:rPr lang="en-US" dirty="0"/>
              <a:t>, de </a:t>
            </a:r>
            <a:r>
              <a:rPr lang="en-US" dirty="0" err="1"/>
              <a:t>asemenea</a:t>
            </a:r>
            <a:r>
              <a:rPr lang="en-US" dirty="0"/>
              <a:t>, la </a:t>
            </a:r>
            <a:r>
              <a:rPr lang="en-US" dirty="0" err="1"/>
              <a:t>calea</a:t>
            </a:r>
            <a:r>
              <a:rPr lang="en-US" dirty="0"/>
              <a:t> </a:t>
            </a:r>
            <a:r>
              <a:rPr lang="en-US" dirty="0" err="1"/>
              <a:t>reflexă</a:t>
            </a:r>
            <a:r>
              <a:rPr lang="en-US" dirty="0"/>
              <a:t> </a:t>
            </a:r>
            <a:r>
              <a:rPr lang="en-US" dirty="0" err="1"/>
              <a:t>vestibulo-oculară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special, FTN </a:t>
            </a:r>
            <a:r>
              <a:rPr lang="en-US" dirty="0" err="1"/>
              <a:t>primesc</a:t>
            </a:r>
            <a:r>
              <a:rPr lang="en-US" dirty="0"/>
              <a:t> input de la </a:t>
            </a:r>
            <a:r>
              <a:rPr lang="en-US" dirty="0" err="1"/>
              <a:t>floculul</a:t>
            </a:r>
            <a:r>
              <a:rPr lang="en-US" dirty="0"/>
              <a:t> </a:t>
            </a:r>
            <a:r>
              <a:rPr lang="en-US" dirty="0" err="1"/>
              <a:t>cerebelului</a:t>
            </a:r>
            <a:r>
              <a:rPr lang="en-US" dirty="0"/>
              <a:t>, precum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inputuri</a:t>
            </a:r>
            <a:r>
              <a:rPr lang="en-US" dirty="0"/>
              <a:t> de la </a:t>
            </a:r>
            <a:r>
              <a:rPr lang="en-US" dirty="0" err="1"/>
              <a:t>organele</a:t>
            </a:r>
            <a:r>
              <a:rPr lang="en-US" dirty="0"/>
              <a:t> </a:t>
            </a:r>
            <a:r>
              <a:rPr lang="en-US" dirty="0" err="1"/>
              <a:t>vestibulare</a:t>
            </a:r>
            <a:r>
              <a:rPr lang="en-US" dirty="0"/>
              <a:t>. </a:t>
            </a:r>
            <a:r>
              <a:rPr lang="en-US" dirty="0" err="1"/>
              <a:t>Răspunsurile</a:t>
            </a:r>
            <a:r>
              <a:rPr lang="en-US" dirty="0"/>
              <a:t> FTN le </a:t>
            </a:r>
            <a:r>
              <a:rPr lang="en-US" dirty="0" err="1"/>
              <a:t>completează</a:t>
            </a:r>
            <a:r>
              <a:rPr lang="en-US" dirty="0"/>
              <a:t> pe </a:t>
            </a:r>
            <a:r>
              <a:rPr lang="en-US" dirty="0" err="1"/>
              <a:t>cele</a:t>
            </a:r>
            <a:r>
              <a:rPr lang="en-US" dirty="0"/>
              <a:t> ale </a:t>
            </a:r>
            <a:r>
              <a:rPr lang="en-US" dirty="0" err="1"/>
              <a:t>neuronilor</a:t>
            </a:r>
            <a:r>
              <a:rPr lang="en-US" dirty="0"/>
              <a:t> PVP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activităților</a:t>
            </a:r>
            <a:r>
              <a:rPr lang="en-US" dirty="0"/>
              <a:t> </a:t>
            </a:r>
            <a:r>
              <a:rPr lang="en-US" dirty="0" err="1"/>
              <a:t>zilnice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joacă</a:t>
            </a:r>
            <a:r>
              <a:rPr lang="en-US" dirty="0"/>
              <a:t> un </a:t>
            </a:r>
            <a:r>
              <a:rPr lang="en-US" dirty="0" err="1"/>
              <a:t>rol</a:t>
            </a:r>
            <a:r>
              <a:rPr lang="en-US" dirty="0"/>
              <a:t> important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calibrarea</a:t>
            </a:r>
            <a:r>
              <a:rPr lang="en-US" dirty="0"/>
              <a:t> </a:t>
            </a:r>
            <a:r>
              <a:rPr lang="en-US" dirty="0" err="1"/>
              <a:t>reflexului</a:t>
            </a:r>
            <a:r>
              <a:rPr lang="en-US" dirty="0"/>
              <a:t> </a:t>
            </a:r>
            <a:r>
              <a:rPr lang="en-US" dirty="0" err="1"/>
              <a:t>vestibulo</a:t>
            </a:r>
            <a:r>
              <a:rPr lang="en-US" dirty="0"/>
              <a:t>-ocular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menține</a:t>
            </a:r>
            <a:r>
              <a:rPr lang="en-US" dirty="0"/>
              <a:t> </a:t>
            </a:r>
            <a:r>
              <a:rPr lang="en-US" dirty="0" err="1"/>
              <a:t>performanța</a:t>
            </a:r>
            <a:r>
              <a:rPr lang="en-US" dirty="0"/>
              <a:t> </a:t>
            </a:r>
            <a:r>
              <a:rPr lang="en-US" dirty="0" err="1"/>
              <a:t>optimă</a:t>
            </a:r>
            <a:r>
              <a:rPr lang="en-US" dirty="0"/>
              <a:t> ca </a:t>
            </a:r>
            <a:r>
              <a:rPr lang="en-US" dirty="0" err="1"/>
              <a:t>răspuns</a:t>
            </a:r>
            <a:r>
              <a:rPr lang="en-US" dirty="0"/>
              <a:t> la </a:t>
            </a:r>
            <a:r>
              <a:rPr lang="en-US" dirty="0" err="1"/>
              <a:t>efectele</a:t>
            </a:r>
            <a:r>
              <a:rPr lang="en-US" dirty="0"/>
              <a:t> </a:t>
            </a:r>
            <a:r>
              <a:rPr lang="en-US" dirty="0" err="1"/>
              <a:t>îmbătrânirii</a:t>
            </a:r>
            <a:r>
              <a:rPr lang="en-US" dirty="0"/>
              <a:t>, precum </a:t>
            </a:r>
            <a:r>
              <a:rPr lang="en-US" dirty="0" err="1"/>
              <a:t>și</a:t>
            </a:r>
            <a:r>
              <a:rPr lang="en-US" dirty="0"/>
              <a:t> la </a:t>
            </a:r>
            <a:r>
              <a:rPr lang="en-US" dirty="0" err="1"/>
              <a:t>schimbările</a:t>
            </a:r>
            <a:r>
              <a:rPr lang="en-US" dirty="0"/>
              <a:t> </a:t>
            </a:r>
            <a:r>
              <a:rPr lang="en-US" dirty="0" err="1"/>
              <a:t>cerințelor</a:t>
            </a:r>
            <a:r>
              <a:rPr lang="en-US" dirty="0"/>
              <a:t> de </a:t>
            </a:r>
            <a:r>
              <a:rPr lang="en-US" dirty="0" err="1"/>
              <a:t>mediu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cauzate</a:t>
            </a:r>
            <a:r>
              <a:rPr lang="en-US" dirty="0"/>
              <a:t> de </a:t>
            </a:r>
            <a:r>
              <a:rPr lang="en-US" dirty="0" err="1"/>
              <a:t>lentilele</a:t>
            </a:r>
            <a:r>
              <a:rPr lang="en-US" dirty="0"/>
              <a:t> </a:t>
            </a:r>
            <a:r>
              <a:rPr lang="en-US" dirty="0" err="1"/>
              <a:t>corective</a:t>
            </a:r>
            <a:r>
              <a:rPr lang="en-US" dirty="0"/>
              <a:t> </a:t>
            </a:r>
            <a:r>
              <a:rPr lang="en-US" dirty="0" err="1"/>
              <a:t>purtate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corecta</a:t>
            </a:r>
            <a:r>
              <a:rPr lang="en-US" dirty="0"/>
              <a:t> </a:t>
            </a:r>
            <a:r>
              <a:rPr lang="en-US" dirty="0" err="1"/>
              <a:t>miopia.ii</a:t>
            </a:r>
            <a:r>
              <a:rPr lang="en-US" dirty="0"/>
              <a:t>) </a:t>
            </a:r>
            <a:endParaRPr lang="ro-R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089B4F-2AAD-D08A-5547-B94EF357EC33}"/>
              </a:ext>
            </a:extLst>
          </p:cNvPr>
          <p:cNvSpPr txBox="1"/>
          <p:nvPr/>
        </p:nvSpPr>
        <p:spPr>
          <a:xfrm>
            <a:off x="171450" y="3843129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/>
              <a:t>ii) </a:t>
            </a:r>
            <a:r>
              <a:rPr lang="en-US" b="1" dirty="0"/>
              <a:t>Neuroni care </a:t>
            </a:r>
            <a:r>
              <a:rPr lang="en-US" b="1" dirty="0" err="1"/>
              <a:t>controlează</a:t>
            </a:r>
            <a:r>
              <a:rPr lang="en-US" b="1" dirty="0"/>
              <a:t> </a:t>
            </a:r>
            <a:r>
              <a:rPr lang="en-US" b="1" dirty="0" err="1"/>
              <a:t>postura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echilibrul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, de </a:t>
            </a:r>
            <a:r>
              <a:rPr lang="en-US" b="1" dirty="0" err="1"/>
              <a:t>asemenea</a:t>
            </a:r>
            <a:r>
              <a:rPr lang="en-US" b="1" dirty="0"/>
              <a:t>, </a:t>
            </a:r>
            <a:r>
              <a:rPr lang="en-US" b="1" dirty="0" err="1"/>
              <a:t>proiectează</a:t>
            </a:r>
            <a:r>
              <a:rPr lang="en-US" b="1" dirty="0"/>
              <a:t> </a:t>
            </a:r>
            <a:r>
              <a:rPr lang="en-US" b="1" dirty="0" err="1"/>
              <a:t>către</a:t>
            </a:r>
            <a:r>
              <a:rPr lang="en-US" b="1" dirty="0"/>
              <a:t> </a:t>
            </a:r>
            <a:r>
              <a:rPr lang="en-US" b="1" dirty="0" err="1"/>
              <a:t>structuri</a:t>
            </a:r>
            <a:r>
              <a:rPr lang="en-US" b="1" dirty="0"/>
              <a:t> de </a:t>
            </a:r>
            <a:r>
              <a:rPr lang="en-US" b="1" dirty="0" err="1"/>
              <a:t>ordin</a:t>
            </a:r>
            <a:r>
              <a:rPr lang="en-US" b="1" dirty="0"/>
              <a:t> superior implicate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estimarea</a:t>
            </a:r>
            <a:r>
              <a:rPr lang="en-US" b="1" dirty="0"/>
              <a:t> auto-</a:t>
            </a:r>
            <a:r>
              <a:rPr lang="en-US" b="1" dirty="0" err="1"/>
              <a:t>mișcării</a:t>
            </a:r>
            <a:r>
              <a:rPr lang="en-US" dirty="0"/>
              <a:t>: </a:t>
            </a:r>
            <a:r>
              <a:rPr lang="en-US" dirty="0" err="1"/>
              <a:t>aceștia</a:t>
            </a:r>
            <a:r>
              <a:rPr lang="en-US" dirty="0"/>
              <a:t> sunt </a:t>
            </a:r>
            <a:r>
              <a:rPr lang="en-US" dirty="0" err="1"/>
              <a:t>neuronii</a:t>
            </a:r>
            <a:r>
              <a:rPr lang="en-US" dirty="0"/>
              <a:t> </a:t>
            </a:r>
            <a:r>
              <a:rPr lang="en-US" dirty="0" err="1"/>
              <a:t>Vestibulari</a:t>
            </a:r>
            <a:r>
              <a:rPr lang="en-US" dirty="0"/>
              <a:t>-Only (</a:t>
            </a:r>
            <a:r>
              <a:rPr lang="en-US" dirty="0" err="1"/>
              <a:t>neuroni</a:t>
            </a:r>
            <a:r>
              <a:rPr lang="en-US" dirty="0"/>
              <a:t> VO).La </a:t>
            </a:r>
            <a:r>
              <a:rPr lang="en-US" dirty="0" err="1"/>
              <a:t>fel</a:t>
            </a:r>
            <a:r>
              <a:rPr lang="en-US" dirty="0"/>
              <a:t> ca </a:t>
            </a:r>
            <a:r>
              <a:rPr lang="en-US" dirty="0" err="1"/>
              <a:t>neuronii</a:t>
            </a:r>
            <a:r>
              <a:rPr lang="en-US" dirty="0"/>
              <a:t> VOR, </a:t>
            </a:r>
            <a:r>
              <a:rPr lang="en-US" dirty="0" err="1"/>
              <a:t>neuronii</a:t>
            </a:r>
            <a:r>
              <a:rPr lang="en-US" dirty="0"/>
              <a:t> VO </a:t>
            </a:r>
            <a:r>
              <a:rPr lang="en-US" dirty="0" err="1"/>
              <a:t>primesc</a:t>
            </a:r>
            <a:r>
              <a:rPr lang="en-US" dirty="0"/>
              <a:t> </a:t>
            </a:r>
            <a:r>
              <a:rPr lang="en-US" dirty="0" err="1"/>
              <a:t>inputuri</a:t>
            </a:r>
            <a:r>
              <a:rPr lang="en-US" dirty="0"/>
              <a:t> </a:t>
            </a:r>
            <a:r>
              <a:rPr lang="en-US" dirty="0" err="1"/>
              <a:t>directe</a:t>
            </a:r>
            <a:r>
              <a:rPr lang="en-US" dirty="0"/>
              <a:t> de la </a:t>
            </a:r>
            <a:r>
              <a:rPr lang="en-US" dirty="0" err="1"/>
              <a:t>nervul</a:t>
            </a:r>
            <a:r>
              <a:rPr lang="en-US" dirty="0"/>
              <a:t> vestibular. Cu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, </a:t>
            </a:r>
            <a:r>
              <a:rPr lang="en-US" dirty="0" err="1"/>
              <a:t>acești</a:t>
            </a:r>
            <a:r>
              <a:rPr lang="en-US" dirty="0"/>
              <a:t> </a:t>
            </a:r>
            <a:r>
              <a:rPr lang="en-US" dirty="0" err="1"/>
              <a:t>neuroni</a:t>
            </a:r>
            <a:r>
              <a:rPr lang="en-US" dirty="0"/>
              <a:t> nu </a:t>
            </a:r>
            <a:r>
              <a:rPr lang="en-US" dirty="0" err="1"/>
              <a:t>proiectează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structuri</a:t>
            </a:r>
            <a:r>
              <a:rPr lang="en-US" dirty="0"/>
              <a:t> </a:t>
            </a:r>
            <a:r>
              <a:rPr lang="en-US" dirty="0" err="1"/>
              <a:t>oculomotorii</a:t>
            </a:r>
            <a:r>
              <a:rPr lang="en-US" dirty="0"/>
              <a:t>, ci </a:t>
            </a:r>
            <a:r>
              <a:rPr lang="en-US" dirty="0" err="1"/>
              <a:t>proiectează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măduva</a:t>
            </a:r>
            <a:r>
              <a:rPr lang="en-US" dirty="0"/>
              <a:t> </a:t>
            </a:r>
            <a:r>
              <a:rPr lang="en-US" dirty="0" err="1"/>
              <a:t>spinării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mediază</a:t>
            </a:r>
            <a:r>
              <a:rPr lang="en-US" dirty="0"/>
              <a:t> </a:t>
            </a:r>
            <a:r>
              <a:rPr lang="en-US" dirty="0" err="1"/>
              <a:t>reflexele</a:t>
            </a:r>
            <a:r>
              <a:rPr lang="en-US" dirty="0"/>
              <a:t> </a:t>
            </a:r>
            <a:r>
              <a:rPr lang="en-US" dirty="0" err="1"/>
              <a:t>vestibulospinale.Neuronii</a:t>
            </a:r>
            <a:r>
              <a:rPr lang="en-US" dirty="0"/>
              <a:t> VO par a fi,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sursa</a:t>
            </a:r>
            <a:r>
              <a:rPr lang="en-US" dirty="0"/>
              <a:t> de input vestibular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neuronii</a:t>
            </a:r>
            <a:r>
              <a:rPr lang="en-US" dirty="0"/>
              <a:t> </a:t>
            </a:r>
            <a:r>
              <a:rPr lang="en-US" dirty="0" err="1"/>
              <a:t>vestibulari-sensibili</a:t>
            </a:r>
            <a:r>
              <a:rPr lang="en-US" dirty="0"/>
              <a:t> din </a:t>
            </a:r>
            <a:r>
              <a:rPr lang="en-US" dirty="0" err="1"/>
              <a:t>talamus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cortex.</a:t>
            </a:r>
          </a:p>
        </p:txBody>
      </p:sp>
    </p:spTree>
    <p:extLst>
      <p:ext uri="{BB962C8B-B14F-4D97-AF65-F5344CB8AC3E}">
        <p14:creationId xmlns:p14="http://schemas.microsoft.com/office/powerpoint/2010/main" val="2315004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972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ui-sans-serif</vt:lpstr>
      <vt:lpstr>Office Theme</vt:lpstr>
      <vt:lpstr>Analizorul vestibular</vt:lpstr>
      <vt:lpstr>PowerPoint Presentation</vt:lpstr>
      <vt:lpstr>Receptorii vestibulari se găsesc în labirintul membranos.</vt:lpstr>
      <vt:lpstr>Organul Corti</vt:lpstr>
      <vt:lpstr>Organul Corti în detaliu.</vt:lpstr>
      <vt:lpstr>Receptorii vestibulari </vt:lpstr>
      <vt:lpstr>Calea vestibulară</vt:lpstr>
      <vt:lpstr>Figure 1. Distribution of primary vestibular afferent fibres  within the vestibular nucleus.  (Left: inferior vestibular nerve; Right: superior vestibular nerve)</vt:lpstr>
      <vt:lpstr>PowerPoint Presentation</vt:lpstr>
      <vt:lpstr>Input to the vestibular nuclei: showing the effect of a head turn to the left on afferent fibre firing rate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COR-RCU</dc:creator>
  <cp:lastModifiedBy>Artur Buzdugan</cp:lastModifiedBy>
  <cp:revision>12</cp:revision>
  <dcterms:created xsi:type="dcterms:W3CDTF">2025-09-10T06:06:51Z</dcterms:created>
  <dcterms:modified xsi:type="dcterms:W3CDTF">2025-09-15T14:08:09Z</dcterms:modified>
</cp:coreProperties>
</file>