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87" r:id="rId3"/>
    <p:sldId id="257" r:id="rId4"/>
    <p:sldId id="262" r:id="rId5"/>
    <p:sldId id="286" r:id="rId6"/>
    <p:sldId id="258" r:id="rId7"/>
    <p:sldId id="259" r:id="rId8"/>
    <p:sldId id="260" r:id="rId9"/>
    <p:sldId id="263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5253" autoAdjust="0"/>
  </p:normalViewPr>
  <p:slideViewPr>
    <p:cSldViewPr snapToGrid="0">
      <p:cViewPr varScale="1">
        <p:scale>
          <a:sx n="107" d="100"/>
          <a:sy n="107" d="100"/>
        </p:scale>
        <p:origin x="10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F67-3A50-4297-B8B6-693DA88AA5E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DB0D-707A-4B4F-9F6C-74B60B20F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9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2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AE28-B5DB-416C-BBE2-FF443ED9C5B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0902-DFCD-4542-83AB-0F1E2C26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23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44;&#1042;&#1044;1\&#1052;&#1072;&#1083;&#1086;&#1084;&#1086;&#1097;&#1085;&#1099;&#1077;%20&#1074;&#1099;&#1087;&#1088;&#1103;&#1084;&#1080;&#1090;&#1077;&#1083;&#1080;%20&#1086;&#1076;&#1085;&#1086;&#1092;&#1072;&#1079;&#1085;&#1086;&#1075;&#1086;%20&#1090;&#1086;&#1082;&#1072;\&#1054;&#1054;&#1054;%20&#1058;&#1055;&#1050;%20&#1058;&#1053;&#1044;%20&#1074;&#1089;&#1077;%20&#1076;&#1083;&#1103;%20&#1089;&#1074;&#1072;&#1088;&#1086;&#1095;&#1085;&#1099;&#1093;%20&#1088;&#1072;&#1073;&#1086;&#1090;%20-%20&#1089;&#1074;&#1072;&#1088;&#1086;&#1095;&#1085;&#1099;&#1077;%20&#1074;&#1099;&#1087;&#1088;&#1103;&#1084;&#1080;&#1090;&#1077;&#1083;&#1080;,%20&#1044;&#1091;&#1075;&#1072;-318&#1052;1(220-380&#1042;),%20&#1089;&#1074;&#1072;&#1088;&#1086;&#1095;&#1085;&#1086;&#1077;%20&#1086;&#1073;&#1086;&#1088;&#1091;&#1076;&#1086;&#1074;&#1072;&#1085;&#1080;&#1077;,%20&#1089;&#1074;&#1072;&#1088;&#1086;&#1095;&#1085;&#1099;&#1077;%20&#1072;&#1087;&#1087;&#1072;&#1088;&#1072;&#1090;&#1099;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4565" y="280656"/>
            <a:ext cx="11633703" cy="3648547"/>
          </a:xfrm>
        </p:spPr>
        <p:txBody>
          <a:bodyPr anchor="t">
            <a:normAutofit/>
          </a:bodyPr>
          <a:lstStyle/>
          <a:p>
            <a:r>
              <a:rPr lang="x-none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Circuite și Dispozitive Electronice </a:t>
            </a:r>
            <a:br>
              <a:rPr lang="x-none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curent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continuu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Structura.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Redresoare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Filtre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Stabilizatoare.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305" y="6047715"/>
            <a:ext cx="9144000" cy="495678"/>
          </a:xfrm>
        </p:spPr>
        <p:txBody>
          <a:bodyPr/>
          <a:lstStyle/>
          <a:p>
            <a:r>
              <a:rPr lang="en-US" dirty="0" err="1"/>
              <a:t>Lect</a:t>
            </a:r>
            <a:r>
              <a:rPr lang="x-none" dirty="0"/>
              <a:t>. Univ</a:t>
            </a:r>
            <a:r>
              <a:rPr lang="x-none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D</a:t>
            </a:r>
            <a:r>
              <a:rPr lang="ru-RU" smtClean="0"/>
              <a:t>r., </a:t>
            </a:r>
            <a:r>
              <a:rPr lang="en-US" smtClean="0"/>
              <a:t>Magariu</a:t>
            </a:r>
            <a:r>
              <a:rPr lang="en-US" dirty="0" smtClean="0"/>
              <a:t> </a:t>
            </a:r>
            <a:r>
              <a:rPr lang="en-US" dirty="0" smtClean="0"/>
              <a:t>Nicolae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3658" y="2912593"/>
            <a:ext cx="1042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 face </a:t>
            </a:r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cunoștință cu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edresoare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electrice. Tipurile de redresoare: monoalternanţă/monofazate, bialternanță cu punct median şi în punte. Modelul curentului de sarcină. Principalii parametri ai redresoarelor fără filtru. Elemente de ameliorare a tensiunii redresate. Filtru de netezire de tip: C: LC: RC. Filtre active. </a:t>
            </a: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Tipuri de stabilizatoare.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6999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051" y="638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medie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799" y="0"/>
            <a:ext cx="1181100" cy="666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051" y="8424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efectivă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799" y="808059"/>
            <a:ext cx="990600" cy="438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051" y="165547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Factorul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799" y="2118889"/>
            <a:ext cx="4991100" cy="9906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8051" y="310948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Eficienţa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redresării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699" y="3797908"/>
            <a:ext cx="4876800" cy="13430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5934670"/>
            <a:ext cx="12023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întreagă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are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formă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bună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fi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filtrată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uşor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Acest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un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transformator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secundare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identice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diode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279" y="134765"/>
            <a:ext cx="4148806" cy="3740118"/>
          </a:xfrm>
          <a:prstGeom prst="rect">
            <a:avLst/>
          </a:prstGeom>
        </p:spPr>
      </p:pic>
      <p:pic>
        <p:nvPicPr>
          <p:cNvPr id="1026" name="Picture 2" descr="bobinare transformator ridicator de tensiune - Power Sources - ELFORUM -  Forumul electronistil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64" y="3855901"/>
            <a:ext cx="3266636" cy="20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05" y="3778765"/>
            <a:ext cx="2474614" cy="18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656" y="190619"/>
            <a:ext cx="2411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Punte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redresoare</a:t>
            </a:r>
            <a:r>
              <a:rPr lang="en-US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13099" y="190619"/>
            <a:ext cx="7128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alternanţa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pozitivă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D2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D3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direct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conduc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R</a:t>
            </a:r>
            <a:r>
              <a:rPr lang="en-US" sz="1050" dirty="0">
                <a:solidFill>
                  <a:srgbClr val="000000"/>
                </a:solidFill>
                <a:latin typeface="TimesNewRomanPSMT"/>
              </a:rPr>
              <a:t>L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direcţia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ilustrată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Aşadar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folosind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modelul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ideale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obţinem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92" y="1010688"/>
            <a:ext cx="3067050" cy="15049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13099" y="26432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D2, D3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- circuit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deschis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327" y="3767898"/>
            <a:ext cx="5935965" cy="27053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69" y="684997"/>
            <a:ext cx="4612829" cy="3007850"/>
          </a:xfrm>
          <a:prstGeom prst="rect">
            <a:avLst/>
          </a:prstGeom>
        </p:spPr>
      </p:pic>
      <p:pic>
        <p:nvPicPr>
          <p:cNvPr id="2052" name="Picture 4" descr="Dioda | Electronflu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8" y="3692847"/>
            <a:ext cx="3633457" cy="31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569" y="143615"/>
            <a:ext cx="11998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alternanţa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negativă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D1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D4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direct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vor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conduce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aceeaşi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direcţie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R</a:t>
            </a:r>
            <a:r>
              <a:rPr lang="en-US" sz="1050" dirty="0">
                <a:solidFill>
                  <a:srgbClr val="000000"/>
                </a:solidFill>
                <a:latin typeface="TimesNewRomanPSMT"/>
              </a:rPr>
              <a:t>L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ca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alternanţei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pozitive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Aşadar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folosind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modelul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ideale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obţinem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50" y="801987"/>
            <a:ext cx="3286125" cy="152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569" y="23380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D1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şi </a:t>
            </a:r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D4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- circuit deschis.</a:t>
            </a:r>
            <a:r>
              <a:rPr lang="fr-FR" dirty="0"/>
              <a:t> </a:t>
            </a:r>
            <a:br>
              <a:rPr lang="fr-FR" dirty="0"/>
            </a:b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448" y="2906681"/>
            <a:ext cx="5060651" cy="19632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7104" y="5203541"/>
            <a:ext cx="1021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NewRomanPSMT"/>
              </a:rPr>
              <a:t>Forma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obţinută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similară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redresorului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punct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median.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816" y="2177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medie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693" y="0"/>
            <a:ext cx="1257300" cy="7715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6816" y="10818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efectivă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693" y="1081889"/>
            <a:ext cx="914400" cy="428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6816" y="1838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Factorul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816" y="1637640"/>
            <a:ext cx="5048250" cy="10477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0478" y="32092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Eficienţa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redresării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918" y="2685390"/>
            <a:ext cx="4933950" cy="13430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9588" y="4166435"/>
            <a:ext cx="12092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Puntea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nu 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un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transformator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secundar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priză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mediană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Principalul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dezavantaj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punţii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acela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 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nevoie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patru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diode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loc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iar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cele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patru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diode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disipă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multă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energie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căldură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Punţile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fabricate sub forma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circuite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integrate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Punte Redresoare KBK20K 20A 800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852" y="5130198"/>
            <a:ext cx="1570082" cy="130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nte Redresoare Amperaj 10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6" t="27817" r="28782" b="24873"/>
          <a:stretch/>
        </p:blipFill>
        <p:spPr bwMode="auto">
          <a:xfrm>
            <a:off x="7559644" y="5143401"/>
            <a:ext cx="2353900" cy="13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iuri de diode și denumirea lor. Clasificarea și desemnarea diodelor  semiconductoa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70" y="5358968"/>
            <a:ext cx="2415608" cy="136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Диодный мост: устройство, принцип работы, назначение, схем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6" y="5370022"/>
            <a:ext cx="3156413" cy="13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766" y="426317"/>
            <a:ext cx="3600450" cy="32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ircuitul electric simplificat al alternatorul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48" y="225204"/>
            <a:ext cx="4778402" cy="32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rentul electric produc de înfășurările statorului alternatorul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9" y="2757140"/>
            <a:ext cx="49625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enerarea curentului electric trifazat la un alternator aut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3" y="115478"/>
            <a:ext cx="6000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enerarea curentului electric în statorul alternatorului – exempl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9" y="3638203"/>
            <a:ext cx="46767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urentul electric redresat al alternatorulu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" y="4875337"/>
            <a:ext cx="6764778" cy="16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159" y="2449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Filtru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intrare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cu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condensator</a:t>
            </a:r>
            <a:r>
              <a:rPr lang="en-US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158" y="614272"/>
            <a:ext cx="11247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NewRomanPSMT"/>
              </a:rPr>
              <a:t>Un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filtru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constă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conectarea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condensator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redresorului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influenţată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prezenţa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condensatorului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880" y="937437"/>
            <a:ext cx="3905575" cy="20049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1260603"/>
            <a:ext cx="7505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alternanţei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pozitive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primul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sfert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ciclu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intrării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află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polarizare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directă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pemite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condensatorului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încarce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până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momentul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care 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unda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diodă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scade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începe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scadă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sub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undei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condensatorul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încărcat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iar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dioda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începe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fie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invers.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291" y="2454790"/>
            <a:ext cx="4960593" cy="16215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6158" y="3912027"/>
            <a:ext cx="120727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cealaltă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parte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ciclului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condensatorul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descărca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rezistenţa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sarcină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cu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viteză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determinată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constanta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R</a:t>
            </a:r>
            <a:r>
              <a:rPr lang="en-US" sz="1050" dirty="0">
                <a:solidFill>
                  <a:srgbClr val="000000"/>
                </a:solidFill>
                <a:latin typeface="TimesNewRomanPSMT"/>
              </a:rPr>
              <a:t>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C.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constanta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atât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condensatorul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descărca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greu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sfârşitul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primului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sfert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al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ciclului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următor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nou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direct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depăşeşte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starea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încărcare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condensatorului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291" y="5076576"/>
            <a:ext cx="4976205" cy="16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570" y="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Calculul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riplului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factorului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undă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)</a:t>
            </a:r>
            <a:br>
              <a:rPr lang="en-US" b="1" dirty="0">
                <a:solidFill>
                  <a:srgbClr val="000000"/>
                </a:solidFill>
                <a:latin typeface="TimesNewRomanPS-Bold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Vom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considera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riplul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are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mică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aşadar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12" y="648360"/>
            <a:ext cx="1809750" cy="781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522" y="648360"/>
            <a:ext cx="3303100" cy="20030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6042" y="1833916"/>
            <a:ext cx="7841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Evaluarea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riplului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face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analizând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ciclu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complet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(t1, t3).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(t1, t2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)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condensatorul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încarcă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descărca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perioada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(t2, t3). Este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clar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(t2, t3)&gt;&gt;(t1, t2)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i="1" dirty="0" smtClean="0">
                <a:solidFill>
                  <a:srgbClr val="000000"/>
                </a:solidFill>
                <a:latin typeface="TimesNewRomanPS-ItalicMT"/>
              </a:rPr>
              <a:t>t</a:t>
            </a:r>
            <a:r>
              <a:rPr lang="x-none" i="1" baseline="-25000" dirty="0" smtClean="0">
                <a:solidFill>
                  <a:srgbClr val="000000"/>
                </a:solidFill>
                <a:latin typeface="TimesNewRomanPS-ItalicMT"/>
              </a:rPr>
              <a:t>3</a:t>
            </a:r>
            <a:r>
              <a:rPr lang="en-US" i="1" dirty="0" smtClean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x-none" dirty="0" smtClean="0">
                <a:solidFill>
                  <a:srgbClr val="000000"/>
                </a:solidFill>
                <a:latin typeface="SymbolMT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SymbolMT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NewRomanPS-ItalicMT"/>
              </a:rPr>
              <a:t>t</a:t>
            </a:r>
            <a:r>
              <a:rPr lang="x-none" i="1" baseline="-25000" dirty="0" smtClean="0">
                <a:solidFill>
                  <a:srgbClr val="000000"/>
                </a:solidFill>
                <a:latin typeface="TimesNewRomanPS-ItalicMT"/>
              </a:rPr>
              <a:t>2</a:t>
            </a:r>
            <a:r>
              <a:rPr lang="en-US" i="1" dirty="0" smtClean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MT"/>
              </a:rPr>
              <a:t>≈ </a:t>
            </a:r>
            <a:r>
              <a:rPr lang="en-US" i="1" dirty="0" smtClean="0">
                <a:solidFill>
                  <a:srgbClr val="000000"/>
                </a:solidFill>
                <a:latin typeface="TimesNewRomanPS-ItalicMT"/>
              </a:rPr>
              <a:t>t</a:t>
            </a:r>
            <a:r>
              <a:rPr lang="x-none" baseline="-25000" dirty="0" smtClean="0">
                <a:solidFill>
                  <a:srgbClr val="000000"/>
                </a:solidFill>
                <a:latin typeface="SymbolMT"/>
              </a:rPr>
              <a:t>3</a:t>
            </a:r>
            <a:r>
              <a:rPr lang="x-none" dirty="0" smtClean="0">
                <a:solidFill>
                  <a:srgbClr val="000000"/>
                </a:solidFill>
                <a:latin typeface="SymbolMT"/>
              </a:rPr>
              <a:t> -</a:t>
            </a:r>
            <a:r>
              <a:rPr lang="en-US" dirty="0" smtClean="0">
                <a:solidFill>
                  <a:srgbClr val="000000"/>
                </a:solidFill>
                <a:latin typeface="SymbolMT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NewRomanPS-ItalicMT"/>
              </a:rPr>
              <a:t>t</a:t>
            </a:r>
            <a:r>
              <a:rPr lang="x-none" baseline="-25000" dirty="0" smtClean="0">
                <a:solidFill>
                  <a:srgbClr val="000000"/>
                </a:solidFill>
                <a:latin typeface="SymbolMT"/>
              </a:rPr>
              <a:t>1</a:t>
            </a:r>
            <a:r>
              <a:rPr lang="x-none" dirty="0" smtClean="0">
                <a:solidFill>
                  <a:srgbClr val="000000"/>
                </a:solidFill>
                <a:latin typeface="SymbolMT"/>
              </a:rPr>
              <a:t> =</a:t>
            </a:r>
            <a:r>
              <a:rPr lang="en-US" dirty="0" smtClean="0">
                <a:solidFill>
                  <a:srgbClr val="000000"/>
                </a:solidFill>
                <a:latin typeface="SymbolMT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NewRomanPS-ItalicMT"/>
              </a:rPr>
              <a:t>T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14" y="3034244"/>
            <a:ext cx="4744990" cy="38237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80204" y="3178327"/>
            <a:ext cx="7111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durata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(t2, t3)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condensatorul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descarcă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variaţia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570" y="3768282"/>
            <a:ext cx="3352800" cy="666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707" y="4377287"/>
            <a:ext cx="1152525" cy="6477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492622" y="4555131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NewRomanPSMT"/>
              </a:rPr>
              <a:t>formula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formei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0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022"/>
            <a:ext cx="12191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majoritatea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aplicaţiilor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alimentare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folosită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frecvenţă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standard de 50Hz.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cazul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redresoarelor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jumătate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T=20ms,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întreagă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T=10ms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Frecvenţa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întreagă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ori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decât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a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unui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jumătate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Acest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lucru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datorează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condensatorului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care 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descarcă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lent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intervalelor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scurte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pulsuri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Riplul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scade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atunci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când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constanta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timp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R</a:t>
            </a:r>
            <a:r>
              <a:rPr lang="en-US" sz="1050" dirty="0">
                <a:solidFill>
                  <a:srgbClr val="000000"/>
                </a:solidFill>
                <a:latin typeface="TimesNewRomanPSMT"/>
              </a:rPr>
              <a:t>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C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creşte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49" y="1589350"/>
            <a:ext cx="5389452" cy="3830738"/>
          </a:xfrm>
          <a:prstGeom prst="rect">
            <a:avLst/>
          </a:prstGeom>
        </p:spPr>
      </p:pic>
      <p:pic>
        <p:nvPicPr>
          <p:cNvPr id="5122" name="Picture 2" descr="https://i.stack.imgur.com/CORc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01" y="1589350"/>
            <a:ext cx="6065823" cy="51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025" y="115518"/>
            <a:ext cx="9035308" cy="5584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50" y="115518"/>
            <a:ext cx="29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REDRESOARE CU FILTRU IN </a:t>
            </a:r>
            <a:r>
              <a:rPr lang="el-GR" dirty="0">
                <a:solidFill>
                  <a:srgbClr val="FF0000"/>
                </a:solidFill>
              </a:rPr>
              <a:t>Π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483" y="5699746"/>
            <a:ext cx="12036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-Roman"/>
              </a:rPr>
              <a:t>Dezavantajul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filtrului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in </a:t>
            </a:r>
            <a:r>
              <a:rPr lang="el-GR" dirty="0">
                <a:solidFill>
                  <a:srgbClr val="000000"/>
                </a:solidFill>
                <a:latin typeface="TimesNewRoman"/>
              </a:rPr>
              <a:t>π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rezistiv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pierderea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continu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rezisten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R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F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pierderea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energiei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en-US" dirty="0" err="1">
                <a:solidFill>
                  <a:srgbClr val="000000"/>
                </a:solidFill>
                <a:latin typeface="Times-Roman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efect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Joule,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deoarece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m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ă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rimea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acestei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rezisten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ț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e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trebuie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sa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fie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foarte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mare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a 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ob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ine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un effect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cât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bun,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aceasta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implic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ş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mari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pierderi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energie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40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68" y="0"/>
            <a:ext cx="10432863" cy="6237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2783" y="6091742"/>
            <a:ext cx="11736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 smtClean="0">
                <a:solidFill>
                  <a:srgbClr val="000000"/>
                </a:solidFill>
                <a:latin typeface="Times-Roman"/>
              </a:rPr>
              <a:t>F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actorul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ondula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sarcin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dat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tot de 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rela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ia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nr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daca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înlocuim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R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F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cu |X</a:t>
            </a:r>
            <a:r>
              <a:rPr lang="en-US" sz="800" dirty="0">
                <a:solidFill>
                  <a:srgbClr val="000000"/>
                </a:solidFill>
                <a:latin typeface="Times-Roman"/>
              </a:rPr>
              <a:t>LF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|.</a:t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en-US" dirty="0" err="1">
                <a:solidFill>
                  <a:srgbClr val="000000"/>
                </a:solidFill>
                <a:latin typeface="Times-Roman"/>
              </a:rPr>
              <a:t>Dup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ă</a:t>
            </a:r>
            <a:r>
              <a:rPr lang="en-US" dirty="0">
                <a:solidFill>
                  <a:srgbClr val="000000"/>
                </a:solidFill>
                <a:latin typeface="TimesNew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cum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vedem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rezultatul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filtrului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in </a:t>
            </a:r>
            <a:r>
              <a:rPr lang="el-GR" dirty="0">
                <a:solidFill>
                  <a:srgbClr val="000000"/>
                </a:solidFill>
                <a:latin typeface="TimesNewRoman"/>
              </a:rPr>
              <a:t>π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inductive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slab,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dar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il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putem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îmbun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ă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t</a:t>
            </a:r>
            <a:r>
              <a:rPr lang="en-US" dirty="0" err="1" smtClean="0">
                <a:solidFill>
                  <a:srgbClr val="000000"/>
                </a:solidFill>
                <a:latin typeface="TimesNewRoman"/>
              </a:rPr>
              <a:t>ă</a:t>
            </a:r>
            <a:r>
              <a:rPr lang="x-none" dirty="0" smtClean="0">
                <a:solidFill>
                  <a:srgbClr val="000000"/>
                </a:solidFill>
                <a:latin typeface="TimesNewRoman"/>
              </a:rPr>
              <a:t>ț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m</a:t>
            </a:r>
            <a:r>
              <a:rPr lang="en-US" dirty="0" err="1">
                <a:solidFill>
                  <a:srgbClr val="000000"/>
                </a:solidFill>
                <a:latin typeface="TimesNewRoman"/>
              </a:rPr>
              <a:t>ă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rind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valoarea</a:t>
            </a:r>
            <a:r>
              <a:rPr lang="x-none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L</a:t>
            </a:r>
            <a:r>
              <a:rPr lang="en-US" sz="800" dirty="0" smtClean="0">
                <a:solidFill>
                  <a:srgbClr val="000000"/>
                </a:solidFill>
                <a:latin typeface="Times-Roman"/>
              </a:rPr>
              <a:t>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23" y="261744"/>
            <a:ext cx="11071789" cy="2532731"/>
          </a:xfrm>
        </p:spPr>
        <p:txBody>
          <a:bodyPr>
            <a:normAutofit/>
          </a:bodyPr>
          <a:lstStyle/>
          <a:p>
            <a:pPr marL="271463" indent="0" algn="just">
              <a:lnSpc>
                <a:spcPct val="80000"/>
              </a:lnSpc>
              <a:buNone/>
              <a:defRPr/>
            </a:pPr>
            <a:r>
              <a:rPr lang="vi-VN" b="1" kern="0" dirty="0">
                <a:latin typeface="Times New Roman" pitchFamily="18" charset="0"/>
                <a:cs typeface="Times New Roman" pitchFamily="18" charset="0"/>
              </a:rPr>
              <a:t>Redresor </a:t>
            </a:r>
            <a:r>
              <a:rPr lang="vi-VN" kern="0" dirty="0">
                <a:latin typeface="Times New Roman" pitchFamily="18" charset="0"/>
                <a:cs typeface="Times New Roman" pitchFamily="18" charset="0"/>
              </a:rPr>
              <a:t>(curent electric) - convertor de energie electrică; un dispozitiv mecanic, cu vid, semiconductor sau alt dispozitiv conceput pentru </a:t>
            </a:r>
            <a:r>
              <a:rPr lang="vi-VN" u="sng" kern="0" dirty="0">
                <a:latin typeface="Times New Roman" pitchFamily="18" charset="0"/>
                <a:cs typeface="Times New Roman" pitchFamily="18" charset="0"/>
              </a:rPr>
              <a:t>a converti un curent electric de intrare alternativ într-un curent electric de ieșire constantă</a:t>
            </a:r>
            <a:r>
              <a:rPr lang="vi-VN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1463" indent="0" algn="just">
              <a:lnSpc>
                <a:spcPct val="80000"/>
              </a:lnSpc>
              <a:buNone/>
              <a:defRPr/>
            </a:pPr>
            <a:r>
              <a:rPr lang="vi-VN" kern="0" dirty="0">
                <a:latin typeface="Times New Roman" pitchFamily="18" charset="0"/>
                <a:cs typeface="Times New Roman" pitchFamily="18" charset="0"/>
              </a:rPr>
              <a:t>Acestea sunt utilizate în sursele de alimentare ale dispozitivelor electronice pentru conversia tensiunii alternative.</a:t>
            </a:r>
            <a:endParaRPr lang="ru-RU" dirty="0"/>
          </a:p>
        </p:txBody>
      </p:sp>
      <p:pic>
        <p:nvPicPr>
          <p:cNvPr id="4" name="Picture 7" descr="C:\Users\Ababii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842235"/>
            <a:ext cx="5852195" cy="341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lip_image00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54" y="2842235"/>
            <a:ext cx="2792437" cy="325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8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677" y="1272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NewRomanPS-BoldMT"/>
              </a:rPr>
              <a:t>Circuit de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limitare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26194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Circuitele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limitare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diode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folosite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modela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modifica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alternativă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de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orice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altă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sinusoidă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produc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formă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diferită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depinde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tipul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circuit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utilizat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Circuitele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limitare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diode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numite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limitatoare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datorită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deoarece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acestea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limitează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partea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pozitivă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negativă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semnalelor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alternative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de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intrare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Acestea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adesea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folosite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circuitele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protecţie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circuitele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modelare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a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formei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266" y="1656360"/>
            <a:ext cx="9169264" cy="22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623" y="819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Circuite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reglare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 a </a:t>
            </a:r>
            <a:r>
              <a:rPr lang="en-US" b="1" dirty="0" err="1">
                <a:solidFill>
                  <a:srgbClr val="000000"/>
                </a:solidFill>
                <a:latin typeface="TimesNewRomanPS-BoldMT"/>
              </a:rPr>
              <a:t>tensiunii</a:t>
            </a:r>
            <a:r>
              <a:rPr lang="en-US" b="1" dirty="0">
                <a:solidFill>
                  <a:srgbClr val="000000"/>
                </a:solidFill>
                <a:latin typeface="TimesNewRomanPS-BoldMT"/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623" y="541968"/>
            <a:ext cx="1197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inversă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constantă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diode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Zener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face din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acestea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componentă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importantă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folosită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reglarea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împotriva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variaţiilor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intrare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provenite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de la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sursă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neregulată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623" y="1188299"/>
            <a:ext cx="108490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NewRomanPSMT"/>
              </a:rPr>
              <a:t>Principiile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reglării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>
                <a:solidFill>
                  <a:srgbClr val="000000"/>
                </a:solidFill>
                <a:latin typeface="TimesNewRomanPSMT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folosirea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surse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neregulate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>
                <a:solidFill>
                  <a:srgbClr val="000000"/>
                </a:solidFill>
                <a:latin typeface="TimesNewRomanPSMT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Zener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menţine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constantă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funcţie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curent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;</a:t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>
                <a:solidFill>
                  <a:srgbClr val="000000"/>
                </a:solidFill>
                <a:latin typeface="TimesNewRomanPSMT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restul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neregulată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scade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bornele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rezistorului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inclusiv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partea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riplu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58" y="2665627"/>
            <a:ext cx="8957186" cy="20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488"/>
            <a:ext cx="120178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-apple-system"/>
              </a:rPr>
              <a:t>Stabilizatorul</a:t>
            </a:r>
            <a:r>
              <a:rPr lang="en-US" dirty="0">
                <a:solidFill>
                  <a:srgbClr val="FF0000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FF0000"/>
                </a:solidFill>
                <a:latin typeface="-apple-system"/>
              </a:rPr>
              <a:t>tensiune</a:t>
            </a:r>
            <a:r>
              <a:rPr lang="en-US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-apple-system"/>
              </a:rPr>
              <a:t>liniar</a:t>
            </a:r>
            <a:r>
              <a:rPr lang="en-US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presupune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existenţa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unei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componente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electrice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active –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sau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(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numit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i="1" dirty="0">
                <a:solidFill>
                  <a:srgbClr val="3A3A3A"/>
                </a:solidFill>
                <a:latin typeface="-apple-system"/>
              </a:rPr>
              <a:t>element </a:t>
            </a:r>
            <a:r>
              <a:rPr lang="en-US" i="1" dirty="0" err="1">
                <a:solidFill>
                  <a:srgbClr val="3A3A3A"/>
                </a:solidFill>
                <a:latin typeface="-apple-system"/>
              </a:rPr>
              <a:t>activ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) – care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ajustează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electrică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internă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astfel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încât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de la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ieşirea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stabilizatorului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fie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constantă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alte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cuvinte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elementul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activ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nu face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altceva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decât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gâtuie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mult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sau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puţin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curgerea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electric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el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astfel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încât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electrică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rămână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constantă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Această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variaţie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internă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tinde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contracareze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efectul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variaţiei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tensiunii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intrare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sau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variaţiei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consumat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următoarele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moduri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7030A0"/>
                </a:solidFill>
                <a:latin typeface="-apple-system"/>
              </a:rPr>
              <a:t>dacă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intrare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creşte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elementul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activ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îşi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creşte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rezistenţa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internă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pentru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impiedica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creşterea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tensiunii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mod similar,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scăderea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tensiunii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intrare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produce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scăderea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interne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elementului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activ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7030A0"/>
                </a:solidFill>
                <a:latin typeface="-apple-system"/>
              </a:rPr>
              <a:t>dacă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sarcina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conectată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cere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curent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mare de la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stabilizator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elementul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activ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se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deschide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mult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împiedicând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astfel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scăderea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tensiunii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mod similar,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scăderea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cerut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sarcina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produce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creşterea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interne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elementului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activ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</a:t>
            </a:r>
          </a:p>
          <a:p>
            <a:r>
              <a:rPr lang="en-US" dirty="0" err="1">
                <a:solidFill>
                  <a:srgbClr val="3A3A3A"/>
                </a:solidFill>
                <a:latin typeface="-apple-system"/>
              </a:rPr>
              <a:t>Oricum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varia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intrare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sau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sarcină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elementul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activ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răspunde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într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-un mod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liniar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proporţional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A3A3A"/>
                </a:solidFill>
                <a:latin typeface="-apple-system"/>
              </a:rPr>
              <a:t>dacă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intrare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creşte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 15%,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elementul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activ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creşte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internă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tot cu 15%;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A3A3A"/>
                </a:solidFill>
                <a:latin typeface="-apple-system"/>
              </a:rPr>
              <a:t>dacă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sarcina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conectată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cere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10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mare,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elementul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activ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reduce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internă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tot de 10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</a:t>
            </a:r>
          </a:p>
          <a:p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moment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putem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trage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concluzia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cum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: 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stabilizatorul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 </a:t>
            </a:r>
            <a:r>
              <a:rPr lang="en-US" b="1" i="1" dirty="0" err="1">
                <a:solidFill>
                  <a:srgbClr val="7030A0"/>
                </a:solidFill>
                <a:latin typeface="-apple-system"/>
              </a:rPr>
              <a:t>liniar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 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este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un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stabilizator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al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cărui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element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activ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,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în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funcţionare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normală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,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este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mereu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parcurs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de un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anumit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curent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electric</a:t>
            </a:r>
            <a:r>
              <a:rPr lang="en-US" i="1" dirty="0">
                <a:solidFill>
                  <a:srgbClr val="3A3A3A"/>
                </a:solidFill>
                <a:latin typeface="-apple-system"/>
              </a:rPr>
              <a:t>.</a:t>
            </a:r>
            <a:endParaRPr lang="en-US" b="0" i="0" dirty="0">
              <a:solidFill>
                <a:srgbClr val="3A3A3A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885508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5" y="166399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3A3A3A"/>
                </a:solidFill>
                <a:latin typeface="-apple-system"/>
              </a:rPr>
              <a:t>Stabilizatorul</a:t>
            </a:r>
            <a:r>
              <a:rPr lang="en-US" b="1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b="1" dirty="0" err="1">
                <a:solidFill>
                  <a:srgbClr val="3A3A3A"/>
                </a:solidFill>
                <a:latin typeface="-apple-system"/>
              </a:rPr>
              <a:t>tensiune</a:t>
            </a:r>
            <a:r>
              <a:rPr lang="en-US" b="1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b="1" dirty="0" err="1">
                <a:solidFill>
                  <a:srgbClr val="3A3A3A"/>
                </a:solidFill>
                <a:latin typeface="-apple-system"/>
              </a:rPr>
              <a:t>paralel</a:t>
            </a:r>
            <a:endParaRPr lang="en-US" b="1" i="0" dirty="0">
              <a:solidFill>
                <a:srgbClr val="3A3A3A"/>
              </a:solidFill>
              <a:effectLst/>
              <a:latin typeface="-apple-system"/>
            </a:endParaRPr>
          </a:p>
        </p:txBody>
      </p:sp>
      <p:pic>
        <p:nvPicPr>
          <p:cNvPr id="1026" name="Picture 2" descr="Figura 1. Stabilizator liniar paralel cu dioda zenner - Hobbytro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707798"/>
            <a:ext cx="5319646" cy="14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5" y="2114550"/>
            <a:ext cx="11775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A3A3A"/>
                </a:solidFill>
                <a:latin typeface="-apple-system"/>
              </a:rPr>
              <a:t>Denumirea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 </a:t>
            </a:r>
            <a:r>
              <a:rPr lang="en-US" i="1" dirty="0" err="1">
                <a:solidFill>
                  <a:srgbClr val="3A3A3A"/>
                </a:solidFill>
                <a:latin typeface="-apple-system"/>
              </a:rPr>
              <a:t>paralel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vine de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faptul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i="1" dirty="0" err="1">
                <a:solidFill>
                  <a:srgbClr val="3A3A3A"/>
                </a:solidFill>
                <a:latin typeface="-apple-system"/>
              </a:rPr>
              <a:t>elementul</a:t>
            </a:r>
            <a:r>
              <a:rPr lang="en-US" i="1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i="1" dirty="0" err="1">
                <a:solidFill>
                  <a:srgbClr val="3A3A3A"/>
                </a:solidFill>
                <a:latin typeface="-apple-system"/>
              </a:rPr>
              <a:t>activ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conectat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paralel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 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85373"/>
            <a:ext cx="120349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D</a:t>
            </a:r>
            <a:r>
              <a:rPr lang="x-none" dirty="0" smtClean="0">
                <a:solidFill>
                  <a:srgbClr val="3A3A3A"/>
                </a:solidFill>
                <a:latin typeface="-apple-system"/>
              </a:rPr>
              <a:t>:</a:t>
            </a:r>
          </a:p>
          <a:p>
            <a:r>
              <a:rPr lang="en-US" dirty="0" smtClean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-apple-system"/>
              </a:rPr>
              <a:t>închisă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–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dacă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V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mic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decât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acesteia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caz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 nu 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nici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o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influenţă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circuit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V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= V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OUT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</a:t>
            </a:r>
          </a:p>
          <a:p>
            <a:r>
              <a:rPr lang="en-US" dirty="0" err="1">
                <a:solidFill>
                  <a:srgbClr val="7030A0"/>
                </a:solidFill>
                <a:latin typeface="-apple-system"/>
              </a:rPr>
              <a:t>deschisă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–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dacă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V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decât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acesteia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caz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V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creşte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mult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atât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 se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deschide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mult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împiedicând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creşterea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tensiunii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V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OUT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valoarea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tensiunii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</a:t>
            </a:r>
          </a:p>
          <a:p>
            <a:endParaRPr lang="en-GB" dirty="0" smtClean="0">
              <a:solidFill>
                <a:srgbClr val="3A3A3A"/>
              </a:solidFill>
              <a:latin typeface="-apple-system"/>
            </a:endParaRPr>
          </a:p>
          <a:p>
            <a:r>
              <a:rPr lang="en-US" dirty="0" err="1"/>
              <a:t>În</a:t>
            </a:r>
            <a:r>
              <a:rPr lang="en-US" dirty="0"/>
              <a:t> circuit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observăm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o </a:t>
            </a:r>
            <a:r>
              <a:rPr lang="en-US" dirty="0" err="1"/>
              <a:t>rezistenţă</a:t>
            </a:r>
            <a:r>
              <a:rPr lang="en-US" dirty="0"/>
              <a:t> R. </a:t>
            </a:r>
            <a:r>
              <a:rPr lang="en-US" dirty="0" err="1"/>
              <a:t>Rolul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acela</a:t>
            </a:r>
            <a:r>
              <a:rPr lang="en-US" dirty="0"/>
              <a:t> de a </a:t>
            </a:r>
            <a:r>
              <a:rPr lang="en-US" dirty="0" err="1"/>
              <a:t>limita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care </a:t>
            </a:r>
            <a:r>
              <a:rPr lang="en-US" dirty="0" err="1"/>
              <a:t>intră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diodă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evita</a:t>
            </a:r>
            <a:r>
              <a:rPr lang="en-US" dirty="0"/>
              <a:t> </a:t>
            </a:r>
            <a:r>
              <a:rPr lang="en-US" dirty="0" err="1"/>
              <a:t>distrugerea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. </a:t>
            </a:r>
            <a:r>
              <a:rPr lang="en-US" dirty="0" err="1"/>
              <a:t>Totodată</a:t>
            </a:r>
            <a:r>
              <a:rPr lang="en-US" dirty="0"/>
              <a:t>, </a:t>
            </a:r>
            <a:r>
              <a:rPr lang="en-US" dirty="0" err="1"/>
              <a:t>prezenţa</a:t>
            </a:r>
            <a:r>
              <a:rPr lang="en-US" dirty="0"/>
              <a:t> </a:t>
            </a:r>
            <a:r>
              <a:rPr lang="en-US" dirty="0" err="1"/>
              <a:t>rezistenţei</a:t>
            </a:r>
            <a:r>
              <a:rPr lang="en-US" dirty="0"/>
              <a:t> R </a:t>
            </a:r>
            <a:r>
              <a:rPr lang="en-US" dirty="0" err="1"/>
              <a:t>ridică</a:t>
            </a:r>
            <a:r>
              <a:rPr lang="en-US" dirty="0"/>
              <a:t> o </a:t>
            </a:r>
            <a:r>
              <a:rPr lang="en-US" dirty="0" err="1"/>
              <a:t>problemă</a:t>
            </a:r>
            <a:r>
              <a:rPr lang="en-US" dirty="0"/>
              <a:t>: 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ieşire</a:t>
            </a:r>
            <a:r>
              <a:rPr lang="en-US" dirty="0"/>
              <a:t> al </a:t>
            </a:r>
            <a:r>
              <a:rPr lang="en-US" dirty="0" err="1"/>
              <a:t>stabilizatorului</a:t>
            </a:r>
            <a:r>
              <a:rPr lang="en-US" dirty="0"/>
              <a:t> </a:t>
            </a:r>
            <a:r>
              <a:rPr lang="en-US" dirty="0" err="1"/>
              <a:t>trece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el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rezistenţă</a:t>
            </a:r>
            <a:r>
              <a:rPr lang="en-US" dirty="0"/>
              <a:t> </a:t>
            </a:r>
            <a:r>
              <a:rPr lang="en-US" dirty="0" err="1"/>
              <a:t>producând</a:t>
            </a:r>
            <a:r>
              <a:rPr lang="en-US" dirty="0"/>
              <a:t> </a:t>
            </a:r>
            <a:r>
              <a:rPr lang="en-US" dirty="0" err="1"/>
              <a:t>pierderi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sub forma de </a:t>
            </a:r>
            <a:r>
              <a:rPr lang="en-US" dirty="0" err="1"/>
              <a:t>căldură</a:t>
            </a:r>
            <a:r>
              <a:rPr lang="en-US" dirty="0"/>
              <a:t>. </a:t>
            </a:r>
            <a:r>
              <a:rPr lang="en-US" dirty="0" err="1"/>
              <a:t>Puterea</a:t>
            </a:r>
            <a:r>
              <a:rPr lang="en-US" dirty="0"/>
              <a:t> </a:t>
            </a:r>
            <a:r>
              <a:rPr lang="en-US" dirty="0" err="1"/>
              <a:t>electrică</a:t>
            </a:r>
            <a:r>
              <a:rPr lang="en-US" dirty="0"/>
              <a:t> </a:t>
            </a:r>
            <a:r>
              <a:rPr lang="en-US" dirty="0" err="1"/>
              <a:t>pierdută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componentă</a:t>
            </a:r>
            <a:r>
              <a:rPr lang="en-US" dirty="0"/>
              <a:t> de circuit electric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scrisă</a:t>
            </a:r>
            <a:r>
              <a:rPr lang="en-US" dirty="0"/>
              <a:t> sub forma:</a:t>
            </a:r>
            <a:endParaRPr lang="en-US" dirty="0">
              <a:solidFill>
                <a:srgbClr val="3A3A3A"/>
              </a:solidFill>
              <a:latin typeface="-apple-system"/>
            </a:endParaRPr>
          </a:p>
        </p:txBody>
      </p:sp>
      <p:pic>
        <p:nvPicPr>
          <p:cNvPr id="1028" name="Picture 4" descr="\dpi{100} \mathbf{P[W]=I^2\cdot R 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78" y="5458516"/>
            <a:ext cx="1456974" cy="2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404" y="5724694"/>
            <a:ext cx="11882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A3A3A"/>
                </a:solidFill>
                <a:latin typeface="-apple-system"/>
              </a:rPr>
              <a:t>dacă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vrem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obţinem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mare,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R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vom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pierde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foarte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multă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putere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electrică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Prima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soluţie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care ne vine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gând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reducem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valoarea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R,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caz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apare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curenţi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care o pot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distruge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88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A3A3A"/>
                </a:solidFill>
                <a:latin typeface="-apple-system"/>
              </a:rPr>
              <a:t>Am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spus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rolul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>
                <a:solidFill>
                  <a:srgbClr val="00B050"/>
                </a:solidFill>
                <a:latin typeface="-apple-system"/>
              </a:rPr>
              <a:t>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acela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evita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>
                <a:latin typeface="-apple-system"/>
              </a:rPr>
              <a:t>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treacă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decât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declarat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producător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gol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(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când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nu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conectat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nici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consumator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)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trebuie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înghită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singură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tot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poate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trece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R.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Asta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înseamnă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valoarea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maximă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nu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poate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fi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decât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maxim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admis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 (de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către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R).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Ţinând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parametrii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diodelor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obişnuite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concluzia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finală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nu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putem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folosi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schema 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decât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pentru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curenţi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maxim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câteva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zeci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miliamperi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[mA].</a:t>
            </a:r>
          </a:p>
          <a:p>
            <a:r>
              <a:rPr lang="en-US" dirty="0" err="1" smtClean="0">
                <a:solidFill>
                  <a:srgbClr val="3A3A3A"/>
                </a:solidFill>
                <a:latin typeface="-apple-system"/>
              </a:rPr>
              <a:t>Dacă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avem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nevoie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mare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câteva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zeci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[mA] 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trebuie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adăugăm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conectat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aşa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încât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simuleze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o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mult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solidă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(care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poate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înghiţi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curenţi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mult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). </a:t>
            </a:r>
            <a:endParaRPr lang="en-US" b="0" i="0" dirty="0">
              <a:solidFill>
                <a:srgbClr val="3A3A3A"/>
              </a:solidFill>
              <a:effectLst/>
              <a:latin typeface="-apple-system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930" y="2399640"/>
            <a:ext cx="6253048" cy="19731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518" y="4372824"/>
            <a:ext cx="121044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A3A3A"/>
                </a:solidFill>
                <a:latin typeface="-apple-system"/>
              </a:rPr>
              <a:t>Se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observă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înseriată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jonctiunea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BE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deci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tot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trece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trece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joncţiunea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BE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T. Cum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capabil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amplificare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înseamnă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atunci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când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trece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un </a:t>
            </a:r>
            <a:r>
              <a:rPr lang="en-US" dirty="0" err="1" smtClean="0">
                <a:solidFill>
                  <a:srgbClr val="3A3A3A"/>
                </a:solidFill>
                <a:latin typeface="-apple-system"/>
              </a:rPr>
              <a:t>curent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I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între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colectorul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emitorul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trece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 </a:t>
            </a:r>
            <a:r>
              <a:rPr lang="el-GR" dirty="0">
                <a:solidFill>
                  <a:srgbClr val="3A3A3A"/>
                </a:solidFill>
                <a:latin typeface="-apple-system"/>
              </a:rPr>
              <a:t>β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decat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I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(</a:t>
            </a:r>
            <a:r>
              <a:rPr lang="el-GR" dirty="0">
                <a:solidFill>
                  <a:srgbClr val="3A3A3A"/>
                </a:solidFill>
                <a:latin typeface="-apple-system"/>
              </a:rPr>
              <a:t>β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fiind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factorul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amplificare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al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T).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Luând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exemplul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unei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diode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suporta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maxim 10 [mA],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dacă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adăugăm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 </a:t>
            </a:r>
            <a:r>
              <a:rPr lang="el-GR" dirty="0">
                <a:solidFill>
                  <a:srgbClr val="3A3A3A"/>
                </a:solidFill>
                <a:latin typeface="-apple-system"/>
              </a:rPr>
              <a:t>β = </a:t>
            </a:r>
            <a:r>
              <a:rPr lang="el-GR" dirty="0" smtClean="0">
                <a:solidFill>
                  <a:srgbClr val="3A3A3A"/>
                </a:solidFill>
                <a:latin typeface="-apple-system"/>
              </a:rPr>
              <a:t>100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atunci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când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trece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I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= 10 [mA]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trece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l-GR" dirty="0">
                <a:solidFill>
                  <a:srgbClr val="3A3A3A"/>
                </a:solidFill>
                <a:latin typeface="-apple-system"/>
              </a:rPr>
              <a:t>β 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x I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D 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= 10 [mA] x 100 = </a:t>
            </a:r>
            <a:r>
              <a:rPr lang="en-US" b="1" dirty="0">
                <a:solidFill>
                  <a:srgbClr val="3A3A3A"/>
                </a:solidFill>
                <a:latin typeface="-apple-system"/>
              </a:rPr>
              <a:t>1000 [mA]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= </a:t>
            </a:r>
            <a:r>
              <a:rPr lang="en-US" b="1" dirty="0">
                <a:solidFill>
                  <a:srgbClr val="3A3A3A"/>
                </a:solidFill>
                <a:latin typeface="-apple-system"/>
              </a:rPr>
              <a:t>1[A]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caz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al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nu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fi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limitat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10 [mA] </a:t>
            </a:r>
            <a:r>
              <a:rPr lang="en-US" dirty="0" err="1" smtClean="0">
                <a:solidFill>
                  <a:srgbClr val="3A3A3A"/>
                </a:solidFill>
                <a:latin typeface="-apple-system"/>
              </a:rPr>
              <a:t>pe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care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suportă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 ci 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la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b="1" dirty="0">
                <a:solidFill>
                  <a:srgbClr val="3A3A3A"/>
                </a:solidFill>
                <a:latin typeface="-apple-system"/>
              </a:rPr>
              <a:t>1000 [mA]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= </a:t>
            </a:r>
            <a:r>
              <a:rPr lang="en-US" b="1" dirty="0">
                <a:solidFill>
                  <a:srgbClr val="3A3A3A"/>
                </a:solidFill>
                <a:latin typeface="-apple-system"/>
              </a:rPr>
              <a:t>1[A]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17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069" y="0"/>
            <a:ext cx="120109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3A3A3A"/>
                </a:solidFill>
                <a:latin typeface="-apple-system"/>
              </a:rPr>
              <a:t>Adaugarea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are un mic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efect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:  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 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tensiunea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de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referinta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 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nu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data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doar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a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diodei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D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pentru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ca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acum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aceasta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inseriata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cu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jonctiunea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BE a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tranzistorului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In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caz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referinta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data de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suma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dintre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a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diodei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D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deschidere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a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jonctiunii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BE 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(circa 0,65V).</a:t>
            </a:r>
          </a:p>
          <a:p>
            <a:pPr algn="just"/>
            <a:r>
              <a:rPr lang="en-US" dirty="0" err="1">
                <a:solidFill>
                  <a:srgbClr val="3A3A3A"/>
                </a:solidFill>
                <a:latin typeface="-apple-system"/>
              </a:rPr>
              <a:t>Acum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apare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întrebarea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“cum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anume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reuşeşte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menţină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între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colector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emitor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o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tensiune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V</a:t>
            </a:r>
            <a:r>
              <a:rPr lang="en-US" baseline="-25000" dirty="0">
                <a:solidFill>
                  <a:srgbClr val="7030A0"/>
                </a:solidFill>
                <a:latin typeface="-apple-system"/>
              </a:rPr>
              <a:t>OUT 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egală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cu 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tensiunea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de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referinţă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”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,</a:t>
            </a:r>
            <a:endParaRPr lang="en-US" dirty="0">
              <a:solidFill>
                <a:srgbClr val="3A3A3A"/>
              </a:solidFill>
              <a:latin typeface="-apple-system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A3A3A"/>
                </a:solidFill>
                <a:latin typeface="-apple-system"/>
              </a:rPr>
              <a:t>dacă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 s-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deschide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atât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tare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încât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V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OUT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scadă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sub 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tensiunea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de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referinţă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 s-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bloca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astfel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şi-ar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fura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singur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semnalul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comandă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(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bază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);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A3A3A"/>
                </a:solidFill>
                <a:latin typeface="-apple-system"/>
              </a:rPr>
              <a:t>dacă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 s-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deschide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puţin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lăsând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crească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mult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i="1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i="1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i="1" dirty="0" err="1">
                <a:solidFill>
                  <a:srgbClr val="3A3A3A"/>
                </a:solidFill>
                <a:latin typeface="-apple-system"/>
              </a:rPr>
              <a:t>referinţă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D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ar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fi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practic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lăsată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înghită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singură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mult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curent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Asta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însemna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fapt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creşterea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de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baza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al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tranzistorului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Având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baza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mare,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tranzistorul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T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va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înghiţi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curent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mare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astfel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se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va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opune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creşterii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lui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V</a:t>
            </a:r>
            <a:r>
              <a:rPr lang="en-US" baseline="-25000" dirty="0">
                <a:solidFill>
                  <a:srgbClr val="7030A0"/>
                </a:solidFill>
                <a:latin typeface="-apple-system"/>
              </a:rPr>
              <a:t>OUT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valoara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tensiunii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de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referinţă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</a:t>
            </a:r>
          </a:p>
          <a:p>
            <a:pPr algn="just"/>
            <a:r>
              <a:rPr lang="en-US" dirty="0" err="1">
                <a:solidFill>
                  <a:srgbClr val="7030A0"/>
                </a:solidFill>
                <a:latin typeface="-apple-system"/>
              </a:rPr>
              <a:t>Stabilizatorul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liniar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paralel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oferă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o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modalitate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simplă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obţinere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unei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foarte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precise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nu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necesită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nici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fel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protecţie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suprasarcină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dezavantajul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mic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randament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dintre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toate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tipurile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stabilizatoare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Mai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mult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fie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avem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sau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nu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consumatori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conectaţi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V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OUT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stabilizatorul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paralel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consumă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aceeaşi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cantitate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energie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electrică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Pentru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ameliora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aceasta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ultimă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problemă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există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varianta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utilizării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liniar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serie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</a:t>
            </a:r>
            <a:endParaRPr lang="en-US" b="0" i="0" dirty="0">
              <a:solidFill>
                <a:srgbClr val="3A3A3A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457839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264" y="93728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>
                <a:solidFill>
                  <a:srgbClr val="3A3A3A"/>
                </a:solidFill>
                <a:latin typeface="-apple-system"/>
              </a:rPr>
              <a:t>Stabilizatorul</a:t>
            </a:r>
            <a:r>
              <a:rPr lang="en-US" b="1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b="1" dirty="0" err="1">
                <a:solidFill>
                  <a:srgbClr val="3A3A3A"/>
                </a:solidFill>
                <a:latin typeface="-apple-system"/>
              </a:rPr>
              <a:t>tensiune</a:t>
            </a:r>
            <a:r>
              <a:rPr lang="en-US" b="1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b="1" dirty="0" err="1">
                <a:solidFill>
                  <a:srgbClr val="3A3A3A"/>
                </a:solidFill>
                <a:latin typeface="-apple-system"/>
              </a:rPr>
              <a:t>serie</a:t>
            </a:r>
            <a:endParaRPr lang="en-US" b="1" i="0" dirty="0">
              <a:solidFill>
                <a:srgbClr val="3A3A3A"/>
              </a:solidFill>
              <a:effectLst/>
              <a:latin typeface="-apple-system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3" y="463060"/>
            <a:ext cx="5095081" cy="18908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3263" y="2353901"/>
            <a:ext cx="119193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A3A3A"/>
                </a:solidFill>
                <a:latin typeface="-apple-system"/>
              </a:rPr>
              <a:t>Denumirea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 </a:t>
            </a:r>
            <a:r>
              <a:rPr lang="en-US" i="1" dirty="0" err="1">
                <a:solidFill>
                  <a:srgbClr val="3A3A3A"/>
                </a:solidFill>
                <a:latin typeface="-apple-system"/>
              </a:rPr>
              <a:t>serie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vine de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faptul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elementul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activ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conectat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 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serie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consumatorul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Se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observă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R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formează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tot o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celulă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paralel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care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această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dată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comandă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conectat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între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V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V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OUT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Considerentele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alegerii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R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sunt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aceleaşi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paralel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: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R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trebuie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limiteze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 sub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valoarea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maximă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declarată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producător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montat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într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-o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conexiune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tip </a:t>
            </a:r>
            <a:r>
              <a:rPr lang="en-US" dirty="0" err="1" smtClean="0">
                <a:solidFill>
                  <a:srgbClr val="7030A0"/>
                </a:solidFill>
                <a:latin typeface="-apple-system"/>
              </a:rPr>
              <a:t>repetor</a:t>
            </a:r>
            <a:r>
              <a:rPr lang="en-US" dirty="0" smtClean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-apple-system"/>
              </a:rPr>
              <a:t>pe</a:t>
            </a:r>
            <a:r>
              <a:rPr lang="en-US" dirty="0" smtClean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-apple-system"/>
              </a:rPr>
              <a:t>emitor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adică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oferă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emitor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aproximativ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aceeaşi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tensiune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ca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cea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primită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pe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bază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Din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primită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bază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se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pierd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circa 0,65 [V]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joncţiunea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BE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T.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alte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cuvinte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cazul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serie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i="1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i="1" dirty="0" err="1">
                <a:solidFill>
                  <a:srgbClr val="3A3A3A"/>
                </a:solidFill>
                <a:latin typeface="-apple-system"/>
              </a:rPr>
              <a:t>referinţă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egală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Zenner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diodei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i="1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i="1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i="1" dirty="0">
                <a:solidFill>
                  <a:srgbClr val="3A3A3A"/>
                </a:solidFill>
                <a:latin typeface="-apple-system"/>
              </a:rPr>
              <a:t> V</a:t>
            </a:r>
            <a:r>
              <a:rPr lang="en-US" i="1" baseline="-25000" dirty="0">
                <a:solidFill>
                  <a:srgbClr val="3A3A3A"/>
                </a:solidFill>
                <a:latin typeface="-apple-system"/>
              </a:rPr>
              <a:t>OUT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mică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 circa 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0,65 V </a:t>
            </a:r>
            <a:r>
              <a:rPr lang="en-US" dirty="0" err="1">
                <a:solidFill>
                  <a:srgbClr val="7030A0"/>
                </a:solidFill>
                <a:latin typeface="-apple-system"/>
              </a:rPr>
              <a:t>decât</a:t>
            </a:r>
            <a:r>
              <a:rPr lang="en-US" dirty="0">
                <a:solidFill>
                  <a:srgbClr val="7030A0"/>
                </a:solidFill>
                <a:latin typeface="-apple-system"/>
              </a:rPr>
              <a:t> 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tensiunea</a:t>
            </a:r>
            <a:r>
              <a:rPr lang="en-US" i="1" dirty="0">
                <a:solidFill>
                  <a:srgbClr val="7030A0"/>
                </a:solidFill>
                <a:latin typeface="-apple-system"/>
              </a:rPr>
              <a:t> de </a:t>
            </a:r>
            <a:r>
              <a:rPr lang="en-US" i="1" dirty="0" err="1">
                <a:solidFill>
                  <a:srgbClr val="7030A0"/>
                </a:solidFill>
                <a:latin typeface="-apple-system"/>
              </a:rPr>
              <a:t>referinţă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.</a:t>
            </a:r>
          </a:p>
          <a:p>
            <a:endParaRPr lang="en-US" dirty="0" smtClean="0">
              <a:solidFill>
                <a:srgbClr val="3A3A3A"/>
              </a:solidFill>
              <a:latin typeface="-apple-system"/>
            </a:endParaRPr>
          </a:p>
          <a:p>
            <a:r>
              <a:rPr lang="en-US" dirty="0" err="1" smtClean="0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comparaţie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paralel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serie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are </a:t>
            </a:r>
            <a:r>
              <a:rPr lang="en-US" dirty="0" err="1" smtClean="0">
                <a:solidFill>
                  <a:srgbClr val="3A3A3A"/>
                </a:solidFill>
                <a:latin typeface="-apple-system"/>
              </a:rPr>
              <a:t>avantaj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de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avea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pierderile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energie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electrică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proporţionale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consumat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Principalul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dezavantaj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faptul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nu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poate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tolera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suprasarcini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fără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distrugerea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elementului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activ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(a </a:t>
            </a:r>
            <a:r>
              <a:rPr lang="en-US" dirty="0" err="1" smtClean="0">
                <a:solidFill>
                  <a:srgbClr val="3A3A3A"/>
                </a:solidFill>
                <a:latin typeface="-apple-system"/>
              </a:rPr>
              <a:t>tranzistorului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). 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dacă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există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riscul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apariţiei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unui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scurtcircuit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sau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măcar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unei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suprasarcini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se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impune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utilizarea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unui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circuit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protecţie</a:t>
            </a:r>
            <a:endParaRPr lang="en-US" dirty="0">
              <a:solidFill>
                <a:srgbClr val="3A3A3A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769934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17" y="118213"/>
            <a:ext cx="7049650" cy="18916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695" y="2166383"/>
            <a:ext cx="120048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A3A3A"/>
                </a:solidFill>
                <a:latin typeface="-apple-system"/>
              </a:rPr>
              <a:t>Protecţia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include un “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senzor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”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persoana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rezistenţei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R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2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care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conectată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între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baza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emitorul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2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Dacă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valoarea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foarte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mică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R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2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apare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o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mică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decat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0,65 [V],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motiv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pentru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2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nu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influenţa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nimic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funcţionarea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nostru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Când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creşte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foarte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mult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(de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exemplu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cazul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unui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scurtcircuit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)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rezistenţa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R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2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creşte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0,65 [V]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comandând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deschiderea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2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care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imediat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începe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scurtcircuiteze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baza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emitorul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1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mod,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pentru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curenţi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anormal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T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2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blochează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funcţionarea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T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1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salvându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-l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astfel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la o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distrugere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iminentă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Bineînţeles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valoarea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curentului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care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această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protecţie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intră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funcţiune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depinde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valoarea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R</a:t>
            </a:r>
            <a:r>
              <a:rPr lang="en-US" baseline="-25000" dirty="0">
                <a:solidFill>
                  <a:srgbClr val="3A3A3A"/>
                </a:solidFill>
                <a:latin typeface="-apple-system"/>
              </a:rPr>
              <a:t>2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92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347" y="0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A3A3A"/>
                </a:solidFill>
                <a:latin typeface="-apple-system"/>
              </a:rPr>
              <a:t>Stabilizatoare de tensiune liniare integrate</a:t>
            </a:r>
            <a:endParaRPr lang="it-IT" b="1" i="0" dirty="0">
              <a:solidFill>
                <a:srgbClr val="3A3A3A"/>
              </a:solidFill>
              <a:effectLst/>
              <a:latin typeface="-apple-syste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A3A3A"/>
                </a:solidFill>
                <a:latin typeface="-apple-system"/>
              </a:rPr>
              <a:t>O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alternativă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foarte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des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întalnită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stabilizatoarele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componente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discrete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prezentate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sus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sunt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stabilizatoarele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liniare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integrate.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reunesc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într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-o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singură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capsula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toate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componentele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necesare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unui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liniar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performant din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toate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punctele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vedere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întâlnit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exemplu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al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stabilizatoarelor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integrate din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seria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78XX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79XX.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Primele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două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cifre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din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codul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stabilizatorului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reprezintă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tipul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tensiunii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(78XX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destinat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tensiunilor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pozitive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79XX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celor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negative.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Ultimele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două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cifre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reprezintă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valoarea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tensiunii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exemplu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7805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pozitivă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oferă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5 [V],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7912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negativă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oferă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-12 [V].</a:t>
            </a:r>
            <a:endParaRPr lang="en-US" dirty="0"/>
          </a:p>
        </p:txBody>
      </p:sp>
      <p:pic>
        <p:nvPicPr>
          <p:cNvPr id="2050" name="Picture 2" descr="Figura 4. Capsula stabilizatoarelor de tensiune liniare din seria 78XX si 79XX - Hobbytro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93" y="2400657"/>
            <a:ext cx="1714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3347" y="2400657"/>
            <a:ext cx="9673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3A3A3A"/>
                </a:solidFill>
                <a:latin typeface="-apple-system"/>
              </a:rPr>
              <a:t>Pinii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b="1" dirty="0">
                <a:solidFill>
                  <a:srgbClr val="3A3A3A"/>
                </a:solidFill>
                <a:latin typeface="-apple-system"/>
              </a:rPr>
              <a:t>1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 </a:t>
            </a:r>
            <a:r>
              <a:rPr lang="en-US" b="1" dirty="0">
                <a:solidFill>
                  <a:srgbClr val="3A3A3A"/>
                </a:solidFill>
                <a:latin typeface="-apple-system"/>
              </a:rPr>
              <a:t>2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b="1" dirty="0">
                <a:solidFill>
                  <a:srgbClr val="3A3A3A"/>
                </a:solidFill>
                <a:latin typeface="-apple-system"/>
              </a:rPr>
              <a:t>3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indicaţi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figuri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corespund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pinilor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indicaţi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 </a:t>
            </a:r>
            <a:r>
              <a:rPr lang="en-US" i="1" dirty="0" err="1">
                <a:solidFill>
                  <a:srgbClr val="3A3A3A"/>
                </a:solidFill>
                <a:latin typeface="-apple-system"/>
              </a:rPr>
              <a:t>figura</a:t>
            </a:r>
            <a:r>
              <a:rPr lang="en-US" i="1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i="1" dirty="0" smtClean="0">
                <a:solidFill>
                  <a:srgbClr val="3A3A3A"/>
                </a:solidFill>
                <a:latin typeface="-apple-system"/>
              </a:rPr>
              <a:t>al</a:t>
            </a:r>
            <a:r>
              <a:rPr lang="x-none" i="1" dirty="0" smtClean="0">
                <a:solidFill>
                  <a:srgbClr val="3A3A3A"/>
                </a:solidFill>
                <a:latin typeface="-apple-system"/>
              </a:rPr>
              <a:t>ăturată</a:t>
            </a:r>
            <a:r>
              <a:rPr lang="en-US" dirty="0" smtClean="0">
                <a:solidFill>
                  <a:srgbClr val="3A3A3A"/>
                </a:solidFill>
                <a:latin typeface="-apple-system"/>
              </a:rPr>
              <a:t>. 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Datasheet-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stabilizatoarelor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din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seriile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78XX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79XX spun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includ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protecţie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suprasarcină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supraîncălzire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</a:t>
            </a:r>
            <a:endParaRPr lang="en-US" dirty="0"/>
          </a:p>
        </p:txBody>
      </p:sp>
      <p:pic>
        <p:nvPicPr>
          <p:cNvPr id="2052" name="Picture 4" descr="Figura 5. Schema de lucru a stabilizatoarelor de tensiune liniare din seria 78XX - Hobbytro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7" y="3369944"/>
            <a:ext cx="42862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gura 6. Schema de lucru a stabilizatoarelor de tensiune liniare din seria 79XX. - Hobbytron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98" y="3369944"/>
            <a:ext cx="42862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0713" y="5417820"/>
            <a:ext cx="11950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Stabilizatoarele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liniare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permit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obţinerea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unor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foarte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stabile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valori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foarte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precise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însă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au un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randament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foarte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prost: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doar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o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mică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parte din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energia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consumată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intrare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este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oferită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la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ieşire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 Din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acest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motiv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stabilizatoarele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liniare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fie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serie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sau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paralel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,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sunt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folosite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pentru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manipula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puteri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care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rar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depăşesc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câţiva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W.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Pentru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puteri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mari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dificultăţile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şi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costurile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suplimentare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implicate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răcirea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elementelor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active (a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tranzistoarelor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)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impun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utilizarea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unor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stabilizatoare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tensiune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cu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randament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mai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-apple-system"/>
              </a:rPr>
              <a:t>crescut</a:t>
            </a:r>
            <a:r>
              <a:rPr lang="en-US" dirty="0">
                <a:solidFill>
                  <a:srgbClr val="3A3A3A"/>
                </a:solidFill>
                <a:latin typeface="-apple-system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75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I5jpibs5O7s/VVpFE-dMxjI/AAAAAAAAJks/3bbBjMH12t0/s1600/power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53" y="65314"/>
            <a:ext cx="7729994" cy="262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86" y="2538481"/>
            <a:ext cx="5873451" cy="40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6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3429" y="496094"/>
            <a:ext cx="92868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99889" y="229530"/>
            <a:ext cx="365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alimentator</a:t>
            </a:r>
            <a:r>
              <a:rPr lang="en-US" dirty="0"/>
              <a:t> electronic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441680"/>
            <a:ext cx="120320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importantă</a:t>
            </a:r>
            <a:r>
              <a:rPr lang="en-US" dirty="0"/>
              <a:t> parte a </a:t>
            </a:r>
            <a:r>
              <a:rPr lang="en-US" dirty="0" err="1"/>
              <a:t>aparaturii</a:t>
            </a:r>
            <a:r>
              <a:rPr lang="en-US" dirty="0"/>
              <a:t> </a:t>
            </a:r>
            <a:r>
              <a:rPr lang="en-US" dirty="0" err="1"/>
              <a:t>electronice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alimentată</a:t>
            </a:r>
            <a:r>
              <a:rPr lang="en-US" dirty="0"/>
              <a:t> cu </a:t>
            </a:r>
            <a:r>
              <a:rPr lang="en-US" dirty="0" err="1"/>
              <a:t>energie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continuu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se </a:t>
            </a:r>
            <a:r>
              <a:rPr lang="en-US" dirty="0" err="1"/>
              <a:t>obţine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cazurilor</a:t>
            </a:r>
            <a:r>
              <a:rPr lang="en-US" dirty="0"/>
              <a:t> de la </a:t>
            </a:r>
            <a:r>
              <a:rPr lang="en-US" dirty="0" err="1"/>
              <a:t>reţeaua</a:t>
            </a:r>
            <a:r>
              <a:rPr lang="en-US" dirty="0"/>
              <a:t> de </a:t>
            </a:r>
            <a:r>
              <a:rPr lang="en-US" dirty="0" err="1"/>
              <a:t>curent</a:t>
            </a:r>
            <a:r>
              <a:rPr lang="en-US" dirty="0"/>
              <a:t> </a:t>
            </a:r>
            <a:r>
              <a:rPr lang="en-US" dirty="0" err="1"/>
              <a:t>alternativ</a:t>
            </a:r>
            <a:r>
              <a:rPr lang="en-US" dirty="0"/>
              <a:t>. </a:t>
            </a:r>
            <a:endParaRPr lang="x-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Transformatorul</a:t>
            </a:r>
            <a:r>
              <a:rPr lang="en-US" dirty="0"/>
              <a:t> are </a:t>
            </a:r>
            <a:r>
              <a:rPr lang="en-US" dirty="0" err="1"/>
              <a:t>rolul</a:t>
            </a:r>
            <a:r>
              <a:rPr lang="en-US" dirty="0"/>
              <a:t> de a </a:t>
            </a:r>
            <a:r>
              <a:rPr lang="en-US" dirty="0" err="1"/>
              <a:t>modifica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reţelei</a:t>
            </a:r>
            <a:r>
              <a:rPr lang="en-US" dirty="0"/>
              <a:t> conform </a:t>
            </a:r>
            <a:r>
              <a:rPr lang="en-US" dirty="0" err="1"/>
              <a:t>tensiunii</a:t>
            </a:r>
            <a:r>
              <a:rPr lang="en-US" dirty="0"/>
              <a:t> continue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consumatorului</a:t>
            </a:r>
            <a:r>
              <a:rPr lang="en-US" dirty="0"/>
              <a:t>, </a:t>
            </a:r>
            <a:r>
              <a:rPr lang="en-US" dirty="0" err="1"/>
              <a:t>separând</a:t>
            </a:r>
            <a:r>
              <a:rPr lang="en-US" dirty="0"/>
              <a:t> </a:t>
            </a:r>
            <a:r>
              <a:rPr lang="en-US" dirty="0" err="1"/>
              <a:t>totodată</a:t>
            </a:r>
            <a:r>
              <a:rPr lang="en-US" dirty="0"/>
              <a:t> </a:t>
            </a:r>
            <a:r>
              <a:rPr lang="en-US" dirty="0" err="1"/>
              <a:t>reţeaua</a:t>
            </a:r>
            <a:r>
              <a:rPr lang="en-US" dirty="0"/>
              <a:t> de </a:t>
            </a:r>
            <a:r>
              <a:rPr lang="en-US" dirty="0" err="1"/>
              <a:t>circuitul</a:t>
            </a:r>
            <a:r>
              <a:rPr lang="en-US" dirty="0"/>
              <a:t> electronic </a:t>
            </a:r>
            <a:r>
              <a:rPr lang="en-US" dirty="0" err="1"/>
              <a:t>alimentat</a:t>
            </a:r>
            <a:r>
              <a:rPr lang="en-US" dirty="0"/>
              <a:t>. </a:t>
            </a:r>
            <a:endParaRPr lang="x-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Redresorul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circuit care </a:t>
            </a:r>
            <a:r>
              <a:rPr lang="en-US" dirty="0" err="1"/>
              <a:t>transformă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alternativă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pulsatorie</a:t>
            </a:r>
            <a:r>
              <a:rPr lang="en-US" dirty="0"/>
              <a:t>. </a:t>
            </a:r>
            <a:r>
              <a:rPr lang="en-US" dirty="0" err="1"/>
              <a:t>Tensiunea</a:t>
            </a:r>
            <a:r>
              <a:rPr lang="en-US" dirty="0"/>
              <a:t> de la </a:t>
            </a:r>
            <a:r>
              <a:rPr lang="en-US" dirty="0" err="1"/>
              <a:t>ieşirea</a:t>
            </a:r>
            <a:r>
              <a:rPr lang="en-US" dirty="0"/>
              <a:t> </a:t>
            </a:r>
            <a:r>
              <a:rPr lang="en-US" dirty="0" err="1"/>
              <a:t>redresorului</a:t>
            </a:r>
            <a:r>
              <a:rPr lang="en-US" dirty="0"/>
              <a:t> </a:t>
            </a:r>
            <a:r>
              <a:rPr lang="en-US" dirty="0" err="1"/>
              <a:t>conţine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afara</a:t>
            </a:r>
            <a:r>
              <a:rPr lang="en-US" dirty="0"/>
              <a:t> </a:t>
            </a:r>
            <a:r>
              <a:rPr lang="en-US" dirty="0" err="1"/>
              <a:t>componentei</a:t>
            </a:r>
            <a:r>
              <a:rPr lang="en-US" dirty="0"/>
              <a:t> continue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componente</a:t>
            </a:r>
            <a:r>
              <a:rPr lang="en-US" dirty="0"/>
              <a:t> alternative. </a:t>
            </a:r>
            <a:endParaRPr lang="x-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Filtrul</a:t>
            </a:r>
            <a:r>
              <a:rPr lang="en-US" dirty="0"/>
              <a:t> </a:t>
            </a:r>
            <a:r>
              <a:rPr lang="en-US" dirty="0" err="1"/>
              <a:t>micşorează</a:t>
            </a:r>
            <a:r>
              <a:rPr lang="en-US" dirty="0"/>
              <a:t> </a:t>
            </a:r>
            <a:r>
              <a:rPr lang="en-US" dirty="0" err="1"/>
              <a:t>influenţa</a:t>
            </a:r>
            <a:r>
              <a:rPr lang="en-US" dirty="0"/>
              <a:t> </a:t>
            </a:r>
            <a:r>
              <a:rPr lang="en-US" dirty="0" err="1"/>
              <a:t>componentelor</a:t>
            </a:r>
            <a:r>
              <a:rPr lang="en-US" dirty="0"/>
              <a:t> alternative ale </a:t>
            </a:r>
            <a:r>
              <a:rPr lang="en-US" dirty="0" err="1"/>
              <a:t>tensiunii</a:t>
            </a:r>
            <a:r>
              <a:rPr lang="en-US" dirty="0"/>
              <a:t> de la </a:t>
            </a:r>
            <a:r>
              <a:rPr lang="en-US" dirty="0" err="1"/>
              <a:t>ieşirea</a:t>
            </a:r>
            <a:r>
              <a:rPr lang="en-US" dirty="0"/>
              <a:t> </a:t>
            </a:r>
            <a:r>
              <a:rPr lang="en-US" dirty="0" err="1"/>
              <a:t>redresorului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consumatorului</a:t>
            </a:r>
            <a:r>
              <a:rPr lang="en-US" dirty="0"/>
              <a:t>. </a:t>
            </a:r>
            <a:r>
              <a:rPr lang="en-US" dirty="0" err="1"/>
              <a:t>Funcţionarea</a:t>
            </a:r>
            <a:r>
              <a:rPr lang="en-US" dirty="0"/>
              <a:t> se </a:t>
            </a:r>
            <a:r>
              <a:rPr lang="en-US" dirty="0" err="1"/>
              <a:t>bazează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acumularea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intervalul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creşte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cedarea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consumatorului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intervalul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. </a:t>
            </a:r>
            <a:endParaRPr lang="x-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Stabilizatorul</a:t>
            </a:r>
            <a:r>
              <a:rPr lang="en-US" dirty="0"/>
              <a:t> are </a:t>
            </a:r>
            <a:r>
              <a:rPr lang="en-US" dirty="0" err="1"/>
              <a:t>rolul</a:t>
            </a:r>
            <a:r>
              <a:rPr lang="en-US" dirty="0"/>
              <a:t> de a </a:t>
            </a:r>
            <a:r>
              <a:rPr lang="en-US" dirty="0" err="1"/>
              <a:t>furniza</a:t>
            </a:r>
            <a:r>
              <a:rPr lang="en-US" dirty="0"/>
              <a:t> </a:t>
            </a:r>
            <a:r>
              <a:rPr lang="en-US" dirty="0" err="1"/>
              <a:t>consumatorului</a:t>
            </a:r>
            <a:r>
              <a:rPr lang="en-US" dirty="0"/>
              <a:t> o </a:t>
            </a:r>
            <a:r>
              <a:rPr lang="en-US" dirty="0" err="1"/>
              <a:t>tensiune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un </a:t>
            </a:r>
            <a:r>
              <a:rPr lang="en-US" dirty="0" err="1"/>
              <a:t>curent</a:t>
            </a:r>
            <a:r>
              <a:rPr lang="en-US" dirty="0"/>
              <a:t> de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menţinută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limite</a:t>
            </a:r>
            <a:r>
              <a:rPr lang="en-US" dirty="0"/>
              <a:t>, determinate de </a:t>
            </a:r>
            <a:r>
              <a:rPr lang="en-US" dirty="0" err="1"/>
              <a:t>funcţionarea</a:t>
            </a:r>
            <a:r>
              <a:rPr lang="en-US" dirty="0"/>
              <a:t> </a:t>
            </a:r>
            <a:r>
              <a:rPr lang="en-US" dirty="0" err="1"/>
              <a:t>corectă</a:t>
            </a:r>
            <a:r>
              <a:rPr lang="en-US" dirty="0"/>
              <a:t> a </a:t>
            </a:r>
            <a:r>
              <a:rPr lang="en-US" dirty="0" err="1"/>
              <a:t>consumatorului</a:t>
            </a:r>
            <a:r>
              <a:rPr lang="en-US" dirty="0"/>
              <a:t>. </a:t>
            </a:r>
            <a:endParaRPr lang="x-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RS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consumatorul</a:t>
            </a:r>
            <a:r>
              <a:rPr lang="en-US" dirty="0"/>
              <a:t> (</a:t>
            </a:r>
            <a:r>
              <a:rPr lang="en-US" dirty="0" err="1"/>
              <a:t>rezistenţa</a:t>
            </a:r>
            <a:r>
              <a:rPr lang="en-US" dirty="0"/>
              <a:t> de </a:t>
            </a:r>
            <a:r>
              <a:rPr lang="en-US" dirty="0" err="1"/>
              <a:t>sarcină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6563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двухполярный блока питания на lm317 и lm337 - сх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7" y="222671"/>
            <a:ext cx="11539026" cy="64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600" dirty="0" err="1">
                <a:solidFill>
                  <a:srgbClr val="3E454C"/>
                </a:solidFill>
                <a:latin typeface="Roboto"/>
              </a:rPr>
              <a:t>Transformatorul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electric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este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o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masina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electromagnetica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statica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de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curent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alternativ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, care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transforma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o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energie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electromagnetica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primara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de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anumiti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parametrii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(u1,i1)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într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-o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energie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electromagnetica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secundara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de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alti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parametrii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(u2,i2),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frecventa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ramane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insa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constanta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(f1=f2=ct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.).</a:t>
            </a:r>
            <a:endParaRPr lang="x-none" sz="1600" dirty="0" smtClean="0">
              <a:solidFill>
                <a:srgbClr val="3E454C"/>
              </a:solidFill>
              <a:latin typeface="Roboto"/>
            </a:endParaRPr>
          </a:p>
          <a:p>
            <a:pPr fontAlgn="t"/>
            <a:endParaRPr lang="x-none" sz="1600" dirty="0">
              <a:solidFill>
                <a:srgbClr val="3E454C"/>
              </a:solidFill>
              <a:latin typeface="Roboto"/>
            </a:endParaRPr>
          </a:p>
          <a:p>
            <a:pPr fontAlgn="t"/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Cei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doi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parametrii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care ne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dau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puterea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: u-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tensiunea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i-curentul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,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sufera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prin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transformare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schimbari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inverse,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astfel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daca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tensiunea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se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micsoreaza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,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curentul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se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mareste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invers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.</a:t>
            </a:r>
            <a:r>
              <a:rPr lang="x-none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La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baza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functionarii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transformatorului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sta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principiul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inductiei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electromagnetice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.</a:t>
            </a:r>
            <a:endParaRPr lang="x-none" sz="1600" dirty="0" smtClean="0">
              <a:solidFill>
                <a:srgbClr val="3E454C"/>
              </a:solidFill>
              <a:latin typeface="Roboto"/>
            </a:endParaRPr>
          </a:p>
          <a:p>
            <a:pPr fontAlgn="t"/>
            <a:endParaRPr lang="en-US" sz="1600" dirty="0">
              <a:solidFill>
                <a:srgbClr val="3E454C"/>
              </a:solidFill>
              <a:latin typeface="Roboto"/>
            </a:endParaRPr>
          </a:p>
          <a:p>
            <a:pPr fontAlgn="t"/>
            <a:r>
              <a:rPr lang="en-US" sz="1600" dirty="0">
                <a:solidFill>
                  <a:srgbClr val="3E454C"/>
                </a:solidFill>
                <a:latin typeface="Roboto"/>
              </a:rPr>
              <a:t>Din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punct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de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vedere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constructiv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,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transformatorul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are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doua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parti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principale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:</a:t>
            </a:r>
            <a:endParaRPr lang="x-none" sz="1600" dirty="0" smtClean="0">
              <a:solidFill>
                <a:srgbClr val="3E454C"/>
              </a:solidFill>
              <a:latin typeface="Roboto"/>
            </a:endParaRPr>
          </a:p>
          <a:p>
            <a:pPr fontAlgn="t"/>
            <a:endParaRPr lang="en-US" sz="1600" dirty="0">
              <a:solidFill>
                <a:srgbClr val="3E454C"/>
              </a:solidFill>
              <a:latin typeface="Roboto"/>
            </a:endParaRPr>
          </a:p>
          <a:p>
            <a:pPr fontAlgn="t"/>
            <a:r>
              <a:rPr lang="en-US" sz="1600" dirty="0">
                <a:solidFill>
                  <a:srgbClr val="3E454C"/>
                </a:solidFill>
                <a:latin typeface="Roboto"/>
              </a:rPr>
              <a:t>1)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circuitul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magnetic-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reprezentat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de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miezul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de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fier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construit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din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tole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de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otel</a:t>
            </a:r>
            <a:r>
              <a:rPr lang="x-none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electrotehnic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pentru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reducerea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pierderilor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în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fier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;</a:t>
            </a:r>
            <a:endParaRPr lang="x-none" sz="1600" dirty="0" smtClean="0">
              <a:solidFill>
                <a:srgbClr val="3E454C"/>
              </a:solidFill>
              <a:latin typeface="Roboto"/>
            </a:endParaRPr>
          </a:p>
          <a:p>
            <a:pPr fontAlgn="t"/>
            <a:endParaRPr lang="en-US" sz="1600" dirty="0">
              <a:solidFill>
                <a:srgbClr val="3E454C"/>
              </a:solidFill>
              <a:latin typeface="Roboto"/>
            </a:endParaRPr>
          </a:p>
          <a:p>
            <a:pPr fontAlgn="t"/>
            <a:r>
              <a:rPr lang="en-US" sz="1600" dirty="0">
                <a:solidFill>
                  <a:srgbClr val="3E454C"/>
                </a:solidFill>
                <a:latin typeface="Roboto"/>
              </a:rPr>
              <a:t>2)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circuitele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electrice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-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reprezentate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de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doua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sau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mai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multe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înfasurari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din 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Cu</a:t>
            </a:r>
            <a:r>
              <a:rPr lang="x-none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sau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Al,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realizate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în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jurul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circuitului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magnetic,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fiind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deci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cuplate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electromagnetic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.</a:t>
            </a:r>
            <a:endParaRPr lang="x-none" sz="1600" dirty="0" smtClean="0">
              <a:solidFill>
                <a:srgbClr val="3E454C"/>
              </a:solidFill>
              <a:latin typeface="Roboto"/>
            </a:endParaRPr>
          </a:p>
          <a:p>
            <a:pPr fontAlgn="t"/>
            <a:endParaRPr lang="en-US" sz="1600" dirty="0">
              <a:solidFill>
                <a:srgbClr val="3E454C"/>
              </a:solidFill>
              <a:latin typeface="Roboto"/>
            </a:endParaRPr>
          </a:p>
          <a:p>
            <a:pPr fontAlgn="t"/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Î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nf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ăș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urarea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care 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prime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ș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te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energia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de la o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surs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ă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se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nume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ș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te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î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nf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ăș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urare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primar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ă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,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iar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cea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care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cedeaz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ă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energia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unei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re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ț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ele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sau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unui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consumator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se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nume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ș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te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î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nf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ăș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urare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secundar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ă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. Dup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ă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cum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tensiunea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înfasur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ă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rii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secundare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este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mai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mare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sau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mai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mic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ă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dec</a:t>
            </a:r>
            <a:r>
              <a:rPr lang="ro-MD" sz="1600" dirty="0">
                <a:solidFill>
                  <a:srgbClr val="3E454C"/>
                </a:solidFill>
                <a:latin typeface="Roboto"/>
              </a:rPr>
              <a:t>â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t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cea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a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înf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ăș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ur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ă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rii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primare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,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transformatorul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este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ridicator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sau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 </a:t>
            </a:r>
            <a:r>
              <a:rPr lang="en-US" sz="1600" dirty="0" err="1" smtClean="0">
                <a:solidFill>
                  <a:srgbClr val="3E454C"/>
                </a:solidFill>
                <a:latin typeface="Roboto"/>
              </a:rPr>
              <a:t>cobor</a:t>
            </a:r>
            <a:r>
              <a:rPr lang="ro-MD" sz="1600" dirty="0" smtClean="0">
                <a:solidFill>
                  <a:srgbClr val="3E454C"/>
                </a:solidFill>
                <a:latin typeface="Roboto"/>
              </a:rPr>
              <a:t>â</a:t>
            </a:r>
            <a:r>
              <a:rPr lang="en-US" sz="1600" dirty="0" smtClean="0">
                <a:solidFill>
                  <a:srgbClr val="3E454C"/>
                </a:solidFill>
                <a:latin typeface="Roboto"/>
              </a:rPr>
              <a:t>tor 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de </a:t>
            </a:r>
            <a:r>
              <a:rPr lang="en-US" sz="1600" dirty="0" err="1">
                <a:solidFill>
                  <a:srgbClr val="3E454C"/>
                </a:solidFill>
                <a:latin typeface="Roboto"/>
              </a:rPr>
              <a:t>tensiune</a:t>
            </a:r>
            <a:r>
              <a:rPr lang="en-US" sz="1600" dirty="0">
                <a:solidFill>
                  <a:srgbClr val="3E454C"/>
                </a:solidFill>
                <a:latin typeface="Roboto"/>
              </a:rPr>
              <a:t>.</a:t>
            </a:r>
            <a:endParaRPr lang="en-US" sz="1600" b="0" i="0" dirty="0">
              <a:solidFill>
                <a:srgbClr val="3E454C"/>
              </a:solidFill>
              <a:effectLst/>
              <a:latin typeface="Roboto"/>
            </a:endParaRPr>
          </a:p>
        </p:txBody>
      </p:sp>
      <p:pic>
        <p:nvPicPr>
          <p:cNvPr id="1026" name="Picture 2" descr="Transformator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905146"/>
            <a:ext cx="3924300" cy="294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1" dirty="0" smtClean="0"/>
              <a:t>Clasificarea Redresoarelor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 smtClean="0"/>
              <a:t>După </a:t>
            </a:r>
            <a:r>
              <a:rPr lang="ro-RO" dirty="0"/>
              <a:t>tipul tensiunii alternative redresate:</a:t>
            </a:r>
          </a:p>
          <a:p>
            <a:pPr marL="0" indent="0">
              <a:buNone/>
            </a:pPr>
            <a:r>
              <a:rPr lang="ro-RO" dirty="0"/>
              <a:t>- redresoare monofazate</a:t>
            </a:r>
          </a:p>
          <a:p>
            <a:pPr marL="0" indent="0">
              <a:buNone/>
            </a:pPr>
            <a:r>
              <a:rPr lang="ro-RO" dirty="0"/>
              <a:t>- redresoare trifazate</a:t>
            </a:r>
          </a:p>
          <a:p>
            <a:r>
              <a:rPr lang="ro-RO" dirty="0" smtClean="0"/>
              <a:t>După numărul </a:t>
            </a:r>
            <a:r>
              <a:rPr lang="ro-RO" dirty="0"/>
              <a:t>de </a:t>
            </a:r>
            <a:r>
              <a:rPr lang="ro-RO" dirty="0" smtClean="0"/>
              <a:t>alternanțe </a:t>
            </a:r>
            <a:r>
              <a:rPr lang="ro-RO" dirty="0"/>
              <a:t>redresate:</a:t>
            </a:r>
          </a:p>
          <a:p>
            <a:pPr marL="0" indent="0">
              <a:buNone/>
            </a:pPr>
            <a:r>
              <a:rPr lang="ro-RO" dirty="0"/>
              <a:t>- redresoare </a:t>
            </a:r>
            <a:r>
              <a:rPr lang="ro-RO" dirty="0" smtClean="0"/>
              <a:t>monoalternanță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- redresoare </a:t>
            </a:r>
            <a:r>
              <a:rPr lang="ro-RO" dirty="0" smtClean="0"/>
              <a:t>bialternanță</a:t>
            </a:r>
            <a:endParaRPr lang="ro-RO" dirty="0"/>
          </a:p>
          <a:p>
            <a:r>
              <a:rPr lang="ro-RO" dirty="0" smtClean="0"/>
              <a:t>După </a:t>
            </a:r>
            <a:r>
              <a:rPr lang="ro-RO" dirty="0"/>
              <a:t>modul de </a:t>
            </a:r>
            <a:r>
              <a:rPr lang="ro-RO" dirty="0" smtClean="0"/>
              <a:t>variație </a:t>
            </a:r>
            <a:r>
              <a:rPr lang="ro-RO" dirty="0"/>
              <a:t>a tensiunii redresate:</a:t>
            </a:r>
          </a:p>
          <a:p>
            <a:pPr marL="0" indent="0">
              <a:buNone/>
            </a:pPr>
            <a:r>
              <a:rPr lang="ro-RO" dirty="0"/>
              <a:t>- redresoare necomandate – realizate cu diode, tensiunea </a:t>
            </a:r>
            <a:r>
              <a:rPr lang="ro-RO" dirty="0" smtClean="0"/>
              <a:t>redresată </a:t>
            </a:r>
            <a:r>
              <a:rPr lang="ro-RO" dirty="0"/>
              <a:t>este </a:t>
            </a:r>
            <a:r>
              <a:rPr lang="ro-RO" dirty="0" smtClean="0"/>
              <a:t>constantă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- redresoare comandate – realizate cu tiristoare , tensiunea </a:t>
            </a:r>
            <a:r>
              <a:rPr lang="ro-RO" dirty="0" smtClean="0"/>
              <a:t>redresată </a:t>
            </a:r>
            <a:r>
              <a:rPr lang="ro-RO" dirty="0"/>
              <a:t>poate fi </a:t>
            </a:r>
            <a:r>
              <a:rPr lang="ro-RO" dirty="0" smtClean="0"/>
              <a:t>variată</a:t>
            </a:r>
            <a:endParaRPr lang="ro-RO" dirty="0"/>
          </a:p>
          <a:p>
            <a:endParaRPr lang="ru-RU" dirty="0"/>
          </a:p>
        </p:txBody>
      </p:sp>
      <p:pic>
        <p:nvPicPr>
          <p:cNvPr id="1026" name="Picture 2" descr="C:\Users\Ababii\Desktop\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37" y="859920"/>
            <a:ext cx="4478531" cy="29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69" y="0"/>
            <a:ext cx="2600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Redresor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monoalternan</a:t>
            </a:r>
            <a:r>
              <a:rPr lang="ro-RO" dirty="0">
                <a:solidFill>
                  <a:srgbClr val="FF0000"/>
                </a:solidFill>
              </a:rPr>
              <a:t>ță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966" y="4498598"/>
            <a:ext cx="113380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intrare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redresorului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:</a:t>
            </a:r>
            <a:endParaRPr lang="x-none" dirty="0" smtClean="0">
              <a:solidFill>
                <a:srgbClr val="000000"/>
              </a:solidFill>
              <a:latin typeface="TimesNewRomanPSMT"/>
            </a:endParaRPr>
          </a:p>
          <a:p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Unde V</a:t>
            </a:r>
            <a:r>
              <a:rPr lang="x-none" baseline="-25000" dirty="0" smtClean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=tensiunea la ieșirea transformatorului</a:t>
            </a:r>
          </a:p>
          <a:p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modelul</a:t>
            </a:r>
            <a:r>
              <a:rPr lang="en-US" dirty="0"/>
              <a:t> </a:t>
            </a:r>
            <a:r>
              <a:rPr lang="en-US" dirty="0" err="1"/>
              <a:t>diodei</a:t>
            </a:r>
            <a:r>
              <a:rPr lang="en-US" dirty="0"/>
              <a:t> </a:t>
            </a:r>
            <a:r>
              <a:rPr lang="en-US" dirty="0" err="1"/>
              <a:t>ideale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alternaţelor</a:t>
            </a:r>
            <a:r>
              <a:rPr lang="en-US" dirty="0"/>
              <a:t> </a:t>
            </a:r>
            <a:r>
              <a:rPr lang="en-US" dirty="0" err="1"/>
              <a:t>pozitive</a:t>
            </a:r>
            <a:r>
              <a:rPr lang="en-US" dirty="0"/>
              <a:t>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 smtClean="0"/>
              <a:t>polarizată</a:t>
            </a:r>
            <a:r>
              <a:rPr lang="x-none" dirty="0" smtClean="0"/>
              <a:t> </a:t>
            </a:r>
            <a:r>
              <a:rPr lang="en-US" dirty="0" smtClean="0"/>
              <a:t>direct</a:t>
            </a:r>
            <a:r>
              <a:rPr lang="en-US" dirty="0"/>
              <a:t>, </a:t>
            </a:r>
            <a:r>
              <a:rPr lang="en-US" dirty="0" err="1"/>
              <a:t>deci</a:t>
            </a:r>
            <a:r>
              <a:rPr lang="en-US" dirty="0"/>
              <a:t> A≈C </a:t>
            </a:r>
            <a:r>
              <a:rPr lang="en-US" dirty="0" err="1"/>
              <a:t>şi</a:t>
            </a:r>
            <a:r>
              <a:rPr lang="en-US" dirty="0"/>
              <a:t> v</a:t>
            </a:r>
            <a:r>
              <a:rPr lang="en-US" baseline="-25000" dirty="0"/>
              <a:t>0</a:t>
            </a:r>
            <a:r>
              <a:rPr lang="en-US" dirty="0"/>
              <a:t>≈v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alternanţele</a:t>
            </a:r>
            <a:r>
              <a:rPr lang="en-US" dirty="0"/>
              <a:t> negative </a:t>
            </a:r>
            <a:r>
              <a:rPr lang="en-US" dirty="0" err="1"/>
              <a:t>dioda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polarizată</a:t>
            </a:r>
            <a:r>
              <a:rPr lang="en-US" dirty="0"/>
              <a:t> invers </a:t>
            </a:r>
            <a:r>
              <a:rPr lang="en-US" dirty="0" err="1"/>
              <a:t>şi</a:t>
            </a:r>
            <a:r>
              <a:rPr lang="en-US" dirty="0"/>
              <a:t> se </a:t>
            </a:r>
            <a:r>
              <a:rPr lang="en-US" dirty="0" err="1"/>
              <a:t>comportă</a:t>
            </a:r>
            <a:r>
              <a:rPr lang="en-US" dirty="0"/>
              <a:t> </a:t>
            </a:r>
            <a:r>
              <a:rPr lang="en-US" dirty="0" smtClean="0"/>
              <a:t>ca</a:t>
            </a:r>
            <a:r>
              <a:rPr lang="x-none" dirty="0" smtClean="0"/>
              <a:t> </a:t>
            </a:r>
            <a:r>
              <a:rPr lang="en-US" dirty="0" smtClean="0"/>
              <a:t>un </a:t>
            </a:r>
            <a:r>
              <a:rPr lang="en-US" dirty="0"/>
              <a:t>circuit </a:t>
            </a:r>
            <a:r>
              <a:rPr lang="en-US" dirty="0" err="1"/>
              <a:t>deschis</a:t>
            </a:r>
            <a:r>
              <a:rPr lang="en-US" dirty="0"/>
              <a:t>, </a:t>
            </a:r>
            <a:r>
              <a:rPr lang="en-US" dirty="0" err="1"/>
              <a:t>deci</a:t>
            </a:r>
            <a:r>
              <a:rPr lang="en-US" dirty="0"/>
              <a:t> v</a:t>
            </a:r>
            <a:r>
              <a:rPr lang="en-US" baseline="-25000" dirty="0"/>
              <a:t>0</a:t>
            </a:r>
            <a:r>
              <a:rPr lang="en-US" dirty="0"/>
              <a:t>≈0.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432" y="4433410"/>
            <a:ext cx="1609725" cy="438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144" y="5457825"/>
            <a:ext cx="2028825" cy="1400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9" y="434520"/>
            <a:ext cx="11865047" cy="39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2495" y="2449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medie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065" y="74643"/>
            <a:ext cx="1085850" cy="733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9121" y="9759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efectivă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656" y="735946"/>
            <a:ext cx="1181100" cy="7905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5211" y="1706876"/>
            <a:ext cx="11863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Raportul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efectivă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medie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(a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componentelor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continue) la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se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numeşte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factor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riple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factor)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factor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formă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Valori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mici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apropiate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1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indică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similară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continue.</a:t>
            </a:r>
            <a:r>
              <a:rPr lang="en-US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009" y="2353207"/>
            <a:ext cx="4105275" cy="12858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2959" y="3639082"/>
            <a:ext cx="12029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Raportul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dintre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continuă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alternativă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i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ntrare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poartă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denumirea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eficienţă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redresării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852" y="4084034"/>
            <a:ext cx="5057775" cy="15049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2959" y="5970389"/>
            <a:ext cx="11688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Redresorul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o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singură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fază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foarte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simplu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ieftin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însă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calitatea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formei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tensiunii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ieşire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scăzută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824" y="122115"/>
            <a:ext cx="5108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Redresorul dublu alternanță </a:t>
            </a:r>
            <a:r>
              <a:rPr lang="ro-RO" dirty="0"/>
              <a:t>cu priză mediană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824" y="490221"/>
            <a:ext cx="11452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NewRomanPSMT"/>
              </a:rPr>
              <a:t>Un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punct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median de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undă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întreagă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are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principiul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funcţionare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asemănător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transformator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secundarul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punct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median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(with a tapped secondary).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secţiuni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ale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secundarului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identice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Priza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mediană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conectată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împământare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en-US" dirty="0">
                <a:solidFill>
                  <a:srgbClr val="000000"/>
                </a:solidFill>
                <a:latin typeface="TimesNewRomanPSMT"/>
              </a:rPr>
            </a:br>
            <a:r>
              <a:rPr lang="en-US" dirty="0" err="1">
                <a:solidFill>
                  <a:srgbClr val="000000"/>
                </a:solidFill>
                <a:latin typeface="TimesNewRomanPSMT"/>
              </a:rPr>
              <a:t>Cele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tensiuni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pot fi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redresate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individual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tăind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orice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jumătate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ciclului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1026" name="Picture 2" descr="Redresoare cu undă complet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5"/>
          <a:stretch/>
        </p:blipFill>
        <p:spPr bwMode="auto">
          <a:xfrm>
            <a:off x="6506558" y="2703575"/>
            <a:ext cx="5424930" cy="307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5" y="1690550"/>
            <a:ext cx="4690591" cy="33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943" y="0"/>
            <a:ext cx="11944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Folosind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modelul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diodei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ideale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alternanţa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pozitivă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D1 (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direct),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iar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comportarea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asemănătoare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circuit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închis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iar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daca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D2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invers ca un 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circuit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deschis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Deci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848" y="556617"/>
            <a:ext cx="5438775" cy="7334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428" y="3285502"/>
            <a:ext cx="12032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NewRomanPSMT"/>
              </a:rPr>
              <a:t>În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timpul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alternanţelor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negative,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dioda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D2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direct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rezultând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comportare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asemănătoare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unui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circuit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închis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şi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D1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polarizată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invers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asemănătoare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 cu un circuit </a:t>
            </a:r>
            <a:r>
              <a:rPr lang="en-US" dirty="0" err="1">
                <a:solidFill>
                  <a:srgbClr val="000000"/>
                </a:solidFill>
                <a:latin typeface="TimesNewRomanPSMT"/>
              </a:rPr>
              <a:t>deschis</a:t>
            </a:r>
            <a:r>
              <a:rPr lang="en-US" dirty="0" smtClean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x-none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NewRomanPSMT"/>
              </a:rPr>
              <a:t>Astfel</a:t>
            </a:r>
            <a:r>
              <a:rPr lang="en-US" dirty="0">
                <a:solidFill>
                  <a:srgbClr val="000000"/>
                </a:solidFill>
                <a:latin typeface="TimesNewRomanPSMT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105" y="3891905"/>
            <a:ext cx="5600700" cy="866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105" y="1290042"/>
            <a:ext cx="5032030" cy="1995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105" y="4758680"/>
            <a:ext cx="6200880" cy="19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8354</TotalTime>
  <Words>1862</Words>
  <Application>Microsoft Office PowerPoint</Application>
  <PresentationFormat>Широкоэкранный</PresentationFormat>
  <Paragraphs>113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-apple-system</vt:lpstr>
      <vt:lpstr>Arial</vt:lpstr>
      <vt:lpstr>Calibri</vt:lpstr>
      <vt:lpstr>Calibri Light</vt:lpstr>
      <vt:lpstr>Roboto</vt:lpstr>
      <vt:lpstr>SymbolMT</vt:lpstr>
      <vt:lpstr>Times New Roman</vt:lpstr>
      <vt:lpstr>TimesNewRoman</vt:lpstr>
      <vt:lpstr>TimesNewRomanPS-BoldMT</vt:lpstr>
      <vt:lpstr>TimesNewRomanPS-ItalicMT</vt:lpstr>
      <vt:lpstr>TimesNewRomanPSMT</vt:lpstr>
      <vt:lpstr>Times-Roman</vt:lpstr>
      <vt:lpstr>Office Theme</vt:lpstr>
      <vt:lpstr>Circuite și Dispozitive Electronice  Tema 3 – Surse de alimentare de curent continuu. Structura. Redresoare. Filtre. Stabilizatoare.</vt:lpstr>
      <vt:lpstr>Презентация PowerPoint</vt:lpstr>
      <vt:lpstr>Презентация PowerPoint</vt:lpstr>
      <vt:lpstr>Презентация PowerPoint</vt:lpstr>
      <vt:lpstr>Clasificarea Redresoarelor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Circuite și Dispozitive Electronice  L.1 – Introducere</dc:title>
  <dc:creator>Пользователь Windows</dc:creator>
  <cp:lastModifiedBy>Пользователь Windows</cp:lastModifiedBy>
  <cp:revision>312</cp:revision>
  <dcterms:created xsi:type="dcterms:W3CDTF">2020-08-28T11:28:42Z</dcterms:created>
  <dcterms:modified xsi:type="dcterms:W3CDTF">2024-12-11T13:54:58Z</dcterms:modified>
</cp:coreProperties>
</file>