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1"/>
  </p:notesMasterIdLst>
  <p:sldIdLst>
    <p:sldId id="256" r:id="rId2"/>
    <p:sldId id="257" r:id="rId3"/>
    <p:sldId id="273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4" r:id="rId16"/>
    <p:sldId id="269" r:id="rId17"/>
    <p:sldId id="270" r:id="rId18"/>
    <p:sldId id="271" r:id="rId19"/>
    <p:sldId id="27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70" autoAdjust="0"/>
    <p:restoredTop sz="94937" autoAdjust="0"/>
  </p:normalViewPr>
  <p:slideViewPr>
    <p:cSldViewPr snapToGrid="0">
      <p:cViewPr varScale="1">
        <p:scale>
          <a:sx n="111" d="100"/>
          <a:sy n="111" d="100"/>
        </p:scale>
        <p:origin x="-852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527F67-3A50-4297-B8B6-693DA88AA5E4}" type="datetimeFigureOut">
              <a:rPr lang="en-US" smtClean="0"/>
              <a:t>5/1/2022</a:t>
            </a:fld>
            <a:endParaRPr lang="en-US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58DB0D-707A-4B4F-9F6C-74B60B20FB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655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014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207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9767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196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351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1166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2972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0483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477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827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069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7CAE28-B5DB-416C-BBE2-FF443ED9C5B5}" type="datetimeFigureOut">
              <a:rPr lang="en-US" smtClean="0"/>
              <a:t>5/1/2022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582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34564" y="422567"/>
            <a:ext cx="11633703" cy="1426913"/>
          </a:xfrm>
        </p:spPr>
        <p:txBody>
          <a:bodyPr anchor="t">
            <a:normAutofit fontScale="90000"/>
          </a:bodyPr>
          <a:lstStyle/>
          <a:p>
            <a:r>
              <a:rPr lang="x-none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REȚELE DE CALCULATOARE</a:t>
            </a:r>
            <a:br>
              <a:rPr lang="x-none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x-non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GB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RC</a:t>
            </a:r>
            <a:r>
              <a:rPr lang="x-non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x-none" sz="4000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Nivelul </a:t>
            </a:r>
            <a:r>
              <a:rPr lang="en-GB" sz="4000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Transport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406305" y="6047715"/>
            <a:ext cx="9144000" cy="495678"/>
          </a:xfrm>
        </p:spPr>
        <p:txBody>
          <a:bodyPr/>
          <a:lstStyle/>
          <a:p>
            <a:r>
              <a:rPr lang="x-none" dirty="0" smtClean="0"/>
              <a:t>Conf. Univ. Dr. Crețu Vasilii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366662" y="3302529"/>
            <a:ext cx="10429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b="1" dirty="0" smtClean="0"/>
              <a:t>Scopul Lecției: </a:t>
            </a:r>
            <a:r>
              <a:rPr lang="en-US" b="1" dirty="0" smtClean="0"/>
              <a:t>De a face </a:t>
            </a:r>
            <a:r>
              <a:rPr lang="en-US" b="1" err="1" smtClean="0"/>
              <a:t>cunoștință</a:t>
            </a:r>
            <a:r>
              <a:rPr lang="en-US" b="1" smtClean="0"/>
              <a:t> </a:t>
            </a:r>
            <a:r>
              <a:rPr lang="en-US" b="1" smtClean="0"/>
              <a:t>cu</a:t>
            </a:r>
            <a:r>
              <a:rPr lang="ro-MO" b="1" smtClean="0"/>
              <a:t> funcțiile nivelului transport. De a înțelege funcțiile și caracteristicile protocolului TCP. De a înțelege funcțiile și caracteristicile protocolului UDP.</a:t>
            </a:r>
            <a:endParaRPr lang="en-US" strike="sngStrike" dirty="0"/>
          </a:p>
        </p:txBody>
      </p:sp>
      <p:sp>
        <p:nvSpPr>
          <p:cNvPr id="6" name="TextBox 5"/>
          <p:cNvSpPr txBox="1"/>
          <p:nvPr/>
        </p:nvSpPr>
        <p:spPr>
          <a:xfrm>
            <a:off x="0" y="1764713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b="1" smtClean="0"/>
              <a:t>Func</a:t>
            </a:r>
            <a:r>
              <a:rPr lang="ro-MO" b="1" smtClean="0"/>
              <a:t>țiile nivelului transport</a:t>
            </a:r>
            <a:r>
              <a:rPr lang="ro-RO" b="1" smtClean="0"/>
              <a:t>. Protocoalele nivelului transport. Protocolul TCP. Caracteristicilele protocolului TCP. Stabilirea conexiunii TCP. Antetul segmentului TCP. Controlul congestiei în TCP. Protocolul UDP. Caracteristicile protocolului UDP. Antetul deitagramei UDP. </a:t>
            </a:r>
            <a:endParaRPr lang="en-US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3985" y="4384171"/>
            <a:ext cx="1023494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b="1" dirty="0"/>
              <a:t>Studentul trebuie </a:t>
            </a:r>
            <a:r>
              <a:rPr lang="ro-RO" b="1" i="1" dirty="0"/>
              <a:t>să cunoască:</a:t>
            </a:r>
            <a:endParaRPr lang="ro-RO" b="1" dirty="0"/>
          </a:p>
          <a:p>
            <a:r>
              <a:rPr lang="ro-RO" b="1" i="1" dirty="0"/>
              <a:t>§ </a:t>
            </a:r>
            <a:r>
              <a:rPr lang="ro-RO" b="1" i="1"/>
              <a:t> </a:t>
            </a:r>
            <a:r>
              <a:rPr lang="ro-RO" b="1" i="1" smtClean="0"/>
              <a:t>Funcțiile și caracteristicile nivelului Transport</a:t>
            </a:r>
            <a:endParaRPr lang="ro-RO" b="1" dirty="0"/>
          </a:p>
          <a:p>
            <a:r>
              <a:rPr lang="ro-RO" b="1" i="1" dirty="0"/>
              <a:t>§ </a:t>
            </a:r>
            <a:r>
              <a:rPr lang="ro-RO" b="1" i="1"/>
              <a:t> </a:t>
            </a:r>
            <a:r>
              <a:rPr lang="ro-RO" b="1" i="1" smtClean="0"/>
              <a:t>Protocolul TCP funcțiile și caracteristicile</a:t>
            </a:r>
            <a:endParaRPr lang="ro-RO" b="1" dirty="0"/>
          </a:p>
          <a:p>
            <a:r>
              <a:rPr lang="ro-RO" b="1" i="1" dirty="0"/>
              <a:t>§ </a:t>
            </a:r>
            <a:r>
              <a:rPr lang="ro-RO" b="1" i="1"/>
              <a:t> </a:t>
            </a:r>
            <a:r>
              <a:rPr lang="ro-RO" b="1" i="1" smtClean="0"/>
              <a:t>Protocolul UDP funcțiile și caracteristicile</a:t>
            </a:r>
            <a:endParaRPr lang="ro-RO" b="1" i="1" dirty="0" smtClean="0"/>
          </a:p>
        </p:txBody>
      </p:sp>
    </p:spTree>
    <p:extLst>
      <p:ext uri="{BB962C8B-B14F-4D97-AF65-F5344CB8AC3E}">
        <p14:creationId xmlns:p14="http://schemas.microsoft.com/office/powerpoint/2010/main" val="26999531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72843"/>
          </a:xfrm>
        </p:spPr>
        <p:txBody>
          <a:bodyPr>
            <a:normAutofit fontScale="90000"/>
          </a:bodyPr>
          <a:lstStyle/>
          <a:p>
            <a:r>
              <a:rPr lang="en-US" i="1" dirty="0" err="1"/>
              <a:t>Antetul</a:t>
            </a:r>
            <a:r>
              <a:rPr lang="en-US" i="1" dirty="0"/>
              <a:t> </a:t>
            </a:r>
            <a:r>
              <a:rPr lang="en-US" i="1" dirty="0" err="1"/>
              <a:t>segmentului</a:t>
            </a:r>
            <a:r>
              <a:rPr lang="en-US" i="1" dirty="0"/>
              <a:t> TCP</a:t>
            </a:r>
            <a:endParaRPr lang="en-US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b="10555"/>
          <a:stretch/>
        </p:blipFill>
        <p:spPr bwMode="auto">
          <a:xfrm>
            <a:off x="349426" y="672843"/>
            <a:ext cx="8881071" cy="27286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3742131"/>
            <a:ext cx="12192000" cy="239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●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Număr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port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sursă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- 16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biţi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(2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octeţi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-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numărul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port al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celui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face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apelul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●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Număr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port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destinaţie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- 16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biţi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(2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octeţi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-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numărul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port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destinaţie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al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celui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apelat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r>
              <a:rPr lang="en-US" dirty="0"/>
              <a:t>● </a:t>
            </a:r>
            <a:r>
              <a:rPr lang="en-US" dirty="0" err="1"/>
              <a:t>Numărul</a:t>
            </a:r>
            <a:r>
              <a:rPr lang="en-US" dirty="0"/>
              <a:t> de </a:t>
            </a:r>
            <a:r>
              <a:rPr lang="en-US" dirty="0" err="1"/>
              <a:t>secvenţă</a:t>
            </a:r>
            <a:r>
              <a:rPr lang="en-US" dirty="0"/>
              <a:t> – 32 </a:t>
            </a:r>
            <a:r>
              <a:rPr lang="en-US" dirty="0" err="1"/>
              <a:t>biţi</a:t>
            </a:r>
            <a:r>
              <a:rPr lang="en-US" dirty="0"/>
              <a:t> (4 </a:t>
            </a:r>
            <a:r>
              <a:rPr lang="en-US" dirty="0" err="1"/>
              <a:t>octeţi</a:t>
            </a:r>
            <a:r>
              <a:rPr lang="en-US" dirty="0"/>
              <a:t>) - </a:t>
            </a:r>
            <a:r>
              <a:rPr lang="en-US" dirty="0" err="1"/>
              <a:t>numărul</a:t>
            </a:r>
            <a:r>
              <a:rPr lang="en-US" dirty="0"/>
              <a:t> </a:t>
            </a:r>
            <a:r>
              <a:rPr lang="en-US" dirty="0" err="1"/>
              <a:t>primului</a:t>
            </a:r>
            <a:r>
              <a:rPr lang="en-US" dirty="0"/>
              <a:t> octet de date din </a:t>
            </a:r>
            <a:r>
              <a:rPr lang="en-US" dirty="0" err="1"/>
              <a:t>cadrul</a:t>
            </a:r>
            <a:r>
              <a:rPr lang="en-US" dirty="0"/>
              <a:t> </a:t>
            </a:r>
            <a:r>
              <a:rPr lang="en-US" dirty="0" err="1"/>
              <a:t>segmentului</a:t>
            </a:r>
            <a:r>
              <a:rPr lang="en-US" dirty="0"/>
              <a:t> </a:t>
            </a:r>
            <a:r>
              <a:rPr lang="en-US" dirty="0" err="1"/>
              <a:t>curent</a:t>
            </a:r>
            <a:r>
              <a:rPr lang="en-US" dirty="0"/>
              <a:t> de date; </a:t>
            </a:r>
          </a:p>
          <a:p>
            <a:r>
              <a:rPr lang="en-US" dirty="0"/>
              <a:t>● </a:t>
            </a:r>
            <a:r>
              <a:rPr lang="en-US" dirty="0" err="1"/>
              <a:t>Numărul</a:t>
            </a:r>
            <a:r>
              <a:rPr lang="en-US" dirty="0"/>
              <a:t> de </a:t>
            </a:r>
            <a:r>
              <a:rPr lang="en-US" dirty="0" err="1"/>
              <a:t>confirmare</a:t>
            </a:r>
            <a:r>
              <a:rPr lang="en-US" dirty="0"/>
              <a:t> – 32 </a:t>
            </a:r>
            <a:r>
              <a:rPr lang="en-US" dirty="0" err="1"/>
              <a:t>biţi</a:t>
            </a:r>
            <a:r>
              <a:rPr lang="en-US" dirty="0"/>
              <a:t> (4 </a:t>
            </a:r>
            <a:r>
              <a:rPr lang="en-US" dirty="0" err="1"/>
              <a:t>octeţi</a:t>
            </a:r>
            <a:r>
              <a:rPr lang="en-US" dirty="0"/>
              <a:t>) - </a:t>
            </a:r>
            <a:r>
              <a:rPr lang="en-US" dirty="0" err="1"/>
              <a:t>valoarea</a:t>
            </a:r>
            <a:r>
              <a:rPr lang="en-US" dirty="0"/>
              <a:t> </a:t>
            </a:r>
            <a:r>
              <a:rPr lang="en-US" dirty="0" err="1"/>
              <a:t>următorului</a:t>
            </a:r>
            <a:r>
              <a:rPr lang="en-US" dirty="0"/>
              <a:t> octet </a:t>
            </a:r>
            <a:r>
              <a:rPr lang="en-US" dirty="0" err="1"/>
              <a:t>pe</a:t>
            </a:r>
            <a:r>
              <a:rPr lang="en-US" dirty="0"/>
              <a:t> care </a:t>
            </a:r>
            <a:r>
              <a:rPr lang="en-US" dirty="0" err="1"/>
              <a:t>sursa</a:t>
            </a:r>
            <a:r>
              <a:rPr lang="en-US" dirty="0"/>
              <a:t> se </a:t>
            </a:r>
            <a:r>
              <a:rPr lang="en-US" dirty="0" err="1"/>
              <a:t>aşteaptă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-l </a:t>
            </a:r>
            <a:r>
              <a:rPr lang="en-US" dirty="0" err="1"/>
              <a:t>primească</a:t>
            </a:r>
            <a:r>
              <a:rPr lang="en-US" dirty="0"/>
              <a:t> (</a:t>
            </a:r>
            <a:r>
              <a:rPr lang="en-US" dirty="0" err="1"/>
              <a:t>şi</a:t>
            </a:r>
            <a:r>
              <a:rPr lang="en-US" dirty="0"/>
              <a:t> nu a </a:t>
            </a:r>
            <a:r>
              <a:rPr lang="en-US" dirty="0" err="1"/>
              <a:t>ultimului</a:t>
            </a:r>
            <a:r>
              <a:rPr lang="en-US" dirty="0"/>
              <a:t> octet </a:t>
            </a:r>
            <a:r>
              <a:rPr lang="en-US" dirty="0" err="1"/>
              <a:t>recepţionat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mod </a:t>
            </a:r>
            <a:r>
              <a:rPr lang="en-US" dirty="0" err="1"/>
              <a:t>corect</a:t>
            </a:r>
            <a:r>
              <a:rPr lang="en-US" dirty="0"/>
              <a:t>); </a:t>
            </a:r>
          </a:p>
          <a:p>
            <a:r>
              <a:rPr lang="en-US" dirty="0"/>
              <a:t>● </a:t>
            </a:r>
            <a:r>
              <a:rPr lang="en-US" dirty="0" err="1"/>
              <a:t>Lungime</a:t>
            </a:r>
            <a:r>
              <a:rPr lang="en-US" dirty="0"/>
              <a:t> </a:t>
            </a:r>
            <a:r>
              <a:rPr lang="en-US" dirty="0" err="1"/>
              <a:t>antetului</a:t>
            </a:r>
            <a:r>
              <a:rPr lang="en-US" dirty="0"/>
              <a:t> – 4 </a:t>
            </a:r>
            <a:r>
              <a:rPr lang="en-US" dirty="0" err="1"/>
              <a:t>biţi</a:t>
            </a:r>
            <a:r>
              <a:rPr lang="en-US" dirty="0"/>
              <a:t> - </a:t>
            </a:r>
            <a:r>
              <a:rPr lang="en-US" dirty="0" err="1"/>
              <a:t>indică</a:t>
            </a:r>
            <a:r>
              <a:rPr lang="en-US" dirty="0"/>
              <a:t> </a:t>
            </a:r>
            <a:r>
              <a:rPr lang="en-US" dirty="0" err="1"/>
              <a:t>numărul</a:t>
            </a:r>
            <a:r>
              <a:rPr lang="en-US" dirty="0"/>
              <a:t> de </a:t>
            </a:r>
            <a:r>
              <a:rPr lang="en-US" dirty="0" err="1"/>
              <a:t>cuvinte</a:t>
            </a:r>
            <a:r>
              <a:rPr lang="en-US" dirty="0"/>
              <a:t> de 32 de </a:t>
            </a:r>
            <a:r>
              <a:rPr lang="en-US" dirty="0" err="1"/>
              <a:t>biţi</a:t>
            </a:r>
            <a:r>
              <a:rPr lang="en-US" dirty="0"/>
              <a:t> care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conţinute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antetul</a:t>
            </a:r>
            <a:r>
              <a:rPr lang="en-US" dirty="0"/>
              <a:t> TCP. </a:t>
            </a:r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informaţie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utilă</a:t>
            </a:r>
            <a:r>
              <a:rPr lang="en-US" dirty="0"/>
              <a:t>, </a:t>
            </a:r>
            <a:r>
              <a:rPr lang="en-US" dirty="0" err="1"/>
              <a:t>deoarece</a:t>
            </a:r>
            <a:r>
              <a:rPr lang="en-US" dirty="0"/>
              <a:t> </a:t>
            </a:r>
            <a:r>
              <a:rPr lang="en-US" dirty="0" err="1"/>
              <a:t>cîmpul</a:t>
            </a:r>
            <a:r>
              <a:rPr lang="en-US" dirty="0"/>
              <a:t> </a:t>
            </a:r>
            <a:r>
              <a:rPr lang="en-US" dirty="0" err="1"/>
              <a:t>Opţiuni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de </a:t>
            </a:r>
            <a:r>
              <a:rPr lang="en-US" dirty="0" err="1"/>
              <a:t>lungime</a:t>
            </a:r>
            <a:r>
              <a:rPr lang="en-US" dirty="0"/>
              <a:t> </a:t>
            </a:r>
            <a:r>
              <a:rPr lang="en-US" dirty="0" err="1"/>
              <a:t>variabilă</a:t>
            </a:r>
            <a:r>
              <a:rPr lang="en-US" dirty="0"/>
              <a:t>, </a:t>
            </a:r>
            <a:r>
              <a:rPr lang="en-US" dirty="0" err="1"/>
              <a:t>proprietate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care o </a:t>
            </a:r>
            <a:r>
              <a:rPr lang="en-US" dirty="0" err="1"/>
              <a:t>transmite</a:t>
            </a:r>
            <a:r>
              <a:rPr lang="en-US" dirty="0"/>
              <a:t> </a:t>
            </a:r>
            <a:r>
              <a:rPr lang="en-US" dirty="0" err="1"/>
              <a:t>astfel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antetului</a:t>
            </a:r>
            <a:r>
              <a:rPr lang="en-US" dirty="0"/>
              <a:t>; </a:t>
            </a:r>
          </a:p>
          <a:p>
            <a:r>
              <a:rPr lang="en-US" dirty="0"/>
              <a:t>● </a:t>
            </a:r>
            <a:r>
              <a:rPr lang="en-US" dirty="0" err="1"/>
              <a:t>Rezervat</a:t>
            </a:r>
            <a:r>
              <a:rPr lang="en-US" dirty="0"/>
              <a:t> – 6 </a:t>
            </a:r>
            <a:r>
              <a:rPr lang="en-US" dirty="0" err="1"/>
              <a:t>biţi</a:t>
            </a:r>
            <a:r>
              <a:rPr lang="en-US" dirty="0"/>
              <a:t> - </a:t>
            </a:r>
            <a:r>
              <a:rPr lang="en-US" dirty="0" err="1"/>
              <a:t>câmp</a:t>
            </a:r>
            <a:r>
              <a:rPr lang="en-US" dirty="0"/>
              <a:t> </a:t>
            </a:r>
            <a:r>
              <a:rPr lang="en-US" dirty="0" err="1"/>
              <a:t>neutilizat</a:t>
            </a:r>
            <a:r>
              <a:rPr lang="en-US" dirty="0"/>
              <a:t>, </a:t>
            </a:r>
            <a:r>
              <a:rPr lang="en-US" dirty="0" err="1"/>
              <a:t>rezervat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viitor</a:t>
            </a:r>
            <a:r>
              <a:rPr lang="en-US" dirty="0"/>
              <a:t>; </a:t>
            </a:r>
          </a:p>
        </p:txBody>
      </p:sp>
    </p:spTree>
    <p:extLst>
      <p:ext uri="{BB962C8B-B14F-4D97-AF65-F5344CB8AC3E}">
        <p14:creationId xmlns:p14="http://schemas.microsoft.com/office/powerpoint/2010/main" val="3376322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728645"/>
            <a:ext cx="12192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● </a:t>
            </a:r>
            <a:r>
              <a:rPr lang="en-US" dirty="0" err="1" smtClean="0"/>
              <a:t>Steaguri</a:t>
            </a:r>
            <a:r>
              <a:rPr lang="en-US" dirty="0" smtClean="0"/>
              <a:t> (</a:t>
            </a:r>
            <a:r>
              <a:rPr lang="en-US" dirty="0" err="1" smtClean="0"/>
              <a:t>indicatori</a:t>
            </a:r>
            <a:r>
              <a:rPr lang="en-US" dirty="0" smtClean="0"/>
              <a:t>) – 6 </a:t>
            </a:r>
            <a:r>
              <a:rPr lang="en-US" dirty="0" err="1" smtClean="0"/>
              <a:t>biţi</a:t>
            </a:r>
            <a:r>
              <a:rPr lang="en-US" dirty="0" smtClean="0"/>
              <a:t> – </a:t>
            </a:r>
            <a:r>
              <a:rPr lang="en-US" dirty="0" err="1" smtClean="0"/>
              <a:t>ce</a:t>
            </a:r>
            <a:r>
              <a:rPr lang="en-US" dirty="0" smtClean="0"/>
              <a:t> au </a:t>
            </a:r>
            <a:r>
              <a:rPr lang="en-US" dirty="0" err="1" smtClean="0"/>
              <a:t>următoarea</a:t>
            </a:r>
            <a:r>
              <a:rPr lang="en-US" dirty="0" smtClean="0"/>
              <a:t> </a:t>
            </a:r>
            <a:r>
              <a:rPr lang="en-US" dirty="0" err="1" smtClean="0"/>
              <a:t>semnificaţie</a:t>
            </a:r>
            <a:r>
              <a:rPr lang="en-US" dirty="0" smtClean="0"/>
              <a:t>: </a:t>
            </a:r>
          </a:p>
          <a:p>
            <a:r>
              <a:rPr lang="en-US" dirty="0" smtClean="0"/>
              <a:t>◦ </a:t>
            </a:r>
            <a:r>
              <a:rPr lang="en-US" dirty="0" err="1" smtClean="0"/>
              <a:t>Bitul</a:t>
            </a:r>
            <a:r>
              <a:rPr lang="en-US" dirty="0" smtClean="0"/>
              <a:t> URG </a:t>
            </a:r>
            <a:r>
              <a:rPr lang="en-US" dirty="0" err="1" smtClean="0"/>
              <a:t>poziţionat</a:t>
            </a:r>
            <a:r>
              <a:rPr lang="en-US" dirty="0" smtClean="0"/>
              <a:t> </a:t>
            </a:r>
            <a:r>
              <a:rPr lang="en-US" dirty="0" err="1" smtClean="0"/>
              <a:t>pe</a:t>
            </a:r>
            <a:r>
              <a:rPr lang="en-US" dirty="0" smtClean="0"/>
              <a:t> 1 </a:t>
            </a:r>
            <a:r>
              <a:rPr lang="en-US" dirty="0" err="1" smtClean="0"/>
              <a:t>arată</a:t>
            </a:r>
            <a:r>
              <a:rPr lang="en-US" dirty="0" smtClean="0"/>
              <a:t> </a:t>
            </a:r>
            <a:r>
              <a:rPr lang="en-US" dirty="0" err="1" smtClean="0"/>
              <a:t>că</a:t>
            </a:r>
            <a:r>
              <a:rPr lang="en-US" dirty="0" smtClean="0"/>
              <a:t> </a:t>
            </a:r>
            <a:r>
              <a:rPr lang="en-US" dirty="0" err="1" smtClean="0"/>
              <a:t>Indicatorul</a:t>
            </a:r>
            <a:r>
              <a:rPr lang="en-US" dirty="0" smtClean="0"/>
              <a:t> urgent </a:t>
            </a:r>
            <a:r>
              <a:rPr lang="en-US" dirty="0" err="1" smtClean="0"/>
              <a:t>este</a:t>
            </a:r>
            <a:r>
              <a:rPr lang="en-US" dirty="0" smtClean="0"/>
              <a:t> valid;</a:t>
            </a:r>
          </a:p>
          <a:p>
            <a:r>
              <a:rPr lang="en-US" dirty="0" smtClean="0"/>
              <a:t>◦ </a:t>
            </a:r>
            <a:r>
              <a:rPr lang="en-US" dirty="0" err="1" smtClean="0"/>
              <a:t>Bitul</a:t>
            </a:r>
            <a:r>
              <a:rPr lang="en-US" dirty="0" smtClean="0"/>
              <a:t> ACK </a:t>
            </a:r>
            <a:r>
              <a:rPr lang="en-US" dirty="0" err="1" smtClean="0"/>
              <a:t>pe</a:t>
            </a:r>
            <a:r>
              <a:rPr lang="en-US" dirty="0" smtClean="0"/>
              <a:t> 1 </a:t>
            </a:r>
            <a:r>
              <a:rPr lang="en-US" dirty="0" err="1" smtClean="0"/>
              <a:t>indică</a:t>
            </a:r>
            <a:r>
              <a:rPr lang="en-US" dirty="0" smtClean="0"/>
              <a:t> </a:t>
            </a:r>
            <a:r>
              <a:rPr lang="en-US" dirty="0" err="1" smtClean="0"/>
              <a:t>faptul</a:t>
            </a:r>
            <a:r>
              <a:rPr lang="en-US" dirty="0" smtClean="0"/>
              <a:t> </a:t>
            </a:r>
            <a:r>
              <a:rPr lang="en-US" dirty="0" err="1" smtClean="0"/>
              <a:t>că</a:t>
            </a:r>
            <a:r>
              <a:rPr lang="en-US" dirty="0" smtClean="0"/>
              <a:t> </a:t>
            </a:r>
            <a:r>
              <a:rPr lang="en-US" dirty="0" err="1" smtClean="0"/>
              <a:t>Numărul</a:t>
            </a:r>
            <a:r>
              <a:rPr lang="en-US" dirty="0" smtClean="0"/>
              <a:t> de </a:t>
            </a:r>
            <a:r>
              <a:rPr lang="en-US" dirty="0" err="1" smtClean="0"/>
              <a:t>confirmare</a:t>
            </a:r>
            <a:r>
              <a:rPr lang="en-US" dirty="0" smtClean="0"/>
              <a:t> </a:t>
            </a:r>
            <a:r>
              <a:rPr lang="en-US" dirty="0" err="1" smtClean="0"/>
              <a:t>este</a:t>
            </a:r>
            <a:r>
              <a:rPr lang="en-US" dirty="0" smtClean="0"/>
              <a:t> valid. </a:t>
            </a:r>
            <a:r>
              <a:rPr lang="en-US" dirty="0" err="1" smtClean="0"/>
              <a:t>Dacăeste</a:t>
            </a:r>
            <a:r>
              <a:rPr lang="en-US" dirty="0" smtClean="0"/>
              <a:t> </a:t>
            </a:r>
            <a:r>
              <a:rPr lang="en-US" dirty="0" err="1" smtClean="0"/>
              <a:t>poziţionat</a:t>
            </a:r>
            <a:r>
              <a:rPr lang="en-US" dirty="0" smtClean="0"/>
              <a:t> </a:t>
            </a:r>
            <a:r>
              <a:rPr lang="en-US" dirty="0" err="1" smtClean="0"/>
              <a:t>pe</a:t>
            </a:r>
            <a:r>
              <a:rPr lang="en-US" dirty="0" smtClean="0"/>
              <a:t> 0, </a:t>
            </a:r>
            <a:r>
              <a:rPr lang="en-US" dirty="0" err="1" smtClean="0"/>
              <a:t>segmentul</a:t>
            </a:r>
            <a:r>
              <a:rPr lang="en-US" dirty="0" smtClean="0"/>
              <a:t> </a:t>
            </a:r>
            <a:r>
              <a:rPr lang="en-US" dirty="0" err="1" smtClean="0"/>
              <a:t>în</a:t>
            </a:r>
            <a:r>
              <a:rPr lang="en-US" dirty="0" smtClean="0"/>
              <a:t> </a:t>
            </a:r>
            <a:r>
              <a:rPr lang="en-US" dirty="0" err="1" smtClean="0"/>
              <a:t>discuţie</a:t>
            </a:r>
            <a:r>
              <a:rPr lang="en-US" dirty="0" smtClean="0"/>
              <a:t> nu </a:t>
            </a:r>
            <a:r>
              <a:rPr lang="en-US" dirty="0" err="1" smtClean="0"/>
              <a:t>conţine</a:t>
            </a:r>
            <a:r>
              <a:rPr lang="en-US" dirty="0" smtClean="0"/>
              <a:t> o </a:t>
            </a:r>
            <a:r>
              <a:rPr lang="en-US" dirty="0" err="1" smtClean="0"/>
              <a:t>confirmare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câmpul</a:t>
            </a:r>
            <a:r>
              <a:rPr lang="en-US" dirty="0" smtClean="0"/>
              <a:t> </a:t>
            </a:r>
            <a:r>
              <a:rPr lang="en-US" dirty="0" err="1" smtClean="0"/>
              <a:t>Număr</a:t>
            </a:r>
            <a:r>
              <a:rPr lang="en-US" dirty="0" smtClean="0"/>
              <a:t> de </a:t>
            </a:r>
            <a:r>
              <a:rPr lang="en-US" dirty="0" err="1" smtClean="0"/>
              <a:t>confirmare</a:t>
            </a:r>
            <a:r>
              <a:rPr lang="en-US" dirty="0" smtClean="0"/>
              <a:t>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ignorat</a:t>
            </a:r>
            <a:r>
              <a:rPr lang="en-US" dirty="0" smtClean="0"/>
              <a:t>;</a:t>
            </a:r>
          </a:p>
          <a:p>
            <a:r>
              <a:rPr lang="en-US" dirty="0" smtClean="0"/>
              <a:t>◦ </a:t>
            </a:r>
            <a:r>
              <a:rPr lang="en-US" dirty="0" err="1" smtClean="0"/>
              <a:t>Bitul</a:t>
            </a:r>
            <a:r>
              <a:rPr lang="en-US" dirty="0" smtClean="0"/>
              <a:t> PSH </a:t>
            </a:r>
            <a:r>
              <a:rPr lang="en-US" dirty="0" err="1" smtClean="0"/>
              <a:t>indică</a:t>
            </a:r>
            <a:r>
              <a:rPr lang="en-US" dirty="0" smtClean="0"/>
              <a:t> </a:t>
            </a:r>
            <a:r>
              <a:rPr lang="en-US" dirty="0" err="1" smtClean="0"/>
              <a:t>faptul</a:t>
            </a:r>
            <a:r>
              <a:rPr lang="en-US" dirty="0" smtClean="0"/>
              <a:t> </a:t>
            </a:r>
            <a:r>
              <a:rPr lang="en-US" dirty="0" err="1" smtClean="0"/>
              <a:t>că</a:t>
            </a:r>
            <a:r>
              <a:rPr lang="en-US" dirty="0" smtClean="0"/>
              <a:t> </a:t>
            </a:r>
            <a:r>
              <a:rPr lang="en-US" dirty="0" err="1" smtClean="0"/>
              <a:t>informaţia</a:t>
            </a:r>
            <a:r>
              <a:rPr lang="en-US" dirty="0" smtClean="0"/>
              <a:t> </a:t>
            </a:r>
            <a:r>
              <a:rPr lang="en-US" dirty="0" err="1" smtClean="0"/>
              <a:t>trebuie</a:t>
            </a:r>
            <a:r>
              <a:rPr lang="en-US" dirty="0" smtClean="0"/>
              <a:t> </a:t>
            </a:r>
            <a:r>
              <a:rPr lang="en-US" dirty="0" err="1" smtClean="0"/>
              <a:t>livrată</a:t>
            </a:r>
            <a:r>
              <a:rPr lang="en-US" dirty="0" smtClean="0"/>
              <a:t> </a:t>
            </a:r>
            <a:r>
              <a:rPr lang="en-US" dirty="0" err="1" smtClean="0"/>
              <a:t>aplicaţiei</a:t>
            </a:r>
            <a:r>
              <a:rPr lang="en-US" dirty="0" smtClean="0"/>
              <a:t> </a:t>
            </a:r>
            <a:r>
              <a:rPr lang="en-US" dirty="0" err="1" smtClean="0"/>
              <a:t>îndată</a:t>
            </a:r>
            <a:r>
              <a:rPr lang="en-US" dirty="0" smtClean="0"/>
              <a:t> </a:t>
            </a:r>
            <a:r>
              <a:rPr lang="en-US" dirty="0" err="1" smtClean="0"/>
              <a:t>ce</a:t>
            </a:r>
            <a:r>
              <a:rPr lang="en-US" dirty="0" smtClean="0"/>
              <a:t> a </a:t>
            </a:r>
            <a:r>
              <a:rPr lang="en-US" dirty="0" err="1" smtClean="0"/>
              <a:t>fost</a:t>
            </a:r>
            <a:r>
              <a:rPr lang="en-US" dirty="0" smtClean="0"/>
              <a:t> </a:t>
            </a:r>
            <a:r>
              <a:rPr lang="en-US" dirty="0" err="1" smtClean="0"/>
              <a:t>recepţionată</a:t>
            </a:r>
            <a:r>
              <a:rPr lang="en-US" dirty="0" smtClean="0"/>
              <a:t>, </a:t>
            </a:r>
            <a:r>
              <a:rPr lang="en-US" dirty="0" err="1" smtClean="0"/>
              <a:t>fără</a:t>
            </a:r>
            <a:r>
              <a:rPr lang="en-US" dirty="0" smtClean="0"/>
              <a:t> a </a:t>
            </a:r>
            <a:r>
              <a:rPr lang="en-US" dirty="0" err="1" smtClean="0"/>
              <a:t>mai</a:t>
            </a:r>
            <a:r>
              <a:rPr lang="en-US" dirty="0" smtClean="0"/>
              <a:t> fi </a:t>
            </a:r>
            <a:r>
              <a:rPr lang="en-US" dirty="0" err="1" smtClean="0"/>
              <a:t>memorată</a:t>
            </a:r>
            <a:r>
              <a:rPr lang="en-US" dirty="0" smtClean="0"/>
              <a:t> </a:t>
            </a:r>
            <a:r>
              <a:rPr lang="en-US" dirty="0" err="1" smtClean="0"/>
              <a:t>în</a:t>
            </a:r>
            <a:r>
              <a:rPr lang="en-US" dirty="0" smtClean="0"/>
              <a:t> </a:t>
            </a:r>
            <a:r>
              <a:rPr lang="en-US" dirty="0" err="1" smtClean="0"/>
              <a:t>buffere</a:t>
            </a:r>
            <a:r>
              <a:rPr lang="en-US" dirty="0" smtClean="0"/>
              <a:t> din </a:t>
            </a:r>
            <a:r>
              <a:rPr lang="en-US" dirty="0" err="1" smtClean="0"/>
              <a:t>raţiuni</a:t>
            </a:r>
            <a:r>
              <a:rPr lang="en-US" dirty="0" smtClean="0"/>
              <a:t> de </a:t>
            </a:r>
            <a:r>
              <a:rPr lang="en-US" dirty="0" err="1" smtClean="0"/>
              <a:t>eficienţă</a:t>
            </a:r>
            <a:r>
              <a:rPr lang="en-US" dirty="0" smtClean="0"/>
              <a:t>; </a:t>
            </a:r>
          </a:p>
          <a:p>
            <a:r>
              <a:rPr lang="en-US" dirty="0" smtClean="0"/>
              <a:t>◦ </a:t>
            </a:r>
            <a:r>
              <a:rPr lang="en-US" dirty="0" err="1" smtClean="0"/>
              <a:t>Bitul</a:t>
            </a:r>
            <a:r>
              <a:rPr lang="en-US" dirty="0" smtClean="0"/>
              <a:t> RST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folosit</a:t>
            </a:r>
            <a:r>
              <a:rPr lang="en-US" dirty="0" smtClean="0"/>
              <a:t> </a:t>
            </a:r>
            <a:r>
              <a:rPr lang="en-US" dirty="0" err="1" smtClean="0"/>
              <a:t>pentru</a:t>
            </a:r>
            <a:r>
              <a:rPr lang="en-US" dirty="0" smtClean="0"/>
              <a:t> a </a:t>
            </a:r>
            <a:r>
              <a:rPr lang="en-US" dirty="0" err="1" smtClean="0"/>
              <a:t>desfiinţa</a:t>
            </a:r>
            <a:r>
              <a:rPr lang="en-US" dirty="0" smtClean="0"/>
              <a:t> o </a:t>
            </a:r>
            <a:r>
              <a:rPr lang="en-US" dirty="0" err="1" smtClean="0"/>
              <a:t>conexiune</a:t>
            </a:r>
            <a:r>
              <a:rPr lang="en-US" dirty="0" smtClean="0"/>
              <a:t> care a </a:t>
            </a:r>
            <a:r>
              <a:rPr lang="en-US" dirty="0" err="1" smtClean="0"/>
              <a:t>devenit</a:t>
            </a:r>
            <a:r>
              <a:rPr lang="en-US" dirty="0" smtClean="0"/>
              <a:t> </a:t>
            </a:r>
            <a:r>
              <a:rPr lang="en-US" dirty="0" err="1" smtClean="0"/>
              <a:t>inutilizabilă</a:t>
            </a:r>
            <a:r>
              <a:rPr lang="en-US" dirty="0" smtClean="0"/>
              <a:t> din </a:t>
            </a:r>
            <a:r>
              <a:rPr lang="en-US" dirty="0" err="1" smtClean="0"/>
              <a:t>cauza</a:t>
            </a:r>
            <a:r>
              <a:rPr lang="en-US" dirty="0" smtClean="0"/>
              <a:t> </a:t>
            </a:r>
            <a:r>
              <a:rPr lang="en-US" dirty="0" err="1" smtClean="0"/>
              <a:t>unur</a:t>
            </a:r>
            <a:r>
              <a:rPr lang="en-US" dirty="0" smtClean="0"/>
              <a:t> </a:t>
            </a:r>
            <a:r>
              <a:rPr lang="en-US" dirty="0" err="1" smtClean="0"/>
              <a:t>defecţiuni</a:t>
            </a:r>
            <a:r>
              <a:rPr lang="en-US" dirty="0" smtClean="0"/>
              <a:t> ale </a:t>
            </a:r>
            <a:r>
              <a:rPr lang="en-US" dirty="0" err="1" smtClean="0"/>
              <a:t>maşinilor</a:t>
            </a:r>
            <a:r>
              <a:rPr lang="en-US" dirty="0" smtClean="0"/>
              <a:t> </a:t>
            </a:r>
            <a:r>
              <a:rPr lang="en-US" dirty="0" err="1" smtClean="0"/>
              <a:t>gazdă</a:t>
            </a:r>
            <a:r>
              <a:rPr lang="en-US" dirty="0" smtClean="0"/>
              <a:t> </a:t>
            </a:r>
            <a:r>
              <a:rPr lang="en-US" dirty="0" err="1" smtClean="0"/>
              <a:t>sau</a:t>
            </a:r>
            <a:r>
              <a:rPr lang="en-US" dirty="0" smtClean="0"/>
              <a:t> din </a:t>
            </a:r>
            <a:r>
              <a:rPr lang="en-US" dirty="0" err="1" smtClean="0"/>
              <a:t>alte</a:t>
            </a:r>
            <a:r>
              <a:rPr lang="en-US" dirty="0" smtClean="0"/>
              <a:t> motive; </a:t>
            </a:r>
          </a:p>
          <a:p>
            <a:r>
              <a:rPr lang="en-US" dirty="0" smtClean="0"/>
              <a:t>◦ </a:t>
            </a:r>
            <a:r>
              <a:rPr lang="en-US" dirty="0" err="1" smtClean="0"/>
              <a:t>Bitul</a:t>
            </a:r>
            <a:r>
              <a:rPr lang="en-US" dirty="0" smtClean="0"/>
              <a:t> SYN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folosit</a:t>
            </a:r>
            <a:r>
              <a:rPr lang="en-US" dirty="0" smtClean="0"/>
              <a:t> </a:t>
            </a:r>
            <a:r>
              <a:rPr lang="en-US" dirty="0" err="1" smtClean="0"/>
              <a:t>pentru</a:t>
            </a:r>
            <a:r>
              <a:rPr lang="en-US" dirty="0" smtClean="0"/>
              <a:t> </a:t>
            </a:r>
            <a:r>
              <a:rPr lang="en-US" dirty="0" err="1" smtClean="0"/>
              <a:t>stabilirea</a:t>
            </a:r>
            <a:r>
              <a:rPr lang="en-US" dirty="0" smtClean="0"/>
              <a:t> </a:t>
            </a:r>
            <a:r>
              <a:rPr lang="en-US" dirty="0" err="1" smtClean="0"/>
              <a:t>unei</a:t>
            </a:r>
            <a:r>
              <a:rPr lang="en-US" dirty="0" smtClean="0"/>
              <a:t> </a:t>
            </a:r>
            <a:r>
              <a:rPr lang="en-US" dirty="0" err="1" smtClean="0"/>
              <a:t>conexiuni</a:t>
            </a:r>
            <a:r>
              <a:rPr lang="en-US" dirty="0" smtClean="0"/>
              <a:t>. </a:t>
            </a:r>
            <a:r>
              <a:rPr lang="en-US" dirty="0" err="1" smtClean="0"/>
              <a:t>Cererea</a:t>
            </a:r>
            <a:r>
              <a:rPr lang="en-US" dirty="0" smtClean="0"/>
              <a:t> de </a:t>
            </a:r>
            <a:r>
              <a:rPr lang="en-US" dirty="0" err="1" smtClean="0"/>
              <a:t>conexiune</a:t>
            </a:r>
            <a:r>
              <a:rPr lang="en-US" dirty="0" smtClean="0"/>
              <a:t> </a:t>
            </a:r>
            <a:r>
              <a:rPr lang="en-US" dirty="0" err="1" smtClean="0"/>
              <a:t>conţine</a:t>
            </a:r>
            <a:r>
              <a:rPr lang="en-US" dirty="0" smtClean="0"/>
              <a:t> SYN = 1 </a:t>
            </a:r>
            <a:r>
              <a:rPr lang="en-US" dirty="0" err="1" smtClean="0"/>
              <a:t>si</a:t>
            </a:r>
            <a:r>
              <a:rPr lang="en-US" dirty="0" smtClean="0"/>
              <a:t> ACK = 0, </a:t>
            </a:r>
            <a:r>
              <a:rPr lang="en-US" dirty="0" err="1" smtClean="0"/>
              <a:t>iar</a:t>
            </a:r>
            <a:r>
              <a:rPr lang="en-US" dirty="0" smtClean="0"/>
              <a:t> </a:t>
            </a:r>
            <a:r>
              <a:rPr lang="en-US" dirty="0" err="1" smtClean="0"/>
              <a:t>răspunsul</a:t>
            </a:r>
            <a:r>
              <a:rPr lang="en-US" dirty="0" smtClean="0"/>
              <a:t> la o </a:t>
            </a:r>
            <a:r>
              <a:rPr lang="en-US" dirty="0" err="1" smtClean="0"/>
              <a:t>astfel</a:t>
            </a:r>
            <a:r>
              <a:rPr lang="en-US" dirty="0" smtClean="0"/>
              <a:t> de </a:t>
            </a:r>
            <a:r>
              <a:rPr lang="en-US" dirty="0" err="1" smtClean="0"/>
              <a:t>cerere</a:t>
            </a:r>
            <a:r>
              <a:rPr lang="en-US" dirty="0" smtClean="0"/>
              <a:t>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confirmată</a:t>
            </a:r>
            <a:r>
              <a:rPr lang="en-US" dirty="0" smtClean="0"/>
              <a:t> </a:t>
            </a:r>
            <a:r>
              <a:rPr lang="en-US" dirty="0" err="1" smtClean="0"/>
              <a:t>prin</a:t>
            </a:r>
            <a:r>
              <a:rPr lang="en-US" dirty="0" smtClean="0"/>
              <a:t> </a:t>
            </a:r>
            <a:r>
              <a:rPr lang="en-US" dirty="0" err="1" smtClean="0"/>
              <a:t>combinaţia</a:t>
            </a:r>
            <a:r>
              <a:rPr lang="en-US" dirty="0" smtClean="0"/>
              <a:t> SYN = 1 </a:t>
            </a:r>
            <a:r>
              <a:rPr lang="en-US" dirty="0" err="1" smtClean="0"/>
              <a:t>si</a:t>
            </a:r>
            <a:r>
              <a:rPr lang="en-US" dirty="0" smtClean="0"/>
              <a:t> ACK = 1; </a:t>
            </a:r>
          </a:p>
          <a:p>
            <a:r>
              <a:rPr lang="en-US" dirty="0" smtClean="0"/>
              <a:t>o </a:t>
            </a:r>
            <a:r>
              <a:rPr lang="en-US" dirty="0" err="1" smtClean="0"/>
              <a:t>Bitul</a:t>
            </a:r>
            <a:r>
              <a:rPr lang="en-US" dirty="0" smtClean="0"/>
              <a:t> FIN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folosit</a:t>
            </a:r>
            <a:r>
              <a:rPr lang="en-US" dirty="0" smtClean="0"/>
              <a:t> </a:t>
            </a:r>
            <a:r>
              <a:rPr lang="en-US" dirty="0" err="1" smtClean="0"/>
              <a:t>pentru</a:t>
            </a:r>
            <a:r>
              <a:rPr lang="en-US" dirty="0" smtClean="0"/>
              <a:t> a </a:t>
            </a:r>
            <a:r>
              <a:rPr lang="en-US" dirty="0" err="1" smtClean="0"/>
              <a:t>încheia</a:t>
            </a:r>
            <a:r>
              <a:rPr lang="en-US" dirty="0" smtClean="0"/>
              <a:t> o </a:t>
            </a:r>
            <a:r>
              <a:rPr lang="en-US" dirty="0" err="1" smtClean="0"/>
              <a:t>conexiune</a:t>
            </a:r>
            <a:r>
              <a:rPr lang="en-US" dirty="0" smtClean="0"/>
              <a:t>.</a:t>
            </a:r>
          </a:p>
          <a:p>
            <a:r>
              <a:rPr lang="en-US" dirty="0" smtClean="0"/>
              <a:t>● </a:t>
            </a:r>
            <a:r>
              <a:rPr lang="en-US" dirty="0" err="1" smtClean="0"/>
              <a:t>Lungime</a:t>
            </a:r>
            <a:r>
              <a:rPr lang="en-US" dirty="0" smtClean="0"/>
              <a:t> </a:t>
            </a:r>
            <a:r>
              <a:rPr lang="en-US" dirty="0" err="1" smtClean="0"/>
              <a:t>fereastră</a:t>
            </a:r>
            <a:r>
              <a:rPr lang="en-US" dirty="0" smtClean="0"/>
              <a:t> – 16 </a:t>
            </a:r>
            <a:r>
              <a:rPr lang="en-US" dirty="0" err="1" smtClean="0"/>
              <a:t>biţi</a:t>
            </a:r>
            <a:r>
              <a:rPr lang="en-US" dirty="0" smtClean="0"/>
              <a:t> (2 </a:t>
            </a:r>
            <a:r>
              <a:rPr lang="en-US" dirty="0" err="1" smtClean="0"/>
              <a:t>octeţi</a:t>
            </a:r>
            <a:r>
              <a:rPr lang="en-US" dirty="0" smtClean="0"/>
              <a:t>) - </a:t>
            </a:r>
            <a:r>
              <a:rPr lang="en-US" dirty="0" err="1" smtClean="0"/>
              <a:t>indică</a:t>
            </a:r>
            <a:r>
              <a:rPr lang="en-US" dirty="0" smtClean="0"/>
              <a:t> </a:t>
            </a:r>
            <a:r>
              <a:rPr lang="en-US" dirty="0" err="1" smtClean="0"/>
              <a:t>numărul</a:t>
            </a:r>
            <a:r>
              <a:rPr lang="en-US" dirty="0" smtClean="0"/>
              <a:t> de </a:t>
            </a:r>
            <a:r>
              <a:rPr lang="en-US" dirty="0" err="1" smtClean="0"/>
              <a:t>octeţi</a:t>
            </a:r>
            <a:r>
              <a:rPr lang="en-US" dirty="0" smtClean="0"/>
              <a:t>, </a:t>
            </a:r>
            <a:r>
              <a:rPr lang="en-US" dirty="0" err="1" smtClean="0"/>
              <a:t>începând</a:t>
            </a:r>
            <a:r>
              <a:rPr lang="en-US" dirty="0" smtClean="0"/>
              <a:t> cu </a:t>
            </a:r>
            <a:r>
              <a:rPr lang="en-US" dirty="0" err="1" smtClean="0"/>
              <a:t>cel</a:t>
            </a:r>
            <a:r>
              <a:rPr lang="en-US" dirty="0" smtClean="0"/>
              <a:t> </a:t>
            </a:r>
            <a:r>
              <a:rPr lang="en-US" dirty="0" err="1" smtClean="0"/>
              <a:t>indicat</a:t>
            </a:r>
            <a:r>
              <a:rPr lang="en-US" dirty="0" smtClean="0"/>
              <a:t> </a:t>
            </a:r>
            <a:r>
              <a:rPr lang="en-US" dirty="0" err="1" smtClean="0"/>
              <a:t>prin</a:t>
            </a:r>
            <a:r>
              <a:rPr lang="en-US" dirty="0" smtClean="0"/>
              <a:t> </a:t>
            </a:r>
            <a:r>
              <a:rPr lang="en-US" dirty="0" err="1" smtClean="0"/>
              <a:t>numărul</a:t>
            </a:r>
            <a:r>
              <a:rPr lang="en-US" dirty="0" smtClean="0"/>
              <a:t> de </a:t>
            </a:r>
            <a:r>
              <a:rPr lang="en-US" dirty="0" err="1" smtClean="0"/>
              <a:t>confirmare</a:t>
            </a:r>
            <a:r>
              <a:rPr lang="en-US" dirty="0" smtClean="0"/>
              <a:t>, </a:t>
            </a:r>
            <a:r>
              <a:rPr lang="en-US" dirty="0" err="1" smtClean="0"/>
              <a:t>pe</a:t>
            </a:r>
            <a:r>
              <a:rPr lang="en-US" dirty="0" smtClean="0"/>
              <a:t> care </a:t>
            </a:r>
            <a:r>
              <a:rPr lang="en-US" dirty="0" err="1" smtClean="0"/>
              <a:t>cel</a:t>
            </a:r>
            <a:r>
              <a:rPr lang="en-US" dirty="0" smtClean="0"/>
              <a:t> </a:t>
            </a:r>
            <a:r>
              <a:rPr lang="en-US" dirty="0" err="1" smtClean="0"/>
              <a:t>ce</a:t>
            </a:r>
            <a:r>
              <a:rPr lang="en-US" dirty="0" smtClean="0"/>
              <a:t> </a:t>
            </a:r>
            <a:r>
              <a:rPr lang="en-US" dirty="0" err="1" smtClean="0"/>
              <a:t>trimite</a:t>
            </a:r>
            <a:r>
              <a:rPr lang="en-US" dirty="0" smtClean="0"/>
              <a:t> </a:t>
            </a:r>
            <a:r>
              <a:rPr lang="en-US" dirty="0" err="1" smtClean="0"/>
              <a:t>mesajul</a:t>
            </a:r>
            <a:r>
              <a:rPr lang="en-US" dirty="0" smtClean="0"/>
              <a:t> </a:t>
            </a:r>
            <a:r>
              <a:rPr lang="en-US" dirty="0" err="1" smtClean="0"/>
              <a:t>îi</a:t>
            </a:r>
            <a:r>
              <a:rPr lang="en-US" dirty="0" smtClean="0"/>
              <a:t> </a:t>
            </a:r>
            <a:r>
              <a:rPr lang="en-US" dirty="0" err="1" smtClean="0"/>
              <a:t>poate</a:t>
            </a:r>
            <a:r>
              <a:rPr lang="en-US" dirty="0" smtClean="0"/>
              <a:t> </a:t>
            </a:r>
            <a:r>
              <a:rPr lang="en-US" dirty="0" err="1" smtClean="0"/>
              <a:t>recepţiona</a:t>
            </a:r>
            <a:r>
              <a:rPr lang="en-US" dirty="0" smtClean="0"/>
              <a:t>; </a:t>
            </a:r>
          </a:p>
          <a:p>
            <a:r>
              <a:rPr lang="en-US" dirty="0" err="1" smtClean="0"/>
              <a:t>În</a:t>
            </a:r>
            <a:r>
              <a:rPr lang="en-US" dirty="0" smtClean="0"/>
              <a:t> TCP, </a:t>
            </a:r>
            <a:r>
              <a:rPr lang="en-US" dirty="0" err="1" smtClean="0"/>
              <a:t>fluxul</a:t>
            </a:r>
            <a:r>
              <a:rPr lang="en-US" dirty="0" smtClean="0"/>
              <a:t> de control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tratat</a:t>
            </a:r>
            <a:r>
              <a:rPr lang="en-US" dirty="0" smtClean="0"/>
              <a:t> </a:t>
            </a:r>
            <a:r>
              <a:rPr lang="en-US" dirty="0" err="1" smtClean="0"/>
              <a:t>prin</a:t>
            </a:r>
            <a:r>
              <a:rPr lang="en-US" dirty="0" smtClean="0"/>
              <a:t> </a:t>
            </a:r>
            <a:r>
              <a:rPr lang="en-US" dirty="0" err="1" smtClean="0"/>
              <a:t>ferestre</a:t>
            </a:r>
            <a:r>
              <a:rPr lang="en-US" dirty="0" smtClean="0"/>
              <a:t> </a:t>
            </a:r>
            <a:r>
              <a:rPr lang="en-US" dirty="0" err="1" smtClean="0"/>
              <a:t>glisante</a:t>
            </a:r>
            <a:r>
              <a:rPr lang="en-US" dirty="0" smtClean="0"/>
              <a:t> de </a:t>
            </a:r>
            <a:r>
              <a:rPr lang="en-US" dirty="0" err="1" smtClean="0"/>
              <a:t>dimensiune</a:t>
            </a:r>
            <a:r>
              <a:rPr lang="en-US" dirty="0" smtClean="0"/>
              <a:t> </a:t>
            </a:r>
            <a:r>
              <a:rPr lang="en-US" dirty="0" err="1" smtClean="0"/>
              <a:t>variabilă</a:t>
            </a:r>
            <a:r>
              <a:rPr lang="en-US" dirty="0" smtClean="0"/>
              <a:t>. </a:t>
            </a:r>
          </a:p>
        </p:txBody>
      </p:sp>
      <p:pic>
        <p:nvPicPr>
          <p:cNvPr id="5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b="10555"/>
          <a:stretch/>
        </p:blipFill>
        <p:spPr bwMode="auto">
          <a:xfrm>
            <a:off x="262928" y="0"/>
            <a:ext cx="8881071" cy="27286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171666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835013"/>
            <a:ext cx="1219199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● Suma de control – 16 </a:t>
            </a:r>
            <a:r>
              <a:rPr lang="en-US" dirty="0" err="1" smtClean="0"/>
              <a:t>biţi</a:t>
            </a:r>
            <a:r>
              <a:rPr lang="en-US" dirty="0" smtClean="0"/>
              <a:t> (2 </a:t>
            </a:r>
            <a:r>
              <a:rPr lang="en-US" dirty="0" err="1" smtClean="0"/>
              <a:t>octeţi</a:t>
            </a:r>
            <a:r>
              <a:rPr lang="en-US" dirty="0" smtClean="0"/>
              <a:t>) - </a:t>
            </a:r>
            <a:r>
              <a:rPr lang="en-US" dirty="0" err="1" smtClean="0"/>
              <a:t>indică</a:t>
            </a:r>
            <a:r>
              <a:rPr lang="en-US" dirty="0" smtClean="0"/>
              <a:t> </a:t>
            </a:r>
            <a:r>
              <a:rPr lang="en-US" dirty="0" err="1" smtClean="0"/>
              <a:t>suma</a:t>
            </a:r>
            <a:r>
              <a:rPr lang="en-US" dirty="0" smtClean="0"/>
              <a:t> </a:t>
            </a:r>
            <a:r>
              <a:rPr lang="en-US" dirty="0" err="1" smtClean="0"/>
              <a:t>câmpurilor</a:t>
            </a:r>
            <a:r>
              <a:rPr lang="en-US" dirty="0" smtClean="0"/>
              <a:t> de </a:t>
            </a:r>
            <a:r>
              <a:rPr lang="en-US" dirty="0" err="1" smtClean="0"/>
              <a:t>antet</a:t>
            </a:r>
            <a:r>
              <a:rPr lang="en-US" dirty="0" smtClean="0"/>
              <a:t> </a:t>
            </a:r>
            <a:r>
              <a:rPr lang="en-US" dirty="0" err="1" smtClean="0"/>
              <a:t>şi</a:t>
            </a:r>
            <a:r>
              <a:rPr lang="en-US" dirty="0" smtClean="0"/>
              <a:t> date, </a:t>
            </a:r>
            <a:r>
              <a:rPr lang="en-US" dirty="0" err="1" smtClean="0"/>
              <a:t>calculată</a:t>
            </a:r>
            <a:r>
              <a:rPr lang="en-US" dirty="0" smtClean="0"/>
              <a:t> </a:t>
            </a:r>
            <a:r>
              <a:rPr lang="en-US" dirty="0" err="1" smtClean="0"/>
              <a:t>pentru</a:t>
            </a:r>
            <a:r>
              <a:rPr lang="en-US" dirty="0" smtClean="0"/>
              <a:t> </a:t>
            </a:r>
            <a:r>
              <a:rPr lang="en-US" dirty="0" err="1" smtClean="0"/>
              <a:t>verificare</a:t>
            </a:r>
            <a:r>
              <a:rPr lang="en-US" dirty="0" smtClean="0"/>
              <a:t>; </a:t>
            </a:r>
          </a:p>
          <a:p>
            <a:r>
              <a:rPr lang="en-US" dirty="0" smtClean="0"/>
              <a:t>● Indicator de </a:t>
            </a:r>
            <a:r>
              <a:rPr lang="en-US" dirty="0" err="1" smtClean="0"/>
              <a:t>urgenţă</a:t>
            </a:r>
            <a:r>
              <a:rPr lang="en-US" dirty="0" smtClean="0"/>
              <a:t> – 16 </a:t>
            </a:r>
            <a:r>
              <a:rPr lang="en-US" dirty="0" err="1" smtClean="0"/>
              <a:t>biţi</a:t>
            </a:r>
            <a:r>
              <a:rPr lang="en-US" dirty="0" smtClean="0"/>
              <a:t> (2 </a:t>
            </a:r>
            <a:r>
              <a:rPr lang="en-US" dirty="0" err="1" smtClean="0"/>
              <a:t>octeţi</a:t>
            </a:r>
            <a:r>
              <a:rPr lang="en-US" dirty="0" smtClean="0"/>
              <a:t>) - </a:t>
            </a:r>
            <a:r>
              <a:rPr lang="en-US" dirty="0" err="1" smtClean="0"/>
              <a:t>permite</a:t>
            </a:r>
            <a:r>
              <a:rPr lang="en-US" dirty="0" smtClean="0"/>
              <a:t> </a:t>
            </a:r>
            <a:r>
              <a:rPr lang="en-US" dirty="0" err="1" smtClean="0"/>
              <a:t>identificarea</a:t>
            </a:r>
            <a:r>
              <a:rPr lang="en-US" dirty="0" smtClean="0"/>
              <a:t> </a:t>
            </a:r>
            <a:r>
              <a:rPr lang="en-US" dirty="0" err="1" smtClean="0"/>
              <a:t>poziţiei</a:t>
            </a:r>
            <a:r>
              <a:rPr lang="en-US" dirty="0" smtClean="0"/>
              <a:t> </a:t>
            </a:r>
            <a:r>
              <a:rPr lang="en-US" dirty="0" err="1" smtClean="0"/>
              <a:t>unor</a:t>
            </a:r>
            <a:r>
              <a:rPr lang="en-US" dirty="0" smtClean="0"/>
              <a:t> date de </a:t>
            </a:r>
            <a:r>
              <a:rPr lang="en-US" dirty="0" err="1" smtClean="0"/>
              <a:t>urgenţă</a:t>
            </a:r>
            <a:r>
              <a:rPr lang="en-US" dirty="0" smtClean="0"/>
              <a:t>, </a:t>
            </a:r>
            <a:r>
              <a:rPr lang="en-US" dirty="0" err="1" smtClean="0"/>
              <a:t>în</a:t>
            </a:r>
            <a:r>
              <a:rPr lang="en-US" dirty="0" smtClean="0"/>
              <a:t> </a:t>
            </a:r>
            <a:r>
              <a:rPr lang="en-US" dirty="0" err="1" smtClean="0"/>
              <a:t>cadrul</a:t>
            </a:r>
            <a:r>
              <a:rPr lang="en-US" dirty="0" smtClean="0"/>
              <a:t> </a:t>
            </a:r>
            <a:r>
              <a:rPr lang="en-US" dirty="0" err="1" smtClean="0"/>
              <a:t>protocolului</a:t>
            </a:r>
            <a:r>
              <a:rPr lang="en-US" dirty="0" smtClean="0"/>
              <a:t> TCP; </a:t>
            </a:r>
          </a:p>
          <a:p>
            <a:r>
              <a:rPr lang="en-US" dirty="0" smtClean="0"/>
              <a:t>● </a:t>
            </a:r>
            <a:r>
              <a:rPr lang="en-US" dirty="0" err="1" smtClean="0"/>
              <a:t>Optiuni</a:t>
            </a:r>
            <a:r>
              <a:rPr lang="en-US" dirty="0" smtClean="0"/>
              <a:t> – 32 </a:t>
            </a:r>
            <a:r>
              <a:rPr lang="en-US" dirty="0" err="1" smtClean="0"/>
              <a:t>biţi</a:t>
            </a:r>
            <a:r>
              <a:rPr lang="en-US" dirty="0" smtClean="0"/>
              <a:t> (4 </a:t>
            </a:r>
            <a:r>
              <a:rPr lang="en-US" dirty="0" err="1" smtClean="0"/>
              <a:t>octeţi</a:t>
            </a:r>
            <a:r>
              <a:rPr lang="en-US" dirty="0" smtClean="0"/>
              <a:t>) - a </a:t>
            </a:r>
            <a:r>
              <a:rPr lang="en-US" dirty="0" err="1" smtClean="0"/>
              <a:t>fost</a:t>
            </a:r>
            <a:r>
              <a:rPr lang="en-US" dirty="0" smtClean="0"/>
              <a:t> </a:t>
            </a:r>
            <a:r>
              <a:rPr lang="en-US" dirty="0" err="1" smtClean="0"/>
              <a:t>proiectat</a:t>
            </a:r>
            <a:r>
              <a:rPr lang="en-US" dirty="0" smtClean="0"/>
              <a:t> </a:t>
            </a:r>
            <a:r>
              <a:rPr lang="en-US" dirty="0" err="1" smtClean="0"/>
              <a:t>pentru</a:t>
            </a:r>
            <a:r>
              <a:rPr lang="en-US" dirty="0" smtClean="0"/>
              <a:t> a </a:t>
            </a:r>
            <a:r>
              <a:rPr lang="en-US" dirty="0" err="1" smtClean="0"/>
              <a:t>permite</a:t>
            </a:r>
            <a:r>
              <a:rPr lang="en-US" dirty="0" smtClean="0"/>
              <a:t> </a:t>
            </a:r>
            <a:r>
              <a:rPr lang="en-US" dirty="0" err="1" smtClean="0"/>
              <a:t>adăugarea</a:t>
            </a:r>
            <a:r>
              <a:rPr lang="en-US" dirty="0" smtClean="0"/>
              <a:t> </a:t>
            </a:r>
            <a:r>
              <a:rPr lang="en-US" dirty="0" err="1" smtClean="0"/>
              <a:t>unor</a:t>
            </a:r>
            <a:r>
              <a:rPr lang="en-US" dirty="0" smtClean="0"/>
              <a:t> </a:t>
            </a:r>
            <a:r>
              <a:rPr lang="en-US" dirty="0" err="1" smtClean="0"/>
              <a:t>facilităţi</a:t>
            </a:r>
            <a:r>
              <a:rPr lang="en-US" dirty="0" smtClean="0"/>
              <a:t> </a:t>
            </a:r>
            <a:r>
              <a:rPr lang="en-US" dirty="0" err="1" smtClean="0"/>
              <a:t>suplimentare</a:t>
            </a:r>
            <a:r>
              <a:rPr lang="en-US" dirty="0" smtClean="0"/>
              <a:t> </a:t>
            </a:r>
            <a:r>
              <a:rPr lang="en-US" dirty="0" err="1" smtClean="0"/>
              <a:t>neacoperite</a:t>
            </a:r>
            <a:r>
              <a:rPr lang="en-US" dirty="0" smtClean="0"/>
              <a:t> de </a:t>
            </a:r>
            <a:r>
              <a:rPr lang="en-US" dirty="0" err="1" smtClean="0"/>
              <a:t>antetul</a:t>
            </a:r>
            <a:r>
              <a:rPr lang="en-US" dirty="0" smtClean="0"/>
              <a:t> </a:t>
            </a:r>
            <a:r>
              <a:rPr lang="en-US" dirty="0" err="1" smtClean="0"/>
              <a:t>obişnuit</a:t>
            </a:r>
            <a:r>
              <a:rPr lang="en-US" dirty="0" smtClean="0"/>
              <a:t>. </a:t>
            </a:r>
            <a:r>
              <a:rPr lang="en-US" dirty="0" err="1" smtClean="0"/>
              <a:t>Cea</a:t>
            </a:r>
            <a:r>
              <a:rPr lang="en-US" dirty="0" smtClean="0"/>
              <a:t> </a:t>
            </a:r>
            <a:r>
              <a:rPr lang="en-US" dirty="0" err="1" smtClean="0"/>
              <a:t>mai</a:t>
            </a:r>
            <a:r>
              <a:rPr lang="en-US" dirty="0" smtClean="0"/>
              <a:t> </a:t>
            </a:r>
            <a:r>
              <a:rPr lang="en-US" dirty="0" err="1" smtClean="0"/>
              <a:t>importantă</a:t>
            </a:r>
            <a:r>
              <a:rPr lang="en-US" dirty="0" smtClean="0"/>
              <a:t> </a:t>
            </a:r>
            <a:r>
              <a:rPr lang="en-US" dirty="0" err="1" smtClean="0"/>
              <a:t>opţiune</a:t>
            </a:r>
            <a:r>
              <a:rPr lang="en-US" dirty="0" smtClean="0"/>
              <a:t>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aceea</a:t>
            </a:r>
            <a:r>
              <a:rPr lang="en-US" dirty="0" smtClean="0"/>
              <a:t> care </a:t>
            </a:r>
            <a:r>
              <a:rPr lang="en-US" dirty="0" err="1" smtClean="0"/>
              <a:t>permite</a:t>
            </a:r>
            <a:r>
              <a:rPr lang="en-US" dirty="0" smtClean="0"/>
              <a:t> </a:t>
            </a:r>
            <a:r>
              <a:rPr lang="en-US" dirty="0" err="1" smtClean="0"/>
              <a:t>fiecărei</a:t>
            </a:r>
            <a:r>
              <a:rPr lang="en-US" dirty="0" smtClean="0"/>
              <a:t> </a:t>
            </a:r>
            <a:r>
              <a:rPr lang="en-US" dirty="0" err="1" smtClean="0"/>
              <a:t>maşini</a:t>
            </a:r>
            <a:r>
              <a:rPr lang="en-US" dirty="0" smtClean="0"/>
              <a:t> </a:t>
            </a:r>
            <a:r>
              <a:rPr lang="en-US" dirty="0" err="1" smtClean="0"/>
              <a:t>să</a:t>
            </a:r>
            <a:r>
              <a:rPr lang="en-US" dirty="0" smtClean="0"/>
              <a:t> </a:t>
            </a:r>
            <a:r>
              <a:rPr lang="en-US" dirty="0" err="1" smtClean="0"/>
              <a:t>specifice</a:t>
            </a:r>
            <a:r>
              <a:rPr lang="en-US" dirty="0" smtClean="0"/>
              <a:t> </a:t>
            </a:r>
            <a:r>
              <a:rPr lang="en-US" dirty="0" err="1" smtClean="0"/>
              <a:t>încărcarea</a:t>
            </a:r>
            <a:r>
              <a:rPr lang="en-US" dirty="0" smtClean="0"/>
              <a:t> </a:t>
            </a:r>
            <a:r>
              <a:rPr lang="en-US" dirty="0" err="1" smtClean="0"/>
              <a:t>maximă</a:t>
            </a:r>
            <a:r>
              <a:rPr lang="en-US" dirty="0" smtClean="0"/>
              <a:t> de </a:t>
            </a:r>
            <a:r>
              <a:rPr lang="en-US" dirty="0" err="1" smtClean="0"/>
              <a:t>informaţie</a:t>
            </a:r>
            <a:r>
              <a:rPr lang="en-US" dirty="0" smtClean="0"/>
              <a:t> </a:t>
            </a:r>
            <a:r>
              <a:rPr lang="en-US" dirty="0" err="1" smtClean="0"/>
              <a:t>utilă</a:t>
            </a:r>
            <a:r>
              <a:rPr lang="en-US" dirty="0" smtClean="0"/>
              <a:t> TCP </a:t>
            </a:r>
            <a:r>
              <a:rPr lang="en-US" dirty="0" err="1" smtClean="0"/>
              <a:t>pe</a:t>
            </a:r>
            <a:r>
              <a:rPr lang="en-US" dirty="0" smtClean="0"/>
              <a:t> care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dispusă</a:t>
            </a:r>
            <a:r>
              <a:rPr lang="en-US" dirty="0" smtClean="0"/>
              <a:t> </a:t>
            </a:r>
            <a:r>
              <a:rPr lang="en-US" dirty="0" err="1" smtClean="0"/>
              <a:t>să</a:t>
            </a:r>
            <a:r>
              <a:rPr lang="en-US" dirty="0" smtClean="0"/>
              <a:t> o </a:t>
            </a:r>
            <a:r>
              <a:rPr lang="en-US" dirty="0" err="1" smtClean="0"/>
              <a:t>accepte</a:t>
            </a:r>
            <a:r>
              <a:rPr lang="en-US" dirty="0" smtClean="0"/>
              <a:t>; </a:t>
            </a:r>
          </a:p>
          <a:p>
            <a:r>
              <a:rPr lang="en-US" dirty="0" smtClean="0"/>
              <a:t>● Date - </a:t>
            </a:r>
            <a:r>
              <a:rPr lang="en-US" dirty="0" err="1" smtClean="0"/>
              <a:t>Datele</a:t>
            </a:r>
            <a:r>
              <a:rPr lang="en-US" dirty="0" smtClean="0"/>
              <a:t> </a:t>
            </a:r>
            <a:r>
              <a:rPr lang="en-US" dirty="0" err="1" smtClean="0"/>
              <a:t>protocolului</a:t>
            </a:r>
            <a:r>
              <a:rPr lang="en-US" dirty="0" smtClean="0"/>
              <a:t> </a:t>
            </a:r>
            <a:r>
              <a:rPr lang="en-US" dirty="0" err="1" smtClean="0"/>
              <a:t>nivelului</a:t>
            </a:r>
            <a:r>
              <a:rPr lang="en-US" dirty="0" smtClean="0"/>
              <a:t> superior;</a:t>
            </a:r>
          </a:p>
        </p:txBody>
      </p:sp>
      <p:pic>
        <p:nvPicPr>
          <p:cNvPr id="5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b="10555"/>
          <a:stretch/>
        </p:blipFill>
        <p:spPr bwMode="auto">
          <a:xfrm>
            <a:off x="262928" y="0"/>
            <a:ext cx="8881071" cy="27286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81882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98702"/>
          </a:xfrm>
        </p:spPr>
        <p:txBody>
          <a:bodyPr>
            <a:normAutofit fontScale="90000"/>
          </a:bodyPr>
          <a:lstStyle/>
          <a:p>
            <a:r>
              <a:rPr lang="en-US" i="1" dirty="0" err="1"/>
              <a:t>Reasamblarea</a:t>
            </a:r>
            <a:r>
              <a:rPr lang="en-US" i="1" dirty="0"/>
              <a:t> </a:t>
            </a:r>
            <a:r>
              <a:rPr lang="en-US" i="1" dirty="0" err="1"/>
              <a:t>în</a:t>
            </a:r>
            <a:r>
              <a:rPr lang="en-US" i="1" dirty="0"/>
              <a:t> </a:t>
            </a:r>
            <a:r>
              <a:rPr lang="en-US" i="1" dirty="0" err="1"/>
              <a:t>ordine</a:t>
            </a:r>
            <a:r>
              <a:rPr lang="en-US" i="1" dirty="0"/>
              <a:t> a </a:t>
            </a:r>
            <a:r>
              <a:rPr lang="en-US" i="1" dirty="0" err="1"/>
              <a:t>segmentelor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63828"/>
            <a:ext cx="12192000" cy="1738551"/>
          </a:xfrm>
        </p:spPr>
        <p:txBody>
          <a:bodyPr/>
          <a:lstStyle/>
          <a:p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alocate</a:t>
            </a:r>
            <a:r>
              <a:rPr lang="en-US" dirty="0"/>
              <a:t> </a:t>
            </a:r>
            <a:r>
              <a:rPr lang="en-US" dirty="0" err="1"/>
              <a:t>numere</a:t>
            </a:r>
            <a:r>
              <a:rPr lang="en-US" dirty="0"/>
              <a:t> de </a:t>
            </a:r>
            <a:r>
              <a:rPr lang="en-US" dirty="0" err="1"/>
              <a:t>secvenţă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antetul</a:t>
            </a:r>
            <a:r>
              <a:rPr lang="en-US" dirty="0"/>
              <a:t> </a:t>
            </a:r>
            <a:r>
              <a:rPr lang="en-US" dirty="0" err="1"/>
              <a:t>fiecărui</a:t>
            </a:r>
            <a:r>
              <a:rPr lang="en-US" dirty="0"/>
              <a:t> segment.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timpul</a:t>
            </a:r>
            <a:r>
              <a:rPr lang="en-US" dirty="0"/>
              <a:t> </a:t>
            </a:r>
            <a:r>
              <a:rPr lang="en-US" dirty="0" err="1"/>
              <a:t>instalării</a:t>
            </a:r>
            <a:r>
              <a:rPr lang="en-US" dirty="0"/>
              <a:t> </a:t>
            </a:r>
            <a:r>
              <a:rPr lang="en-US" dirty="0" err="1"/>
              <a:t>sesiunii</a:t>
            </a:r>
            <a:r>
              <a:rPr lang="en-US" dirty="0"/>
              <a:t>, un </a:t>
            </a:r>
            <a:r>
              <a:rPr lang="en-US" dirty="0" err="1"/>
              <a:t>număr</a:t>
            </a:r>
            <a:r>
              <a:rPr lang="en-US" dirty="0"/>
              <a:t> de </a:t>
            </a:r>
            <a:r>
              <a:rPr lang="en-US" dirty="0" err="1"/>
              <a:t>secvenţă</a:t>
            </a:r>
            <a:r>
              <a:rPr lang="en-US" dirty="0"/>
              <a:t> </a:t>
            </a:r>
            <a:r>
              <a:rPr lang="en-US" dirty="0" err="1"/>
              <a:t>iniţial</a:t>
            </a:r>
            <a:r>
              <a:rPr lang="en-US" dirty="0"/>
              <a:t> (ISN)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setat</a:t>
            </a:r>
            <a:r>
              <a:rPr lang="en-US" dirty="0"/>
              <a:t>. </a:t>
            </a: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număr</a:t>
            </a:r>
            <a:r>
              <a:rPr lang="en-US" dirty="0"/>
              <a:t> de </a:t>
            </a:r>
            <a:r>
              <a:rPr lang="en-US" dirty="0" err="1"/>
              <a:t>secvenţă</a:t>
            </a:r>
            <a:r>
              <a:rPr lang="en-US" dirty="0"/>
              <a:t> </a:t>
            </a:r>
            <a:r>
              <a:rPr lang="en-US" dirty="0" err="1"/>
              <a:t>iniţial</a:t>
            </a:r>
            <a:r>
              <a:rPr lang="en-US" dirty="0"/>
              <a:t> </a:t>
            </a:r>
            <a:r>
              <a:rPr lang="en-US" dirty="0" err="1"/>
              <a:t>reprezintă</a:t>
            </a:r>
            <a:r>
              <a:rPr lang="en-US" dirty="0"/>
              <a:t> </a:t>
            </a:r>
            <a:r>
              <a:rPr lang="en-US" dirty="0" err="1"/>
              <a:t>valoarea</a:t>
            </a:r>
            <a:r>
              <a:rPr lang="en-US" dirty="0"/>
              <a:t> de </a:t>
            </a:r>
            <a:r>
              <a:rPr lang="en-US" dirty="0" err="1"/>
              <a:t>pornire</a:t>
            </a:r>
            <a:r>
              <a:rPr lang="en-US" dirty="0"/>
              <a:t> a </a:t>
            </a:r>
            <a:r>
              <a:rPr lang="en-US" dirty="0" err="1"/>
              <a:t>octeţilor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sesiune</a:t>
            </a:r>
            <a:r>
              <a:rPr lang="en-US" dirty="0"/>
              <a:t>, care </a:t>
            </a:r>
            <a:r>
              <a:rPr lang="en-US" dirty="0" err="1"/>
              <a:t>vor</a:t>
            </a:r>
            <a:r>
              <a:rPr lang="en-US" dirty="0"/>
              <a:t> fi </a:t>
            </a:r>
            <a:r>
              <a:rPr lang="en-US" dirty="0" err="1"/>
              <a:t>transmişi</a:t>
            </a:r>
            <a:r>
              <a:rPr lang="en-US" dirty="0"/>
              <a:t> la </a:t>
            </a:r>
            <a:r>
              <a:rPr lang="en-US" dirty="0" err="1"/>
              <a:t>receptoar</a:t>
            </a:r>
            <a:r>
              <a:rPr lang="en-US" dirty="0"/>
              <a:t>.</a:t>
            </a: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b="16423"/>
          <a:stretch/>
        </p:blipFill>
        <p:spPr bwMode="auto">
          <a:xfrm>
            <a:off x="1324601" y="2763628"/>
            <a:ext cx="8288956" cy="355720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670810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5897578" cy="475134"/>
          </a:xfrm>
        </p:spPr>
        <p:txBody>
          <a:bodyPr>
            <a:normAutofit fontScale="90000"/>
          </a:bodyPr>
          <a:lstStyle/>
          <a:p>
            <a:r>
              <a:rPr lang="en-US" i="1" dirty="0" err="1"/>
              <a:t>Controlul</a:t>
            </a:r>
            <a:r>
              <a:rPr lang="en-US" i="1" dirty="0"/>
              <a:t> </a:t>
            </a:r>
            <a:r>
              <a:rPr lang="en-US" i="1" dirty="0" err="1"/>
              <a:t>congestiei</a:t>
            </a:r>
            <a:r>
              <a:rPr lang="en-US" i="1" dirty="0"/>
              <a:t> </a:t>
            </a:r>
            <a:r>
              <a:rPr lang="en-US" i="1" dirty="0" err="1"/>
              <a:t>în</a:t>
            </a:r>
            <a:r>
              <a:rPr lang="en-US" i="1" dirty="0"/>
              <a:t> </a:t>
            </a:r>
            <a:r>
              <a:rPr lang="en-US" i="1" dirty="0" smtClean="0"/>
              <a:t>TCP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88541"/>
            <a:ext cx="12192000" cy="5188422"/>
          </a:xfrm>
        </p:spPr>
        <p:txBody>
          <a:bodyPr/>
          <a:lstStyle/>
          <a:p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dintre</a:t>
            </a:r>
            <a:r>
              <a:rPr lang="en-US" dirty="0"/>
              <a:t> </a:t>
            </a:r>
            <a:r>
              <a:rPr lang="en-US" dirty="0" err="1"/>
              <a:t>funcţiile</a:t>
            </a:r>
            <a:r>
              <a:rPr lang="en-US" dirty="0"/>
              <a:t> </a:t>
            </a:r>
            <a:r>
              <a:rPr lang="en-US" dirty="0" err="1"/>
              <a:t>protocolului</a:t>
            </a:r>
            <a:r>
              <a:rPr lang="en-US" dirty="0"/>
              <a:t> TCP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se </a:t>
            </a:r>
            <a:r>
              <a:rPr lang="en-US" dirty="0" err="1"/>
              <a:t>asigure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fiecare</a:t>
            </a:r>
            <a:r>
              <a:rPr lang="en-US" dirty="0"/>
              <a:t> segment </a:t>
            </a:r>
            <a:r>
              <a:rPr lang="en-US" dirty="0" err="1"/>
              <a:t>ajunge</a:t>
            </a:r>
            <a:r>
              <a:rPr lang="en-US" dirty="0"/>
              <a:t> la </a:t>
            </a:r>
            <a:r>
              <a:rPr lang="en-US" dirty="0" err="1"/>
              <a:t>destinaţie</a:t>
            </a:r>
            <a:r>
              <a:rPr lang="en-US" dirty="0" smtClean="0"/>
              <a:t>.</a:t>
            </a:r>
          </a:p>
          <a:p>
            <a:r>
              <a:rPr lang="en-US" dirty="0"/>
              <a:t>TCP </a:t>
            </a:r>
            <a:r>
              <a:rPr lang="en-US" dirty="0" err="1"/>
              <a:t>foloseşte</a:t>
            </a:r>
            <a:r>
              <a:rPr lang="en-US" dirty="0"/>
              <a:t> </a:t>
            </a:r>
            <a:r>
              <a:rPr lang="en-US" dirty="0" err="1"/>
              <a:t>numărul</a:t>
            </a:r>
            <a:r>
              <a:rPr lang="en-US" dirty="0"/>
              <a:t> de </a:t>
            </a:r>
            <a:r>
              <a:rPr lang="en-US" dirty="0" err="1"/>
              <a:t>confirmare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segmentele</a:t>
            </a:r>
            <a:r>
              <a:rPr lang="en-US" dirty="0"/>
              <a:t> </a:t>
            </a:r>
            <a:r>
              <a:rPr lang="en-US" dirty="0" err="1"/>
              <a:t>trimise</a:t>
            </a:r>
            <a:r>
              <a:rPr lang="en-US" dirty="0"/>
              <a:t> </a:t>
            </a:r>
            <a:r>
              <a:rPr lang="en-US" dirty="0" err="1"/>
              <a:t>înapoi</a:t>
            </a:r>
            <a:r>
              <a:rPr lang="en-US" dirty="0"/>
              <a:t> la </a:t>
            </a:r>
            <a:r>
              <a:rPr lang="en-US" dirty="0" err="1"/>
              <a:t>sursă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indica</a:t>
            </a:r>
            <a:r>
              <a:rPr lang="en-US" dirty="0"/>
              <a:t> </a:t>
            </a:r>
            <a:r>
              <a:rPr lang="en-US" dirty="0" err="1"/>
              <a:t>octetul</a:t>
            </a:r>
            <a:r>
              <a:rPr lang="en-US" dirty="0"/>
              <a:t> </a:t>
            </a:r>
            <a:r>
              <a:rPr lang="en-US" dirty="0" err="1"/>
              <a:t>următor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sesiune</a:t>
            </a:r>
            <a:r>
              <a:rPr lang="en-US" dirty="0"/>
              <a:t>, </a:t>
            </a:r>
            <a:r>
              <a:rPr lang="en-US" dirty="0" err="1"/>
              <a:t>pe</a:t>
            </a:r>
            <a:r>
              <a:rPr lang="en-US" dirty="0"/>
              <a:t> care </a:t>
            </a:r>
            <a:r>
              <a:rPr lang="en-US" dirty="0" err="1"/>
              <a:t>receptorul</a:t>
            </a:r>
            <a:r>
              <a:rPr lang="en-US" dirty="0"/>
              <a:t> se </a:t>
            </a:r>
            <a:r>
              <a:rPr lang="en-US" dirty="0" err="1"/>
              <a:t>aşteaptă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-l </a:t>
            </a:r>
            <a:r>
              <a:rPr lang="en-US" dirty="0" err="1"/>
              <a:t>primească</a:t>
            </a:r>
            <a:r>
              <a:rPr lang="en-US" dirty="0"/>
              <a:t>. </a:t>
            </a:r>
            <a:r>
              <a:rPr lang="en-US" dirty="0" err="1"/>
              <a:t>Aceasta</a:t>
            </a:r>
            <a:r>
              <a:rPr lang="en-US" dirty="0"/>
              <a:t> se </a:t>
            </a:r>
            <a:r>
              <a:rPr lang="en-US" dirty="0" err="1"/>
              <a:t>numeşte</a:t>
            </a:r>
            <a:r>
              <a:rPr lang="en-US" dirty="0"/>
              <a:t> </a:t>
            </a:r>
            <a:r>
              <a:rPr lang="en-US" dirty="0" err="1"/>
              <a:t>confirmare</a:t>
            </a:r>
            <a:r>
              <a:rPr lang="en-US" dirty="0"/>
              <a:t> (acknowledgement). </a:t>
            </a:r>
            <a:endParaRPr lang="en-US" dirty="0" smtClean="0"/>
          </a:p>
          <a:p>
            <a:r>
              <a:rPr lang="en-US" dirty="0" err="1"/>
              <a:t>fiecare</a:t>
            </a:r>
            <a:r>
              <a:rPr lang="en-US" dirty="0"/>
              <a:t> </a:t>
            </a:r>
            <a:r>
              <a:rPr lang="en-US" dirty="0" err="1"/>
              <a:t>conexiune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de </a:t>
            </a:r>
            <a:r>
              <a:rPr lang="en-US" dirty="0" err="1"/>
              <a:t>fapt</a:t>
            </a:r>
            <a:r>
              <a:rPr lang="en-US" dirty="0"/>
              <a:t> un </a:t>
            </a:r>
            <a:r>
              <a:rPr lang="en-US" dirty="0" err="1"/>
              <a:t>ansamblu</a:t>
            </a:r>
            <a:r>
              <a:rPr lang="en-US" dirty="0"/>
              <a:t> de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sesiuni</a:t>
            </a:r>
            <a:r>
              <a:rPr lang="en-US" dirty="0"/>
              <a:t>, </a:t>
            </a:r>
            <a:r>
              <a:rPr lang="en-US" dirty="0" err="1"/>
              <a:t>fiecare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o </a:t>
            </a:r>
            <a:r>
              <a:rPr lang="en-US" dirty="0" err="1"/>
              <a:t>singură</a:t>
            </a:r>
            <a:r>
              <a:rPr lang="en-US" dirty="0"/>
              <a:t> </a:t>
            </a:r>
            <a:r>
              <a:rPr lang="en-US" dirty="0" err="1"/>
              <a:t>direcţie</a:t>
            </a:r>
            <a:r>
              <a:rPr lang="en-US" dirty="0"/>
              <a:t>. </a:t>
            </a:r>
            <a:r>
              <a:rPr lang="en-US" dirty="0" err="1"/>
              <a:t>Numerele</a:t>
            </a:r>
            <a:r>
              <a:rPr lang="en-US" dirty="0"/>
              <a:t> de </a:t>
            </a:r>
            <a:r>
              <a:rPr lang="en-US" dirty="0" err="1"/>
              <a:t>secvenţă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numerele</a:t>
            </a:r>
            <a:r>
              <a:rPr lang="en-US" dirty="0"/>
              <a:t> de </a:t>
            </a:r>
            <a:r>
              <a:rPr lang="en-US" dirty="0" err="1"/>
              <a:t>confirmare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transmise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ambele</a:t>
            </a:r>
            <a:r>
              <a:rPr lang="en-US" dirty="0"/>
              <a:t> </a:t>
            </a:r>
            <a:r>
              <a:rPr lang="en-US" dirty="0" err="1"/>
              <a:t>direcţii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/>
              <a:t>Mecanismul</a:t>
            </a:r>
            <a:r>
              <a:rPr lang="en-US" dirty="0"/>
              <a:t> de feedback TCP </a:t>
            </a:r>
            <a:r>
              <a:rPr lang="en-US" dirty="0" err="1"/>
              <a:t>ajustează</a:t>
            </a:r>
            <a:r>
              <a:rPr lang="en-US" dirty="0"/>
              <a:t> rata </a:t>
            </a:r>
            <a:r>
              <a:rPr lang="en-US" dirty="0" err="1"/>
              <a:t>efectivă</a:t>
            </a:r>
            <a:r>
              <a:rPr lang="en-US" dirty="0"/>
              <a:t> de </a:t>
            </a:r>
            <a:r>
              <a:rPr lang="en-US" dirty="0" err="1"/>
              <a:t>transmitere</a:t>
            </a:r>
            <a:r>
              <a:rPr lang="en-US" dirty="0"/>
              <a:t> a </a:t>
            </a:r>
            <a:r>
              <a:rPr lang="en-US" dirty="0" err="1"/>
              <a:t>datelor</a:t>
            </a:r>
            <a:r>
              <a:rPr lang="en-US" dirty="0"/>
              <a:t> la </a:t>
            </a:r>
            <a:r>
              <a:rPr lang="en-US" dirty="0" err="1"/>
              <a:t>debitul</a:t>
            </a:r>
            <a:r>
              <a:rPr lang="en-US" dirty="0"/>
              <a:t> maxim </a:t>
            </a:r>
            <a:r>
              <a:rPr lang="en-US" dirty="0" err="1"/>
              <a:t>pe</a:t>
            </a:r>
            <a:r>
              <a:rPr lang="en-US" dirty="0"/>
              <a:t> care </a:t>
            </a:r>
            <a:r>
              <a:rPr lang="en-US" dirty="0" err="1"/>
              <a:t>reţeaua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dispozitivul</a:t>
            </a:r>
            <a:r>
              <a:rPr lang="en-US" dirty="0"/>
              <a:t> </a:t>
            </a:r>
            <a:r>
              <a:rPr lang="en-US" dirty="0" err="1"/>
              <a:t>destinaţie</a:t>
            </a:r>
            <a:r>
              <a:rPr lang="en-US" dirty="0"/>
              <a:t> </a:t>
            </a:r>
            <a:r>
              <a:rPr lang="en-US" dirty="0" err="1"/>
              <a:t>îl</a:t>
            </a:r>
            <a:r>
              <a:rPr lang="en-US" dirty="0"/>
              <a:t> pot </a:t>
            </a:r>
            <a:r>
              <a:rPr lang="en-US" dirty="0" err="1"/>
              <a:t>suporta</a:t>
            </a:r>
            <a:r>
              <a:rPr lang="en-US" dirty="0"/>
              <a:t> </a:t>
            </a:r>
            <a:r>
              <a:rPr lang="en-US" dirty="0" err="1"/>
              <a:t>fără</a:t>
            </a:r>
            <a:r>
              <a:rPr lang="en-US" dirty="0"/>
              <a:t> </a:t>
            </a:r>
            <a:r>
              <a:rPr lang="en-US" dirty="0" err="1"/>
              <a:t>pierderi</a:t>
            </a:r>
            <a:r>
              <a:rPr lang="en-US" dirty="0"/>
              <a:t>.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07013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b="9322"/>
          <a:stretch/>
        </p:blipFill>
        <p:spPr bwMode="auto">
          <a:xfrm>
            <a:off x="1033910" y="565199"/>
            <a:ext cx="10322751" cy="51475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292593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3521529" cy="734785"/>
          </a:xfrm>
        </p:spPr>
        <p:txBody>
          <a:bodyPr>
            <a:normAutofit/>
          </a:bodyPr>
          <a:lstStyle/>
          <a:p>
            <a:r>
              <a:rPr lang="en-US" b="1" dirty="0" err="1"/>
              <a:t>Protocolul</a:t>
            </a:r>
            <a:r>
              <a:rPr lang="en-US" b="1" dirty="0"/>
              <a:t> </a:t>
            </a:r>
            <a:r>
              <a:rPr lang="en-US" b="1" dirty="0" smtClean="0"/>
              <a:t>UDP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11354"/>
            <a:ext cx="12192000" cy="5313406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UDP </a:t>
            </a:r>
            <a:r>
              <a:rPr lang="en-US" dirty="0" err="1"/>
              <a:t>este</a:t>
            </a:r>
            <a:r>
              <a:rPr lang="en-US" dirty="0"/>
              <a:t> un protocol </a:t>
            </a:r>
            <a:r>
              <a:rPr lang="en-US" dirty="0" err="1"/>
              <a:t>simplu</a:t>
            </a:r>
            <a:r>
              <a:rPr lang="en-US" dirty="0"/>
              <a:t> care </a:t>
            </a:r>
            <a:r>
              <a:rPr lang="en-US" dirty="0" err="1"/>
              <a:t>oferă</a:t>
            </a:r>
            <a:r>
              <a:rPr lang="en-US" dirty="0"/>
              <a:t> </a:t>
            </a:r>
            <a:r>
              <a:rPr lang="en-US" dirty="0" err="1"/>
              <a:t>funcţiile</a:t>
            </a:r>
            <a:r>
              <a:rPr lang="en-US" dirty="0"/>
              <a:t> de </a:t>
            </a:r>
            <a:r>
              <a:rPr lang="en-US" dirty="0" err="1"/>
              <a:t>bază</a:t>
            </a:r>
            <a:r>
              <a:rPr lang="en-US" dirty="0"/>
              <a:t> ale </a:t>
            </a:r>
            <a:r>
              <a:rPr lang="en-US" dirty="0" err="1"/>
              <a:t>nivelului</a:t>
            </a:r>
            <a:r>
              <a:rPr lang="en-US" dirty="0"/>
              <a:t> transport. </a:t>
            </a:r>
            <a:r>
              <a:rPr lang="en-US" dirty="0" err="1"/>
              <a:t>Protocolul</a:t>
            </a:r>
            <a:r>
              <a:rPr lang="en-US" dirty="0"/>
              <a:t> UDP nu </a:t>
            </a:r>
            <a:r>
              <a:rPr lang="en-US" dirty="0" err="1"/>
              <a:t>stabileşte</a:t>
            </a:r>
            <a:r>
              <a:rPr lang="en-US" dirty="0"/>
              <a:t> o </a:t>
            </a:r>
            <a:r>
              <a:rPr lang="en-US" dirty="0" err="1"/>
              <a:t>conexiune</a:t>
            </a:r>
            <a:r>
              <a:rPr lang="en-US" dirty="0"/>
              <a:t> </a:t>
            </a:r>
            <a:r>
              <a:rPr lang="en-US" dirty="0" err="1"/>
              <a:t>între</a:t>
            </a:r>
            <a:r>
              <a:rPr lang="en-US" dirty="0"/>
              <a:t> </a:t>
            </a:r>
            <a:r>
              <a:rPr lang="en-US" dirty="0" err="1"/>
              <a:t>sursă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destinaţie</a:t>
            </a:r>
            <a:r>
              <a:rPr lang="en-US" dirty="0"/>
              <a:t> </a:t>
            </a:r>
            <a:r>
              <a:rPr lang="en-US" dirty="0" err="1"/>
              <a:t>înainte</a:t>
            </a:r>
            <a:r>
              <a:rPr lang="en-US" dirty="0"/>
              <a:t> de a </a:t>
            </a:r>
            <a:r>
              <a:rPr lang="en-US" dirty="0" err="1"/>
              <a:t>transmite</a:t>
            </a:r>
            <a:r>
              <a:rPr lang="en-US" dirty="0"/>
              <a:t> date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furnizează</a:t>
            </a:r>
            <a:r>
              <a:rPr lang="en-US" dirty="0"/>
              <a:t> o </a:t>
            </a:r>
            <a:r>
              <a:rPr lang="en-US" dirty="0" err="1"/>
              <a:t>încărcătură</a:t>
            </a:r>
            <a:r>
              <a:rPr lang="en-US" dirty="0"/>
              <a:t> </a:t>
            </a:r>
            <a:r>
              <a:rPr lang="en-US" dirty="0" err="1"/>
              <a:t>scăzută</a:t>
            </a:r>
            <a:r>
              <a:rPr lang="en-US" dirty="0"/>
              <a:t> </a:t>
            </a:r>
            <a:r>
              <a:rPr lang="en-US" dirty="0" err="1"/>
              <a:t>transportului</a:t>
            </a:r>
            <a:r>
              <a:rPr lang="en-US" dirty="0"/>
              <a:t> de date, </a:t>
            </a:r>
            <a:r>
              <a:rPr lang="en-US" dirty="0" err="1"/>
              <a:t>datorită</a:t>
            </a:r>
            <a:r>
              <a:rPr lang="en-US" dirty="0"/>
              <a:t> </a:t>
            </a:r>
            <a:r>
              <a:rPr lang="en-US" dirty="0" err="1"/>
              <a:t>faptului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antetul</a:t>
            </a:r>
            <a:r>
              <a:rPr lang="en-US" dirty="0"/>
              <a:t> </a:t>
            </a:r>
            <a:r>
              <a:rPr lang="en-US" dirty="0" err="1"/>
              <a:t>datagramei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mic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nu </a:t>
            </a:r>
            <a:r>
              <a:rPr lang="en-US" dirty="0" err="1"/>
              <a:t>administrează</a:t>
            </a:r>
            <a:r>
              <a:rPr lang="en-US" dirty="0"/>
              <a:t> </a:t>
            </a:r>
            <a:r>
              <a:rPr lang="en-US" dirty="0" err="1"/>
              <a:t>traficul</a:t>
            </a:r>
            <a:r>
              <a:rPr lang="en-US" dirty="0"/>
              <a:t> </a:t>
            </a:r>
            <a:r>
              <a:rPr lang="en-US" dirty="0" err="1"/>
              <a:t>reţelei</a:t>
            </a:r>
            <a:r>
              <a:rPr lang="en-US" dirty="0"/>
              <a:t>. </a:t>
            </a:r>
          </a:p>
          <a:p>
            <a:r>
              <a:rPr lang="en-US" dirty="0" err="1"/>
              <a:t>Deoarece</a:t>
            </a:r>
            <a:r>
              <a:rPr lang="en-US" dirty="0"/>
              <a:t> UDP nu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orientat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conexiune</a:t>
            </a:r>
            <a:r>
              <a:rPr lang="en-US" dirty="0"/>
              <a:t>, </a:t>
            </a:r>
            <a:r>
              <a:rPr lang="en-US" dirty="0" err="1"/>
              <a:t>sesiunile</a:t>
            </a:r>
            <a:r>
              <a:rPr lang="en-US" dirty="0"/>
              <a:t> nu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stabilite</a:t>
            </a:r>
            <a:r>
              <a:rPr lang="en-US" dirty="0"/>
              <a:t> </a:t>
            </a:r>
            <a:r>
              <a:rPr lang="en-US" dirty="0" err="1"/>
              <a:t>înainte</a:t>
            </a:r>
            <a:r>
              <a:rPr lang="en-US" dirty="0"/>
              <a:t> ca </a:t>
            </a:r>
            <a:r>
              <a:rPr lang="en-US" dirty="0" err="1"/>
              <a:t>comunicarea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aibă</a:t>
            </a:r>
            <a:r>
              <a:rPr lang="en-US" dirty="0"/>
              <a:t> </a:t>
            </a:r>
            <a:r>
              <a:rPr lang="en-US" dirty="0" err="1"/>
              <a:t>loc</a:t>
            </a:r>
            <a:r>
              <a:rPr lang="en-US" dirty="0"/>
              <a:t>, cum se </a:t>
            </a:r>
            <a:r>
              <a:rPr lang="en-US" dirty="0" err="1"/>
              <a:t>întâmplă</a:t>
            </a:r>
            <a:r>
              <a:rPr lang="en-US" dirty="0"/>
              <a:t> cu TCP. UDP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declarat</a:t>
            </a:r>
            <a:r>
              <a:rPr lang="en-US" dirty="0"/>
              <a:t> a fi </a:t>
            </a:r>
            <a:r>
              <a:rPr lang="en-US" dirty="0" err="1"/>
              <a:t>bazat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tranzacţii</a:t>
            </a:r>
            <a:r>
              <a:rPr lang="en-US" dirty="0"/>
              <a:t>. Cu </a:t>
            </a:r>
            <a:r>
              <a:rPr lang="en-US" dirty="0" err="1"/>
              <a:t>alte</a:t>
            </a:r>
            <a:r>
              <a:rPr lang="en-US" dirty="0"/>
              <a:t> </a:t>
            </a:r>
            <a:r>
              <a:rPr lang="en-US" dirty="0" err="1"/>
              <a:t>cuvinte</a:t>
            </a:r>
            <a:r>
              <a:rPr lang="en-US" dirty="0"/>
              <a:t>, </a:t>
            </a:r>
            <a:r>
              <a:rPr lang="en-US" dirty="0" err="1"/>
              <a:t>atunci</a:t>
            </a:r>
            <a:r>
              <a:rPr lang="en-US" dirty="0"/>
              <a:t> </a:t>
            </a:r>
            <a:r>
              <a:rPr lang="en-US" dirty="0" err="1"/>
              <a:t>când</a:t>
            </a:r>
            <a:r>
              <a:rPr lang="en-US" dirty="0"/>
              <a:t> o </a:t>
            </a:r>
            <a:r>
              <a:rPr lang="en-US" dirty="0" err="1"/>
              <a:t>aplicaţie</a:t>
            </a:r>
            <a:r>
              <a:rPr lang="en-US" dirty="0"/>
              <a:t> are de </a:t>
            </a:r>
            <a:r>
              <a:rPr lang="en-US" dirty="0" err="1"/>
              <a:t>transmis</a:t>
            </a:r>
            <a:r>
              <a:rPr lang="en-US" dirty="0"/>
              <a:t> date, </a:t>
            </a:r>
            <a:r>
              <a:rPr lang="en-US" dirty="0" err="1"/>
              <a:t>acesta</a:t>
            </a:r>
            <a:r>
              <a:rPr lang="en-US" dirty="0"/>
              <a:t> </a:t>
            </a:r>
            <a:r>
              <a:rPr lang="en-US" dirty="0" err="1"/>
              <a:t>trimite</a:t>
            </a:r>
            <a:r>
              <a:rPr lang="en-US" dirty="0"/>
              <a:t> </a:t>
            </a:r>
            <a:r>
              <a:rPr lang="en-US" dirty="0" err="1"/>
              <a:t>pur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simplu</a:t>
            </a:r>
            <a:r>
              <a:rPr lang="en-US" dirty="0"/>
              <a:t> </a:t>
            </a:r>
            <a:r>
              <a:rPr lang="en-US" dirty="0" err="1"/>
              <a:t>acele</a:t>
            </a:r>
            <a:r>
              <a:rPr lang="en-US" dirty="0"/>
              <a:t> date.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O </a:t>
            </a:r>
            <a:r>
              <a:rPr lang="en-US" dirty="0"/>
              <a:t>parte din </a:t>
            </a:r>
            <a:r>
              <a:rPr lang="en-US" dirty="0" err="1"/>
              <a:t>protocoalele</a:t>
            </a:r>
            <a:r>
              <a:rPr lang="en-US" dirty="0"/>
              <a:t> </a:t>
            </a:r>
            <a:r>
              <a:rPr lang="en-US" dirty="0" err="1"/>
              <a:t>nivelului</a:t>
            </a:r>
            <a:r>
              <a:rPr lang="en-US" dirty="0"/>
              <a:t> </a:t>
            </a:r>
            <a:r>
              <a:rPr lang="en-US" dirty="0" err="1"/>
              <a:t>Aplicaţie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utilizează</a:t>
            </a:r>
            <a:r>
              <a:rPr lang="en-US" dirty="0"/>
              <a:t> UDP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următoarele</a:t>
            </a:r>
            <a:r>
              <a:rPr lang="en-US" dirty="0"/>
              <a:t>:</a:t>
            </a:r>
          </a:p>
          <a:p>
            <a:r>
              <a:rPr lang="en-US" dirty="0" smtClean="0"/>
              <a:t>DNS </a:t>
            </a:r>
            <a:r>
              <a:rPr lang="en-US" dirty="0"/>
              <a:t>(Domain Name System);</a:t>
            </a:r>
          </a:p>
          <a:p>
            <a:r>
              <a:rPr lang="en-US" dirty="0" smtClean="0"/>
              <a:t>SNMP </a:t>
            </a:r>
            <a:r>
              <a:rPr lang="en-US" dirty="0"/>
              <a:t>(Simple Network Management Protocol);</a:t>
            </a:r>
          </a:p>
          <a:p>
            <a:r>
              <a:rPr lang="en-US" dirty="0" smtClean="0"/>
              <a:t>DHCP </a:t>
            </a:r>
            <a:r>
              <a:rPr lang="en-US" dirty="0"/>
              <a:t>(Dynamic Host Configuration Protocol);</a:t>
            </a:r>
          </a:p>
          <a:p>
            <a:r>
              <a:rPr lang="en-US" dirty="0" smtClean="0"/>
              <a:t>RIP </a:t>
            </a:r>
            <a:r>
              <a:rPr lang="en-US" dirty="0"/>
              <a:t>(Routing Information Protocol);</a:t>
            </a:r>
          </a:p>
          <a:p>
            <a:r>
              <a:rPr lang="en-US" dirty="0" smtClean="0"/>
              <a:t>TFTP </a:t>
            </a:r>
            <a:r>
              <a:rPr lang="en-US" dirty="0"/>
              <a:t>(Trivial File Transfer Protocol);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9610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35772"/>
          </a:xfrm>
        </p:spPr>
        <p:txBody>
          <a:bodyPr>
            <a:normAutofit fontScale="90000"/>
          </a:bodyPr>
          <a:lstStyle/>
          <a:p>
            <a:r>
              <a:rPr lang="en-US" i="1" dirty="0" err="1"/>
              <a:t>Caracteristicile</a:t>
            </a:r>
            <a:r>
              <a:rPr lang="en-US" i="1" dirty="0"/>
              <a:t> </a:t>
            </a:r>
            <a:r>
              <a:rPr lang="en-US" i="1" dirty="0" err="1"/>
              <a:t>protocolului</a:t>
            </a:r>
            <a:r>
              <a:rPr lang="en-US" i="1" dirty="0"/>
              <a:t> UDP 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35772"/>
            <a:ext cx="12192000" cy="3902750"/>
          </a:xfrm>
        </p:spPr>
        <p:txBody>
          <a:bodyPr/>
          <a:lstStyle/>
          <a:p>
            <a:r>
              <a:rPr lang="en-US" dirty="0"/>
              <a:t>UDP </a:t>
            </a:r>
            <a:r>
              <a:rPr lang="en-US" dirty="0" err="1"/>
              <a:t>este</a:t>
            </a:r>
            <a:r>
              <a:rPr lang="en-US" dirty="0"/>
              <a:t> un protocol </a:t>
            </a:r>
            <a:r>
              <a:rPr lang="en-US" dirty="0" err="1"/>
              <a:t>simplu</a:t>
            </a:r>
            <a:r>
              <a:rPr lang="en-US" dirty="0"/>
              <a:t>, cu </a:t>
            </a:r>
            <a:r>
              <a:rPr lang="en-US" dirty="0" err="1"/>
              <a:t>puţine</a:t>
            </a:r>
            <a:r>
              <a:rPr lang="en-US" dirty="0"/>
              <a:t> </a:t>
            </a:r>
            <a:r>
              <a:rPr lang="en-US" dirty="0" err="1"/>
              <a:t>facilităţi</a:t>
            </a:r>
            <a:r>
              <a:rPr lang="en-US" dirty="0"/>
              <a:t>. Nu </a:t>
            </a:r>
            <a:r>
              <a:rPr lang="en-US" dirty="0" err="1"/>
              <a:t>realizează</a:t>
            </a:r>
            <a:r>
              <a:rPr lang="en-US" dirty="0"/>
              <a:t> </a:t>
            </a:r>
            <a:r>
              <a:rPr lang="en-US" dirty="0" err="1"/>
              <a:t>controlul</a:t>
            </a:r>
            <a:r>
              <a:rPr lang="en-US" dirty="0"/>
              <a:t> </a:t>
            </a:r>
            <a:r>
              <a:rPr lang="en-US" dirty="0" err="1"/>
              <a:t>fluxului</a:t>
            </a:r>
            <a:r>
              <a:rPr lang="en-US" dirty="0"/>
              <a:t>, a </a:t>
            </a:r>
            <a:r>
              <a:rPr lang="en-US" dirty="0" err="1"/>
              <a:t>erorilor</a:t>
            </a:r>
            <a:r>
              <a:rPr lang="en-US" dirty="0"/>
              <a:t>, nu </a:t>
            </a:r>
            <a:r>
              <a:rPr lang="en-US" dirty="0" err="1"/>
              <a:t>retransmite</a:t>
            </a:r>
            <a:r>
              <a:rPr lang="en-US" dirty="0"/>
              <a:t> </a:t>
            </a:r>
            <a:r>
              <a:rPr lang="en-US" dirty="0" err="1"/>
              <a:t>datagrame</a:t>
            </a:r>
            <a:r>
              <a:rPr lang="en-US" dirty="0"/>
              <a:t> </a:t>
            </a:r>
            <a:r>
              <a:rPr lang="en-US" dirty="0" err="1"/>
              <a:t>pierdute</a:t>
            </a:r>
            <a:r>
              <a:rPr lang="en-US" dirty="0"/>
              <a:t> etc. El </a:t>
            </a:r>
            <a:r>
              <a:rPr lang="en-US" dirty="0" err="1"/>
              <a:t>pur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simplu</a:t>
            </a:r>
            <a:r>
              <a:rPr lang="en-US" dirty="0"/>
              <a:t> </a:t>
            </a:r>
            <a:r>
              <a:rPr lang="en-US" dirty="0" err="1"/>
              <a:t>oferă</a:t>
            </a:r>
            <a:r>
              <a:rPr lang="en-US" dirty="0"/>
              <a:t> IP-</a:t>
            </a:r>
            <a:r>
              <a:rPr lang="en-US" dirty="0" err="1"/>
              <a:t>ului</a:t>
            </a:r>
            <a:r>
              <a:rPr lang="en-US" dirty="0"/>
              <a:t> un </a:t>
            </a:r>
            <a:r>
              <a:rPr lang="en-US" dirty="0" err="1"/>
              <a:t>mijloc</a:t>
            </a:r>
            <a:r>
              <a:rPr lang="en-US" dirty="0"/>
              <a:t> de </a:t>
            </a:r>
            <a:r>
              <a:rPr lang="en-US" dirty="0" err="1"/>
              <a:t>multiplexare</a:t>
            </a:r>
            <a:r>
              <a:rPr lang="en-US" dirty="0"/>
              <a:t> a </a:t>
            </a:r>
            <a:r>
              <a:rPr lang="en-US" dirty="0" err="1"/>
              <a:t>proceselor</a:t>
            </a:r>
            <a:r>
              <a:rPr lang="en-US" dirty="0"/>
              <a:t> (</a:t>
            </a:r>
            <a:r>
              <a:rPr lang="en-US" dirty="0" err="1"/>
              <a:t>aplicaţiilor</a:t>
            </a:r>
            <a:r>
              <a:rPr lang="en-US" dirty="0"/>
              <a:t>) </a:t>
            </a:r>
            <a:r>
              <a:rPr lang="en-US" dirty="0" err="1"/>
              <a:t>folosind</a:t>
            </a:r>
            <a:r>
              <a:rPr lang="en-US" dirty="0"/>
              <a:t> </a:t>
            </a:r>
            <a:r>
              <a:rPr lang="en-US" dirty="0" err="1"/>
              <a:t>porturile</a:t>
            </a:r>
            <a:r>
              <a:rPr lang="en-US" dirty="0"/>
              <a:t> de </a:t>
            </a:r>
            <a:r>
              <a:rPr lang="en-US" dirty="0" err="1"/>
              <a:t>nivel</a:t>
            </a:r>
            <a:r>
              <a:rPr lang="en-US" dirty="0"/>
              <a:t> transport</a:t>
            </a:r>
            <a:r>
              <a:rPr lang="en-US" dirty="0" smtClean="0"/>
              <a:t>.</a:t>
            </a:r>
          </a:p>
          <a:p>
            <a:r>
              <a:rPr lang="en-US" dirty="0"/>
              <a:t>Este </a:t>
            </a:r>
            <a:r>
              <a:rPr lang="en-US" dirty="0" err="1"/>
              <a:t>utilizat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transferurile</a:t>
            </a:r>
            <a:r>
              <a:rPr lang="en-US" dirty="0"/>
              <a:t> </a:t>
            </a:r>
            <a:r>
              <a:rPr lang="en-US" dirty="0" err="1"/>
              <a:t>scurte</a:t>
            </a:r>
            <a:r>
              <a:rPr lang="en-US" dirty="0"/>
              <a:t> de date, gen </a:t>
            </a:r>
            <a:r>
              <a:rPr lang="en-US" dirty="0" err="1"/>
              <a:t>întrebare</a:t>
            </a:r>
            <a:r>
              <a:rPr lang="en-US" dirty="0"/>
              <a:t> – </a:t>
            </a:r>
            <a:r>
              <a:rPr lang="en-US" dirty="0" err="1"/>
              <a:t>răspuns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aplicaţiile</a:t>
            </a:r>
            <a:r>
              <a:rPr lang="en-US" dirty="0"/>
              <a:t> client - server</a:t>
            </a:r>
            <a:r>
              <a:rPr lang="en-US" dirty="0" smtClean="0"/>
              <a:t>.</a:t>
            </a:r>
          </a:p>
          <a:p>
            <a:r>
              <a:rPr lang="en-US" dirty="0"/>
              <a:t>UDP nu </a:t>
            </a:r>
            <a:r>
              <a:rPr lang="en-US" dirty="0" err="1"/>
              <a:t>ţine</a:t>
            </a:r>
            <a:r>
              <a:rPr lang="en-US" dirty="0"/>
              <a:t> </a:t>
            </a:r>
            <a:r>
              <a:rPr lang="en-US" dirty="0" err="1"/>
              <a:t>cont</a:t>
            </a:r>
            <a:r>
              <a:rPr lang="en-US" dirty="0"/>
              <a:t> de </a:t>
            </a:r>
            <a:r>
              <a:rPr lang="en-US" dirty="0" err="1"/>
              <a:t>numerele</a:t>
            </a:r>
            <a:r>
              <a:rPr lang="en-US" dirty="0"/>
              <a:t> de </a:t>
            </a:r>
            <a:r>
              <a:rPr lang="en-US" dirty="0" err="1"/>
              <a:t>secvenţă</a:t>
            </a:r>
            <a:r>
              <a:rPr lang="en-US" dirty="0"/>
              <a:t> cum le </a:t>
            </a:r>
            <a:r>
              <a:rPr lang="en-US" dirty="0" err="1"/>
              <a:t>utilizează</a:t>
            </a:r>
            <a:r>
              <a:rPr lang="en-US" dirty="0"/>
              <a:t> </a:t>
            </a:r>
            <a:r>
              <a:rPr lang="en-US" dirty="0" err="1"/>
              <a:t>protocolul</a:t>
            </a:r>
            <a:r>
              <a:rPr lang="en-US" dirty="0"/>
              <a:t> TCP. UDP nu are </a:t>
            </a:r>
            <a:r>
              <a:rPr lang="en-US" dirty="0" err="1"/>
              <a:t>nici</a:t>
            </a:r>
            <a:r>
              <a:rPr lang="en-US" dirty="0"/>
              <a:t> o </a:t>
            </a:r>
            <a:r>
              <a:rPr lang="en-US" dirty="0" err="1"/>
              <a:t>modalitate</a:t>
            </a:r>
            <a:r>
              <a:rPr lang="en-US" dirty="0"/>
              <a:t> de a </a:t>
            </a:r>
            <a:r>
              <a:rPr lang="en-US" dirty="0" err="1"/>
              <a:t>reordona</a:t>
            </a:r>
            <a:r>
              <a:rPr lang="en-US" dirty="0"/>
              <a:t> </a:t>
            </a:r>
            <a:r>
              <a:rPr lang="en-US" dirty="0" err="1"/>
              <a:t>datagramele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ordinea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care au </a:t>
            </a:r>
            <a:r>
              <a:rPr lang="en-US" dirty="0" err="1"/>
              <a:t>fost</a:t>
            </a:r>
            <a:r>
              <a:rPr lang="en-US" dirty="0"/>
              <a:t> </a:t>
            </a:r>
            <a:r>
              <a:rPr lang="en-US" dirty="0" err="1"/>
              <a:t>transmise</a:t>
            </a:r>
            <a:r>
              <a:rPr lang="en-US" dirty="0"/>
              <a:t>. </a:t>
            </a: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b="10337"/>
          <a:stretch/>
        </p:blipFill>
        <p:spPr bwMode="auto">
          <a:xfrm>
            <a:off x="5972939" y="4223603"/>
            <a:ext cx="5864834" cy="263439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6" name="Picture 2" descr="Модели OSI и TCP/I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54" y="4463137"/>
            <a:ext cx="4040868" cy="2394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52724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9346" y="0"/>
            <a:ext cx="10515600" cy="729049"/>
          </a:xfrm>
        </p:spPr>
        <p:txBody>
          <a:bodyPr/>
          <a:lstStyle/>
          <a:p>
            <a:r>
              <a:rPr lang="en-US" i="1" dirty="0" err="1"/>
              <a:t>Antetul</a:t>
            </a:r>
            <a:r>
              <a:rPr lang="en-US" i="1" dirty="0"/>
              <a:t> </a:t>
            </a:r>
            <a:r>
              <a:rPr lang="en-US" i="1" dirty="0" err="1"/>
              <a:t>datagramei</a:t>
            </a:r>
            <a:r>
              <a:rPr lang="en-US" i="1" dirty="0"/>
              <a:t> UDP </a:t>
            </a:r>
            <a:endParaRPr lang="en-US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b="12819"/>
          <a:stretch/>
        </p:blipFill>
        <p:spPr bwMode="auto">
          <a:xfrm>
            <a:off x="504568" y="879175"/>
            <a:ext cx="10515600" cy="22159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3535983"/>
            <a:ext cx="12191999" cy="3065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●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Număr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port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sursă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- 16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biţi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(2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octeţi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-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numărul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port al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celui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face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apelul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●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Număr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port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destinaţie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- 16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biţi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(2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octeţi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-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numărul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port de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destinaţie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al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celui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apelat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Câmpurile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Număr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port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sursă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Port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destinaţie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identifică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punctele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finale ale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conexiunii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constituie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totodată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un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identificator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al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conexiunii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●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Lungime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antetului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16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biţi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(2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octeţi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– include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antetul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datele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● Suma de control – 16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biţi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(2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octeţi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-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indică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suma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câmpurilor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antet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date,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calculată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pentru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verificare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08287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637" y="179775"/>
            <a:ext cx="10515600" cy="722270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Comparaţie</a:t>
            </a:r>
            <a:r>
              <a:rPr lang="en-US" b="1" dirty="0"/>
              <a:t> </a:t>
            </a:r>
            <a:r>
              <a:rPr lang="en-US" b="1" dirty="0" err="1"/>
              <a:t>între</a:t>
            </a:r>
            <a:r>
              <a:rPr lang="en-US" b="1" dirty="0"/>
              <a:t> </a:t>
            </a:r>
            <a:r>
              <a:rPr lang="en-US" b="1" dirty="0" err="1"/>
              <a:t>protocoalele</a:t>
            </a:r>
            <a:r>
              <a:rPr lang="en-US" b="1" dirty="0"/>
              <a:t> de </a:t>
            </a:r>
            <a:r>
              <a:rPr lang="en-US" b="1" dirty="0" err="1"/>
              <a:t>nivel</a:t>
            </a:r>
            <a:r>
              <a:rPr lang="en-US" b="1" dirty="0"/>
              <a:t> transport </a:t>
            </a:r>
            <a:endParaRPr lang="en-US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998" t="8896" r="14265" b="1182"/>
          <a:stretch/>
        </p:blipFill>
        <p:spPr bwMode="auto">
          <a:xfrm>
            <a:off x="408269" y="1010218"/>
            <a:ext cx="11160890" cy="546472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315622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60486"/>
          </a:xfrm>
        </p:spPr>
        <p:txBody>
          <a:bodyPr>
            <a:normAutofit fontScale="90000"/>
          </a:bodyPr>
          <a:lstStyle/>
          <a:p>
            <a:r>
              <a:rPr lang="en-US" dirty="0"/>
              <a:t>NIVELUL </a:t>
            </a:r>
            <a:r>
              <a:rPr lang="en-US" dirty="0" smtClean="0"/>
              <a:t>TRANSPORT</a:t>
            </a:r>
            <a:endParaRPr lang="en-US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1220" t="849" r="2503" b="11240"/>
          <a:stretch/>
        </p:blipFill>
        <p:spPr bwMode="auto">
          <a:xfrm>
            <a:off x="497496" y="1025612"/>
            <a:ext cx="9560904" cy="570504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77439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SO OSI and TCP/IP Model Comparison OSI Model ( Open System... | Osi model,  Osi layer, Computer networ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9614"/>
            <a:ext cx="12192000" cy="6397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0810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85350"/>
            <a:ext cx="12192000" cy="6672649"/>
          </a:xfrm>
        </p:spPr>
        <p:txBody>
          <a:bodyPr/>
          <a:lstStyle/>
          <a:p>
            <a:r>
              <a:rPr lang="en-US" b="1" dirty="0"/>
              <a:t>are ca </a:t>
            </a:r>
            <a:r>
              <a:rPr lang="en-US" b="1" dirty="0" err="1"/>
              <a:t>sarcină</a:t>
            </a:r>
            <a:r>
              <a:rPr lang="en-US" b="1" dirty="0"/>
              <a:t> </a:t>
            </a:r>
            <a:r>
              <a:rPr lang="en-US" b="1" dirty="0" err="1"/>
              <a:t>transportul</a:t>
            </a:r>
            <a:r>
              <a:rPr lang="en-US" b="1" dirty="0"/>
              <a:t> </a:t>
            </a:r>
            <a:r>
              <a:rPr lang="en-US" b="1" dirty="0" err="1"/>
              <a:t>datelor</a:t>
            </a:r>
            <a:r>
              <a:rPr lang="en-US" b="1" dirty="0"/>
              <a:t> de la </a:t>
            </a:r>
            <a:r>
              <a:rPr lang="en-US" b="1" dirty="0" err="1"/>
              <a:t>sursă</a:t>
            </a:r>
            <a:r>
              <a:rPr lang="en-US" b="1" dirty="0"/>
              <a:t> la </a:t>
            </a:r>
            <a:r>
              <a:rPr lang="en-US" b="1" dirty="0" err="1"/>
              <a:t>destinaţie</a:t>
            </a:r>
            <a:r>
              <a:rPr lang="en-US" dirty="0"/>
              <a:t> </a:t>
            </a:r>
            <a:r>
              <a:rPr lang="en-US" dirty="0" err="1"/>
              <a:t>într</a:t>
            </a:r>
            <a:r>
              <a:rPr lang="en-US" dirty="0"/>
              <a:t>-un mod </a:t>
            </a:r>
            <a:r>
              <a:rPr lang="en-US" dirty="0" err="1"/>
              <a:t>sigur</a:t>
            </a:r>
            <a:r>
              <a:rPr lang="en-US" dirty="0"/>
              <a:t>, </a:t>
            </a:r>
            <a:r>
              <a:rPr lang="en-US" dirty="0" err="1"/>
              <a:t>eficace</a:t>
            </a:r>
            <a:r>
              <a:rPr lang="en-US" dirty="0"/>
              <a:t> din </a:t>
            </a:r>
            <a:r>
              <a:rPr lang="en-US" dirty="0" err="1"/>
              <a:t>punctul</a:t>
            </a:r>
            <a:r>
              <a:rPr lang="en-US" dirty="0"/>
              <a:t> de </a:t>
            </a:r>
            <a:r>
              <a:rPr lang="en-US" dirty="0" err="1"/>
              <a:t>vedere</a:t>
            </a:r>
            <a:r>
              <a:rPr lang="en-US" dirty="0"/>
              <a:t> al </a:t>
            </a:r>
            <a:r>
              <a:rPr lang="en-US" dirty="0" err="1"/>
              <a:t>costurilor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b="1" i="1" dirty="0"/>
              <a:t>independent de </a:t>
            </a:r>
            <a:r>
              <a:rPr lang="en-US" b="1" i="1" dirty="0" err="1"/>
              <a:t>reţeaua</a:t>
            </a:r>
            <a:r>
              <a:rPr lang="en-US" b="1" i="1" dirty="0"/>
              <a:t> </a:t>
            </a:r>
            <a:r>
              <a:rPr lang="en-US" b="1" i="1" dirty="0" err="1"/>
              <a:t>fizică</a:t>
            </a:r>
            <a:r>
              <a:rPr lang="en-US" b="1" i="1" dirty="0"/>
              <a:t> </a:t>
            </a:r>
            <a:r>
              <a:rPr lang="en-US" dirty="0" err="1"/>
              <a:t>utilizată</a:t>
            </a:r>
            <a:r>
              <a:rPr lang="en-US" dirty="0" smtClean="0"/>
              <a:t>.</a:t>
            </a:r>
          </a:p>
          <a:p>
            <a:r>
              <a:rPr lang="en-US" dirty="0" err="1"/>
              <a:t>separă</a:t>
            </a:r>
            <a:r>
              <a:rPr lang="en-US" dirty="0"/>
              <a:t> </a:t>
            </a:r>
            <a:r>
              <a:rPr lang="en-US" dirty="0" err="1"/>
              <a:t>nivelurile</a:t>
            </a:r>
            <a:r>
              <a:rPr lang="en-US" dirty="0"/>
              <a:t> orientate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aplicaţii</a:t>
            </a:r>
            <a:r>
              <a:rPr lang="en-US" dirty="0"/>
              <a:t> (5, 6 </a:t>
            </a:r>
            <a:r>
              <a:rPr lang="en-US" dirty="0" err="1"/>
              <a:t>şi</a:t>
            </a:r>
            <a:r>
              <a:rPr lang="en-US" dirty="0"/>
              <a:t> 7 - </a:t>
            </a:r>
            <a:r>
              <a:rPr lang="en-US" dirty="0" err="1"/>
              <a:t>destinate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asigure</a:t>
            </a:r>
            <a:r>
              <a:rPr lang="en-US" dirty="0"/>
              <a:t> </a:t>
            </a:r>
            <a:r>
              <a:rPr lang="en-US" dirty="0" err="1"/>
              <a:t>livrarea</a:t>
            </a:r>
            <a:r>
              <a:rPr lang="en-US" dirty="0"/>
              <a:t> </a:t>
            </a:r>
            <a:r>
              <a:rPr lang="en-US" dirty="0" err="1"/>
              <a:t>corectă</a:t>
            </a:r>
            <a:r>
              <a:rPr lang="en-US" dirty="0"/>
              <a:t> a </a:t>
            </a:r>
            <a:r>
              <a:rPr lang="en-US" dirty="0" err="1"/>
              <a:t>datelor</a:t>
            </a:r>
            <a:r>
              <a:rPr lang="en-US" dirty="0"/>
              <a:t> </a:t>
            </a:r>
            <a:r>
              <a:rPr lang="en-US" dirty="0" err="1"/>
              <a:t>între</a:t>
            </a:r>
            <a:r>
              <a:rPr lang="en-US" dirty="0"/>
              <a:t> </a:t>
            </a:r>
            <a:r>
              <a:rPr lang="en-US" dirty="0" err="1"/>
              <a:t>calculatoarele</a:t>
            </a:r>
            <a:r>
              <a:rPr lang="en-US" dirty="0"/>
              <a:t> </a:t>
            </a:r>
            <a:r>
              <a:rPr lang="en-US" dirty="0" err="1"/>
              <a:t>interlocutoare</a:t>
            </a:r>
            <a:r>
              <a:rPr lang="en-US" dirty="0"/>
              <a:t>), de </a:t>
            </a:r>
            <a:r>
              <a:rPr lang="en-US" dirty="0" err="1"/>
              <a:t>cele</a:t>
            </a:r>
            <a:r>
              <a:rPr lang="en-US" dirty="0"/>
              <a:t> </a:t>
            </a:r>
            <a:r>
              <a:rPr lang="en-US" dirty="0" err="1"/>
              <a:t>destinate</a:t>
            </a:r>
            <a:r>
              <a:rPr lang="en-US" dirty="0"/>
              <a:t> </a:t>
            </a:r>
            <a:r>
              <a:rPr lang="en-US" dirty="0" err="1"/>
              <a:t>operării</a:t>
            </a:r>
            <a:r>
              <a:rPr lang="en-US" dirty="0"/>
              <a:t> </a:t>
            </a:r>
            <a:r>
              <a:rPr lang="en-US" dirty="0" err="1"/>
              <a:t>subreţelei</a:t>
            </a:r>
            <a:r>
              <a:rPr lang="en-US" dirty="0"/>
              <a:t> (</a:t>
            </a:r>
            <a:r>
              <a:rPr lang="en-US" dirty="0" err="1"/>
              <a:t>nivelurile</a:t>
            </a:r>
            <a:r>
              <a:rPr lang="en-US" dirty="0"/>
              <a:t> 1, 2 </a:t>
            </a:r>
            <a:r>
              <a:rPr lang="en-US" dirty="0" err="1"/>
              <a:t>şi</a:t>
            </a:r>
            <a:r>
              <a:rPr lang="en-US" dirty="0"/>
              <a:t> 3 - </a:t>
            </a:r>
            <a:r>
              <a:rPr lang="en-US" dirty="0" err="1"/>
              <a:t>responsabile</a:t>
            </a:r>
            <a:r>
              <a:rPr lang="en-US" dirty="0"/>
              <a:t> de </a:t>
            </a:r>
            <a:r>
              <a:rPr lang="en-US" dirty="0" err="1"/>
              <a:t>deplasarea</a:t>
            </a:r>
            <a:r>
              <a:rPr lang="en-US" dirty="0"/>
              <a:t> </a:t>
            </a:r>
            <a:r>
              <a:rPr lang="en-US" dirty="0" err="1"/>
              <a:t>mesajelor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reţea</a:t>
            </a:r>
            <a:r>
              <a:rPr lang="en-US" dirty="0"/>
              <a:t>, </a:t>
            </a:r>
            <a:r>
              <a:rPr lang="en-US" dirty="0" err="1"/>
              <a:t>stive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pot </a:t>
            </a:r>
            <a:r>
              <a:rPr lang="en-US" dirty="0" err="1"/>
              <a:t>suferi</a:t>
            </a:r>
            <a:r>
              <a:rPr lang="en-US" dirty="0"/>
              <a:t> </a:t>
            </a:r>
            <a:r>
              <a:rPr lang="en-US" dirty="0" err="1"/>
              <a:t>modificări</a:t>
            </a:r>
            <a:r>
              <a:rPr lang="en-US" dirty="0"/>
              <a:t> de </a:t>
            </a:r>
            <a:r>
              <a:rPr lang="en-US" dirty="0" err="1"/>
              <a:t>implementare</a:t>
            </a:r>
            <a:r>
              <a:rPr lang="en-US" dirty="0"/>
              <a:t> </a:t>
            </a:r>
            <a:r>
              <a:rPr lang="en-US" dirty="0" err="1"/>
              <a:t>fără</a:t>
            </a:r>
            <a:r>
              <a:rPr lang="en-US" dirty="0"/>
              <a:t> a </a:t>
            </a:r>
            <a:r>
              <a:rPr lang="en-US" dirty="0" err="1"/>
              <a:t>influenţa</a:t>
            </a:r>
            <a:r>
              <a:rPr lang="en-US" dirty="0"/>
              <a:t> </a:t>
            </a:r>
            <a:r>
              <a:rPr lang="en-US" dirty="0" err="1"/>
              <a:t>nivelurile</a:t>
            </a:r>
            <a:r>
              <a:rPr lang="en-US" dirty="0"/>
              <a:t> </a:t>
            </a:r>
            <a:r>
              <a:rPr lang="en-US" dirty="0" err="1"/>
              <a:t>superioare</a:t>
            </a:r>
            <a:r>
              <a:rPr lang="en-US" dirty="0"/>
              <a:t>). </a:t>
            </a:r>
            <a:endParaRPr lang="en-US" dirty="0" smtClean="0"/>
          </a:p>
          <a:p>
            <a:r>
              <a:rPr lang="en-US" dirty="0" err="1"/>
              <a:t>administrează</a:t>
            </a:r>
            <a:r>
              <a:rPr lang="en-US" dirty="0"/>
              <a:t> </a:t>
            </a:r>
            <a:r>
              <a:rPr lang="en-US" dirty="0" err="1"/>
              <a:t>transmisia</a:t>
            </a:r>
            <a:r>
              <a:rPr lang="en-US" dirty="0"/>
              <a:t> de date de la un computer la </a:t>
            </a:r>
            <a:r>
              <a:rPr lang="en-US" dirty="0" err="1"/>
              <a:t>altul</a:t>
            </a:r>
            <a:r>
              <a:rPr lang="en-US" dirty="0"/>
              <a:t>, </a:t>
            </a:r>
            <a:r>
              <a:rPr lang="en-US" dirty="0" err="1"/>
              <a:t>putând</a:t>
            </a:r>
            <a:r>
              <a:rPr lang="en-US" dirty="0"/>
              <a:t> </a:t>
            </a:r>
            <a:r>
              <a:rPr lang="en-US" dirty="0" err="1"/>
              <a:t>asigura</a:t>
            </a:r>
            <a:r>
              <a:rPr lang="en-US" dirty="0"/>
              <a:t> </a:t>
            </a:r>
            <a:r>
              <a:rPr lang="en-US" dirty="0" err="1"/>
              <a:t>unele</a:t>
            </a:r>
            <a:r>
              <a:rPr lang="en-US" dirty="0"/>
              <a:t> </a:t>
            </a:r>
            <a:r>
              <a:rPr lang="en-US" dirty="0" err="1"/>
              <a:t>servicii</a:t>
            </a:r>
            <a:r>
              <a:rPr lang="en-US" dirty="0"/>
              <a:t>, ca de </a:t>
            </a:r>
            <a:r>
              <a:rPr lang="en-US" dirty="0" err="1"/>
              <a:t>exemplu</a:t>
            </a:r>
            <a:r>
              <a:rPr lang="en-US" dirty="0"/>
              <a:t>: </a:t>
            </a:r>
            <a:r>
              <a:rPr lang="en-US" dirty="0" err="1">
                <a:solidFill>
                  <a:srgbClr val="FF0000"/>
                </a:solidFill>
              </a:rPr>
              <a:t>calitatea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comunicare</a:t>
            </a:r>
            <a:r>
              <a:rPr lang="en-US" dirty="0"/>
              <a:t>, </a:t>
            </a:r>
            <a:r>
              <a:rPr lang="en-US" dirty="0" err="1">
                <a:solidFill>
                  <a:srgbClr val="FF0000"/>
                </a:solidFill>
              </a:rPr>
              <a:t>siguranţa</a:t>
            </a:r>
            <a:r>
              <a:rPr lang="en-US" dirty="0"/>
              <a:t> </a:t>
            </a:r>
            <a:r>
              <a:rPr lang="en-US" dirty="0" err="1"/>
              <a:t>liniei</a:t>
            </a:r>
            <a:r>
              <a:rPr lang="en-US" dirty="0"/>
              <a:t> de transport, </a:t>
            </a:r>
            <a:r>
              <a:rPr lang="en-US" dirty="0" err="1">
                <a:solidFill>
                  <a:srgbClr val="FF0000"/>
                </a:solidFill>
              </a:rPr>
              <a:t>controlul</a:t>
            </a:r>
            <a:r>
              <a:rPr lang="en-US" dirty="0"/>
              <a:t> </a:t>
            </a:r>
            <a:r>
              <a:rPr lang="en-US" dirty="0" err="1"/>
              <a:t>fluxului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detecţia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şi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corecţia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/>
              <a:t>erorilor</a:t>
            </a:r>
            <a:r>
              <a:rPr lang="en-US" dirty="0" smtClean="0"/>
              <a:t>.</a:t>
            </a:r>
          </a:p>
          <a:p>
            <a:r>
              <a:rPr lang="en-US" dirty="0" err="1"/>
              <a:t>funcţiile</a:t>
            </a:r>
            <a:r>
              <a:rPr lang="en-US" dirty="0"/>
              <a:t> </a:t>
            </a:r>
            <a:r>
              <a:rPr lang="en-US" dirty="0" err="1"/>
              <a:t>acestui</a:t>
            </a:r>
            <a:r>
              <a:rPr lang="en-US" dirty="0"/>
              <a:t> </a:t>
            </a:r>
            <a:r>
              <a:rPr lang="en-US" dirty="0" err="1"/>
              <a:t>nivel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de a </a:t>
            </a:r>
            <a:r>
              <a:rPr lang="en-US" dirty="0" err="1"/>
              <a:t>împărţi</a:t>
            </a:r>
            <a:r>
              <a:rPr lang="en-US" dirty="0"/>
              <a:t> </a:t>
            </a:r>
            <a:r>
              <a:rPr lang="en-US" dirty="0" err="1"/>
              <a:t>datele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segmente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mici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fi </a:t>
            </a:r>
            <a:r>
              <a:rPr lang="en-US" dirty="0" err="1"/>
              <a:t>transportate</a:t>
            </a:r>
            <a:r>
              <a:rPr lang="en-US" dirty="0"/>
              <a:t> </a:t>
            </a:r>
            <a:r>
              <a:rPr lang="en-US" dirty="0" err="1"/>
              <a:t>uşor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reţea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70504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36373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TCP (</a:t>
            </a:r>
            <a:r>
              <a:rPr lang="en-US" dirty="0" err="1"/>
              <a:t>Trasmission</a:t>
            </a:r>
            <a:r>
              <a:rPr lang="en-US" dirty="0"/>
              <a:t> Control Protocol) </a:t>
            </a:r>
            <a:r>
              <a:rPr lang="en-US" dirty="0" err="1"/>
              <a:t>este</a:t>
            </a:r>
            <a:r>
              <a:rPr lang="en-US" dirty="0"/>
              <a:t> un protocol </a:t>
            </a:r>
            <a:r>
              <a:rPr lang="en-US" u="sng" dirty="0" err="1">
                <a:solidFill>
                  <a:srgbClr val="FF0000"/>
                </a:solidFill>
              </a:rPr>
              <a:t>sigur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orientat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pe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conexiune</a:t>
            </a:r>
            <a:r>
              <a:rPr lang="en-US" dirty="0"/>
              <a:t> care </a:t>
            </a:r>
            <a:r>
              <a:rPr lang="en-US" dirty="0" err="1"/>
              <a:t>permite</a:t>
            </a:r>
            <a:r>
              <a:rPr lang="en-US" dirty="0"/>
              <a:t> ca un flux de </a:t>
            </a:r>
            <a:r>
              <a:rPr lang="en-US" dirty="0" err="1"/>
              <a:t>octeţi</a:t>
            </a:r>
            <a:r>
              <a:rPr lang="en-US" dirty="0"/>
              <a:t> </a:t>
            </a:r>
            <a:r>
              <a:rPr lang="en-US" dirty="0" err="1"/>
              <a:t>trimişi</a:t>
            </a:r>
            <a:r>
              <a:rPr lang="en-US" dirty="0"/>
              <a:t> de </a:t>
            </a:r>
            <a:r>
              <a:rPr lang="en-US" dirty="0" err="1"/>
              <a:t>pe</a:t>
            </a:r>
            <a:r>
              <a:rPr lang="en-US" dirty="0"/>
              <a:t> un calculator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ajungă</a:t>
            </a:r>
            <a:r>
              <a:rPr lang="en-US" dirty="0"/>
              <a:t> </a:t>
            </a:r>
            <a:r>
              <a:rPr lang="en-US" dirty="0" err="1"/>
              <a:t>fără</a:t>
            </a:r>
            <a:r>
              <a:rPr lang="en-US" dirty="0"/>
              <a:t> </a:t>
            </a:r>
            <a:r>
              <a:rPr lang="en-US" dirty="0" err="1"/>
              <a:t>erori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orice</a:t>
            </a:r>
            <a:r>
              <a:rPr lang="en-US" dirty="0"/>
              <a:t> </a:t>
            </a:r>
            <a:r>
              <a:rPr lang="en-US" dirty="0" err="1"/>
              <a:t>altă</a:t>
            </a:r>
            <a:r>
              <a:rPr lang="en-US" dirty="0"/>
              <a:t> </a:t>
            </a:r>
            <a:r>
              <a:rPr lang="en-US" dirty="0" err="1"/>
              <a:t>maşină</a:t>
            </a:r>
            <a:r>
              <a:rPr lang="en-US" dirty="0"/>
              <a:t> din </a:t>
            </a:r>
            <a:r>
              <a:rPr lang="en-US" dirty="0" err="1"/>
              <a:t>reţea</a:t>
            </a:r>
            <a:r>
              <a:rPr lang="en-US" dirty="0"/>
              <a:t>. </a:t>
            </a:r>
            <a:r>
              <a:rPr lang="en-US" dirty="0" err="1"/>
              <a:t>Orientarea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conexiune</a:t>
            </a:r>
            <a:r>
              <a:rPr lang="en-US" dirty="0"/>
              <a:t> nu </a:t>
            </a:r>
            <a:r>
              <a:rPr lang="en-US" dirty="0" err="1"/>
              <a:t>semnifica</a:t>
            </a:r>
            <a:r>
              <a:rPr lang="en-US" dirty="0"/>
              <a:t> </a:t>
            </a:r>
            <a:r>
              <a:rPr lang="en-US" dirty="0" err="1"/>
              <a:t>faptul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există</a:t>
            </a:r>
            <a:r>
              <a:rPr lang="en-US" dirty="0"/>
              <a:t> un circuit </a:t>
            </a:r>
            <a:r>
              <a:rPr lang="en-US" dirty="0" err="1"/>
              <a:t>între</a:t>
            </a:r>
            <a:r>
              <a:rPr lang="en-US" dirty="0"/>
              <a:t> </a:t>
            </a:r>
            <a:r>
              <a:rPr lang="en-US" dirty="0" err="1"/>
              <a:t>computerele</a:t>
            </a:r>
            <a:r>
              <a:rPr lang="en-US" dirty="0"/>
              <a:t> care </a:t>
            </a:r>
            <a:r>
              <a:rPr lang="en-US" dirty="0" err="1"/>
              <a:t>comunică</a:t>
            </a:r>
            <a:r>
              <a:rPr lang="en-US" dirty="0"/>
              <a:t>, ci </a:t>
            </a:r>
            <a:r>
              <a:rPr lang="en-US" dirty="0" err="1"/>
              <a:t>faptul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segmentele</a:t>
            </a:r>
            <a:r>
              <a:rPr lang="en-US" dirty="0"/>
              <a:t> </a:t>
            </a:r>
            <a:r>
              <a:rPr lang="en-US" dirty="0" err="1"/>
              <a:t>nivelului</a:t>
            </a:r>
            <a:r>
              <a:rPr lang="en-US" dirty="0"/>
              <a:t> </a:t>
            </a:r>
            <a:r>
              <a:rPr lang="en-US" dirty="0" err="1"/>
              <a:t>Aplicaţie</a:t>
            </a:r>
            <a:r>
              <a:rPr lang="en-US" dirty="0"/>
              <a:t> </a:t>
            </a:r>
            <a:r>
              <a:rPr lang="en-US" dirty="0" err="1"/>
              <a:t>călătoresc</a:t>
            </a:r>
            <a:r>
              <a:rPr lang="en-US" dirty="0"/>
              <a:t> </a:t>
            </a:r>
            <a:r>
              <a:rPr lang="en-US" dirty="0" err="1"/>
              <a:t>bidirecţional</a:t>
            </a:r>
            <a:r>
              <a:rPr lang="en-US" dirty="0"/>
              <a:t> </a:t>
            </a:r>
            <a:r>
              <a:rPr lang="en-US" dirty="0" err="1"/>
              <a:t>între</a:t>
            </a:r>
            <a:r>
              <a:rPr lang="en-US" dirty="0"/>
              <a:t>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gazde</a:t>
            </a:r>
            <a:r>
              <a:rPr lang="en-US" dirty="0"/>
              <a:t> care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conectate</a:t>
            </a:r>
            <a:r>
              <a:rPr lang="en-US" dirty="0"/>
              <a:t> logic </a:t>
            </a:r>
            <a:r>
              <a:rPr lang="en-US" dirty="0" err="1"/>
              <a:t>pentru</a:t>
            </a:r>
            <a:r>
              <a:rPr lang="en-US" dirty="0"/>
              <a:t> o </a:t>
            </a:r>
            <a:r>
              <a:rPr lang="en-US" dirty="0" err="1"/>
              <a:t>anumită</a:t>
            </a:r>
            <a:r>
              <a:rPr lang="en-US" dirty="0"/>
              <a:t> </a:t>
            </a:r>
            <a:r>
              <a:rPr lang="en-US" dirty="0" err="1"/>
              <a:t>perioadă</a:t>
            </a:r>
            <a:r>
              <a:rPr lang="en-US" dirty="0"/>
              <a:t>. </a:t>
            </a: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proces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cunoscut</a:t>
            </a:r>
            <a:r>
              <a:rPr lang="en-US" dirty="0"/>
              <a:t> sub </a:t>
            </a:r>
            <a:r>
              <a:rPr lang="en-US" dirty="0" err="1"/>
              <a:t>denumirea</a:t>
            </a:r>
            <a:r>
              <a:rPr lang="en-US" dirty="0"/>
              <a:t> de </a:t>
            </a:r>
            <a:r>
              <a:rPr lang="en-US" u="sng" dirty="0">
                <a:solidFill>
                  <a:srgbClr val="FF0000"/>
                </a:solidFill>
              </a:rPr>
              <a:t>packet switching</a:t>
            </a:r>
            <a:r>
              <a:rPr lang="en-US" dirty="0"/>
              <a:t>. TCP </a:t>
            </a:r>
            <a:r>
              <a:rPr lang="en-US" dirty="0" err="1"/>
              <a:t>fragmentează</a:t>
            </a:r>
            <a:r>
              <a:rPr lang="en-US" dirty="0"/>
              <a:t> </a:t>
            </a:r>
            <a:r>
              <a:rPr lang="en-US" dirty="0" err="1"/>
              <a:t>fluxul</a:t>
            </a:r>
            <a:r>
              <a:rPr lang="en-US" dirty="0"/>
              <a:t> de </a:t>
            </a:r>
            <a:r>
              <a:rPr lang="en-US" dirty="0" err="1"/>
              <a:t>octeţi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mesaje</a:t>
            </a:r>
            <a:r>
              <a:rPr lang="en-US" dirty="0"/>
              <a:t> discrete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transmite</a:t>
            </a:r>
            <a:r>
              <a:rPr lang="en-US" dirty="0"/>
              <a:t> </a:t>
            </a:r>
            <a:r>
              <a:rPr lang="en-US" dirty="0" err="1"/>
              <a:t>aceste</a:t>
            </a:r>
            <a:r>
              <a:rPr lang="en-US" dirty="0"/>
              <a:t> </a:t>
            </a:r>
            <a:r>
              <a:rPr lang="en-US" dirty="0" err="1"/>
              <a:t>segmente</a:t>
            </a:r>
            <a:r>
              <a:rPr lang="en-US" dirty="0"/>
              <a:t> </a:t>
            </a:r>
            <a:r>
              <a:rPr lang="en-US" dirty="0" err="1"/>
              <a:t>nivelului</a:t>
            </a:r>
            <a:r>
              <a:rPr lang="en-US" dirty="0"/>
              <a:t> </a:t>
            </a:r>
            <a:r>
              <a:rPr lang="en-US" dirty="0" err="1"/>
              <a:t>Reţea</a:t>
            </a:r>
            <a:r>
              <a:rPr lang="en-US" dirty="0"/>
              <a:t>. TCP </a:t>
            </a:r>
            <a:r>
              <a:rPr lang="en-US" dirty="0" err="1"/>
              <a:t>tratează</a:t>
            </a:r>
            <a:r>
              <a:rPr lang="en-US" dirty="0"/>
              <a:t> </a:t>
            </a:r>
            <a:r>
              <a:rPr lang="en-US" dirty="0" err="1"/>
              <a:t>totodată</a:t>
            </a:r>
            <a:r>
              <a:rPr lang="en-US" dirty="0"/>
              <a:t> </a:t>
            </a:r>
            <a:r>
              <a:rPr lang="en-US" dirty="0" err="1"/>
              <a:t>controlul</a:t>
            </a:r>
            <a:r>
              <a:rPr lang="en-US" dirty="0"/>
              <a:t> </a:t>
            </a:r>
            <a:r>
              <a:rPr lang="en-US" dirty="0" err="1"/>
              <a:t>fluxului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u="sng" dirty="0">
                <a:solidFill>
                  <a:srgbClr val="FF0000"/>
                </a:solidFill>
              </a:rPr>
              <a:t>a se </a:t>
            </a:r>
            <a:r>
              <a:rPr lang="en-US" u="sng" dirty="0" err="1">
                <a:solidFill>
                  <a:srgbClr val="FF0000"/>
                </a:solidFill>
              </a:rPr>
              <a:t>asigura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că</a:t>
            </a:r>
            <a:r>
              <a:rPr lang="en-US" u="sng" dirty="0">
                <a:solidFill>
                  <a:srgbClr val="FF0000"/>
                </a:solidFill>
              </a:rPr>
              <a:t> un </a:t>
            </a:r>
            <a:r>
              <a:rPr lang="en-US" u="sng" dirty="0" err="1">
                <a:solidFill>
                  <a:srgbClr val="FF0000"/>
                </a:solidFill>
              </a:rPr>
              <a:t>emiţător</a:t>
            </a:r>
            <a:r>
              <a:rPr lang="en-US" u="sng" dirty="0">
                <a:solidFill>
                  <a:srgbClr val="FF0000"/>
                </a:solidFill>
              </a:rPr>
              <a:t> nu </a:t>
            </a:r>
            <a:r>
              <a:rPr lang="en-US" u="sng" dirty="0" err="1">
                <a:solidFill>
                  <a:srgbClr val="FF0000"/>
                </a:solidFill>
              </a:rPr>
              <a:t>aglomerează</a:t>
            </a:r>
            <a:r>
              <a:rPr lang="en-US" dirty="0"/>
              <a:t> (</a:t>
            </a:r>
            <a:r>
              <a:rPr lang="en-US" dirty="0" err="1"/>
              <a:t>congestionează</a:t>
            </a:r>
            <a:r>
              <a:rPr lang="en-US" dirty="0"/>
              <a:t>) un receptor </a:t>
            </a:r>
            <a:r>
              <a:rPr lang="en-US" dirty="0" err="1"/>
              <a:t>mai</a:t>
            </a:r>
            <a:r>
              <a:rPr lang="en-US" dirty="0"/>
              <a:t> lent cu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multe</a:t>
            </a:r>
            <a:r>
              <a:rPr lang="en-US" dirty="0"/>
              <a:t> </a:t>
            </a:r>
            <a:r>
              <a:rPr lang="en-US" dirty="0" err="1"/>
              <a:t>mesaje</a:t>
            </a:r>
            <a:r>
              <a:rPr lang="en-US" dirty="0"/>
              <a:t> </a:t>
            </a:r>
            <a:r>
              <a:rPr lang="en-US" dirty="0" err="1"/>
              <a:t>decât</a:t>
            </a:r>
            <a:r>
              <a:rPr lang="en-US" dirty="0"/>
              <a:t> </a:t>
            </a:r>
            <a:r>
              <a:rPr lang="en-US" dirty="0" err="1"/>
              <a:t>poate</a:t>
            </a:r>
            <a:r>
              <a:rPr lang="en-US" dirty="0"/>
              <a:t> </a:t>
            </a:r>
            <a:r>
              <a:rPr lang="en-US" dirty="0" err="1"/>
              <a:t>acesta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prelucreze</a:t>
            </a:r>
            <a:r>
              <a:rPr lang="en-US" dirty="0"/>
              <a:t>.</a:t>
            </a:r>
          </a:p>
          <a:p>
            <a:r>
              <a:rPr lang="en-US" dirty="0"/>
              <a:t>UDP (User Datagram Protocol),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u="sng" dirty="0">
                <a:solidFill>
                  <a:srgbClr val="FF0000"/>
                </a:solidFill>
              </a:rPr>
              <a:t>un protocol </a:t>
            </a:r>
            <a:r>
              <a:rPr lang="en-US" u="sng" dirty="0" err="1">
                <a:solidFill>
                  <a:srgbClr val="FF0000"/>
                </a:solidFill>
              </a:rPr>
              <a:t>nesigur</a:t>
            </a:r>
            <a:r>
              <a:rPr lang="en-US" dirty="0"/>
              <a:t>, </a:t>
            </a:r>
            <a:r>
              <a:rPr lang="en-US" dirty="0" err="1"/>
              <a:t>fără</a:t>
            </a:r>
            <a:r>
              <a:rPr lang="en-US" dirty="0"/>
              <a:t> </a:t>
            </a:r>
            <a:r>
              <a:rPr lang="en-US" dirty="0" err="1"/>
              <a:t>conexiuni</a:t>
            </a:r>
            <a:r>
              <a:rPr lang="en-US" dirty="0"/>
              <a:t>, </a:t>
            </a:r>
            <a:r>
              <a:rPr lang="en-US" dirty="0" err="1"/>
              <a:t>destinat</a:t>
            </a:r>
            <a:r>
              <a:rPr lang="en-US" dirty="0"/>
              <a:t> </a:t>
            </a:r>
            <a:r>
              <a:rPr lang="en-US" dirty="0" err="1"/>
              <a:t>aplicaţiilor</a:t>
            </a:r>
            <a:r>
              <a:rPr lang="en-US" dirty="0"/>
              <a:t> care </a:t>
            </a:r>
            <a:r>
              <a:rPr lang="en-US" dirty="0" err="1"/>
              <a:t>doresc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utilizeze</a:t>
            </a:r>
            <a:r>
              <a:rPr lang="en-US" dirty="0"/>
              <a:t> </a:t>
            </a:r>
            <a:r>
              <a:rPr lang="en-US" dirty="0" err="1"/>
              <a:t>propria</a:t>
            </a:r>
            <a:r>
              <a:rPr lang="en-US" dirty="0"/>
              <a:t> </a:t>
            </a:r>
            <a:r>
              <a:rPr lang="en-US" dirty="0" err="1"/>
              <a:t>lor</a:t>
            </a:r>
            <a:r>
              <a:rPr lang="en-US" dirty="0"/>
              <a:t> </a:t>
            </a:r>
            <a:r>
              <a:rPr lang="en-US" dirty="0" err="1"/>
              <a:t>secvenţiere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control al </a:t>
            </a:r>
            <a:r>
              <a:rPr lang="en-US" dirty="0" err="1"/>
              <a:t>fluxului</a:t>
            </a:r>
            <a:r>
              <a:rPr lang="en-US" dirty="0"/>
              <a:t>. </a:t>
            </a:r>
            <a:r>
              <a:rPr lang="en-US" dirty="0" err="1"/>
              <a:t>Protocolul</a:t>
            </a:r>
            <a:r>
              <a:rPr lang="en-US" dirty="0"/>
              <a:t> UDP </a:t>
            </a:r>
            <a:r>
              <a:rPr lang="en-US" dirty="0" err="1"/>
              <a:t>este</a:t>
            </a:r>
            <a:r>
              <a:rPr lang="en-US" dirty="0"/>
              <a:t> de </a:t>
            </a:r>
            <a:r>
              <a:rPr lang="en-US" dirty="0" err="1"/>
              <a:t>asemenea</a:t>
            </a:r>
            <a:r>
              <a:rPr lang="en-US" dirty="0"/>
              <a:t> </a:t>
            </a:r>
            <a:r>
              <a:rPr lang="en-US" dirty="0" err="1"/>
              <a:t>mult</a:t>
            </a:r>
            <a:r>
              <a:rPr lang="en-US" dirty="0"/>
              <a:t> </a:t>
            </a:r>
            <a:r>
              <a:rPr lang="en-US" u="sng" dirty="0" err="1">
                <a:solidFill>
                  <a:srgbClr val="FF0000"/>
                </a:solidFill>
              </a:rPr>
              <a:t>folosit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pentru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interogări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rapide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întrebare-răspuns</a:t>
            </a:r>
            <a:r>
              <a:rPr lang="en-US" u="sng" dirty="0">
                <a:solidFill>
                  <a:srgbClr val="FF0000"/>
                </a:solidFill>
              </a:rPr>
              <a:t>, client-server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aplicaţii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care </a:t>
            </a:r>
            <a:r>
              <a:rPr lang="en-US" u="sng" dirty="0" err="1">
                <a:solidFill>
                  <a:srgbClr val="FF0000"/>
                </a:solidFill>
              </a:rPr>
              <a:t>comunicarea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promptă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este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mai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importatntă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decât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acurateţea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acesteia</a:t>
            </a:r>
            <a:r>
              <a:rPr lang="en-US" dirty="0"/>
              <a:t>, </a:t>
            </a:r>
            <a:r>
              <a:rPr lang="en-US" dirty="0" err="1"/>
              <a:t>aşa</a:t>
            </a:r>
            <a:r>
              <a:rPr lang="en-US" dirty="0"/>
              <a:t> cum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aplicaţiile</a:t>
            </a:r>
            <a:r>
              <a:rPr lang="en-US" dirty="0"/>
              <a:t> de </a:t>
            </a:r>
            <a:r>
              <a:rPr lang="en-US" dirty="0" err="1"/>
              <a:t>transmisie</a:t>
            </a:r>
            <a:r>
              <a:rPr lang="en-US" dirty="0"/>
              <a:t> a </a:t>
            </a:r>
            <a:r>
              <a:rPr lang="en-US" dirty="0" err="1"/>
              <a:t>vorbirii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a </a:t>
            </a:r>
            <a:r>
              <a:rPr lang="en-US" dirty="0" err="1"/>
              <a:t>imaginilor</a:t>
            </a:r>
            <a:r>
              <a:rPr lang="en-US" dirty="0"/>
              <a:t> video. </a:t>
            </a:r>
            <a:endParaRPr lang="en-US" dirty="0" smtClean="0"/>
          </a:p>
          <a:p>
            <a:r>
              <a:rPr lang="en-US" u="sng" dirty="0" err="1" smtClean="0">
                <a:solidFill>
                  <a:srgbClr val="FF0000"/>
                </a:solidFill>
              </a:rPr>
              <a:t>Principala</a:t>
            </a:r>
            <a:r>
              <a:rPr lang="en-US" u="sng" dirty="0" smtClean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diferenţă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dirty="0" err="1"/>
              <a:t>între</a:t>
            </a:r>
            <a:r>
              <a:rPr lang="en-US" dirty="0"/>
              <a:t> </a:t>
            </a:r>
            <a:r>
              <a:rPr lang="en-US" dirty="0" err="1"/>
              <a:t>cele</a:t>
            </a:r>
            <a:r>
              <a:rPr lang="en-US" dirty="0"/>
              <a:t>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protocoale</a:t>
            </a:r>
            <a:r>
              <a:rPr lang="en-US" dirty="0"/>
              <a:t> ale </a:t>
            </a:r>
            <a:r>
              <a:rPr lang="en-US" dirty="0" err="1"/>
              <a:t>nivelului</a:t>
            </a:r>
            <a:r>
              <a:rPr lang="en-US" dirty="0"/>
              <a:t> transport (TCP </a:t>
            </a:r>
            <a:r>
              <a:rPr lang="en-US" dirty="0" err="1"/>
              <a:t>şi</a:t>
            </a:r>
            <a:r>
              <a:rPr lang="en-US" dirty="0"/>
              <a:t> UDP), </a:t>
            </a:r>
            <a:r>
              <a:rPr lang="en-US" u="sng" dirty="0" err="1">
                <a:solidFill>
                  <a:srgbClr val="FF0000"/>
                </a:solidFill>
              </a:rPr>
              <a:t>este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fiabilitatea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92029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6918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Funcţiile</a:t>
            </a:r>
            <a:r>
              <a:rPr lang="en-US" b="1" dirty="0"/>
              <a:t> </a:t>
            </a:r>
            <a:r>
              <a:rPr lang="en-US" b="1" dirty="0" err="1"/>
              <a:t>nivelului</a:t>
            </a:r>
            <a:r>
              <a:rPr lang="en-US" b="1" dirty="0"/>
              <a:t> Transport 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511275"/>
            <a:ext cx="12192000" cy="3947965"/>
          </a:xfrm>
        </p:spPr>
        <p:txBody>
          <a:bodyPr>
            <a:normAutofit/>
          </a:bodyPr>
          <a:lstStyle/>
          <a:p>
            <a:r>
              <a:rPr lang="en-US" dirty="0" err="1"/>
              <a:t>Identificarea</a:t>
            </a:r>
            <a:r>
              <a:rPr lang="en-US" dirty="0"/>
              <a:t> </a:t>
            </a:r>
            <a:r>
              <a:rPr lang="en-US" dirty="0" err="1"/>
              <a:t>diferitelor</a:t>
            </a:r>
            <a:r>
              <a:rPr lang="en-US" dirty="0"/>
              <a:t> </a:t>
            </a:r>
            <a:r>
              <a:rPr lang="en-US" dirty="0" err="1" smtClean="0"/>
              <a:t>aplicaţii</a:t>
            </a:r>
            <a:endParaRPr lang="en-US" dirty="0" smtClean="0"/>
          </a:p>
          <a:p>
            <a:pPr lvl="1"/>
            <a:r>
              <a:rPr lang="en-US" dirty="0" err="1" smtClean="0"/>
              <a:t>Identificarea</a:t>
            </a:r>
            <a:r>
              <a:rPr lang="en-US" dirty="0" smtClean="0"/>
              <a:t> </a:t>
            </a:r>
            <a:r>
              <a:rPr lang="en-US" dirty="0" err="1"/>
              <a:t>proceselor</a:t>
            </a:r>
            <a:r>
              <a:rPr lang="en-US" dirty="0"/>
              <a:t> se </a:t>
            </a:r>
            <a:r>
              <a:rPr lang="en-US" dirty="0" err="1"/>
              <a:t>realizează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intermediul</a:t>
            </a:r>
            <a:r>
              <a:rPr lang="en-US" dirty="0"/>
              <a:t> </a:t>
            </a:r>
            <a:r>
              <a:rPr lang="en-US" dirty="0" err="1"/>
              <a:t>porturilor</a:t>
            </a:r>
            <a:r>
              <a:rPr lang="en-US" dirty="0"/>
              <a:t>. </a:t>
            </a:r>
          </a:p>
          <a:p>
            <a:pPr lvl="2"/>
            <a:r>
              <a:rPr lang="en-US" dirty="0" smtClean="0"/>
              <a:t> </a:t>
            </a:r>
            <a:r>
              <a:rPr lang="en-US" dirty="0" err="1"/>
              <a:t>Rezervate</a:t>
            </a:r>
            <a:r>
              <a:rPr lang="en-US" dirty="0"/>
              <a:t> (0 - 1023) </a:t>
            </a:r>
            <a:r>
              <a:rPr lang="en-US" dirty="0" err="1"/>
              <a:t>Aceste</a:t>
            </a:r>
            <a:r>
              <a:rPr lang="en-US" dirty="0"/>
              <a:t> </a:t>
            </a:r>
            <a:r>
              <a:rPr lang="en-US" dirty="0" err="1"/>
              <a:t>numere</a:t>
            </a:r>
            <a:r>
              <a:rPr lang="en-US" dirty="0"/>
              <a:t> de port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rezervate</a:t>
            </a:r>
            <a:r>
              <a:rPr lang="en-US" dirty="0"/>
              <a:t> </a:t>
            </a:r>
            <a:r>
              <a:rPr lang="en-US" dirty="0" err="1"/>
              <a:t>unor</a:t>
            </a:r>
            <a:r>
              <a:rPr lang="en-US" dirty="0"/>
              <a:t> </a:t>
            </a:r>
            <a:r>
              <a:rPr lang="en-US" dirty="0" err="1"/>
              <a:t>aplicaţii</a:t>
            </a:r>
            <a:r>
              <a:rPr lang="en-US" dirty="0"/>
              <a:t> </a:t>
            </a:r>
            <a:r>
              <a:rPr lang="en-US" dirty="0" err="1"/>
              <a:t>binecunoscute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standard; </a:t>
            </a:r>
            <a:endParaRPr lang="en-US" sz="1600" dirty="0"/>
          </a:p>
          <a:p>
            <a:pPr lvl="2"/>
            <a:r>
              <a:rPr lang="en-US" dirty="0" smtClean="0"/>
              <a:t> </a:t>
            </a:r>
            <a:r>
              <a:rPr lang="en-US" dirty="0" err="1"/>
              <a:t>Înregistrate</a:t>
            </a:r>
            <a:r>
              <a:rPr lang="en-US" dirty="0"/>
              <a:t> (Registered Ports) (1024 - 49151) - </a:t>
            </a:r>
            <a:r>
              <a:rPr lang="en-US" dirty="0" err="1"/>
              <a:t>Aceste</a:t>
            </a:r>
            <a:r>
              <a:rPr lang="en-US" dirty="0"/>
              <a:t> </a:t>
            </a:r>
            <a:r>
              <a:rPr lang="en-US" dirty="0" err="1"/>
              <a:t>numere</a:t>
            </a:r>
            <a:r>
              <a:rPr lang="en-US" dirty="0"/>
              <a:t> de port pot fi </a:t>
            </a:r>
            <a:r>
              <a:rPr lang="en-US" dirty="0" err="1"/>
              <a:t>alocate</a:t>
            </a:r>
            <a:r>
              <a:rPr lang="en-US" dirty="0"/>
              <a:t> </a:t>
            </a:r>
            <a:r>
              <a:rPr lang="en-US" dirty="0" err="1"/>
              <a:t>unor</a:t>
            </a:r>
            <a:r>
              <a:rPr lang="en-US" dirty="0"/>
              <a:t> </a:t>
            </a:r>
            <a:r>
              <a:rPr lang="en-US" dirty="0" err="1"/>
              <a:t>aplicaţii</a:t>
            </a:r>
            <a:r>
              <a:rPr lang="en-US" dirty="0"/>
              <a:t>;</a:t>
            </a:r>
            <a:endParaRPr lang="en-US" sz="1600" dirty="0"/>
          </a:p>
          <a:p>
            <a:pPr lvl="2"/>
            <a:r>
              <a:rPr lang="en-US" dirty="0" smtClean="0"/>
              <a:t> </a:t>
            </a:r>
            <a:r>
              <a:rPr lang="en-US" dirty="0"/>
              <a:t>Private (Dynamic or Private Ports) (49152 - 65535) - </a:t>
            </a:r>
            <a:r>
              <a:rPr lang="en-US" dirty="0" err="1"/>
              <a:t>Aceste</a:t>
            </a:r>
            <a:r>
              <a:rPr lang="en-US" dirty="0"/>
              <a:t> </a:t>
            </a:r>
            <a:r>
              <a:rPr lang="en-US" dirty="0" err="1"/>
              <a:t>numere</a:t>
            </a:r>
            <a:r>
              <a:rPr lang="en-US" dirty="0"/>
              <a:t> de port </a:t>
            </a:r>
            <a:r>
              <a:rPr lang="en-US" dirty="0" err="1"/>
              <a:t>sunt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mod </a:t>
            </a:r>
            <a:r>
              <a:rPr lang="en-US" dirty="0" err="1"/>
              <a:t>curent</a:t>
            </a:r>
            <a:r>
              <a:rPr lang="en-US" dirty="0"/>
              <a:t>, </a:t>
            </a:r>
            <a:r>
              <a:rPr lang="en-US" dirty="0" err="1"/>
              <a:t>alocate</a:t>
            </a:r>
            <a:r>
              <a:rPr lang="en-US" dirty="0"/>
              <a:t> </a:t>
            </a:r>
            <a:r>
              <a:rPr lang="en-US" dirty="0" err="1"/>
              <a:t>dinamic</a:t>
            </a:r>
            <a:r>
              <a:rPr lang="en-US" dirty="0"/>
              <a:t> </a:t>
            </a:r>
            <a:r>
              <a:rPr lang="en-US" dirty="0" err="1"/>
              <a:t>clienţilor</a:t>
            </a:r>
            <a:r>
              <a:rPr lang="en-US" dirty="0"/>
              <a:t> </a:t>
            </a:r>
            <a:r>
              <a:rPr lang="en-US" dirty="0" err="1"/>
              <a:t>unor</a:t>
            </a:r>
            <a:r>
              <a:rPr lang="en-US" dirty="0"/>
              <a:t> </a:t>
            </a:r>
            <a:r>
              <a:rPr lang="en-US" dirty="0" err="1"/>
              <a:t>aplicaţii</a:t>
            </a:r>
            <a:r>
              <a:rPr lang="en-US" dirty="0"/>
              <a:t>. </a:t>
            </a:r>
            <a:endParaRPr lang="en-US" dirty="0" smtClean="0"/>
          </a:p>
          <a:p>
            <a:pPr marL="185738" lvl="2" indent="-185738"/>
            <a:r>
              <a:rPr lang="en-US" sz="2800" dirty="0" err="1" smtClean="0"/>
              <a:t>Multiplexarea</a:t>
            </a:r>
            <a:r>
              <a:rPr lang="en-US" sz="2800" dirty="0" smtClean="0"/>
              <a:t> </a:t>
            </a:r>
            <a:r>
              <a:rPr lang="en-US" sz="2800" dirty="0" err="1"/>
              <a:t>şi</a:t>
            </a:r>
            <a:r>
              <a:rPr lang="en-US" sz="2800" dirty="0"/>
              <a:t> </a:t>
            </a:r>
            <a:r>
              <a:rPr lang="en-US" sz="2800" dirty="0" err="1"/>
              <a:t>demultiplexarea</a:t>
            </a:r>
            <a:r>
              <a:rPr lang="en-US" sz="2800" dirty="0"/>
              <a:t> </a:t>
            </a:r>
            <a:r>
              <a:rPr lang="en-US" sz="2800" dirty="0" err="1"/>
              <a:t>datelor</a:t>
            </a:r>
            <a:r>
              <a:rPr lang="en-US" sz="2800" dirty="0"/>
              <a:t>; </a:t>
            </a:r>
            <a:endParaRPr lang="en-US" sz="2800" dirty="0" smtClean="0"/>
          </a:p>
          <a:p>
            <a:pPr marL="185738" lvl="2" indent="-185738"/>
            <a:r>
              <a:rPr lang="en-US" sz="2800" dirty="0" err="1"/>
              <a:t>Trasarea</a:t>
            </a:r>
            <a:r>
              <a:rPr lang="en-US" sz="2800" dirty="0"/>
              <a:t> </a:t>
            </a:r>
            <a:r>
              <a:rPr lang="en-US" sz="2800" dirty="0" err="1"/>
              <a:t>comunicaţiei</a:t>
            </a:r>
            <a:r>
              <a:rPr lang="en-US" sz="2800" dirty="0"/>
              <a:t> </a:t>
            </a:r>
            <a:r>
              <a:rPr lang="en-US" sz="2800" dirty="0" err="1"/>
              <a:t>individuale</a:t>
            </a:r>
            <a:r>
              <a:rPr lang="en-US" sz="2800" dirty="0"/>
              <a:t> </a:t>
            </a:r>
            <a:r>
              <a:rPr lang="en-US" sz="2800" dirty="0" err="1"/>
              <a:t>între</a:t>
            </a:r>
            <a:r>
              <a:rPr lang="en-US" sz="2800" dirty="0"/>
              <a:t> </a:t>
            </a:r>
            <a:r>
              <a:rPr lang="en-US" sz="2800" dirty="0" err="1"/>
              <a:t>aplicaţiile</a:t>
            </a:r>
            <a:r>
              <a:rPr lang="en-US" sz="2800" dirty="0"/>
              <a:t> </a:t>
            </a:r>
            <a:r>
              <a:rPr lang="en-US" sz="2800" dirty="0" err="1"/>
              <a:t>sursei</a:t>
            </a:r>
            <a:r>
              <a:rPr lang="en-US" sz="2800" dirty="0"/>
              <a:t> </a:t>
            </a:r>
            <a:r>
              <a:rPr lang="en-US" sz="2800" dirty="0" err="1"/>
              <a:t>şi</a:t>
            </a:r>
            <a:r>
              <a:rPr lang="en-US" sz="2800" dirty="0"/>
              <a:t> </a:t>
            </a:r>
            <a:r>
              <a:rPr lang="en-US" sz="2800" dirty="0" err="1"/>
              <a:t>respectiv</a:t>
            </a:r>
            <a:r>
              <a:rPr lang="en-US" sz="2800" dirty="0"/>
              <a:t> </a:t>
            </a:r>
            <a:r>
              <a:rPr lang="en-US" sz="2800" dirty="0" err="1"/>
              <a:t>destinaţiei</a:t>
            </a:r>
            <a:r>
              <a:rPr lang="en-US" sz="2800" dirty="0"/>
              <a:t>; </a:t>
            </a:r>
            <a:endParaRPr lang="en-US" sz="2800" dirty="0" smtClean="0"/>
          </a:p>
          <a:p>
            <a:pPr marL="185738" lvl="2" indent="-185738"/>
            <a:r>
              <a:rPr lang="en-US" sz="2800" dirty="0" err="1"/>
              <a:t>Segmentarea</a:t>
            </a:r>
            <a:r>
              <a:rPr lang="en-US" sz="2800" dirty="0"/>
              <a:t> </a:t>
            </a:r>
            <a:r>
              <a:rPr lang="en-US" sz="2800" dirty="0" err="1"/>
              <a:t>datelor</a:t>
            </a:r>
            <a:r>
              <a:rPr lang="en-US" sz="2800" dirty="0"/>
              <a:t> </a:t>
            </a:r>
            <a:r>
              <a:rPr lang="en-US" sz="2800" dirty="0" err="1"/>
              <a:t>în</a:t>
            </a:r>
            <a:r>
              <a:rPr lang="en-US" sz="2800" dirty="0"/>
              <a:t> </a:t>
            </a:r>
            <a:r>
              <a:rPr lang="en-US" sz="2800" dirty="0" err="1"/>
              <a:t>segmente</a:t>
            </a:r>
            <a:r>
              <a:rPr lang="en-US" sz="2800" dirty="0"/>
              <a:t> </a:t>
            </a:r>
            <a:r>
              <a:rPr lang="en-US" sz="2800" dirty="0" err="1"/>
              <a:t>şi</a:t>
            </a:r>
            <a:r>
              <a:rPr lang="en-US" sz="2800" dirty="0"/>
              <a:t> </a:t>
            </a:r>
            <a:r>
              <a:rPr lang="en-US" sz="2800" dirty="0" err="1"/>
              <a:t>administrarea</a:t>
            </a:r>
            <a:r>
              <a:rPr lang="en-US" sz="2800" dirty="0"/>
              <a:t> </a:t>
            </a:r>
            <a:r>
              <a:rPr lang="en-US" sz="2800" dirty="0" err="1"/>
              <a:t>fiecărui</a:t>
            </a:r>
            <a:r>
              <a:rPr lang="en-US" sz="2800" dirty="0"/>
              <a:t> segment </a:t>
            </a:r>
            <a:r>
              <a:rPr lang="en-US" sz="2800" dirty="0" err="1"/>
              <a:t>în</a:t>
            </a:r>
            <a:r>
              <a:rPr lang="en-US" sz="2800" dirty="0"/>
              <a:t> parte; </a:t>
            </a:r>
          </a:p>
          <a:p>
            <a:pPr marL="185738" lvl="2" indent="-185738"/>
            <a:r>
              <a:rPr lang="en-US" sz="2800" dirty="0" err="1"/>
              <a:t>Reasamablarea</a:t>
            </a:r>
            <a:r>
              <a:rPr lang="en-US" sz="2800" dirty="0"/>
              <a:t> </a:t>
            </a:r>
            <a:r>
              <a:rPr lang="en-US" sz="2800" dirty="0" err="1"/>
              <a:t>segmentelor</a:t>
            </a:r>
            <a:r>
              <a:rPr lang="en-US" sz="2800" dirty="0"/>
              <a:t> </a:t>
            </a:r>
            <a:r>
              <a:rPr lang="en-US" sz="2800" dirty="0" err="1"/>
              <a:t>în</a:t>
            </a:r>
            <a:r>
              <a:rPr lang="en-US" sz="2800" dirty="0"/>
              <a:t> </a:t>
            </a:r>
            <a:r>
              <a:rPr lang="en-US" sz="2800" dirty="0" err="1"/>
              <a:t>fluxuri</a:t>
            </a:r>
            <a:r>
              <a:rPr lang="en-US" sz="2800" dirty="0"/>
              <a:t> de date de </a:t>
            </a:r>
            <a:r>
              <a:rPr lang="en-US" sz="2800" dirty="0" err="1"/>
              <a:t>aplicaţii</a:t>
            </a:r>
            <a:r>
              <a:rPr lang="en-US" sz="2800" dirty="0"/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" y="902044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Un port </a:t>
            </a:r>
            <a:r>
              <a:rPr lang="en-US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este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un </a:t>
            </a:r>
            <a:r>
              <a:rPr lang="en-US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număr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16 </a:t>
            </a:r>
            <a:r>
              <a:rPr lang="en-US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biţi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care </a:t>
            </a:r>
            <a:r>
              <a:rPr lang="en-US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identifică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în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mod </a:t>
            </a:r>
            <a:r>
              <a:rPr lang="en-US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unic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procesele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care </a:t>
            </a:r>
            <a:r>
              <a:rPr lang="en-US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rulează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o </a:t>
            </a:r>
            <a:r>
              <a:rPr lang="en-US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anumita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maşină</a:t>
            </a:r>
            <a:endParaRPr lang="en-US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406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652319" cy="487491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Protocolul</a:t>
            </a:r>
            <a:r>
              <a:rPr lang="en-US" b="1" dirty="0"/>
              <a:t> TCP 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52616"/>
            <a:ext cx="12191999" cy="4117736"/>
          </a:xfrm>
        </p:spPr>
        <p:txBody>
          <a:bodyPr>
            <a:normAutofit/>
          </a:bodyPr>
          <a:lstStyle/>
          <a:p>
            <a:r>
              <a:rPr lang="en-US" dirty="0"/>
              <a:t>TCP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protocolul</a:t>
            </a:r>
            <a:r>
              <a:rPr lang="en-US" dirty="0"/>
              <a:t> principal care </a:t>
            </a:r>
            <a:r>
              <a:rPr lang="en-US" dirty="0" err="1"/>
              <a:t>permite</a:t>
            </a:r>
            <a:r>
              <a:rPr lang="en-US" dirty="0"/>
              <a:t> </a:t>
            </a:r>
            <a:r>
              <a:rPr lang="en-US" dirty="0" err="1"/>
              <a:t>transportul</a:t>
            </a:r>
            <a:r>
              <a:rPr lang="en-US" dirty="0"/>
              <a:t> </a:t>
            </a:r>
            <a:r>
              <a:rPr lang="en-US" dirty="0" err="1"/>
              <a:t>sigur</a:t>
            </a:r>
            <a:r>
              <a:rPr lang="en-US" dirty="0"/>
              <a:t> al </a:t>
            </a:r>
            <a:r>
              <a:rPr lang="en-US" dirty="0" err="1"/>
              <a:t>datelor</a:t>
            </a:r>
            <a:r>
              <a:rPr lang="en-US" dirty="0"/>
              <a:t> de la un </a:t>
            </a:r>
            <a:r>
              <a:rPr lang="en-US" dirty="0" err="1"/>
              <a:t>capăt</a:t>
            </a:r>
            <a:r>
              <a:rPr lang="en-US" dirty="0"/>
              <a:t> la </a:t>
            </a:r>
            <a:r>
              <a:rPr lang="en-US" dirty="0" err="1"/>
              <a:t>altul</a:t>
            </a:r>
            <a:r>
              <a:rPr lang="en-US" dirty="0"/>
              <a:t> al </a:t>
            </a:r>
            <a:r>
              <a:rPr lang="en-US" dirty="0" err="1"/>
              <a:t>unei</a:t>
            </a:r>
            <a:r>
              <a:rPr lang="en-US" dirty="0"/>
              <a:t> </a:t>
            </a:r>
            <a:r>
              <a:rPr lang="en-US" dirty="0" err="1"/>
              <a:t>conexiuni</a:t>
            </a:r>
            <a:r>
              <a:rPr lang="en-US" dirty="0"/>
              <a:t> </a:t>
            </a:r>
            <a:r>
              <a:rPr lang="en-US" dirty="0" err="1"/>
              <a:t>într</a:t>
            </a:r>
            <a:r>
              <a:rPr lang="en-US" dirty="0"/>
              <a:t>-o </a:t>
            </a:r>
            <a:r>
              <a:rPr lang="en-US" dirty="0" err="1"/>
              <a:t>reţea</a:t>
            </a:r>
            <a:r>
              <a:rPr lang="en-US" dirty="0"/>
              <a:t> </a:t>
            </a:r>
            <a:r>
              <a:rPr lang="en-US" dirty="0" err="1" smtClean="0"/>
              <a:t>nesigură</a:t>
            </a:r>
            <a:endParaRPr lang="en-US" dirty="0" smtClean="0"/>
          </a:p>
          <a:p>
            <a:r>
              <a:rPr lang="en-US" dirty="0"/>
              <a:t>TCP </a:t>
            </a:r>
            <a:r>
              <a:rPr lang="en-US" dirty="0" err="1"/>
              <a:t>este</a:t>
            </a:r>
            <a:r>
              <a:rPr lang="en-US" dirty="0"/>
              <a:t> un protocol </a:t>
            </a:r>
            <a:r>
              <a:rPr lang="en-US" dirty="0" err="1"/>
              <a:t>orientat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conexiuni</a:t>
            </a:r>
            <a:r>
              <a:rPr lang="en-US" dirty="0"/>
              <a:t>, care </a:t>
            </a:r>
            <a:r>
              <a:rPr lang="en-US" dirty="0" err="1"/>
              <a:t>permite</a:t>
            </a:r>
            <a:r>
              <a:rPr lang="en-US" dirty="0"/>
              <a:t> ca un flux de </a:t>
            </a:r>
            <a:r>
              <a:rPr lang="en-US" dirty="0" err="1"/>
              <a:t>octeţi</a:t>
            </a:r>
            <a:r>
              <a:rPr lang="en-US" dirty="0"/>
              <a:t> </a:t>
            </a:r>
            <a:r>
              <a:rPr lang="en-US" dirty="0" err="1"/>
              <a:t>trimişi</a:t>
            </a:r>
            <a:r>
              <a:rPr lang="en-US" dirty="0"/>
              <a:t> de un calculator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ajungă</a:t>
            </a:r>
            <a:r>
              <a:rPr lang="en-US" dirty="0"/>
              <a:t> </a:t>
            </a:r>
            <a:r>
              <a:rPr lang="en-US" dirty="0" err="1"/>
              <a:t>fără</a:t>
            </a:r>
            <a:r>
              <a:rPr lang="en-US" dirty="0"/>
              <a:t> </a:t>
            </a:r>
            <a:r>
              <a:rPr lang="en-US" dirty="0" err="1"/>
              <a:t>erori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orice</a:t>
            </a:r>
            <a:r>
              <a:rPr lang="en-US" dirty="0"/>
              <a:t> alt calculator din </a:t>
            </a:r>
            <a:r>
              <a:rPr lang="en-US" dirty="0" err="1"/>
              <a:t>reţeaua</a:t>
            </a:r>
            <a:r>
              <a:rPr lang="en-US" dirty="0"/>
              <a:t> </a:t>
            </a:r>
            <a:r>
              <a:rPr lang="en-US" dirty="0" smtClean="0"/>
              <a:t>Internet</a:t>
            </a:r>
          </a:p>
          <a:p>
            <a:r>
              <a:rPr lang="en-US" dirty="0"/>
              <a:t>O </a:t>
            </a:r>
            <a:r>
              <a:rPr lang="en-US" dirty="0" err="1"/>
              <a:t>conversaţie</a:t>
            </a:r>
            <a:r>
              <a:rPr lang="en-US" dirty="0"/>
              <a:t> TCP </a:t>
            </a:r>
            <a:r>
              <a:rPr lang="en-US" dirty="0" err="1"/>
              <a:t>completă</a:t>
            </a:r>
            <a:r>
              <a:rPr lang="en-US" dirty="0"/>
              <a:t> </a:t>
            </a:r>
            <a:r>
              <a:rPr lang="en-US" dirty="0" err="1"/>
              <a:t>cere</a:t>
            </a:r>
            <a:r>
              <a:rPr lang="en-US" dirty="0"/>
              <a:t> </a:t>
            </a:r>
            <a:r>
              <a:rPr lang="en-US" dirty="0" err="1"/>
              <a:t>stabilirea</a:t>
            </a:r>
            <a:r>
              <a:rPr lang="en-US" dirty="0"/>
              <a:t> </a:t>
            </a:r>
            <a:r>
              <a:rPr lang="en-US" dirty="0" err="1"/>
              <a:t>unei</a:t>
            </a:r>
            <a:r>
              <a:rPr lang="en-US" dirty="0"/>
              <a:t> </a:t>
            </a:r>
            <a:r>
              <a:rPr lang="en-US" dirty="0" err="1"/>
              <a:t>sesiuni</a:t>
            </a:r>
            <a:r>
              <a:rPr lang="en-US" dirty="0"/>
              <a:t> </a:t>
            </a:r>
            <a:r>
              <a:rPr lang="en-US" dirty="0" err="1"/>
              <a:t>între</a:t>
            </a:r>
            <a:r>
              <a:rPr lang="en-US" dirty="0"/>
              <a:t> </a:t>
            </a:r>
            <a:r>
              <a:rPr lang="en-US" dirty="0" err="1"/>
              <a:t>gazde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ambele</a:t>
            </a:r>
            <a:r>
              <a:rPr lang="en-US" dirty="0"/>
              <a:t> </a:t>
            </a:r>
            <a:r>
              <a:rPr lang="en-US" dirty="0" err="1"/>
              <a:t>direcţii</a:t>
            </a:r>
            <a:r>
              <a:rPr lang="en-US" dirty="0"/>
              <a:t>. </a:t>
            </a:r>
            <a:r>
              <a:rPr lang="en-US" dirty="0" err="1"/>
              <a:t>După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sesiunea</a:t>
            </a:r>
            <a:r>
              <a:rPr lang="en-US" dirty="0"/>
              <a:t> a </a:t>
            </a:r>
            <a:r>
              <a:rPr lang="en-US" dirty="0" err="1"/>
              <a:t>fost</a:t>
            </a:r>
            <a:r>
              <a:rPr lang="en-US" dirty="0"/>
              <a:t> </a:t>
            </a:r>
            <a:r>
              <a:rPr lang="en-US" dirty="0" err="1"/>
              <a:t>stabilită</a:t>
            </a:r>
            <a:r>
              <a:rPr lang="en-US" dirty="0"/>
              <a:t>, </a:t>
            </a:r>
            <a:r>
              <a:rPr lang="en-US" dirty="0" err="1"/>
              <a:t>destinaţia</a:t>
            </a:r>
            <a:r>
              <a:rPr lang="en-US" dirty="0"/>
              <a:t> </a:t>
            </a:r>
            <a:r>
              <a:rPr lang="en-US" dirty="0" err="1"/>
              <a:t>trimite</a:t>
            </a:r>
            <a:r>
              <a:rPr lang="en-US" dirty="0"/>
              <a:t> </a:t>
            </a:r>
            <a:r>
              <a:rPr lang="en-US" dirty="0" err="1"/>
              <a:t>confirmări</a:t>
            </a:r>
            <a:r>
              <a:rPr lang="en-US" dirty="0"/>
              <a:t> la </a:t>
            </a:r>
            <a:r>
              <a:rPr lang="en-US" dirty="0" err="1"/>
              <a:t>sursă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fiecare</a:t>
            </a:r>
            <a:r>
              <a:rPr lang="en-US" dirty="0"/>
              <a:t> segment </a:t>
            </a:r>
            <a:r>
              <a:rPr lang="en-US" dirty="0" err="1"/>
              <a:t>pe</a:t>
            </a:r>
            <a:r>
              <a:rPr lang="en-US" dirty="0"/>
              <a:t> care </a:t>
            </a:r>
            <a:r>
              <a:rPr lang="en-US" dirty="0" err="1"/>
              <a:t>îl</a:t>
            </a:r>
            <a:r>
              <a:rPr lang="en-US" dirty="0"/>
              <a:t> </a:t>
            </a:r>
            <a:r>
              <a:rPr lang="en-US" dirty="0" err="1"/>
              <a:t>primeşte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err="1"/>
              <a:t>aplicaţii</a:t>
            </a:r>
            <a:r>
              <a:rPr lang="en-US" dirty="0"/>
              <a:t> care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transmise</a:t>
            </a:r>
            <a:r>
              <a:rPr lang="en-US" dirty="0"/>
              <a:t> cu </a:t>
            </a:r>
            <a:r>
              <a:rPr lang="en-US" dirty="0" err="1"/>
              <a:t>ajutorul</a:t>
            </a:r>
            <a:r>
              <a:rPr lang="en-US" dirty="0"/>
              <a:t> </a:t>
            </a:r>
            <a:r>
              <a:rPr lang="en-US" dirty="0" err="1"/>
              <a:t>protocolului</a:t>
            </a:r>
            <a:r>
              <a:rPr lang="en-US" dirty="0"/>
              <a:t> TCP </a:t>
            </a:r>
            <a:endParaRPr lang="en-GB" dirty="0"/>
          </a:p>
          <a:p>
            <a:endParaRPr lang="en-US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t="14668" r="6168"/>
          <a:stretch/>
        </p:blipFill>
        <p:spPr bwMode="auto">
          <a:xfrm>
            <a:off x="578313" y="4842356"/>
            <a:ext cx="7796500" cy="182209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737608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056664" cy="611059"/>
          </a:xfrm>
        </p:spPr>
        <p:txBody>
          <a:bodyPr>
            <a:normAutofit fontScale="90000"/>
          </a:bodyPr>
          <a:lstStyle/>
          <a:p>
            <a:r>
              <a:rPr lang="en-US" i="1" dirty="0" err="1"/>
              <a:t>Caracteristicile</a:t>
            </a:r>
            <a:r>
              <a:rPr lang="en-US" i="1" dirty="0"/>
              <a:t> </a:t>
            </a:r>
            <a:r>
              <a:rPr lang="en-US" i="1" dirty="0" err="1"/>
              <a:t>protocolului</a:t>
            </a:r>
            <a:r>
              <a:rPr lang="en-US" i="1" dirty="0"/>
              <a:t> TCP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75038"/>
            <a:ext cx="12192000" cy="3089556"/>
          </a:xfrm>
        </p:spPr>
        <p:txBody>
          <a:bodyPr/>
          <a:lstStyle/>
          <a:p>
            <a:r>
              <a:rPr lang="en-US" dirty="0"/>
              <a:t>Transfer de date </a:t>
            </a:r>
            <a:r>
              <a:rPr lang="en-US" dirty="0" err="1"/>
              <a:t>în</a:t>
            </a:r>
            <a:r>
              <a:rPr lang="en-US" dirty="0"/>
              <a:t> flux </a:t>
            </a:r>
            <a:r>
              <a:rPr lang="en-US" dirty="0" err="1"/>
              <a:t>continuu</a:t>
            </a:r>
            <a:r>
              <a:rPr lang="en-US" dirty="0"/>
              <a:t> </a:t>
            </a:r>
          </a:p>
          <a:p>
            <a:r>
              <a:rPr lang="en-US" dirty="0" err="1"/>
              <a:t>Siguranţa</a:t>
            </a:r>
            <a:r>
              <a:rPr lang="en-US" dirty="0"/>
              <a:t> </a:t>
            </a:r>
            <a:r>
              <a:rPr lang="en-US" dirty="0" err="1"/>
              <a:t>transmisiei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err="1"/>
              <a:t>Controlul</a:t>
            </a:r>
            <a:r>
              <a:rPr lang="en-US" dirty="0"/>
              <a:t> </a:t>
            </a:r>
            <a:r>
              <a:rPr lang="en-US" dirty="0" err="1"/>
              <a:t>fluxului</a:t>
            </a:r>
            <a:r>
              <a:rPr lang="en-US" dirty="0"/>
              <a:t> de date </a:t>
            </a:r>
            <a:endParaRPr lang="en-US" dirty="0" smtClean="0"/>
          </a:p>
          <a:p>
            <a:r>
              <a:rPr lang="en-US" dirty="0" err="1" smtClean="0"/>
              <a:t>Multiplexarea</a:t>
            </a:r>
            <a:r>
              <a:rPr lang="en-US" dirty="0" smtClean="0"/>
              <a:t>, </a:t>
            </a:r>
            <a:r>
              <a:rPr lang="en-US" dirty="0" err="1" smtClean="0"/>
              <a:t>demultiplexarea</a:t>
            </a:r>
            <a:endParaRPr lang="en-US" dirty="0" smtClean="0"/>
          </a:p>
          <a:p>
            <a:r>
              <a:rPr lang="en-US" dirty="0" err="1"/>
              <a:t>Controlul</a:t>
            </a:r>
            <a:r>
              <a:rPr lang="en-US" dirty="0"/>
              <a:t> </a:t>
            </a:r>
            <a:r>
              <a:rPr lang="en-US" dirty="0" err="1"/>
              <a:t>conexiunii</a:t>
            </a:r>
            <a:r>
              <a:rPr lang="en-US" dirty="0"/>
              <a:t> (</a:t>
            </a:r>
            <a:r>
              <a:rPr lang="en-US" dirty="0" err="1"/>
              <a:t>fiabilitatea</a:t>
            </a:r>
            <a:r>
              <a:rPr lang="en-US" dirty="0"/>
              <a:t> </a:t>
            </a:r>
            <a:r>
              <a:rPr lang="en-US" dirty="0" err="1"/>
              <a:t>conexiunii</a:t>
            </a:r>
            <a:r>
              <a:rPr lang="en-US" dirty="0" smtClean="0"/>
              <a:t>)</a:t>
            </a:r>
          </a:p>
          <a:p>
            <a:r>
              <a:rPr lang="en-US" dirty="0" err="1"/>
              <a:t>Stabilirea</a:t>
            </a:r>
            <a:r>
              <a:rPr lang="en-US" dirty="0"/>
              <a:t> </a:t>
            </a:r>
            <a:r>
              <a:rPr lang="en-US" dirty="0" err="1"/>
              <a:t>conexiunii</a:t>
            </a:r>
            <a:endParaRPr lang="en-US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0" y="4287795"/>
            <a:ext cx="12192000" cy="240956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cadrul</a:t>
            </a:r>
            <a:r>
              <a:rPr lang="en-US" dirty="0"/>
              <a:t> </a:t>
            </a:r>
            <a:r>
              <a:rPr lang="en-US" dirty="0" err="1"/>
              <a:t>nivelului</a:t>
            </a:r>
            <a:r>
              <a:rPr lang="en-US" dirty="0"/>
              <a:t> Transport </a:t>
            </a:r>
            <a:r>
              <a:rPr lang="en-US" dirty="0" err="1"/>
              <a:t>după</a:t>
            </a:r>
            <a:r>
              <a:rPr lang="en-US" dirty="0"/>
              <a:t> </a:t>
            </a:r>
            <a:r>
              <a:rPr lang="en-US" dirty="0" err="1"/>
              <a:t>procesul</a:t>
            </a:r>
            <a:r>
              <a:rPr lang="en-US" dirty="0"/>
              <a:t> de </a:t>
            </a:r>
            <a:r>
              <a:rPr lang="en-US" dirty="0" err="1"/>
              <a:t>segmentare</a:t>
            </a:r>
            <a:r>
              <a:rPr lang="en-US" dirty="0"/>
              <a:t> are </a:t>
            </a:r>
            <a:r>
              <a:rPr lang="en-US" dirty="0" err="1"/>
              <a:t>loc</a:t>
            </a:r>
            <a:r>
              <a:rPr lang="en-US" dirty="0"/>
              <a:t> </a:t>
            </a:r>
            <a:r>
              <a:rPr lang="en-US" dirty="0" err="1"/>
              <a:t>împachetarea</a:t>
            </a:r>
            <a:r>
              <a:rPr lang="en-US" dirty="0"/>
              <a:t> </a:t>
            </a:r>
            <a:r>
              <a:rPr lang="en-US" dirty="0" err="1"/>
              <a:t>datelor</a:t>
            </a:r>
            <a:r>
              <a:rPr lang="en-US" dirty="0"/>
              <a:t>. </a:t>
            </a:r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împachetare</a:t>
            </a:r>
            <a:r>
              <a:rPr lang="en-US" dirty="0"/>
              <a:t> </a:t>
            </a:r>
            <a:r>
              <a:rPr lang="en-US" dirty="0" err="1"/>
              <a:t>constă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lipirea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</a:t>
            </a:r>
            <a:r>
              <a:rPr lang="en-US" dirty="0" err="1"/>
              <a:t>antet</a:t>
            </a:r>
            <a:r>
              <a:rPr lang="en-US" dirty="0"/>
              <a:t>, </a:t>
            </a:r>
            <a:r>
              <a:rPr lang="en-US" dirty="0" err="1"/>
              <a:t>noile</a:t>
            </a:r>
            <a:r>
              <a:rPr lang="en-US" dirty="0"/>
              <a:t> </a:t>
            </a:r>
            <a:r>
              <a:rPr lang="en-US" dirty="0" err="1"/>
              <a:t>entităţi</a:t>
            </a:r>
            <a:r>
              <a:rPr lang="en-US" dirty="0"/>
              <a:t> de </a:t>
            </a:r>
            <a:r>
              <a:rPr lang="en-US" dirty="0" err="1"/>
              <a:t>transmisie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de </a:t>
            </a:r>
            <a:r>
              <a:rPr lang="en-US" dirty="0" err="1"/>
              <a:t>recepţie</a:t>
            </a:r>
            <a:r>
              <a:rPr lang="en-US" dirty="0"/>
              <a:t> </a:t>
            </a:r>
            <a:r>
              <a:rPr lang="en-US" dirty="0" err="1"/>
              <a:t>purtând</a:t>
            </a:r>
            <a:r>
              <a:rPr lang="en-US" dirty="0"/>
              <a:t> </a:t>
            </a:r>
            <a:r>
              <a:rPr lang="en-US" dirty="0" err="1"/>
              <a:t>numele</a:t>
            </a:r>
            <a:r>
              <a:rPr lang="en-US" dirty="0"/>
              <a:t> de </a:t>
            </a:r>
            <a:r>
              <a:rPr lang="en-US" dirty="0" err="1"/>
              <a:t>segmente</a:t>
            </a:r>
            <a:r>
              <a:rPr lang="en-US" dirty="0"/>
              <a:t>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err="1" smtClean="0"/>
              <a:t>Protocolul</a:t>
            </a:r>
            <a:r>
              <a:rPr lang="en-US" dirty="0" smtClean="0"/>
              <a:t> TCP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cel</a:t>
            </a:r>
            <a:r>
              <a:rPr lang="en-US" dirty="0" smtClean="0"/>
              <a:t> care decide </a:t>
            </a:r>
            <a:r>
              <a:rPr lang="en-US" dirty="0" err="1" smtClean="0"/>
              <a:t>cît</a:t>
            </a:r>
            <a:r>
              <a:rPr lang="en-US" dirty="0" smtClean="0"/>
              <a:t> de </a:t>
            </a:r>
            <a:r>
              <a:rPr lang="en-US" dirty="0" err="1" smtClean="0"/>
              <a:t>mari</a:t>
            </a:r>
            <a:r>
              <a:rPr lang="en-US" dirty="0" smtClean="0"/>
              <a:t> </a:t>
            </a:r>
            <a:r>
              <a:rPr lang="en-US" dirty="0" err="1" smtClean="0"/>
              <a:t>trebuie</a:t>
            </a:r>
            <a:r>
              <a:rPr lang="en-US" dirty="0" smtClean="0"/>
              <a:t> </a:t>
            </a:r>
            <a:r>
              <a:rPr lang="en-US" dirty="0" err="1" smtClean="0"/>
              <a:t>să</a:t>
            </a:r>
            <a:r>
              <a:rPr lang="en-US" dirty="0" smtClean="0"/>
              <a:t> fie </a:t>
            </a:r>
            <a:r>
              <a:rPr lang="en-US" dirty="0" err="1" smtClean="0"/>
              <a:t>aceste</a:t>
            </a:r>
            <a:r>
              <a:rPr lang="en-US" dirty="0" smtClean="0"/>
              <a:t> </a:t>
            </a:r>
            <a:r>
              <a:rPr lang="en-US" dirty="0" err="1" smtClean="0"/>
              <a:t>segmente</a:t>
            </a:r>
            <a:r>
              <a:rPr lang="en-US" dirty="0" smtClean="0"/>
              <a:t>. </a:t>
            </a:r>
            <a:r>
              <a:rPr lang="en-US" dirty="0" err="1" smtClean="0"/>
              <a:t>Dimensiunea</a:t>
            </a:r>
            <a:r>
              <a:rPr lang="en-US" dirty="0" smtClean="0"/>
              <a:t> </a:t>
            </a:r>
            <a:r>
              <a:rPr lang="en-US" dirty="0" err="1" smtClean="0"/>
              <a:t>segmentului</a:t>
            </a:r>
            <a:r>
              <a:rPr lang="en-US" dirty="0" smtClean="0"/>
              <a:t>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limitată</a:t>
            </a:r>
            <a:r>
              <a:rPr lang="en-US" dirty="0" smtClean="0"/>
              <a:t> de </a:t>
            </a:r>
            <a:r>
              <a:rPr lang="en-US" dirty="0" err="1" smtClean="0"/>
              <a:t>unitatea</a:t>
            </a:r>
            <a:r>
              <a:rPr lang="en-US" dirty="0" smtClean="0"/>
              <a:t> </a:t>
            </a:r>
            <a:r>
              <a:rPr lang="en-US" dirty="0" err="1" smtClean="0"/>
              <a:t>maximă</a:t>
            </a:r>
            <a:r>
              <a:rPr lang="en-US" dirty="0" smtClean="0"/>
              <a:t> de transfer </a:t>
            </a:r>
            <a:r>
              <a:rPr lang="en-US" dirty="0" err="1" smtClean="0"/>
              <a:t>sau</a:t>
            </a:r>
            <a:r>
              <a:rPr lang="en-US" dirty="0" smtClean="0"/>
              <a:t> MTU (Maximum Transfer Unit).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36781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78" y="365126"/>
            <a:ext cx="4950279" cy="697556"/>
          </a:xfrm>
        </p:spPr>
        <p:txBody>
          <a:bodyPr/>
          <a:lstStyle/>
          <a:p>
            <a:r>
              <a:rPr lang="en-US" i="1" dirty="0" err="1"/>
              <a:t>Stabilirea</a:t>
            </a:r>
            <a:r>
              <a:rPr lang="en-US" i="1" dirty="0"/>
              <a:t> </a:t>
            </a:r>
            <a:r>
              <a:rPr lang="en-US" i="1" dirty="0" err="1"/>
              <a:t>conexiunii</a:t>
            </a:r>
            <a:endParaRPr lang="en-US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b="15977"/>
          <a:stretch/>
        </p:blipFill>
        <p:spPr bwMode="auto">
          <a:xfrm>
            <a:off x="0" y="1199610"/>
            <a:ext cx="5680400" cy="257664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72897" y="365126"/>
            <a:ext cx="661910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● </a:t>
            </a:r>
            <a:r>
              <a:rPr lang="en-US" dirty="0" err="1" smtClean="0"/>
              <a:t>Clientul</a:t>
            </a:r>
            <a:r>
              <a:rPr lang="en-US" dirty="0" smtClean="0"/>
              <a:t> </a:t>
            </a:r>
            <a:r>
              <a:rPr lang="en-US" dirty="0" err="1"/>
              <a:t>iniţiator</a:t>
            </a:r>
            <a:r>
              <a:rPr lang="en-US" dirty="0"/>
              <a:t> </a:t>
            </a:r>
            <a:r>
              <a:rPr lang="en-US" dirty="0" err="1"/>
              <a:t>trimite</a:t>
            </a:r>
            <a:r>
              <a:rPr lang="en-US" dirty="0"/>
              <a:t> un segment care </a:t>
            </a:r>
            <a:r>
              <a:rPr lang="en-US" dirty="0" err="1"/>
              <a:t>conţine</a:t>
            </a:r>
            <a:r>
              <a:rPr lang="en-US" dirty="0"/>
              <a:t>: </a:t>
            </a:r>
          </a:p>
          <a:p>
            <a:r>
              <a:rPr lang="en-US" dirty="0"/>
              <a:t>◦ o </a:t>
            </a:r>
            <a:r>
              <a:rPr lang="en-US" dirty="0" err="1"/>
              <a:t>valoare</a:t>
            </a:r>
            <a:r>
              <a:rPr lang="en-US" dirty="0"/>
              <a:t> de </a:t>
            </a:r>
            <a:r>
              <a:rPr lang="en-US" dirty="0" err="1"/>
              <a:t>secvenţă</a:t>
            </a:r>
            <a:r>
              <a:rPr lang="en-US" dirty="0"/>
              <a:t> </a:t>
            </a:r>
            <a:r>
              <a:rPr lang="en-US" dirty="0" err="1"/>
              <a:t>iniţială</a:t>
            </a:r>
            <a:r>
              <a:rPr lang="en-US" dirty="0"/>
              <a:t> (SEQ client = 100 ), </a:t>
            </a:r>
            <a:endParaRPr lang="en-US" dirty="0" smtClean="0"/>
          </a:p>
          <a:p>
            <a:r>
              <a:rPr lang="en-US" dirty="0"/>
              <a:t>	</a:t>
            </a:r>
            <a:r>
              <a:rPr lang="en-US" dirty="0" err="1" smtClean="0"/>
              <a:t>ce</a:t>
            </a:r>
            <a:r>
              <a:rPr lang="en-US" dirty="0" smtClean="0"/>
              <a:t> </a:t>
            </a:r>
            <a:r>
              <a:rPr lang="en-US" dirty="0" err="1"/>
              <a:t>serveşte</a:t>
            </a:r>
            <a:r>
              <a:rPr lang="en-US" dirty="0"/>
              <a:t> ca o </a:t>
            </a:r>
            <a:r>
              <a:rPr lang="en-US" dirty="0" err="1"/>
              <a:t>cerere</a:t>
            </a:r>
            <a:r>
              <a:rPr lang="en-US" dirty="0"/>
              <a:t> </a:t>
            </a:r>
            <a:r>
              <a:rPr lang="en-US" dirty="0" err="1"/>
              <a:t>către</a:t>
            </a:r>
            <a:r>
              <a:rPr lang="en-US" dirty="0"/>
              <a:t> server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 smtClean="0"/>
              <a:t>începe</a:t>
            </a:r>
            <a:endParaRPr lang="en-US" dirty="0" smtClean="0"/>
          </a:p>
          <a:p>
            <a:r>
              <a:rPr lang="en-US" dirty="0"/>
              <a:t>	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sesiune</a:t>
            </a:r>
            <a:r>
              <a:rPr lang="en-US" dirty="0"/>
              <a:t> de </a:t>
            </a:r>
            <a:r>
              <a:rPr lang="en-US" dirty="0" err="1"/>
              <a:t>comunicaţii</a:t>
            </a:r>
            <a:r>
              <a:rPr lang="en-US" dirty="0"/>
              <a:t>; </a:t>
            </a:r>
          </a:p>
          <a:p>
            <a:r>
              <a:rPr lang="en-US" dirty="0"/>
              <a:t>● </a:t>
            </a:r>
            <a:r>
              <a:rPr lang="en-US" dirty="0" err="1"/>
              <a:t>Serverul</a:t>
            </a:r>
            <a:r>
              <a:rPr lang="en-US" dirty="0"/>
              <a:t> </a:t>
            </a:r>
            <a:r>
              <a:rPr lang="en-US" dirty="0" err="1"/>
              <a:t>răspunde</a:t>
            </a:r>
            <a:r>
              <a:rPr lang="en-US" dirty="0"/>
              <a:t> cu un segment care </a:t>
            </a:r>
            <a:r>
              <a:rPr lang="en-US" dirty="0" err="1"/>
              <a:t>conţine</a:t>
            </a:r>
            <a:r>
              <a:rPr lang="en-US" dirty="0"/>
              <a:t>: </a:t>
            </a:r>
          </a:p>
          <a:p>
            <a:r>
              <a:rPr lang="en-US" dirty="0"/>
              <a:t>◦ o </a:t>
            </a:r>
            <a:r>
              <a:rPr lang="en-US" dirty="0" err="1"/>
              <a:t>valoare</a:t>
            </a:r>
            <a:r>
              <a:rPr lang="en-US" dirty="0"/>
              <a:t> de </a:t>
            </a:r>
            <a:r>
              <a:rPr lang="en-US" dirty="0" err="1"/>
              <a:t>confirmare</a:t>
            </a:r>
            <a:r>
              <a:rPr lang="en-US" dirty="0"/>
              <a:t> (</a:t>
            </a:r>
            <a:r>
              <a:rPr lang="en-US" dirty="0" err="1"/>
              <a:t>ACKserver</a:t>
            </a:r>
            <a:r>
              <a:rPr lang="en-US" dirty="0"/>
              <a:t> = SEQ client +1 = 101 </a:t>
            </a:r>
            <a:r>
              <a:rPr lang="en-US" dirty="0" smtClean="0"/>
              <a:t>),</a:t>
            </a:r>
          </a:p>
          <a:p>
            <a:r>
              <a:rPr lang="en-US" dirty="0"/>
              <a:t>	</a:t>
            </a:r>
            <a:r>
              <a:rPr lang="en-US" dirty="0" smtClean="0"/>
              <a:t> </a:t>
            </a:r>
            <a:r>
              <a:rPr lang="en-US" dirty="0" err="1"/>
              <a:t>egală</a:t>
            </a:r>
            <a:r>
              <a:rPr lang="en-US" dirty="0"/>
              <a:t> cu </a:t>
            </a:r>
            <a:r>
              <a:rPr lang="en-US" dirty="0" err="1"/>
              <a:t>valoarea</a:t>
            </a:r>
            <a:r>
              <a:rPr lang="en-US" dirty="0"/>
              <a:t> </a:t>
            </a:r>
            <a:r>
              <a:rPr lang="en-US" dirty="0" err="1"/>
              <a:t>secvenţei</a:t>
            </a:r>
            <a:r>
              <a:rPr lang="en-US" dirty="0"/>
              <a:t> </a:t>
            </a:r>
            <a:r>
              <a:rPr lang="en-US" dirty="0" err="1"/>
              <a:t>primite</a:t>
            </a:r>
            <a:r>
              <a:rPr lang="en-US" dirty="0"/>
              <a:t> plus </a:t>
            </a:r>
            <a:r>
              <a:rPr lang="en-US" dirty="0" smtClean="0"/>
              <a:t>1. </a:t>
            </a:r>
          </a:p>
          <a:p>
            <a:r>
              <a:rPr lang="en-US" dirty="0"/>
              <a:t>	</a:t>
            </a:r>
            <a:r>
              <a:rPr lang="en-US" dirty="0" err="1" smtClean="0"/>
              <a:t>Valoarea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confirmare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mare </a:t>
            </a:r>
            <a:r>
              <a:rPr lang="en-US" dirty="0" err="1"/>
              <a:t>decât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/>
              <a:t>	</a:t>
            </a:r>
            <a:r>
              <a:rPr lang="en-US" dirty="0" err="1" smtClean="0"/>
              <a:t>valoarea</a:t>
            </a:r>
            <a:r>
              <a:rPr lang="en-US" dirty="0" smtClean="0"/>
              <a:t> </a:t>
            </a:r>
            <a:r>
              <a:rPr lang="en-US" dirty="0" err="1"/>
              <a:t>secvenţei</a:t>
            </a:r>
            <a:r>
              <a:rPr lang="en-US" dirty="0"/>
              <a:t>, </a:t>
            </a:r>
            <a:r>
              <a:rPr lang="en-US" dirty="0" err="1"/>
              <a:t>deoarece</a:t>
            </a:r>
            <a:r>
              <a:rPr lang="en-US" dirty="0"/>
              <a:t> ACK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 smtClean="0"/>
              <a:t>întotdeauna</a:t>
            </a:r>
            <a:endParaRPr lang="en-US" dirty="0" smtClean="0"/>
          </a:p>
          <a:p>
            <a:r>
              <a:rPr lang="en-US" dirty="0"/>
              <a:t>	</a:t>
            </a:r>
            <a:r>
              <a:rPr lang="en-US" dirty="0" smtClean="0"/>
              <a:t> </a:t>
            </a:r>
            <a:r>
              <a:rPr lang="en-US" dirty="0" err="1"/>
              <a:t>următorul</a:t>
            </a:r>
            <a:r>
              <a:rPr lang="en-US" dirty="0"/>
              <a:t> octet </a:t>
            </a:r>
            <a:r>
              <a:rPr lang="en-US" dirty="0" err="1"/>
              <a:t>aşteptat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/>
              <a:t>	</a:t>
            </a:r>
            <a:r>
              <a:rPr lang="en-US" dirty="0" err="1" smtClean="0"/>
              <a:t>Această</a:t>
            </a:r>
            <a:r>
              <a:rPr lang="en-US" dirty="0" smtClean="0"/>
              <a:t> </a:t>
            </a:r>
            <a:r>
              <a:rPr lang="en-US" dirty="0" err="1"/>
              <a:t>valoare</a:t>
            </a:r>
            <a:r>
              <a:rPr lang="en-US" dirty="0"/>
              <a:t> de </a:t>
            </a:r>
            <a:r>
              <a:rPr lang="en-US" dirty="0" err="1"/>
              <a:t>confirmare</a:t>
            </a:r>
            <a:r>
              <a:rPr lang="en-US" dirty="0"/>
              <a:t> </a:t>
            </a:r>
            <a:r>
              <a:rPr lang="en-US" dirty="0" err="1"/>
              <a:t>permite</a:t>
            </a:r>
            <a:r>
              <a:rPr lang="en-US" dirty="0"/>
              <a:t> </a:t>
            </a:r>
            <a:r>
              <a:rPr lang="en-US" dirty="0" err="1"/>
              <a:t>clientului</a:t>
            </a:r>
            <a:r>
              <a:rPr lang="en-US" dirty="0"/>
              <a:t> </a:t>
            </a:r>
            <a:r>
              <a:rPr lang="en-US" dirty="0" smtClean="0"/>
              <a:t>de</a:t>
            </a:r>
          </a:p>
          <a:p>
            <a:r>
              <a:rPr lang="en-US" dirty="0"/>
              <a:t>	</a:t>
            </a:r>
            <a:r>
              <a:rPr lang="en-US" dirty="0" smtClean="0"/>
              <a:t> </a:t>
            </a:r>
            <a:r>
              <a:rPr lang="en-US" dirty="0"/>
              <a:t>a fi </a:t>
            </a:r>
            <a:r>
              <a:rPr lang="en-US" dirty="0" err="1"/>
              <a:t>sigur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cererii</a:t>
            </a:r>
            <a:r>
              <a:rPr lang="en-US" dirty="0"/>
              <a:t> </a:t>
            </a:r>
            <a:r>
              <a:rPr lang="en-US" dirty="0" err="1"/>
              <a:t>lui</a:t>
            </a:r>
            <a:r>
              <a:rPr lang="en-US" dirty="0"/>
              <a:t> de </a:t>
            </a:r>
            <a:r>
              <a:rPr lang="en-US" dirty="0" err="1"/>
              <a:t>realizare</a:t>
            </a:r>
            <a:r>
              <a:rPr lang="en-US" dirty="0"/>
              <a:t> a </a:t>
            </a:r>
            <a:r>
              <a:rPr lang="en-US" dirty="0" err="1"/>
              <a:t>conexiunii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smtClean="0"/>
              <a:t>se</a:t>
            </a:r>
          </a:p>
          <a:p>
            <a:r>
              <a:rPr lang="en-US" dirty="0"/>
              <a:t>	</a:t>
            </a:r>
            <a:r>
              <a:rPr lang="en-US" dirty="0" smtClean="0"/>
              <a:t> </a:t>
            </a:r>
            <a:r>
              <a:rPr lang="en-US" dirty="0" err="1"/>
              <a:t>răspunde</a:t>
            </a:r>
            <a:r>
              <a:rPr lang="en-US" dirty="0"/>
              <a:t>; </a:t>
            </a:r>
          </a:p>
          <a:p>
            <a:r>
              <a:rPr lang="en-US" dirty="0"/>
              <a:t>◦ </a:t>
            </a:r>
            <a:r>
              <a:rPr lang="en-US" dirty="0" err="1"/>
              <a:t>valoarea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 </a:t>
            </a:r>
            <a:r>
              <a:rPr lang="en-US" dirty="0" err="1"/>
              <a:t>proprie</a:t>
            </a:r>
            <a:r>
              <a:rPr lang="en-US" dirty="0"/>
              <a:t> de </a:t>
            </a:r>
            <a:r>
              <a:rPr lang="en-US" dirty="0" err="1"/>
              <a:t>secvenţă</a:t>
            </a:r>
            <a:r>
              <a:rPr lang="en-US" dirty="0"/>
              <a:t> de </a:t>
            </a:r>
            <a:r>
              <a:rPr lang="en-US" dirty="0" err="1"/>
              <a:t>sincronizare</a:t>
            </a:r>
            <a:r>
              <a:rPr lang="en-US" dirty="0"/>
              <a:t> (SEQ server = 300 ).</a:t>
            </a:r>
          </a:p>
          <a:p>
            <a:r>
              <a:rPr lang="en-US" dirty="0"/>
              <a:t>● </a:t>
            </a:r>
            <a:r>
              <a:rPr lang="en-US" dirty="0" err="1"/>
              <a:t>Clientul</a:t>
            </a:r>
            <a:r>
              <a:rPr lang="en-US" dirty="0"/>
              <a:t> </a:t>
            </a:r>
            <a:r>
              <a:rPr lang="en-US" dirty="0" err="1"/>
              <a:t>iniţiator</a:t>
            </a:r>
            <a:r>
              <a:rPr lang="en-US" dirty="0"/>
              <a:t> </a:t>
            </a:r>
            <a:r>
              <a:rPr lang="en-US" dirty="0" err="1"/>
              <a:t>răspunde</a:t>
            </a:r>
            <a:r>
              <a:rPr lang="en-US" dirty="0"/>
              <a:t> cu un segment care </a:t>
            </a:r>
            <a:r>
              <a:rPr lang="en-US" dirty="0" err="1"/>
              <a:t>conţine</a:t>
            </a:r>
            <a:r>
              <a:rPr lang="en-US" dirty="0" smtClean="0"/>
              <a:t>;</a:t>
            </a:r>
          </a:p>
          <a:p>
            <a:r>
              <a:rPr lang="en-US" dirty="0" smtClean="0"/>
              <a:t> </a:t>
            </a:r>
            <a:r>
              <a:rPr lang="en-US" dirty="0"/>
              <a:t>◦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valoare</a:t>
            </a:r>
            <a:r>
              <a:rPr lang="en-US" dirty="0"/>
              <a:t> de </a:t>
            </a:r>
            <a:r>
              <a:rPr lang="en-US" dirty="0" err="1"/>
              <a:t>confirmare</a:t>
            </a:r>
            <a:r>
              <a:rPr lang="en-US" dirty="0"/>
              <a:t> (</a:t>
            </a:r>
            <a:r>
              <a:rPr lang="en-US" dirty="0" err="1"/>
              <a:t>ACKclient</a:t>
            </a:r>
            <a:r>
              <a:rPr lang="en-US" dirty="0"/>
              <a:t> = SEQ server +1= 301 ), </a:t>
            </a:r>
            <a:endParaRPr lang="en-US" dirty="0" smtClean="0"/>
          </a:p>
          <a:p>
            <a:r>
              <a:rPr lang="en-US" dirty="0"/>
              <a:t>	</a:t>
            </a:r>
            <a:r>
              <a:rPr lang="en-US" dirty="0" err="1" smtClean="0"/>
              <a:t>egală</a:t>
            </a:r>
            <a:r>
              <a:rPr lang="en-US" dirty="0" smtClean="0"/>
              <a:t> </a:t>
            </a:r>
            <a:r>
              <a:rPr lang="en-US" dirty="0"/>
              <a:t>cu </a:t>
            </a:r>
            <a:r>
              <a:rPr lang="en-US" dirty="0" err="1"/>
              <a:t>valoarea</a:t>
            </a:r>
            <a:r>
              <a:rPr lang="en-US" dirty="0"/>
              <a:t> </a:t>
            </a:r>
            <a:r>
              <a:rPr lang="en-US" dirty="0" err="1"/>
              <a:t>secvenţei</a:t>
            </a:r>
            <a:r>
              <a:rPr lang="en-US" dirty="0"/>
              <a:t> </a:t>
            </a:r>
            <a:r>
              <a:rPr lang="en-US" dirty="0" err="1"/>
              <a:t>primite</a:t>
            </a:r>
            <a:r>
              <a:rPr lang="en-US" dirty="0"/>
              <a:t> plus 1; </a:t>
            </a:r>
          </a:p>
          <a:p>
            <a:r>
              <a:rPr lang="en-US" dirty="0"/>
              <a:t>◦ </a:t>
            </a:r>
            <a:r>
              <a:rPr lang="en-US" dirty="0" err="1"/>
              <a:t>valoarea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 </a:t>
            </a:r>
            <a:r>
              <a:rPr lang="en-US" dirty="0" err="1"/>
              <a:t>proprie</a:t>
            </a:r>
            <a:r>
              <a:rPr lang="en-US" dirty="0"/>
              <a:t> de </a:t>
            </a:r>
            <a:r>
              <a:rPr lang="en-US" dirty="0" err="1"/>
              <a:t>secvenţă</a:t>
            </a:r>
            <a:r>
              <a:rPr lang="en-US" dirty="0"/>
              <a:t> de </a:t>
            </a:r>
            <a:r>
              <a:rPr lang="en-US" dirty="0" err="1"/>
              <a:t>sincronizare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/>
              <a:t>	</a:t>
            </a:r>
            <a:r>
              <a:rPr lang="en-US" dirty="0" smtClean="0"/>
              <a:t>plus </a:t>
            </a:r>
            <a:r>
              <a:rPr lang="en-US" dirty="0"/>
              <a:t>1 ( SEQ client + 1 = 101).</a:t>
            </a:r>
          </a:p>
          <a:p>
            <a:endParaRPr lang="en-US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58833" y="4401045"/>
            <a:ext cx="4335588" cy="1685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SYN -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Sincronizează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valorile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secvenţă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SEQ -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Valoarea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secvenţei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ACK -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Valoarea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confirmare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CTL -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Specifică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biţii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control din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antetul</a:t>
            </a:r>
            <a:endParaRPr lang="en-US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segmentului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TCP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setaţi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70035" y="43532"/>
            <a:ext cx="21403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three-way handshake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89086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12639</TotalTime>
  <Words>1840</Words>
  <Application>Microsoft Office PowerPoint</Application>
  <PresentationFormat>Произвольный</PresentationFormat>
  <Paragraphs>116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REȚELE DE CALCULATOARE T.4 RC –Nivelul Transport    </vt:lpstr>
      <vt:lpstr>NIVELUL TRANSPORT</vt:lpstr>
      <vt:lpstr>Презентация PowerPoint</vt:lpstr>
      <vt:lpstr>Презентация PowerPoint</vt:lpstr>
      <vt:lpstr>Презентация PowerPoint</vt:lpstr>
      <vt:lpstr>Funcţiile nivelului Transport </vt:lpstr>
      <vt:lpstr>Protocolul TCP </vt:lpstr>
      <vt:lpstr>Caracteristicile protocolului TCP</vt:lpstr>
      <vt:lpstr>Stabilirea conexiunii</vt:lpstr>
      <vt:lpstr>Antetul segmentului TCP</vt:lpstr>
      <vt:lpstr>Презентация PowerPoint</vt:lpstr>
      <vt:lpstr>Презентация PowerPoint</vt:lpstr>
      <vt:lpstr>Reasamblarea în ordine a segmentelor</vt:lpstr>
      <vt:lpstr>Controlul congestiei în TCP</vt:lpstr>
      <vt:lpstr>Презентация PowerPoint</vt:lpstr>
      <vt:lpstr>Protocolul UDP</vt:lpstr>
      <vt:lpstr>Caracteristicile protocolului UDP </vt:lpstr>
      <vt:lpstr>Antetul datagramei UDP </vt:lpstr>
      <vt:lpstr>Comparaţie între protocoalele de nivel transport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Circuite și Dispozitive Electronice  L.1 – Introducere </dc:title>
  <dc:creator>Пользователь Windows</dc:creator>
  <cp:lastModifiedBy>Asus</cp:lastModifiedBy>
  <cp:revision>560</cp:revision>
  <dcterms:created xsi:type="dcterms:W3CDTF">2020-08-28T11:28:42Z</dcterms:created>
  <dcterms:modified xsi:type="dcterms:W3CDTF">2022-05-01T11:25:18Z</dcterms:modified>
</cp:coreProperties>
</file>