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584" r:id="rId3"/>
    <p:sldId id="585" r:id="rId4"/>
    <p:sldId id="461" r:id="rId5"/>
    <p:sldId id="586" r:id="rId6"/>
    <p:sldId id="587" r:id="rId7"/>
    <p:sldId id="588" r:id="rId8"/>
    <p:sldId id="589" r:id="rId9"/>
    <p:sldId id="590" r:id="rId10"/>
    <p:sldId id="591" r:id="rId11"/>
    <p:sldId id="592" r:id="rId12"/>
    <p:sldId id="593" r:id="rId13"/>
    <p:sldId id="439" r:id="rId14"/>
    <p:sldId id="434" r:id="rId15"/>
    <p:sldId id="533" r:id="rId16"/>
    <p:sldId id="534" r:id="rId17"/>
    <p:sldId id="359" r:id="rId18"/>
    <p:sldId id="360" r:id="rId19"/>
    <p:sldId id="361" r:id="rId20"/>
    <p:sldId id="362" r:id="rId21"/>
    <p:sldId id="532" r:id="rId22"/>
    <p:sldId id="363" r:id="rId23"/>
    <p:sldId id="510" r:id="rId24"/>
    <p:sldId id="511" r:id="rId25"/>
    <p:sldId id="512" r:id="rId26"/>
    <p:sldId id="514" r:id="rId27"/>
    <p:sldId id="364" r:id="rId28"/>
    <p:sldId id="366" r:id="rId29"/>
    <p:sldId id="441" r:id="rId30"/>
    <p:sldId id="515" r:id="rId31"/>
    <p:sldId id="444" r:id="rId32"/>
    <p:sldId id="517" r:id="rId33"/>
    <p:sldId id="518" r:id="rId34"/>
    <p:sldId id="519" r:id="rId35"/>
    <p:sldId id="520" r:id="rId36"/>
    <p:sldId id="447" r:id="rId37"/>
    <p:sldId id="448" r:id="rId38"/>
    <p:sldId id="521" r:id="rId39"/>
    <p:sldId id="449" r:id="rId40"/>
    <p:sldId id="453" r:id="rId41"/>
    <p:sldId id="454" r:id="rId42"/>
    <p:sldId id="456" r:id="rId43"/>
    <p:sldId id="457" r:id="rId44"/>
    <p:sldId id="459" r:id="rId45"/>
    <p:sldId id="526" r:id="rId46"/>
    <p:sldId id="594" r:id="rId47"/>
    <p:sldId id="595" r:id="rId48"/>
    <p:sldId id="527" r:id="rId49"/>
    <p:sldId id="51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54" d="100"/>
          <a:sy n="54" d="100"/>
        </p:scale>
        <p:origin x="78"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7D4432E3-FEE1-4CEF-9B22-3C44BCACE669}"/>
    <pc:docChg chg="undo custSel addSld delSld modSld sldOrd">
      <pc:chgData name="buzdugan artur" userId="1770a38c255ab84c" providerId="LiveId" clId="{7D4432E3-FEE1-4CEF-9B22-3C44BCACE669}" dt="2023-11-01T13:48:44.651" v="1697" actId="27636"/>
      <pc:docMkLst>
        <pc:docMk/>
      </pc:docMkLst>
      <pc:sldChg chg="del">
        <pc:chgData name="buzdugan artur" userId="1770a38c255ab84c" providerId="LiveId" clId="{7D4432E3-FEE1-4CEF-9B22-3C44BCACE669}" dt="2023-11-01T12:18:51.009" v="27" actId="47"/>
        <pc:sldMkLst>
          <pc:docMk/>
          <pc:sldMk cId="4214711240" sldId="256"/>
        </pc:sldMkLst>
      </pc:sldChg>
      <pc:sldChg chg="modSp mod">
        <pc:chgData name="buzdugan artur" userId="1770a38c255ab84c" providerId="LiveId" clId="{7D4432E3-FEE1-4CEF-9B22-3C44BCACE669}" dt="2023-11-01T13:23:38.402" v="1366" actId="1076"/>
        <pc:sldMkLst>
          <pc:docMk/>
          <pc:sldMk cId="0" sldId="359"/>
        </pc:sldMkLst>
        <pc:spChg chg="mod">
          <ac:chgData name="buzdugan artur" userId="1770a38c255ab84c" providerId="LiveId" clId="{7D4432E3-FEE1-4CEF-9B22-3C44BCACE669}" dt="2023-11-01T13:23:38.402" v="1366" actId="1076"/>
          <ac:spMkLst>
            <pc:docMk/>
            <pc:sldMk cId="0" sldId="359"/>
            <ac:spMk id="2" creationId="{00000000-0000-0000-0000-000000000000}"/>
          </ac:spMkLst>
        </pc:spChg>
      </pc:sldChg>
      <pc:sldChg chg="modSp mod">
        <pc:chgData name="buzdugan artur" userId="1770a38c255ab84c" providerId="LiveId" clId="{7D4432E3-FEE1-4CEF-9B22-3C44BCACE669}" dt="2023-11-01T13:24:22.576" v="1377" actId="1076"/>
        <pc:sldMkLst>
          <pc:docMk/>
          <pc:sldMk cId="0" sldId="361"/>
        </pc:sldMkLst>
        <pc:spChg chg="mod">
          <ac:chgData name="buzdugan artur" userId="1770a38c255ab84c" providerId="LiveId" clId="{7D4432E3-FEE1-4CEF-9B22-3C44BCACE669}" dt="2023-11-01T13:24:04.435" v="1373" actId="20577"/>
          <ac:spMkLst>
            <pc:docMk/>
            <pc:sldMk cId="0" sldId="361"/>
            <ac:spMk id="72707" creationId="{00000000-0000-0000-0000-000000000000}"/>
          </ac:spMkLst>
        </pc:spChg>
        <pc:picChg chg="mod">
          <ac:chgData name="buzdugan artur" userId="1770a38c255ab84c" providerId="LiveId" clId="{7D4432E3-FEE1-4CEF-9B22-3C44BCACE669}" dt="2023-11-01T13:24:08.402" v="1374" actId="1076"/>
          <ac:picMkLst>
            <pc:docMk/>
            <pc:sldMk cId="0" sldId="361"/>
            <ac:picMk id="72708" creationId="{00000000-0000-0000-0000-000000000000}"/>
          </ac:picMkLst>
        </pc:picChg>
        <pc:picChg chg="mod">
          <ac:chgData name="buzdugan artur" userId="1770a38c255ab84c" providerId="LiveId" clId="{7D4432E3-FEE1-4CEF-9B22-3C44BCACE669}" dt="2023-11-01T13:24:22.576" v="1377" actId="1076"/>
          <ac:picMkLst>
            <pc:docMk/>
            <pc:sldMk cId="0" sldId="361"/>
            <ac:picMk id="72709" creationId="{00000000-0000-0000-0000-000000000000}"/>
          </ac:picMkLst>
        </pc:picChg>
      </pc:sldChg>
      <pc:sldChg chg="modSp mod">
        <pc:chgData name="buzdugan artur" userId="1770a38c255ab84c" providerId="LiveId" clId="{7D4432E3-FEE1-4CEF-9B22-3C44BCACE669}" dt="2023-11-01T13:25:02.030" v="1382" actId="1076"/>
        <pc:sldMkLst>
          <pc:docMk/>
          <pc:sldMk cId="0" sldId="362"/>
        </pc:sldMkLst>
        <pc:spChg chg="mod">
          <ac:chgData name="buzdugan artur" userId="1770a38c255ab84c" providerId="LiveId" clId="{7D4432E3-FEE1-4CEF-9B22-3C44BCACE669}" dt="2023-11-01T13:24:51.717" v="1380" actId="1076"/>
          <ac:spMkLst>
            <pc:docMk/>
            <pc:sldMk cId="0" sldId="362"/>
            <ac:spMk id="73730" creationId="{00000000-0000-0000-0000-000000000000}"/>
          </ac:spMkLst>
        </pc:spChg>
        <pc:picChg chg="mod">
          <ac:chgData name="buzdugan artur" userId="1770a38c255ab84c" providerId="LiveId" clId="{7D4432E3-FEE1-4CEF-9B22-3C44BCACE669}" dt="2023-11-01T13:25:02.030" v="1382" actId="1076"/>
          <ac:picMkLst>
            <pc:docMk/>
            <pc:sldMk cId="0" sldId="362"/>
            <ac:picMk id="73736" creationId="{00000000-0000-0000-0000-000000000000}"/>
          </ac:picMkLst>
        </pc:picChg>
      </pc:sldChg>
      <pc:sldChg chg="modSp">
        <pc:chgData name="buzdugan artur" userId="1770a38c255ab84c" providerId="LiveId" clId="{7D4432E3-FEE1-4CEF-9B22-3C44BCACE669}" dt="2023-11-01T13:25:33.370" v="1384" actId="1076"/>
        <pc:sldMkLst>
          <pc:docMk/>
          <pc:sldMk cId="0" sldId="364"/>
        </pc:sldMkLst>
        <pc:picChg chg="mod">
          <ac:chgData name="buzdugan artur" userId="1770a38c255ab84c" providerId="LiveId" clId="{7D4432E3-FEE1-4CEF-9B22-3C44BCACE669}" dt="2023-11-01T13:25:33.370" v="1384" actId="1076"/>
          <ac:picMkLst>
            <pc:docMk/>
            <pc:sldMk cId="0" sldId="364"/>
            <ac:picMk id="75780" creationId="{00000000-0000-0000-0000-000000000000}"/>
          </ac:picMkLst>
        </pc:picChg>
      </pc:sldChg>
      <pc:sldChg chg="del">
        <pc:chgData name="buzdugan artur" userId="1770a38c255ab84c" providerId="LiveId" clId="{7D4432E3-FEE1-4CEF-9B22-3C44BCACE669}" dt="2023-11-01T13:25:42.282" v="1385" actId="47"/>
        <pc:sldMkLst>
          <pc:docMk/>
          <pc:sldMk cId="0" sldId="365"/>
        </pc:sldMkLst>
      </pc:sldChg>
      <pc:sldChg chg="addSp delSp modSp mod">
        <pc:chgData name="buzdugan artur" userId="1770a38c255ab84c" providerId="LiveId" clId="{7D4432E3-FEE1-4CEF-9B22-3C44BCACE669}" dt="2023-11-01T13:22:54.700" v="1360" actId="14100"/>
        <pc:sldMkLst>
          <pc:docMk/>
          <pc:sldMk cId="0" sldId="434"/>
        </pc:sldMkLst>
        <pc:spChg chg="mod">
          <ac:chgData name="buzdugan artur" userId="1770a38c255ab84c" providerId="LiveId" clId="{7D4432E3-FEE1-4CEF-9B22-3C44BCACE669}" dt="2023-11-01T13:22:54.700" v="1360" actId="14100"/>
          <ac:spMkLst>
            <pc:docMk/>
            <pc:sldMk cId="0" sldId="434"/>
            <ac:spMk id="69635" creationId="{00000000-0000-0000-0000-000000000000}"/>
          </ac:spMkLst>
        </pc:spChg>
        <pc:picChg chg="add mod">
          <ac:chgData name="buzdugan artur" userId="1770a38c255ab84c" providerId="LiveId" clId="{7D4432E3-FEE1-4CEF-9B22-3C44BCACE669}" dt="2023-11-01T13:21:42.748" v="1341" actId="1076"/>
          <ac:picMkLst>
            <pc:docMk/>
            <pc:sldMk cId="0" sldId="434"/>
            <ac:picMk id="2" creationId="{FDC77548-187D-05A3-7A88-DE95DC07B4BD}"/>
          </ac:picMkLst>
        </pc:picChg>
        <pc:picChg chg="mod">
          <ac:chgData name="buzdugan artur" userId="1770a38c255ab84c" providerId="LiveId" clId="{7D4432E3-FEE1-4CEF-9B22-3C44BCACE669}" dt="2023-11-01T13:22:35.592" v="1356" actId="1076"/>
          <ac:picMkLst>
            <pc:docMk/>
            <pc:sldMk cId="0" sldId="434"/>
            <ac:picMk id="69636" creationId="{00000000-0000-0000-0000-000000000000}"/>
          </ac:picMkLst>
        </pc:picChg>
        <pc:picChg chg="del mod">
          <ac:chgData name="buzdugan artur" userId="1770a38c255ab84c" providerId="LiveId" clId="{7D4432E3-FEE1-4CEF-9B22-3C44BCACE669}" dt="2023-11-01T13:22:30.080" v="1354" actId="478"/>
          <ac:picMkLst>
            <pc:docMk/>
            <pc:sldMk cId="0" sldId="434"/>
            <ac:picMk id="69637" creationId="{00000000-0000-0000-0000-000000000000}"/>
          </ac:picMkLst>
        </pc:picChg>
      </pc:sldChg>
      <pc:sldChg chg="modSp del mod">
        <pc:chgData name="buzdugan artur" userId="1770a38c255ab84c" providerId="LiveId" clId="{7D4432E3-FEE1-4CEF-9B22-3C44BCACE669}" dt="2023-11-01T12:57:40.129" v="1199" actId="47"/>
        <pc:sldMkLst>
          <pc:docMk/>
          <pc:sldMk cId="0" sldId="435"/>
        </pc:sldMkLst>
        <pc:spChg chg="mod">
          <ac:chgData name="buzdugan artur" userId="1770a38c255ab84c" providerId="LiveId" clId="{7D4432E3-FEE1-4CEF-9B22-3C44BCACE669}" dt="2023-10-25T18:37:42.281" v="1" actId="6549"/>
          <ac:spMkLst>
            <pc:docMk/>
            <pc:sldMk cId="0" sldId="435"/>
            <ac:spMk id="2" creationId="{00000000-0000-0000-0000-000000000000}"/>
          </ac:spMkLst>
        </pc:spChg>
      </pc:sldChg>
      <pc:sldChg chg="del">
        <pc:chgData name="buzdugan artur" userId="1770a38c255ab84c" providerId="LiveId" clId="{7D4432E3-FEE1-4CEF-9B22-3C44BCACE669}" dt="2023-11-01T13:20:44.992" v="1334" actId="47"/>
        <pc:sldMkLst>
          <pc:docMk/>
          <pc:sldMk cId="0" sldId="438"/>
        </pc:sldMkLst>
      </pc:sldChg>
      <pc:sldChg chg="modSp mod ord">
        <pc:chgData name="buzdugan artur" userId="1770a38c255ab84c" providerId="LiveId" clId="{7D4432E3-FEE1-4CEF-9B22-3C44BCACE669}" dt="2023-11-01T13:20:08.130" v="1331" actId="14100"/>
        <pc:sldMkLst>
          <pc:docMk/>
          <pc:sldMk cId="0" sldId="439"/>
        </pc:sldMkLst>
        <pc:spChg chg="mod">
          <ac:chgData name="buzdugan artur" userId="1770a38c255ab84c" providerId="LiveId" clId="{7D4432E3-FEE1-4CEF-9B22-3C44BCACE669}" dt="2023-11-01T13:19:47.766" v="1327" actId="6549"/>
          <ac:spMkLst>
            <pc:docMk/>
            <pc:sldMk cId="0" sldId="439"/>
            <ac:spMk id="2" creationId="{00000000-0000-0000-0000-000000000000}"/>
          </ac:spMkLst>
        </pc:spChg>
        <pc:spChg chg="mod">
          <ac:chgData name="buzdugan artur" userId="1770a38c255ab84c" providerId="LiveId" clId="{7D4432E3-FEE1-4CEF-9B22-3C44BCACE669}" dt="2023-11-01T13:19:38.220" v="1320" actId="27636"/>
          <ac:spMkLst>
            <pc:docMk/>
            <pc:sldMk cId="0" sldId="439"/>
            <ac:spMk id="67587" creationId="{00000000-0000-0000-0000-000000000000}"/>
          </ac:spMkLst>
        </pc:spChg>
        <pc:picChg chg="mod">
          <ac:chgData name="buzdugan artur" userId="1770a38c255ab84c" providerId="LiveId" clId="{7D4432E3-FEE1-4CEF-9B22-3C44BCACE669}" dt="2023-11-01T13:20:08.130" v="1331" actId="14100"/>
          <ac:picMkLst>
            <pc:docMk/>
            <pc:sldMk cId="0" sldId="439"/>
            <ac:picMk id="3" creationId="{00000000-0000-0000-0000-000000000000}"/>
          </ac:picMkLst>
        </pc:picChg>
      </pc:sldChg>
      <pc:sldChg chg="del">
        <pc:chgData name="buzdugan artur" userId="1770a38c255ab84c" providerId="LiveId" clId="{7D4432E3-FEE1-4CEF-9B22-3C44BCACE669}" dt="2023-10-25T18:40:05.067" v="9" actId="47"/>
        <pc:sldMkLst>
          <pc:docMk/>
          <pc:sldMk cId="3678750391" sldId="458"/>
        </pc:sldMkLst>
      </pc:sldChg>
      <pc:sldChg chg="delSp modSp mod">
        <pc:chgData name="buzdugan artur" userId="1770a38c255ab84c" providerId="LiveId" clId="{7D4432E3-FEE1-4CEF-9B22-3C44BCACE669}" dt="2023-11-01T13:28:27.101" v="1408" actId="113"/>
        <pc:sldMkLst>
          <pc:docMk/>
          <pc:sldMk cId="2765933104" sldId="459"/>
        </pc:sldMkLst>
        <pc:spChg chg="mod">
          <ac:chgData name="buzdugan artur" userId="1770a38c255ab84c" providerId="LiveId" clId="{7D4432E3-FEE1-4CEF-9B22-3C44BCACE669}" dt="2023-11-01T13:28:27.101" v="1408" actId="113"/>
          <ac:spMkLst>
            <pc:docMk/>
            <pc:sldMk cId="2765933104" sldId="459"/>
            <ac:spMk id="3" creationId="{00000000-0000-0000-0000-000000000000}"/>
          </ac:spMkLst>
        </pc:spChg>
        <pc:picChg chg="del">
          <ac:chgData name="buzdugan artur" userId="1770a38c255ab84c" providerId="LiveId" clId="{7D4432E3-FEE1-4CEF-9B22-3C44BCACE669}" dt="2023-10-25T18:39:57.999" v="8" actId="478"/>
          <ac:picMkLst>
            <pc:docMk/>
            <pc:sldMk cId="2765933104" sldId="459"/>
            <ac:picMk id="109572" creationId="{00000000-0000-0000-0000-000000000000}"/>
          </ac:picMkLst>
        </pc:picChg>
      </pc:sldChg>
      <pc:sldChg chg="del">
        <pc:chgData name="buzdugan artur" userId="1770a38c255ab84c" providerId="LiveId" clId="{7D4432E3-FEE1-4CEF-9B22-3C44BCACE669}" dt="2023-11-01T12:53:31.655" v="1122" actId="47"/>
        <pc:sldMkLst>
          <pc:docMk/>
          <pc:sldMk cId="887813611" sldId="460"/>
        </pc:sldMkLst>
      </pc:sldChg>
      <pc:sldChg chg="addSp delSp modSp mod ord">
        <pc:chgData name="buzdugan artur" userId="1770a38c255ab84c" providerId="LiveId" clId="{7D4432E3-FEE1-4CEF-9B22-3C44BCACE669}" dt="2023-11-01T12:57:03.708" v="1198" actId="1076"/>
        <pc:sldMkLst>
          <pc:docMk/>
          <pc:sldMk cId="1120121591" sldId="461"/>
        </pc:sldMkLst>
        <pc:spChg chg="mod">
          <ac:chgData name="buzdugan artur" userId="1770a38c255ab84c" providerId="LiveId" clId="{7D4432E3-FEE1-4CEF-9B22-3C44BCACE669}" dt="2023-11-01T12:56:57.849" v="1196" actId="1076"/>
          <ac:spMkLst>
            <pc:docMk/>
            <pc:sldMk cId="1120121591" sldId="461"/>
            <ac:spMk id="3" creationId="{00000000-0000-0000-0000-000000000000}"/>
          </ac:spMkLst>
        </pc:spChg>
        <pc:picChg chg="add mod">
          <ac:chgData name="buzdugan artur" userId="1770a38c255ab84c" providerId="LiveId" clId="{7D4432E3-FEE1-4CEF-9B22-3C44BCACE669}" dt="2023-11-01T12:57:03.708" v="1198" actId="1076"/>
          <ac:picMkLst>
            <pc:docMk/>
            <pc:sldMk cId="1120121591" sldId="461"/>
            <ac:picMk id="2" creationId="{C124E6DD-999E-EFC1-F432-ED0730781BC3}"/>
          </ac:picMkLst>
        </pc:picChg>
        <pc:picChg chg="del mod">
          <ac:chgData name="buzdugan artur" userId="1770a38c255ab84c" providerId="LiveId" clId="{7D4432E3-FEE1-4CEF-9B22-3C44BCACE669}" dt="2023-11-01T12:56:48.892" v="1188" actId="478"/>
          <ac:picMkLst>
            <pc:docMk/>
            <pc:sldMk cId="1120121591" sldId="461"/>
            <ac:picMk id="4" creationId="{00000000-0000-0000-0000-000000000000}"/>
          </ac:picMkLst>
        </pc:picChg>
      </pc:sldChg>
      <pc:sldChg chg="del">
        <pc:chgData name="buzdugan artur" userId="1770a38c255ab84c" providerId="LiveId" clId="{7D4432E3-FEE1-4CEF-9B22-3C44BCACE669}" dt="2023-11-01T12:11:38.825" v="19" actId="47"/>
        <pc:sldMkLst>
          <pc:docMk/>
          <pc:sldMk cId="3482560841" sldId="462"/>
        </pc:sldMkLst>
      </pc:sldChg>
      <pc:sldChg chg="del">
        <pc:chgData name="buzdugan artur" userId="1770a38c255ab84c" providerId="LiveId" clId="{7D4432E3-FEE1-4CEF-9B22-3C44BCACE669}" dt="2023-11-01T13:20:30.702" v="1333" actId="47"/>
        <pc:sldMkLst>
          <pc:docMk/>
          <pc:sldMk cId="312396818" sldId="464"/>
        </pc:sldMkLst>
      </pc:sldChg>
      <pc:sldChg chg="del">
        <pc:chgData name="buzdugan artur" userId="1770a38c255ab84c" providerId="LiveId" clId="{7D4432E3-FEE1-4CEF-9B22-3C44BCACE669}" dt="2023-11-01T13:20:22.175" v="1332" actId="47"/>
        <pc:sldMkLst>
          <pc:docMk/>
          <pc:sldMk cId="4111291383" sldId="465"/>
        </pc:sldMkLst>
      </pc:sldChg>
      <pc:sldChg chg="delSp modSp del mod">
        <pc:chgData name="buzdugan artur" userId="1770a38c255ab84c" providerId="LiveId" clId="{7D4432E3-FEE1-4CEF-9B22-3C44BCACE669}" dt="2023-11-01T13:20:49.642" v="1335" actId="47"/>
        <pc:sldMkLst>
          <pc:docMk/>
          <pc:sldMk cId="868483802" sldId="466"/>
        </pc:sldMkLst>
        <pc:spChg chg="del mod">
          <ac:chgData name="buzdugan artur" userId="1770a38c255ab84c" providerId="LiveId" clId="{7D4432E3-FEE1-4CEF-9B22-3C44BCACE669}" dt="2023-10-25T18:38:13.558" v="5" actId="478"/>
          <ac:spMkLst>
            <pc:docMk/>
            <pc:sldMk cId="868483802" sldId="466"/>
            <ac:spMk id="2" creationId="{00000000-0000-0000-0000-000000000000}"/>
          </ac:spMkLst>
        </pc:spChg>
      </pc:sldChg>
      <pc:sldChg chg="del">
        <pc:chgData name="buzdugan artur" userId="1770a38c255ab84c" providerId="LiveId" clId="{7D4432E3-FEE1-4CEF-9B22-3C44BCACE669}" dt="2023-10-25T18:38:47.843" v="6" actId="47"/>
        <pc:sldMkLst>
          <pc:docMk/>
          <pc:sldMk cId="3584239235" sldId="509"/>
        </pc:sldMkLst>
      </pc:sldChg>
      <pc:sldChg chg="modSp mod">
        <pc:chgData name="buzdugan artur" userId="1770a38c255ab84c" providerId="LiveId" clId="{7D4432E3-FEE1-4CEF-9B22-3C44BCACE669}" dt="2023-11-01T13:25:28.936" v="1383" actId="1076"/>
        <pc:sldMkLst>
          <pc:docMk/>
          <pc:sldMk cId="2934771989" sldId="514"/>
        </pc:sldMkLst>
        <pc:picChg chg="mod">
          <ac:chgData name="buzdugan artur" userId="1770a38c255ab84c" providerId="LiveId" clId="{7D4432E3-FEE1-4CEF-9B22-3C44BCACE669}" dt="2023-11-01T13:25:28.936" v="1383" actId="1076"/>
          <ac:picMkLst>
            <pc:docMk/>
            <pc:sldMk cId="2934771989" sldId="514"/>
            <ac:picMk id="4" creationId="{00000000-0000-0000-0000-000000000000}"/>
          </ac:picMkLst>
        </pc:picChg>
      </pc:sldChg>
      <pc:sldChg chg="modSp mod">
        <pc:chgData name="buzdugan artur" userId="1770a38c255ab84c" providerId="LiveId" clId="{7D4432E3-FEE1-4CEF-9B22-3C44BCACE669}" dt="2023-11-01T13:28:48.838" v="1420" actId="14100"/>
        <pc:sldMkLst>
          <pc:docMk/>
          <pc:sldMk cId="3914798743" sldId="516"/>
        </pc:sldMkLst>
        <pc:spChg chg="mod">
          <ac:chgData name="buzdugan artur" userId="1770a38c255ab84c" providerId="LiveId" clId="{7D4432E3-FEE1-4CEF-9B22-3C44BCACE669}" dt="2023-11-01T13:28:48.838" v="1420" actId="14100"/>
          <ac:spMkLst>
            <pc:docMk/>
            <pc:sldMk cId="3914798743" sldId="516"/>
            <ac:spMk id="3" creationId="{00000000-0000-0000-0000-000000000000}"/>
          </ac:spMkLst>
        </pc:spChg>
      </pc:sldChg>
      <pc:sldChg chg="del">
        <pc:chgData name="buzdugan artur" userId="1770a38c255ab84c" providerId="LiveId" clId="{7D4432E3-FEE1-4CEF-9B22-3C44BCACE669}" dt="2023-10-25T18:40:34.557" v="10" actId="47"/>
        <pc:sldMkLst>
          <pc:docMk/>
          <pc:sldMk cId="4176886877" sldId="522"/>
        </pc:sldMkLst>
      </pc:sldChg>
      <pc:sldChg chg="del">
        <pc:chgData name="buzdugan artur" userId="1770a38c255ab84c" providerId="LiveId" clId="{7D4432E3-FEE1-4CEF-9B22-3C44BCACE669}" dt="2023-10-25T18:40:40.097" v="14" actId="47"/>
        <pc:sldMkLst>
          <pc:docMk/>
          <pc:sldMk cId="2518060411" sldId="525"/>
        </pc:sldMkLst>
      </pc:sldChg>
      <pc:sldChg chg="addSp delSp modSp mod">
        <pc:chgData name="buzdugan artur" userId="1770a38c255ab84c" providerId="LiveId" clId="{7D4432E3-FEE1-4CEF-9B22-3C44BCACE669}" dt="2023-11-01T13:33:56.692" v="1434" actId="14100"/>
        <pc:sldMkLst>
          <pc:docMk/>
          <pc:sldMk cId="2223337161" sldId="526"/>
        </pc:sldMkLst>
        <pc:picChg chg="add mod">
          <ac:chgData name="buzdugan artur" userId="1770a38c255ab84c" providerId="LiveId" clId="{7D4432E3-FEE1-4CEF-9B22-3C44BCACE669}" dt="2023-11-01T13:30:03.492" v="1425" actId="1076"/>
          <ac:picMkLst>
            <pc:docMk/>
            <pc:sldMk cId="2223337161" sldId="526"/>
            <ac:picMk id="3" creationId="{920AFD35-45FB-BF1E-8EA7-04667ABA304C}"/>
          </ac:picMkLst>
        </pc:picChg>
        <pc:picChg chg="del mod">
          <ac:chgData name="buzdugan artur" userId="1770a38c255ab84c" providerId="LiveId" clId="{7D4432E3-FEE1-4CEF-9B22-3C44BCACE669}" dt="2023-11-01T13:33:46.387" v="1428" actId="478"/>
          <ac:picMkLst>
            <pc:docMk/>
            <pc:sldMk cId="2223337161" sldId="526"/>
            <ac:picMk id="4" creationId="{00000000-0000-0000-0000-000000000000}"/>
          </ac:picMkLst>
        </pc:picChg>
        <pc:picChg chg="add mod">
          <ac:chgData name="buzdugan artur" userId="1770a38c255ab84c" providerId="LiveId" clId="{7D4432E3-FEE1-4CEF-9B22-3C44BCACE669}" dt="2023-11-01T13:33:56.692" v="1434" actId="14100"/>
          <ac:picMkLst>
            <pc:docMk/>
            <pc:sldMk cId="2223337161" sldId="526"/>
            <ac:picMk id="5" creationId="{7F30E059-DD35-A43F-065C-CCF6F6892917}"/>
          </ac:picMkLst>
        </pc:picChg>
        <pc:picChg chg="del mod">
          <ac:chgData name="buzdugan artur" userId="1770a38c255ab84c" providerId="LiveId" clId="{7D4432E3-FEE1-4CEF-9B22-3C44BCACE669}" dt="2023-11-01T13:29:58.035" v="1422" actId="478"/>
          <ac:picMkLst>
            <pc:docMk/>
            <pc:sldMk cId="2223337161" sldId="526"/>
            <ac:picMk id="1026" creationId="{00000000-0000-0000-0000-000000000000}"/>
          </ac:picMkLst>
        </pc:picChg>
      </pc:sldChg>
      <pc:sldChg chg="modSp mod">
        <pc:chgData name="buzdugan artur" userId="1770a38c255ab84c" providerId="LiveId" clId="{7D4432E3-FEE1-4CEF-9B22-3C44BCACE669}" dt="2023-11-01T13:28:40.116" v="1415" actId="27636"/>
        <pc:sldMkLst>
          <pc:docMk/>
          <pc:sldMk cId="3850771037" sldId="527"/>
        </pc:sldMkLst>
        <pc:spChg chg="mod">
          <ac:chgData name="buzdugan artur" userId="1770a38c255ab84c" providerId="LiveId" clId="{7D4432E3-FEE1-4CEF-9B22-3C44BCACE669}" dt="2023-11-01T13:28:40.116" v="1415" actId="27636"/>
          <ac:spMkLst>
            <pc:docMk/>
            <pc:sldMk cId="3850771037" sldId="527"/>
            <ac:spMk id="3" creationId="{00000000-0000-0000-0000-000000000000}"/>
          </ac:spMkLst>
        </pc:spChg>
      </pc:sldChg>
      <pc:sldChg chg="del">
        <pc:chgData name="buzdugan artur" userId="1770a38c255ab84c" providerId="LiveId" clId="{7D4432E3-FEE1-4CEF-9B22-3C44BCACE669}" dt="2023-10-25T18:40:35.670" v="11" actId="47"/>
        <pc:sldMkLst>
          <pc:docMk/>
          <pc:sldMk cId="1637758745" sldId="528"/>
        </pc:sldMkLst>
      </pc:sldChg>
      <pc:sldChg chg="del">
        <pc:chgData name="buzdugan artur" userId="1770a38c255ab84c" providerId="LiveId" clId="{7D4432E3-FEE1-4CEF-9B22-3C44BCACE669}" dt="2023-10-25T18:40:36.556" v="12" actId="47"/>
        <pc:sldMkLst>
          <pc:docMk/>
          <pc:sldMk cId="3407029371" sldId="529"/>
        </pc:sldMkLst>
      </pc:sldChg>
      <pc:sldChg chg="del">
        <pc:chgData name="buzdugan artur" userId="1770a38c255ab84c" providerId="LiveId" clId="{7D4432E3-FEE1-4CEF-9B22-3C44BCACE669}" dt="2023-10-25T18:40:39.033" v="13" actId="47"/>
        <pc:sldMkLst>
          <pc:docMk/>
          <pc:sldMk cId="652970375" sldId="530"/>
        </pc:sldMkLst>
      </pc:sldChg>
      <pc:sldChg chg="del">
        <pc:chgData name="buzdugan artur" userId="1770a38c255ab84c" providerId="LiveId" clId="{7D4432E3-FEE1-4CEF-9B22-3C44BCACE669}" dt="2023-11-01T12:48:15.457" v="1038" actId="47"/>
        <pc:sldMkLst>
          <pc:docMk/>
          <pc:sldMk cId="695971444" sldId="531"/>
        </pc:sldMkLst>
      </pc:sldChg>
      <pc:sldChg chg="modSp mod">
        <pc:chgData name="buzdugan artur" userId="1770a38c255ab84c" providerId="LiveId" clId="{7D4432E3-FEE1-4CEF-9B22-3C44BCACE669}" dt="2023-11-01T12:12:24.345" v="26" actId="27636"/>
        <pc:sldMkLst>
          <pc:docMk/>
          <pc:sldMk cId="3139755155" sldId="533"/>
        </pc:sldMkLst>
        <pc:spChg chg="mod">
          <ac:chgData name="buzdugan artur" userId="1770a38c255ab84c" providerId="LiveId" clId="{7D4432E3-FEE1-4CEF-9B22-3C44BCACE669}" dt="2023-11-01T12:12:24.345" v="26" actId="27636"/>
          <ac:spMkLst>
            <pc:docMk/>
            <pc:sldMk cId="3139755155" sldId="533"/>
            <ac:spMk id="3" creationId="{00000000-0000-0000-0000-000000000000}"/>
          </ac:spMkLst>
        </pc:spChg>
      </pc:sldChg>
      <pc:sldChg chg="modSp mod">
        <pc:chgData name="buzdugan artur" userId="1770a38c255ab84c" providerId="LiveId" clId="{7D4432E3-FEE1-4CEF-9B22-3C44BCACE669}" dt="2023-11-01T13:23:31.402" v="1365" actId="27636"/>
        <pc:sldMkLst>
          <pc:docMk/>
          <pc:sldMk cId="2890093299" sldId="534"/>
        </pc:sldMkLst>
        <pc:spChg chg="mod">
          <ac:chgData name="buzdugan artur" userId="1770a38c255ab84c" providerId="LiveId" clId="{7D4432E3-FEE1-4CEF-9B22-3C44BCACE669}" dt="2023-11-01T13:23:31.402" v="1365" actId="27636"/>
          <ac:spMkLst>
            <pc:docMk/>
            <pc:sldMk cId="2890093299" sldId="534"/>
            <ac:spMk id="3" creationId="{00000000-0000-0000-0000-000000000000}"/>
          </ac:spMkLst>
        </pc:spChg>
      </pc:sldChg>
      <pc:sldChg chg="del">
        <pc:chgData name="buzdugan artur" userId="1770a38c255ab84c" providerId="LiveId" clId="{7D4432E3-FEE1-4CEF-9B22-3C44BCACE669}" dt="2023-11-01T13:25:51.967" v="1386" actId="47"/>
        <pc:sldMkLst>
          <pc:docMk/>
          <pc:sldMk cId="3111355403" sldId="582"/>
        </pc:sldMkLst>
      </pc:sldChg>
      <pc:sldChg chg="del">
        <pc:chgData name="buzdugan artur" userId="1770a38c255ab84c" providerId="LiveId" clId="{7D4432E3-FEE1-4CEF-9B22-3C44BCACE669}" dt="2023-11-01T13:25:55.495" v="1387" actId="47"/>
        <pc:sldMkLst>
          <pc:docMk/>
          <pc:sldMk cId="3801557257" sldId="583"/>
        </pc:sldMkLst>
      </pc:sldChg>
      <pc:sldChg chg="addSp modSp new mod">
        <pc:chgData name="buzdugan artur" userId="1770a38c255ab84c" providerId="LiveId" clId="{7D4432E3-FEE1-4CEF-9B22-3C44BCACE669}" dt="2023-11-01T12:55:37.229" v="1184" actId="1076"/>
        <pc:sldMkLst>
          <pc:docMk/>
          <pc:sldMk cId="517999838" sldId="584"/>
        </pc:sldMkLst>
        <pc:spChg chg="mod">
          <ac:chgData name="buzdugan artur" userId="1770a38c255ab84c" providerId="LiveId" clId="{7D4432E3-FEE1-4CEF-9B22-3C44BCACE669}" dt="2023-11-01T12:19:19.155" v="54" actId="20577"/>
          <ac:spMkLst>
            <pc:docMk/>
            <pc:sldMk cId="517999838" sldId="584"/>
            <ac:spMk id="2" creationId="{EB4E7914-7261-3E3D-D28C-A5B91008619C}"/>
          </ac:spMkLst>
        </pc:spChg>
        <pc:spChg chg="mod">
          <ac:chgData name="buzdugan artur" userId="1770a38c255ab84c" providerId="LiveId" clId="{7D4432E3-FEE1-4CEF-9B22-3C44BCACE669}" dt="2023-11-01T12:55:17.832" v="1180" actId="20577"/>
          <ac:spMkLst>
            <pc:docMk/>
            <pc:sldMk cId="517999838" sldId="584"/>
            <ac:spMk id="3" creationId="{2F0343F4-CD1F-C8EB-A004-725F7F3FC5C8}"/>
          </ac:spMkLst>
        </pc:spChg>
        <pc:picChg chg="add mod">
          <ac:chgData name="buzdugan artur" userId="1770a38c255ab84c" providerId="LiveId" clId="{7D4432E3-FEE1-4CEF-9B22-3C44BCACE669}" dt="2023-11-01T12:54:59.195" v="1146" actId="1076"/>
          <ac:picMkLst>
            <pc:docMk/>
            <pc:sldMk cId="517999838" sldId="584"/>
            <ac:picMk id="5" creationId="{CB7F9A80-7FFF-5F4A-A4B2-2DD36FB0C7F5}"/>
          </ac:picMkLst>
        </pc:picChg>
        <pc:picChg chg="add mod">
          <ac:chgData name="buzdugan artur" userId="1770a38c255ab84c" providerId="LiveId" clId="{7D4432E3-FEE1-4CEF-9B22-3C44BCACE669}" dt="2023-11-01T12:55:37.229" v="1184" actId="1076"/>
          <ac:picMkLst>
            <pc:docMk/>
            <pc:sldMk cId="517999838" sldId="584"/>
            <ac:picMk id="6" creationId="{F7A668D6-686C-CC64-158C-D1D6D74E5684}"/>
          </ac:picMkLst>
        </pc:picChg>
      </pc:sldChg>
      <pc:sldChg chg="addSp delSp modSp new mod">
        <pc:chgData name="buzdugan artur" userId="1770a38c255ab84c" providerId="LiveId" clId="{7D4432E3-FEE1-4CEF-9B22-3C44BCACE669}" dt="2023-11-01T12:32:16.448" v="495" actId="6549"/>
        <pc:sldMkLst>
          <pc:docMk/>
          <pc:sldMk cId="4164341638" sldId="585"/>
        </pc:sldMkLst>
        <pc:spChg chg="mod">
          <ac:chgData name="buzdugan artur" userId="1770a38c255ab84c" providerId="LiveId" clId="{7D4432E3-FEE1-4CEF-9B22-3C44BCACE669}" dt="2023-11-01T12:24:31.153" v="382" actId="20577"/>
          <ac:spMkLst>
            <pc:docMk/>
            <pc:sldMk cId="4164341638" sldId="585"/>
            <ac:spMk id="2" creationId="{2E8479B5-5769-2BB3-F91F-5C8439C9766A}"/>
          </ac:spMkLst>
        </pc:spChg>
        <pc:spChg chg="del mod">
          <ac:chgData name="buzdugan artur" userId="1770a38c255ab84c" providerId="LiveId" clId="{7D4432E3-FEE1-4CEF-9B22-3C44BCACE669}" dt="2023-11-01T12:27:17.675" v="389" actId="478"/>
          <ac:spMkLst>
            <pc:docMk/>
            <pc:sldMk cId="4164341638" sldId="585"/>
            <ac:spMk id="3" creationId="{E0806DA3-EC74-66EA-E3EF-B7169DE93987}"/>
          </ac:spMkLst>
        </pc:spChg>
        <pc:spChg chg="add mod">
          <ac:chgData name="buzdugan artur" userId="1770a38c255ab84c" providerId="LiveId" clId="{7D4432E3-FEE1-4CEF-9B22-3C44BCACE669}" dt="2023-11-01T12:31:10.556" v="470" actId="1076"/>
          <ac:spMkLst>
            <pc:docMk/>
            <pc:sldMk cId="4164341638" sldId="585"/>
            <ac:spMk id="9" creationId="{9F7C2C4E-C157-5768-29E8-EFB38336B840}"/>
          </ac:spMkLst>
        </pc:spChg>
        <pc:spChg chg="add mod">
          <ac:chgData name="buzdugan artur" userId="1770a38c255ab84c" providerId="LiveId" clId="{7D4432E3-FEE1-4CEF-9B22-3C44BCACE669}" dt="2023-11-01T12:31:59.853" v="479" actId="1076"/>
          <ac:spMkLst>
            <pc:docMk/>
            <pc:sldMk cId="4164341638" sldId="585"/>
            <ac:spMk id="12" creationId="{6101EA4E-88A8-3D1F-1970-AA18C0EECCD0}"/>
          </ac:spMkLst>
        </pc:spChg>
        <pc:spChg chg="add mod">
          <ac:chgData name="buzdugan artur" userId="1770a38c255ab84c" providerId="LiveId" clId="{7D4432E3-FEE1-4CEF-9B22-3C44BCACE669}" dt="2023-11-01T12:32:16.448" v="495" actId="6549"/>
          <ac:spMkLst>
            <pc:docMk/>
            <pc:sldMk cId="4164341638" sldId="585"/>
            <ac:spMk id="15" creationId="{926268C4-940D-E56A-A3D9-C1F0E89C2F9A}"/>
          </ac:spMkLst>
        </pc:spChg>
        <pc:picChg chg="add mod">
          <ac:chgData name="buzdugan artur" userId="1770a38c255ab84c" providerId="LiveId" clId="{7D4432E3-FEE1-4CEF-9B22-3C44BCACE669}" dt="2023-11-01T12:31:07.623" v="469" actId="14100"/>
          <ac:picMkLst>
            <pc:docMk/>
            <pc:sldMk cId="4164341638" sldId="585"/>
            <ac:picMk id="5" creationId="{1C69AFC4-BF60-0544-B8F5-B4E9E62C39FA}"/>
          </ac:picMkLst>
        </pc:picChg>
        <pc:picChg chg="add mod">
          <ac:chgData name="buzdugan artur" userId="1770a38c255ab84c" providerId="LiveId" clId="{7D4432E3-FEE1-4CEF-9B22-3C44BCACE669}" dt="2023-11-01T12:31:56.961" v="478" actId="1076"/>
          <ac:picMkLst>
            <pc:docMk/>
            <pc:sldMk cId="4164341638" sldId="585"/>
            <ac:picMk id="7" creationId="{FA71E87A-EFAF-6919-14F9-2C075549D4CC}"/>
          </ac:picMkLst>
        </pc:picChg>
        <pc:picChg chg="add del mod">
          <ac:chgData name="buzdugan artur" userId="1770a38c255ab84c" providerId="LiveId" clId="{7D4432E3-FEE1-4CEF-9B22-3C44BCACE669}" dt="2023-11-01T12:28:31.612" v="414" actId="478"/>
          <ac:picMkLst>
            <pc:docMk/>
            <pc:sldMk cId="4164341638" sldId="585"/>
            <ac:picMk id="10" creationId="{B509B39D-788D-F9F6-2EA2-52DF71212AA3}"/>
          </ac:picMkLst>
        </pc:picChg>
        <pc:picChg chg="add del">
          <ac:chgData name="buzdugan artur" userId="1770a38c255ab84c" providerId="LiveId" clId="{7D4432E3-FEE1-4CEF-9B22-3C44BCACE669}" dt="2023-11-01T12:28:49.211" v="418" actId="478"/>
          <ac:picMkLst>
            <pc:docMk/>
            <pc:sldMk cId="4164341638" sldId="585"/>
            <ac:picMk id="11" creationId="{78BB4441-1562-E782-76BE-968CAB33571E}"/>
          </ac:picMkLst>
        </pc:picChg>
        <pc:picChg chg="add mod">
          <ac:chgData name="buzdugan artur" userId="1770a38c255ab84c" providerId="LiveId" clId="{7D4432E3-FEE1-4CEF-9B22-3C44BCACE669}" dt="2023-11-01T12:31:54.230" v="477" actId="1076"/>
          <ac:picMkLst>
            <pc:docMk/>
            <pc:sldMk cId="4164341638" sldId="585"/>
            <ac:picMk id="14" creationId="{7C7BDFB6-F97A-61CE-71CA-B53CD70349CE}"/>
          </ac:picMkLst>
        </pc:picChg>
      </pc:sldChg>
      <pc:sldChg chg="modSp new mod">
        <pc:chgData name="buzdugan artur" userId="1770a38c255ab84c" providerId="LiveId" clId="{7D4432E3-FEE1-4CEF-9B22-3C44BCACE669}" dt="2023-11-01T12:53:20.754" v="1121" actId="1076"/>
        <pc:sldMkLst>
          <pc:docMk/>
          <pc:sldMk cId="1892490087" sldId="586"/>
        </pc:sldMkLst>
        <pc:spChg chg="mod">
          <ac:chgData name="buzdugan artur" userId="1770a38c255ab84c" providerId="LiveId" clId="{7D4432E3-FEE1-4CEF-9B22-3C44BCACE669}" dt="2023-11-01T12:33:49.997" v="528" actId="20577"/>
          <ac:spMkLst>
            <pc:docMk/>
            <pc:sldMk cId="1892490087" sldId="586"/>
            <ac:spMk id="2" creationId="{D2EE351A-73F5-D3EE-8DF3-9608D3410361}"/>
          </ac:spMkLst>
        </pc:spChg>
        <pc:spChg chg="mod">
          <ac:chgData name="buzdugan artur" userId="1770a38c255ab84c" providerId="LiveId" clId="{7D4432E3-FEE1-4CEF-9B22-3C44BCACE669}" dt="2023-11-01T12:53:20.754" v="1121" actId="1076"/>
          <ac:spMkLst>
            <pc:docMk/>
            <pc:sldMk cId="1892490087" sldId="586"/>
            <ac:spMk id="3" creationId="{DE6F4270-98DF-CB2D-FCE3-7C903D3243FE}"/>
          </ac:spMkLst>
        </pc:spChg>
      </pc:sldChg>
      <pc:sldChg chg="addSp modSp new mod">
        <pc:chgData name="buzdugan artur" userId="1770a38c255ab84c" providerId="LiveId" clId="{7D4432E3-FEE1-4CEF-9B22-3C44BCACE669}" dt="2023-11-01T12:44:24.365" v="875" actId="1076"/>
        <pc:sldMkLst>
          <pc:docMk/>
          <pc:sldMk cId="3520304608" sldId="587"/>
        </pc:sldMkLst>
        <pc:spChg chg="mod">
          <ac:chgData name="buzdugan artur" userId="1770a38c255ab84c" providerId="LiveId" clId="{7D4432E3-FEE1-4CEF-9B22-3C44BCACE669}" dt="2023-11-01T12:44:09.565" v="871" actId="14100"/>
          <ac:spMkLst>
            <pc:docMk/>
            <pc:sldMk cId="3520304608" sldId="587"/>
            <ac:spMk id="2" creationId="{21EC0467-ECAD-BA6B-C58D-39F948A6F129}"/>
          </ac:spMkLst>
        </pc:spChg>
        <pc:spChg chg="mod">
          <ac:chgData name="buzdugan artur" userId="1770a38c255ab84c" providerId="LiveId" clId="{7D4432E3-FEE1-4CEF-9B22-3C44BCACE669}" dt="2023-11-01T12:44:14.126" v="873" actId="14100"/>
          <ac:spMkLst>
            <pc:docMk/>
            <pc:sldMk cId="3520304608" sldId="587"/>
            <ac:spMk id="3" creationId="{CB799BB0-68E2-0574-1CC4-B789BF1D0793}"/>
          </ac:spMkLst>
        </pc:spChg>
        <pc:picChg chg="add mod">
          <ac:chgData name="buzdugan artur" userId="1770a38c255ab84c" providerId="LiveId" clId="{7D4432E3-FEE1-4CEF-9B22-3C44BCACE669}" dt="2023-11-01T12:44:24.365" v="875" actId="1076"/>
          <ac:picMkLst>
            <pc:docMk/>
            <pc:sldMk cId="3520304608" sldId="587"/>
            <ac:picMk id="5" creationId="{74A16883-3105-A885-B9E5-0744CC68AB73}"/>
          </ac:picMkLst>
        </pc:picChg>
      </pc:sldChg>
      <pc:sldChg chg="addSp modSp new mod">
        <pc:chgData name="buzdugan artur" userId="1770a38c255ab84c" providerId="LiveId" clId="{7D4432E3-FEE1-4CEF-9B22-3C44BCACE669}" dt="2023-11-01T12:48:03.620" v="1037" actId="1076"/>
        <pc:sldMkLst>
          <pc:docMk/>
          <pc:sldMk cId="3760959187" sldId="588"/>
        </pc:sldMkLst>
        <pc:spChg chg="mod">
          <ac:chgData name="buzdugan artur" userId="1770a38c255ab84c" providerId="LiveId" clId="{7D4432E3-FEE1-4CEF-9B22-3C44BCACE669}" dt="2023-11-01T12:44:58.845" v="898" actId="20577"/>
          <ac:spMkLst>
            <pc:docMk/>
            <pc:sldMk cId="3760959187" sldId="588"/>
            <ac:spMk id="2" creationId="{5317F6A3-7561-DF71-0AE1-2D4B89C9C75F}"/>
          </ac:spMkLst>
        </pc:spChg>
        <pc:spChg chg="mod">
          <ac:chgData name="buzdugan artur" userId="1770a38c255ab84c" providerId="LiveId" clId="{7D4432E3-FEE1-4CEF-9B22-3C44BCACE669}" dt="2023-11-01T12:47:36.806" v="1035" actId="6549"/>
          <ac:spMkLst>
            <pc:docMk/>
            <pc:sldMk cId="3760959187" sldId="588"/>
            <ac:spMk id="3" creationId="{A1CC44BF-94D6-0122-2FA5-E6924A7DB792}"/>
          </ac:spMkLst>
        </pc:spChg>
        <pc:picChg chg="add mod">
          <ac:chgData name="buzdugan artur" userId="1770a38c255ab84c" providerId="LiveId" clId="{7D4432E3-FEE1-4CEF-9B22-3C44BCACE669}" dt="2023-11-01T12:48:03.620" v="1037" actId="1076"/>
          <ac:picMkLst>
            <pc:docMk/>
            <pc:sldMk cId="3760959187" sldId="588"/>
            <ac:picMk id="5" creationId="{8EF55623-D3FF-B949-7ACC-CB853B630902}"/>
          </ac:picMkLst>
        </pc:picChg>
      </pc:sldChg>
      <pc:sldChg chg="addSp delSp modSp new mod">
        <pc:chgData name="buzdugan artur" userId="1770a38c255ab84c" providerId="LiveId" clId="{7D4432E3-FEE1-4CEF-9B22-3C44BCACE669}" dt="2023-11-01T12:49:03.182" v="1076" actId="22"/>
        <pc:sldMkLst>
          <pc:docMk/>
          <pc:sldMk cId="1175981649" sldId="589"/>
        </pc:sldMkLst>
        <pc:spChg chg="mod">
          <ac:chgData name="buzdugan artur" userId="1770a38c255ab84c" providerId="LiveId" clId="{7D4432E3-FEE1-4CEF-9B22-3C44BCACE669}" dt="2023-11-01T12:48:40.003" v="1075" actId="20577"/>
          <ac:spMkLst>
            <pc:docMk/>
            <pc:sldMk cId="1175981649" sldId="589"/>
            <ac:spMk id="2" creationId="{E1D23144-19D6-8372-16C9-F6D4D54EDF30}"/>
          </ac:spMkLst>
        </pc:spChg>
        <pc:spChg chg="del">
          <ac:chgData name="buzdugan artur" userId="1770a38c255ab84c" providerId="LiveId" clId="{7D4432E3-FEE1-4CEF-9B22-3C44BCACE669}" dt="2023-11-01T12:49:03.182" v="1076" actId="22"/>
          <ac:spMkLst>
            <pc:docMk/>
            <pc:sldMk cId="1175981649" sldId="589"/>
            <ac:spMk id="3" creationId="{FF1A4269-421C-EC91-956A-A5B886546A15}"/>
          </ac:spMkLst>
        </pc:spChg>
        <pc:picChg chg="add mod ord">
          <ac:chgData name="buzdugan artur" userId="1770a38c255ab84c" providerId="LiveId" clId="{7D4432E3-FEE1-4CEF-9B22-3C44BCACE669}" dt="2023-11-01T12:49:03.182" v="1076" actId="22"/>
          <ac:picMkLst>
            <pc:docMk/>
            <pc:sldMk cId="1175981649" sldId="589"/>
            <ac:picMk id="5" creationId="{3AEC202B-36E7-787D-9B01-541A3DDBB6F2}"/>
          </ac:picMkLst>
        </pc:picChg>
      </pc:sldChg>
      <pc:sldChg chg="addSp modSp new mod">
        <pc:chgData name="buzdugan artur" userId="1770a38c255ab84c" providerId="LiveId" clId="{7D4432E3-FEE1-4CEF-9B22-3C44BCACE669}" dt="2023-11-01T13:13:46.671" v="1289" actId="6549"/>
        <pc:sldMkLst>
          <pc:docMk/>
          <pc:sldMk cId="3556296329" sldId="590"/>
        </pc:sldMkLst>
        <pc:spChg chg="mod">
          <ac:chgData name="buzdugan artur" userId="1770a38c255ab84c" providerId="LiveId" clId="{7D4432E3-FEE1-4CEF-9B22-3C44BCACE669}" dt="2023-11-01T13:04:10.511" v="1244" actId="14100"/>
          <ac:spMkLst>
            <pc:docMk/>
            <pc:sldMk cId="3556296329" sldId="590"/>
            <ac:spMk id="2" creationId="{111CF9BC-DCDD-0B58-721D-1839F6023746}"/>
          </ac:spMkLst>
        </pc:spChg>
        <pc:spChg chg="mod">
          <ac:chgData name="buzdugan artur" userId="1770a38c255ab84c" providerId="LiveId" clId="{7D4432E3-FEE1-4CEF-9B22-3C44BCACE669}" dt="2023-11-01T13:13:46.671" v="1289" actId="6549"/>
          <ac:spMkLst>
            <pc:docMk/>
            <pc:sldMk cId="3556296329" sldId="590"/>
            <ac:spMk id="3" creationId="{94EA478F-AD15-1C9D-7909-310CA925A38F}"/>
          </ac:spMkLst>
        </pc:spChg>
        <pc:picChg chg="add mod">
          <ac:chgData name="buzdugan artur" userId="1770a38c255ab84c" providerId="LiveId" clId="{7D4432E3-FEE1-4CEF-9B22-3C44BCACE669}" dt="2023-11-01T13:05:29.820" v="1266" actId="1076"/>
          <ac:picMkLst>
            <pc:docMk/>
            <pc:sldMk cId="3556296329" sldId="590"/>
            <ac:picMk id="5" creationId="{5F4D797C-A408-29E3-84DE-783825E96780}"/>
          </ac:picMkLst>
        </pc:picChg>
        <pc:picChg chg="add mod">
          <ac:chgData name="buzdugan artur" userId="1770a38c255ab84c" providerId="LiveId" clId="{7D4432E3-FEE1-4CEF-9B22-3C44BCACE669}" dt="2023-11-01T13:05:59.063" v="1271" actId="1076"/>
          <ac:picMkLst>
            <pc:docMk/>
            <pc:sldMk cId="3556296329" sldId="590"/>
            <ac:picMk id="7" creationId="{B158A3EA-F24E-98ED-86B7-60FE09B24C4C}"/>
          </ac:picMkLst>
        </pc:picChg>
        <pc:picChg chg="add mod">
          <ac:chgData name="buzdugan artur" userId="1770a38c255ab84c" providerId="LiveId" clId="{7D4432E3-FEE1-4CEF-9B22-3C44BCACE669}" dt="2023-11-01T13:06:32.225" v="1281" actId="1076"/>
          <ac:picMkLst>
            <pc:docMk/>
            <pc:sldMk cId="3556296329" sldId="590"/>
            <ac:picMk id="9" creationId="{0B7CC09A-3CDA-394C-2DC5-68911B569FBB}"/>
          </ac:picMkLst>
        </pc:picChg>
      </pc:sldChg>
      <pc:sldChg chg="addSp delSp modSp new mod">
        <pc:chgData name="buzdugan artur" userId="1770a38c255ab84c" providerId="LiveId" clId="{7D4432E3-FEE1-4CEF-9B22-3C44BCACE669}" dt="2023-11-01T13:14:37.127" v="1295" actId="1076"/>
        <pc:sldMkLst>
          <pc:docMk/>
          <pc:sldMk cId="2308629146" sldId="591"/>
        </pc:sldMkLst>
        <pc:spChg chg="del">
          <ac:chgData name="buzdugan artur" userId="1770a38c255ab84c" providerId="LiveId" clId="{7D4432E3-FEE1-4CEF-9B22-3C44BCACE669}" dt="2023-11-01T13:14:29.449" v="1292" actId="478"/>
          <ac:spMkLst>
            <pc:docMk/>
            <pc:sldMk cId="2308629146" sldId="591"/>
            <ac:spMk id="2" creationId="{03448589-9574-32D0-78A8-2884B6B50830}"/>
          </ac:spMkLst>
        </pc:spChg>
        <pc:spChg chg="del">
          <ac:chgData name="buzdugan artur" userId="1770a38c255ab84c" providerId="LiveId" clId="{7D4432E3-FEE1-4CEF-9B22-3C44BCACE669}" dt="2023-11-01T13:14:27.128" v="1291" actId="22"/>
          <ac:spMkLst>
            <pc:docMk/>
            <pc:sldMk cId="2308629146" sldId="591"/>
            <ac:spMk id="3" creationId="{BF9A8CC1-1097-E71D-C0F1-CC6D20D03833}"/>
          </ac:spMkLst>
        </pc:spChg>
        <pc:picChg chg="add mod ord">
          <ac:chgData name="buzdugan artur" userId="1770a38c255ab84c" providerId="LiveId" clId="{7D4432E3-FEE1-4CEF-9B22-3C44BCACE669}" dt="2023-11-01T13:14:37.127" v="1295" actId="1076"/>
          <ac:picMkLst>
            <pc:docMk/>
            <pc:sldMk cId="2308629146" sldId="591"/>
            <ac:picMk id="5" creationId="{A0E8E78D-00D2-005D-2901-30EAE3F0FED6}"/>
          </ac:picMkLst>
        </pc:picChg>
      </pc:sldChg>
      <pc:sldChg chg="addSp delSp modSp new mod">
        <pc:chgData name="buzdugan artur" userId="1770a38c255ab84c" providerId="LiveId" clId="{7D4432E3-FEE1-4CEF-9B22-3C44BCACE669}" dt="2023-11-01T13:15:39.645" v="1301" actId="14100"/>
        <pc:sldMkLst>
          <pc:docMk/>
          <pc:sldMk cId="43619189" sldId="592"/>
        </pc:sldMkLst>
        <pc:spChg chg="del">
          <ac:chgData name="buzdugan artur" userId="1770a38c255ab84c" providerId="LiveId" clId="{7D4432E3-FEE1-4CEF-9B22-3C44BCACE669}" dt="2023-11-01T13:15:33.909" v="1298" actId="478"/>
          <ac:spMkLst>
            <pc:docMk/>
            <pc:sldMk cId="43619189" sldId="592"/>
            <ac:spMk id="2" creationId="{C8FD645C-3835-C0BD-DF55-378BE27C632A}"/>
          </ac:spMkLst>
        </pc:spChg>
        <pc:spChg chg="del">
          <ac:chgData name="buzdugan artur" userId="1770a38c255ab84c" providerId="LiveId" clId="{7D4432E3-FEE1-4CEF-9B22-3C44BCACE669}" dt="2023-11-01T13:15:31.986" v="1297" actId="22"/>
          <ac:spMkLst>
            <pc:docMk/>
            <pc:sldMk cId="43619189" sldId="592"/>
            <ac:spMk id="3" creationId="{2506DA22-22BD-C6E1-13F2-679297B3C645}"/>
          </ac:spMkLst>
        </pc:spChg>
        <pc:picChg chg="add mod ord">
          <ac:chgData name="buzdugan artur" userId="1770a38c255ab84c" providerId="LiveId" clId="{7D4432E3-FEE1-4CEF-9B22-3C44BCACE669}" dt="2023-11-01T13:15:39.645" v="1301" actId="14100"/>
          <ac:picMkLst>
            <pc:docMk/>
            <pc:sldMk cId="43619189" sldId="592"/>
            <ac:picMk id="5" creationId="{2F70C6A4-C1A1-ED9B-6442-07CE61E8AC39}"/>
          </ac:picMkLst>
        </pc:picChg>
      </pc:sldChg>
      <pc:sldChg chg="addSp delSp modSp new mod">
        <pc:chgData name="buzdugan artur" userId="1770a38c255ab84c" providerId="LiveId" clId="{7D4432E3-FEE1-4CEF-9B22-3C44BCACE669}" dt="2023-11-01T13:17:27.701" v="1307" actId="1076"/>
        <pc:sldMkLst>
          <pc:docMk/>
          <pc:sldMk cId="3626829979" sldId="593"/>
        </pc:sldMkLst>
        <pc:spChg chg="del">
          <ac:chgData name="buzdugan artur" userId="1770a38c255ab84c" providerId="LiveId" clId="{7D4432E3-FEE1-4CEF-9B22-3C44BCACE669}" dt="2023-11-01T13:17:20.963" v="1304" actId="478"/>
          <ac:spMkLst>
            <pc:docMk/>
            <pc:sldMk cId="3626829979" sldId="593"/>
            <ac:spMk id="2" creationId="{D5E033D3-8923-E4DE-F443-1F87F11A9E6C}"/>
          </ac:spMkLst>
        </pc:spChg>
        <pc:spChg chg="del">
          <ac:chgData name="buzdugan artur" userId="1770a38c255ab84c" providerId="LiveId" clId="{7D4432E3-FEE1-4CEF-9B22-3C44BCACE669}" dt="2023-11-01T13:17:17.639" v="1303" actId="22"/>
          <ac:spMkLst>
            <pc:docMk/>
            <pc:sldMk cId="3626829979" sldId="593"/>
            <ac:spMk id="3" creationId="{2D837E65-7F1A-D9B3-5D7D-336EBA9ED9D4}"/>
          </ac:spMkLst>
        </pc:spChg>
        <pc:picChg chg="add mod ord">
          <ac:chgData name="buzdugan artur" userId="1770a38c255ab84c" providerId="LiveId" clId="{7D4432E3-FEE1-4CEF-9B22-3C44BCACE669}" dt="2023-11-01T13:17:27.701" v="1307" actId="1076"/>
          <ac:picMkLst>
            <pc:docMk/>
            <pc:sldMk cId="3626829979" sldId="593"/>
            <ac:picMk id="5" creationId="{D6F47F9D-1DA0-003A-A634-63D187C6C51C}"/>
          </ac:picMkLst>
        </pc:picChg>
      </pc:sldChg>
      <pc:sldChg chg="addSp delSp modSp new mod">
        <pc:chgData name="buzdugan artur" userId="1770a38c255ab84c" providerId="LiveId" clId="{7D4432E3-FEE1-4CEF-9B22-3C44BCACE669}" dt="2023-11-01T13:38:50.723" v="1441" actId="1076"/>
        <pc:sldMkLst>
          <pc:docMk/>
          <pc:sldMk cId="2568284890" sldId="594"/>
        </pc:sldMkLst>
        <pc:spChg chg="del">
          <ac:chgData name="buzdugan artur" userId="1770a38c255ab84c" providerId="LiveId" clId="{7D4432E3-FEE1-4CEF-9B22-3C44BCACE669}" dt="2023-11-01T13:38:42.694" v="1437" actId="478"/>
          <ac:spMkLst>
            <pc:docMk/>
            <pc:sldMk cId="2568284890" sldId="594"/>
            <ac:spMk id="2" creationId="{4001F5D7-C546-0BA9-C438-4E7DE69867A5}"/>
          </ac:spMkLst>
        </pc:spChg>
        <pc:spChg chg="del">
          <ac:chgData name="buzdugan artur" userId="1770a38c255ab84c" providerId="LiveId" clId="{7D4432E3-FEE1-4CEF-9B22-3C44BCACE669}" dt="2023-11-01T13:38:39.827" v="1436"/>
          <ac:spMkLst>
            <pc:docMk/>
            <pc:sldMk cId="2568284890" sldId="594"/>
            <ac:spMk id="3" creationId="{FA17AA64-6D8C-E230-1C3F-6E218E72A49E}"/>
          </ac:spMkLst>
        </pc:spChg>
        <pc:picChg chg="add mod">
          <ac:chgData name="buzdugan artur" userId="1770a38c255ab84c" providerId="LiveId" clId="{7D4432E3-FEE1-4CEF-9B22-3C44BCACE669}" dt="2023-11-01T13:38:50.723" v="1441" actId="1076"/>
          <ac:picMkLst>
            <pc:docMk/>
            <pc:sldMk cId="2568284890" sldId="594"/>
            <ac:picMk id="4" creationId="{26075A3F-A1E8-8E9F-6F63-F31637723EEB}"/>
          </ac:picMkLst>
        </pc:picChg>
      </pc:sldChg>
      <pc:sldChg chg="addSp delSp modSp new del mod">
        <pc:chgData name="buzdugan artur" userId="1770a38c255ab84c" providerId="LiveId" clId="{7D4432E3-FEE1-4CEF-9B22-3C44BCACE669}" dt="2023-11-01T13:20:04.040" v="1330" actId="47"/>
        <pc:sldMkLst>
          <pc:docMk/>
          <pc:sldMk cId="2762915413" sldId="594"/>
        </pc:sldMkLst>
        <pc:spChg chg="del">
          <ac:chgData name="buzdugan artur" userId="1770a38c255ab84c" providerId="LiveId" clId="{7D4432E3-FEE1-4CEF-9B22-3C44BCACE669}" dt="2023-11-01T13:18:23.088" v="1310" actId="478"/>
          <ac:spMkLst>
            <pc:docMk/>
            <pc:sldMk cId="2762915413" sldId="594"/>
            <ac:spMk id="2" creationId="{2B9A8BCA-5518-2AD8-AA99-B4FBB89B51F1}"/>
          </ac:spMkLst>
        </pc:spChg>
        <pc:spChg chg="del">
          <ac:chgData name="buzdugan artur" userId="1770a38c255ab84c" providerId="LiveId" clId="{7D4432E3-FEE1-4CEF-9B22-3C44BCACE669}" dt="2023-11-01T13:18:10.954" v="1309" actId="22"/>
          <ac:spMkLst>
            <pc:docMk/>
            <pc:sldMk cId="2762915413" sldId="594"/>
            <ac:spMk id="3" creationId="{80C81B12-2ECC-556D-6735-688A9DD755F1}"/>
          </ac:spMkLst>
        </pc:spChg>
        <pc:picChg chg="add mod ord">
          <ac:chgData name="buzdugan artur" userId="1770a38c255ab84c" providerId="LiveId" clId="{7D4432E3-FEE1-4CEF-9B22-3C44BCACE669}" dt="2023-11-01T13:19:05.267" v="1315" actId="1076"/>
          <ac:picMkLst>
            <pc:docMk/>
            <pc:sldMk cId="2762915413" sldId="594"/>
            <ac:picMk id="5" creationId="{F240788E-77D1-DE1B-3926-77344E0E8BC1}"/>
          </ac:picMkLst>
        </pc:picChg>
      </pc:sldChg>
      <pc:sldChg chg="addSp modSp new mod">
        <pc:chgData name="buzdugan artur" userId="1770a38c255ab84c" providerId="LiveId" clId="{7D4432E3-FEE1-4CEF-9B22-3C44BCACE669}" dt="2023-11-01T13:48:44.651" v="1697" actId="27636"/>
        <pc:sldMkLst>
          <pc:docMk/>
          <pc:sldMk cId="4277075015" sldId="595"/>
        </pc:sldMkLst>
        <pc:spChg chg="mod">
          <ac:chgData name="buzdugan artur" userId="1770a38c255ab84c" providerId="LiveId" clId="{7D4432E3-FEE1-4CEF-9B22-3C44BCACE669}" dt="2023-11-01T13:47:49.736" v="1695" actId="20577"/>
          <ac:spMkLst>
            <pc:docMk/>
            <pc:sldMk cId="4277075015" sldId="595"/>
            <ac:spMk id="2" creationId="{0DA8D810-3023-BFDA-5B5D-8DB42FA79A7D}"/>
          </ac:spMkLst>
        </pc:spChg>
        <pc:spChg chg="mod">
          <ac:chgData name="buzdugan artur" userId="1770a38c255ab84c" providerId="LiveId" clId="{7D4432E3-FEE1-4CEF-9B22-3C44BCACE669}" dt="2023-11-01T13:48:44.651" v="1697" actId="27636"/>
          <ac:spMkLst>
            <pc:docMk/>
            <pc:sldMk cId="4277075015" sldId="595"/>
            <ac:spMk id="3" creationId="{ADC2E1D0-D748-CCFB-AB40-4E878FB97902}"/>
          </ac:spMkLst>
        </pc:spChg>
        <pc:picChg chg="add mod">
          <ac:chgData name="buzdugan artur" userId="1770a38c255ab84c" providerId="LiveId" clId="{7D4432E3-FEE1-4CEF-9B22-3C44BCACE669}" dt="2023-11-01T13:47:26.501" v="1655" actId="1076"/>
          <ac:picMkLst>
            <pc:docMk/>
            <pc:sldMk cId="4277075015" sldId="595"/>
            <ac:picMk id="4" creationId="{CDA4CB64-C693-9F82-F855-93738F9A8BB8}"/>
          </ac:picMkLst>
        </pc:picChg>
      </pc:sldChg>
    </pc:docChg>
  </pc:docChgLst>
  <pc:docChgLst>
    <pc:chgData name="buzdugan artur" userId="1770a38c255ab84c" providerId="LiveId" clId="{B3150C22-DC78-4C2B-805A-B51770BF0DF8}"/>
    <pc:docChg chg="modSld">
      <pc:chgData name="buzdugan artur" userId="1770a38c255ab84c" providerId="LiveId" clId="{B3150C22-DC78-4C2B-805A-B51770BF0DF8}" dt="2024-09-17T15:06:58.384" v="0" actId="20577"/>
      <pc:docMkLst>
        <pc:docMk/>
      </pc:docMkLst>
      <pc:sldChg chg="modSp mod">
        <pc:chgData name="buzdugan artur" userId="1770a38c255ab84c" providerId="LiveId" clId="{B3150C22-DC78-4C2B-805A-B51770BF0DF8}" dt="2024-09-17T15:06:58.384" v="0" actId="20577"/>
        <pc:sldMkLst>
          <pc:docMk/>
          <pc:sldMk cId="4160894113" sldId="457"/>
        </pc:sldMkLst>
        <pc:spChg chg="mod">
          <ac:chgData name="buzdugan artur" userId="1770a38c255ab84c" providerId="LiveId" clId="{B3150C22-DC78-4C2B-805A-B51770BF0DF8}" dt="2024-09-17T15:06:58.384" v="0" actId="20577"/>
          <ac:spMkLst>
            <pc:docMk/>
            <pc:sldMk cId="4160894113" sldId="457"/>
            <ac:spMk id="10752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2C9F1-3CB6-425E-BD3F-A43D2DCA6F03}" type="datetimeFigureOut">
              <a:rPr lang="en-US" smtClean="0"/>
              <a:t>9/17/2024</a:t>
            </a:fld>
            <a:endParaRPr lang="en-US"/>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B4C63-1201-4329-BC93-E59D639F7E89}" type="slidenum">
              <a:rPr lang="en-US" smtClean="0"/>
              <a:t>‹#›</a:t>
            </a:fld>
            <a:endParaRPr lang="en-US"/>
          </a:p>
        </p:txBody>
      </p:sp>
    </p:spTree>
    <p:extLst>
      <p:ext uri="{BB962C8B-B14F-4D97-AF65-F5344CB8AC3E}">
        <p14:creationId xmlns:p14="http://schemas.microsoft.com/office/powerpoint/2010/main" val="19555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A1037FA6-310B-4F9F-BBDA-826C964C4FED}" type="slidenum">
              <a:rPr lang="en-US" altLang="en-US" baseline="-25000" smtClean="0">
                <a:latin typeface="Arial" panose="020B0604020202020204" pitchFamily="34" charset="0"/>
              </a:rPr>
              <a:pPr fontAlgn="base">
                <a:spcBef>
                  <a:spcPct val="0"/>
                </a:spcBef>
                <a:spcAft>
                  <a:spcPct val="0"/>
                </a:spcAft>
              </a:pPr>
              <a:t>1</a:t>
            </a:fld>
            <a:endParaRPr lang="en-US" altLang="en-US" baseline="-250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248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F65C1F53-E035-42A7-9DDB-2DC02EF80B1A}" type="slidenum">
              <a:rPr lang="en-US" altLang="en-US" smtClean="0"/>
              <a:pPr>
                <a:defRPr/>
              </a:pPr>
              <a:t>33</a:t>
            </a:fld>
            <a:endParaRPr lang="en-US" altLang="en-US"/>
          </a:p>
        </p:txBody>
      </p:sp>
    </p:spTree>
    <p:extLst>
      <p:ext uri="{BB962C8B-B14F-4D97-AF65-F5344CB8AC3E}">
        <p14:creationId xmlns:p14="http://schemas.microsoft.com/office/powerpoint/2010/main" val="289339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A971B41-26C2-A5DA-ABB8-A21AA88B602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9A538417-49BE-43BC-ACFC-D3531B38C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4A5EF45C-B284-2115-54CB-06AFE6D4A33C}"/>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5" name="Substituent subsol 4">
            <a:extLst>
              <a:ext uri="{FF2B5EF4-FFF2-40B4-BE49-F238E27FC236}">
                <a16:creationId xmlns:a16="http://schemas.microsoft.com/office/drawing/2014/main" id="{5CDB13ED-EB79-C7DA-3EA3-CCE00BFD1B03}"/>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1D4A1F1C-8A07-027C-6E02-ABB8AAE9328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98466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EE80343-04EF-D820-052F-EA8A2929AF2D}"/>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E185946-8C4F-1441-4B05-91DCC5E3BAC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40E8489-C621-0517-879A-EC309021B85F}"/>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5" name="Substituent subsol 4">
            <a:extLst>
              <a:ext uri="{FF2B5EF4-FFF2-40B4-BE49-F238E27FC236}">
                <a16:creationId xmlns:a16="http://schemas.microsoft.com/office/drawing/2014/main" id="{67582DF2-DB9B-D992-0101-651545DCB11A}"/>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A9768601-7077-12A7-C60F-8E90C8354178}"/>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38880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3B619CCA-051F-C676-BDB3-E39F612C9CF1}"/>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FA301DD9-A750-7CA3-F47E-32E7EEA8EF57}"/>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5C140E2-3661-D593-A955-D426717C6218}"/>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5" name="Substituent subsol 4">
            <a:extLst>
              <a:ext uri="{FF2B5EF4-FFF2-40B4-BE49-F238E27FC236}">
                <a16:creationId xmlns:a16="http://schemas.microsoft.com/office/drawing/2014/main" id="{10017F33-74EE-012B-EF85-DEE9C2FDF44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F97454D9-7174-C393-DC89-F73C4B199E5E}"/>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56611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30C3967-9426-EC6F-8193-1EDEA2ED04A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49BFC485-297F-5B97-1856-1FA8ABC93A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ADC5D8E0-9376-F24C-E4CB-7EF50E6633D8}"/>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5" name="Substituent subsol 4">
            <a:extLst>
              <a:ext uri="{FF2B5EF4-FFF2-40B4-BE49-F238E27FC236}">
                <a16:creationId xmlns:a16="http://schemas.microsoft.com/office/drawing/2014/main" id="{9ED237CD-3AB3-FEA0-F3FF-B7EFCA9A1F0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9A90147F-409B-8C21-437E-39CB50E86F1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9902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1686064-321A-9431-C59A-C2113C55F795}"/>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8EC18CD3-767B-470D-C855-37A5ED753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ED263EFB-259E-0482-3711-86F0C30E240B}"/>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5" name="Substituent subsol 4">
            <a:extLst>
              <a:ext uri="{FF2B5EF4-FFF2-40B4-BE49-F238E27FC236}">
                <a16:creationId xmlns:a16="http://schemas.microsoft.com/office/drawing/2014/main" id="{C684110A-BD0D-2474-4F20-FEEBB91AA4F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73A9073-37ED-77A3-52F0-1EFD1BFFBC02}"/>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84993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02C2A5B-EC29-6AE4-262A-8514C508495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1C5B93E-B132-AF99-B5AD-A39F730DECB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39A3BB1A-E519-064E-8E43-A5B9B6D7D329}"/>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4536DE3C-9882-5968-6A9F-CE3C63ED0271}"/>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6" name="Substituent subsol 5">
            <a:extLst>
              <a:ext uri="{FF2B5EF4-FFF2-40B4-BE49-F238E27FC236}">
                <a16:creationId xmlns:a16="http://schemas.microsoft.com/office/drawing/2014/main" id="{076F65A6-C4B8-8504-0073-FFD14FA9F65B}"/>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69C19C9A-AA4A-F20C-CB27-388B68C2CF5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34888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82FF883-7319-ACF8-409E-5F821072383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1CA76E3-398A-0D03-1EE7-A1FFD1947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CC3ECA74-B08D-0A47-7F15-D2ED958314FD}"/>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4A983F7F-BBE5-0E43-D1CA-7A5AE654C7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1F28DFC8-EC57-C105-4350-9822AE53632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F729D2EE-5771-3CAF-3B4C-98B91B521E5F}"/>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8" name="Substituent subsol 7">
            <a:extLst>
              <a:ext uri="{FF2B5EF4-FFF2-40B4-BE49-F238E27FC236}">
                <a16:creationId xmlns:a16="http://schemas.microsoft.com/office/drawing/2014/main" id="{0D0C85DC-8D09-4A61-5F81-E1856A04AAC2}"/>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31640E20-9248-3482-137F-3AFFB906B1B9}"/>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3037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349A7E1-1AA9-7F8F-9678-9AD05011717F}"/>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548CB28C-0C76-9F7C-AEAC-31F56EDD548E}"/>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4" name="Substituent subsol 3">
            <a:extLst>
              <a:ext uri="{FF2B5EF4-FFF2-40B4-BE49-F238E27FC236}">
                <a16:creationId xmlns:a16="http://schemas.microsoft.com/office/drawing/2014/main" id="{A367D5F9-1F3B-74C8-0352-2790D58E084D}"/>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69FFDB78-D596-C7D6-400C-733EEDCFD74B}"/>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215447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437CF5-FD35-2BA7-2B00-ED397F57AC4C}"/>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3" name="Substituent subsol 2">
            <a:extLst>
              <a:ext uri="{FF2B5EF4-FFF2-40B4-BE49-F238E27FC236}">
                <a16:creationId xmlns:a16="http://schemas.microsoft.com/office/drawing/2014/main" id="{FCB86791-1A22-D1F7-B6F8-C6755DEB92C9}"/>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D7E47293-8858-2E7A-6930-8AE3B9D5A9DB}"/>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1577401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0ECB72-1579-AF97-DE80-82CAE579BC36}"/>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2DCE835-543A-210B-70EA-B874D4DDDE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D5C6B600-FA14-7A88-DBA5-0BC4AD683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0669EF7-78BF-868E-7333-8293590AF8BB}"/>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6" name="Substituent subsol 5">
            <a:extLst>
              <a:ext uri="{FF2B5EF4-FFF2-40B4-BE49-F238E27FC236}">
                <a16:creationId xmlns:a16="http://schemas.microsoft.com/office/drawing/2014/main" id="{CB530DAA-4956-24D1-C6A1-D6590ED6CAF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C6904BAE-BFE9-506A-30C6-10341A98DBDB}"/>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86881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EE09D0-75AA-F33B-2113-0DDA8158A382}"/>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C5625C8F-24D9-F27C-F821-30140228E5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0988F322-208D-EFFA-657D-16047B7E4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E0FF755D-8993-6371-606B-C4AE7C58F0B0}"/>
              </a:ext>
            </a:extLst>
          </p:cNvPr>
          <p:cNvSpPr>
            <a:spLocks noGrp="1"/>
          </p:cNvSpPr>
          <p:nvPr>
            <p:ph type="dt" sz="half" idx="10"/>
          </p:nvPr>
        </p:nvSpPr>
        <p:spPr/>
        <p:txBody>
          <a:bodyPr/>
          <a:lstStyle/>
          <a:p>
            <a:fld id="{DD64F61F-20DA-4FC9-9556-CACFAD8191D8}" type="datetimeFigureOut">
              <a:rPr lang="en-US" smtClean="0"/>
              <a:t>9/17/2024</a:t>
            </a:fld>
            <a:endParaRPr lang="en-US"/>
          </a:p>
        </p:txBody>
      </p:sp>
      <p:sp>
        <p:nvSpPr>
          <p:cNvPr id="6" name="Substituent subsol 5">
            <a:extLst>
              <a:ext uri="{FF2B5EF4-FFF2-40B4-BE49-F238E27FC236}">
                <a16:creationId xmlns:a16="http://schemas.microsoft.com/office/drawing/2014/main" id="{C60D0041-267E-B139-AE9B-38CA9BF7DFB5}"/>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B82CEE09-7119-5031-41CA-608DA154182D}"/>
              </a:ext>
            </a:extLst>
          </p:cNvPr>
          <p:cNvSpPr>
            <a:spLocks noGrp="1"/>
          </p:cNvSpPr>
          <p:nvPr>
            <p:ph type="sldNum" sz="quarter" idx="12"/>
          </p:nvPr>
        </p:nvSpPr>
        <p:spPr/>
        <p:txBody>
          <a:bodyPr/>
          <a:lstStyle/>
          <a:p>
            <a:fld id="{0C874294-9FCE-4650-9267-36931D98C1B8}" type="slidenum">
              <a:rPr lang="en-US" smtClean="0"/>
              <a:t>‹#›</a:t>
            </a:fld>
            <a:endParaRPr lang="en-US"/>
          </a:p>
        </p:txBody>
      </p:sp>
    </p:spTree>
    <p:extLst>
      <p:ext uri="{BB962C8B-B14F-4D97-AF65-F5344CB8AC3E}">
        <p14:creationId xmlns:p14="http://schemas.microsoft.com/office/powerpoint/2010/main" val="309046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BDACF9DA-7D16-5C17-F2E3-26E3439EE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D202C9C4-ACF2-467F-02F3-767BDEC17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730588F-6952-C82D-5DCB-3F5E28A12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4F61F-20DA-4FC9-9556-CACFAD8191D8}" type="datetimeFigureOut">
              <a:rPr lang="en-US" smtClean="0"/>
              <a:t>9/17/2024</a:t>
            </a:fld>
            <a:endParaRPr lang="en-US"/>
          </a:p>
        </p:txBody>
      </p:sp>
      <p:sp>
        <p:nvSpPr>
          <p:cNvPr id="5" name="Substituent subsol 4">
            <a:extLst>
              <a:ext uri="{FF2B5EF4-FFF2-40B4-BE49-F238E27FC236}">
                <a16:creationId xmlns:a16="http://schemas.microsoft.com/office/drawing/2014/main" id="{AA8D6DF8-242B-C03D-0A34-D087034D3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28C9A14C-FA54-F229-B6D5-68F97D596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74294-9FCE-4650-9267-36931D98C1B8}" type="slidenum">
              <a:rPr lang="en-US" smtClean="0"/>
              <a:t>‹#›</a:t>
            </a:fld>
            <a:endParaRPr lang="en-US"/>
          </a:p>
        </p:txBody>
      </p:sp>
    </p:spTree>
    <p:extLst>
      <p:ext uri="{BB962C8B-B14F-4D97-AF65-F5344CB8AC3E}">
        <p14:creationId xmlns:p14="http://schemas.microsoft.com/office/powerpoint/2010/main" val="399350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PEzuUix19c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2667000"/>
            <a:ext cx="8077200" cy="2590800"/>
          </a:xfrm>
        </p:spPr>
        <p:txBody>
          <a:bodyPr wrap="square" numCol="1" anchorCtr="0" compatLnSpc="1">
            <a:prstTxWarp prst="textNoShape">
              <a:avLst/>
            </a:prstTxWarp>
            <a:normAutofit/>
          </a:bodyPr>
          <a:lstStyle/>
          <a:p>
            <a:pPr algn="ctr" eaLnBrk="1" hangingPunct="1">
              <a:defRPr/>
            </a:pPr>
            <a:r>
              <a:rPr lang="ro-MD" altLang="en-US" sz="2900" dirty="0"/>
              <a:t>Tema 6 Dioda varicap, d</a:t>
            </a:r>
            <a:r>
              <a:rPr lang="en-US" altLang="en-US" sz="2900" dirty="0" err="1"/>
              <a:t>ioda</a:t>
            </a:r>
            <a:r>
              <a:rPr lang="en-US" altLang="en-US" sz="2900" dirty="0"/>
              <a:t> </a:t>
            </a:r>
            <a:r>
              <a:rPr lang="en-US" altLang="en-US" sz="2900" dirty="0" err="1"/>
              <a:t>tunel</a:t>
            </a:r>
            <a:r>
              <a:rPr lang="ro-RO" altLang="en-US" sz="2900" dirty="0"/>
              <a:t>, dioda inversă</a:t>
            </a:r>
            <a:br>
              <a:rPr lang="en-US" altLang="en-US" sz="2900" dirty="0"/>
            </a:br>
            <a:br>
              <a:rPr lang="en-US" altLang="en-US" sz="2900" dirty="0"/>
            </a:br>
            <a:endParaRPr lang="en-US" altLang="en-US" sz="2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A0E8E78D-00D2-005D-2901-30EAE3F0FED6}"/>
              </a:ext>
            </a:extLst>
          </p:cNvPr>
          <p:cNvPicPr>
            <a:picLocks noGrp="1" noChangeAspect="1"/>
          </p:cNvPicPr>
          <p:nvPr>
            <p:ph idx="1"/>
          </p:nvPr>
        </p:nvPicPr>
        <p:blipFill>
          <a:blip r:embed="rId2"/>
          <a:stretch>
            <a:fillRect/>
          </a:stretch>
        </p:blipFill>
        <p:spPr>
          <a:xfrm>
            <a:off x="1679511" y="394859"/>
            <a:ext cx="9759820" cy="6068282"/>
          </a:xfrm>
        </p:spPr>
      </p:pic>
    </p:spTree>
    <p:extLst>
      <p:ext uri="{BB962C8B-B14F-4D97-AF65-F5344CB8AC3E}">
        <p14:creationId xmlns:p14="http://schemas.microsoft.com/office/powerpoint/2010/main" val="230862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2F70C6A4-C1A1-ED9B-6442-07CE61E8AC39}"/>
              </a:ext>
            </a:extLst>
          </p:cNvPr>
          <p:cNvPicPr>
            <a:picLocks noGrp="1" noChangeAspect="1"/>
          </p:cNvPicPr>
          <p:nvPr>
            <p:ph idx="1"/>
          </p:nvPr>
        </p:nvPicPr>
        <p:blipFill>
          <a:blip r:embed="rId2"/>
          <a:stretch>
            <a:fillRect/>
          </a:stretch>
        </p:blipFill>
        <p:spPr>
          <a:xfrm>
            <a:off x="245958" y="373224"/>
            <a:ext cx="11510613" cy="6330837"/>
          </a:xfrm>
        </p:spPr>
      </p:pic>
    </p:spTree>
    <p:extLst>
      <p:ext uri="{BB962C8B-B14F-4D97-AF65-F5344CB8AC3E}">
        <p14:creationId xmlns:p14="http://schemas.microsoft.com/office/powerpoint/2010/main" val="4361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a:extLst>
              <a:ext uri="{FF2B5EF4-FFF2-40B4-BE49-F238E27FC236}">
                <a16:creationId xmlns:a16="http://schemas.microsoft.com/office/drawing/2014/main" id="{D6F47F9D-1DA0-003A-A634-63D187C6C51C}"/>
              </a:ext>
            </a:extLst>
          </p:cNvPr>
          <p:cNvPicPr>
            <a:picLocks noGrp="1" noChangeAspect="1"/>
          </p:cNvPicPr>
          <p:nvPr>
            <p:ph idx="1"/>
          </p:nvPr>
        </p:nvPicPr>
        <p:blipFill>
          <a:blip r:embed="rId2"/>
          <a:stretch>
            <a:fillRect/>
          </a:stretch>
        </p:blipFill>
        <p:spPr>
          <a:xfrm>
            <a:off x="740359" y="169849"/>
            <a:ext cx="10400393" cy="6518302"/>
          </a:xfrm>
        </p:spPr>
      </p:pic>
    </p:spTree>
    <p:extLst>
      <p:ext uri="{BB962C8B-B14F-4D97-AF65-F5344CB8AC3E}">
        <p14:creationId xmlns:p14="http://schemas.microsoft.com/office/powerpoint/2010/main" val="362682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0526"/>
            <a:ext cx="6572250" cy="643875"/>
          </a:xfrm>
        </p:spPr>
        <p:txBody>
          <a:bodyPr>
            <a:normAutofit fontScale="90000"/>
          </a:bodyPr>
          <a:lstStyle/>
          <a:p>
            <a:pPr>
              <a:defRPr/>
            </a:pPr>
            <a:r>
              <a:rPr lang="ro-RO" b="1" dirty="0"/>
              <a:t>Capacitatea de difuzie</a:t>
            </a:r>
            <a:endParaRPr lang="en-GB" dirty="0"/>
          </a:p>
        </p:txBody>
      </p:sp>
      <p:sp>
        <p:nvSpPr>
          <p:cNvPr id="67587" name="Content Placeholder 2"/>
          <p:cNvSpPr>
            <a:spLocks noGrp="1"/>
          </p:cNvSpPr>
          <p:nvPr>
            <p:ph idx="1"/>
          </p:nvPr>
        </p:nvSpPr>
        <p:spPr>
          <a:xfrm>
            <a:off x="494265" y="914402"/>
            <a:ext cx="5303982" cy="5943598"/>
          </a:xfrm>
        </p:spPr>
        <p:txBody>
          <a:bodyPr>
            <a:normAutofit fontScale="92500" lnSpcReduction="20000"/>
          </a:bodyPr>
          <a:lstStyle/>
          <a:p>
            <a:r>
              <a:rPr lang="ro-RO" altLang="en-US" dirty="0"/>
              <a:t>La polarizare directă acumularea de sarcini sau capacitatea de difuzie este dominantă.</a:t>
            </a:r>
          </a:p>
          <a:p>
            <a:r>
              <a:rPr lang="ro-RO" altLang="en-US" dirty="0"/>
              <a:t>Ce afectează această capacitate? </a:t>
            </a:r>
            <a:r>
              <a:rPr lang="ro-RO" altLang="en-US" dirty="0">
                <a:solidFill>
                  <a:srgbClr val="FF0000"/>
                </a:solidFill>
              </a:rPr>
              <a:t>Curentul în funcție de timp și condițiile de barieră</a:t>
            </a:r>
          </a:p>
          <a:p>
            <a:r>
              <a:rPr lang="ro-RO" altLang="en-US" dirty="0">
                <a:solidFill>
                  <a:srgbClr val="FF0000"/>
                </a:solidFill>
              </a:rPr>
              <a:t>Trebuie de specificat unde are caderea de potențial și unde are loc extragerea purtătorilor de sarcină?</a:t>
            </a:r>
          </a:p>
          <a:p>
            <a:r>
              <a:rPr lang="ro-RO" altLang="en-US" dirty="0"/>
              <a:t>Pentru o joncțiune p-n largă (cu baza lungă) (mai mare ca lungimea de difuzie) nu avem capacitatea de difuzie! Aceasta se realizează în diode laser, cu timpul de viață mic</a:t>
            </a:r>
          </a:p>
          <a:p>
            <a:r>
              <a:rPr lang="ro-RO" altLang="en-US" dirty="0"/>
              <a:t>Pentru diode cu baza scurtă, capacitatea de difuzie grație golurilor acumulate în partea n-SC (electronilor în partea p-SC) (ex. Si-diode</a:t>
            </a:r>
            <a:endParaRPr lang="en-GB" altLang="en-US" dirty="0"/>
          </a:p>
        </p:txBody>
      </p:sp>
      <p:pic>
        <p:nvPicPr>
          <p:cNvPr id="3" name="Picture 2"/>
          <p:cNvPicPr>
            <a:picLocks noChangeAspect="1"/>
          </p:cNvPicPr>
          <p:nvPr/>
        </p:nvPicPr>
        <p:blipFill>
          <a:blip r:embed="rId2"/>
          <a:stretch>
            <a:fillRect/>
          </a:stretch>
        </p:blipFill>
        <p:spPr>
          <a:xfrm>
            <a:off x="6499500" y="1101012"/>
            <a:ext cx="4846695" cy="52011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311596" y="2221399"/>
            <a:ext cx="11668910" cy="4471500"/>
          </a:xfrm>
        </p:spPr>
        <p:txBody>
          <a:bodyPr>
            <a:normAutofit fontScale="92500" lnSpcReduction="10000"/>
          </a:bodyPr>
          <a:lstStyle/>
          <a:p>
            <a:r>
              <a:rPr lang="en-GB" altLang="en-US" dirty="0"/>
              <a:t>Din </a:t>
            </a:r>
            <a:r>
              <a:rPr lang="en-GB" altLang="en-US" dirty="0" err="1"/>
              <a:t>rela</a:t>
            </a:r>
            <a:r>
              <a:rPr lang="ro-RO" altLang="en-US" dirty="0"/>
              <a:t>ț</a:t>
            </a:r>
            <a:r>
              <a:rPr lang="en-GB" altLang="en-US" dirty="0" err="1"/>
              <a:t>ia</a:t>
            </a:r>
            <a:r>
              <a:rPr lang="en-GB" altLang="en-US" dirty="0"/>
              <a:t> </a:t>
            </a:r>
            <a:r>
              <a:rPr lang="ro-RO" altLang="en-US" dirty="0"/>
              <a:t>dată: </a:t>
            </a:r>
            <a:r>
              <a:rPr lang="en-GB" altLang="en-US" dirty="0" err="1"/>
              <a:t>capacit</a:t>
            </a:r>
            <a:r>
              <a:rPr lang="ro-RO" altLang="en-US" dirty="0"/>
              <a:t>atea</a:t>
            </a:r>
            <a:r>
              <a:rPr lang="en-GB" altLang="en-US" dirty="0"/>
              <a:t> de </a:t>
            </a:r>
            <a:r>
              <a:rPr lang="en-GB" altLang="en-US" dirty="0" err="1"/>
              <a:t>difuzie</a:t>
            </a:r>
            <a:r>
              <a:rPr lang="en-GB" altLang="en-US" dirty="0"/>
              <a:t>, C</a:t>
            </a:r>
            <a:r>
              <a:rPr lang="en-GB" altLang="en-US" baseline="-25000" dirty="0"/>
              <a:t>d</a:t>
            </a:r>
            <a:r>
              <a:rPr lang="en-GB" altLang="en-US" dirty="0"/>
              <a:t>, </a:t>
            </a:r>
            <a:r>
              <a:rPr lang="en-GB" altLang="en-US" dirty="0" err="1"/>
              <a:t>creste</a:t>
            </a:r>
            <a:r>
              <a:rPr lang="en-GB" altLang="en-US" dirty="0"/>
              <a:t> </a:t>
            </a:r>
            <a:r>
              <a:rPr lang="en-GB" altLang="en-US" dirty="0" err="1"/>
              <a:t>propor</a:t>
            </a:r>
            <a:r>
              <a:rPr lang="ro-RO" altLang="en-US" dirty="0"/>
              <a:t>ț</a:t>
            </a:r>
            <a:r>
              <a:rPr lang="en-GB" altLang="en-US" dirty="0" err="1"/>
              <a:t>ional</a:t>
            </a:r>
            <a:r>
              <a:rPr lang="en-GB" altLang="en-US" dirty="0"/>
              <a:t> cu </a:t>
            </a:r>
            <a:r>
              <a:rPr lang="en-GB" altLang="en-US" dirty="0" err="1"/>
              <a:t>intensitatea</a:t>
            </a:r>
            <a:r>
              <a:rPr lang="en-GB" altLang="en-US" dirty="0"/>
              <a:t> </a:t>
            </a:r>
            <a:r>
              <a:rPr lang="en-GB" altLang="en-US" dirty="0" err="1"/>
              <a:t>curentului</a:t>
            </a:r>
            <a:r>
              <a:rPr lang="en-GB" altLang="en-US" dirty="0"/>
              <a:t> direct</a:t>
            </a:r>
            <a:r>
              <a:rPr lang="ro-RO" altLang="en-US" dirty="0"/>
              <a:t> (</a:t>
            </a:r>
            <a:r>
              <a:rPr lang="en-GB" altLang="en-US" dirty="0" err="1"/>
              <a:t>sau</a:t>
            </a:r>
            <a:r>
              <a:rPr lang="en-GB" altLang="en-US" dirty="0"/>
              <a:t> </a:t>
            </a:r>
            <a:r>
              <a:rPr lang="en-GB" altLang="en-US" dirty="0" err="1"/>
              <a:t>exponen</a:t>
            </a:r>
            <a:r>
              <a:rPr lang="ro-RO" altLang="en-US" dirty="0"/>
              <a:t>ț</a:t>
            </a:r>
            <a:r>
              <a:rPr lang="en-GB" altLang="en-US" dirty="0" err="1"/>
              <a:t>ial</a:t>
            </a:r>
            <a:r>
              <a:rPr lang="en-GB" altLang="en-US" dirty="0"/>
              <a:t> cu </a:t>
            </a:r>
            <a:r>
              <a:rPr lang="en-GB" altLang="en-US" dirty="0" err="1"/>
              <a:t>tensiunea</a:t>
            </a:r>
            <a:r>
              <a:rPr lang="en-GB" altLang="en-US" dirty="0"/>
              <a:t> de </a:t>
            </a:r>
            <a:r>
              <a:rPr lang="en-GB" altLang="en-US" dirty="0" err="1"/>
              <a:t>polarizare</a:t>
            </a:r>
            <a:r>
              <a:rPr lang="ro-RO" altLang="en-US" dirty="0"/>
              <a:t>)</a:t>
            </a:r>
            <a:r>
              <a:rPr lang="en-GB" altLang="en-US" dirty="0"/>
              <a:t> </a:t>
            </a:r>
            <a:r>
              <a:rPr lang="en-GB" altLang="en-US" dirty="0" err="1"/>
              <a:t>spre</a:t>
            </a:r>
            <a:r>
              <a:rPr lang="en-GB" altLang="en-US" dirty="0"/>
              <a:t> </a:t>
            </a:r>
            <a:r>
              <a:rPr lang="en-GB" altLang="en-US" dirty="0" err="1"/>
              <a:t>deosebire</a:t>
            </a:r>
            <a:r>
              <a:rPr lang="en-GB" altLang="en-US" dirty="0"/>
              <a:t> de </a:t>
            </a:r>
            <a:r>
              <a:rPr lang="en-GB" altLang="en-US" dirty="0" err="1"/>
              <a:t>capacitatea</a:t>
            </a:r>
            <a:r>
              <a:rPr lang="en-GB" altLang="en-US" dirty="0"/>
              <a:t> de </a:t>
            </a:r>
            <a:r>
              <a:rPr lang="en-GB" altLang="en-US" dirty="0" err="1"/>
              <a:t>barier</a:t>
            </a:r>
            <a:r>
              <a:rPr lang="ro-RO" altLang="en-US" dirty="0"/>
              <a:t>ă</a:t>
            </a:r>
            <a:r>
              <a:rPr lang="en-GB" altLang="en-US" dirty="0"/>
              <a:t> care </a:t>
            </a:r>
            <a:r>
              <a:rPr lang="en-GB" altLang="en-US" dirty="0" err="1"/>
              <a:t>cre</a:t>
            </a:r>
            <a:r>
              <a:rPr lang="ro-RO" altLang="en-US" dirty="0"/>
              <a:t>ș</a:t>
            </a:r>
            <a:r>
              <a:rPr lang="en-GB" altLang="en-US" dirty="0" err="1"/>
              <a:t>te</a:t>
            </a:r>
            <a:r>
              <a:rPr lang="en-GB" altLang="en-US" dirty="0"/>
              <a:t> </a:t>
            </a:r>
            <a:r>
              <a:rPr lang="ro-RO" altLang="en-US" dirty="0"/>
              <a:t>mai </a:t>
            </a:r>
            <a:r>
              <a:rPr lang="en-GB" altLang="en-US" dirty="0"/>
              <a:t>slab cu </a:t>
            </a:r>
            <a:r>
              <a:rPr lang="en-GB" altLang="en-US" dirty="0" err="1"/>
              <a:t>tensiune</a:t>
            </a:r>
            <a:r>
              <a:rPr lang="en-GB" altLang="en-US" dirty="0"/>
              <a:t> de </a:t>
            </a:r>
            <a:r>
              <a:rPr lang="en-GB" altLang="en-US" dirty="0" err="1"/>
              <a:t>polarizare</a:t>
            </a:r>
            <a:r>
              <a:rPr lang="ro-RO" altLang="en-US" dirty="0"/>
              <a:t> </a:t>
            </a:r>
            <a:r>
              <a:rPr lang="en-GB" altLang="en-US" dirty="0"/>
              <a:t>, conform </a:t>
            </a:r>
            <a:r>
              <a:rPr lang="en-GB" altLang="en-US" dirty="0" err="1"/>
              <a:t>rela</a:t>
            </a:r>
            <a:r>
              <a:rPr lang="ro-RO" altLang="en-US" dirty="0"/>
              <a:t>ț</a:t>
            </a:r>
            <a:r>
              <a:rPr lang="en-GB" altLang="en-US" dirty="0" err="1"/>
              <a:t>iei</a:t>
            </a:r>
            <a:r>
              <a:rPr lang="ro-RO" altLang="en-US" dirty="0"/>
              <a:t> </a:t>
            </a:r>
            <a:r>
              <a:rPr lang="en-GB" altLang="en-US" dirty="0" err="1">
                <a:solidFill>
                  <a:schemeClr val="accent1"/>
                </a:solidFill>
              </a:rPr>
              <a:t>C</a:t>
            </a:r>
            <a:r>
              <a:rPr lang="en-GB" altLang="en-US" baseline="-25000" dirty="0" err="1">
                <a:solidFill>
                  <a:schemeClr val="accent1"/>
                </a:solidFill>
              </a:rPr>
              <a:t>b</a:t>
            </a:r>
            <a:r>
              <a:rPr lang="en-GB" altLang="en-US" dirty="0">
                <a:solidFill>
                  <a:schemeClr val="accent1"/>
                </a:solidFill>
              </a:rPr>
              <a:t> ~</a:t>
            </a:r>
            <a:r>
              <a:rPr lang="ro-RO" altLang="en-US" dirty="0">
                <a:solidFill>
                  <a:schemeClr val="accent1"/>
                </a:solidFill>
              </a:rPr>
              <a:t> </a:t>
            </a:r>
            <a:r>
              <a:rPr lang="en-GB" altLang="en-US" dirty="0">
                <a:solidFill>
                  <a:schemeClr val="accent1"/>
                </a:solidFill>
              </a:rPr>
              <a:t>(U</a:t>
            </a:r>
            <a:r>
              <a:rPr lang="en-GB" altLang="en-US" baseline="-25000" dirty="0">
                <a:solidFill>
                  <a:schemeClr val="accent1"/>
                </a:solidFill>
              </a:rPr>
              <a:t>0</a:t>
            </a:r>
            <a:r>
              <a:rPr lang="en-GB" altLang="en-US" dirty="0">
                <a:solidFill>
                  <a:schemeClr val="accent1"/>
                </a:solidFill>
              </a:rPr>
              <a:t>-u</a:t>
            </a:r>
            <a:r>
              <a:rPr lang="en-GB" altLang="en-US" baseline="-25000" dirty="0">
                <a:solidFill>
                  <a:schemeClr val="accent1"/>
                </a:solidFill>
              </a:rPr>
              <a:t>A</a:t>
            </a:r>
            <a:r>
              <a:rPr lang="en-GB" altLang="en-US" dirty="0">
                <a:solidFill>
                  <a:schemeClr val="accent1"/>
                </a:solidFill>
              </a:rPr>
              <a:t>)</a:t>
            </a:r>
            <a:r>
              <a:rPr lang="en-GB" altLang="en-US" baseline="30000" dirty="0">
                <a:solidFill>
                  <a:schemeClr val="accent1"/>
                </a:solidFill>
              </a:rPr>
              <a:t>1/2</a:t>
            </a:r>
            <a:r>
              <a:rPr lang="en-GB" altLang="en-US" dirty="0"/>
              <a:t>.</a:t>
            </a:r>
            <a:r>
              <a:rPr lang="ro-RO" altLang="en-US" dirty="0"/>
              <a:t>  </a:t>
            </a:r>
            <a:r>
              <a:rPr lang="en-GB" altLang="en-US" dirty="0" err="1"/>
              <a:t>Valorile</a:t>
            </a:r>
            <a:r>
              <a:rPr lang="en-GB" altLang="en-US" dirty="0"/>
              <a:t> </a:t>
            </a:r>
            <a:r>
              <a:rPr lang="en-GB" altLang="en-US" dirty="0" err="1"/>
              <a:t>tipice</a:t>
            </a:r>
            <a:r>
              <a:rPr lang="en-GB" altLang="en-US" dirty="0"/>
              <a:t> </a:t>
            </a:r>
            <a:r>
              <a:rPr lang="en-GB" altLang="en-US" dirty="0" err="1"/>
              <a:t>pentru</a:t>
            </a:r>
            <a:r>
              <a:rPr lang="en-GB" altLang="en-US" dirty="0"/>
              <a:t> </a:t>
            </a:r>
            <a:r>
              <a:rPr lang="en-GB" altLang="en-US" dirty="0" err="1"/>
              <a:t>capacitatea</a:t>
            </a:r>
            <a:r>
              <a:rPr lang="en-GB" altLang="en-US" dirty="0"/>
              <a:t> de </a:t>
            </a:r>
            <a:r>
              <a:rPr lang="en-GB" altLang="en-US" dirty="0" err="1"/>
              <a:t>difuzie</a:t>
            </a:r>
            <a:r>
              <a:rPr lang="en-GB" altLang="en-US" dirty="0"/>
              <a:t> </a:t>
            </a:r>
            <a:r>
              <a:rPr lang="ro-RO" altLang="en-US" dirty="0"/>
              <a:t>1</a:t>
            </a:r>
            <a:r>
              <a:rPr lang="en-GB" altLang="en-US" dirty="0"/>
              <a:t>0</a:t>
            </a:r>
            <a:r>
              <a:rPr lang="en-GB" altLang="en-US" baseline="30000" dirty="0"/>
              <a:t>2</a:t>
            </a:r>
            <a:r>
              <a:rPr lang="en-GB" altLang="en-US" dirty="0"/>
              <a:t> </a:t>
            </a:r>
            <a:r>
              <a:rPr lang="ro-RO" altLang="en-US" dirty="0"/>
              <a:t>-</a:t>
            </a:r>
            <a:r>
              <a:rPr lang="en-GB" altLang="en-US" dirty="0"/>
              <a:t>10</a:t>
            </a:r>
            <a:r>
              <a:rPr lang="en-GB" altLang="en-US" baseline="30000" dirty="0"/>
              <a:t>4</a:t>
            </a:r>
            <a:r>
              <a:rPr lang="en-GB" altLang="en-US" dirty="0"/>
              <a:t> </a:t>
            </a:r>
            <a:r>
              <a:rPr lang="en-GB" altLang="en-US" dirty="0" err="1"/>
              <a:t>pF.</a:t>
            </a:r>
            <a:r>
              <a:rPr lang="en-GB" altLang="en-US" dirty="0"/>
              <a:t> </a:t>
            </a:r>
            <a:endParaRPr lang="ro-RO" altLang="en-US" dirty="0"/>
          </a:p>
          <a:p>
            <a:endParaRPr lang="ro-RO" altLang="en-US" dirty="0"/>
          </a:p>
          <a:p>
            <a:pPr marL="0" indent="0">
              <a:buNone/>
            </a:pPr>
            <a:r>
              <a:rPr lang="en-GB" altLang="en-US" dirty="0"/>
              <a:t>Exist</a:t>
            </a:r>
            <a:r>
              <a:rPr lang="ro-RO" altLang="en-US" dirty="0"/>
              <a:t>ă</a:t>
            </a:r>
            <a:r>
              <a:rPr lang="en-GB" altLang="en-US" dirty="0"/>
              <a:t> o </a:t>
            </a:r>
            <a:r>
              <a:rPr lang="en-GB" altLang="en-US" dirty="0" err="1"/>
              <a:t>deosebire</a:t>
            </a:r>
            <a:r>
              <a:rPr lang="en-GB" altLang="en-US" dirty="0"/>
              <a:t> </a:t>
            </a:r>
            <a:r>
              <a:rPr lang="en-GB" altLang="en-US" dirty="0" err="1"/>
              <a:t>fizic</a:t>
            </a:r>
            <a:r>
              <a:rPr lang="ro-RO" altLang="en-US" dirty="0"/>
              <a:t>ă</a:t>
            </a:r>
            <a:r>
              <a:rPr lang="en-GB" altLang="en-US" dirty="0"/>
              <a:t> important</a:t>
            </a:r>
            <a:r>
              <a:rPr lang="ro-RO" altLang="en-US" dirty="0"/>
              <a:t>ă</a:t>
            </a:r>
            <a:r>
              <a:rPr lang="en-GB" altLang="en-US" dirty="0"/>
              <a:t> </a:t>
            </a:r>
            <a:r>
              <a:rPr lang="ro-RO" altLang="en-US" dirty="0"/>
              <a:t>î</a:t>
            </a:r>
            <a:r>
              <a:rPr lang="en-GB" altLang="en-US" dirty="0" err="1"/>
              <a:t>ntre</a:t>
            </a:r>
            <a:r>
              <a:rPr lang="en-GB" altLang="en-US" dirty="0"/>
              <a:t> </a:t>
            </a:r>
            <a:r>
              <a:rPr lang="en-GB" altLang="en-US" dirty="0" err="1"/>
              <a:t>modurile</a:t>
            </a:r>
            <a:r>
              <a:rPr lang="en-GB" altLang="en-US" dirty="0"/>
              <a:t> de </a:t>
            </a:r>
            <a:r>
              <a:rPr lang="ro-RO" altLang="en-US" dirty="0"/>
              <a:t>î</a:t>
            </a:r>
            <a:r>
              <a:rPr lang="en-GB" altLang="en-US" dirty="0" err="1"/>
              <a:t>nc</a:t>
            </a:r>
            <a:r>
              <a:rPr lang="ro-RO" altLang="en-US" dirty="0"/>
              <a:t>ă</a:t>
            </a:r>
            <a:r>
              <a:rPr lang="en-GB" altLang="en-US" dirty="0" err="1"/>
              <a:t>rcare</a:t>
            </a:r>
            <a:r>
              <a:rPr lang="en-GB" altLang="en-US" dirty="0"/>
              <a:t> cu </a:t>
            </a:r>
            <a:r>
              <a:rPr lang="en-GB" altLang="en-US" dirty="0" err="1"/>
              <a:t>sarcini</a:t>
            </a:r>
            <a:r>
              <a:rPr lang="en-GB" altLang="en-US" dirty="0"/>
              <a:t> ale </a:t>
            </a:r>
            <a:r>
              <a:rPr lang="en-GB" altLang="en-US" dirty="0" err="1"/>
              <a:t>celor</a:t>
            </a:r>
            <a:r>
              <a:rPr lang="en-GB" altLang="en-US" dirty="0"/>
              <a:t> </a:t>
            </a:r>
            <a:r>
              <a:rPr lang="en-GB" altLang="en-US" dirty="0" err="1"/>
              <a:t>doua</a:t>
            </a:r>
            <a:r>
              <a:rPr lang="en-GB" altLang="en-US" dirty="0"/>
              <a:t> </a:t>
            </a:r>
            <a:r>
              <a:rPr lang="en-GB" altLang="en-US" dirty="0" err="1"/>
              <a:t>capacit</a:t>
            </a:r>
            <a:r>
              <a:rPr lang="ro-RO" altLang="en-US" dirty="0"/>
              <a:t>ăț</a:t>
            </a:r>
            <a:r>
              <a:rPr lang="en-GB" altLang="en-US" dirty="0" err="1"/>
              <a:t>i</a:t>
            </a:r>
            <a:r>
              <a:rPr lang="en-GB" altLang="en-US" dirty="0"/>
              <a:t> ale </a:t>
            </a:r>
            <a:r>
              <a:rPr lang="en-GB" altLang="en-US" dirty="0" err="1"/>
              <a:t>unei</a:t>
            </a:r>
            <a:r>
              <a:rPr lang="en-GB" altLang="en-US" dirty="0"/>
              <a:t> </a:t>
            </a:r>
            <a:r>
              <a:rPr lang="en-GB" altLang="en-US" dirty="0" err="1"/>
              <a:t>jonc</a:t>
            </a:r>
            <a:r>
              <a:rPr lang="ro-RO" altLang="en-US" dirty="0"/>
              <a:t>ț</a:t>
            </a:r>
            <a:r>
              <a:rPr lang="en-GB" altLang="en-US" dirty="0" err="1"/>
              <a:t>iuni</a:t>
            </a:r>
            <a:r>
              <a:rPr lang="en-GB" altLang="en-US" dirty="0"/>
              <a:t> p</a:t>
            </a:r>
            <a:r>
              <a:rPr lang="ro-RO" altLang="en-US" dirty="0"/>
              <a:t>-</a:t>
            </a:r>
            <a:r>
              <a:rPr lang="en-GB" altLang="en-US" dirty="0"/>
              <a:t>n</a:t>
            </a:r>
            <a:r>
              <a:rPr lang="ro-RO" altLang="en-US" dirty="0"/>
              <a:t>:</a:t>
            </a:r>
            <a:r>
              <a:rPr lang="en-GB" altLang="en-US" dirty="0"/>
              <a:t> </a:t>
            </a:r>
            <a:endParaRPr lang="ro-RO" altLang="en-US" dirty="0"/>
          </a:p>
          <a:p>
            <a:r>
              <a:rPr lang="en-GB" altLang="en-US" dirty="0" err="1"/>
              <a:t>Capacitatea</a:t>
            </a:r>
            <a:r>
              <a:rPr lang="en-GB" altLang="en-US" dirty="0"/>
              <a:t> de </a:t>
            </a:r>
            <a:r>
              <a:rPr lang="en-GB" altLang="en-US" dirty="0" err="1"/>
              <a:t>difuzie</a:t>
            </a:r>
            <a:r>
              <a:rPr lang="en-GB" altLang="en-US" dirty="0"/>
              <a:t>, C</a:t>
            </a:r>
            <a:r>
              <a:rPr lang="en-GB" altLang="en-US" baseline="-25000" dirty="0"/>
              <a:t>d</a:t>
            </a:r>
            <a:r>
              <a:rPr lang="en-GB" altLang="en-US" dirty="0"/>
              <a:t>, se </a:t>
            </a:r>
            <a:r>
              <a:rPr lang="ro-RO" altLang="en-US" dirty="0"/>
              <a:t>î</a:t>
            </a:r>
            <a:r>
              <a:rPr lang="en-GB" altLang="en-US" dirty="0" err="1"/>
              <a:t>ncarc</a:t>
            </a:r>
            <a:r>
              <a:rPr lang="ro-RO" altLang="en-US" dirty="0"/>
              <a:t>ă</a:t>
            </a:r>
            <a:r>
              <a:rPr lang="en-GB" altLang="en-US" dirty="0"/>
              <a:t> </a:t>
            </a:r>
            <a:r>
              <a:rPr lang="en-GB" altLang="en-US" dirty="0" err="1"/>
              <a:t>prin</a:t>
            </a:r>
            <a:r>
              <a:rPr lang="en-GB" altLang="en-US" dirty="0"/>
              <a:t> </a:t>
            </a:r>
            <a:r>
              <a:rPr lang="en-GB" altLang="en-US" dirty="0" err="1">
                <a:solidFill>
                  <a:schemeClr val="accent1"/>
                </a:solidFill>
              </a:rPr>
              <a:t>difuzia</a:t>
            </a:r>
            <a:r>
              <a:rPr lang="en-GB" altLang="en-US" dirty="0">
                <a:solidFill>
                  <a:schemeClr val="accent1"/>
                </a:solidFill>
              </a:rPr>
              <a:t> </a:t>
            </a:r>
            <a:r>
              <a:rPr lang="en-GB" altLang="en-US" dirty="0" err="1">
                <a:solidFill>
                  <a:schemeClr val="accent1"/>
                </a:solidFill>
              </a:rPr>
              <a:t>purt</a:t>
            </a:r>
            <a:r>
              <a:rPr lang="ro-RO" altLang="en-US" dirty="0">
                <a:solidFill>
                  <a:schemeClr val="accent1"/>
                </a:solidFill>
              </a:rPr>
              <a:t>ă</a:t>
            </a:r>
            <a:r>
              <a:rPr lang="en-GB" altLang="en-US" dirty="0" err="1">
                <a:solidFill>
                  <a:schemeClr val="accent1"/>
                </a:solidFill>
              </a:rPr>
              <a:t>torilor</a:t>
            </a:r>
            <a:r>
              <a:rPr lang="en-GB" altLang="en-US" dirty="0">
                <a:solidFill>
                  <a:schemeClr val="accent1"/>
                </a:solidFill>
              </a:rPr>
              <a:t> </a:t>
            </a:r>
            <a:r>
              <a:rPr lang="en-GB" altLang="en-US" dirty="0" err="1">
                <a:solidFill>
                  <a:schemeClr val="accent1"/>
                </a:solidFill>
              </a:rPr>
              <a:t>minoritari</a:t>
            </a:r>
            <a:r>
              <a:rPr lang="en-GB" altLang="en-US" dirty="0"/>
              <a:t>, </a:t>
            </a:r>
            <a:r>
              <a:rPr lang="en-GB" altLang="en-US" dirty="0" err="1"/>
              <a:t>fiind</a:t>
            </a:r>
            <a:r>
              <a:rPr lang="en-GB" altLang="en-US" dirty="0"/>
              <a:t> </a:t>
            </a:r>
            <a:r>
              <a:rPr lang="en-GB" altLang="en-US" dirty="0" err="1"/>
              <a:t>deci</a:t>
            </a:r>
            <a:r>
              <a:rPr lang="en-GB" altLang="en-US" dirty="0"/>
              <a:t> un </a:t>
            </a:r>
            <a:r>
              <a:rPr lang="en-GB" altLang="en-US" dirty="0" err="1"/>
              <a:t>proces</a:t>
            </a:r>
            <a:r>
              <a:rPr lang="en-GB" altLang="en-US" dirty="0"/>
              <a:t> lent </a:t>
            </a:r>
            <a:r>
              <a:rPr lang="ro-RO" altLang="en-US" dirty="0"/>
              <a:t>ș</a:t>
            </a:r>
            <a:r>
              <a:rPr lang="en-GB" altLang="en-US" dirty="0" err="1"/>
              <a:t>i</a:t>
            </a:r>
            <a:r>
              <a:rPr lang="en-GB" altLang="en-US" dirty="0"/>
              <a:t> din </a:t>
            </a:r>
            <a:r>
              <a:rPr lang="en-GB" altLang="en-US" dirty="0" err="1"/>
              <a:t>aceast</a:t>
            </a:r>
            <a:r>
              <a:rPr lang="ro-RO" altLang="en-US" dirty="0"/>
              <a:t>ă</a:t>
            </a:r>
            <a:r>
              <a:rPr lang="en-GB" altLang="en-US" dirty="0"/>
              <a:t> </a:t>
            </a:r>
            <a:r>
              <a:rPr lang="en-GB" altLang="en-US" dirty="0" err="1"/>
              <a:t>cauz</a:t>
            </a:r>
            <a:r>
              <a:rPr lang="ro-RO" altLang="en-US" dirty="0"/>
              <a:t>ă</a:t>
            </a:r>
            <a:r>
              <a:rPr lang="en-GB" altLang="en-US" dirty="0"/>
              <a:t> </a:t>
            </a:r>
            <a:r>
              <a:rPr lang="en-GB" altLang="en-US" dirty="0" err="1"/>
              <a:t>scade</a:t>
            </a:r>
            <a:r>
              <a:rPr lang="en-GB" altLang="en-US" dirty="0"/>
              <a:t> cu </a:t>
            </a:r>
            <a:r>
              <a:rPr lang="en-GB" altLang="en-US" dirty="0" err="1"/>
              <a:t>frecven</a:t>
            </a:r>
            <a:r>
              <a:rPr lang="ro-RO" altLang="en-US" dirty="0"/>
              <a:t>ț</a:t>
            </a:r>
            <a:r>
              <a:rPr lang="en-GB" altLang="en-US" dirty="0"/>
              <a:t>a </a:t>
            </a:r>
            <a:r>
              <a:rPr lang="en-GB" altLang="en-US" dirty="0" err="1"/>
              <a:t>semnalului</a:t>
            </a:r>
            <a:r>
              <a:rPr lang="en-GB" altLang="en-US" dirty="0"/>
              <a:t> </a:t>
            </a:r>
            <a:r>
              <a:rPr lang="en-GB" altLang="en-US" dirty="0" err="1"/>
              <a:t>aplicat</a:t>
            </a:r>
            <a:r>
              <a:rPr lang="en-GB" altLang="en-US" dirty="0"/>
              <a:t>.</a:t>
            </a:r>
            <a:endParaRPr lang="ro-RO" altLang="en-US" dirty="0"/>
          </a:p>
          <a:p>
            <a:r>
              <a:rPr lang="en-GB" altLang="en-US" dirty="0"/>
              <a:t> </a:t>
            </a:r>
            <a:r>
              <a:rPr lang="en-GB" altLang="en-US" dirty="0" err="1"/>
              <a:t>Capacitatea</a:t>
            </a:r>
            <a:r>
              <a:rPr lang="en-GB" altLang="en-US" dirty="0"/>
              <a:t> de </a:t>
            </a:r>
            <a:r>
              <a:rPr lang="en-GB" altLang="en-US" dirty="0" err="1"/>
              <a:t>barier</a:t>
            </a:r>
            <a:r>
              <a:rPr lang="ro-RO" altLang="en-US" dirty="0"/>
              <a:t>ă</a:t>
            </a:r>
            <a:r>
              <a:rPr lang="en-GB" altLang="en-US" dirty="0"/>
              <a:t> </a:t>
            </a:r>
            <a:r>
              <a:rPr lang="en-GB" altLang="en-US" dirty="0" err="1"/>
              <a:t>C</a:t>
            </a:r>
            <a:r>
              <a:rPr lang="en-GB" altLang="en-US" baseline="-25000" dirty="0" err="1"/>
              <a:t>b</a:t>
            </a:r>
            <a:r>
              <a:rPr lang="en-GB" altLang="en-US" dirty="0"/>
              <a:t> se </a:t>
            </a:r>
            <a:r>
              <a:rPr lang="ro-RO" altLang="en-US" dirty="0"/>
              <a:t>î</a:t>
            </a:r>
            <a:r>
              <a:rPr lang="en-GB" altLang="en-US" dirty="0" err="1"/>
              <a:t>ncarc</a:t>
            </a:r>
            <a:r>
              <a:rPr lang="ro-RO" altLang="en-US" dirty="0"/>
              <a:t>ă</a:t>
            </a:r>
            <a:r>
              <a:rPr lang="en-GB" altLang="en-US" dirty="0"/>
              <a:t> </a:t>
            </a:r>
            <a:r>
              <a:rPr lang="en-GB" altLang="en-US" dirty="0" err="1"/>
              <a:t>prin</a:t>
            </a:r>
            <a:r>
              <a:rPr lang="en-GB" altLang="en-US" dirty="0"/>
              <a:t> </a:t>
            </a:r>
            <a:r>
              <a:rPr lang="en-GB" altLang="en-US" dirty="0" err="1">
                <a:solidFill>
                  <a:schemeClr val="accent1"/>
                </a:solidFill>
              </a:rPr>
              <a:t>curentul</a:t>
            </a:r>
            <a:r>
              <a:rPr lang="en-GB" altLang="en-US" dirty="0">
                <a:solidFill>
                  <a:schemeClr val="accent1"/>
                </a:solidFill>
              </a:rPr>
              <a:t> de drift al </a:t>
            </a:r>
            <a:r>
              <a:rPr lang="en-GB" altLang="en-US" dirty="0" err="1">
                <a:solidFill>
                  <a:schemeClr val="accent1"/>
                </a:solidFill>
              </a:rPr>
              <a:t>purt</a:t>
            </a:r>
            <a:r>
              <a:rPr lang="ro-RO" altLang="en-US" dirty="0">
                <a:solidFill>
                  <a:schemeClr val="accent1"/>
                </a:solidFill>
              </a:rPr>
              <a:t>ă</a:t>
            </a:r>
            <a:r>
              <a:rPr lang="en-GB" altLang="en-US" dirty="0" err="1">
                <a:solidFill>
                  <a:schemeClr val="accent1"/>
                </a:solidFill>
              </a:rPr>
              <a:t>torilor</a:t>
            </a:r>
            <a:r>
              <a:rPr lang="en-GB" altLang="en-US" dirty="0">
                <a:solidFill>
                  <a:schemeClr val="accent1"/>
                </a:solidFill>
              </a:rPr>
              <a:t> </a:t>
            </a:r>
            <a:r>
              <a:rPr lang="en-GB" altLang="en-US" dirty="0" err="1">
                <a:solidFill>
                  <a:schemeClr val="accent1"/>
                </a:solidFill>
              </a:rPr>
              <a:t>majoritari</a:t>
            </a:r>
            <a:r>
              <a:rPr lang="en-GB" altLang="en-US" dirty="0">
                <a:solidFill>
                  <a:schemeClr val="accent1"/>
                </a:solidFill>
              </a:rPr>
              <a:t>,</a:t>
            </a:r>
            <a:r>
              <a:rPr lang="en-GB" altLang="en-US" dirty="0"/>
              <a:t> </a:t>
            </a:r>
            <a:r>
              <a:rPr lang="en-GB" altLang="en-US" dirty="0" err="1"/>
              <a:t>fiind</a:t>
            </a:r>
            <a:r>
              <a:rPr lang="en-GB" altLang="en-US" dirty="0"/>
              <a:t> </a:t>
            </a:r>
            <a:r>
              <a:rPr lang="en-GB" altLang="en-US" dirty="0" err="1"/>
              <a:t>deci</a:t>
            </a:r>
            <a:r>
              <a:rPr lang="en-GB" altLang="en-US" dirty="0"/>
              <a:t> un </a:t>
            </a:r>
            <a:r>
              <a:rPr lang="en-GB" altLang="en-US" dirty="0" err="1"/>
              <a:t>proces</a:t>
            </a:r>
            <a:r>
              <a:rPr lang="en-GB" altLang="en-US" dirty="0"/>
              <a:t> </a:t>
            </a:r>
            <a:r>
              <a:rPr lang="en-GB" altLang="en-US" dirty="0" err="1"/>
              <a:t>foarte</a:t>
            </a:r>
            <a:r>
              <a:rPr lang="en-GB" altLang="en-US" dirty="0"/>
              <a:t> rapid</a:t>
            </a:r>
            <a:r>
              <a:rPr lang="ro-RO" altLang="en-US" dirty="0"/>
              <a:t>,</a:t>
            </a:r>
            <a:r>
              <a:rPr lang="en-GB" altLang="en-US" dirty="0"/>
              <a:t> </a:t>
            </a:r>
            <a:r>
              <a:rPr lang="en-GB" altLang="en-US" dirty="0" err="1"/>
              <a:t>iar</a:t>
            </a:r>
            <a:r>
              <a:rPr lang="en-GB" altLang="en-US" dirty="0"/>
              <a:t> </a:t>
            </a:r>
            <a:r>
              <a:rPr lang="en-GB" altLang="en-US" dirty="0" err="1"/>
              <a:t>varia</a:t>
            </a:r>
            <a:r>
              <a:rPr lang="ro-RO" altLang="en-US" dirty="0"/>
              <a:t>ț</a:t>
            </a:r>
            <a:r>
              <a:rPr lang="en-GB" altLang="en-US" dirty="0" err="1"/>
              <a:t>ia</a:t>
            </a:r>
            <a:r>
              <a:rPr lang="en-GB" altLang="en-US" dirty="0"/>
              <a:t> </a:t>
            </a:r>
            <a:r>
              <a:rPr lang="en-GB" altLang="en-US" dirty="0" err="1"/>
              <a:t>ei</a:t>
            </a:r>
            <a:r>
              <a:rPr lang="en-GB" altLang="en-US" dirty="0"/>
              <a:t> cu </a:t>
            </a:r>
            <a:r>
              <a:rPr lang="en-GB" altLang="en-US" dirty="0" err="1"/>
              <a:t>frecven</a:t>
            </a:r>
            <a:r>
              <a:rPr lang="ro-RO" altLang="en-US" dirty="0"/>
              <a:t>ț</a:t>
            </a:r>
            <a:r>
              <a:rPr lang="en-GB" altLang="en-US" dirty="0"/>
              <a:t>a se </a:t>
            </a:r>
            <a:r>
              <a:rPr lang="en-GB" altLang="en-US" dirty="0" err="1"/>
              <a:t>poate</a:t>
            </a:r>
            <a:r>
              <a:rPr lang="en-GB" altLang="en-US" dirty="0"/>
              <a:t> </a:t>
            </a:r>
            <a:r>
              <a:rPr lang="en-GB" altLang="en-US" dirty="0" err="1"/>
              <a:t>neglija</a:t>
            </a:r>
            <a:r>
              <a:rPr lang="en-GB" altLang="en-US" dirty="0"/>
              <a:t>.</a:t>
            </a:r>
          </a:p>
          <a:p>
            <a:endParaRPr lang="en-GB" altLang="en-US" dirty="0"/>
          </a:p>
        </p:txBody>
      </p:sp>
      <p:pic>
        <p:nvPicPr>
          <p:cNvPr id="696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85723" y="701595"/>
            <a:ext cx="23669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ine 1">
            <a:extLst>
              <a:ext uri="{FF2B5EF4-FFF2-40B4-BE49-F238E27FC236}">
                <a16:creationId xmlns:a16="http://schemas.microsoft.com/office/drawing/2014/main" id="{FDC77548-187D-05A3-7A88-DE95DC07B4BD}"/>
              </a:ext>
            </a:extLst>
          </p:cNvPr>
          <p:cNvPicPr>
            <a:picLocks noChangeAspect="1"/>
          </p:cNvPicPr>
          <p:nvPr/>
        </p:nvPicPr>
        <p:blipFill>
          <a:blip r:embed="rId3"/>
          <a:stretch>
            <a:fillRect/>
          </a:stretch>
        </p:blipFill>
        <p:spPr>
          <a:xfrm>
            <a:off x="311596" y="165101"/>
            <a:ext cx="6791533" cy="10729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8458200" cy="490537"/>
          </a:xfrm>
        </p:spPr>
        <p:txBody>
          <a:bodyPr>
            <a:normAutofit fontScale="90000"/>
          </a:bodyPr>
          <a:lstStyle/>
          <a:p>
            <a:r>
              <a:rPr lang="ro-RO" dirty="0"/>
              <a:t>Concluzii la capacitatea de difuzie</a:t>
            </a:r>
            <a:endParaRPr lang="en-US" dirty="0"/>
          </a:p>
        </p:txBody>
      </p:sp>
      <p:sp>
        <p:nvSpPr>
          <p:cNvPr id="3" name="Content Placeholder 2"/>
          <p:cNvSpPr>
            <a:spLocks noGrp="1"/>
          </p:cNvSpPr>
          <p:nvPr>
            <p:ph idx="1"/>
          </p:nvPr>
        </p:nvSpPr>
        <p:spPr>
          <a:xfrm>
            <a:off x="1063689" y="990600"/>
            <a:ext cx="10114384" cy="5354216"/>
          </a:xfrm>
        </p:spPr>
        <p:txBody>
          <a:bodyPr>
            <a:normAutofit fontScale="92500"/>
          </a:bodyPr>
          <a:lstStyle/>
          <a:p>
            <a:r>
              <a:rPr lang="en-US" dirty="0" err="1"/>
              <a:t>Capacitatea</a:t>
            </a:r>
            <a:r>
              <a:rPr lang="en-US" dirty="0"/>
              <a:t> de </a:t>
            </a:r>
            <a:r>
              <a:rPr lang="en-US" dirty="0" err="1"/>
              <a:t>difuzie</a:t>
            </a:r>
            <a:r>
              <a:rPr lang="en-US" dirty="0"/>
              <a:t> are </a:t>
            </a:r>
            <a:r>
              <a:rPr lang="en-US" dirty="0" err="1"/>
              <a:t>loc</a:t>
            </a:r>
            <a:r>
              <a:rPr lang="en-US" dirty="0"/>
              <a:t> </a:t>
            </a:r>
            <a:r>
              <a:rPr lang="en-US" dirty="0" err="1"/>
              <a:t>într</a:t>
            </a:r>
            <a:r>
              <a:rPr lang="en-US" dirty="0"/>
              <a:t>-o </a:t>
            </a:r>
            <a:r>
              <a:rPr lang="en-US" dirty="0" err="1"/>
              <a:t>diodă</a:t>
            </a:r>
            <a:r>
              <a:rPr lang="en-US" dirty="0"/>
              <a:t> de </a:t>
            </a:r>
            <a:r>
              <a:rPr lang="en-US" dirty="0" err="1"/>
              <a:t>joncțiune</a:t>
            </a:r>
            <a:r>
              <a:rPr lang="en-US" dirty="0"/>
              <a:t> p-n </a:t>
            </a:r>
            <a:r>
              <a:rPr lang="en-US" dirty="0" err="1"/>
              <a:t>polarizată</a:t>
            </a:r>
            <a:r>
              <a:rPr lang="en-US" dirty="0"/>
              <a:t> direct. </a:t>
            </a:r>
            <a:endParaRPr lang="ro-RO" dirty="0"/>
          </a:p>
          <a:p>
            <a:r>
              <a:rPr lang="en-US" dirty="0" err="1"/>
              <a:t>Capacitatea</a:t>
            </a:r>
            <a:r>
              <a:rPr lang="en-US" dirty="0"/>
              <a:t> de </a:t>
            </a:r>
            <a:r>
              <a:rPr lang="en-US" dirty="0" err="1"/>
              <a:t>difuzie</a:t>
            </a:r>
            <a:r>
              <a:rPr lang="en-US" dirty="0"/>
              <a:t> </a:t>
            </a:r>
            <a:r>
              <a:rPr lang="en-US" dirty="0" err="1"/>
              <a:t>este</a:t>
            </a:r>
            <a:r>
              <a:rPr lang="en-US" dirty="0"/>
              <a:t> </a:t>
            </a:r>
            <a:r>
              <a:rPr lang="en-US" dirty="0" err="1"/>
              <a:t>uneori</a:t>
            </a:r>
            <a:r>
              <a:rPr lang="en-US" dirty="0"/>
              <a:t> </a:t>
            </a:r>
            <a:r>
              <a:rPr lang="en-US" dirty="0" err="1"/>
              <a:t>denumită</a:t>
            </a:r>
            <a:r>
              <a:rPr lang="en-US" dirty="0"/>
              <a:t> </a:t>
            </a:r>
            <a:r>
              <a:rPr lang="en-US" dirty="0" err="1"/>
              <a:t>și</a:t>
            </a:r>
            <a:r>
              <a:rPr lang="en-US" dirty="0"/>
              <a:t> </a:t>
            </a:r>
            <a:r>
              <a:rPr lang="en-US" dirty="0" err="1"/>
              <a:t>capacitatea</a:t>
            </a:r>
            <a:r>
              <a:rPr lang="en-US" dirty="0"/>
              <a:t> de </a:t>
            </a:r>
            <a:r>
              <a:rPr lang="en-US" dirty="0" err="1"/>
              <a:t>stocare</a:t>
            </a:r>
            <a:r>
              <a:rPr lang="en-US" dirty="0"/>
              <a:t>.</a:t>
            </a:r>
            <a:endParaRPr lang="ro-RO" dirty="0"/>
          </a:p>
          <a:p>
            <a:r>
              <a:rPr lang="en-US" dirty="0" err="1"/>
              <a:t>Capacitatea</a:t>
            </a:r>
            <a:r>
              <a:rPr lang="en-US" dirty="0"/>
              <a:t> de </a:t>
            </a:r>
            <a:r>
              <a:rPr lang="en-US" dirty="0" err="1"/>
              <a:t>difuzie</a:t>
            </a:r>
            <a:r>
              <a:rPr lang="en-US" dirty="0"/>
              <a:t> </a:t>
            </a:r>
            <a:r>
              <a:rPr lang="en-US" dirty="0" err="1"/>
              <a:t>apare</a:t>
            </a:r>
            <a:r>
              <a:rPr lang="en-US" dirty="0"/>
              <a:t> din </a:t>
            </a:r>
            <a:r>
              <a:rPr lang="en-US" dirty="0" err="1"/>
              <a:t>cauza</a:t>
            </a:r>
            <a:r>
              <a:rPr lang="en-US" dirty="0"/>
              <a:t> </a:t>
            </a:r>
            <a:r>
              <a:rPr lang="en-US" dirty="0" err="1"/>
              <a:t>încărcării</a:t>
            </a:r>
            <a:r>
              <a:rPr lang="en-US" dirty="0"/>
              <a:t> </a:t>
            </a:r>
            <a:r>
              <a:rPr lang="en-US" dirty="0" err="1"/>
              <a:t>stocate</a:t>
            </a:r>
            <a:r>
              <a:rPr lang="en-US" dirty="0"/>
              <a:t> a </a:t>
            </a:r>
            <a:r>
              <a:rPr lang="en-US" dirty="0" err="1"/>
              <a:t>electronilor</a:t>
            </a:r>
            <a:r>
              <a:rPr lang="en-US" dirty="0"/>
              <a:t> </a:t>
            </a:r>
            <a:r>
              <a:rPr lang="en-US" dirty="0" err="1"/>
              <a:t>minoritari</a:t>
            </a:r>
            <a:r>
              <a:rPr lang="en-US" dirty="0"/>
              <a:t> </a:t>
            </a:r>
            <a:r>
              <a:rPr lang="en-US" dirty="0" err="1"/>
              <a:t>și</a:t>
            </a:r>
            <a:r>
              <a:rPr lang="en-US" dirty="0"/>
              <a:t> a </a:t>
            </a:r>
            <a:r>
              <a:rPr lang="en-US" dirty="0" err="1"/>
              <a:t>găurilor</a:t>
            </a:r>
            <a:r>
              <a:rPr lang="en-US" dirty="0"/>
              <a:t> </a:t>
            </a:r>
            <a:r>
              <a:rPr lang="en-US" dirty="0" err="1"/>
              <a:t>minoritare</a:t>
            </a:r>
            <a:r>
              <a:rPr lang="en-US" dirty="0"/>
              <a:t> din </a:t>
            </a:r>
            <a:r>
              <a:rPr lang="en-US" dirty="0" err="1"/>
              <a:t>apropierea</a:t>
            </a:r>
            <a:r>
              <a:rPr lang="en-US" dirty="0"/>
              <a:t> </a:t>
            </a:r>
            <a:r>
              <a:rPr lang="en-US" dirty="0" err="1"/>
              <a:t>regiunii</a:t>
            </a:r>
            <a:r>
              <a:rPr lang="en-US" dirty="0"/>
              <a:t> de </a:t>
            </a:r>
            <a:r>
              <a:rPr lang="en-US" dirty="0" err="1"/>
              <a:t>epuizare</a:t>
            </a:r>
            <a:r>
              <a:rPr lang="en-US" dirty="0"/>
              <a:t>.</a:t>
            </a:r>
            <a:endParaRPr lang="ro-RO" dirty="0"/>
          </a:p>
          <a:p>
            <a:r>
              <a:rPr lang="en-US" dirty="0" err="1"/>
              <a:t>Când</a:t>
            </a:r>
            <a:r>
              <a:rPr lang="en-US" dirty="0"/>
              <a:t> </a:t>
            </a:r>
            <a:r>
              <a:rPr lang="en-US" dirty="0" err="1"/>
              <a:t>lățimea</a:t>
            </a:r>
            <a:r>
              <a:rPr lang="en-US" dirty="0"/>
              <a:t> </a:t>
            </a:r>
            <a:r>
              <a:rPr lang="en-US" dirty="0" err="1"/>
              <a:t>regiunii</a:t>
            </a:r>
            <a:r>
              <a:rPr lang="en-US" dirty="0"/>
              <a:t> de </a:t>
            </a:r>
            <a:r>
              <a:rPr lang="en-US" dirty="0" err="1"/>
              <a:t>epuizare</a:t>
            </a:r>
            <a:r>
              <a:rPr lang="en-US" dirty="0"/>
              <a:t> </a:t>
            </a:r>
            <a:r>
              <a:rPr lang="en-US" dirty="0" err="1"/>
              <a:t>scade</a:t>
            </a:r>
            <a:r>
              <a:rPr lang="en-US" dirty="0"/>
              <a:t>, </a:t>
            </a:r>
            <a:r>
              <a:rPr lang="en-US" dirty="0" err="1"/>
              <a:t>capacitatea</a:t>
            </a:r>
            <a:r>
              <a:rPr lang="en-US" dirty="0"/>
              <a:t> de </a:t>
            </a:r>
            <a:r>
              <a:rPr lang="en-US" dirty="0" err="1"/>
              <a:t>difuzie</a:t>
            </a:r>
            <a:r>
              <a:rPr lang="en-US" dirty="0"/>
              <a:t> </a:t>
            </a:r>
            <a:r>
              <a:rPr lang="en-US" dirty="0" err="1"/>
              <a:t>crește</a:t>
            </a:r>
            <a:r>
              <a:rPr lang="en-US" dirty="0"/>
              <a:t>. </a:t>
            </a:r>
            <a:endParaRPr lang="ro-RO" dirty="0"/>
          </a:p>
          <a:p>
            <a:r>
              <a:rPr lang="en-US" dirty="0" err="1"/>
              <a:t>Valoarea</a:t>
            </a:r>
            <a:r>
              <a:rPr lang="en-US" dirty="0"/>
              <a:t> </a:t>
            </a:r>
            <a:r>
              <a:rPr lang="en-US" dirty="0" err="1"/>
              <a:t>capacității</a:t>
            </a:r>
            <a:r>
              <a:rPr lang="en-US" dirty="0"/>
              <a:t> de </a:t>
            </a:r>
            <a:r>
              <a:rPr lang="en-US" dirty="0" err="1"/>
              <a:t>difuzie</a:t>
            </a:r>
            <a:r>
              <a:rPr lang="en-US" dirty="0"/>
              <a:t> </a:t>
            </a:r>
            <a:r>
              <a:rPr lang="en-US" dirty="0" err="1"/>
              <a:t>va</a:t>
            </a:r>
            <a:r>
              <a:rPr lang="en-US" dirty="0"/>
              <a:t> fi </a:t>
            </a:r>
            <a:r>
              <a:rPr lang="en-US" dirty="0" err="1"/>
              <a:t>în</a:t>
            </a:r>
            <a:r>
              <a:rPr lang="en-US" dirty="0"/>
              <a:t> </a:t>
            </a:r>
            <a:r>
              <a:rPr lang="en-US" dirty="0" err="1"/>
              <a:t>intervalul</a:t>
            </a:r>
            <a:r>
              <a:rPr lang="en-US" dirty="0"/>
              <a:t> de la </a:t>
            </a:r>
            <a:r>
              <a:rPr lang="en-US" dirty="0" err="1"/>
              <a:t>nanofarad</a:t>
            </a:r>
            <a:r>
              <a:rPr lang="en-US" dirty="0"/>
              <a:t> (</a:t>
            </a:r>
            <a:r>
              <a:rPr lang="en-US" dirty="0" err="1"/>
              <a:t>nF</a:t>
            </a:r>
            <a:r>
              <a:rPr lang="en-US" dirty="0"/>
              <a:t>) la microfarad (</a:t>
            </a:r>
            <a:r>
              <a:rPr lang="el-GR" dirty="0"/>
              <a:t>μ</a:t>
            </a:r>
            <a:r>
              <a:rPr lang="en-US" dirty="0"/>
              <a:t>F).</a:t>
            </a:r>
            <a:endParaRPr lang="ro-RO" dirty="0"/>
          </a:p>
          <a:p>
            <a:r>
              <a:rPr lang="en-US" dirty="0" err="1"/>
              <a:t>Problema</a:t>
            </a:r>
            <a:r>
              <a:rPr lang="en-US" dirty="0"/>
              <a:t> cu </a:t>
            </a:r>
            <a:r>
              <a:rPr lang="en-US" dirty="0" err="1"/>
              <a:t>capacitatea</a:t>
            </a:r>
            <a:r>
              <a:rPr lang="en-US" dirty="0"/>
              <a:t> de </a:t>
            </a:r>
            <a:r>
              <a:rPr lang="en-US" dirty="0" err="1"/>
              <a:t>difuzie</a:t>
            </a:r>
            <a:r>
              <a:rPr lang="en-US" dirty="0"/>
              <a:t> </a:t>
            </a:r>
            <a:r>
              <a:rPr lang="en-US" dirty="0" err="1"/>
              <a:t>este</a:t>
            </a:r>
            <a:r>
              <a:rPr lang="en-US" dirty="0"/>
              <a:t> </a:t>
            </a:r>
            <a:r>
              <a:rPr lang="en-US" dirty="0" err="1"/>
              <a:t>că</a:t>
            </a:r>
            <a:r>
              <a:rPr lang="en-US" dirty="0"/>
              <a:t> </a:t>
            </a:r>
            <a:r>
              <a:rPr lang="en-US" dirty="0" err="1"/>
              <a:t>cantitatea</a:t>
            </a:r>
            <a:r>
              <a:rPr lang="en-US" dirty="0"/>
              <a:t> de </a:t>
            </a:r>
            <a:r>
              <a:rPr lang="en-US" dirty="0" err="1"/>
              <a:t>purtători</a:t>
            </a:r>
            <a:r>
              <a:rPr lang="en-US" dirty="0"/>
              <a:t> (</a:t>
            </a:r>
            <a:r>
              <a:rPr lang="en-US" dirty="0" err="1"/>
              <a:t>și</a:t>
            </a:r>
            <a:r>
              <a:rPr lang="en-US" dirty="0"/>
              <a:t> </a:t>
            </a:r>
            <a:r>
              <a:rPr lang="en-US" dirty="0" err="1"/>
              <a:t>capacitatea</a:t>
            </a:r>
            <a:r>
              <a:rPr lang="en-US" dirty="0"/>
              <a:t>) </a:t>
            </a:r>
            <a:r>
              <a:rPr lang="en-US" dirty="0" err="1"/>
              <a:t>este</a:t>
            </a:r>
            <a:r>
              <a:rPr lang="en-US" dirty="0"/>
              <a:t> </a:t>
            </a:r>
            <a:r>
              <a:rPr lang="en-US" dirty="0" err="1"/>
              <a:t>proporțională</a:t>
            </a:r>
            <a:r>
              <a:rPr lang="en-US" dirty="0"/>
              <a:t> cu </a:t>
            </a:r>
            <a:r>
              <a:rPr lang="en-US" dirty="0" err="1"/>
              <a:t>curentul</a:t>
            </a:r>
            <a:r>
              <a:rPr lang="en-US" dirty="0"/>
              <a:t>. </a:t>
            </a:r>
            <a:r>
              <a:rPr lang="en-US" dirty="0" err="1"/>
              <a:t>Prin</a:t>
            </a:r>
            <a:r>
              <a:rPr lang="en-US" dirty="0"/>
              <a:t> </a:t>
            </a:r>
            <a:r>
              <a:rPr lang="en-US" dirty="0" err="1"/>
              <a:t>urmare</a:t>
            </a:r>
            <a:r>
              <a:rPr lang="en-US" dirty="0"/>
              <a:t>, cu </a:t>
            </a:r>
            <a:r>
              <a:rPr lang="en-US" dirty="0" err="1"/>
              <a:t>cât</a:t>
            </a:r>
            <a:r>
              <a:rPr lang="en-US" dirty="0"/>
              <a:t> </a:t>
            </a:r>
            <a:r>
              <a:rPr lang="en-US" dirty="0" err="1"/>
              <a:t>curentul</a:t>
            </a:r>
            <a:r>
              <a:rPr lang="en-US" dirty="0"/>
              <a:t> </a:t>
            </a:r>
            <a:r>
              <a:rPr lang="en-US" dirty="0" err="1"/>
              <a:t>este</a:t>
            </a:r>
            <a:r>
              <a:rPr lang="en-US" dirty="0"/>
              <a:t> </a:t>
            </a:r>
            <a:r>
              <a:rPr lang="en-US" dirty="0" err="1"/>
              <a:t>mai</a:t>
            </a:r>
            <a:r>
              <a:rPr lang="en-US" dirty="0"/>
              <a:t> mare, cu </a:t>
            </a:r>
            <a:r>
              <a:rPr lang="en-US" dirty="0" err="1"/>
              <a:t>atât</a:t>
            </a:r>
            <a:r>
              <a:rPr lang="en-US" dirty="0"/>
              <a:t> </a:t>
            </a:r>
            <a:r>
              <a:rPr lang="en-US" dirty="0" err="1"/>
              <a:t>capacitatea</a:t>
            </a:r>
            <a:r>
              <a:rPr lang="en-US" dirty="0"/>
              <a:t> </a:t>
            </a:r>
            <a:r>
              <a:rPr lang="en-US" dirty="0" err="1"/>
              <a:t>este</a:t>
            </a:r>
            <a:r>
              <a:rPr lang="en-US" dirty="0"/>
              <a:t> </a:t>
            </a:r>
            <a:r>
              <a:rPr lang="en-US" dirty="0" err="1"/>
              <a:t>mai</a:t>
            </a:r>
            <a:r>
              <a:rPr lang="en-US" dirty="0"/>
              <a:t> mare.</a:t>
            </a:r>
          </a:p>
        </p:txBody>
      </p:sp>
    </p:spTree>
    <p:extLst>
      <p:ext uri="{BB962C8B-B14F-4D97-AF65-F5344CB8AC3E}">
        <p14:creationId xmlns:p14="http://schemas.microsoft.com/office/powerpoint/2010/main" val="3139755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8382000" cy="566737"/>
          </a:xfrm>
        </p:spPr>
        <p:txBody>
          <a:bodyPr>
            <a:normAutofit fontScale="90000"/>
          </a:bodyPr>
          <a:lstStyle/>
          <a:p>
            <a:r>
              <a:rPr lang="ro-RO" dirty="0"/>
              <a:t>Concluzii la Capacitatea de barieră</a:t>
            </a:r>
            <a:endParaRPr lang="en-US" dirty="0"/>
          </a:p>
        </p:txBody>
      </p:sp>
      <p:sp>
        <p:nvSpPr>
          <p:cNvPr id="3" name="Content Placeholder 2"/>
          <p:cNvSpPr>
            <a:spLocks noGrp="1"/>
          </p:cNvSpPr>
          <p:nvPr>
            <p:ph idx="1"/>
          </p:nvPr>
        </p:nvSpPr>
        <p:spPr>
          <a:xfrm>
            <a:off x="727788" y="990600"/>
            <a:ext cx="10636898" cy="5410200"/>
          </a:xfrm>
        </p:spPr>
        <p:txBody>
          <a:bodyPr>
            <a:normAutofit/>
          </a:bodyPr>
          <a:lstStyle/>
          <a:p>
            <a:r>
              <a:rPr lang="en-US" dirty="0" err="1"/>
              <a:t>Când</a:t>
            </a:r>
            <a:r>
              <a:rPr lang="en-US" dirty="0"/>
              <a:t> </a:t>
            </a:r>
            <a:r>
              <a:rPr lang="en-US" dirty="0" err="1"/>
              <a:t>joncțiunea</a:t>
            </a:r>
            <a:r>
              <a:rPr lang="en-US" dirty="0"/>
              <a:t> P-N </a:t>
            </a:r>
            <a:r>
              <a:rPr lang="en-US" dirty="0" err="1"/>
              <a:t>este</a:t>
            </a:r>
            <a:r>
              <a:rPr lang="en-US" dirty="0"/>
              <a:t> </a:t>
            </a:r>
            <a:r>
              <a:rPr lang="en-US" dirty="0" err="1"/>
              <a:t>polarizată</a:t>
            </a:r>
            <a:r>
              <a:rPr lang="en-US" dirty="0"/>
              <a:t> invers, </a:t>
            </a:r>
            <a:r>
              <a:rPr lang="en-US" dirty="0" err="1"/>
              <a:t>regiunea</a:t>
            </a:r>
            <a:r>
              <a:rPr lang="en-US" dirty="0"/>
              <a:t> de </a:t>
            </a:r>
            <a:r>
              <a:rPr lang="en-US" dirty="0" err="1"/>
              <a:t>epuizare</a:t>
            </a:r>
            <a:r>
              <a:rPr lang="en-US" dirty="0"/>
              <a:t> </a:t>
            </a:r>
            <a:r>
              <a:rPr lang="en-US" dirty="0" err="1"/>
              <a:t>acționează</a:t>
            </a:r>
            <a:r>
              <a:rPr lang="en-US" dirty="0"/>
              <a:t> ca un </a:t>
            </a:r>
            <a:r>
              <a:rPr lang="en-US" dirty="0" err="1"/>
              <a:t>izolator</a:t>
            </a:r>
            <a:r>
              <a:rPr lang="en-US" dirty="0"/>
              <a:t> </a:t>
            </a:r>
            <a:r>
              <a:rPr lang="en-US" dirty="0" err="1"/>
              <a:t>sau</a:t>
            </a:r>
            <a:r>
              <a:rPr lang="en-US" dirty="0"/>
              <a:t> ca un </a:t>
            </a:r>
            <a:r>
              <a:rPr lang="en-US" dirty="0" err="1"/>
              <a:t>mediu</a:t>
            </a:r>
            <a:r>
              <a:rPr lang="en-US" dirty="0"/>
              <a:t> dielectric, </a:t>
            </a:r>
            <a:r>
              <a:rPr lang="en-US" dirty="0" err="1"/>
              <a:t>iar</a:t>
            </a:r>
            <a:r>
              <a:rPr lang="en-US" dirty="0"/>
              <a:t> </a:t>
            </a:r>
            <a:r>
              <a:rPr lang="en-US" dirty="0" err="1"/>
              <a:t>regiunea</a:t>
            </a:r>
            <a:r>
              <a:rPr lang="en-US" dirty="0"/>
              <a:t> de tip p </a:t>
            </a:r>
            <a:r>
              <a:rPr lang="en-US" dirty="0" err="1"/>
              <a:t>și</a:t>
            </a:r>
            <a:r>
              <a:rPr lang="en-US" dirty="0"/>
              <a:t> tip N au </a:t>
            </a:r>
            <a:r>
              <a:rPr lang="en-US" dirty="0" err="1"/>
              <a:t>rezistență</a:t>
            </a:r>
            <a:r>
              <a:rPr lang="en-US" dirty="0"/>
              <a:t> </a:t>
            </a:r>
            <a:r>
              <a:rPr lang="en-US" dirty="0" err="1"/>
              <a:t>scăzută</a:t>
            </a:r>
            <a:r>
              <a:rPr lang="en-US" dirty="0"/>
              <a:t> </a:t>
            </a:r>
            <a:r>
              <a:rPr lang="en-US" dirty="0" err="1"/>
              <a:t>și</a:t>
            </a:r>
            <a:r>
              <a:rPr lang="en-US" dirty="0"/>
              <a:t> </a:t>
            </a:r>
            <a:r>
              <a:rPr lang="en-US" dirty="0" err="1"/>
              <a:t>acționează</a:t>
            </a:r>
            <a:r>
              <a:rPr lang="en-US" dirty="0"/>
              <a:t> ca </a:t>
            </a:r>
            <a:r>
              <a:rPr lang="en-US" dirty="0" err="1"/>
              <a:t>plăci</a:t>
            </a:r>
            <a:r>
              <a:rPr lang="en-US" dirty="0"/>
              <a:t>.</a:t>
            </a:r>
            <a:endParaRPr lang="ro-RO" dirty="0"/>
          </a:p>
          <a:p>
            <a:r>
              <a:rPr lang="en-US" dirty="0" err="1"/>
              <a:t>Astfel</a:t>
            </a:r>
            <a:r>
              <a:rPr lang="en-US" dirty="0"/>
              <a:t>, </a:t>
            </a:r>
            <a:r>
              <a:rPr lang="en-US" dirty="0" err="1"/>
              <a:t>această</a:t>
            </a:r>
            <a:r>
              <a:rPr lang="en-US" dirty="0"/>
              <a:t> </a:t>
            </a:r>
            <a:r>
              <a:rPr lang="en-US" dirty="0" err="1"/>
              <a:t>joncțiune</a:t>
            </a:r>
            <a:r>
              <a:rPr lang="en-US" dirty="0"/>
              <a:t> P-N </a:t>
            </a:r>
            <a:r>
              <a:rPr lang="en-US" dirty="0" err="1"/>
              <a:t>poate</a:t>
            </a:r>
            <a:r>
              <a:rPr lang="en-US" dirty="0"/>
              <a:t> fi </a:t>
            </a:r>
            <a:r>
              <a:rPr lang="en-US" dirty="0" err="1"/>
              <a:t>considerată</a:t>
            </a:r>
            <a:r>
              <a:rPr lang="en-US" dirty="0"/>
              <a:t> ca un </a:t>
            </a:r>
            <a:r>
              <a:rPr lang="en-US" dirty="0" err="1"/>
              <a:t>condensator</a:t>
            </a:r>
            <a:r>
              <a:rPr lang="en-US" dirty="0"/>
              <a:t> cu </a:t>
            </a:r>
            <a:r>
              <a:rPr lang="en-US" dirty="0" err="1"/>
              <a:t>plăci</a:t>
            </a:r>
            <a:r>
              <a:rPr lang="en-US" dirty="0"/>
              <a:t> </a:t>
            </a:r>
            <a:r>
              <a:rPr lang="en-US" dirty="0" err="1"/>
              <a:t>paralele</a:t>
            </a:r>
            <a:r>
              <a:rPr lang="en-US" dirty="0"/>
              <a:t>.</a:t>
            </a:r>
            <a:endParaRPr lang="ro-RO" dirty="0"/>
          </a:p>
          <a:p>
            <a:r>
              <a:rPr lang="en-US" dirty="0" err="1"/>
              <a:t>Această</a:t>
            </a:r>
            <a:r>
              <a:rPr lang="en-US" dirty="0"/>
              <a:t> capacitate de </a:t>
            </a:r>
            <a:r>
              <a:rPr lang="en-US" dirty="0" err="1"/>
              <a:t>joncțiune</a:t>
            </a:r>
            <a:r>
              <a:rPr lang="en-US" dirty="0"/>
              <a:t> </a:t>
            </a:r>
            <a:r>
              <a:rPr lang="en-US" dirty="0" err="1"/>
              <a:t>este</a:t>
            </a:r>
            <a:r>
              <a:rPr lang="en-US" dirty="0"/>
              <a:t> </a:t>
            </a:r>
            <a:r>
              <a:rPr lang="en-US" dirty="0" err="1"/>
              <a:t>numită</a:t>
            </a:r>
            <a:r>
              <a:rPr lang="en-US" dirty="0"/>
              <a:t> capacitate de </a:t>
            </a:r>
            <a:r>
              <a:rPr lang="ro-RO" dirty="0"/>
              <a:t>barieră, de </a:t>
            </a:r>
            <a:r>
              <a:rPr lang="en-US" dirty="0" err="1"/>
              <a:t>încărcare</a:t>
            </a:r>
            <a:r>
              <a:rPr lang="en-US" dirty="0"/>
              <a:t> </a:t>
            </a:r>
            <a:r>
              <a:rPr lang="en-US" dirty="0" err="1"/>
              <a:t>spațială</a:t>
            </a:r>
            <a:r>
              <a:rPr lang="en-US" dirty="0"/>
              <a:t> </a:t>
            </a:r>
            <a:r>
              <a:rPr lang="en-US" dirty="0" err="1"/>
              <a:t>sau</a:t>
            </a:r>
            <a:r>
              <a:rPr lang="en-US" dirty="0"/>
              <a:t> capacitate de </a:t>
            </a:r>
            <a:r>
              <a:rPr lang="en-US" dirty="0" err="1"/>
              <a:t>tranziție</a:t>
            </a:r>
            <a:r>
              <a:rPr lang="en-US" dirty="0"/>
              <a:t> </a:t>
            </a:r>
            <a:r>
              <a:rPr lang="en-US" dirty="0" err="1"/>
              <a:t>și</a:t>
            </a:r>
            <a:r>
              <a:rPr lang="en-US" dirty="0"/>
              <a:t> </a:t>
            </a:r>
            <a:r>
              <a:rPr lang="en-US" dirty="0" err="1"/>
              <a:t>este</a:t>
            </a:r>
            <a:r>
              <a:rPr lang="en-US" dirty="0"/>
              <a:t> </a:t>
            </a:r>
            <a:r>
              <a:rPr lang="en-US" dirty="0" err="1"/>
              <a:t>denumită</a:t>
            </a:r>
            <a:r>
              <a:rPr lang="en-US" dirty="0"/>
              <a:t> CT.</a:t>
            </a:r>
            <a:endParaRPr lang="ro-RO" dirty="0"/>
          </a:p>
          <a:p>
            <a:r>
              <a:rPr lang="en-US" dirty="0" err="1"/>
              <a:t>Regiunea</a:t>
            </a:r>
            <a:r>
              <a:rPr lang="en-US" dirty="0"/>
              <a:t> de </a:t>
            </a:r>
            <a:r>
              <a:rPr lang="en-US" dirty="0" err="1"/>
              <a:t>epuizare</a:t>
            </a:r>
            <a:r>
              <a:rPr lang="en-US" dirty="0"/>
              <a:t> </a:t>
            </a:r>
            <a:r>
              <a:rPr lang="en-US" dirty="0" err="1"/>
              <a:t>crește</a:t>
            </a:r>
            <a:r>
              <a:rPr lang="en-US" dirty="0"/>
              <a:t> </a:t>
            </a:r>
            <a:r>
              <a:rPr lang="en-US" dirty="0" err="1"/>
              <a:t>odată</a:t>
            </a:r>
            <a:r>
              <a:rPr lang="en-US" dirty="0"/>
              <a:t> cu </a:t>
            </a:r>
            <a:r>
              <a:rPr lang="en-US" dirty="0" err="1"/>
              <a:t>creșterea</a:t>
            </a:r>
            <a:r>
              <a:rPr lang="en-US" dirty="0"/>
              <a:t> </a:t>
            </a:r>
            <a:r>
              <a:rPr lang="en-US" dirty="0" err="1"/>
              <a:t>potențialului</a:t>
            </a:r>
            <a:r>
              <a:rPr lang="en-US" dirty="0"/>
              <a:t> de </a:t>
            </a:r>
            <a:r>
              <a:rPr lang="en-US" dirty="0" err="1"/>
              <a:t>polarizare</a:t>
            </a:r>
            <a:r>
              <a:rPr lang="en-US" dirty="0"/>
              <a:t> </a:t>
            </a:r>
            <a:r>
              <a:rPr lang="en-US" dirty="0" err="1"/>
              <a:t>inversă</a:t>
            </a:r>
            <a:r>
              <a:rPr lang="en-US" dirty="0"/>
              <a:t>, </a:t>
            </a:r>
            <a:r>
              <a:rPr lang="en-US" dirty="0" err="1"/>
              <a:t>capacitatea</a:t>
            </a:r>
            <a:r>
              <a:rPr lang="en-US" dirty="0"/>
              <a:t> de </a:t>
            </a:r>
            <a:r>
              <a:rPr lang="en-US" dirty="0" err="1"/>
              <a:t>tranziție</a:t>
            </a:r>
            <a:r>
              <a:rPr lang="en-US" dirty="0"/>
              <a:t> </a:t>
            </a:r>
            <a:r>
              <a:rPr lang="en-US" dirty="0" err="1"/>
              <a:t>rezultată</a:t>
            </a:r>
            <a:r>
              <a:rPr lang="en-US" dirty="0"/>
              <a:t> </a:t>
            </a:r>
            <a:r>
              <a:rPr lang="en-US" dirty="0" err="1"/>
              <a:t>scade</a:t>
            </a:r>
            <a:r>
              <a:rPr lang="en-US" dirty="0"/>
              <a:t>.</a:t>
            </a:r>
          </a:p>
        </p:txBody>
      </p:sp>
    </p:spTree>
    <p:extLst>
      <p:ext uri="{BB962C8B-B14F-4D97-AF65-F5344CB8AC3E}">
        <p14:creationId xmlns:p14="http://schemas.microsoft.com/office/powerpoint/2010/main" val="2890093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855" y="423864"/>
            <a:ext cx="8686800" cy="490537"/>
          </a:xfrm>
        </p:spPr>
        <p:txBody>
          <a:bodyPr>
            <a:normAutofit fontScale="90000"/>
          </a:bodyPr>
          <a:lstStyle/>
          <a:p>
            <a:pPr>
              <a:defRPr/>
            </a:pPr>
            <a:r>
              <a:rPr lang="en-US" dirty="0" err="1"/>
              <a:t>Dioda</a:t>
            </a:r>
            <a:r>
              <a:rPr lang="en-US" dirty="0"/>
              <a:t> </a:t>
            </a:r>
            <a:r>
              <a:rPr lang="en-US" dirty="0" err="1"/>
              <a:t>varicap</a:t>
            </a:r>
            <a:r>
              <a:rPr lang="en-US" dirty="0"/>
              <a:t>,  VARACTOR, </a:t>
            </a:r>
            <a:br>
              <a:rPr lang="en-US" dirty="0"/>
            </a:br>
            <a:endParaRPr lang="en-US" dirty="0"/>
          </a:p>
        </p:txBody>
      </p:sp>
      <p:sp>
        <p:nvSpPr>
          <p:cNvPr id="70659" name="Content Placeholder 2"/>
          <p:cNvSpPr>
            <a:spLocks noGrp="1"/>
          </p:cNvSpPr>
          <p:nvPr>
            <p:ph idx="1"/>
          </p:nvPr>
        </p:nvSpPr>
        <p:spPr>
          <a:xfrm>
            <a:off x="1676400" y="2895600"/>
            <a:ext cx="5562600" cy="2889250"/>
          </a:xfrm>
        </p:spPr>
        <p:txBody>
          <a:bodyPr>
            <a:normAutofit fontScale="92500" lnSpcReduction="10000"/>
          </a:bodyPr>
          <a:lstStyle/>
          <a:p>
            <a:pPr marL="0" indent="0">
              <a:buNone/>
            </a:pPr>
            <a:r>
              <a:rPr lang="en-US" altLang="en-US" dirty="0" err="1"/>
              <a:t>Tensiunea</a:t>
            </a:r>
            <a:r>
              <a:rPr lang="en-US" altLang="en-US" dirty="0"/>
              <a:t> </a:t>
            </a:r>
            <a:r>
              <a:rPr lang="en-US" altLang="en-US" dirty="0" err="1"/>
              <a:t>inversă</a:t>
            </a:r>
            <a:r>
              <a:rPr lang="en-US" altLang="en-US" dirty="0"/>
              <a:t> nu </a:t>
            </a:r>
            <a:r>
              <a:rPr lang="en-US" altLang="en-US" dirty="0" err="1"/>
              <a:t>trebuie</a:t>
            </a:r>
            <a:r>
              <a:rPr lang="en-US" altLang="en-US" dirty="0"/>
              <a:t> </a:t>
            </a:r>
            <a:r>
              <a:rPr lang="en-US" altLang="en-US" dirty="0" err="1"/>
              <a:t>să</a:t>
            </a:r>
            <a:r>
              <a:rPr lang="en-US" altLang="en-US" dirty="0"/>
              <a:t> </a:t>
            </a:r>
            <a:r>
              <a:rPr lang="en-US" altLang="en-US" dirty="0" err="1"/>
              <a:t>depăşească</a:t>
            </a:r>
            <a:r>
              <a:rPr lang="en-US" altLang="en-US" dirty="0"/>
              <a:t> </a:t>
            </a:r>
            <a:r>
              <a:rPr lang="en-US" altLang="en-US" dirty="0" err="1"/>
              <a:t>tensiunea</a:t>
            </a:r>
            <a:r>
              <a:rPr lang="en-US" altLang="en-US" dirty="0"/>
              <a:t> </a:t>
            </a:r>
            <a:r>
              <a:rPr lang="en-US" altLang="en-US" dirty="0" err="1"/>
              <a:t>corespunzătoare</a:t>
            </a:r>
            <a:r>
              <a:rPr lang="en-US" altLang="en-US" dirty="0"/>
              <a:t> </a:t>
            </a:r>
            <a:r>
              <a:rPr lang="en-US" altLang="en-US" dirty="0" err="1"/>
              <a:t>multiplicării</a:t>
            </a:r>
            <a:r>
              <a:rPr lang="en-US" altLang="en-US" dirty="0"/>
              <a:t> </a:t>
            </a:r>
            <a:r>
              <a:rPr lang="en-US" altLang="en-US" dirty="0" err="1"/>
              <a:t>în</a:t>
            </a:r>
            <a:r>
              <a:rPr lang="en-US" altLang="en-US" dirty="0"/>
              <a:t> </a:t>
            </a:r>
            <a:r>
              <a:rPr lang="en-US" altLang="en-US" dirty="0" err="1"/>
              <a:t>avalanşă</a:t>
            </a:r>
            <a:r>
              <a:rPr lang="en-US" altLang="en-US" dirty="0"/>
              <a:t> a </a:t>
            </a:r>
            <a:r>
              <a:rPr lang="en-US" altLang="en-US" dirty="0" err="1"/>
              <a:t>purtătorilor</a:t>
            </a:r>
            <a:r>
              <a:rPr lang="en-US" altLang="en-US" dirty="0"/>
              <a:t> de </a:t>
            </a:r>
            <a:r>
              <a:rPr lang="en-US" altLang="en-US" dirty="0" err="1"/>
              <a:t>sarcină</a:t>
            </a:r>
            <a:r>
              <a:rPr lang="en-US" altLang="en-US" dirty="0"/>
              <a:t>.</a:t>
            </a:r>
          </a:p>
          <a:p>
            <a:pPr marL="0" indent="0"/>
            <a:r>
              <a:rPr lang="en-US" altLang="en-US" dirty="0" err="1"/>
              <a:t>Capacitatea</a:t>
            </a:r>
            <a:r>
              <a:rPr lang="en-US" altLang="en-US" dirty="0"/>
              <a:t> </a:t>
            </a:r>
            <a:r>
              <a:rPr lang="en-US" altLang="en-US" dirty="0" err="1"/>
              <a:t>astfel</a:t>
            </a:r>
            <a:r>
              <a:rPr lang="en-US" altLang="en-US" dirty="0"/>
              <a:t> </a:t>
            </a:r>
            <a:r>
              <a:rPr lang="en-US" altLang="en-US" dirty="0" err="1"/>
              <a:t>generată</a:t>
            </a:r>
            <a:r>
              <a:rPr lang="en-US" altLang="en-US" dirty="0"/>
              <a:t> se </a:t>
            </a:r>
            <a:r>
              <a:rPr lang="en-US" altLang="en-US" dirty="0" err="1"/>
              <a:t>numeşte</a:t>
            </a:r>
            <a:r>
              <a:rPr lang="en-US" altLang="en-US" dirty="0"/>
              <a:t> capacitate de </a:t>
            </a:r>
            <a:r>
              <a:rPr lang="en-US" altLang="en-US" dirty="0" err="1"/>
              <a:t>barieră</a:t>
            </a:r>
            <a:r>
              <a:rPr lang="en-US" altLang="en-US" dirty="0"/>
              <a:t>. </a:t>
            </a:r>
            <a:endParaRPr lang="ro-RO" altLang="en-US" dirty="0"/>
          </a:p>
          <a:p>
            <a:pPr marL="0" indent="0"/>
            <a:r>
              <a:rPr lang="en-US" altLang="en-US" b="1" dirty="0" err="1"/>
              <a:t>C</a:t>
            </a:r>
            <a:r>
              <a:rPr lang="en-US" altLang="en-US" b="1" baseline="-25000" dirty="0" err="1"/>
              <a:t>bo</a:t>
            </a:r>
            <a:r>
              <a:rPr lang="en-US" altLang="en-US" dirty="0"/>
              <a:t> </a:t>
            </a:r>
            <a:r>
              <a:rPr lang="ro-RO" altLang="en-US" dirty="0"/>
              <a:t>- </a:t>
            </a:r>
            <a:r>
              <a:rPr lang="en-US" altLang="en-US" dirty="0" err="1"/>
              <a:t>capacitatea</a:t>
            </a:r>
            <a:r>
              <a:rPr lang="en-US" altLang="en-US" dirty="0"/>
              <a:t> de </a:t>
            </a:r>
            <a:r>
              <a:rPr lang="en-US" altLang="en-US" dirty="0" err="1"/>
              <a:t>barieră</a:t>
            </a:r>
            <a:r>
              <a:rPr lang="en-US" altLang="en-US" dirty="0"/>
              <a:t> </a:t>
            </a:r>
            <a:r>
              <a:rPr lang="en-US" altLang="en-US" dirty="0" err="1"/>
              <a:t>în</a:t>
            </a:r>
            <a:r>
              <a:rPr lang="en-US" altLang="en-US" dirty="0"/>
              <a:t> </a:t>
            </a:r>
            <a:r>
              <a:rPr lang="en-US" altLang="en-US" dirty="0" err="1"/>
              <a:t>absenţa</a:t>
            </a:r>
            <a:r>
              <a:rPr lang="en-US" altLang="en-US" dirty="0"/>
              <a:t> </a:t>
            </a:r>
            <a:r>
              <a:rPr lang="ro-RO" altLang="en-US" dirty="0"/>
              <a:t>polarizării</a:t>
            </a:r>
            <a:endParaRPr lang="en-US" altLang="en-US" dirty="0"/>
          </a:p>
        </p:txBody>
      </p:sp>
      <p:pic>
        <p:nvPicPr>
          <p:cNvPr id="7066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2855" y="3327544"/>
            <a:ext cx="33528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59526"/>
            <a:ext cx="23669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76400" y="914401"/>
            <a:ext cx="8839200" cy="1323439"/>
          </a:xfrm>
          <a:prstGeom prst="rect">
            <a:avLst/>
          </a:prstGeom>
        </p:spPr>
        <p:txBody>
          <a:bodyPr wrap="square">
            <a:spAutoFit/>
          </a:bodyPr>
          <a:lstStyle/>
          <a:p>
            <a:r>
              <a:rPr lang="en-US" altLang="en-US" sz="2000" dirty="0"/>
              <a:t>Am </a:t>
            </a:r>
            <a:r>
              <a:rPr lang="en-US" altLang="en-US" sz="2000" dirty="0" err="1"/>
              <a:t>văzut</a:t>
            </a:r>
            <a:r>
              <a:rPr lang="en-US" altLang="en-US" sz="2000" dirty="0"/>
              <a:t> </a:t>
            </a:r>
            <a:r>
              <a:rPr lang="en-US" altLang="en-US" sz="2000" dirty="0" err="1"/>
              <a:t>că</a:t>
            </a:r>
            <a:r>
              <a:rPr lang="en-US" altLang="en-US" sz="2000" dirty="0"/>
              <a:t> </a:t>
            </a:r>
            <a:r>
              <a:rPr lang="en-US" altLang="en-US" sz="2000" dirty="0" err="1"/>
              <a:t>datorită</a:t>
            </a:r>
            <a:r>
              <a:rPr lang="en-US" altLang="en-US" sz="2000" dirty="0"/>
              <a:t> </a:t>
            </a:r>
            <a:r>
              <a:rPr lang="en-US" altLang="en-US" sz="2000" dirty="0" err="1"/>
              <a:t>difuziei</a:t>
            </a:r>
            <a:r>
              <a:rPr lang="en-US" altLang="en-US" sz="2000" dirty="0"/>
              <a:t> </a:t>
            </a:r>
            <a:r>
              <a:rPr lang="en-US" altLang="en-US" sz="2000" dirty="0" err="1"/>
              <a:t>purtătorilor</a:t>
            </a:r>
            <a:r>
              <a:rPr lang="en-US" altLang="en-US" sz="2000" dirty="0"/>
              <a:t> </a:t>
            </a:r>
            <a:r>
              <a:rPr lang="en-US" altLang="en-US" sz="2000" dirty="0" err="1"/>
              <a:t>majoritari</a:t>
            </a:r>
            <a:r>
              <a:rPr lang="en-US" altLang="en-US" sz="2000" dirty="0"/>
              <a:t> de </a:t>
            </a:r>
            <a:r>
              <a:rPr lang="en-US" altLang="en-US" sz="2000" dirty="0" err="1"/>
              <a:t>sarcină</a:t>
            </a:r>
            <a:r>
              <a:rPr lang="en-US" altLang="en-US" sz="2000" dirty="0"/>
              <a:t>, </a:t>
            </a:r>
            <a:r>
              <a:rPr lang="en-US" altLang="en-US" sz="2000" dirty="0" err="1"/>
              <a:t>în</a:t>
            </a:r>
            <a:r>
              <a:rPr lang="en-US" altLang="en-US" sz="2000" dirty="0"/>
              <a:t> </a:t>
            </a:r>
            <a:r>
              <a:rPr lang="en-US" altLang="en-US" sz="2000" dirty="0" err="1"/>
              <a:t>vecinătatea</a:t>
            </a:r>
            <a:r>
              <a:rPr lang="en-US" altLang="en-US" sz="2000" dirty="0"/>
              <a:t> </a:t>
            </a:r>
            <a:r>
              <a:rPr lang="en-US" altLang="en-US" sz="2000" dirty="0" err="1"/>
              <a:t>joncţiunii</a:t>
            </a:r>
            <a:r>
              <a:rPr lang="en-US" altLang="en-US" sz="2000" dirty="0"/>
              <a:t> </a:t>
            </a:r>
            <a:r>
              <a:rPr lang="ro-RO" altLang="en-US" sz="2000" dirty="0"/>
              <a:t>SC</a:t>
            </a:r>
            <a:r>
              <a:rPr lang="en-US" altLang="en-US" sz="2000" dirty="0"/>
              <a:t> </a:t>
            </a:r>
            <a:r>
              <a:rPr lang="en-US" altLang="en-US" sz="2000" dirty="0" err="1"/>
              <a:t>apare</a:t>
            </a:r>
            <a:r>
              <a:rPr lang="en-US" altLang="en-US" sz="2000" dirty="0"/>
              <a:t> o </a:t>
            </a:r>
            <a:r>
              <a:rPr lang="en-US" altLang="en-US" sz="2000" dirty="0" err="1"/>
              <a:t>separare</a:t>
            </a:r>
            <a:r>
              <a:rPr lang="en-US" altLang="en-US" sz="2000" dirty="0"/>
              <a:t> de </a:t>
            </a:r>
            <a:r>
              <a:rPr lang="en-US" altLang="en-US" sz="2000" dirty="0" err="1"/>
              <a:t>sarcină</a:t>
            </a:r>
            <a:r>
              <a:rPr lang="en-US" altLang="en-US" sz="2000" dirty="0"/>
              <a:t> </a:t>
            </a:r>
            <a:r>
              <a:rPr lang="en-US" altLang="en-US" sz="2000" dirty="0" err="1"/>
              <a:t>electrică</a:t>
            </a:r>
            <a:r>
              <a:rPr lang="en-US" altLang="en-US" sz="2000" dirty="0"/>
              <a:t> (</a:t>
            </a:r>
            <a:r>
              <a:rPr lang="en-US" altLang="en-US" sz="2000" dirty="0" err="1"/>
              <a:t>sarcină</a:t>
            </a:r>
            <a:r>
              <a:rPr lang="en-US" altLang="en-US" sz="2000" dirty="0"/>
              <a:t> </a:t>
            </a:r>
            <a:r>
              <a:rPr lang="en-US" altLang="en-US" sz="2000" dirty="0" err="1"/>
              <a:t>spaţială</a:t>
            </a:r>
            <a:r>
              <a:rPr lang="en-US" altLang="en-US" sz="2000" dirty="0"/>
              <a:t>). </a:t>
            </a:r>
            <a:r>
              <a:rPr lang="en-US" altLang="en-US" sz="2000" dirty="0" err="1"/>
              <a:t>Cele</a:t>
            </a:r>
            <a:r>
              <a:rPr lang="en-US" altLang="en-US" sz="2000" dirty="0"/>
              <a:t> </a:t>
            </a:r>
            <a:r>
              <a:rPr lang="en-US" altLang="en-US" sz="2000" dirty="0" err="1"/>
              <a:t>două</a:t>
            </a:r>
            <a:r>
              <a:rPr lang="en-US" altLang="en-US" sz="2000" dirty="0"/>
              <a:t> </a:t>
            </a:r>
            <a:r>
              <a:rPr lang="en-US" altLang="en-US" sz="2000" dirty="0" err="1"/>
              <a:t>straturi</a:t>
            </a:r>
            <a:r>
              <a:rPr lang="en-US" altLang="en-US" sz="2000" dirty="0"/>
              <a:t> de </a:t>
            </a:r>
            <a:r>
              <a:rPr lang="en-US" altLang="en-US" sz="2000" dirty="0" err="1"/>
              <a:t>sarcină</a:t>
            </a:r>
            <a:r>
              <a:rPr lang="en-US" altLang="en-US" sz="2000" dirty="0"/>
              <a:t> separate </a:t>
            </a:r>
            <a:r>
              <a:rPr lang="ro-RO" altLang="en-US" sz="2000" dirty="0"/>
              <a:t>comparăm </a:t>
            </a:r>
            <a:r>
              <a:rPr lang="en-US" altLang="en-US" sz="2000" dirty="0"/>
              <a:t>un</a:t>
            </a:r>
            <a:r>
              <a:rPr lang="ro-RO" altLang="en-US" sz="2000" dirty="0"/>
              <a:t>ui </a:t>
            </a:r>
            <a:r>
              <a:rPr lang="en-US" altLang="en-US" sz="2000" dirty="0" err="1"/>
              <a:t>condensator</a:t>
            </a:r>
            <a:r>
              <a:rPr lang="en-US" altLang="en-US" sz="2000" dirty="0"/>
              <a:t> plan </a:t>
            </a:r>
            <a:r>
              <a:rPr lang="ro-RO" altLang="en-US" sz="2000" dirty="0"/>
              <a:t>cu plăci ce</a:t>
            </a:r>
            <a:r>
              <a:rPr lang="en-US" altLang="en-US" sz="2000" dirty="0"/>
              <a:t> se </a:t>
            </a:r>
            <a:r>
              <a:rPr lang="en-US" altLang="en-US" sz="2000" dirty="0" err="1"/>
              <a:t>îndepărtează</a:t>
            </a:r>
            <a:r>
              <a:rPr lang="en-US" altLang="en-US" sz="2000" dirty="0"/>
              <a:t> cu </a:t>
            </a:r>
            <a:r>
              <a:rPr lang="en-US" altLang="en-US" sz="2000" dirty="0" err="1"/>
              <a:t>creşterea</a:t>
            </a:r>
            <a:r>
              <a:rPr lang="en-US" altLang="en-US" sz="2000" dirty="0"/>
              <a:t> </a:t>
            </a:r>
            <a:r>
              <a:rPr lang="en-US" altLang="en-US" sz="2000" dirty="0" err="1"/>
              <a:t>tensiunii</a:t>
            </a:r>
            <a:r>
              <a:rPr lang="en-US" altLang="en-US" sz="2000" dirty="0"/>
              <a:t> inverse a </a:t>
            </a:r>
            <a:r>
              <a:rPr lang="en-US" altLang="en-US" sz="2000" dirty="0" err="1"/>
              <a:t>diodei</a:t>
            </a:r>
            <a:r>
              <a:rPr lang="en-US" altLang="en-US" sz="2000" dirty="0"/>
              <a:t>. </a:t>
            </a:r>
            <a:endParaRPr lang="ro-RO"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7164"/>
            <a:ext cx="7780338" cy="566737"/>
          </a:xfrm>
        </p:spPr>
        <p:txBody>
          <a:bodyPr>
            <a:normAutofit fontScale="90000"/>
          </a:bodyPr>
          <a:lstStyle/>
          <a:p>
            <a:pPr>
              <a:defRPr/>
            </a:pPr>
            <a:r>
              <a:rPr lang="ro-MD" dirty="0"/>
              <a:t>Varicap (</a:t>
            </a:r>
            <a:r>
              <a:rPr lang="ro-MD" i="1" dirty="0"/>
              <a:t>Varactor</a:t>
            </a:r>
            <a:r>
              <a:rPr lang="en-US" i="1" dirty="0"/>
              <a:t>, tuning diode</a:t>
            </a:r>
            <a:r>
              <a:rPr lang="ro-RO" i="1" dirty="0"/>
              <a:t>...</a:t>
            </a:r>
            <a:r>
              <a:rPr lang="ro-RO" dirty="0"/>
              <a:t>)</a:t>
            </a:r>
            <a:endParaRPr lang="en-US" dirty="0"/>
          </a:p>
        </p:txBody>
      </p:sp>
      <p:sp>
        <p:nvSpPr>
          <p:cNvPr id="71683" name="Content Placeholder 2"/>
          <p:cNvSpPr>
            <a:spLocks noGrp="1"/>
          </p:cNvSpPr>
          <p:nvPr>
            <p:ph idx="1"/>
          </p:nvPr>
        </p:nvSpPr>
        <p:spPr>
          <a:xfrm>
            <a:off x="1601788" y="719138"/>
            <a:ext cx="8763000" cy="5834062"/>
          </a:xfrm>
        </p:spPr>
        <p:txBody>
          <a:bodyPr>
            <a:normAutofit fontScale="92500" lnSpcReduction="10000"/>
          </a:bodyPr>
          <a:lstStyle/>
          <a:p>
            <a:r>
              <a:rPr lang="en-US" altLang="en-US" b="1" dirty="0">
                <a:solidFill>
                  <a:srgbClr val="252525"/>
                </a:solidFill>
                <a:latin typeface="Arial" panose="020B0604020202020204" pitchFamily="34" charset="0"/>
              </a:rPr>
              <a:t>variable capacitance diode</a:t>
            </a:r>
            <a:r>
              <a:rPr lang="en-US" altLang="en-US" dirty="0">
                <a:solidFill>
                  <a:srgbClr val="252525"/>
                </a:solidFill>
                <a:latin typeface="Arial" panose="020B0604020202020204" pitchFamily="34" charset="0"/>
              </a:rPr>
              <a:t>, </a:t>
            </a:r>
            <a:r>
              <a:rPr lang="en-US" altLang="en-US" b="1" dirty="0">
                <a:solidFill>
                  <a:srgbClr val="252525"/>
                </a:solidFill>
                <a:latin typeface="Arial" panose="020B0604020202020204" pitchFamily="34" charset="0"/>
              </a:rPr>
              <a:t>variable reactance diode</a:t>
            </a:r>
            <a:r>
              <a:rPr lang="en-US" altLang="en-US" dirty="0">
                <a:solidFill>
                  <a:srgbClr val="252525"/>
                </a:solidFill>
                <a:latin typeface="Arial" panose="020B0604020202020204" pitchFamily="34" charset="0"/>
              </a:rPr>
              <a:t> or </a:t>
            </a:r>
            <a:r>
              <a:rPr lang="en-US" altLang="en-US" b="1" dirty="0">
                <a:solidFill>
                  <a:srgbClr val="252525"/>
                </a:solidFill>
                <a:latin typeface="Arial" panose="020B0604020202020204" pitchFamily="34" charset="0"/>
              </a:rPr>
              <a:t>tuning diode</a:t>
            </a:r>
            <a:r>
              <a:rPr lang="en-US" altLang="en-US" dirty="0">
                <a:solidFill>
                  <a:srgbClr val="252525"/>
                </a:solidFill>
                <a:latin typeface="Arial" panose="020B0604020202020204" pitchFamily="34" charset="0"/>
              </a:rPr>
              <a:t> </a:t>
            </a:r>
            <a:r>
              <a:rPr lang="ro-RO" altLang="en-US" dirty="0">
                <a:solidFill>
                  <a:srgbClr val="252525"/>
                </a:solidFill>
                <a:latin typeface="Arial" panose="020B0604020202020204" pitchFamily="34" charset="0"/>
              </a:rPr>
              <a:t>-</a:t>
            </a:r>
            <a:r>
              <a:rPr lang="en-US" altLang="en-US" dirty="0">
                <a:solidFill>
                  <a:srgbClr val="252525"/>
                </a:solidFill>
                <a:latin typeface="Arial" panose="020B0604020202020204" pitchFamily="34" charset="0"/>
              </a:rPr>
              <a:t> un tip de  diode </a:t>
            </a:r>
            <a:r>
              <a:rPr lang="en-US" altLang="en-US" dirty="0" err="1">
                <a:solidFill>
                  <a:srgbClr val="252525"/>
                </a:solidFill>
                <a:latin typeface="Arial" panose="020B0604020202020204" pitchFamily="34" charset="0"/>
              </a:rPr>
              <a:t>ce</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expl</a:t>
            </a:r>
            <a:r>
              <a:rPr lang="ro-MD" altLang="en-US" dirty="0">
                <a:solidFill>
                  <a:srgbClr val="252525"/>
                </a:solidFill>
                <a:latin typeface="Arial" panose="020B0604020202020204" pitchFamily="34" charset="0"/>
              </a:rPr>
              <a:t>o</a:t>
            </a:r>
            <a:r>
              <a:rPr lang="en-US" altLang="en-US" dirty="0" err="1">
                <a:solidFill>
                  <a:srgbClr val="252525"/>
                </a:solidFill>
                <a:latin typeface="Arial" panose="020B0604020202020204" pitchFamily="34" charset="0"/>
              </a:rPr>
              <a:t>ateaz</a:t>
            </a:r>
            <a:r>
              <a:rPr lang="ro-MD" altLang="en-US" dirty="0">
                <a:solidFill>
                  <a:srgbClr val="252525"/>
                </a:solidFill>
                <a:latin typeface="Arial" panose="020B0604020202020204" pitchFamily="34" charset="0"/>
              </a:rPr>
              <a:t>ă caracteristica C-V la polarizare inversă a p-n joncțiunii</a:t>
            </a:r>
            <a:r>
              <a:rPr lang="en-US" altLang="en-US" dirty="0">
                <a:solidFill>
                  <a:srgbClr val="252525"/>
                </a:solidFill>
                <a:latin typeface="Arial" panose="020B0604020202020204" pitchFamily="34" charset="0"/>
              </a:rPr>
              <a:t> </a:t>
            </a:r>
            <a:r>
              <a:rPr lang="ro-RO" altLang="en-US" dirty="0">
                <a:solidFill>
                  <a:srgbClr val="252525"/>
                </a:solidFill>
                <a:latin typeface="Arial" panose="020B0604020202020204" pitchFamily="34" charset="0"/>
              </a:rPr>
              <a:t>sau a</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barier</a:t>
            </a:r>
            <a:r>
              <a:rPr lang="ro-RO" altLang="en-US" dirty="0">
                <a:solidFill>
                  <a:srgbClr val="252525"/>
                </a:solidFill>
                <a:latin typeface="Arial" panose="020B0604020202020204" pitchFamily="34" charset="0"/>
              </a:rPr>
              <a:t>ei</a:t>
            </a:r>
            <a:r>
              <a:rPr lang="en-US" altLang="en-US" dirty="0">
                <a:solidFill>
                  <a:srgbClr val="252525"/>
                </a:solidFill>
                <a:latin typeface="Arial" panose="020B0604020202020204" pitchFamily="34" charset="0"/>
              </a:rPr>
              <a:t> </a:t>
            </a:r>
            <a:r>
              <a:rPr lang="en-US" altLang="en-US" dirty="0" err="1">
                <a:solidFill>
                  <a:srgbClr val="252525"/>
                </a:solidFill>
                <a:latin typeface="Arial" panose="020B0604020202020204" pitchFamily="34" charset="0"/>
              </a:rPr>
              <a:t>Schottky</a:t>
            </a:r>
            <a:r>
              <a:rPr lang="ro-MD" altLang="en-US" dirty="0">
                <a:solidFill>
                  <a:srgbClr val="252525"/>
                </a:solidFill>
                <a:latin typeface="Arial" panose="020B0604020202020204" pitchFamily="34" charset="0"/>
              </a:rPr>
              <a:t>. </a:t>
            </a:r>
            <a:endParaRPr lang="en-US" altLang="en-US" dirty="0">
              <a:solidFill>
                <a:srgbClr val="252525"/>
              </a:solidFill>
              <a:latin typeface="Arial" panose="020B0604020202020204" pitchFamily="34" charset="0"/>
            </a:endParaRPr>
          </a:p>
          <a:p>
            <a:r>
              <a:rPr lang="en-US" altLang="en-US" dirty="0" err="1">
                <a:solidFill>
                  <a:srgbClr val="0B0080"/>
                </a:solidFill>
                <a:latin typeface="Arial" panose="020B0604020202020204" pitchFamily="34" charset="0"/>
              </a:rPr>
              <a:t>Var</a:t>
            </a:r>
            <a:r>
              <a:rPr lang="ro-RO" altLang="en-US" dirty="0">
                <a:solidFill>
                  <a:srgbClr val="0B0080"/>
                </a:solidFill>
                <a:latin typeface="Arial" panose="020B0604020202020204" pitchFamily="34" charset="0"/>
              </a:rPr>
              <a:t>icapul</a:t>
            </a:r>
            <a:r>
              <a:rPr lang="ro-MD" altLang="en-US" dirty="0">
                <a:solidFill>
                  <a:srgbClr val="0B0080"/>
                </a:solidFill>
                <a:latin typeface="Arial" panose="020B0604020202020204" pitchFamily="34" charset="0"/>
              </a:rPr>
              <a:t> </a:t>
            </a:r>
            <a:r>
              <a:rPr lang="ro-MD" altLang="en-US" b="1" i="1" dirty="0">
                <a:solidFill>
                  <a:srgbClr val="0B0080"/>
                </a:solidFill>
                <a:latin typeface="Arial" panose="020B0604020202020204" pitchFamily="34" charset="0"/>
              </a:rPr>
              <a:t>operează la polarizări inverse </a:t>
            </a:r>
            <a:r>
              <a:rPr lang="ro-MD" altLang="en-US" dirty="0">
                <a:solidFill>
                  <a:srgbClr val="0B0080"/>
                </a:solidFill>
                <a:latin typeface="Arial" panose="020B0604020202020204" pitchFamily="34" charset="0"/>
              </a:rPr>
              <a:t>, astfel nu avem curent direct. </a:t>
            </a:r>
            <a:endParaRPr lang="en-US" altLang="en-US" dirty="0">
              <a:solidFill>
                <a:srgbClr val="0B0080"/>
              </a:solidFill>
              <a:latin typeface="Arial" panose="020B0604020202020204" pitchFamily="34" charset="0"/>
            </a:endParaRPr>
          </a:p>
          <a:p>
            <a:pPr marL="0" indent="0">
              <a:buNone/>
            </a:pPr>
            <a:r>
              <a:rPr lang="ro-MD" altLang="en-US" dirty="0">
                <a:solidFill>
                  <a:srgbClr val="0B0080"/>
                </a:solidFill>
                <a:latin typeface="Arial" panose="020B0604020202020204" pitchFamily="34" charset="0"/>
              </a:rPr>
              <a:t>Valoarea tensiunii inverse aplicate controlează grosimea stratului sărăcit  deci și a capacității joncțiunii. La general:</a:t>
            </a:r>
          </a:p>
          <a:p>
            <a:r>
              <a:rPr lang="ro-MD" altLang="en-US" dirty="0">
                <a:solidFill>
                  <a:srgbClr val="0B0080"/>
                </a:solidFill>
                <a:latin typeface="Arial" panose="020B0604020202020204" pitchFamily="34" charset="0"/>
              </a:rPr>
              <a:t>grosimea stratului sărăcit este proporțional cu radicalului tensiunii aplicate,</a:t>
            </a:r>
          </a:p>
          <a:p>
            <a:r>
              <a:rPr lang="ro-MD" altLang="en-US" dirty="0">
                <a:solidFill>
                  <a:srgbClr val="0B0080"/>
                </a:solidFill>
                <a:latin typeface="Arial" panose="020B0604020202020204" pitchFamily="34" charset="0"/>
              </a:rPr>
              <a:t>capacitatea – invers proporțională grosimii stratului sărăcit</a:t>
            </a:r>
            <a:r>
              <a:rPr lang="en-US" altLang="en-US" dirty="0">
                <a:solidFill>
                  <a:srgbClr val="0B0080"/>
                </a:solidFill>
                <a:latin typeface="Arial" panose="020B0604020202020204" pitchFamily="34" charset="0"/>
              </a:rPr>
              <a:t> </a:t>
            </a:r>
            <a:r>
              <a:rPr lang="ro-MD" altLang="en-US" dirty="0">
                <a:solidFill>
                  <a:srgbClr val="0B0080"/>
                </a:solidFill>
                <a:latin typeface="Arial" panose="020B0604020202020204" pitchFamily="34" charset="0"/>
              </a:rPr>
              <a:t> sau invers proporțională radicalului tensiunii aplicate. </a:t>
            </a:r>
          </a:p>
          <a:p>
            <a:r>
              <a:rPr lang="ro-MD" altLang="en-US" dirty="0">
                <a:solidFill>
                  <a:srgbClr val="0B0080"/>
                </a:solidFill>
                <a:latin typeface="Arial" panose="020B0604020202020204" pitchFamily="34" charset="0"/>
              </a:rPr>
              <a:t>Toate diodele au astfel de dependențe, dar varicapul le exploateză cu un scop</a:t>
            </a:r>
            <a:r>
              <a:rPr lang="en-US" altLang="en-US" dirty="0">
                <a:solidFill>
                  <a:srgbClr val="0B0080"/>
                </a:solidFill>
                <a:latin typeface="Arial" panose="020B0604020202020204" pitchFamily="34" charset="0"/>
              </a:rPr>
              <a:t>.</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8305800" cy="609600"/>
          </a:xfrm>
        </p:spPr>
        <p:txBody>
          <a:bodyPr>
            <a:normAutofit fontScale="90000"/>
          </a:bodyPr>
          <a:lstStyle/>
          <a:p>
            <a:pPr>
              <a:defRPr/>
            </a:pPr>
            <a:r>
              <a:rPr lang="en-US" dirty="0" err="1"/>
              <a:t>Frecventa</a:t>
            </a:r>
            <a:r>
              <a:rPr lang="en-US" dirty="0"/>
              <a:t> de </a:t>
            </a:r>
            <a:r>
              <a:rPr lang="en-US" dirty="0" err="1"/>
              <a:t>lucru</a:t>
            </a:r>
            <a:r>
              <a:rPr lang="en-US" dirty="0"/>
              <a:t> a </a:t>
            </a:r>
            <a:r>
              <a:rPr lang="en-US" dirty="0" err="1"/>
              <a:t>varicapului</a:t>
            </a:r>
            <a:endParaRPr lang="ru-RU" dirty="0"/>
          </a:p>
        </p:txBody>
      </p:sp>
      <p:sp>
        <p:nvSpPr>
          <p:cNvPr id="72707" name="Объект 2"/>
          <p:cNvSpPr>
            <a:spLocks noGrp="1"/>
          </p:cNvSpPr>
          <p:nvPr>
            <p:ph idx="1"/>
          </p:nvPr>
        </p:nvSpPr>
        <p:spPr>
          <a:xfrm>
            <a:off x="578498" y="990600"/>
            <a:ext cx="10972800" cy="5638800"/>
          </a:xfrm>
        </p:spPr>
        <p:txBody>
          <a:bodyPr>
            <a:normAutofit/>
          </a:bodyPr>
          <a:lstStyle/>
          <a:p>
            <a:r>
              <a:rPr lang="en-US" altLang="en-US" dirty="0" err="1"/>
              <a:t>Viteza</a:t>
            </a:r>
            <a:r>
              <a:rPr lang="en-US" altLang="en-US" dirty="0"/>
              <a:t> </a:t>
            </a:r>
            <a:r>
              <a:rPr lang="en-US" altLang="en-US" dirty="0" err="1"/>
              <a:t>proceselor</a:t>
            </a:r>
            <a:r>
              <a:rPr lang="en-US" altLang="en-US" dirty="0"/>
              <a:t> de </a:t>
            </a:r>
            <a:r>
              <a:rPr lang="en-US" altLang="en-US" dirty="0" err="1"/>
              <a:t>reorganizare</a:t>
            </a:r>
            <a:r>
              <a:rPr lang="en-US" altLang="en-US" dirty="0"/>
              <a:t> a </a:t>
            </a:r>
            <a:r>
              <a:rPr lang="en-US" altLang="en-US" dirty="0" err="1"/>
              <a:t>sarcinilor</a:t>
            </a:r>
            <a:r>
              <a:rPr lang="en-US" altLang="en-US" dirty="0"/>
              <a:t> </a:t>
            </a:r>
            <a:r>
              <a:rPr lang="ro-RO" altLang="en-US" dirty="0"/>
              <a:t>Î</a:t>
            </a:r>
            <a:r>
              <a:rPr lang="en-US" altLang="en-US" dirty="0"/>
              <a:t>n </a:t>
            </a:r>
            <a:r>
              <a:rPr lang="en-US" altLang="en-US" dirty="0" err="1"/>
              <a:t>regiunea</a:t>
            </a:r>
            <a:r>
              <a:rPr lang="en-US" altLang="en-US" dirty="0"/>
              <a:t> </a:t>
            </a:r>
            <a:r>
              <a:rPr lang="en-US" altLang="en-US" dirty="0" err="1"/>
              <a:t>saracita</a:t>
            </a:r>
            <a:r>
              <a:rPr lang="en-US" altLang="en-US" dirty="0"/>
              <a:t> cu </a:t>
            </a:r>
            <a:r>
              <a:rPr lang="en-US" altLang="en-US" dirty="0" err="1"/>
              <a:t>tensiunea</a:t>
            </a:r>
            <a:r>
              <a:rPr lang="en-US" altLang="en-US" dirty="0"/>
              <a:t> </a:t>
            </a:r>
            <a:r>
              <a:rPr lang="en-US" altLang="en-US" dirty="0" err="1"/>
              <a:t>aplicat</a:t>
            </a:r>
            <a:r>
              <a:rPr lang="ro-RO" altLang="en-US" dirty="0"/>
              <a:t>ă</a:t>
            </a:r>
            <a:r>
              <a:rPr lang="en-US" altLang="en-US" dirty="0"/>
              <a:t> </a:t>
            </a:r>
            <a:r>
              <a:rPr lang="en-US" altLang="en-US" dirty="0" err="1"/>
              <a:t>este</a:t>
            </a:r>
            <a:r>
              <a:rPr lang="en-US" altLang="en-US" dirty="0"/>
              <a:t> </a:t>
            </a:r>
            <a:r>
              <a:rPr lang="en-US" altLang="en-US" dirty="0" err="1"/>
              <a:t>foarte</a:t>
            </a:r>
            <a:r>
              <a:rPr lang="en-US" altLang="en-US" dirty="0"/>
              <a:t>  mare (dictate de </a:t>
            </a:r>
            <a:r>
              <a:rPr lang="en-US" altLang="en-US" dirty="0" err="1"/>
              <a:t>relaxarea</a:t>
            </a:r>
            <a:r>
              <a:rPr lang="en-US" altLang="en-US" dirty="0"/>
              <a:t> Maxwell) </a:t>
            </a:r>
            <a:br>
              <a:rPr lang="ru-RU" altLang="en-US" dirty="0"/>
            </a:br>
            <a:endParaRPr lang="en-US" altLang="en-US" dirty="0"/>
          </a:p>
          <a:p>
            <a:endParaRPr lang="ro-RO" altLang="en-US" dirty="0"/>
          </a:p>
          <a:p>
            <a:endParaRPr lang="ro-RO" altLang="en-US" dirty="0"/>
          </a:p>
          <a:p>
            <a:r>
              <a:rPr lang="ru-RU" altLang="en-US" dirty="0"/>
              <a:t>GaAs </a:t>
            </a:r>
            <a:r>
              <a:rPr lang="en-US" altLang="en-US" dirty="0"/>
              <a:t>cu</a:t>
            </a:r>
            <a:r>
              <a:rPr lang="ru-RU" altLang="en-US" dirty="0"/>
              <a:t> </a:t>
            </a:r>
            <a:r>
              <a:rPr lang="ru-RU" altLang="en-US" i="1" dirty="0"/>
              <a:t>n </a:t>
            </a:r>
            <a:r>
              <a:rPr lang="ru-RU" altLang="en-US" dirty="0"/>
              <a:t>= 10</a:t>
            </a:r>
            <a:r>
              <a:rPr lang="ru-RU" altLang="en-US" baseline="30000" dirty="0"/>
              <a:t>17</a:t>
            </a:r>
            <a:r>
              <a:rPr lang="ru-RU" altLang="en-US" dirty="0"/>
              <a:t> см</a:t>
            </a:r>
            <a:r>
              <a:rPr lang="en-US" altLang="en-US" baseline="30000" dirty="0"/>
              <a:t>2</a:t>
            </a:r>
            <a:r>
              <a:rPr lang="en-US" altLang="en-US" dirty="0"/>
              <a:t>/Vs T</a:t>
            </a:r>
            <a:r>
              <a:rPr lang="en-US" altLang="en-US" baseline="-25000" dirty="0"/>
              <a:t>m </a:t>
            </a:r>
            <a:r>
              <a:rPr lang="en-US" altLang="en-US" dirty="0"/>
              <a:t>= 10 </a:t>
            </a:r>
            <a:r>
              <a:rPr lang="en-US" altLang="en-US" baseline="30000" dirty="0"/>
              <a:t>-14 </a:t>
            </a:r>
            <a:r>
              <a:rPr lang="en-US" altLang="en-US" dirty="0"/>
              <a:t>s</a:t>
            </a:r>
            <a:r>
              <a:rPr lang="ru-RU" altLang="en-US" dirty="0"/>
              <a:t>. </a:t>
            </a:r>
            <a:r>
              <a:rPr lang="en-US" altLang="en-US" dirty="0"/>
              <a:t> </a:t>
            </a:r>
            <a:r>
              <a:rPr lang="en-US" altLang="en-US" dirty="0" err="1"/>
              <a:t>Pentru</a:t>
            </a:r>
            <a:r>
              <a:rPr lang="en-US" altLang="en-US" dirty="0"/>
              <a:t> S</a:t>
            </a:r>
            <a:r>
              <a:rPr lang="ro-RO" altLang="en-US" dirty="0"/>
              <a:t>i</a:t>
            </a:r>
            <a:r>
              <a:rPr lang="en-US" altLang="en-US" dirty="0"/>
              <a:t> – T</a:t>
            </a:r>
            <a:r>
              <a:rPr lang="en-US" altLang="en-US" baseline="-25000" dirty="0"/>
              <a:t>m</a:t>
            </a:r>
            <a:r>
              <a:rPr lang="en-US" altLang="en-US" dirty="0"/>
              <a:t> </a:t>
            </a:r>
            <a:r>
              <a:rPr lang="en-US" altLang="en-US" dirty="0" err="1"/>
              <a:t>este</a:t>
            </a:r>
            <a:r>
              <a:rPr lang="en-US" altLang="en-US" dirty="0"/>
              <a:t> de 5 </a:t>
            </a:r>
            <a:r>
              <a:rPr lang="en-US" altLang="en-US" dirty="0" err="1"/>
              <a:t>ori</a:t>
            </a:r>
            <a:r>
              <a:rPr lang="en-US" altLang="en-US" dirty="0"/>
              <a:t> </a:t>
            </a:r>
            <a:r>
              <a:rPr lang="en-US" altLang="en-US" dirty="0" err="1"/>
              <a:t>mai</a:t>
            </a:r>
            <a:r>
              <a:rPr lang="en-US" altLang="en-US" dirty="0"/>
              <a:t> mare</a:t>
            </a:r>
            <a:r>
              <a:rPr lang="ru-RU" altLang="en-US" dirty="0"/>
              <a:t>. </a:t>
            </a:r>
            <a:endParaRPr lang="en-US" altLang="en-US" dirty="0"/>
          </a:p>
          <a:p>
            <a:r>
              <a:rPr lang="en-US" altLang="en-US" dirty="0"/>
              <a:t>Car</a:t>
            </a:r>
            <a:r>
              <a:rPr lang="ro-RO" altLang="en-US" dirty="0"/>
              <a:t>a</a:t>
            </a:r>
            <a:r>
              <a:rPr lang="en-US" altLang="en-US" dirty="0" err="1"/>
              <a:t>cteristica</a:t>
            </a:r>
            <a:r>
              <a:rPr lang="en-US" altLang="en-US" dirty="0"/>
              <a:t> de </a:t>
            </a:r>
            <a:r>
              <a:rPr lang="en-US" altLang="en-US" dirty="0" err="1"/>
              <a:t>baza</a:t>
            </a:r>
            <a:r>
              <a:rPr lang="en-US" altLang="en-US" dirty="0"/>
              <a:t> – </a:t>
            </a:r>
            <a:r>
              <a:rPr lang="en-US" altLang="en-US" b="1" dirty="0"/>
              <a:t>C</a:t>
            </a:r>
            <a:r>
              <a:rPr lang="ro-RO" altLang="en-US" b="1" dirty="0"/>
              <a:t>- f</a:t>
            </a:r>
            <a:r>
              <a:rPr lang="en-US" altLang="en-US" b="1" dirty="0"/>
              <a:t>(U)</a:t>
            </a:r>
          </a:p>
          <a:p>
            <a:r>
              <a:rPr lang="en-US" altLang="en-US" b="1" dirty="0" err="1"/>
              <a:t>Coeficientul</a:t>
            </a:r>
            <a:r>
              <a:rPr lang="en-US" altLang="en-US" b="1" dirty="0"/>
              <a:t> a = 1/3 </a:t>
            </a:r>
            <a:r>
              <a:rPr lang="en-US" altLang="en-US" b="1" i="1" dirty="0"/>
              <a:t>p-n</a:t>
            </a:r>
            <a:r>
              <a:rPr lang="ro-RO" altLang="en-US" b="1" dirty="0"/>
              <a:t> </a:t>
            </a:r>
            <a:r>
              <a:rPr lang="en-US" altLang="en-US" b="1" dirty="0" err="1"/>
              <a:t>lin</a:t>
            </a:r>
            <a:r>
              <a:rPr lang="ro-RO" altLang="en-US" b="1" dirty="0"/>
              <a:t>iar</a:t>
            </a:r>
            <a:r>
              <a:rPr lang="en-US" altLang="en-US" b="1" dirty="0"/>
              <a:t>, </a:t>
            </a:r>
            <a:r>
              <a:rPr lang="ro-RO" altLang="en-US" b="1" dirty="0"/>
              <a:t>     a</a:t>
            </a:r>
            <a:r>
              <a:rPr lang="en-US" altLang="en-US" b="1" dirty="0"/>
              <a:t>=1/2 </a:t>
            </a:r>
            <a:r>
              <a:rPr lang="en-US" altLang="en-US" b="1" i="1" dirty="0"/>
              <a:t>p</a:t>
            </a:r>
            <a:r>
              <a:rPr lang="ro-RO" altLang="en-US" b="1" i="1" dirty="0"/>
              <a:t>-</a:t>
            </a:r>
            <a:r>
              <a:rPr lang="en-US" altLang="en-US" b="1" i="1" dirty="0"/>
              <a:t>n</a:t>
            </a:r>
            <a:r>
              <a:rPr lang="en-US" altLang="en-US" b="1" dirty="0"/>
              <a:t> abrupt </a:t>
            </a:r>
            <a:r>
              <a:rPr lang="ro-RO" altLang="en-US" b="1" dirty="0"/>
              <a:t>și</a:t>
            </a:r>
            <a:r>
              <a:rPr lang="en-US" altLang="en-US" b="1" dirty="0"/>
              <a:t> </a:t>
            </a:r>
            <a:r>
              <a:rPr lang="en-US" altLang="en-US" b="1" dirty="0" err="1"/>
              <a:t>pentru</a:t>
            </a:r>
            <a:r>
              <a:rPr lang="en-US" altLang="en-US" b="1" dirty="0"/>
              <a:t> </a:t>
            </a:r>
            <a:r>
              <a:rPr lang="en-US" altLang="en-US" b="1" dirty="0" err="1"/>
              <a:t>Schottky</a:t>
            </a:r>
            <a:endParaRPr lang="en-US" altLang="en-US" b="1" dirty="0"/>
          </a:p>
          <a:p>
            <a:r>
              <a:rPr lang="en-US" altLang="en-US" b="1" dirty="0" err="1"/>
              <a:t>Pentru</a:t>
            </a:r>
            <a:r>
              <a:rPr lang="en-US" altLang="en-US" b="1" dirty="0"/>
              <a:t> </a:t>
            </a:r>
            <a:r>
              <a:rPr lang="en-US" altLang="en-US" b="1" i="1" dirty="0"/>
              <a:t>p-n</a:t>
            </a:r>
            <a:r>
              <a:rPr lang="en-US" altLang="en-US" b="1" dirty="0"/>
              <a:t> </a:t>
            </a:r>
            <a:r>
              <a:rPr lang="en-US" altLang="en-US" b="1" dirty="0" err="1"/>
              <a:t>superabrupt</a:t>
            </a:r>
            <a:r>
              <a:rPr lang="en-US" altLang="en-US" b="1" dirty="0"/>
              <a:t> a = </a:t>
            </a:r>
            <a:r>
              <a:rPr lang="en-US" altLang="en-US" b="1" dirty="0" err="1"/>
              <a:t>mai</a:t>
            </a:r>
            <a:r>
              <a:rPr lang="en-US" altLang="en-US" b="1" dirty="0"/>
              <a:t> mare de ½ </a:t>
            </a:r>
            <a:r>
              <a:rPr lang="en-US" altLang="en-US" b="1" dirty="0" err="1"/>
              <a:t>si</a:t>
            </a:r>
            <a:r>
              <a:rPr lang="en-US" altLang="en-US" b="1" dirty="0"/>
              <a:t> </a:t>
            </a:r>
            <a:r>
              <a:rPr lang="en-US" altLang="en-US" b="1" dirty="0" err="1"/>
              <a:t>poate</a:t>
            </a:r>
            <a:r>
              <a:rPr lang="en-US" altLang="en-US" b="1" dirty="0"/>
              <a:t> </a:t>
            </a:r>
            <a:r>
              <a:rPr lang="en-US" altLang="en-US" b="1" dirty="0" err="1"/>
              <a:t>ajunge</a:t>
            </a:r>
            <a:r>
              <a:rPr lang="en-US" altLang="en-US" b="1" dirty="0"/>
              <a:t> la </a:t>
            </a:r>
            <a:r>
              <a:rPr lang="en-US" altLang="en-US" b="1" dirty="0" err="1"/>
              <a:t>valori</a:t>
            </a:r>
            <a:r>
              <a:rPr lang="en-US" altLang="en-US" b="1" dirty="0"/>
              <a:t> de</a:t>
            </a:r>
            <a:r>
              <a:rPr lang="ro-RO" altLang="en-US" b="1" dirty="0"/>
              <a:t> </a:t>
            </a:r>
            <a:r>
              <a:rPr lang="en-US" altLang="en-US" b="1" dirty="0"/>
              <a:t>7</a:t>
            </a:r>
            <a:br>
              <a:rPr lang="ru-RU" altLang="en-US" dirty="0"/>
            </a:br>
            <a:endParaRPr lang="ru-RU" altLang="en-US" dirty="0"/>
          </a:p>
        </p:txBody>
      </p:sp>
      <p:pic>
        <p:nvPicPr>
          <p:cNvPr id="72708"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6486" y="1971675"/>
            <a:ext cx="16383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769568"/>
            <a:ext cx="2707774" cy="86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B4E7914-7261-3E3D-D28C-A5B91008619C}"/>
              </a:ext>
            </a:extLst>
          </p:cNvPr>
          <p:cNvSpPr>
            <a:spLocks noGrp="1"/>
          </p:cNvSpPr>
          <p:nvPr>
            <p:ph type="title"/>
          </p:nvPr>
        </p:nvSpPr>
        <p:spPr/>
        <p:txBody>
          <a:bodyPr/>
          <a:lstStyle/>
          <a:p>
            <a:r>
              <a:rPr lang="en-US" dirty="0" err="1"/>
              <a:t>Capacitatea</a:t>
            </a:r>
            <a:r>
              <a:rPr lang="en-US" dirty="0"/>
              <a:t> p-n </a:t>
            </a:r>
            <a:r>
              <a:rPr lang="en-US" dirty="0" err="1"/>
              <a:t>jonc</a:t>
            </a:r>
            <a:r>
              <a:rPr lang="ro-RO" dirty="0" err="1"/>
              <a:t>țiunii</a:t>
            </a:r>
            <a:endParaRPr lang="en-US" dirty="0"/>
          </a:p>
        </p:txBody>
      </p:sp>
      <p:sp>
        <p:nvSpPr>
          <p:cNvPr id="3" name="Substituent conținut 2">
            <a:extLst>
              <a:ext uri="{FF2B5EF4-FFF2-40B4-BE49-F238E27FC236}">
                <a16:creationId xmlns:a16="http://schemas.microsoft.com/office/drawing/2014/main" id="{2F0343F4-CD1F-C8EB-A004-725F7F3FC5C8}"/>
              </a:ext>
            </a:extLst>
          </p:cNvPr>
          <p:cNvSpPr>
            <a:spLocks noGrp="1"/>
          </p:cNvSpPr>
          <p:nvPr>
            <p:ph idx="1"/>
          </p:nvPr>
        </p:nvSpPr>
        <p:spPr>
          <a:xfrm>
            <a:off x="838200" y="1338885"/>
            <a:ext cx="10515600" cy="5153990"/>
          </a:xfrm>
        </p:spPr>
        <p:txBody>
          <a:bodyPr>
            <a:normAutofit/>
          </a:bodyPr>
          <a:lstStyle/>
          <a:p>
            <a:r>
              <a:rPr lang="ro-RO" dirty="0"/>
              <a:t>Capacitatea asociată cu schimbarea sarcinii ionice necompensate în regiunea sărăcită atunci când lățimea stratului de barieră se schimbă sub influența unei tensiuni externe inverse– </a:t>
            </a:r>
            <a:r>
              <a:rPr lang="ro-RO" b="1" dirty="0"/>
              <a:t>capacitatea joncțiunii, capacitatea de </a:t>
            </a:r>
            <a:r>
              <a:rPr lang="ro-RO" b="1" dirty="0" err="1"/>
              <a:t>drift</a:t>
            </a:r>
            <a:r>
              <a:rPr lang="ro-RO" b="1" dirty="0"/>
              <a:t>, capacitatea de barieră (</a:t>
            </a:r>
            <a:r>
              <a:rPr lang="ro-RO" b="1" dirty="0" err="1"/>
              <a:t>C</a:t>
            </a:r>
            <a:r>
              <a:rPr lang="ro-RO" sz="2000" b="1" dirty="0" err="1"/>
              <a:t>b</a:t>
            </a:r>
            <a:r>
              <a:rPr lang="ro-RO" b="1" dirty="0"/>
              <a:t>), capacitatea de tranziție (C</a:t>
            </a:r>
            <a:r>
              <a:rPr lang="ro-RO" sz="1800" b="1" dirty="0"/>
              <a:t>T</a:t>
            </a:r>
            <a:r>
              <a:rPr lang="ro-RO" b="1" dirty="0"/>
              <a:t>). Dominantă la polarizarea inversă!</a:t>
            </a:r>
          </a:p>
          <a:p>
            <a:endParaRPr lang="ro-RO" b="1" dirty="0"/>
          </a:p>
          <a:p>
            <a:endParaRPr lang="ro-RO" b="1" dirty="0"/>
          </a:p>
          <a:p>
            <a:r>
              <a:rPr lang="ro-RO" dirty="0"/>
              <a:t>Capacitatea asociată cu excesul / acumulării de purtători de sarcină în regiunea </a:t>
            </a:r>
            <a:r>
              <a:rPr lang="ro-RO" dirty="0" err="1"/>
              <a:t>cvazineutră</a:t>
            </a:r>
            <a:r>
              <a:rPr lang="ro-RO" dirty="0"/>
              <a:t> </a:t>
            </a:r>
            <a:r>
              <a:rPr lang="en-US" dirty="0" err="1"/>
              <a:t>datorită</a:t>
            </a:r>
            <a:r>
              <a:rPr lang="en-US" dirty="0"/>
              <a:t>  </a:t>
            </a:r>
            <a:r>
              <a:rPr lang="en-US" dirty="0" err="1"/>
              <a:t>diferenței</a:t>
            </a:r>
            <a:r>
              <a:rPr lang="en-US" dirty="0"/>
              <a:t> de </a:t>
            </a:r>
            <a:r>
              <a:rPr lang="en-US" dirty="0" err="1"/>
              <a:t>potențial</a:t>
            </a:r>
            <a:r>
              <a:rPr lang="en-US" dirty="0"/>
              <a:t> din </a:t>
            </a:r>
            <a:r>
              <a:rPr lang="en-US" dirty="0" err="1"/>
              <a:t>cauza</a:t>
            </a:r>
            <a:r>
              <a:rPr lang="en-US" dirty="0"/>
              <a:t> </a:t>
            </a:r>
            <a:r>
              <a:rPr lang="en-US" dirty="0" err="1"/>
              <a:t>acumulării</a:t>
            </a:r>
            <a:r>
              <a:rPr lang="en-US" dirty="0"/>
              <a:t> </a:t>
            </a:r>
            <a:r>
              <a:rPr lang="en-US" dirty="0" err="1"/>
              <a:t>sarcinilor</a:t>
            </a:r>
            <a:r>
              <a:rPr lang="en-US" b="1" dirty="0"/>
              <a:t> </a:t>
            </a:r>
            <a:r>
              <a:rPr lang="ro-RO" dirty="0"/>
              <a:t> – </a:t>
            </a:r>
            <a:r>
              <a:rPr lang="ro-RO" b="1" dirty="0"/>
              <a:t>capacitatea de difuzie (C</a:t>
            </a:r>
            <a:r>
              <a:rPr lang="ro-RO" sz="1800" b="1" dirty="0"/>
              <a:t>D</a:t>
            </a:r>
            <a:r>
              <a:rPr lang="ro-RO" b="1" dirty="0"/>
              <a:t>).</a:t>
            </a:r>
            <a:r>
              <a:rPr lang="en-US" b="1" dirty="0"/>
              <a:t> </a:t>
            </a:r>
            <a:r>
              <a:rPr lang="en-US" b="1" dirty="0" err="1"/>
              <a:t>Dominantă</a:t>
            </a:r>
            <a:r>
              <a:rPr lang="en-US" b="1" dirty="0"/>
              <a:t> la </a:t>
            </a:r>
            <a:r>
              <a:rPr lang="en-US" b="1" dirty="0" err="1"/>
              <a:t>polarizarea</a:t>
            </a:r>
            <a:r>
              <a:rPr lang="en-US" b="1" dirty="0"/>
              <a:t> </a:t>
            </a:r>
            <a:r>
              <a:rPr lang="en-US" b="1" dirty="0" err="1"/>
              <a:t>directă</a:t>
            </a:r>
            <a:r>
              <a:rPr lang="ro-RO" b="1" dirty="0"/>
              <a:t>!</a:t>
            </a:r>
          </a:p>
          <a:p>
            <a:endParaRPr lang="en-US" b="1" dirty="0"/>
          </a:p>
        </p:txBody>
      </p:sp>
      <p:pic>
        <p:nvPicPr>
          <p:cNvPr id="5" name="Imagine 4">
            <a:extLst>
              <a:ext uri="{FF2B5EF4-FFF2-40B4-BE49-F238E27FC236}">
                <a16:creationId xmlns:a16="http://schemas.microsoft.com/office/drawing/2014/main" id="{CB7F9A80-7FFF-5F4A-A4B2-2DD36FB0C7F5}"/>
              </a:ext>
            </a:extLst>
          </p:cNvPr>
          <p:cNvPicPr>
            <a:picLocks noChangeAspect="1"/>
          </p:cNvPicPr>
          <p:nvPr/>
        </p:nvPicPr>
        <p:blipFill>
          <a:blip r:embed="rId2"/>
          <a:stretch>
            <a:fillRect/>
          </a:stretch>
        </p:blipFill>
        <p:spPr>
          <a:xfrm>
            <a:off x="5128772" y="3277366"/>
            <a:ext cx="1203604" cy="975071"/>
          </a:xfrm>
          <a:prstGeom prst="rect">
            <a:avLst/>
          </a:prstGeom>
        </p:spPr>
      </p:pic>
      <p:pic>
        <p:nvPicPr>
          <p:cNvPr id="6" name="Picture 3">
            <a:extLst>
              <a:ext uri="{FF2B5EF4-FFF2-40B4-BE49-F238E27FC236}">
                <a16:creationId xmlns:a16="http://schemas.microsoft.com/office/drawing/2014/main" id="{F7A668D6-686C-CC64-158C-D1D6D74E5684}"/>
              </a:ext>
            </a:extLst>
          </p:cNvPr>
          <p:cNvPicPr>
            <a:picLocks noChangeAspect="1"/>
          </p:cNvPicPr>
          <p:nvPr/>
        </p:nvPicPr>
        <p:blipFill>
          <a:blip r:embed="rId3"/>
          <a:stretch>
            <a:fillRect/>
          </a:stretch>
        </p:blipFill>
        <p:spPr>
          <a:xfrm>
            <a:off x="4730665" y="5628947"/>
            <a:ext cx="4196909" cy="1115395"/>
          </a:xfrm>
          <a:prstGeom prst="rect">
            <a:avLst/>
          </a:prstGeom>
        </p:spPr>
      </p:pic>
    </p:spTree>
    <p:extLst>
      <p:ext uri="{BB962C8B-B14F-4D97-AF65-F5344CB8AC3E}">
        <p14:creationId xmlns:p14="http://schemas.microsoft.com/office/powerpoint/2010/main" val="517999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997472" y="2203450"/>
            <a:ext cx="5494881"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ru-RU" sz="1200" dirty="0">
              <a:solidFill>
                <a:srgbClr val="000000"/>
              </a:solidFill>
              <a:latin typeface="SFRM1200"/>
            </a:endParaRPr>
          </a:p>
          <a:p>
            <a:pPr>
              <a:lnSpc>
                <a:spcPct val="100000"/>
              </a:lnSpc>
              <a:spcBef>
                <a:spcPct val="0"/>
              </a:spcBef>
              <a:buClrTx/>
              <a:buSzTx/>
              <a:buFontTx/>
              <a:buNone/>
            </a:pPr>
            <a:r>
              <a:rPr lang="ro-RO" altLang="ru-RU" sz="1600" dirty="0">
                <a:solidFill>
                  <a:srgbClr val="000000"/>
                </a:solidFill>
                <a:latin typeface="SFRM1200"/>
              </a:rPr>
              <a:t>Parametrii de bază</a:t>
            </a:r>
          </a:p>
          <a:p>
            <a:pPr>
              <a:lnSpc>
                <a:spcPct val="100000"/>
              </a:lnSpc>
              <a:spcBef>
                <a:spcPct val="0"/>
              </a:spcBef>
              <a:buClrTx/>
              <a:buSzTx/>
              <a:buFontTx/>
              <a:buAutoNum type="arabicPeriod"/>
            </a:pPr>
            <a:r>
              <a:rPr lang="ro-RO" altLang="ru-RU" sz="1600" dirty="0">
                <a:solidFill>
                  <a:srgbClr val="000000"/>
                </a:solidFill>
                <a:latin typeface="SFRM1200"/>
              </a:rPr>
              <a:t>Capacitatea la polarizarea inversă</a:t>
            </a:r>
          </a:p>
          <a:p>
            <a:pPr>
              <a:lnSpc>
                <a:spcPct val="100000"/>
              </a:lnSpc>
              <a:spcBef>
                <a:spcPct val="0"/>
              </a:spcBef>
              <a:buClrTx/>
              <a:buSzTx/>
              <a:buFontTx/>
              <a:buAutoNum type="arabicPeriod"/>
            </a:pPr>
            <a:r>
              <a:rPr lang="ro-RO" altLang="ru-RU" sz="1600" dirty="0">
                <a:solidFill>
                  <a:srgbClr val="000000"/>
                </a:solidFill>
                <a:latin typeface="SFRM1200"/>
              </a:rPr>
              <a:t>Rezistența consecutivă ( de pierderi) a diodei</a:t>
            </a:r>
          </a:p>
          <a:p>
            <a:pPr>
              <a:lnSpc>
                <a:spcPct val="100000"/>
              </a:lnSpc>
              <a:spcBef>
                <a:spcPct val="0"/>
              </a:spcBef>
              <a:buClrTx/>
              <a:buSzTx/>
              <a:buFontTx/>
              <a:buNone/>
            </a:pPr>
            <a:r>
              <a:rPr lang="ro-RO" altLang="ru-RU" sz="1600" dirty="0">
                <a:solidFill>
                  <a:srgbClr val="000000"/>
                </a:solidFill>
                <a:latin typeface="SFRM1200"/>
              </a:rPr>
              <a:t>3. Coeficientul de suprapunere a capacităților Cmax/Cmin</a:t>
            </a:r>
          </a:p>
          <a:p>
            <a:pPr>
              <a:lnSpc>
                <a:spcPct val="100000"/>
              </a:lnSpc>
              <a:spcBef>
                <a:spcPct val="0"/>
              </a:spcBef>
              <a:buClrTx/>
              <a:buSzTx/>
              <a:buFontTx/>
              <a:buNone/>
            </a:pPr>
            <a:r>
              <a:rPr lang="ro-RO" altLang="ru-RU" sz="1600" dirty="0">
                <a:solidFill>
                  <a:srgbClr val="000000"/>
                </a:solidFill>
                <a:latin typeface="SFRM1200"/>
              </a:rPr>
              <a:t>4</a:t>
            </a:r>
            <a:r>
              <a:rPr lang="en-US" altLang="ru-RU" sz="1600" dirty="0">
                <a:solidFill>
                  <a:srgbClr val="000000"/>
                </a:solidFill>
                <a:latin typeface="SFRM1200"/>
              </a:rPr>
              <a:t>. </a:t>
            </a:r>
            <a:r>
              <a:rPr lang="ro-RO" altLang="ru-RU" sz="1600" dirty="0">
                <a:solidFill>
                  <a:srgbClr val="000000"/>
                </a:solidFill>
                <a:latin typeface="SFRM1200"/>
              </a:rPr>
              <a:t>Frecvența limită de lucru </a:t>
            </a:r>
            <a:r>
              <a:rPr lang="en-US" altLang="ru-RU" sz="1600" i="1" dirty="0">
                <a:solidFill>
                  <a:srgbClr val="000000"/>
                </a:solidFill>
                <a:latin typeface="CMMI12"/>
              </a:rPr>
              <a:t>f</a:t>
            </a:r>
            <a:r>
              <a:rPr lang="ro-RO" altLang="ru-RU" sz="1600" baseline="-25000" dirty="0">
                <a:solidFill>
                  <a:srgbClr val="000000"/>
                </a:solidFill>
                <a:latin typeface="SFRM1200"/>
              </a:rPr>
              <a:t>lim</a:t>
            </a:r>
            <a:r>
              <a:rPr lang="en-US" altLang="ru-RU" sz="1600" dirty="0">
                <a:solidFill>
                  <a:srgbClr val="000000"/>
                </a:solidFill>
                <a:latin typeface="SFRM1200"/>
              </a:rPr>
              <a:t> </a:t>
            </a:r>
            <a:r>
              <a:rPr lang="en-US" altLang="ru-RU" sz="1600" dirty="0">
                <a:solidFill>
                  <a:srgbClr val="000000"/>
                </a:solidFill>
              </a:rPr>
              <a:t>—</a:t>
            </a:r>
            <a:r>
              <a:rPr lang="en-US" altLang="ru-RU" sz="1600" dirty="0">
                <a:solidFill>
                  <a:srgbClr val="000000"/>
                </a:solidFill>
                <a:latin typeface="SFRM1200"/>
              </a:rPr>
              <a:t> </a:t>
            </a:r>
            <a:r>
              <a:rPr lang="ro-RO" altLang="ru-RU" sz="1600" dirty="0">
                <a:solidFill>
                  <a:srgbClr val="000000"/>
                </a:solidFill>
                <a:latin typeface="SFRM1200"/>
              </a:rPr>
              <a:t>la care </a:t>
            </a:r>
            <a:r>
              <a:rPr lang="en-US" altLang="ru-RU" sz="1600" dirty="0">
                <a:solidFill>
                  <a:srgbClr val="000000"/>
                </a:solidFill>
                <a:latin typeface="SFRM1200"/>
              </a:rPr>
              <a:t> </a:t>
            </a:r>
            <a:r>
              <a:rPr lang="ro-RO" altLang="ru-RU" sz="1600" dirty="0">
                <a:solidFill>
                  <a:srgbClr val="000000"/>
                </a:solidFill>
                <a:latin typeface="SFRM1200"/>
              </a:rPr>
              <a:t>factorul de calitate</a:t>
            </a:r>
          </a:p>
          <a:p>
            <a:pPr>
              <a:lnSpc>
                <a:spcPct val="100000"/>
              </a:lnSpc>
              <a:spcBef>
                <a:spcPct val="0"/>
              </a:spcBef>
              <a:buClrTx/>
              <a:buSzTx/>
              <a:buFontTx/>
              <a:buNone/>
            </a:pPr>
            <a:r>
              <a:rPr lang="en-US" altLang="ru-RU" sz="1600" i="1" dirty="0">
                <a:solidFill>
                  <a:srgbClr val="000000"/>
                </a:solidFill>
                <a:latin typeface="CMMI12"/>
              </a:rPr>
              <a:t>Q </a:t>
            </a:r>
            <a:r>
              <a:rPr lang="en-US" altLang="ru-RU" sz="1600" dirty="0">
                <a:solidFill>
                  <a:srgbClr val="000000"/>
                </a:solidFill>
                <a:latin typeface="CMR12"/>
              </a:rPr>
              <a:t>= 1</a:t>
            </a:r>
            <a:r>
              <a:rPr lang="en-US" altLang="ru-RU" sz="1600" dirty="0">
                <a:solidFill>
                  <a:srgbClr val="000000"/>
                </a:solidFill>
                <a:latin typeface="SFRM1200"/>
              </a:rPr>
              <a:t>, </a:t>
            </a:r>
            <a:r>
              <a:rPr lang="ro-RO" altLang="ru-RU" sz="1600" dirty="0">
                <a:solidFill>
                  <a:srgbClr val="000000"/>
                </a:solidFill>
                <a:latin typeface="SFRM1200"/>
              </a:rPr>
              <a:t>astfel     </a:t>
            </a:r>
            <a:r>
              <a:rPr lang="en-US" altLang="ru-RU" sz="1600" i="1" dirty="0">
                <a:solidFill>
                  <a:srgbClr val="000000"/>
                </a:solidFill>
                <a:latin typeface="CMMI12"/>
              </a:rPr>
              <a:t>f</a:t>
            </a:r>
            <a:r>
              <a:rPr lang="ro-RO" altLang="ru-RU" sz="1600" baseline="-25000" dirty="0">
                <a:solidFill>
                  <a:srgbClr val="000000"/>
                </a:solidFill>
                <a:latin typeface="SFRM1200"/>
              </a:rPr>
              <a:t>lim</a:t>
            </a:r>
            <a:r>
              <a:rPr lang="en-US" altLang="ru-RU" sz="1600" dirty="0">
                <a:solidFill>
                  <a:srgbClr val="000000"/>
                </a:solidFill>
                <a:latin typeface="SFRM1200"/>
              </a:rPr>
              <a:t> </a:t>
            </a:r>
            <a:r>
              <a:rPr lang="en-US" altLang="ru-RU" sz="1600" dirty="0">
                <a:solidFill>
                  <a:srgbClr val="000000"/>
                </a:solidFill>
                <a:latin typeface="CMR12"/>
              </a:rPr>
              <a:t>= 1</a:t>
            </a:r>
            <a:br>
              <a:rPr lang="en-US" altLang="ru-RU" sz="1600" dirty="0">
                <a:solidFill>
                  <a:srgbClr val="000000"/>
                </a:solidFill>
                <a:latin typeface="CMR12"/>
              </a:rPr>
            </a:br>
            <a:r>
              <a:rPr lang="ro-RO" altLang="ru-RU" sz="1600" dirty="0">
                <a:solidFill>
                  <a:srgbClr val="000000"/>
                </a:solidFill>
                <a:latin typeface="CMR12"/>
              </a:rPr>
              <a:t>5 Timpul de relaxare:     </a:t>
            </a:r>
            <a:r>
              <a:rPr lang="en-US" altLang="ru-RU" sz="1600" i="1" dirty="0">
                <a:solidFill>
                  <a:srgbClr val="000000"/>
                </a:solidFill>
                <a:latin typeface="CMMI12"/>
              </a:rPr>
              <a:t>R</a:t>
            </a:r>
            <a:r>
              <a:rPr lang="ro-RO" altLang="ru-RU" sz="1600" baseline="-25000" dirty="0">
                <a:solidFill>
                  <a:srgbClr val="000000"/>
                </a:solidFill>
                <a:latin typeface="SFRM1200"/>
              </a:rPr>
              <a:t>gr</a:t>
            </a:r>
            <a:r>
              <a:rPr lang="en-US" altLang="ru-RU" sz="1600" i="1" dirty="0">
                <a:solidFill>
                  <a:srgbClr val="000000"/>
                </a:solidFill>
                <a:latin typeface="CMMI12"/>
              </a:rPr>
              <a:t>C :</a:t>
            </a:r>
            <a:br>
              <a:rPr lang="en-US" altLang="ru-RU" sz="1200" i="1" dirty="0">
                <a:solidFill>
                  <a:srgbClr val="000000"/>
                </a:solidFill>
                <a:latin typeface="CMMI12"/>
              </a:rPr>
            </a:br>
            <a:endParaRPr lang="en-US" altLang="ru-RU" sz="1800" dirty="0"/>
          </a:p>
        </p:txBody>
      </p:sp>
      <p:pic>
        <p:nvPicPr>
          <p:cNvPr id="73731"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4295776"/>
            <a:ext cx="26003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5137150"/>
            <a:ext cx="15621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Рисунок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5797551"/>
            <a:ext cx="12382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Рисунок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42864"/>
            <a:ext cx="41275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Рисунок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59587" y="1679317"/>
            <a:ext cx="4741209" cy="33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g. 1 p-n junction diode I-V curve and  usage range of variable capacitance diod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512717"/>
            <a:ext cx="7086600" cy="565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8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a:t>Constructia</a:t>
            </a:r>
            <a:r>
              <a:rPr lang="en-GB" dirty="0"/>
              <a:t> </a:t>
            </a:r>
            <a:r>
              <a:rPr lang="en-GB" dirty="0" err="1"/>
              <a:t>varactorului</a:t>
            </a:r>
            <a:endParaRPr lang="en-GB" dirty="0"/>
          </a:p>
        </p:txBody>
      </p:sp>
      <p:pic>
        <p:nvPicPr>
          <p:cNvPr id="3" name="Picture 2"/>
          <p:cNvPicPr>
            <a:picLocks noChangeAspect="1"/>
          </p:cNvPicPr>
          <p:nvPr/>
        </p:nvPicPr>
        <p:blipFill>
          <a:blip r:embed="rId2"/>
          <a:stretch>
            <a:fillRect/>
          </a:stretch>
        </p:blipFill>
        <p:spPr>
          <a:xfrm>
            <a:off x="2438401" y="1752601"/>
            <a:ext cx="7279609" cy="415766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8915400" cy="533400"/>
          </a:xfrm>
        </p:spPr>
        <p:txBody>
          <a:bodyPr>
            <a:normAutofit/>
          </a:bodyPr>
          <a:lstStyle/>
          <a:p>
            <a:r>
              <a:rPr lang="ro-RO" sz="2400" dirty="0"/>
              <a:t>Varcator cu caracteristica abruptă și hiperabruptă</a:t>
            </a:r>
          </a:p>
        </p:txBody>
      </p:sp>
      <p:pic>
        <p:nvPicPr>
          <p:cNvPr id="6" name="Content Placeholder 5"/>
          <p:cNvPicPr>
            <a:picLocks noGrp="1" noChangeAspect="1"/>
          </p:cNvPicPr>
          <p:nvPr>
            <p:ph idx="1"/>
          </p:nvPr>
        </p:nvPicPr>
        <p:blipFill>
          <a:blip r:embed="rId2"/>
          <a:stretch>
            <a:fillRect/>
          </a:stretch>
        </p:blipFill>
        <p:spPr>
          <a:xfrm>
            <a:off x="4648200" y="1354138"/>
            <a:ext cx="2667000" cy="1437305"/>
          </a:xfrm>
          <a:prstGeom prst="rect">
            <a:avLst/>
          </a:prstGeom>
        </p:spPr>
      </p:pic>
      <p:sp>
        <p:nvSpPr>
          <p:cNvPr id="7" name="Rectangle 6"/>
          <p:cNvSpPr/>
          <p:nvPr/>
        </p:nvSpPr>
        <p:spPr>
          <a:xfrm>
            <a:off x="1756954" y="2821922"/>
            <a:ext cx="8763000" cy="1477328"/>
          </a:xfrm>
          <a:prstGeom prst="rect">
            <a:avLst/>
          </a:prstGeom>
        </p:spPr>
        <p:txBody>
          <a:bodyPr wrap="square">
            <a:spAutoFit/>
          </a:bodyPr>
          <a:lstStyle/>
          <a:p>
            <a:r>
              <a:rPr lang="en-US" dirty="0">
                <a:solidFill>
                  <a:srgbClr val="333333"/>
                </a:solidFill>
                <a:latin typeface="Open Sans" panose="020B0606030504020204" pitchFamily="34" charset="0"/>
              </a:rPr>
              <a:t>C </a:t>
            </a:r>
            <a:r>
              <a:rPr lang="ro-RO" dirty="0">
                <a:solidFill>
                  <a:srgbClr val="333333"/>
                </a:solidFill>
                <a:latin typeface="Open Sans" panose="020B0606030504020204" pitchFamily="34" charset="0"/>
              </a:rPr>
              <a:t>– capacitatea pentru o tensiune de polarizare V</a:t>
            </a:r>
            <a:r>
              <a:rPr lang="en-US" dirty="0">
                <a:solidFill>
                  <a:srgbClr val="333333"/>
                </a:solidFill>
                <a:latin typeface="Open Sans" panose="020B0606030504020204" pitchFamily="34" charset="0"/>
              </a:rPr>
              <a:t>,</a:t>
            </a:r>
            <a:br>
              <a:rPr lang="en-US" dirty="0"/>
            </a:br>
            <a:r>
              <a:rPr lang="en-US" dirty="0">
                <a:solidFill>
                  <a:srgbClr val="333333"/>
                </a:solidFill>
                <a:latin typeface="Open Sans" panose="020B0606030504020204" pitchFamily="34" charset="0"/>
              </a:rPr>
              <a:t>    V </a:t>
            </a:r>
            <a:r>
              <a:rPr lang="ro-RO" dirty="0">
                <a:solidFill>
                  <a:srgbClr val="333333"/>
                </a:solidFill>
                <a:latin typeface="Open Sans" panose="020B0606030504020204" pitchFamily="34" charset="0"/>
              </a:rPr>
              <a:t>- tensiunea de polarizare</a:t>
            </a:r>
            <a:r>
              <a:rPr lang="en-US" dirty="0">
                <a:solidFill>
                  <a:srgbClr val="333333"/>
                </a:solidFill>
                <a:latin typeface="Open Sans" panose="020B0606030504020204" pitchFamily="34" charset="0"/>
              </a:rPr>
              <a:t>,</a:t>
            </a:r>
            <a:br>
              <a:rPr lang="en-US" dirty="0"/>
            </a:br>
            <a:r>
              <a:rPr lang="en-US" dirty="0">
                <a:solidFill>
                  <a:srgbClr val="333333"/>
                </a:solidFill>
                <a:latin typeface="Open Sans" panose="020B0606030504020204" pitchFamily="34" charset="0"/>
              </a:rPr>
              <a:t>    C</a:t>
            </a:r>
            <a:r>
              <a:rPr lang="en-US" baseline="-25000" dirty="0">
                <a:solidFill>
                  <a:srgbClr val="333333"/>
                </a:solidFill>
                <a:latin typeface="Open Sans" panose="020B0606030504020204" pitchFamily="34" charset="0"/>
              </a:rPr>
              <a:t>0 </a:t>
            </a:r>
            <a:r>
              <a:rPr lang="ro-RO" dirty="0">
                <a:solidFill>
                  <a:srgbClr val="333333"/>
                </a:solidFill>
                <a:latin typeface="Open Sans" panose="020B0606030504020204" pitchFamily="34" charset="0"/>
              </a:rPr>
              <a:t> - capacitatea în absența polarizării</a:t>
            </a:r>
            <a:r>
              <a:rPr lang="en-US" dirty="0">
                <a:solidFill>
                  <a:srgbClr val="333333"/>
                </a:solidFill>
                <a:latin typeface="Open Sans" panose="020B0606030504020204" pitchFamily="34" charset="0"/>
              </a:rPr>
              <a:t>,</a:t>
            </a:r>
            <a:br>
              <a:rPr lang="en-US" dirty="0"/>
            </a:br>
            <a:r>
              <a:rPr lang="en-US" dirty="0">
                <a:solidFill>
                  <a:srgbClr val="333333"/>
                </a:solidFill>
                <a:latin typeface="Open Sans" panose="020B0606030504020204" pitchFamily="34" charset="0"/>
              </a:rPr>
              <a:t>    γ </a:t>
            </a:r>
            <a:r>
              <a:rPr lang="ro-RO" dirty="0">
                <a:solidFill>
                  <a:srgbClr val="333333"/>
                </a:solidFill>
                <a:latin typeface="Open Sans" panose="020B0606030504020204" pitchFamily="34" charset="0"/>
              </a:rPr>
              <a:t> - panta curbei </a:t>
            </a:r>
            <a:r>
              <a:rPr lang="en-US" dirty="0">
                <a:solidFill>
                  <a:srgbClr val="333333"/>
                </a:solidFill>
                <a:latin typeface="Open Sans" panose="020B0606030504020204" pitchFamily="34" charset="0"/>
              </a:rPr>
              <a:t>log C vs log V,</a:t>
            </a:r>
            <a:br>
              <a:rPr lang="en-US" dirty="0"/>
            </a:br>
            <a:r>
              <a:rPr lang="en-US" dirty="0">
                <a:solidFill>
                  <a:srgbClr val="333333"/>
                </a:solidFill>
                <a:latin typeface="Open Sans" panose="020B0606030504020204" pitchFamily="34" charset="0"/>
              </a:rPr>
              <a:t>    Φ </a:t>
            </a:r>
            <a:r>
              <a:rPr lang="ro-RO" dirty="0">
                <a:solidFill>
                  <a:srgbClr val="333333"/>
                </a:solidFill>
                <a:latin typeface="Open Sans" panose="020B0606030504020204" pitchFamily="34" charset="0"/>
              </a:rPr>
              <a:t> potențialul de deschidere a diodei (</a:t>
            </a:r>
            <a:r>
              <a:rPr lang="en-US" dirty="0">
                <a:solidFill>
                  <a:srgbClr val="333333"/>
                </a:solidFill>
                <a:latin typeface="Open Sans" panose="020B0606030504020204" pitchFamily="34" charset="0"/>
              </a:rPr>
              <a:t>0.7V </a:t>
            </a:r>
            <a:r>
              <a:rPr lang="ro-RO" dirty="0">
                <a:solidFill>
                  <a:srgbClr val="333333"/>
                </a:solidFill>
                <a:latin typeface="Open Sans" panose="020B0606030504020204" pitchFamily="34" charset="0"/>
              </a:rPr>
              <a:t>dioda de Si, 1,</a:t>
            </a:r>
            <a:r>
              <a:rPr lang="en-US" dirty="0">
                <a:solidFill>
                  <a:srgbClr val="333333"/>
                </a:solidFill>
                <a:latin typeface="Open Sans" panose="020B0606030504020204" pitchFamily="34" charset="0"/>
              </a:rPr>
              <a:t>3 </a:t>
            </a:r>
            <a:r>
              <a:rPr lang="ro-RO" dirty="0">
                <a:solidFill>
                  <a:srgbClr val="333333"/>
                </a:solidFill>
                <a:latin typeface="Open Sans" panose="020B0606030504020204" pitchFamily="34" charset="0"/>
              </a:rPr>
              <a:t>dioda de GaAs)</a:t>
            </a:r>
            <a:r>
              <a:rPr lang="en-US" dirty="0">
                <a:solidFill>
                  <a:srgbClr val="333333"/>
                </a:solidFill>
                <a:latin typeface="Open Sans" panose="020B0606030504020204" pitchFamily="34" charset="0"/>
              </a:rPr>
              <a:t>.</a:t>
            </a:r>
            <a:endParaRPr lang="ro-RO" dirty="0"/>
          </a:p>
        </p:txBody>
      </p:sp>
    </p:spTree>
    <p:extLst>
      <p:ext uri="{BB962C8B-B14F-4D97-AF65-F5344CB8AC3E}">
        <p14:creationId xmlns:p14="http://schemas.microsoft.com/office/powerpoint/2010/main" val="157608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1"/>
            <a:ext cx="6572250" cy="566737"/>
          </a:xfrm>
        </p:spPr>
        <p:txBody>
          <a:bodyPr>
            <a:normAutofit fontScale="90000"/>
          </a:bodyPr>
          <a:lstStyle/>
          <a:p>
            <a:r>
              <a:rPr lang="ro-RO" dirty="0"/>
              <a:t>Varactor abrupt</a:t>
            </a:r>
          </a:p>
        </p:txBody>
      </p:sp>
      <p:pic>
        <p:nvPicPr>
          <p:cNvPr id="4" name="Content Placeholder 3"/>
          <p:cNvPicPr>
            <a:picLocks noGrp="1" noChangeAspect="1"/>
          </p:cNvPicPr>
          <p:nvPr>
            <p:ph idx="1"/>
          </p:nvPr>
        </p:nvPicPr>
        <p:blipFill>
          <a:blip r:embed="rId2"/>
          <a:stretch>
            <a:fillRect/>
          </a:stretch>
        </p:blipFill>
        <p:spPr>
          <a:xfrm>
            <a:off x="1828801" y="990655"/>
            <a:ext cx="4953447" cy="2561737"/>
          </a:xfrm>
          <a:prstGeom prst="rect">
            <a:avLst/>
          </a:prstGeom>
        </p:spPr>
      </p:pic>
      <p:sp>
        <p:nvSpPr>
          <p:cNvPr id="5" name="Rectangle 4"/>
          <p:cNvSpPr/>
          <p:nvPr/>
        </p:nvSpPr>
        <p:spPr>
          <a:xfrm>
            <a:off x="1524000" y="4191001"/>
            <a:ext cx="9043988" cy="1200329"/>
          </a:xfrm>
          <a:prstGeom prst="rect">
            <a:avLst/>
          </a:prstGeom>
        </p:spPr>
        <p:txBody>
          <a:bodyPr wrap="square">
            <a:spAutoFit/>
          </a:bodyPr>
          <a:lstStyle/>
          <a:p>
            <a:pPr algn="just"/>
            <a:r>
              <a:rPr lang="ro-RO" dirty="0">
                <a:solidFill>
                  <a:srgbClr val="333333"/>
                </a:solidFill>
                <a:latin typeface="Open Sans" panose="020B0606030504020204" pitchFamily="34" charset="0"/>
              </a:rPr>
              <a:t>Varactor abrupt manifestă caracteristica liniară log C = f (log V+ </a:t>
            </a:r>
            <a:r>
              <a:rPr lang="ru-RU" dirty="0">
                <a:solidFill>
                  <a:srgbClr val="333333"/>
                </a:solidFill>
                <a:latin typeface="Century Gothic" panose="020B0502020202020204" pitchFamily="34" charset="0"/>
              </a:rPr>
              <a:t>ф</a:t>
            </a:r>
            <a:r>
              <a:rPr lang="ro-RO" dirty="0">
                <a:solidFill>
                  <a:srgbClr val="333333"/>
                </a:solidFill>
                <a:latin typeface="Century Gothic" panose="020B0502020202020204" pitchFamily="34" charset="0"/>
              </a:rPr>
              <a:t>) sau dependență pătratică inversă  a C de polarizarea V </a:t>
            </a:r>
            <a:r>
              <a:rPr lang="en-US" dirty="0">
                <a:solidFill>
                  <a:srgbClr val="333333"/>
                </a:solidFill>
                <a:latin typeface="Open Sans" panose="020B0606030504020204" pitchFamily="34" charset="0"/>
              </a:rPr>
              <a:t>.</a:t>
            </a:r>
          </a:p>
          <a:p>
            <a:pPr algn="just"/>
            <a:r>
              <a:rPr lang="en-US" dirty="0">
                <a:solidFill>
                  <a:srgbClr val="333333"/>
                </a:solidFill>
                <a:latin typeface="Open Sans" panose="020B0606030504020204" pitchFamily="34" charset="0"/>
              </a:rPr>
              <a:t>T</a:t>
            </a:r>
            <a:r>
              <a:rPr lang="ro-RO" dirty="0">
                <a:solidFill>
                  <a:srgbClr val="333333"/>
                </a:solidFill>
                <a:latin typeface="Open Sans" panose="020B0606030504020204" pitchFamily="34" charset="0"/>
              </a:rPr>
              <a:t>ipic pentru un varactor </a:t>
            </a:r>
            <a:r>
              <a:rPr lang="en-US" dirty="0">
                <a:solidFill>
                  <a:srgbClr val="333333"/>
                </a:solidFill>
                <a:latin typeface="Open Sans" panose="020B0606030504020204" pitchFamily="34" charset="0"/>
              </a:rPr>
              <a:t>abrupt</a:t>
            </a:r>
            <a:r>
              <a:rPr lang="ro-RO" dirty="0">
                <a:solidFill>
                  <a:srgbClr val="333333"/>
                </a:solidFill>
                <a:latin typeface="Open Sans" panose="020B0606030504020204" pitchFamily="34" charset="0"/>
              </a:rPr>
              <a:t> coeficientul </a:t>
            </a:r>
            <a:r>
              <a:rPr lang="en-US" dirty="0">
                <a:solidFill>
                  <a:srgbClr val="333333"/>
                </a:solidFill>
                <a:latin typeface="Open Sans" panose="020B0606030504020204" pitchFamily="34" charset="0"/>
              </a:rPr>
              <a:t>gamma </a:t>
            </a:r>
            <a:r>
              <a:rPr lang="ro-RO" dirty="0">
                <a:solidFill>
                  <a:srgbClr val="333333"/>
                </a:solidFill>
                <a:latin typeface="Open Sans" panose="020B0606030504020204" pitchFamily="34" charset="0"/>
              </a:rPr>
              <a:t>are valoarea </a:t>
            </a:r>
            <a:r>
              <a:rPr lang="en-US" dirty="0">
                <a:solidFill>
                  <a:srgbClr val="333333"/>
                </a:solidFill>
                <a:latin typeface="Open Sans" panose="020B0606030504020204" pitchFamily="34" charset="0"/>
              </a:rPr>
              <a:t>0.5,</a:t>
            </a:r>
            <a:r>
              <a:rPr lang="ro-RO" dirty="0">
                <a:solidFill>
                  <a:srgbClr val="333333"/>
                </a:solidFill>
                <a:latin typeface="Open Sans" panose="020B0606030504020204" pitchFamily="34" charset="0"/>
              </a:rPr>
              <a:t> mai exact </a:t>
            </a:r>
            <a:r>
              <a:rPr lang="en-US" dirty="0">
                <a:solidFill>
                  <a:srgbClr val="333333"/>
                </a:solidFill>
                <a:latin typeface="Open Sans" panose="020B0606030504020204" pitchFamily="34" charset="0"/>
              </a:rPr>
              <a:t>0.47 </a:t>
            </a:r>
            <a:endParaRPr lang="ro-RO" dirty="0"/>
          </a:p>
        </p:txBody>
      </p:sp>
      <p:pic>
        <p:nvPicPr>
          <p:cNvPr id="6" name="Picture 5"/>
          <p:cNvPicPr>
            <a:picLocks noChangeAspect="1"/>
          </p:cNvPicPr>
          <p:nvPr/>
        </p:nvPicPr>
        <p:blipFill>
          <a:blip r:embed="rId3"/>
          <a:stretch>
            <a:fillRect/>
          </a:stretch>
        </p:blipFill>
        <p:spPr>
          <a:xfrm>
            <a:off x="6782248" y="990654"/>
            <a:ext cx="3580953" cy="2566740"/>
          </a:xfrm>
          <a:prstGeom prst="rect">
            <a:avLst/>
          </a:prstGeom>
        </p:spPr>
      </p:pic>
      <p:pic>
        <p:nvPicPr>
          <p:cNvPr id="7" name="Content Placeholder 5"/>
          <p:cNvPicPr>
            <a:picLocks noChangeAspect="1"/>
          </p:cNvPicPr>
          <p:nvPr/>
        </p:nvPicPr>
        <p:blipFill>
          <a:blip r:embed="rId4"/>
          <a:stretch>
            <a:fillRect/>
          </a:stretch>
        </p:blipFill>
        <p:spPr bwMode="auto">
          <a:xfrm>
            <a:off x="4876800" y="5257801"/>
            <a:ext cx="2667000" cy="143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671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804864"/>
            <a:ext cx="6572250" cy="642937"/>
          </a:xfrm>
        </p:spPr>
        <p:txBody>
          <a:bodyPr>
            <a:normAutofit fontScale="90000"/>
          </a:bodyPr>
          <a:lstStyle/>
          <a:p>
            <a:r>
              <a:rPr lang="ro-RO" dirty="0"/>
              <a:t>Varactor </a:t>
            </a:r>
            <a:r>
              <a:rPr lang="ro-RO" dirty="0" err="1"/>
              <a:t>hiperabrupt</a:t>
            </a:r>
            <a:endParaRPr lang="ro-RO" dirty="0"/>
          </a:p>
        </p:txBody>
      </p:sp>
      <p:sp>
        <p:nvSpPr>
          <p:cNvPr id="3" name="Content Placeholder 2"/>
          <p:cNvSpPr>
            <a:spLocks noGrp="1"/>
          </p:cNvSpPr>
          <p:nvPr>
            <p:ph idx="1"/>
          </p:nvPr>
        </p:nvSpPr>
        <p:spPr>
          <a:xfrm>
            <a:off x="6272757" y="1447801"/>
            <a:ext cx="4191000" cy="3789363"/>
          </a:xfrm>
        </p:spPr>
        <p:txBody>
          <a:bodyPr>
            <a:normAutofit fontScale="92500" lnSpcReduction="20000"/>
          </a:bodyPr>
          <a:lstStyle/>
          <a:p>
            <a:r>
              <a:rPr lang="ro-RO" dirty="0"/>
              <a:t>P</a:t>
            </a:r>
            <a:r>
              <a:rPr lang="en-US" dirty="0" err="1"/>
              <a:t>rofilul</a:t>
            </a:r>
            <a:r>
              <a:rPr lang="en-US" dirty="0"/>
              <a:t> de </a:t>
            </a:r>
            <a:r>
              <a:rPr lang="en-US" dirty="0" err="1"/>
              <a:t>lucru</a:t>
            </a:r>
            <a:r>
              <a:rPr lang="en-US" dirty="0"/>
              <a:t> </a:t>
            </a:r>
            <a:r>
              <a:rPr lang="en-US" dirty="0" err="1"/>
              <a:t>pentru</a:t>
            </a:r>
            <a:r>
              <a:rPr lang="en-US" dirty="0"/>
              <a:t> </a:t>
            </a:r>
            <a:r>
              <a:rPr lang="en-US" dirty="0" err="1"/>
              <a:t>dioda</a:t>
            </a:r>
            <a:r>
              <a:rPr lang="en-US" dirty="0"/>
              <a:t> </a:t>
            </a:r>
            <a:r>
              <a:rPr lang="en-US" dirty="0" err="1"/>
              <a:t>hiperabruptă</a:t>
            </a:r>
            <a:r>
              <a:rPr lang="en-US" dirty="0"/>
              <a:t> are </a:t>
            </a:r>
            <a:r>
              <a:rPr lang="ro-RO" dirty="0"/>
              <a:t>regiunile</a:t>
            </a:r>
            <a:r>
              <a:rPr lang="en-US" dirty="0"/>
              <a:t> </a:t>
            </a:r>
            <a:r>
              <a:rPr lang="ro-RO" i="1" dirty="0">
                <a:solidFill>
                  <a:schemeClr val="accent1"/>
                </a:solidFill>
              </a:rPr>
              <a:t>n</a:t>
            </a:r>
            <a:r>
              <a:rPr lang="en-US" i="1" dirty="0">
                <a:solidFill>
                  <a:schemeClr val="accent1"/>
                </a:solidFill>
              </a:rPr>
              <a:t>+</a:t>
            </a:r>
            <a:r>
              <a:rPr lang="en-US" dirty="0"/>
              <a:t> </a:t>
            </a:r>
            <a:r>
              <a:rPr lang="en-US" dirty="0" err="1"/>
              <a:t>și</a:t>
            </a:r>
            <a:r>
              <a:rPr lang="en-US" dirty="0"/>
              <a:t> </a:t>
            </a:r>
            <a:r>
              <a:rPr lang="ro-RO" i="1" dirty="0">
                <a:solidFill>
                  <a:schemeClr val="accent1"/>
                </a:solidFill>
              </a:rPr>
              <a:t>p</a:t>
            </a:r>
            <a:r>
              <a:rPr lang="en-US" i="1" dirty="0">
                <a:solidFill>
                  <a:schemeClr val="accent1"/>
                </a:solidFill>
              </a:rPr>
              <a:t>++</a:t>
            </a:r>
            <a:r>
              <a:rPr lang="en-US" dirty="0"/>
              <a:t>, </a:t>
            </a:r>
            <a:r>
              <a:rPr lang="en-US" dirty="0" err="1"/>
              <a:t>iar</a:t>
            </a:r>
            <a:r>
              <a:rPr lang="en-US" dirty="0"/>
              <a:t> </a:t>
            </a:r>
            <a:r>
              <a:rPr lang="ro-RO" dirty="0"/>
              <a:t>regiunea</a:t>
            </a:r>
            <a:r>
              <a:rPr lang="en-US" dirty="0"/>
              <a:t> </a:t>
            </a:r>
            <a:r>
              <a:rPr lang="en-US" dirty="0" err="1"/>
              <a:t>centrală</a:t>
            </a:r>
            <a:r>
              <a:rPr lang="en-US" dirty="0"/>
              <a:t> </a:t>
            </a:r>
            <a:r>
              <a:rPr lang="en-US" i="1" dirty="0">
                <a:solidFill>
                  <a:schemeClr val="accent1"/>
                </a:solidFill>
              </a:rPr>
              <a:t>n</a:t>
            </a:r>
            <a:r>
              <a:rPr lang="en-US" dirty="0">
                <a:solidFill>
                  <a:schemeClr val="accent1"/>
                </a:solidFill>
              </a:rPr>
              <a:t> </a:t>
            </a:r>
            <a:r>
              <a:rPr lang="en-US" dirty="0"/>
              <a:t>are un </a:t>
            </a:r>
            <a:r>
              <a:rPr lang="en-US" dirty="0" err="1"/>
              <a:t>nivel</a:t>
            </a:r>
            <a:r>
              <a:rPr lang="en-US" dirty="0"/>
              <a:t> de </a:t>
            </a:r>
            <a:r>
              <a:rPr lang="en-US" dirty="0" err="1"/>
              <a:t>dopaj</a:t>
            </a:r>
            <a:r>
              <a:rPr lang="en-US" dirty="0"/>
              <a:t> </a:t>
            </a:r>
            <a:r>
              <a:rPr lang="ro-RO" dirty="0"/>
              <a:t>practic</a:t>
            </a:r>
            <a:r>
              <a:rPr lang="en-US" dirty="0"/>
              <a:t> constant </a:t>
            </a:r>
            <a:r>
              <a:rPr lang="ro-RO" dirty="0"/>
              <a:t>lângă regiunea</a:t>
            </a:r>
            <a:r>
              <a:rPr lang="en-US" dirty="0"/>
              <a:t> </a:t>
            </a:r>
            <a:r>
              <a:rPr lang="ro-RO" i="1" dirty="0">
                <a:solidFill>
                  <a:schemeClr val="accent1"/>
                </a:solidFill>
              </a:rPr>
              <a:t>n</a:t>
            </a:r>
            <a:r>
              <a:rPr lang="en-US" i="1" dirty="0">
                <a:solidFill>
                  <a:schemeClr val="accent1"/>
                </a:solidFill>
              </a:rPr>
              <a:t>+</a:t>
            </a:r>
            <a:r>
              <a:rPr lang="en-US" dirty="0"/>
              <a:t>, </a:t>
            </a:r>
            <a:r>
              <a:rPr lang="en-US" dirty="0" err="1"/>
              <a:t>dar</a:t>
            </a:r>
            <a:r>
              <a:rPr lang="en-US" dirty="0"/>
              <a:t> </a:t>
            </a:r>
            <a:r>
              <a:rPr lang="en-US" dirty="0" err="1"/>
              <a:t>spre</a:t>
            </a:r>
            <a:r>
              <a:rPr lang="en-US" dirty="0"/>
              <a:t> </a:t>
            </a:r>
            <a:r>
              <a:rPr lang="en-US" dirty="0" err="1"/>
              <a:t>regiunea</a:t>
            </a:r>
            <a:r>
              <a:rPr lang="en-US" dirty="0"/>
              <a:t> </a:t>
            </a:r>
            <a:r>
              <a:rPr lang="ro-RO" i="1" dirty="0">
                <a:solidFill>
                  <a:schemeClr val="accent1"/>
                </a:solidFill>
              </a:rPr>
              <a:t>p</a:t>
            </a:r>
            <a:r>
              <a:rPr lang="en-US" i="1" dirty="0">
                <a:solidFill>
                  <a:schemeClr val="accent1"/>
                </a:solidFill>
              </a:rPr>
              <a:t>++ </a:t>
            </a:r>
            <a:r>
              <a:rPr lang="en-US" dirty="0" err="1"/>
              <a:t>nivelul</a:t>
            </a:r>
            <a:r>
              <a:rPr lang="en-US" dirty="0"/>
              <a:t> de </a:t>
            </a:r>
            <a:r>
              <a:rPr lang="en-US" dirty="0" err="1"/>
              <a:t>dopaj</a:t>
            </a:r>
            <a:r>
              <a:rPr lang="en-US" dirty="0"/>
              <a:t> </a:t>
            </a:r>
            <a:r>
              <a:rPr lang="en-US" dirty="0" err="1"/>
              <a:t>este</a:t>
            </a:r>
            <a:r>
              <a:rPr lang="en-US" dirty="0"/>
              <a:t> </a:t>
            </a:r>
            <a:r>
              <a:rPr lang="en-US" dirty="0" err="1"/>
              <a:t>crescut</a:t>
            </a:r>
            <a:r>
              <a:rPr lang="en-US" dirty="0"/>
              <a:t>. </a:t>
            </a:r>
            <a:r>
              <a:rPr lang="en-US" dirty="0" err="1"/>
              <a:t>astfel</a:t>
            </a:r>
            <a:r>
              <a:rPr lang="en-US" dirty="0"/>
              <a:t> </a:t>
            </a:r>
            <a:r>
              <a:rPr lang="en-US" dirty="0" err="1"/>
              <a:t>încât</a:t>
            </a:r>
            <a:r>
              <a:rPr lang="en-US" dirty="0"/>
              <a:t> </a:t>
            </a:r>
            <a:r>
              <a:rPr lang="en-US" dirty="0" err="1"/>
              <a:t>există</a:t>
            </a:r>
            <a:r>
              <a:rPr lang="en-US" dirty="0"/>
              <a:t> o </a:t>
            </a:r>
            <a:r>
              <a:rPr lang="en-US" dirty="0" err="1"/>
              <a:t>schimbare</a:t>
            </a:r>
            <a:r>
              <a:rPr lang="en-US" dirty="0"/>
              <a:t> </a:t>
            </a:r>
            <a:r>
              <a:rPr lang="en-US" dirty="0" err="1"/>
              <a:t>mult</a:t>
            </a:r>
            <a:r>
              <a:rPr lang="en-US" dirty="0"/>
              <a:t> </a:t>
            </a:r>
            <a:r>
              <a:rPr lang="en-US" dirty="0" err="1"/>
              <a:t>mai</a:t>
            </a:r>
            <a:r>
              <a:rPr lang="en-US" dirty="0"/>
              <a:t> </a:t>
            </a:r>
            <a:r>
              <a:rPr lang="en-US" dirty="0" err="1"/>
              <a:t>accentuată</a:t>
            </a:r>
            <a:r>
              <a:rPr lang="en-US" dirty="0"/>
              <a:t> de la </a:t>
            </a:r>
            <a:r>
              <a:rPr lang="ro-RO" i="1" dirty="0">
                <a:solidFill>
                  <a:schemeClr val="accent1"/>
                </a:solidFill>
              </a:rPr>
              <a:t>n</a:t>
            </a:r>
            <a:r>
              <a:rPr lang="en-US" i="1" dirty="0">
                <a:solidFill>
                  <a:schemeClr val="accent1"/>
                </a:solidFill>
              </a:rPr>
              <a:t> </a:t>
            </a:r>
            <a:r>
              <a:rPr lang="en-US" dirty="0"/>
              <a:t>la </a:t>
            </a:r>
            <a:r>
              <a:rPr lang="ro-RO" i="1" dirty="0">
                <a:solidFill>
                  <a:schemeClr val="accent1"/>
                </a:solidFill>
              </a:rPr>
              <a:t>p</a:t>
            </a:r>
            <a:r>
              <a:rPr lang="en-US" i="1" dirty="0">
                <a:solidFill>
                  <a:schemeClr val="accent1"/>
                </a:solidFill>
              </a:rPr>
              <a:t>++ </a:t>
            </a:r>
            <a:r>
              <a:rPr lang="en-US" dirty="0" err="1"/>
              <a:t>decât</a:t>
            </a:r>
            <a:r>
              <a:rPr lang="en-US" dirty="0"/>
              <a:t> </a:t>
            </a:r>
            <a:r>
              <a:rPr lang="en-US" dirty="0" err="1"/>
              <a:t>este</a:t>
            </a:r>
            <a:r>
              <a:rPr lang="en-US" dirty="0"/>
              <a:t> </a:t>
            </a:r>
            <a:r>
              <a:rPr lang="en-US" dirty="0" err="1"/>
              <a:t>pentru</a:t>
            </a:r>
            <a:r>
              <a:rPr lang="en-US" dirty="0"/>
              <a:t> </a:t>
            </a:r>
            <a:r>
              <a:rPr lang="en-US" dirty="0" err="1"/>
              <a:t>dioda</a:t>
            </a:r>
            <a:r>
              <a:rPr lang="en-US" dirty="0"/>
              <a:t> </a:t>
            </a:r>
            <a:r>
              <a:rPr lang="ro-RO" dirty="0"/>
              <a:t>abruptă</a:t>
            </a:r>
            <a:r>
              <a:rPr lang="en-US" dirty="0"/>
              <a:t>.</a:t>
            </a:r>
            <a:endParaRPr lang="ro-RO" dirty="0"/>
          </a:p>
        </p:txBody>
      </p:sp>
      <p:pic>
        <p:nvPicPr>
          <p:cNvPr id="4" name="Picture 3"/>
          <p:cNvPicPr>
            <a:picLocks noChangeAspect="1"/>
          </p:cNvPicPr>
          <p:nvPr/>
        </p:nvPicPr>
        <p:blipFill>
          <a:blip r:embed="rId2"/>
          <a:stretch>
            <a:fillRect/>
          </a:stretch>
        </p:blipFill>
        <p:spPr>
          <a:xfrm>
            <a:off x="1879827" y="1482635"/>
            <a:ext cx="4362450" cy="2124075"/>
          </a:xfrm>
          <a:prstGeom prst="rect">
            <a:avLst/>
          </a:prstGeom>
        </p:spPr>
      </p:pic>
      <p:pic>
        <p:nvPicPr>
          <p:cNvPr id="5" name="Picture 4"/>
          <p:cNvPicPr>
            <a:picLocks noChangeAspect="1"/>
          </p:cNvPicPr>
          <p:nvPr/>
        </p:nvPicPr>
        <p:blipFill>
          <a:blip r:embed="rId3"/>
          <a:stretch>
            <a:fillRect/>
          </a:stretch>
        </p:blipFill>
        <p:spPr>
          <a:xfrm>
            <a:off x="1841727" y="3641544"/>
            <a:ext cx="4400550" cy="3076575"/>
          </a:xfrm>
          <a:prstGeom prst="rect">
            <a:avLst/>
          </a:prstGeom>
        </p:spPr>
      </p:pic>
    </p:spTree>
    <p:extLst>
      <p:ext uri="{BB962C8B-B14F-4D97-AF65-F5344CB8AC3E}">
        <p14:creationId xmlns:p14="http://schemas.microsoft.com/office/powerpoint/2010/main" val="26078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804864"/>
            <a:ext cx="6572250" cy="642937"/>
          </a:xfrm>
        </p:spPr>
        <p:txBody>
          <a:bodyPr>
            <a:normAutofit fontScale="90000"/>
          </a:bodyPr>
          <a:lstStyle/>
          <a:p>
            <a:r>
              <a:rPr lang="ro-RO" dirty="0"/>
              <a:t>Parametrii varactorului</a:t>
            </a:r>
          </a:p>
        </p:txBody>
      </p:sp>
      <p:sp>
        <p:nvSpPr>
          <p:cNvPr id="3" name="Content Placeholder 2"/>
          <p:cNvSpPr>
            <a:spLocks noGrp="1"/>
          </p:cNvSpPr>
          <p:nvPr>
            <p:ph idx="1"/>
          </p:nvPr>
        </p:nvSpPr>
        <p:spPr>
          <a:xfrm>
            <a:off x="1828800" y="2016125"/>
            <a:ext cx="8458200" cy="3449638"/>
          </a:xfrm>
        </p:spPr>
        <p:txBody>
          <a:bodyPr>
            <a:normAutofit fontScale="77500" lnSpcReduction="20000"/>
          </a:bodyPr>
          <a:lstStyle/>
          <a:p>
            <a:r>
              <a:rPr lang="ro-RO" dirty="0" err="1"/>
              <a:t>Varactorii</a:t>
            </a:r>
            <a:r>
              <a:rPr lang="ro-RO" dirty="0"/>
              <a:t> </a:t>
            </a:r>
            <a:r>
              <a:rPr lang="ro-RO" dirty="0" err="1"/>
              <a:t>opereaza</a:t>
            </a:r>
            <a:r>
              <a:rPr lang="ro-RO" dirty="0"/>
              <a:t> de regulă la tensiuni inverse 0-20 V, dar sunt și </a:t>
            </a:r>
            <a:r>
              <a:rPr lang="ro-RO" dirty="0" err="1"/>
              <a:t>pină</a:t>
            </a:r>
            <a:r>
              <a:rPr lang="ro-RO" dirty="0"/>
              <a:t> la 60 V.</a:t>
            </a:r>
          </a:p>
          <a:p>
            <a:r>
              <a:rPr lang="ro-RO" dirty="0"/>
              <a:t>Alt parametru cheie a varactorului este raportul capacitativ C</a:t>
            </a:r>
            <a:r>
              <a:rPr lang="ro-RO" baseline="-25000" dirty="0"/>
              <a:t>x</a:t>
            </a:r>
            <a:r>
              <a:rPr lang="ro-RO" dirty="0"/>
              <a:t>/C</a:t>
            </a:r>
            <a:r>
              <a:rPr lang="ro-RO" baseline="-25000" dirty="0"/>
              <a:t>y</a:t>
            </a:r>
            <a:r>
              <a:rPr lang="ro-RO" dirty="0"/>
              <a:t>, unde C</a:t>
            </a:r>
            <a:r>
              <a:rPr lang="ro-RO" baseline="-25000" dirty="0"/>
              <a:t>x</a:t>
            </a:r>
            <a:r>
              <a:rPr lang="ro-RO" dirty="0"/>
              <a:t> si </a:t>
            </a:r>
            <a:r>
              <a:rPr lang="ro-RO" i="1" dirty="0">
                <a:solidFill>
                  <a:schemeClr val="accent1"/>
                </a:solidFill>
              </a:rPr>
              <a:t>y</a:t>
            </a:r>
            <a:r>
              <a:rPr lang="ro-RO" dirty="0"/>
              <a:t> este la diferite valori de  polarizări</a:t>
            </a:r>
          </a:p>
          <a:p>
            <a:r>
              <a:rPr lang="ro-RO" dirty="0"/>
              <a:t>La schimbări între </a:t>
            </a:r>
            <a:r>
              <a:rPr lang="en-US" dirty="0"/>
              <a:t>2 </a:t>
            </a:r>
            <a:r>
              <a:rPr lang="ro-RO" dirty="0"/>
              <a:t>-</a:t>
            </a:r>
            <a:r>
              <a:rPr lang="en-US" dirty="0"/>
              <a:t> 20 </a:t>
            </a:r>
            <a:r>
              <a:rPr lang="en-US" dirty="0" err="1"/>
              <a:t>vol</a:t>
            </a:r>
            <a:r>
              <a:rPr lang="ro-RO" dirty="0"/>
              <a:t>ți o diodă abruptă poate exercita schimbări de capacitate de la </a:t>
            </a:r>
            <a:r>
              <a:rPr lang="en-US" dirty="0"/>
              <a:t>2.5 </a:t>
            </a:r>
            <a:r>
              <a:rPr lang="ro-RO" dirty="0"/>
              <a:t>la</a:t>
            </a:r>
            <a:r>
              <a:rPr lang="en-US" dirty="0"/>
              <a:t> 3, </a:t>
            </a:r>
            <a:r>
              <a:rPr lang="ro-RO" dirty="0"/>
              <a:t> iar cea </a:t>
            </a:r>
            <a:r>
              <a:rPr lang="en-US" dirty="0" err="1"/>
              <a:t>hyperabrupt</a:t>
            </a:r>
            <a:r>
              <a:rPr lang="ro-RO" dirty="0"/>
              <a:t>ă – dublu</a:t>
            </a:r>
            <a:r>
              <a:rPr lang="en-US" dirty="0"/>
              <a:t>.</a:t>
            </a:r>
            <a:endParaRPr lang="ro-RO" dirty="0"/>
          </a:p>
          <a:p>
            <a:r>
              <a:rPr lang="ro-RO" dirty="0"/>
              <a:t>Alt parametru – frecvența maximă de lucru</a:t>
            </a:r>
          </a:p>
          <a:p>
            <a:pPr marL="0" indent="0">
              <a:buNone/>
            </a:pPr>
            <a:r>
              <a:rPr lang="ro-RO" dirty="0"/>
              <a:t>Parametrul Q </a:t>
            </a:r>
          </a:p>
          <a:p>
            <a:pPr marL="0" indent="0">
              <a:buNone/>
            </a:pPr>
            <a:r>
              <a:rPr lang="ro-RO" dirty="0"/>
              <a:t>C – capacitatea </a:t>
            </a:r>
            <a:r>
              <a:rPr lang="ro-RO" dirty="0" err="1"/>
              <a:t>masurata</a:t>
            </a:r>
            <a:r>
              <a:rPr lang="ro-RO" dirty="0"/>
              <a:t> la un </a:t>
            </a:r>
            <a:r>
              <a:rPr lang="ro-RO" dirty="0" err="1"/>
              <a:t>potential</a:t>
            </a:r>
            <a:r>
              <a:rPr lang="ro-RO" dirty="0"/>
              <a:t> anume</a:t>
            </a:r>
          </a:p>
          <a:p>
            <a:pPr marL="0" indent="0">
              <a:buNone/>
            </a:pPr>
            <a:r>
              <a:rPr lang="ro-RO" dirty="0"/>
              <a:t>R – rezistenta serie a varactorului</a:t>
            </a:r>
          </a:p>
          <a:p>
            <a:pPr marL="0" indent="0">
              <a:buNone/>
            </a:pPr>
            <a:endParaRPr lang="ro-RO" dirty="0"/>
          </a:p>
        </p:txBody>
      </p:sp>
      <p:pic>
        <p:nvPicPr>
          <p:cNvPr id="4" name="Picture 3"/>
          <p:cNvPicPr>
            <a:picLocks noChangeAspect="1"/>
          </p:cNvPicPr>
          <p:nvPr/>
        </p:nvPicPr>
        <p:blipFill>
          <a:blip r:embed="rId2"/>
          <a:stretch>
            <a:fillRect/>
          </a:stretch>
        </p:blipFill>
        <p:spPr>
          <a:xfrm>
            <a:off x="8635481" y="4163008"/>
            <a:ext cx="1295400" cy="685800"/>
          </a:xfrm>
          <a:prstGeom prst="rect">
            <a:avLst/>
          </a:prstGeom>
        </p:spPr>
      </p:pic>
    </p:spTree>
    <p:extLst>
      <p:ext uri="{BB962C8B-B14F-4D97-AF65-F5344CB8AC3E}">
        <p14:creationId xmlns:p14="http://schemas.microsoft.com/office/powerpoint/2010/main" val="2934771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bwMode="auto">
          <a:xfrm>
            <a:off x="1752600" y="228600"/>
            <a:ext cx="8382000" cy="1049338"/>
          </a:xfrm>
        </p:spPr>
        <p:txBody>
          <a:bodyPr wrap="square" numCol="1" anchorCtr="0" compatLnSpc="1">
            <a:prstTxWarp prst="textNoShape">
              <a:avLst/>
            </a:prstTxWarp>
            <a:normAutofit fontScale="90000"/>
          </a:bodyPr>
          <a:lstStyle/>
          <a:p>
            <a:r>
              <a:rPr lang="ro-RO" altLang="ro-RO" cap="none"/>
              <a:t>VARACTORUL DE BARIERĂ </a:t>
            </a:r>
            <a:r>
              <a:rPr lang="en-US" altLang="ro-RO" cap="none"/>
              <a:t>A </a:t>
            </a:r>
            <a:r>
              <a:rPr lang="ro-RO" altLang="ro-RO" cap="none"/>
              <a:t>HETEROSTRUCTUR</a:t>
            </a:r>
            <a:r>
              <a:rPr lang="en-US" altLang="ro-RO" cap="none"/>
              <a:t>II</a:t>
            </a:r>
            <a:r>
              <a:rPr lang="ro-RO" altLang="ro-RO" cap="none"/>
              <a:t> (HBV) </a:t>
            </a:r>
            <a:endParaRPr lang="ru-RU" altLang="ro-RO" cap="none"/>
          </a:p>
        </p:txBody>
      </p:sp>
      <p:sp>
        <p:nvSpPr>
          <p:cNvPr id="75779" name="Объект 2"/>
          <p:cNvSpPr>
            <a:spLocks noGrp="1"/>
          </p:cNvSpPr>
          <p:nvPr>
            <p:ph idx="1"/>
          </p:nvPr>
        </p:nvSpPr>
        <p:spPr>
          <a:xfrm>
            <a:off x="1719263" y="1277938"/>
            <a:ext cx="4876800" cy="2165350"/>
          </a:xfrm>
        </p:spPr>
        <p:txBody>
          <a:bodyPr/>
          <a:lstStyle/>
          <a:p>
            <a:pPr marL="0" indent="0">
              <a:buNone/>
            </a:pPr>
            <a:r>
              <a:rPr lang="ro-RO" altLang="en-US" sz="1600" dirty="0"/>
              <a:t>Dispozitiv semiconductor care denotă o capacitate variabilă cu polarizare de tensiune,  similară cu o diodă varactor. </a:t>
            </a:r>
          </a:p>
          <a:p>
            <a:pPr marL="0" indent="0">
              <a:buNone/>
            </a:pPr>
            <a:r>
              <a:rPr lang="ro-RO" altLang="en-US" sz="1600" dirty="0"/>
              <a:t>Spre deosebire de o diodă, aceasta are o relație antisimetrică I-V și o relație simetrică capacitate-tensiune, așa cum se arată în grafic. </a:t>
            </a:r>
          </a:p>
          <a:p>
            <a:pPr marL="0" indent="0">
              <a:buNone/>
            </a:pPr>
            <a:r>
              <a:rPr lang="ro-RO" altLang="en-US" sz="1600" dirty="0"/>
              <a:t>Dispozitivul inventat de Erik Kollberg cu Anders Rydberg în 1989</a:t>
            </a:r>
          </a:p>
        </p:txBody>
      </p:sp>
      <p:pic>
        <p:nvPicPr>
          <p:cNvPr id="7578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6447" y="1059153"/>
            <a:ext cx="407193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Прямоугольник 5"/>
          <p:cNvSpPr>
            <a:spLocks noChangeArrowheads="1"/>
          </p:cNvSpPr>
          <p:nvPr/>
        </p:nvSpPr>
        <p:spPr bwMode="auto">
          <a:xfrm>
            <a:off x="1704976" y="4069053"/>
            <a:ext cx="89630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RO" altLang="en-US" sz="1600" dirty="0"/>
              <a:t>Se realizează prin separarea a 2 straturi din SC tip A cu un strat SC de tip B (cu Eg mai mare ca la SC A) ce conduce la formarea unei bariere intre 2 straturi SC A. SC A este de regulă dopat cu </a:t>
            </a:r>
            <a:r>
              <a:rPr lang="ro-RO" altLang="en-US" sz="1600" i="1" dirty="0"/>
              <a:t>n</a:t>
            </a:r>
            <a:r>
              <a:rPr lang="ro-RO" altLang="en-US" sz="1600" dirty="0"/>
              <a:t> (majoritari) la varierea potențialului purtătorii de sarcină se redistribuie și distanța dintre purtători in straturile A (separate de SC B) sunt diferite  În consecință obținem proprietăți similare condensatorului clasic în funcție de tensiunea polarizării.</a:t>
            </a:r>
          </a:p>
          <a:p>
            <a:pPr>
              <a:lnSpc>
                <a:spcPct val="100000"/>
              </a:lnSpc>
              <a:spcBef>
                <a:spcPct val="0"/>
              </a:spcBef>
              <a:buClrTx/>
              <a:buSzTx/>
              <a:buFontTx/>
              <a:buNone/>
            </a:pPr>
            <a:r>
              <a:rPr lang="ro-RO" altLang="en-US" sz="1600" dirty="0"/>
              <a:t>Aplicarea majoră – multiplicarea frecvenței joase în foarte înaltă (din cauza dependenței extrem de neliniare si puternice a C=f(U)</a:t>
            </a:r>
          </a:p>
          <a:p>
            <a:pPr>
              <a:lnSpc>
                <a:spcPct val="100000"/>
              </a:lnSpc>
              <a:spcBef>
                <a:spcPct val="0"/>
              </a:spcBef>
              <a:buClrTx/>
              <a:buSzTx/>
              <a:buFontTx/>
              <a:buNone/>
            </a:pPr>
            <a:r>
              <a:rPr lang="ro-RO" altLang="en-US" sz="1600" dirty="0"/>
              <a:t>Radioastronomie, securitatea informației comunicatii fara fir la viteze inalte</a:t>
            </a:r>
            <a:endParaRPr lang="ru-RU" alt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04800"/>
            <a:ext cx="6572250" cy="566738"/>
          </a:xfrm>
        </p:spPr>
        <p:txBody>
          <a:bodyPr>
            <a:normAutofit fontScale="90000"/>
          </a:bodyPr>
          <a:lstStyle/>
          <a:p>
            <a:pPr>
              <a:defRPr/>
            </a:pPr>
            <a:r>
              <a:rPr lang="en-US" dirty="0" err="1"/>
              <a:t>Avantaje</a:t>
            </a:r>
            <a:r>
              <a:rPr lang="en-US" dirty="0"/>
              <a:t> - </a:t>
            </a:r>
            <a:r>
              <a:rPr lang="en-US" dirty="0" err="1"/>
              <a:t>dezavantaje</a:t>
            </a:r>
            <a:endParaRPr lang="en-GB" dirty="0"/>
          </a:p>
        </p:txBody>
      </p:sp>
      <p:sp>
        <p:nvSpPr>
          <p:cNvPr id="77827" name="Content Placeholder 2"/>
          <p:cNvSpPr>
            <a:spLocks noGrp="1"/>
          </p:cNvSpPr>
          <p:nvPr>
            <p:ph idx="1"/>
          </p:nvPr>
        </p:nvSpPr>
        <p:spPr>
          <a:xfrm>
            <a:off x="1676400" y="909638"/>
            <a:ext cx="8839200" cy="5795962"/>
          </a:xfrm>
        </p:spPr>
        <p:txBody>
          <a:bodyPr>
            <a:normAutofit fontScale="92500" lnSpcReduction="10000"/>
          </a:bodyPr>
          <a:lstStyle/>
          <a:p>
            <a:r>
              <a:rPr lang="en-GB" altLang="en-US" dirty="0" err="1"/>
              <a:t>Zgomot</a:t>
            </a:r>
            <a:r>
              <a:rPr lang="en-GB" altLang="en-US" dirty="0"/>
              <a:t> </a:t>
            </a:r>
            <a:r>
              <a:rPr lang="en-GB" altLang="en-US" dirty="0" err="1"/>
              <a:t>scăzut</a:t>
            </a:r>
            <a:r>
              <a:rPr lang="en-GB" altLang="en-US" dirty="0"/>
              <a:t>: </a:t>
            </a:r>
            <a:r>
              <a:rPr lang="en-GB" altLang="en-US" dirty="0" err="1"/>
              <a:t>generează</a:t>
            </a:r>
            <a:r>
              <a:rPr lang="en-GB" altLang="en-US" dirty="0"/>
              <a:t> </a:t>
            </a:r>
            <a:r>
              <a:rPr lang="en-GB" altLang="en-US" dirty="0" err="1"/>
              <a:t>mai</a:t>
            </a:r>
            <a:r>
              <a:rPr lang="en-GB" altLang="en-US" dirty="0"/>
              <a:t> </a:t>
            </a:r>
            <a:r>
              <a:rPr lang="en-GB" altLang="en-US" dirty="0" err="1"/>
              <a:t>puțin</a:t>
            </a:r>
            <a:r>
              <a:rPr lang="en-GB" altLang="en-US" dirty="0"/>
              <a:t> </a:t>
            </a:r>
            <a:r>
              <a:rPr lang="en-GB" altLang="en-US" dirty="0" err="1"/>
              <a:t>zgomot</a:t>
            </a:r>
            <a:r>
              <a:rPr lang="en-GB" altLang="en-US" dirty="0"/>
              <a:t> </a:t>
            </a:r>
            <a:r>
              <a:rPr lang="en-GB" altLang="en-US" dirty="0" err="1"/>
              <a:t>în</a:t>
            </a:r>
            <a:r>
              <a:rPr lang="en-GB" altLang="en-US" dirty="0"/>
              <a:t> </a:t>
            </a:r>
            <a:r>
              <a:rPr lang="en-GB" altLang="en-US" dirty="0" err="1"/>
              <a:t>comparație</a:t>
            </a:r>
            <a:r>
              <a:rPr lang="en-GB" altLang="en-US" dirty="0"/>
              <a:t> cu  </a:t>
            </a:r>
            <a:r>
              <a:rPr lang="en-GB" altLang="en-US" dirty="0" err="1"/>
              <a:t>diodă</a:t>
            </a:r>
            <a:r>
              <a:rPr lang="en-GB" altLang="en-US" dirty="0"/>
              <a:t> </a:t>
            </a:r>
            <a:r>
              <a:rPr lang="ro-RO" altLang="en-US" i="1" dirty="0"/>
              <a:t>p-n</a:t>
            </a:r>
            <a:r>
              <a:rPr lang="en-GB" altLang="en-US" dirty="0"/>
              <a:t>.</a:t>
            </a:r>
            <a:r>
              <a:rPr lang="ro-RO" altLang="en-US" dirty="0"/>
              <a:t> </a:t>
            </a:r>
            <a:r>
              <a:rPr lang="en-GB" altLang="en-US" dirty="0"/>
              <a:t> </a:t>
            </a:r>
            <a:r>
              <a:rPr lang="en-GB" altLang="en-US" dirty="0" err="1"/>
              <a:t>Astfel</a:t>
            </a:r>
            <a:r>
              <a:rPr lang="en-GB" altLang="en-US" dirty="0"/>
              <a:t>, </a:t>
            </a:r>
            <a:r>
              <a:rPr lang="en-GB" altLang="en-US" dirty="0" err="1"/>
              <a:t>pierderea</a:t>
            </a:r>
            <a:r>
              <a:rPr lang="en-GB" altLang="en-US" dirty="0"/>
              <a:t> de </a:t>
            </a:r>
            <a:r>
              <a:rPr lang="en-GB" altLang="en-US" dirty="0" err="1"/>
              <a:t>energie</a:t>
            </a:r>
            <a:r>
              <a:rPr lang="en-GB" altLang="en-US" dirty="0"/>
              <a:t> din </a:t>
            </a:r>
            <a:r>
              <a:rPr lang="en-GB" altLang="en-US" dirty="0" err="1"/>
              <a:t>cauza</a:t>
            </a:r>
            <a:r>
              <a:rPr lang="en-GB" altLang="en-US" dirty="0"/>
              <a:t> </a:t>
            </a:r>
            <a:r>
              <a:rPr lang="en-GB" altLang="en-US" dirty="0" err="1"/>
              <a:t>zgomotului</a:t>
            </a:r>
            <a:r>
              <a:rPr lang="en-GB" altLang="en-US" dirty="0"/>
              <a:t> </a:t>
            </a:r>
            <a:r>
              <a:rPr lang="en-GB" altLang="en-US" dirty="0" err="1"/>
              <a:t>este</a:t>
            </a:r>
            <a:r>
              <a:rPr lang="en-GB" altLang="en-US" dirty="0"/>
              <a:t> </a:t>
            </a:r>
            <a:r>
              <a:rPr lang="en-GB" altLang="en-US" dirty="0" err="1"/>
              <a:t>mică</a:t>
            </a:r>
            <a:r>
              <a:rPr lang="en-GB" altLang="en-US" dirty="0"/>
              <a:t> </a:t>
            </a:r>
            <a:r>
              <a:rPr lang="en-GB" altLang="en-US" dirty="0" err="1"/>
              <a:t>în</a:t>
            </a:r>
            <a:r>
              <a:rPr lang="en-GB" altLang="en-US" dirty="0"/>
              <a:t> </a:t>
            </a:r>
            <a:r>
              <a:rPr lang="en-GB" altLang="en-US" dirty="0" err="1"/>
              <a:t>diodele</a:t>
            </a:r>
            <a:r>
              <a:rPr lang="en-GB" altLang="en-US" dirty="0"/>
              <a:t> </a:t>
            </a:r>
            <a:r>
              <a:rPr lang="en-GB" altLang="en-US" dirty="0" err="1"/>
              <a:t>varactor</a:t>
            </a:r>
            <a:r>
              <a:rPr lang="en-GB" altLang="en-US" dirty="0"/>
              <a:t>.</a:t>
            </a:r>
          </a:p>
          <a:p>
            <a:r>
              <a:rPr lang="en-GB" altLang="en-US" dirty="0" err="1"/>
              <a:t>Portabilitate</a:t>
            </a:r>
            <a:r>
              <a:rPr lang="en-GB" altLang="en-US" dirty="0"/>
              <a:t>: Este </a:t>
            </a:r>
            <a:r>
              <a:rPr lang="en-GB" altLang="en-US" dirty="0" err="1"/>
              <a:t>portabil</a:t>
            </a:r>
            <a:r>
              <a:rPr lang="en-GB" altLang="en-US" dirty="0"/>
              <a:t> </a:t>
            </a:r>
            <a:r>
              <a:rPr lang="en-GB" altLang="en-US" dirty="0" err="1"/>
              <a:t>datorită</a:t>
            </a:r>
            <a:r>
              <a:rPr lang="en-GB" altLang="en-US" dirty="0"/>
              <a:t> </a:t>
            </a:r>
            <a:r>
              <a:rPr lang="en-GB" altLang="en-US" dirty="0" err="1"/>
              <a:t>dimensiunilor</a:t>
            </a:r>
            <a:r>
              <a:rPr lang="en-GB" altLang="en-US" dirty="0"/>
              <a:t> </a:t>
            </a:r>
            <a:r>
              <a:rPr lang="en-GB" altLang="en-US" dirty="0" err="1"/>
              <a:t>mici</a:t>
            </a:r>
            <a:r>
              <a:rPr lang="en-GB" altLang="en-US" dirty="0"/>
              <a:t> </a:t>
            </a:r>
            <a:r>
              <a:rPr lang="en-GB" altLang="en-US" dirty="0" err="1"/>
              <a:t>și</a:t>
            </a:r>
            <a:r>
              <a:rPr lang="en-GB" altLang="en-US" dirty="0"/>
              <a:t> </a:t>
            </a:r>
            <a:r>
              <a:rPr lang="en-GB" altLang="en-US" dirty="0" err="1"/>
              <a:t>ușoare</a:t>
            </a:r>
            <a:r>
              <a:rPr lang="en-GB" altLang="en-US" dirty="0"/>
              <a:t>.</a:t>
            </a:r>
          </a:p>
          <a:p>
            <a:r>
              <a:rPr lang="en-GB" altLang="en-US" dirty="0" err="1"/>
              <a:t>Fiabilitate</a:t>
            </a:r>
            <a:r>
              <a:rPr lang="en-GB" altLang="en-US" dirty="0"/>
              <a:t>: Este </a:t>
            </a:r>
            <a:r>
              <a:rPr lang="en-GB" altLang="en-US" dirty="0" err="1"/>
              <a:t>mai</a:t>
            </a:r>
            <a:r>
              <a:rPr lang="en-GB" altLang="en-US" dirty="0"/>
              <a:t> </a:t>
            </a:r>
            <a:r>
              <a:rPr lang="en-GB" altLang="en-US" dirty="0" err="1"/>
              <a:t>fiabil</a:t>
            </a:r>
            <a:r>
              <a:rPr lang="en-GB" altLang="en-US" dirty="0"/>
              <a:t> </a:t>
            </a:r>
            <a:r>
              <a:rPr lang="en-GB" altLang="en-US" dirty="0" err="1"/>
              <a:t>decât</a:t>
            </a:r>
            <a:r>
              <a:rPr lang="en-GB" altLang="en-US" dirty="0"/>
              <a:t> </a:t>
            </a:r>
            <a:r>
              <a:rPr lang="en-GB" altLang="en-US" dirty="0" err="1"/>
              <a:t>alte</a:t>
            </a:r>
            <a:r>
              <a:rPr lang="en-GB" altLang="en-US" dirty="0"/>
              <a:t> diode de </a:t>
            </a:r>
            <a:r>
              <a:rPr lang="en-GB" altLang="en-US" dirty="0" err="1"/>
              <a:t>joncțiune</a:t>
            </a:r>
            <a:r>
              <a:rPr lang="en-GB" altLang="en-US" dirty="0"/>
              <a:t> P-N.</a:t>
            </a:r>
          </a:p>
          <a:p>
            <a:r>
              <a:rPr lang="en-GB" altLang="en-US" dirty="0"/>
              <a:t>Economic: </a:t>
            </a:r>
            <a:r>
              <a:rPr lang="en-GB" altLang="en-US" dirty="0" err="1"/>
              <a:t>este</a:t>
            </a:r>
            <a:r>
              <a:rPr lang="en-GB" altLang="en-US" dirty="0"/>
              <a:t> o </a:t>
            </a:r>
            <a:r>
              <a:rPr lang="en-GB" altLang="en-US" dirty="0" err="1"/>
              <a:t>diodă</a:t>
            </a:r>
            <a:r>
              <a:rPr lang="en-GB" altLang="en-US" dirty="0"/>
              <a:t> low-cost, </a:t>
            </a:r>
            <a:r>
              <a:rPr lang="en-GB" altLang="en-US" dirty="0" err="1"/>
              <a:t>astfel</a:t>
            </a:r>
            <a:r>
              <a:rPr lang="en-GB" altLang="en-US" dirty="0"/>
              <a:t>, economic </a:t>
            </a:r>
            <a:r>
              <a:rPr lang="en-GB" altLang="en-US" dirty="0" err="1"/>
              <a:t>în</a:t>
            </a:r>
            <a:r>
              <a:rPr lang="en-GB" altLang="en-US" dirty="0"/>
              <a:t> </a:t>
            </a:r>
            <a:r>
              <a:rPr lang="en-GB" altLang="en-US" dirty="0" err="1"/>
              <a:t>diferite</a:t>
            </a:r>
            <a:r>
              <a:rPr lang="en-GB" altLang="en-US" dirty="0"/>
              <a:t> </a:t>
            </a:r>
            <a:r>
              <a:rPr lang="en-GB" altLang="en-US" dirty="0" err="1"/>
              <a:t>aplicații</a:t>
            </a:r>
            <a:r>
              <a:rPr lang="en-GB" altLang="en-US" dirty="0"/>
              <a:t>.</a:t>
            </a:r>
          </a:p>
          <a:p>
            <a:pPr marL="0" indent="0">
              <a:buNone/>
            </a:pPr>
            <a:r>
              <a:rPr lang="en-GB" altLang="en-US" dirty="0" err="1"/>
              <a:t>Dezavantaje</a:t>
            </a:r>
            <a:r>
              <a:rPr lang="en-GB" altLang="en-US" dirty="0"/>
              <a:t> </a:t>
            </a:r>
          </a:p>
          <a:p>
            <a:r>
              <a:rPr lang="en-GB" altLang="en-US" dirty="0" err="1"/>
              <a:t>Acestea</a:t>
            </a:r>
            <a:r>
              <a:rPr lang="en-GB" altLang="en-US" dirty="0"/>
              <a:t> </a:t>
            </a:r>
            <a:r>
              <a:rPr lang="en-GB" altLang="en-US" dirty="0" err="1"/>
              <a:t>sunt</a:t>
            </a:r>
            <a:r>
              <a:rPr lang="en-GB" altLang="en-US" dirty="0"/>
              <a:t> </a:t>
            </a:r>
            <a:r>
              <a:rPr lang="en-GB" altLang="en-US" dirty="0" err="1"/>
              <a:t>concepute</a:t>
            </a:r>
            <a:r>
              <a:rPr lang="en-GB" altLang="en-US" dirty="0"/>
              <a:t> special </a:t>
            </a:r>
            <a:r>
              <a:rPr lang="en-GB" altLang="en-US" dirty="0" err="1"/>
              <a:t>pentru</a:t>
            </a:r>
            <a:r>
              <a:rPr lang="en-GB" altLang="en-US" dirty="0"/>
              <a:t> a </a:t>
            </a:r>
            <a:r>
              <a:rPr lang="en-GB" altLang="en-US" dirty="0" err="1"/>
              <a:t>funcționa</a:t>
            </a:r>
            <a:r>
              <a:rPr lang="en-GB" altLang="en-US" dirty="0"/>
              <a:t> </a:t>
            </a:r>
            <a:r>
              <a:rPr lang="en-GB" altLang="en-US" dirty="0" err="1"/>
              <a:t>în</a:t>
            </a:r>
            <a:r>
              <a:rPr lang="en-GB" altLang="en-US" dirty="0"/>
              <a:t> </a:t>
            </a:r>
            <a:r>
              <a:rPr lang="en-GB" altLang="en-US" dirty="0" err="1"/>
              <a:t>modul</a:t>
            </a:r>
            <a:r>
              <a:rPr lang="en-GB" altLang="en-US" dirty="0"/>
              <a:t> invers </a:t>
            </a:r>
            <a:r>
              <a:rPr lang="en-GB" altLang="en-US" dirty="0" err="1"/>
              <a:t>polarizat</a:t>
            </a:r>
            <a:r>
              <a:rPr lang="en-GB" altLang="en-US" dirty="0"/>
              <a:t>, au </a:t>
            </a:r>
            <a:r>
              <a:rPr lang="en-GB" altLang="en-US" dirty="0" err="1"/>
              <a:t>cea</a:t>
            </a:r>
            <a:r>
              <a:rPr lang="en-GB" altLang="en-US" dirty="0"/>
              <a:t> </a:t>
            </a:r>
            <a:r>
              <a:rPr lang="en-GB" altLang="en-US" dirty="0" err="1"/>
              <a:t>mai</a:t>
            </a:r>
            <a:r>
              <a:rPr lang="en-GB" altLang="en-US" dirty="0"/>
              <a:t> </a:t>
            </a:r>
            <a:r>
              <a:rPr lang="en-GB" altLang="en-US" dirty="0" err="1"/>
              <a:t>mică</a:t>
            </a:r>
            <a:r>
              <a:rPr lang="en-GB" altLang="en-US" dirty="0"/>
              <a:t> </a:t>
            </a:r>
            <a:r>
              <a:rPr lang="en-GB" altLang="en-US" dirty="0" err="1"/>
              <a:t>utilitate</a:t>
            </a:r>
            <a:r>
              <a:rPr lang="en-GB" altLang="en-US" dirty="0"/>
              <a:t> </a:t>
            </a:r>
            <a:r>
              <a:rPr lang="en-GB" altLang="en-US" dirty="0" err="1"/>
              <a:t>când</a:t>
            </a:r>
            <a:r>
              <a:rPr lang="en-GB" altLang="en-US" dirty="0"/>
              <a:t> </a:t>
            </a:r>
            <a:r>
              <a:rPr lang="en-GB" altLang="en-US" dirty="0" err="1"/>
              <a:t>sunt</a:t>
            </a:r>
            <a:r>
              <a:rPr lang="en-GB" altLang="en-US" dirty="0"/>
              <a:t> </a:t>
            </a:r>
            <a:r>
              <a:rPr lang="en-GB" altLang="en-US" dirty="0" err="1"/>
              <a:t>acționate</a:t>
            </a:r>
            <a:r>
              <a:rPr lang="en-GB" altLang="en-US" dirty="0"/>
              <a:t> la </a:t>
            </a:r>
            <a:r>
              <a:rPr lang="en-GB" altLang="en-US" dirty="0" err="1"/>
              <a:t>polarizare</a:t>
            </a:r>
            <a:r>
              <a:rPr lang="en-GB" altLang="en-US" dirty="0"/>
              <a:t> </a:t>
            </a:r>
            <a:r>
              <a:rPr lang="en-GB" altLang="en-US" dirty="0" err="1"/>
              <a:t>directa</a:t>
            </a:r>
            <a:endParaRPr lang="ro-RO" altLang="en-US" dirty="0"/>
          </a:p>
          <a:p>
            <a:endParaRPr lang="ro-RO" altLang="en-US" dirty="0"/>
          </a:p>
          <a:p>
            <a:pPr marL="0" indent="0">
              <a:buNone/>
            </a:pPr>
            <a:r>
              <a:rPr lang="en-GB" altLang="en-US" dirty="0">
                <a:hlinkClick r:id="rId2"/>
              </a:rPr>
              <a:t>https://www.youtube.com/watch?v=PEzuUix19cA</a:t>
            </a:r>
            <a:endParaRPr lang="ro-RO" altLang="en-US" dirty="0"/>
          </a:p>
          <a:p>
            <a:pPr marL="0" indent="0">
              <a:buNone/>
            </a:pPr>
            <a:endParaRPr lang="ro-RO" altLang="en-US" dirty="0"/>
          </a:p>
          <a:p>
            <a:endParaRPr lang="en-GB"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9628" y="218515"/>
            <a:ext cx="6834528" cy="770253"/>
          </a:xfrm>
        </p:spPr>
        <p:txBody>
          <a:bodyPr vert="horz" wrap="square" lIns="0" tIns="159300" rIns="0" bIns="0" rtlCol="0" anchor="t">
            <a:spAutoFit/>
          </a:bodyPr>
          <a:lstStyle/>
          <a:p>
            <a:pPr marL="1053469">
              <a:defRPr/>
            </a:pPr>
            <a:r>
              <a:rPr lang="ro-MD" dirty="0"/>
              <a:t>Dioda tunel</a:t>
            </a:r>
            <a:r>
              <a:rPr dirty="0"/>
              <a:t> (</a:t>
            </a:r>
            <a:r>
              <a:rPr lang="ro-MD" dirty="0"/>
              <a:t>dioda </a:t>
            </a:r>
            <a:r>
              <a:rPr dirty="0"/>
              <a:t>Esaki</a:t>
            </a:r>
            <a:r>
              <a:rPr lang="ro-MD" dirty="0"/>
              <a:t>)</a:t>
            </a:r>
            <a:endParaRPr dirty="0"/>
          </a:p>
        </p:txBody>
      </p:sp>
      <p:sp>
        <p:nvSpPr>
          <p:cNvPr id="91139" name="object 3"/>
          <p:cNvSpPr txBox="1">
            <a:spLocks noChangeArrowheads="1"/>
          </p:cNvSpPr>
          <p:nvPr/>
        </p:nvSpPr>
        <p:spPr bwMode="auto">
          <a:xfrm>
            <a:off x="1774628" y="1175679"/>
            <a:ext cx="866477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MD" altLang="en-US" sz="1425" dirty="0">
                <a:latin typeface="Arial" panose="020B0604020202020204" pitchFamily="34" charset="0"/>
                <a:cs typeface="Arial" panose="020B0604020202020204" pitchFamily="34" charset="0"/>
              </a:rPr>
              <a:t>Dioda tunel este o </a:t>
            </a:r>
            <a:r>
              <a:rPr lang="ro-MD" altLang="en-US" sz="1425" dirty="0" err="1">
                <a:latin typeface="Arial" panose="020B0604020202020204" pitchFamily="34" charset="0"/>
                <a:cs typeface="Arial" panose="020B0604020202020204" pitchFamily="34" charset="0"/>
              </a:rPr>
              <a:t>pn</a:t>
            </a:r>
            <a:r>
              <a:rPr lang="ro-MD" altLang="en-US" sz="1425" dirty="0">
                <a:latin typeface="Arial" panose="020B0604020202020204" pitchFamily="34" charset="0"/>
                <a:cs typeface="Arial" panose="020B0604020202020204" pitchFamily="34" charset="0"/>
              </a:rPr>
              <a:t> </a:t>
            </a:r>
            <a:r>
              <a:rPr lang="ro-MD" altLang="en-US" sz="1425" dirty="0" err="1">
                <a:latin typeface="Arial" panose="020B0604020202020204" pitchFamily="34" charset="0"/>
                <a:cs typeface="Arial" panose="020B0604020202020204" pitchFamily="34" charset="0"/>
              </a:rPr>
              <a:t>ioncțiune</a:t>
            </a:r>
            <a:r>
              <a:rPr lang="ro-MD" altLang="en-US" sz="1425" dirty="0">
                <a:latin typeface="Arial" panose="020B0604020202020204" pitchFamily="34" charset="0"/>
                <a:cs typeface="Arial" panose="020B0604020202020204" pitchFamily="34" charset="0"/>
              </a:rPr>
              <a:t> cu rezistența diferențială negativă</a:t>
            </a:r>
            <a:r>
              <a:rPr lang="en-US" altLang="en-US" sz="1425" dirty="0">
                <a:latin typeface="Arial" panose="020B0604020202020204" pitchFamily="34" charset="0"/>
                <a:cs typeface="Arial" panose="020B0604020202020204" pitchFamily="34" charset="0"/>
              </a:rPr>
              <a:t>. </a:t>
            </a:r>
            <a:r>
              <a:rPr lang="ro-MD" altLang="en-US" sz="1425" dirty="0">
                <a:latin typeface="Arial" panose="020B0604020202020204" pitchFamily="34" charset="0"/>
                <a:cs typeface="Arial" panose="020B0604020202020204" pitchFamily="34" charset="0"/>
              </a:rPr>
              <a:t>Acea</a:t>
            </a:r>
            <a:r>
              <a:rPr lang="en-US" altLang="en-US" sz="1425" dirty="0" err="1">
                <a:latin typeface="Arial" panose="020B0604020202020204" pitchFamily="34" charset="0"/>
                <a:cs typeface="Arial" panose="020B0604020202020204" pitchFamily="34" charset="0"/>
              </a:rPr>
              <a:t>sta</a:t>
            </a:r>
            <a:r>
              <a:rPr lang="ro-MD" altLang="en-US" sz="1425" dirty="0">
                <a:latin typeface="Arial" panose="020B0604020202020204" pitchFamily="34" charset="0"/>
                <a:cs typeface="Arial" panose="020B0604020202020204" pitchFamily="34" charset="0"/>
              </a:rPr>
              <a:t> înseamnă, că, când tensiunea aplicată crește – curentul va scade prin diodă</a:t>
            </a:r>
            <a:endParaRPr lang="en-US" altLang="en-US" sz="1425" dirty="0">
              <a:latin typeface="Arial" panose="020B0604020202020204" pitchFamily="34" charset="0"/>
              <a:cs typeface="Arial" panose="020B0604020202020204" pitchFamily="34" charset="0"/>
            </a:endParaRPr>
          </a:p>
        </p:txBody>
      </p:sp>
      <p:sp>
        <p:nvSpPr>
          <p:cNvPr id="91140" name="object 4"/>
          <p:cNvSpPr>
            <a:spLocks noChangeArrowheads="1"/>
          </p:cNvSpPr>
          <p:nvPr/>
        </p:nvSpPr>
        <p:spPr bwMode="auto">
          <a:xfrm>
            <a:off x="8605837" y="1524001"/>
            <a:ext cx="1766292" cy="219663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1141" name="object 5"/>
          <p:cNvSpPr>
            <a:spLocks noChangeArrowheads="1"/>
          </p:cNvSpPr>
          <p:nvPr/>
        </p:nvSpPr>
        <p:spPr bwMode="auto">
          <a:xfrm>
            <a:off x="6839545" y="4724401"/>
            <a:ext cx="3532584" cy="143113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1142" name="object 6"/>
          <p:cNvSpPr txBox="1">
            <a:spLocks noChangeArrowheads="1"/>
          </p:cNvSpPr>
          <p:nvPr/>
        </p:nvSpPr>
        <p:spPr bwMode="auto">
          <a:xfrm>
            <a:off x="5123260" y="2153469"/>
            <a:ext cx="2572940" cy="15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RO" altLang="en-US" sz="975" dirty="0">
                <a:solidFill>
                  <a:srgbClr val="FF0000"/>
                </a:solidFill>
                <a:latin typeface="Arial" panose="020B0604020202020204" pitchFamily="34" charset="0"/>
                <a:cs typeface="Arial" panose="020B0604020202020204" pitchFamily="34" charset="0"/>
              </a:rPr>
              <a:t>Inventat de Leon </a:t>
            </a:r>
            <a:r>
              <a:rPr lang="en-US" altLang="en-US" sz="975" dirty="0">
                <a:solidFill>
                  <a:srgbClr val="FF0000"/>
                </a:solidFill>
                <a:latin typeface="Arial" panose="020B0604020202020204" pitchFamily="34" charset="0"/>
                <a:cs typeface="Arial" panose="020B0604020202020204" pitchFamily="34" charset="0"/>
              </a:rPr>
              <a:t>Esaki    19</a:t>
            </a:r>
            <a:r>
              <a:rPr lang="ro-RO" altLang="en-US" sz="975" dirty="0">
                <a:solidFill>
                  <a:srgbClr val="FF0000"/>
                </a:solidFill>
                <a:latin typeface="Arial" panose="020B0604020202020204" pitchFamily="34" charset="0"/>
                <a:cs typeface="Arial" panose="020B0604020202020204" pitchFamily="34" charset="0"/>
              </a:rPr>
              <a:t>57</a:t>
            </a:r>
            <a:endParaRPr lang="en-US" altLang="en-US" sz="975" dirty="0">
              <a:latin typeface="Arial" panose="020B0604020202020204" pitchFamily="34" charset="0"/>
              <a:cs typeface="Arial" panose="020B0604020202020204" pitchFamily="34" charset="0"/>
            </a:endParaRPr>
          </a:p>
        </p:txBody>
      </p:sp>
      <p:sp>
        <p:nvSpPr>
          <p:cNvPr id="91144" name="object 8"/>
          <p:cNvSpPr>
            <a:spLocks noChangeArrowheads="1"/>
          </p:cNvSpPr>
          <p:nvPr/>
        </p:nvSpPr>
        <p:spPr bwMode="auto">
          <a:xfrm>
            <a:off x="1703189" y="2830647"/>
            <a:ext cx="2183011" cy="224379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1147" name="object 11"/>
          <p:cNvSpPr>
            <a:spLocks noChangeArrowheads="1"/>
          </p:cNvSpPr>
          <p:nvPr/>
        </p:nvSpPr>
        <p:spPr bwMode="auto">
          <a:xfrm>
            <a:off x="2049066" y="1967373"/>
            <a:ext cx="1684735" cy="68445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12" name="object 12"/>
          <p:cNvSpPr txBox="1"/>
          <p:nvPr/>
        </p:nvSpPr>
        <p:spPr>
          <a:xfrm>
            <a:off x="9028512" y="5584031"/>
            <a:ext cx="92869" cy="141064"/>
          </a:xfrm>
          <a:prstGeom prst="rect">
            <a:avLst/>
          </a:prstGeom>
        </p:spPr>
        <p:txBody>
          <a:bodyPr lIns="0" tIns="0" rIns="0" bIns="0">
            <a:spAutoFit/>
          </a:bodyPr>
          <a:lstStyle/>
          <a:p>
            <a:pPr marL="9517">
              <a:lnSpc>
                <a:spcPts val="1136"/>
              </a:lnSpc>
              <a:defRPr/>
            </a:pPr>
            <a:r>
              <a:rPr sz="1049" spc="-4" dirty="0">
                <a:latin typeface="Arial"/>
                <a:cs typeface="Arial"/>
              </a:rPr>
              <a:t>1</a:t>
            </a:r>
            <a:endParaRPr sz="1049">
              <a:latin typeface="Arial"/>
              <a:cs typeface="Arial"/>
            </a:endParaRPr>
          </a:p>
        </p:txBody>
      </p:sp>
      <p:sp>
        <p:nvSpPr>
          <p:cNvPr id="13" name="object 13"/>
          <p:cNvSpPr txBox="1"/>
          <p:nvPr/>
        </p:nvSpPr>
        <p:spPr>
          <a:xfrm>
            <a:off x="2970612" y="5124450"/>
            <a:ext cx="1096565" cy="141064"/>
          </a:xfrm>
          <a:prstGeom prst="rect">
            <a:avLst/>
          </a:prstGeom>
        </p:spPr>
        <p:txBody>
          <a:bodyPr lIns="0" tIns="0" rIns="0" bIns="0">
            <a:spAutoFit/>
          </a:bodyPr>
          <a:lstStyle/>
          <a:p>
            <a:pPr marL="9517">
              <a:lnSpc>
                <a:spcPts val="1136"/>
              </a:lnSpc>
              <a:defRPr/>
            </a:pPr>
            <a:r>
              <a:rPr sz="1049" spc="-8" dirty="0">
                <a:solidFill>
                  <a:srgbClr val="006500"/>
                </a:solidFill>
                <a:latin typeface="Arial"/>
                <a:cs typeface="Arial"/>
              </a:rPr>
              <a:t>Regular </a:t>
            </a:r>
            <a:r>
              <a:rPr sz="1049" spc="-4" dirty="0">
                <a:solidFill>
                  <a:srgbClr val="006500"/>
                </a:solidFill>
                <a:latin typeface="Arial"/>
                <a:cs typeface="Arial"/>
              </a:rPr>
              <a:t>p-n</a:t>
            </a:r>
            <a:r>
              <a:rPr sz="1049" spc="-34" dirty="0">
                <a:solidFill>
                  <a:srgbClr val="006500"/>
                </a:solidFill>
                <a:latin typeface="Arial"/>
                <a:cs typeface="Arial"/>
              </a:rPr>
              <a:t> </a:t>
            </a:r>
            <a:r>
              <a:rPr sz="1049" spc="-8" dirty="0">
                <a:solidFill>
                  <a:srgbClr val="006500"/>
                </a:solidFill>
                <a:latin typeface="Arial"/>
                <a:cs typeface="Arial"/>
              </a:rPr>
              <a:t>Diode</a:t>
            </a:r>
            <a:endParaRPr sz="1049">
              <a:latin typeface="Arial"/>
              <a:cs typeface="Arial"/>
            </a:endParaRPr>
          </a:p>
        </p:txBody>
      </p:sp>
      <p:sp>
        <p:nvSpPr>
          <p:cNvPr id="14" name="object 14"/>
          <p:cNvSpPr txBox="1"/>
          <p:nvPr/>
        </p:nvSpPr>
        <p:spPr>
          <a:xfrm>
            <a:off x="4657726" y="5182792"/>
            <a:ext cx="809625" cy="141064"/>
          </a:xfrm>
          <a:prstGeom prst="rect">
            <a:avLst/>
          </a:prstGeom>
        </p:spPr>
        <p:txBody>
          <a:bodyPr lIns="0" tIns="0" rIns="0" bIns="0">
            <a:spAutoFit/>
          </a:bodyPr>
          <a:lstStyle/>
          <a:p>
            <a:pPr marL="9517">
              <a:lnSpc>
                <a:spcPts val="1136"/>
              </a:lnSpc>
              <a:defRPr/>
            </a:pPr>
            <a:r>
              <a:rPr sz="1049" spc="-8" dirty="0">
                <a:solidFill>
                  <a:srgbClr val="006500"/>
                </a:solidFill>
                <a:latin typeface="Arial"/>
                <a:cs typeface="Arial"/>
              </a:rPr>
              <a:t>Tunnel</a:t>
            </a:r>
            <a:r>
              <a:rPr sz="1049" spc="-45" dirty="0">
                <a:solidFill>
                  <a:srgbClr val="006500"/>
                </a:solidFill>
                <a:latin typeface="Arial"/>
                <a:cs typeface="Arial"/>
              </a:rPr>
              <a:t> </a:t>
            </a:r>
            <a:r>
              <a:rPr sz="1049" spc="-8" dirty="0">
                <a:solidFill>
                  <a:srgbClr val="006500"/>
                </a:solidFill>
                <a:latin typeface="Arial"/>
                <a:cs typeface="Arial"/>
              </a:rPr>
              <a:t>Diode</a:t>
            </a:r>
            <a:endParaRPr sz="1049">
              <a:latin typeface="Arial"/>
              <a:cs typeface="Arial"/>
            </a:endParaRPr>
          </a:p>
        </p:txBody>
      </p:sp>
      <p:pic>
        <p:nvPicPr>
          <p:cNvPr id="3" name="Picture 2"/>
          <p:cNvPicPr>
            <a:picLocks noChangeAspect="1"/>
          </p:cNvPicPr>
          <p:nvPr/>
        </p:nvPicPr>
        <p:blipFill>
          <a:blip r:embed="rId6"/>
          <a:stretch>
            <a:fillRect/>
          </a:stretch>
        </p:blipFill>
        <p:spPr>
          <a:xfrm>
            <a:off x="3886200" y="2924538"/>
            <a:ext cx="2949527" cy="2017759"/>
          </a:xfrm>
          <a:prstGeom prst="rect">
            <a:avLst/>
          </a:prstGeom>
        </p:spPr>
      </p:pic>
    </p:spTree>
    <p:extLst>
      <p:ext uri="{BB962C8B-B14F-4D97-AF65-F5344CB8AC3E}">
        <p14:creationId xmlns:p14="http://schemas.microsoft.com/office/powerpoint/2010/main" val="3374610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E8479B5-5769-2BB3-F91F-5C8439C9766A}"/>
              </a:ext>
            </a:extLst>
          </p:cNvPr>
          <p:cNvSpPr>
            <a:spLocks noGrp="1"/>
          </p:cNvSpPr>
          <p:nvPr>
            <p:ph type="title"/>
          </p:nvPr>
        </p:nvSpPr>
        <p:spPr/>
        <p:txBody>
          <a:bodyPr/>
          <a:lstStyle/>
          <a:p>
            <a:r>
              <a:rPr lang="ro-RO" dirty="0"/>
              <a:t>Capacitatea de barieră,</a:t>
            </a:r>
            <a:endParaRPr lang="en-US" dirty="0"/>
          </a:p>
        </p:txBody>
      </p:sp>
      <p:pic>
        <p:nvPicPr>
          <p:cNvPr id="5" name="Imagine 4">
            <a:extLst>
              <a:ext uri="{FF2B5EF4-FFF2-40B4-BE49-F238E27FC236}">
                <a16:creationId xmlns:a16="http://schemas.microsoft.com/office/drawing/2014/main" id="{1C69AFC4-BF60-0544-B8F5-B4E9E62C39FA}"/>
              </a:ext>
            </a:extLst>
          </p:cNvPr>
          <p:cNvPicPr>
            <a:picLocks noChangeAspect="1"/>
          </p:cNvPicPr>
          <p:nvPr/>
        </p:nvPicPr>
        <p:blipFill>
          <a:blip r:embed="rId2"/>
          <a:stretch>
            <a:fillRect/>
          </a:stretch>
        </p:blipFill>
        <p:spPr>
          <a:xfrm>
            <a:off x="720836" y="2220686"/>
            <a:ext cx="3968319" cy="2725985"/>
          </a:xfrm>
          <a:prstGeom prst="rect">
            <a:avLst/>
          </a:prstGeom>
        </p:spPr>
      </p:pic>
      <p:pic>
        <p:nvPicPr>
          <p:cNvPr id="7" name="Imagine 6">
            <a:extLst>
              <a:ext uri="{FF2B5EF4-FFF2-40B4-BE49-F238E27FC236}">
                <a16:creationId xmlns:a16="http://schemas.microsoft.com/office/drawing/2014/main" id="{FA71E87A-EFAF-6919-14F9-2C075549D4CC}"/>
              </a:ext>
            </a:extLst>
          </p:cNvPr>
          <p:cNvPicPr>
            <a:picLocks noChangeAspect="1"/>
          </p:cNvPicPr>
          <p:nvPr/>
        </p:nvPicPr>
        <p:blipFill>
          <a:blip r:embed="rId3"/>
          <a:stretch>
            <a:fillRect/>
          </a:stretch>
        </p:blipFill>
        <p:spPr>
          <a:xfrm>
            <a:off x="4854512" y="1946593"/>
            <a:ext cx="3199730" cy="2964814"/>
          </a:xfrm>
          <a:prstGeom prst="rect">
            <a:avLst/>
          </a:prstGeom>
        </p:spPr>
      </p:pic>
      <p:sp>
        <p:nvSpPr>
          <p:cNvPr id="9" name="CasetăText 8">
            <a:extLst>
              <a:ext uri="{FF2B5EF4-FFF2-40B4-BE49-F238E27FC236}">
                <a16:creationId xmlns:a16="http://schemas.microsoft.com/office/drawing/2014/main" id="{9F7C2C4E-C157-5768-29E8-EFB38336B840}"/>
              </a:ext>
            </a:extLst>
          </p:cNvPr>
          <p:cNvSpPr txBox="1"/>
          <p:nvPr/>
        </p:nvSpPr>
        <p:spPr>
          <a:xfrm>
            <a:off x="720836" y="5172318"/>
            <a:ext cx="3261049" cy="369332"/>
          </a:xfrm>
          <a:prstGeom prst="rect">
            <a:avLst/>
          </a:prstGeom>
          <a:noFill/>
        </p:spPr>
        <p:txBody>
          <a:bodyPr wrap="square">
            <a:spAutoFit/>
          </a:bodyPr>
          <a:lstStyle/>
          <a:p>
            <a:r>
              <a:rPr lang="en-US" dirty="0" err="1"/>
              <a:t>Capacitatea</a:t>
            </a:r>
            <a:r>
              <a:rPr lang="ro-RO" dirty="0"/>
              <a:t> convențională</a:t>
            </a:r>
            <a:endParaRPr lang="en-US" dirty="0"/>
          </a:p>
        </p:txBody>
      </p:sp>
      <p:sp>
        <p:nvSpPr>
          <p:cNvPr id="12" name="CasetăText 11">
            <a:extLst>
              <a:ext uri="{FF2B5EF4-FFF2-40B4-BE49-F238E27FC236}">
                <a16:creationId xmlns:a16="http://schemas.microsoft.com/office/drawing/2014/main" id="{6101EA4E-88A8-3D1F-1970-AA18C0EECCD0}"/>
              </a:ext>
            </a:extLst>
          </p:cNvPr>
          <p:cNvSpPr txBox="1"/>
          <p:nvPr/>
        </p:nvSpPr>
        <p:spPr>
          <a:xfrm>
            <a:off x="4300742" y="5875557"/>
            <a:ext cx="3918857" cy="369332"/>
          </a:xfrm>
          <a:prstGeom prst="rect">
            <a:avLst/>
          </a:prstGeom>
          <a:noFill/>
        </p:spPr>
        <p:txBody>
          <a:bodyPr wrap="square">
            <a:spAutoFit/>
          </a:bodyPr>
          <a:lstStyle/>
          <a:p>
            <a:r>
              <a:rPr lang="en-US" dirty="0" err="1"/>
              <a:t>Capacitatea</a:t>
            </a:r>
            <a:r>
              <a:rPr lang="ro-RO" dirty="0"/>
              <a:t> de barieră a p-n joncțiunii</a:t>
            </a:r>
            <a:endParaRPr lang="en-US" dirty="0"/>
          </a:p>
        </p:txBody>
      </p:sp>
      <p:pic>
        <p:nvPicPr>
          <p:cNvPr id="14" name="Imagine 13">
            <a:extLst>
              <a:ext uri="{FF2B5EF4-FFF2-40B4-BE49-F238E27FC236}">
                <a16:creationId xmlns:a16="http://schemas.microsoft.com/office/drawing/2014/main" id="{7C7BDFB6-F97A-61CE-71CA-B53CD70349CE}"/>
              </a:ext>
            </a:extLst>
          </p:cNvPr>
          <p:cNvPicPr>
            <a:picLocks noChangeAspect="1"/>
          </p:cNvPicPr>
          <p:nvPr/>
        </p:nvPicPr>
        <p:blipFill>
          <a:blip r:embed="rId4"/>
          <a:stretch>
            <a:fillRect/>
          </a:stretch>
        </p:blipFill>
        <p:spPr>
          <a:xfrm>
            <a:off x="8219599" y="1946593"/>
            <a:ext cx="3527541" cy="2964814"/>
          </a:xfrm>
          <a:prstGeom prst="rect">
            <a:avLst/>
          </a:prstGeom>
        </p:spPr>
      </p:pic>
      <p:sp>
        <p:nvSpPr>
          <p:cNvPr id="15" name="CasetăText 14">
            <a:extLst>
              <a:ext uri="{FF2B5EF4-FFF2-40B4-BE49-F238E27FC236}">
                <a16:creationId xmlns:a16="http://schemas.microsoft.com/office/drawing/2014/main" id="{926268C4-940D-E56A-A3D9-C1F0E89C2F9A}"/>
              </a:ext>
            </a:extLst>
          </p:cNvPr>
          <p:cNvSpPr txBox="1"/>
          <p:nvPr/>
        </p:nvSpPr>
        <p:spPr>
          <a:xfrm>
            <a:off x="8054242" y="5259095"/>
            <a:ext cx="3918857" cy="369332"/>
          </a:xfrm>
          <a:prstGeom prst="rect">
            <a:avLst/>
          </a:prstGeom>
          <a:noFill/>
        </p:spPr>
        <p:txBody>
          <a:bodyPr wrap="square">
            <a:spAutoFit/>
          </a:bodyPr>
          <a:lstStyle/>
          <a:p>
            <a:r>
              <a:rPr lang="en-US" dirty="0" err="1"/>
              <a:t>Capacitatea</a:t>
            </a:r>
            <a:r>
              <a:rPr lang="ro-RO" dirty="0"/>
              <a:t> de difuzie a p-n joncțiunii</a:t>
            </a:r>
            <a:endParaRPr lang="en-US" dirty="0"/>
          </a:p>
        </p:txBody>
      </p:sp>
    </p:spTree>
    <p:extLst>
      <p:ext uri="{BB962C8B-B14F-4D97-AF65-F5344CB8AC3E}">
        <p14:creationId xmlns:p14="http://schemas.microsoft.com/office/powerpoint/2010/main" val="416434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La polarizarea:</a:t>
            </a:r>
          </a:p>
        </p:txBody>
      </p:sp>
      <p:pic>
        <p:nvPicPr>
          <p:cNvPr id="5" name="Content Placeholder 4"/>
          <p:cNvPicPr>
            <a:picLocks noGrp="1" noChangeAspect="1"/>
          </p:cNvPicPr>
          <p:nvPr>
            <p:ph sz="half" idx="1"/>
          </p:nvPr>
        </p:nvPicPr>
        <p:blipFill>
          <a:blip r:embed="rId2"/>
          <a:stretch>
            <a:fillRect/>
          </a:stretch>
        </p:blipFill>
        <p:spPr>
          <a:xfrm>
            <a:off x="1676401" y="1451535"/>
            <a:ext cx="3125787" cy="2430431"/>
          </a:xfrm>
          <a:prstGeom prst="rect">
            <a:avLst/>
          </a:prstGeom>
        </p:spPr>
      </p:pic>
      <p:pic>
        <p:nvPicPr>
          <p:cNvPr id="6" name="Picture 5"/>
          <p:cNvPicPr>
            <a:picLocks noChangeAspect="1"/>
          </p:cNvPicPr>
          <p:nvPr/>
        </p:nvPicPr>
        <p:blipFill>
          <a:blip r:embed="rId3"/>
          <a:stretch>
            <a:fillRect/>
          </a:stretch>
        </p:blipFill>
        <p:spPr>
          <a:xfrm>
            <a:off x="1981201" y="5442786"/>
            <a:ext cx="8391525" cy="1390650"/>
          </a:xfrm>
          <a:prstGeom prst="rect">
            <a:avLst/>
          </a:prstGeom>
        </p:spPr>
      </p:pic>
      <p:pic>
        <p:nvPicPr>
          <p:cNvPr id="8" name="Picture 7"/>
          <p:cNvPicPr>
            <a:picLocks noChangeAspect="1"/>
          </p:cNvPicPr>
          <p:nvPr/>
        </p:nvPicPr>
        <p:blipFill>
          <a:blip r:embed="rId4"/>
          <a:stretch>
            <a:fillRect/>
          </a:stretch>
        </p:blipFill>
        <p:spPr>
          <a:xfrm>
            <a:off x="3429001" y="3972922"/>
            <a:ext cx="1806097" cy="967824"/>
          </a:xfrm>
          <a:prstGeom prst="rect">
            <a:avLst/>
          </a:prstGeom>
        </p:spPr>
      </p:pic>
      <p:pic>
        <p:nvPicPr>
          <p:cNvPr id="9" name="Picture 8"/>
          <p:cNvPicPr>
            <a:picLocks noChangeAspect="1"/>
          </p:cNvPicPr>
          <p:nvPr/>
        </p:nvPicPr>
        <p:blipFill>
          <a:blip r:embed="rId5"/>
          <a:stretch>
            <a:fillRect/>
          </a:stretch>
        </p:blipFill>
        <p:spPr>
          <a:xfrm>
            <a:off x="5235097" y="1449211"/>
            <a:ext cx="5432903" cy="2633734"/>
          </a:xfrm>
          <a:prstGeom prst="rect">
            <a:avLst/>
          </a:prstGeom>
        </p:spPr>
      </p:pic>
    </p:spTree>
    <p:extLst>
      <p:ext uri="{BB962C8B-B14F-4D97-AF65-F5344CB8AC3E}">
        <p14:creationId xmlns:p14="http://schemas.microsoft.com/office/powerpoint/2010/main" val="1269522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04800"/>
            <a:ext cx="874063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54480" y="5486401"/>
            <a:ext cx="8915400" cy="646331"/>
          </a:xfrm>
          <a:prstGeom prst="rect">
            <a:avLst/>
          </a:prstGeom>
        </p:spPr>
        <p:txBody>
          <a:bodyPr wrap="square">
            <a:spAutoFit/>
          </a:bodyPr>
          <a:lstStyle/>
          <a:p>
            <a:r>
              <a:rPr lang="ro-RO" b="1" dirty="0">
                <a:solidFill>
                  <a:srgbClr val="333333"/>
                </a:solidFill>
                <a:latin typeface="Open Sans" panose="020B0606030504020204" pitchFamily="34" charset="0"/>
              </a:rPr>
              <a:t>II. Regiunea sărăcită – foarte îngustă  de 5 – 10 nm, deci comparabil cu citiva atomi</a:t>
            </a:r>
            <a:endParaRPr lang="ro-RO" b="1" dirty="0"/>
          </a:p>
        </p:txBody>
      </p:sp>
    </p:spTree>
    <p:custDataLst>
      <p:tags r:id="rId1"/>
    </p:custDataLst>
    <p:extLst>
      <p:ext uri="{BB962C8B-B14F-4D97-AF65-F5344CB8AC3E}">
        <p14:creationId xmlns:p14="http://schemas.microsoft.com/office/powerpoint/2010/main" val="2454135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400" y="38100"/>
            <a:ext cx="7467600" cy="3407404"/>
          </a:xfrm>
          <a:prstGeom prst="rect">
            <a:avLst/>
          </a:prstGeom>
        </p:spPr>
      </p:pic>
      <p:pic>
        <p:nvPicPr>
          <p:cNvPr id="3" name="Picture 2"/>
          <p:cNvPicPr>
            <a:picLocks noChangeAspect="1"/>
          </p:cNvPicPr>
          <p:nvPr/>
        </p:nvPicPr>
        <p:blipFill>
          <a:blip r:embed="rId3"/>
          <a:stretch>
            <a:fillRect/>
          </a:stretch>
        </p:blipFill>
        <p:spPr>
          <a:xfrm>
            <a:off x="2438401" y="3657601"/>
            <a:ext cx="6919553" cy="3044293"/>
          </a:xfrm>
          <a:prstGeom prst="rect">
            <a:avLst/>
          </a:prstGeom>
        </p:spPr>
      </p:pic>
    </p:spTree>
    <p:extLst>
      <p:ext uri="{BB962C8B-B14F-4D97-AF65-F5344CB8AC3E}">
        <p14:creationId xmlns:p14="http://schemas.microsoft.com/office/powerpoint/2010/main" val="66074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28600"/>
            <a:ext cx="8686800" cy="1754326"/>
          </a:xfrm>
          <a:prstGeom prst="rect">
            <a:avLst/>
          </a:prstGeom>
        </p:spPr>
        <p:txBody>
          <a:bodyPr wrap="square">
            <a:spAutoFit/>
          </a:bodyPr>
          <a:lstStyle/>
          <a:p>
            <a:r>
              <a:rPr lang="ro-RO" dirty="0"/>
              <a:t>Într-o diodă tunel fără polarizare, din cauza dopajului </a:t>
            </a:r>
            <a:r>
              <a:rPr lang="en-US" dirty="0" err="1"/>
              <a:t>puternic</a:t>
            </a:r>
            <a:r>
              <a:rPr lang="ro-RO" dirty="0"/>
              <a:t>, </a:t>
            </a:r>
            <a:r>
              <a:rPr lang="en-US" dirty="0"/>
              <a:t>BC n-SC</a:t>
            </a:r>
            <a:r>
              <a:rPr lang="ro-RO" dirty="0"/>
              <a:t> se suprapune cu </a:t>
            </a:r>
            <a:r>
              <a:rPr lang="en-US" dirty="0"/>
              <a:t>BV</a:t>
            </a:r>
            <a:r>
              <a:rPr lang="ro-RO" dirty="0"/>
              <a:t> a </a:t>
            </a:r>
            <a:r>
              <a:rPr lang="en-US" dirty="0"/>
              <a:t>p-SC</a:t>
            </a:r>
            <a:r>
              <a:rPr lang="ro-RO" dirty="0"/>
              <a:t>. Electronii din</a:t>
            </a:r>
            <a:r>
              <a:rPr lang="en-US" dirty="0"/>
              <a:t> </a:t>
            </a:r>
            <a:r>
              <a:rPr lang="ro-RO" dirty="0"/>
              <a:t>n</a:t>
            </a:r>
            <a:r>
              <a:rPr lang="en-US" dirty="0"/>
              <a:t>-SC </a:t>
            </a:r>
            <a:r>
              <a:rPr lang="ro-RO" dirty="0"/>
              <a:t>ș golurile p SC vor fi la același nivel de energie. Unii electroni tunelează din BC a n-SC spre BV a p-SC cu creșterea temperaturii.  Similar, golurile se vor muta de la BV a p-SC spre BC a n-SC. Curentul net va fi zero, deoarece un număr egal de electroni și goluri care curg în direcții opuse.</a:t>
            </a:r>
            <a:r>
              <a:rPr lang="en-US" dirty="0"/>
              <a:t> </a:t>
            </a:r>
            <a:r>
              <a:rPr lang="en-US" b="1" dirty="0">
                <a:solidFill>
                  <a:schemeClr val="accent1"/>
                </a:solidFill>
              </a:rPr>
              <a:t>P α e (-A *E *b *W)</a:t>
            </a:r>
            <a:r>
              <a:rPr lang="ro-RO" dirty="0"/>
              <a:t> unde </a:t>
            </a:r>
            <a:r>
              <a:rPr lang="en-US" dirty="0"/>
              <a:t>P – </a:t>
            </a:r>
            <a:r>
              <a:rPr lang="ro-RO" dirty="0"/>
              <a:t>p</a:t>
            </a:r>
            <a:r>
              <a:rPr lang="en-US" dirty="0" err="1"/>
              <a:t>robabilit</a:t>
            </a:r>
            <a:r>
              <a:rPr lang="ro-RO" dirty="0"/>
              <a:t>atea</a:t>
            </a:r>
            <a:r>
              <a:rPr lang="en-US" dirty="0"/>
              <a:t> </a:t>
            </a:r>
            <a:r>
              <a:rPr lang="ro-RO" dirty="0"/>
              <a:t>că particulele vor trece bariera, </a:t>
            </a:r>
            <a:r>
              <a:rPr lang="en-US" dirty="0"/>
              <a:t>W – </a:t>
            </a:r>
            <a:r>
              <a:rPr lang="ro-RO" dirty="0"/>
              <a:t>lățimea barierei, </a:t>
            </a:r>
            <a:r>
              <a:rPr lang="en-US" dirty="0"/>
              <a:t>E – </a:t>
            </a:r>
            <a:r>
              <a:rPr lang="ro-RO" dirty="0"/>
              <a:t>e</a:t>
            </a:r>
            <a:r>
              <a:rPr lang="en-US" dirty="0" err="1"/>
              <a:t>nerg</a:t>
            </a:r>
            <a:r>
              <a:rPr lang="ro-RO" dirty="0"/>
              <a:t>ia barierei</a:t>
            </a:r>
          </a:p>
        </p:txBody>
      </p:sp>
      <p:pic>
        <p:nvPicPr>
          <p:cNvPr id="3" name="Picture 2"/>
          <p:cNvPicPr>
            <a:picLocks noChangeAspect="1"/>
          </p:cNvPicPr>
          <p:nvPr/>
        </p:nvPicPr>
        <p:blipFill>
          <a:blip r:embed="rId3"/>
          <a:stretch>
            <a:fillRect/>
          </a:stretch>
        </p:blipFill>
        <p:spPr>
          <a:xfrm>
            <a:off x="1554019" y="2001399"/>
            <a:ext cx="3103387" cy="4343400"/>
          </a:xfrm>
          <a:prstGeom prst="rect">
            <a:avLst/>
          </a:prstGeom>
        </p:spPr>
      </p:pic>
      <p:pic>
        <p:nvPicPr>
          <p:cNvPr id="4" name="Picture 3"/>
          <p:cNvPicPr>
            <a:picLocks noChangeAspect="1"/>
          </p:cNvPicPr>
          <p:nvPr/>
        </p:nvPicPr>
        <p:blipFill>
          <a:blip r:embed="rId4"/>
          <a:stretch>
            <a:fillRect/>
          </a:stretch>
        </p:blipFill>
        <p:spPr>
          <a:xfrm>
            <a:off x="7191696" y="1987398"/>
            <a:ext cx="3437981" cy="4359710"/>
          </a:xfrm>
          <a:prstGeom prst="rect">
            <a:avLst/>
          </a:prstGeom>
        </p:spPr>
      </p:pic>
      <p:sp>
        <p:nvSpPr>
          <p:cNvPr id="5" name="Rectangle 4"/>
          <p:cNvSpPr/>
          <p:nvPr/>
        </p:nvSpPr>
        <p:spPr>
          <a:xfrm>
            <a:off x="4895304" y="2209801"/>
            <a:ext cx="2324100" cy="3693319"/>
          </a:xfrm>
          <a:prstGeom prst="rect">
            <a:avLst/>
          </a:prstGeom>
        </p:spPr>
        <p:txBody>
          <a:bodyPr wrap="square">
            <a:spAutoFit/>
          </a:bodyPr>
          <a:lstStyle/>
          <a:p>
            <a:r>
              <a:rPr lang="ro-RO" dirty="0"/>
              <a:t>La polarizare mică, mai mică decât potențialul de barieră format de regiunea sărăcită, nu există un flux de curent direct prin </a:t>
            </a:r>
            <a:r>
              <a:rPr lang="ro-RO" i="1" dirty="0"/>
              <a:t>p-n</a:t>
            </a:r>
            <a:r>
              <a:rPr lang="ro-RO" dirty="0"/>
              <a:t> joncțiune. Dar, un număr minim de electroni din BC a regiunii </a:t>
            </a:r>
            <a:r>
              <a:rPr lang="ro-RO" i="1" dirty="0"/>
              <a:t>n</a:t>
            </a:r>
            <a:r>
              <a:rPr lang="ro-RO" dirty="0"/>
              <a:t> va începe să treacă în BV a regiunii </a:t>
            </a:r>
            <a:r>
              <a:rPr lang="ro-RO" i="1" dirty="0"/>
              <a:t>p</a:t>
            </a:r>
            <a:r>
              <a:rPr lang="ro-RO" dirty="0"/>
              <a:t>.  Aceasta creează un mic curent direct. </a:t>
            </a:r>
          </a:p>
        </p:txBody>
      </p:sp>
    </p:spTree>
    <p:extLst>
      <p:ext uri="{BB962C8B-B14F-4D97-AF65-F5344CB8AC3E}">
        <p14:creationId xmlns:p14="http://schemas.microsoft.com/office/powerpoint/2010/main" val="4003096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1" y="1524001"/>
            <a:ext cx="3429491" cy="4721661"/>
          </a:xfrm>
          <a:prstGeom prst="rect">
            <a:avLst/>
          </a:prstGeom>
        </p:spPr>
      </p:pic>
      <p:pic>
        <p:nvPicPr>
          <p:cNvPr id="3" name="Picture 2"/>
          <p:cNvPicPr>
            <a:picLocks noChangeAspect="1"/>
          </p:cNvPicPr>
          <p:nvPr/>
        </p:nvPicPr>
        <p:blipFill>
          <a:blip r:embed="rId3"/>
          <a:stretch>
            <a:fillRect/>
          </a:stretch>
        </p:blipFill>
        <p:spPr>
          <a:xfrm>
            <a:off x="7239000" y="1637440"/>
            <a:ext cx="3429000" cy="4696866"/>
          </a:xfrm>
          <a:prstGeom prst="rect">
            <a:avLst/>
          </a:prstGeom>
        </p:spPr>
      </p:pic>
      <p:sp>
        <p:nvSpPr>
          <p:cNvPr id="4" name="Rectangle 3"/>
          <p:cNvSpPr/>
          <p:nvPr/>
        </p:nvSpPr>
        <p:spPr>
          <a:xfrm>
            <a:off x="1828800" y="152401"/>
            <a:ext cx="8686800" cy="1200329"/>
          </a:xfrm>
          <a:prstGeom prst="rect">
            <a:avLst/>
          </a:prstGeom>
        </p:spPr>
        <p:txBody>
          <a:bodyPr wrap="square">
            <a:spAutoFit/>
          </a:bodyPr>
          <a:lstStyle/>
          <a:p>
            <a:r>
              <a:rPr lang="ro-RO" dirty="0"/>
              <a:t>La creșterea tensiunii de polarizare, crește și numărul de electroni liberi generați în partea n-SC și a golurilor di p-SC. Datorită creșterii tensiunii, suprapunerea dintre benzi este de asemenea crescută. Curentul maxim de tunel curge atunci când nivelul de energie al BC din n-SC și nivelul de energie al BV din p-SC devin egale.</a:t>
            </a:r>
          </a:p>
        </p:txBody>
      </p:sp>
      <p:sp>
        <p:nvSpPr>
          <p:cNvPr id="5" name="Rectangle 4"/>
          <p:cNvSpPr/>
          <p:nvPr/>
        </p:nvSpPr>
        <p:spPr>
          <a:xfrm>
            <a:off x="4906418" y="1364570"/>
            <a:ext cx="2430456" cy="4524315"/>
          </a:xfrm>
          <a:prstGeom prst="rect">
            <a:avLst/>
          </a:prstGeom>
        </p:spPr>
        <p:txBody>
          <a:bodyPr wrap="square">
            <a:spAutoFit/>
          </a:bodyPr>
          <a:lstStyle/>
          <a:p>
            <a:r>
              <a:rPr lang="ro-RO" dirty="0"/>
              <a:t>O creștere suplimentară a tensiunii aplicate va provoca o epuizare a tunelării a  purtătorilor de sarcină și ușoară nealiniere a BC și a BV. Totuși, va exista o suprapunere între BC și BV. Electronii se deplasează din Bca n-SC în BV a p-SC. Prin urmare, acest lucru face ca un curent mic să mai circule dar curentul final  de tunelare începe să scadă.</a:t>
            </a:r>
          </a:p>
        </p:txBody>
      </p:sp>
    </p:spTree>
    <p:extLst>
      <p:ext uri="{BB962C8B-B14F-4D97-AF65-F5344CB8AC3E}">
        <p14:creationId xmlns:p14="http://schemas.microsoft.com/office/powerpoint/2010/main" val="2389985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457200"/>
            <a:ext cx="8153400" cy="923330"/>
          </a:xfrm>
          <a:prstGeom prst="rect">
            <a:avLst/>
          </a:prstGeom>
        </p:spPr>
        <p:txBody>
          <a:bodyPr wrap="square">
            <a:spAutoFit/>
          </a:bodyPr>
          <a:lstStyle/>
          <a:p>
            <a:r>
              <a:rPr lang="ro-RO" dirty="0"/>
              <a:t>Curentul de tunel va fi zero atunci când tensiunea aplicată crește mai mult. La aceste niveluri de tensiune, BV și BC nu se mai suprapun. Acest lucru face ca dioda tunel să treacă în regim de funcționare ca la  clasică diodă de joncțiune p-n.</a:t>
            </a:r>
          </a:p>
        </p:txBody>
      </p:sp>
      <p:pic>
        <p:nvPicPr>
          <p:cNvPr id="3" name="Picture 2"/>
          <p:cNvPicPr>
            <a:picLocks noChangeAspect="1"/>
          </p:cNvPicPr>
          <p:nvPr/>
        </p:nvPicPr>
        <p:blipFill>
          <a:blip r:embed="rId2"/>
          <a:stretch>
            <a:fillRect/>
          </a:stretch>
        </p:blipFill>
        <p:spPr>
          <a:xfrm>
            <a:off x="2057401" y="1752600"/>
            <a:ext cx="4168501" cy="4389500"/>
          </a:xfrm>
          <a:prstGeom prst="rect">
            <a:avLst/>
          </a:prstGeom>
        </p:spPr>
      </p:pic>
      <p:sp>
        <p:nvSpPr>
          <p:cNvPr id="4" name="Rectangle 3"/>
          <p:cNvSpPr/>
          <p:nvPr/>
        </p:nvSpPr>
        <p:spPr>
          <a:xfrm>
            <a:off x="6581502" y="1905001"/>
            <a:ext cx="3451499" cy="3693319"/>
          </a:xfrm>
          <a:prstGeom prst="rect">
            <a:avLst/>
          </a:prstGeom>
        </p:spPr>
        <p:txBody>
          <a:bodyPr wrap="square">
            <a:spAutoFit/>
          </a:bodyPr>
          <a:lstStyle/>
          <a:p>
            <a:r>
              <a:rPr lang="ro-RO" dirty="0"/>
              <a:t>Când tensiunea aplicată este mai mare decât potențialul de barieră dictat de regiunea sărăcită, curentul direct începe să curgă prin dioda tunel. </a:t>
            </a:r>
          </a:p>
          <a:p>
            <a:r>
              <a:rPr lang="ro-RO" dirty="0"/>
              <a:t>În această condiție, porțiunea de curent din curbă scade atunci când tensiunea crește și aceasta este rezistența negativă a diodei tunel. Astfel de diode care funcționează în regiunea de rezistență negativă sunt folosite ca amplificator sau oscilator.</a:t>
            </a:r>
          </a:p>
        </p:txBody>
      </p:sp>
    </p:spTree>
    <p:extLst>
      <p:ext uri="{BB962C8B-B14F-4D97-AF65-F5344CB8AC3E}">
        <p14:creationId xmlns:p14="http://schemas.microsoft.com/office/powerpoint/2010/main" val="3062236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bject 12"/>
          <p:cNvSpPr txBox="1">
            <a:spLocks noChangeArrowheads="1"/>
          </p:cNvSpPr>
          <p:nvPr/>
        </p:nvSpPr>
        <p:spPr bwMode="auto">
          <a:xfrm>
            <a:off x="1697832" y="193157"/>
            <a:ext cx="8662986" cy="996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534988" indent="-341313">
              <a:lnSpc>
                <a:spcPct val="120000"/>
              </a:lnSpc>
              <a:spcBef>
                <a:spcPts val="1000"/>
              </a:spcBef>
              <a:buClr>
                <a:schemeClr val="accent1"/>
              </a:buClr>
              <a:buSzPct val="100000"/>
              <a:buFont typeface="Arial" panose="020B0604020202020204" pitchFamily="34" charset="0"/>
              <a:buChar char="•"/>
              <a:tabLst>
                <a:tab pos="534988" algn="l"/>
              </a:tabLst>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tabLst>
                <a:tab pos="534988" algn="l"/>
              </a:tabLst>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tabLst>
                <a:tab pos="534988" algn="l"/>
              </a:tabLst>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tabLst>
                <a:tab pos="534988" algn="l"/>
              </a:tabLst>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tabLst>
                <a:tab pos="534988" algn="l"/>
              </a:tabLst>
              <a:defRPr sz="1200">
                <a:solidFill>
                  <a:schemeClr val="tx1"/>
                </a:solidFill>
                <a:latin typeface="Gill Sans MT" panose="020B0502020104020203" pitchFamily="34" charset="0"/>
              </a:defRPr>
            </a:lvl9pPr>
          </a:lstStyle>
          <a:p>
            <a:pPr>
              <a:lnSpc>
                <a:spcPct val="100000"/>
              </a:lnSpc>
              <a:spcBef>
                <a:spcPct val="0"/>
              </a:spcBef>
              <a:buClrTx/>
              <a:buSzTx/>
              <a:buFont typeface="Arial" panose="020B0604020202020204" pitchFamily="34" charset="0"/>
              <a:buNone/>
            </a:pPr>
            <a:r>
              <a:rPr lang="ro-MD" altLang="en-US" sz="1300" b="1" u="sng" dirty="0">
                <a:latin typeface="Arial" panose="020B0604020202020204" pitchFamily="34" charset="0"/>
                <a:cs typeface="Arial" panose="020B0604020202020204" pitchFamily="34" charset="0"/>
              </a:rPr>
              <a:t>Pasul </a:t>
            </a:r>
            <a:r>
              <a:rPr lang="en-US" altLang="en-US" sz="1300" b="1" u="sng" dirty="0">
                <a:latin typeface="Arial" panose="020B0604020202020204" pitchFamily="34" charset="0"/>
                <a:cs typeface="Arial" panose="020B0604020202020204" pitchFamily="34" charset="0"/>
              </a:rPr>
              <a:t>5: </a:t>
            </a:r>
            <a:r>
              <a:rPr lang="ro-MD" altLang="en-US" sz="1300" b="1" u="sng" dirty="0">
                <a:latin typeface="Arial" panose="020B0604020202020204" pitchFamily="34" charset="0"/>
                <a:cs typeface="Arial" panose="020B0604020202020204" pitchFamily="34" charset="0"/>
              </a:rPr>
              <a:t>La o tensiune aplicată și mai mare – curentul de tunelare va scădea la zero (electroni de tunelare epuizați) , dar curentul direct începe să crească grație injectării golurilor și electronilor  rezutat a micșorării barierei energetice între p și n</a:t>
            </a:r>
          </a:p>
          <a:p>
            <a:pPr>
              <a:lnSpc>
                <a:spcPct val="100000"/>
              </a:lnSpc>
              <a:spcBef>
                <a:spcPct val="0"/>
              </a:spcBef>
              <a:buClrTx/>
              <a:buSzTx/>
              <a:buFont typeface="Arial" panose="020B0604020202020204" pitchFamily="34" charset="0"/>
              <a:buNone/>
            </a:pPr>
            <a:r>
              <a:rPr lang="ro-MD" altLang="en-US" sz="1300" b="1" u="sng" dirty="0">
                <a:latin typeface="Arial" panose="020B0604020202020204" pitchFamily="34" charset="0"/>
                <a:cs typeface="Arial" panose="020B0604020202020204" pitchFamily="34" charset="0"/>
              </a:rPr>
              <a:t>Pasul 6. ..... Cu creșterea polarizării  -  Ca la dioda redresoare</a:t>
            </a:r>
            <a:endParaRPr lang="en-US" altLang="en-US" sz="1300" dirty="0">
              <a:latin typeface="Arial" panose="020B0604020202020204" pitchFamily="34" charset="0"/>
              <a:cs typeface="Arial" panose="020B0604020202020204" pitchFamily="34" charset="0"/>
            </a:endParaRPr>
          </a:p>
          <a:p>
            <a:pPr>
              <a:lnSpc>
                <a:spcPct val="100000"/>
              </a:lnSpc>
              <a:spcBef>
                <a:spcPct val="0"/>
              </a:spcBef>
              <a:buClrTx/>
              <a:buSzTx/>
              <a:buFontTx/>
              <a:buNone/>
            </a:pPr>
            <a:endParaRPr lang="en-US" altLang="en-US" sz="1275" dirty="0">
              <a:latin typeface="Arial" panose="020B0604020202020204" pitchFamily="34" charset="0"/>
              <a:cs typeface="Arial" panose="020B0604020202020204" pitchFamily="34" charset="0"/>
            </a:endParaRPr>
          </a:p>
        </p:txBody>
      </p:sp>
      <p:sp>
        <p:nvSpPr>
          <p:cNvPr id="15" name="object 15"/>
          <p:cNvSpPr txBox="1"/>
          <p:nvPr/>
        </p:nvSpPr>
        <p:spPr>
          <a:xfrm>
            <a:off x="9018987" y="5584033"/>
            <a:ext cx="111919" cy="282129"/>
          </a:xfrm>
          <a:prstGeom prst="rect">
            <a:avLst/>
          </a:prstGeom>
        </p:spPr>
        <p:txBody>
          <a:bodyPr lIns="0" tIns="0" rIns="0" bIns="0">
            <a:spAutoFit/>
          </a:bodyPr>
          <a:lstStyle/>
          <a:p>
            <a:pPr marL="19033">
              <a:lnSpc>
                <a:spcPts val="1136"/>
              </a:lnSpc>
              <a:defRPr/>
            </a:pPr>
            <a:fld id="{C0ABB36C-0EDB-4420-A4EA-3E4D03776A0E}" type="slidenum">
              <a:rPr sz="1049" spc="-4" dirty="0">
                <a:latin typeface="Arial"/>
                <a:cs typeface="Arial"/>
              </a:rPr>
              <a:pPr marL="19033">
                <a:lnSpc>
                  <a:spcPts val="1136"/>
                </a:lnSpc>
                <a:defRPr/>
              </a:pPr>
              <a:t>36</a:t>
            </a:fld>
            <a:endParaRPr sz="1049">
              <a:latin typeface="Arial"/>
              <a:cs typeface="Arial"/>
            </a:endParaRPr>
          </a:p>
        </p:txBody>
      </p:sp>
      <p:sp>
        <p:nvSpPr>
          <p:cNvPr id="97298" name="object 22"/>
          <p:cNvSpPr>
            <a:spLocks noChangeArrowheads="1"/>
          </p:cNvSpPr>
          <p:nvPr/>
        </p:nvSpPr>
        <p:spPr bwMode="auto">
          <a:xfrm>
            <a:off x="2500909" y="2458369"/>
            <a:ext cx="5881091" cy="4094831"/>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pic>
        <p:nvPicPr>
          <p:cNvPr id="9729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57401"/>
            <a:ext cx="3210122" cy="201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941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189559" y="3048000"/>
            <a:ext cx="170260" cy="161454"/>
          </a:xfrm>
          <a:prstGeom prst="rect">
            <a:avLst/>
          </a:prstGeom>
        </p:spPr>
        <p:txBody>
          <a:bodyPr lIns="0" tIns="0" rIns="0" bIns="0">
            <a:spAutoFit/>
          </a:bodyPr>
          <a:lstStyle/>
          <a:p>
            <a:pPr marL="9517">
              <a:defRPr/>
            </a:pPr>
            <a:r>
              <a:rPr sz="1049" spc="-4" dirty="0">
                <a:latin typeface="Arial"/>
                <a:cs typeface="Arial"/>
              </a:rPr>
              <a:t>E</a:t>
            </a:r>
            <a:r>
              <a:rPr sz="1012" spc="-5" baseline="-24691" dirty="0">
                <a:latin typeface="Arial"/>
                <a:cs typeface="Arial"/>
              </a:rPr>
              <a:t>C</a:t>
            </a:r>
            <a:endParaRPr sz="1012" baseline="-24691">
              <a:latin typeface="Arial"/>
              <a:cs typeface="Arial"/>
            </a:endParaRPr>
          </a:p>
        </p:txBody>
      </p:sp>
      <p:sp>
        <p:nvSpPr>
          <p:cNvPr id="4" name="object 4"/>
          <p:cNvSpPr txBox="1"/>
          <p:nvPr/>
        </p:nvSpPr>
        <p:spPr>
          <a:xfrm>
            <a:off x="4185047" y="3876675"/>
            <a:ext cx="165497" cy="161454"/>
          </a:xfrm>
          <a:prstGeom prst="rect">
            <a:avLst/>
          </a:prstGeom>
        </p:spPr>
        <p:txBody>
          <a:bodyPr lIns="0" tIns="0" rIns="0" bIns="0">
            <a:spAutoFit/>
          </a:bodyPr>
          <a:lstStyle/>
          <a:p>
            <a:pPr marL="9517">
              <a:defRPr/>
            </a:pPr>
            <a:r>
              <a:rPr sz="1049" spc="-8" dirty="0">
                <a:latin typeface="Arial"/>
                <a:cs typeface="Arial"/>
              </a:rPr>
              <a:t>E</a:t>
            </a:r>
            <a:r>
              <a:rPr sz="1012" baseline="-24691" dirty="0">
                <a:latin typeface="Arial"/>
                <a:cs typeface="Arial"/>
              </a:rPr>
              <a:t>V</a:t>
            </a:r>
            <a:endParaRPr sz="1012" baseline="-24691">
              <a:latin typeface="Arial"/>
              <a:cs typeface="Arial"/>
            </a:endParaRPr>
          </a:p>
        </p:txBody>
      </p:sp>
      <p:sp>
        <p:nvSpPr>
          <p:cNvPr id="98309" name="object 5"/>
          <p:cNvSpPr>
            <a:spLocks/>
          </p:cNvSpPr>
          <p:nvPr/>
        </p:nvSpPr>
        <p:spPr bwMode="auto">
          <a:xfrm>
            <a:off x="2453878" y="2801543"/>
            <a:ext cx="621506" cy="1190"/>
          </a:xfrm>
          <a:custGeom>
            <a:avLst/>
            <a:gdLst>
              <a:gd name="T0" fmla="*/ 0 w 829310"/>
              <a:gd name="T1" fmla="*/ 247 h 1904"/>
              <a:gd name="T2" fmla="*/ 822731 w 829310"/>
              <a:gd name="T3" fmla="*/ 0 h 1904"/>
              <a:gd name="T4" fmla="*/ 0 60000 65536"/>
              <a:gd name="T5" fmla="*/ 0 60000 65536"/>
            </a:gdLst>
            <a:ahLst/>
            <a:cxnLst>
              <a:cxn ang="T4">
                <a:pos x="T0" y="T1"/>
              </a:cxn>
              <a:cxn ang="T5">
                <a:pos x="T2" y="T3"/>
              </a:cxn>
            </a:cxnLst>
            <a:rect l="0" t="0" r="r" b="b"/>
            <a:pathLst>
              <a:path w="829310" h="1904">
                <a:moveTo>
                  <a:pt x="0" y="1524"/>
                </a:moveTo>
                <a:lnTo>
                  <a:pt x="82905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0" name="object 6"/>
          <p:cNvSpPr>
            <a:spLocks/>
          </p:cNvSpPr>
          <p:nvPr/>
        </p:nvSpPr>
        <p:spPr bwMode="auto">
          <a:xfrm>
            <a:off x="3047999" y="2797971"/>
            <a:ext cx="457200" cy="1164431"/>
          </a:xfrm>
          <a:custGeom>
            <a:avLst/>
            <a:gdLst>
              <a:gd name="T0" fmla="*/ 0 w 611505"/>
              <a:gd name="T1" fmla="*/ 13856 h 1554479"/>
              <a:gd name="T2" fmla="*/ 19812 w 611505"/>
              <a:gd name="T3" fmla="*/ 3654 h 1554479"/>
              <a:gd name="T4" fmla="*/ 40813 w 611505"/>
              <a:gd name="T5" fmla="*/ 0 h 1554479"/>
              <a:gd name="T6" fmla="*/ 64073 w 611505"/>
              <a:gd name="T7" fmla="*/ 9429 h 1554479"/>
              <a:gd name="T8" fmla="*/ 90655 w 611505"/>
              <a:gd name="T9" fmla="*/ 38499 h 1554479"/>
              <a:gd name="T10" fmla="*/ 121629 w 611505"/>
              <a:gd name="T11" fmla="*/ 93744 h 1554479"/>
              <a:gd name="T12" fmla="*/ 158059 w 611505"/>
              <a:gd name="T13" fmla="*/ 181712 h 1554479"/>
              <a:gd name="T14" fmla="*/ 180501 w 611505"/>
              <a:gd name="T15" fmla="*/ 246743 h 1554479"/>
              <a:gd name="T16" fmla="*/ 192961 w 611505"/>
              <a:gd name="T17" fmla="*/ 285844 h 1554479"/>
              <a:gd name="T18" fmla="*/ 206131 w 611505"/>
              <a:gd name="T19" fmla="*/ 328746 h 1554479"/>
              <a:gd name="T20" fmla="*/ 219917 w 611505"/>
              <a:gd name="T21" fmla="*/ 375013 h 1554479"/>
              <a:gd name="T22" fmla="*/ 234239 w 611505"/>
              <a:gd name="T23" fmla="*/ 424203 h 1554479"/>
              <a:gd name="T24" fmla="*/ 249006 w 611505"/>
              <a:gd name="T25" fmla="*/ 475875 h 1554479"/>
              <a:gd name="T26" fmla="*/ 264129 w 611505"/>
              <a:gd name="T27" fmla="*/ 529591 h 1554479"/>
              <a:gd name="T28" fmla="*/ 279523 w 611505"/>
              <a:gd name="T29" fmla="*/ 584911 h 1554479"/>
              <a:gd name="T30" fmla="*/ 295098 w 611505"/>
              <a:gd name="T31" fmla="*/ 641394 h 1554479"/>
              <a:gd name="T32" fmla="*/ 310768 w 611505"/>
              <a:gd name="T33" fmla="*/ 698600 h 1554479"/>
              <a:gd name="T34" fmla="*/ 326442 w 611505"/>
              <a:gd name="T35" fmla="*/ 756091 h 1554479"/>
              <a:gd name="T36" fmla="*/ 342036 w 611505"/>
              <a:gd name="T37" fmla="*/ 813426 h 1554479"/>
              <a:gd name="T38" fmla="*/ 357460 w 611505"/>
              <a:gd name="T39" fmla="*/ 870166 h 1554479"/>
              <a:gd name="T40" fmla="*/ 372629 w 611505"/>
              <a:gd name="T41" fmla="*/ 925869 h 1554479"/>
              <a:gd name="T42" fmla="*/ 387450 w 611505"/>
              <a:gd name="T43" fmla="*/ 980098 h 1554479"/>
              <a:gd name="T44" fmla="*/ 401839 w 611505"/>
              <a:gd name="T45" fmla="*/ 1032410 h 1554479"/>
              <a:gd name="T46" fmla="*/ 415709 w 611505"/>
              <a:gd name="T47" fmla="*/ 1082368 h 1554479"/>
              <a:gd name="T48" fmla="*/ 428969 w 611505"/>
              <a:gd name="T49" fmla="*/ 1129530 h 1554479"/>
              <a:gd name="T50" fmla="*/ 441535 w 611505"/>
              <a:gd name="T51" fmla="*/ 1173458 h 1554479"/>
              <a:gd name="T52" fmla="*/ 453317 w 611505"/>
              <a:gd name="T53" fmla="*/ 1213711 h 1554479"/>
              <a:gd name="T54" fmla="*/ 464225 w 611505"/>
              <a:gd name="T55" fmla="*/ 1249848 h 1554479"/>
              <a:gd name="T56" fmla="*/ 506420 w 611505"/>
              <a:gd name="T57" fmla="*/ 1375284 h 1554479"/>
              <a:gd name="T58" fmla="*/ 532223 w 611505"/>
              <a:gd name="T59" fmla="*/ 1437858 h 1554479"/>
              <a:gd name="T60" fmla="*/ 552651 w 611505"/>
              <a:gd name="T61" fmla="*/ 1477139 h 1554479"/>
              <a:gd name="T62" fmla="*/ 581648 w 611505"/>
              <a:gd name="T63" fmla="*/ 1517772 h 1554479"/>
              <a:gd name="T64" fmla="*/ 592350 w 611505"/>
              <a:gd name="T65" fmla="*/ 1535098 h 1554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1505" h="1554479">
                <a:moveTo>
                  <a:pt x="0" y="14026"/>
                </a:moveTo>
                <a:lnTo>
                  <a:pt x="20439" y="3700"/>
                </a:lnTo>
                <a:lnTo>
                  <a:pt x="42107" y="0"/>
                </a:lnTo>
                <a:lnTo>
                  <a:pt x="66103" y="9549"/>
                </a:lnTo>
                <a:lnTo>
                  <a:pt x="93528" y="38974"/>
                </a:lnTo>
                <a:lnTo>
                  <a:pt x="125483" y="94900"/>
                </a:lnTo>
                <a:lnTo>
                  <a:pt x="163068" y="183952"/>
                </a:lnTo>
                <a:lnTo>
                  <a:pt x="186222" y="249786"/>
                </a:lnTo>
                <a:lnTo>
                  <a:pt x="199076" y="289369"/>
                </a:lnTo>
                <a:lnTo>
                  <a:pt x="212661" y="332801"/>
                </a:lnTo>
                <a:lnTo>
                  <a:pt x="226887" y="379637"/>
                </a:lnTo>
                <a:lnTo>
                  <a:pt x="241663" y="429433"/>
                </a:lnTo>
                <a:lnTo>
                  <a:pt x="256897" y="481743"/>
                </a:lnTo>
                <a:lnTo>
                  <a:pt x="272500" y="536121"/>
                </a:lnTo>
                <a:lnTo>
                  <a:pt x="288382" y="592123"/>
                </a:lnTo>
                <a:lnTo>
                  <a:pt x="304451" y="649302"/>
                </a:lnTo>
                <a:lnTo>
                  <a:pt x="320616" y="707215"/>
                </a:lnTo>
                <a:lnTo>
                  <a:pt x="336788" y="765415"/>
                </a:lnTo>
                <a:lnTo>
                  <a:pt x="352876" y="823457"/>
                </a:lnTo>
                <a:lnTo>
                  <a:pt x="368790" y="880896"/>
                </a:lnTo>
                <a:lnTo>
                  <a:pt x="384438" y="937286"/>
                </a:lnTo>
                <a:lnTo>
                  <a:pt x="399730" y="992183"/>
                </a:lnTo>
                <a:lnTo>
                  <a:pt x="414575" y="1045141"/>
                </a:lnTo>
                <a:lnTo>
                  <a:pt x="428884" y="1095715"/>
                </a:lnTo>
                <a:lnTo>
                  <a:pt x="442565" y="1143459"/>
                </a:lnTo>
                <a:lnTo>
                  <a:pt x="455528" y="1187928"/>
                </a:lnTo>
                <a:lnTo>
                  <a:pt x="467683" y="1228677"/>
                </a:lnTo>
                <a:lnTo>
                  <a:pt x="478938" y="1265261"/>
                </a:lnTo>
                <a:lnTo>
                  <a:pt x="522470" y="1392244"/>
                </a:lnTo>
                <a:lnTo>
                  <a:pt x="549091" y="1455589"/>
                </a:lnTo>
                <a:lnTo>
                  <a:pt x="570166" y="1495354"/>
                </a:lnTo>
                <a:lnTo>
                  <a:pt x="600082" y="1536488"/>
                </a:lnTo>
                <a:lnTo>
                  <a:pt x="611124" y="15540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1" name="object 7"/>
          <p:cNvSpPr>
            <a:spLocks/>
          </p:cNvSpPr>
          <p:nvPr/>
        </p:nvSpPr>
        <p:spPr bwMode="auto">
          <a:xfrm>
            <a:off x="3075383" y="3337322"/>
            <a:ext cx="457200" cy="1165622"/>
          </a:xfrm>
          <a:custGeom>
            <a:avLst/>
            <a:gdLst>
              <a:gd name="T0" fmla="*/ 0 w 611505"/>
              <a:gd name="T1" fmla="*/ 13488 h 1554479"/>
              <a:gd name="T2" fmla="*/ 19812 w 611505"/>
              <a:gd name="T3" fmla="*/ 3500 h 1554479"/>
              <a:gd name="T4" fmla="*/ 40813 w 611505"/>
              <a:gd name="T5" fmla="*/ 0 h 1554479"/>
              <a:gd name="T6" fmla="*/ 64073 w 611505"/>
              <a:gd name="T7" fmla="*/ 9593 h 1554479"/>
              <a:gd name="T8" fmla="*/ 90655 w 611505"/>
              <a:gd name="T9" fmla="*/ 38894 h 1554479"/>
              <a:gd name="T10" fmla="*/ 121629 w 611505"/>
              <a:gd name="T11" fmla="*/ 94520 h 1554479"/>
              <a:gd name="T12" fmla="*/ 158059 w 611505"/>
              <a:gd name="T13" fmla="*/ 183074 h 1554479"/>
              <a:gd name="T14" fmla="*/ 180501 w 611505"/>
              <a:gd name="T15" fmla="*/ 248950 h 1554479"/>
              <a:gd name="T16" fmla="*/ 192961 w 611505"/>
              <a:gd name="T17" fmla="*/ 288532 h 1554479"/>
              <a:gd name="T18" fmla="*/ 206131 w 611505"/>
              <a:gd name="T19" fmla="*/ 331945 h 1554479"/>
              <a:gd name="T20" fmla="*/ 219917 w 611505"/>
              <a:gd name="T21" fmla="*/ 378756 h 1554479"/>
              <a:gd name="T22" fmla="*/ 234239 w 611505"/>
              <a:gd name="T23" fmla="*/ 428505 h 1554479"/>
              <a:gd name="T24" fmla="*/ 249006 w 611505"/>
              <a:gd name="T25" fmla="*/ 480760 h 1554479"/>
              <a:gd name="T26" fmla="*/ 264129 w 611505"/>
              <a:gd name="T27" fmla="*/ 535074 h 1554479"/>
              <a:gd name="T28" fmla="*/ 279523 w 611505"/>
              <a:gd name="T29" fmla="*/ 590995 h 1554479"/>
              <a:gd name="T30" fmla="*/ 295098 w 611505"/>
              <a:gd name="T31" fmla="*/ 648099 h 1554479"/>
              <a:gd name="T32" fmla="*/ 310768 w 611505"/>
              <a:gd name="T33" fmla="*/ 705921 h 1554479"/>
              <a:gd name="T34" fmla="*/ 326442 w 611505"/>
              <a:gd name="T35" fmla="*/ 764025 h 1554479"/>
              <a:gd name="T36" fmla="*/ 342036 w 611505"/>
              <a:gd name="T37" fmla="*/ 821968 h 1554479"/>
              <a:gd name="T38" fmla="*/ 357460 w 611505"/>
              <a:gd name="T39" fmla="*/ 879309 h 1554479"/>
              <a:gd name="T40" fmla="*/ 372629 w 611505"/>
              <a:gd name="T41" fmla="*/ 935598 h 1554479"/>
              <a:gd name="T42" fmla="*/ 387450 w 611505"/>
              <a:gd name="T43" fmla="*/ 990396 h 1554479"/>
              <a:gd name="T44" fmla="*/ 401839 w 611505"/>
              <a:gd name="T45" fmla="*/ 1043252 h 1554479"/>
              <a:gd name="T46" fmla="*/ 415709 w 611505"/>
              <a:gd name="T47" fmla="*/ 1093731 h 1554479"/>
              <a:gd name="T48" fmla="*/ 428969 w 611505"/>
              <a:gd name="T49" fmla="*/ 1141379 h 1554479"/>
              <a:gd name="T50" fmla="*/ 441535 w 611505"/>
              <a:gd name="T51" fmla="*/ 1185760 h 1554479"/>
              <a:gd name="T52" fmla="*/ 453317 w 611505"/>
              <a:gd name="T53" fmla="*/ 1226428 h 1554479"/>
              <a:gd name="T54" fmla="*/ 464225 w 611505"/>
              <a:gd name="T55" fmla="*/ 1262935 h 1554479"/>
              <a:gd name="T56" fmla="*/ 506420 w 611505"/>
              <a:gd name="T57" fmla="*/ 1389395 h 1554479"/>
              <a:gd name="T58" fmla="*/ 532223 w 611505"/>
              <a:gd name="T59" fmla="*/ 1452538 h 1554479"/>
              <a:gd name="T60" fmla="*/ 552651 w 611505"/>
              <a:gd name="T61" fmla="*/ 1492274 h 1554479"/>
              <a:gd name="T62" fmla="*/ 581648 w 611505"/>
              <a:gd name="T63" fmla="*/ 1533559 h 1554479"/>
              <a:gd name="T64" fmla="*/ 592350 w 611505"/>
              <a:gd name="T65" fmla="*/ 1551114 h 15544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1505" h="1554479">
                <a:moveTo>
                  <a:pt x="0" y="13518"/>
                </a:moveTo>
                <a:lnTo>
                  <a:pt x="20439" y="3510"/>
                </a:lnTo>
                <a:lnTo>
                  <a:pt x="42107" y="0"/>
                </a:lnTo>
                <a:lnTo>
                  <a:pt x="66103" y="9613"/>
                </a:lnTo>
                <a:lnTo>
                  <a:pt x="93528" y="38974"/>
                </a:lnTo>
                <a:lnTo>
                  <a:pt x="125483" y="94710"/>
                </a:lnTo>
                <a:lnTo>
                  <a:pt x="163068" y="183444"/>
                </a:lnTo>
                <a:lnTo>
                  <a:pt x="186222" y="249460"/>
                </a:lnTo>
                <a:lnTo>
                  <a:pt x="199076" y="289122"/>
                </a:lnTo>
                <a:lnTo>
                  <a:pt x="212661" y="332625"/>
                </a:lnTo>
                <a:lnTo>
                  <a:pt x="226887" y="379526"/>
                </a:lnTo>
                <a:lnTo>
                  <a:pt x="241663" y="429379"/>
                </a:lnTo>
                <a:lnTo>
                  <a:pt x="256897" y="481740"/>
                </a:lnTo>
                <a:lnTo>
                  <a:pt x="272500" y="536164"/>
                </a:lnTo>
                <a:lnTo>
                  <a:pt x="288382" y="592205"/>
                </a:lnTo>
                <a:lnTo>
                  <a:pt x="304451" y="649419"/>
                </a:lnTo>
                <a:lnTo>
                  <a:pt x="320616" y="707361"/>
                </a:lnTo>
                <a:lnTo>
                  <a:pt x="336788" y="765585"/>
                </a:lnTo>
                <a:lnTo>
                  <a:pt x="352876" y="823648"/>
                </a:lnTo>
                <a:lnTo>
                  <a:pt x="368790" y="881104"/>
                </a:lnTo>
                <a:lnTo>
                  <a:pt x="384438" y="937508"/>
                </a:lnTo>
                <a:lnTo>
                  <a:pt x="399730" y="992416"/>
                </a:lnTo>
                <a:lnTo>
                  <a:pt x="414575" y="1045382"/>
                </a:lnTo>
                <a:lnTo>
                  <a:pt x="428884" y="1095961"/>
                </a:lnTo>
                <a:lnTo>
                  <a:pt x="442565" y="1143709"/>
                </a:lnTo>
                <a:lnTo>
                  <a:pt x="455528" y="1188180"/>
                </a:lnTo>
                <a:lnTo>
                  <a:pt x="467683" y="1228931"/>
                </a:lnTo>
                <a:lnTo>
                  <a:pt x="478938" y="1265515"/>
                </a:lnTo>
                <a:lnTo>
                  <a:pt x="522470" y="1392233"/>
                </a:lnTo>
                <a:lnTo>
                  <a:pt x="549091" y="1455504"/>
                </a:lnTo>
                <a:lnTo>
                  <a:pt x="570166" y="1495322"/>
                </a:lnTo>
                <a:lnTo>
                  <a:pt x="600082" y="1536689"/>
                </a:lnTo>
                <a:lnTo>
                  <a:pt x="611124" y="155428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2" name="object 8"/>
          <p:cNvSpPr>
            <a:spLocks/>
          </p:cNvSpPr>
          <p:nvPr/>
        </p:nvSpPr>
        <p:spPr bwMode="auto">
          <a:xfrm>
            <a:off x="2400299" y="3333750"/>
            <a:ext cx="709613" cy="0"/>
          </a:xfrm>
          <a:custGeom>
            <a:avLst/>
            <a:gdLst>
              <a:gd name="T0" fmla="*/ 0 w 946785"/>
              <a:gd name="T1" fmla="*/ 940076 w 946785"/>
              <a:gd name="T2" fmla="*/ 0 60000 65536"/>
              <a:gd name="T3" fmla="*/ 0 60000 65536"/>
            </a:gdLst>
            <a:ahLst/>
            <a:cxnLst>
              <a:cxn ang="T2">
                <a:pos x="T0" y="0"/>
              </a:cxn>
              <a:cxn ang="T3">
                <a:pos x="T1" y="0"/>
              </a:cxn>
            </a:cxnLst>
            <a:rect l="0" t="0" r="r" b="b"/>
            <a:pathLst>
              <a:path w="946785">
                <a:moveTo>
                  <a:pt x="0" y="0"/>
                </a:moveTo>
                <a:lnTo>
                  <a:pt x="946404"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3" name="object 9"/>
          <p:cNvSpPr>
            <a:spLocks/>
          </p:cNvSpPr>
          <p:nvPr/>
        </p:nvSpPr>
        <p:spPr bwMode="auto">
          <a:xfrm>
            <a:off x="3505200" y="3962401"/>
            <a:ext cx="621506" cy="1191"/>
          </a:xfrm>
          <a:custGeom>
            <a:avLst/>
            <a:gdLst>
              <a:gd name="T0" fmla="*/ 0 w 828675"/>
              <a:gd name="T1" fmla="*/ 249 h 1904"/>
              <a:gd name="T2" fmla="*/ 828294 w 828675"/>
              <a:gd name="T3" fmla="*/ 0 h 1904"/>
              <a:gd name="T4" fmla="*/ 0 60000 65536"/>
              <a:gd name="T5" fmla="*/ 0 60000 65536"/>
            </a:gdLst>
            <a:ahLst/>
            <a:cxnLst>
              <a:cxn ang="T4">
                <a:pos x="T0" y="T1"/>
              </a:cxn>
              <a:cxn ang="T5">
                <a:pos x="T2" y="T3"/>
              </a:cxn>
            </a:cxnLst>
            <a:rect l="0" t="0" r="r" b="b"/>
            <a:pathLst>
              <a:path w="828675" h="1904">
                <a:moveTo>
                  <a:pt x="0" y="1524"/>
                </a:moveTo>
                <a:lnTo>
                  <a:pt x="828294"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4" name="object 10"/>
          <p:cNvSpPr>
            <a:spLocks/>
          </p:cNvSpPr>
          <p:nvPr/>
        </p:nvSpPr>
        <p:spPr bwMode="auto">
          <a:xfrm>
            <a:off x="3532584" y="4502944"/>
            <a:ext cx="594122" cy="0"/>
          </a:xfrm>
          <a:custGeom>
            <a:avLst/>
            <a:gdLst>
              <a:gd name="T0" fmla="*/ 0 w 791845"/>
              <a:gd name="T1" fmla="*/ 794903 w 791845"/>
              <a:gd name="T2" fmla="*/ 0 60000 65536"/>
              <a:gd name="T3" fmla="*/ 0 60000 65536"/>
            </a:gdLst>
            <a:ahLst/>
            <a:cxnLst>
              <a:cxn ang="T2">
                <a:pos x="T0" y="0"/>
              </a:cxn>
              <a:cxn ang="T3">
                <a:pos x="T1" y="0"/>
              </a:cxn>
            </a:cxnLst>
            <a:rect l="0" t="0" r="r" b="b"/>
            <a:pathLst>
              <a:path w="791845">
                <a:moveTo>
                  <a:pt x="0" y="0"/>
                </a:moveTo>
                <a:lnTo>
                  <a:pt x="791718"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5" name="object 11"/>
          <p:cNvSpPr>
            <a:spLocks/>
          </p:cNvSpPr>
          <p:nvPr/>
        </p:nvSpPr>
        <p:spPr bwMode="auto">
          <a:xfrm>
            <a:off x="3479006" y="3745707"/>
            <a:ext cx="619125" cy="0"/>
          </a:xfrm>
          <a:custGeom>
            <a:avLst/>
            <a:gdLst>
              <a:gd name="T0" fmla="*/ 0 w 826770"/>
              <a:gd name="T1" fmla="*/ 814158 w 826770"/>
              <a:gd name="T2" fmla="*/ 0 60000 65536"/>
              <a:gd name="T3" fmla="*/ 0 60000 65536"/>
            </a:gdLst>
            <a:ahLst/>
            <a:cxnLst>
              <a:cxn ang="T2">
                <a:pos x="T0" y="0"/>
              </a:cxn>
              <a:cxn ang="T3">
                <a:pos x="T1" y="0"/>
              </a:cxn>
            </a:cxnLst>
            <a:rect l="0" t="0" r="r" b="b"/>
            <a:pathLst>
              <a:path w="826770">
                <a:moveTo>
                  <a:pt x="0" y="0"/>
                </a:moveTo>
                <a:lnTo>
                  <a:pt x="826769" y="0"/>
                </a:lnTo>
              </a:path>
            </a:pathLst>
          </a:custGeom>
          <a:noFill/>
          <a:ln w="952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6" name="object 12"/>
          <p:cNvSpPr txBox="1">
            <a:spLocks noChangeArrowheads="1"/>
          </p:cNvSpPr>
          <p:nvPr/>
        </p:nvSpPr>
        <p:spPr bwMode="auto">
          <a:xfrm>
            <a:off x="1744268" y="152400"/>
            <a:ext cx="8390333" cy="125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113">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MD" altLang="en-US" sz="1125" b="1" u="sng" dirty="0">
                <a:solidFill>
                  <a:srgbClr val="0000FF"/>
                </a:solidFill>
                <a:latin typeface="Arial" panose="020B0604020202020204" pitchFamily="34" charset="0"/>
                <a:cs typeface="Arial" panose="020B0604020202020204" pitchFamily="34" charset="0"/>
              </a:rPr>
              <a:t>Polarizare inversă</a:t>
            </a:r>
            <a:endParaRPr lang="en-US" altLang="en-US" sz="1125" dirty="0">
              <a:latin typeface="Arial" panose="020B0604020202020204" pitchFamily="34" charset="0"/>
              <a:cs typeface="Arial" panose="020B0604020202020204" pitchFamily="34" charset="0"/>
            </a:endParaRPr>
          </a:p>
          <a:p>
            <a:pPr>
              <a:lnSpc>
                <a:spcPct val="100000"/>
              </a:lnSpc>
              <a:spcBef>
                <a:spcPts val="19"/>
              </a:spcBef>
              <a:buClrTx/>
              <a:buSzTx/>
              <a:buNone/>
            </a:pPr>
            <a:endParaRPr lang="en-US" altLang="en-US" sz="1400" dirty="0">
              <a:latin typeface="Times New Roman" panose="02020603050405020304" pitchFamily="18" charset="0"/>
              <a:cs typeface="Times New Roman" panose="02020603050405020304" pitchFamily="18" charset="0"/>
            </a:endParaRPr>
          </a:p>
          <a:p>
            <a:pPr>
              <a:lnSpc>
                <a:spcPct val="100000"/>
              </a:lnSpc>
              <a:spcBef>
                <a:spcPct val="0"/>
              </a:spcBef>
              <a:buClrTx/>
              <a:buSzTx/>
              <a:buFontTx/>
              <a:buNone/>
            </a:pPr>
            <a:r>
              <a:rPr lang="en-US" altLang="en-US" sz="1400" b="1" dirty="0">
                <a:latin typeface="Arial" panose="020B0604020202020204" pitchFamily="34" charset="0"/>
                <a:cs typeface="Arial" panose="020B0604020202020204" pitchFamily="34" charset="0"/>
              </a:rPr>
              <a:t>I</a:t>
            </a:r>
            <a:r>
              <a:rPr lang="ro-MD" altLang="en-US" sz="1400" b="1" dirty="0">
                <a:latin typeface="Arial" panose="020B0604020202020204" pitchFamily="34" charset="0"/>
                <a:cs typeface="Arial" panose="020B0604020202020204" pitchFamily="34" charset="0"/>
              </a:rPr>
              <a:t>în acest caz electronii în BV a SC p vor </a:t>
            </a:r>
            <a:r>
              <a:rPr lang="ro-MD" altLang="en-US" sz="1400" b="1" dirty="0" err="1">
                <a:latin typeface="Arial" panose="020B0604020202020204" pitchFamily="34" charset="0"/>
                <a:cs typeface="Arial" panose="020B0604020202020204" pitchFamily="34" charset="0"/>
              </a:rPr>
              <a:t>tunela</a:t>
            </a:r>
            <a:r>
              <a:rPr lang="ro-MD" altLang="en-US" sz="1400" b="1" dirty="0">
                <a:latin typeface="Arial" panose="020B0604020202020204" pitchFamily="34" charset="0"/>
                <a:cs typeface="Arial" panose="020B0604020202020204" pitchFamily="34" charset="0"/>
              </a:rPr>
              <a:t> direct spre stările libere opuse din BC a SC n  </a:t>
            </a:r>
            <a:r>
              <a:rPr lang="ro-MD" altLang="en-US" sz="1400" b="1" dirty="0" err="1">
                <a:latin typeface="Arial" panose="020B0604020202020204" pitchFamily="34" charset="0"/>
                <a:cs typeface="Arial" panose="020B0604020202020204" pitchFamily="34" charset="0"/>
              </a:rPr>
              <a:t>creînd</a:t>
            </a:r>
            <a:r>
              <a:rPr lang="ro-MD" altLang="en-US" sz="1400" b="1" dirty="0">
                <a:latin typeface="Arial" panose="020B0604020202020204" pitchFamily="34" charset="0"/>
                <a:cs typeface="Arial" panose="020B0604020202020204" pitchFamily="34" charset="0"/>
              </a:rPr>
              <a:t> un curent mare de tunelare care va crește cu tensiunea inversă </a:t>
            </a:r>
            <a:r>
              <a:rPr lang="en-US" altLang="en-US" sz="1400" b="1" dirty="0">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a:p>
            <a:pPr>
              <a:lnSpc>
                <a:spcPct val="100000"/>
              </a:lnSpc>
              <a:spcBef>
                <a:spcPct val="0"/>
              </a:spcBef>
              <a:buClrTx/>
              <a:buSzTx/>
              <a:buFontTx/>
              <a:buNone/>
            </a:pPr>
            <a:r>
              <a:rPr lang="ro-MD" altLang="en-US" sz="1400" b="1" dirty="0">
                <a:latin typeface="Arial" panose="020B0604020202020204" pitchFamily="34" charset="0"/>
                <a:cs typeface="Arial" panose="020B0604020202020204" pitchFamily="34" charset="0"/>
              </a:rPr>
              <a:t>Curentul de tunelare la polarizare inversă este similar diodei </a:t>
            </a:r>
            <a:r>
              <a:rPr lang="ro-MD" altLang="en-US" sz="1400" b="1" dirty="0" err="1">
                <a:latin typeface="Arial" panose="020B0604020202020204" pitchFamily="34" charset="0"/>
                <a:cs typeface="Arial" panose="020B0604020202020204" pitchFamily="34" charset="0"/>
              </a:rPr>
              <a:t>Zener</a:t>
            </a:r>
            <a:r>
              <a:rPr lang="ro-MD" altLang="en-US" sz="1400" b="1" dirty="0">
                <a:latin typeface="Arial" panose="020B0604020202020204" pitchFamily="34" charset="0"/>
                <a:cs typeface="Arial" panose="020B0604020202020204" pitchFamily="34" charset="0"/>
              </a:rPr>
              <a:t> cu tensiunea de străpungere aproape de zero deci f. mică</a:t>
            </a:r>
            <a:r>
              <a:rPr lang="en-US" altLang="en-US" sz="1400" b="1" dirty="0">
                <a:latin typeface="Arial" panose="020B0604020202020204" pitchFamily="34" charset="0"/>
                <a:cs typeface="Arial" panose="020B0604020202020204" pitchFamily="34" charset="0"/>
              </a:rPr>
              <a:t>.</a:t>
            </a:r>
            <a:endParaRPr lang="en-US" altLang="en-US" sz="1400" dirty="0">
              <a:latin typeface="Arial" panose="020B0604020202020204" pitchFamily="34" charset="0"/>
              <a:cs typeface="Arial" panose="020B0604020202020204" pitchFamily="34" charset="0"/>
            </a:endParaRPr>
          </a:p>
        </p:txBody>
      </p:sp>
      <p:sp>
        <p:nvSpPr>
          <p:cNvPr id="98317" name="object 13"/>
          <p:cNvSpPr>
            <a:spLocks noChangeArrowheads="1"/>
          </p:cNvSpPr>
          <p:nvPr/>
        </p:nvSpPr>
        <p:spPr bwMode="auto">
          <a:xfrm>
            <a:off x="6084096" y="1981201"/>
            <a:ext cx="3821905" cy="355996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endParaRPr lang="en-US" altLang="en-US" sz="1350"/>
          </a:p>
        </p:txBody>
      </p:sp>
      <p:sp>
        <p:nvSpPr>
          <p:cNvPr id="98318" name="object 14"/>
          <p:cNvSpPr>
            <a:spLocks/>
          </p:cNvSpPr>
          <p:nvPr/>
        </p:nvSpPr>
        <p:spPr bwMode="auto">
          <a:xfrm>
            <a:off x="2507456" y="3529013"/>
            <a:ext cx="619125" cy="0"/>
          </a:xfrm>
          <a:custGeom>
            <a:avLst/>
            <a:gdLst>
              <a:gd name="T0" fmla="*/ 0 w 826769"/>
              <a:gd name="T1" fmla="*/ 814167 w 826769"/>
              <a:gd name="T2" fmla="*/ 0 60000 65536"/>
              <a:gd name="T3" fmla="*/ 0 60000 65536"/>
            </a:gdLst>
            <a:ahLst/>
            <a:cxnLst>
              <a:cxn ang="T2">
                <a:pos x="T0" y="0"/>
              </a:cxn>
              <a:cxn ang="T3">
                <a:pos x="T1" y="0"/>
              </a:cxn>
            </a:cxnLst>
            <a:rect l="0" t="0" r="r" b="b"/>
            <a:pathLst>
              <a:path w="826769">
                <a:moveTo>
                  <a:pt x="0" y="0"/>
                </a:moveTo>
                <a:lnTo>
                  <a:pt x="826769" y="0"/>
                </a:lnTo>
              </a:path>
            </a:pathLst>
          </a:custGeom>
          <a:noFill/>
          <a:ln w="9525">
            <a:solidFill>
              <a:srgbClr val="FF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
        <p:nvSpPr>
          <p:cNvPr id="98319" name="object 15"/>
          <p:cNvSpPr>
            <a:spLocks/>
          </p:cNvSpPr>
          <p:nvPr/>
        </p:nvSpPr>
        <p:spPr bwMode="auto">
          <a:xfrm>
            <a:off x="2936081" y="3589736"/>
            <a:ext cx="731044" cy="96440"/>
          </a:xfrm>
          <a:custGeom>
            <a:avLst/>
            <a:gdLst>
              <a:gd name="T0" fmla="*/ 899707 w 976630"/>
              <a:gd name="T1" fmla="*/ 68944 h 127635"/>
              <a:gd name="T2" fmla="*/ 898213 w 976630"/>
              <a:gd name="T3" fmla="*/ 64840 h 127635"/>
              <a:gd name="T4" fmla="*/ 895225 w 976630"/>
              <a:gd name="T5" fmla="*/ 63199 h 127635"/>
              <a:gd name="T6" fmla="*/ 4481 w 976630"/>
              <a:gd name="T7" fmla="*/ 63199 h 127635"/>
              <a:gd name="T8" fmla="*/ 1493 w 976630"/>
              <a:gd name="T9" fmla="*/ 64840 h 127635"/>
              <a:gd name="T10" fmla="*/ 0 w 976630"/>
              <a:gd name="T11" fmla="*/ 68944 h 127635"/>
              <a:gd name="T12" fmla="*/ 1493 w 976630"/>
              <a:gd name="T13" fmla="*/ 72228 h 127635"/>
              <a:gd name="T14" fmla="*/ 4481 w 976630"/>
              <a:gd name="T15" fmla="*/ 73870 h 127635"/>
              <a:gd name="T16" fmla="*/ 895225 w 976630"/>
              <a:gd name="T17" fmla="*/ 73870 h 127635"/>
              <a:gd name="T18" fmla="*/ 898213 w 976630"/>
              <a:gd name="T19" fmla="*/ 72228 h 127635"/>
              <a:gd name="T20" fmla="*/ 899707 w 976630"/>
              <a:gd name="T21" fmla="*/ 68944 h 127635"/>
              <a:gd name="T22" fmla="*/ 957248 w 976630"/>
              <a:gd name="T23" fmla="*/ 68944 h 127635"/>
              <a:gd name="T24" fmla="*/ 882521 w 976630"/>
              <a:gd name="T25" fmla="*/ 0 h 127635"/>
              <a:gd name="T26" fmla="*/ 882521 w 976630"/>
              <a:gd name="T27" fmla="*/ 63199 h 127635"/>
              <a:gd name="T28" fmla="*/ 895225 w 976630"/>
              <a:gd name="T29" fmla="*/ 63199 h 127635"/>
              <a:gd name="T30" fmla="*/ 898213 w 976630"/>
              <a:gd name="T31" fmla="*/ 64840 h 127635"/>
              <a:gd name="T32" fmla="*/ 899707 w 976630"/>
              <a:gd name="T33" fmla="*/ 68944 h 127635"/>
              <a:gd name="T34" fmla="*/ 899707 w 976630"/>
              <a:gd name="T35" fmla="*/ 121402 h 127635"/>
              <a:gd name="T36" fmla="*/ 957248 w 976630"/>
              <a:gd name="T37" fmla="*/ 68944 h 127635"/>
              <a:gd name="T38" fmla="*/ 899707 w 976630"/>
              <a:gd name="T39" fmla="*/ 121402 h 127635"/>
              <a:gd name="T40" fmla="*/ 899707 w 976630"/>
              <a:gd name="T41" fmla="*/ 68944 h 127635"/>
              <a:gd name="T42" fmla="*/ 898213 w 976630"/>
              <a:gd name="T43" fmla="*/ 72228 h 127635"/>
              <a:gd name="T44" fmla="*/ 895225 w 976630"/>
              <a:gd name="T45" fmla="*/ 73870 h 127635"/>
              <a:gd name="T46" fmla="*/ 882521 w 976630"/>
              <a:gd name="T47" fmla="*/ 73870 h 127635"/>
              <a:gd name="T48" fmla="*/ 882521 w 976630"/>
              <a:gd name="T49" fmla="*/ 137069 h 127635"/>
              <a:gd name="T50" fmla="*/ 899707 w 976630"/>
              <a:gd name="T51" fmla="*/ 121402 h 1276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76630" h="127635">
                <a:moveTo>
                  <a:pt x="917447" y="64007"/>
                </a:moveTo>
                <a:lnTo>
                  <a:pt x="915923" y="60197"/>
                </a:lnTo>
                <a:lnTo>
                  <a:pt x="912876" y="58673"/>
                </a:lnTo>
                <a:lnTo>
                  <a:pt x="4571" y="58673"/>
                </a:lnTo>
                <a:lnTo>
                  <a:pt x="1523" y="60197"/>
                </a:lnTo>
                <a:lnTo>
                  <a:pt x="0" y="64007"/>
                </a:lnTo>
                <a:lnTo>
                  <a:pt x="1523" y="67055"/>
                </a:lnTo>
                <a:lnTo>
                  <a:pt x="4571" y="68579"/>
                </a:lnTo>
                <a:lnTo>
                  <a:pt x="912876" y="68579"/>
                </a:lnTo>
                <a:lnTo>
                  <a:pt x="915923" y="67055"/>
                </a:lnTo>
                <a:lnTo>
                  <a:pt x="917447" y="64007"/>
                </a:lnTo>
                <a:close/>
              </a:path>
              <a:path w="976630" h="127635">
                <a:moveTo>
                  <a:pt x="976122" y="64007"/>
                </a:moveTo>
                <a:lnTo>
                  <a:pt x="899922" y="0"/>
                </a:lnTo>
                <a:lnTo>
                  <a:pt x="899922" y="58673"/>
                </a:lnTo>
                <a:lnTo>
                  <a:pt x="912876" y="58673"/>
                </a:lnTo>
                <a:lnTo>
                  <a:pt x="915923" y="60197"/>
                </a:lnTo>
                <a:lnTo>
                  <a:pt x="917447" y="64007"/>
                </a:lnTo>
                <a:lnTo>
                  <a:pt x="917447" y="112707"/>
                </a:lnTo>
                <a:lnTo>
                  <a:pt x="976122" y="64007"/>
                </a:lnTo>
                <a:close/>
              </a:path>
              <a:path w="976630" h="127635">
                <a:moveTo>
                  <a:pt x="917447" y="112707"/>
                </a:moveTo>
                <a:lnTo>
                  <a:pt x="917447" y="64007"/>
                </a:lnTo>
                <a:lnTo>
                  <a:pt x="915923" y="67055"/>
                </a:lnTo>
                <a:lnTo>
                  <a:pt x="912876" y="68579"/>
                </a:lnTo>
                <a:lnTo>
                  <a:pt x="899922" y="68579"/>
                </a:lnTo>
                <a:lnTo>
                  <a:pt x="899922" y="127253"/>
                </a:lnTo>
                <a:lnTo>
                  <a:pt x="917447" y="11270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o-RO"/>
          </a:p>
        </p:txBody>
      </p:sp>
      <p:sp>
        <p:nvSpPr>
          <p:cNvPr id="98320" name="object 16"/>
          <p:cNvSpPr>
            <a:spLocks/>
          </p:cNvSpPr>
          <p:nvPr/>
        </p:nvSpPr>
        <p:spPr bwMode="auto">
          <a:xfrm>
            <a:off x="3721893" y="3583782"/>
            <a:ext cx="80963" cy="80963"/>
          </a:xfrm>
          <a:custGeom>
            <a:avLst/>
            <a:gdLst>
              <a:gd name="T0" fmla="*/ 102040 w 108585"/>
              <a:gd name="T1" fmla="*/ 54102 h 107950"/>
              <a:gd name="T2" fmla="*/ 98008 w 108585"/>
              <a:gd name="T3" fmla="*/ 33111 h 107950"/>
              <a:gd name="T4" fmla="*/ 87040 w 108585"/>
              <a:gd name="T5" fmla="*/ 15906 h 107950"/>
              <a:gd name="T6" fmla="*/ 70815 w 108585"/>
              <a:gd name="T7" fmla="*/ 4274 h 107950"/>
              <a:gd name="T8" fmla="*/ 51019 w 108585"/>
              <a:gd name="T9" fmla="*/ 0 h 107950"/>
              <a:gd name="T10" fmla="*/ 31225 w 108585"/>
              <a:gd name="T11" fmla="*/ 4274 h 107950"/>
              <a:gd name="T12" fmla="*/ 15001 w 108585"/>
              <a:gd name="T13" fmla="*/ 15906 h 107950"/>
              <a:gd name="T14" fmla="*/ 4030 w 108585"/>
              <a:gd name="T15" fmla="*/ 33111 h 107950"/>
              <a:gd name="T16" fmla="*/ 0 w 108585"/>
              <a:gd name="T17" fmla="*/ 54102 h 107950"/>
              <a:gd name="T18" fmla="*/ 4030 w 108585"/>
              <a:gd name="T19" fmla="*/ 74973 h 107950"/>
              <a:gd name="T20" fmla="*/ 15001 w 108585"/>
              <a:gd name="T21" fmla="*/ 91916 h 107950"/>
              <a:gd name="T22" fmla="*/ 31225 w 108585"/>
              <a:gd name="T23" fmla="*/ 103286 h 107950"/>
              <a:gd name="T24" fmla="*/ 51019 w 108585"/>
              <a:gd name="T25" fmla="*/ 107442 h 107950"/>
              <a:gd name="T26" fmla="*/ 70815 w 108585"/>
              <a:gd name="T27" fmla="*/ 103286 h 107950"/>
              <a:gd name="T28" fmla="*/ 87040 w 108585"/>
              <a:gd name="T29" fmla="*/ 91916 h 107950"/>
              <a:gd name="T30" fmla="*/ 98008 w 108585"/>
              <a:gd name="T31" fmla="*/ 74973 h 107950"/>
              <a:gd name="T32" fmla="*/ 102040 w 108585"/>
              <a:gd name="T33" fmla="*/ 54102 h 1079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585" h="107950">
                <a:moveTo>
                  <a:pt x="108203" y="54102"/>
                </a:moveTo>
                <a:lnTo>
                  <a:pt x="103929" y="33111"/>
                </a:lnTo>
                <a:lnTo>
                  <a:pt x="92297" y="15906"/>
                </a:lnTo>
                <a:lnTo>
                  <a:pt x="75092" y="4274"/>
                </a:lnTo>
                <a:lnTo>
                  <a:pt x="54101" y="0"/>
                </a:lnTo>
                <a:lnTo>
                  <a:pt x="33111" y="4274"/>
                </a:lnTo>
                <a:lnTo>
                  <a:pt x="15906" y="15906"/>
                </a:lnTo>
                <a:lnTo>
                  <a:pt x="4274" y="33111"/>
                </a:lnTo>
                <a:lnTo>
                  <a:pt x="0" y="54102"/>
                </a:lnTo>
                <a:lnTo>
                  <a:pt x="4274" y="74973"/>
                </a:lnTo>
                <a:lnTo>
                  <a:pt x="15906" y="91916"/>
                </a:lnTo>
                <a:lnTo>
                  <a:pt x="33111" y="103286"/>
                </a:lnTo>
                <a:lnTo>
                  <a:pt x="54101" y="107442"/>
                </a:lnTo>
                <a:lnTo>
                  <a:pt x="75092" y="103286"/>
                </a:lnTo>
                <a:lnTo>
                  <a:pt x="92297" y="91916"/>
                </a:lnTo>
                <a:lnTo>
                  <a:pt x="103929" y="74973"/>
                </a:lnTo>
                <a:lnTo>
                  <a:pt x="108203" y="5410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ro-RO"/>
          </a:p>
        </p:txBody>
      </p:sp>
      <p:sp>
        <p:nvSpPr>
          <p:cNvPr id="98321" name="object 17"/>
          <p:cNvSpPr>
            <a:spLocks/>
          </p:cNvSpPr>
          <p:nvPr/>
        </p:nvSpPr>
        <p:spPr bwMode="auto">
          <a:xfrm>
            <a:off x="3721893" y="3583782"/>
            <a:ext cx="80963" cy="80963"/>
          </a:xfrm>
          <a:custGeom>
            <a:avLst/>
            <a:gdLst>
              <a:gd name="T0" fmla="*/ 51019 w 108585"/>
              <a:gd name="T1" fmla="*/ 0 h 107950"/>
              <a:gd name="T2" fmla="*/ 31225 w 108585"/>
              <a:gd name="T3" fmla="*/ 4274 h 107950"/>
              <a:gd name="T4" fmla="*/ 15001 w 108585"/>
              <a:gd name="T5" fmla="*/ 15906 h 107950"/>
              <a:gd name="T6" fmla="*/ 4030 w 108585"/>
              <a:gd name="T7" fmla="*/ 33111 h 107950"/>
              <a:gd name="T8" fmla="*/ 0 w 108585"/>
              <a:gd name="T9" fmla="*/ 54102 h 107950"/>
              <a:gd name="T10" fmla="*/ 4030 w 108585"/>
              <a:gd name="T11" fmla="*/ 74973 h 107950"/>
              <a:gd name="T12" fmla="*/ 15001 w 108585"/>
              <a:gd name="T13" fmla="*/ 91916 h 107950"/>
              <a:gd name="T14" fmla="*/ 31225 w 108585"/>
              <a:gd name="T15" fmla="*/ 103286 h 107950"/>
              <a:gd name="T16" fmla="*/ 51019 w 108585"/>
              <a:gd name="T17" fmla="*/ 107442 h 107950"/>
              <a:gd name="T18" fmla="*/ 70815 w 108585"/>
              <a:gd name="T19" fmla="*/ 103286 h 107950"/>
              <a:gd name="T20" fmla="*/ 87040 w 108585"/>
              <a:gd name="T21" fmla="*/ 91916 h 107950"/>
              <a:gd name="T22" fmla="*/ 98008 w 108585"/>
              <a:gd name="T23" fmla="*/ 74973 h 107950"/>
              <a:gd name="T24" fmla="*/ 102040 w 108585"/>
              <a:gd name="T25" fmla="*/ 54102 h 107950"/>
              <a:gd name="T26" fmla="*/ 98008 w 108585"/>
              <a:gd name="T27" fmla="*/ 33111 h 107950"/>
              <a:gd name="T28" fmla="*/ 87040 w 108585"/>
              <a:gd name="T29" fmla="*/ 15906 h 107950"/>
              <a:gd name="T30" fmla="*/ 70815 w 108585"/>
              <a:gd name="T31" fmla="*/ 4274 h 107950"/>
              <a:gd name="T32" fmla="*/ 51019 w 108585"/>
              <a:gd name="T33" fmla="*/ 0 h 1079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585" h="107950">
                <a:moveTo>
                  <a:pt x="54101" y="0"/>
                </a:moveTo>
                <a:lnTo>
                  <a:pt x="33111" y="4274"/>
                </a:lnTo>
                <a:lnTo>
                  <a:pt x="15906" y="15906"/>
                </a:lnTo>
                <a:lnTo>
                  <a:pt x="4274" y="33111"/>
                </a:lnTo>
                <a:lnTo>
                  <a:pt x="0" y="54102"/>
                </a:lnTo>
                <a:lnTo>
                  <a:pt x="4274" y="74973"/>
                </a:lnTo>
                <a:lnTo>
                  <a:pt x="15906" y="91916"/>
                </a:lnTo>
                <a:lnTo>
                  <a:pt x="33111" y="103286"/>
                </a:lnTo>
                <a:lnTo>
                  <a:pt x="54101" y="107442"/>
                </a:lnTo>
                <a:lnTo>
                  <a:pt x="75092" y="103286"/>
                </a:lnTo>
                <a:lnTo>
                  <a:pt x="92297" y="91916"/>
                </a:lnTo>
                <a:lnTo>
                  <a:pt x="103929" y="74973"/>
                </a:lnTo>
                <a:lnTo>
                  <a:pt x="108203" y="54102"/>
                </a:lnTo>
                <a:lnTo>
                  <a:pt x="103929" y="33111"/>
                </a:lnTo>
                <a:lnTo>
                  <a:pt x="92297" y="15906"/>
                </a:lnTo>
                <a:lnTo>
                  <a:pt x="75092" y="4274"/>
                </a:lnTo>
                <a:lnTo>
                  <a:pt x="54101" y="0"/>
                </a:lnTo>
                <a:close/>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ro-RO"/>
          </a:p>
        </p:txBody>
      </p:sp>
    </p:spTree>
    <p:extLst>
      <p:ext uri="{BB962C8B-B14F-4D97-AF65-F5344CB8AC3E}">
        <p14:creationId xmlns:p14="http://schemas.microsoft.com/office/powerpoint/2010/main" val="4212729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763" y="304801"/>
            <a:ext cx="8686800" cy="566737"/>
          </a:xfrm>
        </p:spPr>
        <p:txBody>
          <a:bodyPr>
            <a:normAutofit fontScale="90000"/>
          </a:bodyPr>
          <a:lstStyle/>
          <a:p>
            <a:r>
              <a:rPr lang="ro-RO" dirty="0"/>
              <a:t>Parametrii caracteristicii diodei tunel</a:t>
            </a:r>
          </a:p>
        </p:txBody>
      </p:sp>
      <p:pic>
        <p:nvPicPr>
          <p:cNvPr id="4" name="Content Placeholder 3"/>
          <p:cNvPicPr>
            <a:picLocks noGrp="1" noChangeAspect="1"/>
          </p:cNvPicPr>
          <p:nvPr>
            <p:ph idx="1"/>
          </p:nvPr>
        </p:nvPicPr>
        <p:blipFill>
          <a:blip r:embed="rId2"/>
          <a:stretch>
            <a:fillRect/>
          </a:stretch>
        </p:blipFill>
        <p:spPr>
          <a:xfrm>
            <a:off x="5573160" y="927101"/>
            <a:ext cx="5120240" cy="3989263"/>
          </a:xfrm>
          <a:prstGeom prst="rect">
            <a:avLst/>
          </a:prstGeom>
        </p:spPr>
      </p:pic>
      <p:sp>
        <p:nvSpPr>
          <p:cNvPr id="5" name="Content Placeholder 2"/>
          <p:cNvSpPr txBox="1">
            <a:spLocks/>
          </p:cNvSpPr>
          <p:nvPr/>
        </p:nvSpPr>
        <p:spPr bwMode="auto">
          <a:xfrm>
            <a:off x="1524000" y="871537"/>
            <a:ext cx="4114800" cy="34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ro-MD" altLang="en-US" sz="1800" dirty="0"/>
              <a:t>Curentul max în pick la care dI/dU =0 (zecimi mA- sute mA)</a:t>
            </a:r>
          </a:p>
          <a:p>
            <a:r>
              <a:rPr lang="ro-MD" altLang="en-US" sz="1800" dirty="0"/>
              <a:t>Curentul minim în vale la care dI/dU=0</a:t>
            </a:r>
          </a:p>
          <a:p>
            <a:r>
              <a:rPr lang="ro-MD" altLang="en-US" sz="1800" dirty="0"/>
              <a:t>Raportul I pick în max / I min în vale (la GaAs este m.mare ca 10, la Ge este 3-6</a:t>
            </a:r>
          </a:p>
          <a:p>
            <a:r>
              <a:rPr lang="ro-MD" altLang="en-US" sz="1800" dirty="0"/>
              <a:t>Tensiunea în pick (GaAs - -100-150 MV, Ge – 40-60 mV)</a:t>
            </a:r>
          </a:p>
          <a:p>
            <a:r>
              <a:rPr lang="ro-MD" altLang="en-US" sz="1800" dirty="0"/>
              <a:t>Tensiunea min în vale (Gaas- 400-500 mV, Ge – 250-350 mV)</a:t>
            </a:r>
          </a:p>
          <a:p>
            <a:endParaRPr lang="ro-MD" altLang="en-US" sz="1800" dirty="0"/>
          </a:p>
          <a:p>
            <a:endParaRPr lang="ro-MD" altLang="en-US" sz="1800" dirty="0"/>
          </a:p>
          <a:p>
            <a:endParaRPr lang="ro-MD" altLang="en-US" dirty="0"/>
          </a:p>
          <a:p>
            <a:endParaRPr lang="en-US" altLang="en-US" dirty="0"/>
          </a:p>
        </p:txBody>
      </p:sp>
      <p:sp>
        <p:nvSpPr>
          <p:cNvPr id="6" name="Content Placeholder 3"/>
          <p:cNvSpPr txBox="1">
            <a:spLocks/>
          </p:cNvSpPr>
          <p:nvPr/>
        </p:nvSpPr>
        <p:spPr>
          <a:xfrm>
            <a:off x="1371601" y="4800600"/>
            <a:ext cx="9072563" cy="3459956"/>
          </a:xfrm>
          <a:prstGeom prst="rect">
            <a:avLst/>
          </a:prstGeom>
        </p:spPr>
        <p:txBody>
          <a:bodyPr/>
          <a:lst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ro-MD" altLang="en-US" dirty="0">
                <a:latin typeface="Arial" panose="020B0604020202020204" pitchFamily="34" charset="0"/>
                <a:cs typeface="Arial" panose="020B0604020202020204" pitchFamily="34" charset="0"/>
              </a:rPr>
              <a:t>Tensiunea de interval deschis – tensiunea directă mai mare ca tensiunea atingerii min, la care curentul este egal cu curentul max. din pick</a:t>
            </a:r>
          </a:p>
          <a:p>
            <a:r>
              <a:rPr lang="ro-MD" altLang="en-US" dirty="0">
                <a:latin typeface="Arial" panose="020B0604020202020204" pitchFamily="34" charset="0"/>
                <a:cs typeface="Arial" panose="020B0604020202020204" pitchFamily="34" charset="0"/>
              </a:rPr>
              <a:t>Capacitatea specifică C</a:t>
            </a:r>
            <a:r>
              <a:rPr lang="ro-MD" altLang="en-US" baseline="-25000" dirty="0">
                <a:latin typeface="Arial" panose="020B0604020202020204" pitchFamily="34" charset="0"/>
                <a:cs typeface="Arial" panose="020B0604020202020204" pitchFamily="34" charset="0"/>
              </a:rPr>
              <a:t>d</a:t>
            </a:r>
            <a:r>
              <a:rPr lang="ro-MD" altLang="en-US" dirty="0">
                <a:latin typeface="Arial" panose="020B0604020202020204" pitchFamily="34" charset="0"/>
                <a:cs typeface="Arial" panose="020B0604020202020204" pitchFamily="34" charset="0"/>
              </a:rPr>
              <a:t>/I</a:t>
            </a:r>
            <a:r>
              <a:rPr lang="ro-MD" altLang="en-US" baseline="-25000" dirty="0">
                <a:latin typeface="Arial" panose="020B0604020202020204" pitchFamily="34" charset="0"/>
                <a:cs typeface="Arial" panose="020B0604020202020204" pitchFamily="34" charset="0"/>
              </a:rPr>
              <a:t>pick</a:t>
            </a:r>
          </a:p>
          <a:p>
            <a:r>
              <a:rPr lang="ro-MD" altLang="en-US" dirty="0">
                <a:latin typeface="Arial" panose="020B0604020202020204" pitchFamily="34" charset="0"/>
                <a:cs typeface="Arial" panose="020B0604020202020204" pitchFamily="34" charset="0"/>
              </a:rPr>
              <a:t>Frecvența de rezonanță – la care rezistivitatea reacitvă a pn și inductivității corpului diodei este egală cu 0</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331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o-MD" dirty="0"/>
              <a:t>Dependența R </a:t>
            </a:r>
            <a:r>
              <a:rPr lang="ro-MD" baseline="-25000" dirty="0" err="1"/>
              <a:t>dif</a:t>
            </a:r>
            <a:r>
              <a:rPr lang="ro-MD" dirty="0"/>
              <a:t> de </a:t>
            </a:r>
            <a:r>
              <a:rPr lang="ro-MD" dirty="0" err="1"/>
              <a:t>E</a:t>
            </a:r>
            <a:r>
              <a:rPr lang="ro-MD" baseline="-25000" dirty="0" err="1"/>
              <a:t>g</a:t>
            </a:r>
            <a:endParaRPr lang="en-US" baseline="-25000" dirty="0"/>
          </a:p>
        </p:txBody>
      </p:sp>
      <p:pic>
        <p:nvPicPr>
          <p:cNvPr id="993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67038" y="1472107"/>
            <a:ext cx="5948362" cy="4825243"/>
          </a:xfrm>
        </p:spPr>
      </p:pic>
    </p:spTree>
    <p:extLst>
      <p:ext uri="{BB962C8B-B14F-4D97-AF65-F5344CB8AC3E}">
        <p14:creationId xmlns:p14="http://schemas.microsoft.com/office/powerpoint/2010/main" val="350495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4980" y="1122784"/>
            <a:ext cx="8610600" cy="817984"/>
          </a:xfrm>
        </p:spPr>
        <p:txBody>
          <a:bodyPr>
            <a:normAutofit/>
          </a:bodyPr>
          <a:lstStyle/>
          <a:p>
            <a:r>
              <a:rPr lang="ro-RO" b="1" dirty="0"/>
              <a:t>Ambele tipuri de capacitate sunt neliniare.</a:t>
            </a:r>
          </a:p>
          <a:p>
            <a:endParaRPr lang="ro-RO" b="1" dirty="0"/>
          </a:p>
          <a:p>
            <a:endParaRPr lang="ro-RO" dirty="0"/>
          </a:p>
        </p:txBody>
      </p:sp>
      <p:pic>
        <p:nvPicPr>
          <p:cNvPr id="2" name="Content Placeholder 3">
            <a:extLst>
              <a:ext uri="{FF2B5EF4-FFF2-40B4-BE49-F238E27FC236}">
                <a16:creationId xmlns:a16="http://schemas.microsoft.com/office/drawing/2014/main" id="{C124E6DD-999E-EFC1-F432-ED0730781BC3}"/>
              </a:ext>
            </a:extLst>
          </p:cNvPr>
          <p:cNvPicPr>
            <a:picLocks noChangeAspect="1"/>
          </p:cNvPicPr>
          <p:nvPr/>
        </p:nvPicPr>
        <p:blipFill>
          <a:blip r:embed="rId2"/>
          <a:stretch>
            <a:fillRect/>
          </a:stretch>
        </p:blipFill>
        <p:spPr>
          <a:xfrm>
            <a:off x="2194634" y="2192393"/>
            <a:ext cx="6646460" cy="3446710"/>
          </a:xfrm>
          <a:prstGeom prst="rect">
            <a:avLst/>
          </a:prstGeom>
        </p:spPr>
      </p:pic>
    </p:spTree>
    <p:extLst>
      <p:ext uri="{BB962C8B-B14F-4D97-AF65-F5344CB8AC3E}">
        <p14:creationId xmlns:p14="http://schemas.microsoft.com/office/powerpoint/2010/main" val="112012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1"/>
            <a:ext cx="8839200" cy="794147"/>
          </a:xfrm>
        </p:spPr>
        <p:txBody>
          <a:bodyPr wrap="square" numCol="1" anchorCtr="0" compatLnSpc="1">
            <a:prstTxWarp prst="textNoShape">
              <a:avLst/>
            </a:prstTxWarp>
          </a:bodyPr>
          <a:lstStyle/>
          <a:p>
            <a:r>
              <a:rPr lang="ro-MD" altLang="ro-RO" sz="2175" dirty="0"/>
              <a:t>DEPENDENȚA CARACTERISTICILOR DIODEI TUNEL DE TEMPERATURĂ ȘI FRECVENȚĂ</a:t>
            </a:r>
            <a:endParaRPr lang="en-US" altLang="ro-RO" sz="2175" dirty="0"/>
          </a:p>
        </p:txBody>
      </p:sp>
      <p:sp>
        <p:nvSpPr>
          <p:cNvPr id="103427" name="Content Placeholder 2"/>
          <p:cNvSpPr>
            <a:spLocks noGrp="1"/>
          </p:cNvSpPr>
          <p:nvPr>
            <p:ph sz="half" idx="1"/>
          </p:nvPr>
        </p:nvSpPr>
        <p:spPr>
          <a:xfrm>
            <a:off x="1695994" y="1219200"/>
            <a:ext cx="3942806" cy="3237310"/>
          </a:xfrm>
        </p:spPr>
        <p:txBody>
          <a:bodyPr>
            <a:noAutofit/>
          </a:bodyPr>
          <a:lstStyle/>
          <a:p>
            <a:r>
              <a:rPr lang="ro-MD" altLang="en-US" sz="1600" dirty="0"/>
              <a:t>Cu creșterea T - </a:t>
            </a:r>
            <a:r>
              <a:rPr lang="ro-MD" altLang="en-US" sz="1600" dirty="0" err="1"/>
              <a:t>Eg</a:t>
            </a:r>
            <a:r>
              <a:rPr lang="ro-MD" altLang="en-US" sz="1600" dirty="0"/>
              <a:t> scade, scade </a:t>
            </a:r>
            <a:r>
              <a:rPr lang="ro-MD" altLang="en-US" sz="1600" dirty="0" err="1"/>
              <a:t>lâțimea</a:t>
            </a:r>
            <a:r>
              <a:rPr lang="ro-MD" altLang="en-US" sz="1600" dirty="0"/>
              <a:t> barierei de tunelare, crește probabilitatea de tunelare, astfel crește curentul de </a:t>
            </a:r>
            <a:r>
              <a:rPr lang="ro-MD" altLang="en-US" sz="1600" dirty="0" err="1"/>
              <a:t>pick</a:t>
            </a:r>
            <a:endParaRPr lang="ro-MD" altLang="en-US" sz="1600" dirty="0"/>
          </a:p>
          <a:p>
            <a:r>
              <a:rPr lang="ro-MD" altLang="en-US" sz="1600" dirty="0"/>
              <a:t>Cu creșterea T – se modifică concentrațiile electronilor pe nivele energetice – nr electronilor sub nivelul Fermi în BC a </a:t>
            </a:r>
            <a:r>
              <a:rPr lang="ro-MD" altLang="en-US" sz="1600" dirty="0" err="1"/>
              <a:t>nSC</a:t>
            </a:r>
            <a:r>
              <a:rPr lang="ro-MD" altLang="en-US" sz="1600" dirty="0"/>
              <a:t> scade, deoarece o parte a electronilor liberi trec pe nivele energetice </a:t>
            </a:r>
            <a:r>
              <a:rPr lang="ro-MD" altLang="en-US" sz="1600" dirty="0" err="1"/>
              <a:t>m.mari</a:t>
            </a:r>
            <a:r>
              <a:rPr lang="ro-MD" altLang="en-US" sz="1600" dirty="0"/>
              <a:t>, iar nivelul Fermi se deplasează în jos. De aici- nr electronilor apți tunelare din n în p – scade – curentul de tunel direct – scad, dar nu totdeauna deoarece avem 2 mecanisme concurente – tunel și difuzie</a:t>
            </a:r>
            <a:endParaRPr lang="en-US" altLang="en-US" sz="1600" dirty="0"/>
          </a:p>
        </p:txBody>
      </p:sp>
      <p:sp>
        <p:nvSpPr>
          <p:cNvPr id="4" name="Content Placeholder 3"/>
          <p:cNvSpPr>
            <a:spLocks noGrp="1"/>
          </p:cNvSpPr>
          <p:nvPr>
            <p:ph sz="half" idx="2"/>
          </p:nvPr>
        </p:nvSpPr>
        <p:spPr>
          <a:xfrm>
            <a:off x="6096001" y="2057401"/>
            <a:ext cx="4143375" cy="3237309"/>
          </a:xfrm>
        </p:spPr>
        <p:txBody>
          <a:bodyPr>
            <a:noAutofit/>
          </a:bodyPr>
          <a:lstStyle/>
          <a:p>
            <a:r>
              <a:rPr lang="ro-MD" altLang="ro-RO" sz="1600" dirty="0"/>
              <a:t>Cu T crește și curentul </a:t>
            </a:r>
            <a:r>
              <a:rPr lang="ro-MD" altLang="ro-RO" sz="1600" dirty="0" err="1"/>
              <a:t>max</a:t>
            </a:r>
            <a:r>
              <a:rPr lang="ro-MD" altLang="ro-RO" sz="1600" dirty="0"/>
              <a:t> din minimul existent ( crește cota curentului de injectare)</a:t>
            </a:r>
          </a:p>
          <a:p>
            <a:r>
              <a:rPr lang="ro-MD" altLang="ro-RO" sz="1600" dirty="0" err="1"/>
              <a:t>Frecve</a:t>
            </a:r>
            <a:r>
              <a:rPr lang="en-US" altLang="ro-RO" sz="1600" dirty="0"/>
              <a:t>n</a:t>
            </a:r>
            <a:r>
              <a:rPr lang="ro-MD" altLang="ro-RO" sz="1600" dirty="0"/>
              <a:t>ța- efect de acumulare a sarcinilor practic nu este deoarece se utilizează la tensiuni f. mici Deci frecvențe f. mari de lucru.</a:t>
            </a:r>
          </a:p>
          <a:p>
            <a:r>
              <a:rPr lang="ro-MD" altLang="ro-RO" sz="1600" dirty="0"/>
              <a:t>R= g/(g</a:t>
            </a:r>
            <a:r>
              <a:rPr lang="ro-MD" altLang="ro-RO" sz="1600" baseline="30000" dirty="0"/>
              <a:t>2</a:t>
            </a:r>
            <a:r>
              <a:rPr lang="ro-MD" altLang="ro-RO" sz="1600" dirty="0"/>
              <a:t> + C</a:t>
            </a:r>
            <a:r>
              <a:rPr lang="ro-MD" altLang="ro-RO" sz="1600" baseline="30000" dirty="0"/>
              <a:t>2</a:t>
            </a:r>
            <a:r>
              <a:rPr lang="ro-MD" altLang="ro-RO" sz="1600" dirty="0"/>
              <a:t> </a:t>
            </a:r>
            <a:r>
              <a:rPr lang="ro-MD" altLang="ro-RO" sz="1600" baseline="-25000" dirty="0"/>
              <a:t>barieră</a:t>
            </a:r>
            <a:r>
              <a:rPr lang="ro-MD" altLang="ro-RO" sz="1600" dirty="0"/>
              <a:t>) la </a:t>
            </a:r>
            <a:r>
              <a:rPr lang="ro-MD" altLang="ro-RO" sz="1600" dirty="0" err="1"/>
              <a:t>frecveța</a:t>
            </a:r>
            <a:r>
              <a:rPr lang="ro-MD" altLang="ro-RO" sz="1600" dirty="0"/>
              <a:t> mari – nu va avea R diferențială negativă</a:t>
            </a:r>
          </a:p>
          <a:p>
            <a:pPr>
              <a:buFont typeface="Arial" panose="020B0604020202020204" pitchFamily="34" charset="0"/>
              <a:buNone/>
            </a:pPr>
            <a:r>
              <a:rPr lang="ro-MD" altLang="ro-RO" sz="1600" dirty="0" err="1"/>
              <a:t>fr</a:t>
            </a:r>
            <a:r>
              <a:rPr lang="ro-MD" altLang="ro-RO" sz="1600" dirty="0"/>
              <a:t> = </a:t>
            </a:r>
            <a:r>
              <a:rPr lang="ro-MD" altLang="ro-RO" sz="1600" dirty="0" err="1"/>
              <a:t>Imax</a:t>
            </a:r>
            <a:r>
              <a:rPr lang="ro-MD" altLang="ro-RO" sz="1600" dirty="0"/>
              <a:t> </a:t>
            </a:r>
            <a:r>
              <a:rPr lang="ro-MD" altLang="ro-RO" sz="1600" dirty="0" err="1"/>
              <a:t>pick</a:t>
            </a:r>
            <a:r>
              <a:rPr lang="ro-MD" altLang="ro-RO" sz="1600" dirty="0"/>
              <a:t>/C barieră</a:t>
            </a:r>
            <a:endParaRPr lang="en-US" altLang="ro-RO" sz="1600" dirty="0"/>
          </a:p>
        </p:txBody>
      </p:sp>
    </p:spTree>
    <p:extLst>
      <p:ext uri="{BB962C8B-B14F-4D97-AF65-F5344CB8AC3E}">
        <p14:creationId xmlns:p14="http://schemas.microsoft.com/office/powerpoint/2010/main" val="2884079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305800" cy="381000"/>
          </a:xfrm>
        </p:spPr>
        <p:txBody>
          <a:bodyPr>
            <a:normAutofit fontScale="90000"/>
          </a:bodyPr>
          <a:lstStyle/>
          <a:p>
            <a:pPr>
              <a:defRPr/>
            </a:pPr>
            <a:r>
              <a:rPr lang="ro-MD" dirty="0"/>
              <a:t>Aplicații ale diodei tunel</a:t>
            </a:r>
            <a:endParaRPr lang="en-US" dirty="0"/>
          </a:p>
        </p:txBody>
      </p:sp>
      <p:sp>
        <p:nvSpPr>
          <p:cNvPr id="104451" name="Content Placeholder 5"/>
          <p:cNvSpPr>
            <a:spLocks noGrp="1"/>
          </p:cNvSpPr>
          <p:nvPr>
            <p:ph idx="1"/>
          </p:nvPr>
        </p:nvSpPr>
        <p:spPr>
          <a:xfrm>
            <a:off x="1524000" y="914401"/>
            <a:ext cx="8839200" cy="3844529"/>
          </a:xfrm>
        </p:spPr>
        <p:txBody>
          <a:bodyPr>
            <a:normAutofit fontScale="85000" lnSpcReduction="20000"/>
          </a:bodyPr>
          <a:lstStyle/>
          <a:p>
            <a:r>
              <a:rPr lang="ro-MD" altLang="en-US" dirty="0"/>
              <a:t>Amplificare, generare, comutare</a:t>
            </a:r>
          </a:p>
          <a:p>
            <a:r>
              <a:rPr lang="ro-MD" altLang="en-US" dirty="0"/>
              <a:t>Doparea înaltă în ambele SC conduce la aceea că regiunea de trecere este foarte îngustă, rolul ei practic îl joacă bariera de trecere. Aceasta este o deosebire mare de alte diode</a:t>
            </a:r>
          </a:p>
          <a:p>
            <a:r>
              <a:rPr lang="ro-MD" altLang="en-US" dirty="0"/>
              <a:t>Concentrațiile </a:t>
            </a:r>
            <a:r>
              <a:rPr lang="ro-MD" altLang="en-US" dirty="0" err="1"/>
              <a:t>f.înale</a:t>
            </a:r>
            <a:r>
              <a:rPr lang="ro-MD" altLang="en-US" dirty="0"/>
              <a:t> de impurități conduce  la aceea că la polarizare inversă dioda nu are regim inițial de saturați, deci este </a:t>
            </a:r>
            <a:r>
              <a:rPr lang="ro-MD" altLang="en-US" dirty="0" err="1"/>
              <a:t>f.periculos</a:t>
            </a:r>
            <a:r>
              <a:rPr lang="ro-MD" altLang="en-US" dirty="0"/>
              <a:t> de schimbat polaritatea diodei, deoarece ea momentan se distruge.</a:t>
            </a:r>
          </a:p>
          <a:p>
            <a:r>
              <a:rPr lang="ro-MD" altLang="en-US" dirty="0"/>
              <a:t>Ca dioda să funcționeze bine se cere ca raportul dintre curentul </a:t>
            </a:r>
            <a:r>
              <a:rPr lang="ro-MD" altLang="en-US" dirty="0" err="1"/>
              <a:t>max</a:t>
            </a:r>
            <a:r>
              <a:rPr lang="ro-MD" altLang="en-US" dirty="0"/>
              <a:t> si min să fie cât mai mare. La </a:t>
            </a:r>
            <a:r>
              <a:rPr lang="ro-MD" altLang="en-US" dirty="0" err="1"/>
              <a:t>GaAs</a:t>
            </a:r>
            <a:r>
              <a:rPr lang="ro-MD" altLang="en-US" dirty="0"/>
              <a:t> el este deja de 15/ </a:t>
            </a:r>
          </a:p>
          <a:p>
            <a:r>
              <a:rPr lang="ro-MD" altLang="en-US" dirty="0"/>
              <a:t>Caracteristica diodei practic nu depinde de temperatură, astfel ea poate lucra la frecvențe </a:t>
            </a:r>
            <a:r>
              <a:rPr lang="ro-MD" altLang="en-US" dirty="0" err="1"/>
              <a:t>f.mari</a:t>
            </a:r>
            <a:r>
              <a:rPr lang="ro-MD" altLang="en-US" dirty="0"/>
              <a:t> de 1000 MHz. Puterea de lucru este mică – de ordinul waților.</a:t>
            </a:r>
            <a:endParaRPr lang="en-US" altLang="en-US" dirty="0"/>
          </a:p>
        </p:txBody>
      </p:sp>
    </p:spTree>
    <p:extLst>
      <p:ext uri="{BB962C8B-B14F-4D97-AF65-F5344CB8AC3E}">
        <p14:creationId xmlns:p14="http://schemas.microsoft.com/office/powerpoint/2010/main" val="222314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382000" cy="457200"/>
          </a:xfrm>
        </p:spPr>
        <p:txBody>
          <a:bodyPr>
            <a:normAutofit fontScale="90000"/>
          </a:bodyPr>
          <a:lstStyle/>
          <a:p>
            <a:pPr>
              <a:defRPr/>
            </a:pPr>
            <a:r>
              <a:rPr lang="ro-MD" dirty="0"/>
              <a:t>Amplificarea cu dioda tunel</a:t>
            </a:r>
            <a:endParaRPr lang="en-US" dirty="0"/>
          </a:p>
        </p:txBody>
      </p:sp>
      <p:sp>
        <p:nvSpPr>
          <p:cNvPr id="106499" name="Content Placeholder 2"/>
          <p:cNvSpPr>
            <a:spLocks noGrp="1"/>
          </p:cNvSpPr>
          <p:nvPr>
            <p:ph idx="1"/>
          </p:nvPr>
        </p:nvSpPr>
        <p:spPr>
          <a:xfrm>
            <a:off x="2838450" y="1543050"/>
            <a:ext cx="6629400" cy="4343400"/>
          </a:xfrm>
        </p:spPr>
        <p:txBody>
          <a:bodyPr/>
          <a:lstStyle/>
          <a:p>
            <a:r>
              <a:rPr lang="ro-MD" altLang="en-US"/>
              <a:t>Amplificare – pe panta caracteristicii cu rezistență dif negativă</a:t>
            </a:r>
            <a:endParaRPr lang="en-US" altLang="en-US"/>
          </a:p>
        </p:txBody>
      </p:sp>
      <p:pic>
        <p:nvPicPr>
          <p:cNvPr id="1065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012710"/>
            <a:ext cx="8428567" cy="554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93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895" y="76201"/>
            <a:ext cx="6572250" cy="1049337"/>
          </a:xfrm>
        </p:spPr>
        <p:txBody>
          <a:bodyPr/>
          <a:lstStyle/>
          <a:p>
            <a:pPr>
              <a:defRPr/>
            </a:pPr>
            <a:r>
              <a:rPr lang="ro-MD" dirty="0"/>
              <a:t>Dioda tunel - generator</a:t>
            </a:r>
            <a:endParaRPr lang="en-US" dirty="0"/>
          </a:p>
        </p:txBody>
      </p:sp>
      <p:sp>
        <p:nvSpPr>
          <p:cNvPr id="107523" name="Content Placeholder 2"/>
          <p:cNvSpPr>
            <a:spLocks noGrp="1"/>
          </p:cNvSpPr>
          <p:nvPr>
            <p:ph idx="1"/>
          </p:nvPr>
        </p:nvSpPr>
        <p:spPr>
          <a:xfrm>
            <a:off x="1524000" y="838200"/>
            <a:ext cx="8915400" cy="3449638"/>
          </a:xfrm>
        </p:spPr>
        <p:txBody>
          <a:bodyPr/>
          <a:lstStyle/>
          <a:p>
            <a:r>
              <a:rPr lang="ro-MD" altLang="en-US" dirty="0"/>
              <a:t>În special la frecvențe înalte (până la 100 GHz), unde </a:t>
            </a:r>
            <a:r>
              <a:rPr lang="ro-MD" altLang="en-US" dirty="0" err="1"/>
              <a:t>tranzisto</a:t>
            </a:r>
            <a:r>
              <a:rPr lang="en-US" altLang="en-US" dirty="0"/>
              <a:t>r</a:t>
            </a:r>
            <a:r>
              <a:rPr lang="ro-MD" altLang="en-US" dirty="0"/>
              <a:t>ii nu mai au caracteristici performante</a:t>
            </a:r>
            <a:endParaRPr lang="en-US" altLang="en-US" dirty="0"/>
          </a:p>
        </p:txBody>
      </p:sp>
      <p:pic>
        <p:nvPicPr>
          <p:cNvPr id="1075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676401"/>
            <a:ext cx="8113993" cy="481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894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228600"/>
            <a:ext cx="4929188" cy="342900"/>
          </a:xfrm>
        </p:spPr>
        <p:txBody>
          <a:bodyPr wrap="square" numCol="1" anchorCtr="0" compatLnSpc="1">
            <a:prstTxWarp prst="textNoShape">
              <a:avLst/>
            </a:prstTxWarp>
            <a:normAutofit fontScale="90000"/>
          </a:bodyPr>
          <a:lstStyle/>
          <a:p>
            <a:r>
              <a:rPr lang="ro-MD" altLang="ro-RO" sz="2175" dirty="0"/>
              <a:t>DIODA INVERSĂ</a:t>
            </a:r>
            <a:endParaRPr lang="en-US" altLang="ro-RO" sz="2175" dirty="0"/>
          </a:p>
        </p:txBody>
      </p:sp>
      <p:sp>
        <p:nvSpPr>
          <p:cNvPr id="3" name="Content Placeholder 2"/>
          <p:cNvSpPr>
            <a:spLocks noGrp="1"/>
          </p:cNvSpPr>
          <p:nvPr>
            <p:ph idx="1"/>
          </p:nvPr>
        </p:nvSpPr>
        <p:spPr>
          <a:xfrm>
            <a:off x="866191" y="1640400"/>
            <a:ext cx="11039669" cy="4816384"/>
          </a:xfrm>
        </p:spPr>
        <p:txBody>
          <a:bodyPr>
            <a:normAutofit fontScale="92500" lnSpcReduction="10000"/>
          </a:bodyPr>
          <a:lstStyle/>
          <a:p>
            <a:r>
              <a:rPr lang="ro-MD" altLang="ro-RO" dirty="0"/>
              <a:t>Modificare a diodei tunel la care concentrația impurităților aleasă  astfel, ca la echilibru la absența polarizării granița BV a SC p coincide cu granița BC SC n</a:t>
            </a:r>
            <a:r>
              <a:rPr lang="en-US" altLang="ro-RO" dirty="0"/>
              <a:t>. Deci diode invers</a:t>
            </a:r>
            <a:r>
              <a:rPr lang="ro-MD" altLang="ro-RO" dirty="0"/>
              <a:t>ă - diodă cu concentrație critică a impurităților, la care </a:t>
            </a:r>
            <a:r>
              <a:rPr lang="ro-MD" altLang="ro-RO" b="1" dirty="0"/>
              <a:t>conductibilitatea din efect de tunel la polarizare inversă este m.mare ca la polarizare directă</a:t>
            </a:r>
          </a:p>
          <a:p>
            <a:r>
              <a:rPr lang="ro-MD" altLang="ro-RO" dirty="0"/>
              <a:t>În acest caz </a:t>
            </a:r>
            <a:r>
              <a:rPr lang="ro-MD" altLang="ro-RO" b="1" dirty="0">
                <a:solidFill>
                  <a:srgbClr val="FF0000"/>
                </a:solidFill>
              </a:rPr>
              <a:t>efectul tunel va avea loc numai la polarizare inversă </a:t>
            </a:r>
            <a:r>
              <a:rPr lang="ro-MD" altLang="ro-RO" dirty="0"/>
              <a:t>cu tensiuni f.mici și caracteristica I-V va coincide caracteristicii inverse I-V a diodei tunel. Astfel curenții inverși in dioda tunel de acest tip va  fi relativ mare la tensiuni inverse de polarizare mică (cca mV)</a:t>
            </a:r>
          </a:p>
          <a:p>
            <a:r>
              <a:rPr lang="ro-MD" altLang="ro-RO" dirty="0"/>
              <a:t>La polarizare directă –caracteristica I-V va fi din curenți  de difuzie deci ca și la dioda clasică , dar corespunzător polarizării cu tensiuni mult mai înalte.  Aceste tipuri de diode au rezistența mică la curenți inverși și rezistența înaltă la curenți direcți și se deschide la polarizare inversă de unde  provine și denumirea</a:t>
            </a:r>
            <a:endParaRPr lang="en-US" altLang="ro-RO" dirty="0"/>
          </a:p>
        </p:txBody>
      </p:sp>
      <p:pic>
        <p:nvPicPr>
          <p:cNvPr id="4" name="Picture 3"/>
          <p:cNvPicPr>
            <a:picLocks noChangeAspect="1"/>
          </p:cNvPicPr>
          <p:nvPr/>
        </p:nvPicPr>
        <p:blipFill>
          <a:blip r:embed="rId2"/>
          <a:stretch>
            <a:fillRect/>
          </a:stretch>
        </p:blipFill>
        <p:spPr>
          <a:xfrm>
            <a:off x="9164480" y="0"/>
            <a:ext cx="1503521" cy="838200"/>
          </a:xfrm>
          <a:prstGeom prst="rect">
            <a:avLst/>
          </a:prstGeom>
        </p:spPr>
      </p:pic>
    </p:spTree>
    <p:extLst>
      <p:ext uri="{BB962C8B-B14F-4D97-AF65-F5344CB8AC3E}">
        <p14:creationId xmlns:p14="http://schemas.microsoft.com/office/powerpoint/2010/main" val="2765933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ine 2">
            <a:extLst>
              <a:ext uri="{FF2B5EF4-FFF2-40B4-BE49-F238E27FC236}">
                <a16:creationId xmlns:a16="http://schemas.microsoft.com/office/drawing/2014/main" id="{920AFD35-45FB-BF1E-8EA7-04667ABA304C}"/>
              </a:ext>
            </a:extLst>
          </p:cNvPr>
          <p:cNvPicPr>
            <a:picLocks noChangeAspect="1"/>
          </p:cNvPicPr>
          <p:nvPr/>
        </p:nvPicPr>
        <p:blipFill>
          <a:blip r:embed="rId2"/>
          <a:stretch>
            <a:fillRect/>
          </a:stretch>
        </p:blipFill>
        <p:spPr>
          <a:xfrm>
            <a:off x="3807623" y="601223"/>
            <a:ext cx="8172766" cy="5655554"/>
          </a:xfrm>
          <a:prstGeom prst="rect">
            <a:avLst/>
          </a:prstGeom>
        </p:spPr>
      </p:pic>
      <p:pic>
        <p:nvPicPr>
          <p:cNvPr id="5" name="Imagine 4">
            <a:extLst>
              <a:ext uri="{FF2B5EF4-FFF2-40B4-BE49-F238E27FC236}">
                <a16:creationId xmlns:a16="http://schemas.microsoft.com/office/drawing/2014/main" id="{7F30E059-DD35-A43F-065C-CCF6F6892917}"/>
              </a:ext>
            </a:extLst>
          </p:cNvPr>
          <p:cNvPicPr>
            <a:picLocks noChangeAspect="1"/>
          </p:cNvPicPr>
          <p:nvPr/>
        </p:nvPicPr>
        <p:blipFill>
          <a:blip r:embed="rId3"/>
          <a:stretch>
            <a:fillRect/>
          </a:stretch>
        </p:blipFill>
        <p:spPr>
          <a:xfrm>
            <a:off x="211611" y="1726942"/>
            <a:ext cx="3407446" cy="3498201"/>
          </a:xfrm>
          <a:prstGeom prst="rect">
            <a:avLst/>
          </a:prstGeom>
        </p:spPr>
      </p:pic>
    </p:spTree>
    <p:extLst>
      <p:ext uri="{BB962C8B-B14F-4D97-AF65-F5344CB8AC3E}">
        <p14:creationId xmlns:p14="http://schemas.microsoft.com/office/powerpoint/2010/main" val="2223337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a:extLst>
              <a:ext uri="{FF2B5EF4-FFF2-40B4-BE49-F238E27FC236}">
                <a16:creationId xmlns:a16="http://schemas.microsoft.com/office/drawing/2014/main" id="{26075A3F-A1E8-8E9F-6F63-F31637723EEB}"/>
              </a:ext>
            </a:extLst>
          </p:cNvPr>
          <p:cNvPicPr>
            <a:picLocks noGrp="1" noChangeAspect="1"/>
          </p:cNvPicPr>
          <p:nvPr>
            <p:ph idx="1"/>
          </p:nvPr>
        </p:nvPicPr>
        <p:blipFill>
          <a:blip r:embed="rId2"/>
          <a:stretch>
            <a:fillRect/>
          </a:stretch>
        </p:blipFill>
        <p:spPr>
          <a:xfrm>
            <a:off x="2554692" y="200559"/>
            <a:ext cx="7082615" cy="5902180"/>
          </a:xfrm>
          <a:prstGeom prst="rect">
            <a:avLst/>
          </a:prstGeom>
        </p:spPr>
      </p:pic>
    </p:spTree>
    <p:extLst>
      <p:ext uri="{BB962C8B-B14F-4D97-AF65-F5344CB8AC3E}">
        <p14:creationId xmlns:p14="http://schemas.microsoft.com/office/powerpoint/2010/main" val="2568284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DA8D810-3023-BFDA-5B5D-8DB42FA79A7D}"/>
              </a:ext>
            </a:extLst>
          </p:cNvPr>
          <p:cNvSpPr>
            <a:spLocks noGrp="1"/>
          </p:cNvSpPr>
          <p:nvPr>
            <p:ph type="title"/>
          </p:nvPr>
        </p:nvSpPr>
        <p:spPr>
          <a:xfrm>
            <a:off x="838200" y="365125"/>
            <a:ext cx="10515600" cy="423769"/>
          </a:xfrm>
        </p:spPr>
        <p:txBody>
          <a:bodyPr>
            <a:normAutofit fontScale="90000"/>
          </a:bodyPr>
          <a:lstStyle/>
          <a:p>
            <a:r>
              <a:rPr lang="ro-RO" dirty="0"/>
              <a:t>Dioda inversă – variantă constructivă</a:t>
            </a:r>
            <a:endParaRPr lang="en-US" dirty="0"/>
          </a:p>
        </p:txBody>
      </p:sp>
      <p:sp>
        <p:nvSpPr>
          <p:cNvPr id="3" name="Substituent conținut 2">
            <a:extLst>
              <a:ext uri="{FF2B5EF4-FFF2-40B4-BE49-F238E27FC236}">
                <a16:creationId xmlns:a16="http://schemas.microsoft.com/office/drawing/2014/main" id="{ADC2E1D0-D748-CCFB-AB40-4E878FB97902}"/>
              </a:ext>
            </a:extLst>
          </p:cNvPr>
          <p:cNvSpPr>
            <a:spLocks noGrp="1"/>
          </p:cNvSpPr>
          <p:nvPr>
            <p:ph idx="1"/>
          </p:nvPr>
        </p:nvSpPr>
        <p:spPr>
          <a:xfrm>
            <a:off x="372035" y="1009835"/>
            <a:ext cx="7086600" cy="5704729"/>
          </a:xfrm>
        </p:spPr>
        <p:txBody>
          <a:bodyPr>
            <a:normAutofit fontScale="92500" lnSpcReduction="20000"/>
          </a:bodyPr>
          <a:lstStyle/>
          <a:p>
            <a:r>
              <a:rPr lang="en-US" dirty="0"/>
              <a:t>Este </a:t>
            </a:r>
            <a:r>
              <a:rPr lang="en-US" dirty="0" err="1"/>
              <a:t>posibilă</a:t>
            </a:r>
            <a:r>
              <a:rPr lang="en-US" dirty="0"/>
              <a:t> </a:t>
            </a:r>
            <a:r>
              <a:rPr lang="en-US" dirty="0" err="1"/>
              <a:t>îndepărtarea</a:t>
            </a:r>
            <a:r>
              <a:rPr lang="en-US" dirty="0"/>
              <a:t> </a:t>
            </a:r>
            <a:r>
              <a:rPr lang="ro-RO" dirty="0" err="1"/>
              <a:t>pickului</a:t>
            </a:r>
            <a:r>
              <a:rPr lang="en-US" dirty="0"/>
              <a:t> de </a:t>
            </a:r>
            <a:r>
              <a:rPr lang="en-US" dirty="0" err="1"/>
              <a:t>rezistență</a:t>
            </a:r>
            <a:r>
              <a:rPr lang="en-US" dirty="0"/>
              <a:t> </a:t>
            </a:r>
            <a:r>
              <a:rPr lang="en-US" dirty="0" err="1"/>
              <a:t>negativă</a:t>
            </a:r>
            <a:r>
              <a:rPr lang="en-US" dirty="0"/>
              <a:t> </a:t>
            </a:r>
            <a:r>
              <a:rPr lang="en-US" dirty="0" err="1"/>
              <a:t>și</a:t>
            </a:r>
            <a:r>
              <a:rPr lang="en-US" dirty="0"/>
              <a:t> a </a:t>
            </a:r>
            <a:r>
              <a:rPr lang="en-US" dirty="0" err="1"/>
              <a:t>regiunii</a:t>
            </a:r>
            <a:r>
              <a:rPr lang="en-US" dirty="0"/>
              <a:t> vale din </a:t>
            </a:r>
            <a:r>
              <a:rPr lang="en-US" dirty="0" err="1"/>
              <a:t>dioda</a:t>
            </a:r>
            <a:r>
              <a:rPr lang="en-US" dirty="0"/>
              <a:t> </a:t>
            </a:r>
            <a:r>
              <a:rPr lang="en-US" dirty="0" err="1"/>
              <a:t>tunel</a:t>
            </a:r>
            <a:r>
              <a:rPr lang="en-US" dirty="0"/>
              <a:t>, </a:t>
            </a:r>
            <a:r>
              <a:rPr lang="en-US" dirty="0" err="1"/>
              <a:t>prin</a:t>
            </a:r>
            <a:r>
              <a:rPr lang="en-US" dirty="0"/>
              <a:t> </a:t>
            </a:r>
            <a:r>
              <a:rPr lang="en-US" dirty="0" err="1"/>
              <a:t>dopare</a:t>
            </a:r>
            <a:r>
              <a:rPr lang="en-US" dirty="0"/>
              <a:t> </a:t>
            </a:r>
            <a:r>
              <a:rPr lang="en-US" dirty="0" err="1"/>
              <a:t>și</a:t>
            </a:r>
            <a:r>
              <a:rPr lang="en-US" dirty="0"/>
              <a:t> </a:t>
            </a:r>
            <a:r>
              <a:rPr lang="ro-RO" dirty="0"/>
              <a:t>decapare</a:t>
            </a:r>
            <a:r>
              <a:rPr lang="en-US" dirty="0"/>
              <a:t> </a:t>
            </a:r>
            <a:r>
              <a:rPr lang="en-US" dirty="0" err="1"/>
              <a:t>adecvată</a:t>
            </a:r>
            <a:r>
              <a:rPr lang="en-US" dirty="0"/>
              <a:t> </a:t>
            </a:r>
            <a:r>
              <a:rPr lang="en-US" dirty="0" err="1"/>
              <a:t>în</a:t>
            </a:r>
            <a:r>
              <a:rPr lang="en-US" dirty="0"/>
              <a:t> </a:t>
            </a:r>
            <a:r>
              <a:rPr lang="en-US" dirty="0" err="1"/>
              <a:t>timpul</a:t>
            </a:r>
            <a:r>
              <a:rPr lang="en-US" dirty="0"/>
              <a:t> </a:t>
            </a:r>
            <a:r>
              <a:rPr lang="en-US" dirty="0" err="1"/>
              <a:t>fabricării</a:t>
            </a:r>
            <a:r>
              <a:rPr lang="en-US" dirty="0"/>
              <a:t>. </a:t>
            </a:r>
            <a:r>
              <a:rPr lang="en-US" dirty="0" err="1"/>
              <a:t>Când</a:t>
            </a:r>
            <a:r>
              <a:rPr lang="en-US" dirty="0"/>
              <a:t> se face </a:t>
            </a:r>
            <a:r>
              <a:rPr lang="en-US" dirty="0" err="1"/>
              <a:t>acest</a:t>
            </a:r>
            <a:r>
              <a:rPr lang="en-US" dirty="0"/>
              <a:t> </a:t>
            </a:r>
            <a:r>
              <a:rPr lang="en-US" dirty="0" err="1"/>
              <a:t>lucru</a:t>
            </a:r>
            <a:r>
              <a:rPr lang="en-US" dirty="0"/>
              <a:t>, </a:t>
            </a:r>
            <a:r>
              <a:rPr lang="en-US" dirty="0" err="1"/>
              <a:t>rezultă</a:t>
            </a:r>
            <a:r>
              <a:rPr lang="en-US" dirty="0"/>
              <a:t> </a:t>
            </a:r>
            <a:r>
              <a:rPr lang="en-US" dirty="0" err="1"/>
              <a:t>caracteristica</a:t>
            </a:r>
            <a:r>
              <a:rPr lang="en-US" dirty="0"/>
              <a:t> </a:t>
            </a:r>
            <a:r>
              <a:rPr lang="ro-RO" dirty="0"/>
              <a:t>I-V</a:t>
            </a:r>
            <a:r>
              <a:rPr lang="en-US" dirty="0"/>
              <a:t> din </a:t>
            </a:r>
            <a:r>
              <a:rPr lang="en-US" dirty="0" err="1"/>
              <a:t>Figura</a:t>
            </a:r>
            <a:r>
              <a:rPr lang="en-US" dirty="0"/>
              <a:t>. </a:t>
            </a:r>
            <a:r>
              <a:rPr lang="en-US" dirty="0" err="1"/>
              <a:t>Aceasta</a:t>
            </a:r>
            <a:r>
              <a:rPr lang="en-US" dirty="0"/>
              <a:t> </a:t>
            </a:r>
            <a:r>
              <a:rPr lang="en-US" dirty="0" err="1"/>
              <a:t>arată</a:t>
            </a:r>
            <a:r>
              <a:rPr lang="en-US" dirty="0"/>
              <a:t> </a:t>
            </a:r>
            <a:r>
              <a:rPr lang="en-US" dirty="0" err="1"/>
              <a:t>situația</a:t>
            </a:r>
            <a:r>
              <a:rPr lang="en-US" dirty="0"/>
              <a:t> </a:t>
            </a:r>
            <a:r>
              <a:rPr lang="en-US" dirty="0" err="1"/>
              <a:t>destul</a:t>
            </a:r>
            <a:r>
              <a:rPr lang="en-US" dirty="0"/>
              <a:t> de </a:t>
            </a:r>
            <a:r>
              <a:rPr lang="en-US" dirty="0" err="1"/>
              <a:t>neobișnuită</a:t>
            </a:r>
            <a:r>
              <a:rPr lang="en-US" dirty="0"/>
              <a:t> </a:t>
            </a:r>
            <a:r>
              <a:rPr lang="en-US" dirty="0" err="1"/>
              <a:t>în</a:t>
            </a:r>
            <a:r>
              <a:rPr lang="en-US" dirty="0"/>
              <a:t> care, </a:t>
            </a:r>
            <a:r>
              <a:rPr lang="en-US" dirty="0" err="1"/>
              <a:t>pentru</a:t>
            </a:r>
            <a:r>
              <a:rPr lang="en-US" dirty="0"/>
              <a:t> </a:t>
            </a:r>
            <a:r>
              <a:rPr lang="en-US" dirty="0" err="1"/>
              <a:t>tensiuni</a:t>
            </a:r>
            <a:r>
              <a:rPr lang="en-US" dirty="0"/>
              <a:t> </a:t>
            </a:r>
            <a:r>
              <a:rPr lang="en-US" dirty="0" err="1"/>
              <a:t>aplicate</a:t>
            </a:r>
            <a:r>
              <a:rPr lang="en-US" dirty="0"/>
              <a:t> </a:t>
            </a:r>
            <a:r>
              <a:rPr lang="en-US" dirty="0" err="1"/>
              <a:t>mici</a:t>
            </a:r>
            <a:r>
              <a:rPr lang="en-US" dirty="0"/>
              <a:t>, </a:t>
            </a:r>
            <a:r>
              <a:rPr lang="en-US" dirty="0" err="1"/>
              <a:t>curentul</a:t>
            </a:r>
            <a:r>
              <a:rPr lang="en-US" dirty="0"/>
              <a:t> direct </a:t>
            </a:r>
            <a:r>
              <a:rPr lang="en-US" dirty="0" err="1"/>
              <a:t>este</a:t>
            </a:r>
            <a:r>
              <a:rPr lang="en-US" dirty="0"/>
              <a:t> de </a:t>
            </a:r>
            <a:r>
              <a:rPr lang="en-US" dirty="0" err="1"/>
              <a:t>fapt</a:t>
            </a:r>
            <a:r>
              <a:rPr lang="en-US" dirty="0"/>
              <a:t> </a:t>
            </a:r>
            <a:r>
              <a:rPr lang="en-US" dirty="0" err="1"/>
              <a:t>mult</a:t>
            </a:r>
            <a:r>
              <a:rPr lang="en-US" dirty="0"/>
              <a:t> </a:t>
            </a:r>
            <a:r>
              <a:rPr lang="en-US" dirty="0" err="1"/>
              <a:t>mai</a:t>
            </a:r>
            <a:r>
              <a:rPr lang="en-US" dirty="0"/>
              <a:t> mic </a:t>
            </a:r>
            <a:r>
              <a:rPr lang="en-US" dirty="0" err="1"/>
              <a:t>decât</a:t>
            </a:r>
            <a:r>
              <a:rPr lang="en-US" dirty="0"/>
              <a:t> </a:t>
            </a:r>
            <a:r>
              <a:rPr lang="en-US" dirty="0" err="1"/>
              <a:t>curentul</a:t>
            </a:r>
            <a:r>
              <a:rPr lang="en-US" dirty="0"/>
              <a:t> invers.</a:t>
            </a:r>
            <a:endParaRPr lang="ro-RO" dirty="0"/>
          </a:p>
          <a:p>
            <a:r>
              <a:rPr lang="en-US" dirty="0" err="1"/>
              <a:t>Curentul</a:t>
            </a:r>
            <a:r>
              <a:rPr lang="en-US" dirty="0"/>
              <a:t> invers </a:t>
            </a:r>
            <a:r>
              <a:rPr lang="en-US" dirty="0" err="1"/>
              <a:t>este</a:t>
            </a:r>
            <a:r>
              <a:rPr lang="en-US" dirty="0"/>
              <a:t> mare din </a:t>
            </a:r>
            <a:r>
              <a:rPr lang="en-US" dirty="0" err="1"/>
              <a:t>cauza</a:t>
            </a:r>
            <a:r>
              <a:rPr lang="en-US" dirty="0"/>
              <a:t> </a:t>
            </a:r>
            <a:r>
              <a:rPr lang="en-US" dirty="0" err="1"/>
              <a:t>dopajului</a:t>
            </a:r>
            <a:r>
              <a:rPr lang="en-US" dirty="0"/>
              <a:t> </a:t>
            </a:r>
            <a:r>
              <a:rPr lang="en-US" dirty="0" err="1"/>
              <a:t>foarte</a:t>
            </a:r>
            <a:r>
              <a:rPr lang="en-US" dirty="0"/>
              <a:t> mare. Pe de </a:t>
            </a:r>
            <a:r>
              <a:rPr lang="en-US" dirty="0" err="1"/>
              <a:t>altă</a:t>
            </a:r>
            <a:r>
              <a:rPr lang="en-US" dirty="0"/>
              <a:t> </a:t>
            </a:r>
            <a:r>
              <a:rPr lang="en-US" dirty="0" err="1"/>
              <a:t>parte</a:t>
            </a:r>
            <a:r>
              <a:rPr lang="en-US" dirty="0"/>
              <a:t>, </a:t>
            </a:r>
            <a:r>
              <a:rPr lang="en-US" dirty="0" err="1"/>
              <a:t>curentul</a:t>
            </a:r>
            <a:r>
              <a:rPr lang="en-US" dirty="0"/>
              <a:t> direct </a:t>
            </a:r>
            <a:r>
              <a:rPr lang="en-US" dirty="0" err="1"/>
              <a:t>este</a:t>
            </a:r>
            <a:r>
              <a:rPr lang="en-US" dirty="0"/>
              <a:t> </a:t>
            </a:r>
            <a:r>
              <a:rPr lang="en-US" dirty="0" err="1"/>
              <a:t>scăzut</a:t>
            </a:r>
            <a:r>
              <a:rPr lang="en-US" dirty="0"/>
              <a:t> la </a:t>
            </a:r>
            <a:r>
              <a:rPr lang="en-US" dirty="0" err="1"/>
              <a:t>început</a:t>
            </a:r>
            <a:r>
              <a:rPr lang="en-US" dirty="0"/>
              <a:t>, </a:t>
            </a:r>
            <a:r>
              <a:rPr lang="en-US" dirty="0" err="1"/>
              <a:t>deoarece</a:t>
            </a:r>
            <a:r>
              <a:rPr lang="en-US" dirty="0"/>
              <a:t> </a:t>
            </a:r>
            <a:r>
              <a:rPr lang="en-US" dirty="0" err="1"/>
              <a:t>tunel</a:t>
            </a:r>
            <a:r>
              <a:rPr lang="ro-RO" dirty="0" err="1"/>
              <a:t>area</a:t>
            </a:r>
            <a:r>
              <a:rPr lang="en-US" dirty="0"/>
              <a:t> a </a:t>
            </a:r>
            <a:r>
              <a:rPr lang="en-US" dirty="0" err="1"/>
              <a:t>fost</a:t>
            </a:r>
            <a:r>
              <a:rPr lang="en-US" dirty="0"/>
              <a:t> </a:t>
            </a:r>
            <a:r>
              <a:rPr lang="en-US" dirty="0" err="1"/>
              <a:t>oprit</a:t>
            </a:r>
            <a:r>
              <a:rPr lang="ro-RO" dirty="0"/>
              <a:t>ă</a:t>
            </a:r>
            <a:r>
              <a:rPr lang="en-US" dirty="0"/>
              <a:t>. </a:t>
            </a:r>
            <a:r>
              <a:rPr lang="en-US" dirty="0" err="1"/>
              <a:t>Prin</a:t>
            </a:r>
            <a:r>
              <a:rPr lang="en-US" dirty="0"/>
              <a:t> </a:t>
            </a:r>
            <a:r>
              <a:rPr lang="en-US" dirty="0" err="1"/>
              <a:t>urmare</a:t>
            </a:r>
            <a:r>
              <a:rPr lang="en-US" dirty="0"/>
              <a:t>, </a:t>
            </a:r>
            <a:r>
              <a:rPr lang="en-US" dirty="0" err="1"/>
              <a:t>această</a:t>
            </a:r>
            <a:r>
              <a:rPr lang="en-US" dirty="0"/>
              <a:t> </a:t>
            </a:r>
            <a:r>
              <a:rPr lang="en-US" dirty="0" err="1"/>
              <a:t>diodă</a:t>
            </a:r>
            <a:r>
              <a:rPr lang="en-US" dirty="0"/>
              <a:t> </a:t>
            </a:r>
            <a:r>
              <a:rPr lang="en-US" b="1" dirty="0" err="1"/>
              <a:t>poate</a:t>
            </a:r>
            <a:r>
              <a:rPr lang="en-US" b="1" dirty="0"/>
              <a:t> fi </a:t>
            </a:r>
            <a:r>
              <a:rPr lang="en-US" b="1" dirty="0" err="1"/>
              <a:t>utilizată</a:t>
            </a:r>
            <a:r>
              <a:rPr lang="en-US" b="1" dirty="0"/>
              <a:t> ca </a:t>
            </a:r>
            <a:r>
              <a:rPr lang="en-US" b="1" dirty="0" err="1"/>
              <a:t>redresor</a:t>
            </a:r>
            <a:r>
              <a:rPr lang="en-US" b="1" dirty="0"/>
              <a:t> de </a:t>
            </a:r>
            <a:r>
              <a:rPr lang="en-US" b="1" dirty="0" err="1"/>
              <a:t>semnal</a:t>
            </a:r>
            <a:r>
              <a:rPr lang="en-US" b="1" dirty="0"/>
              <a:t> mic</a:t>
            </a:r>
            <a:r>
              <a:rPr lang="en-US" dirty="0"/>
              <a:t>. Are </a:t>
            </a:r>
            <a:r>
              <a:rPr lang="en-US" dirty="0" err="1"/>
              <a:t>avantajul</a:t>
            </a:r>
            <a:r>
              <a:rPr lang="en-US" dirty="0"/>
              <a:t> nu </a:t>
            </a:r>
            <a:r>
              <a:rPr lang="en-US" dirty="0" err="1"/>
              <a:t>numai</a:t>
            </a:r>
            <a:r>
              <a:rPr lang="en-US" dirty="0"/>
              <a:t> al </a:t>
            </a:r>
            <a:r>
              <a:rPr lang="en-US" dirty="0" err="1"/>
              <a:t>unei</a:t>
            </a:r>
            <a:r>
              <a:rPr lang="en-US" dirty="0"/>
              <a:t> </a:t>
            </a:r>
            <a:r>
              <a:rPr lang="en-US" dirty="0" err="1"/>
              <a:t>joncțiuni</a:t>
            </a:r>
            <a:r>
              <a:rPr lang="en-US" dirty="0"/>
              <a:t> </a:t>
            </a:r>
            <a:r>
              <a:rPr lang="en-US" dirty="0" err="1"/>
              <a:t>înguste</a:t>
            </a:r>
            <a:r>
              <a:rPr lang="en-US" dirty="0"/>
              <a:t> </a:t>
            </a:r>
            <a:r>
              <a:rPr lang="en-US" dirty="0" err="1"/>
              <a:t>și</a:t>
            </a:r>
            <a:r>
              <a:rPr lang="en-US" dirty="0"/>
              <a:t>, </a:t>
            </a:r>
            <a:r>
              <a:rPr lang="en-US" dirty="0" err="1"/>
              <a:t>prin</a:t>
            </a:r>
            <a:r>
              <a:rPr lang="en-US" dirty="0"/>
              <a:t> </a:t>
            </a:r>
            <a:r>
              <a:rPr lang="en-US" dirty="0" err="1"/>
              <a:t>urmare</a:t>
            </a:r>
            <a:r>
              <a:rPr lang="en-US" dirty="0"/>
              <a:t>, al </a:t>
            </a:r>
            <a:r>
              <a:rPr lang="en-US" dirty="0" err="1"/>
              <a:t>unei</a:t>
            </a:r>
            <a:r>
              <a:rPr lang="en-US" dirty="0"/>
              <a:t> </a:t>
            </a:r>
            <a:r>
              <a:rPr lang="en-US" dirty="0" err="1"/>
              <a:t>viteze</a:t>
            </a:r>
            <a:r>
              <a:rPr lang="en-US" dirty="0"/>
              <a:t> </a:t>
            </a:r>
            <a:r>
              <a:rPr lang="en-US" dirty="0" err="1"/>
              <a:t>și</a:t>
            </a:r>
            <a:r>
              <a:rPr lang="en-US" dirty="0"/>
              <a:t> </a:t>
            </a:r>
            <a:r>
              <a:rPr lang="en-US" dirty="0" err="1"/>
              <a:t>frecvență</a:t>
            </a:r>
            <a:r>
              <a:rPr lang="en-US" dirty="0"/>
              <a:t> </a:t>
            </a:r>
            <a:r>
              <a:rPr lang="en-US" dirty="0" err="1"/>
              <a:t>ridicate</a:t>
            </a:r>
            <a:r>
              <a:rPr lang="en-US" dirty="0"/>
              <a:t> de </a:t>
            </a:r>
            <a:r>
              <a:rPr lang="en-US" dirty="0" err="1"/>
              <a:t>funcționare</a:t>
            </a:r>
            <a:r>
              <a:rPr lang="en-US" dirty="0"/>
              <a:t>, ci </a:t>
            </a:r>
            <a:r>
              <a:rPr lang="en-US" dirty="0" err="1"/>
              <a:t>și</a:t>
            </a:r>
            <a:r>
              <a:rPr lang="en-US" dirty="0"/>
              <a:t> al </a:t>
            </a:r>
            <a:r>
              <a:rPr lang="en-US" dirty="0" err="1"/>
              <a:t>unui</a:t>
            </a:r>
            <a:r>
              <a:rPr lang="en-US" dirty="0"/>
              <a:t> </a:t>
            </a:r>
            <a:r>
              <a:rPr lang="en-US" dirty="0" err="1"/>
              <a:t>raport</a:t>
            </a:r>
            <a:r>
              <a:rPr lang="en-US" dirty="0"/>
              <a:t> de </a:t>
            </a:r>
            <a:r>
              <a:rPr lang="en-US" dirty="0" err="1"/>
              <a:t>curent</a:t>
            </a:r>
            <a:r>
              <a:rPr lang="en-US" dirty="0"/>
              <a:t> (</a:t>
            </a:r>
            <a:r>
              <a:rPr lang="en-US" dirty="0" err="1"/>
              <a:t>în</a:t>
            </a:r>
            <a:r>
              <a:rPr lang="ro-RO" dirty="0"/>
              <a:t>vers</a:t>
            </a:r>
            <a:r>
              <a:rPr lang="en-US" dirty="0"/>
              <a:t> </a:t>
            </a:r>
            <a:r>
              <a:rPr lang="en-US" dirty="0" err="1"/>
              <a:t>față</a:t>
            </a:r>
            <a:r>
              <a:rPr lang="en-US" dirty="0"/>
              <a:t> de </a:t>
            </a:r>
            <a:r>
              <a:rPr lang="ro-RO" dirty="0"/>
              <a:t>direct</a:t>
            </a:r>
            <a:r>
              <a:rPr lang="en-US" dirty="0"/>
              <a:t>!) care </a:t>
            </a:r>
            <a:r>
              <a:rPr lang="en-US" dirty="0" err="1"/>
              <a:t>este</a:t>
            </a:r>
            <a:r>
              <a:rPr lang="en-US" dirty="0"/>
              <a:t> </a:t>
            </a:r>
            <a:r>
              <a:rPr lang="en-US" dirty="0" err="1"/>
              <a:t>mult</a:t>
            </a:r>
            <a:r>
              <a:rPr lang="en-US" dirty="0"/>
              <a:t> </a:t>
            </a:r>
            <a:r>
              <a:rPr lang="en-US" dirty="0" err="1"/>
              <a:t>mai</a:t>
            </a:r>
            <a:r>
              <a:rPr lang="en-US" dirty="0"/>
              <a:t> mare </a:t>
            </a:r>
            <a:r>
              <a:rPr lang="en-US" dirty="0" err="1"/>
              <a:t>decât</a:t>
            </a:r>
            <a:r>
              <a:rPr lang="en-US" dirty="0"/>
              <a:t> la </a:t>
            </a:r>
            <a:r>
              <a:rPr lang="en-US" dirty="0" err="1"/>
              <a:t>redresoarele</a:t>
            </a:r>
            <a:r>
              <a:rPr lang="en-US" dirty="0"/>
              <a:t> </a:t>
            </a:r>
            <a:r>
              <a:rPr lang="en-US" dirty="0" err="1"/>
              <a:t>convenționale</a:t>
            </a:r>
            <a:r>
              <a:rPr lang="en-US" dirty="0"/>
              <a:t>.</a:t>
            </a:r>
            <a:r>
              <a:rPr lang="ro-RO"/>
              <a:t> </a:t>
            </a:r>
            <a:endParaRPr lang="en-US" dirty="0"/>
          </a:p>
        </p:txBody>
      </p:sp>
      <p:pic>
        <p:nvPicPr>
          <p:cNvPr id="4" name="Imagine 3">
            <a:extLst>
              <a:ext uri="{FF2B5EF4-FFF2-40B4-BE49-F238E27FC236}">
                <a16:creationId xmlns:a16="http://schemas.microsoft.com/office/drawing/2014/main" id="{CDA4CB64-C693-9F82-F855-93738F9A8BB8}"/>
              </a:ext>
            </a:extLst>
          </p:cNvPr>
          <p:cNvPicPr>
            <a:picLocks noChangeAspect="1"/>
          </p:cNvPicPr>
          <p:nvPr/>
        </p:nvPicPr>
        <p:blipFill>
          <a:blip r:embed="rId2"/>
          <a:stretch>
            <a:fillRect/>
          </a:stretch>
        </p:blipFill>
        <p:spPr>
          <a:xfrm>
            <a:off x="7781365" y="1822774"/>
            <a:ext cx="4038600" cy="2876550"/>
          </a:xfrm>
          <a:prstGeom prst="rect">
            <a:avLst/>
          </a:prstGeom>
        </p:spPr>
      </p:pic>
    </p:spTree>
    <p:extLst>
      <p:ext uri="{BB962C8B-B14F-4D97-AF65-F5344CB8AC3E}">
        <p14:creationId xmlns:p14="http://schemas.microsoft.com/office/powerpoint/2010/main" val="4277075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52401"/>
            <a:ext cx="6572250" cy="566737"/>
          </a:xfrm>
        </p:spPr>
        <p:txBody>
          <a:bodyPr>
            <a:normAutofit fontScale="90000"/>
          </a:bodyPr>
          <a:lstStyle/>
          <a:p>
            <a:r>
              <a:rPr lang="ro-RO" dirty="0"/>
              <a:t>Avantajele diodei înverse</a:t>
            </a:r>
          </a:p>
        </p:txBody>
      </p:sp>
      <p:sp>
        <p:nvSpPr>
          <p:cNvPr id="3" name="Content Placeholder 2"/>
          <p:cNvSpPr>
            <a:spLocks noGrp="1"/>
          </p:cNvSpPr>
          <p:nvPr>
            <p:ph idx="1"/>
          </p:nvPr>
        </p:nvSpPr>
        <p:spPr>
          <a:xfrm>
            <a:off x="1390649" y="1175657"/>
            <a:ext cx="10179309" cy="4945225"/>
          </a:xfrm>
        </p:spPr>
        <p:txBody>
          <a:bodyPr>
            <a:normAutofit lnSpcReduction="10000"/>
          </a:bodyPr>
          <a:lstStyle/>
          <a:p>
            <a:r>
              <a:rPr lang="ro-RO" b="1" dirty="0"/>
              <a:t>Sensibilitate la temperatură: </a:t>
            </a:r>
            <a:r>
              <a:rPr lang="ro-RO" dirty="0"/>
              <a:t>Sensibilitatea la temperatură a diodei inverse este mai mică decât sensibilitatea la temperatură a diodei convenționale. Sensibilitatea diodei inverse este de -0,1 mV/0C atât pentru materialul pentru Ge cât și pentru Si. Comparativ cu dioda convenționale de -2mV/0C. </a:t>
            </a:r>
          </a:p>
          <a:p>
            <a:r>
              <a:rPr lang="ro-RO" dirty="0"/>
              <a:t>Potențialul de străpungere este 0 V, în timp ce a unei diode convenționale 0,6 V – 0,7 V. </a:t>
            </a:r>
          </a:p>
          <a:p>
            <a:r>
              <a:rPr lang="ro-RO" dirty="0"/>
              <a:t>Nivel scăzut de zgomot astfel încât raportul semnal-zgomot în cazul diodelor este mult mai bun decât diodele convenționale.</a:t>
            </a:r>
          </a:p>
          <a:p>
            <a:r>
              <a:rPr lang="ro-RO" dirty="0"/>
              <a:t>Eficiența diodei este, de asemenea, mai bună decât la diodă convențională, caracteristicile structurale conferă diodei capacitatea de a-și îmbunătăți performanța.</a:t>
            </a:r>
          </a:p>
        </p:txBody>
      </p:sp>
    </p:spTree>
    <p:extLst>
      <p:ext uri="{BB962C8B-B14F-4D97-AF65-F5344CB8AC3E}">
        <p14:creationId xmlns:p14="http://schemas.microsoft.com/office/powerpoint/2010/main" val="3850771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7038" y="804864"/>
            <a:ext cx="6572250" cy="566737"/>
          </a:xfrm>
        </p:spPr>
        <p:txBody>
          <a:bodyPr>
            <a:normAutofit fontScale="90000"/>
          </a:bodyPr>
          <a:lstStyle/>
          <a:p>
            <a:r>
              <a:rPr lang="ro-RO" dirty="0"/>
              <a:t>Utilizări</a:t>
            </a:r>
          </a:p>
        </p:txBody>
      </p:sp>
      <p:sp>
        <p:nvSpPr>
          <p:cNvPr id="3" name="Content Placeholder 2"/>
          <p:cNvSpPr>
            <a:spLocks noGrp="1"/>
          </p:cNvSpPr>
          <p:nvPr>
            <p:ph idx="1"/>
          </p:nvPr>
        </p:nvSpPr>
        <p:spPr>
          <a:xfrm>
            <a:off x="858417" y="2016124"/>
            <a:ext cx="10898154" cy="4037011"/>
          </a:xfrm>
        </p:spPr>
        <p:txBody>
          <a:bodyPr>
            <a:normAutofit/>
          </a:bodyPr>
          <a:lstStyle/>
          <a:p>
            <a:r>
              <a:rPr lang="en-US" b="1" i="1" dirty="0" err="1"/>
              <a:t>Redresor</a:t>
            </a:r>
            <a:r>
              <a:rPr lang="en-US" b="1" i="1" dirty="0"/>
              <a:t>:   </a:t>
            </a:r>
            <a:r>
              <a:rPr lang="en-US" i="1" dirty="0" err="1"/>
              <a:t>Dioda</a:t>
            </a:r>
            <a:r>
              <a:rPr lang="en-US" i="1" dirty="0"/>
              <a:t> </a:t>
            </a:r>
            <a:r>
              <a:rPr lang="en-US" i="1" dirty="0" err="1"/>
              <a:t>este</a:t>
            </a:r>
            <a:r>
              <a:rPr lang="en-US" i="1" dirty="0"/>
              <a:t> </a:t>
            </a:r>
            <a:r>
              <a:rPr lang="en-US" i="1" dirty="0" err="1"/>
              <a:t>pentru</a:t>
            </a:r>
            <a:r>
              <a:rPr lang="en-US" i="1" dirty="0"/>
              <a:t> </a:t>
            </a:r>
            <a:r>
              <a:rPr lang="en-US" i="1" dirty="0" err="1"/>
              <a:t>redresarea</a:t>
            </a:r>
            <a:r>
              <a:rPr lang="en-US" i="1" dirty="0"/>
              <a:t> </a:t>
            </a:r>
            <a:r>
              <a:rPr lang="en-US" i="1" dirty="0" err="1"/>
              <a:t>semnalelor</a:t>
            </a:r>
            <a:r>
              <a:rPr lang="en-US" i="1" dirty="0"/>
              <a:t> cu </a:t>
            </a:r>
            <a:r>
              <a:rPr lang="en-US" i="1" dirty="0" err="1"/>
              <a:t>tensiuni</a:t>
            </a:r>
            <a:r>
              <a:rPr lang="en-US" i="1" dirty="0"/>
              <a:t> de </a:t>
            </a:r>
            <a:r>
              <a:rPr lang="en-US" i="1" dirty="0" err="1"/>
              <a:t>vârf</a:t>
            </a:r>
            <a:r>
              <a:rPr lang="en-US" i="1" dirty="0"/>
              <a:t>  0,1 </a:t>
            </a:r>
            <a:r>
              <a:rPr lang="ro-RO" i="1" dirty="0"/>
              <a:t>-</a:t>
            </a:r>
            <a:r>
              <a:rPr lang="en-US" i="1" dirty="0"/>
              <a:t> 0,6 </a:t>
            </a:r>
            <a:r>
              <a:rPr lang="ro-RO" i="1" dirty="0"/>
              <a:t>V </a:t>
            </a:r>
          </a:p>
          <a:p>
            <a:r>
              <a:rPr lang="en-US" b="1" i="1" dirty="0" err="1"/>
              <a:t>Comutator</a:t>
            </a:r>
            <a:r>
              <a:rPr lang="en-US" b="1" i="1" dirty="0"/>
              <a:t>:   </a:t>
            </a:r>
            <a:r>
              <a:rPr lang="en-US" i="1" dirty="0" err="1"/>
              <a:t>Având</a:t>
            </a:r>
            <a:r>
              <a:rPr lang="en-US" i="1" dirty="0"/>
              <a:t> </a:t>
            </a:r>
            <a:r>
              <a:rPr lang="en-US" i="1" dirty="0" err="1"/>
              <a:t>în</a:t>
            </a:r>
            <a:r>
              <a:rPr lang="en-US" i="1" dirty="0"/>
              <a:t> </a:t>
            </a:r>
            <a:r>
              <a:rPr lang="en-US" i="1" dirty="0" err="1"/>
              <a:t>vedere</a:t>
            </a:r>
            <a:r>
              <a:rPr lang="en-US" i="1" dirty="0"/>
              <a:t> </a:t>
            </a:r>
            <a:r>
              <a:rPr lang="en-US" i="1" dirty="0" err="1"/>
              <a:t>viteza</a:t>
            </a:r>
            <a:r>
              <a:rPr lang="en-US" i="1" dirty="0"/>
              <a:t> de </a:t>
            </a:r>
            <a:r>
              <a:rPr lang="en-US" i="1" dirty="0" err="1"/>
              <a:t>funcționare</a:t>
            </a:r>
            <a:r>
              <a:rPr lang="en-US" i="1" dirty="0"/>
              <a:t>, </a:t>
            </a:r>
            <a:r>
              <a:rPr lang="en-US" i="1" dirty="0" err="1"/>
              <a:t>dioda</a:t>
            </a:r>
            <a:r>
              <a:rPr lang="en-US" i="1" dirty="0"/>
              <a:t> </a:t>
            </a:r>
            <a:r>
              <a:rPr lang="en-US" i="1" dirty="0" err="1"/>
              <a:t>inversă</a:t>
            </a:r>
            <a:r>
              <a:rPr lang="en-US" i="1" dirty="0"/>
              <a:t> </a:t>
            </a:r>
            <a:r>
              <a:rPr lang="en-US" i="1" dirty="0" err="1"/>
              <a:t>este</a:t>
            </a:r>
            <a:r>
              <a:rPr lang="en-US" i="1" dirty="0"/>
              <a:t> </a:t>
            </a:r>
            <a:r>
              <a:rPr lang="en-US" i="1" dirty="0" err="1"/>
              <a:t>uneori</a:t>
            </a:r>
            <a:r>
              <a:rPr lang="en-US" i="1" dirty="0"/>
              <a:t> </a:t>
            </a:r>
            <a:r>
              <a:rPr lang="en-US" i="1" dirty="0" err="1"/>
              <a:t>utilizată</a:t>
            </a:r>
            <a:r>
              <a:rPr lang="en-US" i="1" dirty="0"/>
              <a:t> </a:t>
            </a:r>
            <a:r>
              <a:rPr lang="en-US" i="1" dirty="0" err="1"/>
              <a:t>pentru</a:t>
            </a:r>
            <a:r>
              <a:rPr lang="en-US" i="1" dirty="0"/>
              <a:t> </a:t>
            </a:r>
            <a:r>
              <a:rPr lang="en-US" i="1" dirty="0" err="1"/>
              <a:t>aplicații</a:t>
            </a:r>
            <a:r>
              <a:rPr lang="en-US" i="1" dirty="0"/>
              <a:t> de </a:t>
            </a:r>
            <a:r>
              <a:rPr lang="en-US" i="1" dirty="0" err="1"/>
              <a:t>comutare</a:t>
            </a:r>
            <a:r>
              <a:rPr lang="en-US" i="1" dirty="0"/>
              <a:t> cu </a:t>
            </a:r>
            <a:r>
              <a:rPr lang="en-US" i="1" dirty="0" err="1"/>
              <a:t>viteză</a:t>
            </a:r>
            <a:r>
              <a:rPr lang="en-US" i="1" dirty="0"/>
              <a:t> </a:t>
            </a:r>
            <a:r>
              <a:rPr lang="en-US" i="1" dirty="0" err="1"/>
              <a:t>foarte</a:t>
            </a:r>
            <a:r>
              <a:rPr lang="en-US" i="1" dirty="0"/>
              <a:t> mare.</a:t>
            </a:r>
            <a:endParaRPr lang="ro-RO" i="1" dirty="0"/>
          </a:p>
          <a:p>
            <a:r>
              <a:rPr lang="en-US" b="1" i="1" dirty="0"/>
              <a:t>Detector:   </a:t>
            </a:r>
            <a:r>
              <a:rPr lang="en-US" i="1" dirty="0" err="1"/>
              <a:t>Dioda</a:t>
            </a:r>
            <a:r>
              <a:rPr lang="en-US" i="1" dirty="0"/>
              <a:t> </a:t>
            </a:r>
            <a:r>
              <a:rPr lang="en-US" i="1" dirty="0" err="1"/>
              <a:t>inversă</a:t>
            </a:r>
            <a:r>
              <a:rPr lang="en-US" i="1" dirty="0"/>
              <a:t> </a:t>
            </a:r>
            <a:r>
              <a:rPr lang="en-US" i="1" dirty="0" err="1"/>
              <a:t>oferă</a:t>
            </a:r>
            <a:r>
              <a:rPr lang="en-US" i="1" dirty="0"/>
              <a:t> o </a:t>
            </a:r>
            <a:r>
              <a:rPr lang="en-US" i="1" dirty="0" err="1"/>
              <a:t>caracteristică</a:t>
            </a:r>
            <a:r>
              <a:rPr lang="en-US" i="1" dirty="0"/>
              <a:t> de </a:t>
            </a:r>
            <a:r>
              <a:rPr lang="en-US" i="1" dirty="0" err="1"/>
              <a:t>detecție</a:t>
            </a:r>
            <a:r>
              <a:rPr lang="en-US" i="1" dirty="0"/>
              <a:t> </a:t>
            </a:r>
            <a:r>
              <a:rPr lang="en-US" i="1" dirty="0" err="1"/>
              <a:t>liniară</a:t>
            </a:r>
            <a:r>
              <a:rPr lang="en-US" i="1" dirty="0"/>
              <a:t> </a:t>
            </a:r>
            <a:r>
              <a:rPr lang="en-US" i="1" dirty="0" err="1"/>
              <a:t>pentru</a:t>
            </a:r>
            <a:r>
              <a:rPr lang="en-US" i="1" dirty="0"/>
              <a:t> </a:t>
            </a:r>
            <a:r>
              <a:rPr lang="en-US" i="1" dirty="0" err="1"/>
              <a:t>semnale</a:t>
            </a:r>
            <a:r>
              <a:rPr lang="en-US" i="1" dirty="0"/>
              <a:t> </a:t>
            </a:r>
            <a:r>
              <a:rPr lang="en-US" i="1" dirty="0" err="1"/>
              <a:t>mici</a:t>
            </a:r>
            <a:r>
              <a:rPr lang="en-US" i="1" dirty="0"/>
              <a:t>. </a:t>
            </a:r>
            <a:r>
              <a:rPr lang="en-US" i="1" dirty="0" err="1"/>
              <a:t>Deoarece</a:t>
            </a:r>
            <a:r>
              <a:rPr lang="en-US" i="1" dirty="0"/>
              <a:t> nu </a:t>
            </a:r>
            <a:r>
              <a:rPr lang="en-US" i="1" dirty="0" err="1"/>
              <a:t>există</a:t>
            </a:r>
            <a:r>
              <a:rPr lang="en-US" i="1" dirty="0"/>
              <a:t> </a:t>
            </a:r>
            <a:r>
              <a:rPr lang="en-US" i="1" dirty="0" err="1"/>
              <a:t>stocare</a:t>
            </a:r>
            <a:r>
              <a:rPr lang="en-US" i="1" dirty="0"/>
              <a:t> de </a:t>
            </a:r>
            <a:r>
              <a:rPr lang="en-US" i="1" dirty="0" err="1"/>
              <a:t>încărcare</a:t>
            </a:r>
            <a:r>
              <a:rPr lang="en-US" i="1" dirty="0"/>
              <a:t> </a:t>
            </a:r>
            <a:r>
              <a:rPr lang="en-US" i="1" dirty="0" err="1"/>
              <a:t>în</a:t>
            </a:r>
            <a:r>
              <a:rPr lang="en-US" i="1" dirty="0"/>
              <a:t> </a:t>
            </a:r>
            <a:r>
              <a:rPr lang="en-US" i="1" dirty="0" err="1"/>
              <a:t>dioda</a:t>
            </a:r>
            <a:r>
              <a:rPr lang="ro-RO" i="1" dirty="0"/>
              <a:t> inversă</a:t>
            </a:r>
            <a:r>
              <a:rPr lang="en-US" i="1" dirty="0"/>
              <a:t>, </a:t>
            </a:r>
            <a:r>
              <a:rPr lang="en-US" i="1" dirty="0" err="1"/>
              <a:t>înseamnă</a:t>
            </a:r>
            <a:r>
              <a:rPr lang="en-US" i="1" dirty="0"/>
              <a:t> </a:t>
            </a:r>
            <a:r>
              <a:rPr lang="en-US" i="1" dirty="0" err="1"/>
              <a:t>că</a:t>
            </a:r>
            <a:r>
              <a:rPr lang="en-US" i="1" dirty="0"/>
              <a:t> </a:t>
            </a:r>
            <a:r>
              <a:rPr lang="en-US" i="1" dirty="0" err="1"/>
              <a:t>poate</a:t>
            </a:r>
            <a:r>
              <a:rPr lang="en-US" i="1" dirty="0"/>
              <a:t> fi </a:t>
            </a:r>
            <a:r>
              <a:rPr lang="en-US" i="1" dirty="0" err="1"/>
              <a:t>utilizată</a:t>
            </a:r>
            <a:r>
              <a:rPr lang="en-US" i="1" dirty="0"/>
              <a:t> </a:t>
            </a:r>
            <a:r>
              <a:rPr lang="en-US" i="1" dirty="0" err="1"/>
              <a:t>pentru</a:t>
            </a:r>
            <a:r>
              <a:rPr lang="en-US" i="1" dirty="0"/>
              <a:t> </a:t>
            </a:r>
            <a:r>
              <a:rPr lang="en-US" i="1" dirty="0" err="1"/>
              <a:t>semnale</a:t>
            </a:r>
            <a:r>
              <a:rPr lang="en-US" i="1" dirty="0"/>
              <a:t> cu </a:t>
            </a:r>
            <a:r>
              <a:rPr lang="en-US" i="1" dirty="0" err="1"/>
              <a:t>frecvențe</a:t>
            </a:r>
            <a:r>
              <a:rPr lang="en-US" i="1" dirty="0"/>
              <a:t> care se </a:t>
            </a:r>
            <a:r>
              <a:rPr lang="en-US" i="1" dirty="0" err="1"/>
              <a:t>extind</a:t>
            </a:r>
            <a:r>
              <a:rPr lang="en-US" i="1" dirty="0"/>
              <a:t> </a:t>
            </a:r>
            <a:r>
              <a:rPr lang="en-US" i="1" dirty="0" err="1"/>
              <a:t>până</a:t>
            </a:r>
            <a:r>
              <a:rPr lang="en-US" i="1" dirty="0"/>
              <a:t> la 50 GHz </a:t>
            </a:r>
            <a:r>
              <a:rPr lang="en-US" i="1" dirty="0" err="1"/>
              <a:t>și</a:t>
            </a:r>
            <a:r>
              <a:rPr lang="en-US" i="1" dirty="0"/>
              <a:t> </a:t>
            </a:r>
            <a:r>
              <a:rPr lang="en-US" i="1" dirty="0" err="1"/>
              <a:t>mai</a:t>
            </a:r>
            <a:r>
              <a:rPr lang="en-US" i="1" dirty="0"/>
              <a:t> </a:t>
            </a:r>
            <a:r>
              <a:rPr lang="en-US" i="1" dirty="0" err="1"/>
              <a:t>mult</a:t>
            </a:r>
            <a:r>
              <a:rPr lang="en-US" i="1" dirty="0"/>
              <a:t>.</a:t>
            </a:r>
            <a:endParaRPr lang="ro-RO" dirty="0"/>
          </a:p>
        </p:txBody>
      </p:sp>
      <p:sp>
        <p:nvSpPr>
          <p:cNvPr id="4" name="Rectangle 3"/>
          <p:cNvSpPr/>
          <p:nvPr/>
        </p:nvSpPr>
        <p:spPr>
          <a:xfrm>
            <a:off x="1752600" y="273606"/>
            <a:ext cx="8763000" cy="369332"/>
          </a:xfrm>
          <a:prstGeom prst="rect">
            <a:avLst/>
          </a:prstGeom>
        </p:spPr>
        <p:txBody>
          <a:bodyPr wrap="square">
            <a:spAutoFit/>
          </a:bodyPr>
          <a:lstStyle/>
          <a:p>
            <a:r>
              <a:rPr lang="ro-RO" dirty="0">
                <a:solidFill>
                  <a:srgbClr val="0070C0"/>
                </a:solidFill>
              </a:rPr>
              <a:t>https://www.electronics-notes.com/articles/electronic_components/diode/diode-types.php</a:t>
            </a:r>
          </a:p>
        </p:txBody>
      </p:sp>
    </p:spTree>
    <p:extLst>
      <p:ext uri="{BB962C8B-B14F-4D97-AF65-F5344CB8AC3E}">
        <p14:creationId xmlns:p14="http://schemas.microsoft.com/office/powerpoint/2010/main" val="391479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2EE351A-73F5-D3EE-8DF3-9608D3410361}"/>
              </a:ext>
            </a:extLst>
          </p:cNvPr>
          <p:cNvSpPr>
            <a:spLocks noGrp="1"/>
          </p:cNvSpPr>
          <p:nvPr>
            <p:ph type="title"/>
          </p:nvPr>
        </p:nvSpPr>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DE6F4270-98DF-CB2D-FCE3-7C903D3243FE}"/>
              </a:ext>
            </a:extLst>
          </p:cNvPr>
          <p:cNvSpPr>
            <a:spLocks noGrp="1"/>
          </p:cNvSpPr>
          <p:nvPr>
            <p:ph idx="1"/>
          </p:nvPr>
        </p:nvSpPr>
        <p:spPr>
          <a:xfrm>
            <a:off x="422988" y="1820701"/>
            <a:ext cx="11346024" cy="5037299"/>
          </a:xfrm>
        </p:spPr>
        <p:txBody>
          <a:bodyPr>
            <a:normAutofit fontScale="92500" lnSpcReduction="10000"/>
          </a:bodyPr>
          <a:lstStyle/>
          <a:p>
            <a:pPr marL="0" indent="0">
              <a:buNone/>
            </a:pPr>
            <a:r>
              <a:rPr lang="ro-RO" dirty="0">
                <a:latin typeface="Arial" panose="020B0604020202020204" pitchFamily="34" charset="0"/>
              </a:rPr>
              <a:t>                                        </a:t>
            </a:r>
            <a:r>
              <a:rPr lang="en-US" b="1" dirty="0">
                <a:latin typeface="Arial" panose="020B0604020202020204" pitchFamily="34" charset="0"/>
              </a:rPr>
              <a:t>C</a:t>
            </a:r>
            <a:r>
              <a:rPr lang="ro-RO" b="1" dirty="0">
                <a:latin typeface="Arial" panose="020B0604020202020204" pitchFamily="34" charset="0"/>
              </a:rPr>
              <a:t>(</a:t>
            </a:r>
            <a:r>
              <a:rPr lang="en-US" b="1" dirty="0">
                <a:latin typeface="Arial" panose="020B0604020202020204" pitchFamily="34" charset="0"/>
              </a:rPr>
              <a:t>V</a:t>
            </a:r>
            <a:r>
              <a:rPr lang="en-US" sz="2200" b="1" dirty="0">
                <a:latin typeface="Arial" panose="020B0604020202020204" pitchFamily="34" charset="0"/>
              </a:rPr>
              <a:t>a</a:t>
            </a:r>
            <a:r>
              <a:rPr lang="ro-RO" b="1" dirty="0">
                <a:latin typeface="Arial" panose="020B0604020202020204" pitchFamily="34" charset="0"/>
              </a:rPr>
              <a:t>)</a:t>
            </a:r>
            <a:r>
              <a:rPr lang="en-US" b="1" dirty="0">
                <a:latin typeface="Arial" panose="020B0604020202020204" pitchFamily="34" charset="0"/>
              </a:rPr>
              <a:t>=</a:t>
            </a:r>
            <a:r>
              <a:rPr lang="ro-RO" b="1" dirty="0">
                <a:latin typeface="Arial" panose="020B0604020202020204" pitchFamily="34" charset="0"/>
              </a:rPr>
              <a:t> [</a:t>
            </a:r>
            <a:r>
              <a:rPr lang="en-US" b="1" dirty="0" err="1">
                <a:latin typeface="Arial" panose="020B0604020202020204" pitchFamily="34" charset="0"/>
              </a:rPr>
              <a:t>dQ</a:t>
            </a:r>
            <a:r>
              <a:rPr lang="ro-RO" b="1" dirty="0">
                <a:latin typeface="Arial" panose="020B0604020202020204" pitchFamily="34" charset="0"/>
              </a:rPr>
              <a:t>(</a:t>
            </a:r>
            <a:r>
              <a:rPr lang="en-US" b="1" dirty="0">
                <a:latin typeface="Arial" panose="020B0604020202020204" pitchFamily="34" charset="0"/>
              </a:rPr>
              <a:t>V</a:t>
            </a:r>
            <a:r>
              <a:rPr lang="en-US" sz="2200" b="1" dirty="0">
                <a:latin typeface="Arial" panose="020B0604020202020204" pitchFamily="34" charset="0"/>
              </a:rPr>
              <a:t>a</a:t>
            </a:r>
            <a:r>
              <a:rPr lang="ro-RO" b="1" dirty="0">
                <a:latin typeface="Arial" panose="020B0604020202020204" pitchFamily="34" charset="0"/>
              </a:rPr>
              <a:t>)] / </a:t>
            </a:r>
            <a:r>
              <a:rPr lang="en-US" b="1" dirty="0" err="1">
                <a:latin typeface="Arial" panose="020B0604020202020204" pitchFamily="34" charset="0"/>
              </a:rPr>
              <a:t>dV</a:t>
            </a:r>
            <a:r>
              <a:rPr lang="en-US" sz="2200" b="1" dirty="0" err="1">
                <a:latin typeface="Arial" panose="020B0604020202020204" pitchFamily="34" charset="0"/>
              </a:rPr>
              <a:t>a</a:t>
            </a:r>
            <a:endParaRPr lang="ro-RO" b="1" dirty="0">
              <a:latin typeface="Arial" panose="020B0604020202020204" pitchFamily="34" charset="0"/>
            </a:endParaRPr>
          </a:p>
          <a:p>
            <a:pPr rtl="0"/>
            <a:r>
              <a:rPr lang="en-US" dirty="0">
                <a:effectLst/>
                <a:latin typeface="Arial" panose="020B0604020202020204" pitchFamily="34" charset="0"/>
              </a:rPr>
              <a:t>The absolute value sign is added in the definition so that either the positive or the negative charge can be used in the calculation, as they are equal in magnitude</a:t>
            </a:r>
            <a:endParaRPr lang="ro-RO" dirty="0">
              <a:effectLst/>
              <a:latin typeface="Arial" panose="020B0604020202020204" pitchFamily="34" charset="0"/>
            </a:endParaRPr>
          </a:p>
          <a:p>
            <a:pPr marL="0" indent="0" rtl="0">
              <a:buNone/>
            </a:pPr>
            <a:r>
              <a:rPr lang="ro-RO" b="1" dirty="0">
                <a:effectLst/>
                <a:latin typeface="Arial" panose="020B0604020202020204" pitchFamily="34" charset="0"/>
              </a:rPr>
              <a:t>                                       </a:t>
            </a:r>
            <a:r>
              <a:rPr lang="en-US" b="1" dirty="0">
                <a:effectLst/>
                <a:latin typeface="Arial" panose="020B0604020202020204" pitchFamily="34" charset="0"/>
              </a:rPr>
              <a:t>Q</a:t>
            </a:r>
            <a:r>
              <a:rPr lang="ro-RO" b="1" dirty="0">
                <a:effectLst/>
                <a:latin typeface="Arial" panose="020B0604020202020204" pitchFamily="34" charset="0"/>
              </a:rPr>
              <a:t>(</a:t>
            </a:r>
            <a:r>
              <a:rPr lang="en-US" b="1" dirty="0">
                <a:effectLst/>
                <a:latin typeface="Arial" panose="020B0604020202020204" pitchFamily="34" charset="0"/>
              </a:rPr>
              <a:t>V</a:t>
            </a:r>
            <a:r>
              <a:rPr lang="en-US" sz="2200" b="1" dirty="0">
                <a:effectLst/>
                <a:latin typeface="Arial" panose="020B0604020202020204" pitchFamily="34" charset="0"/>
              </a:rPr>
              <a:t>a</a:t>
            </a:r>
            <a:r>
              <a:rPr lang="ro-RO" b="1" dirty="0">
                <a:effectLst/>
                <a:latin typeface="Arial" panose="020B0604020202020204" pitchFamily="34" charset="0"/>
              </a:rPr>
              <a:t>)</a:t>
            </a:r>
            <a:r>
              <a:rPr lang="en-US" b="1" dirty="0">
                <a:effectLst/>
                <a:latin typeface="Arial" panose="020B0604020202020204" pitchFamily="34" charset="0"/>
              </a:rPr>
              <a:t>=</a:t>
            </a:r>
            <a:r>
              <a:rPr lang="en-US" b="1" dirty="0" err="1">
                <a:effectLst/>
                <a:latin typeface="Arial" panose="020B0604020202020204" pitchFamily="34" charset="0"/>
              </a:rPr>
              <a:t>qN</a:t>
            </a:r>
            <a:r>
              <a:rPr lang="en-US" sz="2200" b="1" dirty="0" err="1">
                <a:effectLst/>
                <a:latin typeface="Arial" panose="020B0604020202020204" pitchFamily="34" charset="0"/>
              </a:rPr>
              <a:t>d</a:t>
            </a:r>
            <a:r>
              <a:rPr lang="en-US" b="1" dirty="0" err="1">
                <a:effectLst/>
                <a:latin typeface="Arial" panose="020B0604020202020204" pitchFamily="34" charset="0"/>
              </a:rPr>
              <a:t>x</a:t>
            </a:r>
            <a:r>
              <a:rPr lang="en-US" sz="2200" b="1" dirty="0" err="1">
                <a:effectLst/>
                <a:latin typeface="Arial" panose="020B0604020202020204" pitchFamily="34" charset="0"/>
              </a:rPr>
              <a:t>n</a:t>
            </a:r>
            <a:r>
              <a:rPr lang="en-US" b="1" dirty="0">
                <a:effectLst/>
                <a:latin typeface="Arial" panose="020B0604020202020204" pitchFamily="34" charset="0"/>
              </a:rPr>
              <a:t>=</a:t>
            </a:r>
            <a:r>
              <a:rPr lang="en-US" b="1" dirty="0" err="1">
                <a:effectLst/>
                <a:latin typeface="Arial" panose="020B0604020202020204" pitchFamily="34" charset="0"/>
              </a:rPr>
              <a:t>qN</a:t>
            </a:r>
            <a:r>
              <a:rPr lang="en-US" sz="2200" b="1" dirty="0" err="1">
                <a:effectLst/>
                <a:latin typeface="Arial" panose="020B0604020202020204" pitchFamily="34" charset="0"/>
              </a:rPr>
              <a:t>a</a:t>
            </a:r>
            <a:r>
              <a:rPr lang="en-US" b="1" dirty="0" err="1">
                <a:effectLst/>
                <a:latin typeface="Arial" panose="020B0604020202020204" pitchFamily="34" charset="0"/>
              </a:rPr>
              <a:t>x</a:t>
            </a:r>
            <a:r>
              <a:rPr lang="en-US" sz="2200" b="1" dirty="0" err="1">
                <a:effectLst/>
                <a:latin typeface="Arial" panose="020B0604020202020204" pitchFamily="34" charset="0"/>
              </a:rPr>
              <a:t>p</a:t>
            </a:r>
            <a:endParaRPr lang="ro-RO" b="1" dirty="0">
              <a:effectLst/>
              <a:latin typeface="Arial" panose="020B0604020202020204" pitchFamily="34" charset="0"/>
            </a:endParaRPr>
          </a:p>
          <a:p>
            <a:pPr rtl="0"/>
            <a:r>
              <a:rPr lang="en-US" dirty="0">
                <a:effectLst/>
                <a:latin typeface="Arial" panose="020B0604020202020204" pitchFamily="34" charset="0"/>
              </a:rPr>
              <a:t>A comparison with the expression for the depletion layer width,</a:t>
            </a:r>
            <a:endParaRPr lang="ro-RO" dirty="0">
              <a:effectLst/>
              <a:latin typeface="Arial" panose="020B0604020202020204" pitchFamily="34" charset="0"/>
            </a:endParaRPr>
          </a:p>
          <a:p>
            <a:pPr marL="0" indent="0" rtl="0">
              <a:buNone/>
            </a:pPr>
            <a:r>
              <a:rPr lang="ro-RO" dirty="0">
                <a:latin typeface="Arial" panose="020B0604020202020204" pitchFamily="34" charset="0"/>
              </a:rPr>
              <a:t>                                          </a:t>
            </a:r>
            <a:r>
              <a:rPr lang="ro-RO" b="1" dirty="0" err="1">
                <a:latin typeface="Arial" panose="020B0604020202020204" pitchFamily="34" charset="0"/>
              </a:rPr>
              <a:t>x</a:t>
            </a:r>
            <a:r>
              <a:rPr lang="ro-RO" sz="2200" b="1" dirty="0" err="1">
                <a:latin typeface="Arial" panose="020B0604020202020204" pitchFamily="34" charset="0"/>
              </a:rPr>
              <a:t>d</a:t>
            </a:r>
            <a:r>
              <a:rPr lang="ro-RO" b="1" dirty="0">
                <a:latin typeface="Arial" panose="020B0604020202020204" pitchFamily="34" charset="0"/>
              </a:rPr>
              <a:t> = </a:t>
            </a:r>
            <a:r>
              <a:rPr lang="ro-RO" b="1" dirty="0" err="1">
                <a:latin typeface="Arial" panose="020B0604020202020204" pitchFamily="34" charset="0"/>
              </a:rPr>
              <a:t>x</a:t>
            </a:r>
            <a:r>
              <a:rPr lang="ro-RO" sz="2200" b="1" dirty="0" err="1">
                <a:latin typeface="Arial" panose="020B0604020202020204" pitchFamily="34" charset="0"/>
              </a:rPr>
              <a:t>n</a:t>
            </a:r>
            <a:r>
              <a:rPr lang="ro-RO" b="1" dirty="0">
                <a:latin typeface="Arial" panose="020B0604020202020204" pitchFamily="34" charset="0"/>
              </a:rPr>
              <a:t> + </a:t>
            </a:r>
            <a:r>
              <a:rPr lang="ro-RO" b="1" dirty="0" err="1">
                <a:latin typeface="Arial" panose="020B0604020202020204" pitchFamily="34" charset="0"/>
              </a:rPr>
              <a:t>x</a:t>
            </a:r>
            <a:r>
              <a:rPr lang="ro-RO" sz="2200" b="1" dirty="0" err="1">
                <a:latin typeface="Arial" panose="020B0604020202020204" pitchFamily="34" charset="0"/>
              </a:rPr>
              <a:t>p</a:t>
            </a:r>
            <a:endParaRPr lang="ro-RO" b="1" dirty="0">
              <a:latin typeface="Arial" panose="020B0604020202020204" pitchFamily="34" charset="0"/>
            </a:endParaRPr>
          </a:p>
          <a:p>
            <a:pPr marL="0" indent="0" rtl="0">
              <a:buNone/>
            </a:pPr>
            <a:r>
              <a:rPr lang="en-US" dirty="0">
                <a:effectLst/>
                <a:latin typeface="Arial" panose="020B0604020202020204" pitchFamily="34" charset="0"/>
              </a:rPr>
              <a:t>as a function of voltage, reveals that the expression for the</a:t>
            </a:r>
            <a:r>
              <a:rPr lang="ro-RO" dirty="0">
                <a:effectLst/>
                <a:latin typeface="Arial" panose="020B0604020202020204" pitchFamily="34" charset="0"/>
              </a:rPr>
              <a:t> </a:t>
            </a:r>
            <a:r>
              <a:rPr lang="en-US" dirty="0">
                <a:effectLst/>
                <a:latin typeface="Arial" panose="020B0604020202020204" pitchFamily="34" charset="0"/>
              </a:rPr>
              <a:t>junction capacitance, </a:t>
            </a:r>
            <a:r>
              <a:rPr lang="en-US" b="1" dirty="0" err="1">
                <a:effectLst/>
                <a:latin typeface="Arial" panose="020B0604020202020204" pitchFamily="34" charset="0"/>
              </a:rPr>
              <a:t>C</a:t>
            </a:r>
            <a:r>
              <a:rPr lang="en-US" sz="2200" b="1" dirty="0" err="1">
                <a:effectLst/>
                <a:latin typeface="Arial" panose="020B0604020202020204" pitchFamily="34" charset="0"/>
              </a:rPr>
              <a:t>j</a:t>
            </a:r>
            <a:r>
              <a:rPr lang="en-US" dirty="0">
                <a:effectLst/>
                <a:latin typeface="Arial" panose="020B0604020202020204" pitchFamily="34" charset="0"/>
              </a:rPr>
              <a:t>, is identical to that of a parallel plate capacitor with the depletion layer acting as dielectric layer, namely: </a:t>
            </a:r>
            <a:endParaRPr lang="ro-RO" dirty="0">
              <a:effectLst/>
              <a:latin typeface="Arial" panose="020B0604020202020204" pitchFamily="34" charset="0"/>
            </a:endParaRPr>
          </a:p>
          <a:p>
            <a:pPr marL="0" indent="0" rtl="0">
              <a:buNone/>
            </a:pPr>
            <a:r>
              <a:rPr lang="ro-RO" b="1" dirty="0">
                <a:latin typeface="Arial" panose="020B0604020202020204" pitchFamily="34" charset="0"/>
              </a:rPr>
              <a:t>                                            </a:t>
            </a:r>
            <a:r>
              <a:rPr lang="en-US" b="1" dirty="0" err="1">
                <a:effectLst/>
                <a:latin typeface="Arial" panose="020B0604020202020204" pitchFamily="34" charset="0"/>
              </a:rPr>
              <a:t>C</a:t>
            </a:r>
            <a:r>
              <a:rPr lang="en-US" sz="2200" b="1" dirty="0" err="1">
                <a:effectLst/>
                <a:latin typeface="Arial" panose="020B0604020202020204" pitchFamily="34" charset="0"/>
              </a:rPr>
              <a:t>j</a:t>
            </a:r>
            <a:r>
              <a:rPr lang="ro-RO" b="1" dirty="0">
                <a:effectLst/>
                <a:latin typeface="Arial" panose="020B0604020202020204" pitchFamily="34" charset="0"/>
              </a:rPr>
              <a:t> </a:t>
            </a:r>
            <a:r>
              <a:rPr lang="en-US" b="1" dirty="0">
                <a:effectLst/>
                <a:latin typeface="Arial" panose="020B0604020202020204" pitchFamily="34" charset="0"/>
              </a:rPr>
              <a:t>=</a:t>
            </a:r>
            <a:r>
              <a:rPr lang="ro-RO" b="1" dirty="0">
                <a:effectLst/>
                <a:latin typeface="Arial" panose="020B0604020202020204" pitchFamily="34" charset="0"/>
              </a:rPr>
              <a:t> </a:t>
            </a:r>
            <a:r>
              <a:rPr lang="en-US" b="1" dirty="0" err="1">
                <a:effectLst/>
                <a:latin typeface="Arial" panose="020B0604020202020204" pitchFamily="34" charset="0"/>
              </a:rPr>
              <a:t>εs</a:t>
            </a:r>
            <a:r>
              <a:rPr lang="en-US" sz="2200" b="1" dirty="0" err="1">
                <a:effectLst/>
                <a:latin typeface="Arial" panose="020B0604020202020204" pitchFamily="34" charset="0"/>
              </a:rPr>
              <a:t>i</a:t>
            </a:r>
            <a:r>
              <a:rPr lang="ro-RO" sz="2200" b="1" dirty="0">
                <a:effectLst/>
                <a:latin typeface="Arial" panose="020B0604020202020204" pitchFamily="34" charset="0"/>
              </a:rPr>
              <a:t> </a:t>
            </a:r>
            <a:r>
              <a:rPr lang="ro-RO" b="1" dirty="0">
                <a:effectLst/>
                <a:latin typeface="Arial" panose="020B0604020202020204" pitchFamily="34" charset="0"/>
              </a:rPr>
              <a:t>/ </a:t>
            </a:r>
            <a:r>
              <a:rPr lang="en-US" b="1" dirty="0" err="1">
                <a:effectLst/>
                <a:latin typeface="Arial" panose="020B0604020202020204" pitchFamily="34" charset="0"/>
              </a:rPr>
              <a:t>x</a:t>
            </a:r>
            <a:r>
              <a:rPr lang="en-US" sz="2200" b="1" dirty="0" err="1">
                <a:effectLst/>
                <a:latin typeface="Arial" panose="020B0604020202020204" pitchFamily="34" charset="0"/>
              </a:rPr>
              <a:t>d</a:t>
            </a:r>
            <a:br>
              <a:rPr lang="en-US" b="1" i="0" dirty="0">
                <a:solidFill>
                  <a:srgbClr val="000000"/>
                </a:solidFill>
                <a:effectLst/>
                <a:latin typeface="roboto" panose="02000000000000000000" pitchFamily="2" charset="0"/>
              </a:rPr>
            </a:br>
            <a:endParaRPr lang="en-US" b="1" dirty="0"/>
          </a:p>
        </p:txBody>
      </p:sp>
    </p:spTree>
    <p:extLst>
      <p:ext uri="{BB962C8B-B14F-4D97-AF65-F5344CB8AC3E}">
        <p14:creationId xmlns:p14="http://schemas.microsoft.com/office/powerpoint/2010/main" val="189249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1EC0467-ECAD-BA6B-C58D-39F948A6F129}"/>
              </a:ext>
            </a:extLst>
          </p:cNvPr>
          <p:cNvSpPr>
            <a:spLocks noGrp="1"/>
          </p:cNvSpPr>
          <p:nvPr>
            <p:ph type="title"/>
          </p:nvPr>
        </p:nvSpPr>
        <p:spPr>
          <a:xfrm>
            <a:off x="838200" y="365125"/>
            <a:ext cx="10515600" cy="829193"/>
          </a:xfrm>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CB799BB0-68E2-0574-1CC4-B789BF1D0793}"/>
              </a:ext>
            </a:extLst>
          </p:cNvPr>
          <p:cNvSpPr>
            <a:spLocks noGrp="1"/>
          </p:cNvSpPr>
          <p:nvPr>
            <p:ph idx="1"/>
          </p:nvPr>
        </p:nvSpPr>
        <p:spPr>
          <a:xfrm>
            <a:off x="838200" y="1194317"/>
            <a:ext cx="10515600" cy="5298557"/>
          </a:xfrm>
        </p:spPr>
        <p:txBody>
          <a:bodyPr/>
          <a:lstStyle/>
          <a:p>
            <a:r>
              <a:rPr lang="en-US" dirty="0" err="1"/>
              <a:t>Capacitatea</a:t>
            </a:r>
            <a:r>
              <a:rPr lang="en-US" dirty="0"/>
              <a:t> </a:t>
            </a:r>
            <a:r>
              <a:rPr lang="en-US" dirty="0" err="1"/>
              <a:t>joncțiunii</a:t>
            </a:r>
            <a:r>
              <a:rPr lang="en-US" dirty="0"/>
              <a:t> </a:t>
            </a:r>
            <a:r>
              <a:rPr lang="en-US" dirty="0" err="1"/>
              <a:t>este</a:t>
            </a:r>
            <a:r>
              <a:rPr lang="en-US" dirty="0"/>
              <a:t> </a:t>
            </a:r>
            <a:r>
              <a:rPr lang="en-US" dirty="0" err="1"/>
              <a:t>calculată</a:t>
            </a:r>
            <a:r>
              <a:rPr lang="en-US" dirty="0"/>
              <a:t> </a:t>
            </a:r>
            <a:r>
              <a:rPr lang="en-US" dirty="0" err="1"/>
              <a:t>folosind</a:t>
            </a:r>
            <a:r>
              <a:rPr lang="en-US" dirty="0"/>
              <a:t> </a:t>
            </a:r>
            <a:r>
              <a:rPr lang="en-US" dirty="0" err="1"/>
              <a:t>expresia</a:t>
            </a:r>
            <a:r>
              <a:rPr lang="en-US" dirty="0"/>
              <a:t> </a:t>
            </a:r>
            <a:r>
              <a:rPr lang="en-US" dirty="0" err="1"/>
              <a:t>capacității</a:t>
            </a:r>
            <a:r>
              <a:rPr lang="en-US" dirty="0"/>
              <a:t> </a:t>
            </a:r>
            <a:r>
              <a:rPr lang="en-US" dirty="0" err="1"/>
              <a:t>plăcii</a:t>
            </a:r>
            <a:r>
              <a:rPr lang="en-US" dirty="0"/>
              <a:t> </a:t>
            </a:r>
            <a:r>
              <a:rPr lang="en-US" dirty="0" err="1"/>
              <a:t>paralele</a:t>
            </a:r>
            <a:endParaRPr lang="ro-RO" dirty="0"/>
          </a:p>
          <a:p>
            <a:r>
              <a:rPr lang="en-US" dirty="0" err="1"/>
              <a:t>Acest</a:t>
            </a:r>
            <a:r>
              <a:rPr lang="en-US" dirty="0"/>
              <a:t> </a:t>
            </a:r>
            <a:r>
              <a:rPr lang="en-US" dirty="0" err="1"/>
              <a:t>lucru</a:t>
            </a:r>
            <a:r>
              <a:rPr lang="en-US" dirty="0"/>
              <a:t> </a:t>
            </a:r>
            <a:r>
              <a:rPr lang="en-US" dirty="0" err="1"/>
              <a:t>ar</a:t>
            </a:r>
            <a:r>
              <a:rPr lang="en-US" dirty="0"/>
              <a:t> </a:t>
            </a:r>
            <a:r>
              <a:rPr lang="en-US" dirty="0" err="1"/>
              <a:t>putea</a:t>
            </a:r>
            <a:r>
              <a:rPr lang="en-US" dirty="0"/>
              <a:t> </a:t>
            </a:r>
            <a:r>
              <a:rPr lang="en-US" dirty="0" err="1"/>
              <a:t>părea</a:t>
            </a:r>
            <a:r>
              <a:rPr lang="en-US" dirty="0"/>
              <a:t> la </a:t>
            </a:r>
            <a:r>
              <a:rPr lang="en-US" dirty="0" err="1"/>
              <a:t>început</a:t>
            </a:r>
            <a:r>
              <a:rPr lang="en-US" dirty="0"/>
              <a:t> </a:t>
            </a:r>
            <a:r>
              <a:rPr lang="en-US" dirty="0" err="1"/>
              <a:t>neașteptat</a:t>
            </a:r>
            <a:r>
              <a:rPr lang="en-US" dirty="0"/>
              <a:t>, </a:t>
            </a:r>
            <a:r>
              <a:rPr lang="en-US" dirty="0" err="1"/>
              <a:t>deoarece</a:t>
            </a:r>
            <a:r>
              <a:rPr lang="en-US" dirty="0"/>
              <a:t> </a:t>
            </a:r>
            <a:r>
              <a:rPr lang="en-US" dirty="0" err="1"/>
              <a:t>sarcina</a:t>
            </a:r>
            <a:r>
              <a:rPr lang="en-US" dirty="0"/>
              <a:t> </a:t>
            </a:r>
            <a:r>
              <a:rPr lang="en-US" dirty="0" err="1"/>
              <a:t>este</a:t>
            </a:r>
            <a:r>
              <a:rPr lang="en-US" dirty="0"/>
              <a:t> </a:t>
            </a:r>
            <a:r>
              <a:rPr lang="en-US" dirty="0" err="1"/>
              <a:t>distribuită</a:t>
            </a:r>
            <a:r>
              <a:rPr lang="en-US" dirty="0"/>
              <a:t> </a:t>
            </a:r>
            <a:r>
              <a:rPr lang="en-US" dirty="0" err="1"/>
              <a:t>în</a:t>
            </a:r>
            <a:r>
              <a:rPr lang="en-US" dirty="0"/>
              <a:t> </a:t>
            </a:r>
            <a:r>
              <a:rPr lang="en-US" dirty="0" err="1"/>
              <a:t>întregul</a:t>
            </a:r>
            <a:r>
              <a:rPr lang="en-US" dirty="0"/>
              <a:t> </a:t>
            </a:r>
            <a:r>
              <a:rPr lang="en-US" dirty="0" err="1"/>
              <a:t>strat</a:t>
            </a:r>
            <a:r>
              <a:rPr lang="en-US" dirty="0"/>
              <a:t> de </a:t>
            </a:r>
            <a:r>
              <a:rPr lang="en-US" dirty="0" err="1"/>
              <a:t>epuizare</a:t>
            </a:r>
            <a:r>
              <a:rPr lang="en-US" dirty="0"/>
              <a:t>.</a:t>
            </a:r>
            <a:endParaRPr lang="ro-RO" dirty="0"/>
          </a:p>
          <a:p>
            <a:r>
              <a:rPr lang="en-US" dirty="0"/>
              <a:t>Cu </a:t>
            </a:r>
            <a:r>
              <a:rPr lang="en-US" dirty="0" err="1"/>
              <a:t>toate</a:t>
            </a:r>
            <a:r>
              <a:rPr lang="en-US" dirty="0"/>
              <a:t> </a:t>
            </a:r>
            <a:r>
              <a:rPr lang="en-US" dirty="0" err="1"/>
              <a:t>acestea</a:t>
            </a:r>
            <a:r>
              <a:rPr lang="en-US" dirty="0"/>
              <a:t>, </a:t>
            </a:r>
            <a:r>
              <a:rPr lang="en-US" dirty="0" err="1"/>
              <a:t>atunci</a:t>
            </a:r>
            <a:r>
              <a:rPr lang="en-US" dirty="0"/>
              <a:t> </a:t>
            </a:r>
            <a:r>
              <a:rPr lang="en-US" dirty="0" err="1"/>
              <a:t>când</a:t>
            </a:r>
            <a:r>
              <a:rPr lang="en-US" dirty="0"/>
              <a:t> se </a:t>
            </a:r>
            <a:r>
              <a:rPr lang="en-US" dirty="0" err="1"/>
              <a:t>aplică</a:t>
            </a:r>
            <a:r>
              <a:rPr lang="en-US" dirty="0"/>
              <a:t> </a:t>
            </a:r>
            <a:r>
              <a:rPr lang="en-US" dirty="0" err="1"/>
              <a:t>variații</a:t>
            </a:r>
            <a:r>
              <a:rPr lang="en-US" dirty="0"/>
              <a:t> </a:t>
            </a:r>
            <a:r>
              <a:rPr lang="en-US" dirty="0" err="1"/>
              <a:t>mici</a:t>
            </a:r>
            <a:r>
              <a:rPr lang="en-US" dirty="0"/>
              <a:t> de </a:t>
            </a:r>
            <a:r>
              <a:rPr lang="en-US" dirty="0" err="1"/>
              <a:t>tensiune</a:t>
            </a:r>
            <a:r>
              <a:rPr lang="en-US" dirty="0"/>
              <a:t>, se </a:t>
            </a:r>
            <a:r>
              <a:rPr lang="en-US" dirty="0" err="1"/>
              <a:t>constată</a:t>
            </a:r>
            <a:r>
              <a:rPr lang="en-US" dirty="0"/>
              <a:t> </a:t>
            </a:r>
            <a:r>
              <a:rPr lang="en-US" dirty="0" err="1"/>
              <a:t>că</a:t>
            </a:r>
            <a:r>
              <a:rPr lang="en-US" dirty="0"/>
              <a:t> </a:t>
            </a:r>
            <a:r>
              <a:rPr lang="en-US" dirty="0" err="1"/>
              <a:t>sarcina</a:t>
            </a:r>
            <a:r>
              <a:rPr lang="en-US" dirty="0"/>
              <a:t> </a:t>
            </a:r>
            <a:r>
              <a:rPr lang="en-US" dirty="0" err="1"/>
              <a:t>este</a:t>
            </a:r>
            <a:r>
              <a:rPr lang="en-US" dirty="0"/>
              <a:t> </a:t>
            </a:r>
            <a:r>
              <a:rPr lang="en-US" dirty="0" err="1"/>
              <a:t>adăugată</a:t>
            </a:r>
            <a:r>
              <a:rPr lang="en-US" dirty="0"/>
              <a:t> </a:t>
            </a:r>
            <a:r>
              <a:rPr lang="en-US" dirty="0" err="1"/>
              <a:t>și</a:t>
            </a:r>
            <a:r>
              <a:rPr lang="en-US" dirty="0"/>
              <a:t> </a:t>
            </a:r>
            <a:r>
              <a:rPr lang="en-US" dirty="0" err="1"/>
              <a:t>îndepărtată</a:t>
            </a:r>
            <a:r>
              <a:rPr lang="en-US" dirty="0"/>
              <a:t> </a:t>
            </a:r>
            <a:r>
              <a:rPr lang="en-US" dirty="0" err="1"/>
              <a:t>doar</a:t>
            </a:r>
            <a:r>
              <a:rPr lang="en-US" dirty="0"/>
              <a:t> la </a:t>
            </a:r>
            <a:r>
              <a:rPr lang="en-US" dirty="0" err="1"/>
              <a:t>marginea</a:t>
            </a:r>
            <a:r>
              <a:rPr lang="en-US" dirty="0"/>
              <a:t> </a:t>
            </a:r>
            <a:r>
              <a:rPr lang="en-US" dirty="0" err="1"/>
              <a:t>regiunii</a:t>
            </a:r>
            <a:r>
              <a:rPr lang="en-US" dirty="0"/>
              <a:t> de </a:t>
            </a:r>
            <a:r>
              <a:rPr lang="en-US" dirty="0" err="1"/>
              <a:t>epuizare</a:t>
            </a:r>
            <a:r>
              <a:rPr lang="en-US" dirty="0"/>
              <a:t>, </a:t>
            </a:r>
            <a:r>
              <a:rPr lang="en-US" dirty="0" err="1"/>
              <a:t>astfel</a:t>
            </a:r>
            <a:r>
              <a:rPr lang="en-US" dirty="0"/>
              <a:t> </a:t>
            </a:r>
            <a:r>
              <a:rPr lang="en-US" dirty="0" err="1"/>
              <a:t>încât</a:t>
            </a:r>
            <a:r>
              <a:rPr lang="en-US" dirty="0"/>
              <a:t> </a:t>
            </a:r>
            <a:r>
              <a:rPr lang="en-US" dirty="0" err="1"/>
              <a:t>capacitatea</a:t>
            </a:r>
            <a:r>
              <a:rPr lang="en-US" dirty="0"/>
              <a:t> </a:t>
            </a:r>
            <a:r>
              <a:rPr lang="en-US" dirty="0" err="1"/>
              <a:t>pur</a:t>
            </a:r>
            <a:r>
              <a:rPr lang="en-US" dirty="0"/>
              <a:t> </a:t>
            </a:r>
            <a:r>
              <a:rPr lang="en-US" dirty="0" err="1"/>
              <a:t>și</a:t>
            </a:r>
            <a:r>
              <a:rPr lang="en-US" dirty="0"/>
              <a:t> </a:t>
            </a:r>
            <a:r>
              <a:rPr lang="en-US" dirty="0" err="1"/>
              <a:t>simplu</a:t>
            </a:r>
            <a:r>
              <a:rPr lang="en-US" dirty="0"/>
              <a:t> </a:t>
            </a:r>
            <a:r>
              <a:rPr lang="en-US" dirty="0" err="1"/>
              <a:t>depinde</a:t>
            </a:r>
            <a:r>
              <a:rPr lang="en-US" dirty="0"/>
              <a:t> de </a:t>
            </a:r>
            <a:r>
              <a:rPr lang="en-US" dirty="0" err="1"/>
              <a:t>constanta</a:t>
            </a:r>
            <a:r>
              <a:rPr lang="en-US" dirty="0"/>
              <a:t> </a:t>
            </a:r>
            <a:r>
              <a:rPr lang="en-US" dirty="0" err="1"/>
              <a:t>dielectrică</a:t>
            </a:r>
            <a:r>
              <a:rPr lang="en-US" dirty="0"/>
              <a:t>, de </a:t>
            </a:r>
            <a:r>
              <a:rPr lang="en-US" dirty="0" err="1"/>
              <a:t>zonă</a:t>
            </a:r>
            <a:r>
              <a:rPr lang="en-US" dirty="0"/>
              <a:t> </a:t>
            </a:r>
            <a:r>
              <a:rPr lang="en-US" dirty="0" err="1"/>
              <a:t>și</a:t>
            </a:r>
            <a:r>
              <a:rPr lang="en-US" dirty="0"/>
              <a:t> de </a:t>
            </a:r>
            <a:r>
              <a:rPr lang="en-US" dirty="0" err="1"/>
              <a:t>lățimea</a:t>
            </a:r>
            <a:r>
              <a:rPr lang="en-US" dirty="0"/>
              <a:t> </a:t>
            </a:r>
            <a:r>
              <a:rPr lang="en-US" dirty="0" err="1"/>
              <a:t>stratului</a:t>
            </a:r>
            <a:r>
              <a:rPr lang="en-US" dirty="0"/>
              <a:t> de </a:t>
            </a:r>
            <a:r>
              <a:rPr lang="en-US" dirty="0" err="1"/>
              <a:t>epuizare</a:t>
            </a:r>
            <a:r>
              <a:rPr lang="en-US" dirty="0"/>
              <a:t>, </a:t>
            </a:r>
            <a:r>
              <a:rPr lang="en-US" dirty="0" err="1"/>
              <a:t>rezultând</a:t>
            </a:r>
            <a:r>
              <a:rPr lang="en-US" dirty="0"/>
              <a:t>:</a:t>
            </a:r>
          </a:p>
        </p:txBody>
      </p:sp>
      <p:pic>
        <p:nvPicPr>
          <p:cNvPr id="5" name="Imagine 4">
            <a:extLst>
              <a:ext uri="{FF2B5EF4-FFF2-40B4-BE49-F238E27FC236}">
                <a16:creationId xmlns:a16="http://schemas.microsoft.com/office/drawing/2014/main" id="{74A16883-3105-A885-B9E5-0744CC68AB73}"/>
              </a:ext>
            </a:extLst>
          </p:cNvPr>
          <p:cNvPicPr>
            <a:picLocks noChangeAspect="1"/>
          </p:cNvPicPr>
          <p:nvPr/>
        </p:nvPicPr>
        <p:blipFill>
          <a:blip r:embed="rId2"/>
          <a:stretch>
            <a:fillRect/>
          </a:stretch>
        </p:blipFill>
        <p:spPr>
          <a:xfrm>
            <a:off x="3623917" y="5058761"/>
            <a:ext cx="4944165" cy="1209844"/>
          </a:xfrm>
          <a:prstGeom prst="rect">
            <a:avLst/>
          </a:prstGeom>
        </p:spPr>
      </p:pic>
    </p:spTree>
    <p:extLst>
      <p:ext uri="{BB962C8B-B14F-4D97-AF65-F5344CB8AC3E}">
        <p14:creationId xmlns:p14="http://schemas.microsoft.com/office/powerpoint/2010/main" val="352030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7F6A3-7561-DF71-0AE1-2D4B89C9C75F}"/>
              </a:ext>
            </a:extLst>
          </p:cNvPr>
          <p:cNvSpPr>
            <a:spLocks noGrp="1"/>
          </p:cNvSpPr>
          <p:nvPr>
            <p:ph type="title"/>
          </p:nvPr>
        </p:nvSpPr>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A1CC44BF-94D6-0122-2FA5-E6924A7DB792}"/>
              </a:ext>
            </a:extLst>
          </p:cNvPr>
          <p:cNvSpPr>
            <a:spLocks noGrp="1"/>
          </p:cNvSpPr>
          <p:nvPr>
            <p:ph idx="1"/>
          </p:nvPr>
        </p:nvSpPr>
        <p:spPr/>
        <p:txBody>
          <a:bodyPr/>
          <a:lstStyle/>
          <a:p>
            <a:r>
              <a:rPr lang="en-US" dirty="0"/>
              <a:t>O </a:t>
            </a:r>
            <a:r>
              <a:rPr lang="en-US" dirty="0" err="1"/>
              <a:t>măsurare</a:t>
            </a:r>
            <a:r>
              <a:rPr lang="en-US" dirty="0"/>
              <a:t> a </a:t>
            </a:r>
            <a:r>
              <a:rPr lang="en-US" dirty="0" err="1"/>
              <a:t>capacității</a:t>
            </a:r>
            <a:r>
              <a:rPr lang="en-US" dirty="0"/>
              <a:t> </a:t>
            </a:r>
            <a:r>
              <a:rPr lang="en-US" dirty="0" err="1"/>
              <a:t>în</a:t>
            </a:r>
            <a:r>
              <a:rPr lang="en-US" dirty="0"/>
              <a:t> </a:t>
            </a:r>
            <a:r>
              <a:rPr lang="en-US" dirty="0" err="1"/>
              <a:t>funcție</a:t>
            </a:r>
            <a:r>
              <a:rPr lang="en-US" dirty="0"/>
              <a:t> de </a:t>
            </a:r>
            <a:r>
              <a:rPr lang="en-US" dirty="0" err="1"/>
              <a:t>tensiune</a:t>
            </a:r>
            <a:r>
              <a:rPr lang="en-US" dirty="0"/>
              <a:t> </a:t>
            </a:r>
            <a:r>
              <a:rPr lang="en-US" dirty="0" err="1"/>
              <a:t>poate</a:t>
            </a:r>
            <a:r>
              <a:rPr lang="en-US" dirty="0"/>
              <a:t> fi </a:t>
            </a:r>
            <a:r>
              <a:rPr lang="en-US" dirty="0" err="1"/>
              <a:t>utilizată</a:t>
            </a:r>
            <a:r>
              <a:rPr lang="en-US" dirty="0"/>
              <a:t> </a:t>
            </a:r>
            <a:r>
              <a:rPr lang="en-US" dirty="0" err="1"/>
              <a:t>pentru</a:t>
            </a:r>
            <a:r>
              <a:rPr lang="en-US" dirty="0"/>
              <a:t> a </a:t>
            </a:r>
            <a:r>
              <a:rPr lang="en-US" dirty="0" err="1"/>
              <a:t>ob</a:t>
            </a:r>
            <a:r>
              <a:rPr lang="ro-RO" dirty="0"/>
              <a:t>ț</a:t>
            </a:r>
            <a:r>
              <a:rPr lang="en-US" dirty="0" err="1"/>
              <a:t>ine</a:t>
            </a:r>
            <a:r>
              <a:rPr lang="en-US" dirty="0"/>
              <a:t> </a:t>
            </a:r>
            <a:r>
              <a:rPr lang="ro-RO" dirty="0" err="1"/>
              <a:t>creșetera</a:t>
            </a:r>
            <a:r>
              <a:rPr lang="ro-RO" dirty="0"/>
              <a:t> în </a:t>
            </a:r>
            <a:r>
              <a:rPr lang="en-US" dirty="0" err="1"/>
              <a:t>tensiune</a:t>
            </a:r>
            <a:r>
              <a:rPr lang="en-US" dirty="0"/>
              <a:t> </a:t>
            </a:r>
            <a:r>
              <a:rPr lang="en-US" dirty="0" err="1"/>
              <a:t>și</a:t>
            </a:r>
            <a:r>
              <a:rPr lang="en-US" dirty="0"/>
              <a:t> </a:t>
            </a:r>
            <a:r>
              <a:rPr lang="en-US" dirty="0" err="1"/>
              <a:t>densitatea</a:t>
            </a:r>
            <a:r>
              <a:rPr lang="en-US" dirty="0"/>
              <a:t> de </a:t>
            </a:r>
            <a:r>
              <a:rPr lang="en-US" dirty="0" err="1"/>
              <a:t>dopaj</a:t>
            </a:r>
            <a:r>
              <a:rPr lang="en-US" dirty="0"/>
              <a:t> </a:t>
            </a:r>
            <a:r>
              <a:rPr lang="ro-RO" dirty="0"/>
              <a:t>unilateral </a:t>
            </a:r>
            <a:r>
              <a:rPr lang="en-US" dirty="0"/>
              <a:t>a </a:t>
            </a:r>
            <a:r>
              <a:rPr lang="en-US" dirty="0" err="1"/>
              <a:t>unei</a:t>
            </a:r>
            <a:r>
              <a:rPr lang="en-US" dirty="0"/>
              <a:t> diode p-n. </a:t>
            </a:r>
            <a:endParaRPr lang="ro-RO" dirty="0"/>
          </a:p>
          <a:p>
            <a:r>
              <a:rPr lang="ro-RO" dirty="0"/>
              <a:t>Construirea graficului 1/</a:t>
            </a:r>
            <a:r>
              <a:rPr lang="en-US" dirty="0"/>
              <a:t> </a:t>
            </a:r>
            <a:r>
              <a:rPr lang="en-US" dirty="0" err="1"/>
              <a:t>capacit</a:t>
            </a:r>
            <a:r>
              <a:rPr lang="ro-RO" dirty="0" err="1"/>
              <a:t>ății</a:t>
            </a:r>
            <a:r>
              <a:rPr lang="en-US" dirty="0"/>
              <a:t> la </a:t>
            </a:r>
            <a:r>
              <a:rPr lang="en-US" dirty="0" err="1"/>
              <a:t>pătrat</a:t>
            </a:r>
            <a:r>
              <a:rPr lang="en-US" dirty="0"/>
              <a:t> </a:t>
            </a:r>
            <a:r>
              <a:rPr lang="ro-RO" dirty="0"/>
              <a:t>de </a:t>
            </a:r>
            <a:r>
              <a:rPr lang="ro-RO" dirty="0" err="1"/>
              <a:t>tenisiune</a:t>
            </a:r>
            <a:r>
              <a:rPr lang="ro-RO" dirty="0"/>
              <a:t> obținem </a:t>
            </a:r>
            <a:r>
              <a:rPr lang="en-US" dirty="0"/>
              <a:t>o </a:t>
            </a:r>
            <a:r>
              <a:rPr lang="en-US" dirty="0" err="1"/>
              <a:t>dependență</a:t>
            </a:r>
            <a:r>
              <a:rPr lang="en-US" dirty="0"/>
              <a:t> </a:t>
            </a:r>
            <a:r>
              <a:rPr lang="en-US" dirty="0" err="1"/>
              <a:t>liniară</a:t>
            </a:r>
            <a:r>
              <a:rPr lang="en-US" dirty="0"/>
              <a:t> </a:t>
            </a:r>
            <a:r>
              <a:rPr lang="en-US" dirty="0" err="1"/>
              <a:t>exprimată</a:t>
            </a:r>
            <a:r>
              <a:rPr lang="en-US" dirty="0"/>
              <a:t> </a:t>
            </a:r>
            <a:r>
              <a:rPr lang="en-US" dirty="0" err="1"/>
              <a:t>prin</a:t>
            </a:r>
            <a:r>
              <a:rPr lang="en-US" dirty="0"/>
              <a:t>:</a:t>
            </a:r>
          </a:p>
        </p:txBody>
      </p:sp>
      <p:pic>
        <p:nvPicPr>
          <p:cNvPr id="5" name="Imagine 4">
            <a:extLst>
              <a:ext uri="{FF2B5EF4-FFF2-40B4-BE49-F238E27FC236}">
                <a16:creationId xmlns:a16="http://schemas.microsoft.com/office/drawing/2014/main" id="{8EF55623-D3FF-B949-7ACC-CB853B630902}"/>
              </a:ext>
            </a:extLst>
          </p:cNvPr>
          <p:cNvPicPr>
            <a:picLocks noChangeAspect="1"/>
          </p:cNvPicPr>
          <p:nvPr/>
        </p:nvPicPr>
        <p:blipFill>
          <a:blip r:embed="rId2"/>
          <a:stretch>
            <a:fillRect/>
          </a:stretch>
        </p:blipFill>
        <p:spPr>
          <a:xfrm>
            <a:off x="4166918" y="4607987"/>
            <a:ext cx="3858163" cy="1038370"/>
          </a:xfrm>
          <a:prstGeom prst="rect">
            <a:avLst/>
          </a:prstGeom>
        </p:spPr>
      </p:pic>
    </p:spTree>
    <p:extLst>
      <p:ext uri="{BB962C8B-B14F-4D97-AF65-F5344CB8AC3E}">
        <p14:creationId xmlns:p14="http://schemas.microsoft.com/office/powerpoint/2010/main" val="376095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E1D23144-19D6-8372-16C9-F6D4D54EDF30}"/>
              </a:ext>
            </a:extLst>
          </p:cNvPr>
          <p:cNvSpPr>
            <a:spLocks noGrp="1"/>
          </p:cNvSpPr>
          <p:nvPr>
            <p:ph type="title"/>
          </p:nvPr>
        </p:nvSpPr>
        <p:spPr/>
        <p:txBody>
          <a:bodyPr/>
          <a:lstStyle/>
          <a:p>
            <a:r>
              <a:rPr lang="ro-RO" dirty="0"/>
              <a:t>Recapitulare capacitatea de barieră</a:t>
            </a:r>
            <a:endParaRPr lang="en-US" dirty="0"/>
          </a:p>
        </p:txBody>
      </p:sp>
      <p:pic>
        <p:nvPicPr>
          <p:cNvPr id="5" name="Substituent conținut 4">
            <a:extLst>
              <a:ext uri="{FF2B5EF4-FFF2-40B4-BE49-F238E27FC236}">
                <a16:creationId xmlns:a16="http://schemas.microsoft.com/office/drawing/2014/main" id="{3AEC202B-36E7-787D-9B01-541A3DDBB6F2}"/>
              </a:ext>
            </a:extLst>
          </p:cNvPr>
          <p:cNvPicPr>
            <a:picLocks noGrp="1" noChangeAspect="1"/>
          </p:cNvPicPr>
          <p:nvPr>
            <p:ph idx="1"/>
          </p:nvPr>
        </p:nvPicPr>
        <p:blipFill>
          <a:blip r:embed="rId2"/>
          <a:stretch>
            <a:fillRect/>
          </a:stretch>
        </p:blipFill>
        <p:spPr>
          <a:xfrm>
            <a:off x="2447639" y="1825625"/>
            <a:ext cx="7296722" cy="4351338"/>
          </a:xfrm>
        </p:spPr>
      </p:pic>
    </p:spTree>
    <p:extLst>
      <p:ext uri="{BB962C8B-B14F-4D97-AF65-F5344CB8AC3E}">
        <p14:creationId xmlns:p14="http://schemas.microsoft.com/office/powerpoint/2010/main" val="117598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11CF9BC-DCDD-0B58-721D-1839F6023746}"/>
              </a:ext>
            </a:extLst>
          </p:cNvPr>
          <p:cNvSpPr>
            <a:spLocks noGrp="1"/>
          </p:cNvSpPr>
          <p:nvPr>
            <p:ph type="title"/>
          </p:nvPr>
        </p:nvSpPr>
        <p:spPr>
          <a:xfrm>
            <a:off x="838200" y="365126"/>
            <a:ext cx="5935824" cy="810532"/>
          </a:xfrm>
        </p:spPr>
        <p:txBody>
          <a:bodyPr/>
          <a:lstStyle/>
          <a:p>
            <a:r>
              <a:rPr lang="ro-RO" dirty="0"/>
              <a:t>Capacitatea de barieră</a:t>
            </a:r>
            <a:endParaRPr lang="en-US" dirty="0"/>
          </a:p>
        </p:txBody>
      </p:sp>
      <p:sp>
        <p:nvSpPr>
          <p:cNvPr id="3" name="Substituent conținut 2">
            <a:extLst>
              <a:ext uri="{FF2B5EF4-FFF2-40B4-BE49-F238E27FC236}">
                <a16:creationId xmlns:a16="http://schemas.microsoft.com/office/drawing/2014/main" id="{94EA478F-AD15-1C9D-7909-310CA925A38F}"/>
              </a:ext>
            </a:extLst>
          </p:cNvPr>
          <p:cNvSpPr>
            <a:spLocks noGrp="1"/>
          </p:cNvSpPr>
          <p:nvPr>
            <p:ph idx="1"/>
          </p:nvPr>
        </p:nvSpPr>
        <p:spPr>
          <a:xfrm>
            <a:off x="480154" y="1253331"/>
            <a:ext cx="5935824" cy="5408726"/>
          </a:xfrm>
        </p:spPr>
        <p:txBody>
          <a:bodyPr>
            <a:normAutofit fontScale="85000" lnSpcReduction="20000"/>
          </a:bodyPr>
          <a:lstStyle/>
          <a:p>
            <a:r>
              <a:rPr lang="en-US" dirty="0"/>
              <a:t>We know the</a:t>
            </a:r>
            <a:r>
              <a:rPr lang="ro-RO" dirty="0"/>
              <a:t> </a:t>
            </a:r>
            <a:r>
              <a:rPr lang="en-US" dirty="0"/>
              <a:t>equations for the</a:t>
            </a:r>
            <a:r>
              <a:rPr lang="ro-RO" dirty="0"/>
              <a:t> </a:t>
            </a:r>
            <a:r>
              <a:rPr lang="en-US" dirty="0"/>
              <a:t>variation of the</a:t>
            </a:r>
            <a:r>
              <a:rPr lang="ro-RO" dirty="0"/>
              <a:t> </a:t>
            </a:r>
            <a:r>
              <a:rPr lang="en-US" b="1" dirty="0"/>
              <a:t>depletion width</a:t>
            </a:r>
            <a:r>
              <a:rPr lang="en-US" dirty="0"/>
              <a:t>…</a:t>
            </a:r>
            <a:endParaRPr lang="ro-RO" dirty="0"/>
          </a:p>
          <a:p>
            <a:endParaRPr lang="ro-RO" dirty="0"/>
          </a:p>
          <a:p>
            <a:endParaRPr lang="en-US" dirty="0"/>
          </a:p>
          <a:p>
            <a:r>
              <a:rPr lang="en-US" dirty="0"/>
              <a:t>In equilibrium…</a:t>
            </a:r>
            <a:endParaRPr lang="ro-RO" dirty="0"/>
          </a:p>
          <a:p>
            <a:endParaRPr lang="ro-RO" dirty="0"/>
          </a:p>
          <a:p>
            <a:endParaRPr lang="en-US" dirty="0"/>
          </a:p>
          <a:p>
            <a:r>
              <a:rPr lang="ro-RO" dirty="0"/>
              <a:t>a</a:t>
            </a:r>
            <a:r>
              <a:rPr lang="en-US" dirty="0" err="1"/>
              <a:t>nd</a:t>
            </a:r>
            <a:r>
              <a:rPr lang="en-US" dirty="0"/>
              <a:t> under applied bias…</a:t>
            </a:r>
            <a:endParaRPr lang="ro-RO" dirty="0"/>
          </a:p>
          <a:p>
            <a:endParaRPr lang="en-US" dirty="0"/>
          </a:p>
          <a:p>
            <a:pPr marL="0" indent="0">
              <a:buNone/>
            </a:pPr>
            <a:r>
              <a:rPr lang="en-US" dirty="0"/>
              <a:t>•The applied bias can either be positive or</a:t>
            </a:r>
            <a:r>
              <a:rPr lang="ro-RO" dirty="0"/>
              <a:t> </a:t>
            </a:r>
            <a:r>
              <a:rPr lang="en-US" dirty="0"/>
              <a:t>negative.</a:t>
            </a:r>
            <a:r>
              <a:rPr lang="ro-RO" dirty="0"/>
              <a:t> </a:t>
            </a:r>
            <a:r>
              <a:rPr lang="en-US" dirty="0"/>
              <a:t>Width of depletion region is increased for</a:t>
            </a:r>
            <a:r>
              <a:rPr lang="ro-RO" dirty="0"/>
              <a:t> </a:t>
            </a:r>
            <a:r>
              <a:rPr lang="en-US" dirty="0"/>
              <a:t>reverse bias and increased for forward</a:t>
            </a:r>
            <a:r>
              <a:rPr lang="ro-RO" dirty="0"/>
              <a:t> </a:t>
            </a:r>
            <a:r>
              <a:rPr lang="en-US" dirty="0"/>
              <a:t>bias.</a:t>
            </a:r>
          </a:p>
          <a:p>
            <a:pPr marL="0" indent="0">
              <a:buNone/>
            </a:pPr>
            <a:r>
              <a:rPr lang="en-US" dirty="0"/>
              <a:t>•Uncompensated charge varies with</a:t>
            </a:r>
          </a:p>
          <a:p>
            <a:pPr marL="0" indent="0">
              <a:buNone/>
            </a:pPr>
            <a:r>
              <a:rPr lang="en-US" dirty="0"/>
              <a:t>depletion region width and applied voltage. </a:t>
            </a:r>
          </a:p>
        </p:txBody>
      </p:sp>
      <p:pic>
        <p:nvPicPr>
          <p:cNvPr id="5" name="Imagine 4">
            <a:extLst>
              <a:ext uri="{FF2B5EF4-FFF2-40B4-BE49-F238E27FC236}">
                <a16:creationId xmlns:a16="http://schemas.microsoft.com/office/drawing/2014/main" id="{5F4D797C-A408-29E3-84DE-783825E96780}"/>
              </a:ext>
            </a:extLst>
          </p:cNvPr>
          <p:cNvPicPr>
            <a:picLocks noChangeAspect="1"/>
          </p:cNvPicPr>
          <p:nvPr/>
        </p:nvPicPr>
        <p:blipFill>
          <a:blip r:embed="rId2"/>
          <a:stretch>
            <a:fillRect/>
          </a:stretch>
        </p:blipFill>
        <p:spPr>
          <a:xfrm>
            <a:off x="6774023" y="365126"/>
            <a:ext cx="4937823" cy="2075317"/>
          </a:xfrm>
          <a:prstGeom prst="rect">
            <a:avLst/>
          </a:prstGeom>
        </p:spPr>
      </p:pic>
      <p:pic>
        <p:nvPicPr>
          <p:cNvPr id="7" name="Imagine 6">
            <a:extLst>
              <a:ext uri="{FF2B5EF4-FFF2-40B4-BE49-F238E27FC236}">
                <a16:creationId xmlns:a16="http://schemas.microsoft.com/office/drawing/2014/main" id="{B158A3EA-F24E-98ED-86B7-60FE09B24C4C}"/>
              </a:ext>
            </a:extLst>
          </p:cNvPr>
          <p:cNvPicPr>
            <a:picLocks noChangeAspect="1"/>
          </p:cNvPicPr>
          <p:nvPr/>
        </p:nvPicPr>
        <p:blipFill>
          <a:blip r:embed="rId3"/>
          <a:stretch>
            <a:fillRect/>
          </a:stretch>
        </p:blipFill>
        <p:spPr>
          <a:xfrm>
            <a:off x="7383529" y="2625948"/>
            <a:ext cx="2885545" cy="803052"/>
          </a:xfrm>
          <a:prstGeom prst="rect">
            <a:avLst/>
          </a:prstGeom>
        </p:spPr>
      </p:pic>
      <p:pic>
        <p:nvPicPr>
          <p:cNvPr id="9" name="Imagine 8">
            <a:extLst>
              <a:ext uri="{FF2B5EF4-FFF2-40B4-BE49-F238E27FC236}">
                <a16:creationId xmlns:a16="http://schemas.microsoft.com/office/drawing/2014/main" id="{0B7CC09A-3CDA-394C-2DC5-68911B569FBB}"/>
              </a:ext>
            </a:extLst>
          </p:cNvPr>
          <p:cNvPicPr>
            <a:picLocks noChangeAspect="1"/>
          </p:cNvPicPr>
          <p:nvPr/>
        </p:nvPicPr>
        <p:blipFill>
          <a:blip r:embed="rId4"/>
          <a:stretch>
            <a:fillRect/>
          </a:stretch>
        </p:blipFill>
        <p:spPr>
          <a:xfrm>
            <a:off x="7383529" y="3614505"/>
            <a:ext cx="2607314" cy="595636"/>
          </a:xfrm>
          <a:prstGeom prst="rect">
            <a:avLst/>
          </a:prstGeom>
        </p:spPr>
      </p:pic>
    </p:spTree>
    <p:extLst>
      <p:ext uri="{BB962C8B-B14F-4D97-AF65-F5344CB8AC3E}">
        <p14:creationId xmlns:p14="http://schemas.microsoft.com/office/powerpoint/2010/main" val="35562963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3491</Words>
  <Application>Microsoft Office PowerPoint</Application>
  <PresentationFormat>Ecran lat</PresentationFormat>
  <Paragraphs>193</Paragraphs>
  <Slides>49</Slides>
  <Notes>2</Notes>
  <HiddenSlides>0</HiddenSlides>
  <MMClips>0</MMClips>
  <ScaleCrop>false</ScaleCrop>
  <HeadingPairs>
    <vt:vector size="6" baseType="variant">
      <vt:variant>
        <vt:lpstr>Fonturi utilizate</vt:lpstr>
      </vt:variant>
      <vt:variant>
        <vt:i4>10</vt:i4>
      </vt:variant>
      <vt:variant>
        <vt:lpstr>Temă</vt:lpstr>
      </vt:variant>
      <vt:variant>
        <vt:i4>1</vt:i4>
      </vt:variant>
      <vt:variant>
        <vt:lpstr>Titluri diapozitive</vt:lpstr>
      </vt:variant>
      <vt:variant>
        <vt:i4>49</vt:i4>
      </vt:variant>
    </vt:vector>
  </HeadingPairs>
  <TitlesOfParts>
    <vt:vector size="60" baseType="lpstr">
      <vt:lpstr>Arial</vt:lpstr>
      <vt:lpstr>Calibri</vt:lpstr>
      <vt:lpstr>Calibri Light</vt:lpstr>
      <vt:lpstr>Century Gothic</vt:lpstr>
      <vt:lpstr>CMMI12</vt:lpstr>
      <vt:lpstr>CMR12</vt:lpstr>
      <vt:lpstr>Open Sans</vt:lpstr>
      <vt:lpstr>roboto</vt:lpstr>
      <vt:lpstr>SFRM1200</vt:lpstr>
      <vt:lpstr>Times New Roman</vt:lpstr>
      <vt:lpstr>Temă Office</vt:lpstr>
      <vt:lpstr>Tema 6 Dioda varicap, dioda tunel, dioda inversă  </vt:lpstr>
      <vt:lpstr>Capacitatea p-n joncțiunii</vt:lpstr>
      <vt:lpstr>Capacitatea de barieră,</vt:lpstr>
      <vt:lpstr>Prezentare PowerPoint</vt:lpstr>
      <vt:lpstr>Capacitatea de barieră</vt:lpstr>
      <vt:lpstr>Capacitatea de barieră</vt:lpstr>
      <vt:lpstr>Capacitatea de barieră</vt:lpstr>
      <vt:lpstr>Recapitulare capacitatea de barieră</vt:lpstr>
      <vt:lpstr>Capacitatea de barieră</vt:lpstr>
      <vt:lpstr>Prezentare PowerPoint</vt:lpstr>
      <vt:lpstr>Prezentare PowerPoint</vt:lpstr>
      <vt:lpstr>Prezentare PowerPoint</vt:lpstr>
      <vt:lpstr>Capacitatea de difuzie</vt:lpstr>
      <vt:lpstr>Prezentare PowerPoint</vt:lpstr>
      <vt:lpstr>Concluzii la capacitatea de difuzie</vt:lpstr>
      <vt:lpstr>Concluzii la Capacitatea de barieră</vt:lpstr>
      <vt:lpstr>Dioda varicap,  VARACTOR,  </vt:lpstr>
      <vt:lpstr>Varicap (Varactor, tuning diode...)</vt:lpstr>
      <vt:lpstr>Frecventa de lucru a varicapului</vt:lpstr>
      <vt:lpstr>Prezentare PowerPoint</vt:lpstr>
      <vt:lpstr>Prezentare PowerPoint</vt:lpstr>
      <vt:lpstr>Constructia varactorului</vt:lpstr>
      <vt:lpstr>Varcator cu caracteristica abruptă și hiperabruptă</vt:lpstr>
      <vt:lpstr>Varactor abrupt</vt:lpstr>
      <vt:lpstr>Varactor hiperabrupt</vt:lpstr>
      <vt:lpstr>Parametrii varactorului</vt:lpstr>
      <vt:lpstr>VARACTORUL DE BARIERĂ A HETEROSTRUCTURII (HBV) </vt:lpstr>
      <vt:lpstr>Avantaje - dezavantaje</vt:lpstr>
      <vt:lpstr>Dioda tunel (dioda Esaki)</vt:lpstr>
      <vt:lpstr>La polarizarea:</vt:lpstr>
      <vt:lpstr>Prezentare PowerPoint</vt:lpstr>
      <vt:lpstr>Prezentare PowerPoint</vt:lpstr>
      <vt:lpstr>Prezentare PowerPoint</vt:lpstr>
      <vt:lpstr>Prezentare PowerPoint</vt:lpstr>
      <vt:lpstr>Prezentare PowerPoint</vt:lpstr>
      <vt:lpstr>Prezentare PowerPoint</vt:lpstr>
      <vt:lpstr>Prezentare PowerPoint</vt:lpstr>
      <vt:lpstr>Parametrii caracteristicii diodei tunel</vt:lpstr>
      <vt:lpstr>Dependența R dif de Eg</vt:lpstr>
      <vt:lpstr>DEPENDENȚA CARACTERISTICILOR DIODEI TUNEL DE TEMPERATURĂ ȘI FRECVENȚĂ</vt:lpstr>
      <vt:lpstr>Aplicații ale diodei tunel</vt:lpstr>
      <vt:lpstr>Amplificarea cu dioda tunel</vt:lpstr>
      <vt:lpstr>Dioda tunel - generator</vt:lpstr>
      <vt:lpstr>DIODA INVERSĂ</vt:lpstr>
      <vt:lpstr>Prezentare PowerPoint</vt:lpstr>
      <vt:lpstr>Prezentare PowerPoint</vt:lpstr>
      <vt:lpstr>Dioda inversă – variantă constructivă</vt:lpstr>
      <vt:lpstr>Avantajele diodei înverse</vt:lpstr>
      <vt:lpstr>Utilizări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buzdugan artur</dc:creator>
  <cp:lastModifiedBy>buzdugan artur</cp:lastModifiedBy>
  <cp:revision>1</cp:revision>
  <dcterms:created xsi:type="dcterms:W3CDTF">2023-10-25T18:36:29Z</dcterms:created>
  <dcterms:modified xsi:type="dcterms:W3CDTF">2024-09-17T15:07:17Z</dcterms:modified>
</cp:coreProperties>
</file>