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8"/>
  </p:notesMasterIdLst>
  <p:sldIdLst>
    <p:sldId id="266" r:id="rId2"/>
    <p:sldId id="389" r:id="rId3"/>
    <p:sldId id="491" r:id="rId4"/>
    <p:sldId id="505" r:id="rId5"/>
    <p:sldId id="506" r:id="rId6"/>
    <p:sldId id="507" r:id="rId7"/>
    <p:sldId id="492" r:id="rId8"/>
    <p:sldId id="493" r:id="rId9"/>
    <p:sldId id="495" r:id="rId10"/>
    <p:sldId id="499" r:id="rId11"/>
    <p:sldId id="494" r:id="rId12"/>
    <p:sldId id="497" r:id="rId13"/>
    <p:sldId id="500" r:id="rId14"/>
    <p:sldId id="508" r:id="rId15"/>
    <p:sldId id="502" r:id="rId16"/>
    <p:sldId id="504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3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 Borozan" initials="DB" lastIdx="1" clrIdx="0">
    <p:extLst>
      <p:ext uri="{19B8F6BF-5375-455C-9EA6-DF929625EA0E}">
        <p15:presenceInfo xmlns:p15="http://schemas.microsoft.com/office/powerpoint/2012/main" userId="S::denis.x.borozan@gsk.com::0a58b5a7-5edf-428c-af27-010982ae89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0D2"/>
    <a:srgbClr val="F5F5F5"/>
    <a:srgbClr val="F4C101"/>
    <a:srgbClr val="FEFEFC"/>
    <a:srgbClr val="F5C000"/>
    <a:srgbClr val="77BC31"/>
    <a:srgbClr val="F46507"/>
    <a:srgbClr val="F4918B"/>
    <a:srgbClr val="0159A2"/>
    <a:srgbClr val="EC3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99" autoAdjust="0"/>
    <p:restoredTop sz="68151" autoAdjust="0"/>
  </p:normalViewPr>
  <p:slideViewPr>
    <p:cSldViewPr snapToGrid="0" snapToObjects="1">
      <p:cViewPr varScale="1">
        <p:scale>
          <a:sx n="60" d="100"/>
          <a:sy n="60" d="100"/>
        </p:scale>
        <p:origin x="1074" y="66"/>
      </p:cViewPr>
      <p:guideLst>
        <p:guide orient="horz" pos="1049"/>
        <p:guide pos="384"/>
      </p:guideLst>
    </p:cSldViewPr>
  </p:slideViewPr>
  <p:outlineViewPr>
    <p:cViewPr>
      <p:scale>
        <a:sx n="25" d="100"/>
        <a:sy n="25" d="100"/>
      </p:scale>
      <p:origin x="0" y="-7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1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B158D8AE-B9F7-4FDC-BB66-8FDC71B5A26B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58B2C5A1-4CAC-4390-B466-17996CAB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1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24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0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15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72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8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1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41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3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53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0348" indent="-220348" defTabSz="881390">
              <a:buFontTx/>
              <a:buAutoNum type="arabicPeriod"/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8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40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0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94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b="1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9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11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dirty="0">
              <a:latin typeface="PT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7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8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9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33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2783807"/>
            <a:ext cx="105156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79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1851" y="1900107"/>
            <a:ext cx="105156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827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983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1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0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4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5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9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4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0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AEA8-86CB-1746-941C-A66B88063DE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1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3" r:id="rId13"/>
    <p:sldLayoutId id="2147483664" r:id="rId14"/>
    <p:sldLayoutId id="214748366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12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14.pn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19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9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8491" y="1771048"/>
            <a:ext cx="8868877" cy="583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GB" sz="4000">
                <a:solidFill>
                  <a:srgbClr val="006B9B"/>
                </a:solidFill>
              </a:rPr>
              <a:t>Programarea avansată</a:t>
            </a:r>
            <a:endParaRPr lang="en-GB" sz="4000" dirty="0">
              <a:solidFill>
                <a:srgbClr val="006B9B"/>
              </a:solidFill>
            </a:endParaRPr>
          </a:p>
        </p:txBody>
      </p:sp>
      <p:pic>
        <p:nvPicPr>
          <p:cNvPr id="1026" name="Picture 2" descr="python™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78"/>
          <a:stretch/>
        </p:blipFill>
        <p:spPr bwMode="auto">
          <a:xfrm>
            <a:off x="9647822" y="568325"/>
            <a:ext cx="2254618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1"/>
          <p:cNvSpPr>
            <a:spLocks noGrp="1"/>
          </p:cNvSpPr>
          <p:nvPr>
            <p:ph type="body" idx="1"/>
          </p:nvPr>
        </p:nvSpPr>
        <p:spPr>
          <a:xfrm>
            <a:off x="618491" y="6111047"/>
            <a:ext cx="4814900" cy="325153"/>
          </a:xfrm>
        </p:spPr>
        <p:txBody>
          <a:bodyPr>
            <a:noAutofit/>
          </a:bodyPr>
          <a:lstStyle/>
          <a:p>
            <a:r>
              <a:rPr lang="en-US" dirty="0"/>
              <a:t>Borozan Olesea, </a:t>
            </a:r>
            <a:r>
              <a:rPr lang="en-US" i="1" dirty="0"/>
              <a:t>lector </a:t>
            </a:r>
            <a:r>
              <a:rPr lang="en-US" i="1" dirty="0" err="1"/>
              <a:t>universitar</a:t>
            </a:r>
            <a:r>
              <a:rPr lang="en-US" i="1" dirty="0"/>
              <a:t>, DIIS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8945" y="2380932"/>
            <a:ext cx="3259655" cy="583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ro-MD" sz="2800" dirty="0"/>
              <a:t>(Limbajul Python)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78945" y="3705490"/>
            <a:ext cx="10182686" cy="11927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GB" sz="3200" dirty="0" err="1"/>
              <a:t>Tema</a:t>
            </a:r>
            <a:r>
              <a:rPr lang="en-GB" sz="3200" dirty="0"/>
              <a:t>: </a:t>
            </a:r>
            <a:r>
              <a:rPr lang="en-GB" sz="2800" dirty="0" err="1"/>
              <a:t>Erori</a:t>
            </a:r>
            <a:r>
              <a:rPr lang="en-GB" sz="2800" dirty="0"/>
              <a:t> </a:t>
            </a:r>
            <a:r>
              <a:rPr lang="en-GB" sz="2800" dirty="0" err="1"/>
              <a:t>și</a:t>
            </a:r>
            <a:r>
              <a:rPr lang="en-GB" sz="2800" dirty="0"/>
              <a:t> </a:t>
            </a:r>
            <a:r>
              <a:rPr lang="en-GB" sz="2800" dirty="0" err="1"/>
              <a:t>excepții</a:t>
            </a:r>
            <a:r>
              <a:rPr lang="en-GB" sz="2800" dirty="0"/>
              <a:t> </a:t>
            </a:r>
            <a:r>
              <a:rPr lang="fr-BE" sz="2800" dirty="0" err="1">
                <a:latin typeface="PT Sans"/>
              </a:rPr>
              <a:t>în</a:t>
            </a:r>
            <a:r>
              <a:rPr lang="fr-BE" sz="2800" dirty="0">
                <a:latin typeface="PT Sans"/>
              </a:rPr>
              <a:t> Python</a:t>
            </a:r>
          </a:p>
          <a:p>
            <a:endParaRPr lang="fr-BE" sz="2800" dirty="0"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20271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680" y="525093"/>
            <a:ext cx="1798320" cy="905377"/>
          </a:xfrm>
        </p:spPr>
        <p:txBody>
          <a:bodyPr/>
          <a:lstStyle/>
          <a:p>
            <a:r>
              <a:rPr lang="en-US" dirty="0" err="1"/>
              <a:t>Excepții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17662"/>
            <a:ext cx="11094720" cy="4540338"/>
          </a:xfrm>
        </p:spPr>
        <p:txBody>
          <a:bodyPr>
            <a:noAutofit/>
          </a:bodyPr>
          <a:lstStyle/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7F692DB-3D82-4F7D-9849-219ABC0E72D4}"/>
              </a:ext>
            </a:extLst>
          </p:cNvPr>
          <p:cNvSpPr txBox="1"/>
          <p:nvPr/>
        </p:nvSpPr>
        <p:spPr>
          <a:xfrm>
            <a:off x="609600" y="1720840"/>
            <a:ext cx="593489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limbajul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Python,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toate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exceptiile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sunt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instante ale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unor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clase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derivate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din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1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BaseException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algn="l"/>
            <a:endParaRPr lang="fr-BE" sz="28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Clasele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corespunzatoare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exceptiilor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sunt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definite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prin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intermediul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unei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8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ierarhii</a:t>
            </a:r>
            <a:r>
              <a:rPr lang="fr-BE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de clase.</a:t>
            </a:r>
          </a:p>
          <a:p>
            <a:r>
              <a:rPr lang="fr-BE" sz="28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fr-BE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B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C5EC2FD-B509-4F3B-A12F-30A2C260A3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5030" y="1665288"/>
            <a:ext cx="5458925" cy="498370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4774B90-FB53-4F29-B1B5-1DF6A3910204}"/>
              </a:ext>
            </a:extLst>
          </p:cNvPr>
          <p:cNvSpPr/>
          <p:nvPr/>
        </p:nvSpPr>
        <p:spPr>
          <a:xfrm>
            <a:off x="7759700" y="6159500"/>
            <a:ext cx="3944620" cy="39343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5C2646D-AA13-4A9C-A3DF-29F8C5659419}"/>
              </a:ext>
            </a:extLst>
          </p:cNvPr>
          <p:cNvSpPr/>
          <p:nvPr/>
        </p:nvSpPr>
        <p:spPr>
          <a:xfrm>
            <a:off x="7289800" y="4800600"/>
            <a:ext cx="3944620" cy="47170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7CD89F9-17D5-4B33-8C00-22DDC4EDA4DC}"/>
              </a:ext>
            </a:extLst>
          </p:cNvPr>
          <p:cNvSpPr/>
          <p:nvPr/>
        </p:nvSpPr>
        <p:spPr>
          <a:xfrm>
            <a:off x="6692900" y="3423914"/>
            <a:ext cx="3700780" cy="48949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211BFA6-6F46-4858-B6CA-861C2A46EB9A}"/>
              </a:ext>
            </a:extLst>
          </p:cNvPr>
          <p:cNvSpPr/>
          <p:nvPr/>
        </p:nvSpPr>
        <p:spPr>
          <a:xfrm>
            <a:off x="6585030" y="1665288"/>
            <a:ext cx="3282870" cy="44336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10811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723076"/>
            <a:ext cx="11377749" cy="4540338"/>
          </a:xfrm>
        </p:spPr>
        <p:txBody>
          <a:bodyPr>
            <a:noAutofit/>
          </a:bodyPr>
          <a:lstStyle/>
          <a:p>
            <a:pPr algn="l"/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Limbajul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Python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ofera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solutie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eficienta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rezolvare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exceptiilor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care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apar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intr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-un program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prin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intermediul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mecanismului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tratare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exceptiilor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2324F54E-104B-4993-AF6D-22B0615D58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0459" y="2658064"/>
            <a:ext cx="7513197" cy="38702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AED8DE2-5523-45ED-AA0A-787191A72EB2}"/>
              </a:ext>
            </a:extLst>
          </p:cNvPr>
          <p:cNvSpPr txBox="1"/>
          <p:nvPr/>
        </p:nvSpPr>
        <p:spPr>
          <a:xfrm>
            <a:off x="609600" y="2988858"/>
            <a:ext cx="372086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Implementarea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acestei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solutii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se face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folosind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constructii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tipul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</a:p>
          <a:p>
            <a:pPr algn="l"/>
            <a:r>
              <a:rPr lang="fr-BE" sz="28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.. </a:t>
            </a:r>
            <a:b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fr-BE" sz="28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.. </a:t>
            </a:r>
            <a:b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fr-BE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e</a:t>
            </a:r>
            <a:r>
              <a:rPr lang="fr-BE" sz="28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lse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.. </a:t>
            </a:r>
            <a:b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fr-BE" sz="28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finally</a:t>
            </a:r>
            <a:endParaRPr lang="fr-BE" sz="2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78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45012"/>
            <a:ext cx="10515600" cy="620399"/>
          </a:xfrm>
        </p:spPr>
        <p:txBody>
          <a:bodyPr/>
          <a:lstStyle/>
          <a:p>
            <a:r>
              <a:rPr lang="fr-BE" sz="32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Declarația</a:t>
            </a:r>
            <a:r>
              <a:rPr lang="fr-BE" sz="3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32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17662"/>
            <a:ext cx="11094720" cy="4540338"/>
          </a:xfrm>
        </p:spPr>
        <p:txBody>
          <a:bodyPr>
            <a:noAutofit/>
          </a:bodyPr>
          <a:lstStyle/>
          <a:p>
            <a:pPr algn="l"/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Declarația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funcționează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după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cum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urmează</a:t>
            </a:r>
            <a:r>
              <a:rPr lang="fr-BE" sz="2400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În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primul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rând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se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execută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clauza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(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instrucțiunile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dintre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cuvintele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cheie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și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Dacă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nu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nicio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excepție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clauza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este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omisă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și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execuția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instrucțiunii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este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încheiată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Dacă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excepție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în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timpul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execuției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clauzei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restul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clauzei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este omis.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Apoi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dacă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tipul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său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se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potrivește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excepția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numită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după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cuvântul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cheie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clauza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este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executată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Dacă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excepție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care nu se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potrivește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excepția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numită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în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clauza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aceasta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este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transmisă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instrucțiunilor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exterioare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endParaRPr lang="fr-BE" sz="2400" b="1" i="1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42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4B01132-E3DA-4656-867B-81E2274633B6}"/>
              </a:ext>
            </a:extLst>
          </p:cNvPr>
          <p:cNvSpPr txBox="1"/>
          <p:nvPr/>
        </p:nvSpPr>
        <p:spPr>
          <a:xfrm>
            <a:off x="609600" y="1665288"/>
            <a:ext cx="498130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Netratarea unei exceptii va determina in cele din urma oprirea programului si afisarea unui mesaj corespunzator.</a:t>
            </a:r>
          </a:p>
          <a:p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B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C939C51-D35F-48F4-91BD-57F4F084C3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5945" y="1624012"/>
            <a:ext cx="5396455" cy="523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961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B914F18-4E9D-4733-9603-6401A6DDE7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5801" y="1968500"/>
            <a:ext cx="5041900" cy="32623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2F56F30-0618-410D-9AE5-3632D87412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138" y="1968500"/>
            <a:ext cx="6481763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34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4B01132-E3DA-4656-867B-81E2274633B6}"/>
              </a:ext>
            </a:extLst>
          </p:cNvPr>
          <p:cNvSpPr txBox="1"/>
          <p:nvPr/>
        </p:nvSpPr>
        <p:spPr>
          <a:xfrm>
            <a:off x="609600" y="1665288"/>
            <a:ext cx="498130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Blocul </a:t>
            </a:r>
            <a:r>
              <a:rPr lang="it-IT" sz="28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finally</a:t>
            </a:r>
            <a:endParaRPr lang="it-IT" sz="28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B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C04401B-FB53-429C-9498-567AC1EF58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1100" y="1665287"/>
            <a:ext cx="5426390" cy="51085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3F653A9-F827-450F-BD49-BDFBD96B8D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599" y="2374232"/>
            <a:ext cx="5298855" cy="439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231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4B01132-E3DA-4656-867B-81E2274633B6}"/>
              </a:ext>
            </a:extLst>
          </p:cNvPr>
          <p:cNvSpPr txBox="1"/>
          <p:nvPr/>
        </p:nvSpPr>
        <p:spPr>
          <a:xfrm>
            <a:off x="609600" y="1665288"/>
            <a:ext cx="72670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800" b="1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Definirea de exceptii utilizator</a:t>
            </a:r>
            <a:r>
              <a:rPr lang="it-IT" sz="2800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z="28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BE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8ADFAB6-E32A-499A-B8CD-A1968D83E9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7761" y="2282709"/>
            <a:ext cx="7158446" cy="43629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4C296DC-BDC2-44BD-B08F-E6EE7E632AC3}"/>
              </a:ext>
            </a:extLst>
          </p:cNvPr>
          <p:cNvSpPr txBox="1"/>
          <p:nvPr/>
        </p:nvSpPr>
        <p:spPr>
          <a:xfrm>
            <a:off x="609600" y="2282709"/>
            <a:ext cx="455023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Limbajul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Python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ofera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posibilitatea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definirii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propriilor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exceptii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pentru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pune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evidenta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conditiile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eroare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care nu au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fost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prevazute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ierarhia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exceptiilor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predefinite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algn="l"/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recomanda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derivarea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l"/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noi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exceptii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(de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utilizator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pornind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de la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clasele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exceptii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BE" sz="24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predefinite</a:t>
            </a:r>
            <a:r>
              <a:rPr lang="fr-BE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fr-BE" sz="24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fr-BE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B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103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66806" y="2219304"/>
            <a:ext cx="9359071" cy="4178386"/>
          </a:xfrm>
        </p:spPr>
        <p:txBody>
          <a:bodyPr>
            <a:noAutofit/>
          </a:bodyPr>
          <a:lstStyle/>
          <a:p>
            <a:pPr lvl="0"/>
            <a:endParaRPr lang="en-US" sz="3200" b="1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Erori</a:t>
            </a:r>
            <a:r>
              <a:rPr lang="en-US" sz="3200" dirty="0">
                <a:latin typeface="PT Sans"/>
              </a:rPr>
              <a:t> de </a:t>
            </a:r>
            <a:r>
              <a:rPr lang="en-US" sz="3200" dirty="0" err="1">
                <a:latin typeface="PT Sans"/>
              </a:rPr>
              <a:t>sintaxă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si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Excepții</a:t>
            </a:r>
            <a:endParaRPr lang="en-US" sz="32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Gestionarea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excepțiilor</a:t>
            </a:r>
            <a:endParaRPr lang="en-US" sz="32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Generarea</a:t>
            </a:r>
            <a:r>
              <a:rPr lang="en-US" sz="3200" dirty="0">
                <a:latin typeface="PT Sans"/>
              </a:rPr>
              <a:t> de </a:t>
            </a:r>
            <a:r>
              <a:rPr lang="en-US" sz="3200" dirty="0" err="1">
                <a:latin typeface="PT Sans"/>
              </a:rPr>
              <a:t>excepții</a:t>
            </a:r>
            <a:endParaRPr lang="en-US" sz="32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Definirea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exceptiilor</a:t>
            </a:r>
            <a:endParaRPr lang="en-US" sz="32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3200" b="1" dirty="0">
              <a:latin typeface="PT San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671801"/>
            <a:ext cx="10515600" cy="685800"/>
          </a:xfrm>
        </p:spPr>
        <p:txBody>
          <a:bodyPr>
            <a:noAutofit/>
          </a:bodyPr>
          <a:lstStyle/>
          <a:p>
            <a:r>
              <a:rPr lang="en-US" dirty="0" err="1"/>
              <a:t>Conținutul</a:t>
            </a:r>
            <a:r>
              <a:rPr lang="en-US" dirty="0"/>
              <a:t> </a:t>
            </a:r>
            <a:r>
              <a:rPr lang="en-US" dirty="0" err="1"/>
              <a:t>prelegerii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14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0470"/>
            <a:ext cx="10515600" cy="905377"/>
          </a:xfrm>
        </p:spPr>
        <p:txBody>
          <a:bodyPr/>
          <a:lstStyle/>
          <a:p>
            <a:r>
              <a:rPr lang="en-US" dirty="0" err="1"/>
              <a:t>Erori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excepții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17662"/>
            <a:ext cx="11378451" cy="3390591"/>
          </a:xfrm>
        </p:spPr>
        <p:txBody>
          <a:bodyPr>
            <a:noAutofit/>
          </a:bodyPr>
          <a:lstStyle/>
          <a:p>
            <a:pPr lvl="0"/>
            <a:r>
              <a:rPr lang="en-US" sz="2800" dirty="0" err="1">
                <a:latin typeface="PT Sans"/>
              </a:rPr>
              <a:t>Există</a:t>
            </a:r>
            <a:r>
              <a:rPr lang="en-US" sz="2800" dirty="0">
                <a:latin typeface="PT Sans"/>
              </a:rPr>
              <a:t> (</a:t>
            </a:r>
            <a:r>
              <a:rPr lang="en-US" sz="2800" dirty="0" err="1">
                <a:latin typeface="PT Sans"/>
              </a:rPr>
              <a:t>cel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puțin</a:t>
            </a:r>
            <a:r>
              <a:rPr lang="en-US" sz="2800" dirty="0">
                <a:latin typeface="PT Sans"/>
              </a:rPr>
              <a:t>) </a:t>
            </a:r>
            <a:r>
              <a:rPr lang="en-US" sz="2800" dirty="0" err="1">
                <a:latin typeface="PT Sans"/>
              </a:rPr>
              <a:t>două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tipuri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erori</a:t>
            </a:r>
            <a:r>
              <a:rPr lang="en-US" sz="2800" dirty="0">
                <a:latin typeface="PT Sans"/>
              </a:rPr>
              <a:t> care se pot </a:t>
            </a:r>
            <a:r>
              <a:rPr lang="en-US" sz="2800" dirty="0" err="1">
                <a:latin typeface="PT Sans"/>
              </a:rPr>
              <a:t>distinge</a:t>
            </a:r>
            <a:r>
              <a:rPr lang="en-US" sz="2800" dirty="0">
                <a:latin typeface="PT Sans"/>
              </a:rPr>
              <a:t>: </a:t>
            </a:r>
            <a:r>
              <a:rPr lang="en-US" sz="2800" i="1" dirty="0" err="1">
                <a:latin typeface="PT Sans"/>
              </a:rPr>
              <a:t>erori</a:t>
            </a:r>
            <a:r>
              <a:rPr lang="en-US" sz="2800" i="1" dirty="0">
                <a:latin typeface="PT Sans"/>
              </a:rPr>
              <a:t> de </a:t>
            </a:r>
            <a:r>
              <a:rPr lang="en-US" sz="2800" i="1" dirty="0" err="1">
                <a:latin typeface="PT Sans"/>
              </a:rPr>
              <a:t>sintaxă</a:t>
            </a:r>
            <a:r>
              <a:rPr lang="en-US" sz="2800" i="1" dirty="0">
                <a:latin typeface="PT Sans"/>
              </a:rPr>
              <a:t> </a:t>
            </a:r>
            <a:r>
              <a:rPr lang="en-US" sz="2800" i="1" dirty="0" err="1">
                <a:latin typeface="PT Sans"/>
              </a:rPr>
              <a:t>și</a:t>
            </a:r>
            <a:r>
              <a:rPr lang="en-US" sz="2800" i="1" dirty="0">
                <a:latin typeface="PT Sans"/>
              </a:rPr>
              <a:t> </a:t>
            </a:r>
            <a:r>
              <a:rPr lang="en-US" sz="2800" i="1" dirty="0" err="1">
                <a:latin typeface="PT Sans"/>
              </a:rPr>
              <a:t>excepții</a:t>
            </a:r>
            <a:r>
              <a:rPr lang="en-US" sz="2800" dirty="0">
                <a:latin typeface="PT Sans"/>
              </a:rPr>
              <a:t>.</a:t>
            </a:r>
          </a:p>
          <a:p>
            <a:pPr lvl="0"/>
            <a:r>
              <a:rPr lang="en-US" sz="2800" dirty="0" err="1">
                <a:latin typeface="PT Sans"/>
              </a:rPr>
              <a:t>Erorile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sintaxă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cunoscute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și</a:t>
            </a:r>
            <a:r>
              <a:rPr lang="en-US" sz="2800" dirty="0">
                <a:latin typeface="PT Sans"/>
              </a:rPr>
              <a:t> sub </a:t>
            </a:r>
            <a:r>
              <a:rPr lang="en-US" sz="2800" dirty="0" err="1">
                <a:latin typeface="PT Sans"/>
              </a:rPr>
              <a:t>numele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erori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analiză</a:t>
            </a:r>
            <a:r>
              <a:rPr lang="en-US" sz="2800" dirty="0">
                <a:latin typeface="PT Sans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7E449DE-5E2E-4B49-AAD7-B349512AF4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699" y="4012957"/>
            <a:ext cx="7420267" cy="225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48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0470"/>
            <a:ext cx="10515600" cy="905377"/>
          </a:xfrm>
        </p:spPr>
        <p:txBody>
          <a:bodyPr/>
          <a:lstStyle/>
          <a:p>
            <a:r>
              <a:rPr lang="en-US" dirty="0" err="1"/>
              <a:t>Erori</a:t>
            </a:r>
            <a:r>
              <a:rPr lang="en-US" dirty="0"/>
              <a:t> de </a:t>
            </a:r>
            <a:r>
              <a:rPr lang="en-US" dirty="0" err="1"/>
              <a:t>sintaxa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17662"/>
            <a:ext cx="11378451" cy="3730441"/>
          </a:xfrm>
        </p:spPr>
        <p:txBody>
          <a:bodyPr>
            <a:noAutofit/>
          </a:bodyPr>
          <a:lstStyle/>
          <a:p>
            <a:pPr lvl="0"/>
            <a:r>
              <a:rPr lang="en-US" sz="2800" dirty="0" err="1">
                <a:latin typeface="PT Sans"/>
              </a:rPr>
              <a:t>Erorile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comune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sintaxă</a:t>
            </a:r>
            <a:r>
              <a:rPr lang="en-US" sz="2800" dirty="0">
                <a:latin typeface="PT Sans"/>
              </a:rPr>
              <a:t> Python </a:t>
            </a:r>
            <a:r>
              <a:rPr lang="en-US" sz="2800" dirty="0" err="1">
                <a:latin typeface="PT Sans"/>
              </a:rPr>
              <a:t>includ</a:t>
            </a:r>
            <a:r>
              <a:rPr lang="en-US" sz="2800" dirty="0">
                <a:latin typeface="PT Sans"/>
              </a:rPr>
              <a:t>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omiterea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unui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cuvânt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cheie</a:t>
            </a:r>
            <a:endParaRPr lang="en-US" sz="2800" dirty="0">
              <a:latin typeface="PT Sans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plasarea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unui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cuvânt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cheie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în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locul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greșit</a:t>
            </a:r>
            <a:endParaRPr lang="en-US" sz="2800" dirty="0">
              <a:latin typeface="PT Sans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omiterea</a:t>
            </a:r>
            <a:r>
              <a:rPr lang="en-US" sz="2800" dirty="0">
                <a:latin typeface="PT Sans"/>
              </a:rPr>
              <a:t> un </a:t>
            </a:r>
            <a:r>
              <a:rPr lang="en-US" sz="2800" dirty="0" err="1">
                <a:latin typeface="PT Sans"/>
              </a:rPr>
              <a:t>simbol</a:t>
            </a:r>
            <a:r>
              <a:rPr lang="en-US" sz="2800" dirty="0">
                <a:latin typeface="PT Sans"/>
              </a:rPr>
              <a:t>, cum </a:t>
            </a:r>
            <a:r>
              <a:rPr lang="en-US" sz="2800" dirty="0" err="1">
                <a:latin typeface="PT Sans"/>
              </a:rPr>
              <a:t>ar</a:t>
            </a:r>
            <a:r>
              <a:rPr lang="en-US" sz="2800" dirty="0">
                <a:latin typeface="PT Sans"/>
              </a:rPr>
              <a:t> fi </a:t>
            </a:r>
            <a:r>
              <a:rPr lang="en-US" sz="2800" dirty="0" err="1">
                <a:latin typeface="PT Sans"/>
              </a:rPr>
              <a:t>două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puncte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virgulă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sau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paranteze</a:t>
            </a:r>
            <a:endParaRPr lang="en-US" sz="2800" dirty="0">
              <a:latin typeface="PT Sans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scrierea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greșită</a:t>
            </a:r>
            <a:r>
              <a:rPr lang="en-US" sz="2800" dirty="0">
                <a:latin typeface="PT Sans"/>
              </a:rPr>
              <a:t> a </a:t>
            </a:r>
            <a:r>
              <a:rPr lang="en-US" sz="2800" dirty="0" err="1">
                <a:latin typeface="PT Sans"/>
              </a:rPr>
              <a:t>unui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cuvânt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cheie</a:t>
            </a:r>
            <a:endParaRPr lang="en-US" sz="2800" dirty="0">
              <a:latin typeface="PT Sans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indentare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incorectă</a:t>
            </a:r>
            <a:endParaRPr lang="en-US" sz="2800" dirty="0">
              <a:latin typeface="PT Sans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PT Sans"/>
              </a:rPr>
              <a:t>bloc </a:t>
            </a:r>
            <a:r>
              <a:rPr lang="en-US" sz="2800" dirty="0" err="1">
                <a:latin typeface="PT Sans"/>
              </a:rPr>
              <a:t>gol</a:t>
            </a:r>
            <a:endParaRPr lang="en-US" sz="2800" dirty="0"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2037984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309" y="424630"/>
            <a:ext cx="3191691" cy="905377"/>
          </a:xfrm>
        </p:spPr>
        <p:txBody>
          <a:bodyPr/>
          <a:lstStyle/>
          <a:p>
            <a:r>
              <a:rPr lang="en-US" dirty="0" err="1"/>
              <a:t>Erori</a:t>
            </a:r>
            <a:r>
              <a:rPr lang="en-US" dirty="0"/>
              <a:t> de </a:t>
            </a:r>
            <a:r>
              <a:rPr lang="en-US" dirty="0" err="1"/>
              <a:t>sintaxa</a:t>
            </a:r>
            <a:endParaRPr lang="fr-BE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855E1214-639C-4E13-82BD-5FE39B0130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431" y="1952669"/>
            <a:ext cx="5643092" cy="3934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4EAA240-FD57-496B-8B34-589558A2A0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000" y="1952669"/>
            <a:ext cx="5702618" cy="393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29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309" y="424630"/>
            <a:ext cx="3191691" cy="905377"/>
          </a:xfrm>
        </p:spPr>
        <p:txBody>
          <a:bodyPr/>
          <a:lstStyle/>
          <a:p>
            <a:r>
              <a:rPr lang="en-US" dirty="0" err="1"/>
              <a:t>Erori</a:t>
            </a:r>
            <a:r>
              <a:rPr lang="en-US" dirty="0"/>
              <a:t> de </a:t>
            </a:r>
            <a:r>
              <a:rPr lang="en-US" dirty="0" err="1"/>
              <a:t>sintaxa</a:t>
            </a:r>
            <a:endParaRPr lang="fr-BE" dirty="0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46503620-1AF1-4791-BEDA-E8B0CBC1A7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49" y="1913558"/>
            <a:ext cx="3825641" cy="32506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0CCDC6F-FBB1-4E37-9371-9893E03258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8853" y="1900495"/>
            <a:ext cx="8152997" cy="33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075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0470"/>
            <a:ext cx="10515600" cy="905377"/>
          </a:xfrm>
        </p:spPr>
        <p:txBody>
          <a:bodyPr/>
          <a:lstStyle/>
          <a:p>
            <a:r>
              <a:rPr lang="en-US" dirty="0" err="1"/>
              <a:t>Excepții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17662"/>
            <a:ext cx="4641669" cy="4148452"/>
          </a:xfrm>
        </p:spPr>
        <p:txBody>
          <a:bodyPr>
            <a:noAutofit/>
          </a:bodyPr>
          <a:lstStyle/>
          <a:p>
            <a:pPr lvl="0"/>
            <a:r>
              <a:rPr lang="en-US" sz="2800" dirty="0" err="1">
                <a:latin typeface="PT Sans"/>
              </a:rPr>
              <a:t>Chiar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dacă</a:t>
            </a:r>
            <a:r>
              <a:rPr lang="en-US" sz="2800" dirty="0">
                <a:latin typeface="PT Sans"/>
              </a:rPr>
              <a:t> o </a:t>
            </a:r>
            <a:r>
              <a:rPr lang="en-US" sz="2800" dirty="0" err="1">
                <a:latin typeface="PT Sans"/>
              </a:rPr>
              <a:t>declarație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sau</a:t>
            </a:r>
            <a:r>
              <a:rPr lang="en-US" sz="2800" dirty="0">
                <a:latin typeface="PT Sans"/>
              </a:rPr>
              <a:t> o </a:t>
            </a:r>
            <a:r>
              <a:rPr lang="en-US" sz="2800" dirty="0" err="1">
                <a:latin typeface="PT Sans"/>
              </a:rPr>
              <a:t>expresie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este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corectă</a:t>
            </a:r>
            <a:r>
              <a:rPr lang="en-US" sz="2800" dirty="0">
                <a:latin typeface="PT Sans"/>
              </a:rPr>
              <a:t> din </a:t>
            </a:r>
            <a:r>
              <a:rPr lang="en-US" sz="2800" dirty="0" err="1">
                <a:latin typeface="PT Sans"/>
              </a:rPr>
              <a:t>punct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vedere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sintactic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poate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provoca</a:t>
            </a:r>
            <a:r>
              <a:rPr lang="en-US" sz="2800" dirty="0">
                <a:latin typeface="PT Sans"/>
              </a:rPr>
              <a:t> o </a:t>
            </a:r>
            <a:r>
              <a:rPr lang="en-US" sz="2800" dirty="0" err="1">
                <a:latin typeface="PT Sans"/>
              </a:rPr>
              <a:t>eroare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atunci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când</a:t>
            </a:r>
            <a:r>
              <a:rPr lang="en-US" sz="2800" dirty="0">
                <a:latin typeface="PT Sans"/>
              </a:rPr>
              <a:t> se </a:t>
            </a:r>
            <a:r>
              <a:rPr lang="en-US" sz="2800" dirty="0" err="1">
                <a:latin typeface="PT Sans"/>
              </a:rPr>
              <a:t>încearcă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executarea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acesteia</a:t>
            </a:r>
            <a:r>
              <a:rPr lang="en-US" sz="2800" dirty="0">
                <a:latin typeface="PT Sans"/>
              </a:rPr>
              <a:t>.</a:t>
            </a:r>
          </a:p>
          <a:p>
            <a:pPr lvl="0"/>
            <a:r>
              <a:rPr lang="en-US" sz="2800" dirty="0" err="1">
                <a:latin typeface="PT Sans"/>
              </a:rPr>
              <a:t>Erorile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detectate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în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timpul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execuției</a:t>
            </a:r>
            <a:r>
              <a:rPr lang="en-US" sz="2800" dirty="0">
                <a:latin typeface="PT Sans"/>
              </a:rPr>
              <a:t> se </a:t>
            </a:r>
            <a:r>
              <a:rPr lang="en-US" sz="2800" dirty="0" err="1">
                <a:latin typeface="PT Sans"/>
              </a:rPr>
              <a:t>numesc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excepții</a:t>
            </a:r>
            <a:r>
              <a:rPr lang="en-US" sz="2800" dirty="0">
                <a:latin typeface="PT Sans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1DE79BE-553F-4715-813C-77840EC55D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1269" y="2069468"/>
            <a:ext cx="6821983" cy="429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66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0470"/>
            <a:ext cx="10515600" cy="905377"/>
          </a:xfrm>
        </p:spPr>
        <p:txBody>
          <a:bodyPr/>
          <a:lstStyle/>
          <a:p>
            <a:r>
              <a:rPr lang="en-US" dirty="0" err="1"/>
              <a:t>Excepții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17662"/>
            <a:ext cx="11094720" cy="4148452"/>
          </a:xfrm>
        </p:spPr>
        <p:txBody>
          <a:bodyPr>
            <a:noAutofit/>
          </a:bodyPr>
          <a:lstStyle/>
          <a:p>
            <a:pPr algn="l"/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Când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eroare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sau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excepție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așa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cum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numim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Python se va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opri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în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mod normal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și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va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genera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un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mesaj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eroare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algn="l"/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Aceste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excepții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pot fi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gestionate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folosind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instrucțiunea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try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</a:p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CC7B681-7632-449D-B952-8343505F6B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" y="3428999"/>
            <a:ext cx="4772297" cy="33824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5FF2E2C-C9D5-431A-802E-3FC53BA1F3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9474" y="3554579"/>
            <a:ext cx="4445726" cy="330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68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401891"/>
            <a:ext cx="11094720" cy="394665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Exceptiile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reprezinta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situatii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care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apar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in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timpul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rularii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unui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program si care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determina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oprirea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acestuia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exemplu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pot fi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generate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exceptii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in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urmatoarele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cazuri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•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impartirea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unui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numar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la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zero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ZeroDivisionError</a:t>
            </a: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•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deschiderea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unui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fisier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care nu exista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FileNotFoundError</a:t>
            </a: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•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accesarea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unei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variabile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care nu 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fost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definita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NameError</a:t>
            </a: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•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includerea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unui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modul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care nu exista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ModuleNotFoundError</a:t>
            </a: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•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realizarea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operatii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valori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tipuri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diferite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TypeError</a:t>
            </a: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lnSpc>
                <a:spcPct val="100000"/>
              </a:lnSpc>
            </a:pP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ACA8195-423A-44AD-9461-6DCC6828BDCA}"/>
              </a:ext>
            </a:extLst>
          </p:cNvPr>
          <p:cNvSpPr txBox="1"/>
          <p:nvPr/>
        </p:nvSpPr>
        <p:spPr>
          <a:xfrm>
            <a:off x="770021" y="1665288"/>
            <a:ext cx="60938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 err="1">
                <a:latin typeface="PT Sans" charset="-52"/>
                <a:ea typeface="PT Sans" charset="-52"/>
                <a:cs typeface="PT Sans" charset="-52"/>
              </a:rPr>
              <a:t>Excepții</a:t>
            </a:r>
            <a:endParaRPr lang="fr-BE" sz="3000" b="1" dirty="0">
              <a:latin typeface="PT Sans" charset="-52"/>
              <a:ea typeface="PT Sans" charset="-52"/>
              <a:cs typeface="PT Sans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6944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47057</TotalTime>
  <Words>509</Words>
  <Application>Microsoft Office PowerPoint</Application>
  <PresentationFormat>Widescreen</PresentationFormat>
  <Paragraphs>77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PT Sans</vt:lpstr>
      <vt:lpstr>Verdana</vt:lpstr>
      <vt:lpstr>Office Theme</vt:lpstr>
      <vt:lpstr>PowerPoint Presentation</vt:lpstr>
      <vt:lpstr>Conținutul prelegerii</vt:lpstr>
      <vt:lpstr>Erori și excepții</vt:lpstr>
      <vt:lpstr>Erori de sintaxa</vt:lpstr>
      <vt:lpstr>Erori de sintaxa</vt:lpstr>
      <vt:lpstr>Erori de sintaxa</vt:lpstr>
      <vt:lpstr>Excepții</vt:lpstr>
      <vt:lpstr>Excepții</vt:lpstr>
      <vt:lpstr>PowerPoint Presentation</vt:lpstr>
      <vt:lpstr>Excepții</vt:lpstr>
      <vt:lpstr>PowerPoint Presentation</vt:lpstr>
      <vt:lpstr>Declarația try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serghei.aladin@gmail.com</dc:creator>
  <cp:lastModifiedBy>Ollessea</cp:lastModifiedBy>
  <cp:revision>2584</cp:revision>
  <cp:lastPrinted>2022-05-09T14:20:14Z</cp:lastPrinted>
  <dcterms:created xsi:type="dcterms:W3CDTF">2016-11-09T12:50:21Z</dcterms:created>
  <dcterms:modified xsi:type="dcterms:W3CDTF">2023-12-06T16:29:50Z</dcterms:modified>
</cp:coreProperties>
</file>