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256" r:id="rId2"/>
    <p:sldId id="615" r:id="rId3"/>
    <p:sldId id="560" r:id="rId4"/>
    <p:sldId id="563" r:id="rId5"/>
    <p:sldId id="610" r:id="rId6"/>
    <p:sldId id="611" r:id="rId7"/>
    <p:sldId id="564" r:id="rId8"/>
    <p:sldId id="565" r:id="rId9"/>
    <p:sldId id="566" r:id="rId10"/>
    <p:sldId id="568" r:id="rId11"/>
    <p:sldId id="569" r:id="rId12"/>
    <p:sldId id="613" r:id="rId13"/>
    <p:sldId id="614" r:id="rId14"/>
    <p:sldId id="571" r:id="rId15"/>
    <p:sldId id="572" r:id="rId16"/>
    <p:sldId id="368" r:id="rId17"/>
    <p:sldId id="478" r:id="rId18"/>
    <p:sldId id="453" r:id="rId19"/>
    <p:sldId id="454" r:id="rId20"/>
    <p:sldId id="642" r:id="rId21"/>
    <p:sldId id="622" r:id="rId22"/>
    <p:sldId id="513" r:id="rId23"/>
    <p:sldId id="623" r:id="rId24"/>
    <p:sldId id="624" r:id="rId25"/>
    <p:sldId id="625" r:id="rId26"/>
    <p:sldId id="626" r:id="rId27"/>
    <p:sldId id="627" r:id="rId28"/>
    <p:sldId id="628" r:id="rId29"/>
    <p:sldId id="629" r:id="rId30"/>
    <p:sldId id="630" r:id="rId31"/>
    <p:sldId id="631" r:id="rId32"/>
    <p:sldId id="644" r:id="rId33"/>
    <p:sldId id="632" r:id="rId34"/>
    <p:sldId id="633" r:id="rId35"/>
    <p:sldId id="634" r:id="rId36"/>
    <p:sldId id="635" r:id="rId37"/>
    <p:sldId id="636" r:id="rId38"/>
    <p:sldId id="637" r:id="rId39"/>
    <p:sldId id="638" r:id="rId40"/>
    <p:sldId id="570" r:id="rId41"/>
    <p:sldId id="612" r:id="rId42"/>
    <p:sldId id="639" r:id="rId43"/>
    <p:sldId id="640" r:id="rId44"/>
    <p:sldId id="641" r:id="rId45"/>
    <p:sldId id="472" r:id="rId46"/>
    <p:sldId id="514" r:id="rId47"/>
    <p:sldId id="370" r:id="rId48"/>
    <p:sldId id="372" r:id="rId49"/>
    <p:sldId id="373" r:id="rId50"/>
    <p:sldId id="377" r:id="rId51"/>
    <p:sldId id="378" r:id="rId52"/>
    <p:sldId id="379" r:id="rId53"/>
    <p:sldId id="380" r:id="rId54"/>
    <p:sldId id="517" r:id="rId55"/>
    <p:sldId id="617" r:id="rId56"/>
    <p:sldId id="518" r:id="rId57"/>
    <p:sldId id="519" r:id="rId58"/>
    <p:sldId id="522" r:id="rId59"/>
    <p:sldId id="382" r:id="rId60"/>
    <p:sldId id="383" r:id="rId61"/>
    <p:sldId id="384" r:id="rId62"/>
    <p:sldId id="385" r:id="rId63"/>
    <p:sldId id="540" r:id="rId64"/>
    <p:sldId id="541" r:id="rId65"/>
    <p:sldId id="543" r:id="rId66"/>
    <p:sldId id="546" r:id="rId67"/>
    <p:sldId id="573" r:id="rId68"/>
    <p:sldId id="574" r:id="rId69"/>
    <p:sldId id="575" r:id="rId70"/>
    <p:sldId id="576" r:id="rId71"/>
    <p:sldId id="577" r:id="rId72"/>
    <p:sldId id="578" r:id="rId73"/>
    <p:sldId id="579" r:id="rId74"/>
    <p:sldId id="620" r:id="rId75"/>
    <p:sldId id="581" r:id="rId76"/>
    <p:sldId id="583" r:id="rId77"/>
    <p:sldId id="584" r:id="rId78"/>
    <p:sldId id="585" r:id="rId79"/>
    <p:sldId id="587" r:id="rId80"/>
    <p:sldId id="589" r:id="rId81"/>
    <p:sldId id="590" r:id="rId82"/>
    <p:sldId id="591" r:id="rId83"/>
    <p:sldId id="603" r:id="rId84"/>
    <p:sldId id="604" r:id="rId85"/>
    <p:sldId id="605" r:id="rId86"/>
    <p:sldId id="619" r:id="rId87"/>
    <p:sldId id="606" r:id="rId88"/>
    <p:sldId id="621" r:id="rId89"/>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33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7" autoAdjust="0"/>
    <p:restoredTop sz="90929"/>
  </p:normalViewPr>
  <p:slideViewPr>
    <p:cSldViewPr>
      <p:cViewPr varScale="1">
        <p:scale>
          <a:sx n="97" d="100"/>
          <a:sy n="97" d="100"/>
        </p:scale>
        <p:origin x="19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85F8A218-D1DF-43E1-B1BA-161BD42A2D56}"/>
    <pc:docChg chg="custSel addSld modSld">
      <pc:chgData name="buzdugan artur" userId="1770a38c255ab84c" providerId="LiveId" clId="{85F8A218-D1DF-43E1-B1BA-161BD42A2D56}" dt="2023-10-31T07:42:03.834" v="55" actId="255"/>
      <pc:docMkLst>
        <pc:docMk/>
      </pc:docMkLst>
      <pc:sldChg chg="modSp mod">
        <pc:chgData name="buzdugan artur" userId="1770a38c255ab84c" providerId="LiveId" clId="{85F8A218-D1DF-43E1-B1BA-161BD42A2D56}" dt="2023-10-31T07:35:13.328" v="0" actId="1076"/>
        <pc:sldMkLst>
          <pc:docMk/>
          <pc:sldMk cId="0" sldId="384"/>
        </pc:sldMkLst>
        <pc:picChg chg="mod">
          <ac:chgData name="buzdugan artur" userId="1770a38c255ab84c" providerId="LiveId" clId="{85F8A218-D1DF-43E1-B1BA-161BD42A2D56}" dt="2023-10-31T07:35:13.328" v="0" actId="1076"/>
          <ac:picMkLst>
            <pc:docMk/>
            <pc:sldMk cId="0" sldId="384"/>
            <ac:picMk id="3" creationId="{00000000-0000-0000-0000-000000000000}"/>
          </ac:picMkLst>
        </pc:picChg>
      </pc:sldChg>
      <pc:sldChg chg="modSp">
        <pc:chgData name="buzdugan artur" userId="1770a38c255ab84c" providerId="LiveId" clId="{85F8A218-D1DF-43E1-B1BA-161BD42A2D56}" dt="2023-10-31T07:37:16.429" v="5" actId="1035"/>
        <pc:sldMkLst>
          <pc:docMk/>
          <pc:sldMk cId="18505457" sldId="579"/>
        </pc:sldMkLst>
        <pc:spChg chg="mod">
          <ac:chgData name="buzdugan artur" userId="1770a38c255ab84c" providerId="LiveId" clId="{85F8A218-D1DF-43E1-B1BA-161BD42A2D56}" dt="2023-10-31T07:37:16.429" v="5" actId="1035"/>
          <ac:spMkLst>
            <pc:docMk/>
            <pc:sldMk cId="18505457" sldId="579"/>
            <ac:spMk id="6" creationId="{00000000-0000-0000-0000-000000000000}"/>
          </ac:spMkLst>
        </pc:spChg>
        <pc:picChg chg="mod">
          <ac:chgData name="buzdugan artur" userId="1770a38c255ab84c" providerId="LiveId" clId="{85F8A218-D1DF-43E1-B1BA-161BD42A2D56}" dt="2023-10-31T07:36:51.349" v="1" actId="1076"/>
          <ac:picMkLst>
            <pc:docMk/>
            <pc:sldMk cId="18505457" sldId="579"/>
            <ac:picMk id="7" creationId="{00000000-0000-0000-0000-000000000000}"/>
          </ac:picMkLst>
        </pc:picChg>
      </pc:sldChg>
      <pc:sldChg chg="delSp modSp new mod">
        <pc:chgData name="buzdugan artur" userId="1770a38c255ab84c" providerId="LiveId" clId="{85F8A218-D1DF-43E1-B1BA-161BD42A2D56}" dt="2023-10-31T07:42:03.834" v="55" actId="255"/>
        <pc:sldMkLst>
          <pc:docMk/>
          <pc:sldMk cId="1992483562" sldId="621"/>
        </pc:sldMkLst>
        <pc:spChg chg="mod">
          <ac:chgData name="buzdugan artur" userId="1770a38c255ab84c" providerId="LiveId" clId="{85F8A218-D1DF-43E1-B1BA-161BD42A2D56}" dt="2023-10-31T07:41:17.478" v="35" actId="14100"/>
          <ac:spMkLst>
            <pc:docMk/>
            <pc:sldMk cId="1992483562" sldId="621"/>
            <ac:spMk id="2" creationId="{98DD737A-DEC5-1CD0-09EC-3E2BAD442B99}"/>
          </ac:spMkLst>
        </pc:spChg>
        <pc:spChg chg="mod">
          <ac:chgData name="buzdugan artur" userId="1770a38c255ab84c" providerId="LiveId" clId="{85F8A218-D1DF-43E1-B1BA-161BD42A2D56}" dt="2023-10-31T07:42:03.834" v="55" actId="255"/>
          <ac:spMkLst>
            <pc:docMk/>
            <pc:sldMk cId="1992483562" sldId="621"/>
            <ac:spMk id="3" creationId="{AC634EA3-FC51-C71D-597B-7E1BC0389850}"/>
          </ac:spMkLst>
        </pc:spChg>
        <pc:spChg chg="del">
          <ac:chgData name="buzdugan artur" userId="1770a38c255ab84c" providerId="LiveId" clId="{85F8A218-D1DF-43E1-B1BA-161BD42A2D56}" dt="2023-10-31T07:41:26.040" v="37" actId="478"/>
          <ac:spMkLst>
            <pc:docMk/>
            <pc:sldMk cId="1992483562" sldId="621"/>
            <ac:spMk id="4" creationId="{287722AE-D2F3-2B9C-3EBE-CEAFC8A04FF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3BD59-DD9D-4C9A-8AF8-A184D43DE5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BDFADCD-4E2A-4E75-80C0-A2DFB365E416}">
      <dgm:prSet phldrT="[Text]"/>
      <dgm:spPr>
        <a:xfrm>
          <a:off x="2538202" y="432827"/>
          <a:ext cx="3610887" cy="129480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o-MD" dirty="0">
              <a:solidFill>
                <a:sysClr val="windowText" lastClr="000000">
                  <a:hueOff val="0"/>
                  <a:satOff val="0"/>
                  <a:lumOff val="0"/>
                  <a:alphaOff val="0"/>
                </a:sysClr>
              </a:solidFill>
              <a:latin typeface="Calibri" panose="020F0502020204030204"/>
              <a:ea typeface="+mn-ea"/>
              <a:cs typeface="+mn-cs"/>
            </a:rPr>
            <a:t>Mișcarea </a:t>
          </a:r>
        </a:p>
        <a:p>
          <a:r>
            <a:rPr lang="ro-MD" dirty="0">
              <a:solidFill>
                <a:sysClr val="windowText" lastClr="000000">
                  <a:hueOff val="0"/>
                  <a:satOff val="0"/>
                  <a:lumOff val="0"/>
                  <a:alphaOff val="0"/>
                </a:sysClr>
              </a:solidFill>
              <a:latin typeface="Calibri" panose="020F0502020204030204"/>
              <a:ea typeface="+mn-ea"/>
              <a:cs typeface="+mn-cs"/>
            </a:rPr>
            <a:t>purtătorilor de sarcină</a:t>
          </a:r>
          <a:endParaRPr lang="en-US" dirty="0">
            <a:solidFill>
              <a:sysClr val="windowText" lastClr="000000">
                <a:hueOff val="0"/>
                <a:satOff val="0"/>
                <a:lumOff val="0"/>
                <a:alphaOff val="0"/>
              </a:sysClr>
            </a:solidFill>
            <a:latin typeface="Calibri" panose="020F0502020204030204"/>
            <a:ea typeface="+mn-ea"/>
            <a:cs typeface="+mn-cs"/>
          </a:endParaRPr>
        </a:p>
      </dgm:t>
    </dgm:pt>
    <dgm:pt modelId="{2A56442D-227D-4F40-B8FE-EA0BA069C440}" type="parTrans" cxnId="{49B8D524-22C0-47F0-8B6D-D2941989F8D2}">
      <dgm:prSet/>
      <dgm:spPr/>
      <dgm:t>
        <a:bodyPr/>
        <a:lstStyle/>
        <a:p>
          <a:endParaRPr lang="en-US"/>
        </a:p>
      </dgm:t>
    </dgm:pt>
    <dgm:pt modelId="{FD51FBA6-B2B4-4231-9181-2EE4121C277C}" type="sibTrans" cxnId="{49B8D524-22C0-47F0-8B6D-D2941989F8D2}">
      <dgm:prSet/>
      <dgm:spPr/>
      <dgm:t>
        <a:bodyPr/>
        <a:lstStyle/>
        <a:p>
          <a:endParaRPr lang="en-US"/>
        </a:p>
      </dgm:t>
    </dgm:pt>
    <dgm:pt modelId="{24894943-2EB6-4EEA-8E38-49AF4ED10FB6}">
      <dgm:prSet phldrT="[Text]"/>
      <dgm:spPr>
        <a:xfrm>
          <a:off x="1374284" y="2104074"/>
          <a:ext cx="3008509" cy="129480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o-MD" dirty="0">
              <a:solidFill>
                <a:sysClr val="windowText" lastClr="000000">
                  <a:hueOff val="0"/>
                  <a:satOff val="0"/>
                  <a:lumOff val="0"/>
                  <a:alphaOff val="0"/>
                </a:sysClr>
              </a:solidFill>
              <a:latin typeface="Calibri" panose="020F0502020204030204"/>
              <a:ea typeface="+mn-ea"/>
              <a:cs typeface="+mn-cs"/>
            </a:rPr>
            <a:t>Ordonată </a:t>
          </a:r>
        </a:p>
        <a:p>
          <a:r>
            <a:rPr lang="ro-MD" dirty="0">
              <a:solidFill>
                <a:sysClr val="windowText" lastClr="000000">
                  <a:hueOff val="0"/>
                  <a:satOff val="0"/>
                  <a:lumOff val="0"/>
                  <a:alphaOff val="0"/>
                </a:sysClr>
              </a:solidFill>
              <a:latin typeface="Calibri" panose="020F0502020204030204"/>
              <a:ea typeface="+mn-ea"/>
              <a:cs typeface="+mn-cs"/>
            </a:rPr>
            <a:t>(curent electric)</a:t>
          </a:r>
          <a:endParaRPr lang="en-US" dirty="0">
            <a:solidFill>
              <a:sysClr val="windowText" lastClr="000000">
                <a:hueOff val="0"/>
                <a:satOff val="0"/>
                <a:lumOff val="0"/>
                <a:alphaOff val="0"/>
              </a:sysClr>
            </a:solidFill>
            <a:latin typeface="Calibri" panose="020F0502020204030204"/>
            <a:ea typeface="+mn-ea"/>
            <a:cs typeface="+mn-cs"/>
          </a:endParaRPr>
        </a:p>
      </dgm:t>
    </dgm:pt>
    <dgm:pt modelId="{30F8696F-137E-49E9-AF13-57E2EB6E085E}" type="parTrans" cxnId="{DD3588AD-CA02-44C1-B691-0DCE90CF43EA}">
      <dgm:prSet/>
      <dgm:spPr>
        <a:xfrm>
          <a:off x="2651977" y="1512396"/>
          <a:ext cx="1465106" cy="376444"/>
        </a:xfr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72722A55-8E47-4137-8C23-1D9E2F4BC528}" type="sibTrans" cxnId="{DD3588AD-CA02-44C1-B691-0DCE90CF43EA}">
      <dgm:prSet/>
      <dgm:spPr/>
      <dgm:t>
        <a:bodyPr/>
        <a:lstStyle/>
        <a:p>
          <a:endParaRPr lang="en-US"/>
        </a:p>
      </dgm:t>
    </dgm:pt>
    <dgm:pt modelId="{97886257-FB50-4210-A8A1-558E287344DB}">
      <dgm:prSet phldrT="[Text]"/>
      <dgm:spPr>
        <a:xfrm>
          <a:off x="612918" y="3991903"/>
          <a:ext cx="2039058" cy="129480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o-MD">
              <a:solidFill>
                <a:sysClr val="windowText" lastClr="000000">
                  <a:hueOff val="0"/>
                  <a:satOff val="0"/>
                  <a:lumOff val="0"/>
                  <a:alphaOff val="0"/>
                </a:sysClr>
              </a:solidFill>
              <a:latin typeface="Calibri" panose="020F0502020204030204"/>
              <a:ea typeface="+mn-ea"/>
              <a:cs typeface="+mn-cs"/>
            </a:rPr>
            <a:t>Difuzia</a:t>
          </a:r>
          <a:endParaRPr lang="en-US">
            <a:solidFill>
              <a:sysClr val="windowText" lastClr="000000">
                <a:hueOff val="0"/>
                <a:satOff val="0"/>
                <a:lumOff val="0"/>
                <a:alphaOff val="0"/>
              </a:sysClr>
            </a:solidFill>
            <a:latin typeface="Calibri" panose="020F0502020204030204"/>
            <a:ea typeface="+mn-ea"/>
            <a:cs typeface="+mn-cs"/>
          </a:endParaRPr>
        </a:p>
      </dgm:t>
    </dgm:pt>
    <dgm:pt modelId="{FE92DADF-C534-4B95-B152-BCFA272B542F}" type="parTrans" cxnId="{71AB887B-B57D-476F-8825-4F946C759F3E}">
      <dgm:prSet/>
      <dgm:spPr>
        <a:xfrm>
          <a:off x="1405885" y="3183643"/>
          <a:ext cx="1246091" cy="593026"/>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C098BF41-2E85-4FC0-BFDE-432463A878CB}" type="sibTrans" cxnId="{71AB887B-B57D-476F-8825-4F946C759F3E}">
      <dgm:prSet/>
      <dgm:spPr/>
      <dgm:t>
        <a:bodyPr/>
        <a:lstStyle/>
        <a:p>
          <a:endParaRPr lang="en-US"/>
        </a:p>
      </dgm:t>
    </dgm:pt>
    <dgm:pt modelId="{E4886467-6FB3-4499-AAB6-F048A353F0D0}">
      <dgm:prSet phldrT="[Text]"/>
      <dgm:spPr>
        <a:xfrm>
          <a:off x="3105101" y="3991903"/>
          <a:ext cx="2039058" cy="129480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o-MD">
              <a:solidFill>
                <a:sysClr val="windowText" lastClr="000000">
                  <a:hueOff val="0"/>
                  <a:satOff val="0"/>
                  <a:lumOff val="0"/>
                  <a:alphaOff val="0"/>
                </a:sysClr>
              </a:solidFill>
              <a:latin typeface="Calibri" panose="020F0502020204030204"/>
              <a:ea typeface="+mn-ea"/>
              <a:cs typeface="+mn-cs"/>
            </a:rPr>
            <a:t>Drift</a:t>
          </a:r>
          <a:endParaRPr lang="en-US">
            <a:solidFill>
              <a:sysClr val="windowText" lastClr="000000">
                <a:hueOff val="0"/>
                <a:satOff val="0"/>
                <a:lumOff val="0"/>
                <a:alphaOff val="0"/>
              </a:sysClr>
            </a:solidFill>
            <a:latin typeface="Calibri" panose="020F0502020204030204"/>
            <a:ea typeface="+mn-ea"/>
            <a:cs typeface="+mn-cs"/>
          </a:endParaRPr>
        </a:p>
      </dgm:t>
    </dgm:pt>
    <dgm:pt modelId="{57D60423-24AC-4777-BCD7-FDD14DA21D2F}" type="parTrans" cxnId="{B9C11388-D50A-4F84-A0C6-0D27ED1014D3}">
      <dgm:prSet/>
      <dgm:spPr>
        <a:xfrm>
          <a:off x="2651977" y="3183643"/>
          <a:ext cx="1246091" cy="593026"/>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DCA8C40A-F11F-4724-98DC-E416309BFF06}" type="sibTrans" cxnId="{B9C11388-D50A-4F84-A0C6-0D27ED1014D3}">
      <dgm:prSet/>
      <dgm:spPr/>
      <dgm:t>
        <a:bodyPr/>
        <a:lstStyle/>
        <a:p>
          <a:endParaRPr lang="en-US"/>
        </a:p>
      </dgm:t>
    </dgm:pt>
    <dgm:pt modelId="{F87A181B-BB33-4A02-A8D5-26FF5B49980E}">
      <dgm:prSet phldrT="[Text]"/>
      <dgm:spPr>
        <a:xfrm>
          <a:off x="4835917" y="2104074"/>
          <a:ext cx="2039058" cy="129480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o-MD">
              <a:solidFill>
                <a:sysClr val="windowText" lastClr="000000">
                  <a:hueOff val="0"/>
                  <a:satOff val="0"/>
                  <a:lumOff val="0"/>
                  <a:alphaOff val="0"/>
                </a:sysClr>
              </a:solidFill>
              <a:latin typeface="Calibri" panose="020F0502020204030204"/>
              <a:ea typeface="+mn-ea"/>
              <a:cs typeface="+mn-cs"/>
            </a:rPr>
            <a:t>Haotică (termică)</a:t>
          </a:r>
          <a:endParaRPr lang="en-US">
            <a:solidFill>
              <a:sysClr val="windowText" lastClr="000000">
                <a:hueOff val="0"/>
                <a:satOff val="0"/>
                <a:lumOff val="0"/>
                <a:alphaOff val="0"/>
              </a:sysClr>
            </a:solidFill>
            <a:latin typeface="Calibri" panose="020F0502020204030204"/>
            <a:ea typeface="+mn-ea"/>
            <a:cs typeface="+mn-cs"/>
          </a:endParaRPr>
        </a:p>
      </dgm:t>
    </dgm:pt>
    <dgm:pt modelId="{E254266A-5BAF-4AF6-979C-B3D66C652F9D}" type="parTrans" cxnId="{7F51DECC-7CC9-4B01-86A8-CF3397B52514}">
      <dgm:prSet/>
      <dgm:spPr>
        <a:xfrm>
          <a:off x="4117083" y="1512396"/>
          <a:ext cx="1511801" cy="376444"/>
        </a:xfr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5B2DE027-E29A-4B4B-96CE-F76A382F2E03}" type="sibTrans" cxnId="{7F51DECC-7CC9-4B01-86A8-CF3397B52514}">
      <dgm:prSet/>
      <dgm:spPr/>
      <dgm:t>
        <a:bodyPr/>
        <a:lstStyle/>
        <a:p>
          <a:endParaRPr lang="en-US"/>
        </a:p>
      </dgm:t>
    </dgm:pt>
    <dgm:pt modelId="{A6A4F1B0-37AA-4BC0-A5D6-0FC558BAE46A}" type="pres">
      <dgm:prSet presAssocID="{38B3BD59-DD9D-4C9A-8AF8-A184D43DE56C}" presName="hierChild1" presStyleCnt="0">
        <dgm:presLayoutVars>
          <dgm:chPref val="1"/>
          <dgm:dir/>
          <dgm:animOne val="branch"/>
          <dgm:animLvl val="lvl"/>
          <dgm:resizeHandles/>
        </dgm:presLayoutVars>
      </dgm:prSet>
      <dgm:spPr/>
    </dgm:pt>
    <dgm:pt modelId="{D5EFF670-FE2E-4112-932C-3C4CC4160482}" type="pres">
      <dgm:prSet presAssocID="{ABDFADCD-4E2A-4E75-80C0-A2DFB365E416}" presName="hierRoot1" presStyleCnt="0"/>
      <dgm:spPr/>
    </dgm:pt>
    <dgm:pt modelId="{9E44F71E-5232-4C03-B8CF-93A4E7FF4596}" type="pres">
      <dgm:prSet presAssocID="{ABDFADCD-4E2A-4E75-80C0-A2DFB365E416}" presName="composite" presStyleCnt="0"/>
      <dgm:spPr/>
    </dgm:pt>
    <dgm:pt modelId="{D4065889-F38A-43BB-83B4-6314ABAD04E8}" type="pres">
      <dgm:prSet presAssocID="{ABDFADCD-4E2A-4E75-80C0-A2DFB365E416}" presName="background" presStyleLbl="node0" presStyleIdx="0" presStyleCnt="1"/>
      <dgm:spPr>
        <a:xfrm>
          <a:off x="2311640" y="217593"/>
          <a:ext cx="3610887" cy="12948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2C8D312B-8A02-4EA4-AA63-5483F0F6F871}" type="pres">
      <dgm:prSet presAssocID="{ABDFADCD-4E2A-4E75-80C0-A2DFB365E416}" presName="text" presStyleLbl="fgAcc0" presStyleIdx="0" presStyleCnt="1" custScaleX="177086" custLinFactNeighborX="10741" custLinFactNeighborY="16727">
        <dgm:presLayoutVars>
          <dgm:chPref val="3"/>
        </dgm:presLayoutVars>
      </dgm:prSet>
      <dgm:spPr>
        <a:prstGeom prst="roundRect">
          <a:avLst>
            <a:gd name="adj" fmla="val 10000"/>
          </a:avLst>
        </a:prstGeom>
      </dgm:spPr>
    </dgm:pt>
    <dgm:pt modelId="{F07704A9-6C11-4D03-80D1-AEA53ABA3D96}" type="pres">
      <dgm:prSet presAssocID="{ABDFADCD-4E2A-4E75-80C0-A2DFB365E416}" presName="hierChild2" presStyleCnt="0"/>
      <dgm:spPr/>
    </dgm:pt>
    <dgm:pt modelId="{9E53B8C8-FC73-4642-B518-756AEDB54659}" type="pres">
      <dgm:prSet presAssocID="{30F8696F-137E-49E9-AF13-57E2EB6E085E}" presName="Name10" presStyleLbl="parChTrans1D2" presStyleIdx="0" presStyleCnt="2"/>
      <dgm:spPr>
        <a:custGeom>
          <a:avLst/>
          <a:gdLst/>
          <a:ahLst/>
          <a:cxnLst/>
          <a:rect l="0" t="0" r="0" b="0"/>
          <a:pathLst>
            <a:path>
              <a:moveTo>
                <a:pt x="536824" y="0"/>
              </a:moveTo>
              <a:lnTo>
                <a:pt x="536824" y="174101"/>
              </a:lnTo>
              <a:lnTo>
                <a:pt x="0" y="174101"/>
              </a:lnTo>
              <a:lnTo>
                <a:pt x="0" y="255479"/>
              </a:lnTo>
            </a:path>
          </a:pathLst>
        </a:custGeom>
      </dgm:spPr>
    </dgm:pt>
    <dgm:pt modelId="{096E1B51-7502-4E2D-9D7A-4D0B253E01C6}" type="pres">
      <dgm:prSet presAssocID="{24894943-2EB6-4EEA-8E38-49AF4ED10FB6}" presName="hierRoot2" presStyleCnt="0"/>
      <dgm:spPr/>
    </dgm:pt>
    <dgm:pt modelId="{5D0C0F5B-F03F-40C8-8379-4551AF6D6BB5}" type="pres">
      <dgm:prSet presAssocID="{24894943-2EB6-4EEA-8E38-49AF4ED10FB6}" presName="composite2" presStyleCnt="0"/>
      <dgm:spPr/>
    </dgm:pt>
    <dgm:pt modelId="{CEE267B3-87C9-4976-901A-9EAB9FD0EFFE}" type="pres">
      <dgm:prSet presAssocID="{24894943-2EB6-4EEA-8E38-49AF4ED10FB6}" presName="background2" presStyleLbl="node2" presStyleIdx="0" presStyleCnt="2"/>
      <dgm:spPr>
        <a:xfrm>
          <a:off x="1147722" y="1888840"/>
          <a:ext cx="3008509" cy="12948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6C9D440-70AE-4C65-9728-58548AB42CB4}" type="pres">
      <dgm:prSet presAssocID="{24894943-2EB6-4EEA-8E38-49AF4ED10FB6}" presName="text2" presStyleLbl="fgAcc2" presStyleIdx="0" presStyleCnt="2" custScaleX="147544">
        <dgm:presLayoutVars>
          <dgm:chPref val="3"/>
        </dgm:presLayoutVars>
      </dgm:prSet>
      <dgm:spPr>
        <a:prstGeom prst="roundRect">
          <a:avLst>
            <a:gd name="adj" fmla="val 10000"/>
          </a:avLst>
        </a:prstGeom>
      </dgm:spPr>
    </dgm:pt>
    <dgm:pt modelId="{407D001C-9B49-4F4C-81F0-D9530C0465F5}" type="pres">
      <dgm:prSet presAssocID="{24894943-2EB6-4EEA-8E38-49AF4ED10FB6}" presName="hierChild3" presStyleCnt="0"/>
      <dgm:spPr/>
    </dgm:pt>
    <dgm:pt modelId="{A473F8F4-7945-436C-9172-25F29C9A7DE6}" type="pres">
      <dgm:prSet presAssocID="{FE92DADF-C534-4B95-B152-BCFA272B542F}" presName="Name17" presStyleLbl="parChTrans1D3" presStyleIdx="0" presStyleCnt="2"/>
      <dgm:spPr>
        <a:custGeom>
          <a:avLst/>
          <a:gdLst/>
          <a:ahLst/>
          <a:cxnLst/>
          <a:rect l="0" t="0" r="0" b="0"/>
          <a:pathLst>
            <a:path>
              <a:moveTo>
                <a:pt x="536824" y="0"/>
              </a:moveTo>
              <a:lnTo>
                <a:pt x="536824" y="174101"/>
              </a:lnTo>
              <a:lnTo>
                <a:pt x="0" y="174101"/>
              </a:lnTo>
              <a:lnTo>
                <a:pt x="0" y="255479"/>
              </a:lnTo>
            </a:path>
          </a:pathLst>
        </a:custGeom>
      </dgm:spPr>
    </dgm:pt>
    <dgm:pt modelId="{8F45AA98-5336-4B1C-9245-0B6720B366D4}" type="pres">
      <dgm:prSet presAssocID="{97886257-FB50-4210-A8A1-558E287344DB}" presName="hierRoot3" presStyleCnt="0"/>
      <dgm:spPr/>
    </dgm:pt>
    <dgm:pt modelId="{CECE5EE4-69E6-4E73-AB84-BB8D64089E80}" type="pres">
      <dgm:prSet presAssocID="{97886257-FB50-4210-A8A1-558E287344DB}" presName="composite3" presStyleCnt="0"/>
      <dgm:spPr/>
    </dgm:pt>
    <dgm:pt modelId="{E2C4ADCD-2EDD-44E2-9C88-5CC04B312EAD}" type="pres">
      <dgm:prSet presAssocID="{97886257-FB50-4210-A8A1-558E287344DB}" presName="background3" presStyleLbl="node3" presStyleIdx="0" presStyleCnt="2"/>
      <dgm:spPr>
        <a:xfrm>
          <a:off x="386356" y="3776669"/>
          <a:ext cx="2039058" cy="12948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BB84F9C7-0CCD-4085-92DC-276F183A52EC}" type="pres">
      <dgm:prSet presAssocID="{97886257-FB50-4210-A8A1-558E287344DB}" presName="text3" presStyleLbl="fgAcc3" presStyleIdx="0" presStyleCnt="2">
        <dgm:presLayoutVars>
          <dgm:chPref val="3"/>
        </dgm:presLayoutVars>
      </dgm:prSet>
      <dgm:spPr>
        <a:prstGeom prst="roundRect">
          <a:avLst>
            <a:gd name="adj" fmla="val 10000"/>
          </a:avLst>
        </a:prstGeom>
      </dgm:spPr>
    </dgm:pt>
    <dgm:pt modelId="{5A70255B-3057-493F-BF27-C1473A57E517}" type="pres">
      <dgm:prSet presAssocID="{97886257-FB50-4210-A8A1-558E287344DB}" presName="hierChild4" presStyleCnt="0"/>
      <dgm:spPr/>
    </dgm:pt>
    <dgm:pt modelId="{5229BA87-F108-45F3-9B48-E9868B7CFECC}" type="pres">
      <dgm:prSet presAssocID="{57D60423-24AC-4777-BCD7-FDD14DA21D2F}" presName="Name17" presStyleLbl="parChTrans1D3" presStyleIdx="1" presStyleCnt="2"/>
      <dgm:spPr>
        <a:custGeom>
          <a:avLst/>
          <a:gdLst/>
          <a:ahLst/>
          <a:cxnLst/>
          <a:rect l="0" t="0" r="0" b="0"/>
          <a:pathLst>
            <a:path>
              <a:moveTo>
                <a:pt x="0" y="0"/>
              </a:moveTo>
              <a:lnTo>
                <a:pt x="0" y="174101"/>
              </a:lnTo>
              <a:lnTo>
                <a:pt x="536824" y="174101"/>
              </a:lnTo>
              <a:lnTo>
                <a:pt x="536824" y="255479"/>
              </a:lnTo>
            </a:path>
          </a:pathLst>
        </a:custGeom>
      </dgm:spPr>
    </dgm:pt>
    <dgm:pt modelId="{EFDB08A1-01DD-47E4-BD90-C1DD9789069E}" type="pres">
      <dgm:prSet presAssocID="{E4886467-6FB3-4499-AAB6-F048A353F0D0}" presName="hierRoot3" presStyleCnt="0"/>
      <dgm:spPr/>
    </dgm:pt>
    <dgm:pt modelId="{825DB59D-17F6-41D8-BF82-F6BF830B7979}" type="pres">
      <dgm:prSet presAssocID="{E4886467-6FB3-4499-AAB6-F048A353F0D0}" presName="composite3" presStyleCnt="0"/>
      <dgm:spPr/>
    </dgm:pt>
    <dgm:pt modelId="{C3390F27-0343-4CC3-8944-10956CEDE75A}" type="pres">
      <dgm:prSet presAssocID="{E4886467-6FB3-4499-AAB6-F048A353F0D0}" presName="background3" presStyleLbl="node3" presStyleIdx="1" presStyleCnt="2"/>
      <dgm:spPr>
        <a:xfrm>
          <a:off x="2878539" y="3776669"/>
          <a:ext cx="2039058" cy="12948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4E8A4755-598D-435D-8DAF-7E1890116A5D}" type="pres">
      <dgm:prSet presAssocID="{E4886467-6FB3-4499-AAB6-F048A353F0D0}" presName="text3" presStyleLbl="fgAcc3" presStyleIdx="1" presStyleCnt="2">
        <dgm:presLayoutVars>
          <dgm:chPref val="3"/>
        </dgm:presLayoutVars>
      </dgm:prSet>
      <dgm:spPr>
        <a:prstGeom prst="roundRect">
          <a:avLst>
            <a:gd name="adj" fmla="val 10000"/>
          </a:avLst>
        </a:prstGeom>
      </dgm:spPr>
    </dgm:pt>
    <dgm:pt modelId="{9B175173-3716-470B-AAD7-12AEB595711B}" type="pres">
      <dgm:prSet presAssocID="{E4886467-6FB3-4499-AAB6-F048A353F0D0}" presName="hierChild4" presStyleCnt="0"/>
      <dgm:spPr/>
    </dgm:pt>
    <dgm:pt modelId="{B8CEDD4C-EFE0-4343-BDB7-5C62D48B994F}" type="pres">
      <dgm:prSet presAssocID="{E254266A-5BAF-4AF6-979C-B3D66C652F9D}" presName="Name10" presStyleLbl="parChTrans1D2" presStyleIdx="1" presStyleCnt="2"/>
      <dgm:spPr>
        <a:custGeom>
          <a:avLst/>
          <a:gdLst/>
          <a:ahLst/>
          <a:cxnLst/>
          <a:rect l="0" t="0" r="0" b="0"/>
          <a:pathLst>
            <a:path>
              <a:moveTo>
                <a:pt x="0" y="0"/>
              </a:moveTo>
              <a:lnTo>
                <a:pt x="0" y="174101"/>
              </a:lnTo>
              <a:lnTo>
                <a:pt x="745647" y="174101"/>
              </a:lnTo>
              <a:lnTo>
                <a:pt x="745647" y="255479"/>
              </a:lnTo>
            </a:path>
          </a:pathLst>
        </a:custGeom>
      </dgm:spPr>
    </dgm:pt>
    <dgm:pt modelId="{172951E1-937C-4429-9F40-71D7909FCDA5}" type="pres">
      <dgm:prSet presAssocID="{F87A181B-BB33-4A02-A8D5-26FF5B49980E}" presName="hierRoot2" presStyleCnt="0"/>
      <dgm:spPr/>
    </dgm:pt>
    <dgm:pt modelId="{02A99632-0D98-4857-A5FD-DF6F24889831}" type="pres">
      <dgm:prSet presAssocID="{F87A181B-BB33-4A02-A8D5-26FF5B49980E}" presName="composite2" presStyleCnt="0"/>
      <dgm:spPr/>
    </dgm:pt>
    <dgm:pt modelId="{41C718E1-6DCD-43F2-BE87-70A776B8E0C4}" type="pres">
      <dgm:prSet presAssocID="{F87A181B-BB33-4A02-A8D5-26FF5B49980E}" presName="background2" presStyleLbl="node2" presStyleIdx="1" presStyleCnt="2"/>
      <dgm:spPr>
        <a:xfrm>
          <a:off x="4609355" y="1888840"/>
          <a:ext cx="2039058" cy="12948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86D3EA02-DADD-4C38-BC1B-CA3996A8415B}" type="pres">
      <dgm:prSet presAssocID="{F87A181B-BB33-4A02-A8D5-26FF5B49980E}" presName="text2" presStyleLbl="fgAcc2" presStyleIdx="1" presStyleCnt="2">
        <dgm:presLayoutVars>
          <dgm:chPref val="3"/>
        </dgm:presLayoutVars>
      </dgm:prSet>
      <dgm:spPr>
        <a:prstGeom prst="roundRect">
          <a:avLst>
            <a:gd name="adj" fmla="val 10000"/>
          </a:avLst>
        </a:prstGeom>
      </dgm:spPr>
    </dgm:pt>
    <dgm:pt modelId="{2F79B76B-4173-4773-9135-A3D1A3AF3491}" type="pres">
      <dgm:prSet presAssocID="{F87A181B-BB33-4A02-A8D5-26FF5B49980E}" presName="hierChild3" presStyleCnt="0"/>
      <dgm:spPr/>
    </dgm:pt>
  </dgm:ptLst>
  <dgm:cxnLst>
    <dgm:cxn modelId="{1CDBF703-A239-47DB-8D65-D82D633415AD}" type="presOf" srcId="{E4886467-6FB3-4499-AAB6-F048A353F0D0}" destId="{4E8A4755-598D-435D-8DAF-7E1890116A5D}" srcOrd="0" destOrd="0" presId="urn:microsoft.com/office/officeart/2005/8/layout/hierarchy1"/>
    <dgm:cxn modelId="{6299571C-EC24-4996-B97E-2E289578C709}" type="presOf" srcId="{30F8696F-137E-49E9-AF13-57E2EB6E085E}" destId="{9E53B8C8-FC73-4642-B518-756AEDB54659}" srcOrd="0" destOrd="0" presId="urn:microsoft.com/office/officeart/2005/8/layout/hierarchy1"/>
    <dgm:cxn modelId="{49B8D524-22C0-47F0-8B6D-D2941989F8D2}" srcId="{38B3BD59-DD9D-4C9A-8AF8-A184D43DE56C}" destId="{ABDFADCD-4E2A-4E75-80C0-A2DFB365E416}" srcOrd="0" destOrd="0" parTransId="{2A56442D-227D-4F40-B8FE-EA0BA069C440}" sibTransId="{FD51FBA6-B2B4-4231-9181-2EE4121C277C}"/>
    <dgm:cxn modelId="{045BFA25-F7F1-42E0-ADF7-4001CE295B08}" type="presOf" srcId="{57D60423-24AC-4777-BCD7-FDD14DA21D2F}" destId="{5229BA87-F108-45F3-9B48-E9868B7CFECC}" srcOrd="0" destOrd="0" presId="urn:microsoft.com/office/officeart/2005/8/layout/hierarchy1"/>
    <dgm:cxn modelId="{63E5303B-2F96-4125-BB77-95C75B02BB3B}" type="presOf" srcId="{FE92DADF-C534-4B95-B152-BCFA272B542F}" destId="{A473F8F4-7945-436C-9172-25F29C9A7DE6}" srcOrd="0" destOrd="0" presId="urn:microsoft.com/office/officeart/2005/8/layout/hierarchy1"/>
    <dgm:cxn modelId="{6F2A375D-51E5-4904-A06D-7A6345842394}" type="presOf" srcId="{24894943-2EB6-4EEA-8E38-49AF4ED10FB6}" destId="{F6C9D440-70AE-4C65-9728-58548AB42CB4}" srcOrd="0" destOrd="0" presId="urn:microsoft.com/office/officeart/2005/8/layout/hierarchy1"/>
    <dgm:cxn modelId="{9988AB66-784D-4E6F-A094-95858002CEF1}" type="presOf" srcId="{E254266A-5BAF-4AF6-979C-B3D66C652F9D}" destId="{B8CEDD4C-EFE0-4343-BDB7-5C62D48B994F}" srcOrd="0" destOrd="0" presId="urn:microsoft.com/office/officeart/2005/8/layout/hierarchy1"/>
    <dgm:cxn modelId="{A6A6ED47-0D70-4537-897F-67FEB163D9FD}" type="presOf" srcId="{38B3BD59-DD9D-4C9A-8AF8-A184D43DE56C}" destId="{A6A4F1B0-37AA-4BC0-A5D6-0FC558BAE46A}" srcOrd="0" destOrd="0" presId="urn:microsoft.com/office/officeart/2005/8/layout/hierarchy1"/>
    <dgm:cxn modelId="{3B225C70-EA79-4AE1-8B6B-05D39EFE49E9}" type="presOf" srcId="{F87A181B-BB33-4A02-A8D5-26FF5B49980E}" destId="{86D3EA02-DADD-4C38-BC1B-CA3996A8415B}" srcOrd="0" destOrd="0" presId="urn:microsoft.com/office/officeart/2005/8/layout/hierarchy1"/>
    <dgm:cxn modelId="{71AB887B-B57D-476F-8825-4F946C759F3E}" srcId="{24894943-2EB6-4EEA-8E38-49AF4ED10FB6}" destId="{97886257-FB50-4210-A8A1-558E287344DB}" srcOrd="0" destOrd="0" parTransId="{FE92DADF-C534-4B95-B152-BCFA272B542F}" sibTransId="{C098BF41-2E85-4FC0-BFDE-432463A878CB}"/>
    <dgm:cxn modelId="{2AE0027F-49EB-4CC6-883C-050319391A47}" type="presOf" srcId="{ABDFADCD-4E2A-4E75-80C0-A2DFB365E416}" destId="{2C8D312B-8A02-4EA4-AA63-5483F0F6F871}" srcOrd="0" destOrd="0" presId="urn:microsoft.com/office/officeart/2005/8/layout/hierarchy1"/>
    <dgm:cxn modelId="{B9C11388-D50A-4F84-A0C6-0D27ED1014D3}" srcId="{24894943-2EB6-4EEA-8E38-49AF4ED10FB6}" destId="{E4886467-6FB3-4499-AAB6-F048A353F0D0}" srcOrd="1" destOrd="0" parTransId="{57D60423-24AC-4777-BCD7-FDD14DA21D2F}" sibTransId="{DCA8C40A-F11F-4724-98DC-E416309BFF06}"/>
    <dgm:cxn modelId="{DD3588AD-CA02-44C1-B691-0DCE90CF43EA}" srcId="{ABDFADCD-4E2A-4E75-80C0-A2DFB365E416}" destId="{24894943-2EB6-4EEA-8E38-49AF4ED10FB6}" srcOrd="0" destOrd="0" parTransId="{30F8696F-137E-49E9-AF13-57E2EB6E085E}" sibTransId="{72722A55-8E47-4137-8C23-1D9E2F4BC528}"/>
    <dgm:cxn modelId="{7F51DECC-7CC9-4B01-86A8-CF3397B52514}" srcId="{ABDFADCD-4E2A-4E75-80C0-A2DFB365E416}" destId="{F87A181B-BB33-4A02-A8D5-26FF5B49980E}" srcOrd="1" destOrd="0" parTransId="{E254266A-5BAF-4AF6-979C-B3D66C652F9D}" sibTransId="{5B2DE027-E29A-4B4B-96CE-F76A382F2E03}"/>
    <dgm:cxn modelId="{7B4E5AE1-E709-460F-B001-363B720CDED5}" type="presOf" srcId="{97886257-FB50-4210-A8A1-558E287344DB}" destId="{BB84F9C7-0CCD-4085-92DC-276F183A52EC}" srcOrd="0" destOrd="0" presId="urn:microsoft.com/office/officeart/2005/8/layout/hierarchy1"/>
    <dgm:cxn modelId="{43D2F999-B868-4283-8102-4F1705A51FB9}" type="presParOf" srcId="{A6A4F1B0-37AA-4BC0-A5D6-0FC558BAE46A}" destId="{D5EFF670-FE2E-4112-932C-3C4CC4160482}" srcOrd="0" destOrd="0" presId="urn:microsoft.com/office/officeart/2005/8/layout/hierarchy1"/>
    <dgm:cxn modelId="{4491B0DC-16E8-4370-B9A4-0B9587E5CC07}" type="presParOf" srcId="{D5EFF670-FE2E-4112-932C-3C4CC4160482}" destId="{9E44F71E-5232-4C03-B8CF-93A4E7FF4596}" srcOrd="0" destOrd="0" presId="urn:microsoft.com/office/officeart/2005/8/layout/hierarchy1"/>
    <dgm:cxn modelId="{7259EA9C-F9CF-40F4-B5C6-8A66BF0C78DC}" type="presParOf" srcId="{9E44F71E-5232-4C03-B8CF-93A4E7FF4596}" destId="{D4065889-F38A-43BB-83B4-6314ABAD04E8}" srcOrd="0" destOrd="0" presId="urn:microsoft.com/office/officeart/2005/8/layout/hierarchy1"/>
    <dgm:cxn modelId="{D1BC945C-EDE4-4FEF-A11D-443675A6E926}" type="presParOf" srcId="{9E44F71E-5232-4C03-B8CF-93A4E7FF4596}" destId="{2C8D312B-8A02-4EA4-AA63-5483F0F6F871}" srcOrd="1" destOrd="0" presId="urn:microsoft.com/office/officeart/2005/8/layout/hierarchy1"/>
    <dgm:cxn modelId="{648F01FD-5010-4BCB-9EF4-A11D9AFA5EAD}" type="presParOf" srcId="{D5EFF670-FE2E-4112-932C-3C4CC4160482}" destId="{F07704A9-6C11-4D03-80D1-AEA53ABA3D96}" srcOrd="1" destOrd="0" presId="urn:microsoft.com/office/officeart/2005/8/layout/hierarchy1"/>
    <dgm:cxn modelId="{80AB8C4D-302C-465B-9CD5-58FD328470D9}" type="presParOf" srcId="{F07704A9-6C11-4D03-80D1-AEA53ABA3D96}" destId="{9E53B8C8-FC73-4642-B518-756AEDB54659}" srcOrd="0" destOrd="0" presId="urn:microsoft.com/office/officeart/2005/8/layout/hierarchy1"/>
    <dgm:cxn modelId="{CDFBDD4B-03C1-4B26-AF8E-27E9D6CE6DE5}" type="presParOf" srcId="{F07704A9-6C11-4D03-80D1-AEA53ABA3D96}" destId="{096E1B51-7502-4E2D-9D7A-4D0B253E01C6}" srcOrd="1" destOrd="0" presId="urn:microsoft.com/office/officeart/2005/8/layout/hierarchy1"/>
    <dgm:cxn modelId="{53138BD4-6C6F-4CA8-9949-D405B2005F2B}" type="presParOf" srcId="{096E1B51-7502-4E2D-9D7A-4D0B253E01C6}" destId="{5D0C0F5B-F03F-40C8-8379-4551AF6D6BB5}" srcOrd="0" destOrd="0" presId="urn:microsoft.com/office/officeart/2005/8/layout/hierarchy1"/>
    <dgm:cxn modelId="{B87455E5-45CC-437F-9575-92D72216A02B}" type="presParOf" srcId="{5D0C0F5B-F03F-40C8-8379-4551AF6D6BB5}" destId="{CEE267B3-87C9-4976-901A-9EAB9FD0EFFE}" srcOrd="0" destOrd="0" presId="urn:microsoft.com/office/officeart/2005/8/layout/hierarchy1"/>
    <dgm:cxn modelId="{A1AAE54D-799D-4773-9952-8C374888C59B}" type="presParOf" srcId="{5D0C0F5B-F03F-40C8-8379-4551AF6D6BB5}" destId="{F6C9D440-70AE-4C65-9728-58548AB42CB4}" srcOrd="1" destOrd="0" presId="urn:microsoft.com/office/officeart/2005/8/layout/hierarchy1"/>
    <dgm:cxn modelId="{CC29CF8F-F76C-42E1-A09D-9DA6673CE9CD}" type="presParOf" srcId="{096E1B51-7502-4E2D-9D7A-4D0B253E01C6}" destId="{407D001C-9B49-4F4C-81F0-D9530C0465F5}" srcOrd="1" destOrd="0" presId="urn:microsoft.com/office/officeart/2005/8/layout/hierarchy1"/>
    <dgm:cxn modelId="{5E0E74BB-ED3C-4E3E-B381-F0259DEAEF8B}" type="presParOf" srcId="{407D001C-9B49-4F4C-81F0-D9530C0465F5}" destId="{A473F8F4-7945-436C-9172-25F29C9A7DE6}" srcOrd="0" destOrd="0" presId="urn:microsoft.com/office/officeart/2005/8/layout/hierarchy1"/>
    <dgm:cxn modelId="{52F661CF-3757-4BA2-ACAB-8F4FF3E1C7F7}" type="presParOf" srcId="{407D001C-9B49-4F4C-81F0-D9530C0465F5}" destId="{8F45AA98-5336-4B1C-9245-0B6720B366D4}" srcOrd="1" destOrd="0" presId="urn:microsoft.com/office/officeart/2005/8/layout/hierarchy1"/>
    <dgm:cxn modelId="{9E164549-8DD8-4396-A353-A21B97C97A0F}" type="presParOf" srcId="{8F45AA98-5336-4B1C-9245-0B6720B366D4}" destId="{CECE5EE4-69E6-4E73-AB84-BB8D64089E80}" srcOrd="0" destOrd="0" presId="urn:microsoft.com/office/officeart/2005/8/layout/hierarchy1"/>
    <dgm:cxn modelId="{7FEF4D30-CF63-466A-A947-6895A2BD9DD8}" type="presParOf" srcId="{CECE5EE4-69E6-4E73-AB84-BB8D64089E80}" destId="{E2C4ADCD-2EDD-44E2-9C88-5CC04B312EAD}" srcOrd="0" destOrd="0" presId="urn:microsoft.com/office/officeart/2005/8/layout/hierarchy1"/>
    <dgm:cxn modelId="{869177A7-39E5-441A-80A7-43026A5648AE}" type="presParOf" srcId="{CECE5EE4-69E6-4E73-AB84-BB8D64089E80}" destId="{BB84F9C7-0CCD-4085-92DC-276F183A52EC}" srcOrd="1" destOrd="0" presId="urn:microsoft.com/office/officeart/2005/8/layout/hierarchy1"/>
    <dgm:cxn modelId="{105152F8-9E98-4581-BD05-A8D2A9432D14}" type="presParOf" srcId="{8F45AA98-5336-4B1C-9245-0B6720B366D4}" destId="{5A70255B-3057-493F-BF27-C1473A57E517}" srcOrd="1" destOrd="0" presId="urn:microsoft.com/office/officeart/2005/8/layout/hierarchy1"/>
    <dgm:cxn modelId="{5C6C0C6B-90EA-4BD6-81E0-72E12A344FC8}" type="presParOf" srcId="{407D001C-9B49-4F4C-81F0-D9530C0465F5}" destId="{5229BA87-F108-45F3-9B48-E9868B7CFECC}" srcOrd="2" destOrd="0" presId="urn:microsoft.com/office/officeart/2005/8/layout/hierarchy1"/>
    <dgm:cxn modelId="{E2508F50-D2FD-4BA3-8155-6B70EA25B997}" type="presParOf" srcId="{407D001C-9B49-4F4C-81F0-D9530C0465F5}" destId="{EFDB08A1-01DD-47E4-BD90-C1DD9789069E}" srcOrd="3" destOrd="0" presId="urn:microsoft.com/office/officeart/2005/8/layout/hierarchy1"/>
    <dgm:cxn modelId="{C90F95C1-ED3C-46C0-A52D-230FAD3E9E99}" type="presParOf" srcId="{EFDB08A1-01DD-47E4-BD90-C1DD9789069E}" destId="{825DB59D-17F6-41D8-BF82-F6BF830B7979}" srcOrd="0" destOrd="0" presId="urn:microsoft.com/office/officeart/2005/8/layout/hierarchy1"/>
    <dgm:cxn modelId="{705E461B-E235-4B37-96F3-73838D41713B}" type="presParOf" srcId="{825DB59D-17F6-41D8-BF82-F6BF830B7979}" destId="{C3390F27-0343-4CC3-8944-10956CEDE75A}" srcOrd="0" destOrd="0" presId="urn:microsoft.com/office/officeart/2005/8/layout/hierarchy1"/>
    <dgm:cxn modelId="{29627BD6-E814-442C-B49C-D50FB1BEC756}" type="presParOf" srcId="{825DB59D-17F6-41D8-BF82-F6BF830B7979}" destId="{4E8A4755-598D-435D-8DAF-7E1890116A5D}" srcOrd="1" destOrd="0" presId="urn:microsoft.com/office/officeart/2005/8/layout/hierarchy1"/>
    <dgm:cxn modelId="{DABD0F7B-9AFF-4852-B507-F4FD2CD7D1BF}" type="presParOf" srcId="{EFDB08A1-01DD-47E4-BD90-C1DD9789069E}" destId="{9B175173-3716-470B-AAD7-12AEB595711B}" srcOrd="1" destOrd="0" presId="urn:microsoft.com/office/officeart/2005/8/layout/hierarchy1"/>
    <dgm:cxn modelId="{0D673CFB-3BD3-4C69-A5A9-8B5DC646A30D}" type="presParOf" srcId="{F07704A9-6C11-4D03-80D1-AEA53ABA3D96}" destId="{B8CEDD4C-EFE0-4343-BDB7-5C62D48B994F}" srcOrd="2" destOrd="0" presId="urn:microsoft.com/office/officeart/2005/8/layout/hierarchy1"/>
    <dgm:cxn modelId="{931C202A-FFE2-4F48-8F7C-5EDF716B8B5A}" type="presParOf" srcId="{F07704A9-6C11-4D03-80D1-AEA53ABA3D96}" destId="{172951E1-937C-4429-9F40-71D7909FCDA5}" srcOrd="3" destOrd="0" presId="urn:microsoft.com/office/officeart/2005/8/layout/hierarchy1"/>
    <dgm:cxn modelId="{52921C22-A1D2-4C12-A731-2A27C2F5BD84}" type="presParOf" srcId="{172951E1-937C-4429-9F40-71D7909FCDA5}" destId="{02A99632-0D98-4857-A5FD-DF6F24889831}" srcOrd="0" destOrd="0" presId="urn:microsoft.com/office/officeart/2005/8/layout/hierarchy1"/>
    <dgm:cxn modelId="{C54D4AB8-3011-4613-A20D-2E0F72C90968}" type="presParOf" srcId="{02A99632-0D98-4857-A5FD-DF6F24889831}" destId="{41C718E1-6DCD-43F2-BE87-70A776B8E0C4}" srcOrd="0" destOrd="0" presId="urn:microsoft.com/office/officeart/2005/8/layout/hierarchy1"/>
    <dgm:cxn modelId="{36AF3F30-2CD3-478B-B5A2-A71B4B8E012C}" type="presParOf" srcId="{02A99632-0D98-4857-A5FD-DF6F24889831}" destId="{86D3EA02-DADD-4C38-BC1B-CA3996A8415B}" srcOrd="1" destOrd="0" presId="urn:microsoft.com/office/officeart/2005/8/layout/hierarchy1"/>
    <dgm:cxn modelId="{787B4BF5-831B-4D44-890E-223CD3AE5F3D}" type="presParOf" srcId="{172951E1-937C-4429-9F40-71D7909FCDA5}" destId="{2F79B76B-4173-4773-9135-A3D1A3AF349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EDD4C-EFE0-4343-BDB7-5C62D48B994F}">
      <dsp:nvSpPr>
        <dsp:cNvPr id="0" name=""/>
        <dsp:cNvSpPr/>
      </dsp:nvSpPr>
      <dsp:spPr>
        <a:xfrm>
          <a:off x="3395058" y="1320878"/>
          <a:ext cx="1320068" cy="328702"/>
        </a:xfrm>
        <a:custGeom>
          <a:avLst/>
          <a:gdLst/>
          <a:ahLst/>
          <a:cxnLst/>
          <a:rect l="0" t="0" r="0" b="0"/>
          <a:pathLst>
            <a:path>
              <a:moveTo>
                <a:pt x="0" y="0"/>
              </a:moveTo>
              <a:lnTo>
                <a:pt x="0" y="174101"/>
              </a:lnTo>
              <a:lnTo>
                <a:pt x="745647" y="174101"/>
              </a:lnTo>
              <a:lnTo>
                <a:pt x="745647" y="255479"/>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229BA87-F108-45F3-9B48-E9868B7CFECC}">
      <dsp:nvSpPr>
        <dsp:cNvPr id="0" name=""/>
        <dsp:cNvSpPr/>
      </dsp:nvSpPr>
      <dsp:spPr>
        <a:xfrm>
          <a:off x="2115761" y="2780171"/>
          <a:ext cx="1088057" cy="517816"/>
        </a:xfrm>
        <a:custGeom>
          <a:avLst/>
          <a:gdLst/>
          <a:ahLst/>
          <a:cxnLst/>
          <a:rect l="0" t="0" r="0" b="0"/>
          <a:pathLst>
            <a:path>
              <a:moveTo>
                <a:pt x="0" y="0"/>
              </a:moveTo>
              <a:lnTo>
                <a:pt x="0" y="174101"/>
              </a:lnTo>
              <a:lnTo>
                <a:pt x="536824" y="174101"/>
              </a:lnTo>
              <a:lnTo>
                <a:pt x="536824" y="255479"/>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473F8F4-7945-436C-9172-25F29C9A7DE6}">
      <dsp:nvSpPr>
        <dsp:cNvPr id="0" name=""/>
        <dsp:cNvSpPr/>
      </dsp:nvSpPr>
      <dsp:spPr>
        <a:xfrm>
          <a:off x="1027704" y="2780171"/>
          <a:ext cx="1088057" cy="517816"/>
        </a:xfrm>
        <a:custGeom>
          <a:avLst/>
          <a:gdLst/>
          <a:ahLst/>
          <a:cxnLst/>
          <a:rect l="0" t="0" r="0" b="0"/>
          <a:pathLst>
            <a:path>
              <a:moveTo>
                <a:pt x="536824" y="0"/>
              </a:moveTo>
              <a:lnTo>
                <a:pt x="536824" y="174101"/>
              </a:lnTo>
              <a:lnTo>
                <a:pt x="0" y="174101"/>
              </a:lnTo>
              <a:lnTo>
                <a:pt x="0" y="255479"/>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E53B8C8-FC73-4642-B518-756AEDB54659}">
      <dsp:nvSpPr>
        <dsp:cNvPr id="0" name=""/>
        <dsp:cNvSpPr/>
      </dsp:nvSpPr>
      <dsp:spPr>
        <a:xfrm>
          <a:off x="2115761" y="1320878"/>
          <a:ext cx="1279296" cy="328702"/>
        </a:xfrm>
        <a:custGeom>
          <a:avLst/>
          <a:gdLst/>
          <a:ahLst/>
          <a:cxnLst/>
          <a:rect l="0" t="0" r="0" b="0"/>
          <a:pathLst>
            <a:path>
              <a:moveTo>
                <a:pt x="536824" y="0"/>
              </a:moveTo>
              <a:lnTo>
                <a:pt x="536824" y="174101"/>
              </a:lnTo>
              <a:lnTo>
                <a:pt x="0" y="174101"/>
              </a:lnTo>
              <a:lnTo>
                <a:pt x="0" y="255479"/>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4065889-F38A-43BB-83B4-6314ABAD04E8}">
      <dsp:nvSpPr>
        <dsp:cNvPr id="0" name=""/>
        <dsp:cNvSpPr/>
      </dsp:nvSpPr>
      <dsp:spPr>
        <a:xfrm>
          <a:off x="1818587" y="190288"/>
          <a:ext cx="3152941" cy="113059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8D312B-8A02-4EA4-AA63-5483F0F6F871}">
      <dsp:nvSpPr>
        <dsp:cNvPr id="0" name=""/>
        <dsp:cNvSpPr/>
      </dsp:nvSpPr>
      <dsp:spPr>
        <a:xfrm>
          <a:off x="2016416" y="378225"/>
          <a:ext cx="3152941" cy="113059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o-MD" sz="2500" kern="1200" dirty="0">
              <a:solidFill>
                <a:sysClr val="windowText" lastClr="000000">
                  <a:hueOff val="0"/>
                  <a:satOff val="0"/>
                  <a:lumOff val="0"/>
                  <a:alphaOff val="0"/>
                </a:sysClr>
              </a:solidFill>
              <a:latin typeface="Calibri" panose="020F0502020204030204"/>
              <a:ea typeface="+mn-ea"/>
              <a:cs typeface="+mn-cs"/>
            </a:rPr>
            <a:t>Mișcarea </a:t>
          </a:r>
        </a:p>
        <a:p>
          <a:pPr marL="0" lvl="0" indent="0" algn="ctr" defTabSz="1111250">
            <a:lnSpc>
              <a:spcPct val="90000"/>
            </a:lnSpc>
            <a:spcBef>
              <a:spcPct val="0"/>
            </a:spcBef>
            <a:spcAft>
              <a:spcPct val="35000"/>
            </a:spcAft>
            <a:buNone/>
          </a:pPr>
          <a:r>
            <a:rPr lang="ro-MD" sz="2500" kern="1200" dirty="0">
              <a:solidFill>
                <a:sysClr val="windowText" lastClr="000000">
                  <a:hueOff val="0"/>
                  <a:satOff val="0"/>
                  <a:lumOff val="0"/>
                  <a:alphaOff val="0"/>
                </a:sysClr>
              </a:solidFill>
              <a:latin typeface="Calibri" panose="020F0502020204030204"/>
              <a:ea typeface="+mn-ea"/>
              <a:cs typeface="+mn-cs"/>
            </a:rPr>
            <a:t>purtătorilor de sarcină</a:t>
          </a:r>
          <a:endParaRPr lang="en-US" sz="2500" kern="1200" dirty="0">
            <a:solidFill>
              <a:sysClr val="windowText" lastClr="000000">
                <a:hueOff val="0"/>
                <a:satOff val="0"/>
                <a:lumOff val="0"/>
                <a:alphaOff val="0"/>
              </a:sysClr>
            </a:solidFill>
            <a:latin typeface="Calibri" panose="020F0502020204030204"/>
            <a:ea typeface="+mn-ea"/>
            <a:cs typeface="+mn-cs"/>
          </a:endParaRPr>
        </a:p>
      </dsp:txBody>
      <dsp:txXfrm>
        <a:off x="2049530" y="411339"/>
        <a:ext cx="3086713" cy="1064362"/>
      </dsp:txXfrm>
    </dsp:sp>
    <dsp:sp modelId="{CEE267B3-87C9-4976-901A-9EAB9FD0EFFE}">
      <dsp:nvSpPr>
        <dsp:cNvPr id="0" name=""/>
        <dsp:cNvSpPr/>
      </dsp:nvSpPr>
      <dsp:spPr>
        <a:xfrm>
          <a:off x="802282" y="1649581"/>
          <a:ext cx="2626958" cy="113059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9D440-70AE-4C65-9728-58548AB42CB4}">
      <dsp:nvSpPr>
        <dsp:cNvPr id="0" name=""/>
        <dsp:cNvSpPr/>
      </dsp:nvSpPr>
      <dsp:spPr>
        <a:xfrm>
          <a:off x="1000111" y="1837518"/>
          <a:ext cx="2626958" cy="113059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o-MD" sz="2500" kern="1200" dirty="0">
              <a:solidFill>
                <a:sysClr val="windowText" lastClr="000000">
                  <a:hueOff val="0"/>
                  <a:satOff val="0"/>
                  <a:lumOff val="0"/>
                  <a:alphaOff val="0"/>
                </a:sysClr>
              </a:solidFill>
              <a:latin typeface="Calibri" panose="020F0502020204030204"/>
              <a:ea typeface="+mn-ea"/>
              <a:cs typeface="+mn-cs"/>
            </a:rPr>
            <a:t>Ordonată </a:t>
          </a:r>
        </a:p>
        <a:p>
          <a:pPr marL="0" lvl="0" indent="0" algn="ctr" defTabSz="1111250">
            <a:lnSpc>
              <a:spcPct val="90000"/>
            </a:lnSpc>
            <a:spcBef>
              <a:spcPct val="0"/>
            </a:spcBef>
            <a:spcAft>
              <a:spcPct val="35000"/>
            </a:spcAft>
            <a:buNone/>
          </a:pPr>
          <a:r>
            <a:rPr lang="ro-MD" sz="2500" kern="1200" dirty="0">
              <a:solidFill>
                <a:sysClr val="windowText" lastClr="000000">
                  <a:hueOff val="0"/>
                  <a:satOff val="0"/>
                  <a:lumOff val="0"/>
                  <a:alphaOff val="0"/>
                </a:sysClr>
              </a:solidFill>
              <a:latin typeface="Calibri" panose="020F0502020204030204"/>
              <a:ea typeface="+mn-ea"/>
              <a:cs typeface="+mn-cs"/>
            </a:rPr>
            <a:t>(curent electric)</a:t>
          </a:r>
          <a:endParaRPr lang="en-US" sz="2500" kern="1200" dirty="0">
            <a:solidFill>
              <a:sysClr val="windowText" lastClr="000000">
                <a:hueOff val="0"/>
                <a:satOff val="0"/>
                <a:lumOff val="0"/>
                <a:alphaOff val="0"/>
              </a:sysClr>
            </a:solidFill>
            <a:latin typeface="Calibri" panose="020F0502020204030204"/>
            <a:ea typeface="+mn-ea"/>
            <a:cs typeface="+mn-cs"/>
          </a:endParaRPr>
        </a:p>
      </dsp:txBody>
      <dsp:txXfrm>
        <a:off x="1033225" y="1870632"/>
        <a:ext cx="2560730" cy="1064362"/>
      </dsp:txXfrm>
    </dsp:sp>
    <dsp:sp modelId="{E2C4ADCD-2EDD-44E2-9C88-5CC04B312EAD}">
      <dsp:nvSpPr>
        <dsp:cNvPr id="0" name=""/>
        <dsp:cNvSpPr/>
      </dsp:nvSpPr>
      <dsp:spPr>
        <a:xfrm>
          <a:off x="137475" y="3297988"/>
          <a:ext cx="1780457" cy="113059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4F9C7-0CCD-4085-92DC-276F183A52EC}">
      <dsp:nvSpPr>
        <dsp:cNvPr id="0" name=""/>
        <dsp:cNvSpPr/>
      </dsp:nvSpPr>
      <dsp:spPr>
        <a:xfrm>
          <a:off x="335304" y="3485925"/>
          <a:ext cx="1780457" cy="113059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o-MD" sz="2500" kern="1200">
              <a:solidFill>
                <a:sysClr val="windowText" lastClr="000000">
                  <a:hueOff val="0"/>
                  <a:satOff val="0"/>
                  <a:lumOff val="0"/>
                  <a:alphaOff val="0"/>
                </a:sysClr>
              </a:solidFill>
              <a:latin typeface="Calibri" panose="020F0502020204030204"/>
              <a:ea typeface="+mn-ea"/>
              <a:cs typeface="+mn-cs"/>
            </a:rPr>
            <a:t>Difuzia</a:t>
          </a:r>
          <a:endParaRPr lang="en-US" sz="2500" kern="1200">
            <a:solidFill>
              <a:sysClr val="windowText" lastClr="000000">
                <a:hueOff val="0"/>
                <a:satOff val="0"/>
                <a:lumOff val="0"/>
                <a:alphaOff val="0"/>
              </a:sysClr>
            </a:solidFill>
            <a:latin typeface="Calibri" panose="020F0502020204030204"/>
            <a:ea typeface="+mn-ea"/>
            <a:cs typeface="+mn-cs"/>
          </a:endParaRPr>
        </a:p>
      </dsp:txBody>
      <dsp:txXfrm>
        <a:off x="368418" y="3519039"/>
        <a:ext cx="1714229" cy="1064362"/>
      </dsp:txXfrm>
    </dsp:sp>
    <dsp:sp modelId="{C3390F27-0343-4CC3-8944-10956CEDE75A}">
      <dsp:nvSpPr>
        <dsp:cNvPr id="0" name=""/>
        <dsp:cNvSpPr/>
      </dsp:nvSpPr>
      <dsp:spPr>
        <a:xfrm>
          <a:off x="2313590" y="3297988"/>
          <a:ext cx="1780457" cy="113059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8A4755-598D-435D-8DAF-7E1890116A5D}">
      <dsp:nvSpPr>
        <dsp:cNvPr id="0" name=""/>
        <dsp:cNvSpPr/>
      </dsp:nvSpPr>
      <dsp:spPr>
        <a:xfrm>
          <a:off x="2511419" y="3485925"/>
          <a:ext cx="1780457" cy="113059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o-MD" sz="2500" kern="1200">
              <a:solidFill>
                <a:sysClr val="windowText" lastClr="000000">
                  <a:hueOff val="0"/>
                  <a:satOff val="0"/>
                  <a:lumOff val="0"/>
                  <a:alphaOff val="0"/>
                </a:sysClr>
              </a:solidFill>
              <a:latin typeface="Calibri" panose="020F0502020204030204"/>
              <a:ea typeface="+mn-ea"/>
              <a:cs typeface="+mn-cs"/>
            </a:rPr>
            <a:t>Drift</a:t>
          </a:r>
          <a:endParaRPr lang="en-US" sz="2500" kern="1200">
            <a:solidFill>
              <a:sysClr val="windowText" lastClr="000000">
                <a:hueOff val="0"/>
                <a:satOff val="0"/>
                <a:lumOff val="0"/>
                <a:alphaOff val="0"/>
              </a:sysClr>
            </a:solidFill>
            <a:latin typeface="Calibri" panose="020F0502020204030204"/>
            <a:ea typeface="+mn-ea"/>
            <a:cs typeface="+mn-cs"/>
          </a:endParaRPr>
        </a:p>
      </dsp:txBody>
      <dsp:txXfrm>
        <a:off x="2544533" y="3519039"/>
        <a:ext cx="1714229" cy="1064362"/>
      </dsp:txXfrm>
    </dsp:sp>
    <dsp:sp modelId="{41C718E1-6DCD-43F2-BE87-70A776B8E0C4}">
      <dsp:nvSpPr>
        <dsp:cNvPr id="0" name=""/>
        <dsp:cNvSpPr/>
      </dsp:nvSpPr>
      <dsp:spPr>
        <a:xfrm>
          <a:off x="3824898" y="1649581"/>
          <a:ext cx="1780457" cy="113059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D3EA02-DADD-4C38-BC1B-CA3996A8415B}">
      <dsp:nvSpPr>
        <dsp:cNvPr id="0" name=""/>
        <dsp:cNvSpPr/>
      </dsp:nvSpPr>
      <dsp:spPr>
        <a:xfrm>
          <a:off x="4022726" y="1837518"/>
          <a:ext cx="1780457" cy="113059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o-MD" sz="2500" kern="1200">
              <a:solidFill>
                <a:sysClr val="windowText" lastClr="000000">
                  <a:hueOff val="0"/>
                  <a:satOff val="0"/>
                  <a:lumOff val="0"/>
                  <a:alphaOff val="0"/>
                </a:sysClr>
              </a:solidFill>
              <a:latin typeface="Calibri" panose="020F0502020204030204"/>
              <a:ea typeface="+mn-ea"/>
              <a:cs typeface="+mn-cs"/>
            </a:rPr>
            <a:t>Haotică (termică)</a:t>
          </a:r>
          <a:endParaRPr lang="en-US" sz="2500" kern="1200">
            <a:solidFill>
              <a:sysClr val="windowText" lastClr="000000">
                <a:hueOff val="0"/>
                <a:satOff val="0"/>
                <a:lumOff val="0"/>
                <a:alphaOff val="0"/>
              </a:sysClr>
            </a:solidFill>
            <a:latin typeface="Calibri" panose="020F0502020204030204"/>
            <a:ea typeface="+mn-ea"/>
            <a:cs typeface="+mn-cs"/>
          </a:endParaRPr>
        </a:p>
      </dsp:txBody>
      <dsp:txXfrm>
        <a:off x="4055840" y="1870632"/>
        <a:ext cx="1714229" cy="10643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eaLnBrk="1" hangingPunct="1">
              <a:defRPr sz="1300"/>
            </a:lvl1pPr>
          </a:lstStyle>
          <a:p>
            <a:pPr>
              <a:defRPr/>
            </a:pPr>
            <a:r>
              <a:rPr lang="en-US" altLang="zh-CN"/>
              <a:t>Microelectronic Circuits Zhou Lingling</a:t>
            </a:r>
          </a:p>
        </p:txBody>
      </p:sp>
      <p:sp>
        <p:nvSpPr>
          <p:cNvPr id="120835"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ltLang="ru-RU"/>
          </a:p>
        </p:txBody>
      </p:sp>
      <p:sp>
        <p:nvSpPr>
          <p:cNvPr id="120836"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eaLnBrk="1" hangingPunct="1">
              <a:defRPr sz="1300"/>
            </a:lvl1pPr>
          </a:lstStyle>
          <a:p>
            <a:pPr>
              <a:defRPr/>
            </a:pPr>
            <a:endParaRPr lang="en-US" altLang="ru-RU"/>
          </a:p>
        </p:txBody>
      </p:sp>
      <p:sp>
        <p:nvSpPr>
          <p:cNvPr id="120837"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36EF381D-EEE4-4F1A-984E-04CBBB09F612}" type="slidenum">
              <a:rPr lang="en-US" altLang="ru-RU"/>
              <a:pPr>
                <a:defRPr/>
              </a:pPr>
              <a:t>‹#›</a:t>
            </a:fld>
            <a:endParaRPr lang="en-US" altLang="ru-RU"/>
          </a:p>
        </p:txBody>
      </p:sp>
    </p:spTree>
    <p:extLst>
      <p:ext uri="{BB962C8B-B14F-4D97-AF65-F5344CB8AC3E}">
        <p14:creationId xmlns:p14="http://schemas.microsoft.com/office/powerpoint/2010/main" val="3032016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eaLnBrk="1" hangingPunct="1">
              <a:defRPr sz="1300"/>
            </a:lvl1pPr>
          </a:lstStyle>
          <a:p>
            <a:pPr>
              <a:defRPr/>
            </a:pPr>
            <a:r>
              <a:rPr lang="en-US" altLang="zh-CN"/>
              <a:t>Microelectronic Circuits Zhou Lingling</a:t>
            </a:r>
          </a:p>
        </p:txBody>
      </p:sp>
      <p:sp>
        <p:nvSpPr>
          <p:cNvPr id="118787"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ltLang="ru-RU"/>
          </a:p>
        </p:txBody>
      </p:sp>
      <p:sp>
        <p:nvSpPr>
          <p:cNvPr id="205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8789"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altLang="ru-RU" noProof="0"/>
              <a:t>Click to edit Master text styles</a:t>
            </a:r>
          </a:p>
          <a:p>
            <a:pPr lvl="1"/>
            <a:r>
              <a:rPr lang="en-US" altLang="ru-RU" noProof="0"/>
              <a:t>Second level</a:t>
            </a:r>
          </a:p>
          <a:p>
            <a:pPr lvl="2"/>
            <a:r>
              <a:rPr lang="en-US" altLang="ru-RU" noProof="0"/>
              <a:t>Third level</a:t>
            </a:r>
          </a:p>
          <a:p>
            <a:pPr lvl="3"/>
            <a:r>
              <a:rPr lang="en-US" altLang="ru-RU" noProof="0"/>
              <a:t>Fourth level</a:t>
            </a:r>
          </a:p>
          <a:p>
            <a:pPr lvl="4"/>
            <a:r>
              <a:rPr lang="en-US" altLang="ru-RU" noProof="0"/>
              <a:t>Fifth level</a:t>
            </a:r>
          </a:p>
        </p:txBody>
      </p:sp>
      <p:sp>
        <p:nvSpPr>
          <p:cNvPr id="118790"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eaLnBrk="1" hangingPunct="1">
              <a:defRPr sz="1300"/>
            </a:lvl1pPr>
          </a:lstStyle>
          <a:p>
            <a:pPr>
              <a:defRPr/>
            </a:pPr>
            <a:endParaRPr lang="en-US" altLang="ru-RU"/>
          </a:p>
        </p:txBody>
      </p:sp>
      <p:sp>
        <p:nvSpPr>
          <p:cNvPr id="118791"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EBF9DE0-2C70-4A14-80BD-585B2E6B1298}" type="slidenum">
              <a:rPr lang="en-US" altLang="ru-RU"/>
              <a:pPr>
                <a:defRPr/>
              </a:pPr>
              <a:t>‹#›</a:t>
            </a:fld>
            <a:endParaRPr lang="en-US" altLang="ru-RU"/>
          </a:p>
        </p:txBody>
      </p:sp>
    </p:spTree>
    <p:extLst>
      <p:ext uri="{BB962C8B-B14F-4D97-AF65-F5344CB8AC3E}">
        <p14:creationId xmlns:p14="http://schemas.microsoft.com/office/powerpoint/2010/main" val="149290496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300"/>
              <a:t>Microelectronic Circuits Zhou Lingling</a:t>
            </a:r>
          </a:p>
        </p:txBody>
      </p:sp>
      <p:sp>
        <p:nvSpPr>
          <p:cNvPr id="5123" name="Rectangle 2050"/>
          <p:cNvSpPr>
            <a:spLocks noGrp="1" noRot="1" noChangeAspect="1" noChangeArrowheads="1" noTextEdit="1"/>
          </p:cNvSpPr>
          <p:nvPr>
            <p:ph type="sldImg"/>
          </p:nvPr>
        </p:nvSpPr>
        <p:spPr>
          <a:xfrm>
            <a:off x="992188" y="768350"/>
            <a:ext cx="5114925" cy="3836988"/>
          </a:xfrm>
          <a:ln/>
        </p:spPr>
      </p:sp>
      <p:sp>
        <p:nvSpPr>
          <p:cNvPr id="5124" name="Rectangle 2051"/>
          <p:cNvSpPr>
            <a:spLocks noGrp="1" noChangeArrowheads="1"/>
          </p:cNvSpPr>
          <p:nvPr>
            <p:ph type="body" idx="1"/>
          </p:nvPr>
        </p:nvSpPr>
        <p:spPr>
          <a:noFill/>
        </p:spPr>
        <p:txBody>
          <a:bodyPr/>
          <a:lstStyle/>
          <a:p>
            <a:pPr eaLnBrk="1" hangingPunct="1"/>
            <a:endParaRPr lang="ru-RU" altLang="ru-RU"/>
          </a:p>
        </p:txBody>
      </p:sp>
    </p:spTree>
    <p:extLst>
      <p:ext uri="{BB962C8B-B14F-4D97-AF65-F5344CB8AC3E}">
        <p14:creationId xmlns:p14="http://schemas.microsoft.com/office/powerpoint/2010/main" val="289211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92188" y="768350"/>
            <a:ext cx="5114925" cy="3836988"/>
          </a:xfrm>
          <a:ln/>
        </p:spPr>
      </p:sp>
      <p:sp>
        <p:nvSpPr>
          <p:cNvPr id="16387" name="Notes Placeholder 2"/>
          <p:cNvSpPr>
            <a:spLocks noGrp="1"/>
          </p:cNvSpPr>
          <p:nvPr>
            <p:ph type="body" idx="1"/>
          </p:nvPr>
        </p:nvSpPr>
        <p:spPr>
          <a:noFill/>
        </p:spPr>
        <p:txBody>
          <a:bodyPr/>
          <a:lstStyle/>
          <a:p>
            <a:endParaRPr lang="en-GB" altLang="en-US" dirty="0"/>
          </a:p>
        </p:txBody>
      </p:sp>
      <p:sp>
        <p:nvSpPr>
          <p:cNvPr id="16388" name="Header Placeholder 3"/>
          <p:cNvSpPr>
            <a:spLocks noGrp="1"/>
          </p:cNvSpPr>
          <p:nvPr>
            <p:ph type="hdr" sz="quarter"/>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300"/>
              <a:t>Microelectronic Circuits Zhou Lingling</a:t>
            </a:r>
          </a:p>
        </p:txBody>
      </p:sp>
      <p:sp>
        <p:nvSpPr>
          <p:cNvPr id="16389" name="Slide Number Placeholder 4"/>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E60BAA34-1E5A-45BA-859A-D114C04AA8C2}" type="slidenum">
              <a:rPr lang="en-US" altLang="ru-RU" sz="1300" smtClean="0"/>
              <a:pPr/>
              <a:t>10</a:t>
            </a:fld>
            <a:endParaRPr lang="en-US" altLang="ru-RU" sz="1300"/>
          </a:p>
        </p:txBody>
      </p:sp>
    </p:spTree>
    <p:extLst>
      <p:ext uri="{BB962C8B-B14F-4D97-AF65-F5344CB8AC3E}">
        <p14:creationId xmlns:p14="http://schemas.microsoft.com/office/powerpoint/2010/main" val="230969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992188" y="768350"/>
            <a:ext cx="5114925" cy="3836988"/>
          </a:xfrm>
          <a:ln/>
        </p:spPr>
      </p:sp>
      <p:sp>
        <p:nvSpPr>
          <p:cNvPr id="27651" name="Notes Placeholder 2"/>
          <p:cNvSpPr>
            <a:spLocks noGrp="1"/>
          </p:cNvSpPr>
          <p:nvPr>
            <p:ph type="body" idx="1"/>
          </p:nvPr>
        </p:nvSpPr>
        <p:spPr>
          <a:noFill/>
        </p:spPr>
        <p:txBody>
          <a:bodyPr/>
          <a:lstStyle/>
          <a:p>
            <a:endParaRPr lang="en-GB" altLang="en-US"/>
          </a:p>
        </p:txBody>
      </p:sp>
      <p:sp>
        <p:nvSpPr>
          <p:cNvPr id="27652" name="Header Placeholder 3"/>
          <p:cNvSpPr>
            <a:spLocks noGrp="1"/>
          </p:cNvSpPr>
          <p:nvPr>
            <p:ph type="hdr" sz="quarter"/>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300"/>
              <a:t>Microelectronic Circuits Zhou Lingling</a:t>
            </a:r>
          </a:p>
        </p:txBody>
      </p:sp>
      <p:sp>
        <p:nvSpPr>
          <p:cNvPr id="27653" name="Slide Number Placeholder 4"/>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B27B37BA-0207-46CD-9071-4B06CC39BD58}" type="slidenum">
              <a:rPr lang="en-US" altLang="ru-RU" sz="1300" smtClean="0"/>
              <a:pPr/>
              <a:t>47</a:t>
            </a:fld>
            <a:endParaRPr lang="en-US" altLang="ru-RU" sz="1300"/>
          </a:p>
        </p:txBody>
      </p:sp>
    </p:spTree>
    <p:extLst>
      <p:ext uri="{BB962C8B-B14F-4D97-AF65-F5344CB8AC3E}">
        <p14:creationId xmlns:p14="http://schemas.microsoft.com/office/powerpoint/2010/main" val="79516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992188" y="768350"/>
            <a:ext cx="5114925" cy="3836988"/>
          </a:xfrm>
          <a:ln/>
        </p:spPr>
      </p:sp>
      <p:sp>
        <p:nvSpPr>
          <p:cNvPr id="95235" name="Notes Placeholder 2"/>
          <p:cNvSpPr>
            <a:spLocks noGrp="1"/>
          </p:cNvSpPr>
          <p:nvPr>
            <p:ph type="body" idx="1"/>
          </p:nvPr>
        </p:nvSpPr>
        <p:spPr>
          <a:noFill/>
        </p:spPr>
        <p:txBody>
          <a:bodyPr/>
          <a:lstStyle/>
          <a:p>
            <a:endParaRPr lang="en-GB" altLang="en-US"/>
          </a:p>
        </p:txBody>
      </p:sp>
      <p:sp>
        <p:nvSpPr>
          <p:cNvPr id="95236" name="Header Placeholder 3"/>
          <p:cNvSpPr>
            <a:spLocks noGrp="1"/>
          </p:cNvSpPr>
          <p:nvPr>
            <p:ph type="hdr" sz="quarter"/>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300"/>
              <a:t>Microelectronic Circuits Zhou Lingling</a:t>
            </a:r>
          </a:p>
        </p:txBody>
      </p:sp>
      <p:sp>
        <p:nvSpPr>
          <p:cNvPr id="95237" name="Slide Number Placeholder 4"/>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848F40D8-CB03-458A-B19A-3E3FE88D8C57}" type="slidenum">
              <a:rPr lang="en-US" altLang="ru-RU" sz="1300" smtClean="0"/>
              <a:pPr/>
              <a:t>77</a:t>
            </a:fld>
            <a:endParaRPr lang="en-US" altLang="ru-RU" sz="1300"/>
          </a:p>
        </p:txBody>
      </p:sp>
    </p:spTree>
    <p:extLst>
      <p:ext uri="{BB962C8B-B14F-4D97-AF65-F5344CB8AC3E}">
        <p14:creationId xmlns:p14="http://schemas.microsoft.com/office/powerpoint/2010/main" val="236596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1C9AECFD-5464-489F-A59B-60B9249298B4}" type="slidenum">
              <a:rPr lang="en-US" altLang="ru-RU" sz="1200" smtClean="0"/>
              <a:pPr/>
              <a:t>79</a:t>
            </a:fld>
            <a:endParaRPr lang="en-US" altLang="ru-RU" sz="1200"/>
          </a:p>
        </p:txBody>
      </p:sp>
      <p:sp>
        <p:nvSpPr>
          <p:cNvPr id="100355" name="Rectangle 2"/>
          <p:cNvSpPr>
            <a:spLocks noGrp="1" noRot="1" noChangeAspect="1" noChangeArrowheads="1" noTextEdit="1"/>
          </p:cNvSpPr>
          <p:nvPr>
            <p:ph type="sldImg"/>
          </p:nvPr>
        </p:nvSpPr>
        <p:spPr>
          <a:xfrm>
            <a:off x="992188" y="768350"/>
            <a:ext cx="5114925" cy="3836988"/>
          </a:xfrm>
          <a:ln/>
        </p:spPr>
      </p:sp>
      <p:sp>
        <p:nvSpPr>
          <p:cNvPr id="100356" name="Rectangle 3"/>
          <p:cNvSpPr>
            <a:spLocks noGrp="1" noChangeArrowheads="1"/>
          </p:cNvSpPr>
          <p:nvPr>
            <p:ph type="body" idx="1"/>
          </p:nvPr>
        </p:nvSpPr>
        <p:spPr>
          <a:noFill/>
        </p:spPr>
        <p:txBody>
          <a:bodyPr/>
          <a:lstStyle/>
          <a:p>
            <a:pPr eaLnBrk="1" hangingPunct="1"/>
            <a:endParaRPr lang="ru-RU" altLang="ru-RU"/>
          </a:p>
        </p:txBody>
      </p:sp>
    </p:spTree>
    <p:extLst>
      <p:ext uri="{BB962C8B-B14F-4D97-AF65-F5344CB8AC3E}">
        <p14:creationId xmlns:p14="http://schemas.microsoft.com/office/powerpoint/2010/main" val="372582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C91CE83D-F93C-4652-A0F4-9D6DDC61333A}" type="datetime1">
              <a:rPr lang="zh-CN" altLang="en-US"/>
              <a:pPr>
                <a:defRPr/>
              </a:pPr>
              <a:t>2024/2/3</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6" name="Rectangle 6"/>
          <p:cNvSpPr>
            <a:spLocks noGrp="1" noChangeArrowheads="1"/>
          </p:cNvSpPr>
          <p:nvPr>
            <p:ph type="sldNum" sz="quarter" idx="12"/>
          </p:nvPr>
        </p:nvSpPr>
        <p:spPr>
          <a:ln/>
        </p:spPr>
        <p:txBody>
          <a:bodyPr/>
          <a:lstStyle>
            <a:lvl1pPr>
              <a:defRPr/>
            </a:lvl1pPr>
          </a:lstStyle>
          <a:p>
            <a:pPr>
              <a:defRPr/>
            </a:pPr>
            <a:fld id="{90E0DB56-42B4-4F04-8F81-29035AF801B1}" type="slidenum">
              <a:rPr lang="zh-CN" altLang="en-US"/>
              <a:pPr>
                <a:defRPr/>
              </a:pPr>
              <a:t>‹#›</a:t>
            </a:fld>
            <a:endParaRPr lang="zh-CN" altLang="en-US"/>
          </a:p>
        </p:txBody>
      </p:sp>
    </p:spTree>
    <p:extLst>
      <p:ext uri="{BB962C8B-B14F-4D97-AF65-F5344CB8AC3E}">
        <p14:creationId xmlns:p14="http://schemas.microsoft.com/office/powerpoint/2010/main" val="112644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C2FC529A-2200-4DC8-8E5A-2D3138D296FD}" type="datetime1">
              <a:rPr lang="zh-CN" altLang="en-US"/>
              <a:pPr>
                <a:defRPr/>
              </a:pPr>
              <a:t>2024/2/3</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6" name="Rectangle 6"/>
          <p:cNvSpPr>
            <a:spLocks noGrp="1" noChangeArrowheads="1"/>
          </p:cNvSpPr>
          <p:nvPr>
            <p:ph type="sldNum" sz="quarter" idx="12"/>
          </p:nvPr>
        </p:nvSpPr>
        <p:spPr>
          <a:ln/>
        </p:spPr>
        <p:txBody>
          <a:bodyPr/>
          <a:lstStyle>
            <a:lvl1pPr>
              <a:defRPr/>
            </a:lvl1pPr>
          </a:lstStyle>
          <a:p>
            <a:pPr>
              <a:defRPr/>
            </a:pPr>
            <a:fld id="{1B4F6EC5-5342-447D-9F01-C4AE65BC427D}" type="slidenum">
              <a:rPr lang="zh-CN" altLang="en-US"/>
              <a:pPr>
                <a:defRPr/>
              </a:pPr>
              <a:t>‹#›</a:t>
            </a:fld>
            <a:endParaRPr lang="zh-CN" altLang="en-US"/>
          </a:p>
        </p:txBody>
      </p:sp>
    </p:spTree>
    <p:extLst>
      <p:ext uri="{BB962C8B-B14F-4D97-AF65-F5344CB8AC3E}">
        <p14:creationId xmlns:p14="http://schemas.microsoft.com/office/powerpoint/2010/main" val="198780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0AFD24F7-89D3-4DF0-B3A9-B350CBA966AD}" type="datetime1">
              <a:rPr lang="zh-CN" altLang="en-US"/>
              <a:pPr>
                <a:defRPr/>
              </a:pPr>
              <a:t>2024/2/3</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6" name="Rectangle 6"/>
          <p:cNvSpPr>
            <a:spLocks noGrp="1" noChangeArrowheads="1"/>
          </p:cNvSpPr>
          <p:nvPr>
            <p:ph type="sldNum" sz="quarter" idx="12"/>
          </p:nvPr>
        </p:nvSpPr>
        <p:spPr>
          <a:ln/>
        </p:spPr>
        <p:txBody>
          <a:bodyPr/>
          <a:lstStyle>
            <a:lvl1pPr>
              <a:defRPr/>
            </a:lvl1pPr>
          </a:lstStyle>
          <a:p>
            <a:pPr>
              <a:defRPr/>
            </a:pPr>
            <a:fld id="{41D9FBA0-31FF-4DC2-8AE1-BF9D9C578BFA}" type="slidenum">
              <a:rPr lang="zh-CN" altLang="en-US"/>
              <a:pPr>
                <a:defRPr/>
              </a:pPr>
              <a:t>‹#›</a:t>
            </a:fld>
            <a:endParaRPr lang="zh-CN" altLang="en-US"/>
          </a:p>
        </p:txBody>
      </p:sp>
    </p:spTree>
    <p:extLst>
      <p:ext uri="{BB962C8B-B14F-4D97-AF65-F5344CB8AC3E}">
        <p14:creationId xmlns:p14="http://schemas.microsoft.com/office/powerpoint/2010/main" val="109230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7848600" cy="762000"/>
          </a:xfrm>
        </p:spPr>
        <p:txBody>
          <a:bodyPr/>
          <a:lstStyle/>
          <a:p>
            <a:r>
              <a:rPr lang="ru-RU"/>
              <a:t>Образец заголовка</a:t>
            </a:r>
          </a:p>
        </p:txBody>
      </p:sp>
      <p:sp>
        <p:nvSpPr>
          <p:cNvPr id="3" name="Текст 2"/>
          <p:cNvSpPr>
            <a:spLocks noGrp="1"/>
          </p:cNvSpPr>
          <p:nvPr>
            <p:ph type="body" sz="half" idx="1"/>
          </p:nvPr>
        </p:nvSpPr>
        <p:spPr>
          <a:xfrm>
            <a:off x="685800" y="4495800"/>
            <a:ext cx="3810000" cy="1828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4495800"/>
            <a:ext cx="3810000" cy="83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5486400"/>
            <a:ext cx="3810000" cy="83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18"/>
          <p:cNvSpPr>
            <a:spLocks noGrp="1" noChangeArrowheads="1"/>
          </p:cNvSpPr>
          <p:nvPr>
            <p:ph type="ftr" sz="quarter" idx="10"/>
          </p:nvPr>
        </p:nvSpPr>
        <p:spPr/>
        <p:txBody>
          <a:bodyPr/>
          <a:lstStyle>
            <a:lvl1pPr>
              <a:defRPr/>
            </a:lvl1pPr>
          </a:lstStyle>
          <a:p>
            <a:pPr>
              <a:defRPr/>
            </a:pPr>
            <a:endParaRPr lang="en-US" altLang="ru-RU"/>
          </a:p>
        </p:txBody>
      </p:sp>
      <p:sp>
        <p:nvSpPr>
          <p:cNvPr id="7" name="Rectangle 19"/>
          <p:cNvSpPr>
            <a:spLocks noGrp="1" noChangeArrowheads="1"/>
          </p:cNvSpPr>
          <p:nvPr>
            <p:ph type="sldNum" sz="quarter" idx="11"/>
          </p:nvPr>
        </p:nvSpPr>
        <p:spPr/>
        <p:txBody>
          <a:bodyPr/>
          <a:lstStyle>
            <a:lvl1pPr>
              <a:defRPr/>
            </a:lvl1pPr>
          </a:lstStyle>
          <a:p>
            <a:pPr>
              <a:defRPr/>
            </a:pPr>
            <a:fld id="{B7CC8948-80B6-40AD-917D-107C452BE203}" type="slidenum">
              <a:rPr lang="en-US" altLang="ru-RU"/>
              <a:pPr>
                <a:defRPr/>
              </a:pPr>
              <a:t>‹#›</a:t>
            </a:fld>
            <a:endParaRPr lang="en-US" altLang="ru-RU"/>
          </a:p>
        </p:txBody>
      </p:sp>
    </p:spTree>
    <p:extLst>
      <p:ext uri="{BB962C8B-B14F-4D97-AF65-F5344CB8AC3E}">
        <p14:creationId xmlns:p14="http://schemas.microsoft.com/office/powerpoint/2010/main" val="274475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95D67EFE-27A3-4709-B678-6CE7C37FFD2E}" type="datetime1">
              <a:rPr lang="zh-CN" altLang="en-US"/>
              <a:pPr>
                <a:defRPr/>
              </a:pPr>
              <a:t>2024/2/3</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6" name="Rectangle 6"/>
          <p:cNvSpPr>
            <a:spLocks noGrp="1" noChangeArrowheads="1"/>
          </p:cNvSpPr>
          <p:nvPr>
            <p:ph type="sldNum" sz="quarter" idx="12"/>
          </p:nvPr>
        </p:nvSpPr>
        <p:spPr>
          <a:ln/>
        </p:spPr>
        <p:txBody>
          <a:bodyPr/>
          <a:lstStyle>
            <a:lvl1pPr>
              <a:defRPr/>
            </a:lvl1pPr>
          </a:lstStyle>
          <a:p>
            <a:pPr>
              <a:defRPr/>
            </a:pPr>
            <a:fld id="{B429C00D-C9B5-4A7D-902B-CBF58E2D6B28}" type="slidenum">
              <a:rPr lang="zh-CN" altLang="en-US"/>
              <a:pPr>
                <a:defRPr/>
              </a:pPr>
              <a:t>‹#›</a:t>
            </a:fld>
            <a:endParaRPr lang="zh-CN" altLang="en-US"/>
          </a:p>
        </p:txBody>
      </p:sp>
    </p:spTree>
    <p:extLst>
      <p:ext uri="{BB962C8B-B14F-4D97-AF65-F5344CB8AC3E}">
        <p14:creationId xmlns:p14="http://schemas.microsoft.com/office/powerpoint/2010/main" val="212601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14C171C2-6BD5-4F0A-BE14-4F494FC3619A}" type="datetime1">
              <a:rPr lang="zh-CN" altLang="en-US"/>
              <a:pPr>
                <a:defRPr/>
              </a:pPr>
              <a:t>2024/2/3</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6" name="Rectangle 6"/>
          <p:cNvSpPr>
            <a:spLocks noGrp="1" noChangeArrowheads="1"/>
          </p:cNvSpPr>
          <p:nvPr>
            <p:ph type="sldNum" sz="quarter" idx="12"/>
          </p:nvPr>
        </p:nvSpPr>
        <p:spPr>
          <a:ln/>
        </p:spPr>
        <p:txBody>
          <a:bodyPr/>
          <a:lstStyle>
            <a:lvl1pPr>
              <a:defRPr/>
            </a:lvl1pPr>
          </a:lstStyle>
          <a:p>
            <a:pPr>
              <a:defRPr/>
            </a:pPr>
            <a:fld id="{99995961-AD96-4840-94F7-413B45352C21}" type="slidenum">
              <a:rPr lang="zh-CN" altLang="en-US"/>
              <a:pPr>
                <a:defRPr/>
              </a:pPr>
              <a:t>‹#›</a:t>
            </a:fld>
            <a:endParaRPr lang="zh-CN" altLang="en-US"/>
          </a:p>
        </p:txBody>
      </p:sp>
    </p:spTree>
    <p:extLst>
      <p:ext uri="{BB962C8B-B14F-4D97-AF65-F5344CB8AC3E}">
        <p14:creationId xmlns:p14="http://schemas.microsoft.com/office/powerpoint/2010/main" val="246576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58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fld id="{1B8F2988-586E-4514-B057-E2F44C94B68B}" type="datetime1">
              <a:rPr lang="zh-CN" altLang="en-US"/>
              <a:pPr>
                <a:defRPr/>
              </a:pPr>
              <a:t>2024/2/3</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7" name="Rectangle 6"/>
          <p:cNvSpPr>
            <a:spLocks noGrp="1" noChangeArrowheads="1"/>
          </p:cNvSpPr>
          <p:nvPr>
            <p:ph type="sldNum" sz="quarter" idx="12"/>
          </p:nvPr>
        </p:nvSpPr>
        <p:spPr>
          <a:ln/>
        </p:spPr>
        <p:txBody>
          <a:bodyPr/>
          <a:lstStyle>
            <a:lvl1pPr>
              <a:defRPr/>
            </a:lvl1pPr>
          </a:lstStyle>
          <a:p>
            <a:pPr>
              <a:defRPr/>
            </a:pPr>
            <a:fld id="{DE4F493F-482C-4F6C-9546-79F769CFDDE0}" type="slidenum">
              <a:rPr lang="zh-CN" altLang="en-US"/>
              <a:pPr>
                <a:defRPr/>
              </a:pPr>
              <a:t>‹#›</a:t>
            </a:fld>
            <a:endParaRPr lang="zh-CN" altLang="en-US"/>
          </a:p>
        </p:txBody>
      </p:sp>
    </p:spTree>
    <p:extLst>
      <p:ext uri="{BB962C8B-B14F-4D97-AF65-F5344CB8AC3E}">
        <p14:creationId xmlns:p14="http://schemas.microsoft.com/office/powerpoint/2010/main" val="26054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fld id="{1DA4C334-912B-48A5-8A69-CDFF0D32778E}" type="datetime1">
              <a:rPr lang="zh-CN" altLang="en-US"/>
              <a:pPr>
                <a:defRPr/>
              </a:pPr>
              <a:t>2024/2/3</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9" name="Rectangle 6"/>
          <p:cNvSpPr>
            <a:spLocks noGrp="1" noChangeArrowheads="1"/>
          </p:cNvSpPr>
          <p:nvPr>
            <p:ph type="sldNum" sz="quarter" idx="12"/>
          </p:nvPr>
        </p:nvSpPr>
        <p:spPr>
          <a:ln/>
        </p:spPr>
        <p:txBody>
          <a:bodyPr/>
          <a:lstStyle>
            <a:lvl1pPr>
              <a:defRPr/>
            </a:lvl1pPr>
          </a:lstStyle>
          <a:p>
            <a:pPr>
              <a:defRPr/>
            </a:pPr>
            <a:fld id="{41F1CA21-5A90-4D5C-B94D-F2FF51A3092A}" type="slidenum">
              <a:rPr lang="zh-CN" altLang="en-US"/>
              <a:pPr>
                <a:defRPr/>
              </a:pPr>
              <a:t>‹#›</a:t>
            </a:fld>
            <a:endParaRPr lang="zh-CN" altLang="en-US"/>
          </a:p>
        </p:txBody>
      </p:sp>
    </p:spTree>
    <p:extLst>
      <p:ext uri="{BB962C8B-B14F-4D97-AF65-F5344CB8AC3E}">
        <p14:creationId xmlns:p14="http://schemas.microsoft.com/office/powerpoint/2010/main" val="96245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fld id="{1C8D9898-D475-4417-8010-0345D3C1D4B4}" type="datetime1">
              <a:rPr lang="zh-CN" altLang="en-US"/>
              <a:pPr>
                <a:defRPr/>
              </a:pPr>
              <a:t>2024/2/3</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5" name="Rectangle 6"/>
          <p:cNvSpPr>
            <a:spLocks noGrp="1" noChangeArrowheads="1"/>
          </p:cNvSpPr>
          <p:nvPr>
            <p:ph type="sldNum" sz="quarter" idx="12"/>
          </p:nvPr>
        </p:nvSpPr>
        <p:spPr>
          <a:ln/>
        </p:spPr>
        <p:txBody>
          <a:bodyPr/>
          <a:lstStyle>
            <a:lvl1pPr>
              <a:defRPr/>
            </a:lvl1pPr>
          </a:lstStyle>
          <a:p>
            <a:pPr>
              <a:defRPr/>
            </a:pPr>
            <a:fld id="{08877F21-0854-4A43-A198-6F1C868A15F9}" type="slidenum">
              <a:rPr lang="zh-CN" altLang="en-US"/>
              <a:pPr>
                <a:defRPr/>
              </a:pPr>
              <a:t>‹#›</a:t>
            </a:fld>
            <a:endParaRPr lang="zh-CN" altLang="en-US"/>
          </a:p>
        </p:txBody>
      </p:sp>
    </p:spTree>
    <p:extLst>
      <p:ext uri="{BB962C8B-B14F-4D97-AF65-F5344CB8AC3E}">
        <p14:creationId xmlns:p14="http://schemas.microsoft.com/office/powerpoint/2010/main" val="270358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4555BF9-920B-4338-9718-57B84CF005F2}" type="datetime1">
              <a:rPr lang="zh-CN" altLang="en-US"/>
              <a:pPr>
                <a:defRPr/>
              </a:pPr>
              <a:t>2024/2/3</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4" name="Rectangle 6"/>
          <p:cNvSpPr>
            <a:spLocks noGrp="1" noChangeArrowheads="1"/>
          </p:cNvSpPr>
          <p:nvPr>
            <p:ph type="sldNum" sz="quarter" idx="12"/>
          </p:nvPr>
        </p:nvSpPr>
        <p:spPr>
          <a:ln/>
        </p:spPr>
        <p:txBody>
          <a:bodyPr/>
          <a:lstStyle>
            <a:lvl1pPr>
              <a:defRPr/>
            </a:lvl1pPr>
          </a:lstStyle>
          <a:p>
            <a:pPr>
              <a:defRPr/>
            </a:pPr>
            <a:fld id="{ADB7B470-E9C1-4C1A-AB83-BBD69471C68F}" type="slidenum">
              <a:rPr lang="zh-CN" altLang="en-US"/>
              <a:pPr>
                <a:defRPr/>
              </a:pPr>
              <a:t>‹#›</a:t>
            </a:fld>
            <a:endParaRPr lang="zh-CN" altLang="en-US"/>
          </a:p>
        </p:txBody>
      </p:sp>
    </p:spTree>
    <p:extLst>
      <p:ext uri="{BB962C8B-B14F-4D97-AF65-F5344CB8AC3E}">
        <p14:creationId xmlns:p14="http://schemas.microsoft.com/office/powerpoint/2010/main" val="288874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020FFB6E-928B-4BE3-8CE3-B13F153B6ACD}" type="datetime1">
              <a:rPr lang="zh-CN" altLang="en-US"/>
              <a:pPr>
                <a:defRPr/>
              </a:pPr>
              <a:t>2024/2/3</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7" name="Rectangle 6"/>
          <p:cNvSpPr>
            <a:spLocks noGrp="1" noChangeArrowheads="1"/>
          </p:cNvSpPr>
          <p:nvPr>
            <p:ph type="sldNum" sz="quarter" idx="12"/>
          </p:nvPr>
        </p:nvSpPr>
        <p:spPr>
          <a:ln/>
        </p:spPr>
        <p:txBody>
          <a:bodyPr/>
          <a:lstStyle>
            <a:lvl1pPr>
              <a:defRPr/>
            </a:lvl1pPr>
          </a:lstStyle>
          <a:p>
            <a:pPr>
              <a:defRPr/>
            </a:pPr>
            <a:fld id="{57D7C9E1-4923-4454-A7C3-4C363C4F36B3}" type="slidenum">
              <a:rPr lang="zh-CN" altLang="en-US"/>
              <a:pPr>
                <a:defRPr/>
              </a:pPr>
              <a:t>‹#›</a:t>
            </a:fld>
            <a:endParaRPr lang="zh-CN" altLang="en-US"/>
          </a:p>
        </p:txBody>
      </p:sp>
    </p:spTree>
    <p:extLst>
      <p:ext uri="{BB962C8B-B14F-4D97-AF65-F5344CB8AC3E}">
        <p14:creationId xmlns:p14="http://schemas.microsoft.com/office/powerpoint/2010/main" val="218393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C7ED7CB-E6CF-4F1E-B701-1D8FABF7D600}" type="datetime1">
              <a:rPr lang="zh-CN" altLang="en-US"/>
              <a:pPr>
                <a:defRPr/>
              </a:pPr>
              <a:t>2024/2/3</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7" name="Rectangle 6"/>
          <p:cNvSpPr>
            <a:spLocks noGrp="1" noChangeArrowheads="1"/>
          </p:cNvSpPr>
          <p:nvPr>
            <p:ph type="sldNum" sz="quarter" idx="12"/>
          </p:nvPr>
        </p:nvSpPr>
        <p:spPr>
          <a:ln/>
        </p:spPr>
        <p:txBody>
          <a:bodyPr/>
          <a:lstStyle>
            <a:lvl1pPr>
              <a:defRPr/>
            </a:lvl1pPr>
          </a:lstStyle>
          <a:p>
            <a:pPr>
              <a:defRPr/>
            </a:pPr>
            <a:fld id="{4858BAE0-BE06-459F-862C-2ED7B72E88EB}" type="slidenum">
              <a:rPr lang="zh-CN" altLang="en-US"/>
              <a:pPr>
                <a:defRPr/>
              </a:pPr>
              <a:t>‹#›</a:t>
            </a:fld>
            <a:endParaRPr lang="zh-CN" altLang="en-US"/>
          </a:p>
        </p:txBody>
      </p:sp>
    </p:spTree>
    <p:extLst>
      <p:ext uri="{BB962C8B-B14F-4D97-AF65-F5344CB8AC3E}">
        <p14:creationId xmlns:p14="http://schemas.microsoft.com/office/powerpoint/2010/main" val="10709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ea typeface="宋体" panose="02010600030101010101" pitchFamily="2" charset="-122"/>
              </a:defRPr>
            </a:lvl1pPr>
          </a:lstStyle>
          <a:p>
            <a:pPr>
              <a:defRPr/>
            </a:pPr>
            <a:fld id="{DF7CC19B-C5A1-4F3D-A91F-8CD3B2C9EA2F}" type="datetime1">
              <a:rPr lang="zh-CN" altLang="en-US"/>
              <a:pPr>
                <a:defRPr/>
              </a:pPr>
              <a:t>2024/2/3</a:t>
            </a:fld>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宋体" panose="02010600030101010101" pitchFamily="2" charset="-122"/>
              </a:defRPr>
            </a:lvl1pPr>
          </a:lstStyle>
          <a:p>
            <a:pPr>
              <a:defRPr/>
            </a:pPr>
            <a:r>
              <a:rPr lang="en-US" altLang="zh-CN"/>
              <a:t>SJTU       Zhou Lingling</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a typeface="宋体" panose="02010600030101010101" pitchFamily="2" charset="-122"/>
              </a:defRPr>
            </a:lvl1pPr>
          </a:lstStyle>
          <a:p>
            <a:pPr>
              <a:defRPr/>
            </a:pPr>
            <a:fld id="{59752DD4-EA1A-471D-BE71-9DDE773AC9C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 Id="rId5" Type="http://schemas.openxmlformats.org/officeDocument/2006/relationships/image" Target="../media/image43.emf"/><Relationship Id="rId4" Type="http://schemas.openxmlformats.org/officeDocument/2006/relationships/image" Target="../media/image42.emf"/></Relationships>
</file>

<file path=ppt/slides/_rels/slide2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49.emf"/></Relationships>
</file>

<file path=ppt/slides/_rels/slide3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oleObject" Target="../embeddings/oleObject3.bin"/><Relationship Id="rId5" Type="http://schemas.openxmlformats.org/officeDocument/2006/relationships/image" Target="../media/image53.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7.xml"/><Relationship Id="rId4" Type="http://schemas.openxmlformats.org/officeDocument/2006/relationships/image" Target="../media/image70.emf"/></Relationships>
</file>

<file path=ppt/slides/_rels/slide4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 Id="rId4" Type="http://schemas.openxmlformats.org/officeDocument/2006/relationships/image" Target="../media/image7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7.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85.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87.wmf"/><Relationship Id="rId4" Type="http://schemas.openxmlformats.org/officeDocument/2006/relationships/oleObject" Target="../embeddings/oleObject8.bin"/></Relationships>
</file>

<file path=ppt/slides/_rels/slide61.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10.bin"/><Relationship Id="rId1" Type="http://schemas.openxmlformats.org/officeDocument/2006/relationships/slideLayout" Target="../slideLayouts/slideLayout12.xml"/><Relationship Id="rId4" Type="http://schemas.openxmlformats.org/officeDocument/2006/relationships/image" Target="../media/image97.png"/></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98.wmf"/><Relationship Id="rId7" Type="http://schemas.openxmlformats.org/officeDocument/2006/relationships/image" Target="../media/image100.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99.wmf"/><Relationship Id="rId10" Type="http://schemas.openxmlformats.org/officeDocument/2006/relationships/image" Target="../media/image102.png"/><Relationship Id="rId4" Type="http://schemas.openxmlformats.org/officeDocument/2006/relationships/oleObject" Target="../embeddings/oleObject12.bin"/><Relationship Id="rId9" Type="http://schemas.openxmlformats.org/officeDocument/2006/relationships/image" Target="../media/image101.wmf"/></Relationships>
</file>

<file path=ppt/slides/_rels/slide72.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oleObject" Target="../embeddings/oleObject15.bin"/><Relationship Id="rId1" Type="http://schemas.openxmlformats.org/officeDocument/2006/relationships/slideLayout" Target="../slideLayouts/slideLayout12.xml"/><Relationship Id="rId4" Type="http://schemas.openxmlformats.org/officeDocument/2006/relationships/image" Target="../media/image104.png"/></Relationships>
</file>

<file path=ppt/slides/_rels/slide7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7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9.wmf"/><Relationship Id="rId7" Type="http://schemas.openxmlformats.org/officeDocument/2006/relationships/image" Target="../media/image111.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110.wmf"/><Relationship Id="rId4" Type="http://schemas.openxmlformats.org/officeDocument/2006/relationships/oleObject" Target="../embeddings/oleObject17.bin"/></Relationships>
</file>

<file path=ppt/slides/_rels/slide76.x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113.wmf"/><Relationship Id="rId4" Type="http://schemas.openxmlformats.org/officeDocument/2006/relationships/oleObject" Target="../embeddings/oleObject20.bin"/></Relationships>
</file>

<file path=ppt/slides/_rels/slide7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jpeg"/><Relationship Id="rId7" Type="http://schemas.openxmlformats.org/officeDocument/2006/relationships/image" Target="../media/image1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78.xml.rels><?xml version="1.0" encoding="UTF-8" standalone="yes"?>
<Relationships xmlns="http://schemas.openxmlformats.org/package/2006/relationships"><Relationship Id="rId3" Type="http://schemas.openxmlformats.org/officeDocument/2006/relationships/image" Target="../media/image120.wmf"/><Relationship Id="rId7" Type="http://schemas.openxmlformats.org/officeDocument/2006/relationships/image" Target="../media/image123.png"/><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wmf"/><Relationship Id="rId4" Type="http://schemas.openxmlformats.org/officeDocument/2006/relationships/oleObject" Target="../embeddings/oleObject22.bin"/></Relationships>
</file>

<file path=ppt/slides/_rels/slide79.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oleObject" Target="../embeddings/oleObject23.bin"/><Relationship Id="rId7" Type="http://schemas.openxmlformats.org/officeDocument/2006/relationships/image" Target="../media/image12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5.wmf"/><Relationship Id="rId5" Type="http://schemas.openxmlformats.org/officeDocument/2006/relationships/oleObject" Target="../embeddings/oleObject24.bin"/><Relationship Id="rId4" Type="http://schemas.openxmlformats.org/officeDocument/2006/relationships/image" Target="../media/image12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1.x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wmf"/><Relationship Id="rId4" Type="http://schemas.openxmlformats.org/officeDocument/2006/relationships/oleObject" Target="../embeddings/oleObject26.bin"/></Relationships>
</file>

<file path=ppt/slides/_rels/slide8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97ECDAD-20AB-4AD4-8396-FF752C4FA799}" type="slidenum">
              <a:rPr lang="zh-CN" altLang="en-US" sz="1400" smtClean="0"/>
              <a:pPr>
                <a:spcBef>
                  <a:spcPct val="0"/>
                </a:spcBef>
                <a:buFontTx/>
                <a:buNone/>
              </a:pPr>
              <a:t>1</a:t>
            </a:fld>
            <a:endParaRPr lang="zh-CN" altLang="en-US" sz="1400"/>
          </a:p>
        </p:txBody>
      </p:sp>
      <p:sp>
        <p:nvSpPr>
          <p:cNvPr id="3075" name="Text Box 3"/>
          <p:cNvSpPr txBox="1">
            <a:spLocks noChangeArrowheads="1"/>
          </p:cNvSpPr>
          <p:nvPr/>
        </p:nvSpPr>
        <p:spPr bwMode="auto">
          <a:xfrm>
            <a:off x="755576" y="1460133"/>
            <a:ext cx="755808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t> </a:t>
            </a:r>
            <a:br>
              <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br>
            <a:r>
              <a:rPr kumimoji="1" lang="en-US" altLang="zh-CN" sz="4000" dirty="0" err="1">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t>Tema</a:t>
            </a:r>
            <a:r>
              <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t> </a:t>
            </a:r>
            <a:r>
              <a:rPr kumimoji="1" lang="ro-RO"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t>Concepte fundamentale din fizica semiconductorilor</a:t>
            </a:r>
            <a:endPar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sp>
        <p:nvSpPr>
          <p:cNvPr id="4" name="Text Box 3"/>
          <p:cNvSpPr txBox="1">
            <a:spLocks noChangeArrowheads="1"/>
          </p:cNvSpPr>
          <p:nvPr/>
        </p:nvSpPr>
        <p:spPr bwMode="auto">
          <a:xfrm>
            <a:off x="684213" y="1196975"/>
            <a:ext cx="79898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t> </a:t>
            </a:r>
            <a:br>
              <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br>
            <a:endPar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3338" y="0"/>
            <a:ext cx="8856662" cy="4114800"/>
          </a:xfrm>
        </p:spPr>
        <p:txBody>
          <a:bodyPr/>
          <a:lstStyle/>
          <a:p>
            <a:pPr marL="0" indent="0">
              <a:buFontTx/>
              <a:buNone/>
            </a:pPr>
            <a:endParaRPr lang="ro-RO" altLang="en-US" sz="2000" b="1" dirty="0"/>
          </a:p>
          <a:p>
            <a:pPr marL="0" indent="0">
              <a:buFontTx/>
              <a:buNone/>
            </a:pPr>
            <a:r>
              <a:rPr lang="ro-RO" altLang="en-US" sz="2000" b="1" dirty="0"/>
              <a:t>GENERAREA PURTĂTORILOR</a:t>
            </a:r>
          </a:p>
          <a:p>
            <a:pPr marL="0" indent="0">
              <a:buFontTx/>
              <a:buNone/>
            </a:pPr>
            <a:endParaRPr lang="ro-RO" altLang="en-US" sz="2000" b="1" dirty="0"/>
          </a:p>
          <a:p>
            <a:pPr marL="0" indent="0">
              <a:buFontTx/>
              <a:buNone/>
            </a:pPr>
            <a:r>
              <a:rPr lang="ro-RO" altLang="en-US" sz="2000" b="1" dirty="0"/>
              <a:t>Compararea generării și mișcării electronilor de conducție și electronilor de valenț (golurilor) în câmp electric. </a:t>
            </a:r>
          </a:p>
          <a:p>
            <a:pPr marL="0" indent="0">
              <a:buFontTx/>
              <a:buNone/>
            </a:pPr>
            <a:r>
              <a:rPr lang="ro-RO" altLang="en-US" sz="2000" b="1" dirty="0"/>
              <a:t>Generarea – prin perechi</a:t>
            </a:r>
            <a:r>
              <a:rPr lang="en-US" altLang="en-US" sz="2000" dirty="0"/>
              <a:t>. </a:t>
            </a:r>
            <a:r>
              <a:rPr lang="en-US" altLang="en-US" sz="2000" u="sng" dirty="0" err="1"/>
              <a:t>Electronii</a:t>
            </a:r>
            <a:r>
              <a:rPr lang="en-US" altLang="en-US" sz="2000" u="sng" dirty="0"/>
              <a:t> de </a:t>
            </a:r>
            <a:r>
              <a:rPr lang="en-US" altLang="en-US" sz="2000" u="sng" dirty="0" err="1"/>
              <a:t>conductie</a:t>
            </a:r>
            <a:r>
              <a:rPr lang="en-US" altLang="en-US" sz="2000" u="sng" dirty="0"/>
              <a:t> </a:t>
            </a:r>
            <a:r>
              <a:rPr lang="en-US" altLang="en-US" sz="2000" u="sng" dirty="0" err="1"/>
              <a:t>si</a:t>
            </a:r>
            <a:r>
              <a:rPr lang="en-US" altLang="en-US" sz="2000" u="sng" dirty="0"/>
              <a:t> </a:t>
            </a:r>
            <a:r>
              <a:rPr lang="en-US" altLang="en-US" sz="2000" u="sng" dirty="0" err="1"/>
              <a:t>golurile</a:t>
            </a:r>
            <a:r>
              <a:rPr lang="en-US" altLang="en-US" sz="2000" u="sng" dirty="0"/>
              <a:t> de </a:t>
            </a:r>
            <a:r>
              <a:rPr lang="en-US" altLang="en-US" sz="2000" u="sng" dirty="0" err="1"/>
              <a:t>valenta</a:t>
            </a:r>
            <a:r>
              <a:rPr lang="en-US" altLang="en-US" sz="2000" u="sng" dirty="0"/>
              <a:t> se </a:t>
            </a:r>
            <a:r>
              <a:rPr lang="en-US" altLang="en-US" sz="2000" u="sng" dirty="0" err="1"/>
              <a:t>genereaza</a:t>
            </a:r>
            <a:r>
              <a:rPr lang="en-US" altLang="en-US" sz="2000" u="sng" dirty="0"/>
              <a:t> in </a:t>
            </a:r>
            <a:r>
              <a:rPr lang="en-US" altLang="en-US" sz="2000" u="sng" dirty="0" err="1"/>
              <a:t>perechi</a:t>
            </a:r>
            <a:r>
              <a:rPr lang="en-US" altLang="en-US" sz="2000" u="sng" dirty="0"/>
              <a:t> electron-</a:t>
            </a:r>
            <a:r>
              <a:rPr lang="en-US" altLang="en-US" sz="2000" u="sng" dirty="0" err="1"/>
              <a:t>gol</a:t>
            </a:r>
            <a:r>
              <a:rPr lang="en-US" altLang="en-US" sz="2000" dirty="0"/>
              <a:t>, </a:t>
            </a:r>
            <a:r>
              <a:rPr lang="en-US" altLang="en-US" sz="2000" dirty="0" err="1"/>
              <a:t>acest</a:t>
            </a:r>
            <a:r>
              <a:rPr lang="en-US" altLang="en-US" sz="2000" dirty="0"/>
              <a:t> </a:t>
            </a:r>
            <a:r>
              <a:rPr lang="en-US" altLang="en-US" sz="2000" dirty="0" err="1"/>
              <a:t>ansamblu</a:t>
            </a:r>
            <a:r>
              <a:rPr lang="ro-RO" altLang="en-US" sz="2000" dirty="0"/>
              <a:t>-</a:t>
            </a:r>
            <a:r>
              <a:rPr lang="en-US" altLang="en-US" sz="2000" dirty="0" err="1"/>
              <a:t>pereche</a:t>
            </a:r>
            <a:r>
              <a:rPr lang="en-US" altLang="en-US" sz="2000" dirty="0"/>
              <a:t> </a:t>
            </a:r>
            <a:r>
              <a:rPr lang="en-US" altLang="en-US" sz="2000" dirty="0" err="1"/>
              <a:t>fiind</a:t>
            </a:r>
            <a:r>
              <a:rPr lang="en-US" altLang="en-US" sz="2000" dirty="0"/>
              <a:t> </a:t>
            </a:r>
            <a:r>
              <a:rPr lang="en-US" altLang="en-US" sz="2000" dirty="0" err="1"/>
              <a:t>considerat</a:t>
            </a:r>
            <a:r>
              <a:rPr lang="en-US" altLang="en-US" sz="2000" dirty="0"/>
              <a:t> </a:t>
            </a:r>
            <a:r>
              <a:rPr lang="en-US" altLang="en-US" sz="2000" dirty="0" err="1"/>
              <a:t>particula</a:t>
            </a:r>
            <a:r>
              <a:rPr lang="en-US" altLang="en-US" sz="2000" dirty="0"/>
              <a:t> </a:t>
            </a:r>
            <a:r>
              <a:rPr lang="en-US" altLang="en-US" sz="2000" dirty="0" err="1"/>
              <a:t>fictiv</a:t>
            </a:r>
            <a:r>
              <a:rPr lang="ro-RO" altLang="en-US" sz="2000" dirty="0"/>
              <a:t>ă</a:t>
            </a:r>
            <a:r>
              <a:rPr lang="en-US" altLang="en-US" sz="2000" dirty="0"/>
              <a:t> de </a:t>
            </a:r>
            <a:r>
              <a:rPr lang="en-US" altLang="en-US" sz="2000" dirty="0" err="1"/>
              <a:t>curent</a:t>
            </a:r>
            <a:r>
              <a:rPr lang="en-US" altLang="en-US" sz="2000" dirty="0"/>
              <a:t> electric din SC pure </a:t>
            </a:r>
            <a:r>
              <a:rPr lang="en-US" altLang="en-US" sz="2000" dirty="0" err="1"/>
              <a:t>aflate</a:t>
            </a:r>
            <a:r>
              <a:rPr lang="en-US" altLang="en-US" sz="2000" dirty="0"/>
              <a:t> la </a:t>
            </a:r>
            <a:r>
              <a:rPr lang="en-US" altLang="en-US" sz="2000" dirty="0" err="1"/>
              <a:t>echilibru</a:t>
            </a:r>
            <a:r>
              <a:rPr lang="en-US" altLang="en-US" sz="2000" dirty="0"/>
              <a:t> </a:t>
            </a:r>
            <a:r>
              <a:rPr lang="en-US" altLang="en-US" sz="2000" dirty="0" err="1"/>
              <a:t>termic</a:t>
            </a:r>
            <a:r>
              <a:rPr lang="en-US" altLang="en-US" sz="2000" dirty="0"/>
              <a:t> (</a:t>
            </a:r>
            <a:r>
              <a:rPr lang="en-US" altLang="en-US" sz="2000" dirty="0" err="1"/>
              <a:t>adica</a:t>
            </a:r>
            <a:r>
              <a:rPr lang="en-US" altLang="en-US" sz="2000" dirty="0"/>
              <a:t> la </a:t>
            </a:r>
            <a:r>
              <a:rPr lang="en-US" altLang="en-US" sz="2000" dirty="0" err="1"/>
              <a:t>conditii</a:t>
            </a:r>
            <a:r>
              <a:rPr lang="en-US" altLang="en-US" sz="2000" dirty="0"/>
              <a:t> </a:t>
            </a:r>
            <a:r>
              <a:rPr lang="en-US" altLang="en-US" sz="2000" dirty="0" err="1"/>
              <a:t>exterioare</a:t>
            </a:r>
            <a:r>
              <a:rPr lang="en-US" altLang="en-US" sz="2000" dirty="0"/>
              <a:t> de </a:t>
            </a:r>
            <a:r>
              <a:rPr lang="en-US" altLang="en-US" sz="2000" dirty="0" err="1"/>
              <a:t>temperatura</a:t>
            </a:r>
            <a:r>
              <a:rPr lang="en-US" altLang="en-US" sz="2000" dirty="0"/>
              <a:t> </a:t>
            </a:r>
            <a:r>
              <a:rPr lang="en-US" altLang="en-US" sz="2000" dirty="0" err="1"/>
              <a:t>si</a:t>
            </a:r>
            <a:r>
              <a:rPr lang="en-US" altLang="en-US" sz="2000" dirty="0"/>
              <a:t> camp electric </a:t>
            </a:r>
            <a:r>
              <a:rPr lang="en-US" altLang="en-US" sz="2000" dirty="0" err="1"/>
              <a:t>constante</a:t>
            </a:r>
            <a:r>
              <a:rPr lang="en-US" altLang="en-US" sz="2000" dirty="0"/>
              <a:t>).</a:t>
            </a:r>
            <a:endParaRPr lang="en-GB" altLang="en-US" sz="2000" dirty="0"/>
          </a:p>
        </p:txBody>
      </p:sp>
      <p:sp>
        <p:nvSpPr>
          <p:cNvPr id="15363"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8E78568-90BC-4420-B520-87BCBAFD50CF}" type="slidenum">
              <a:rPr lang="zh-CN" altLang="en-US" sz="1400" smtClean="0"/>
              <a:pPr>
                <a:spcBef>
                  <a:spcPct val="0"/>
                </a:spcBef>
                <a:buFontTx/>
                <a:buNone/>
              </a:pPr>
              <a:t>10</a:t>
            </a:fld>
            <a:endParaRPr lang="zh-CN" altLang="en-US" sz="1400"/>
          </a:p>
        </p:txBody>
      </p:sp>
      <p:pic>
        <p:nvPicPr>
          <p:cNvPr id="2" name="Picture 1"/>
          <p:cNvPicPr>
            <a:picLocks noChangeAspect="1"/>
          </p:cNvPicPr>
          <p:nvPr/>
        </p:nvPicPr>
        <p:blipFill>
          <a:blip r:embed="rId3"/>
          <a:stretch>
            <a:fillRect/>
          </a:stretch>
        </p:blipFill>
        <p:spPr>
          <a:xfrm>
            <a:off x="6012160" y="3609206"/>
            <a:ext cx="2451276" cy="1860823"/>
          </a:xfrm>
          <a:prstGeom prst="rect">
            <a:avLst/>
          </a:prstGeom>
        </p:spPr>
      </p:pic>
      <p:pic>
        <p:nvPicPr>
          <p:cNvPr id="3" name="Picture 2"/>
          <p:cNvPicPr>
            <a:picLocks noChangeAspect="1"/>
          </p:cNvPicPr>
          <p:nvPr/>
        </p:nvPicPr>
        <p:blipFill>
          <a:blip r:embed="rId4"/>
          <a:stretch>
            <a:fillRect/>
          </a:stretch>
        </p:blipFill>
        <p:spPr>
          <a:xfrm>
            <a:off x="338931" y="3622179"/>
            <a:ext cx="2352675" cy="1847850"/>
          </a:xfrm>
          <a:prstGeom prst="rect">
            <a:avLst/>
          </a:prstGeom>
        </p:spPr>
      </p:pic>
      <p:pic>
        <p:nvPicPr>
          <p:cNvPr id="4" name="Picture 3"/>
          <p:cNvPicPr>
            <a:picLocks noChangeAspect="1"/>
          </p:cNvPicPr>
          <p:nvPr/>
        </p:nvPicPr>
        <p:blipFill>
          <a:blip r:embed="rId5"/>
          <a:stretch>
            <a:fillRect/>
          </a:stretch>
        </p:blipFill>
        <p:spPr>
          <a:xfrm>
            <a:off x="2942199" y="3622179"/>
            <a:ext cx="2685543" cy="18478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763" y="115888"/>
            <a:ext cx="9139237" cy="4114800"/>
          </a:xfrm>
        </p:spPr>
        <p:txBody>
          <a:bodyPr/>
          <a:lstStyle/>
          <a:p>
            <a:pPr marL="0" indent="0">
              <a:buFontTx/>
              <a:buNone/>
            </a:pPr>
            <a:r>
              <a:rPr lang="en-US" altLang="en-US" b="1" dirty="0"/>
              <a:t>S-a recurs la </a:t>
            </a:r>
            <a:r>
              <a:rPr lang="en-US" altLang="en-US" b="1" dirty="0" err="1"/>
              <a:t>conceptul</a:t>
            </a:r>
            <a:r>
              <a:rPr lang="en-US" altLang="en-US" b="1" dirty="0"/>
              <a:t> de "</a:t>
            </a:r>
            <a:r>
              <a:rPr lang="en-US" altLang="en-US" b="1" dirty="0" err="1"/>
              <a:t>gol</a:t>
            </a:r>
            <a:r>
              <a:rPr lang="en-US" altLang="en-US" b="1" dirty="0"/>
              <a:t>"</a:t>
            </a:r>
            <a:r>
              <a:rPr lang="en-US" altLang="en-US" dirty="0"/>
              <a:t> </a:t>
            </a:r>
            <a:r>
              <a:rPr lang="en-US" altLang="en-US" dirty="0" err="1"/>
              <a:t>pentru</a:t>
            </a:r>
            <a:r>
              <a:rPr lang="en-US" altLang="en-US" dirty="0"/>
              <a:t> a se face </a:t>
            </a:r>
            <a:r>
              <a:rPr lang="en-US" altLang="en-US" dirty="0" err="1"/>
              <a:t>diferenta</a:t>
            </a:r>
            <a:r>
              <a:rPr lang="en-US" altLang="en-US" dirty="0"/>
              <a:t> </a:t>
            </a:r>
            <a:r>
              <a:rPr lang="en-US" altLang="en-US" dirty="0" err="1"/>
              <a:t>intre</a:t>
            </a:r>
            <a:r>
              <a:rPr lang="en-US" altLang="en-US" dirty="0"/>
              <a:t> </a:t>
            </a:r>
            <a:r>
              <a:rPr lang="en-US" altLang="en-US" u="sng" dirty="0" err="1"/>
              <a:t>electronii</a:t>
            </a:r>
            <a:r>
              <a:rPr lang="en-US" altLang="en-US" u="sng" dirty="0"/>
              <a:t> de </a:t>
            </a:r>
            <a:r>
              <a:rPr lang="en-US" altLang="en-US" u="sng" dirty="0" err="1"/>
              <a:t>conductie</a:t>
            </a:r>
            <a:r>
              <a:rPr lang="en-US" altLang="en-US" dirty="0"/>
              <a:t> </a:t>
            </a:r>
            <a:r>
              <a:rPr lang="en-US" altLang="en-US" dirty="0" err="1"/>
              <a:t>si</a:t>
            </a:r>
            <a:r>
              <a:rPr lang="en-US" altLang="en-US" dirty="0"/>
              <a:t> </a:t>
            </a:r>
            <a:r>
              <a:rPr lang="en-US" altLang="en-US" u="sng" dirty="0" err="1"/>
              <a:t>electronii</a:t>
            </a:r>
            <a:r>
              <a:rPr lang="en-US" altLang="en-US" u="sng" dirty="0"/>
              <a:t> de </a:t>
            </a:r>
            <a:r>
              <a:rPr lang="en-US" altLang="en-US" u="sng" dirty="0" err="1"/>
              <a:t>valenta</a:t>
            </a:r>
            <a:r>
              <a:rPr lang="en-US" altLang="en-US" dirty="0"/>
              <a:t> care </a:t>
            </a:r>
            <a:r>
              <a:rPr lang="en-US" altLang="en-US" dirty="0" err="1"/>
              <a:t>formeaza</a:t>
            </a:r>
            <a:r>
              <a:rPr lang="en-US" altLang="en-US" dirty="0"/>
              <a:t> </a:t>
            </a:r>
            <a:r>
              <a:rPr lang="en-US" altLang="en-US" dirty="0" err="1"/>
              <a:t>fluxul</a:t>
            </a:r>
            <a:r>
              <a:rPr lang="en-US" altLang="en-US" dirty="0"/>
              <a:t> electric </a:t>
            </a:r>
            <a:r>
              <a:rPr lang="en-US" altLang="en-US" dirty="0" err="1"/>
              <a:t>prin</a:t>
            </a:r>
            <a:r>
              <a:rPr lang="en-US" altLang="en-US" dirty="0"/>
              <a:t> conductor. De </a:t>
            </a:r>
            <a:r>
              <a:rPr lang="en-US" altLang="en-US" dirty="0" err="1"/>
              <a:t>ce</a:t>
            </a:r>
            <a:r>
              <a:rPr lang="en-US" altLang="en-US" dirty="0"/>
              <a:t>? </a:t>
            </a:r>
            <a:r>
              <a:rPr lang="en-US" altLang="en-US" dirty="0" err="1"/>
              <a:t>Pentru</a:t>
            </a:r>
            <a:r>
              <a:rPr lang="en-US" altLang="en-US" dirty="0"/>
              <a:t> ca la </a:t>
            </a:r>
            <a:r>
              <a:rPr lang="en-US" altLang="en-US" dirty="0" err="1"/>
              <a:t>aplicarea</a:t>
            </a:r>
            <a:r>
              <a:rPr lang="en-US" altLang="en-US" dirty="0"/>
              <a:t> </a:t>
            </a:r>
            <a:r>
              <a:rPr lang="en-US" altLang="en-US" dirty="0" err="1"/>
              <a:t>unui</a:t>
            </a:r>
            <a:r>
              <a:rPr lang="en-US" altLang="en-US" dirty="0"/>
              <a:t> camp electric extern  </a:t>
            </a:r>
            <a:r>
              <a:rPr lang="en-US" altLang="en-US" dirty="0" err="1"/>
              <a:t>electronii</a:t>
            </a:r>
            <a:r>
              <a:rPr lang="en-US" altLang="en-US" dirty="0"/>
              <a:t> </a:t>
            </a:r>
            <a:r>
              <a:rPr lang="en-US" altLang="en-US" dirty="0" err="1"/>
              <a:t>liberi</a:t>
            </a:r>
            <a:r>
              <a:rPr lang="en-US" altLang="en-US" dirty="0"/>
              <a:t> (</a:t>
            </a:r>
            <a:r>
              <a:rPr lang="en-US" altLang="en-US" dirty="0" err="1"/>
              <a:t>deveniti</a:t>
            </a:r>
            <a:r>
              <a:rPr lang="en-US" altLang="en-US" dirty="0"/>
              <a:t> </a:t>
            </a:r>
            <a:r>
              <a:rPr lang="en-US" altLang="en-US" dirty="0" err="1"/>
              <a:t>electroni</a:t>
            </a:r>
            <a:r>
              <a:rPr lang="en-US" altLang="en-US" dirty="0"/>
              <a:t> de </a:t>
            </a:r>
            <a:r>
              <a:rPr lang="en-US" altLang="en-US" dirty="0" err="1"/>
              <a:t>conductie</a:t>
            </a:r>
            <a:r>
              <a:rPr lang="en-US" altLang="en-US" dirty="0"/>
              <a:t>) </a:t>
            </a:r>
            <a:r>
              <a:rPr lang="en-US" altLang="en-US" dirty="0" err="1"/>
              <a:t>circula</a:t>
            </a:r>
            <a:r>
              <a:rPr lang="en-US" altLang="en-US" dirty="0"/>
              <a:t> </a:t>
            </a:r>
            <a:r>
              <a:rPr lang="en-US" altLang="en-US" dirty="0" err="1"/>
              <a:t>sa</a:t>
            </a:r>
            <a:r>
              <a:rPr lang="en-US" altLang="en-US" dirty="0"/>
              <a:t> </a:t>
            </a:r>
            <a:r>
              <a:rPr lang="en-US" altLang="en-US" dirty="0" err="1"/>
              <a:t>spunem</a:t>
            </a:r>
            <a:r>
              <a:rPr lang="en-US" altLang="en-US" dirty="0"/>
              <a:t> </a:t>
            </a:r>
            <a:r>
              <a:rPr lang="en-US" altLang="en-US" dirty="0" err="1"/>
              <a:t>precum</a:t>
            </a:r>
            <a:r>
              <a:rPr lang="en-US" altLang="en-US" dirty="0"/>
              <a:t> un </a:t>
            </a:r>
            <a:r>
              <a:rPr lang="ro-RO" altLang="en-US" dirty="0"/>
              <a:t>auto pe autoban</a:t>
            </a:r>
            <a:r>
              <a:rPr lang="en-US" altLang="en-US" dirty="0"/>
              <a:t> din </a:t>
            </a:r>
            <a:r>
              <a:rPr lang="en-US" altLang="en-US" dirty="0" err="1"/>
              <a:t>punctul</a:t>
            </a:r>
            <a:r>
              <a:rPr lang="en-US" altLang="en-US" dirty="0"/>
              <a:t> A in </a:t>
            </a:r>
            <a:r>
              <a:rPr lang="en-US" altLang="en-US" dirty="0" err="1"/>
              <a:t>punctul</a:t>
            </a:r>
            <a:r>
              <a:rPr lang="en-US" altLang="en-US" dirty="0"/>
              <a:t> B, </a:t>
            </a:r>
            <a:endParaRPr lang="ro-RO" altLang="en-US" dirty="0"/>
          </a:p>
          <a:p>
            <a:pPr marL="0" indent="0">
              <a:buFontTx/>
              <a:buNone/>
            </a:pPr>
            <a:r>
              <a:rPr lang="en-US" altLang="en-US" dirty="0"/>
              <a:t>in </a:t>
            </a:r>
            <a:r>
              <a:rPr lang="en-US" altLang="en-US" dirty="0" err="1"/>
              <a:t>timp</a:t>
            </a:r>
            <a:r>
              <a:rPr lang="en-US" altLang="en-US" dirty="0"/>
              <a:t> </a:t>
            </a:r>
            <a:r>
              <a:rPr lang="en-US" altLang="en-US" dirty="0" err="1"/>
              <a:t>ce</a:t>
            </a:r>
            <a:r>
              <a:rPr lang="en-US" altLang="en-US" dirty="0"/>
              <a:t> </a:t>
            </a:r>
            <a:r>
              <a:rPr lang="en-US" altLang="en-US" dirty="0" err="1"/>
              <a:t>electronii</a:t>
            </a:r>
            <a:r>
              <a:rPr lang="en-US" altLang="en-US" dirty="0"/>
              <a:t> de </a:t>
            </a:r>
            <a:r>
              <a:rPr lang="en-US" altLang="en-US" dirty="0" err="1"/>
              <a:t>valenta</a:t>
            </a:r>
            <a:r>
              <a:rPr lang="en-US" altLang="en-US" dirty="0"/>
              <a:t> care </a:t>
            </a:r>
            <a:r>
              <a:rPr lang="en-US" altLang="en-US" dirty="0" err="1"/>
              <a:t>participa</a:t>
            </a:r>
            <a:r>
              <a:rPr lang="en-US" altLang="en-US" dirty="0"/>
              <a:t> la </a:t>
            </a:r>
            <a:r>
              <a:rPr lang="en-US" altLang="en-US" dirty="0" err="1"/>
              <a:t>conductie</a:t>
            </a:r>
            <a:r>
              <a:rPr lang="en-US" altLang="en-US" dirty="0"/>
              <a:t> </a:t>
            </a:r>
            <a:r>
              <a:rPr lang="en-US" altLang="en-US" dirty="0" err="1"/>
              <a:t>sar</a:t>
            </a:r>
            <a:r>
              <a:rPr lang="en-US" altLang="en-US" dirty="0"/>
              <a:t> de la un atom la </a:t>
            </a:r>
            <a:r>
              <a:rPr lang="en-US" altLang="en-US" dirty="0" err="1"/>
              <a:t>altul</a:t>
            </a:r>
            <a:r>
              <a:rPr lang="en-US" altLang="en-US" dirty="0"/>
              <a:t>, </a:t>
            </a:r>
            <a:r>
              <a:rPr lang="en-US" altLang="en-US" dirty="0" err="1"/>
              <a:t>drumul</a:t>
            </a:r>
            <a:r>
              <a:rPr lang="en-US" altLang="en-US" dirty="0"/>
              <a:t> </a:t>
            </a:r>
            <a:r>
              <a:rPr lang="en-US" altLang="en-US" dirty="0" err="1"/>
              <a:t>lor</a:t>
            </a:r>
            <a:r>
              <a:rPr lang="en-US" altLang="en-US" dirty="0"/>
              <a:t> </a:t>
            </a:r>
            <a:r>
              <a:rPr lang="en-US" altLang="en-US" dirty="0" err="1"/>
              <a:t>fiind</a:t>
            </a:r>
            <a:r>
              <a:rPr lang="en-US" altLang="en-US" dirty="0"/>
              <a:t> </a:t>
            </a:r>
            <a:r>
              <a:rPr lang="en-US" altLang="en-US" dirty="0" err="1"/>
              <a:t>comparabil</a:t>
            </a:r>
            <a:r>
              <a:rPr lang="en-US" altLang="en-US" dirty="0"/>
              <a:t> cu </a:t>
            </a:r>
            <a:r>
              <a:rPr lang="en-US" altLang="en-US" dirty="0" err="1"/>
              <a:t>acela</a:t>
            </a:r>
            <a:r>
              <a:rPr lang="en-US" altLang="en-US" dirty="0"/>
              <a:t> al </a:t>
            </a:r>
            <a:r>
              <a:rPr lang="en-US" altLang="en-US" dirty="0" err="1"/>
              <a:t>unui</a:t>
            </a:r>
            <a:r>
              <a:rPr lang="en-US" altLang="en-US" dirty="0"/>
              <a:t> </a:t>
            </a:r>
            <a:r>
              <a:rPr lang="en-US" altLang="en-US" dirty="0" err="1"/>
              <a:t>automobil</a:t>
            </a:r>
            <a:r>
              <a:rPr lang="en-US" altLang="en-US" dirty="0"/>
              <a:t> care </a:t>
            </a:r>
            <a:r>
              <a:rPr lang="en-US" altLang="en-US" dirty="0" err="1"/>
              <a:t>parcurge</a:t>
            </a:r>
            <a:r>
              <a:rPr lang="en-US" altLang="en-US" dirty="0"/>
              <a:t> </a:t>
            </a:r>
            <a:r>
              <a:rPr lang="en-US" altLang="en-US" dirty="0" err="1"/>
              <a:t>pe</a:t>
            </a:r>
            <a:r>
              <a:rPr lang="en-US" altLang="en-US" dirty="0"/>
              <a:t> o </a:t>
            </a:r>
            <a:r>
              <a:rPr lang="en-US" altLang="en-US" dirty="0" err="1"/>
              <a:t>sosea</a:t>
            </a:r>
            <a:r>
              <a:rPr lang="en-US" altLang="en-US" dirty="0"/>
              <a:t> </a:t>
            </a:r>
            <a:r>
              <a:rPr lang="en-US" altLang="en-US" dirty="0" err="1"/>
              <a:t>serpuita</a:t>
            </a:r>
            <a:r>
              <a:rPr lang="en-US" altLang="en-US" dirty="0"/>
              <a:t> </a:t>
            </a:r>
            <a:r>
              <a:rPr lang="ro-RO" altLang="en-US" dirty="0"/>
              <a:t>sau prin oraș cu trafic intens </a:t>
            </a:r>
            <a:r>
              <a:rPr lang="en-US" altLang="en-US" dirty="0" err="1"/>
              <a:t>distanta</a:t>
            </a:r>
            <a:r>
              <a:rPr lang="en-US" altLang="en-US" dirty="0"/>
              <a:t> din </a:t>
            </a:r>
            <a:r>
              <a:rPr lang="en-US" altLang="en-US" dirty="0" err="1"/>
              <a:t>punctul</a:t>
            </a:r>
            <a:r>
              <a:rPr lang="en-US" altLang="en-US" dirty="0"/>
              <a:t> A in </a:t>
            </a:r>
            <a:r>
              <a:rPr lang="en-US" altLang="en-US" dirty="0" err="1"/>
              <a:t>punctul</a:t>
            </a:r>
            <a:r>
              <a:rPr lang="en-US" altLang="en-US" dirty="0"/>
              <a:t> B. </a:t>
            </a:r>
            <a:endParaRPr lang="en-GB" altLang="en-US" dirty="0"/>
          </a:p>
        </p:txBody>
      </p:sp>
      <p:sp>
        <p:nvSpPr>
          <p:cNvPr id="17411"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29546D-3610-4240-A8EF-43C7586F24E9}" type="slidenum">
              <a:rPr lang="zh-CN" altLang="en-US" sz="1400" smtClean="0"/>
              <a:pPr>
                <a:spcBef>
                  <a:spcPct val="0"/>
                </a:spcBef>
                <a:buFontTx/>
                <a:buNone/>
              </a:pPr>
              <a:t>11</a:t>
            </a:fld>
            <a:endParaRPr lang="zh-CN" alt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12</a:t>
            </a:fld>
            <a:endParaRPr lang="zh-CN" altLang="en-US"/>
          </a:p>
        </p:txBody>
      </p:sp>
      <p:pic>
        <p:nvPicPr>
          <p:cNvPr id="6" name="Content Placeholder 5"/>
          <p:cNvPicPr>
            <a:picLocks noGrp="1" noChangeAspect="1"/>
          </p:cNvPicPr>
          <p:nvPr>
            <p:ph idx="1"/>
          </p:nvPr>
        </p:nvPicPr>
        <p:blipFill>
          <a:blip r:embed="rId2"/>
          <a:stretch>
            <a:fillRect/>
          </a:stretch>
        </p:blipFill>
        <p:spPr>
          <a:xfrm>
            <a:off x="187405" y="2323472"/>
            <a:ext cx="8296786" cy="3960440"/>
          </a:xfrm>
          <a:prstGeom prst="rect">
            <a:avLst/>
          </a:prstGeom>
        </p:spPr>
      </p:pic>
      <p:sp>
        <p:nvSpPr>
          <p:cNvPr id="7" name="Down Arrow 6"/>
          <p:cNvSpPr/>
          <p:nvPr/>
        </p:nvSpPr>
        <p:spPr bwMode="auto">
          <a:xfrm>
            <a:off x="4355976" y="404664"/>
            <a:ext cx="1296144" cy="1800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o-RO"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62479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Si vs Ge</a:t>
            </a:r>
          </a:p>
        </p:txBody>
      </p:sp>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13</a:t>
            </a:fld>
            <a:endParaRPr lang="zh-CN" altLang="en-US"/>
          </a:p>
        </p:txBody>
      </p:sp>
      <p:pic>
        <p:nvPicPr>
          <p:cNvPr id="75778" name="Picture 2" descr="http://hyperphysics.phy-astr.gsu.edu/hbase/Solids/imgsol/siba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52600"/>
            <a:ext cx="5994616" cy="2164444"/>
          </a:xfrm>
          <a:prstGeom prst="rect">
            <a:avLst/>
          </a:prstGeom>
          <a:noFill/>
          <a:extLst>
            <a:ext uri="{909E8E84-426E-40DD-AFC4-6F175D3DCCD1}">
              <a14:hiddenFill xmlns:a14="http://schemas.microsoft.com/office/drawing/2010/main">
                <a:solidFill>
                  <a:srgbClr val="FFFFFF"/>
                </a:solidFill>
              </a14:hiddenFill>
            </a:ext>
          </a:extLst>
        </p:spPr>
      </p:pic>
      <p:pic>
        <p:nvPicPr>
          <p:cNvPr id="75780" name="Picture 4" descr="http://hyperphysics.phy-astr.gsu.edu/hbase/Solids/imgsol/geb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976482"/>
            <a:ext cx="6281516" cy="216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53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31750"/>
            <a:ext cx="8964612" cy="4114800"/>
          </a:xfrm>
        </p:spPr>
        <p:txBody>
          <a:bodyPr/>
          <a:lstStyle/>
          <a:p>
            <a:pPr marL="0" indent="0">
              <a:buFontTx/>
              <a:buNone/>
              <a:defRPr/>
            </a:pPr>
            <a:r>
              <a:rPr lang="en-US" dirty="0" err="1"/>
              <a:t>Practic</a:t>
            </a:r>
            <a:r>
              <a:rPr lang="en-US" dirty="0"/>
              <a:t> </a:t>
            </a:r>
            <a:r>
              <a:rPr lang="en-US" dirty="0" err="1"/>
              <a:t>orice</a:t>
            </a:r>
            <a:r>
              <a:rPr lang="en-US" dirty="0"/>
              <a:t> </a:t>
            </a:r>
            <a:r>
              <a:rPr lang="en-US" dirty="0" err="1"/>
              <a:t>curent</a:t>
            </a:r>
            <a:r>
              <a:rPr lang="en-US" dirty="0"/>
              <a:t> electric </a:t>
            </a:r>
            <a:r>
              <a:rPr lang="en-US" dirty="0" err="1"/>
              <a:t>este</a:t>
            </a:r>
            <a:r>
              <a:rPr lang="en-US" dirty="0"/>
              <a:t> </a:t>
            </a:r>
            <a:r>
              <a:rPr lang="en-US" dirty="0" err="1"/>
              <a:t>alcatuit</a:t>
            </a:r>
            <a:r>
              <a:rPr lang="en-US" dirty="0"/>
              <a:t> din </a:t>
            </a:r>
            <a:r>
              <a:rPr lang="en-US" dirty="0" err="1"/>
              <a:t>electroni</a:t>
            </a:r>
            <a:r>
              <a:rPr lang="en-US" dirty="0"/>
              <a:t>. </a:t>
            </a:r>
            <a:r>
              <a:rPr lang="en-US" dirty="0" err="1"/>
              <a:t>Insa</a:t>
            </a:r>
            <a:r>
              <a:rPr lang="en-US" dirty="0"/>
              <a:t> </a:t>
            </a:r>
            <a:r>
              <a:rPr lang="en-US" dirty="0" err="1"/>
              <a:t>datorita</a:t>
            </a:r>
            <a:r>
              <a:rPr lang="en-US" dirty="0"/>
              <a:t> </a:t>
            </a:r>
            <a:r>
              <a:rPr lang="en-US" dirty="0" err="1"/>
              <a:t>faptului</a:t>
            </a:r>
            <a:r>
              <a:rPr lang="en-US" dirty="0"/>
              <a:t> ca </a:t>
            </a:r>
            <a:r>
              <a:rPr lang="en-US" u="sng" dirty="0"/>
              <a:t>in SC </a:t>
            </a:r>
            <a:r>
              <a:rPr lang="en-US" u="sng" dirty="0" err="1"/>
              <a:t>avem</a:t>
            </a:r>
            <a:r>
              <a:rPr lang="en-US" u="sng" dirty="0"/>
              <a:t> </a:t>
            </a:r>
            <a:r>
              <a:rPr lang="en-US" u="sng" dirty="0" err="1"/>
              <a:t>doua</a:t>
            </a:r>
            <a:r>
              <a:rPr lang="en-US" u="sng" dirty="0"/>
              <a:t> </a:t>
            </a:r>
            <a:r>
              <a:rPr lang="en-US" u="sng" dirty="0" err="1"/>
              <a:t>tipuri</a:t>
            </a:r>
            <a:r>
              <a:rPr lang="en-US" u="sng" dirty="0"/>
              <a:t> de </a:t>
            </a:r>
            <a:r>
              <a:rPr lang="en-US" u="sng" dirty="0" err="1"/>
              <a:t>curenti</a:t>
            </a:r>
            <a:r>
              <a:rPr lang="en-US" dirty="0"/>
              <a:t>, </a:t>
            </a:r>
            <a:r>
              <a:rPr lang="en-US" dirty="0" err="1"/>
              <a:t>pentru</a:t>
            </a:r>
            <a:r>
              <a:rPr lang="en-US" dirty="0"/>
              <a:t> a </a:t>
            </a:r>
            <a:r>
              <a:rPr lang="en-US" dirty="0" err="1"/>
              <a:t>diferentia</a:t>
            </a:r>
            <a:r>
              <a:rPr lang="en-US" dirty="0"/>
              <a:t> </a:t>
            </a:r>
            <a:r>
              <a:rPr lang="en-US" dirty="0" err="1"/>
              <a:t>clar</a:t>
            </a:r>
            <a:r>
              <a:rPr lang="en-US" dirty="0"/>
              <a:t> </a:t>
            </a:r>
            <a:r>
              <a:rPr lang="en-US" dirty="0" err="1"/>
              <a:t>pe</a:t>
            </a:r>
            <a:r>
              <a:rPr lang="en-US" dirty="0"/>
              <a:t> </a:t>
            </a:r>
            <a:r>
              <a:rPr lang="en-US" dirty="0" err="1"/>
              <a:t>unul</a:t>
            </a:r>
            <a:r>
              <a:rPr lang="en-US" dirty="0"/>
              <a:t> de </a:t>
            </a:r>
            <a:r>
              <a:rPr lang="en-US" dirty="0" err="1"/>
              <a:t>celalalt</a:t>
            </a:r>
            <a:r>
              <a:rPr lang="en-US" dirty="0"/>
              <a:t>, s-a </a:t>
            </a:r>
            <a:r>
              <a:rPr lang="en-US" dirty="0" err="1"/>
              <a:t>convenit</a:t>
            </a:r>
            <a:r>
              <a:rPr lang="en-US" dirty="0"/>
              <a:t> ca </a:t>
            </a:r>
            <a:r>
              <a:rPr lang="en-US" dirty="0" err="1"/>
              <a:t>acel</a:t>
            </a:r>
            <a:r>
              <a:rPr lang="en-US" dirty="0"/>
              <a:t> </a:t>
            </a:r>
            <a:r>
              <a:rPr lang="en-US" dirty="0" err="1"/>
              <a:t>curent</a:t>
            </a:r>
            <a:r>
              <a:rPr lang="en-US" dirty="0"/>
              <a:t> electric </a:t>
            </a:r>
            <a:r>
              <a:rPr lang="en-US" dirty="0" err="1"/>
              <a:t>alcatuit</a:t>
            </a:r>
            <a:r>
              <a:rPr lang="en-US" dirty="0"/>
              <a:t> din </a:t>
            </a:r>
            <a:r>
              <a:rPr lang="en-US" dirty="0" err="1"/>
              <a:t>electroni</a:t>
            </a:r>
            <a:r>
              <a:rPr lang="en-US" dirty="0"/>
              <a:t> de </a:t>
            </a:r>
            <a:r>
              <a:rPr lang="en-US" dirty="0" err="1"/>
              <a:t>conductie</a:t>
            </a:r>
            <a:r>
              <a:rPr lang="en-US" dirty="0"/>
              <a:t> </a:t>
            </a:r>
            <a:r>
              <a:rPr lang="en-US" dirty="0" err="1"/>
              <a:t>sa</a:t>
            </a:r>
            <a:r>
              <a:rPr lang="en-US" dirty="0"/>
              <a:t> fie </a:t>
            </a:r>
            <a:r>
              <a:rPr lang="en-US" dirty="0" err="1"/>
              <a:t>referit</a:t>
            </a:r>
            <a:r>
              <a:rPr lang="en-US" dirty="0"/>
              <a:t> ca un </a:t>
            </a:r>
            <a:r>
              <a:rPr lang="en-US" dirty="0" err="1"/>
              <a:t>curent</a:t>
            </a:r>
            <a:r>
              <a:rPr lang="en-US" dirty="0"/>
              <a:t> electric CLASIC in </a:t>
            </a:r>
            <a:r>
              <a:rPr lang="en-US" dirty="0" err="1"/>
              <a:t>timp</a:t>
            </a:r>
            <a:r>
              <a:rPr lang="en-US" dirty="0"/>
              <a:t> </a:t>
            </a:r>
            <a:r>
              <a:rPr lang="en-US" dirty="0" err="1"/>
              <a:t>ce</a:t>
            </a:r>
            <a:r>
              <a:rPr lang="en-US" dirty="0"/>
              <a:t> </a:t>
            </a:r>
            <a:r>
              <a:rPr lang="en-US" dirty="0" err="1"/>
              <a:t>curentul</a:t>
            </a:r>
            <a:r>
              <a:rPr lang="en-US" dirty="0"/>
              <a:t> electric </a:t>
            </a:r>
            <a:r>
              <a:rPr lang="en-US" dirty="0" err="1"/>
              <a:t>produs</a:t>
            </a:r>
            <a:r>
              <a:rPr lang="en-US" dirty="0"/>
              <a:t> </a:t>
            </a:r>
            <a:r>
              <a:rPr lang="en-US" dirty="0" err="1"/>
              <a:t>prin</a:t>
            </a:r>
            <a:r>
              <a:rPr lang="en-US" dirty="0"/>
              <a:t> </a:t>
            </a:r>
            <a:r>
              <a:rPr lang="en-US" dirty="0" err="1"/>
              <a:t>deplasarea</a:t>
            </a:r>
            <a:r>
              <a:rPr lang="en-US" dirty="0"/>
              <a:t> </a:t>
            </a:r>
            <a:r>
              <a:rPr lang="en-US" dirty="0" err="1"/>
              <a:t>electronilor</a:t>
            </a:r>
            <a:r>
              <a:rPr lang="en-US" dirty="0"/>
              <a:t> de </a:t>
            </a:r>
            <a:r>
              <a:rPr lang="en-US" dirty="0" err="1"/>
              <a:t>valenta</a:t>
            </a:r>
            <a:r>
              <a:rPr lang="en-US" dirty="0"/>
              <a:t> din atom in atom </a:t>
            </a:r>
            <a:r>
              <a:rPr lang="en-US" dirty="0" err="1"/>
              <a:t>prin</a:t>
            </a:r>
            <a:r>
              <a:rPr lang="en-US" dirty="0"/>
              <a:t> </a:t>
            </a:r>
            <a:r>
              <a:rPr lang="en-US" dirty="0" err="1"/>
              <a:t>structura</a:t>
            </a:r>
            <a:r>
              <a:rPr lang="en-US" dirty="0"/>
              <a:t> </a:t>
            </a:r>
            <a:r>
              <a:rPr lang="en-US" dirty="0" err="1"/>
              <a:t>materialului</a:t>
            </a:r>
            <a:r>
              <a:rPr lang="en-US" dirty="0"/>
              <a:t> </a:t>
            </a:r>
            <a:r>
              <a:rPr lang="en-US" dirty="0" err="1"/>
              <a:t>sa</a:t>
            </a:r>
            <a:r>
              <a:rPr lang="en-US" dirty="0"/>
              <a:t> fie </a:t>
            </a:r>
            <a:r>
              <a:rPr lang="en-US" dirty="0" err="1"/>
              <a:t>referit</a:t>
            </a:r>
            <a:r>
              <a:rPr lang="en-US" dirty="0"/>
              <a:t> ca un </a:t>
            </a:r>
            <a:r>
              <a:rPr lang="en-US" dirty="0" err="1"/>
              <a:t>curent</a:t>
            </a:r>
            <a:r>
              <a:rPr lang="en-US" dirty="0"/>
              <a:t> electric ATIPIC (care nu </a:t>
            </a:r>
            <a:r>
              <a:rPr lang="ro-RO" dirty="0"/>
              <a:t>este</a:t>
            </a:r>
            <a:r>
              <a:rPr lang="en-US" dirty="0"/>
              <a:t> in </a:t>
            </a:r>
            <a:r>
              <a:rPr lang="en-US" dirty="0" err="1"/>
              <a:t>metale</a:t>
            </a:r>
            <a:r>
              <a:rPr lang="en-US" dirty="0"/>
              <a:t>) </a:t>
            </a:r>
            <a:r>
              <a:rPr lang="en-US" dirty="0" err="1"/>
              <a:t>iar</a:t>
            </a:r>
            <a:r>
              <a:rPr lang="en-US" dirty="0"/>
              <a:t> </a:t>
            </a:r>
            <a:r>
              <a:rPr lang="en-US" dirty="0" err="1"/>
              <a:t>datorita</a:t>
            </a:r>
            <a:r>
              <a:rPr lang="en-US" dirty="0"/>
              <a:t> </a:t>
            </a:r>
            <a:r>
              <a:rPr lang="en-US" dirty="0" err="1"/>
              <a:t>faptului</a:t>
            </a:r>
            <a:r>
              <a:rPr lang="en-US" dirty="0"/>
              <a:t> ca </a:t>
            </a:r>
            <a:r>
              <a:rPr lang="en-US" dirty="0" err="1"/>
              <a:t>aceasta</a:t>
            </a:r>
            <a:r>
              <a:rPr lang="en-US" dirty="0"/>
              <a:t> </a:t>
            </a:r>
            <a:r>
              <a:rPr lang="en-US" dirty="0" err="1"/>
              <a:t>curgere</a:t>
            </a:r>
            <a:r>
              <a:rPr lang="en-US" dirty="0"/>
              <a:t> a </a:t>
            </a:r>
            <a:r>
              <a:rPr lang="en-US" dirty="0" err="1"/>
              <a:t>electronilor</a:t>
            </a:r>
            <a:r>
              <a:rPr lang="en-US" dirty="0"/>
              <a:t> de </a:t>
            </a:r>
            <a:r>
              <a:rPr lang="en-US" dirty="0" err="1"/>
              <a:t>valenta</a:t>
            </a:r>
            <a:r>
              <a:rPr lang="en-US" dirty="0"/>
              <a:t> </a:t>
            </a:r>
            <a:r>
              <a:rPr lang="en-US" dirty="0" err="1"/>
              <a:t>intr</a:t>
            </a:r>
            <a:r>
              <a:rPr lang="en-US" dirty="0"/>
              <a:t>-un </a:t>
            </a:r>
            <a:r>
              <a:rPr lang="en-US" dirty="0" err="1"/>
              <a:t>sens</a:t>
            </a:r>
            <a:r>
              <a:rPr lang="en-US" dirty="0"/>
              <a:t> </a:t>
            </a:r>
            <a:r>
              <a:rPr lang="en-US" dirty="0" err="1"/>
              <a:t>este</a:t>
            </a:r>
            <a:r>
              <a:rPr lang="en-US" dirty="0"/>
              <a:t> </a:t>
            </a:r>
            <a:r>
              <a:rPr lang="en-US" dirty="0" err="1"/>
              <a:t>echivalenta</a:t>
            </a:r>
            <a:r>
              <a:rPr lang="en-US" dirty="0"/>
              <a:t> cu o </a:t>
            </a:r>
            <a:r>
              <a:rPr lang="en-US" dirty="0" err="1"/>
              <a:t>curgere</a:t>
            </a:r>
            <a:r>
              <a:rPr lang="en-US" dirty="0"/>
              <a:t> a </a:t>
            </a:r>
            <a:r>
              <a:rPr lang="en-US" dirty="0" err="1"/>
              <a:t>golurilor</a:t>
            </a:r>
            <a:r>
              <a:rPr lang="en-US" dirty="0"/>
              <a:t> in </a:t>
            </a:r>
            <a:r>
              <a:rPr lang="en-US" dirty="0" err="1"/>
              <a:t>sens</a:t>
            </a:r>
            <a:r>
              <a:rPr lang="en-US" dirty="0"/>
              <a:t> opus, s-a </a:t>
            </a:r>
            <a:r>
              <a:rPr lang="en-US" dirty="0" err="1"/>
              <a:t>convenit</a:t>
            </a:r>
            <a:r>
              <a:rPr lang="en-US" dirty="0"/>
              <a:t> ca </a:t>
            </a:r>
            <a:r>
              <a:rPr lang="en-US" dirty="0" err="1"/>
              <a:t>acest</a:t>
            </a:r>
            <a:r>
              <a:rPr lang="en-US" dirty="0"/>
              <a:t> </a:t>
            </a:r>
            <a:r>
              <a:rPr lang="en-US" dirty="0" err="1"/>
              <a:t>curent</a:t>
            </a:r>
            <a:r>
              <a:rPr lang="en-US" dirty="0"/>
              <a:t> de </a:t>
            </a:r>
            <a:r>
              <a:rPr lang="en-US" dirty="0" err="1"/>
              <a:t>valenta</a:t>
            </a:r>
            <a:r>
              <a:rPr lang="en-US" dirty="0"/>
              <a:t> </a:t>
            </a:r>
            <a:r>
              <a:rPr lang="en-US" dirty="0" err="1"/>
              <a:t>sa</a:t>
            </a:r>
            <a:r>
              <a:rPr lang="en-US" dirty="0"/>
              <a:t> fie </a:t>
            </a:r>
            <a:r>
              <a:rPr lang="en-US" dirty="0" err="1"/>
              <a:t>reprezentat</a:t>
            </a:r>
            <a:r>
              <a:rPr lang="en-US" dirty="0"/>
              <a:t> ca un </a:t>
            </a:r>
            <a:r>
              <a:rPr lang="en-US" dirty="0" err="1"/>
              <a:t>curent</a:t>
            </a:r>
            <a:r>
              <a:rPr lang="en-US" dirty="0"/>
              <a:t> de </a:t>
            </a:r>
            <a:r>
              <a:rPr lang="en-US" dirty="0" err="1"/>
              <a:t>goluri</a:t>
            </a:r>
            <a:r>
              <a:rPr lang="en-US" dirty="0"/>
              <a:t>. </a:t>
            </a:r>
            <a:endParaRPr lang="en-GB" dirty="0"/>
          </a:p>
          <a:p>
            <a:pPr>
              <a:defRPr/>
            </a:pPr>
            <a:endParaRPr lang="en-GB" dirty="0"/>
          </a:p>
        </p:txBody>
      </p:sp>
      <p:sp>
        <p:nvSpPr>
          <p:cNvPr id="1945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B9CF7F0-833A-4BC5-81AF-1D9DDED6267F}" type="slidenum">
              <a:rPr lang="zh-CN" altLang="en-US" sz="1400" smtClean="0"/>
              <a:pPr>
                <a:spcBef>
                  <a:spcPct val="0"/>
                </a:spcBef>
                <a:buFontTx/>
                <a:buNone/>
              </a:pPr>
              <a:t>14</a:t>
            </a:fld>
            <a:endParaRPr lang="zh-CN" alt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260350"/>
            <a:ext cx="8713788" cy="6445250"/>
          </a:xfrm>
        </p:spPr>
        <p:txBody>
          <a:bodyPr/>
          <a:lstStyle/>
          <a:p>
            <a:pPr marL="0" indent="0">
              <a:buFontTx/>
              <a:buNone/>
              <a:defRPr/>
            </a:pPr>
            <a:r>
              <a:rPr lang="en-US" sz="2000" b="1" dirty="0" err="1"/>
              <a:t>Deoarece</a:t>
            </a:r>
            <a:r>
              <a:rPr lang="en-US" sz="2000" b="1" dirty="0"/>
              <a:t> </a:t>
            </a:r>
            <a:r>
              <a:rPr lang="en-US" sz="2000" b="1" dirty="0" err="1"/>
              <a:t>curentul</a:t>
            </a:r>
            <a:r>
              <a:rPr lang="en-US" sz="2000" b="1" dirty="0"/>
              <a:t> de </a:t>
            </a:r>
            <a:r>
              <a:rPr lang="en-US" sz="2000" b="1" dirty="0" err="1"/>
              <a:t>goluri</a:t>
            </a:r>
            <a:r>
              <a:rPr lang="en-US" sz="2000" b="1" dirty="0"/>
              <a:t> se </a:t>
            </a:r>
            <a:r>
              <a:rPr lang="en-US" sz="2000" b="1" dirty="0" err="1"/>
              <a:t>opune</a:t>
            </a:r>
            <a:r>
              <a:rPr lang="en-US" sz="2000" b="1" dirty="0"/>
              <a:t> ca </a:t>
            </a:r>
            <a:r>
              <a:rPr lang="en-US" sz="2000" b="1" dirty="0" err="1"/>
              <a:t>sens</a:t>
            </a:r>
            <a:r>
              <a:rPr lang="en-US" sz="2000" b="1" dirty="0"/>
              <a:t> </a:t>
            </a:r>
            <a:r>
              <a:rPr lang="en-US" sz="2000" b="1" dirty="0" err="1"/>
              <a:t>curentului</a:t>
            </a:r>
            <a:r>
              <a:rPr lang="en-US" sz="2000" b="1" dirty="0"/>
              <a:t> de </a:t>
            </a:r>
            <a:r>
              <a:rPr lang="en-US" sz="2000" b="1" dirty="0" err="1"/>
              <a:t>electroni</a:t>
            </a:r>
            <a:r>
              <a:rPr lang="en-US" sz="2000" dirty="0"/>
              <a:t>, </a:t>
            </a:r>
            <a:r>
              <a:rPr lang="en-US" sz="2000" dirty="0" err="1"/>
              <a:t>putem</a:t>
            </a:r>
            <a:r>
              <a:rPr lang="en-US" sz="2000" dirty="0"/>
              <a:t> </a:t>
            </a:r>
            <a:r>
              <a:rPr lang="en-US" sz="2000" dirty="0" err="1"/>
              <a:t>spune</a:t>
            </a:r>
            <a:r>
              <a:rPr lang="en-US" sz="2000" dirty="0"/>
              <a:t> ca </a:t>
            </a:r>
            <a:r>
              <a:rPr lang="en-US" sz="2000" dirty="0" err="1"/>
              <a:t>diferenta</a:t>
            </a:r>
            <a:r>
              <a:rPr lang="en-US" sz="2000" dirty="0"/>
              <a:t> </a:t>
            </a:r>
            <a:r>
              <a:rPr lang="en-US" sz="2000" dirty="0" err="1"/>
              <a:t>dintre</a:t>
            </a:r>
            <a:r>
              <a:rPr lang="en-US" sz="2000" dirty="0"/>
              <a:t> </a:t>
            </a:r>
            <a:r>
              <a:rPr lang="en-US" sz="2000" dirty="0" err="1"/>
              <a:t>curentul</a:t>
            </a:r>
            <a:r>
              <a:rPr lang="en-US" sz="2000" dirty="0"/>
              <a:t> de </a:t>
            </a:r>
            <a:r>
              <a:rPr lang="en-US" sz="2000" dirty="0" err="1"/>
              <a:t>electroni</a:t>
            </a:r>
            <a:r>
              <a:rPr lang="en-US" sz="2000" dirty="0"/>
              <a:t> </a:t>
            </a:r>
            <a:r>
              <a:rPr lang="en-US" sz="2000" dirty="0" err="1"/>
              <a:t>si</a:t>
            </a:r>
            <a:r>
              <a:rPr lang="en-US" sz="2000" dirty="0"/>
              <a:t> </a:t>
            </a:r>
            <a:r>
              <a:rPr lang="en-US" sz="2000" dirty="0" err="1"/>
              <a:t>curentul</a:t>
            </a:r>
            <a:r>
              <a:rPr lang="en-US" sz="2000" dirty="0"/>
              <a:t> de </a:t>
            </a:r>
            <a:r>
              <a:rPr lang="en-US" sz="2000" dirty="0" err="1"/>
              <a:t>goluri</a:t>
            </a:r>
            <a:r>
              <a:rPr lang="en-US" sz="2000" dirty="0"/>
              <a:t> </a:t>
            </a:r>
            <a:r>
              <a:rPr lang="en-US" sz="2000" dirty="0" err="1"/>
              <a:t>este</a:t>
            </a:r>
            <a:r>
              <a:rPr lang="en-US" sz="2000" dirty="0"/>
              <a:t> </a:t>
            </a:r>
            <a:r>
              <a:rPr lang="en-US" sz="2000" dirty="0" err="1"/>
              <a:t>curentul</a:t>
            </a:r>
            <a:r>
              <a:rPr lang="en-US" sz="2000" dirty="0"/>
              <a:t> electric total </a:t>
            </a:r>
            <a:r>
              <a:rPr lang="en-US" sz="2000" dirty="0" err="1"/>
              <a:t>prin</a:t>
            </a:r>
            <a:r>
              <a:rPr lang="en-US" sz="2000" dirty="0"/>
              <a:t> conductor. </a:t>
            </a:r>
            <a:r>
              <a:rPr lang="en-US" sz="2000" dirty="0" err="1"/>
              <a:t>Curentul</a:t>
            </a:r>
            <a:r>
              <a:rPr lang="en-US" sz="2000" dirty="0"/>
              <a:t> de </a:t>
            </a:r>
            <a:r>
              <a:rPr lang="en-US" sz="2000" dirty="0" err="1"/>
              <a:t>goluri</a:t>
            </a:r>
            <a:r>
              <a:rPr lang="en-US" sz="2000" dirty="0"/>
              <a:t> </a:t>
            </a:r>
            <a:r>
              <a:rPr lang="en-US" sz="2000" dirty="0" err="1"/>
              <a:t>este</a:t>
            </a:r>
            <a:r>
              <a:rPr lang="en-US" sz="2000" dirty="0"/>
              <a:t> un </a:t>
            </a:r>
            <a:r>
              <a:rPr lang="en-US" sz="2000" dirty="0" err="1"/>
              <a:t>curent</a:t>
            </a:r>
            <a:r>
              <a:rPr lang="en-US" sz="2000" dirty="0"/>
              <a:t> de </a:t>
            </a:r>
            <a:r>
              <a:rPr lang="en-US" sz="2000" dirty="0" err="1"/>
              <a:t>sarcina</a:t>
            </a:r>
            <a:r>
              <a:rPr lang="en-US" sz="2000" dirty="0"/>
              <a:t> </a:t>
            </a:r>
            <a:r>
              <a:rPr lang="en-US" sz="2000" dirty="0" err="1"/>
              <a:t>pozitiva</a:t>
            </a:r>
            <a:r>
              <a:rPr lang="en-US" sz="2000" dirty="0"/>
              <a:t> </a:t>
            </a:r>
            <a:r>
              <a:rPr lang="en-US" sz="2000" dirty="0" err="1"/>
              <a:t>si</a:t>
            </a:r>
            <a:r>
              <a:rPr lang="en-US" sz="2000" dirty="0"/>
              <a:t> </a:t>
            </a:r>
            <a:r>
              <a:rPr lang="en-US" sz="2000" dirty="0" err="1"/>
              <a:t>deci</a:t>
            </a:r>
            <a:r>
              <a:rPr lang="en-US" sz="2000" dirty="0"/>
              <a:t> el </a:t>
            </a:r>
            <a:r>
              <a:rPr lang="en-US" sz="2000" dirty="0" err="1"/>
              <a:t>echivaleaza</a:t>
            </a:r>
            <a:r>
              <a:rPr lang="en-US" sz="2000" dirty="0"/>
              <a:t> cu un </a:t>
            </a:r>
            <a:r>
              <a:rPr lang="en-US" sz="2000" dirty="0" err="1"/>
              <a:t>curent</a:t>
            </a:r>
            <a:r>
              <a:rPr lang="en-US" sz="2000" dirty="0"/>
              <a:t> opus de </a:t>
            </a:r>
            <a:r>
              <a:rPr lang="en-US" sz="2000" dirty="0" err="1"/>
              <a:t>sarcina</a:t>
            </a:r>
            <a:r>
              <a:rPr lang="en-US" sz="2000" dirty="0"/>
              <a:t> </a:t>
            </a:r>
            <a:r>
              <a:rPr lang="en-US" sz="2000" dirty="0" err="1"/>
              <a:t>negativa</a:t>
            </a:r>
            <a:r>
              <a:rPr lang="en-US" sz="2000" dirty="0"/>
              <a:t> (</a:t>
            </a:r>
            <a:r>
              <a:rPr lang="en-US" sz="2000" dirty="0" err="1"/>
              <a:t>electroni</a:t>
            </a:r>
            <a:r>
              <a:rPr lang="en-US" sz="2000" dirty="0"/>
              <a:t>). </a:t>
            </a:r>
            <a:r>
              <a:rPr lang="ru-RU" sz="2000" dirty="0" err="1"/>
              <a:t>Avem</a:t>
            </a:r>
            <a:r>
              <a:rPr lang="ru-RU" sz="2000" dirty="0"/>
              <a:t> </a:t>
            </a:r>
            <a:r>
              <a:rPr lang="ru-RU" sz="2000" dirty="0" err="1"/>
              <a:t>asadar</a:t>
            </a:r>
            <a:r>
              <a:rPr lang="ru-RU" sz="2000" dirty="0"/>
              <a:t>:</a:t>
            </a:r>
            <a:endParaRPr lang="en-GB" sz="2000" dirty="0"/>
          </a:p>
          <a:p>
            <a:pPr>
              <a:defRPr/>
            </a:pPr>
            <a:r>
              <a:rPr lang="en-US" sz="2000" b="1" dirty="0" err="1"/>
              <a:t>i_material</a:t>
            </a:r>
            <a:r>
              <a:rPr lang="en-US" sz="2000" b="1" dirty="0"/>
              <a:t> = </a:t>
            </a:r>
            <a:r>
              <a:rPr lang="en-US" sz="2000" b="1" dirty="0" err="1"/>
              <a:t>i_e_conductie</a:t>
            </a:r>
            <a:r>
              <a:rPr lang="en-US" sz="2000" b="1" dirty="0"/>
              <a:t> - </a:t>
            </a:r>
            <a:r>
              <a:rPr lang="en-US" sz="2000" b="1" dirty="0" err="1"/>
              <a:t>i_goluri</a:t>
            </a:r>
            <a:r>
              <a:rPr lang="en-US" sz="2000" b="1" dirty="0"/>
              <a:t>, </a:t>
            </a:r>
          </a:p>
          <a:p>
            <a:pPr marL="0" indent="0">
              <a:buFontTx/>
              <a:buNone/>
              <a:defRPr/>
            </a:pPr>
            <a:r>
              <a:rPr lang="ro-RO" sz="2000" dirty="0"/>
              <a:t>sau</a:t>
            </a:r>
            <a:r>
              <a:rPr lang="en-US" sz="2000" dirty="0"/>
              <a:t>:</a:t>
            </a:r>
            <a:br>
              <a:rPr lang="en-US" sz="2000" dirty="0"/>
            </a:br>
            <a:r>
              <a:rPr lang="en-US" sz="2000" b="1" dirty="0" err="1"/>
              <a:t>i_material</a:t>
            </a:r>
            <a:r>
              <a:rPr lang="en-US" sz="2000" b="1" dirty="0"/>
              <a:t> = </a:t>
            </a:r>
            <a:r>
              <a:rPr lang="en-US" sz="2000" b="1" dirty="0" err="1"/>
              <a:t>i_e_conductie</a:t>
            </a:r>
            <a:r>
              <a:rPr lang="en-US" sz="2000" b="1" dirty="0"/>
              <a:t> + </a:t>
            </a:r>
            <a:r>
              <a:rPr lang="en-US" sz="2000" b="1" dirty="0" err="1"/>
              <a:t>i_e_valenta</a:t>
            </a:r>
            <a:endParaRPr lang="en-GB" sz="2000" b="1" dirty="0"/>
          </a:p>
          <a:p>
            <a:pPr marL="0" indent="0">
              <a:buFontTx/>
              <a:buNone/>
              <a:defRPr/>
            </a:pPr>
            <a:r>
              <a:rPr lang="en-US" sz="2000" b="1" dirty="0" err="1"/>
              <a:t>Asta</a:t>
            </a:r>
            <a:r>
              <a:rPr lang="en-US" sz="2000" b="1" dirty="0"/>
              <a:t> </a:t>
            </a:r>
            <a:r>
              <a:rPr lang="en-US" sz="2000" b="1" dirty="0" err="1"/>
              <a:t>dovedeste</a:t>
            </a:r>
            <a:r>
              <a:rPr lang="en-US" sz="2000" dirty="0"/>
              <a:t> ca, </a:t>
            </a:r>
            <a:r>
              <a:rPr lang="en-US" sz="2000" dirty="0" err="1"/>
              <a:t>dincolo</a:t>
            </a:r>
            <a:r>
              <a:rPr lang="en-US" sz="2000" dirty="0"/>
              <a:t> de </a:t>
            </a:r>
            <a:r>
              <a:rPr lang="en-US" sz="2000" dirty="0" err="1"/>
              <a:t>conventia</a:t>
            </a:r>
            <a:r>
              <a:rPr lang="en-US" sz="2000" dirty="0"/>
              <a:t> de </a:t>
            </a:r>
            <a:r>
              <a:rPr lang="en-US" sz="2000" dirty="0" err="1"/>
              <a:t>reprezentare</a:t>
            </a:r>
            <a:r>
              <a:rPr lang="en-US" sz="2000" dirty="0"/>
              <a:t> (electron-</a:t>
            </a:r>
            <a:r>
              <a:rPr lang="en-US" sz="2000" dirty="0" err="1"/>
              <a:t>gol</a:t>
            </a:r>
            <a:r>
              <a:rPr lang="en-US" sz="2000" dirty="0"/>
              <a:t>), </a:t>
            </a:r>
            <a:r>
              <a:rPr lang="en-US" sz="2000" dirty="0" err="1"/>
              <a:t>curentul</a:t>
            </a:r>
            <a:r>
              <a:rPr lang="en-US" sz="2000" dirty="0"/>
              <a:t> electric </a:t>
            </a:r>
            <a:r>
              <a:rPr lang="en-US" sz="2000" dirty="0" err="1"/>
              <a:t>prin</a:t>
            </a:r>
            <a:r>
              <a:rPr lang="en-US" sz="2000" dirty="0"/>
              <a:t> material </a:t>
            </a:r>
            <a:r>
              <a:rPr lang="en-US" sz="2000" dirty="0" err="1"/>
              <a:t>este</a:t>
            </a:r>
            <a:r>
              <a:rPr lang="en-US" sz="2000" dirty="0"/>
              <a:t> </a:t>
            </a:r>
            <a:r>
              <a:rPr lang="en-US" sz="2000" dirty="0" err="1"/>
              <a:t>suma</a:t>
            </a:r>
            <a:r>
              <a:rPr lang="en-US" sz="2000" dirty="0"/>
              <a:t> </a:t>
            </a:r>
            <a:r>
              <a:rPr lang="en-US" sz="2000" dirty="0" err="1"/>
              <a:t>curentilor</a:t>
            </a:r>
            <a:r>
              <a:rPr lang="en-US" sz="2000" dirty="0"/>
              <a:t> </a:t>
            </a:r>
            <a:r>
              <a:rPr lang="en-US" sz="2000" dirty="0" err="1"/>
              <a:t>aferenti</a:t>
            </a:r>
            <a:r>
              <a:rPr lang="en-US" sz="2000" dirty="0"/>
              <a:t> </a:t>
            </a:r>
            <a:r>
              <a:rPr lang="en-US" sz="2000" dirty="0" err="1"/>
              <a:t>electronilor</a:t>
            </a:r>
            <a:r>
              <a:rPr lang="en-US" sz="2000" dirty="0"/>
              <a:t> de </a:t>
            </a:r>
            <a:r>
              <a:rPr lang="en-US" sz="2000" dirty="0" err="1"/>
              <a:t>conductie</a:t>
            </a:r>
            <a:r>
              <a:rPr lang="en-US" sz="2000" dirty="0"/>
              <a:t> </a:t>
            </a:r>
            <a:r>
              <a:rPr lang="en-US" sz="2000" dirty="0" err="1"/>
              <a:t>si</a:t>
            </a:r>
            <a:r>
              <a:rPr lang="en-US" sz="2000" dirty="0"/>
              <a:t> </a:t>
            </a:r>
            <a:r>
              <a:rPr lang="en-US" sz="2000" dirty="0" err="1"/>
              <a:t>electronilor</a:t>
            </a:r>
            <a:r>
              <a:rPr lang="en-US" sz="2000" dirty="0"/>
              <a:t> de </a:t>
            </a:r>
            <a:r>
              <a:rPr lang="en-US" sz="2000" dirty="0" err="1"/>
              <a:t>valenta</a:t>
            </a:r>
            <a:r>
              <a:rPr lang="en-US" sz="2000" dirty="0"/>
              <a:t>.</a:t>
            </a:r>
            <a:endParaRPr lang="en-GB" sz="2000" dirty="0"/>
          </a:p>
        </p:txBody>
      </p:sp>
      <p:sp>
        <p:nvSpPr>
          <p:cNvPr id="20483"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FED9883-208A-4B9C-880E-100E59B96D6B}" type="slidenum">
              <a:rPr lang="zh-CN" altLang="en-US" sz="1400" smtClean="0"/>
              <a:pPr>
                <a:spcBef>
                  <a:spcPct val="0"/>
                </a:spcBef>
                <a:buFontTx/>
                <a:buNone/>
              </a:pPr>
              <a:t>15</a:t>
            </a:fld>
            <a:endParaRPr lang="zh-CN" altLang="en-US" sz="1400" dirty="0"/>
          </a:p>
        </p:txBody>
      </p:sp>
      <p:pic>
        <p:nvPicPr>
          <p:cNvPr id="73730" name="Picture 2" descr="http://hyperphysics.phy-astr.gsu.edu/hbase/Solids/imgsol/intri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29167"/>
            <a:ext cx="4686332" cy="3428833"/>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http://hyperphysics.phy-astr.gsu.edu/hbase/Solids/imgsol/intrin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57" y="3398781"/>
            <a:ext cx="4139227" cy="32764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C6F0DBB-E598-4A90-A23E-EF351D615102}" type="slidenum">
              <a:rPr lang="zh-CN" altLang="en-US" sz="1400" smtClean="0"/>
              <a:pPr>
                <a:spcBef>
                  <a:spcPct val="0"/>
                </a:spcBef>
                <a:buFontTx/>
                <a:buNone/>
              </a:pPr>
              <a:t>16</a:t>
            </a:fld>
            <a:endParaRPr lang="zh-CN" altLang="en-US" sz="1400"/>
          </a:p>
        </p:txBody>
      </p:sp>
      <p:sp>
        <p:nvSpPr>
          <p:cNvPr id="21507"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a:ea typeface="宋体" panose="02010600030101010101" pitchFamily="2" charset="-122"/>
              </a:rPr>
              <a:t>Concepte fundamentale ale semiconductorilor (recapitulare)</a:t>
            </a:r>
            <a:endParaRPr lang="en-US" altLang="zh-CN" sz="3600">
              <a:ea typeface="宋体" panose="02010600030101010101" pitchFamily="2" charset="-122"/>
            </a:endParaRPr>
          </a:p>
        </p:txBody>
      </p:sp>
      <p:sp>
        <p:nvSpPr>
          <p:cNvPr id="21508" name="Rectangle 4"/>
          <p:cNvSpPr>
            <a:spLocks noGrp="1" noChangeArrowheads="1"/>
          </p:cNvSpPr>
          <p:nvPr>
            <p:ph type="body" idx="1"/>
          </p:nvPr>
        </p:nvSpPr>
        <p:spPr>
          <a:noFill/>
        </p:spPr>
        <p:txBody>
          <a:bodyPr/>
          <a:lstStyle/>
          <a:p>
            <a:pPr eaLnBrk="1" hangingPunct="1"/>
            <a:r>
              <a:rPr lang="ro-RO" altLang="zh-CN">
                <a:ea typeface="宋体" panose="02010600030101010101" pitchFamily="2" charset="-122"/>
              </a:rPr>
              <a:t>SC intrinsec (propriu)</a:t>
            </a:r>
            <a:endParaRPr lang="en-US" altLang="zh-CN">
              <a:ea typeface="宋体" panose="02010600030101010101" pitchFamily="2" charset="-122"/>
            </a:endParaRPr>
          </a:p>
          <a:p>
            <a:pPr eaLnBrk="1" hangingPunct="1"/>
            <a:r>
              <a:rPr lang="ro-RO" altLang="zh-CN">
                <a:ea typeface="宋体" panose="02010600030101010101" pitchFamily="2" charset="-122"/>
              </a:rPr>
              <a:t>SC dopat (extrinsec)</a:t>
            </a:r>
            <a:endParaRPr lang="en-US" altLang="zh-CN">
              <a:ea typeface="宋体" panose="02010600030101010101" pitchFamily="2" charset="-122"/>
            </a:endParaRPr>
          </a:p>
          <a:p>
            <a:pPr eaLnBrk="1" hangingPunct="1"/>
            <a:r>
              <a:rPr lang="ro-RO" altLang="zh-CN">
                <a:ea typeface="宋体" panose="02010600030101010101" pitchFamily="2" charset="-122"/>
              </a:rPr>
              <a:t>Mișcarea purtătorilor de sarcină</a:t>
            </a:r>
            <a:endParaRPr lang="en-US" altLang="zh-CN">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kstvak 1"/>
          <p:cNvSpPr txBox="1">
            <a:spLocks noChangeArrowheads="1"/>
          </p:cNvSpPr>
          <p:nvPr/>
        </p:nvSpPr>
        <p:spPr bwMode="auto">
          <a:xfrm>
            <a:off x="1619250" y="260350"/>
            <a:ext cx="5692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ru-RU" sz="1800">
                <a:latin typeface="Calibri" panose="020F0502020204030204" pitchFamily="34" charset="0"/>
                <a:cs typeface="Arial" panose="020B0604020202020204" pitchFamily="34" charset="0"/>
              </a:rPr>
              <a:t>Două particule cu sarcini descriu în comun conducția în SC</a:t>
            </a:r>
            <a:r>
              <a:rPr lang="en-GB" altLang="ru-RU" sz="1800">
                <a:latin typeface="Calibri" panose="020F0502020204030204" pitchFamily="34" charset="0"/>
                <a:cs typeface="Arial" panose="020B0604020202020204" pitchFamily="34" charset="0"/>
              </a:rPr>
              <a:t>.</a:t>
            </a:r>
          </a:p>
        </p:txBody>
      </p:sp>
      <p:sp>
        <p:nvSpPr>
          <p:cNvPr id="23555" name="Tekstvak 2"/>
          <p:cNvSpPr txBox="1">
            <a:spLocks noChangeArrowheads="1"/>
          </p:cNvSpPr>
          <p:nvPr/>
        </p:nvSpPr>
        <p:spPr bwMode="auto">
          <a:xfrm>
            <a:off x="3348038" y="981075"/>
            <a:ext cx="33099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ru-RU" sz="1800">
                <a:latin typeface="Calibri" panose="020F0502020204030204" pitchFamily="34" charset="0"/>
                <a:cs typeface="Arial" panose="020B0604020202020204" pitchFamily="34" charset="0"/>
              </a:rPr>
              <a:t>Electron</a:t>
            </a:r>
            <a:r>
              <a:rPr lang="ro-RO" altLang="ru-RU" sz="1800">
                <a:latin typeface="Calibri" panose="020F0502020204030204" pitchFamily="34" charset="0"/>
                <a:cs typeface="Arial" panose="020B0604020202020204" pitchFamily="34" charset="0"/>
              </a:rPr>
              <a:t>ul </a:t>
            </a:r>
            <a:r>
              <a:rPr lang="en-GB" altLang="ru-RU" sz="1800">
                <a:latin typeface="Calibri" panose="020F0502020204030204" pitchFamily="34" charset="0"/>
                <a:cs typeface="Arial" panose="020B0604020202020204" pitchFamily="34" charset="0"/>
              </a:rPr>
              <a:t> e</a:t>
            </a:r>
            <a:r>
              <a:rPr lang="en-GB" altLang="ru-RU" sz="1800" baseline="30000">
                <a:latin typeface="Calibri" panose="020F0502020204030204" pitchFamily="34" charset="0"/>
                <a:cs typeface="Arial" panose="020B0604020202020204" pitchFamily="34" charset="0"/>
              </a:rPr>
              <a:t>-</a:t>
            </a:r>
            <a:r>
              <a:rPr lang="en-GB" altLang="ru-RU" sz="1800">
                <a:latin typeface="Calibri" panose="020F0502020204030204" pitchFamily="34" charset="0"/>
                <a:cs typeface="Arial" panose="020B0604020202020204" pitchFamily="34" charset="0"/>
              </a:rPr>
              <a:t> </a:t>
            </a:r>
            <a:r>
              <a:rPr lang="ro-RO" altLang="ru-RU" sz="1800">
                <a:latin typeface="Calibri" panose="020F0502020204030204" pitchFamily="34" charset="0"/>
                <a:cs typeface="Arial" panose="020B0604020202020204" pitchFamily="34" charset="0"/>
              </a:rPr>
              <a:t>cu sarcina</a:t>
            </a:r>
            <a:r>
              <a:rPr lang="en-GB" altLang="ru-RU" sz="1800">
                <a:latin typeface="Calibri" panose="020F0502020204030204" pitchFamily="34" charset="0"/>
                <a:cs typeface="Arial" panose="020B0604020202020204" pitchFamily="34" charset="0"/>
              </a:rPr>
              <a:t> q=-e</a:t>
            </a:r>
          </a:p>
          <a:p>
            <a:pPr eaLnBrk="1" hangingPunct="1">
              <a:spcBef>
                <a:spcPct val="0"/>
              </a:spcBef>
              <a:buFontTx/>
              <a:buNone/>
            </a:pPr>
            <a:r>
              <a:rPr lang="en-GB" altLang="ru-RU" sz="1800">
                <a:latin typeface="Calibri" panose="020F0502020204030204" pitchFamily="34" charset="0"/>
                <a:cs typeface="Arial" panose="020B0604020202020204" pitchFamily="34" charset="0"/>
              </a:rPr>
              <a:t>                     </a:t>
            </a:r>
            <a:r>
              <a:rPr lang="ro-RO" altLang="ru-RU" sz="1800">
                <a:latin typeface="Calibri" panose="020F0502020204030204" pitchFamily="34" charset="0"/>
                <a:cs typeface="Arial" panose="020B0604020202020204" pitchFamily="34" charset="0"/>
              </a:rPr>
              <a:t>și masa</a:t>
            </a:r>
            <a:r>
              <a:rPr lang="en-GB" altLang="ru-RU" sz="1800">
                <a:latin typeface="Calibri" panose="020F0502020204030204" pitchFamily="34" charset="0"/>
                <a:cs typeface="Arial" panose="020B0604020202020204" pitchFamily="34" charset="0"/>
              </a:rPr>
              <a:t> m</a:t>
            </a:r>
            <a:r>
              <a:rPr lang="en-GB" altLang="ru-RU" sz="1800" baseline="-25000">
                <a:latin typeface="Calibri" panose="020F0502020204030204" pitchFamily="34" charset="0"/>
                <a:cs typeface="Arial" panose="020B0604020202020204" pitchFamily="34" charset="0"/>
              </a:rPr>
              <a:t>n</a:t>
            </a:r>
            <a:r>
              <a:rPr lang="en-GB" altLang="ru-RU" sz="1800">
                <a:latin typeface="Calibri" panose="020F0502020204030204" pitchFamily="34" charset="0"/>
                <a:cs typeface="Arial" panose="020B0604020202020204" pitchFamily="34" charset="0"/>
              </a:rPr>
              <a:t> = m</a:t>
            </a:r>
            <a:r>
              <a:rPr lang="en-GB" altLang="ru-RU" sz="1800" baseline="-25000">
                <a:latin typeface="Calibri" panose="020F0502020204030204" pitchFamily="34" charset="0"/>
                <a:cs typeface="Arial" panose="020B0604020202020204" pitchFamily="34" charset="0"/>
              </a:rPr>
              <a:t>0</a:t>
            </a:r>
            <a:r>
              <a:rPr lang="en-GB" altLang="ru-RU" sz="1800">
                <a:latin typeface="Calibri" panose="020F0502020204030204" pitchFamily="34" charset="0"/>
                <a:cs typeface="Arial" panose="020B0604020202020204" pitchFamily="34" charset="0"/>
              </a:rPr>
              <a:t> m*</a:t>
            </a:r>
            <a:r>
              <a:rPr lang="en-GB" altLang="ru-RU" sz="1800" baseline="-25000">
                <a:latin typeface="Calibri" panose="020F0502020204030204" pitchFamily="34" charset="0"/>
                <a:cs typeface="Arial" panose="020B0604020202020204" pitchFamily="34" charset="0"/>
              </a:rPr>
              <a:t>n</a:t>
            </a:r>
          </a:p>
          <a:p>
            <a:pPr eaLnBrk="1" hangingPunct="1">
              <a:spcBef>
                <a:spcPct val="0"/>
              </a:spcBef>
              <a:buFontTx/>
              <a:buNone/>
            </a:pPr>
            <a:endParaRPr lang="en-GB" altLang="ru-RU" sz="1800">
              <a:latin typeface="Calibri" panose="020F0502020204030204" pitchFamily="34" charset="0"/>
              <a:cs typeface="Arial" panose="020B0604020202020204" pitchFamily="34" charset="0"/>
            </a:endParaRPr>
          </a:p>
          <a:p>
            <a:pPr eaLnBrk="1" hangingPunct="1">
              <a:spcBef>
                <a:spcPct val="0"/>
              </a:spcBef>
              <a:buFontTx/>
              <a:buNone/>
            </a:pPr>
            <a:r>
              <a:rPr lang="ro-RO" altLang="ru-RU" sz="1800">
                <a:latin typeface="Calibri" panose="020F0502020204030204" pitchFamily="34" charset="0"/>
                <a:cs typeface="Arial" panose="020B0604020202020204" pitchFamily="34" charset="0"/>
              </a:rPr>
              <a:t>Golul</a:t>
            </a:r>
            <a:r>
              <a:rPr lang="en-GB" altLang="ru-RU" sz="1800">
                <a:latin typeface="Calibri" panose="020F0502020204030204" pitchFamily="34" charset="0"/>
                <a:cs typeface="Arial" panose="020B0604020202020204" pitchFamily="34" charset="0"/>
              </a:rPr>
              <a:t> h</a:t>
            </a:r>
            <a:r>
              <a:rPr lang="en-GB" altLang="ru-RU" sz="1800" baseline="30000">
                <a:latin typeface="Calibri" panose="020F0502020204030204" pitchFamily="34" charset="0"/>
                <a:cs typeface="Arial" panose="020B0604020202020204" pitchFamily="34" charset="0"/>
              </a:rPr>
              <a:t>+</a:t>
            </a:r>
            <a:r>
              <a:rPr lang="en-GB" altLang="ru-RU" sz="1800">
                <a:latin typeface="Calibri" panose="020F0502020204030204" pitchFamily="34" charset="0"/>
                <a:cs typeface="Arial" panose="020B0604020202020204" pitchFamily="34" charset="0"/>
              </a:rPr>
              <a:t>        </a:t>
            </a:r>
            <a:r>
              <a:rPr lang="ro-RO" altLang="ru-RU" sz="1800">
                <a:latin typeface="Calibri" panose="020F0502020204030204" pitchFamily="34" charset="0"/>
                <a:cs typeface="Arial" panose="020B0604020202020204" pitchFamily="34" charset="0"/>
              </a:rPr>
              <a:t>cu sarcina</a:t>
            </a:r>
            <a:r>
              <a:rPr lang="en-GB" altLang="ru-RU" sz="1800">
                <a:latin typeface="Calibri" panose="020F0502020204030204" pitchFamily="34" charset="0"/>
                <a:cs typeface="Arial" panose="020B0604020202020204" pitchFamily="34" charset="0"/>
              </a:rPr>
              <a:t> q=+e</a:t>
            </a:r>
          </a:p>
          <a:p>
            <a:pPr eaLnBrk="1" hangingPunct="1">
              <a:spcBef>
                <a:spcPct val="0"/>
              </a:spcBef>
              <a:buFontTx/>
              <a:buNone/>
            </a:pPr>
            <a:r>
              <a:rPr lang="en-GB" altLang="ru-RU" sz="1800">
                <a:latin typeface="Calibri" panose="020F0502020204030204" pitchFamily="34" charset="0"/>
                <a:cs typeface="Arial" panose="020B0604020202020204" pitchFamily="34" charset="0"/>
              </a:rPr>
              <a:t>                     </a:t>
            </a:r>
            <a:r>
              <a:rPr lang="ro-RO" altLang="ru-RU" sz="1800">
                <a:latin typeface="Calibri" panose="020F0502020204030204" pitchFamily="34" charset="0"/>
                <a:cs typeface="Arial" panose="020B0604020202020204" pitchFamily="34" charset="0"/>
              </a:rPr>
              <a:t>și masa</a:t>
            </a:r>
            <a:r>
              <a:rPr lang="en-GB" altLang="ru-RU" sz="1800">
                <a:latin typeface="Calibri" panose="020F0502020204030204" pitchFamily="34" charset="0"/>
                <a:cs typeface="Arial" panose="020B0604020202020204" pitchFamily="34" charset="0"/>
              </a:rPr>
              <a:t> m</a:t>
            </a:r>
            <a:r>
              <a:rPr lang="en-GB" altLang="ru-RU" sz="1800" baseline="-25000">
                <a:latin typeface="Calibri" panose="020F0502020204030204" pitchFamily="34" charset="0"/>
                <a:cs typeface="Arial" panose="020B0604020202020204" pitchFamily="34" charset="0"/>
              </a:rPr>
              <a:t>p</a:t>
            </a:r>
            <a:r>
              <a:rPr lang="en-GB" altLang="ru-RU" sz="1800">
                <a:latin typeface="Calibri" panose="020F0502020204030204" pitchFamily="34" charset="0"/>
                <a:cs typeface="Arial" panose="020B0604020202020204" pitchFamily="34" charset="0"/>
              </a:rPr>
              <a:t> = m</a:t>
            </a:r>
            <a:r>
              <a:rPr lang="en-GB" altLang="ru-RU" sz="1800" baseline="-25000">
                <a:latin typeface="Calibri" panose="020F0502020204030204" pitchFamily="34" charset="0"/>
                <a:cs typeface="Arial" panose="020B0604020202020204" pitchFamily="34" charset="0"/>
              </a:rPr>
              <a:t>0</a:t>
            </a:r>
            <a:r>
              <a:rPr lang="en-GB" altLang="ru-RU" sz="1800">
                <a:latin typeface="Calibri" panose="020F0502020204030204" pitchFamily="34" charset="0"/>
                <a:cs typeface="Arial" panose="020B0604020202020204" pitchFamily="34" charset="0"/>
              </a:rPr>
              <a:t> m*</a:t>
            </a:r>
            <a:r>
              <a:rPr lang="en-GB" altLang="ru-RU" sz="1800" baseline="-25000">
                <a:latin typeface="Calibri" panose="020F0502020204030204" pitchFamily="34" charset="0"/>
                <a:cs typeface="Arial" panose="020B0604020202020204" pitchFamily="34" charset="0"/>
              </a:rPr>
              <a:t>p</a:t>
            </a:r>
          </a:p>
        </p:txBody>
      </p:sp>
      <p:sp>
        <p:nvSpPr>
          <p:cNvPr id="4" name="Ovaal 3"/>
          <p:cNvSpPr/>
          <p:nvPr/>
        </p:nvSpPr>
        <p:spPr>
          <a:xfrm>
            <a:off x="2843213" y="1125538"/>
            <a:ext cx="144462" cy="14446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5" name="Ovaal 4"/>
          <p:cNvSpPr/>
          <p:nvPr/>
        </p:nvSpPr>
        <p:spPr>
          <a:xfrm>
            <a:off x="2951163" y="1916113"/>
            <a:ext cx="144462"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pic>
        <p:nvPicPr>
          <p:cNvPr id="235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586038"/>
            <a:ext cx="75914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36512"/>
            <a:ext cx="7772400" cy="584176"/>
          </a:xfrm>
        </p:spPr>
        <p:txBody>
          <a:bodyPr/>
          <a:lstStyle/>
          <a:p>
            <a:r>
              <a:rPr lang="en-US" altLang="en-US" sz="3200" dirty="0" err="1"/>
              <a:t>Generarea</a:t>
            </a:r>
            <a:r>
              <a:rPr lang="en-US" altLang="en-US" sz="3200" dirty="0"/>
              <a:t> c</a:t>
            </a:r>
            <a:r>
              <a:rPr lang="ro-RO" altLang="en-US" sz="3200" dirty="0"/>
              <a:t>urentul</a:t>
            </a:r>
            <a:r>
              <a:rPr lang="en-US" altLang="en-US" sz="3200" dirty="0" err="1"/>
              <a:t>ui</a:t>
            </a:r>
            <a:r>
              <a:rPr lang="ro-RO" altLang="en-US" sz="3200" dirty="0"/>
              <a:t> electroni - goluri</a:t>
            </a:r>
            <a:endParaRPr lang="en-GB" altLang="en-US" sz="3200" dirty="0"/>
          </a:p>
        </p:txBody>
      </p:sp>
      <p:sp>
        <p:nvSpPr>
          <p:cNvPr id="32771" name="Content Placeholder 2"/>
          <p:cNvSpPr>
            <a:spLocks noGrp="1"/>
          </p:cNvSpPr>
          <p:nvPr>
            <p:ph idx="1"/>
          </p:nvPr>
        </p:nvSpPr>
        <p:spPr/>
        <p:txBody>
          <a:bodyPr/>
          <a:lstStyle/>
          <a:p>
            <a:endParaRPr lang="en-GB" altLang="en-US"/>
          </a:p>
        </p:txBody>
      </p:sp>
      <p:sp>
        <p:nvSpPr>
          <p:cNvPr id="32772"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36FE437-DAE6-407F-B29B-CBABD49C51DC}" type="slidenum">
              <a:rPr lang="zh-CN" altLang="en-US" sz="1400" smtClean="0"/>
              <a:pPr>
                <a:spcBef>
                  <a:spcPct val="0"/>
                </a:spcBef>
                <a:buFontTx/>
                <a:buNone/>
              </a:pPr>
              <a:t>18</a:t>
            </a:fld>
            <a:endParaRPr lang="zh-CN" altLang="en-US" sz="1400"/>
          </a:p>
        </p:txBody>
      </p:sp>
      <p:pic>
        <p:nvPicPr>
          <p:cNvPr id="327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92843"/>
            <a:ext cx="8468672" cy="509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55576" y="237158"/>
            <a:ext cx="7772400" cy="659160"/>
          </a:xfrm>
        </p:spPr>
        <p:txBody>
          <a:bodyPr/>
          <a:lstStyle/>
          <a:p>
            <a:r>
              <a:rPr lang="en-GB" altLang="en-US" dirty="0" err="1"/>
              <a:t>Calcularea</a:t>
            </a:r>
            <a:r>
              <a:rPr lang="en-GB" altLang="en-US" dirty="0"/>
              <a:t> </a:t>
            </a:r>
            <a:r>
              <a:rPr lang="en-GB" altLang="en-US" dirty="0" err="1"/>
              <a:t>energiei</a:t>
            </a:r>
            <a:r>
              <a:rPr lang="en-GB" altLang="en-US" dirty="0"/>
              <a:t> de </a:t>
            </a:r>
            <a:r>
              <a:rPr lang="en-GB" altLang="en-US" dirty="0" err="1"/>
              <a:t>legătură</a:t>
            </a:r>
            <a:endParaRPr lang="en-GB" altLang="en-US" dirty="0"/>
          </a:p>
        </p:txBody>
      </p:sp>
      <p:sp>
        <p:nvSpPr>
          <p:cNvPr id="33795" name="Content Placeholder 2"/>
          <p:cNvSpPr>
            <a:spLocks noGrp="1"/>
          </p:cNvSpPr>
          <p:nvPr>
            <p:ph idx="1"/>
          </p:nvPr>
        </p:nvSpPr>
        <p:spPr>
          <a:xfrm>
            <a:off x="107504" y="1988840"/>
            <a:ext cx="8785225" cy="3885520"/>
          </a:xfrm>
        </p:spPr>
        <p:txBody>
          <a:bodyPr/>
          <a:lstStyle/>
          <a:p>
            <a:r>
              <a:rPr lang="en-GB" altLang="en-US" dirty="0"/>
              <a:t> </a:t>
            </a:r>
            <a:r>
              <a:rPr lang="en-GB" altLang="en-US" sz="1800" dirty="0" err="1"/>
              <a:t>Pe</a:t>
            </a:r>
            <a:r>
              <a:rPr lang="en-GB" altLang="en-US" sz="1800" dirty="0"/>
              <a:t> </a:t>
            </a:r>
            <a:r>
              <a:rPr lang="en-GB" altLang="en-US" sz="1800" dirty="0" err="1"/>
              <a:t>baza</a:t>
            </a:r>
            <a:r>
              <a:rPr lang="en-GB" altLang="en-US" sz="1800" dirty="0"/>
              <a:t> </a:t>
            </a:r>
            <a:r>
              <a:rPr lang="en-GB" altLang="en-US" sz="1800" dirty="0" err="1"/>
              <a:t>rezultatelor</a:t>
            </a:r>
            <a:r>
              <a:rPr lang="en-GB" altLang="en-US" sz="1800" dirty="0"/>
              <a:t> </a:t>
            </a:r>
            <a:r>
              <a:rPr lang="en-GB" altLang="en-US" sz="1800" dirty="0" err="1"/>
              <a:t>modelului</a:t>
            </a:r>
            <a:r>
              <a:rPr lang="en-GB" altLang="en-US" sz="1800" dirty="0"/>
              <a:t> </a:t>
            </a:r>
            <a:r>
              <a:rPr lang="en-GB" altLang="en-US" sz="1800" dirty="0" err="1"/>
              <a:t>Boh</a:t>
            </a:r>
            <a:r>
              <a:rPr lang="ro-RO" altLang="en-US" sz="1800" dirty="0"/>
              <a:t>r</a:t>
            </a:r>
            <a:r>
              <a:rPr lang="en-GB" altLang="en-US" sz="1800" dirty="0"/>
              <a:t>, </a:t>
            </a:r>
            <a:r>
              <a:rPr lang="en-GB" altLang="en-US" sz="1800" dirty="0" err="1"/>
              <a:t>putem</a:t>
            </a:r>
            <a:r>
              <a:rPr lang="en-GB" altLang="en-US" sz="1800" dirty="0"/>
              <a:t> </a:t>
            </a:r>
            <a:r>
              <a:rPr lang="en-GB" altLang="en-US" sz="1800" dirty="0" err="1"/>
              <a:t>calcula</a:t>
            </a:r>
            <a:r>
              <a:rPr lang="en-GB" altLang="en-US" sz="1800" dirty="0"/>
              <a:t> </a:t>
            </a:r>
            <a:r>
              <a:rPr lang="en-GB" altLang="en-US" sz="1800" dirty="0" err="1"/>
              <a:t>ușor</a:t>
            </a:r>
            <a:r>
              <a:rPr lang="en-GB" altLang="en-US" sz="1800" dirty="0"/>
              <a:t> </a:t>
            </a:r>
            <a:r>
              <a:rPr lang="en-GB" altLang="en-US" sz="1800" dirty="0" err="1"/>
              <a:t>energia</a:t>
            </a:r>
            <a:r>
              <a:rPr lang="en-GB" altLang="en-US" sz="1800" dirty="0"/>
              <a:t> </a:t>
            </a:r>
            <a:r>
              <a:rPr lang="en-GB" altLang="en-US" sz="1800" dirty="0" err="1"/>
              <a:t>aproximativă</a:t>
            </a:r>
            <a:r>
              <a:rPr lang="en-GB" altLang="en-US" sz="1800" dirty="0"/>
              <a:t> </a:t>
            </a:r>
            <a:r>
              <a:rPr lang="en-GB" altLang="en-US" sz="1800" dirty="0" err="1"/>
              <a:t>necesară</a:t>
            </a:r>
            <a:r>
              <a:rPr lang="en-GB" altLang="en-US" sz="1800" dirty="0"/>
              <a:t> </a:t>
            </a:r>
            <a:r>
              <a:rPr lang="en-GB" altLang="en-US" sz="1800" dirty="0" err="1"/>
              <a:t>pentru</a:t>
            </a:r>
            <a:r>
              <a:rPr lang="en-GB" altLang="en-US" sz="1800" dirty="0"/>
              <a:t> a </a:t>
            </a:r>
            <a:r>
              <a:rPr lang="en-GB" altLang="en-US" sz="1800" dirty="0" err="1"/>
              <a:t>excita</a:t>
            </a:r>
            <a:r>
              <a:rPr lang="en-GB" altLang="en-US" sz="1800" dirty="0"/>
              <a:t> </a:t>
            </a:r>
            <a:r>
              <a:rPr lang="en-GB" altLang="en-US" sz="1800" dirty="0" err="1"/>
              <a:t>cel</a:t>
            </a:r>
            <a:r>
              <a:rPr lang="en-GB" altLang="en-US" sz="1800" dirty="0"/>
              <a:t> de-al </a:t>
            </a:r>
            <a:r>
              <a:rPr lang="en-GB" altLang="en-US" sz="1800" dirty="0" err="1"/>
              <a:t>cincilea</a:t>
            </a:r>
            <a:r>
              <a:rPr lang="en-GB" altLang="en-US" sz="1800" dirty="0"/>
              <a:t> electron al </a:t>
            </a:r>
            <a:r>
              <a:rPr lang="en-GB" altLang="en-US" sz="1800" dirty="0" err="1"/>
              <a:t>unui</a:t>
            </a:r>
            <a:r>
              <a:rPr lang="en-GB" altLang="en-US" sz="1800" dirty="0"/>
              <a:t> atom donator </a:t>
            </a:r>
            <a:r>
              <a:rPr lang="en-GB" altLang="en-US" sz="1800" dirty="0" err="1"/>
              <a:t>în</a:t>
            </a:r>
            <a:r>
              <a:rPr lang="en-GB" altLang="en-US" sz="1800" dirty="0"/>
              <a:t> BC (</a:t>
            </a:r>
            <a:r>
              <a:rPr lang="en-GB" altLang="en-US" sz="1800" dirty="0" err="1"/>
              <a:t>energia</a:t>
            </a:r>
            <a:r>
              <a:rPr lang="en-GB" altLang="en-US" sz="1800" dirty="0"/>
              <a:t> de </a:t>
            </a:r>
            <a:r>
              <a:rPr lang="en-GB" altLang="en-US" sz="1800" dirty="0" err="1"/>
              <a:t>legare</a:t>
            </a:r>
            <a:r>
              <a:rPr lang="en-GB" altLang="en-US" sz="1800" dirty="0"/>
              <a:t> a </a:t>
            </a:r>
            <a:r>
              <a:rPr lang="en-GB" altLang="en-US" sz="1800" dirty="0" err="1"/>
              <a:t>donatorului</a:t>
            </a:r>
            <a:r>
              <a:rPr lang="en-GB" altLang="en-US" sz="1800" dirty="0"/>
              <a:t>) :</a:t>
            </a:r>
          </a:p>
          <a:p>
            <a:r>
              <a:rPr lang="en-GB" altLang="en-US" sz="1800" dirty="0"/>
              <a:t>				</a:t>
            </a:r>
          </a:p>
          <a:p>
            <a:endParaRPr lang="en-GB" altLang="en-US" sz="1800" dirty="0"/>
          </a:p>
          <a:p>
            <a:r>
              <a:rPr lang="ro-RO" altLang="en-US" sz="1800" dirty="0"/>
              <a:t>u</a:t>
            </a:r>
            <a:r>
              <a:rPr lang="en-GB" altLang="en-US" sz="1800" dirty="0" err="1"/>
              <a:t>nde</a:t>
            </a:r>
            <a:r>
              <a:rPr lang="en-GB" altLang="en-US" sz="1800" dirty="0"/>
              <a:t> </a:t>
            </a:r>
            <a:r>
              <a:rPr lang="en-GB" altLang="en-US" sz="1800" dirty="0" err="1"/>
              <a:t>m</a:t>
            </a:r>
            <a:r>
              <a:rPr lang="en-GB" altLang="en-US" sz="1800" baseline="-25000" dirty="0" err="1"/>
              <a:t>n</a:t>
            </a:r>
            <a:r>
              <a:rPr lang="en-GB" altLang="en-US" sz="1800" dirty="0"/>
              <a:t>*   </a:t>
            </a:r>
          </a:p>
          <a:p>
            <a:r>
              <a:rPr lang="en-GB" altLang="en-US" sz="1800" dirty="0"/>
              <a:t>- masa </a:t>
            </a:r>
            <a:r>
              <a:rPr lang="en-GB" altLang="en-US" sz="1800" dirty="0" err="1"/>
              <a:t>efectivă</a:t>
            </a:r>
            <a:r>
              <a:rPr lang="en-GB" altLang="en-US" sz="1800" dirty="0"/>
              <a:t> ( m</a:t>
            </a:r>
            <a:r>
              <a:rPr lang="en-GB" altLang="en-US" sz="1800" baseline="-25000" dirty="0"/>
              <a:t>0</a:t>
            </a:r>
            <a:r>
              <a:rPr lang="en-GB" altLang="en-US" sz="1800" dirty="0"/>
              <a:t> = 9.11x10-31 kg – masa de </a:t>
            </a:r>
            <a:r>
              <a:rPr lang="en-GB" altLang="en-US" sz="1800" dirty="0" err="1"/>
              <a:t>repaos</a:t>
            </a:r>
            <a:r>
              <a:rPr lang="en-GB" altLang="en-US" sz="1800" dirty="0"/>
              <a:t>),                     </a:t>
            </a:r>
            <a:r>
              <a:rPr lang="ro-RO" altLang="en-US" sz="1800" dirty="0"/>
              <a:t>    </a:t>
            </a:r>
            <a:r>
              <a:rPr lang="en-GB" altLang="en-US" sz="1800" dirty="0" err="1"/>
              <a:t>constanta</a:t>
            </a:r>
            <a:r>
              <a:rPr lang="en-GB" altLang="en-US" sz="1800" dirty="0"/>
              <a:t> Planck 	</a:t>
            </a:r>
          </a:p>
          <a:p>
            <a:r>
              <a:rPr lang="en-GB" altLang="en-US" sz="1800" dirty="0" err="1"/>
              <a:t>unde</a:t>
            </a:r>
            <a:r>
              <a:rPr lang="en-GB" altLang="en-US" sz="1800" dirty="0"/>
              <a:t> </a:t>
            </a:r>
            <a:r>
              <a:rPr lang="el-GR" altLang="en-US" sz="4000" dirty="0"/>
              <a:t>ε</a:t>
            </a:r>
            <a:r>
              <a:rPr lang="en-GB" altLang="en-US" sz="4000" baseline="-25000" dirty="0"/>
              <a:t>r</a:t>
            </a:r>
            <a:r>
              <a:rPr lang="en-GB" altLang="en-US" sz="4000" dirty="0"/>
              <a:t> </a:t>
            </a:r>
            <a:r>
              <a:rPr lang="en-GB" altLang="en-US" sz="1800" dirty="0" err="1"/>
              <a:t>constanta</a:t>
            </a:r>
            <a:r>
              <a:rPr lang="en-GB" altLang="en-US" sz="1800" dirty="0"/>
              <a:t> </a:t>
            </a:r>
            <a:r>
              <a:rPr lang="en-GB" altLang="en-US" sz="1800" dirty="0" err="1"/>
              <a:t>dielectrică</a:t>
            </a:r>
            <a:r>
              <a:rPr lang="en-GB" altLang="en-US" sz="1800" dirty="0"/>
              <a:t> </a:t>
            </a:r>
            <a:r>
              <a:rPr lang="en-GB" altLang="en-US" sz="1800" dirty="0" err="1"/>
              <a:t>relativă</a:t>
            </a:r>
            <a:r>
              <a:rPr lang="en-GB" altLang="en-US" sz="1800" dirty="0"/>
              <a:t> a SC </a:t>
            </a:r>
            <a:r>
              <a:rPr lang="el-GR" altLang="en-US" sz="3600" dirty="0">
                <a:cs typeface="Times New Roman" panose="02020603050405020304" pitchFamily="18" charset="0"/>
              </a:rPr>
              <a:t>ε</a:t>
            </a:r>
            <a:r>
              <a:rPr lang="en-GB" altLang="en-US" sz="3600" baseline="-25000" dirty="0"/>
              <a:t>0 </a:t>
            </a:r>
            <a:r>
              <a:rPr lang="en-GB" altLang="en-US" sz="1800" dirty="0"/>
              <a:t>= </a:t>
            </a:r>
            <a:r>
              <a:rPr lang="en-GB" altLang="en-US" sz="1800" b="1" dirty="0"/>
              <a:t>8.85x10</a:t>
            </a:r>
            <a:r>
              <a:rPr lang="en-GB" altLang="en-US" sz="1800" b="1" baseline="30000" dirty="0"/>
              <a:t>-12 </a:t>
            </a:r>
            <a:r>
              <a:rPr lang="en-GB" altLang="en-US" sz="1800" b="1" dirty="0"/>
              <a:t>F/m </a:t>
            </a:r>
            <a:r>
              <a:rPr lang="en-GB" altLang="en-US" sz="1800" dirty="0" err="1"/>
              <a:t>permitivitatea</a:t>
            </a:r>
            <a:r>
              <a:rPr lang="en-GB" altLang="en-US" sz="1800" dirty="0"/>
              <a:t> </a:t>
            </a:r>
            <a:r>
              <a:rPr lang="en-GB" altLang="en-US" sz="1800" dirty="0" err="1"/>
              <a:t>vidului</a:t>
            </a:r>
            <a:endParaRPr lang="en-GB" altLang="en-US" sz="1800" dirty="0"/>
          </a:p>
          <a:p>
            <a:endParaRPr lang="en-GB" altLang="en-US" dirty="0"/>
          </a:p>
        </p:txBody>
      </p:sp>
      <p:sp>
        <p:nvSpPr>
          <p:cNvPr id="3379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03578CC-1E83-4424-8F5C-7F8E093F2353}" type="slidenum">
              <a:rPr lang="zh-CN" altLang="en-US" sz="1400" smtClean="0"/>
              <a:pPr>
                <a:spcBef>
                  <a:spcPct val="0"/>
                </a:spcBef>
                <a:buFontTx/>
                <a:buNone/>
              </a:pPr>
              <a:t>19</a:t>
            </a:fld>
            <a:endParaRPr lang="zh-CN" altLang="en-US" sz="1400"/>
          </a:p>
        </p:txBody>
      </p:sp>
      <p:pic>
        <p:nvPicPr>
          <p:cNvPr id="33797"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5968" y="1327161"/>
            <a:ext cx="1372319" cy="77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399776"/>
            <a:ext cx="13493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8499" y="2861891"/>
            <a:ext cx="13589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4405570"/>
            <a:ext cx="1183382" cy="3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60826" y="1296709"/>
            <a:ext cx="1746573" cy="72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22" y="116632"/>
            <a:ext cx="7772400" cy="1143000"/>
          </a:xfrm>
        </p:spPr>
        <p:txBody>
          <a:bodyPr/>
          <a:lstStyle/>
          <a:p>
            <a:r>
              <a:rPr lang="ro-RO" dirty="0"/>
              <a:t>Structura cursului DMOE</a:t>
            </a:r>
          </a:p>
        </p:txBody>
      </p:sp>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2</a:t>
            </a:fld>
            <a:endParaRPr lang="zh-CN" altLang="en-US"/>
          </a:p>
        </p:txBody>
      </p:sp>
      <p:pic>
        <p:nvPicPr>
          <p:cNvPr id="77826" name="Picture 2" descr="http://hyperphysics.phy-astr.gsu.edu/hbase/Solids/imgsol/semico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39064" cy="562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37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EF849EC1-8DED-879F-9B20-AEF8F29B14FC}"/>
              </a:ext>
            </a:extLst>
          </p:cNvPr>
          <p:cNvSpPr>
            <a:spLocks noGrp="1"/>
          </p:cNvSpPr>
          <p:nvPr>
            <p:ph type="sldNum" sz="quarter" idx="12"/>
          </p:nvPr>
        </p:nvSpPr>
        <p:spPr/>
        <p:txBody>
          <a:bodyPr/>
          <a:lstStyle/>
          <a:p>
            <a:pPr>
              <a:defRPr/>
            </a:pPr>
            <a:fld id="{ADB7B470-E9C1-4C1A-AB83-BBD69471C68F}" type="slidenum">
              <a:rPr lang="zh-CN" altLang="en-US" smtClean="0"/>
              <a:pPr>
                <a:defRPr/>
              </a:pPr>
              <a:t>20</a:t>
            </a:fld>
            <a:endParaRPr lang="zh-CN" altLang="en-US"/>
          </a:p>
        </p:txBody>
      </p:sp>
      <p:sp>
        <p:nvSpPr>
          <p:cNvPr id="4" name="Rectangle 2">
            <a:extLst>
              <a:ext uri="{FF2B5EF4-FFF2-40B4-BE49-F238E27FC236}">
                <a16:creationId xmlns:a16="http://schemas.microsoft.com/office/drawing/2014/main" id="{FF895D22-F156-03B0-B9BF-1B9B7B64D337}"/>
              </a:ext>
            </a:extLst>
          </p:cNvPr>
          <p:cNvSpPr>
            <a:spLocks noGrp="1" noChangeArrowheads="1"/>
          </p:cNvSpPr>
          <p:nvPr/>
        </p:nvSpPr>
        <p:spPr bwMode="auto">
          <a:xfrm>
            <a:off x="506614" y="151424"/>
            <a:ext cx="766578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r>
              <a:rPr lang="ro-RO" altLang="en-US" sz="2800" b="1" dirty="0">
                <a:solidFill>
                  <a:schemeClr val="tx1"/>
                </a:solidFill>
                <a:latin typeface="Times New Roman" panose="02020603050405020304" pitchFamily="18" charset="0"/>
                <a:cs typeface="Times New Roman" panose="02020603050405020304" pitchFamily="18" charset="0"/>
              </a:rPr>
              <a:t>RECALL: </a:t>
            </a:r>
          </a:p>
          <a:p>
            <a:pPr eaLnBrk="1" hangingPunct="1"/>
            <a:r>
              <a:rPr lang="ro-RO"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Valence Band:</a:t>
            </a:r>
          </a:p>
        </p:txBody>
      </p:sp>
      <p:sp>
        <p:nvSpPr>
          <p:cNvPr id="5" name="Rectangle 3">
            <a:extLst>
              <a:ext uri="{FF2B5EF4-FFF2-40B4-BE49-F238E27FC236}">
                <a16:creationId xmlns:a16="http://schemas.microsoft.com/office/drawing/2014/main" id="{38E9A6ED-0DAF-1EEE-8E30-A3F130A2A60C}"/>
              </a:ext>
            </a:extLst>
          </p:cNvPr>
          <p:cNvSpPr>
            <a:spLocks noGrp="1" noChangeArrowheads="1"/>
          </p:cNvSpPr>
          <p:nvPr/>
        </p:nvSpPr>
        <p:spPr bwMode="auto">
          <a:xfrm>
            <a:off x="233363" y="1008604"/>
            <a:ext cx="8610600" cy="105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eaLnBrk="1" hangingPunct="1">
              <a:spcBef>
                <a:spcPct val="10000"/>
              </a:spcBef>
              <a:spcAft>
                <a:spcPct val="10000"/>
              </a:spcAft>
              <a:buClrTx/>
              <a:buSzPct val="150000"/>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“The band formed by series of energy levels containing valence electron is called Valence Band”.</a:t>
            </a:r>
            <a:r>
              <a:rPr lang="ro-RO" altLang="en-US" sz="20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It may be completely filled or partially filled with electrons.</a:t>
            </a:r>
          </a:p>
          <a:p>
            <a:pPr algn="just" eaLnBrk="1" hangingPunct="1">
              <a:spcBef>
                <a:spcPts val="1200"/>
              </a:spcBef>
              <a:buFont typeface="Wingdings 2" panose="05020102010507070707" pitchFamily="18" charset="2"/>
              <a:buNone/>
            </a:pPr>
            <a:endParaRPr lang="en-US" altLang="en-US"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368C728D-8A81-8EAB-2B4A-FA22B7729D60}"/>
              </a:ext>
            </a:extLst>
          </p:cNvPr>
          <p:cNvSpPr txBox="1">
            <a:spLocks/>
          </p:cNvSpPr>
          <p:nvPr/>
        </p:nvSpPr>
        <p:spPr bwMode="auto">
          <a:xfrm>
            <a:off x="3419870" y="1845898"/>
            <a:ext cx="3500065" cy="457200"/>
          </a:xfrm>
          <a:prstGeom prst="rect">
            <a:avLst/>
          </a:prstGeom>
          <a:noFill/>
          <a:ln w="9525">
            <a:noFill/>
            <a:miter lim="800000"/>
            <a:headEnd/>
            <a:tailEnd/>
          </a:ln>
        </p:spPr>
        <p:txBody>
          <a:bodyPr lIns="0" rIns="0" bIns="0" anchor="b"/>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0" hangingPunct="0">
              <a:defRPr/>
            </a:pPr>
            <a:r>
              <a:rPr lang="en-US" sz="2800" b="1" dirty="0">
                <a:solidFill>
                  <a:srgbClr val="FF0000"/>
                </a:solidFill>
                <a:latin typeface="Times New Roman" pitchFamily="18" charset="0"/>
                <a:ea typeface="+mj-ea"/>
                <a:cs typeface="Times New Roman" pitchFamily="18" charset="0"/>
              </a:rPr>
              <a:t>Conduction Band:</a:t>
            </a:r>
          </a:p>
        </p:txBody>
      </p:sp>
      <p:sp>
        <p:nvSpPr>
          <p:cNvPr id="7" name="Content Placeholder 2">
            <a:extLst>
              <a:ext uri="{FF2B5EF4-FFF2-40B4-BE49-F238E27FC236}">
                <a16:creationId xmlns:a16="http://schemas.microsoft.com/office/drawing/2014/main" id="{7665D293-B708-5612-95D7-3443B922A01C}"/>
              </a:ext>
            </a:extLst>
          </p:cNvPr>
          <p:cNvSpPr txBox="1">
            <a:spLocks/>
          </p:cNvSpPr>
          <p:nvPr/>
        </p:nvSpPr>
        <p:spPr bwMode="auto">
          <a:xfrm>
            <a:off x="256594" y="2325379"/>
            <a:ext cx="8610600" cy="16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spcBef>
                <a:spcPts val="1200"/>
              </a:spcBef>
              <a:buSzPct val="150000"/>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“The Band formed by energy values of free electron that have broken their covalent bonds is called Conduction band”. It may be empty or partially filled with electrons</a:t>
            </a:r>
            <a:r>
              <a:rPr lang="en-US" altLang="en-US" dirty="0">
                <a:latin typeface="Times New Roman" panose="02020603050405020304" pitchFamily="18" charset="0"/>
                <a:cs typeface="Times New Roman" panose="02020603050405020304" pitchFamily="18" charset="0"/>
              </a:rPr>
              <a:t>. </a:t>
            </a:r>
          </a:p>
          <a:p>
            <a:pPr algn="just">
              <a:lnSpc>
                <a:spcPct val="150000"/>
              </a:lnSpc>
              <a:spcBef>
                <a:spcPts val="1200"/>
              </a:spcBef>
              <a:buSzPct val="150000"/>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Conduction band is the next permitted energy band.</a:t>
            </a:r>
          </a:p>
        </p:txBody>
      </p:sp>
      <p:sp>
        <p:nvSpPr>
          <p:cNvPr id="8" name="Title 1">
            <a:extLst>
              <a:ext uri="{FF2B5EF4-FFF2-40B4-BE49-F238E27FC236}">
                <a16:creationId xmlns:a16="http://schemas.microsoft.com/office/drawing/2014/main" id="{E3F9ED5E-44D8-964F-C1A3-4FB3A4D9C632}"/>
              </a:ext>
            </a:extLst>
          </p:cNvPr>
          <p:cNvSpPr>
            <a:spLocks noGrp="1"/>
          </p:cNvSpPr>
          <p:nvPr/>
        </p:nvSpPr>
        <p:spPr bwMode="auto">
          <a:xfrm>
            <a:off x="3382800" y="3967512"/>
            <a:ext cx="3940895" cy="47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altLang="en-US" sz="2800" b="1" dirty="0">
                <a:solidFill>
                  <a:srgbClr val="FF0000"/>
                </a:solidFill>
                <a:latin typeface="Times New Roman" panose="02020603050405020304" pitchFamily="18" charset="0"/>
                <a:cs typeface="Times New Roman" panose="02020603050405020304" pitchFamily="18" charset="0"/>
              </a:rPr>
              <a:t>Forbidden energy Gap</a:t>
            </a:r>
          </a:p>
        </p:txBody>
      </p:sp>
      <p:sp>
        <p:nvSpPr>
          <p:cNvPr id="9" name="Content Placeholder 2">
            <a:extLst>
              <a:ext uri="{FF2B5EF4-FFF2-40B4-BE49-F238E27FC236}">
                <a16:creationId xmlns:a16="http://schemas.microsoft.com/office/drawing/2014/main" id="{C9C7FD25-C860-31A7-2A5C-76EBFD727ED8}"/>
              </a:ext>
            </a:extLst>
          </p:cNvPr>
          <p:cNvSpPr>
            <a:spLocks noGrp="1"/>
          </p:cNvSpPr>
          <p:nvPr/>
        </p:nvSpPr>
        <p:spPr bwMode="auto">
          <a:xfrm>
            <a:off x="257531" y="4671961"/>
            <a:ext cx="8756503" cy="220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buClrTx/>
              <a:buSzPct val="150000"/>
              <a:buFont typeface="Arial" pitchFamily="34" charset="0"/>
              <a:buChar char="•"/>
              <a:defRPr/>
            </a:pPr>
            <a:r>
              <a:rPr lang="en-US" sz="2000" dirty="0">
                <a:latin typeface="Times New Roman" pitchFamily="18" charset="0"/>
                <a:cs typeface="Times New Roman" pitchFamily="18" charset="0"/>
              </a:rPr>
              <a:t>The energy gap between the valence band and conduction band  is called the </a:t>
            </a:r>
            <a:r>
              <a:rPr lang="en-US" sz="2000" dirty="0">
                <a:solidFill>
                  <a:schemeClr val="accent3">
                    <a:lumMod val="50000"/>
                  </a:schemeClr>
                </a:solidFill>
                <a:latin typeface="Times New Roman" pitchFamily="18" charset="0"/>
                <a:cs typeface="Times New Roman" pitchFamily="18" charset="0"/>
              </a:rPr>
              <a:t>Forbidden energy gap </a:t>
            </a:r>
            <a:r>
              <a:rPr lang="en-US" sz="2000" dirty="0">
                <a:latin typeface="Times New Roman" pitchFamily="18" charset="0"/>
                <a:cs typeface="Times New Roman" pitchFamily="18" charset="0"/>
              </a:rPr>
              <a:t>or </a:t>
            </a:r>
            <a:r>
              <a:rPr lang="en-US" sz="2000" dirty="0">
                <a:solidFill>
                  <a:schemeClr val="accent3">
                    <a:lumMod val="50000"/>
                  </a:schemeClr>
                </a:solidFill>
                <a:latin typeface="Times New Roman" pitchFamily="18" charset="0"/>
                <a:cs typeface="Times New Roman" pitchFamily="18" charset="0"/>
              </a:rPr>
              <a:t>Forbidden Band </a:t>
            </a:r>
            <a:r>
              <a:rPr lang="en-US" sz="2000" dirty="0">
                <a:latin typeface="Times New Roman" pitchFamily="18" charset="0"/>
                <a:cs typeface="Times New Roman" pitchFamily="18" charset="0"/>
              </a:rPr>
              <a:t>or </a:t>
            </a:r>
            <a:r>
              <a:rPr lang="en-US" sz="2000" dirty="0">
                <a:solidFill>
                  <a:schemeClr val="accent3">
                    <a:lumMod val="50000"/>
                  </a:schemeClr>
                </a:solidFill>
                <a:latin typeface="Times New Roman" pitchFamily="18" charset="0"/>
                <a:cs typeface="Times New Roman" pitchFamily="18" charset="0"/>
              </a:rPr>
              <a:t>Band gap</a:t>
            </a:r>
            <a:r>
              <a:rPr lang="en-US" sz="2000" dirty="0">
                <a:latin typeface="Times New Roman" pitchFamily="18" charset="0"/>
                <a:cs typeface="Times New Roman" pitchFamily="18" charset="0"/>
              </a:rPr>
              <a:t>.</a:t>
            </a:r>
          </a:p>
          <a:p>
            <a:pPr algn="just">
              <a:spcBef>
                <a:spcPts val="1200"/>
              </a:spcBef>
              <a:buClrTx/>
              <a:buSzPct val="150000"/>
              <a:buFont typeface="Arial" pitchFamily="34" charset="0"/>
              <a:buChar char="•"/>
              <a:defRPr/>
            </a:pPr>
            <a:r>
              <a:rPr lang="en-US" sz="2000" dirty="0">
                <a:latin typeface="Times New Roman" pitchFamily="18" charset="0"/>
                <a:cs typeface="Times New Roman" pitchFamily="18" charset="0"/>
              </a:rPr>
              <a:t>This band is formed by series of non permitted energy levels above the top of valence band and below the bottom of conduction band.</a:t>
            </a:r>
          </a:p>
          <a:p>
            <a:pPr algn="just">
              <a:spcBef>
                <a:spcPts val="1200"/>
              </a:spcBef>
              <a:buClrTx/>
              <a:buSzPct val="150000"/>
              <a:buFont typeface="Arial" pitchFamily="34" charset="0"/>
              <a:buChar char="•"/>
              <a:defRPr/>
            </a:pPr>
            <a:r>
              <a:rPr lang="en-US" sz="2000" dirty="0">
                <a:latin typeface="Times New Roman" pitchFamily="18" charset="0"/>
                <a:cs typeface="Times New Roman" pitchFamily="18" charset="0"/>
              </a:rPr>
              <a:t>Energy gap is denoted by </a:t>
            </a:r>
            <a:r>
              <a:rPr lang="en-US" sz="2000" dirty="0">
                <a:solidFill>
                  <a:schemeClr val="accent3">
                    <a:lumMod val="50000"/>
                  </a:schemeClr>
                </a:solidFill>
                <a:latin typeface="Times New Roman" pitchFamily="18" charset="0"/>
                <a:cs typeface="Times New Roman" pitchFamily="18" charset="0"/>
              </a:rPr>
              <a:t>E</a:t>
            </a:r>
            <a:r>
              <a:rPr lang="en-US" sz="2000" baseline="-25000" dirty="0">
                <a:solidFill>
                  <a:schemeClr val="accent3">
                    <a:lumMod val="50000"/>
                  </a:schemeClr>
                </a:solidFill>
                <a:latin typeface="Times New Roman" pitchFamily="18" charset="0"/>
                <a:cs typeface="Times New Roman" pitchFamily="18" charset="0"/>
              </a:rPr>
              <a:t>g</a:t>
            </a:r>
            <a:r>
              <a:rPr lang="en-US" sz="2000" dirty="0">
                <a:latin typeface="Times New Roman" pitchFamily="18" charset="0"/>
                <a:cs typeface="Times New Roman" pitchFamily="18" charset="0"/>
              </a:rPr>
              <a:t> and it is the amount of energy supplied, to excite the electron from valence band to conduction band.  It is measured in </a:t>
            </a:r>
            <a:r>
              <a:rPr lang="en-US" sz="2000" dirty="0" err="1">
                <a:latin typeface="Times New Roman" pitchFamily="18" charset="0"/>
                <a:cs typeface="Times New Roman" pitchFamily="18" charset="0"/>
              </a:rPr>
              <a:t>eV</a:t>
            </a:r>
            <a:r>
              <a:rPr lang="en-US" sz="2000" dirty="0">
                <a:latin typeface="Times New Roman" pitchFamily="18" charset="0"/>
                <a:cs typeface="Times New Roman" pitchFamily="18" charset="0"/>
              </a:rPr>
              <a:t>.</a:t>
            </a:r>
            <a:endParaRPr lang="en-US" sz="2000"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1703293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786A260C-545D-BC83-A00E-A0F475E1061D}"/>
              </a:ext>
            </a:extLst>
          </p:cNvPr>
          <p:cNvSpPr>
            <a:spLocks noGrp="1"/>
          </p:cNvSpPr>
          <p:nvPr>
            <p:ph type="sldNum" sz="quarter" idx="12"/>
          </p:nvPr>
        </p:nvSpPr>
        <p:spPr/>
        <p:txBody>
          <a:bodyPr/>
          <a:lstStyle/>
          <a:p>
            <a:pPr>
              <a:defRPr/>
            </a:pPr>
            <a:fld id="{ADB7B470-E9C1-4C1A-AB83-BBD69471C68F}" type="slidenum">
              <a:rPr lang="zh-CN" altLang="en-US" smtClean="0"/>
              <a:pPr>
                <a:defRPr/>
              </a:pPr>
              <a:t>21</a:t>
            </a:fld>
            <a:endParaRPr lang="zh-CN" altLang="en-US"/>
          </a:p>
        </p:txBody>
      </p:sp>
      <p:pic>
        <p:nvPicPr>
          <p:cNvPr id="5" name="Imagine 4">
            <a:extLst>
              <a:ext uri="{FF2B5EF4-FFF2-40B4-BE49-F238E27FC236}">
                <a16:creationId xmlns:a16="http://schemas.microsoft.com/office/drawing/2014/main" id="{C836792C-7987-3B6A-F522-6D88F832E058}"/>
              </a:ext>
            </a:extLst>
          </p:cNvPr>
          <p:cNvPicPr>
            <a:picLocks noChangeAspect="1"/>
          </p:cNvPicPr>
          <p:nvPr/>
        </p:nvPicPr>
        <p:blipFill>
          <a:blip r:embed="rId2"/>
          <a:stretch>
            <a:fillRect/>
          </a:stretch>
        </p:blipFill>
        <p:spPr>
          <a:xfrm>
            <a:off x="251520" y="1268760"/>
            <a:ext cx="8496945" cy="3983417"/>
          </a:xfrm>
          <a:prstGeom prst="rect">
            <a:avLst/>
          </a:prstGeom>
        </p:spPr>
      </p:pic>
      <p:sp>
        <p:nvSpPr>
          <p:cNvPr id="6" name="Rectangle 2">
            <a:extLst>
              <a:ext uri="{FF2B5EF4-FFF2-40B4-BE49-F238E27FC236}">
                <a16:creationId xmlns:a16="http://schemas.microsoft.com/office/drawing/2014/main" id="{FBC9690E-90EC-ECAD-5C7C-DDAA0CBF7FB4}"/>
              </a:ext>
            </a:extLst>
          </p:cNvPr>
          <p:cNvSpPr txBox="1">
            <a:spLocks noChangeArrowheads="1"/>
          </p:cNvSpPr>
          <p:nvPr/>
        </p:nvSpPr>
        <p:spPr>
          <a:xfrm>
            <a:off x="2960948" y="272537"/>
            <a:ext cx="3222104" cy="747936"/>
          </a:xfrm>
          <a:prstGeom prst="rect">
            <a:avLst/>
          </a:prstGeom>
          <a:solidFill>
            <a:srgbClr val="FF66CC"/>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algn="l" eaLnBrk="1" hangingPunct="1"/>
            <a:r>
              <a:rPr lang="ro-RO" altLang="zh-CN" sz="3600" dirty="0">
                <a:ea typeface="宋体" panose="02010600030101010101" pitchFamily="2" charset="-122"/>
              </a:rPr>
              <a:t>FERMI LEVEL</a:t>
            </a:r>
            <a:endParaRPr lang="en-US" altLang="zh-CN" sz="3600" dirty="0">
              <a:ea typeface="宋体" panose="02010600030101010101" pitchFamily="2" charset="-122"/>
            </a:endParaRPr>
          </a:p>
        </p:txBody>
      </p:sp>
    </p:spTree>
    <p:extLst>
      <p:ext uri="{BB962C8B-B14F-4D97-AF65-F5344CB8AC3E}">
        <p14:creationId xmlns:p14="http://schemas.microsoft.com/office/powerpoint/2010/main" val="2045701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26133BD-CDC4-4CF2-8D5E-63C95FCF1676}" type="slidenum">
              <a:rPr lang="zh-CN" altLang="en-US" sz="1400" smtClean="0"/>
              <a:pPr>
                <a:spcBef>
                  <a:spcPct val="0"/>
                </a:spcBef>
                <a:buFontTx/>
                <a:buNone/>
              </a:pPr>
              <a:t>22</a:t>
            </a:fld>
            <a:endParaRPr lang="zh-CN" altLang="en-US" sz="1400"/>
          </a:p>
        </p:txBody>
      </p:sp>
      <p:sp>
        <p:nvSpPr>
          <p:cNvPr id="24579" name="Rectangle 3"/>
          <p:cNvSpPr>
            <a:spLocks noChangeArrowheads="1"/>
          </p:cNvSpPr>
          <p:nvPr/>
        </p:nvSpPr>
        <p:spPr bwMode="auto">
          <a:xfrm>
            <a:off x="231775" y="889000"/>
            <a:ext cx="82264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dirty="0" err="1"/>
              <a:t>Nivelul</a:t>
            </a:r>
            <a:r>
              <a:rPr lang="en-GB" altLang="en-US" sz="2000" dirty="0"/>
              <a:t> Fermi (</a:t>
            </a:r>
            <a:r>
              <a:rPr lang="en-GB" altLang="en-US" sz="2000" dirty="0" err="1"/>
              <a:t>notat</a:t>
            </a:r>
            <a:r>
              <a:rPr lang="en-GB" altLang="en-US" sz="2000" dirty="0"/>
              <a:t> de EF, E</a:t>
            </a:r>
            <a:r>
              <a:rPr lang="en-GB" altLang="en-US" sz="2000" baseline="-25000" dirty="0"/>
              <a:t>F</a:t>
            </a:r>
            <a:r>
              <a:rPr lang="en-GB" altLang="en-US" sz="2000" dirty="0"/>
              <a:t>)</a:t>
            </a:r>
            <a:r>
              <a:rPr lang="ro-RO" altLang="en-US" sz="2000" dirty="0"/>
              <a:t>:</a:t>
            </a:r>
          </a:p>
          <a:p>
            <a:pPr>
              <a:spcBef>
                <a:spcPct val="0"/>
              </a:spcBef>
              <a:buFontTx/>
              <a:buNone/>
            </a:pPr>
            <a:r>
              <a:rPr lang="ro-RO" altLang="en-US" sz="2000" dirty="0"/>
              <a:t>-</a:t>
            </a:r>
            <a:r>
              <a:rPr lang="en-GB" altLang="en-US" sz="2000" dirty="0"/>
              <a:t> </a:t>
            </a:r>
            <a:r>
              <a:rPr lang="en-GB" altLang="en-US" sz="2000" dirty="0" err="1"/>
              <a:t>prezent</a:t>
            </a:r>
            <a:r>
              <a:rPr lang="en-GB" altLang="en-US" sz="2000" dirty="0"/>
              <a:t> </a:t>
            </a:r>
            <a:r>
              <a:rPr lang="en-GB" altLang="en-US" sz="2000" dirty="0" err="1"/>
              <a:t>între</a:t>
            </a:r>
            <a:r>
              <a:rPr lang="en-GB" altLang="en-US" sz="2000" dirty="0"/>
              <a:t> </a:t>
            </a:r>
            <a:r>
              <a:rPr lang="ro-RO" altLang="en-US" sz="2000" dirty="0"/>
              <a:t>BV și BC</a:t>
            </a:r>
            <a:r>
              <a:rPr lang="en-GB" altLang="en-US" sz="2000" dirty="0"/>
              <a:t>. </a:t>
            </a:r>
            <a:endParaRPr lang="ro-RO" altLang="en-US" sz="2000" dirty="0"/>
          </a:p>
          <a:p>
            <a:pPr marL="457200" indent="-457200">
              <a:spcBef>
                <a:spcPct val="0"/>
              </a:spcBef>
              <a:buFontTx/>
              <a:buChar char="-"/>
            </a:pPr>
            <a:r>
              <a:rPr lang="ro-RO" altLang="en-US" sz="2000" dirty="0"/>
              <a:t>determină probabilitatea de ocupare a electronilor la diferite niveluri de energie. </a:t>
            </a:r>
          </a:p>
          <a:p>
            <a:pPr marL="457200" indent="-457200">
              <a:spcBef>
                <a:spcPct val="0"/>
              </a:spcBef>
              <a:buFontTx/>
              <a:buChar char="-"/>
            </a:pPr>
            <a:r>
              <a:rPr lang="ro-RO" altLang="en-US" sz="2000" dirty="0"/>
              <a:t>cu cât acest nivel este mai aproape de BC, cu atât  mai ușor electronii din BV să treacă în BC.</a:t>
            </a:r>
          </a:p>
          <a:p>
            <a:pPr marL="457200" indent="-457200">
              <a:spcBef>
                <a:spcPct val="0"/>
              </a:spcBef>
              <a:buFontTx/>
              <a:buChar char="-"/>
            </a:pPr>
            <a:r>
              <a:rPr lang="ro-RO" altLang="en-US" sz="2000" dirty="0"/>
              <a:t>electronii se instalează în stări de energie cele mai scăzute disponibile la temperatura zero absolută și construiesc o „mare Fermi” de stări de energie electronică. </a:t>
            </a:r>
          </a:p>
          <a:p>
            <a:pPr marL="457200" indent="-457200">
              <a:spcBef>
                <a:spcPct val="0"/>
              </a:spcBef>
              <a:buFontTx/>
              <a:buChar char="-"/>
            </a:pPr>
            <a:r>
              <a:rPr lang="ro-RO" altLang="en-US" sz="2000" dirty="0"/>
              <a:t>energia Fermi este „suprafața” acestei mări unde electronii nu vor avea suficientă energie pentru a se ridica deasupra suprafeței. Este nivelul de energie care este ocupat de cel mai înalt orbital de electroni la 0 Kelvin și un parametru al distribuției Fermi-Dirac:</a:t>
            </a:r>
          </a:p>
          <a:p>
            <a:pPr marL="342900" indent="-342900">
              <a:spcBef>
                <a:spcPct val="0"/>
              </a:spcBef>
              <a:buFontTx/>
              <a:buChar char="-"/>
            </a:pPr>
            <a:r>
              <a:rPr lang="ro-RO" altLang="en-US" sz="2000" dirty="0"/>
              <a:t>c</a:t>
            </a:r>
            <a:r>
              <a:rPr lang="en-GB" altLang="en-US" sz="2000" dirty="0" err="1"/>
              <a:t>ând</a:t>
            </a:r>
            <a:r>
              <a:rPr lang="en-GB" altLang="en-US" sz="2000" dirty="0"/>
              <a:t> </a:t>
            </a:r>
            <a:r>
              <a:rPr lang="en-GB" altLang="en-US" sz="2000" dirty="0" err="1"/>
              <a:t>temperatura</a:t>
            </a:r>
            <a:r>
              <a:rPr lang="en-GB" altLang="en-US" sz="2000" dirty="0"/>
              <a:t> </a:t>
            </a:r>
            <a:r>
              <a:rPr lang="en-GB" altLang="en-US" sz="2000" dirty="0" err="1"/>
              <a:t>va</a:t>
            </a:r>
            <a:r>
              <a:rPr lang="en-GB" altLang="en-US" sz="2000" dirty="0"/>
              <a:t> </a:t>
            </a:r>
            <a:r>
              <a:rPr lang="en-GB" altLang="en-US" sz="2000" dirty="0" err="1"/>
              <a:t>crește</a:t>
            </a:r>
            <a:r>
              <a:rPr lang="en-GB" altLang="en-US" sz="2000" dirty="0"/>
              <a:t> </a:t>
            </a:r>
            <a:r>
              <a:rPr lang="en-GB" altLang="en-US" sz="2000" dirty="0" err="1"/>
              <a:t>peste</a:t>
            </a:r>
            <a:r>
              <a:rPr lang="en-GB" altLang="en-US" sz="2000" dirty="0"/>
              <a:t> zero </a:t>
            </a:r>
            <a:r>
              <a:rPr lang="en-GB" altLang="en-US" sz="2000" dirty="0" err="1"/>
              <a:t>absolut</a:t>
            </a:r>
            <a:r>
              <a:rPr lang="en-GB" altLang="en-US" sz="2000" dirty="0"/>
              <a:t>, </a:t>
            </a:r>
            <a:r>
              <a:rPr lang="en-GB" altLang="en-US" sz="2000" dirty="0" err="1"/>
              <a:t>acești</a:t>
            </a:r>
            <a:r>
              <a:rPr lang="en-GB" altLang="en-US" sz="2000" dirty="0"/>
              <a:t> </a:t>
            </a:r>
            <a:r>
              <a:rPr lang="ro-RO" altLang="en-US" sz="2000" dirty="0"/>
              <a:t>purtători </a:t>
            </a:r>
            <a:r>
              <a:rPr lang="en-GB" altLang="en-US" sz="2000" dirty="0"/>
              <a:t>de </a:t>
            </a:r>
            <a:r>
              <a:rPr lang="ro-RO" altLang="en-US" sz="2000" dirty="0"/>
              <a:t>sarcină </a:t>
            </a:r>
            <a:r>
              <a:rPr lang="en-GB" altLang="en-US" sz="2000" dirty="0" err="1"/>
              <a:t>încep</a:t>
            </a:r>
            <a:r>
              <a:rPr lang="en-GB" altLang="en-US" sz="2000" dirty="0"/>
              <a:t> </a:t>
            </a:r>
            <a:r>
              <a:rPr lang="en-GB" altLang="en-US" sz="2000" dirty="0" err="1"/>
              <a:t>să</a:t>
            </a:r>
            <a:r>
              <a:rPr lang="en-GB" altLang="en-US" sz="2000" dirty="0"/>
              <a:t> </a:t>
            </a:r>
            <a:r>
              <a:rPr lang="en-GB" altLang="en-US" sz="2000" dirty="0" err="1"/>
              <a:t>ocupe</a:t>
            </a:r>
            <a:r>
              <a:rPr lang="en-GB" altLang="en-US" sz="2000" dirty="0"/>
              <a:t> </a:t>
            </a:r>
            <a:r>
              <a:rPr lang="en-GB" altLang="en-US" sz="2000" dirty="0" err="1"/>
              <a:t>st</a:t>
            </a:r>
            <a:r>
              <a:rPr lang="ro-RO" altLang="en-US" sz="2000" dirty="0"/>
              <a:t>ări libere mai sus de</a:t>
            </a:r>
            <a:r>
              <a:rPr lang="en-GB" altLang="en-US" sz="2000" dirty="0"/>
              <a:t> </a:t>
            </a:r>
            <a:r>
              <a:rPr lang="en-GB" altLang="en-US" sz="2000" dirty="0" err="1"/>
              <a:t>nivelul</a:t>
            </a:r>
            <a:r>
              <a:rPr lang="en-GB" altLang="en-US" sz="2000" dirty="0"/>
              <a:t> Fermi.</a:t>
            </a:r>
            <a:endParaRPr lang="ro-RO" altLang="en-US" sz="2000" dirty="0"/>
          </a:p>
          <a:p>
            <a:pPr marL="342900" indent="-342900">
              <a:spcBef>
                <a:spcPct val="0"/>
              </a:spcBef>
              <a:buFontTx/>
              <a:buChar char="-"/>
            </a:pPr>
            <a:r>
              <a:rPr lang="ro-RO" altLang="en-US" sz="2000" dirty="0"/>
              <a:t>Distribuția Fermi-Dirac</a:t>
            </a:r>
            <a:endParaRPr lang="en-GB" altLang="en-US" sz="2000" dirty="0"/>
          </a:p>
        </p:txBody>
      </p:sp>
      <p:sp>
        <p:nvSpPr>
          <p:cNvPr id="24580" name="Tekstvak 3"/>
          <p:cNvSpPr txBox="1">
            <a:spLocks noChangeArrowheads="1"/>
          </p:cNvSpPr>
          <p:nvPr/>
        </p:nvSpPr>
        <p:spPr bwMode="auto">
          <a:xfrm>
            <a:off x="3492500" y="427038"/>
            <a:ext cx="2012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ru-RU" sz="2400" b="1">
                <a:latin typeface="Calibri" panose="020F0502020204030204" pitchFamily="34" charset="0"/>
                <a:cs typeface="Arial" panose="020B0604020202020204" pitchFamily="34" charset="0"/>
              </a:rPr>
              <a:t>Nivelul Fermi?</a:t>
            </a:r>
            <a:endParaRPr lang="en-GB" altLang="ru-RU" sz="2400" b="1">
              <a:latin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4139952" y="5742170"/>
            <a:ext cx="3114650" cy="9634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7A912308-D54B-04CF-9A2F-F31CD13EC9F0}"/>
              </a:ext>
            </a:extLst>
          </p:cNvPr>
          <p:cNvSpPr>
            <a:spLocks noGrp="1"/>
          </p:cNvSpPr>
          <p:nvPr>
            <p:ph type="sldNum" sz="quarter" idx="12"/>
          </p:nvPr>
        </p:nvSpPr>
        <p:spPr/>
        <p:txBody>
          <a:bodyPr/>
          <a:lstStyle/>
          <a:p>
            <a:pPr>
              <a:defRPr/>
            </a:pPr>
            <a:fld id="{ADB7B470-E9C1-4C1A-AB83-BBD69471C68F}" type="slidenum">
              <a:rPr lang="zh-CN" altLang="en-US" smtClean="0"/>
              <a:pPr>
                <a:defRPr/>
              </a:pPr>
              <a:t>23</a:t>
            </a:fld>
            <a:endParaRPr lang="zh-CN" altLang="en-US"/>
          </a:p>
        </p:txBody>
      </p:sp>
      <p:sp>
        <p:nvSpPr>
          <p:cNvPr id="4" name="Rectangle 2">
            <a:extLst>
              <a:ext uri="{FF2B5EF4-FFF2-40B4-BE49-F238E27FC236}">
                <a16:creationId xmlns:a16="http://schemas.microsoft.com/office/drawing/2014/main" id="{3A4BA3FA-5014-9CFF-95F2-BF5FF1C91D58}"/>
              </a:ext>
            </a:extLst>
          </p:cNvPr>
          <p:cNvSpPr txBox="1">
            <a:spLocks noChangeArrowheads="1"/>
          </p:cNvSpPr>
          <p:nvPr/>
        </p:nvSpPr>
        <p:spPr>
          <a:xfrm>
            <a:off x="467544" y="304800"/>
            <a:ext cx="8219256" cy="675928"/>
          </a:xfrm>
          <a:prstGeom prst="rect">
            <a:avLst/>
          </a:prstGeom>
          <a:solidFill>
            <a:srgbClr val="FF66CC"/>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algn="l" eaLnBrk="1" hangingPunct="1"/>
            <a:r>
              <a:rPr lang="ro-RO" altLang="zh-CN" sz="3600" dirty="0">
                <a:ea typeface="宋体" panose="02010600030101010101" pitchFamily="2" charset="-122"/>
              </a:rPr>
              <a:t>FERMI LEVEL OF INTRINSIC SC</a:t>
            </a:r>
            <a:endParaRPr lang="en-US" altLang="zh-CN" sz="3600" dirty="0">
              <a:ea typeface="宋体" panose="02010600030101010101" pitchFamily="2" charset="-122"/>
            </a:endParaRPr>
          </a:p>
        </p:txBody>
      </p:sp>
      <p:pic>
        <p:nvPicPr>
          <p:cNvPr id="6" name="Imagine 5">
            <a:extLst>
              <a:ext uri="{FF2B5EF4-FFF2-40B4-BE49-F238E27FC236}">
                <a16:creationId xmlns:a16="http://schemas.microsoft.com/office/drawing/2014/main" id="{6C4A3846-8A96-731E-182B-BFD121ABA26F}"/>
              </a:ext>
            </a:extLst>
          </p:cNvPr>
          <p:cNvPicPr>
            <a:picLocks noChangeAspect="1"/>
          </p:cNvPicPr>
          <p:nvPr/>
        </p:nvPicPr>
        <p:blipFill>
          <a:blip r:embed="rId2"/>
          <a:stretch>
            <a:fillRect/>
          </a:stretch>
        </p:blipFill>
        <p:spPr>
          <a:xfrm>
            <a:off x="0" y="1364474"/>
            <a:ext cx="9144000" cy="4129052"/>
          </a:xfrm>
          <a:prstGeom prst="rect">
            <a:avLst/>
          </a:prstGeom>
        </p:spPr>
      </p:pic>
    </p:spTree>
    <p:extLst>
      <p:ext uri="{BB962C8B-B14F-4D97-AF65-F5344CB8AC3E}">
        <p14:creationId xmlns:p14="http://schemas.microsoft.com/office/powerpoint/2010/main" val="2163365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94FFBA3B-C619-F51D-E1F0-6E409A39ECBF}"/>
              </a:ext>
            </a:extLst>
          </p:cNvPr>
          <p:cNvSpPr>
            <a:spLocks noGrp="1"/>
          </p:cNvSpPr>
          <p:nvPr>
            <p:ph type="sldNum" sz="quarter" idx="12"/>
          </p:nvPr>
        </p:nvSpPr>
        <p:spPr/>
        <p:txBody>
          <a:bodyPr/>
          <a:lstStyle/>
          <a:p>
            <a:pPr>
              <a:defRPr/>
            </a:pPr>
            <a:fld id="{ADB7B470-E9C1-4C1A-AB83-BBD69471C68F}" type="slidenum">
              <a:rPr lang="zh-CN" altLang="en-US" smtClean="0"/>
              <a:pPr>
                <a:defRPr/>
              </a:pPr>
              <a:t>24</a:t>
            </a:fld>
            <a:endParaRPr lang="zh-CN" altLang="en-US"/>
          </a:p>
        </p:txBody>
      </p:sp>
      <p:sp>
        <p:nvSpPr>
          <p:cNvPr id="6" name="Rectangle 2">
            <a:extLst>
              <a:ext uri="{FF2B5EF4-FFF2-40B4-BE49-F238E27FC236}">
                <a16:creationId xmlns:a16="http://schemas.microsoft.com/office/drawing/2014/main" id="{E3CCC16D-396E-A7C0-AE47-C1EC852C2736}"/>
              </a:ext>
            </a:extLst>
          </p:cNvPr>
          <p:cNvSpPr>
            <a:spLocks noGrp="1" noChangeArrowheads="1"/>
          </p:cNvSpPr>
          <p:nvPr/>
        </p:nvSpPr>
        <p:spPr bwMode="auto">
          <a:xfrm>
            <a:off x="457200" y="83671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Fermi Function</a:t>
            </a:r>
          </a:p>
        </p:txBody>
      </p:sp>
      <p:pic>
        <p:nvPicPr>
          <p:cNvPr id="8" name="Imagine 7">
            <a:extLst>
              <a:ext uri="{FF2B5EF4-FFF2-40B4-BE49-F238E27FC236}">
                <a16:creationId xmlns:a16="http://schemas.microsoft.com/office/drawing/2014/main" id="{EF48C720-8F6F-14E2-786F-9B70ED2AE670}"/>
              </a:ext>
            </a:extLst>
          </p:cNvPr>
          <p:cNvPicPr>
            <a:picLocks noChangeAspect="1"/>
          </p:cNvPicPr>
          <p:nvPr/>
        </p:nvPicPr>
        <p:blipFill>
          <a:blip r:embed="rId2"/>
          <a:stretch>
            <a:fillRect/>
          </a:stretch>
        </p:blipFill>
        <p:spPr>
          <a:xfrm>
            <a:off x="1170526" y="2022569"/>
            <a:ext cx="7516274" cy="4210638"/>
          </a:xfrm>
          <a:prstGeom prst="rect">
            <a:avLst/>
          </a:prstGeom>
        </p:spPr>
      </p:pic>
    </p:spTree>
    <p:extLst>
      <p:ext uri="{BB962C8B-B14F-4D97-AF65-F5344CB8AC3E}">
        <p14:creationId xmlns:p14="http://schemas.microsoft.com/office/powerpoint/2010/main" val="1199916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5D497DD5-306A-B449-882D-1AC5A186E02E}"/>
              </a:ext>
            </a:extLst>
          </p:cNvPr>
          <p:cNvSpPr>
            <a:spLocks noGrp="1"/>
          </p:cNvSpPr>
          <p:nvPr>
            <p:ph type="sldNum" sz="quarter" idx="12"/>
          </p:nvPr>
        </p:nvSpPr>
        <p:spPr/>
        <p:txBody>
          <a:bodyPr/>
          <a:lstStyle/>
          <a:p>
            <a:pPr>
              <a:defRPr/>
            </a:pPr>
            <a:fld id="{ADB7B470-E9C1-4C1A-AB83-BBD69471C68F}" type="slidenum">
              <a:rPr lang="zh-CN" altLang="en-US" smtClean="0"/>
              <a:pPr>
                <a:defRPr/>
              </a:pPr>
              <a:t>25</a:t>
            </a:fld>
            <a:endParaRPr lang="zh-CN" altLang="en-US"/>
          </a:p>
        </p:txBody>
      </p:sp>
      <p:sp>
        <p:nvSpPr>
          <p:cNvPr id="4" name="Rectangle 2">
            <a:extLst>
              <a:ext uri="{FF2B5EF4-FFF2-40B4-BE49-F238E27FC236}">
                <a16:creationId xmlns:a16="http://schemas.microsoft.com/office/drawing/2014/main" id="{9F98A719-7172-75DA-7C41-DC2B0CA04538}"/>
              </a:ext>
            </a:extLst>
          </p:cNvPr>
          <p:cNvSpPr>
            <a:spLocks noGrp="1" noChangeArrowheads="1"/>
          </p:cNvSpPr>
          <p:nvPr/>
        </p:nvSpPr>
        <p:spPr bwMode="auto">
          <a:xfrm>
            <a:off x="827584" y="33265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Effect of Temperature on </a:t>
            </a:r>
            <a:r>
              <a:rPr lang="en-US" altLang="en-US" i="1"/>
              <a:t>f</a:t>
            </a:r>
            <a:r>
              <a:rPr lang="en-US" altLang="en-US"/>
              <a:t>(</a:t>
            </a:r>
            <a:r>
              <a:rPr lang="en-US" altLang="en-US" i="1"/>
              <a:t>E</a:t>
            </a:r>
            <a:r>
              <a:rPr lang="en-US" altLang="en-US"/>
              <a:t>)</a:t>
            </a:r>
          </a:p>
        </p:txBody>
      </p:sp>
      <p:pic>
        <p:nvPicPr>
          <p:cNvPr id="6" name="Picture 4">
            <a:extLst>
              <a:ext uri="{FF2B5EF4-FFF2-40B4-BE49-F238E27FC236}">
                <a16:creationId xmlns:a16="http://schemas.microsoft.com/office/drawing/2014/main" id="{DC24EBD0-D8DD-F222-B421-BCD31D90B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541740"/>
            <a:ext cx="5040560" cy="40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444122B0-10F6-928A-523F-5FB534AC326E}"/>
              </a:ext>
            </a:extLst>
          </p:cNvPr>
          <p:cNvSpPr txBox="1">
            <a:spLocks noChangeArrowheads="1"/>
          </p:cNvSpPr>
          <p:nvPr/>
        </p:nvSpPr>
        <p:spPr bwMode="auto">
          <a:xfrm>
            <a:off x="167481" y="5894387"/>
            <a:ext cx="8809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sz="2000" dirty="0"/>
              <a:t>The above diagram represents variation of </a:t>
            </a:r>
            <a:r>
              <a:rPr lang="en-US" altLang="en-US" sz="2000" i="1" dirty="0"/>
              <a:t>f(</a:t>
            </a:r>
            <a:r>
              <a:rPr lang="en-US" altLang="en-US" sz="2000" dirty="0"/>
              <a:t>E) as a function of temperature.</a:t>
            </a:r>
          </a:p>
          <a:p>
            <a:pPr eaLnBrk="1" hangingPunct="1"/>
            <a:r>
              <a:rPr lang="en-US" altLang="en-US" sz="2000" dirty="0"/>
              <a:t>All the curves pass  through cross-over point  C corresponding  to</a:t>
            </a:r>
            <a:r>
              <a:rPr lang="en-US" altLang="en-US" sz="2000" i="1" dirty="0"/>
              <a:t> f</a:t>
            </a:r>
            <a:r>
              <a:rPr lang="en-US" altLang="en-US" sz="2000" dirty="0"/>
              <a:t>(E) =1/2.</a:t>
            </a:r>
          </a:p>
        </p:txBody>
      </p:sp>
    </p:spTree>
    <p:extLst>
      <p:ext uri="{BB962C8B-B14F-4D97-AF65-F5344CB8AC3E}">
        <p14:creationId xmlns:p14="http://schemas.microsoft.com/office/powerpoint/2010/main" val="370535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C891ADF6-8C55-D70E-CFAB-0382227ED3F9}"/>
              </a:ext>
            </a:extLst>
          </p:cNvPr>
          <p:cNvSpPr>
            <a:spLocks noGrp="1"/>
          </p:cNvSpPr>
          <p:nvPr>
            <p:ph type="sldNum" sz="quarter" idx="12"/>
          </p:nvPr>
        </p:nvSpPr>
        <p:spPr/>
        <p:txBody>
          <a:bodyPr/>
          <a:lstStyle/>
          <a:p>
            <a:pPr>
              <a:defRPr/>
            </a:pPr>
            <a:fld id="{ADB7B470-E9C1-4C1A-AB83-BBD69471C68F}" type="slidenum">
              <a:rPr lang="zh-CN" altLang="en-US" smtClean="0"/>
              <a:pPr>
                <a:defRPr/>
              </a:pPr>
              <a:t>26</a:t>
            </a:fld>
            <a:endParaRPr lang="zh-CN" altLang="en-US"/>
          </a:p>
        </p:txBody>
      </p:sp>
      <p:sp>
        <p:nvSpPr>
          <p:cNvPr id="4" name="Rectangle 2">
            <a:extLst>
              <a:ext uri="{FF2B5EF4-FFF2-40B4-BE49-F238E27FC236}">
                <a16:creationId xmlns:a16="http://schemas.microsoft.com/office/drawing/2014/main" id="{D1E0A060-348B-709F-461C-5C601D9D8F92}"/>
              </a:ext>
            </a:extLst>
          </p:cNvPr>
          <p:cNvSpPr>
            <a:spLocks noGrp="1" noChangeArrowheads="1"/>
          </p:cNvSpPr>
          <p:nvPr/>
        </p:nvSpPr>
        <p:spPr bwMode="auto">
          <a:xfrm>
            <a:off x="755576" y="26064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Boltzmann Approximation</a:t>
            </a:r>
          </a:p>
        </p:txBody>
      </p:sp>
      <p:pic>
        <p:nvPicPr>
          <p:cNvPr id="6" name="Imagine 5">
            <a:extLst>
              <a:ext uri="{FF2B5EF4-FFF2-40B4-BE49-F238E27FC236}">
                <a16:creationId xmlns:a16="http://schemas.microsoft.com/office/drawing/2014/main" id="{CB7BC224-39F7-DFE2-786D-76962F4AA999}"/>
              </a:ext>
            </a:extLst>
          </p:cNvPr>
          <p:cNvPicPr>
            <a:picLocks noChangeAspect="1"/>
          </p:cNvPicPr>
          <p:nvPr/>
        </p:nvPicPr>
        <p:blipFill>
          <a:blip r:embed="rId2"/>
          <a:stretch>
            <a:fillRect/>
          </a:stretch>
        </p:blipFill>
        <p:spPr>
          <a:xfrm>
            <a:off x="1331640" y="1844824"/>
            <a:ext cx="6581775" cy="771525"/>
          </a:xfrm>
          <a:prstGeom prst="rect">
            <a:avLst/>
          </a:prstGeom>
        </p:spPr>
      </p:pic>
      <p:pic>
        <p:nvPicPr>
          <p:cNvPr id="8" name="Imagine 7">
            <a:extLst>
              <a:ext uri="{FF2B5EF4-FFF2-40B4-BE49-F238E27FC236}">
                <a16:creationId xmlns:a16="http://schemas.microsoft.com/office/drawing/2014/main" id="{995BE2CE-CC8B-15B6-2E1C-F902DDC3E3C4}"/>
              </a:ext>
            </a:extLst>
          </p:cNvPr>
          <p:cNvPicPr>
            <a:picLocks noChangeAspect="1"/>
          </p:cNvPicPr>
          <p:nvPr/>
        </p:nvPicPr>
        <p:blipFill>
          <a:blip r:embed="rId3"/>
          <a:stretch>
            <a:fillRect/>
          </a:stretch>
        </p:blipFill>
        <p:spPr>
          <a:xfrm>
            <a:off x="1281112" y="3043237"/>
            <a:ext cx="6581775" cy="771525"/>
          </a:xfrm>
          <a:prstGeom prst="rect">
            <a:avLst/>
          </a:prstGeom>
        </p:spPr>
      </p:pic>
      <p:sp>
        <p:nvSpPr>
          <p:cNvPr id="9" name="Rectangle 5">
            <a:extLst>
              <a:ext uri="{FF2B5EF4-FFF2-40B4-BE49-F238E27FC236}">
                <a16:creationId xmlns:a16="http://schemas.microsoft.com/office/drawing/2014/main" id="{0F281FEA-E862-4160-7B4E-43D283DC7BE6}"/>
              </a:ext>
            </a:extLst>
          </p:cNvPr>
          <p:cNvSpPr txBox="1">
            <a:spLocks noChangeArrowheads="1"/>
          </p:cNvSpPr>
          <p:nvPr/>
        </p:nvSpPr>
        <p:spPr bwMode="auto">
          <a:xfrm>
            <a:off x="517277" y="3900561"/>
            <a:ext cx="86106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20000"/>
              </a:spcBef>
            </a:pPr>
            <a:r>
              <a:rPr lang="en-US" altLang="en-US" sz="2800" b="1">
                <a:latin typeface="Calibri" panose="020F0502020204030204" pitchFamily="34" charset="0"/>
              </a:rPr>
              <a:t>Probability that a state is empty (</a:t>
            </a:r>
            <a:r>
              <a:rPr lang="en-US" altLang="en-US" sz="2800" b="1" i="1">
                <a:latin typeface="Calibri" panose="020F0502020204030204" pitchFamily="34" charset="0"/>
              </a:rPr>
              <a:t>i.e.</a:t>
            </a:r>
            <a:r>
              <a:rPr lang="en-US" altLang="en-US" sz="2800" b="1">
                <a:latin typeface="Calibri" panose="020F0502020204030204" pitchFamily="34" charset="0"/>
              </a:rPr>
              <a:t> occupied by a hole):</a:t>
            </a:r>
          </a:p>
        </p:txBody>
      </p:sp>
      <p:pic>
        <p:nvPicPr>
          <p:cNvPr id="11" name="Imagine 10">
            <a:extLst>
              <a:ext uri="{FF2B5EF4-FFF2-40B4-BE49-F238E27FC236}">
                <a16:creationId xmlns:a16="http://schemas.microsoft.com/office/drawing/2014/main" id="{B1EDD11E-0F9D-99BA-52CC-42BA404793C6}"/>
              </a:ext>
            </a:extLst>
          </p:cNvPr>
          <p:cNvPicPr>
            <a:picLocks noChangeAspect="1"/>
          </p:cNvPicPr>
          <p:nvPr/>
        </p:nvPicPr>
        <p:blipFill>
          <a:blip r:embed="rId4"/>
          <a:stretch>
            <a:fillRect/>
          </a:stretch>
        </p:blipFill>
        <p:spPr>
          <a:xfrm>
            <a:off x="1979712" y="4992724"/>
            <a:ext cx="6029325" cy="695325"/>
          </a:xfrm>
          <a:prstGeom prst="rect">
            <a:avLst/>
          </a:prstGeom>
        </p:spPr>
      </p:pic>
    </p:spTree>
    <p:extLst>
      <p:ext uri="{BB962C8B-B14F-4D97-AF65-F5344CB8AC3E}">
        <p14:creationId xmlns:p14="http://schemas.microsoft.com/office/powerpoint/2010/main" val="3362794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677124E3-5114-F20F-BFEC-3F99807845FC}"/>
              </a:ext>
            </a:extLst>
          </p:cNvPr>
          <p:cNvSpPr>
            <a:spLocks noGrp="1"/>
          </p:cNvSpPr>
          <p:nvPr>
            <p:ph type="sldNum" sz="quarter" idx="12"/>
          </p:nvPr>
        </p:nvSpPr>
        <p:spPr/>
        <p:txBody>
          <a:bodyPr/>
          <a:lstStyle/>
          <a:p>
            <a:pPr>
              <a:defRPr/>
            </a:pPr>
            <a:fld id="{ADB7B470-E9C1-4C1A-AB83-BBD69471C68F}" type="slidenum">
              <a:rPr lang="zh-CN" altLang="en-US" smtClean="0"/>
              <a:pPr>
                <a:defRPr/>
              </a:pPr>
              <a:t>27</a:t>
            </a:fld>
            <a:endParaRPr lang="zh-CN" altLang="en-US"/>
          </a:p>
        </p:txBody>
      </p:sp>
      <p:sp>
        <p:nvSpPr>
          <p:cNvPr id="4" name="Rectangle 2">
            <a:extLst>
              <a:ext uri="{FF2B5EF4-FFF2-40B4-BE49-F238E27FC236}">
                <a16:creationId xmlns:a16="http://schemas.microsoft.com/office/drawing/2014/main" id="{6AF98C28-1DA9-0F2A-32D9-72A0AB4960C2}"/>
              </a:ext>
            </a:extLst>
          </p:cNvPr>
          <p:cNvSpPr>
            <a:spLocks noGrp="1" noChangeArrowheads="1"/>
          </p:cNvSpPr>
          <p:nvPr/>
        </p:nvSpPr>
        <p:spPr bwMode="auto">
          <a:xfrm>
            <a:off x="108321" y="152400"/>
            <a:ext cx="9035679"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Equilibrium Distribution of Carriers</a:t>
            </a:r>
          </a:p>
        </p:txBody>
      </p:sp>
      <p:sp>
        <p:nvSpPr>
          <p:cNvPr id="5" name="Rectangle 3">
            <a:extLst>
              <a:ext uri="{FF2B5EF4-FFF2-40B4-BE49-F238E27FC236}">
                <a16:creationId xmlns:a16="http://schemas.microsoft.com/office/drawing/2014/main" id="{B3576B29-629B-2BE1-3DCA-D164D3E78BD2}"/>
              </a:ext>
            </a:extLst>
          </p:cNvPr>
          <p:cNvSpPr>
            <a:spLocks noGrp="1" noChangeArrowheads="1"/>
          </p:cNvSpPr>
          <p:nvPr/>
        </p:nvSpPr>
        <p:spPr bwMode="auto">
          <a:xfrm>
            <a:off x="228600" y="126876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defRPr/>
            </a:pPr>
            <a:r>
              <a:rPr lang="en-US" sz="2800" dirty="0">
                <a:latin typeface="+mj-lt"/>
              </a:rPr>
              <a:t>Obtain </a:t>
            </a:r>
            <a:r>
              <a:rPr lang="en-US" sz="2800" i="1" dirty="0">
                <a:latin typeface="+mj-lt"/>
              </a:rPr>
              <a:t>n</a:t>
            </a:r>
            <a:r>
              <a:rPr lang="en-US" sz="2800" dirty="0">
                <a:latin typeface="+mj-lt"/>
              </a:rPr>
              <a:t>(</a:t>
            </a:r>
            <a:r>
              <a:rPr lang="en-US" sz="2800" i="1" dirty="0">
                <a:latin typeface="+mj-lt"/>
              </a:rPr>
              <a:t>E</a:t>
            </a:r>
            <a:r>
              <a:rPr lang="en-US" sz="2800" dirty="0">
                <a:latin typeface="+mj-lt"/>
              </a:rPr>
              <a:t>) by multiplying </a:t>
            </a:r>
            <a:r>
              <a:rPr lang="en-US" sz="2800" i="1" dirty="0" err="1">
                <a:latin typeface="+mj-lt"/>
              </a:rPr>
              <a:t>g</a:t>
            </a:r>
            <a:r>
              <a:rPr lang="en-US" sz="2800" baseline="-25000" dirty="0" err="1">
                <a:latin typeface="+mj-lt"/>
              </a:rPr>
              <a:t>c</a:t>
            </a:r>
            <a:r>
              <a:rPr lang="en-US" sz="2800" dirty="0">
                <a:latin typeface="+mj-lt"/>
              </a:rPr>
              <a:t>(</a:t>
            </a:r>
            <a:r>
              <a:rPr lang="en-US" sz="2800" i="1" dirty="0">
                <a:latin typeface="+mj-lt"/>
              </a:rPr>
              <a:t>E</a:t>
            </a:r>
            <a:r>
              <a:rPr lang="en-US" sz="2800" dirty="0">
                <a:latin typeface="+mj-lt"/>
              </a:rPr>
              <a:t>) and </a:t>
            </a:r>
            <a:r>
              <a:rPr lang="en-US" sz="2800" i="1" dirty="0">
                <a:latin typeface="+mj-lt"/>
              </a:rPr>
              <a:t>f</a:t>
            </a:r>
            <a:r>
              <a:rPr lang="en-US" sz="2800" dirty="0">
                <a:latin typeface="+mj-lt"/>
              </a:rPr>
              <a:t>(</a:t>
            </a:r>
            <a:r>
              <a:rPr lang="en-US" sz="2800" i="1" dirty="0">
                <a:latin typeface="+mj-lt"/>
              </a:rPr>
              <a:t>E</a:t>
            </a:r>
            <a:r>
              <a:rPr lang="en-US" sz="2800" dirty="0">
                <a:latin typeface="+mj-lt"/>
              </a:rPr>
              <a:t>)</a:t>
            </a:r>
          </a:p>
        </p:txBody>
      </p:sp>
      <p:grpSp>
        <p:nvGrpSpPr>
          <p:cNvPr id="6" name="Group 16">
            <a:extLst>
              <a:ext uri="{FF2B5EF4-FFF2-40B4-BE49-F238E27FC236}">
                <a16:creationId xmlns:a16="http://schemas.microsoft.com/office/drawing/2014/main" id="{6EA890A1-7D70-F600-1F14-F840DB5BCA02}"/>
              </a:ext>
            </a:extLst>
          </p:cNvPr>
          <p:cNvGrpSpPr>
            <a:grpSpLocks/>
          </p:cNvGrpSpPr>
          <p:nvPr/>
        </p:nvGrpSpPr>
        <p:grpSpPr bwMode="auto">
          <a:xfrm>
            <a:off x="7209583" y="1268760"/>
            <a:ext cx="1905000" cy="1535113"/>
            <a:chOff x="7162800" y="666750"/>
            <a:chExt cx="1905000" cy="1534717"/>
          </a:xfrm>
        </p:grpSpPr>
        <p:pic>
          <p:nvPicPr>
            <p:cNvPr id="7" name="Picture 2">
              <a:extLst>
                <a:ext uri="{FF2B5EF4-FFF2-40B4-BE49-F238E27FC236}">
                  <a16:creationId xmlns:a16="http://schemas.microsoft.com/office/drawing/2014/main" id="{CDCCA835-9004-3C8D-0FCF-0F45FAF55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78657"/>
              <a:ext cx="1905000" cy="152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8">
              <a:extLst>
                <a:ext uri="{FF2B5EF4-FFF2-40B4-BE49-F238E27FC236}">
                  <a16:creationId xmlns:a16="http://schemas.microsoft.com/office/drawing/2014/main" id="{6DAAE861-CDFE-5063-BFE2-834C1462EC64}"/>
                </a:ext>
              </a:extLst>
            </p:cNvPr>
            <p:cNvSpPr txBox="1"/>
            <p:nvPr/>
          </p:nvSpPr>
          <p:spPr>
            <a:xfrm>
              <a:off x="7359650" y="666750"/>
              <a:ext cx="1174750" cy="184102"/>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600" dirty="0">
                  <a:latin typeface="+mj-lt"/>
                </a:rPr>
                <a:t>cnx.org/content/m13458/latest</a:t>
              </a:r>
            </a:p>
          </p:txBody>
        </p:sp>
      </p:grpSp>
      <p:sp>
        <p:nvSpPr>
          <p:cNvPr id="9" name="Text Box 7">
            <a:extLst>
              <a:ext uri="{FF2B5EF4-FFF2-40B4-BE49-F238E27FC236}">
                <a16:creationId xmlns:a16="http://schemas.microsoft.com/office/drawing/2014/main" id="{346F20AB-38DB-53B5-42A0-E9F482E7558F}"/>
              </a:ext>
            </a:extLst>
          </p:cNvPr>
          <p:cNvSpPr txBox="1">
            <a:spLocks noChangeArrowheads="1"/>
          </p:cNvSpPr>
          <p:nvPr/>
        </p:nvSpPr>
        <p:spPr bwMode="auto">
          <a:xfrm>
            <a:off x="755576" y="3074987"/>
            <a:ext cx="15081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2000" b="1" dirty="0">
                <a:latin typeface="+mj-lt"/>
              </a:rPr>
              <a:t>Energy band</a:t>
            </a:r>
          </a:p>
          <a:p>
            <a:pPr algn="ctr">
              <a:defRPr/>
            </a:pPr>
            <a:r>
              <a:rPr lang="en-US" sz="2000" b="1" dirty="0">
                <a:latin typeface="+mj-lt"/>
              </a:rPr>
              <a:t>diagram</a:t>
            </a:r>
          </a:p>
        </p:txBody>
      </p:sp>
      <p:sp>
        <p:nvSpPr>
          <p:cNvPr id="10" name="Text Box 8">
            <a:extLst>
              <a:ext uri="{FF2B5EF4-FFF2-40B4-BE49-F238E27FC236}">
                <a16:creationId xmlns:a16="http://schemas.microsoft.com/office/drawing/2014/main" id="{25BD7350-35F1-BC1F-0EF9-2ACD66BD46C0}"/>
              </a:ext>
            </a:extLst>
          </p:cNvPr>
          <p:cNvSpPr txBox="1">
            <a:spLocks noChangeArrowheads="1"/>
          </p:cNvSpPr>
          <p:nvPr/>
        </p:nvSpPr>
        <p:spPr bwMode="auto">
          <a:xfrm>
            <a:off x="2860675" y="3057095"/>
            <a:ext cx="14827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2000" b="1" dirty="0">
                <a:latin typeface="+mj-lt"/>
              </a:rPr>
              <a:t>Density of</a:t>
            </a:r>
          </a:p>
          <a:p>
            <a:pPr algn="ctr">
              <a:defRPr/>
            </a:pPr>
            <a:r>
              <a:rPr lang="en-US" sz="2000" b="1" dirty="0">
                <a:latin typeface="+mj-lt"/>
              </a:rPr>
              <a:t>States, </a:t>
            </a:r>
            <a:r>
              <a:rPr lang="en-US" sz="2000" b="1" i="1" dirty="0" err="1">
                <a:latin typeface="+mj-lt"/>
              </a:rPr>
              <a:t>g</a:t>
            </a:r>
            <a:r>
              <a:rPr lang="en-US" sz="2000" b="1" baseline="-25000" dirty="0" err="1">
                <a:latin typeface="+mj-lt"/>
              </a:rPr>
              <a:t>c</a:t>
            </a:r>
            <a:r>
              <a:rPr lang="en-US" sz="2000" b="1" dirty="0">
                <a:latin typeface="+mj-lt"/>
              </a:rPr>
              <a:t>(</a:t>
            </a:r>
            <a:r>
              <a:rPr lang="en-US" sz="2000" b="1" i="1" dirty="0">
                <a:latin typeface="+mj-lt"/>
              </a:rPr>
              <a:t>E</a:t>
            </a:r>
            <a:r>
              <a:rPr lang="en-US" sz="2000" b="1" dirty="0">
                <a:latin typeface="+mj-lt"/>
              </a:rPr>
              <a:t>)</a:t>
            </a:r>
          </a:p>
        </p:txBody>
      </p:sp>
      <p:sp>
        <p:nvSpPr>
          <p:cNvPr id="11" name="Text Box 9">
            <a:extLst>
              <a:ext uri="{FF2B5EF4-FFF2-40B4-BE49-F238E27FC236}">
                <a16:creationId xmlns:a16="http://schemas.microsoft.com/office/drawing/2014/main" id="{40D56863-2C46-2ED8-FF93-D8A6A3DB5B5C}"/>
              </a:ext>
            </a:extLst>
          </p:cNvPr>
          <p:cNvSpPr txBox="1">
            <a:spLocks noChangeArrowheads="1"/>
          </p:cNvSpPr>
          <p:nvPr/>
        </p:nvSpPr>
        <p:spPr bwMode="auto">
          <a:xfrm>
            <a:off x="4854255" y="3024550"/>
            <a:ext cx="17811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2000" b="1" dirty="0">
                <a:latin typeface="+mj-lt"/>
              </a:rPr>
              <a:t>Probability of</a:t>
            </a:r>
          </a:p>
          <a:p>
            <a:pPr algn="ctr">
              <a:defRPr/>
            </a:pPr>
            <a:r>
              <a:rPr lang="en-US" sz="2000" b="1" dirty="0">
                <a:latin typeface="+mj-lt"/>
              </a:rPr>
              <a:t>occupancy, </a:t>
            </a:r>
            <a:r>
              <a:rPr lang="en-US" sz="2000" b="1" i="1" dirty="0">
                <a:latin typeface="+mj-lt"/>
              </a:rPr>
              <a:t>f</a:t>
            </a:r>
            <a:r>
              <a:rPr lang="en-US" sz="2000" b="1" dirty="0">
                <a:latin typeface="+mj-lt"/>
              </a:rPr>
              <a:t>(</a:t>
            </a:r>
            <a:r>
              <a:rPr lang="en-US" sz="2000" b="1" i="1" dirty="0">
                <a:latin typeface="+mj-lt"/>
              </a:rPr>
              <a:t>E</a:t>
            </a:r>
            <a:r>
              <a:rPr lang="en-US" sz="2000" b="1" dirty="0">
                <a:latin typeface="+mj-lt"/>
              </a:rPr>
              <a:t>)</a:t>
            </a:r>
          </a:p>
        </p:txBody>
      </p:sp>
      <p:sp>
        <p:nvSpPr>
          <p:cNvPr id="12" name="Text Box 9">
            <a:extLst>
              <a:ext uri="{FF2B5EF4-FFF2-40B4-BE49-F238E27FC236}">
                <a16:creationId xmlns:a16="http://schemas.microsoft.com/office/drawing/2014/main" id="{2846FF98-B246-7736-7F91-DCE83C028802}"/>
              </a:ext>
            </a:extLst>
          </p:cNvPr>
          <p:cNvSpPr txBox="1">
            <a:spLocks noChangeArrowheads="1"/>
          </p:cNvSpPr>
          <p:nvPr/>
        </p:nvSpPr>
        <p:spPr bwMode="auto">
          <a:xfrm>
            <a:off x="7079527" y="3123487"/>
            <a:ext cx="1979613"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2000" b="1" dirty="0">
                <a:latin typeface="+mj-lt"/>
              </a:rPr>
              <a:t>Carrier </a:t>
            </a:r>
            <a:br>
              <a:rPr lang="en-US" sz="2000" b="1" dirty="0">
                <a:latin typeface="+mj-lt"/>
              </a:rPr>
            </a:br>
            <a:r>
              <a:rPr lang="en-US" sz="2000" b="1" dirty="0">
                <a:latin typeface="+mj-lt"/>
              </a:rPr>
              <a:t>distribution, </a:t>
            </a:r>
            <a:r>
              <a:rPr lang="en-US" sz="2000" b="1" i="1" dirty="0">
                <a:latin typeface="+mj-lt"/>
              </a:rPr>
              <a:t>n</a:t>
            </a:r>
            <a:r>
              <a:rPr lang="en-US" sz="2000" b="1" dirty="0">
                <a:latin typeface="+mj-lt"/>
              </a:rPr>
              <a:t>(</a:t>
            </a:r>
            <a:r>
              <a:rPr lang="en-US" sz="2000" b="1" i="1" dirty="0">
                <a:latin typeface="+mj-lt"/>
              </a:rPr>
              <a:t>E</a:t>
            </a:r>
            <a:r>
              <a:rPr lang="en-US" sz="2000" b="1" dirty="0">
                <a:latin typeface="+mj-lt"/>
              </a:rPr>
              <a:t>)</a:t>
            </a:r>
          </a:p>
        </p:txBody>
      </p:sp>
      <p:sp>
        <p:nvSpPr>
          <p:cNvPr id="13" name="TextBox 15">
            <a:extLst>
              <a:ext uri="{FF2B5EF4-FFF2-40B4-BE49-F238E27FC236}">
                <a16:creationId xmlns:a16="http://schemas.microsoft.com/office/drawing/2014/main" id="{958BB772-ED95-1032-FE32-C660EDD79898}"/>
              </a:ext>
            </a:extLst>
          </p:cNvPr>
          <p:cNvSpPr txBox="1"/>
          <p:nvPr/>
        </p:nvSpPr>
        <p:spPr>
          <a:xfrm>
            <a:off x="6635430" y="2990464"/>
            <a:ext cx="359414" cy="769441"/>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4400" b="1" dirty="0">
                <a:latin typeface="+mj-lt"/>
              </a:rPr>
              <a:t>=</a:t>
            </a:r>
          </a:p>
        </p:txBody>
      </p:sp>
      <p:pic>
        <p:nvPicPr>
          <p:cNvPr id="14" name="Picture 11">
            <a:extLst>
              <a:ext uri="{FF2B5EF4-FFF2-40B4-BE49-F238E27FC236}">
                <a16:creationId xmlns:a16="http://schemas.microsoft.com/office/drawing/2014/main" id="{9397BBC8-8612-A500-7E76-537654367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33" y="3920143"/>
            <a:ext cx="8062292" cy="26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63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B26C2BF4-486F-08A8-9258-53A69B8A3610}"/>
              </a:ext>
            </a:extLst>
          </p:cNvPr>
          <p:cNvSpPr>
            <a:spLocks noGrp="1"/>
          </p:cNvSpPr>
          <p:nvPr>
            <p:ph type="sldNum" sz="quarter" idx="12"/>
          </p:nvPr>
        </p:nvSpPr>
        <p:spPr/>
        <p:txBody>
          <a:bodyPr/>
          <a:lstStyle/>
          <a:p>
            <a:pPr>
              <a:defRPr/>
            </a:pPr>
            <a:fld id="{ADB7B470-E9C1-4C1A-AB83-BBD69471C68F}" type="slidenum">
              <a:rPr lang="zh-CN" altLang="en-US" smtClean="0"/>
              <a:pPr>
                <a:defRPr/>
              </a:pPr>
              <a:t>28</a:t>
            </a:fld>
            <a:endParaRPr lang="zh-CN" altLang="en-US"/>
          </a:p>
        </p:txBody>
      </p:sp>
      <p:sp>
        <p:nvSpPr>
          <p:cNvPr id="4" name="Rectangle 3">
            <a:extLst>
              <a:ext uri="{FF2B5EF4-FFF2-40B4-BE49-F238E27FC236}">
                <a16:creationId xmlns:a16="http://schemas.microsoft.com/office/drawing/2014/main" id="{ADC450D8-C422-C7E1-7B26-9B6D145B8352}"/>
              </a:ext>
            </a:extLst>
          </p:cNvPr>
          <p:cNvSpPr>
            <a:spLocks noGrp="1" noChangeArrowheads="1"/>
          </p:cNvSpPr>
          <p:nvPr/>
        </p:nvSpPr>
        <p:spPr bwMode="auto">
          <a:xfrm>
            <a:off x="0" y="87306"/>
            <a:ext cx="896448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Equilibrium Carrier Concentrations</a:t>
            </a:r>
          </a:p>
        </p:txBody>
      </p:sp>
      <p:sp>
        <p:nvSpPr>
          <p:cNvPr id="5" name="Rectangle 4">
            <a:extLst>
              <a:ext uri="{FF2B5EF4-FFF2-40B4-BE49-F238E27FC236}">
                <a16:creationId xmlns:a16="http://schemas.microsoft.com/office/drawing/2014/main" id="{2A6F140C-3A83-D14B-ABA2-F347825F10A4}"/>
              </a:ext>
            </a:extLst>
          </p:cNvPr>
          <p:cNvSpPr txBox="1">
            <a:spLocks noChangeArrowheads="1"/>
          </p:cNvSpPr>
          <p:nvPr/>
        </p:nvSpPr>
        <p:spPr bwMode="auto">
          <a:xfrm>
            <a:off x="165620" y="911313"/>
            <a:ext cx="879886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20000"/>
              </a:spcBef>
              <a:buFont typeface="Arial" panose="020B0604020202020204" pitchFamily="34" charset="0"/>
              <a:buChar char="•"/>
            </a:pPr>
            <a:r>
              <a:rPr lang="en-US" altLang="en-US" sz="2800" dirty="0">
                <a:latin typeface="Calibri" panose="020F0502020204030204" pitchFamily="34" charset="0"/>
              </a:rPr>
              <a:t>Integrate </a:t>
            </a:r>
            <a:r>
              <a:rPr lang="en-US" altLang="en-US" sz="2800" i="1" dirty="0">
                <a:latin typeface="Calibri" panose="020F0502020204030204" pitchFamily="34" charset="0"/>
              </a:rPr>
              <a:t>n</a:t>
            </a:r>
            <a:r>
              <a:rPr lang="en-US" altLang="en-US" sz="2800" dirty="0">
                <a:latin typeface="Calibri" panose="020F0502020204030204" pitchFamily="34" charset="0"/>
              </a:rPr>
              <a:t>(</a:t>
            </a:r>
            <a:r>
              <a:rPr lang="en-US" altLang="en-US" sz="2800" i="1" dirty="0">
                <a:latin typeface="Calibri" panose="020F0502020204030204" pitchFamily="34" charset="0"/>
              </a:rPr>
              <a:t>E</a:t>
            </a:r>
            <a:r>
              <a:rPr lang="en-US" altLang="en-US" sz="2800" dirty="0">
                <a:latin typeface="Calibri" panose="020F0502020204030204" pitchFamily="34" charset="0"/>
              </a:rPr>
              <a:t>) over all the energies in the conduction band to obtain </a:t>
            </a:r>
            <a:r>
              <a:rPr lang="en-US" altLang="en-US" sz="2800" i="1" dirty="0">
                <a:latin typeface="Calibri" panose="020F0502020204030204" pitchFamily="34" charset="0"/>
              </a:rPr>
              <a:t>n</a:t>
            </a:r>
            <a:r>
              <a:rPr lang="en-US" altLang="en-US" sz="2800" dirty="0">
                <a:latin typeface="Calibri" panose="020F0502020204030204" pitchFamily="34" charset="0"/>
              </a:rPr>
              <a:t>:</a:t>
            </a:r>
          </a:p>
        </p:txBody>
      </p:sp>
      <p:pic>
        <p:nvPicPr>
          <p:cNvPr id="7" name="Imagine 6">
            <a:extLst>
              <a:ext uri="{FF2B5EF4-FFF2-40B4-BE49-F238E27FC236}">
                <a16:creationId xmlns:a16="http://schemas.microsoft.com/office/drawing/2014/main" id="{555046FF-5955-29CF-7982-1D4359B05E87}"/>
              </a:ext>
            </a:extLst>
          </p:cNvPr>
          <p:cNvPicPr>
            <a:picLocks noChangeAspect="1"/>
          </p:cNvPicPr>
          <p:nvPr/>
        </p:nvPicPr>
        <p:blipFill>
          <a:blip r:embed="rId2"/>
          <a:stretch>
            <a:fillRect/>
          </a:stretch>
        </p:blipFill>
        <p:spPr>
          <a:xfrm>
            <a:off x="2490179" y="1498387"/>
            <a:ext cx="3984129" cy="759254"/>
          </a:xfrm>
          <a:prstGeom prst="rect">
            <a:avLst/>
          </a:prstGeom>
        </p:spPr>
      </p:pic>
      <p:sp>
        <p:nvSpPr>
          <p:cNvPr id="8" name="Rectangle 4">
            <a:extLst>
              <a:ext uri="{FF2B5EF4-FFF2-40B4-BE49-F238E27FC236}">
                <a16:creationId xmlns:a16="http://schemas.microsoft.com/office/drawing/2014/main" id="{10A5F106-C6CA-691D-A10F-934138835C89}"/>
              </a:ext>
            </a:extLst>
          </p:cNvPr>
          <p:cNvSpPr txBox="1">
            <a:spLocks noChangeArrowheads="1"/>
          </p:cNvSpPr>
          <p:nvPr/>
        </p:nvSpPr>
        <p:spPr bwMode="auto">
          <a:xfrm>
            <a:off x="229477" y="2147120"/>
            <a:ext cx="8735888" cy="109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buFont typeface="Arial" panose="020B0604020202020204" pitchFamily="34" charset="0"/>
              <a:buChar char="•"/>
            </a:pPr>
            <a:r>
              <a:rPr lang="en-US" altLang="en-US" sz="2800" u="sng" dirty="0">
                <a:latin typeface="Calibri" panose="020F0502020204030204" pitchFamily="34" charset="0"/>
              </a:rPr>
              <a:t>By using the Boltzmann approximation</a:t>
            </a:r>
            <a:r>
              <a:rPr lang="en-US" altLang="en-US" sz="2800" dirty="0">
                <a:latin typeface="Calibri" panose="020F0502020204030204" pitchFamily="34" charset="0"/>
              </a:rPr>
              <a:t>, and extending the integration limit to </a:t>
            </a:r>
            <a:r>
              <a:rPr lang="en-US" altLang="en-US" sz="2800" dirty="0">
                <a:latin typeface="Calibri" panose="020F0502020204030204" pitchFamily="34" charset="0"/>
                <a:sym typeface="Symbol" panose="05050102010706020507" pitchFamily="18" charset="2"/>
              </a:rPr>
              <a:t>, we obtain</a:t>
            </a:r>
          </a:p>
        </p:txBody>
      </p:sp>
      <p:pic>
        <p:nvPicPr>
          <p:cNvPr id="10" name="Imagine 9">
            <a:extLst>
              <a:ext uri="{FF2B5EF4-FFF2-40B4-BE49-F238E27FC236}">
                <a16:creationId xmlns:a16="http://schemas.microsoft.com/office/drawing/2014/main" id="{752A7588-8CD7-BE4F-7A6B-58D0AFE1CA66}"/>
              </a:ext>
            </a:extLst>
          </p:cNvPr>
          <p:cNvPicPr>
            <a:picLocks noChangeAspect="1"/>
          </p:cNvPicPr>
          <p:nvPr/>
        </p:nvPicPr>
        <p:blipFill>
          <a:blip r:embed="rId3"/>
          <a:stretch>
            <a:fillRect/>
          </a:stretch>
        </p:blipFill>
        <p:spPr>
          <a:xfrm>
            <a:off x="2490179" y="2957166"/>
            <a:ext cx="5535317" cy="956291"/>
          </a:xfrm>
          <a:prstGeom prst="rect">
            <a:avLst/>
          </a:prstGeom>
        </p:spPr>
      </p:pic>
      <p:sp>
        <p:nvSpPr>
          <p:cNvPr id="11" name="Rectangle 3">
            <a:extLst>
              <a:ext uri="{FF2B5EF4-FFF2-40B4-BE49-F238E27FC236}">
                <a16:creationId xmlns:a16="http://schemas.microsoft.com/office/drawing/2014/main" id="{BF223D9D-1913-9EFE-6866-081B6FC99A32}"/>
              </a:ext>
            </a:extLst>
          </p:cNvPr>
          <p:cNvSpPr txBox="1">
            <a:spLocks noChangeArrowheads="1"/>
          </p:cNvSpPr>
          <p:nvPr/>
        </p:nvSpPr>
        <p:spPr bwMode="auto">
          <a:xfrm>
            <a:off x="256820" y="4019111"/>
            <a:ext cx="87358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20000"/>
              </a:spcBef>
              <a:buFont typeface="Arial" panose="020B0604020202020204" pitchFamily="34" charset="0"/>
              <a:buChar char="•"/>
            </a:pPr>
            <a:r>
              <a:rPr lang="en-US" altLang="en-US" sz="2800" dirty="0">
                <a:latin typeface="Calibri" panose="020F0502020204030204" pitchFamily="34" charset="0"/>
              </a:rPr>
              <a:t>Integrate </a:t>
            </a:r>
            <a:r>
              <a:rPr lang="en-US" altLang="en-US" sz="2800" i="1" dirty="0">
                <a:latin typeface="Calibri" panose="020F0502020204030204" pitchFamily="34" charset="0"/>
              </a:rPr>
              <a:t>p</a:t>
            </a:r>
            <a:r>
              <a:rPr lang="en-US" altLang="en-US" sz="2800" dirty="0">
                <a:latin typeface="Calibri" panose="020F0502020204030204" pitchFamily="34" charset="0"/>
              </a:rPr>
              <a:t>(</a:t>
            </a:r>
            <a:r>
              <a:rPr lang="en-US" altLang="en-US" sz="2800" i="1" dirty="0">
                <a:latin typeface="Calibri" panose="020F0502020204030204" pitchFamily="34" charset="0"/>
              </a:rPr>
              <a:t>E</a:t>
            </a:r>
            <a:r>
              <a:rPr lang="en-US" altLang="en-US" sz="2800" dirty="0">
                <a:latin typeface="Calibri" panose="020F0502020204030204" pitchFamily="34" charset="0"/>
              </a:rPr>
              <a:t>) over all the energies in the valence band to obtain </a:t>
            </a:r>
            <a:r>
              <a:rPr lang="en-US" altLang="en-US" sz="2800" i="1" dirty="0">
                <a:latin typeface="Calibri" panose="020F0502020204030204" pitchFamily="34" charset="0"/>
              </a:rPr>
              <a:t>p</a:t>
            </a:r>
            <a:r>
              <a:rPr lang="en-US" altLang="en-US" sz="2800" dirty="0">
                <a:latin typeface="Calibri" panose="020F0502020204030204" pitchFamily="34" charset="0"/>
              </a:rPr>
              <a:t>:</a:t>
            </a:r>
            <a:endParaRPr lang="en-US" altLang="en-US" sz="2800" dirty="0">
              <a:latin typeface="Calibri" panose="020F0502020204030204" pitchFamily="34" charset="0"/>
              <a:sym typeface="Symbol" panose="05050102010706020507" pitchFamily="18" charset="2"/>
            </a:endParaRPr>
          </a:p>
        </p:txBody>
      </p:sp>
      <p:pic>
        <p:nvPicPr>
          <p:cNvPr id="13" name="Imagine 12">
            <a:extLst>
              <a:ext uri="{FF2B5EF4-FFF2-40B4-BE49-F238E27FC236}">
                <a16:creationId xmlns:a16="http://schemas.microsoft.com/office/drawing/2014/main" id="{09032A74-EA5D-2B89-06C3-D4F2B8DDBAC2}"/>
              </a:ext>
            </a:extLst>
          </p:cNvPr>
          <p:cNvPicPr>
            <a:picLocks noChangeAspect="1"/>
          </p:cNvPicPr>
          <p:nvPr/>
        </p:nvPicPr>
        <p:blipFill>
          <a:blip r:embed="rId4"/>
          <a:stretch>
            <a:fillRect/>
          </a:stretch>
        </p:blipFill>
        <p:spPr>
          <a:xfrm>
            <a:off x="2699792" y="4462007"/>
            <a:ext cx="4038652" cy="647639"/>
          </a:xfrm>
          <a:prstGeom prst="rect">
            <a:avLst/>
          </a:prstGeom>
        </p:spPr>
      </p:pic>
      <p:sp>
        <p:nvSpPr>
          <p:cNvPr id="14" name="Rectangle 3">
            <a:extLst>
              <a:ext uri="{FF2B5EF4-FFF2-40B4-BE49-F238E27FC236}">
                <a16:creationId xmlns:a16="http://schemas.microsoft.com/office/drawing/2014/main" id="{BA3489B8-8EBB-F1A1-A850-D7E10E491487}"/>
              </a:ext>
            </a:extLst>
          </p:cNvPr>
          <p:cNvSpPr txBox="1">
            <a:spLocks noChangeArrowheads="1"/>
          </p:cNvSpPr>
          <p:nvPr/>
        </p:nvSpPr>
        <p:spPr bwMode="auto">
          <a:xfrm>
            <a:off x="278520" y="5160521"/>
            <a:ext cx="8586960" cy="68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buFont typeface="Arial" panose="020B0604020202020204" pitchFamily="34" charset="0"/>
              <a:buChar char="•"/>
            </a:pPr>
            <a:r>
              <a:rPr lang="en-US" altLang="en-US" sz="2800" u="sng" dirty="0">
                <a:latin typeface="Calibri" panose="020F0502020204030204" pitchFamily="34" charset="0"/>
              </a:rPr>
              <a:t>By using the Boltzmann approximation</a:t>
            </a:r>
            <a:r>
              <a:rPr lang="en-US" altLang="en-US" sz="2800" dirty="0">
                <a:latin typeface="Calibri" panose="020F0502020204030204" pitchFamily="34" charset="0"/>
              </a:rPr>
              <a:t>, and extending the integration limit to -</a:t>
            </a:r>
            <a:r>
              <a:rPr lang="en-US" altLang="en-US" sz="2800" dirty="0">
                <a:latin typeface="Calibri" panose="020F0502020204030204" pitchFamily="34" charset="0"/>
                <a:sym typeface="Symbol" panose="05050102010706020507" pitchFamily="18" charset="2"/>
              </a:rPr>
              <a:t>, we obtain</a:t>
            </a:r>
          </a:p>
        </p:txBody>
      </p:sp>
      <p:pic>
        <p:nvPicPr>
          <p:cNvPr id="16" name="Imagine 15">
            <a:extLst>
              <a:ext uri="{FF2B5EF4-FFF2-40B4-BE49-F238E27FC236}">
                <a16:creationId xmlns:a16="http://schemas.microsoft.com/office/drawing/2014/main" id="{126B4D86-CD3E-AD62-C6F0-C28CAF37817E}"/>
              </a:ext>
            </a:extLst>
          </p:cNvPr>
          <p:cNvPicPr>
            <a:picLocks noChangeAspect="1"/>
          </p:cNvPicPr>
          <p:nvPr/>
        </p:nvPicPr>
        <p:blipFill>
          <a:blip r:embed="rId5"/>
          <a:stretch>
            <a:fillRect/>
          </a:stretch>
        </p:blipFill>
        <p:spPr>
          <a:xfrm>
            <a:off x="2699792" y="5854492"/>
            <a:ext cx="5732934" cy="1045585"/>
          </a:xfrm>
          <a:prstGeom prst="rect">
            <a:avLst/>
          </a:prstGeom>
        </p:spPr>
      </p:pic>
    </p:spTree>
    <p:extLst>
      <p:ext uri="{BB962C8B-B14F-4D97-AF65-F5344CB8AC3E}">
        <p14:creationId xmlns:p14="http://schemas.microsoft.com/office/powerpoint/2010/main" val="3018596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2C93048C-C733-0F78-590E-5F94D424B631}"/>
              </a:ext>
            </a:extLst>
          </p:cNvPr>
          <p:cNvSpPr>
            <a:spLocks noGrp="1"/>
          </p:cNvSpPr>
          <p:nvPr>
            <p:ph type="sldNum" sz="quarter" idx="12"/>
          </p:nvPr>
        </p:nvSpPr>
        <p:spPr/>
        <p:txBody>
          <a:bodyPr/>
          <a:lstStyle/>
          <a:p>
            <a:pPr>
              <a:defRPr/>
            </a:pPr>
            <a:fld id="{ADB7B470-E9C1-4C1A-AB83-BBD69471C68F}" type="slidenum">
              <a:rPr lang="zh-CN" altLang="en-US" smtClean="0"/>
              <a:pPr>
                <a:defRPr/>
              </a:pPr>
              <a:t>29</a:t>
            </a:fld>
            <a:endParaRPr lang="zh-CN" altLang="en-US"/>
          </a:p>
        </p:txBody>
      </p:sp>
      <p:sp>
        <p:nvSpPr>
          <p:cNvPr id="4" name="Rectangle 2">
            <a:extLst>
              <a:ext uri="{FF2B5EF4-FFF2-40B4-BE49-F238E27FC236}">
                <a16:creationId xmlns:a16="http://schemas.microsoft.com/office/drawing/2014/main" id="{5D21064C-2412-51B2-2D6C-AB1B78C71921}"/>
              </a:ext>
            </a:extLst>
          </p:cNvPr>
          <p:cNvSpPr>
            <a:spLocks noGrp="1" noChangeArrowheads="1"/>
          </p:cNvSpPr>
          <p:nvPr/>
        </p:nvSpPr>
        <p:spPr bwMode="auto">
          <a:xfrm>
            <a:off x="683568" y="152400"/>
            <a:ext cx="8229600" cy="85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Intrinsic Carrier Concentration</a:t>
            </a:r>
          </a:p>
        </p:txBody>
      </p:sp>
      <p:pic>
        <p:nvPicPr>
          <p:cNvPr id="6" name="Imagine 5">
            <a:extLst>
              <a:ext uri="{FF2B5EF4-FFF2-40B4-BE49-F238E27FC236}">
                <a16:creationId xmlns:a16="http://schemas.microsoft.com/office/drawing/2014/main" id="{16A8AA12-DA9D-A537-B250-58A59A105C6D}"/>
              </a:ext>
            </a:extLst>
          </p:cNvPr>
          <p:cNvPicPr>
            <a:picLocks noChangeAspect="1"/>
          </p:cNvPicPr>
          <p:nvPr/>
        </p:nvPicPr>
        <p:blipFill>
          <a:blip r:embed="rId2"/>
          <a:stretch>
            <a:fillRect/>
          </a:stretch>
        </p:blipFill>
        <p:spPr>
          <a:xfrm>
            <a:off x="1115616" y="1268760"/>
            <a:ext cx="7143898" cy="1379227"/>
          </a:xfrm>
          <a:prstGeom prst="rect">
            <a:avLst/>
          </a:prstGeom>
        </p:spPr>
      </p:pic>
      <p:pic>
        <p:nvPicPr>
          <p:cNvPr id="8" name="Imagine 7">
            <a:extLst>
              <a:ext uri="{FF2B5EF4-FFF2-40B4-BE49-F238E27FC236}">
                <a16:creationId xmlns:a16="http://schemas.microsoft.com/office/drawing/2014/main" id="{54B263DD-29DA-B3DD-42DA-C17703299F7F}"/>
              </a:ext>
            </a:extLst>
          </p:cNvPr>
          <p:cNvPicPr>
            <a:picLocks noChangeAspect="1"/>
          </p:cNvPicPr>
          <p:nvPr/>
        </p:nvPicPr>
        <p:blipFill>
          <a:blip r:embed="rId3"/>
          <a:stretch>
            <a:fillRect/>
          </a:stretch>
        </p:blipFill>
        <p:spPr>
          <a:xfrm>
            <a:off x="3203848" y="2995613"/>
            <a:ext cx="3363639" cy="730528"/>
          </a:xfrm>
          <a:prstGeom prst="rect">
            <a:avLst/>
          </a:prstGeom>
        </p:spPr>
      </p:pic>
      <p:sp>
        <p:nvSpPr>
          <p:cNvPr id="9" name="TextBox 1">
            <a:extLst>
              <a:ext uri="{FF2B5EF4-FFF2-40B4-BE49-F238E27FC236}">
                <a16:creationId xmlns:a16="http://schemas.microsoft.com/office/drawing/2014/main" id="{15E3E80E-1D70-4BE4-C8E2-1640FC4AAFF7}"/>
              </a:ext>
            </a:extLst>
          </p:cNvPr>
          <p:cNvSpPr txBox="1"/>
          <p:nvPr/>
        </p:nvSpPr>
        <p:spPr>
          <a:xfrm>
            <a:off x="827584" y="3842785"/>
            <a:ext cx="7300913" cy="461963"/>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2400" b="1" dirty="0">
                <a:latin typeface="+mj-lt"/>
              </a:rPr>
              <a:t>Effective Densities of States at the Band Edges (@ 300K)</a:t>
            </a:r>
          </a:p>
        </p:txBody>
      </p:sp>
      <p:pic>
        <p:nvPicPr>
          <p:cNvPr id="10" name="table">
            <a:extLst>
              <a:ext uri="{FF2B5EF4-FFF2-40B4-BE49-F238E27FC236}">
                <a16:creationId xmlns:a16="http://schemas.microsoft.com/office/drawing/2014/main" id="{6C04DF19-240D-3AA5-8DA5-AC7DD07E4B39}"/>
              </a:ext>
            </a:extLst>
          </p:cNvPr>
          <p:cNvPicPr>
            <a:picLocks noChangeAspect="1"/>
          </p:cNvPicPr>
          <p:nvPr/>
        </p:nvPicPr>
        <p:blipFill>
          <a:blip r:embed="rId4"/>
          <a:stretch>
            <a:fillRect/>
          </a:stretch>
        </p:blipFill>
        <p:spPr>
          <a:xfrm>
            <a:off x="1497784" y="4920939"/>
            <a:ext cx="6781800" cy="1371600"/>
          </a:xfrm>
          <a:prstGeom prst="rect">
            <a:avLst/>
          </a:prstGeom>
        </p:spPr>
      </p:pic>
    </p:spTree>
    <p:extLst>
      <p:ext uri="{BB962C8B-B14F-4D97-AF65-F5344CB8AC3E}">
        <p14:creationId xmlns:p14="http://schemas.microsoft.com/office/powerpoint/2010/main" val="120586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50825" y="114300"/>
            <a:ext cx="8785225" cy="4114800"/>
          </a:xfrm>
        </p:spPr>
        <p:txBody>
          <a:bodyPr/>
          <a:lstStyle/>
          <a:p>
            <a:r>
              <a:rPr lang="en-US" altLang="en-US" b="1" dirty="0" err="1"/>
              <a:t>Cele</a:t>
            </a:r>
            <a:r>
              <a:rPr lang="en-US" altLang="en-US" b="1" dirty="0"/>
              <a:t> </a:t>
            </a:r>
            <a:r>
              <a:rPr lang="en-US" altLang="en-US" b="1" dirty="0" err="1"/>
              <a:t>doua</a:t>
            </a:r>
            <a:r>
              <a:rPr lang="en-US" altLang="en-US" b="1" dirty="0"/>
              <a:t> </a:t>
            </a:r>
            <a:r>
              <a:rPr lang="en-US" altLang="en-US" b="1" dirty="0" err="1"/>
              <a:t>stari</a:t>
            </a:r>
            <a:r>
              <a:rPr lang="en-US" altLang="en-US" b="1" dirty="0"/>
              <a:t> </a:t>
            </a:r>
            <a:r>
              <a:rPr lang="en-US" altLang="en-US" b="1" dirty="0" err="1"/>
              <a:t>energetice</a:t>
            </a:r>
            <a:r>
              <a:rPr lang="en-US" altLang="en-US" b="1" dirty="0"/>
              <a:t> ale </a:t>
            </a:r>
            <a:r>
              <a:rPr lang="en-US" altLang="en-US" b="1" dirty="0" err="1"/>
              <a:t>electronului</a:t>
            </a:r>
            <a:r>
              <a:rPr lang="en-US" altLang="en-US" dirty="0"/>
              <a:t> (</a:t>
            </a:r>
            <a:r>
              <a:rPr lang="en-US" altLang="en-US" dirty="0" err="1"/>
              <a:t>localizata</a:t>
            </a:r>
            <a:r>
              <a:rPr lang="en-US" altLang="en-US" dirty="0"/>
              <a:t> </a:t>
            </a:r>
            <a:r>
              <a:rPr lang="en-US" altLang="en-US" dirty="0" err="1"/>
              <a:t>si</a:t>
            </a:r>
            <a:r>
              <a:rPr lang="en-US" altLang="en-US" dirty="0"/>
              <a:t> </a:t>
            </a:r>
            <a:r>
              <a:rPr lang="en-US" altLang="en-US" dirty="0" err="1"/>
              <a:t>delocalizata</a:t>
            </a:r>
            <a:r>
              <a:rPr lang="en-US" altLang="en-US" dirty="0"/>
              <a:t>) din </a:t>
            </a:r>
            <a:r>
              <a:rPr lang="en-US" altLang="en-US" dirty="0" err="1"/>
              <a:t>interiorul</a:t>
            </a:r>
            <a:r>
              <a:rPr lang="en-US" altLang="en-US" dirty="0"/>
              <a:t> </a:t>
            </a:r>
            <a:r>
              <a:rPr lang="en-US" altLang="en-US" dirty="0" err="1"/>
              <a:t>unui</a:t>
            </a:r>
            <a:r>
              <a:rPr lang="en-US" altLang="en-US" dirty="0"/>
              <a:t> semiconductor au </a:t>
            </a:r>
            <a:r>
              <a:rPr lang="en-US" altLang="en-US" dirty="0" err="1"/>
              <a:t>fost</a:t>
            </a:r>
            <a:r>
              <a:rPr lang="en-US" altLang="en-US" dirty="0"/>
              <a:t> </a:t>
            </a:r>
            <a:r>
              <a:rPr lang="en-US" altLang="en-US" dirty="0" err="1"/>
              <a:t>numite</a:t>
            </a:r>
            <a:r>
              <a:rPr lang="en-US" altLang="en-US" dirty="0"/>
              <a:t> "</a:t>
            </a:r>
            <a:r>
              <a:rPr lang="en-US" altLang="en-US" dirty="0" err="1"/>
              <a:t>banda</a:t>
            </a:r>
            <a:r>
              <a:rPr lang="en-US" altLang="en-US" dirty="0"/>
              <a:t> de </a:t>
            </a:r>
            <a:r>
              <a:rPr lang="en-US" altLang="en-US" dirty="0" err="1"/>
              <a:t>valenta</a:t>
            </a:r>
            <a:r>
              <a:rPr lang="en-US" altLang="en-US" dirty="0"/>
              <a:t>" </a:t>
            </a:r>
            <a:r>
              <a:rPr lang="en-US" altLang="en-US" dirty="0" err="1"/>
              <a:t>si</a:t>
            </a:r>
            <a:r>
              <a:rPr lang="en-US" altLang="en-US" dirty="0"/>
              <a:t> "</a:t>
            </a:r>
            <a:r>
              <a:rPr lang="en-US" altLang="en-US" dirty="0" err="1"/>
              <a:t>banda</a:t>
            </a:r>
            <a:r>
              <a:rPr lang="en-US" altLang="en-US" dirty="0"/>
              <a:t> de </a:t>
            </a:r>
            <a:r>
              <a:rPr lang="en-US" altLang="en-US" dirty="0" err="1"/>
              <a:t>conductie</a:t>
            </a:r>
            <a:r>
              <a:rPr lang="en-US" altLang="en-US" dirty="0"/>
              <a:t>".</a:t>
            </a:r>
            <a:endParaRPr lang="en-GB" altLang="en-US" dirty="0"/>
          </a:p>
          <a:p>
            <a:endParaRPr lang="en-GB" altLang="en-US" dirty="0"/>
          </a:p>
        </p:txBody>
      </p:sp>
      <p:sp>
        <p:nvSpPr>
          <p:cNvPr id="921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8E24815-B056-4E17-A7B4-75A0503FB93B}" type="slidenum">
              <a:rPr lang="zh-CN" altLang="en-US" sz="1400" smtClean="0"/>
              <a:pPr>
                <a:spcBef>
                  <a:spcPct val="0"/>
                </a:spcBef>
                <a:buFontTx/>
                <a:buNone/>
              </a:pPr>
              <a:t>3</a:t>
            </a:fld>
            <a:endParaRPr lang="zh-CN" altLang="en-US" sz="1400"/>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427288"/>
            <a:ext cx="6577012"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A24B0684-9925-6851-B110-08DED2881343}"/>
              </a:ext>
            </a:extLst>
          </p:cNvPr>
          <p:cNvSpPr>
            <a:spLocks noGrp="1"/>
          </p:cNvSpPr>
          <p:nvPr>
            <p:ph type="sldNum" sz="quarter" idx="12"/>
          </p:nvPr>
        </p:nvSpPr>
        <p:spPr/>
        <p:txBody>
          <a:bodyPr/>
          <a:lstStyle/>
          <a:p>
            <a:pPr>
              <a:defRPr/>
            </a:pPr>
            <a:fld id="{ADB7B470-E9C1-4C1A-AB83-BBD69471C68F}" type="slidenum">
              <a:rPr lang="zh-CN" altLang="en-US" smtClean="0"/>
              <a:pPr>
                <a:defRPr/>
              </a:pPr>
              <a:t>30</a:t>
            </a:fld>
            <a:endParaRPr lang="zh-CN" altLang="en-US"/>
          </a:p>
        </p:txBody>
      </p:sp>
      <p:sp>
        <p:nvSpPr>
          <p:cNvPr id="4" name="Rectangle 2">
            <a:extLst>
              <a:ext uri="{FF2B5EF4-FFF2-40B4-BE49-F238E27FC236}">
                <a16:creationId xmlns:a16="http://schemas.microsoft.com/office/drawing/2014/main" id="{E6F1645F-699D-082A-552D-6605A40E05AF}"/>
              </a:ext>
            </a:extLst>
          </p:cNvPr>
          <p:cNvSpPr>
            <a:spLocks noGrp="1" noChangeArrowheads="1"/>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n(</a:t>
            </a:r>
            <a:r>
              <a:rPr lang="en-US" altLang="en-US" i="1"/>
              <a:t>n</a:t>
            </a:r>
            <a:r>
              <a:rPr lang="en-US" altLang="en-US" baseline="-25000"/>
              <a:t>i</a:t>
            </a:r>
            <a:r>
              <a:rPr lang="en-US" altLang="en-US"/>
              <a:t>, </a:t>
            </a:r>
            <a:r>
              <a:rPr lang="en-US" altLang="en-US" i="1"/>
              <a:t>E</a:t>
            </a:r>
            <a:r>
              <a:rPr lang="en-US" altLang="en-US" baseline="-25000"/>
              <a:t>i</a:t>
            </a:r>
            <a:r>
              <a:rPr lang="en-US" altLang="en-US"/>
              <a:t>) and </a:t>
            </a:r>
            <a:r>
              <a:rPr lang="en-US" altLang="en-US" i="1"/>
              <a:t>p</a:t>
            </a:r>
            <a:r>
              <a:rPr lang="en-US" altLang="en-US"/>
              <a:t>(</a:t>
            </a:r>
            <a:r>
              <a:rPr lang="en-US" altLang="en-US" i="1"/>
              <a:t>n</a:t>
            </a:r>
            <a:r>
              <a:rPr lang="en-US" altLang="en-US" baseline="-25000"/>
              <a:t>i</a:t>
            </a:r>
            <a:r>
              <a:rPr lang="en-US" altLang="en-US"/>
              <a:t>, </a:t>
            </a:r>
            <a:r>
              <a:rPr lang="en-US" altLang="en-US" i="1"/>
              <a:t>E</a:t>
            </a:r>
            <a:r>
              <a:rPr lang="en-US" altLang="en-US" baseline="-25000"/>
              <a:t>i</a:t>
            </a:r>
            <a:r>
              <a:rPr lang="en-US" altLang="en-US"/>
              <a:t>)</a:t>
            </a:r>
          </a:p>
        </p:txBody>
      </p:sp>
      <p:sp>
        <p:nvSpPr>
          <p:cNvPr id="5" name="Rectangle 3">
            <a:extLst>
              <a:ext uri="{FF2B5EF4-FFF2-40B4-BE49-F238E27FC236}">
                <a16:creationId xmlns:a16="http://schemas.microsoft.com/office/drawing/2014/main" id="{31771730-FC06-4B00-C233-F5367CED0897}"/>
              </a:ext>
            </a:extLst>
          </p:cNvPr>
          <p:cNvSpPr>
            <a:spLocks noGrp="1" noChangeArrowheads="1"/>
          </p:cNvSpPr>
          <p:nvPr/>
        </p:nvSpPr>
        <p:spPr bwMode="auto">
          <a:xfrm>
            <a:off x="611560" y="1356518"/>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b="1"/>
              <a:t>In an intrinsic semiconductor, </a:t>
            </a:r>
            <a:r>
              <a:rPr lang="en-US" altLang="en-US" sz="2800" b="1" i="1"/>
              <a:t>n </a:t>
            </a:r>
            <a:r>
              <a:rPr lang="en-US" altLang="en-US" sz="2800" b="1"/>
              <a:t>= </a:t>
            </a:r>
            <a:r>
              <a:rPr lang="en-US" altLang="en-US" sz="2800" b="1" i="1"/>
              <a:t>p </a:t>
            </a:r>
            <a:r>
              <a:rPr lang="en-US" altLang="en-US" sz="2800" b="1"/>
              <a:t>= </a:t>
            </a:r>
            <a:r>
              <a:rPr lang="en-US" altLang="en-US" sz="2800" b="1" i="1"/>
              <a:t>n</a:t>
            </a:r>
            <a:r>
              <a:rPr lang="en-US" altLang="en-US" sz="2800" b="1" baseline="-25000"/>
              <a:t>i</a:t>
            </a:r>
            <a:r>
              <a:rPr lang="en-US" altLang="en-US" sz="2800" b="1"/>
              <a:t> and </a:t>
            </a:r>
            <a:r>
              <a:rPr lang="en-US" altLang="en-US" sz="2800" b="1" i="1"/>
              <a:t>E</a:t>
            </a:r>
            <a:r>
              <a:rPr lang="en-US" altLang="en-US" sz="2800" b="1" baseline="-25000"/>
              <a:t>F </a:t>
            </a:r>
            <a:r>
              <a:rPr lang="en-US" altLang="en-US" sz="2800" b="1"/>
              <a:t>= </a:t>
            </a:r>
            <a:r>
              <a:rPr lang="en-US" altLang="en-US" sz="2800" b="1" i="1"/>
              <a:t>E</a:t>
            </a:r>
            <a:r>
              <a:rPr lang="en-US" altLang="en-US" sz="2800" b="1" baseline="-25000"/>
              <a:t>i</a:t>
            </a:r>
            <a:r>
              <a:rPr lang="en-US" altLang="en-US" sz="2800" b="1" i="1" baseline="-25000"/>
              <a:t> </a:t>
            </a:r>
            <a:endParaRPr lang="en-US" altLang="en-US" sz="2800" b="1"/>
          </a:p>
          <a:p>
            <a:endParaRPr lang="en-US" altLang="en-US" sz="2800" b="1"/>
          </a:p>
        </p:txBody>
      </p:sp>
      <p:pic>
        <p:nvPicPr>
          <p:cNvPr id="7" name="Imagine 6">
            <a:extLst>
              <a:ext uri="{FF2B5EF4-FFF2-40B4-BE49-F238E27FC236}">
                <a16:creationId xmlns:a16="http://schemas.microsoft.com/office/drawing/2014/main" id="{A2B60466-2950-8E54-649A-6EF96465A9A3}"/>
              </a:ext>
            </a:extLst>
          </p:cNvPr>
          <p:cNvPicPr>
            <a:picLocks noChangeAspect="1"/>
          </p:cNvPicPr>
          <p:nvPr/>
        </p:nvPicPr>
        <p:blipFill>
          <a:blip r:embed="rId2"/>
          <a:stretch>
            <a:fillRect/>
          </a:stretch>
        </p:blipFill>
        <p:spPr>
          <a:xfrm>
            <a:off x="1236000" y="2552699"/>
            <a:ext cx="3343275" cy="1219200"/>
          </a:xfrm>
          <a:prstGeom prst="rect">
            <a:avLst/>
          </a:prstGeom>
        </p:spPr>
      </p:pic>
      <p:pic>
        <p:nvPicPr>
          <p:cNvPr id="9" name="Imagine 8">
            <a:extLst>
              <a:ext uri="{FF2B5EF4-FFF2-40B4-BE49-F238E27FC236}">
                <a16:creationId xmlns:a16="http://schemas.microsoft.com/office/drawing/2014/main" id="{B05E6B63-8637-79C9-148A-20FB207A5529}"/>
              </a:ext>
            </a:extLst>
          </p:cNvPr>
          <p:cNvPicPr>
            <a:picLocks noChangeAspect="1"/>
          </p:cNvPicPr>
          <p:nvPr/>
        </p:nvPicPr>
        <p:blipFill>
          <a:blip r:embed="rId3"/>
          <a:stretch>
            <a:fillRect/>
          </a:stretch>
        </p:blipFill>
        <p:spPr>
          <a:xfrm>
            <a:off x="4833937" y="2420888"/>
            <a:ext cx="3438525" cy="1228725"/>
          </a:xfrm>
          <a:prstGeom prst="rect">
            <a:avLst/>
          </a:prstGeom>
        </p:spPr>
      </p:pic>
      <p:pic>
        <p:nvPicPr>
          <p:cNvPr id="11" name="Imagine 10">
            <a:extLst>
              <a:ext uri="{FF2B5EF4-FFF2-40B4-BE49-F238E27FC236}">
                <a16:creationId xmlns:a16="http://schemas.microsoft.com/office/drawing/2014/main" id="{A9FD6EE0-5FF5-CAE8-3E82-A311D404F6D7}"/>
              </a:ext>
            </a:extLst>
          </p:cNvPr>
          <p:cNvPicPr>
            <a:picLocks noChangeAspect="1"/>
          </p:cNvPicPr>
          <p:nvPr/>
        </p:nvPicPr>
        <p:blipFill>
          <a:blip r:embed="rId4"/>
          <a:stretch>
            <a:fillRect/>
          </a:stretch>
        </p:blipFill>
        <p:spPr>
          <a:xfrm>
            <a:off x="1333500" y="4665704"/>
            <a:ext cx="3238500" cy="838200"/>
          </a:xfrm>
          <a:prstGeom prst="rect">
            <a:avLst/>
          </a:prstGeom>
        </p:spPr>
      </p:pic>
      <p:pic>
        <p:nvPicPr>
          <p:cNvPr id="13" name="Imagine 12">
            <a:extLst>
              <a:ext uri="{FF2B5EF4-FFF2-40B4-BE49-F238E27FC236}">
                <a16:creationId xmlns:a16="http://schemas.microsoft.com/office/drawing/2014/main" id="{4C4CD8D1-D5A3-B62E-C207-C2AB215E69A3}"/>
              </a:ext>
            </a:extLst>
          </p:cNvPr>
          <p:cNvPicPr>
            <a:picLocks noChangeAspect="1"/>
          </p:cNvPicPr>
          <p:nvPr/>
        </p:nvPicPr>
        <p:blipFill>
          <a:blip r:embed="rId5"/>
          <a:stretch>
            <a:fillRect/>
          </a:stretch>
        </p:blipFill>
        <p:spPr>
          <a:xfrm>
            <a:off x="5140623" y="4670466"/>
            <a:ext cx="3324225" cy="828675"/>
          </a:xfrm>
          <a:prstGeom prst="rect">
            <a:avLst/>
          </a:prstGeom>
        </p:spPr>
      </p:pic>
    </p:spTree>
    <p:extLst>
      <p:ext uri="{BB962C8B-B14F-4D97-AF65-F5344CB8AC3E}">
        <p14:creationId xmlns:p14="http://schemas.microsoft.com/office/powerpoint/2010/main" val="1434355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0AEA6ED2-DB9F-F2D6-1CF6-52A12571FFE7}"/>
              </a:ext>
            </a:extLst>
          </p:cNvPr>
          <p:cNvSpPr>
            <a:spLocks noGrp="1"/>
          </p:cNvSpPr>
          <p:nvPr>
            <p:ph type="sldNum" sz="quarter" idx="12"/>
          </p:nvPr>
        </p:nvSpPr>
        <p:spPr/>
        <p:txBody>
          <a:bodyPr/>
          <a:lstStyle/>
          <a:p>
            <a:pPr>
              <a:defRPr/>
            </a:pPr>
            <a:fld id="{ADB7B470-E9C1-4C1A-AB83-BBD69471C68F}" type="slidenum">
              <a:rPr lang="zh-CN" altLang="en-US" smtClean="0"/>
              <a:pPr>
                <a:defRPr/>
              </a:pPr>
              <a:t>31</a:t>
            </a:fld>
            <a:endParaRPr lang="zh-CN" altLang="en-US"/>
          </a:p>
        </p:txBody>
      </p:sp>
      <p:sp>
        <p:nvSpPr>
          <p:cNvPr id="4" name="Rectangle 2">
            <a:extLst>
              <a:ext uri="{FF2B5EF4-FFF2-40B4-BE49-F238E27FC236}">
                <a16:creationId xmlns:a16="http://schemas.microsoft.com/office/drawing/2014/main" id="{BD40FBA3-B2CF-3518-4582-FD517554FAFD}"/>
              </a:ext>
            </a:extLst>
          </p:cNvPr>
          <p:cNvSpPr>
            <a:spLocks noGrp="1" noChangeArrowheads="1"/>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Intrinsic Fermi Level, </a:t>
            </a:r>
            <a:r>
              <a:rPr lang="en-US" altLang="en-US" i="1"/>
              <a:t>E</a:t>
            </a:r>
            <a:r>
              <a:rPr lang="en-US" altLang="en-US" baseline="-25000"/>
              <a:t>i</a:t>
            </a:r>
          </a:p>
        </p:txBody>
      </p:sp>
      <p:sp>
        <p:nvSpPr>
          <p:cNvPr id="5" name="Rectangle 3">
            <a:extLst>
              <a:ext uri="{FF2B5EF4-FFF2-40B4-BE49-F238E27FC236}">
                <a16:creationId xmlns:a16="http://schemas.microsoft.com/office/drawing/2014/main" id="{055C0F82-3A02-1986-7C13-D6E0206EDA79}"/>
              </a:ext>
            </a:extLst>
          </p:cNvPr>
          <p:cNvSpPr>
            <a:spLocks noGrp="1" noChangeArrowheads="1"/>
          </p:cNvSpPr>
          <p:nvPr/>
        </p:nvSpPr>
        <p:spPr bwMode="auto">
          <a:xfrm>
            <a:off x="558612" y="1484784"/>
            <a:ext cx="8610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a:t>To find </a:t>
            </a:r>
            <a:r>
              <a:rPr lang="en-US" altLang="en-US" sz="2400" i="1"/>
              <a:t>E</a:t>
            </a:r>
            <a:r>
              <a:rPr lang="en-US" altLang="en-US" sz="2400" baseline="-25000"/>
              <a:t>F</a:t>
            </a:r>
            <a:r>
              <a:rPr lang="en-US" altLang="en-US" sz="2400"/>
              <a:t> for an intrinsic semiconductor, use the fact that </a:t>
            </a:r>
            <a:r>
              <a:rPr lang="en-US" altLang="en-US" sz="2400" i="1"/>
              <a:t>n</a:t>
            </a:r>
            <a:r>
              <a:rPr lang="en-US" altLang="en-US" sz="2400"/>
              <a:t> = </a:t>
            </a:r>
            <a:r>
              <a:rPr lang="en-US" altLang="en-US" sz="2400" i="1"/>
              <a:t>p</a:t>
            </a:r>
            <a:r>
              <a:rPr lang="en-US" altLang="en-US" sz="2400"/>
              <a:t>:</a:t>
            </a:r>
          </a:p>
        </p:txBody>
      </p:sp>
      <p:pic>
        <p:nvPicPr>
          <p:cNvPr id="7" name="Imagine 6">
            <a:extLst>
              <a:ext uri="{FF2B5EF4-FFF2-40B4-BE49-F238E27FC236}">
                <a16:creationId xmlns:a16="http://schemas.microsoft.com/office/drawing/2014/main" id="{CB110883-D173-B114-A600-24CEFA877D41}"/>
              </a:ext>
            </a:extLst>
          </p:cNvPr>
          <p:cNvPicPr>
            <a:picLocks noChangeAspect="1"/>
          </p:cNvPicPr>
          <p:nvPr/>
        </p:nvPicPr>
        <p:blipFill>
          <a:blip r:embed="rId2"/>
          <a:stretch>
            <a:fillRect/>
          </a:stretch>
        </p:blipFill>
        <p:spPr>
          <a:xfrm>
            <a:off x="1744474" y="2129073"/>
            <a:ext cx="6238875" cy="4038600"/>
          </a:xfrm>
          <a:prstGeom prst="rect">
            <a:avLst/>
          </a:prstGeom>
        </p:spPr>
      </p:pic>
    </p:spTree>
    <p:extLst>
      <p:ext uri="{BB962C8B-B14F-4D97-AF65-F5344CB8AC3E}">
        <p14:creationId xmlns:p14="http://schemas.microsoft.com/office/powerpoint/2010/main" val="3463766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a:extLst>
              <a:ext uri="{FF2B5EF4-FFF2-40B4-BE49-F238E27FC236}">
                <a16:creationId xmlns:a16="http://schemas.microsoft.com/office/drawing/2014/main" id="{46F162C6-52B9-A085-011D-331889EA2EE5}"/>
              </a:ext>
            </a:extLst>
          </p:cNvPr>
          <p:cNvSpPr>
            <a:spLocks noGrp="1" noChangeArrowheads="1"/>
          </p:cNvSpPr>
          <p:nvPr>
            <p:ph type="title"/>
          </p:nvPr>
        </p:nvSpPr>
        <p:spPr>
          <a:xfrm>
            <a:off x="457200" y="228600"/>
            <a:ext cx="8229600" cy="704850"/>
          </a:xfrm>
        </p:spPr>
        <p:txBody>
          <a:bodyPr/>
          <a:lstStyle/>
          <a:p>
            <a:pPr eaLnBrk="1" hangingPunct="1"/>
            <a:r>
              <a:rPr lang="en-US" altLang="en-US" sz="2800" b="1">
                <a:solidFill>
                  <a:schemeClr val="tx1"/>
                </a:solidFill>
                <a:latin typeface="Arial" panose="020B0604020202020204" pitchFamily="34" charset="0"/>
                <a:cs typeface="Arial" panose="020B0604020202020204" pitchFamily="34" charset="0"/>
              </a:rPr>
              <a:t>Fermi level in Intrinsic semiconductor</a:t>
            </a:r>
          </a:p>
        </p:txBody>
      </p:sp>
      <p:sp>
        <p:nvSpPr>
          <p:cNvPr id="2054" name="Rectangle 5">
            <a:extLst>
              <a:ext uri="{FF2B5EF4-FFF2-40B4-BE49-F238E27FC236}">
                <a16:creationId xmlns:a16="http://schemas.microsoft.com/office/drawing/2014/main" id="{1FF3BF1C-88F0-5D49-5709-54F904BA0AD6}"/>
              </a:ext>
            </a:extLst>
          </p:cNvPr>
          <p:cNvSpPr>
            <a:spLocks noGrp="1" noChangeArrowheads="1"/>
          </p:cNvSpPr>
          <p:nvPr>
            <p:ph sz="half" idx="1"/>
          </p:nvPr>
        </p:nvSpPr>
        <p:spPr>
          <a:xfrm>
            <a:off x="228600" y="3810000"/>
            <a:ext cx="8686800" cy="2743200"/>
          </a:xfrm>
        </p:spPr>
        <p:txBody>
          <a:bodyPr/>
          <a:lstStyle/>
          <a:p>
            <a:pPr marL="0" algn="just" eaLnBrk="1" hangingPunct="1">
              <a:lnSpc>
                <a:spcPct val="90000"/>
              </a:lnSpc>
              <a:spcBef>
                <a:spcPts val="1200"/>
              </a:spcBef>
            </a:pPr>
            <a:r>
              <a:rPr lang="en-US" altLang="en-US" sz="2400" dirty="0">
                <a:latin typeface="Arial" panose="020B0604020202020204" pitchFamily="34" charset="0"/>
                <a:cs typeface="Arial" panose="020B0604020202020204" pitchFamily="34" charset="0"/>
              </a:rPr>
              <a:t>At T=0K  the number of electrons in conduction band equals the number of holes in valence band, </a:t>
            </a:r>
            <a:r>
              <a:rPr lang="en-US" altLang="en-US" sz="2400" i="1" dirty="0">
                <a:latin typeface="Arial" panose="020B0604020202020204" pitchFamily="34" charset="0"/>
                <a:cs typeface="Arial" panose="020B0604020202020204" pitchFamily="34" charset="0"/>
              </a:rPr>
              <a:t>n</a:t>
            </a:r>
            <a:r>
              <a:rPr lang="en-US" altLang="en-US" sz="2400" i="1" baseline="-25000" dirty="0">
                <a:latin typeface="Arial" panose="020B0604020202020204" pitchFamily="34" charset="0"/>
                <a:cs typeface="Arial" panose="020B0604020202020204" pitchFamily="34" charset="0"/>
              </a:rPr>
              <a:t>e</a:t>
            </a:r>
            <a:r>
              <a:rPr lang="en-US" altLang="en-US" sz="2400" i="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n</a:t>
            </a:r>
            <a:r>
              <a:rPr lang="en-US" altLang="en-US" sz="2400" i="1" baseline="-25000" dirty="0" err="1">
                <a:latin typeface="Arial" panose="020B0604020202020204" pitchFamily="34" charset="0"/>
                <a:cs typeface="Arial" panose="020B0604020202020204" pitchFamily="34" charset="0"/>
              </a:rPr>
              <a:t>h</a:t>
            </a:r>
            <a:r>
              <a:rPr lang="en-US" altLang="en-US" sz="2400" i="1" baseline="-25000" dirty="0">
                <a:latin typeface="Arial" panose="020B0604020202020204" pitchFamily="34" charset="0"/>
                <a:cs typeface="Arial" panose="020B0604020202020204" pitchFamily="34" charset="0"/>
              </a:rPr>
              <a:t> </a:t>
            </a:r>
            <a:r>
              <a:rPr lang="en-US" altLang="en-US" sz="2400" i="1" dirty="0">
                <a:latin typeface="Arial" panose="020B0604020202020204" pitchFamily="34" charset="0"/>
                <a:cs typeface="Arial" panose="020B0604020202020204" pitchFamily="34" charset="0"/>
              </a:rPr>
              <a:t> = </a:t>
            </a:r>
            <a:r>
              <a:rPr lang="en-US" altLang="en-US" sz="2400" i="1" dirty="0" err="1">
                <a:latin typeface="Arial" panose="020B0604020202020204" pitchFamily="34" charset="0"/>
                <a:cs typeface="Arial" panose="020B0604020202020204" pitchFamily="34" charset="0"/>
              </a:rPr>
              <a:t>n</a:t>
            </a:r>
            <a:r>
              <a:rPr lang="en-US" altLang="en-US" sz="2400" i="1" baseline="-25000" dirty="0" err="1">
                <a:latin typeface="Arial" panose="020B0604020202020204" pitchFamily="34" charset="0"/>
                <a:cs typeface="Arial" panose="020B0604020202020204" pitchFamily="34" charset="0"/>
              </a:rPr>
              <a:t>i</a:t>
            </a:r>
            <a:r>
              <a:rPr lang="en-US" altLang="en-US" sz="2400" i="1" baseline="-25000" dirty="0">
                <a:latin typeface="Arial" panose="020B0604020202020204" pitchFamily="34" charset="0"/>
                <a:cs typeface="Arial" panose="020B0604020202020204" pitchFamily="34" charset="0"/>
              </a:rPr>
              <a:t>  .</a:t>
            </a:r>
          </a:p>
          <a:p>
            <a:pPr marL="0" algn="just" eaLnBrk="1" hangingPunct="1">
              <a:lnSpc>
                <a:spcPct val="90000"/>
              </a:lnSpc>
              <a:spcBef>
                <a:spcPts val="1200"/>
              </a:spcBef>
              <a:buFont typeface="Wingdings 2" panose="05020102010507070707" pitchFamily="18" charset="2"/>
              <a:buNone/>
            </a:pPr>
            <a:r>
              <a:rPr lang="en-US" altLang="en-US" sz="2400" dirty="0">
                <a:latin typeface="Arial" panose="020B0604020202020204" pitchFamily="34" charset="0"/>
                <a:cs typeface="Arial" panose="020B0604020202020204" pitchFamily="34" charset="0"/>
              </a:rPr>
              <a:t>Fermi level lies in the middle of the band gap.</a:t>
            </a:r>
          </a:p>
          <a:p>
            <a:pPr marL="0" eaLnBrk="1" hangingPunct="1">
              <a:lnSpc>
                <a:spcPct val="90000"/>
              </a:lnSpc>
              <a:spcBef>
                <a:spcPts val="1200"/>
              </a:spcBef>
            </a:pPr>
            <a:r>
              <a:rPr lang="en-US" altLang="en-US" sz="2400" dirty="0">
                <a:latin typeface="Arial" panose="020B0604020202020204" pitchFamily="34" charset="0"/>
                <a:cs typeface="Arial" panose="020B0604020202020204" pitchFamily="34" charset="0"/>
              </a:rPr>
              <a:t>At T≠ 0 K, it depends upon the effective mass of electron and hole.</a:t>
            </a:r>
            <a:endParaRPr lang="en-US" altLang="en-US" sz="2400" i="1" baseline="-25000" dirty="0">
              <a:latin typeface="Arial" panose="020B0604020202020204" pitchFamily="34" charset="0"/>
              <a:cs typeface="Arial" panose="020B0604020202020204" pitchFamily="34" charset="0"/>
            </a:endParaRPr>
          </a:p>
        </p:txBody>
      </p:sp>
      <p:graphicFrame>
        <p:nvGraphicFramePr>
          <p:cNvPr id="2050" name="Object 6">
            <a:extLst>
              <a:ext uri="{FF2B5EF4-FFF2-40B4-BE49-F238E27FC236}">
                <a16:creationId xmlns:a16="http://schemas.microsoft.com/office/drawing/2014/main" id="{1F8A1926-36F5-52DC-B3B2-DC61796C2860}"/>
              </a:ext>
            </a:extLst>
          </p:cNvPr>
          <p:cNvGraphicFramePr>
            <a:graphicFrameLocks noChangeAspect="1"/>
          </p:cNvGraphicFramePr>
          <p:nvPr>
            <p:extLst>
              <p:ext uri="{D42A27DB-BD31-4B8C-83A1-F6EECF244321}">
                <p14:modId xmlns:p14="http://schemas.microsoft.com/office/powerpoint/2010/main" val="2382089664"/>
              </p:ext>
            </p:extLst>
          </p:nvPr>
        </p:nvGraphicFramePr>
        <p:xfrm>
          <a:off x="3303588" y="5700713"/>
          <a:ext cx="4240212" cy="930221"/>
        </p:xfrm>
        <a:graphic>
          <a:graphicData uri="http://schemas.openxmlformats.org/presentationml/2006/ole">
            <mc:AlternateContent xmlns:mc="http://schemas.openxmlformats.org/markup-compatibility/2006">
              <mc:Choice xmlns:v="urn:schemas-microsoft-com:vml" Requires="v">
                <p:oleObj name="Equation" r:id="rId2" imgW="1498320" imgH="482400" progId="Equation.3">
                  <p:embed/>
                </p:oleObj>
              </mc:Choice>
              <mc:Fallback>
                <p:oleObj name="Equation" r:id="rId2" imgW="1498320" imgH="482400" progId="Equation.3">
                  <p:embed/>
                  <p:pic>
                    <p:nvPicPr>
                      <p:cNvPr id="2050" name="Object 6">
                        <a:extLst>
                          <a:ext uri="{FF2B5EF4-FFF2-40B4-BE49-F238E27FC236}">
                            <a16:creationId xmlns:a16="http://schemas.microsoft.com/office/drawing/2014/main" id="{1F8A1926-36F5-52DC-B3B2-DC61796C2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588" y="5700713"/>
                        <a:ext cx="4240212" cy="930221"/>
                      </a:xfrm>
                      <a:prstGeom prst="rect">
                        <a:avLst/>
                      </a:prstGeom>
                      <a:solidFill>
                        <a:schemeClr val="bg1"/>
                      </a:solidFill>
                      <a:ln w="25400">
                        <a:solidFill>
                          <a:srgbClr val="FF0000"/>
                        </a:solidFill>
                        <a:miter lim="800000"/>
                        <a:headEnd/>
                        <a:tailEnd/>
                      </a:ln>
                    </p:spPr>
                  </p:pic>
                </p:oleObj>
              </mc:Fallback>
            </mc:AlternateContent>
          </a:graphicData>
        </a:graphic>
      </p:graphicFrame>
      <p:grpSp>
        <p:nvGrpSpPr>
          <p:cNvPr id="2055" name="Group 22">
            <a:extLst>
              <a:ext uri="{FF2B5EF4-FFF2-40B4-BE49-F238E27FC236}">
                <a16:creationId xmlns:a16="http://schemas.microsoft.com/office/drawing/2014/main" id="{7D695FC7-C66F-9046-BF58-AA4506D3A5A3}"/>
              </a:ext>
            </a:extLst>
          </p:cNvPr>
          <p:cNvGrpSpPr>
            <a:grpSpLocks/>
          </p:cNvGrpSpPr>
          <p:nvPr/>
        </p:nvGrpSpPr>
        <p:grpSpPr bwMode="auto">
          <a:xfrm>
            <a:off x="2971800" y="1143000"/>
            <a:ext cx="3278188" cy="2287588"/>
            <a:chOff x="5485606" y="1372394"/>
            <a:chExt cx="3277394" cy="2286794"/>
          </a:xfrm>
        </p:grpSpPr>
        <p:sp>
          <p:nvSpPr>
            <p:cNvPr id="9" name="Rectangle 8">
              <a:extLst>
                <a:ext uri="{FF2B5EF4-FFF2-40B4-BE49-F238E27FC236}">
                  <a16:creationId xmlns:a16="http://schemas.microsoft.com/office/drawing/2014/main" id="{DBC58550-EF1F-8BB0-B580-710F4926B1F8}"/>
                </a:ext>
              </a:extLst>
            </p:cNvPr>
            <p:cNvSpPr/>
            <p:nvPr/>
          </p:nvSpPr>
          <p:spPr>
            <a:xfrm>
              <a:off x="5791920" y="1753262"/>
              <a:ext cx="2513991" cy="457041"/>
            </a:xfrm>
            <a:prstGeom prst="rect">
              <a:avLst/>
            </a:prstGeom>
            <a:solidFill>
              <a:srgbClr val="0CE9F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366984D0-3425-C840-4AA2-9B77D27E7AE7}"/>
                </a:ext>
              </a:extLst>
            </p:cNvPr>
            <p:cNvSpPr/>
            <p:nvPr/>
          </p:nvSpPr>
          <p:spPr>
            <a:xfrm>
              <a:off x="5801442" y="2972039"/>
              <a:ext cx="2515578" cy="457041"/>
            </a:xfrm>
            <a:prstGeom prst="rect">
              <a:avLst/>
            </a:prstGeom>
            <a:solidFill>
              <a:srgbClr val="FF85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a:extLst>
                <a:ext uri="{FF2B5EF4-FFF2-40B4-BE49-F238E27FC236}">
                  <a16:creationId xmlns:a16="http://schemas.microsoft.com/office/drawing/2014/main" id="{BFC347DE-7CCD-B5F0-4046-5A81FFA4324B}"/>
                </a:ext>
              </a:extLst>
            </p:cNvPr>
            <p:cNvCxnSpPr/>
            <p:nvPr/>
          </p:nvCxnSpPr>
          <p:spPr>
            <a:xfrm>
              <a:off x="5736370" y="2568954"/>
              <a:ext cx="266794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8DE630-B17A-0209-8477-AB0418B7B682}"/>
                </a:ext>
              </a:extLst>
            </p:cNvPr>
            <p:cNvCxnSpPr/>
            <p:nvPr/>
          </p:nvCxnSpPr>
          <p:spPr>
            <a:xfrm>
              <a:off x="5780809" y="2580063"/>
              <a:ext cx="2513991" cy="228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CCD84E-7860-0E1F-D947-ED58F8A36B31}"/>
                </a:ext>
              </a:extLst>
            </p:cNvPr>
            <p:cNvCxnSpPr/>
            <p:nvPr/>
          </p:nvCxnSpPr>
          <p:spPr>
            <a:xfrm flipV="1">
              <a:off x="5758590" y="2329325"/>
              <a:ext cx="2513991" cy="228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1BEE2DA-4749-1E47-601D-47F967C09B61}"/>
                </a:ext>
              </a:extLst>
            </p:cNvPr>
            <p:cNvCxnSpPr/>
            <p:nvPr/>
          </p:nvCxnSpPr>
          <p:spPr>
            <a:xfrm rot="5400000" flipH="1" flipV="1">
              <a:off x="4419970" y="2438030"/>
              <a:ext cx="213285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E275813-ED7C-7A78-85C0-998E2A000EF6}"/>
                </a:ext>
              </a:extLst>
            </p:cNvPr>
            <p:cNvCxnSpPr/>
            <p:nvPr/>
          </p:nvCxnSpPr>
          <p:spPr>
            <a:xfrm>
              <a:off x="5563375" y="3657601"/>
              <a:ext cx="3199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056" name="TextBox 23">
            <a:extLst>
              <a:ext uri="{FF2B5EF4-FFF2-40B4-BE49-F238E27FC236}">
                <a16:creationId xmlns:a16="http://schemas.microsoft.com/office/drawing/2014/main" id="{DD08B55D-C8DD-23FB-0BE3-3C57D7AD8DBE}"/>
              </a:ext>
            </a:extLst>
          </p:cNvPr>
          <p:cNvSpPr txBox="1">
            <a:spLocks noChangeArrowheads="1"/>
          </p:cNvSpPr>
          <p:nvPr/>
        </p:nvSpPr>
        <p:spPr bwMode="auto">
          <a:xfrm>
            <a:off x="6019800" y="1828800"/>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t>m*</a:t>
            </a:r>
            <a:r>
              <a:rPr lang="en-US" altLang="en-US" sz="1400" b="1" baseline="-25000"/>
              <a:t>h</a:t>
            </a:r>
            <a:r>
              <a:rPr lang="en-US" altLang="en-US" sz="1400" b="1"/>
              <a:t>&gt;m*</a:t>
            </a:r>
            <a:r>
              <a:rPr lang="en-US" altLang="en-US" sz="1400" b="1" baseline="-25000"/>
              <a:t>e</a:t>
            </a:r>
          </a:p>
        </p:txBody>
      </p:sp>
      <p:sp>
        <p:nvSpPr>
          <p:cNvPr id="2057" name="TextBox 26">
            <a:extLst>
              <a:ext uri="{FF2B5EF4-FFF2-40B4-BE49-F238E27FC236}">
                <a16:creationId xmlns:a16="http://schemas.microsoft.com/office/drawing/2014/main" id="{7A89E561-65A4-44B3-8D08-1107F1E8E254}"/>
              </a:ext>
            </a:extLst>
          </p:cNvPr>
          <p:cNvSpPr txBox="1">
            <a:spLocks noChangeArrowheads="1"/>
          </p:cNvSpPr>
          <p:nvPr/>
        </p:nvSpPr>
        <p:spPr bwMode="auto">
          <a:xfrm>
            <a:off x="3810000" y="3505200"/>
            <a:ext cx="2634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rPr>
              <a:t>Temperature</a:t>
            </a:r>
          </a:p>
        </p:txBody>
      </p:sp>
      <p:sp>
        <p:nvSpPr>
          <p:cNvPr id="2058" name="TextBox 28">
            <a:extLst>
              <a:ext uri="{FF2B5EF4-FFF2-40B4-BE49-F238E27FC236}">
                <a16:creationId xmlns:a16="http://schemas.microsoft.com/office/drawing/2014/main" id="{75A8D251-F567-CE3B-818B-68CC761C4E34}"/>
              </a:ext>
            </a:extLst>
          </p:cNvPr>
          <p:cNvSpPr txBox="1">
            <a:spLocks noChangeArrowheads="1"/>
          </p:cNvSpPr>
          <p:nvPr/>
        </p:nvSpPr>
        <p:spPr bwMode="auto">
          <a:xfrm rot="-5400000">
            <a:off x="1790700" y="20193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Energy</a:t>
            </a:r>
          </a:p>
        </p:txBody>
      </p:sp>
      <p:sp>
        <p:nvSpPr>
          <p:cNvPr id="2059" name="TextBox 55">
            <a:extLst>
              <a:ext uri="{FF2B5EF4-FFF2-40B4-BE49-F238E27FC236}">
                <a16:creationId xmlns:a16="http://schemas.microsoft.com/office/drawing/2014/main" id="{C3D9E358-6331-DB78-F940-42A987008A1D}"/>
              </a:ext>
            </a:extLst>
          </p:cNvPr>
          <p:cNvSpPr txBox="1">
            <a:spLocks noChangeArrowheads="1"/>
          </p:cNvSpPr>
          <p:nvPr/>
        </p:nvSpPr>
        <p:spPr bwMode="auto">
          <a:xfrm>
            <a:off x="3886200" y="2819400"/>
            <a:ext cx="1828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Valence band</a:t>
            </a:r>
          </a:p>
        </p:txBody>
      </p:sp>
      <p:sp>
        <p:nvSpPr>
          <p:cNvPr id="2060" name="TextBox 55">
            <a:extLst>
              <a:ext uri="{FF2B5EF4-FFF2-40B4-BE49-F238E27FC236}">
                <a16:creationId xmlns:a16="http://schemas.microsoft.com/office/drawing/2014/main" id="{16E8523F-B395-F271-1406-D3DED77A26C3}"/>
              </a:ext>
            </a:extLst>
          </p:cNvPr>
          <p:cNvSpPr txBox="1">
            <a:spLocks noChangeArrowheads="1"/>
          </p:cNvSpPr>
          <p:nvPr/>
        </p:nvSpPr>
        <p:spPr bwMode="auto">
          <a:xfrm>
            <a:off x="3581400" y="16002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Conduction band</a:t>
            </a:r>
          </a:p>
        </p:txBody>
      </p:sp>
      <p:sp>
        <p:nvSpPr>
          <p:cNvPr id="2061" name="TextBox 23">
            <a:extLst>
              <a:ext uri="{FF2B5EF4-FFF2-40B4-BE49-F238E27FC236}">
                <a16:creationId xmlns:a16="http://schemas.microsoft.com/office/drawing/2014/main" id="{D1557641-9991-9F18-B8A5-4E7C96A03EA6}"/>
              </a:ext>
            </a:extLst>
          </p:cNvPr>
          <p:cNvSpPr txBox="1">
            <a:spLocks noChangeArrowheads="1"/>
          </p:cNvSpPr>
          <p:nvPr/>
        </p:nvSpPr>
        <p:spPr bwMode="auto">
          <a:xfrm>
            <a:off x="6019800" y="2206625"/>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t>m*</a:t>
            </a:r>
            <a:r>
              <a:rPr lang="en-US" altLang="en-US" sz="1400" b="1" baseline="-25000"/>
              <a:t>h </a:t>
            </a:r>
            <a:r>
              <a:rPr lang="en-US" altLang="en-US" sz="1400" b="1"/>
              <a:t>= m*</a:t>
            </a:r>
            <a:r>
              <a:rPr lang="en-US" altLang="en-US" sz="1400" b="1" baseline="-25000"/>
              <a:t>e</a:t>
            </a:r>
          </a:p>
        </p:txBody>
      </p:sp>
      <p:sp>
        <p:nvSpPr>
          <p:cNvPr id="2062" name="TextBox 23">
            <a:extLst>
              <a:ext uri="{FF2B5EF4-FFF2-40B4-BE49-F238E27FC236}">
                <a16:creationId xmlns:a16="http://schemas.microsoft.com/office/drawing/2014/main" id="{EF18E38B-E646-905F-0CE5-2418A59C7C1F}"/>
              </a:ext>
            </a:extLst>
          </p:cNvPr>
          <p:cNvSpPr txBox="1">
            <a:spLocks noChangeArrowheads="1"/>
          </p:cNvSpPr>
          <p:nvPr/>
        </p:nvSpPr>
        <p:spPr bwMode="auto">
          <a:xfrm>
            <a:off x="6019800" y="2511425"/>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t>m*</a:t>
            </a:r>
            <a:r>
              <a:rPr lang="en-US" altLang="en-US" sz="1400" b="1" baseline="-25000"/>
              <a:t>h</a:t>
            </a:r>
            <a:r>
              <a:rPr lang="en-US" altLang="en-US" sz="1400" b="1"/>
              <a:t> &lt; m*</a:t>
            </a:r>
            <a:r>
              <a:rPr lang="en-US" altLang="en-US" sz="1400" b="1" baseline="-25000"/>
              <a:t>e</a:t>
            </a:r>
          </a:p>
        </p:txBody>
      </p:sp>
      <p:graphicFrame>
        <p:nvGraphicFramePr>
          <p:cNvPr id="2051" name="Object 20">
            <a:extLst>
              <a:ext uri="{FF2B5EF4-FFF2-40B4-BE49-F238E27FC236}">
                <a16:creationId xmlns:a16="http://schemas.microsoft.com/office/drawing/2014/main" id="{6FC856E2-EE6E-2E78-CE7B-A251052BAA0B}"/>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4" imgW="114120" imgH="215640" progId="Equation.3">
                  <p:embed/>
                </p:oleObj>
              </mc:Choice>
              <mc:Fallback>
                <p:oleObj name="Equation" r:id="rId4" imgW="114120" imgH="215640" progId="Equation.3">
                  <p:embed/>
                  <p:pic>
                    <p:nvPicPr>
                      <p:cNvPr id="2051" name="Object 20">
                        <a:extLst>
                          <a:ext uri="{FF2B5EF4-FFF2-40B4-BE49-F238E27FC236}">
                            <a16:creationId xmlns:a16="http://schemas.microsoft.com/office/drawing/2014/main" id="{6FC856E2-EE6E-2E78-CE7B-A251052BA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21">
            <a:extLst>
              <a:ext uri="{FF2B5EF4-FFF2-40B4-BE49-F238E27FC236}">
                <a16:creationId xmlns:a16="http://schemas.microsoft.com/office/drawing/2014/main" id="{91FCA3A5-A152-516A-9479-78F8935C368A}"/>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6" imgW="114120" imgH="215640" progId="Equation.3">
                  <p:embed/>
                </p:oleObj>
              </mc:Choice>
              <mc:Fallback>
                <p:oleObj name="Equation" r:id="rId6" imgW="114120" imgH="215640" progId="Equation.3">
                  <p:embed/>
                  <p:pic>
                    <p:nvPicPr>
                      <p:cNvPr id="2052" name="Object 21">
                        <a:extLst>
                          <a:ext uri="{FF2B5EF4-FFF2-40B4-BE49-F238E27FC236}">
                            <a16:creationId xmlns:a16="http://schemas.microsoft.com/office/drawing/2014/main" id="{91FCA3A5-A152-516A-9479-78F8935C3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81361501-2246-4FFE-7B08-145C79A3E1E5}"/>
              </a:ext>
            </a:extLst>
          </p:cNvPr>
          <p:cNvSpPr>
            <a:spLocks noGrp="1"/>
          </p:cNvSpPr>
          <p:nvPr>
            <p:ph type="sldNum" sz="quarter" idx="12"/>
          </p:nvPr>
        </p:nvSpPr>
        <p:spPr/>
        <p:txBody>
          <a:bodyPr/>
          <a:lstStyle/>
          <a:p>
            <a:pPr>
              <a:defRPr/>
            </a:pPr>
            <a:fld id="{ADB7B470-E9C1-4C1A-AB83-BBD69471C68F}" type="slidenum">
              <a:rPr lang="zh-CN" altLang="en-US" smtClean="0"/>
              <a:pPr>
                <a:defRPr/>
              </a:pPr>
              <a:t>33</a:t>
            </a:fld>
            <a:endParaRPr lang="zh-CN" altLang="en-US"/>
          </a:p>
        </p:txBody>
      </p:sp>
      <p:pic>
        <p:nvPicPr>
          <p:cNvPr id="4" name="Picture 4">
            <a:extLst>
              <a:ext uri="{FF2B5EF4-FFF2-40B4-BE49-F238E27FC236}">
                <a16:creationId xmlns:a16="http://schemas.microsoft.com/office/drawing/2014/main" id="{F894A8A8-7EF6-9A81-10A5-6DD57955A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63" y="1457284"/>
            <a:ext cx="7436632" cy="247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510657CB-B184-3251-440A-00F7EC3AB709}"/>
              </a:ext>
            </a:extLst>
          </p:cNvPr>
          <p:cNvSpPr>
            <a:spLocks noGrp="1" noChangeArrowheads="1"/>
          </p:cNvSpPr>
          <p:nvPr/>
        </p:nvSpPr>
        <p:spPr bwMode="auto">
          <a:xfrm>
            <a:off x="457200" y="163342"/>
            <a:ext cx="8229600" cy="51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n-type Material</a:t>
            </a:r>
          </a:p>
        </p:txBody>
      </p:sp>
      <p:sp>
        <p:nvSpPr>
          <p:cNvPr id="8" name="Text Box 7">
            <a:extLst>
              <a:ext uri="{FF2B5EF4-FFF2-40B4-BE49-F238E27FC236}">
                <a16:creationId xmlns:a16="http://schemas.microsoft.com/office/drawing/2014/main" id="{9BB5FDE2-DCAA-153D-F660-A8C3C82C5C50}"/>
              </a:ext>
            </a:extLst>
          </p:cNvPr>
          <p:cNvSpPr txBox="1">
            <a:spLocks noChangeArrowheads="1"/>
          </p:cNvSpPr>
          <p:nvPr/>
        </p:nvSpPr>
        <p:spPr bwMode="auto">
          <a:xfrm>
            <a:off x="260496" y="813275"/>
            <a:ext cx="15081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2000" b="1" dirty="0">
                <a:latin typeface="+mj-lt"/>
              </a:rPr>
              <a:t>Energy band</a:t>
            </a:r>
          </a:p>
          <a:p>
            <a:pPr algn="ctr">
              <a:defRPr/>
            </a:pPr>
            <a:r>
              <a:rPr lang="en-US" sz="2000" b="1" dirty="0">
                <a:latin typeface="+mj-lt"/>
              </a:rPr>
              <a:t>diagram</a:t>
            </a:r>
          </a:p>
        </p:txBody>
      </p:sp>
      <p:sp>
        <p:nvSpPr>
          <p:cNvPr id="9" name="Text Box 8">
            <a:extLst>
              <a:ext uri="{FF2B5EF4-FFF2-40B4-BE49-F238E27FC236}">
                <a16:creationId xmlns:a16="http://schemas.microsoft.com/office/drawing/2014/main" id="{273B99A9-61A9-E8E1-BA33-212D1DCDCDC1}"/>
              </a:ext>
            </a:extLst>
          </p:cNvPr>
          <p:cNvSpPr txBox="1">
            <a:spLocks noChangeArrowheads="1"/>
          </p:cNvSpPr>
          <p:nvPr/>
        </p:nvSpPr>
        <p:spPr bwMode="auto">
          <a:xfrm>
            <a:off x="2558525" y="851611"/>
            <a:ext cx="12668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2000" b="1" dirty="0">
                <a:latin typeface="+mj-lt"/>
              </a:rPr>
              <a:t>Density of</a:t>
            </a:r>
          </a:p>
          <a:p>
            <a:pPr algn="ctr">
              <a:defRPr/>
            </a:pPr>
            <a:r>
              <a:rPr lang="en-US" sz="2000" b="1" dirty="0">
                <a:latin typeface="+mj-lt"/>
              </a:rPr>
              <a:t>States</a:t>
            </a:r>
          </a:p>
        </p:txBody>
      </p:sp>
      <p:sp>
        <p:nvSpPr>
          <p:cNvPr id="10" name="Text Box 9">
            <a:extLst>
              <a:ext uri="{FF2B5EF4-FFF2-40B4-BE49-F238E27FC236}">
                <a16:creationId xmlns:a16="http://schemas.microsoft.com/office/drawing/2014/main" id="{C830779C-5BCD-6523-C09B-A46EC27A19C3}"/>
              </a:ext>
            </a:extLst>
          </p:cNvPr>
          <p:cNvSpPr txBox="1">
            <a:spLocks noChangeArrowheads="1"/>
          </p:cNvSpPr>
          <p:nvPr/>
        </p:nvSpPr>
        <p:spPr bwMode="auto">
          <a:xfrm>
            <a:off x="4600979" y="831926"/>
            <a:ext cx="15843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2000" b="1" dirty="0">
                <a:latin typeface="+mj-lt"/>
              </a:rPr>
              <a:t>Probability</a:t>
            </a:r>
          </a:p>
          <a:p>
            <a:pPr algn="ctr">
              <a:defRPr/>
            </a:pPr>
            <a:r>
              <a:rPr lang="en-US" sz="2000" b="1" dirty="0">
                <a:latin typeface="+mj-lt"/>
              </a:rPr>
              <a:t>of occupancy</a:t>
            </a:r>
          </a:p>
        </p:txBody>
      </p:sp>
      <p:sp>
        <p:nvSpPr>
          <p:cNvPr id="11" name="Text Box 9">
            <a:extLst>
              <a:ext uri="{FF2B5EF4-FFF2-40B4-BE49-F238E27FC236}">
                <a16:creationId xmlns:a16="http://schemas.microsoft.com/office/drawing/2014/main" id="{5A1BB840-1FC9-DD3B-6B06-D1D3373370B1}"/>
              </a:ext>
            </a:extLst>
          </p:cNvPr>
          <p:cNvSpPr txBox="1">
            <a:spLocks noChangeArrowheads="1"/>
          </p:cNvSpPr>
          <p:nvPr/>
        </p:nvSpPr>
        <p:spPr bwMode="auto">
          <a:xfrm>
            <a:off x="7154863" y="812964"/>
            <a:ext cx="15319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2000" b="1" dirty="0">
                <a:latin typeface="+mj-lt"/>
              </a:rPr>
              <a:t>Carrier </a:t>
            </a:r>
            <a:br>
              <a:rPr lang="en-US" sz="2000" b="1" dirty="0">
                <a:latin typeface="+mj-lt"/>
              </a:rPr>
            </a:br>
            <a:r>
              <a:rPr lang="en-US" sz="2000" b="1" dirty="0">
                <a:latin typeface="+mj-lt"/>
              </a:rPr>
              <a:t>distributions</a:t>
            </a:r>
          </a:p>
        </p:txBody>
      </p:sp>
      <p:pic>
        <p:nvPicPr>
          <p:cNvPr id="12" name="Picture 6">
            <a:extLst>
              <a:ext uri="{FF2B5EF4-FFF2-40B4-BE49-F238E27FC236}">
                <a16:creationId xmlns:a16="http://schemas.microsoft.com/office/drawing/2014/main" id="{99D98B83-075D-387A-E58D-3D122A1F1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76" y="4377560"/>
            <a:ext cx="6015428" cy="238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a:extLst>
              <a:ext uri="{FF2B5EF4-FFF2-40B4-BE49-F238E27FC236}">
                <a16:creationId xmlns:a16="http://schemas.microsoft.com/office/drawing/2014/main" id="{B235ABD3-D2A7-A1D1-3510-F29E1698C565}"/>
              </a:ext>
            </a:extLst>
          </p:cNvPr>
          <p:cNvSpPr txBox="1">
            <a:spLocks noChangeArrowheads="1"/>
          </p:cNvSpPr>
          <p:nvPr/>
        </p:nvSpPr>
        <p:spPr bwMode="auto">
          <a:xfrm>
            <a:off x="0" y="3898300"/>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dirty="0">
                <a:solidFill>
                  <a:srgbClr val="FF0000"/>
                </a:solidFill>
              </a:rPr>
              <a:t>Energy Band Diagram of </a:t>
            </a:r>
            <a:r>
              <a:rPr lang="ro-RO" altLang="en-US" dirty="0">
                <a:solidFill>
                  <a:srgbClr val="FF0000"/>
                </a:solidFill>
              </a:rPr>
              <a:t>n</a:t>
            </a:r>
            <a:r>
              <a:rPr lang="en-US" altLang="en-US" dirty="0">
                <a:solidFill>
                  <a:srgbClr val="FF0000"/>
                </a:solidFill>
              </a:rPr>
              <a:t>-type </a:t>
            </a:r>
            <a:r>
              <a:rPr lang="ro-RO" altLang="en-US" dirty="0">
                <a:solidFill>
                  <a:srgbClr val="FF0000"/>
                </a:solidFill>
              </a:rPr>
              <a:t>SC</a:t>
            </a:r>
            <a:r>
              <a:rPr lang="en-US" altLang="en-US" dirty="0">
                <a:solidFill>
                  <a:srgbClr val="FF0000"/>
                </a:solidFill>
              </a:rPr>
              <a:t>  at  0K  and 300K</a:t>
            </a:r>
          </a:p>
        </p:txBody>
      </p:sp>
      <p:sp>
        <p:nvSpPr>
          <p:cNvPr id="14" name="Rectangle 5">
            <a:extLst>
              <a:ext uri="{FF2B5EF4-FFF2-40B4-BE49-F238E27FC236}">
                <a16:creationId xmlns:a16="http://schemas.microsoft.com/office/drawing/2014/main" id="{E99810DA-CFD6-B168-C330-000AE48AE35A}"/>
              </a:ext>
            </a:extLst>
          </p:cNvPr>
          <p:cNvSpPr>
            <a:spLocks noGrp="1" noChangeArrowheads="1"/>
          </p:cNvSpPr>
          <p:nvPr/>
        </p:nvSpPr>
        <p:spPr bwMode="auto">
          <a:xfrm>
            <a:off x="6267279" y="4259811"/>
            <a:ext cx="2768538" cy="261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0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lnSpc>
                <a:spcPct val="90000"/>
              </a:lnSpc>
              <a:defRPr/>
            </a:pPr>
            <a:r>
              <a:rPr lang="en-US" sz="1600" dirty="0">
                <a:latin typeface="Arial" pitchFamily="34" charset="0"/>
                <a:cs typeface="Arial" pitchFamily="34" charset="0"/>
              </a:rPr>
              <a:t>The number of electrons in conduction band are greater than number of holes in valence band, </a:t>
            </a:r>
            <a:r>
              <a:rPr lang="en-US" sz="1600" i="1" dirty="0">
                <a:latin typeface="Arial" pitchFamily="34" charset="0"/>
                <a:cs typeface="Arial" pitchFamily="34" charset="0"/>
              </a:rPr>
              <a:t>n</a:t>
            </a:r>
            <a:r>
              <a:rPr lang="en-US" sz="1600" i="1" baseline="-25000" dirty="0">
                <a:latin typeface="Arial" pitchFamily="34" charset="0"/>
                <a:cs typeface="Arial" pitchFamily="34" charset="0"/>
              </a:rPr>
              <a:t>e</a:t>
            </a:r>
            <a:r>
              <a:rPr lang="en-US" sz="1600" i="1" dirty="0">
                <a:latin typeface="Arial" pitchFamily="34" charset="0"/>
                <a:cs typeface="Arial" pitchFamily="34" charset="0"/>
              </a:rPr>
              <a:t> &gt;</a:t>
            </a:r>
            <a:r>
              <a:rPr lang="en-US" sz="1600" dirty="0">
                <a:latin typeface="Arial" pitchFamily="34" charset="0"/>
                <a:cs typeface="Arial" pitchFamily="34" charset="0"/>
              </a:rPr>
              <a:t> </a:t>
            </a:r>
            <a:r>
              <a:rPr lang="en-US" sz="1600" i="1" dirty="0">
                <a:latin typeface="Arial" pitchFamily="34" charset="0"/>
                <a:cs typeface="Arial" pitchFamily="34" charset="0"/>
              </a:rPr>
              <a:t>n</a:t>
            </a:r>
            <a:r>
              <a:rPr lang="en-US" sz="1600" i="1" baseline="-25000" dirty="0">
                <a:latin typeface="Arial" pitchFamily="34" charset="0"/>
                <a:cs typeface="Arial" pitchFamily="34" charset="0"/>
              </a:rPr>
              <a:t>h</a:t>
            </a:r>
          </a:p>
          <a:p>
            <a:pPr marL="0" eaLnBrk="1" hangingPunct="1">
              <a:lnSpc>
                <a:spcPct val="90000"/>
              </a:lnSpc>
              <a:spcBef>
                <a:spcPts val="1200"/>
              </a:spcBef>
              <a:defRPr/>
            </a:pPr>
            <a:r>
              <a:rPr lang="en-US" sz="1600" dirty="0">
                <a:latin typeface="Arial" pitchFamily="34" charset="0"/>
                <a:cs typeface="Arial" pitchFamily="34" charset="0"/>
              </a:rPr>
              <a:t>So the Fermi level shift towards the conduction band .</a:t>
            </a:r>
          </a:p>
          <a:p>
            <a:pPr marL="0" eaLnBrk="1" hangingPunct="1">
              <a:lnSpc>
                <a:spcPct val="90000"/>
              </a:lnSpc>
              <a:spcBef>
                <a:spcPts val="1200"/>
              </a:spcBef>
              <a:defRPr/>
            </a:pPr>
            <a:r>
              <a:rPr lang="en-US" sz="1600" dirty="0">
                <a:latin typeface="Arial" pitchFamily="34" charset="0"/>
                <a:cs typeface="Arial" pitchFamily="34" charset="0"/>
              </a:rPr>
              <a:t>With temperature Fermi level shifts towards the </a:t>
            </a:r>
            <a:r>
              <a:rPr lang="en-US" sz="1600" dirty="0" err="1">
                <a:latin typeface="Arial" pitchFamily="34" charset="0"/>
                <a:cs typeface="Arial" pitchFamily="34" charset="0"/>
              </a:rPr>
              <a:t>E</a:t>
            </a:r>
            <a:r>
              <a:rPr lang="en-US" sz="1600" baseline="-25000" dirty="0" err="1">
                <a:latin typeface="Arial" pitchFamily="34" charset="0"/>
                <a:cs typeface="Arial" pitchFamily="34" charset="0"/>
              </a:rPr>
              <a:t>Fi</a:t>
            </a:r>
            <a:endParaRPr lang="en-US" sz="1600" baseline="-25000" dirty="0">
              <a:latin typeface="Arial" pitchFamily="34" charset="0"/>
              <a:cs typeface="Arial" pitchFamily="34" charset="0"/>
            </a:endParaRPr>
          </a:p>
          <a:p>
            <a:pPr eaLnBrk="1" hangingPunct="1">
              <a:lnSpc>
                <a:spcPct val="90000"/>
              </a:lnSpc>
              <a:buFont typeface="Wingdings 2" panose="05020102010507070707" pitchFamily="18" charset="2"/>
              <a:buNone/>
              <a:defRPr/>
            </a:pPr>
            <a:endParaRPr lang="en-US" sz="2400" dirty="0">
              <a:latin typeface="Arial" pitchFamily="34" charset="0"/>
              <a:cs typeface="Arial" pitchFamily="34" charset="0"/>
            </a:endParaRPr>
          </a:p>
          <a:p>
            <a:pPr eaLnBrk="1" hangingPunct="1">
              <a:lnSpc>
                <a:spcPct val="90000"/>
              </a:lnSpc>
              <a:buFont typeface="Wingdings 2" panose="05020102010507070707" pitchFamily="18" charset="2"/>
              <a:buNone/>
              <a:defRPr/>
            </a:pPr>
            <a:endParaRPr lang="en-US" sz="2400" dirty="0">
              <a:latin typeface="Arial" pitchFamily="34" charset="0"/>
              <a:cs typeface="Arial" pitchFamily="34" charset="0"/>
            </a:endParaRPr>
          </a:p>
          <a:p>
            <a:pPr eaLnBrk="1" hangingPunct="1">
              <a:lnSpc>
                <a:spcPct val="90000"/>
              </a:lnSpc>
              <a:buFontTx/>
              <a:buNone/>
              <a:defRPr/>
            </a:pPr>
            <a:endParaRPr lang="en-US" sz="2400" i="1" baseline="-25000" dirty="0">
              <a:latin typeface="Arial" pitchFamily="34" charset="0"/>
              <a:cs typeface="Arial" pitchFamily="34" charset="0"/>
            </a:endParaRPr>
          </a:p>
          <a:p>
            <a:pPr eaLnBrk="1" hangingPunct="1">
              <a:lnSpc>
                <a:spcPct val="90000"/>
              </a:lnSpc>
              <a:defRPr/>
            </a:pPr>
            <a:endParaRPr lang="en-US" sz="2400" i="1" baseline="-25000" dirty="0">
              <a:latin typeface="Arial" pitchFamily="34" charset="0"/>
              <a:cs typeface="Arial" pitchFamily="34" charset="0"/>
            </a:endParaRPr>
          </a:p>
        </p:txBody>
      </p:sp>
    </p:spTree>
    <p:extLst>
      <p:ext uri="{BB962C8B-B14F-4D97-AF65-F5344CB8AC3E}">
        <p14:creationId xmlns:p14="http://schemas.microsoft.com/office/powerpoint/2010/main" val="472223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20F43D37-ECE0-F376-DBD4-04A55A80F15A}"/>
              </a:ext>
            </a:extLst>
          </p:cNvPr>
          <p:cNvSpPr>
            <a:spLocks noGrp="1"/>
          </p:cNvSpPr>
          <p:nvPr>
            <p:ph type="sldNum" sz="quarter" idx="12"/>
          </p:nvPr>
        </p:nvSpPr>
        <p:spPr/>
        <p:txBody>
          <a:bodyPr/>
          <a:lstStyle/>
          <a:p>
            <a:pPr>
              <a:defRPr/>
            </a:pPr>
            <a:fld id="{ADB7B470-E9C1-4C1A-AB83-BBD69471C68F}" type="slidenum">
              <a:rPr lang="zh-CN" altLang="en-US" smtClean="0"/>
              <a:pPr>
                <a:defRPr/>
              </a:pPr>
              <a:t>34</a:t>
            </a:fld>
            <a:endParaRPr lang="zh-CN" altLang="en-US"/>
          </a:p>
        </p:txBody>
      </p:sp>
      <p:sp>
        <p:nvSpPr>
          <p:cNvPr id="4" name="Rectangle 2">
            <a:extLst>
              <a:ext uri="{FF2B5EF4-FFF2-40B4-BE49-F238E27FC236}">
                <a16:creationId xmlns:a16="http://schemas.microsoft.com/office/drawing/2014/main" id="{7B8F8201-B6C2-79F1-BFCF-2366E64821D9}"/>
              </a:ext>
            </a:extLst>
          </p:cNvPr>
          <p:cNvSpPr>
            <a:spLocks noGrp="1" noChangeArrowheads="1"/>
          </p:cNvSpPr>
          <p:nvPr/>
        </p:nvSpPr>
        <p:spPr bwMode="auto">
          <a:xfrm>
            <a:off x="611560" y="26064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Example: Energy-band diagram</a:t>
            </a:r>
          </a:p>
        </p:txBody>
      </p:sp>
      <p:sp>
        <p:nvSpPr>
          <p:cNvPr id="5" name="Rectangle 3">
            <a:extLst>
              <a:ext uri="{FF2B5EF4-FFF2-40B4-BE49-F238E27FC236}">
                <a16:creationId xmlns:a16="http://schemas.microsoft.com/office/drawing/2014/main" id="{DF5BE603-1628-431D-5467-679B4043357A}"/>
              </a:ext>
            </a:extLst>
          </p:cNvPr>
          <p:cNvSpPr>
            <a:spLocks noGrp="1" noChangeArrowheads="1"/>
          </p:cNvSpPr>
          <p:nvPr/>
        </p:nvSpPr>
        <p:spPr bwMode="auto">
          <a:xfrm>
            <a:off x="467544" y="1425724"/>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altLang="en-US" sz="2400"/>
              <a:t>Question:  Where is </a:t>
            </a:r>
            <a:r>
              <a:rPr lang="en-US" altLang="en-US" sz="2400" i="1"/>
              <a:t>E</a:t>
            </a:r>
            <a:r>
              <a:rPr lang="en-US" altLang="en-US" sz="2400" baseline="-25000"/>
              <a:t>F</a:t>
            </a:r>
            <a:r>
              <a:rPr lang="en-US" altLang="en-US" sz="2400"/>
              <a:t> for </a:t>
            </a:r>
            <a:r>
              <a:rPr lang="en-US" altLang="en-US" sz="2400" i="1"/>
              <a:t>n </a:t>
            </a:r>
            <a:r>
              <a:rPr lang="en-US" altLang="en-US" sz="2400"/>
              <a:t>= 10</a:t>
            </a:r>
            <a:r>
              <a:rPr lang="en-US" altLang="en-US" sz="2400" baseline="30000"/>
              <a:t>17</a:t>
            </a:r>
            <a:r>
              <a:rPr lang="en-US" altLang="en-US" sz="2400"/>
              <a:t> cm</a:t>
            </a:r>
            <a:r>
              <a:rPr lang="en-US" altLang="en-US" sz="2400" baseline="30000"/>
              <a:t>-3 </a:t>
            </a:r>
            <a:r>
              <a:rPr lang="en-US" altLang="en-US" sz="2400"/>
              <a:t> (at 300 K) ?</a:t>
            </a:r>
          </a:p>
        </p:txBody>
      </p:sp>
      <p:sp>
        <p:nvSpPr>
          <p:cNvPr id="6" name="Rectangle 2">
            <a:extLst>
              <a:ext uri="{FF2B5EF4-FFF2-40B4-BE49-F238E27FC236}">
                <a16:creationId xmlns:a16="http://schemas.microsoft.com/office/drawing/2014/main" id="{BCB865A0-04E8-A426-D361-69A956F25E3F}"/>
              </a:ext>
            </a:extLst>
          </p:cNvPr>
          <p:cNvSpPr>
            <a:spLocks noGrp="1" noChangeArrowheads="1"/>
          </p:cNvSpPr>
          <p:nvPr/>
        </p:nvSpPr>
        <p:spPr bwMode="auto">
          <a:xfrm>
            <a:off x="420448" y="1916832"/>
            <a:ext cx="8229600" cy="85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Example: Dopant Ionization</a:t>
            </a:r>
          </a:p>
        </p:txBody>
      </p:sp>
      <p:sp>
        <p:nvSpPr>
          <p:cNvPr id="7" name="Rectangle 3">
            <a:extLst>
              <a:ext uri="{FF2B5EF4-FFF2-40B4-BE49-F238E27FC236}">
                <a16:creationId xmlns:a16="http://schemas.microsoft.com/office/drawing/2014/main" id="{188D0316-FA99-BE90-EE94-8DB735EF0755}"/>
              </a:ext>
            </a:extLst>
          </p:cNvPr>
          <p:cNvSpPr txBox="1">
            <a:spLocks noChangeArrowheads="1"/>
          </p:cNvSpPr>
          <p:nvPr/>
        </p:nvSpPr>
        <p:spPr bwMode="auto">
          <a:xfrm>
            <a:off x="282279" y="2911624"/>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20000"/>
              </a:spcBef>
            </a:pPr>
            <a:r>
              <a:rPr lang="en-US" altLang="en-US" sz="2400">
                <a:latin typeface="Calibri" panose="020F0502020204030204" pitchFamily="34" charset="0"/>
              </a:rPr>
              <a:t>Consider a phosphorus-doped Si sample at 300K with </a:t>
            </a:r>
            <a:r>
              <a:rPr lang="en-US" altLang="en-US" sz="2400" i="1">
                <a:latin typeface="Calibri" panose="020F0502020204030204" pitchFamily="34" charset="0"/>
              </a:rPr>
              <a:t>N</a:t>
            </a:r>
            <a:r>
              <a:rPr lang="en-US" altLang="en-US" sz="2400" baseline="-25000">
                <a:latin typeface="Calibri" panose="020F0502020204030204" pitchFamily="34" charset="0"/>
              </a:rPr>
              <a:t>D</a:t>
            </a:r>
            <a:r>
              <a:rPr lang="en-US" altLang="en-US" sz="2400">
                <a:latin typeface="Calibri" panose="020F0502020204030204" pitchFamily="34" charset="0"/>
              </a:rPr>
              <a:t> = 10</a:t>
            </a:r>
            <a:r>
              <a:rPr lang="en-US" altLang="en-US" sz="2400" baseline="30000">
                <a:latin typeface="Calibri" panose="020F0502020204030204" pitchFamily="34" charset="0"/>
              </a:rPr>
              <a:t>17</a:t>
            </a:r>
            <a:r>
              <a:rPr lang="en-US" altLang="en-US" sz="2400">
                <a:latin typeface="Calibri" panose="020F0502020204030204" pitchFamily="34" charset="0"/>
              </a:rPr>
              <a:t> cm</a:t>
            </a:r>
            <a:r>
              <a:rPr lang="en-US" altLang="en-US" sz="2400" baseline="30000">
                <a:latin typeface="Calibri" panose="020F0502020204030204" pitchFamily="34" charset="0"/>
              </a:rPr>
              <a:t>-3</a:t>
            </a:r>
            <a:r>
              <a:rPr lang="en-US" altLang="en-US" sz="2400" baseline="-25000">
                <a:latin typeface="Calibri" panose="020F0502020204030204" pitchFamily="34" charset="0"/>
              </a:rPr>
              <a:t>. </a:t>
            </a:r>
          </a:p>
          <a:p>
            <a:pPr>
              <a:spcBef>
                <a:spcPct val="20000"/>
              </a:spcBef>
            </a:pPr>
            <a:r>
              <a:rPr lang="en-US" altLang="en-US" sz="2400">
                <a:latin typeface="Calibri" panose="020F0502020204030204" pitchFamily="34" charset="0"/>
              </a:rPr>
              <a:t>What fraction of the donors are not ionized?</a:t>
            </a:r>
          </a:p>
        </p:txBody>
      </p:sp>
      <p:sp>
        <p:nvSpPr>
          <p:cNvPr id="8" name="Rectangle 3">
            <a:extLst>
              <a:ext uri="{FF2B5EF4-FFF2-40B4-BE49-F238E27FC236}">
                <a16:creationId xmlns:a16="http://schemas.microsoft.com/office/drawing/2014/main" id="{55293B36-6E45-FDEC-16B3-E7F2A25433E0}"/>
              </a:ext>
            </a:extLst>
          </p:cNvPr>
          <p:cNvSpPr txBox="1">
            <a:spLocks noChangeArrowheads="1"/>
          </p:cNvSpPr>
          <p:nvPr/>
        </p:nvSpPr>
        <p:spPr bwMode="auto">
          <a:xfrm>
            <a:off x="306760" y="3826024"/>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20000"/>
              </a:spcBef>
            </a:pPr>
            <a:r>
              <a:rPr lang="ro-RO" altLang="en-US" u="sng" dirty="0">
                <a:latin typeface="Calibri" panose="020F0502020204030204" pitchFamily="34" charset="0"/>
              </a:rPr>
              <a:t>**</a:t>
            </a:r>
            <a:r>
              <a:rPr lang="en-US" altLang="en-US" sz="2400" dirty="0">
                <a:latin typeface="Calibri" panose="020F0502020204030204" pitchFamily="34" charset="0"/>
              </a:rPr>
              <a:t>Suppose at first that </a:t>
            </a:r>
            <a:r>
              <a:rPr lang="en-US" altLang="en-US" sz="2400" b="1" dirty="0">
                <a:latin typeface="Calibri" panose="020F0502020204030204" pitchFamily="34" charset="0"/>
              </a:rPr>
              <a:t>all</a:t>
            </a:r>
            <a:r>
              <a:rPr lang="en-US" altLang="en-US" sz="2400" dirty="0">
                <a:latin typeface="Calibri" panose="020F0502020204030204" pitchFamily="34" charset="0"/>
              </a:rPr>
              <a:t> of the donor atoms are ionized.</a:t>
            </a:r>
          </a:p>
        </p:txBody>
      </p:sp>
      <p:pic>
        <p:nvPicPr>
          <p:cNvPr id="10" name="Imagine 9">
            <a:extLst>
              <a:ext uri="{FF2B5EF4-FFF2-40B4-BE49-F238E27FC236}">
                <a16:creationId xmlns:a16="http://schemas.microsoft.com/office/drawing/2014/main" id="{5440E705-CF9D-AE22-C200-735FDD7A6479}"/>
              </a:ext>
            </a:extLst>
          </p:cNvPr>
          <p:cNvPicPr>
            <a:picLocks noChangeAspect="1"/>
          </p:cNvPicPr>
          <p:nvPr/>
        </p:nvPicPr>
        <p:blipFill>
          <a:blip r:embed="rId2"/>
          <a:stretch>
            <a:fillRect/>
          </a:stretch>
        </p:blipFill>
        <p:spPr>
          <a:xfrm>
            <a:off x="1948681" y="4283224"/>
            <a:ext cx="4810125" cy="904875"/>
          </a:xfrm>
          <a:prstGeom prst="rect">
            <a:avLst/>
          </a:prstGeom>
        </p:spPr>
      </p:pic>
      <p:sp>
        <p:nvSpPr>
          <p:cNvPr id="11" name="Rectangle 3">
            <a:extLst>
              <a:ext uri="{FF2B5EF4-FFF2-40B4-BE49-F238E27FC236}">
                <a16:creationId xmlns:a16="http://schemas.microsoft.com/office/drawing/2014/main" id="{A1C65188-A580-24B3-F5B6-E052A6049588}"/>
              </a:ext>
            </a:extLst>
          </p:cNvPr>
          <p:cNvSpPr txBox="1">
            <a:spLocks noChangeArrowheads="1"/>
          </p:cNvSpPr>
          <p:nvPr/>
        </p:nvSpPr>
        <p:spPr bwMode="auto">
          <a:xfrm>
            <a:off x="387264" y="5210175"/>
            <a:ext cx="411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sz="2400">
                <a:latin typeface="Calibri" panose="020F0502020204030204" pitchFamily="34" charset="0"/>
              </a:rPr>
              <a:t>Probability of non-ionization </a:t>
            </a:r>
            <a:r>
              <a:rPr lang="en-US" altLang="en-US" sz="2400">
                <a:latin typeface="Calibri" panose="020F0502020204030204" pitchFamily="34" charset="0"/>
                <a:sym typeface="Symbol" panose="05050102010706020507" pitchFamily="18" charset="2"/>
              </a:rPr>
              <a:t></a:t>
            </a:r>
          </a:p>
        </p:txBody>
      </p:sp>
      <p:pic>
        <p:nvPicPr>
          <p:cNvPr id="13" name="Imagine 12">
            <a:extLst>
              <a:ext uri="{FF2B5EF4-FFF2-40B4-BE49-F238E27FC236}">
                <a16:creationId xmlns:a16="http://schemas.microsoft.com/office/drawing/2014/main" id="{AAE6895F-3FAF-61B9-25D0-71D4E2BBE05B}"/>
              </a:ext>
            </a:extLst>
          </p:cNvPr>
          <p:cNvPicPr>
            <a:picLocks noChangeAspect="1"/>
          </p:cNvPicPr>
          <p:nvPr/>
        </p:nvPicPr>
        <p:blipFill>
          <a:blip r:embed="rId3"/>
          <a:stretch>
            <a:fillRect/>
          </a:stretch>
        </p:blipFill>
        <p:spPr>
          <a:xfrm>
            <a:off x="2766593" y="5790685"/>
            <a:ext cx="1990725" cy="857250"/>
          </a:xfrm>
          <a:prstGeom prst="rect">
            <a:avLst/>
          </a:prstGeom>
        </p:spPr>
      </p:pic>
      <p:pic>
        <p:nvPicPr>
          <p:cNvPr id="15" name="Imagine 14">
            <a:extLst>
              <a:ext uri="{FF2B5EF4-FFF2-40B4-BE49-F238E27FC236}">
                <a16:creationId xmlns:a16="http://schemas.microsoft.com/office/drawing/2014/main" id="{8C969C7A-4585-B6F7-41D7-670E0041455C}"/>
              </a:ext>
            </a:extLst>
          </p:cNvPr>
          <p:cNvPicPr>
            <a:picLocks noChangeAspect="1"/>
          </p:cNvPicPr>
          <p:nvPr/>
        </p:nvPicPr>
        <p:blipFill>
          <a:blip r:embed="rId4"/>
          <a:stretch>
            <a:fillRect/>
          </a:stretch>
        </p:blipFill>
        <p:spPr>
          <a:xfrm>
            <a:off x="4837710" y="5784701"/>
            <a:ext cx="4000500" cy="857250"/>
          </a:xfrm>
          <a:prstGeom prst="rect">
            <a:avLst/>
          </a:prstGeom>
        </p:spPr>
      </p:pic>
    </p:spTree>
    <p:extLst>
      <p:ext uri="{BB962C8B-B14F-4D97-AF65-F5344CB8AC3E}">
        <p14:creationId xmlns:p14="http://schemas.microsoft.com/office/powerpoint/2010/main" val="1420616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A2C5C3F2-0A61-E954-BCEC-F80DDEC2B6CD}"/>
              </a:ext>
            </a:extLst>
          </p:cNvPr>
          <p:cNvSpPr>
            <a:spLocks noGrp="1"/>
          </p:cNvSpPr>
          <p:nvPr>
            <p:ph type="sldNum" sz="quarter" idx="12"/>
          </p:nvPr>
        </p:nvSpPr>
        <p:spPr/>
        <p:txBody>
          <a:bodyPr/>
          <a:lstStyle/>
          <a:p>
            <a:pPr>
              <a:defRPr/>
            </a:pPr>
            <a:fld id="{ADB7B470-E9C1-4C1A-AB83-BBD69471C68F}" type="slidenum">
              <a:rPr lang="zh-CN" altLang="en-US" smtClean="0"/>
              <a:pPr>
                <a:defRPr/>
              </a:pPr>
              <a:t>35</a:t>
            </a:fld>
            <a:endParaRPr lang="zh-CN" altLang="en-US"/>
          </a:p>
        </p:txBody>
      </p:sp>
      <p:sp>
        <p:nvSpPr>
          <p:cNvPr id="4" name="Rectangle 2">
            <a:extLst>
              <a:ext uri="{FF2B5EF4-FFF2-40B4-BE49-F238E27FC236}">
                <a16:creationId xmlns:a16="http://schemas.microsoft.com/office/drawing/2014/main" id="{92176070-84C3-0C42-846D-A5606386D9D8}"/>
              </a:ext>
            </a:extLst>
          </p:cNvPr>
          <p:cNvSpPr>
            <a:spLocks noGrp="1" noChangeArrowheads="1"/>
          </p:cNvSpPr>
          <p:nvPr/>
        </p:nvSpPr>
        <p:spPr bwMode="auto">
          <a:xfrm>
            <a:off x="539552" y="152400"/>
            <a:ext cx="8229600" cy="75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p-type Material</a:t>
            </a:r>
          </a:p>
        </p:txBody>
      </p:sp>
      <p:pic>
        <p:nvPicPr>
          <p:cNvPr id="5" name="Picture 4">
            <a:extLst>
              <a:ext uri="{FF2B5EF4-FFF2-40B4-BE49-F238E27FC236}">
                <a16:creationId xmlns:a16="http://schemas.microsoft.com/office/drawing/2014/main" id="{A65CF627-701C-1026-F06E-3206762D2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9308"/>
            <a:ext cx="8892480" cy="209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a:extLst>
              <a:ext uri="{FF2B5EF4-FFF2-40B4-BE49-F238E27FC236}">
                <a16:creationId xmlns:a16="http://schemas.microsoft.com/office/drawing/2014/main" id="{B0CD6F7D-ADFB-5635-A085-6D1309126D7F}"/>
              </a:ext>
            </a:extLst>
          </p:cNvPr>
          <p:cNvSpPr txBox="1">
            <a:spLocks noChangeArrowheads="1"/>
          </p:cNvSpPr>
          <p:nvPr/>
        </p:nvSpPr>
        <p:spPr bwMode="auto">
          <a:xfrm>
            <a:off x="251520" y="908720"/>
            <a:ext cx="15081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2000" b="1" dirty="0">
                <a:latin typeface="+mj-lt"/>
              </a:rPr>
              <a:t>Energy band</a:t>
            </a:r>
          </a:p>
          <a:p>
            <a:pPr algn="ctr">
              <a:defRPr/>
            </a:pPr>
            <a:r>
              <a:rPr lang="en-US" sz="2000" b="1" dirty="0">
                <a:latin typeface="+mj-lt"/>
              </a:rPr>
              <a:t>diagram</a:t>
            </a:r>
          </a:p>
        </p:txBody>
      </p:sp>
      <p:sp>
        <p:nvSpPr>
          <p:cNvPr id="7" name="Text Box 8">
            <a:extLst>
              <a:ext uri="{FF2B5EF4-FFF2-40B4-BE49-F238E27FC236}">
                <a16:creationId xmlns:a16="http://schemas.microsoft.com/office/drawing/2014/main" id="{A3E74FB8-5B00-BA8C-2528-83BB50E0F1DD}"/>
              </a:ext>
            </a:extLst>
          </p:cNvPr>
          <p:cNvSpPr txBox="1">
            <a:spLocks noChangeArrowheads="1"/>
          </p:cNvSpPr>
          <p:nvPr/>
        </p:nvSpPr>
        <p:spPr bwMode="auto">
          <a:xfrm>
            <a:off x="2555776" y="1014887"/>
            <a:ext cx="12668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2000" b="1" dirty="0">
                <a:latin typeface="+mj-lt"/>
              </a:rPr>
              <a:t>Density of</a:t>
            </a:r>
          </a:p>
          <a:p>
            <a:pPr algn="ctr">
              <a:defRPr/>
            </a:pPr>
            <a:r>
              <a:rPr lang="en-US" sz="2000" b="1" dirty="0">
                <a:latin typeface="+mj-lt"/>
              </a:rPr>
              <a:t>States</a:t>
            </a:r>
          </a:p>
        </p:txBody>
      </p:sp>
      <p:sp>
        <p:nvSpPr>
          <p:cNvPr id="8" name="Text Box 9">
            <a:extLst>
              <a:ext uri="{FF2B5EF4-FFF2-40B4-BE49-F238E27FC236}">
                <a16:creationId xmlns:a16="http://schemas.microsoft.com/office/drawing/2014/main" id="{C9DE5592-E999-6956-125C-ADB428CB2E16}"/>
              </a:ext>
            </a:extLst>
          </p:cNvPr>
          <p:cNvSpPr txBox="1">
            <a:spLocks noChangeArrowheads="1"/>
          </p:cNvSpPr>
          <p:nvPr/>
        </p:nvSpPr>
        <p:spPr bwMode="auto">
          <a:xfrm>
            <a:off x="4968875" y="913694"/>
            <a:ext cx="15843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2000" b="1" dirty="0">
                <a:latin typeface="+mj-lt"/>
              </a:rPr>
              <a:t>Probability</a:t>
            </a:r>
          </a:p>
          <a:p>
            <a:pPr algn="ctr">
              <a:defRPr/>
            </a:pPr>
            <a:r>
              <a:rPr lang="en-US" sz="2000" b="1" dirty="0">
                <a:latin typeface="+mj-lt"/>
              </a:rPr>
              <a:t>of occupancy</a:t>
            </a:r>
          </a:p>
        </p:txBody>
      </p:sp>
      <p:sp>
        <p:nvSpPr>
          <p:cNvPr id="9" name="Text Box 9">
            <a:extLst>
              <a:ext uri="{FF2B5EF4-FFF2-40B4-BE49-F238E27FC236}">
                <a16:creationId xmlns:a16="http://schemas.microsoft.com/office/drawing/2014/main" id="{DC790649-6F4C-DCEE-AA2C-0B163C5B7359}"/>
              </a:ext>
            </a:extLst>
          </p:cNvPr>
          <p:cNvSpPr txBox="1">
            <a:spLocks noChangeArrowheads="1"/>
          </p:cNvSpPr>
          <p:nvPr/>
        </p:nvSpPr>
        <p:spPr bwMode="auto">
          <a:xfrm>
            <a:off x="7237215" y="908720"/>
            <a:ext cx="15319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2000" b="1" dirty="0">
                <a:latin typeface="+mj-lt"/>
              </a:rPr>
              <a:t>Carrier </a:t>
            </a:r>
            <a:br>
              <a:rPr lang="en-US" sz="2000" b="1" dirty="0">
                <a:latin typeface="+mj-lt"/>
              </a:rPr>
            </a:br>
            <a:r>
              <a:rPr lang="en-US" sz="2000" b="1" dirty="0">
                <a:latin typeface="+mj-lt"/>
              </a:rPr>
              <a:t>distributions</a:t>
            </a:r>
          </a:p>
        </p:txBody>
      </p:sp>
      <p:pic>
        <p:nvPicPr>
          <p:cNvPr id="10" name="Picture 7">
            <a:extLst>
              <a:ext uri="{FF2B5EF4-FFF2-40B4-BE49-F238E27FC236}">
                <a16:creationId xmlns:a16="http://schemas.microsoft.com/office/drawing/2014/main" id="{6FC67A6B-AFE5-7B24-EE00-AF45845E4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572318"/>
            <a:ext cx="5881443" cy="224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8">
            <a:extLst>
              <a:ext uri="{FF2B5EF4-FFF2-40B4-BE49-F238E27FC236}">
                <a16:creationId xmlns:a16="http://schemas.microsoft.com/office/drawing/2014/main" id="{2BEA9EF0-F949-C7B8-C8F9-92AD39C83EF9}"/>
              </a:ext>
            </a:extLst>
          </p:cNvPr>
          <p:cNvSpPr txBox="1">
            <a:spLocks noChangeArrowheads="1"/>
          </p:cNvSpPr>
          <p:nvPr/>
        </p:nvSpPr>
        <p:spPr bwMode="auto">
          <a:xfrm>
            <a:off x="-47235" y="4029255"/>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dirty="0">
                <a:solidFill>
                  <a:srgbClr val="FF0000"/>
                </a:solidFill>
              </a:rPr>
              <a:t>Energy Band Diagram of n-type </a:t>
            </a:r>
            <a:r>
              <a:rPr lang="ro-RO" altLang="en-US" dirty="0">
                <a:solidFill>
                  <a:srgbClr val="FF0000"/>
                </a:solidFill>
              </a:rPr>
              <a:t>SC</a:t>
            </a:r>
            <a:r>
              <a:rPr lang="en-US" altLang="en-US" dirty="0">
                <a:solidFill>
                  <a:srgbClr val="FF0000"/>
                </a:solidFill>
              </a:rPr>
              <a:t>  at 0K  and  300K</a:t>
            </a:r>
          </a:p>
        </p:txBody>
      </p:sp>
      <p:sp>
        <p:nvSpPr>
          <p:cNvPr id="12" name="Rectangle 5">
            <a:extLst>
              <a:ext uri="{FF2B5EF4-FFF2-40B4-BE49-F238E27FC236}">
                <a16:creationId xmlns:a16="http://schemas.microsoft.com/office/drawing/2014/main" id="{FB4A4C50-4E8E-9C3F-2780-145655E61497}"/>
              </a:ext>
            </a:extLst>
          </p:cNvPr>
          <p:cNvSpPr>
            <a:spLocks noGrp="1" noChangeArrowheads="1"/>
          </p:cNvSpPr>
          <p:nvPr/>
        </p:nvSpPr>
        <p:spPr bwMode="auto">
          <a:xfrm>
            <a:off x="6273146" y="4490920"/>
            <a:ext cx="2885602" cy="221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0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lnSpc>
                <a:spcPct val="90000"/>
              </a:lnSpc>
              <a:defRPr/>
            </a:pPr>
            <a:r>
              <a:rPr lang="en-US" sz="1600" dirty="0">
                <a:latin typeface="Arial" pitchFamily="34" charset="0"/>
                <a:cs typeface="Arial" pitchFamily="34" charset="0"/>
              </a:rPr>
              <a:t>The number of holes in valence band are greater than number of electrons in conduction band, </a:t>
            </a:r>
            <a:r>
              <a:rPr lang="en-US" sz="1600" i="1" dirty="0" err="1">
                <a:latin typeface="Arial" pitchFamily="34" charset="0"/>
                <a:cs typeface="Arial" pitchFamily="34" charset="0"/>
              </a:rPr>
              <a:t>n</a:t>
            </a:r>
            <a:r>
              <a:rPr lang="en-US" sz="1600" i="1" baseline="-25000" dirty="0" err="1">
                <a:latin typeface="Arial" pitchFamily="34" charset="0"/>
                <a:cs typeface="Arial" pitchFamily="34" charset="0"/>
              </a:rPr>
              <a:t>h</a:t>
            </a:r>
            <a:r>
              <a:rPr lang="en-US" sz="1600" i="1" dirty="0">
                <a:latin typeface="Arial" pitchFamily="34" charset="0"/>
                <a:cs typeface="Arial" pitchFamily="34" charset="0"/>
              </a:rPr>
              <a:t> &gt;</a:t>
            </a:r>
            <a:r>
              <a:rPr lang="en-US" sz="1600" dirty="0">
                <a:latin typeface="Arial" pitchFamily="34" charset="0"/>
                <a:cs typeface="Arial" pitchFamily="34" charset="0"/>
              </a:rPr>
              <a:t> </a:t>
            </a:r>
            <a:r>
              <a:rPr lang="en-US" sz="1600" i="1" dirty="0">
                <a:latin typeface="Arial" pitchFamily="34" charset="0"/>
                <a:cs typeface="Arial" pitchFamily="34" charset="0"/>
              </a:rPr>
              <a:t>n</a:t>
            </a:r>
            <a:r>
              <a:rPr lang="en-US" sz="1600" i="1" baseline="-25000" dirty="0">
                <a:latin typeface="Arial" pitchFamily="34" charset="0"/>
                <a:cs typeface="Arial" pitchFamily="34" charset="0"/>
              </a:rPr>
              <a:t>e</a:t>
            </a:r>
          </a:p>
          <a:p>
            <a:pPr marL="0" eaLnBrk="1" hangingPunct="1">
              <a:lnSpc>
                <a:spcPct val="90000"/>
              </a:lnSpc>
              <a:spcBef>
                <a:spcPts val="1200"/>
              </a:spcBef>
              <a:defRPr/>
            </a:pPr>
            <a:r>
              <a:rPr lang="en-US" sz="1600" dirty="0">
                <a:latin typeface="Arial" pitchFamily="34" charset="0"/>
                <a:cs typeface="Arial" pitchFamily="34" charset="0"/>
              </a:rPr>
              <a:t>So the Fermi level shift towards the valence band.</a:t>
            </a:r>
          </a:p>
          <a:p>
            <a:pPr marL="0" eaLnBrk="1" hangingPunct="1">
              <a:lnSpc>
                <a:spcPct val="90000"/>
              </a:lnSpc>
              <a:spcBef>
                <a:spcPts val="1200"/>
              </a:spcBef>
              <a:defRPr/>
            </a:pPr>
            <a:r>
              <a:rPr lang="en-US" sz="1600" dirty="0">
                <a:latin typeface="Arial" pitchFamily="34" charset="0"/>
                <a:cs typeface="Arial" pitchFamily="34" charset="0"/>
              </a:rPr>
              <a:t>With temperature </a:t>
            </a:r>
            <a:r>
              <a:rPr lang="en-US" sz="1600" dirty="0" err="1">
                <a:latin typeface="Arial" pitchFamily="34" charset="0"/>
                <a:cs typeface="Arial" pitchFamily="34" charset="0"/>
              </a:rPr>
              <a:t>fermi</a:t>
            </a:r>
            <a:r>
              <a:rPr lang="en-US" sz="1600" dirty="0">
                <a:latin typeface="Arial" pitchFamily="34" charset="0"/>
                <a:cs typeface="Arial" pitchFamily="34" charset="0"/>
              </a:rPr>
              <a:t> level shifts towards </a:t>
            </a:r>
            <a:r>
              <a:rPr lang="en-US" sz="1600" dirty="0" err="1">
                <a:latin typeface="Arial" pitchFamily="34" charset="0"/>
                <a:cs typeface="Arial" pitchFamily="34" charset="0"/>
              </a:rPr>
              <a:t>E</a:t>
            </a:r>
            <a:r>
              <a:rPr lang="en-US" sz="1600" baseline="-25000" dirty="0" err="1">
                <a:latin typeface="Arial" pitchFamily="34" charset="0"/>
                <a:cs typeface="Arial" pitchFamily="34" charset="0"/>
              </a:rPr>
              <a:t>fi</a:t>
            </a:r>
            <a:r>
              <a:rPr lang="en-US" sz="1600" baseline="-25000" dirty="0">
                <a:latin typeface="Arial" pitchFamily="34" charset="0"/>
                <a:cs typeface="Arial" pitchFamily="34" charset="0"/>
              </a:rPr>
              <a:t> .,   </a:t>
            </a:r>
            <a:r>
              <a:rPr lang="en-US" sz="1600" dirty="0">
                <a:latin typeface="Arial" pitchFamily="34" charset="0"/>
                <a:cs typeface="Arial" pitchFamily="34" charset="0"/>
              </a:rPr>
              <a:t> </a:t>
            </a:r>
            <a:endParaRPr lang="en-US" sz="1600" baseline="-25000" dirty="0">
              <a:latin typeface="Arial" pitchFamily="34" charset="0"/>
              <a:cs typeface="Arial" pitchFamily="34" charset="0"/>
            </a:endParaRPr>
          </a:p>
        </p:txBody>
      </p:sp>
    </p:spTree>
    <p:extLst>
      <p:ext uri="{BB962C8B-B14F-4D97-AF65-F5344CB8AC3E}">
        <p14:creationId xmlns:p14="http://schemas.microsoft.com/office/powerpoint/2010/main" val="4263350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1EE041D6-3876-2E0C-405B-69A6E9769244}"/>
              </a:ext>
            </a:extLst>
          </p:cNvPr>
          <p:cNvSpPr>
            <a:spLocks noGrp="1"/>
          </p:cNvSpPr>
          <p:nvPr>
            <p:ph type="sldNum" sz="quarter" idx="12"/>
          </p:nvPr>
        </p:nvSpPr>
        <p:spPr/>
        <p:txBody>
          <a:bodyPr/>
          <a:lstStyle/>
          <a:p>
            <a:pPr>
              <a:defRPr/>
            </a:pPr>
            <a:fld id="{ADB7B470-E9C1-4C1A-AB83-BBD69471C68F}" type="slidenum">
              <a:rPr lang="zh-CN" altLang="en-US" smtClean="0"/>
              <a:pPr>
                <a:defRPr/>
              </a:pPr>
              <a:t>36</a:t>
            </a:fld>
            <a:endParaRPr lang="zh-CN" altLang="en-US"/>
          </a:p>
        </p:txBody>
      </p:sp>
      <p:sp>
        <p:nvSpPr>
          <p:cNvPr id="4" name="Title 2">
            <a:extLst>
              <a:ext uri="{FF2B5EF4-FFF2-40B4-BE49-F238E27FC236}">
                <a16:creationId xmlns:a16="http://schemas.microsoft.com/office/drawing/2014/main" id="{B616BCB2-3D45-7591-1823-9B10699CE540}"/>
              </a:ext>
            </a:extLst>
          </p:cNvPr>
          <p:cNvSpPr>
            <a:spLocks noGrp="1"/>
          </p:cNvSpPr>
          <p:nvPr/>
        </p:nvSpPr>
        <p:spPr bwMode="auto">
          <a:xfrm>
            <a:off x="-7653" y="15092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4000"/>
              <a:t>Non-degenerately Doped Semiconductor</a:t>
            </a:r>
          </a:p>
        </p:txBody>
      </p:sp>
      <p:sp>
        <p:nvSpPr>
          <p:cNvPr id="5" name="Rectangle 3">
            <a:extLst>
              <a:ext uri="{FF2B5EF4-FFF2-40B4-BE49-F238E27FC236}">
                <a16:creationId xmlns:a16="http://schemas.microsoft.com/office/drawing/2014/main" id="{E16A7C5A-F25A-4585-A794-701F28C18BF1}"/>
              </a:ext>
            </a:extLst>
          </p:cNvPr>
          <p:cNvSpPr txBox="1">
            <a:spLocks noChangeArrowheads="1"/>
          </p:cNvSpPr>
          <p:nvPr/>
        </p:nvSpPr>
        <p:spPr bwMode="auto">
          <a:xfrm>
            <a:off x="152400" y="1327388"/>
            <a:ext cx="883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20000"/>
              </a:spcBef>
              <a:buFont typeface="Arial" panose="020B0604020202020204" pitchFamily="34" charset="0"/>
              <a:buChar char="•"/>
            </a:pPr>
            <a:r>
              <a:rPr lang="en-US" altLang="en-US" sz="2800">
                <a:latin typeface="Calibri" panose="020F0502020204030204" pitchFamily="34" charset="0"/>
              </a:rPr>
              <a:t>Recall that the expressions for </a:t>
            </a:r>
            <a:r>
              <a:rPr lang="en-US" altLang="en-US" sz="2800" i="1">
                <a:latin typeface="Calibri" panose="020F0502020204030204" pitchFamily="34" charset="0"/>
              </a:rPr>
              <a:t>n</a:t>
            </a:r>
            <a:r>
              <a:rPr lang="en-US" altLang="en-US" sz="2800">
                <a:latin typeface="Calibri" panose="020F0502020204030204" pitchFamily="34" charset="0"/>
              </a:rPr>
              <a:t> and </a:t>
            </a:r>
            <a:r>
              <a:rPr lang="en-US" altLang="en-US" sz="2800" i="1">
                <a:latin typeface="Calibri" panose="020F0502020204030204" pitchFamily="34" charset="0"/>
              </a:rPr>
              <a:t>p</a:t>
            </a:r>
            <a:r>
              <a:rPr lang="en-US" altLang="en-US" sz="2800">
                <a:latin typeface="Calibri" panose="020F0502020204030204" pitchFamily="34" charset="0"/>
              </a:rPr>
              <a:t> were derived using the Boltzmann approximation, </a:t>
            </a:r>
            <a:r>
              <a:rPr lang="en-US" altLang="en-US" sz="2800" i="1">
                <a:latin typeface="Calibri" panose="020F0502020204030204" pitchFamily="34" charset="0"/>
              </a:rPr>
              <a:t>i.e.</a:t>
            </a:r>
            <a:r>
              <a:rPr lang="en-US" altLang="en-US" sz="2800">
                <a:latin typeface="Calibri" panose="020F0502020204030204" pitchFamily="34" charset="0"/>
              </a:rPr>
              <a:t> we assumed  </a:t>
            </a:r>
          </a:p>
        </p:txBody>
      </p:sp>
      <p:pic>
        <p:nvPicPr>
          <p:cNvPr id="7" name="Imagine 6">
            <a:extLst>
              <a:ext uri="{FF2B5EF4-FFF2-40B4-BE49-F238E27FC236}">
                <a16:creationId xmlns:a16="http://schemas.microsoft.com/office/drawing/2014/main" id="{1EEAAB65-F429-6F26-F401-75D4AC853B6A}"/>
              </a:ext>
            </a:extLst>
          </p:cNvPr>
          <p:cNvPicPr>
            <a:picLocks noChangeAspect="1"/>
          </p:cNvPicPr>
          <p:nvPr/>
        </p:nvPicPr>
        <p:blipFill>
          <a:blip r:embed="rId2"/>
          <a:stretch>
            <a:fillRect/>
          </a:stretch>
        </p:blipFill>
        <p:spPr>
          <a:xfrm>
            <a:off x="2195736" y="2564904"/>
            <a:ext cx="4505325" cy="619125"/>
          </a:xfrm>
          <a:prstGeom prst="rect">
            <a:avLst/>
          </a:prstGeom>
        </p:spPr>
      </p:pic>
      <p:pic>
        <p:nvPicPr>
          <p:cNvPr id="10" name="Imagine 9">
            <a:extLst>
              <a:ext uri="{FF2B5EF4-FFF2-40B4-BE49-F238E27FC236}">
                <a16:creationId xmlns:a16="http://schemas.microsoft.com/office/drawing/2014/main" id="{B9D58BF4-DD3B-0029-E809-92D9699B4251}"/>
              </a:ext>
            </a:extLst>
          </p:cNvPr>
          <p:cNvPicPr>
            <a:picLocks noChangeAspect="1"/>
          </p:cNvPicPr>
          <p:nvPr/>
        </p:nvPicPr>
        <p:blipFill>
          <a:blip r:embed="rId3"/>
          <a:stretch>
            <a:fillRect/>
          </a:stretch>
        </p:blipFill>
        <p:spPr>
          <a:xfrm>
            <a:off x="2017771" y="3429000"/>
            <a:ext cx="4944165" cy="1629002"/>
          </a:xfrm>
          <a:prstGeom prst="rect">
            <a:avLst/>
          </a:prstGeom>
        </p:spPr>
      </p:pic>
      <p:pic>
        <p:nvPicPr>
          <p:cNvPr id="11" name="Imagine 10">
            <a:extLst>
              <a:ext uri="{FF2B5EF4-FFF2-40B4-BE49-F238E27FC236}">
                <a16:creationId xmlns:a16="http://schemas.microsoft.com/office/drawing/2014/main" id="{2305B8F6-B707-4B41-FAA6-DD134EBF6383}"/>
              </a:ext>
            </a:extLst>
          </p:cNvPr>
          <p:cNvPicPr>
            <a:picLocks noChangeAspect="1"/>
          </p:cNvPicPr>
          <p:nvPr/>
        </p:nvPicPr>
        <p:blipFill>
          <a:blip r:embed="rId4"/>
          <a:stretch>
            <a:fillRect/>
          </a:stretch>
        </p:blipFill>
        <p:spPr>
          <a:xfrm>
            <a:off x="188200" y="5399403"/>
            <a:ext cx="8955800" cy="786452"/>
          </a:xfrm>
          <a:prstGeom prst="rect">
            <a:avLst/>
          </a:prstGeom>
        </p:spPr>
      </p:pic>
    </p:spTree>
    <p:extLst>
      <p:ext uri="{BB962C8B-B14F-4D97-AF65-F5344CB8AC3E}">
        <p14:creationId xmlns:p14="http://schemas.microsoft.com/office/powerpoint/2010/main" val="2094139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D0061B4A-58E2-60A9-295B-937CCD63FC45}"/>
              </a:ext>
            </a:extLst>
          </p:cNvPr>
          <p:cNvSpPr>
            <a:spLocks noGrp="1"/>
          </p:cNvSpPr>
          <p:nvPr>
            <p:ph type="sldNum" sz="quarter" idx="12"/>
          </p:nvPr>
        </p:nvSpPr>
        <p:spPr/>
        <p:txBody>
          <a:bodyPr/>
          <a:lstStyle/>
          <a:p>
            <a:pPr>
              <a:defRPr/>
            </a:pPr>
            <a:fld id="{ADB7B470-E9C1-4C1A-AB83-BBD69471C68F}" type="slidenum">
              <a:rPr lang="zh-CN" altLang="en-US" smtClean="0"/>
              <a:pPr>
                <a:defRPr/>
              </a:pPr>
              <a:t>37</a:t>
            </a:fld>
            <a:endParaRPr lang="zh-CN" altLang="en-US"/>
          </a:p>
        </p:txBody>
      </p:sp>
      <p:sp>
        <p:nvSpPr>
          <p:cNvPr id="4" name="Rectangle 2">
            <a:extLst>
              <a:ext uri="{FF2B5EF4-FFF2-40B4-BE49-F238E27FC236}">
                <a16:creationId xmlns:a16="http://schemas.microsoft.com/office/drawing/2014/main" id="{56243CD5-CD09-41B9-9AEF-AFC2188C811C}"/>
              </a:ext>
            </a:extLst>
          </p:cNvPr>
          <p:cNvSpPr>
            <a:spLocks noGrp="1" noChangeArrowheads="1"/>
          </p:cNvSpPr>
          <p:nvPr/>
        </p:nvSpPr>
        <p:spPr bwMode="auto">
          <a:xfrm>
            <a:off x="-162272" y="152400"/>
            <a:ext cx="94685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Degenerately Doped Semiconductor</a:t>
            </a:r>
          </a:p>
        </p:txBody>
      </p:sp>
      <p:sp>
        <p:nvSpPr>
          <p:cNvPr id="5" name="Rectangle 3">
            <a:extLst>
              <a:ext uri="{FF2B5EF4-FFF2-40B4-BE49-F238E27FC236}">
                <a16:creationId xmlns:a16="http://schemas.microsoft.com/office/drawing/2014/main" id="{E58F0E6A-B6B9-2B04-5F90-9B2FA53A9DA9}"/>
              </a:ext>
            </a:extLst>
          </p:cNvPr>
          <p:cNvSpPr>
            <a:spLocks noGrp="1" noChangeArrowheads="1"/>
          </p:cNvSpPr>
          <p:nvPr/>
        </p:nvSpPr>
        <p:spPr bwMode="auto">
          <a:xfrm>
            <a:off x="395536" y="152400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defRPr/>
            </a:pPr>
            <a:r>
              <a:rPr lang="en-US" sz="2800" dirty="0"/>
              <a:t>If a semiconductor is very heavily doped, the Boltzmann approximation is not valid.</a:t>
            </a:r>
          </a:p>
          <a:p>
            <a:pPr lvl="1">
              <a:spcBef>
                <a:spcPct val="75000"/>
              </a:spcBef>
              <a:buFontTx/>
              <a:buNone/>
              <a:defRPr/>
            </a:pPr>
            <a:r>
              <a:rPr lang="en-US" dirty="0"/>
              <a:t>In Si at </a:t>
            </a:r>
            <a:r>
              <a:rPr lang="en-US" i="1" dirty="0"/>
              <a:t>T</a:t>
            </a:r>
            <a:r>
              <a:rPr lang="en-US" dirty="0"/>
              <a:t>=300K:  </a:t>
            </a:r>
            <a:r>
              <a:rPr lang="en-US" i="1" dirty="0" err="1"/>
              <a:t>E</a:t>
            </a:r>
            <a:r>
              <a:rPr lang="en-US" baseline="-25000" dirty="0" err="1"/>
              <a:t>c</a:t>
            </a:r>
            <a:r>
              <a:rPr lang="en-US" dirty="0"/>
              <a:t>-</a:t>
            </a:r>
            <a:r>
              <a:rPr lang="en-US" i="1" dirty="0"/>
              <a:t>E</a:t>
            </a:r>
            <a:r>
              <a:rPr lang="en-US" baseline="-25000" dirty="0"/>
              <a:t>F</a:t>
            </a:r>
            <a:r>
              <a:rPr lang="en-US" dirty="0"/>
              <a:t> &lt; 3</a:t>
            </a:r>
            <a:r>
              <a:rPr lang="en-US" i="1" dirty="0"/>
              <a:t>k</a:t>
            </a:r>
            <a:r>
              <a:rPr lang="en-US" baseline="-25000" dirty="0"/>
              <a:t>B</a:t>
            </a:r>
            <a:r>
              <a:rPr lang="en-US" i="1" dirty="0"/>
              <a:t>T</a:t>
            </a:r>
            <a:r>
              <a:rPr lang="en-US" dirty="0"/>
              <a:t>  if  </a:t>
            </a:r>
            <a:r>
              <a:rPr lang="en-US" i="1" dirty="0"/>
              <a:t>N</a:t>
            </a:r>
            <a:r>
              <a:rPr lang="en-US" baseline="-25000" dirty="0"/>
              <a:t>D </a:t>
            </a:r>
            <a:r>
              <a:rPr lang="en-US" dirty="0"/>
              <a:t>&gt; 1.6x10</a:t>
            </a:r>
            <a:r>
              <a:rPr lang="en-US" baseline="30000" dirty="0"/>
              <a:t>18</a:t>
            </a:r>
            <a:r>
              <a:rPr lang="en-US" dirty="0"/>
              <a:t> cm</a:t>
            </a:r>
            <a:r>
              <a:rPr lang="en-US" baseline="30000" dirty="0"/>
              <a:t>-3</a:t>
            </a:r>
          </a:p>
          <a:p>
            <a:pPr lvl="1">
              <a:spcBef>
                <a:spcPct val="75000"/>
              </a:spcBef>
              <a:buFontTx/>
              <a:buNone/>
              <a:defRPr/>
            </a:pPr>
            <a:r>
              <a:rPr lang="en-US" dirty="0"/>
              <a:t> 			         </a:t>
            </a:r>
            <a:r>
              <a:rPr lang="en-US" i="1" dirty="0"/>
              <a:t>E</a:t>
            </a:r>
            <a:r>
              <a:rPr lang="en-US" baseline="-25000" dirty="0"/>
              <a:t>F</a:t>
            </a:r>
            <a:r>
              <a:rPr lang="en-US" dirty="0"/>
              <a:t>-</a:t>
            </a:r>
            <a:r>
              <a:rPr lang="en-US" i="1" dirty="0" err="1"/>
              <a:t>E</a:t>
            </a:r>
            <a:r>
              <a:rPr lang="en-US" baseline="-25000" dirty="0" err="1"/>
              <a:t>v</a:t>
            </a:r>
            <a:r>
              <a:rPr lang="en-US" dirty="0"/>
              <a:t> &lt; 3</a:t>
            </a:r>
            <a:r>
              <a:rPr lang="en-US" i="1" dirty="0"/>
              <a:t>k</a:t>
            </a:r>
            <a:r>
              <a:rPr lang="en-US" baseline="-25000" dirty="0"/>
              <a:t>B</a:t>
            </a:r>
            <a:r>
              <a:rPr lang="en-US" i="1" dirty="0"/>
              <a:t>T</a:t>
            </a:r>
            <a:r>
              <a:rPr lang="en-US" dirty="0"/>
              <a:t> if </a:t>
            </a:r>
            <a:r>
              <a:rPr lang="en-US" i="1" dirty="0"/>
              <a:t>N</a:t>
            </a:r>
            <a:r>
              <a:rPr lang="en-US" baseline="-25000" dirty="0"/>
              <a:t>A</a:t>
            </a:r>
            <a:r>
              <a:rPr lang="en-US" dirty="0"/>
              <a:t> &gt; 9.1x10</a:t>
            </a:r>
            <a:r>
              <a:rPr lang="en-US" baseline="30000" dirty="0"/>
              <a:t>17</a:t>
            </a:r>
            <a:r>
              <a:rPr lang="en-US" dirty="0"/>
              <a:t> cm</a:t>
            </a:r>
            <a:r>
              <a:rPr lang="en-US" baseline="30000" dirty="0"/>
              <a:t>-3</a:t>
            </a:r>
          </a:p>
          <a:p>
            <a:pPr marL="231775" lvl="1" indent="0" algn="ctr">
              <a:spcBef>
                <a:spcPct val="75000"/>
              </a:spcBef>
              <a:buFontTx/>
              <a:buNone/>
              <a:defRPr/>
            </a:pPr>
            <a:r>
              <a:rPr lang="en-US" sz="2400" dirty="0"/>
              <a:t>The semiconductor is said to be </a:t>
            </a:r>
            <a:r>
              <a:rPr lang="en-US" sz="2400" b="1" i="1" dirty="0"/>
              <a:t>degenerately doped </a:t>
            </a:r>
            <a:r>
              <a:rPr lang="en-US" sz="2400" dirty="0"/>
              <a:t> in this case.</a:t>
            </a:r>
            <a:endParaRPr lang="en-US" baseline="30000" dirty="0"/>
          </a:p>
          <a:p>
            <a:pPr>
              <a:spcBef>
                <a:spcPct val="75000"/>
              </a:spcBef>
              <a:buFont typeface="Arial" charset="0"/>
              <a:buChar char="•"/>
              <a:defRPr/>
            </a:pPr>
            <a:r>
              <a:rPr lang="en-US" sz="2800" u="sng" dirty="0"/>
              <a:t>Terminology</a:t>
            </a:r>
            <a:r>
              <a:rPr lang="en-US" sz="2800" dirty="0"/>
              <a:t>:</a:t>
            </a:r>
          </a:p>
          <a:p>
            <a:pPr lvl="1">
              <a:spcBef>
                <a:spcPts val="1200"/>
              </a:spcBef>
              <a:buFontTx/>
              <a:buNone/>
              <a:defRPr/>
            </a:pPr>
            <a:r>
              <a:rPr lang="en-US" b="1" dirty="0">
                <a:solidFill>
                  <a:srgbClr val="FF0000"/>
                </a:solidFill>
              </a:rPr>
              <a:t>“n+” </a:t>
            </a:r>
            <a:r>
              <a:rPr lang="en-US" b="1" dirty="0">
                <a:solidFill>
                  <a:srgbClr val="FF0000"/>
                </a:solidFill>
                <a:sym typeface="Wingdings" pitchFamily="2" charset="2"/>
              </a:rPr>
              <a:t> degenerately n-type doped.  </a:t>
            </a:r>
            <a:r>
              <a:rPr lang="en-US" b="1" i="1" dirty="0">
                <a:solidFill>
                  <a:srgbClr val="FF0000"/>
                </a:solidFill>
                <a:sym typeface="Wingdings" pitchFamily="2" charset="2"/>
              </a:rPr>
              <a:t>E</a:t>
            </a:r>
            <a:r>
              <a:rPr lang="en-US" b="1" baseline="-25000" dirty="0">
                <a:solidFill>
                  <a:srgbClr val="FF0000"/>
                </a:solidFill>
                <a:sym typeface="Wingdings" pitchFamily="2" charset="2"/>
              </a:rPr>
              <a:t>F</a:t>
            </a:r>
            <a:r>
              <a:rPr lang="en-US" b="1" dirty="0">
                <a:solidFill>
                  <a:srgbClr val="FF0000"/>
                </a:solidFill>
                <a:sym typeface="Wingdings" pitchFamily="2" charset="2"/>
              </a:rPr>
              <a:t> </a:t>
            </a:r>
            <a:r>
              <a:rPr lang="en-US" b="1" dirty="0">
                <a:solidFill>
                  <a:srgbClr val="FF0000"/>
                </a:solidFill>
                <a:sym typeface="Symbol" pitchFamily="18" charset="2"/>
              </a:rPr>
              <a:t></a:t>
            </a:r>
            <a:r>
              <a:rPr lang="en-US" b="1" dirty="0">
                <a:solidFill>
                  <a:srgbClr val="FF0000"/>
                </a:solidFill>
                <a:sym typeface="Wingdings" pitchFamily="2" charset="2"/>
              </a:rPr>
              <a:t> </a:t>
            </a:r>
            <a:r>
              <a:rPr lang="en-US" b="1" i="1" dirty="0" err="1">
                <a:solidFill>
                  <a:srgbClr val="FF0000"/>
                </a:solidFill>
                <a:sym typeface="Wingdings" pitchFamily="2" charset="2"/>
              </a:rPr>
              <a:t>E</a:t>
            </a:r>
            <a:r>
              <a:rPr lang="en-US" b="1" baseline="-25000" dirty="0" err="1">
                <a:solidFill>
                  <a:srgbClr val="FF0000"/>
                </a:solidFill>
                <a:sym typeface="Wingdings" pitchFamily="2" charset="2"/>
              </a:rPr>
              <a:t>c</a:t>
            </a:r>
            <a:endParaRPr lang="en-US" b="1" baseline="-25000" dirty="0">
              <a:solidFill>
                <a:srgbClr val="FF0000"/>
              </a:solidFill>
              <a:sym typeface="Wingdings" pitchFamily="2" charset="2"/>
            </a:endParaRPr>
          </a:p>
          <a:p>
            <a:pPr lvl="1">
              <a:spcBef>
                <a:spcPts val="1200"/>
              </a:spcBef>
              <a:buFontTx/>
              <a:buNone/>
              <a:defRPr/>
            </a:pPr>
            <a:r>
              <a:rPr lang="en-US" b="1" dirty="0">
                <a:solidFill>
                  <a:srgbClr val="FF0000"/>
                </a:solidFill>
                <a:sym typeface="Wingdings" pitchFamily="2" charset="2"/>
              </a:rPr>
              <a:t>“p+”  degenerately p-type doped.  </a:t>
            </a:r>
            <a:r>
              <a:rPr lang="en-US" b="1" i="1" dirty="0">
                <a:solidFill>
                  <a:srgbClr val="FF0000"/>
                </a:solidFill>
                <a:sym typeface="Wingdings" pitchFamily="2" charset="2"/>
              </a:rPr>
              <a:t>E</a:t>
            </a:r>
            <a:r>
              <a:rPr lang="en-US" b="1" baseline="-25000" dirty="0">
                <a:solidFill>
                  <a:srgbClr val="FF0000"/>
                </a:solidFill>
                <a:sym typeface="Wingdings" pitchFamily="2" charset="2"/>
              </a:rPr>
              <a:t>F</a:t>
            </a:r>
            <a:r>
              <a:rPr lang="en-US" b="1" dirty="0">
                <a:solidFill>
                  <a:srgbClr val="FF0000"/>
                </a:solidFill>
                <a:sym typeface="Wingdings" pitchFamily="2" charset="2"/>
              </a:rPr>
              <a:t> </a:t>
            </a:r>
            <a:r>
              <a:rPr lang="en-US" b="1" dirty="0">
                <a:solidFill>
                  <a:srgbClr val="FF0000"/>
                </a:solidFill>
                <a:sym typeface="Symbol" pitchFamily="18" charset="2"/>
              </a:rPr>
              <a:t></a:t>
            </a:r>
            <a:r>
              <a:rPr lang="en-US" b="1" dirty="0">
                <a:solidFill>
                  <a:srgbClr val="FF0000"/>
                </a:solidFill>
                <a:sym typeface="Wingdings" pitchFamily="2" charset="2"/>
              </a:rPr>
              <a:t> </a:t>
            </a:r>
            <a:r>
              <a:rPr lang="en-US" b="1" i="1" dirty="0" err="1">
                <a:solidFill>
                  <a:srgbClr val="FF0000"/>
                </a:solidFill>
                <a:sym typeface="Wingdings" pitchFamily="2" charset="2"/>
              </a:rPr>
              <a:t>E</a:t>
            </a:r>
            <a:r>
              <a:rPr lang="en-US" b="1" baseline="-25000" dirty="0" err="1">
                <a:solidFill>
                  <a:srgbClr val="FF0000"/>
                </a:solidFill>
                <a:sym typeface="Wingdings" pitchFamily="2" charset="2"/>
              </a:rPr>
              <a:t>v</a:t>
            </a:r>
            <a:endParaRPr lang="en-US" b="1" baseline="-25000" dirty="0">
              <a:solidFill>
                <a:srgbClr val="FF0000"/>
              </a:solidFill>
              <a:sym typeface="Wingdings" pitchFamily="2" charset="2"/>
            </a:endParaRPr>
          </a:p>
        </p:txBody>
      </p:sp>
    </p:spTree>
    <p:extLst>
      <p:ext uri="{BB962C8B-B14F-4D97-AF65-F5344CB8AC3E}">
        <p14:creationId xmlns:p14="http://schemas.microsoft.com/office/powerpoint/2010/main" val="3261902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FD3624F9-AD90-C3A2-4416-9E2A8A2F5636}"/>
              </a:ext>
            </a:extLst>
          </p:cNvPr>
          <p:cNvSpPr>
            <a:spLocks noGrp="1"/>
          </p:cNvSpPr>
          <p:nvPr>
            <p:ph type="sldNum" sz="quarter" idx="12"/>
          </p:nvPr>
        </p:nvSpPr>
        <p:spPr/>
        <p:txBody>
          <a:bodyPr/>
          <a:lstStyle/>
          <a:p>
            <a:pPr>
              <a:defRPr/>
            </a:pPr>
            <a:fld id="{ADB7B470-E9C1-4C1A-AB83-BBD69471C68F}" type="slidenum">
              <a:rPr lang="zh-CN" altLang="en-US" smtClean="0"/>
              <a:pPr>
                <a:defRPr/>
              </a:pPr>
              <a:t>38</a:t>
            </a:fld>
            <a:endParaRPr lang="zh-CN" altLang="en-US"/>
          </a:p>
        </p:txBody>
      </p:sp>
      <p:pic>
        <p:nvPicPr>
          <p:cNvPr id="4" name="Picture 4">
            <a:extLst>
              <a:ext uri="{FF2B5EF4-FFF2-40B4-BE49-F238E27FC236}">
                <a16:creationId xmlns:a16="http://schemas.microsoft.com/office/drawing/2014/main" id="{97C4727E-AD62-AAE6-C580-84C223F45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70" y="1425148"/>
            <a:ext cx="8998576" cy="482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07">
            <a:extLst>
              <a:ext uri="{FF2B5EF4-FFF2-40B4-BE49-F238E27FC236}">
                <a16:creationId xmlns:a16="http://schemas.microsoft.com/office/drawing/2014/main" id="{59F7C47E-689F-022D-8461-01648AB144F9}"/>
              </a:ext>
            </a:extLst>
          </p:cNvPr>
          <p:cNvSpPr>
            <a:spLocks noGrp="1" noChangeArrowheads="1"/>
          </p:cNvSpPr>
          <p:nvPr/>
        </p:nvSpPr>
        <p:spPr bwMode="auto">
          <a:xfrm>
            <a:off x="157370" y="280252"/>
            <a:ext cx="8964488" cy="65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Dependence of </a:t>
            </a:r>
            <a:r>
              <a:rPr lang="en-US" altLang="en-US" i="1"/>
              <a:t>E</a:t>
            </a:r>
            <a:r>
              <a:rPr lang="en-US" altLang="en-US" baseline="-25000"/>
              <a:t>F</a:t>
            </a:r>
            <a:r>
              <a:rPr lang="en-US" altLang="en-US"/>
              <a:t> on Temperature</a:t>
            </a:r>
          </a:p>
        </p:txBody>
      </p:sp>
      <p:sp>
        <p:nvSpPr>
          <p:cNvPr id="6" name="Text Box 208">
            <a:extLst>
              <a:ext uri="{FF2B5EF4-FFF2-40B4-BE49-F238E27FC236}">
                <a16:creationId xmlns:a16="http://schemas.microsoft.com/office/drawing/2014/main" id="{4200F800-8EAD-BF4C-12EF-DC06773F16C5}"/>
              </a:ext>
            </a:extLst>
          </p:cNvPr>
          <p:cNvSpPr txBox="1">
            <a:spLocks noChangeArrowheads="1"/>
          </p:cNvSpPr>
          <p:nvPr/>
        </p:nvSpPr>
        <p:spPr bwMode="auto">
          <a:xfrm>
            <a:off x="2771800" y="6248399"/>
            <a:ext cx="43497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2400" b="1" dirty="0">
                <a:latin typeface="+mj-lt"/>
              </a:rPr>
              <a:t>Net Dopant Concentration (cm</a:t>
            </a:r>
            <a:r>
              <a:rPr lang="en-US" sz="2400" b="1" baseline="30000" dirty="0">
                <a:latin typeface="+mj-lt"/>
              </a:rPr>
              <a:t>-3</a:t>
            </a:r>
            <a:r>
              <a:rPr lang="en-US" sz="2400" b="1" dirty="0">
                <a:latin typeface="+mj-lt"/>
              </a:rPr>
              <a:t>)</a:t>
            </a:r>
          </a:p>
        </p:txBody>
      </p:sp>
    </p:spTree>
    <p:extLst>
      <p:ext uri="{BB962C8B-B14F-4D97-AF65-F5344CB8AC3E}">
        <p14:creationId xmlns:p14="http://schemas.microsoft.com/office/powerpoint/2010/main" val="2044672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C58BF154-CB86-E23F-79E7-7921F7B1CADC}"/>
              </a:ext>
            </a:extLst>
          </p:cNvPr>
          <p:cNvSpPr>
            <a:spLocks noGrp="1"/>
          </p:cNvSpPr>
          <p:nvPr>
            <p:ph type="sldNum" sz="quarter" idx="12"/>
          </p:nvPr>
        </p:nvSpPr>
        <p:spPr/>
        <p:txBody>
          <a:bodyPr/>
          <a:lstStyle/>
          <a:p>
            <a:pPr>
              <a:defRPr/>
            </a:pPr>
            <a:fld id="{ADB7B470-E9C1-4C1A-AB83-BBD69471C68F}" type="slidenum">
              <a:rPr lang="zh-CN" altLang="en-US" smtClean="0"/>
              <a:pPr>
                <a:defRPr/>
              </a:pPr>
              <a:t>39</a:t>
            </a:fld>
            <a:endParaRPr lang="zh-CN" altLang="en-US"/>
          </a:p>
        </p:txBody>
      </p:sp>
      <p:sp>
        <p:nvSpPr>
          <p:cNvPr id="4" name="Rectangle 2">
            <a:extLst>
              <a:ext uri="{FF2B5EF4-FFF2-40B4-BE49-F238E27FC236}">
                <a16:creationId xmlns:a16="http://schemas.microsoft.com/office/drawing/2014/main" id="{CEE1186D-B908-BA30-6A68-F4CE374A4E07}"/>
              </a:ext>
            </a:extLst>
          </p:cNvPr>
          <p:cNvSpPr>
            <a:spLocks noGrp="1" noChangeArrowheads="1"/>
          </p:cNvSpPr>
          <p:nvPr/>
        </p:nvSpPr>
        <p:spPr bwMode="auto">
          <a:xfrm>
            <a:off x="539552" y="1088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Band Gap Narrowing</a:t>
            </a:r>
            <a:endParaRPr lang="en-US" altLang="en-US" baseline="-25000"/>
          </a:p>
        </p:txBody>
      </p:sp>
      <p:sp>
        <p:nvSpPr>
          <p:cNvPr id="5" name="Rectangle 3">
            <a:extLst>
              <a:ext uri="{FF2B5EF4-FFF2-40B4-BE49-F238E27FC236}">
                <a16:creationId xmlns:a16="http://schemas.microsoft.com/office/drawing/2014/main" id="{43D78137-D714-4CAF-7467-4AA3CFD52A81}"/>
              </a:ext>
            </a:extLst>
          </p:cNvPr>
          <p:cNvSpPr>
            <a:spLocks noGrp="1" noChangeArrowheads="1"/>
          </p:cNvSpPr>
          <p:nvPr/>
        </p:nvSpPr>
        <p:spPr bwMode="auto">
          <a:xfrm>
            <a:off x="457200" y="1013619"/>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a:t>If the dopant concentration is a significant fraction of the silicon atomic density, the energy-band structure is perturbed </a:t>
            </a:r>
            <a:r>
              <a:rPr lang="en-US" altLang="en-US" sz="2800">
                <a:sym typeface="Wingdings" panose="05000000000000000000" pitchFamily="2" charset="2"/>
              </a:rPr>
              <a:t> the band gap is reduced by </a:t>
            </a:r>
            <a:r>
              <a:rPr lang="en-US" altLang="en-US" sz="2800">
                <a:latin typeface="Symbol" panose="05050102010706020507" pitchFamily="18" charset="2"/>
                <a:sym typeface="Wingdings" panose="05000000000000000000" pitchFamily="2" charset="2"/>
              </a:rPr>
              <a:t>D</a:t>
            </a:r>
            <a:r>
              <a:rPr lang="en-US" altLang="en-US" sz="2800" i="1">
                <a:sym typeface="Wingdings" panose="05000000000000000000" pitchFamily="2" charset="2"/>
              </a:rPr>
              <a:t>E</a:t>
            </a:r>
            <a:r>
              <a:rPr lang="en-US" altLang="en-US" sz="2800" baseline="-25000">
                <a:sym typeface="Wingdings" panose="05000000000000000000" pitchFamily="2" charset="2"/>
              </a:rPr>
              <a:t>G </a:t>
            </a:r>
            <a:r>
              <a:rPr lang="en-US" altLang="en-US" sz="2800">
                <a:sym typeface="Wingdings" panose="05000000000000000000" pitchFamily="2" charset="2"/>
              </a:rPr>
              <a:t>:</a:t>
            </a:r>
            <a:endParaRPr lang="en-US" altLang="en-US" sz="2800"/>
          </a:p>
        </p:txBody>
      </p:sp>
      <p:pic>
        <p:nvPicPr>
          <p:cNvPr id="7" name="Imagine 6">
            <a:extLst>
              <a:ext uri="{FF2B5EF4-FFF2-40B4-BE49-F238E27FC236}">
                <a16:creationId xmlns:a16="http://schemas.microsoft.com/office/drawing/2014/main" id="{FC6FBBF8-9618-D65B-112D-8BE14909A154}"/>
              </a:ext>
            </a:extLst>
          </p:cNvPr>
          <p:cNvPicPr>
            <a:picLocks noChangeAspect="1"/>
          </p:cNvPicPr>
          <p:nvPr/>
        </p:nvPicPr>
        <p:blipFill>
          <a:blip r:embed="rId2"/>
          <a:stretch>
            <a:fillRect/>
          </a:stretch>
        </p:blipFill>
        <p:spPr>
          <a:xfrm>
            <a:off x="5324474" y="2808185"/>
            <a:ext cx="3743325" cy="1000125"/>
          </a:xfrm>
          <a:prstGeom prst="rect">
            <a:avLst/>
          </a:prstGeom>
        </p:spPr>
      </p:pic>
      <p:sp>
        <p:nvSpPr>
          <p:cNvPr id="8" name="Text Box 4">
            <a:extLst>
              <a:ext uri="{FF2B5EF4-FFF2-40B4-BE49-F238E27FC236}">
                <a16:creationId xmlns:a16="http://schemas.microsoft.com/office/drawing/2014/main" id="{5102FB21-D4BF-5BFD-0512-12340DFFC407}"/>
              </a:ext>
            </a:extLst>
          </p:cNvPr>
          <p:cNvSpPr txBox="1">
            <a:spLocks noChangeArrowheads="1"/>
          </p:cNvSpPr>
          <p:nvPr/>
        </p:nvSpPr>
        <p:spPr bwMode="auto">
          <a:xfrm>
            <a:off x="5436973" y="5062141"/>
            <a:ext cx="4005262"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ts val="1200"/>
              </a:spcBef>
            </a:pPr>
            <a:r>
              <a:rPr lang="en-US" altLang="en-US" sz="2400" i="1" dirty="0">
                <a:latin typeface="Calibri" panose="020F0502020204030204" pitchFamily="34" charset="0"/>
              </a:rPr>
              <a:t>N</a:t>
            </a:r>
            <a:r>
              <a:rPr lang="en-US" altLang="en-US" sz="2400" dirty="0">
                <a:latin typeface="Calibri" panose="020F0502020204030204" pitchFamily="34" charset="0"/>
              </a:rPr>
              <a:t> = 10</a:t>
            </a:r>
            <a:r>
              <a:rPr lang="en-US" altLang="en-US" sz="2400" baseline="30000" dirty="0">
                <a:latin typeface="Calibri" panose="020F0502020204030204" pitchFamily="34" charset="0"/>
              </a:rPr>
              <a:t>18</a:t>
            </a:r>
            <a:r>
              <a:rPr lang="en-US" altLang="en-US" sz="2400" dirty="0">
                <a:latin typeface="Calibri" panose="020F0502020204030204" pitchFamily="34" charset="0"/>
              </a:rPr>
              <a:t> cm</a:t>
            </a:r>
            <a:r>
              <a:rPr lang="en-US" altLang="en-US" sz="2400" baseline="30000" dirty="0">
                <a:latin typeface="Calibri" panose="020F0502020204030204" pitchFamily="34" charset="0"/>
              </a:rPr>
              <a:t>-3</a:t>
            </a:r>
            <a:r>
              <a:rPr lang="en-US" altLang="en-US" sz="2400" dirty="0">
                <a:latin typeface="Calibri" panose="020F0502020204030204" pitchFamily="34" charset="0"/>
              </a:rPr>
              <a:t>: </a:t>
            </a:r>
            <a:r>
              <a:rPr lang="en-US" altLang="en-US" sz="2400" dirty="0">
                <a:latin typeface="Symbol" panose="05050102010706020507" pitchFamily="18" charset="2"/>
                <a:sym typeface="Wingdings" panose="05000000000000000000" pitchFamily="2" charset="2"/>
              </a:rPr>
              <a:t>D</a:t>
            </a:r>
            <a:r>
              <a:rPr lang="en-US" altLang="en-US" sz="2400" i="1" dirty="0">
                <a:latin typeface="Calibri" panose="020F0502020204030204" pitchFamily="34" charset="0"/>
                <a:sym typeface="Wingdings" panose="05000000000000000000" pitchFamily="2" charset="2"/>
              </a:rPr>
              <a:t>E</a:t>
            </a:r>
            <a:r>
              <a:rPr lang="en-US" altLang="en-US" sz="2400" baseline="-25000" dirty="0">
                <a:latin typeface="Calibri" panose="020F0502020204030204" pitchFamily="34" charset="0"/>
                <a:sym typeface="Wingdings" panose="05000000000000000000" pitchFamily="2" charset="2"/>
              </a:rPr>
              <a:t>G </a:t>
            </a:r>
            <a:r>
              <a:rPr lang="en-US" altLang="en-US" sz="2400" dirty="0">
                <a:latin typeface="Calibri" panose="020F0502020204030204" pitchFamily="34" charset="0"/>
                <a:sym typeface="Wingdings" panose="05000000000000000000" pitchFamily="2" charset="2"/>
              </a:rPr>
              <a:t>= 35 </a:t>
            </a:r>
            <a:r>
              <a:rPr lang="en-US" altLang="en-US" sz="2400" dirty="0" err="1">
                <a:latin typeface="Calibri" panose="020F0502020204030204" pitchFamily="34" charset="0"/>
                <a:sym typeface="Wingdings" panose="05000000000000000000" pitchFamily="2" charset="2"/>
              </a:rPr>
              <a:t>meV</a:t>
            </a:r>
            <a:endParaRPr lang="en-US" altLang="en-US" sz="2400" dirty="0">
              <a:latin typeface="Calibri" panose="020F0502020204030204" pitchFamily="34" charset="0"/>
            </a:endParaRPr>
          </a:p>
          <a:p>
            <a:pPr eaLnBrk="1" hangingPunct="1">
              <a:spcBef>
                <a:spcPts val="1200"/>
              </a:spcBef>
            </a:pPr>
            <a:r>
              <a:rPr lang="en-US" altLang="en-US" sz="2400" i="1" dirty="0">
                <a:latin typeface="Calibri" panose="020F0502020204030204" pitchFamily="34" charset="0"/>
              </a:rPr>
              <a:t>N</a:t>
            </a:r>
            <a:r>
              <a:rPr lang="en-US" altLang="en-US" sz="2400" dirty="0">
                <a:latin typeface="Calibri" panose="020F0502020204030204" pitchFamily="34" charset="0"/>
              </a:rPr>
              <a:t> = 10</a:t>
            </a:r>
            <a:r>
              <a:rPr lang="en-US" altLang="en-US" sz="2400" baseline="30000" dirty="0">
                <a:latin typeface="Calibri" panose="020F0502020204030204" pitchFamily="34" charset="0"/>
              </a:rPr>
              <a:t>19</a:t>
            </a:r>
            <a:r>
              <a:rPr lang="en-US" altLang="en-US" sz="2400" dirty="0">
                <a:latin typeface="Calibri" panose="020F0502020204030204" pitchFamily="34" charset="0"/>
              </a:rPr>
              <a:t> cm</a:t>
            </a:r>
            <a:r>
              <a:rPr lang="en-US" altLang="en-US" sz="2400" baseline="30000" dirty="0">
                <a:latin typeface="Calibri" panose="020F0502020204030204" pitchFamily="34" charset="0"/>
              </a:rPr>
              <a:t>-3</a:t>
            </a:r>
            <a:r>
              <a:rPr lang="en-US" altLang="en-US" sz="2400" dirty="0">
                <a:latin typeface="Calibri" panose="020F0502020204030204" pitchFamily="34" charset="0"/>
              </a:rPr>
              <a:t>: </a:t>
            </a:r>
            <a:r>
              <a:rPr lang="en-US" altLang="en-US" sz="2400" dirty="0">
                <a:latin typeface="Symbol" panose="05050102010706020507" pitchFamily="18" charset="2"/>
                <a:sym typeface="Wingdings" panose="05000000000000000000" pitchFamily="2" charset="2"/>
              </a:rPr>
              <a:t>D</a:t>
            </a:r>
            <a:r>
              <a:rPr lang="en-US" altLang="en-US" sz="2400" i="1" dirty="0">
                <a:latin typeface="Calibri" panose="020F0502020204030204" pitchFamily="34" charset="0"/>
                <a:sym typeface="Wingdings" panose="05000000000000000000" pitchFamily="2" charset="2"/>
              </a:rPr>
              <a:t>E</a:t>
            </a:r>
            <a:r>
              <a:rPr lang="en-US" altLang="en-US" sz="2400" baseline="-25000" dirty="0">
                <a:latin typeface="Calibri" panose="020F0502020204030204" pitchFamily="34" charset="0"/>
                <a:sym typeface="Wingdings" panose="05000000000000000000" pitchFamily="2" charset="2"/>
              </a:rPr>
              <a:t>G </a:t>
            </a:r>
            <a:r>
              <a:rPr lang="en-US" altLang="en-US" sz="2400" dirty="0">
                <a:latin typeface="Calibri" panose="020F0502020204030204" pitchFamily="34" charset="0"/>
                <a:sym typeface="Wingdings" panose="05000000000000000000" pitchFamily="2" charset="2"/>
              </a:rPr>
              <a:t>= 75 </a:t>
            </a:r>
            <a:r>
              <a:rPr lang="en-US" altLang="en-US" sz="2400" dirty="0" err="1">
                <a:latin typeface="Calibri" panose="020F0502020204030204" pitchFamily="34" charset="0"/>
                <a:sym typeface="Wingdings" panose="05000000000000000000" pitchFamily="2" charset="2"/>
              </a:rPr>
              <a:t>meV</a:t>
            </a:r>
            <a:endParaRPr lang="en-US" altLang="en-US" sz="2400" dirty="0">
              <a:latin typeface="Calibri" panose="020F0502020204030204" pitchFamily="34" charset="0"/>
              <a:sym typeface="Wingdings" panose="05000000000000000000" pitchFamily="2" charset="2"/>
            </a:endParaRPr>
          </a:p>
        </p:txBody>
      </p:sp>
      <p:pic>
        <p:nvPicPr>
          <p:cNvPr id="9" name="Picture 10">
            <a:extLst>
              <a:ext uri="{FF2B5EF4-FFF2-40B4-BE49-F238E27FC236}">
                <a16:creationId xmlns:a16="http://schemas.microsoft.com/office/drawing/2014/main" id="{A8217F4D-4F3C-BCBA-562A-083B59824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2564904"/>
            <a:ext cx="5029200" cy="381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87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820882" y="260648"/>
            <a:ext cx="4215614" cy="4114800"/>
          </a:xfrm>
        </p:spPr>
        <p:txBody>
          <a:bodyPr/>
          <a:lstStyle/>
          <a:p>
            <a:pPr marL="0" indent="0">
              <a:buNone/>
            </a:pPr>
            <a:r>
              <a:rPr lang="ro-RO" altLang="en-US" sz="2400" b="1" dirty="0"/>
              <a:t>Î</a:t>
            </a:r>
            <a:r>
              <a:rPr lang="en-US" altLang="en-US" sz="2400" b="1" dirty="0"/>
              <a:t>n </a:t>
            </a:r>
            <a:r>
              <a:rPr lang="en-US" altLang="en-US" sz="2400" b="1" dirty="0" err="1"/>
              <a:t>metale</a:t>
            </a:r>
            <a:r>
              <a:rPr lang="en-US" altLang="en-US" sz="2400" b="1" dirty="0"/>
              <a:t> </a:t>
            </a:r>
            <a:r>
              <a:rPr lang="ro-RO" altLang="en-US" sz="2400" dirty="0"/>
              <a:t> -</a:t>
            </a:r>
            <a:r>
              <a:rPr lang="en-US" altLang="en-US" sz="2400" dirty="0"/>
              <a:t> </a:t>
            </a:r>
            <a:r>
              <a:rPr lang="ro-RO" altLang="en-US" sz="2400" dirty="0"/>
              <a:t>în </a:t>
            </a:r>
            <a:r>
              <a:rPr lang="en-US" altLang="en-US" sz="2400" dirty="0" err="1"/>
              <a:t>structura</a:t>
            </a:r>
            <a:r>
              <a:rPr lang="en-US" altLang="en-US" sz="2400" dirty="0"/>
              <a:t> </a:t>
            </a:r>
            <a:r>
              <a:rPr lang="en-US" altLang="en-US" sz="2400" dirty="0" err="1"/>
              <a:t>cristalin</a:t>
            </a:r>
            <a:r>
              <a:rPr lang="ro-RO" altLang="en-US" sz="2400" dirty="0"/>
              <a:t>ă</a:t>
            </a:r>
            <a:r>
              <a:rPr lang="en-US" altLang="en-US" sz="2400" dirty="0"/>
              <a:t>, </a:t>
            </a:r>
            <a:r>
              <a:rPr lang="ro-RO" altLang="en-US" sz="2400" dirty="0"/>
              <a:t>î</a:t>
            </a:r>
            <a:r>
              <a:rPr lang="en-US" altLang="en-US" sz="2400" dirty="0"/>
              <a:t>n </a:t>
            </a:r>
            <a:r>
              <a:rPr lang="en-US" altLang="en-US" sz="2400" dirty="0" err="1"/>
              <a:t>nodurile</a:t>
            </a:r>
            <a:r>
              <a:rPr lang="en-US" altLang="en-US" sz="2400" dirty="0"/>
              <a:t> re</a:t>
            </a:r>
            <a:r>
              <a:rPr lang="ro-RO" altLang="en-US" sz="2400" dirty="0"/>
              <a:t>ț</a:t>
            </a:r>
            <a:r>
              <a:rPr lang="en-US" altLang="en-US" sz="2400" dirty="0" err="1"/>
              <a:t>elei</a:t>
            </a:r>
            <a:r>
              <a:rPr lang="en-US" altLang="en-US" sz="2400" dirty="0"/>
              <a:t> </a:t>
            </a:r>
            <a:r>
              <a:rPr lang="en-US" altLang="en-US" sz="2400" dirty="0" err="1"/>
              <a:t>cristaline</a:t>
            </a:r>
            <a:r>
              <a:rPr lang="en-US" altLang="en-US" sz="2400" dirty="0"/>
              <a:t> s</a:t>
            </a:r>
            <a:r>
              <a:rPr lang="ro-RO" altLang="en-US" sz="2400" dirty="0"/>
              <a:t>unt</a:t>
            </a:r>
            <a:r>
              <a:rPr lang="en-US" altLang="en-US" sz="2400" dirty="0"/>
              <a:t> </a:t>
            </a:r>
            <a:r>
              <a:rPr lang="en-US" altLang="en-US" sz="2400" dirty="0" err="1"/>
              <a:t>plasa</a:t>
            </a:r>
            <a:r>
              <a:rPr lang="ro-RO" altLang="en-US" sz="2400" dirty="0"/>
              <a:t>ț</a:t>
            </a:r>
            <a:r>
              <a:rPr lang="en-US" altLang="en-US" sz="2400" dirty="0" err="1"/>
              <a:t>i</a:t>
            </a:r>
            <a:r>
              <a:rPr lang="en-US" altLang="en-US" sz="2400" dirty="0"/>
              <a:t> </a:t>
            </a:r>
            <a:r>
              <a:rPr lang="en-US" altLang="en-US" sz="2400" b="1" dirty="0" err="1"/>
              <a:t>ioni</a:t>
            </a:r>
            <a:r>
              <a:rPr lang="en-US" altLang="en-US" sz="2400" b="1" dirty="0"/>
              <a:t> </a:t>
            </a:r>
            <a:r>
              <a:rPr lang="en-US" altLang="en-US" sz="2400" b="1" dirty="0" err="1"/>
              <a:t>pozitivi</a:t>
            </a:r>
            <a:r>
              <a:rPr lang="en-US" altLang="en-US" sz="2400" dirty="0"/>
              <a:t>, </a:t>
            </a:r>
            <a:r>
              <a:rPr lang="en-US" altLang="en-US" sz="2400" dirty="0" err="1"/>
              <a:t>printre</a:t>
            </a:r>
            <a:r>
              <a:rPr lang="en-US" altLang="en-US" sz="2400" dirty="0"/>
              <a:t> </a:t>
            </a:r>
            <a:r>
              <a:rPr lang="en-US" altLang="en-US" sz="2400" dirty="0" err="1"/>
              <a:t>noduri</a:t>
            </a:r>
            <a:r>
              <a:rPr lang="en-US" altLang="en-US" sz="2400" dirty="0"/>
              <a:t> </a:t>
            </a:r>
            <a:r>
              <a:rPr lang="ro-RO" altLang="en-US" sz="2400" dirty="0"/>
              <a:t>- </a:t>
            </a:r>
            <a:r>
              <a:rPr lang="en-US" altLang="en-US" sz="2400" b="1" dirty="0" err="1"/>
              <a:t>electroni</a:t>
            </a:r>
            <a:r>
              <a:rPr lang="en-US" altLang="en-US" sz="2400" b="1" dirty="0"/>
              <a:t> </a:t>
            </a:r>
            <a:r>
              <a:rPr lang="ro-RO" altLang="en-US" sz="2400" b="1" dirty="0"/>
              <a:t>liberi, colectivizați</a:t>
            </a:r>
            <a:r>
              <a:rPr lang="ro-RO" altLang="en-US" sz="2400" dirty="0"/>
              <a:t>, </a:t>
            </a:r>
            <a:r>
              <a:rPr lang="en-US" altLang="en-US" sz="2400" dirty="0"/>
              <a:t>care </a:t>
            </a:r>
            <a:r>
              <a:rPr lang="en-US" altLang="en-US" sz="2400" dirty="0" err="1"/>
              <a:t>migr</a:t>
            </a:r>
            <a:r>
              <a:rPr lang="ro-RO" altLang="en-US" sz="2400" dirty="0"/>
              <a:t>ează</a:t>
            </a:r>
            <a:r>
              <a:rPr lang="en-US" altLang="en-US" sz="2400" dirty="0"/>
              <a:t> </a:t>
            </a:r>
            <a:r>
              <a:rPr lang="en-US" altLang="en-US" sz="2400" dirty="0" err="1"/>
              <a:t>dintr</a:t>
            </a:r>
            <a:r>
              <a:rPr lang="en-US" altLang="en-US" sz="2400" dirty="0"/>
              <a:t>-o </a:t>
            </a:r>
            <a:r>
              <a:rPr lang="en-US" altLang="en-US" sz="2400" dirty="0" err="1"/>
              <a:t>regiune</a:t>
            </a:r>
            <a:r>
              <a:rPr lang="en-US" altLang="en-US" sz="2400" dirty="0"/>
              <a:t> </a:t>
            </a:r>
            <a:r>
              <a:rPr lang="ro-RO" altLang="en-US" sz="2400" dirty="0"/>
              <a:t>î</a:t>
            </a:r>
            <a:r>
              <a:rPr lang="en-US" altLang="en-US" sz="2400" dirty="0"/>
              <a:t>n </a:t>
            </a:r>
            <a:r>
              <a:rPr lang="en-US" altLang="en-US" sz="2400" dirty="0" err="1"/>
              <a:t>alta</a:t>
            </a:r>
            <a:r>
              <a:rPr lang="en-US" altLang="en-US" sz="2400" dirty="0"/>
              <a:t> sub </a:t>
            </a:r>
            <a:r>
              <a:rPr lang="en-US" altLang="en-US" sz="2400" dirty="0" err="1"/>
              <a:t>influen</a:t>
            </a:r>
            <a:r>
              <a:rPr lang="ro-RO" altLang="en-US" sz="2400" dirty="0"/>
              <a:t>ț</a:t>
            </a:r>
            <a:r>
              <a:rPr lang="en-US" altLang="en-US" sz="2400" dirty="0"/>
              <a:t>a c</a:t>
            </a:r>
            <a:r>
              <a:rPr lang="ro-RO" altLang="en-US" sz="2400" dirty="0"/>
              <a:t>â</a:t>
            </a:r>
            <a:r>
              <a:rPr lang="en-US" altLang="en-US" sz="2400" dirty="0" err="1"/>
              <a:t>mp</a:t>
            </a:r>
            <a:r>
              <a:rPr lang="ro-RO" altLang="en-US" sz="2400" dirty="0"/>
              <a:t>ului</a:t>
            </a:r>
            <a:r>
              <a:rPr lang="en-US" altLang="en-US" sz="2400" dirty="0"/>
              <a:t> electric. </a:t>
            </a:r>
            <a:endParaRPr lang="ro-RO" altLang="en-US" sz="2400" dirty="0"/>
          </a:p>
          <a:p>
            <a:pPr marL="0" indent="0">
              <a:buNone/>
            </a:pPr>
            <a:r>
              <a:rPr lang="ro-RO" altLang="en-US" sz="2400" dirty="0"/>
              <a:t>Î</a:t>
            </a:r>
            <a:r>
              <a:rPr lang="en-US" altLang="en-US" sz="2400" dirty="0"/>
              <a:t>n leg</a:t>
            </a:r>
            <a:r>
              <a:rPr lang="ro-RO" altLang="en-US" sz="2400" dirty="0"/>
              <a:t>ă</a:t>
            </a:r>
            <a:r>
              <a:rPr lang="en-US" altLang="en-US" sz="2400" dirty="0" err="1"/>
              <a:t>turile</a:t>
            </a:r>
            <a:r>
              <a:rPr lang="en-US" altLang="en-US" sz="2400" dirty="0"/>
              <a:t> </a:t>
            </a:r>
            <a:r>
              <a:rPr lang="en-US" altLang="en-US" sz="2400" dirty="0" err="1"/>
              <a:t>metalice</a:t>
            </a:r>
            <a:r>
              <a:rPr lang="en-US" altLang="en-US" sz="2400" dirty="0"/>
              <a:t> </a:t>
            </a:r>
            <a:r>
              <a:rPr lang="en-US" altLang="en-US" sz="2400" dirty="0" err="1"/>
              <a:t>electronii</a:t>
            </a:r>
            <a:r>
              <a:rPr lang="en-US" altLang="en-US" sz="2400" dirty="0"/>
              <a:t> care </a:t>
            </a:r>
            <a:r>
              <a:rPr lang="en-US" altLang="en-US" sz="2400" dirty="0" err="1"/>
              <a:t>pleaca</a:t>
            </a:r>
            <a:r>
              <a:rPr lang="en-US" altLang="en-US" sz="2400" dirty="0"/>
              <a:t> </a:t>
            </a:r>
            <a:r>
              <a:rPr lang="ro-RO" altLang="en-US" sz="2400" dirty="0"/>
              <a:t>sunt</a:t>
            </a:r>
            <a:r>
              <a:rPr lang="en-US" altLang="en-US" sz="2400" dirty="0"/>
              <a:t> </a:t>
            </a:r>
            <a:r>
              <a:rPr lang="ro-RO" altLang="en-US" sz="2400" dirty="0"/>
              <a:t>î</a:t>
            </a:r>
            <a:r>
              <a:rPr lang="en-US" altLang="en-US" sz="2400" dirty="0" err="1"/>
              <a:t>nlocui</a:t>
            </a:r>
            <a:r>
              <a:rPr lang="ro-RO" altLang="en-US" sz="2400" dirty="0"/>
              <a:t>ț</a:t>
            </a:r>
            <a:r>
              <a:rPr lang="en-US" altLang="en-US" sz="2400" dirty="0" err="1"/>
              <a:t>i</a:t>
            </a:r>
            <a:r>
              <a:rPr lang="en-US" altLang="en-US" sz="2400" dirty="0"/>
              <a:t> de al</a:t>
            </a:r>
            <a:r>
              <a:rPr lang="ro-RO" altLang="en-US" sz="2400" dirty="0"/>
              <a:t>ț</a:t>
            </a:r>
            <a:r>
              <a:rPr lang="en-US" altLang="en-US" sz="2400" dirty="0" err="1"/>
              <a:t>i</a:t>
            </a:r>
            <a:r>
              <a:rPr lang="en-US" altLang="en-US" sz="2400" dirty="0"/>
              <a:t>  care vin</a:t>
            </a:r>
            <a:r>
              <a:rPr lang="ro-RO" altLang="en-US" sz="2400" dirty="0"/>
              <a:t>:</a:t>
            </a:r>
            <a:r>
              <a:rPr lang="en-US" altLang="en-US" sz="2400" dirty="0"/>
              <a:t> </a:t>
            </a:r>
            <a:r>
              <a:rPr lang="ro-RO" altLang="en-US" sz="2400" dirty="0"/>
              <a:t>î</a:t>
            </a:r>
            <a:r>
              <a:rPr lang="en-US" altLang="en-US" sz="2400" dirty="0"/>
              <a:t>n </a:t>
            </a:r>
            <a:r>
              <a:rPr lang="en-US" altLang="en-US" sz="2400" dirty="0" err="1"/>
              <a:t>orice</a:t>
            </a:r>
            <a:r>
              <a:rPr lang="en-US" altLang="en-US" sz="2400" dirty="0"/>
              <a:t> </a:t>
            </a:r>
            <a:r>
              <a:rPr lang="en-US" altLang="en-US" sz="2400" dirty="0" err="1"/>
              <a:t>zon</a:t>
            </a:r>
            <a:r>
              <a:rPr lang="ro-RO" altLang="en-US" sz="2400" dirty="0"/>
              <a:t>ă</a:t>
            </a:r>
            <a:r>
              <a:rPr lang="en-US" altLang="en-US" sz="2400" dirty="0"/>
              <a:t> a </a:t>
            </a:r>
            <a:r>
              <a:rPr lang="en-US" altLang="en-US" sz="2400" dirty="0" err="1"/>
              <a:t>conductorului</a:t>
            </a:r>
            <a:r>
              <a:rPr lang="en-US" altLang="en-US" sz="2400" dirty="0"/>
              <a:t> se </a:t>
            </a:r>
            <a:r>
              <a:rPr lang="en-US" altLang="en-US" sz="2400" dirty="0" err="1"/>
              <a:t>va</a:t>
            </a:r>
            <a:r>
              <a:rPr lang="en-US" altLang="en-US" sz="2400" dirty="0"/>
              <a:t> g</a:t>
            </a:r>
            <a:r>
              <a:rPr lang="ro-RO" altLang="en-US" sz="2400" dirty="0"/>
              <a:t>ă</a:t>
            </a:r>
            <a:r>
              <a:rPr lang="en-US" altLang="en-US" sz="2400" dirty="0" err="1"/>
              <a:t>si</a:t>
            </a:r>
            <a:r>
              <a:rPr lang="en-US" altLang="en-US" sz="2400" dirty="0"/>
              <a:t> </a:t>
            </a:r>
            <a:r>
              <a:rPr lang="en-US" altLang="en-US" sz="2400" dirty="0" err="1"/>
              <a:t>permanen</a:t>
            </a:r>
            <a:r>
              <a:rPr lang="ro-RO" altLang="en-US" sz="2400" dirty="0"/>
              <a:t>t</a:t>
            </a:r>
            <a:r>
              <a:rPr lang="en-US" altLang="en-US" sz="2400" dirty="0"/>
              <a:t> </a:t>
            </a:r>
            <a:r>
              <a:rPr lang="en-US" altLang="en-US" sz="2400" dirty="0" err="1"/>
              <a:t>acela</a:t>
            </a:r>
            <a:r>
              <a:rPr lang="ro-RO" altLang="en-US" sz="2400" dirty="0"/>
              <a:t>ș</a:t>
            </a:r>
            <a:r>
              <a:rPr lang="en-US" altLang="en-US" sz="2400" dirty="0" err="1"/>
              <a:t>i</a:t>
            </a:r>
            <a:r>
              <a:rPr lang="en-US" altLang="en-US" sz="2400" dirty="0"/>
              <a:t> </a:t>
            </a:r>
            <a:r>
              <a:rPr lang="en-US" altLang="en-US" sz="2400" dirty="0" err="1"/>
              <a:t>num</a:t>
            </a:r>
            <a:r>
              <a:rPr lang="ro-RO" altLang="en-US" sz="2400" dirty="0"/>
              <a:t>ă</a:t>
            </a:r>
            <a:r>
              <a:rPr lang="en-US" altLang="en-US" sz="2400" dirty="0"/>
              <a:t>r de </a:t>
            </a:r>
            <a:r>
              <a:rPr lang="en-US" altLang="en-US" sz="2400" dirty="0" err="1"/>
              <a:t>electroni</a:t>
            </a:r>
            <a:r>
              <a:rPr lang="en-US" altLang="en-US" sz="2400" dirty="0"/>
              <a:t> </a:t>
            </a:r>
            <a:endParaRPr lang="ro-RO" altLang="en-US" sz="2400" dirty="0"/>
          </a:p>
          <a:p>
            <a:endParaRPr lang="en-GB" altLang="en-US" dirty="0"/>
          </a:p>
        </p:txBody>
      </p:sp>
      <p:pic>
        <p:nvPicPr>
          <p:cNvPr id="1024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39" y="507440"/>
            <a:ext cx="4797243" cy="450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7768" y="5517232"/>
            <a:ext cx="8748464" cy="1200329"/>
          </a:xfrm>
          <a:prstGeom prst="rect">
            <a:avLst/>
          </a:prstGeom>
        </p:spPr>
        <p:txBody>
          <a:bodyPr wrap="square">
            <a:spAutoFit/>
          </a:bodyPr>
          <a:lstStyle/>
          <a:p>
            <a:r>
              <a:rPr lang="ro-RO" altLang="en-US" dirty="0"/>
              <a:t>Notă: C</a:t>
            </a:r>
            <a:r>
              <a:rPr lang="en-US" altLang="en-US" dirty="0" err="1"/>
              <a:t>onductoarele</a:t>
            </a:r>
            <a:r>
              <a:rPr lang="en-US" altLang="en-US" dirty="0"/>
              <a:t> </a:t>
            </a:r>
            <a:r>
              <a:rPr lang="en-US" altLang="en-US" dirty="0" err="1"/>
              <a:t>metalice</a:t>
            </a:r>
            <a:r>
              <a:rPr lang="en-US" altLang="en-US" dirty="0"/>
              <a:t> nu se </a:t>
            </a:r>
            <a:r>
              <a:rPr lang="en-US" altLang="en-US" dirty="0" err="1"/>
              <a:t>dezechilibreaz</a:t>
            </a:r>
            <a:r>
              <a:rPr lang="ro-RO" altLang="en-US" dirty="0"/>
              <a:t>ă</a:t>
            </a:r>
            <a:r>
              <a:rPr lang="en-US" altLang="en-US" dirty="0"/>
              <a:t> din </a:t>
            </a:r>
            <a:r>
              <a:rPr lang="en-US" altLang="en-US" dirty="0" err="1"/>
              <a:t>punct</a:t>
            </a:r>
            <a:r>
              <a:rPr lang="en-US" altLang="en-US" dirty="0"/>
              <a:t> de </a:t>
            </a:r>
            <a:r>
              <a:rPr lang="en-US" altLang="en-US" dirty="0" err="1"/>
              <a:t>vedere</a:t>
            </a:r>
            <a:r>
              <a:rPr lang="en-US" altLang="en-US" dirty="0"/>
              <a:t> al </a:t>
            </a:r>
            <a:r>
              <a:rPr lang="en-US" altLang="en-US" dirty="0" err="1"/>
              <a:t>sarcinii</a:t>
            </a:r>
            <a:r>
              <a:rPr lang="en-US" altLang="en-US" dirty="0"/>
              <a:t> </a:t>
            </a:r>
            <a:r>
              <a:rPr lang="en-US" altLang="en-US" dirty="0" err="1"/>
              <a:t>electrice</a:t>
            </a:r>
            <a:r>
              <a:rPr lang="en-US" altLang="en-US" dirty="0"/>
              <a:t> </a:t>
            </a:r>
            <a:r>
              <a:rPr lang="en-US" altLang="en-US" dirty="0" err="1"/>
              <a:t>atunci</a:t>
            </a:r>
            <a:r>
              <a:rPr lang="en-US" altLang="en-US" dirty="0"/>
              <a:t> c</a:t>
            </a:r>
            <a:r>
              <a:rPr lang="ro-RO" altLang="en-US" dirty="0"/>
              <a:t>â</a:t>
            </a:r>
            <a:r>
              <a:rPr lang="en-US" altLang="en-US" dirty="0" err="1"/>
              <a:t>nd</a:t>
            </a:r>
            <a:r>
              <a:rPr lang="en-US" altLang="en-US" dirty="0"/>
              <a:t> </a:t>
            </a:r>
            <a:r>
              <a:rPr lang="en-US" altLang="en-US" dirty="0" err="1"/>
              <a:t>sunt</a:t>
            </a:r>
            <a:r>
              <a:rPr lang="en-US" altLang="en-US" dirty="0"/>
              <a:t> </a:t>
            </a:r>
            <a:r>
              <a:rPr lang="en-US" altLang="en-US" dirty="0" err="1"/>
              <a:t>parcurse</a:t>
            </a:r>
            <a:r>
              <a:rPr lang="en-US" altLang="en-US" dirty="0"/>
              <a:t> de un </a:t>
            </a:r>
            <a:r>
              <a:rPr lang="en-US" altLang="en-US" dirty="0" err="1"/>
              <a:t>curent</a:t>
            </a:r>
            <a:r>
              <a:rPr lang="en-US" altLang="en-US" dirty="0"/>
              <a:t> electric, nu </a:t>
            </a:r>
            <a:r>
              <a:rPr lang="en-US" altLang="en-US" dirty="0" err="1"/>
              <a:t>devin</a:t>
            </a:r>
            <a:r>
              <a:rPr lang="en-US" altLang="en-US" dirty="0"/>
              <a:t> un alt element, cu </a:t>
            </a:r>
            <a:r>
              <a:rPr lang="en-US" altLang="en-US" dirty="0" err="1"/>
              <a:t>alte</a:t>
            </a:r>
            <a:r>
              <a:rPr lang="en-US" altLang="en-US" dirty="0"/>
              <a:t> </a:t>
            </a:r>
            <a:r>
              <a:rPr lang="en-US" altLang="en-US" dirty="0" err="1"/>
              <a:t>proprietati</a:t>
            </a:r>
            <a:r>
              <a:rPr lang="en-US" altLang="en-US" dirty="0"/>
              <a:t>. </a:t>
            </a:r>
            <a:endParaRPr lang="en-GB"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C631ECE-0B6C-7090-6EDD-5A0F5E2E557F}"/>
              </a:ext>
            </a:extLst>
          </p:cNvPr>
          <p:cNvSpPr>
            <a:spLocks noGrp="1"/>
          </p:cNvSpPr>
          <p:nvPr>
            <p:ph type="title"/>
          </p:nvPr>
        </p:nvSpPr>
        <p:spPr>
          <a:xfrm>
            <a:off x="609600" y="304800"/>
            <a:ext cx="7086600" cy="1162050"/>
          </a:xfrm>
        </p:spPr>
        <p:txBody>
          <a:bodyPr/>
          <a:lstStyle/>
          <a:p>
            <a:r>
              <a:rPr lang="en-US" altLang="en-US" sz="2800" b="1">
                <a:solidFill>
                  <a:schemeClr val="tx1"/>
                </a:solidFill>
                <a:latin typeface="Arial" panose="020B0604020202020204" pitchFamily="34" charset="0"/>
                <a:cs typeface="Arial" panose="020B0604020202020204" pitchFamily="34" charset="0"/>
              </a:rPr>
              <a:t>Variation of Fermi level with impurity concentration in n-type semiconductor: </a:t>
            </a:r>
          </a:p>
        </p:txBody>
      </p:sp>
      <p:sp>
        <p:nvSpPr>
          <p:cNvPr id="28675" name="TextBox 47">
            <a:extLst>
              <a:ext uri="{FF2B5EF4-FFF2-40B4-BE49-F238E27FC236}">
                <a16:creationId xmlns:a16="http://schemas.microsoft.com/office/drawing/2014/main" id="{C7C9EC37-EF78-CF21-2C4C-134CE8507516}"/>
              </a:ext>
            </a:extLst>
          </p:cNvPr>
          <p:cNvSpPr txBox="1">
            <a:spLocks noChangeArrowheads="1"/>
          </p:cNvSpPr>
          <p:nvPr/>
        </p:nvSpPr>
        <p:spPr bwMode="auto">
          <a:xfrm>
            <a:off x="609600" y="5562600"/>
            <a:ext cx="723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CC"/>
                </a:solidFill>
              </a:rPr>
              <a:t>Fig</a:t>
            </a:r>
            <a:r>
              <a:rPr lang="en-US" altLang="en-US">
                <a:solidFill>
                  <a:srgbClr val="0000CC"/>
                </a:solidFill>
                <a:sym typeface="Wingdings" panose="05000000000000000000" pitchFamily="2" charset="2"/>
              </a:rPr>
              <a:t>. (a): At low impurity concentration  </a:t>
            </a:r>
          </a:p>
          <a:p>
            <a:pPr eaLnBrk="1" hangingPunct="1"/>
            <a:r>
              <a:rPr lang="en-US" altLang="en-US">
                <a:solidFill>
                  <a:srgbClr val="0000CC"/>
                </a:solidFill>
                <a:sym typeface="Wingdings" panose="05000000000000000000" pitchFamily="2" charset="2"/>
              </a:rPr>
              <a:t>Fig. (b): At moderate impurity concentration</a:t>
            </a:r>
          </a:p>
          <a:p>
            <a:pPr eaLnBrk="1" hangingPunct="1"/>
            <a:r>
              <a:rPr lang="en-US" altLang="en-US">
                <a:solidFill>
                  <a:srgbClr val="0000CC"/>
                </a:solidFill>
                <a:sym typeface="Wingdings" panose="05000000000000000000" pitchFamily="2" charset="2"/>
              </a:rPr>
              <a:t>Fig. (c): At high impurity concentration </a:t>
            </a:r>
            <a:endParaRPr lang="en-US" altLang="en-US">
              <a:solidFill>
                <a:srgbClr val="0000CC"/>
              </a:solidFill>
            </a:endParaRPr>
          </a:p>
        </p:txBody>
      </p:sp>
      <p:cxnSp>
        <p:nvCxnSpPr>
          <p:cNvPr id="57" name="Straight Arrow Connector 56">
            <a:extLst>
              <a:ext uri="{FF2B5EF4-FFF2-40B4-BE49-F238E27FC236}">
                <a16:creationId xmlns:a16="http://schemas.microsoft.com/office/drawing/2014/main" id="{19DCA71B-9B21-942C-03A2-1D1C7A8FDC92}"/>
              </a:ext>
            </a:extLst>
          </p:cNvPr>
          <p:cNvCxnSpPr/>
          <p:nvPr/>
        </p:nvCxnSpPr>
        <p:spPr>
          <a:xfrm>
            <a:off x="5181600" y="5029200"/>
            <a:ext cx="4572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8677" name="Group 64">
            <a:extLst>
              <a:ext uri="{FF2B5EF4-FFF2-40B4-BE49-F238E27FC236}">
                <a16:creationId xmlns:a16="http://schemas.microsoft.com/office/drawing/2014/main" id="{D90AC68C-F219-AFA4-710A-B28C2B5CA8F1}"/>
              </a:ext>
            </a:extLst>
          </p:cNvPr>
          <p:cNvGrpSpPr>
            <a:grpSpLocks/>
          </p:cNvGrpSpPr>
          <p:nvPr/>
        </p:nvGrpSpPr>
        <p:grpSpPr bwMode="auto">
          <a:xfrm>
            <a:off x="304800" y="1295400"/>
            <a:ext cx="8458200" cy="4179888"/>
            <a:chOff x="304800" y="1295400"/>
            <a:chExt cx="8458200" cy="4179332"/>
          </a:xfrm>
        </p:grpSpPr>
        <p:grpSp>
          <p:nvGrpSpPr>
            <p:cNvPr id="28680" name="Group 62">
              <a:extLst>
                <a:ext uri="{FF2B5EF4-FFF2-40B4-BE49-F238E27FC236}">
                  <a16:creationId xmlns:a16="http://schemas.microsoft.com/office/drawing/2014/main" id="{C7C81810-3026-CC23-0F3C-A4B92762E234}"/>
                </a:ext>
              </a:extLst>
            </p:cNvPr>
            <p:cNvGrpSpPr>
              <a:grpSpLocks/>
            </p:cNvGrpSpPr>
            <p:nvPr/>
          </p:nvGrpSpPr>
          <p:grpSpPr bwMode="auto">
            <a:xfrm>
              <a:off x="304800" y="1295400"/>
              <a:ext cx="8458200" cy="4179332"/>
              <a:chOff x="304800" y="1295400"/>
              <a:chExt cx="8458200" cy="4179332"/>
            </a:xfrm>
          </p:grpSpPr>
          <p:cxnSp>
            <p:nvCxnSpPr>
              <p:cNvPr id="28" name="Straight Connector 27">
                <a:extLst>
                  <a:ext uri="{FF2B5EF4-FFF2-40B4-BE49-F238E27FC236}">
                    <a16:creationId xmlns:a16="http://schemas.microsoft.com/office/drawing/2014/main" id="{5B2832F9-D698-4C50-4402-950181E78311}"/>
                  </a:ext>
                </a:extLst>
              </p:cNvPr>
              <p:cNvCxnSpPr/>
              <p:nvPr/>
            </p:nvCxnSpPr>
            <p:spPr>
              <a:xfrm flipV="1">
                <a:off x="5292725" y="2223964"/>
                <a:ext cx="1066800" cy="380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C975B02-028E-F02E-C8D5-6DE790D7B50E}"/>
                  </a:ext>
                </a:extLst>
              </p:cNvPr>
              <p:cNvCxnSpPr>
                <a:stCxn id="50" idx="2"/>
                <a:endCxn id="15" idx="0"/>
              </p:cNvCxnSpPr>
              <p:nvPr/>
            </p:nvCxnSpPr>
            <p:spPr>
              <a:xfrm rot="5400000">
                <a:off x="7101710" y="3840618"/>
                <a:ext cx="428568" cy="1588"/>
              </a:xfrm>
              <a:prstGeom prst="straightConnector1">
                <a:avLst/>
              </a:prstGeom>
              <a:ln>
                <a:solidFill>
                  <a:srgbClr val="99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E19152C-FAD8-C22D-2A83-E8ADE99CBAA3}"/>
                  </a:ext>
                </a:extLst>
              </p:cNvPr>
              <p:cNvCxnSpPr/>
              <p:nvPr/>
            </p:nvCxnSpPr>
            <p:spPr>
              <a:xfrm rot="5400000">
                <a:off x="3581452" y="3642999"/>
                <a:ext cx="761899" cy="3175"/>
              </a:xfrm>
              <a:prstGeom prst="straightConnector1">
                <a:avLst/>
              </a:prstGeom>
              <a:ln>
                <a:solidFill>
                  <a:srgbClr val="99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53A5116-77CD-FEEE-C6F1-42F8730F1519}"/>
                  </a:ext>
                </a:extLst>
              </p:cNvPr>
              <p:cNvCxnSpPr/>
              <p:nvPr/>
            </p:nvCxnSpPr>
            <p:spPr>
              <a:xfrm rot="5400000">
                <a:off x="1327227" y="3501731"/>
                <a:ext cx="1157134" cy="1588"/>
              </a:xfrm>
              <a:prstGeom prst="straightConnector1">
                <a:avLst/>
              </a:prstGeom>
              <a:ln>
                <a:solidFill>
                  <a:srgbClr val="99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8686" name="Group 59">
                <a:extLst>
                  <a:ext uri="{FF2B5EF4-FFF2-40B4-BE49-F238E27FC236}">
                    <a16:creationId xmlns:a16="http://schemas.microsoft.com/office/drawing/2014/main" id="{2D0182A0-4CF6-5E85-B229-3BBF33621CCC}"/>
                  </a:ext>
                </a:extLst>
              </p:cNvPr>
              <p:cNvGrpSpPr>
                <a:grpSpLocks/>
              </p:cNvGrpSpPr>
              <p:nvPr/>
            </p:nvGrpSpPr>
            <p:grpSpPr bwMode="auto">
              <a:xfrm>
                <a:off x="1871663" y="3428999"/>
                <a:ext cx="5934075" cy="1044568"/>
                <a:chOff x="1872342" y="3429619"/>
                <a:chExt cx="5932716" cy="1044413"/>
              </a:xfrm>
            </p:grpSpPr>
            <p:sp>
              <p:nvSpPr>
                <p:cNvPr id="28726" name="TextBox 43">
                  <a:extLst>
                    <a:ext uri="{FF2B5EF4-FFF2-40B4-BE49-F238E27FC236}">
                      <a16:creationId xmlns:a16="http://schemas.microsoft.com/office/drawing/2014/main" id="{5491B9B1-E4F2-CF20-E7D2-0EB4554B303B}"/>
                    </a:ext>
                  </a:extLst>
                </p:cNvPr>
                <p:cNvSpPr txBox="1">
                  <a:spLocks noChangeArrowheads="1"/>
                </p:cNvSpPr>
                <p:nvPr/>
              </p:nvSpPr>
              <p:spPr bwMode="auto">
                <a:xfrm>
                  <a:off x="1872342" y="3429619"/>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a:t>
                  </a:r>
                  <a:r>
                    <a:rPr lang="en-US" altLang="en-US" baseline="-25000"/>
                    <a:t>g</a:t>
                  </a:r>
                </a:p>
              </p:txBody>
            </p:sp>
            <p:sp>
              <p:nvSpPr>
                <p:cNvPr id="28727" name="TextBox 45">
                  <a:extLst>
                    <a:ext uri="{FF2B5EF4-FFF2-40B4-BE49-F238E27FC236}">
                      <a16:creationId xmlns:a16="http://schemas.microsoft.com/office/drawing/2014/main" id="{F7BF2F55-1832-1B31-5D8C-0182F2A38F93}"/>
                    </a:ext>
                  </a:extLst>
                </p:cNvPr>
                <p:cNvSpPr txBox="1">
                  <a:spLocks noChangeArrowheads="1"/>
                </p:cNvSpPr>
                <p:nvPr/>
              </p:nvSpPr>
              <p:spPr bwMode="auto">
                <a:xfrm>
                  <a:off x="7271658" y="4104700"/>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a:t>
                  </a:r>
                  <a:r>
                    <a:rPr lang="en-US" altLang="en-US" baseline="-25000"/>
                    <a:t>g</a:t>
                  </a:r>
                </a:p>
              </p:txBody>
            </p:sp>
            <p:sp>
              <p:nvSpPr>
                <p:cNvPr id="28728" name="TextBox 47">
                  <a:extLst>
                    <a:ext uri="{FF2B5EF4-FFF2-40B4-BE49-F238E27FC236}">
                      <a16:creationId xmlns:a16="http://schemas.microsoft.com/office/drawing/2014/main" id="{DD0A9F2C-B26A-F319-44A1-767EC7F37497}"/>
                    </a:ext>
                  </a:extLst>
                </p:cNvPr>
                <p:cNvSpPr txBox="1">
                  <a:spLocks noChangeArrowheads="1"/>
                </p:cNvSpPr>
                <p:nvPr/>
              </p:nvSpPr>
              <p:spPr bwMode="auto">
                <a:xfrm>
                  <a:off x="3930040" y="3581997"/>
                  <a:ext cx="565838" cy="3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a:t>
                  </a:r>
                  <a:r>
                    <a:rPr lang="en-US" altLang="en-US" baseline="-25000"/>
                    <a:t>g</a:t>
                  </a:r>
                </a:p>
              </p:txBody>
            </p:sp>
          </p:grpSp>
          <p:grpSp>
            <p:nvGrpSpPr>
              <p:cNvPr id="28687" name="Group 58">
                <a:extLst>
                  <a:ext uri="{FF2B5EF4-FFF2-40B4-BE49-F238E27FC236}">
                    <a16:creationId xmlns:a16="http://schemas.microsoft.com/office/drawing/2014/main" id="{21257F8B-DBB2-9711-38DA-524A3053CD25}"/>
                  </a:ext>
                </a:extLst>
              </p:cNvPr>
              <p:cNvGrpSpPr>
                <a:grpSpLocks/>
              </p:cNvGrpSpPr>
              <p:nvPr/>
            </p:nvGrpSpPr>
            <p:grpSpPr bwMode="auto">
              <a:xfrm>
                <a:off x="304800" y="1295400"/>
                <a:ext cx="8458200" cy="4179332"/>
                <a:chOff x="304800" y="1371600"/>
                <a:chExt cx="8458200" cy="4179332"/>
              </a:xfrm>
            </p:grpSpPr>
            <p:grpSp>
              <p:nvGrpSpPr>
                <p:cNvPr id="28688" name="Group 58">
                  <a:extLst>
                    <a:ext uri="{FF2B5EF4-FFF2-40B4-BE49-F238E27FC236}">
                      <a16:creationId xmlns:a16="http://schemas.microsoft.com/office/drawing/2014/main" id="{1AEE87AE-96F9-5600-E82B-9132C5F5B8F0}"/>
                    </a:ext>
                  </a:extLst>
                </p:cNvPr>
                <p:cNvGrpSpPr>
                  <a:grpSpLocks/>
                </p:cNvGrpSpPr>
                <p:nvPr/>
              </p:nvGrpSpPr>
              <p:grpSpPr bwMode="auto">
                <a:xfrm>
                  <a:off x="304800" y="1371600"/>
                  <a:ext cx="8458200" cy="3812977"/>
                  <a:chOff x="304800" y="1828800"/>
                  <a:chExt cx="8458200" cy="3686523"/>
                </a:xfrm>
              </p:grpSpPr>
              <p:grpSp>
                <p:nvGrpSpPr>
                  <p:cNvPr id="28692" name="Group 57">
                    <a:extLst>
                      <a:ext uri="{FF2B5EF4-FFF2-40B4-BE49-F238E27FC236}">
                        <a16:creationId xmlns:a16="http://schemas.microsoft.com/office/drawing/2014/main" id="{A5E63DAB-EF59-D2CE-1978-F54A82C8D6EA}"/>
                      </a:ext>
                    </a:extLst>
                  </p:cNvPr>
                  <p:cNvGrpSpPr>
                    <a:grpSpLocks/>
                  </p:cNvGrpSpPr>
                  <p:nvPr/>
                </p:nvGrpSpPr>
                <p:grpSpPr bwMode="auto">
                  <a:xfrm>
                    <a:off x="304800" y="1828800"/>
                    <a:ext cx="8458200" cy="3429315"/>
                    <a:chOff x="304800" y="1828800"/>
                    <a:chExt cx="8458200" cy="3429315"/>
                  </a:xfrm>
                </p:grpSpPr>
                <p:grpSp>
                  <p:nvGrpSpPr>
                    <p:cNvPr id="28694" name="Group 40">
                      <a:extLst>
                        <a:ext uri="{FF2B5EF4-FFF2-40B4-BE49-F238E27FC236}">
                          <a16:creationId xmlns:a16="http://schemas.microsoft.com/office/drawing/2014/main" id="{12E22550-76F6-103E-2F53-106B2E460C40}"/>
                        </a:ext>
                      </a:extLst>
                    </p:cNvPr>
                    <p:cNvGrpSpPr>
                      <a:grpSpLocks/>
                    </p:cNvGrpSpPr>
                    <p:nvPr/>
                  </p:nvGrpSpPr>
                  <p:grpSpPr bwMode="auto">
                    <a:xfrm>
                      <a:off x="533400" y="2322614"/>
                      <a:ext cx="7772400" cy="2630673"/>
                      <a:chOff x="152400" y="2322614"/>
                      <a:chExt cx="7772400" cy="2630673"/>
                    </a:xfrm>
                  </p:grpSpPr>
                  <p:grpSp>
                    <p:nvGrpSpPr>
                      <p:cNvPr id="28698" name="Group 39">
                        <a:extLst>
                          <a:ext uri="{FF2B5EF4-FFF2-40B4-BE49-F238E27FC236}">
                            <a16:creationId xmlns:a16="http://schemas.microsoft.com/office/drawing/2014/main" id="{87306E23-3B5B-566C-54D5-C5AF23145E86}"/>
                          </a:ext>
                        </a:extLst>
                      </p:cNvPr>
                      <p:cNvGrpSpPr>
                        <a:grpSpLocks/>
                      </p:cNvGrpSpPr>
                      <p:nvPr/>
                    </p:nvGrpSpPr>
                    <p:grpSpPr bwMode="auto">
                      <a:xfrm>
                        <a:off x="609600" y="2322614"/>
                        <a:ext cx="7315200" cy="2630673"/>
                        <a:chOff x="609600" y="2322614"/>
                        <a:chExt cx="7315200" cy="2630673"/>
                      </a:xfrm>
                    </p:grpSpPr>
                    <p:sp>
                      <p:nvSpPr>
                        <p:cNvPr id="6" name="Rectangle 5">
                          <a:extLst>
                            <a:ext uri="{FF2B5EF4-FFF2-40B4-BE49-F238E27FC236}">
                              <a16:creationId xmlns:a16="http://schemas.microsoft.com/office/drawing/2014/main" id="{03A72AF3-0174-5725-D5C3-DF0021BFB8BF}"/>
                            </a:ext>
                          </a:extLst>
                        </p:cNvPr>
                        <p:cNvSpPr/>
                        <p:nvPr/>
                      </p:nvSpPr>
                      <p:spPr>
                        <a:xfrm>
                          <a:off x="609600" y="2362857"/>
                          <a:ext cx="1828800" cy="457325"/>
                        </a:xfrm>
                        <a:prstGeom prst="rect">
                          <a:avLst/>
                        </a:prstGeom>
                        <a:solidFill>
                          <a:srgbClr val="0CE9F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80D288EB-3542-2502-096B-C9FEEB554A7E}"/>
                            </a:ext>
                          </a:extLst>
                        </p:cNvPr>
                        <p:cNvSpPr/>
                        <p:nvPr/>
                      </p:nvSpPr>
                      <p:spPr>
                        <a:xfrm>
                          <a:off x="6019800" y="2362857"/>
                          <a:ext cx="1828800" cy="457325"/>
                        </a:xfrm>
                        <a:prstGeom prst="rect">
                          <a:avLst/>
                        </a:prstGeom>
                        <a:solidFill>
                          <a:srgbClr val="0CE9F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011823FA-5EEA-A168-1B57-A74BADB5686C}"/>
                            </a:ext>
                          </a:extLst>
                        </p:cNvPr>
                        <p:cNvSpPr/>
                        <p:nvPr/>
                      </p:nvSpPr>
                      <p:spPr>
                        <a:xfrm>
                          <a:off x="3276600" y="2362857"/>
                          <a:ext cx="1828800" cy="457325"/>
                        </a:xfrm>
                        <a:prstGeom prst="rect">
                          <a:avLst/>
                        </a:prstGeom>
                        <a:solidFill>
                          <a:srgbClr val="0CE9F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a:extLst>
                            <a:ext uri="{FF2B5EF4-FFF2-40B4-BE49-F238E27FC236}">
                              <a16:creationId xmlns:a16="http://schemas.microsoft.com/office/drawing/2014/main" id="{BC5241E8-6F36-A755-0C9E-EA01A9416CBB}"/>
                            </a:ext>
                          </a:extLst>
                        </p:cNvPr>
                        <p:cNvSpPr/>
                        <p:nvPr/>
                      </p:nvSpPr>
                      <p:spPr>
                        <a:xfrm>
                          <a:off x="3352800" y="4476068"/>
                          <a:ext cx="1828800" cy="457325"/>
                        </a:xfrm>
                        <a:prstGeom prst="rect">
                          <a:avLst/>
                        </a:prstGeom>
                        <a:solidFill>
                          <a:srgbClr val="FF85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BAF60003-85D1-547E-2DA1-FFF561E8B094}"/>
                            </a:ext>
                          </a:extLst>
                        </p:cNvPr>
                        <p:cNvSpPr/>
                        <p:nvPr/>
                      </p:nvSpPr>
                      <p:spPr>
                        <a:xfrm>
                          <a:off x="609600" y="4476068"/>
                          <a:ext cx="1828800" cy="457325"/>
                        </a:xfrm>
                        <a:prstGeom prst="rect">
                          <a:avLst/>
                        </a:prstGeom>
                        <a:solidFill>
                          <a:srgbClr val="FF85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3BA47A37-46A5-6943-E191-C4EAE17B4825}"/>
                            </a:ext>
                          </a:extLst>
                        </p:cNvPr>
                        <p:cNvSpPr/>
                        <p:nvPr/>
                      </p:nvSpPr>
                      <p:spPr>
                        <a:xfrm>
                          <a:off x="6019800" y="4476068"/>
                          <a:ext cx="1828800" cy="457325"/>
                        </a:xfrm>
                        <a:prstGeom prst="rect">
                          <a:avLst/>
                        </a:prstGeom>
                        <a:solidFill>
                          <a:srgbClr val="FF85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Connector 16">
                          <a:extLst>
                            <a:ext uri="{FF2B5EF4-FFF2-40B4-BE49-F238E27FC236}">
                              <a16:creationId xmlns:a16="http://schemas.microsoft.com/office/drawing/2014/main" id="{D323F92F-D94A-9F81-953D-0BBDE632E203}"/>
                            </a:ext>
                          </a:extLst>
                        </p:cNvPr>
                        <p:cNvCxnSpPr/>
                        <p:nvPr/>
                      </p:nvCxnSpPr>
                      <p:spPr>
                        <a:xfrm>
                          <a:off x="677863" y="3415626"/>
                          <a:ext cx="1752600" cy="1535"/>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013EC55-D246-AA69-D361-71EEC21C4322}"/>
                            </a:ext>
                          </a:extLst>
                        </p:cNvPr>
                        <p:cNvCxnSpPr/>
                        <p:nvPr/>
                      </p:nvCxnSpPr>
                      <p:spPr>
                        <a:xfrm flipV="1">
                          <a:off x="2438400" y="3124043"/>
                          <a:ext cx="762000" cy="305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8BA6072-8D7B-E184-99D8-F5A66270BB4E}"/>
                            </a:ext>
                          </a:extLst>
                        </p:cNvPr>
                        <p:cNvCxnSpPr/>
                        <p:nvPr/>
                      </p:nvCxnSpPr>
                      <p:spPr>
                        <a:xfrm>
                          <a:off x="2438400" y="3429438"/>
                          <a:ext cx="762000" cy="303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9FB074-02F3-6E84-8F7A-0BA4B6FF51DA}"/>
                            </a:ext>
                          </a:extLst>
                        </p:cNvPr>
                        <p:cNvCxnSpPr/>
                        <p:nvPr/>
                      </p:nvCxnSpPr>
                      <p:spPr>
                        <a:xfrm rot="10800000">
                          <a:off x="4926013" y="3733298"/>
                          <a:ext cx="1066800" cy="286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BE4CDEC-105F-BD3A-CFFD-47A14F8E57E5}"/>
                            </a:ext>
                          </a:extLst>
                        </p:cNvPr>
                        <p:cNvCxnSpPr/>
                        <p:nvPr/>
                      </p:nvCxnSpPr>
                      <p:spPr>
                        <a:xfrm>
                          <a:off x="685800" y="3199241"/>
                          <a:ext cx="1600200" cy="153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977CC85-CC8F-0766-F4AC-823B3FC4E29A}"/>
                            </a:ext>
                          </a:extLst>
                        </p:cNvPr>
                        <p:cNvCxnSpPr/>
                        <p:nvPr/>
                      </p:nvCxnSpPr>
                      <p:spPr>
                        <a:xfrm flipV="1">
                          <a:off x="2286000" y="2972113"/>
                          <a:ext cx="990600" cy="228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70C2BD6-2BA3-ACAB-7AB1-0B5E406C98A1}"/>
                            </a:ext>
                          </a:extLst>
                        </p:cNvPr>
                        <p:cNvCxnSpPr/>
                        <p:nvPr/>
                      </p:nvCxnSpPr>
                      <p:spPr>
                        <a:xfrm>
                          <a:off x="3276600" y="2972113"/>
                          <a:ext cx="1828800" cy="1534"/>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53A04A0-6F6C-3BDB-BB77-D88C52CC64D7}"/>
                            </a:ext>
                          </a:extLst>
                        </p:cNvPr>
                        <p:cNvCxnSpPr/>
                        <p:nvPr/>
                      </p:nvCxnSpPr>
                      <p:spPr>
                        <a:xfrm flipV="1">
                          <a:off x="5091113" y="2665183"/>
                          <a:ext cx="914400" cy="319207"/>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113D509-1CB3-4406-2B94-08837402161E}"/>
                            </a:ext>
                          </a:extLst>
                        </p:cNvPr>
                        <p:cNvSpPr/>
                        <p:nvPr/>
                      </p:nvSpPr>
                      <p:spPr>
                        <a:xfrm>
                          <a:off x="6019800" y="2634490"/>
                          <a:ext cx="1828800" cy="1427223"/>
                        </a:xfrm>
                        <a:prstGeom prst="rect">
                          <a:avLst/>
                        </a:prstGeom>
                        <a:solidFill>
                          <a:srgbClr val="FF85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a:extLst>
                            <a:ext uri="{FF2B5EF4-FFF2-40B4-BE49-F238E27FC236}">
                              <a16:creationId xmlns:a16="http://schemas.microsoft.com/office/drawing/2014/main" id="{FB44CCFD-B55B-63C1-6620-1A93DCEDAF78}"/>
                            </a:ext>
                          </a:extLst>
                        </p:cNvPr>
                        <p:cNvSpPr/>
                        <p:nvPr/>
                      </p:nvSpPr>
                      <p:spPr>
                        <a:xfrm>
                          <a:off x="3228975" y="3124043"/>
                          <a:ext cx="1676400" cy="609256"/>
                        </a:xfrm>
                        <a:prstGeom prst="rect">
                          <a:avLst/>
                        </a:prstGeom>
                        <a:solidFill>
                          <a:srgbClr val="FF85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21" name="TextBox 55">
                          <a:extLst>
                            <a:ext uri="{FF2B5EF4-FFF2-40B4-BE49-F238E27FC236}">
                              <a16:creationId xmlns:a16="http://schemas.microsoft.com/office/drawing/2014/main" id="{6D984ECC-D7D3-2AEE-A70E-07EE2B6675D0}"/>
                            </a:ext>
                          </a:extLst>
                        </p:cNvPr>
                        <p:cNvSpPr txBox="1">
                          <a:spLocks noChangeArrowheads="1"/>
                        </p:cNvSpPr>
                        <p:nvPr/>
                      </p:nvSpPr>
                      <p:spPr bwMode="auto">
                        <a:xfrm>
                          <a:off x="3276600" y="2405063"/>
                          <a:ext cx="1828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Conduction band</a:t>
                          </a:r>
                        </a:p>
                      </p:txBody>
                    </p:sp>
                    <p:sp>
                      <p:nvSpPr>
                        <p:cNvPr id="28722" name="TextBox 56">
                          <a:extLst>
                            <a:ext uri="{FF2B5EF4-FFF2-40B4-BE49-F238E27FC236}">
                              <a16:creationId xmlns:a16="http://schemas.microsoft.com/office/drawing/2014/main" id="{4874C65A-281B-A263-BA78-58689BAF436F}"/>
                            </a:ext>
                          </a:extLst>
                        </p:cNvPr>
                        <p:cNvSpPr txBox="1">
                          <a:spLocks noChangeArrowheads="1"/>
                        </p:cNvSpPr>
                        <p:nvPr/>
                      </p:nvSpPr>
                      <p:spPr bwMode="auto">
                        <a:xfrm>
                          <a:off x="6096000" y="2322614"/>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Conduction band</a:t>
                          </a:r>
                        </a:p>
                      </p:txBody>
                    </p:sp>
                    <p:sp>
                      <p:nvSpPr>
                        <p:cNvPr id="28723" name="TextBox 57">
                          <a:extLst>
                            <a:ext uri="{FF2B5EF4-FFF2-40B4-BE49-F238E27FC236}">
                              <a16:creationId xmlns:a16="http://schemas.microsoft.com/office/drawing/2014/main" id="{B13EA53A-6F12-4D64-1F30-75782B3DA1CD}"/>
                            </a:ext>
                          </a:extLst>
                        </p:cNvPr>
                        <p:cNvSpPr txBox="1">
                          <a:spLocks noChangeArrowheads="1"/>
                        </p:cNvSpPr>
                        <p:nvPr/>
                      </p:nvSpPr>
                      <p:spPr bwMode="auto">
                        <a:xfrm>
                          <a:off x="762000" y="45720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Valence band</a:t>
                          </a:r>
                        </a:p>
                      </p:txBody>
                    </p:sp>
                    <p:sp>
                      <p:nvSpPr>
                        <p:cNvPr id="28724" name="TextBox 58">
                          <a:extLst>
                            <a:ext uri="{FF2B5EF4-FFF2-40B4-BE49-F238E27FC236}">
                              <a16:creationId xmlns:a16="http://schemas.microsoft.com/office/drawing/2014/main" id="{CF6199F2-278C-C4DE-6E06-6181EB6463C2}"/>
                            </a:ext>
                          </a:extLst>
                        </p:cNvPr>
                        <p:cNvSpPr txBox="1">
                          <a:spLocks noChangeArrowheads="1"/>
                        </p:cNvSpPr>
                        <p:nvPr/>
                      </p:nvSpPr>
                      <p:spPr bwMode="auto">
                        <a:xfrm>
                          <a:off x="3581400" y="45720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Valence band</a:t>
                          </a:r>
                        </a:p>
                      </p:txBody>
                    </p:sp>
                    <p:sp>
                      <p:nvSpPr>
                        <p:cNvPr id="28725" name="TextBox 59">
                          <a:extLst>
                            <a:ext uri="{FF2B5EF4-FFF2-40B4-BE49-F238E27FC236}">
                              <a16:creationId xmlns:a16="http://schemas.microsoft.com/office/drawing/2014/main" id="{407B5095-76A8-F242-BD3A-DD1EF43ADF27}"/>
                            </a:ext>
                          </a:extLst>
                        </p:cNvPr>
                        <p:cNvSpPr txBox="1">
                          <a:spLocks noChangeArrowheads="1"/>
                        </p:cNvSpPr>
                        <p:nvPr/>
                      </p:nvSpPr>
                      <p:spPr bwMode="auto">
                        <a:xfrm>
                          <a:off x="6248400" y="45720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Valence band</a:t>
                          </a:r>
                        </a:p>
                      </p:txBody>
                    </p:sp>
                  </p:grpSp>
                  <p:sp>
                    <p:nvSpPr>
                      <p:cNvPr id="28699" name="TextBox 61">
                        <a:extLst>
                          <a:ext uri="{FF2B5EF4-FFF2-40B4-BE49-F238E27FC236}">
                            <a16:creationId xmlns:a16="http://schemas.microsoft.com/office/drawing/2014/main" id="{226AD9CB-BD2D-9798-79BA-A323ADBB512E}"/>
                          </a:ext>
                        </a:extLst>
                      </p:cNvPr>
                      <p:cNvSpPr txBox="1">
                        <a:spLocks noChangeArrowheads="1"/>
                      </p:cNvSpPr>
                      <p:nvPr/>
                    </p:nvSpPr>
                    <p:spPr bwMode="auto">
                      <a:xfrm>
                        <a:off x="381000" y="32766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E</a:t>
                        </a:r>
                        <a:r>
                          <a:rPr lang="en-US" altLang="en-US" sz="1600" baseline="-25000"/>
                          <a:t>D</a:t>
                        </a:r>
                      </a:p>
                    </p:txBody>
                  </p:sp>
                  <p:sp>
                    <p:nvSpPr>
                      <p:cNvPr id="28700" name="TextBox 62">
                        <a:extLst>
                          <a:ext uri="{FF2B5EF4-FFF2-40B4-BE49-F238E27FC236}">
                            <a16:creationId xmlns:a16="http://schemas.microsoft.com/office/drawing/2014/main" id="{FC58138F-ED8E-B442-0C42-409A5B03013F}"/>
                          </a:ext>
                        </a:extLst>
                      </p:cNvPr>
                      <p:cNvSpPr txBox="1">
                        <a:spLocks noChangeArrowheads="1"/>
                      </p:cNvSpPr>
                      <p:nvPr/>
                    </p:nvSpPr>
                    <p:spPr bwMode="auto">
                      <a:xfrm>
                        <a:off x="340056" y="29718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E</a:t>
                        </a:r>
                        <a:r>
                          <a:rPr lang="en-US" altLang="en-US" sz="1600" baseline="-25000"/>
                          <a:t>F</a:t>
                        </a:r>
                      </a:p>
                    </p:txBody>
                  </p:sp>
                  <p:sp>
                    <p:nvSpPr>
                      <p:cNvPr id="28701" name="TextBox 63">
                        <a:extLst>
                          <a:ext uri="{FF2B5EF4-FFF2-40B4-BE49-F238E27FC236}">
                            <a16:creationId xmlns:a16="http://schemas.microsoft.com/office/drawing/2014/main" id="{8F57D7E0-BB74-D7E9-DE26-353BC5456DD9}"/>
                          </a:ext>
                        </a:extLst>
                      </p:cNvPr>
                      <p:cNvSpPr txBox="1">
                        <a:spLocks noChangeArrowheads="1"/>
                      </p:cNvSpPr>
                      <p:nvPr/>
                    </p:nvSpPr>
                    <p:spPr bwMode="auto">
                      <a:xfrm>
                        <a:off x="152400" y="25146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E</a:t>
                        </a:r>
                        <a:r>
                          <a:rPr lang="en-US" altLang="en-US" sz="1600" baseline="-25000"/>
                          <a:t>C</a:t>
                        </a:r>
                      </a:p>
                    </p:txBody>
                  </p:sp>
                  <p:sp>
                    <p:nvSpPr>
                      <p:cNvPr id="28702" name="TextBox 64">
                        <a:extLst>
                          <a:ext uri="{FF2B5EF4-FFF2-40B4-BE49-F238E27FC236}">
                            <a16:creationId xmlns:a16="http://schemas.microsoft.com/office/drawing/2014/main" id="{1E3BEC97-55B0-86BC-5FFA-54AF6F184F5E}"/>
                          </a:ext>
                        </a:extLst>
                      </p:cNvPr>
                      <p:cNvSpPr txBox="1">
                        <a:spLocks noChangeArrowheads="1"/>
                      </p:cNvSpPr>
                      <p:nvPr/>
                    </p:nvSpPr>
                    <p:spPr bwMode="auto">
                      <a:xfrm>
                        <a:off x="152400" y="44196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E</a:t>
                        </a:r>
                        <a:r>
                          <a:rPr lang="en-US" altLang="en-US" sz="1600" baseline="-25000"/>
                          <a:t>V</a:t>
                        </a:r>
                      </a:p>
                    </p:txBody>
                  </p:sp>
                  <p:cxnSp>
                    <p:nvCxnSpPr>
                      <p:cNvPr id="67" name="Straight Arrow Connector 66">
                        <a:extLst>
                          <a:ext uri="{FF2B5EF4-FFF2-40B4-BE49-F238E27FC236}">
                            <a16:creationId xmlns:a16="http://schemas.microsoft.com/office/drawing/2014/main" id="{08A8AB3D-0795-6291-F2AB-C3AB60D7F3C8}"/>
                          </a:ext>
                        </a:extLst>
                      </p:cNvPr>
                      <p:cNvCxnSpPr/>
                      <p:nvPr/>
                    </p:nvCxnSpPr>
                    <p:spPr>
                      <a:xfrm>
                        <a:off x="358775" y="4465325"/>
                        <a:ext cx="228600" cy="168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43F1A0A-15ED-84D6-1E94-8EE9D4A69D6B}"/>
                          </a:ext>
                        </a:extLst>
                      </p:cNvPr>
                      <p:cNvCxnSpPr/>
                      <p:nvPr/>
                    </p:nvCxnSpPr>
                    <p:spPr>
                      <a:xfrm>
                        <a:off x="327025" y="2830925"/>
                        <a:ext cx="228600" cy="1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a:extLst>
                        <a:ext uri="{FF2B5EF4-FFF2-40B4-BE49-F238E27FC236}">
                          <a16:creationId xmlns:a16="http://schemas.microsoft.com/office/drawing/2014/main" id="{32A960F8-FDD0-48B7-FA53-99E9FB432132}"/>
                        </a:ext>
                      </a:extLst>
                    </p:cNvPr>
                    <p:cNvCxnSpPr/>
                    <p:nvPr/>
                  </p:nvCxnSpPr>
                  <p:spPr>
                    <a:xfrm flipV="1">
                      <a:off x="609600" y="5162055"/>
                      <a:ext cx="8153400" cy="7519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5E8904C-EAAA-968D-C537-3427B3AAC0D3}"/>
                        </a:ext>
                      </a:extLst>
                    </p:cNvPr>
                    <p:cNvCxnSpPr/>
                    <p:nvPr/>
                  </p:nvCxnSpPr>
                  <p:spPr>
                    <a:xfrm rot="5400000" flipH="1" flipV="1">
                      <a:off x="-1057497" y="3722503"/>
                      <a:ext cx="3029395" cy="317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697" name="TextBox 55">
                      <a:extLst>
                        <a:ext uri="{FF2B5EF4-FFF2-40B4-BE49-F238E27FC236}">
                          <a16:creationId xmlns:a16="http://schemas.microsoft.com/office/drawing/2014/main" id="{1BC902BE-CD06-898B-7C00-26E111B86643}"/>
                        </a:ext>
                      </a:extLst>
                    </p:cNvPr>
                    <p:cNvSpPr txBox="1">
                      <a:spLocks noChangeArrowheads="1"/>
                    </p:cNvSpPr>
                    <p:nvPr/>
                  </p:nvSpPr>
                  <p:spPr bwMode="auto">
                    <a:xfrm>
                      <a:off x="304800" y="1828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C00000"/>
                          </a:solidFill>
                        </a:rPr>
                        <a:t>E</a:t>
                      </a:r>
                    </a:p>
                  </p:txBody>
                </p:sp>
              </p:grpSp>
              <p:sp>
                <p:nvSpPr>
                  <p:cNvPr id="28693" name="TextBox 56">
                    <a:extLst>
                      <a:ext uri="{FF2B5EF4-FFF2-40B4-BE49-F238E27FC236}">
                        <a16:creationId xmlns:a16="http://schemas.microsoft.com/office/drawing/2014/main" id="{D8BBDCF0-B340-288A-610A-F5EB37DE9C1D}"/>
                      </a:ext>
                    </a:extLst>
                  </p:cNvPr>
                  <p:cNvSpPr txBox="1">
                    <a:spLocks noChangeArrowheads="1"/>
                  </p:cNvSpPr>
                  <p:nvPr/>
                </p:nvSpPr>
                <p:spPr bwMode="auto">
                  <a:xfrm>
                    <a:off x="3276600" y="5217753"/>
                    <a:ext cx="2743200" cy="29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C00000"/>
                        </a:solidFill>
                      </a:rPr>
                      <a:t>Impurity Concentration</a:t>
                    </a:r>
                  </a:p>
                </p:txBody>
              </p:sp>
            </p:grpSp>
            <p:sp>
              <p:nvSpPr>
                <p:cNvPr id="28689" name="TextBox 48">
                  <a:extLst>
                    <a:ext uri="{FF2B5EF4-FFF2-40B4-BE49-F238E27FC236}">
                      <a16:creationId xmlns:a16="http://schemas.microsoft.com/office/drawing/2014/main" id="{F9C26C9E-8019-56A6-4869-502E8AA257AD}"/>
                    </a:ext>
                  </a:extLst>
                </p:cNvPr>
                <p:cNvSpPr txBox="1">
                  <a:spLocks noChangeArrowheads="1"/>
                </p:cNvSpPr>
                <p:nvPr/>
              </p:nvSpPr>
              <p:spPr bwMode="auto">
                <a:xfrm>
                  <a:off x="1371600" y="5146344"/>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CC"/>
                      </a:solidFill>
                    </a:rPr>
                    <a:t>Fig: (a)</a:t>
                  </a:r>
                </a:p>
              </p:txBody>
            </p:sp>
            <p:sp>
              <p:nvSpPr>
                <p:cNvPr id="28690" name="TextBox 52">
                  <a:extLst>
                    <a:ext uri="{FF2B5EF4-FFF2-40B4-BE49-F238E27FC236}">
                      <a16:creationId xmlns:a16="http://schemas.microsoft.com/office/drawing/2014/main" id="{C0A89F13-6EA0-14AD-1B7E-0C830E0105E0}"/>
                    </a:ext>
                  </a:extLst>
                </p:cNvPr>
                <p:cNvSpPr txBox="1">
                  <a:spLocks noChangeArrowheads="1"/>
                </p:cNvSpPr>
                <p:nvPr/>
              </p:nvSpPr>
              <p:spPr bwMode="auto">
                <a:xfrm>
                  <a:off x="3886200" y="51816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CC"/>
                      </a:solidFill>
                    </a:rPr>
                    <a:t>Fig: (b)</a:t>
                  </a:r>
                </a:p>
              </p:txBody>
            </p:sp>
            <p:sp>
              <p:nvSpPr>
                <p:cNvPr id="28691" name="TextBox 53">
                  <a:extLst>
                    <a:ext uri="{FF2B5EF4-FFF2-40B4-BE49-F238E27FC236}">
                      <a16:creationId xmlns:a16="http://schemas.microsoft.com/office/drawing/2014/main" id="{8FD5B255-E440-9C0D-0BFB-33976C473D58}"/>
                    </a:ext>
                  </a:extLst>
                </p:cNvPr>
                <p:cNvSpPr txBox="1">
                  <a:spLocks noChangeArrowheads="1"/>
                </p:cNvSpPr>
                <p:nvPr/>
              </p:nvSpPr>
              <p:spPr bwMode="auto">
                <a:xfrm>
                  <a:off x="6705600" y="5105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CC"/>
                      </a:solidFill>
                    </a:rPr>
                    <a:t>Fig: (c)</a:t>
                  </a:r>
                </a:p>
              </p:txBody>
            </p:sp>
          </p:grpSp>
        </p:grpSp>
        <p:sp>
          <p:nvSpPr>
            <p:cNvPr id="28681" name="TextBox 47">
              <a:extLst>
                <a:ext uri="{FF2B5EF4-FFF2-40B4-BE49-F238E27FC236}">
                  <a16:creationId xmlns:a16="http://schemas.microsoft.com/office/drawing/2014/main" id="{120793F6-D44E-54EF-12E3-E76FBBB26E31}"/>
                </a:ext>
              </a:extLst>
            </p:cNvPr>
            <p:cNvSpPr txBox="1">
              <a:spLocks noChangeArrowheads="1"/>
            </p:cNvSpPr>
            <p:nvPr/>
          </p:nvSpPr>
          <p:spPr bwMode="auto">
            <a:xfrm>
              <a:off x="7391400" y="3657600"/>
              <a:ext cx="5659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a:t>
              </a:r>
              <a:r>
                <a:rPr lang="en-US" altLang="en-US" baseline="-25000"/>
                <a:t>g</a:t>
              </a:r>
            </a:p>
          </p:txBody>
        </p:sp>
      </p:grpSp>
      <p:sp>
        <p:nvSpPr>
          <p:cNvPr id="28678" name="TextBox 55">
            <a:extLst>
              <a:ext uri="{FF2B5EF4-FFF2-40B4-BE49-F238E27FC236}">
                <a16:creationId xmlns:a16="http://schemas.microsoft.com/office/drawing/2014/main" id="{0DCAE0FA-5BFB-F439-A33F-BC718BA8BBBD}"/>
              </a:ext>
            </a:extLst>
          </p:cNvPr>
          <p:cNvSpPr txBox="1">
            <a:spLocks noChangeArrowheads="1"/>
          </p:cNvSpPr>
          <p:nvPr/>
        </p:nvSpPr>
        <p:spPr bwMode="auto">
          <a:xfrm>
            <a:off x="990600" y="1905000"/>
            <a:ext cx="18288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Conduction band</a:t>
            </a:r>
          </a:p>
        </p:txBody>
      </p:sp>
      <p:sp>
        <p:nvSpPr>
          <p:cNvPr id="66" name="Rectangle 65">
            <a:extLst>
              <a:ext uri="{FF2B5EF4-FFF2-40B4-BE49-F238E27FC236}">
                <a16:creationId xmlns:a16="http://schemas.microsoft.com/office/drawing/2014/main" id="{DE533E83-C693-A40A-28B0-39E75483D9C3}"/>
              </a:ext>
            </a:extLst>
          </p:cNvPr>
          <p:cNvSpPr/>
          <p:nvPr/>
        </p:nvSpPr>
        <p:spPr>
          <a:xfrm>
            <a:off x="6400800" y="2092325"/>
            <a:ext cx="1828800" cy="228600"/>
          </a:xfrm>
          <a:prstGeom prst="rect">
            <a:avLst/>
          </a:prstGeom>
          <a:solidFill>
            <a:srgbClr val="F83E73"/>
          </a:solidFill>
          <a:ln>
            <a:solidFill>
              <a:srgbClr val="F83E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B7B470-E9C1-4C1A-AB83-BBD69471C68F}" type="slidenum">
              <a:rPr lang="zh-CN" altLang="en-US" smtClean="0"/>
              <a:pPr>
                <a:defRPr/>
              </a:pPr>
              <a:t>41</a:t>
            </a:fld>
            <a:endParaRPr lang="zh-CN" altLang="en-US"/>
          </a:p>
        </p:txBody>
      </p:sp>
      <p:pic>
        <p:nvPicPr>
          <p:cNvPr id="71682" name="Picture 2" descr="A comparison of the Bose–Einstein, Maxwell–Boltzmann and Fermi–Dirac distribution functions when µ/k B T is −0.1. Notice that there are many more bosons in states of low energy than there are for fermio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4324350" cy="3514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53959" y="186620"/>
            <a:ext cx="4490655" cy="6001643"/>
          </a:xfrm>
          <a:prstGeom prst="rect">
            <a:avLst/>
          </a:prstGeom>
        </p:spPr>
        <p:txBody>
          <a:bodyPr wrap="square">
            <a:spAutoFit/>
          </a:bodyPr>
          <a:lstStyle/>
          <a:p>
            <a:r>
              <a:rPr lang="ro-RO" b="1" dirty="0"/>
              <a:t>Statisticile M-B</a:t>
            </a:r>
            <a:r>
              <a:rPr lang="ro-RO" dirty="0"/>
              <a:t>  - particulelor „clasice” cu niveluri de energie necuantificate. </a:t>
            </a:r>
            <a:r>
              <a:rPr lang="ro-RO" i="1" dirty="0"/>
              <a:t>Nu se cunosc în prezent particule cu adevărat clasice, </a:t>
            </a:r>
          </a:p>
          <a:p>
            <a:r>
              <a:rPr lang="ro-RO" b="1" dirty="0"/>
              <a:t>Statisticile B-E </a:t>
            </a:r>
            <a:r>
              <a:rPr lang="ro-RO" dirty="0"/>
              <a:t>- particulelor cuantice cu proprietatea că orice număr de particule poate ocupa orice nivel. Se pare că acestea sunt particulele cu „spin” integral (</a:t>
            </a:r>
            <a:r>
              <a:rPr lang="ro-RO" i="1" dirty="0"/>
              <a:t>fotonii și atomii de He-4 - </a:t>
            </a:r>
            <a:r>
              <a:rPr lang="ro-RO" sz="1600" i="1" dirty="0"/>
              <a:t>nu He-3).</a:t>
            </a:r>
          </a:p>
          <a:p>
            <a:r>
              <a:rPr lang="ro-RO" b="1" dirty="0"/>
              <a:t>Statisticile F-D</a:t>
            </a:r>
            <a:r>
              <a:rPr lang="ro-RO" dirty="0"/>
              <a:t> - particulelor cuantice cu proprietatea că o singură particulă poate ocupa un anumit nivel (</a:t>
            </a:r>
            <a:r>
              <a:rPr lang="ro-RO" sz="1600" i="1" dirty="0"/>
              <a:t>electroni, neutroni și atomi de He-3</a:t>
            </a:r>
            <a:r>
              <a:rPr lang="ro-RO" dirty="0"/>
              <a:t>).</a:t>
            </a:r>
          </a:p>
        </p:txBody>
      </p:sp>
      <p:sp>
        <p:nvSpPr>
          <p:cNvPr id="5" name="Rectangle 4"/>
          <p:cNvSpPr/>
          <p:nvPr/>
        </p:nvSpPr>
        <p:spPr>
          <a:xfrm>
            <a:off x="211171" y="4008126"/>
            <a:ext cx="4068951" cy="2554545"/>
          </a:xfrm>
          <a:prstGeom prst="rect">
            <a:avLst/>
          </a:prstGeom>
        </p:spPr>
        <p:txBody>
          <a:bodyPr wrap="square">
            <a:spAutoFit/>
          </a:bodyPr>
          <a:lstStyle/>
          <a:p>
            <a:r>
              <a:rPr lang="ro-RO" sz="2000" dirty="0"/>
              <a:t>Atât statisticile BE cât și FD converg (din direcții opuse) către statisticile MB atunci când densitatea particulelor este mică în comparație cu concentrația cuantică, unde distanța dintre particule este comparabilă cu lungimea de undă de Broglie.</a:t>
            </a:r>
          </a:p>
        </p:txBody>
      </p:sp>
      <p:sp>
        <p:nvSpPr>
          <p:cNvPr id="2" name="Rectangle 6">
            <a:extLst>
              <a:ext uri="{FF2B5EF4-FFF2-40B4-BE49-F238E27FC236}">
                <a16:creationId xmlns:a16="http://schemas.microsoft.com/office/drawing/2014/main" id="{3DDA6B76-D1EF-677F-5AAD-FAFDB58F7D73}"/>
              </a:ext>
            </a:extLst>
          </p:cNvPr>
          <p:cNvSpPr>
            <a:spLocks noGrp="1" noChangeArrowheads="1"/>
          </p:cNvSpPr>
          <p:nvPr/>
        </p:nvSpPr>
        <p:spPr bwMode="auto">
          <a:xfrm>
            <a:off x="899592" y="152400"/>
            <a:ext cx="3250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Summary</a:t>
            </a:r>
          </a:p>
        </p:txBody>
      </p:sp>
    </p:spTree>
    <p:extLst>
      <p:ext uri="{BB962C8B-B14F-4D97-AF65-F5344CB8AC3E}">
        <p14:creationId xmlns:p14="http://schemas.microsoft.com/office/powerpoint/2010/main" val="2556158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20F9A193-A879-7112-E877-5CE74201B7B7}"/>
              </a:ext>
            </a:extLst>
          </p:cNvPr>
          <p:cNvSpPr>
            <a:spLocks noGrp="1"/>
          </p:cNvSpPr>
          <p:nvPr>
            <p:ph type="sldNum" sz="quarter" idx="12"/>
          </p:nvPr>
        </p:nvSpPr>
        <p:spPr/>
        <p:txBody>
          <a:bodyPr/>
          <a:lstStyle/>
          <a:p>
            <a:pPr>
              <a:defRPr/>
            </a:pPr>
            <a:fld id="{ADB7B470-E9C1-4C1A-AB83-BBD69471C68F}" type="slidenum">
              <a:rPr lang="zh-CN" altLang="en-US" smtClean="0"/>
              <a:pPr>
                <a:defRPr/>
              </a:pPr>
              <a:t>42</a:t>
            </a:fld>
            <a:endParaRPr lang="zh-CN" altLang="en-US"/>
          </a:p>
        </p:txBody>
      </p:sp>
      <p:sp>
        <p:nvSpPr>
          <p:cNvPr id="4" name="Rectangle 7">
            <a:extLst>
              <a:ext uri="{FF2B5EF4-FFF2-40B4-BE49-F238E27FC236}">
                <a16:creationId xmlns:a16="http://schemas.microsoft.com/office/drawing/2014/main" id="{6AE05451-B254-015B-C8AA-00825558A795}"/>
              </a:ext>
            </a:extLst>
          </p:cNvPr>
          <p:cNvSpPr>
            <a:spLocks noGrp="1" noChangeArrowheads="1"/>
          </p:cNvSpPr>
          <p:nvPr/>
        </p:nvSpPr>
        <p:spPr bwMode="auto">
          <a:xfrm>
            <a:off x="176213" y="735656"/>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b="1" dirty="0"/>
              <a:t>Thermal equilibrium:</a:t>
            </a:r>
          </a:p>
          <a:p>
            <a:pPr lvl="1"/>
            <a:r>
              <a:rPr lang="en-US" altLang="en-US" sz="2400" dirty="0"/>
              <a:t>Balance between internal processes with no external stimulus (no electric field, no light, </a:t>
            </a:r>
            <a:r>
              <a:rPr lang="en-US" altLang="en-US" sz="2400" i="1" dirty="0"/>
              <a:t>etc</a:t>
            </a:r>
            <a:r>
              <a:rPr lang="en-US" altLang="en-US" sz="2400" dirty="0"/>
              <a:t>.)</a:t>
            </a:r>
          </a:p>
          <a:p>
            <a:pPr lvl="1"/>
            <a:endParaRPr lang="en-US" altLang="en-US" sz="2400" b="1" dirty="0"/>
          </a:p>
          <a:p>
            <a:pPr lvl="1"/>
            <a:r>
              <a:rPr lang="en-US" altLang="en-US" sz="2400" b="1" dirty="0"/>
              <a:t>Fermi function</a:t>
            </a:r>
            <a:r>
              <a:rPr lang="en-US" altLang="en-US" sz="2400" dirty="0"/>
              <a:t> </a:t>
            </a:r>
          </a:p>
          <a:p>
            <a:pPr lvl="2"/>
            <a:endParaRPr lang="en-US" altLang="en-US" sz="2000" dirty="0"/>
          </a:p>
          <a:p>
            <a:pPr lvl="2"/>
            <a:r>
              <a:rPr lang="en-US" altLang="en-US" dirty="0"/>
              <a:t>Probability that a state at energy </a:t>
            </a:r>
            <a:r>
              <a:rPr lang="en-US" altLang="en-US" i="1" dirty="0"/>
              <a:t>E</a:t>
            </a:r>
            <a:r>
              <a:rPr lang="en-US" altLang="en-US" dirty="0"/>
              <a:t> is filled with an electron, under equilibrium conditions.</a:t>
            </a:r>
            <a:endParaRPr lang="en-US" altLang="en-US" b="1" dirty="0"/>
          </a:p>
          <a:p>
            <a:pPr lvl="2"/>
            <a:r>
              <a:rPr lang="en-US" altLang="en-US" b="1" dirty="0"/>
              <a:t>Boltzmann approximation:</a:t>
            </a:r>
          </a:p>
          <a:p>
            <a:pPr lvl="3">
              <a:buFontTx/>
              <a:buNone/>
            </a:pPr>
            <a:r>
              <a:rPr lang="en-US" altLang="en-US" sz="2400" dirty="0"/>
              <a:t>For high </a:t>
            </a:r>
            <a:r>
              <a:rPr lang="en-US" altLang="en-US" sz="2400" i="1" dirty="0"/>
              <a:t>E</a:t>
            </a:r>
            <a:r>
              <a:rPr lang="en-US" altLang="en-US" sz="2400" dirty="0"/>
              <a:t>, </a:t>
            </a:r>
            <a:r>
              <a:rPr lang="en-US" altLang="en-US" sz="2400" i="1" dirty="0"/>
              <a:t>i.e.</a:t>
            </a:r>
            <a:r>
              <a:rPr lang="en-US" altLang="en-US" sz="2400" dirty="0"/>
              <a:t> </a:t>
            </a:r>
            <a:r>
              <a:rPr lang="en-US" altLang="en-US" sz="2400" i="1" dirty="0"/>
              <a:t>E </a:t>
            </a:r>
            <a:r>
              <a:rPr lang="en-US" altLang="en-US" sz="2400" dirty="0">
                <a:cs typeface="Arial" panose="020B0604020202020204" pitchFamily="34" charset="0"/>
              </a:rPr>
              <a:t>– </a:t>
            </a:r>
            <a:r>
              <a:rPr lang="en-US" altLang="en-US" sz="2400" i="1" dirty="0"/>
              <a:t>E</a:t>
            </a:r>
            <a:r>
              <a:rPr lang="en-US" altLang="en-US" sz="2400" baseline="-25000" dirty="0"/>
              <a:t>F</a:t>
            </a:r>
            <a:r>
              <a:rPr lang="en-US" altLang="en-US" sz="2400" dirty="0"/>
              <a:t> &gt; 3</a:t>
            </a:r>
            <a:r>
              <a:rPr lang="en-US" altLang="en-US" sz="2400" i="1" dirty="0"/>
              <a:t>kT</a:t>
            </a:r>
            <a:r>
              <a:rPr lang="en-US" altLang="en-US" sz="2400" dirty="0"/>
              <a:t>: </a:t>
            </a:r>
          </a:p>
          <a:p>
            <a:pPr lvl="3">
              <a:buFontTx/>
              <a:buNone/>
            </a:pPr>
            <a:endParaRPr lang="en-US" altLang="en-US" sz="2400" dirty="0"/>
          </a:p>
          <a:p>
            <a:pPr lvl="3">
              <a:buFontTx/>
              <a:buNone/>
            </a:pPr>
            <a:r>
              <a:rPr lang="en-US" altLang="en-US" sz="2400" dirty="0"/>
              <a:t>For low </a:t>
            </a:r>
            <a:r>
              <a:rPr lang="en-US" altLang="en-US" sz="2400" i="1" dirty="0"/>
              <a:t>E</a:t>
            </a:r>
            <a:r>
              <a:rPr lang="en-US" altLang="en-US" sz="2400" dirty="0"/>
              <a:t>, </a:t>
            </a:r>
            <a:r>
              <a:rPr lang="en-US" altLang="en-US" sz="2400" i="1" dirty="0"/>
              <a:t>i.e.</a:t>
            </a:r>
            <a:r>
              <a:rPr lang="en-US" altLang="en-US" sz="2400" dirty="0"/>
              <a:t> </a:t>
            </a:r>
            <a:r>
              <a:rPr lang="en-US" altLang="en-US" sz="2400" i="1" dirty="0"/>
              <a:t>E</a:t>
            </a:r>
            <a:r>
              <a:rPr lang="en-US" altLang="en-US" sz="2400" baseline="-25000" dirty="0"/>
              <a:t>F</a:t>
            </a:r>
            <a:r>
              <a:rPr lang="en-US" altLang="en-US" sz="2400" i="1" dirty="0"/>
              <a:t> </a:t>
            </a:r>
            <a:r>
              <a:rPr lang="en-US" altLang="en-US" sz="2400" dirty="0">
                <a:cs typeface="Arial" panose="020B0604020202020204" pitchFamily="34" charset="0"/>
              </a:rPr>
              <a:t>– </a:t>
            </a:r>
            <a:r>
              <a:rPr lang="en-US" altLang="en-US" sz="2400" i="1" dirty="0"/>
              <a:t>E</a:t>
            </a:r>
            <a:r>
              <a:rPr lang="en-US" altLang="en-US" sz="2400" dirty="0"/>
              <a:t> &gt; 3</a:t>
            </a:r>
            <a:r>
              <a:rPr lang="en-US" altLang="en-US" sz="2400" i="1" dirty="0"/>
              <a:t>kT</a:t>
            </a:r>
            <a:r>
              <a:rPr lang="en-US" altLang="en-US" sz="2400" dirty="0"/>
              <a:t>: </a:t>
            </a:r>
          </a:p>
        </p:txBody>
      </p:sp>
      <p:pic>
        <p:nvPicPr>
          <p:cNvPr id="6" name="Imagine 5">
            <a:extLst>
              <a:ext uri="{FF2B5EF4-FFF2-40B4-BE49-F238E27FC236}">
                <a16:creationId xmlns:a16="http://schemas.microsoft.com/office/drawing/2014/main" id="{240291C9-24AE-774A-8BAC-190C78AB2971}"/>
              </a:ext>
            </a:extLst>
          </p:cNvPr>
          <p:cNvPicPr>
            <a:picLocks noChangeAspect="1"/>
          </p:cNvPicPr>
          <p:nvPr/>
        </p:nvPicPr>
        <p:blipFill>
          <a:blip r:embed="rId2"/>
          <a:stretch>
            <a:fillRect/>
          </a:stretch>
        </p:blipFill>
        <p:spPr>
          <a:xfrm>
            <a:off x="3923928" y="2204864"/>
            <a:ext cx="3000375" cy="952500"/>
          </a:xfrm>
          <a:prstGeom prst="rect">
            <a:avLst/>
          </a:prstGeom>
        </p:spPr>
      </p:pic>
      <p:pic>
        <p:nvPicPr>
          <p:cNvPr id="8" name="Imagine 7">
            <a:extLst>
              <a:ext uri="{FF2B5EF4-FFF2-40B4-BE49-F238E27FC236}">
                <a16:creationId xmlns:a16="http://schemas.microsoft.com/office/drawing/2014/main" id="{E353D59B-A952-A136-EFB5-0217F95D5CDD}"/>
              </a:ext>
            </a:extLst>
          </p:cNvPr>
          <p:cNvPicPr>
            <a:picLocks noChangeAspect="1"/>
          </p:cNvPicPr>
          <p:nvPr/>
        </p:nvPicPr>
        <p:blipFill>
          <a:blip r:embed="rId3"/>
          <a:stretch>
            <a:fillRect/>
          </a:stretch>
        </p:blipFill>
        <p:spPr>
          <a:xfrm>
            <a:off x="5718928" y="4502491"/>
            <a:ext cx="2924175" cy="609600"/>
          </a:xfrm>
          <a:prstGeom prst="rect">
            <a:avLst/>
          </a:prstGeom>
        </p:spPr>
      </p:pic>
      <p:pic>
        <p:nvPicPr>
          <p:cNvPr id="10" name="Imagine 9">
            <a:extLst>
              <a:ext uri="{FF2B5EF4-FFF2-40B4-BE49-F238E27FC236}">
                <a16:creationId xmlns:a16="http://schemas.microsoft.com/office/drawing/2014/main" id="{C27BD30B-8DA8-B345-2BCE-AE55DD0D3765}"/>
              </a:ext>
            </a:extLst>
          </p:cNvPr>
          <p:cNvPicPr>
            <a:picLocks noChangeAspect="1"/>
          </p:cNvPicPr>
          <p:nvPr/>
        </p:nvPicPr>
        <p:blipFill>
          <a:blip r:embed="rId4"/>
          <a:stretch>
            <a:fillRect/>
          </a:stretch>
        </p:blipFill>
        <p:spPr>
          <a:xfrm>
            <a:off x="5751879" y="5290836"/>
            <a:ext cx="3362325" cy="600075"/>
          </a:xfrm>
          <a:prstGeom prst="rect">
            <a:avLst/>
          </a:prstGeom>
        </p:spPr>
      </p:pic>
      <p:sp>
        <p:nvSpPr>
          <p:cNvPr id="11" name="Rectangle 2">
            <a:extLst>
              <a:ext uri="{FF2B5EF4-FFF2-40B4-BE49-F238E27FC236}">
                <a16:creationId xmlns:a16="http://schemas.microsoft.com/office/drawing/2014/main" id="{95E4587B-5D7A-528A-8D2A-A3CB6BC45224}"/>
              </a:ext>
            </a:extLst>
          </p:cNvPr>
          <p:cNvSpPr>
            <a:spLocks noGrp="1" noChangeArrowheads="1"/>
          </p:cNvSpPr>
          <p:nvPr/>
        </p:nvSpPr>
        <p:spPr bwMode="auto">
          <a:xfrm>
            <a:off x="457200" y="-549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Summary (cont’d)</a:t>
            </a:r>
          </a:p>
        </p:txBody>
      </p:sp>
    </p:spTree>
    <p:extLst>
      <p:ext uri="{BB962C8B-B14F-4D97-AF65-F5344CB8AC3E}">
        <p14:creationId xmlns:p14="http://schemas.microsoft.com/office/powerpoint/2010/main" val="2267917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999D723F-7857-B12B-9855-E5B6EEB89CAB}"/>
              </a:ext>
            </a:extLst>
          </p:cNvPr>
          <p:cNvSpPr>
            <a:spLocks noGrp="1"/>
          </p:cNvSpPr>
          <p:nvPr>
            <p:ph type="sldNum" sz="quarter" idx="12"/>
          </p:nvPr>
        </p:nvSpPr>
        <p:spPr/>
        <p:txBody>
          <a:bodyPr/>
          <a:lstStyle/>
          <a:p>
            <a:pPr>
              <a:defRPr/>
            </a:pPr>
            <a:fld id="{ADB7B470-E9C1-4C1A-AB83-BBD69471C68F}" type="slidenum">
              <a:rPr lang="zh-CN" altLang="en-US" smtClean="0"/>
              <a:pPr>
                <a:defRPr/>
              </a:pPr>
              <a:t>43</a:t>
            </a:fld>
            <a:endParaRPr lang="zh-CN" altLang="en-US"/>
          </a:p>
        </p:txBody>
      </p:sp>
      <p:sp>
        <p:nvSpPr>
          <p:cNvPr id="4" name="Rectangle 2">
            <a:extLst>
              <a:ext uri="{FF2B5EF4-FFF2-40B4-BE49-F238E27FC236}">
                <a16:creationId xmlns:a16="http://schemas.microsoft.com/office/drawing/2014/main" id="{95E4587B-5D7A-528A-8D2A-A3CB6BC45224}"/>
              </a:ext>
            </a:extLst>
          </p:cNvPr>
          <p:cNvSpPr>
            <a:spLocks noGrp="1" noChangeArrowheads="1"/>
          </p:cNvSpPr>
          <p:nvPr/>
        </p:nvSpPr>
        <p:spPr bwMode="auto">
          <a:xfrm>
            <a:off x="925501" y="26064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Summary (cont’d)</a:t>
            </a:r>
          </a:p>
        </p:txBody>
      </p:sp>
      <p:sp>
        <p:nvSpPr>
          <p:cNvPr id="5" name="Rectangle 6">
            <a:extLst>
              <a:ext uri="{FF2B5EF4-FFF2-40B4-BE49-F238E27FC236}">
                <a16:creationId xmlns:a16="http://schemas.microsoft.com/office/drawing/2014/main" id="{B79E0ED1-FD4C-4971-5DAC-6785ADED3B33}"/>
              </a:ext>
            </a:extLst>
          </p:cNvPr>
          <p:cNvSpPr>
            <a:spLocks noGrp="1" noChangeArrowheads="1"/>
          </p:cNvSpPr>
          <p:nvPr/>
        </p:nvSpPr>
        <p:spPr bwMode="auto">
          <a:xfrm>
            <a:off x="457200" y="1219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b="1" dirty="0"/>
              <a:t>Relationship between </a:t>
            </a:r>
            <a:r>
              <a:rPr lang="en-US" altLang="en-US" sz="2800" b="1" i="1" dirty="0"/>
              <a:t>E</a:t>
            </a:r>
            <a:r>
              <a:rPr lang="en-US" altLang="en-US" sz="2800" b="1" baseline="-25000" dirty="0"/>
              <a:t>F</a:t>
            </a:r>
            <a:r>
              <a:rPr lang="en-US" altLang="en-US" sz="2800" b="1" dirty="0"/>
              <a:t> and </a:t>
            </a:r>
            <a:r>
              <a:rPr lang="en-US" altLang="en-US" sz="2800" b="1" i="1" dirty="0"/>
              <a:t>n</a:t>
            </a:r>
            <a:r>
              <a:rPr lang="en-US" altLang="en-US" sz="2800" b="1" dirty="0"/>
              <a:t>, </a:t>
            </a:r>
            <a:r>
              <a:rPr lang="en-US" altLang="en-US" sz="2800" b="1" i="1" dirty="0"/>
              <a:t>p </a:t>
            </a:r>
            <a:r>
              <a:rPr lang="en-US" altLang="en-US" sz="2800" b="1" dirty="0"/>
              <a:t>:</a:t>
            </a:r>
          </a:p>
          <a:p>
            <a:endParaRPr lang="en-US" altLang="en-US" sz="2800" b="1" i="1" dirty="0"/>
          </a:p>
          <a:p>
            <a:endParaRPr lang="en-US" altLang="en-US" sz="2800" b="1" i="1" dirty="0"/>
          </a:p>
          <a:p>
            <a:endParaRPr lang="en-US" altLang="en-US" sz="2800" b="1" i="1" dirty="0"/>
          </a:p>
          <a:p>
            <a:endParaRPr lang="en-US" altLang="en-US" sz="2800" b="1" i="1" dirty="0"/>
          </a:p>
          <a:p>
            <a:r>
              <a:rPr lang="en-US" altLang="en-US" sz="2800" b="1" dirty="0"/>
              <a:t>Intrinsic carrier concentration :</a:t>
            </a:r>
            <a:endParaRPr lang="ro-RO" altLang="en-US" sz="2800" b="1" dirty="0"/>
          </a:p>
          <a:p>
            <a:endParaRPr lang="en-US" altLang="en-US" sz="2800" b="1" dirty="0"/>
          </a:p>
          <a:p>
            <a:endParaRPr lang="en-US" altLang="en-US" sz="2800" b="1" dirty="0"/>
          </a:p>
          <a:p>
            <a:r>
              <a:rPr lang="en-US" altLang="en-US" sz="2800" b="1" dirty="0"/>
              <a:t>The intrinsic Fermi level, </a:t>
            </a:r>
            <a:r>
              <a:rPr lang="en-US" altLang="en-US" sz="2800" b="1" i="1" dirty="0"/>
              <a:t>E</a:t>
            </a:r>
            <a:r>
              <a:rPr lang="en-US" altLang="en-US" sz="2800" b="1" baseline="-25000" dirty="0"/>
              <a:t>i</a:t>
            </a:r>
            <a:r>
              <a:rPr lang="en-US" altLang="en-US" sz="2800" b="1" dirty="0"/>
              <a:t>, is located near </a:t>
            </a:r>
            <a:r>
              <a:rPr lang="en-US" altLang="en-US" sz="2800" b="1" dirty="0" err="1"/>
              <a:t>midgap</a:t>
            </a:r>
            <a:r>
              <a:rPr lang="en-US" altLang="en-US" sz="2800" b="1" dirty="0"/>
              <a:t>.</a:t>
            </a:r>
          </a:p>
        </p:txBody>
      </p:sp>
      <p:pic>
        <p:nvPicPr>
          <p:cNvPr id="7" name="Imagine 6">
            <a:extLst>
              <a:ext uri="{FF2B5EF4-FFF2-40B4-BE49-F238E27FC236}">
                <a16:creationId xmlns:a16="http://schemas.microsoft.com/office/drawing/2014/main" id="{9DF88479-8D47-CC31-5CD3-20C48BAD2EEC}"/>
              </a:ext>
            </a:extLst>
          </p:cNvPr>
          <p:cNvPicPr>
            <a:picLocks noChangeAspect="1"/>
          </p:cNvPicPr>
          <p:nvPr/>
        </p:nvPicPr>
        <p:blipFill>
          <a:blip r:embed="rId2"/>
          <a:stretch>
            <a:fillRect/>
          </a:stretch>
        </p:blipFill>
        <p:spPr>
          <a:xfrm>
            <a:off x="1259632" y="1916832"/>
            <a:ext cx="5524500" cy="695325"/>
          </a:xfrm>
          <a:prstGeom prst="rect">
            <a:avLst/>
          </a:prstGeom>
        </p:spPr>
      </p:pic>
      <p:pic>
        <p:nvPicPr>
          <p:cNvPr id="9" name="Imagine 8">
            <a:extLst>
              <a:ext uri="{FF2B5EF4-FFF2-40B4-BE49-F238E27FC236}">
                <a16:creationId xmlns:a16="http://schemas.microsoft.com/office/drawing/2014/main" id="{52E9FB66-07BB-95F2-62ED-FC36C8F28FBA}"/>
              </a:ext>
            </a:extLst>
          </p:cNvPr>
          <p:cNvPicPr>
            <a:picLocks noChangeAspect="1"/>
          </p:cNvPicPr>
          <p:nvPr/>
        </p:nvPicPr>
        <p:blipFill>
          <a:blip r:embed="rId3"/>
          <a:stretch>
            <a:fillRect/>
          </a:stretch>
        </p:blipFill>
        <p:spPr>
          <a:xfrm>
            <a:off x="1239243" y="2874107"/>
            <a:ext cx="5591175" cy="695325"/>
          </a:xfrm>
          <a:prstGeom prst="rect">
            <a:avLst/>
          </a:prstGeom>
        </p:spPr>
      </p:pic>
      <p:pic>
        <p:nvPicPr>
          <p:cNvPr id="11" name="Imagine 10">
            <a:extLst>
              <a:ext uri="{FF2B5EF4-FFF2-40B4-BE49-F238E27FC236}">
                <a16:creationId xmlns:a16="http://schemas.microsoft.com/office/drawing/2014/main" id="{8A550186-4251-3380-6B8C-7035B1AC342D}"/>
              </a:ext>
            </a:extLst>
          </p:cNvPr>
          <p:cNvPicPr>
            <a:picLocks noChangeAspect="1"/>
          </p:cNvPicPr>
          <p:nvPr/>
        </p:nvPicPr>
        <p:blipFill>
          <a:blip r:embed="rId4"/>
          <a:stretch>
            <a:fillRect/>
          </a:stretch>
        </p:blipFill>
        <p:spPr>
          <a:xfrm>
            <a:off x="2586037" y="4484212"/>
            <a:ext cx="3426123" cy="747667"/>
          </a:xfrm>
          <a:prstGeom prst="rect">
            <a:avLst/>
          </a:prstGeom>
        </p:spPr>
      </p:pic>
    </p:spTree>
    <p:extLst>
      <p:ext uri="{BB962C8B-B14F-4D97-AF65-F5344CB8AC3E}">
        <p14:creationId xmlns:p14="http://schemas.microsoft.com/office/powerpoint/2010/main" val="3846706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20512A75-3168-01FE-96D7-8E97B18A77A7}"/>
              </a:ext>
            </a:extLst>
          </p:cNvPr>
          <p:cNvSpPr>
            <a:spLocks noGrp="1"/>
          </p:cNvSpPr>
          <p:nvPr>
            <p:ph type="sldNum" sz="quarter" idx="12"/>
          </p:nvPr>
        </p:nvSpPr>
        <p:spPr/>
        <p:txBody>
          <a:bodyPr/>
          <a:lstStyle/>
          <a:p>
            <a:pPr>
              <a:defRPr/>
            </a:pPr>
            <a:fld id="{ADB7B470-E9C1-4C1A-AB83-BBD69471C68F}" type="slidenum">
              <a:rPr lang="zh-CN" altLang="en-US" smtClean="0"/>
              <a:pPr>
                <a:defRPr/>
              </a:pPr>
              <a:t>44</a:t>
            </a:fld>
            <a:endParaRPr lang="zh-CN" altLang="en-US"/>
          </a:p>
        </p:txBody>
      </p:sp>
      <p:sp>
        <p:nvSpPr>
          <p:cNvPr id="4" name="Rectangle 2">
            <a:extLst>
              <a:ext uri="{FF2B5EF4-FFF2-40B4-BE49-F238E27FC236}">
                <a16:creationId xmlns:a16="http://schemas.microsoft.com/office/drawing/2014/main" id="{B571ADD6-09C9-D27B-5D41-D7017BAE9BDB}"/>
              </a:ext>
            </a:extLst>
          </p:cNvPr>
          <p:cNvSpPr>
            <a:spLocks noGrp="1" noChangeArrowheads="1"/>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Summary (cont’d)</a:t>
            </a:r>
          </a:p>
        </p:txBody>
      </p:sp>
      <p:sp>
        <p:nvSpPr>
          <p:cNvPr id="5" name="Rectangle 3">
            <a:extLst>
              <a:ext uri="{FF2B5EF4-FFF2-40B4-BE49-F238E27FC236}">
                <a16:creationId xmlns:a16="http://schemas.microsoft.com/office/drawing/2014/main" id="{0EE6A1D6-683C-579F-276A-9D91FE7EDA84}"/>
              </a:ext>
            </a:extLst>
          </p:cNvPr>
          <p:cNvSpPr txBox="1">
            <a:spLocks noChangeArrowheads="1"/>
          </p:cNvSpPr>
          <p:nvPr/>
        </p:nvSpPr>
        <p:spPr bwMode="auto">
          <a:xfrm>
            <a:off x="571500" y="1988840"/>
            <a:ext cx="8229600" cy="471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2800" dirty="0"/>
              <a:t>If the dopant concentration exceeds 10</a:t>
            </a:r>
            <a:r>
              <a:rPr lang="en-US" sz="2800" baseline="30000" dirty="0"/>
              <a:t>18</a:t>
            </a:r>
            <a:r>
              <a:rPr lang="en-US" sz="2800" dirty="0"/>
              <a:t> cm</a:t>
            </a:r>
            <a:r>
              <a:rPr lang="en-US" sz="2800" baseline="30000" dirty="0"/>
              <a:t>-3</a:t>
            </a:r>
            <a:r>
              <a:rPr lang="en-US" sz="2800" dirty="0"/>
              <a:t>, </a:t>
            </a:r>
            <a:r>
              <a:rPr lang="ro-RO" sz="2800" dirty="0"/>
              <a:t>S </a:t>
            </a:r>
            <a:r>
              <a:rPr lang="en-US" sz="2800" dirty="0"/>
              <a:t>is said to be degenerately doped.</a:t>
            </a:r>
            <a:endParaRPr lang="ro-RO" sz="2800" dirty="0"/>
          </a:p>
          <a:p>
            <a:pPr>
              <a:defRPr/>
            </a:pPr>
            <a:endParaRPr lang="en-US" sz="2800" dirty="0"/>
          </a:p>
          <a:p>
            <a:pPr lvl="1">
              <a:defRPr/>
            </a:pPr>
            <a:r>
              <a:rPr lang="ro-RO" sz="2400" dirty="0"/>
              <a:t>- </a:t>
            </a:r>
            <a:r>
              <a:rPr lang="en-US" sz="2400" dirty="0"/>
              <a:t>The simple formulas relating </a:t>
            </a:r>
            <a:r>
              <a:rPr lang="en-US" sz="2400" i="1" dirty="0"/>
              <a:t>n</a:t>
            </a:r>
            <a:r>
              <a:rPr lang="en-US" sz="2400" dirty="0"/>
              <a:t> and </a:t>
            </a:r>
            <a:r>
              <a:rPr lang="en-US" sz="2400" i="1" dirty="0"/>
              <a:t>p</a:t>
            </a:r>
            <a:r>
              <a:rPr lang="en-US" sz="2400" dirty="0"/>
              <a:t> exponentially to </a:t>
            </a:r>
            <a:r>
              <a:rPr lang="ro-RO" sz="2400" dirty="0"/>
              <a:t> </a:t>
            </a:r>
          </a:p>
          <a:p>
            <a:pPr lvl="1">
              <a:defRPr/>
            </a:pPr>
            <a:endParaRPr lang="ro-RO" i="1" dirty="0"/>
          </a:p>
          <a:p>
            <a:pPr lvl="1">
              <a:defRPr/>
            </a:pPr>
            <a:r>
              <a:rPr lang="ro-RO" sz="2400" i="1" dirty="0"/>
              <a:t>   </a:t>
            </a:r>
            <a:r>
              <a:rPr lang="en-US" sz="2400" i="1" dirty="0"/>
              <a:t>E</a:t>
            </a:r>
            <a:r>
              <a:rPr lang="en-US" sz="2400" baseline="-25000" dirty="0"/>
              <a:t>F</a:t>
            </a:r>
            <a:r>
              <a:rPr lang="en-US" sz="2400" dirty="0"/>
              <a:t> are not valid in this case.</a:t>
            </a:r>
            <a:endParaRPr lang="ro-RO" sz="2400" dirty="0"/>
          </a:p>
          <a:p>
            <a:pPr lvl="1">
              <a:defRPr/>
            </a:pPr>
            <a:endParaRPr lang="en-US" sz="2400" b="1" dirty="0"/>
          </a:p>
          <a:p>
            <a:pPr marL="0" indent="0" algn="ctr">
              <a:lnSpc>
                <a:spcPct val="150000"/>
              </a:lnSpc>
              <a:spcBef>
                <a:spcPts val="0"/>
              </a:spcBef>
              <a:buFont typeface="Arial" charset="0"/>
              <a:buNone/>
              <a:defRPr/>
            </a:pPr>
            <a:r>
              <a:rPr lang="en-US" sz="2800" b="1" dirty="0">
                <a:solidFill>
                  <a:srgbClr val="FF0000"/>
                </a:solidFill>
              </a:rPr>
              <a:t>For </a:t>
            </a:r>
            <a:r>
              <a:rPr lang="en-US" sz="2800" b="1" dirty="0">
                <a:solidFill>
                  <a:srgbClr val="FF0000"/>
                </a:solidFill>
                <a:sym typeface="Wingdings" pitchFamily="2" charset="2"/>
              </a:rPr>
              <a:t>degenerately doped n-type (n+) Si:  </a:t>
            </a:r>
            <a:r>
              <a:rPr lang="en-US" sz="2800" b="1" i="1" dirty="0">
                <a:solidFill>
                  <a:srgbClr val="FF0000"/>
                </a:solidFill>
                <a:sym typeface="Wingdings" pitchFamily="2" charset="2"/>
              </a:rPr>
              <a:t>E</a:t>
            </a:r>
            <a:r>
              <a:rPr lang="en-US" sz="2800" b="1" baseline="-25000" dirty="0">
                <a:solidFill>
                  <a:srgbClr val="FF0000"/>
                </a:solidFill>
                <a:sym typeface="Wingdings" pitchFamily="2" charset="2"/>
              </a:rPr>
              <a:t>F</a:t>
            </a:r>
            <a:r>
              <a:rPr lang="en-US" sz="2800" b="1" dirty="0">
                <a:solidFill>
                  <a:srgbClr val="FF0000"/>
                </a:solidFill>
                <a:sym typeface="Wingdings" pitchFamily="2" charset="2"/>
              </a:rPr>
              <a:t> </a:t>
            </a:r>
            <a:r>
              <a:rPr lang="en-US" sz="2800" b="1" dirty="0">
                <a:solidFill>
                  <a:srgbClr val="FF0000"/>
                </a:solidFill>
                <a:sym typeface="Symbol" pitchFamily="18" charset="2"/>
              </a:rPr>
              <a:t></a:t>
            </a:r>
            <a:r>
              <a:rPr lang="en-US" sz="2800" b="1" dirty="0">
                <a:solidFill>
                  <a:srgbClr val="FF0000"/>
                </a:solidFill>
                <a:sym typeface="Wingdings" pitchFamily="2" charset="2"/>
              </a:rPr>
              <a:t> </a:t>
            </a:r>
            <a:r>
              <a:rPr lang="en-US" sz="2800" b="1" i="1" dirty="0" err="1">
                <a:solidFill>
                  <a:srgbClr val="FF0000"/>
                </a:solidFill>
                <a:sym typeface="Wingdings" pitchFamily="2" charset="2"/>
              </a:rPr>
              <a:t>E</a:t>
            </a:r>
            <a:r>
              <a:rPr lang="en-US" sz="2800" b="1" baseline="-25000" dirty="0" err="1">
                <a:solidFill>
                  <a:srgbClr val="FF0000"/>
                </a:solidFill>
                <a:sym typeface="Wingdings" pitchFamily="2" charset="2"/>
              </a:rPr>
              <a:t>c</a:t>
            </a:r>
            <a:endParaRPr lang="en-US" sz="2800" b="1" baseline="-25000" dirty="0">
              <a:solidFill>
                <a:srgbClr val="FF0000"/>
              </a:solidFill>
              <a:sym typeface="Wingdings" pitchFamily="2" charset="2"/>
            </a:endParaRPr>
          </a:p>
          <a:p>
            <a:pPr marL="0" indent="0" algn="ctr">
              <a:lnSpc>
                <a:spcPct val="150000"/>
              </a:lnSpc>
              <a:spcBef>
                <a:spcPts val="0"/>
              </a:spcBef>
              <a:buFont typeface="Arial" charset="0"/>
              <a:buNone/>
              <a:defRPr/>
            </a:pPr>
            <a:r>
              <a:rPr lang="en-US" sz="2800" b="1" dirty="0">
                <a:solidFill>
                  <a:srgbClr val="FF0000"/>
                </a:solidFill>
                <a:sym typeface="Wingdings" pitchFamily="2" charset="2"/>
              </a:rPr>
              <a:t>For degenerately doped p-type (p+) Si:  </a:t>
            </a:r>
            <a:r>
              <a:rPr lang="en-US" sz="2800" b="1" i="1" dirty="0">
                <a:solidFill>
                  <a:srgbClr val="FF0000"/>
                </a:solidFill>
                <a:sym typeface="Wingdings" pitchFamily="2" charset="2"/>
              </a:rPr>
              <a:t>E</a:t>
            </a:r>
            <a:r>
              <a:rPr lang="en-US" sz="2800" b="1" baseline="-25000" dirty="0">
                <a:solidFill>
                  <a:srgbClr val="FF0000"/>
                </a:solidFill>
                <a:sym typeface="Wingdings" pitchFamily="2" charset="2"/>
              </a:rPr>
              <a:t>F</a:t>
            </a:r>
            <a:r>
              <a:rPr lang="en-US" sz="2800" b="1" dirty="0">
                <a:solidFill>
                  <a:srgbClr val="FF0000"/>
                </a:solidFill>
                <a:sym typeface="Wingdings" pitchFamily="2" charset="2"/>
              </a:rPr>
              <a:t> </a:t>
            </a:r>
            <a:r>
              <a:rPr lang="en-US" sz="2800" b="1" dirty="0">
                <a:solidFill>
                  <a:srgbClr val="FF0000"/>
                </a:solidFill>
                <a:sym typeface="Symbol" pitchFamily="18" charset="2"/>
              </a:rPr>
              <a:t></a:t>
            </a:r>
            <a:r>
              <a:rPr lang="en-US" sz="2800" b="1" dirty="0">
                <a:solidFill>
                  <a:srgbClr val="FF0000"/>
                </a:solidFill>
                <a:sym typeface="Wingdings" pitchFamily="2" charset="2"/>
              </a:rPr>
              <a:t> </a:t>
            </a:r>
            <a:r>
              <a:rPr lang="en-US" sz="2800" b="1" i="1" dirty="0" err="1">
                <a:solidFill>
                  <a:srgbClr val="FF0000"/>
                </a:solidFill>
                <a:sym typeface="Wingdings" pitchFamily="2" charset="2"/>
              </a:rPr>
              <a:t>E</a:t>
            </a:r>
            <a:r>
              <a:rPr lang="en-US" sz="2800" b="1" baseline="-25000" dirty="0" err="1">
                <a:solidFill>
                  <a:srgbClr val="FF0000"/>
                </a:solidFill>
                <a:sym typeface="Wingdings" pitchFamily="2" charset="2"/>
              </a:rPr>
              <a:t>v</a:t>
            </a:r>
            <a:endParaRPr lang="en-US" sz="2800" b="1" baseline="-25000" dirty="0">
              <a:solidFill>
                <a:srgbClr val="FF0000"/>
              </a:solidFill>
              <a:sym typeface="Wingdings" pitchFamily="2" charset="2"/>
            </a:endParaRPr>
          </a:p>
        </p:txBody>
      </p:sp>
    </p:spTree>
    <p:extLst>
      <p:ext uri="{BB962C8B-B14F-4D97-AF65-F5344CB8AC3E}">
        <p14:creationId xmlns:p14="http://schemas.microsoft.com/office/powerpoint/2010/main" val="773590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114300"/>
            <a:ext cx="7772400" cy="1143000"/>
          </a:xfrm>
        </p:spPr>
        <p:txBody>
          <a:bodyPr/>
          <a:lstStyle/>
          <a:p>
            <a:r>
              <a:rPr lang="ro-RO" altLang="en-US" dirty="0"/>
              <a:t>Concentrația electronilor liberi la o temperatură dată pentru </a:t>
            </a:r>
            <a:r>
              <a:rPr lang="ro-RO" altLang="en-US" dirty="0">
                <a:solidFill>
                  <a:srgbClr val="FF0000"/>
                </a:solidFill>
              </a:rPr>
              <a:t>Si</a:t>
            </a:r>
            <a:endParaRPr lang="en-GB" altLang="en-US" dirty="0">
              <a:solidFill>
                <a:srgbClr val="FF0000"/>
              </a:solidFill>
            </a:endParaRPr>
          </a:p>
        </p:txBody>
      </p:sp>
      <p:sp>
        <p:nvSpPr>
          <p:cNvPr id="35843"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D46E2DC-8119-4863-A45E-C8563ADCE322}" type="slidenum">
              <a:rPr lang="zh-CN" altLang="en-US" sz="1400" smtClean="0"/>
              <a:pPr>
                <a:spcBef>
                  <a:spcPct val="0"/>
                </a:spcBef>
                <a:buFontTx/>
                <a:buNone/>
              </a:pPr>
              <a:t>45</a:t>
            </a:fld>
            <a:endParaRPr lang="zh-CN" altLang="en-US" sz="1400"/>
          </a:p>
        </p:txBody>
      </p:sp>
      <p:sp>
        <p:nvSpPr>
          <p:cNvPr id="6" name="Oval 6"/>
          <p:cNvSpPr>
            <a:spLocks noChangeArrowheads="1"/>
          </p:cNvSpPr>
          <p:nvPr/>
        </p:nvSpPr>
        <p:spPr bwMode="auto">
          <a:xfrm>
            <a:off x="1547664" y="1371600"/>
            <a:ext cx="6758136" cy="25614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defRPr/>
            </a:pPr>
            <a:endParaRPr lang="ru-RU" altLang="en-US" kern="0">
              <a:solidFill>
                <a:srgbClr val="000000"/>
              </a:solidFill>
            </a:endParaRPr>
          </a:p>
        </p:txBody>
      </p:sp>
      <p:graphicFrame>
        <p:nvGraphicFramePr>
          <p:cNvPr id="35845" name="Object 4"/>
          <p:cNvGraphicFramePr>
            <a:graphicFrameLocks noChangeAspect="1"/>
          </p:cNvGraphicFramePr>
          <p:nvPr>
            <p:extLst>
              <p:ext uri="{D42A27DB-BD31-4B8C-83A1-F6EECF244321}">
                <p14:modId xmlns:p14="http://schemas.microsoft.com/office/powerpoint/2010/main" val="2985119954"/>
              </p:ext>
            </p:extLst>
          </p:nvPr>
        </p:nvGraphicFramePr>
        <p:xfrm>
          <a:off x="2555776" y="1844676"/>
          <a:ext cx="4446687" cy="1893794"/>
        </p:xfrm>
        <a:graphic>
          <a:graphicData uri="http://schemas.openxmlformats.org/presentationml/2006/ole">
            <mc:AlternateContent xmlns:mc="http://schemas.openxmlformats.org/markup-compatibility/2006">
              <mc:Choice xmlns:v="urn:schemas-microsoft-com:vml" Requires="v">
                <p:oleObj name="Equation" r:id="rId2" imgW="2590800" imgH="1143000" progId="Equation.3">
                  <p:embed/>
                </p:oleObj>
              </mc:Choice>
              <mc:Fallback>
                <p:oleObj name="Equation" r:id="rId2" imgW="2590800" imgH="1143000" progId="Equation.3">
                  <p:embed/>
                  <p:pic>
                    <p:nvPicPr>
                      <p:cNvPr id="3584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844676"/>
                        <a:ext cx="4446687" cy="1893794"/>
                      </a:xfrm>
                      <a:prstGeom prst="rect">
                        <a:avLst/>
                      </a:prstGeom>
                      <a:noFill/>
                      <a:ln>
                        <a:noFill/>
                      </a:ln>
                    </p:spPr>
                  </p:pic>
                </p:oleObj>
              </mc:Fallback>
            </mc:AlternateContent>
          </a:graphicData>
        </a:graphic>
      </p:graphicFrame>
      <p:sp>
        <p:nvSpPr>
          <p:cNvPr id="35846" name="Rectangle 3"/>
          <p:cNvSpPr txBox="1">
            <a:spLocks noChangeArrowheads="1"/>
          </p:cNvSpPr>
          <p:nvPr/>
        </p:nvSpPr>
        <p:spPr bwMode="auto">
          <a:xfrm>
            <a:off x="395536" y="3801971"/>
            <a:ext cx="8352928" cy="1286619"/>
          </a:xfrm>
          <a:prstGeom prst="rect">
            <a:avLst/>
          </a:prstGeom>
          <a:noFill/>
          <a:ln w="12700" cap="rnd">
            <a:solidFill>
              <a:srgbClr val="000000"/>
            </a:solidFill>
            <a:prstDash val="sysDot"/>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Clr>
                <a:srgbClr val="FF0000"/>
              </a:buClr>
              <a:buFont typeface="Wingdings" panose="05000000000000000000" pitchFamily="2" charset="2"/>
              <a:buChar char="Ø"/>
            </a:pPr>
            <a:r>
              <a:rPr lang="en-US" altLang="ru-RU" sz="1800" b="1" i="1" dirty="0" err="1">
                <a:solidFill>
                  <a:srgbClr val="000000"/>
                </a:solidFill>
                <a:latin typeface="Arial" panose="020B0604020202020204" pitchFamily="34" charset="0"/>
              </a:rPr>
              <a:t>E</a:t>
            </a:r>
            <a:r>
              <a:rPr lang="en-US" altLang="ru-RU" sz="1800" b="1" i="1" baseline="-25000" dirty="0" err="1">
                <a:solidFill>
                  <a:srgbClr val="000000"/>
                </a:solidFill>
                <a:latin typeface="Arial" panose="020B0604020202020204" pitchFamily="34" charset="0"/>
              </a:rPr>
              <a:t>g</a:t>
            </a:r>
            <a:r>
              <a:rPr lang="en-US" altLang="ru-RU" sz="1800" b="1" dirty="0">
                <a:solidFill>
                  <a:srgbClr val="000000"/>
                </a:solidFill>
                <a:latin typeface="Arial" panose="020B0604020202020204" pitchFamily="34" charset="0"/>
              </a:rPr>
              <a:t>, </a:t>
            </a:r>
            <a:r>
              <a:rPr lang="ro-RO" altLang="ru-RU" sz="1800" b="1" dirty="0">
                <a:solidFill>
                  <a:srgbClr val="000000"/>
                </a:solidFill>
                <a:latin typeface="Arial" panose="020B0604020202020204" pitchFamily="34" charset="0"/>
              </a:rPr>
              <a:t>determină ce efort (energie) este necesară ca să fie ruptă legătura covalentă a electronului ca el să devină liber.</a:t>
            </a:r>
          </a:p>
          <a:p>
            <a:pPr eaLnBrk="1" hangingPunct="1">
              <a:buClr>
                <a:srgbClr val="FF0000"/>
              </a:buClr>
              <a:buFont typeface="Wingdings" panose="05000000000000000000" pitchFamily="2" charset="2"/>
              <a:buChar char="Ø"/>
            </a:pPr>
            <a:r>
              <a:rPr lang="ro-RO" altLang="ru-RU" sz="1800" b="1" dirty="0">
                <a:solidFill>
                  <a:srgbClr val="000000"/>
                </a:solidFill>
                <a:latin typeface="Arial" panose="020B0604020202020204" pitchFamily="34" charset="0"/>
              </a:rPr>
              <a:t>Există o relație exponențială între densitatea electronilor liberi și energia benzii interzise</a:t>
            </a:r>
            <a:endParaRPr lang="en-US" altLang="ru-RU" sz="1800" b="1" dirty="0">
              <a:solidFill>
                <a:srgbClr val="000000"/>
              </a:solidFill>
              <a:latin typeface="Arial" panose="020B0604020202020204" pitchFamily="34" charset="0"/>
            </a:endParaRPr>
          </a:p>
        </p:txBody>
      </p:sp>
      <p:sp>
        <p:nvSpPr>
          <p:cNvPr id="7" name="Content Placeholder 2"/>
          <p:cNvSpPr txBox="1">
            <a:spLocks/>
          </p:cNvSpPr>
          <p:nvPr/>
        </p:nvSpPr>
        <p:spPr bwMode="auto">
          <a:xfrm>
            <a:off x="643372" y="5152091"/>
            <a:ext cx="6016860" cy="15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ro-RO" sz="2200" dirty="0"/>
              <a:t>În Si intrinsec: î</a:t>
            </a:r>
            <a:r>
              <a:rPr lang="en-US" sz="2200" dirty="0"/>
              <a:t>n </a:t>
            </a:r>
            <a:r>
              <a:rPr lang="en-US" sz="2200" dirty="0" err="1"/>
              <a:t>echilibru</a:t>
            </a:r>
            <a:r>
              <a:rPr lang="en-US" sz="2200" dirty="0"/>
              <a:t> </a:t>
            </a:r>
            <a:r>
              <a:rPr lang="en-US" sz="2200" dirty="0" err="1"/>
              <a:t>termic</a:t>
            </a:r>
            <a:r>
              <a:rPr lang="en-US" sz="2200" dirty="0"/>
              <a:t> </a:t>
            </a:r>
            <a:r>
              <a:rPr lang="ro-RO" sz="2200" dirty="0"/>
              <a:t> </a:t>
            </a:r>
            <a:r>
              <a:rPr lang="ro-RO" sz="2200" b="1" dirty="0"/>
              <a:t>n=n</a:t>
            </a:r>
            <a:r>
              <a:rPr lang="ro-RO" sz="2200" b="1" baseline="-25000" dirty="0"/>
              <a:t>o</a:t>
            </a:r>
            <a:r>
              <a:rPr lang="ro-RO" sz="2200" b="1" dirty="0"/>
              <a:t> și p=p</a:t>
            </a:r>
            <a:r>
              <a:rPr lang="ro-RO" sz="2200" b="1" baseline="-25000" dirty="0"/>
              <a:t>o</a:t>
            </a:r>
          </a:p>
          <a:p>
            <a:pPr>
              <a:defRPr/>
            </a:pPr>
            <a:r>
              <a:rPr lang="ro-RO" sz="2200" baseline="-25000" dirty="0"/>
              <a:t>(n, p – concentrația electronilor și golurilor de conducție)</a:t>
            </a:r>
          </a:p>
          <a:p>
            <a:pPr marL="0" indent="0">
              <a:buFontTx/>
              <a:buNone/>
              <a:defRPr/>
            </a:pPr>
            <a:r>
              <a:rPr lang="ro-RO" sz="2200" dirty="0"/>
              <a:t>și                   </a:t>
            </a:r>
            <a:r>
              <a:rPr lang="ro-RO" sz="2200" baseline="-25000" dirty="0"/>
              <a:t> </a:t>
            </a:r>
            <a:r>
              <a:rPr lang="ro-RO" sz="2200" b="1" dirty="0"/>
              <a:t>n</a:t>
            </a:r>
            <a:r>
              <a:rPr lang="ro-RO" sz="2200" b="1" baseline="-25000" dirty="0"/>
              <a:t>o = </a:t>
            </a:r>
            <a:r>
              <a:rPr lang="ro-RO" sz="2200" b="1" dirty="0"/>
              <a:t>p</a:t>
            </a:r>
            <a:r>
              <a:rPr lang="ro-RO" sz="2200" b="1" baseline="-25000" dirty="0"/>
              <a:t>o</a:t>
            </a:r>
            <a:r>
              <a:rPr lang="ro-RO" sz="2200" b="1" dirty="0"/>
              <a:t> = n</a:t>
            </a:r>
            <a:r>
              <a:rPr lang="ro-RO" sz="2200" b="1" baseline="-25000" dirty="0"/>
              <a:t>i</a:t>
            </a:r>
            <a:r>
              <a:rPr lang="ro-RO" sz="2200" b="1" dirty="0"/>
              <a:t>(T)</a:t>
            </a:r>
          </a:p>
          <a:p>
            <a:pPr marL="0" indent="0" algn="ctr">
              <a:buFontTx/>
              <a:buNone/>
              <a:defRPr/>
            </a:pPr>
            <a:r>
              <a:rPr lang="ro-RO" sz="2200" b="1" dirty="0"/>
              <a:t>n</a:t>
            </a:r>
            <a:r>
              <a:rPr lang="ro-RO" sz="2200" b="1" baseline="-25000" dirty="0"/>
              <a:t>i</a:t>
            </a:r>
            <a:r>
              <a:rPr lang="ro-RO" sz="2200" b="1" dirty="0"/>
              <a:t>(T) = f (T)</a:t>
            </a:r>
            <a:r>
              <a:rPr lang="ro-RO" sz="2200" b="1" baseline="30000" dirty="0"/>
              <a:t>-3/2</a:t>
            </a:r>
            <a:r>
              <a:rPr lang="ro-RO" sz="2200" b="1" dirty="0"/>
              <a:t>exp (-Eg/2kT)</a:t>
            </a:r>
          </a:p>
        </p:txBody>
      </p:sp>
      <p:sp>
        <p:nvSpPr>
          <p:cNvPr id="8" name="Rectangle 7"/>
          <p:cNvSpPr/>
          <p:nvPr/>
        </p:nvSpPr>
        <p:spPr>
          <a:xfrm>
            <a:off x="6136048" y="5723234"/>
            <a:ext cx="2860079" cy="923330"/>
          </a:xfrm>
          <a:prstGeom prst="rect">
            <a:avLst/>
          </a:prstGeom>
        </p:spPr>
        <p:txBody>
          <a:bodyPr wrap="square">
            <a:spAutoFit/>
          </a:bodyPr>
          <a:lstStyle/>
          <a:p>
            <a:r>
              <a:rPr lang="ro-RO" altLang="zh-CN" sz="1800" dirty="0">
                <a:solidFill>
                  <a:srgbClr val="FF0000"/>
                </a:solidFill>
                <a:ea typeface="宋体" panose="02010600030101010101" pitchFamily="2" charset="-122"/>
              </a:rPr>
              <a:t>La </a:t>
            </a:r>
            <a:r>
              <a:rPr lang="ro-RO" altLang="zh-CN" sz="1800" b="1" dirty="0">
                <a:solidFill>
                  <a:srgbClr val="FF0000"/>
                </a:solidFill>
                <a:ea typeface="宋体" panose="02010600030101010101" pitchFamily="2" charset="-122"/>
              </a:rPr>
              <a:t>T</a:t>
            </a:r>
            <a:r>
              <a:rPr lang="ro-RO" altLang="zh-CN" sz="1800" dirty="0">
                <a:solidFill>
                  <a:srgbClr val="FF0000"/>
                </a:solidFill>
                <a:ea typeface="宋体" panose="02010600030101010101" pitchFamily="2" charset="-122"/>
              </a:rPr>
              <a:t> de cameră numai unu</a:t>
            </a:r>
            <a:r>
              <a:rPr lang="en-US" altLang="zh-CN" sz="1800" dirty="0">
                <a:solidFill>
                  <a:srgbClr val="FF0000"/>
                </a:solidFill>
                <a:ea typeface="宋体" panose="02010600030101010101" pitchFamily="2" charset="-122"/>
              </a:rPr>
              <a:t>l</a:t>
            </a:r>
            <a:r>
              <a:rPr lang="ro-RO" altLang="zh-CN" sz="1800" dirty="0">
                <a:solidFill>
                  <a:srgbClr val="FF0000"/>
                </a:solidFill>
                <a:ea typeface="宋体" panose="02010600030101010101" pitchFamily="2" charset="-122"/>
              </a:rPr>
              <a:t> din un miliard de atomi este ionizat</a:t>
            </a:r>
            <a:endParaRPr lang="en-US" sz="1800" dirty="0">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GB" altLang="en-US"/>
          </a:p>
        </p:txBody>
      </p:sp>
      <p:sp>
        <p:nvSpPr>
          <p:cNvPr id="36867"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EE999C8-4CCA-4849-AD28-43F52C18C7F1}" type="slidenum">
              <a:rPr lang="zh-CN" altLang="en-US" sz="1400" smtClean="0"/>
              <a:pPr>
                <a:spcBef>
                  <a:spcPct val="0"/>
                </a:spcBef>
                <a:buFontTx/>
                <a:buNone/>
              </a:pPr>
              <a:t>46</a:t>
            </a:fld>
            <a:endParaRPr lang="zh-CN" altLang="en-US" sz="1400"/>
          </a:p>
        </p:txBody>
      </p:sp>
      <p:pic>
        <p:nvPicPr>
          <p:cNvPr id="36868"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2238" y="609600"/>
            <a:ext cx="8899525" cy="535146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996F839-4C6D-44B5-8D7D-53BB1161299D}" type="slidenum">
              <a:rPr lang="zh-CN" altLang="en-US" sz="1400" smtClean="0"/>
              <a:pPr>
                <a:spcBef>
                  <a:spcPct val="0"/>
                </a:spcBef>
                <a:buFontTx/>
                <a:buNone/>
              </a:pPr>
              <a:t>47</a:t>
            </a:fld>
            <a:endParaRPr lang="zh-CN" altLang="en-US" sz="1400"/>
          </a:p>
        </p:txBody>
      </p:sp>
      <p:sp>
        <p:nvSpPr>
          <p:cNvPr id="26627"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a:ea typeface="宋体" panose="02010600030101010101" pitchFamily="2" charset="-122"/>
              </a:rPr>
              <a:t>SC intrinsec </a:t>
            </a:r>
            <a:r>
              <a:rPr lang="en-US" altLang="zh-CN" sz="3600">
                <a:ea typeface="宋体" panose="02010600030101010101" pitchFamily="2" charset="-122"/>
              </a:rPr>
              <a:t>(cont’d)</a:t>
            </a:r>
          </a:p>
        </p:txBody>
      </p:sp>
      <p:pic>
        <p:nvPicPr>
          <p:cNvPr id="72708" name="Picture 4" descr="http://hyperphysics.phy-astr.gsu.edu/hbase/Solids/imgsol/intr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865" y="1671685"/>
            <a:ext cx="4360557" cy="36295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12247" y="5662027"/>
            <a:ext cx="5488234" cy="830997"/>
          </a:xfrm>
          <a:prstGeom prst="rect">
            <a:avLst/>
          </a:prstGeom>
        </p:spPr>
        <p:txBody>
          <a:bodyPr wrap="none">
            <a:spAutoFit/>
          </a:bodyPr>
          <a:lstStyle/>
          <a:p>
            <a:r>
              <a:rPr lang="ro-RO" b="1" dirty="0">
                <a:solidFill>
                  <a:srgbClr val="FF0000"/>
                </a:solidFill>
              </a:rPr>
              <a:t>Pentru T &gt; 0K</a:t>
            </a:r>
          </a:p>
          <a:p>
            <a:r>
              <a:rPr lang="ro-RO" b="1" dirty="0">
                <a:solidFill>
                  <a:srgbClr val="FF0000"/>
                </a:solidFill>
              </a:rPr>
              <a:t>Notă: partea cubului de Si are 0,543 nm </a:t>
            </a:r>
          </a:p>
        </p:txBody>
      </p:sp>
      <p:pic>
        <p:nvPicPr>
          <p:cNvPr id="72710" name="Picture 6" descr="https://www.pveducation.org/sites/default/files/PVCDROM/PN-Junction/Images/BOND-SI.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27203"/>
            <a:ext cx="4322950" cy="338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52CCABA-88A7-4C91-B65A-46E88585876E}" type="slidenum">
              <a:rPr lang="zh-CN" altLang="en-US" sz="1400" smtClean="0"/>
              <a:pPr>
                <a:spcBef>
                  <a:spcPct val="0"/>
                </a:spcBef>
                <a:buFontTx/>
                <a:buNone/>
              </a:pPr>
              <a:t>48</a:t>
            </a:fld>
            <a:endParaRPr lang="zh-CN" altLang="en-US" sz="1400"/>
          </a:p>
        </p:txBody>
      </p:sp>
      <p:sp>
        <p:nvSpPr>
          <p:cNvPr id="29699"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dirty="0">
                <a:ea typeface="宋体" panose="02010600030101010101" pitchFamily="2" charset="-122"/>
              </a:rPr>
              <a:t>SC intrinsec </a:t>
            </a:r>
            <a:r>
              <a:rPr lang="en-US" altLang="zh-CN" sz="3600" dirty="0">
                <a:ea typeface="宋体" panose="02010600030101010101" pitchFamily="2" charset="-122"/>
              </a:rPr>
              <a:t>(cont’d)</a:t>
            </a:r>
          </a:p>
        </p:txBody>
      </p:sp>
      <p:sp>
        <p:nvSpPr>
          <p:cNvPr id="29700" name="Rectangle 4"/>
          <p:cNvSpPr>
            <a:spLocks noGrp="1" noChangeArrowheads="1"/>
          </p:cNvSpPr>
          <p:nvPr>
            <p:ph type="body" idx="1"/>
          </p:nvPr>
        </p:nvSpPr>
        <p:spPr>
          <a:xfrm>
            <a:off x="-23133" y="3933056"/>
            <a:ext cx="8941729" cy="4267200"/>
          </a:xfrm>
        </p:spPr>
        <p:txBody>
          <a:bodyPr/>
          <a:lstStyle/>
          <a:p>
            <a:pPr eaLnBrk="1" hangingPunct="1">
              <a:lnSpc>
                <a:spcPct val="90000"/>
              </a:lnSpc>
            </a:pPr>
            <a:r>
              <a:rPr lang="ro-RO" altLang="zh-CN" sz="2800" dirty="0">
                <a:ea typeface="宋体" panose="02010600030101010101" pitchFamily="2" charset="-122"/>
              </a:rPr>
              <a:t>Termoionizarea</a:t>
            </a:r>
            <a:endParaRPr lang="en-US" altLang="zh-CN" sz="2800" dirty="0">
              <a:ea typeface="宋体" panose="02010600030101010101" pitchFamily="2" charset="-122"/>
            </a:endParaRPr>
          </a:p>
          <a:p>
            <a:pPr lvl="2" eaLnBrk="1" hangingPunct="1">
              <a:lnSpc>
                <a:spcPct val="90000"/>
              </a:lnSpc>
              <a:buClr>
                <a:schemeClr val="accent2"/>
              </a:buClr>
              <a:buFont typeface="Wingdings" panose="05000000000000000000" pitchFamily="2" charset="2"/>
              <a:buChar char="Ø"/>
            </a:pPr>
            <a:r>
              <a:rPr lang="ro-RO" altLang="zh-CN" i="1" dirty="0">
                <a:ea typeface="宋体" panose="02010600030101010101" pitchFamily="2" charset="-122"/>
              </a:rPr>
              <a:t>Electronii liberi</a:t>
            </a:r>
            <a:r>
              <a:rPr lang="en-US" altLang="zh-CN" i="1" dirty="0">
                <a:ea typeface="宋体" panose="02010600030101010101" pitchFamily="2" charset="-122"/>
              </a:rPr>
              <a:t>---</a:t>
            </a:r>
            <a:r>
              <a:rPr lang="en-US" altLang="zh-CN" dirty="0" err="1">
                <a:ea typeface="宋体" panose="02010600030101010101" pitchFamily="2" charset="-122"/>
              </a:rPr>
              <a:t>produ</a:t>
            </a:r>
            <a:r>
              <a:rPr lang="ro-RO" altLang="zh-CN" dirty="0">
                <a:ea typeface="宋体" panose="02010600030101010101" pitchFamily="2" charset="-122"/>
              </a:rPr>
              <a:t>și prin termoionizare</a:t>
            </a:r>
            <a:r>
              <a:rPr lang="en-US" altLang="zh-CN" dirty="0">
                <a:ea typeface="宋体" panose="02010600030101010101" pitchFamily="2" charset="-122"/>
              </a:rPr>
              <a:t>, </a:t>
            </a:r>
            <a:r>
              <a:rPr lang="ro-RO" altLang="zh-CN" dirty="0">
                <a:ea typeface="宋体" panose="02010600030101010101" pitchFamily="2" charset="-122"/>
              </a:rPr>
              <a:t>sunt liberi în mișcare în str-ra cristalină</a:t>
            </a:r>
            <a:r>
              <a:rPr lang="en-US" altLang="zh-CN" dirty="0">
                <a:ea typeface="宋体" panose="02010600030101010101" pitchFamily="2" charset="-122"/>
              </a:rPr>
              <a:t>.</a:t>
            </a:r>
          </a:p>
          <a:p>
            <a:pPr lvl="2" eaLnBrk="1" hangingPunct="1">
              <a:lnSpc>
                <a:spcPct val="90000"/>
              </a:lnSpc>
              <a:buClr>
                <a:schemeClr val="accent2"/>
              </a:buClr>
              <a:buFontTx/>
              <a:buNone/>
            </a:pPr>
            <a:r>
              <a:rPr lang="ro-RO" altLang="zh-CN" b="1" i="1" dirty="0">
                <a:ea typeface="宋体" panose="02010600030101010101" pitchFamily="2" charset="-122"/>
              </a:rPr>
              <a:t>Deci, ce este Generarea purtătorilor de sarcină?</a:t>
            </a:r>
            <a:endParaRPr lang="en-US" altLang="zh-CN" b="1" dirty="0">
              <a:ea typeface="宋体" panose="02010600030101010101" pitchFamily="2" charset="-122"/>
            </a:endParaRPr>
          </a:p>
        </p:txBody>
      </p:sp>
      <p:sp>
        <p:nvSpPr>
          <p:cNvPr id="2" name="Rectangle 1"/>
          <p:cNvSpPr/>
          <p:nvPr/>
        </p:nvSpPr>
        <p:spPr>
          <a:xfrm>
            <a:off x="107504" y="1455892"/>
            <a:ext cx="8928992" cy="2677656"/>
          </a:xfrm>
          <a:prstGeom prst="rect">
            <a:avLst/>
          </a:prstGeom>
        </p:spPr>
        <p:txBody>
          <a:bodyPr wrap="square">
            <a:spAutoFit/>
          </a:bodyPr>
          <a:lstStyle/>
          <a:p>
            <a:r>
              <a:rPr lang="ro-RO" sz="2000" dirty="0"/>
              <a:t>Învelișul cel mai exterior al atomului este capabil să fie gazada a opt electroni atunci fiind cel mai stabil. </a:t>
            </a:r>
          </a:p>
          <a:p>
            <a:r>
              <a:rPr lang="ro-RO" sz="2000" dirty="0"/>
              <a:t>Dar orbita cea mai exterioară a Si are doar patru electroni. Atomul de Si are nevoie de încă 4 electroni pentru a deveni mai stabil. Atomul de Si formează 4 legături covalente cu cei 4 atomi vecini. </a:t>
            </a:r>
          </a:p>
          <a:p>
            <a:r>
              <a:rPr lang="ro-RO" sz="2000" dirty="0"/>
              <a:t>În legătura covalentă, fiecare electron de valență este împărțit de doi atomi.</a:t>
            </a:r>
            <a:r>
              <a:rPr lang="ro-RO" altLang="zh-CN" dirty="0">
                <a:ea typeface="宋体" panose="02010600030101010101" pitchFamily="2" charset="-122"/>
              </a:rPr>
              <a:t> Este intactă la T joase și la termoionizare este ruptă deja la T de cameră</a:t>
            </a:r>
            <a:endParaRPr lang="en-US" altLang="zh-CN" dirty="0">
              <a:ea typeface="宋体" panose="02010600030101010101" pitchFamily="2" charset="-122"/>
            </a:endParaRPr>
          </a:p>
          <a:p>
            <a:endParaRPr lang="ro-RO"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2FAD3EF-8EB9-4CCA-A408-9A8BE7281DCA}" type="slidenum">
              <a:rPr lang="zh-CN" altLang="en-US" sz="1400" smtClean="0"/>
              <a:pPr>
                <a:spcBef>
                  <a:spcPct val="0"/>
                </a:spcBef>
                <a:buFontTx/>
                <a:buNone/>
              </a:pPr>
              <a:t>49</a:t>
            </a:fld>
            <a:endParaRPr lang="zh-CN" altLang="en-US" sz="1400"/>
          </a:p>
        </p:txBody>
      </p:sp>
      <p:sp>
        <p:nvSpPr>
          <p:cNvPr id="30723" name="Rectangle 2"/>
          <p:cNvSpPr>
            <a:spLocks noGrp="1" noChangeArrowheads="1"/>
          </p:cNvSpPr>
          <p:nvPr>
            <p:ph type="title"/>
          </p:nvPr>
        </p:nvSpPr>
        <p:spPr>
          <a:xfrm>
            <a:off x="2286000" y="304800"/>
            <a:ext cx="6400800" cy="603920"/>
          </a:xfrm>
          <a:solidFill>
            <a:srgbClr val="FF66CC"/>
          </a:solidFill>
        </p:spPr>
        <p:txBody>
          <a:bodyPr/>
          <a:lstStyle/>
          <a:p>
            <a:pPr algn="l" eaLnBrk="1" hangingPunct="1"/>
            <a:r>
              <a:rPr lang="ro-RO" altLang="zh-CN" sz="3600" dirty="0">
                <a:ea typeface="宋体" panose="02010600030101010101" pitchFamily="2" charset="-122"/>
              </a:rPr>
              <a:t>SC intrinsec </a:t>
            </a:r>
            <a:r>
              <a:rPr lang="en-US" altLang="zh-CN" sz="3600" dirty="0">
                <a:ea typeface="宋体" panose="02010600030101010101" pitchFamily="2" charset="-122"/>
              </a:rPr>
              <a:t>(cont’d)</a:t>
            </a:r>
          </a:p>
        </p:txBody>
      </p:sp>
      <p:sp>
        <p:nvSpPr>
          <p:cNvPr id="30724" name="Rectangle 4"/>
          <p:cNvSpPr>
            <a:spLocks noGrp="1" noChangeArrowheads="1"/>
          </p:cNvSpPr>
          <p:nvPr>
            <p:ph type="body" idx="1"/>
          </p:nvPr>
        </p:nvSpPr>
        <p:spPr>
          <a:xfrm>
            <a:off x="107504" y="1052736"/>
            <a:ext cx="8856984" cy="4114800"/>
          </a:xfrm>
          <a:noFill/>
        </p:spPr>
        <p:txBody>
          <a:bodyPr/>
          <a:lstStyle/>
          <a:p>
            <a:pPr eaLnBrk="1" hangingPunct="1"/>
            <a:r>
              <a:rPr lang="ro-RO" altLang="zh-CN" dirty="0">
                <a:ea typeface="宋体" panose="02010600030101010101" pitchFamily="2" charset="-122"/>
              </a:rPr>
              <a:t>Purtătorii de sarcină - electronii liberi au sarcina negativă, iar golurile  - sarcina pozitivă</a:t>
            </a:r>
            <a:r>
              <a:rPr lang="en-US" altLang="zh-CN" dirty="0">
                <a:ea typeface="宋体" panose="02010600030101010101" pitchFamily="2" charset="-122"/>
              </a:rPr>
              <a:t>. </a:t>
            </a:r>
            <a:endParaRPr lang="ro-RO" altLang="zh-CN" dirty="0">
              <a:ea typeface="宋体" panose="02010600030101010101" pitchFamily="2" charset="-122"/>
            </a:endParaRPr>
          </a:p>
          <a:p>
            <a:pPr eaLnBrk="1" hangingPunct="1">
              <a:buFontTx/>
              <a:buNone/>
            </a:pPr>
            <a:r>
              <a:rPr lang="ro-RO" altLang="zh-CN" dirty="0">
                <a:ea typeface="宋体" panose="02010600030101010101" pitchFamily="2" charset="-122"/>
              </a:rPr>
              <a:t>Ambele tipuri de purtători de sarcină pot să se miște în cristal</a:t>
            </a:r>
            <a:r>
              <a:rPr lang="en-US" altLang="zh-CN" dirty="0">
                <a:ea typeface="宋体" panose="02010600030101010101" pitchFamily="2" charset="-122"/>
              </a:rPr>
              <a:t>. </a:t>
            </a:r>
            <a:r>
              <a:rPr lang="ro-RO" altLang="zh-CN" dirty="0">
                <a:ea typeface="宋体" panose="02010600030101010101" pitchFamily="2" charset="-122"/>
              </a:rPr>
              <a:t>Astfel ei generează apariția un</a:t>
            </a:r>
            <a:r>
              <a:rPr lang="en-US" altLang="zh-CN" dirty="0">
                <a:ea typeface="宋体" panose="02010600030101010101" pitchFamily="2" charset="-122"/>
              </a:rPr>
              <a:t>or</a:t>
            </a:r>
            <a:r>
              <a:rPr lang="ro-RO" altLang="zh-CN" dirty="0">
                <a:ea typeface="宋体" panose="02010600030101010101" pitchFamily="2" charset="-122"/>
              </a:rPr>
              <a:t> curent</a:t>
            </a:r>
            <a:r>
              <a:rPr lang="en-US" altLang="zh-CN" dirty="0" err="1">
                <a:ea typeface="宋体" panose="02010600030101010101" pitchFamily="2" charset="-122"/>
              </a:rPr>
              <a:t>i</a:t>
            </a:r>
            <a:r>
              <a:rPr lang="ro-RO" altLang="zh-CN" dirty="0">
                <a:ea typeface="宋体" panose="02010600030101010101" pitchFamily="2" charset="-122"/>
              </a:rPr>
              <a:t> electric</a:t>
            </a:r>
            <a:r>
              <a:rPr lang="en-US" altLang="zh-CN" dirty="0" err="1">
                <a:ea typeface="宋体" panose="02010600030101010101" pitchFamily="2" charset="-122"/>
              </a:rPr>
              <a:t>i</a:t>
            </a:r>
            <a:r>
              <a:rPr lang="ro-RO" altLang="zh-CN" dirty="0">
                <a:ea typeface="宋体" panose="02010600030101010101" pitchFamily="2" charset="-122"/>
              </a:rPr>
              <a:t> în circuit.</a:t>
            </a:r>
            <a:endParaRPr lang="en-US" altLang="zh-CN" dirty="0">
              <a:ea typeface="宋体" panose="02010600030101010101" pitchFamily="2" charset="-122"/>
            </a:endParaRPr>
          </a:p>
        </p:txBody>
      </p:sp>
      <p:pic>
        <p:nvPicPr>
          <p:cNvPr id="5" name="Content Placeholder 5" descr="Conduction Mechanism in Intrinsic Semiconductors"/>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07604" y="3645024"/>
            <a:ext cx="7056784"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5</a:t>
            </a:fld>
            <a:endParaRPr lang="zh-CN" altLang="en-US"/>
          </a:p>
        </p:txBody>
      </p:sp>
      <p:pic>
        <p:nvPicPr>
          <p:cNvPr id="6" name="Picture 5"/>
          <p:cNvPicPr>
            <a:picLocks noChangeAspect="1"/>
          </p:cNvPicPr>
          <p:nvPr/>
        </p:nvPicPr>
        <p:blipFill>
          <a:blip r:embed="rId2"/>
          <a:stretch>
            <a:fillRect/>
          </a:stretch>
        </p:blipFill>
        <p:spPr>
          <a:xfrm>
            <a:off x="179512" y="2219643"/>
            <a:ext cx="2736304" cy="1112563"/>
          </a:xfrm>
          <a:prstGeom prst="rect">
            <a:avLst/>
          </a:prstGeom>
        </p:spPr>
      </p:pic>
      <p:pic>
        <p:nvPicPr>
          <p:cNvPr id="8" name="Picture 7"/>
          <p:cNvPicPr>
            <a:picLocks noChangeAspect="1"/>
          </p:cNvPicPr>
          <p:nvPr/>
        </p:nvPicPr>
        <p:blipFill>
          <a:blip r:embed="rId3"/>
          <a:stretch>
            <a:fillRect/>
          </a:stretch>
        </p:blipFill>
        <p:spPr>
          <a:xfrm>
            <a:off x="3066553" y="2235642"/>
            <a:ext cx="2906648" cy="1643796"/>
          </a:xfrm>
          <a:prstGeom prst="rect">
            <a:avLst/>
          </a:prstGeom>
        </p:spPr>
      </p:pic>
      <p:sp>
        <p:nvSpPr>
          <p:cNvPr id="9" name="Rectangle 8"/>
          <p:cNvSpPr/>
          <p:nvPr/>
        </p:nvSpPr>
        <p:spPr>
          <a:xfrm>
            <a:off x="179512" y="117074"/>
            <a:ext cx="8768326" cy="1938992"/>
          </a:xfrm>
          <a:prstGeom prst="rect">
            <a:avLst/>
          </a:prstGeom>
        </p:spPr>
        <p:txBody>
          <a:bodyPr wrap="square">
            <a:spAutoFit/>
          </a:bodyPr>
          <a:lstStyle/>
          <a:p>
            <a:r>
              <a:rPr lang="ro-RO" sz="2000" dirty="0"/>
              <a:t>Electronii liberi într-un conductor produc multe ciocniri cu alți electroni și alte particule. Viteza medie a sarcinilor libere se numește viteza de drift </a:t>
            </a:r>
            <a:r>
              <a:rPr lang="ro-RO" sz="2000" i="1" dirty="0"/>
              <a:t>v</a:t>
            </a:r>
            <a:r>
              <a:rPr lang="ro-RO" sz="2000" i="1" baseline="-25000" dirty="0"/>
              <a:t>d</a:t>
            </a:r>
            <a:r>
              <a:rPr lang="ro-RO" sz="2000" dirty="0"/>
              <a:t>  și pentru electroni, este în direcția opusă câmpului electric. Ciocnirile transferă în mod normal energia conductorului, </a:t>
            </a:r>
            <a:r>
              <a:rPr lang="ro-RO" sz="2000" i="1" dirty="0"/>
              <a:t>necesitând o sursă constantă de energie pentru a menține un curent constant</a:t>
            </a:r>
            <a:r>
              <a:rPr lang="ro-RO" sz="2000" dirty="0"/>
              <a:t>.</a:t>
            </a:r>
          </a:p>
          <a:p>
            <a:r>
              <a:rPr lang="ro-RO" sz="2000" dirty="0"/>
              <a:t>                                                     A- secțiunea conductorul</a:t>
            </a:r>
          </a:p>
        </p:txBody>
      </p:sp>
      <p:pic>
        <p:nvPicPr>
          <p:cNvPr id="10" name="Picture 9"/>
          <p:cNvPicPr>
            <a:picLocks noChangeAspect="1"/>
          </p:cNvPicPr>
          <p:nvPr/>
        </p:nvPicPr>
        <p:blipFill>
          <a:blip r:embed="rId4"/>
          <a:stretch>
            <a:fillRect/>
          </a:stretch>
        </p:blipFill>
        <p:spPr>
          <a:xfrm>
            <a:off x="337051" y="5002728"/>
            <a:ext cx="1704975" cy="590550"/>
          </a:xfrm>
          <a:prstGeom prst="rect">
            <a:avLst/>
          </a:prstGeom>
        </p:spPr>
      </p:pic>
      <p:pic>
        <p:nvPicPr>
          <p:cNvPr id="11" name="Picture 10"/>
          <p:cNvPicPr>
            <a:picLocks noChangeAspect="1"/>
          </p:cNvPicPr>
          <p:nvPr/>
        </p:nvPicPr>
        <p:blipFill>
          <a:blip r:embed="rId5"/>
          <a:stretch>
            <a:fillRect/>
          </a:stretch>
        </p:blipFill>
        <p:spPr>
          <a:xfrm>
            <a:off x="2261815" y="5001532"/>
            <a:ext cx="1152525" cy="666750"/>
          </a:xfrm>
          <a:prstGeom prst="rect">
            <a:avLst/>
          </a:prstGeom>
        </p:spPr>
      </p:pic>
      <p:pic>
        <p:nvPicPr>
          <p:cNvPr id="12" name="Picture 11"/>
          <p:cNvPicPr>
            <a:picLocks noChangeAspect="1"/>
          </p:cNvPicPr>
          <p:nvPr/>
        </p:nvPicPr>
        <p:blipFill>
          <a:blip r:embed="rId6"/>
          <a:stretch>
            <a:fillRect/>
          </a:stretch>
        </p:blipFill>
        <p:spPr>
          <a:xfrm>
            <a:off x="6123938" y="2219643"/>
            <a:ext cx="2984361" cy="1908517"/>
          </a:xfrm>
          <a:prstGeom prst="rect">
            <a:avLst/>
          </a:prstGeom>
        </p:spPr>
      </p:pic>
    </p:spTree>
    <p:extLst>
      <p:ext uri="{BB962C8B-B14F-4D97-AF65-F5344CB8AC3E}">
        <p14:creationId xmlns:p14="http://schemas.microsoft.com/office/powerpoint/2010/main" val="3057495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868311F-6F3F-45F5-AE25-1E87B1695764}" type="slidenum">
              <a:rPr lang="zh-CN" altLang="en-US" sz="1400" smtClean="0"/>
              <a:pPr>
                <a:spcBef>
                  <a:spcPct val="0"/>
                </a:spcBef>
                <a:buFontTx/>
                <a:buNone/>
              </a:pPr>
              <a:t>50</a:t>
            </a:fld>
            <a:endParaRPr lang="zh-CN" altLang="en-US" sz="1400"/>
          </a:p>
        </p:txBody>
      </p:sp>
      <p:sp>
        <p:nvSpPr>
          <p:cNvPr id="37891" name="Rectangle 2"/>
          <p:cNvSpPr>
            <a:spLocks noGrp="1" noChangeArrowheads="1"/>
          </p:cNvSpPr>
          <p:nvPr>
            <p:ph type="title"/>
          </p:nvPr>
        </p:nvSpPr>
        <p:spPr>
          <a:xfrm>
            <a:off x="3492500" y="404813"/>
            <a:ext cx="2789238" cy="1143000"/>
          </a:xfrm>
          <a:solidFill>
            <a:srgbClr val="FF66CC"/>
          </a:solidFill>
        </p:spPr>
        <p:txBody>
          <a:bodyPr/>
          <a:lstStyle/>
          <a:p>
            <a:pPr algn="l" eaLnBrk="1" hangingPunct="1"/>
            <a:r>
              <a:rPr lang="ro-RO" altLang="zh-CN" sz="3600">
                <a:ea typeface="宋体" panose="02010600030101010101" pitchFamily="2" charset="-122"/>
              </a:rPr>
              <a:t>SC extrinseci</a:t>
            </a:r>
            <a:endParaRPr lang="en-US" altLang="zh-CN" sz="3600">
              <a:ea typeface="宋体" panose="02010600030101010101" pitchFamily="2" charset="-122"/>
            </a:endParaRPr>
          </a:p>
        </p:txBody>
      </p:sp>
      <p:sp>
        <p:nvSpPr>
          <p:cNvPr id="37892" name="Rectangle 4"/>
          <p:cNvSpPr>
            <a:spLocks noGrp="1" noChangeArrowheads="1"/>
          </p:cNvSpPr>
          <p:nvPr>
            <p:ph type="body" idx="1"/>
          </p:nvPr>
        </p:nvSpPr>
        <p:spPr>
          <a:noFill/>
        </p:spPr>
        <p:txBody>
          <a:bodyPr/>
          <a:lstStyle/>
          <a:p>
            <a:pPr eaLnBrk="1" hangingPunct="1"/>
            <a:r>
              <a:rPr lang="ro-RO" altLang="zh-CN" sz="2800">
                <a:ea typeface="宋体" panose="02010600030101010101" pitchFamily="2" charset="-122"/>
              </a:rPr>
              <a:t>SC dopați sun</a:t>
            </a:r>
            <a:r>
              <a:rPr lang="en-US" altLang="zh-CN" sz="2800">
                <a:ea typeface="宋体" panose="02010600030101010101" pitchFamily="2" charset="-122"/>
              </a:rPr>
              <a:t>t</a:t>
            </a:r>
            <a:r>
              <a:rPr lang="ro-RO" altLang="zh-CN" sz="2800">
                <a:ea typeface="宋体" panose="02010600030101010101" pitchFamily="2" charset="-122"/>
              </a:rPr>
              <a:t> SC în care un tip de purtători de sarcină predomină</a:t>
            </a:r>
            <a:r>
              <a:rPr lang="en-US" altLang="zh-CN" sz="2800">
                <a:ea typeface="宋体" panose="02010600030101010101" pitchFamily="2" charset="-122"/>
              </a:rPr>
              <a:t>.</a:t>
            </a:r>
          </a:p>
          <a:p>
            <a:pPr eaLnBrk="1" hangingPunct="1"/>
            <a:r>
              <a:rPr lang="ro-RO" altLang="zh-CN" sz="2800">
                <a:ea typeface="宋体" panose="02010600030101010101" pitchFamily="2" charset="-122"/>
              </a:rPr>
              <a:t>Numai 2 tipuri de SC dopați sunt cunoscuți</a:t>
            </a:r>
            <a:r>
              <a:rPr lang="en-US" altLang="zh-CN" sz="2800">
                <a:ea typeface="宋体" panose="02010600030101010101" pitchFamily="2" charset="-122"/>
              </a:rPr>
              <a:t>.</a:t>
            </a:r>
          </a:p>
          <a:p>
            <a:pPr eaLnBrk="1" hangingPunct="1"/>
            <a:r>
              <a:rPr lang="en-US" altLang="zh-CN" sz="2800">
                <a:ea typeface="宋体" panose="02010600030101010101" pitchFamily="2" charset="-122"/>
              </a:rPr>
              <a:t>Conductivit</a:t>
            </a:r>
            <a:r>
              <a:rPr lang="ro-RO" altLang="zh-CN" sz="2800">
                <a:ea typeface="宋体" panose="02010600030101010101" pitchFamily="2" charset="-122"/>
              </a:rPr>
              <a:t>atea SC dopați este mult mai mare ca a SC intrinseci</a:t>
            </a:r>
            <a:r>
              <a:rPr lang="en-US" altLang="zh-CN" sz="2800">
                <a:ea typeface="宋体" panose="02010600030101010101" pitchFamily="2" charset="-122"/>
              </a:rPr>
              <a:t>.</a:t>
            </a:r>
          </a:p>
          <a:p>
            <a:pPr eaLnBrk="1" hangingPunct="1"/>
            <a:r>
              <a:rPr lang="en-US" altLang="zh-CN" sz="2800" i="1">
                <a:ea typeface="宋体" panose="02010600030101010101" pitchFamily="2" charset="-122"/>
              </a:rPr>
              <a:t>pn</a:t>
            </a:r>
            <a:r>
              <a:rPr lang="en-US" altLang="zh-CN" sz="2800">
                <a:ea typeface="宋体" panose="02010600030101010101" pitchFamily="2" charset="-122"/>
              </a:rPr>
              <a:t> j</a:t>
            </a:r>
            <a:r>
              <a:rPr lang="ro-RO" altLang="zh-CN" sz="2800">
                <a:ea typeface="宋体" panose="02010600030101010101" pitchFamily="2" charset="-122"/>
              </a:rPr>
              <a:t>oncțiunea se formează din SC dopați </a:t>
            </a:r>
            <a:endParaRPr lang="en-US" altLang="zh-CN" sz="280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B5FE5E-4964-4FA4-90FB-408A37EA75F1}" type="slidenum">
              <a:rPr lang="zh-CN" altLang="en-US" sz="1400" smtClean="0"/>
              <a:pPr>
                <a:spcBef>
                  <a:spcPct val="0"/>
                </a:spcBef>
                <a:buFontTx/>
                <a:buNone/>
              </a:pPr>
              <a:t>51</a:t>
            </a:fld>
            <a:endParaRPr lang="zh-CN" altLang="en-US" sz="1400"/>
          </a:p>
        </p:txBody>
      </p:sp>
      <p:sp>
        <p:nvSpPr>
          <p:cNvPr id="38915"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a:ea typeface="宋体" panose="02010600030101010101" pitchFamily="2" charset="-122"/>
              </a:rPr>
              <a:t>n-SC extrinseci </a:t>
            </a:r>
            <a:r>
              <a:rPr lang="en-US" altLang="zh-CN" sz="3600">
                <a:ea typeface="宋体" panose="02010600030101010101" pitchFamily="2" charset="-122"/>
              </a:rPr>
              <a:t>(cont’d)</a:t>
            </a:r>
          </a:p>
        </p:txBody>
      </p:sp>
      <p:sp>
        <p:nvSpPr>
          <p:cNvPr id="38916" name="Rectangle 4"/>
          <p:cNvSpPr>
            <a:spLocks noGrp="1" noChangeArrowheads="1"/>
          </p:cNvSpPr>
          <p:nvPr>
            <p:ph type="body" idx="1"/>
          </p:nvPr>
        </p:nvSpPr>
        <p:spPr>
          <a:xfrm>
            <a:off x="609600" y="1676400"/>
            <a:ext cx="7848600" cy="4648200"/>
          </a:xfrm>
          <a:noFill/>
        </p:spPr>
        <p:txBody>
          <a:bodyPr/>
          <a:lstStyle/>
          <a:p>
            <a:pPr eaLnBrk="1" hangingPunct="1">
              <a:lnSpc>
                <a:spcPct val="90000"/>
              </a:lnSpc>
              <a:spcBef>
                <a:spcPct val="50000"/>
              </a:spcBef>
              <a:buFontTx/>
              <a:buNone/>
            </a:pPr>
            <a:r>
              <a:rPr lang="en-US" altLang="zh-CN" sz="2400" i="1" dirty="0">
                <a:ea typeface="宋体" panose="02010600030101010101" pitchFamily="2" charset="-122"/>
              </a:rPr>
              <a:t>n </a:t>
            </a:r>
            <a:r>
              <a:rPr lang="en-US" altLang="zh-CN" sz="2400" dirty="0">
                <a:ea typeface="宋体" panose="02010600030101010101" pitchFamily="2" charset="-122"/>
              </a:rPr>
              <a:t>t</a:t>
            </a:r>
            <a:r>
              <a:rPr lang="ro-RO" altLang="zh-CN" sz="2400" dirty="0">
                <a:ea typeface="宋体" panose="02010600030101010101" pitchFamily="2" charset="-122"/>
              </a:rPr>
              <a:t>ip</a:t>
            </a:r>
            <a:r>
              <a:rPr lang="en-US" altLang="zh-CN" sz="2400" dirty="0">
                <a:ea typeface="宋体" panose="02010600030101010101" pitchFamily="2" charset="-122"/>
              </a:rPr>
              <a:t> semiconductor</a:t>
            </a:r>
          </a:p>
          <a:p>
            <a:pPr eaLnBrk="1" hangingPunct="1">
              <a:lnSpc>
                <a:spcPct val="90000"/>
              </a:lnSpc>
              <a:spcBef>
                <a:spcPct val="50000"/>
              </a:spcBef>
            </a:pPr>
            <a:r>
              <a:rPr lang="en-US" altLang="zh-CN" sz="2000" dirty="0">
                <a:ea typeface="宋体" panose="02010600030101010101" pitchFamily="2" charset="-122"/>
              </a:rPr>
              <a:t>Concept</a:t>
            </a:r>
          </a:p>
          <a:p>
            <a:pPr eaLnBrk="1" hangingPunct="1">
              <a:lnSpc>
                <a:spcPct val="90000"/>
              </a:lnSpc>
              <a:spcBef>
                <a:spcPct val="50000"/>
              </a:spcBef>
              <a:buFontTx/>
              <a:buNone/>
            </a:pPr>
            <a:r>
              <a:rPr lang="en-US" altLang="zh-CN" sz="2000" dirty="0">
                <a:ea typeface="宋体" panose="02010600030101010101" pitchFamily="2" charset="-122"/>
              </a:rPr>
              <a:t>	</a:t>
            </a:r>
            <a:r>
              <a:rPr lang="ro-RO" altLang="zh-CN" sz="2000" dirty="0">
                <a:ea typeface="宋体" panose="02010600030101010101" pitchFamily="2" charset="-122"/>
              </a:rPr>
              <a:t>Un SC dopat, în carea majoritari sunt purtători de sarcină negativă – electronii- se numesc n (tip)-SC</a:t>
            </a:r>
            <a:endParaRPr lang="en-US" altLang="zh-CN" sz="2000" b="1" i="1" dirty="0">
              <a:ea typeface="宋体" panose="02010600030101010101" pitchFamily="2" charset="-122"/>
            </a:endParaRPr>
          </a:p>
          <a:p>
            <a:pPr eaLnBrk="1" hangingPunct="1">
              <a:lnSpc>
                <a:spcPct val="90000"/>
              </a:lnSpc>
              <a:spcBef>
                <a:spcPct val="50000"/>
              </a:spcBef>
            </a:pPr>
            <a:r>
              <a:rPr lang="en-US" altLang="zh-CN" sz="2000" dirty="0" err="1">
                <a:ea typeface="宋体" panose="02010600030101010101" pitchFamily="2" charset="-122"/>
              </a:rPr>
              <a:t>Terminolog</a:t>
            </a:r>
            <a:r>
              <a:rPr lang="ro-RO" altLang="zh-CN" sz="2000" dirty="0">
                <a:ea typeface="宋体" panose="02010600030101010101" pitchFamily="2" charset="-122"/>
              </a:rPr>
              <a:t>ie</a:t>
            </a:r>
            <a:endParaRPr lang="en-US" altLang="zh-CN" sz="2000" dirty="0">
              <a:ea typeface="宋体" panose="02010600030101010101" pitchFamily="2" charset="-122"/>
            </a:endParaRPr>
          </a:p>
          <a:p>
            <a:pPr lvl="1" eaLnBrk="1" hangingPunct="1">
              <a:lnSpc>
                <a:spcPct val="90000"/>
              </a:lnSpc>
              <a:spcBef>
                <a:spcPct val="50000"/>
              </a:spcBef>
              <a:buClr>
                <a:schemeClr val="accent2"/>
              </a:buClr>
              <a:buFont typeface="Wingdings" panose="05000000000000000000" pitchFamily="2" charset="2"/>
              <a:buChar char="Ø"/>
            </a:pPr>
            <a:r>
              <a:rPr lang="en-US" altLang="zh-CN" sz="2000" b="1" i="1" dirty="0">
                <a:ea typeface="宋体" panose="02010600030101010101" pitchFamily="2" charset="-122"/>
              </a:rPr>
              <a:t>Donor</a:t>
            </a:r>
            <a:r>
              <a:rPr lang="en-US" altLang="zh-CN" sz="2000" dirty="0">
                <a:ea typeface="宋体" panose="02010600030101010101" pitchFamily="2" charset="-122"/>
              </a:rPr>
              <a:t>---</a:t>
            </a:r>
            <a:r>
              <a:rPr lang="en-US" altLang="zh-CN" sz="2000" dirty="0" err="1">
                <a:ea typeface="宋体" panose="02010600030101010101" pitchFamily="2" charset="-122"/>
              </a:rPr>
              <a:t>impurit</a:t>
            </a:r>
            <a:r>
              <a:rPr lang="ro-RO" altLang="zh-CN" sz="2000" dirty="0">
                <a:ea typeface="宋体" panose="02010600030101010101" pitchFamily="2" charset="-122"/>
              </a:rPr>
              <a:t>ăți ce livrează electroni liberi , de regulă complet ionizație</a:t>
            </a:r>
            <a:r>
              <a:rPr lang="en-US" altLang="zh-CN" sz="2000" dirty="0">
                <a:ea typeface="宋体" panose="02010600030101010101" pitchFamily="2" charset="-122"/>
              </a:rPr>
              <a:t>.</a:t>
            </a:r>
          </a:p>
          <a:p>
            <a:pPr lvl="1" eaLnBrk="1" hangingPunct="1">
              <a:lnSpc>
                <a:spcPct val="90000"/>
              </a:lnSpc>
              <a:spcBef>
                <a:spcPct val="50000"/>
              </a:spcBef>
              <a:buClr>
                <a:schemeClr val="accent2"/>
              </a:buClr>
              <a:buFont typeface="Wingdings" panose="05000000000000000000" pitchFamily="2" charset="2"/>
              <a:buChar char="Ø"/>
            </a:pPr>
            <a:r>
              <a:rPr lang="en-US" altLang="zh-CN" sz="2000" b="1" i="1" dirty="0">
                <a:ea typeface="宋体" panose="02010600030101010101" pitchFamily="2" charset="-122"/>
              </a:rPr>
              <a:t>Po</a:t>
            </a:r>
            <a:r>
              <a:rPr lang="ro-RO" altLang="zh-CN" sz="2000" b="1" i="1" dirty="0">
                <a:ea typeface="宋体" panose="02010600030101010101" pitchFamily="2" charset="-122"/>
              </a:rPr>
              <a:t>s</a:t>
            </a:r>
            <a:r>
              <a:rPr lang="en-US" altLang="zh-CN" sz="2000" b="1" i="1" dirty="0" err="1">
                <a:ea typeface="宋体" panose="02010600030101010101" pitchFamily="2" charset="-122"/>
              </a:rPr>
              <a:t>itive</a:t>
            </a:r>
            <a:r>
              <a:rPr lang="en-US" altLang="zh-CN" sz="2000" b="1" i="1" dirty="0">
                <a:ea typeface="宋体" panose="02010600030101010101" pitchFamily="2" charset="-122"/>
              </a:rPr>
              <a:t> bound charge</a:t>
            </a:r>
            <a:r>
              <a:rPr lang="en-US" altLang="zh-CN" sz="2000" dirty="0">
                <a:ea typeface="宋体" panose="02010600030101010101" pitchFamily="2" charset="-122"/>
              </a:rPr>
              <a:t>---</a:t>
            </a:r>
            <a:r>
              <a:rPr lang="en-US" altLang="zh-CN" sz="2000" dirty="0" err="1">
                <a:ea typeface="宋体" panose="02010600030101010101" pitchFamily="2" charset="-122"/>
              </a:rPr>
              <a:t>impurit</a:t>
            </a:r>
            <a:r>
              <a:rPr lang="ro-RO" altLang="zh-CN" sz="2000" dirty="0">
                <a:ea typeface="宋体" panose="02010600030101010101" pitchFamily="2" charset="-122"/>
              </a:rPr>
              <a:t>ățile de atomi, ce donează electroni – contribuie la creșterea numărului sarcinilor cu legături pozitive</a:t>
            </a:r>
            <a:endParaRPr lang="en-US" altLang="zh-CN" sz="2000" dirty="0">
              <a:ea typeface="宋体" panose="02010600030101010101" pitchFamily="2" charset="-122"/>
            </a:endParaRPr>
          </a:p>
          <a:p>
            <a:pPr lvl="1" eaLnBrk="1" hangingPunct="1">
              <a:lnSpc>
                <a:spcPct val="90000"/>
              </a:lnSpc>
              <a:spcBef>
                <a:spcPct val="50000"/>
              </a:spcBef>
              <a:buClr>
                <a:schemeClr val="accent2"/>
              </a:buClr>
              <a:buFont typeface="Wingdings" panose="05000000000000000000" pitchFamily="2" charset="2"/>
              <a:buChar char="Ø"/>
            </a:pPr>
            <a:r>
              <a:rPr lang="ro-RO" altLang="zh-CN" sz="2000" b="1" i="1" dirty="0">
                <a:ea typeface="宋体" panose="02010600030101010101" pitchFamily="2" charset="-122"/>
              </a:rPr>
              <a:t>Purtători de sarcină</a:t>
            </a:r>
            <a:endParaRPr lang="en-US" altLang="zh-CN" sz="2000" b="1" i="1" dirty="0">
              <a:ea typeface="宋体" panose="02010600030101010101" pitchFamily="2" charset="-122"/>
            </a:endParaRPr>
          </a:p>
          <a:p>
            <a:pPr lvl="2" eaLnBrk="1" hangingPunct="1">
              <a:lnSpc>
                <a:spcPct val="90000"/>
              </a:lnSpc>
              <a:spcBef>
                <a:spcPct val="50000"/>
              </a:spcBef>
              <a:buClr>
                <a:srgbClr val="FF3399"/>
              </a:buClr>
            </a:pPr>
            <a:r>
              <a:rPr lang="ro-RO" altLang="zh-CN" sz="1800" dirty="0">
                <a:ea typeface="宋体" panose="02010600030101010101" pitchFamily="2" charset="-122"/>
              </a:rPr>
              <a:t>Electronii liberi</a:t>
            </a:r>
            <a:r>
              <a:rPr lang="en-US" altLang="zh-CN" sz="1800" dirty="0">
                <a:ea typeface="宋体" panose="02010600030101010101" pitchFamily="2" charset="-122"/>
              </a:rPr>
              <a:t>---</a:t>
            </a:r>
            <a:r>
              <a:rPr lang="ro-RO" altLang="zh-CN" sz="1800" dirty="0">
                <a:ea typeface="宋体" panose="02010600030101010101" pitchFamily="2" charset="-122"/>
              </a:rPr>
              <a:t>majoritatea proveniți din ionizarea impurităților, și foarte puțini – din termoionizare</a:t>
            </a:r>
            <a:r>
              <a:rPr lang="en-US" altLang="zh-CN" sz="1800" dirty="0">
                <a:ea typeface="宋体" panose="02010600030101010101" pitchFamily="2" charset="-122"/>
              </a:rPr>
              <a:t>.</a:t>
            </a:r>
          </a:p>
          <a:p>
            <a:pPr lvl="2" eaLnBrk="1" hangingPunct="1">
              <a:lnSpc>
                <a:spcPct val="90000"/>
              </a:lnSpc>
              <a:spcBef>
                <a:spcPct val="50000"/>
              </a:spcBef>
              <a:buClr>
                <a:srgbClr val="FF3399"/>
              </a:buClr>
            </a:pPr>
            <a:r>
              <a:rPr lang="ro-RO" altLang="zh-CN" sz="1800" dirty="0">
                <a:ea typeface="宋体" panose="02010600030101010101" pitchFamily="2" charset="-122"/>
              </a:rPr>
              <a:t>Goluri</a:t>
            </a:r>
            <a:r>
              <a:rPr lang="en-US" altLang="zh-CN" sz="1800" dirty="0">
                <a:ea typeface="宋体" panose="02010600030101010101" pitchFamily="2" charset="-122"/>
              </a:rPr>
              <a:t>---</a:t>
            </a:r>
            <a:r>
              <a:rPr lang="en-US" altLang="zh-CN" sz="1800" dirty="0" err="1">
                <a:ea typeface="宋体" panose="02010600030101010101" pitchFamily="2" charset="-122"/>
              </a:rPr>
              <a:t>minorit</a:t>
            </a:r>
            <a:r>
              <a:rPr lang="ro-RO" altLang="zh-CN" sz="1800" dirty="0">
                <a:ea typeface="宋体" panose="02010600030101010101" pitchFamily="2" charset="-122"/>
              </a:rPr>
              <a:t>ari</a:t>
            </a:r>
            <a:r>
              <a:rPr lang="en-US" altLang="zh-CN" sz="1800" dirty="0">
                <a:ea typeface="宋体" panose="02010600030101010101" pitchFamily="2" charset="-122"/>
              </a:rPr>
              <a:t>, </a:t>
            </a:r>
            <a:r>
              <a:rPr lang="ro-RO" altLang="zh-CN" sz="1800" dirty="0">
                <a:ea typeface="宋体" panose="02010600030101010101" pitchFamily="2" charset="-122"/>
              </a:rPr>
              <a:t>proveniți din termoionizare</a:t>
            </a:r>
            <a:r>
              <a:rPr lang="en-US" altLang="zh-CN" sz="1800" dirty="0">
                <a:ea typeface="宋体" panose="02010600030101010101" pitchFamily="2" charset="-122"/>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7FF37A6-7027-4DEA-86EC-419AD9A7FF3C}" type="slidenum">
              <a:rPr lang="zh-CN" altLang="en-US" sz="1400" smtClean="0"/>
              <a:pPr>
                <a:spcBef>
                  <a:spcPct val="0"/>
                </a:spcBef>
                <a:buFontTx/>
                <a:buNone/>
              </a:pPr>
              <a:t>52</a:t>
            </a:fld>
            <a:endParaRPr lang="zh-CN" altLang="en-US" sz="1400"/>
          </a:p>
        </p:txBody>
      </p:sp>
      <p:sp>
        <p:nvSpPr>
          <p:cNvPr id="39939" name="Rectangle 2"/>
          <p:cNvSpPr>
            <a:spLocks noGrp="1" noChangeArrowheads="1"/>
          </p:cNvSpPr>
          <p:nvPr>
            <p:ph type="title"/>
          </p:nvPr>
        </p:nvSpPr>
        <p:spPr>
          <a:xfrm>
            <a:off x="5921375" y="476250"/>
            <a:ext cx="3168650" cy="936625"/>
          </a:xfrm>
          <a:solidFill>
            <a:srgbClr val="FF66CC"/>
          </a:solidFill>
        </p:spPr>
        <p:txBody>
          <a:bodyPr/>
          <a:lstStyle/>
          <a:p>
            <a:pPr algn="l" eaLnBrk="1" hangingPunct="1"/>
            <a:r>
              <a:rPr lang="ro-RO" altLang="zh-CN" sz="3600" dirty="0">
                <a:ea typeface="宋体" panose="02010600030101010101" pitchFamily="2" charset="-122"/>
              </a:rPr>
              <a:t>SC extrinseci </a:t>
            </a:r>
            <a:br>
              <a:rPr lang="ro-RO" altLang="zh-CN" sz="3600" dirty="0">
                <a:ea typeface="宋体" panose="02010600030101010101" pitchFamily="2" charset="-122"/>
              </a:rPr>
            </a:br>
            <a:r>
              <a:rPr lang="ro-RO" altLang="zh-CN" sz="3600" dirty="0">
                <a:ea typeface="宋体" panose="02010600030101010101" pitchFamily="2" charset="-122"/>
              </a:rPr>
              <a:t>Cum se obțin?</a:t>
            </a:r>
            <a:br>
              <a:rPr lang="en-US" altLang="en-US" sz="3600" dirty="0"/>
            </a:br>
            <a:endParaRPr lang="en-US" altLang="zh-CN" sz="3600" dirty="0">
              <a:ea typeface="宋体" panose="02010600030101010101" pitchFamily="2" charset="-122"/>
            </a:endParaRPr>
          </a:p>
        </p:txBody>
      </p:sp>
      <p:pic>
        <p:nvPicPr>
          <p:cNvPr id="78850" name="Picture 2" descr="http://hyperphysics.phy-astr.gsu.edu/hbase/Solids/imgsol/pns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68960"/>
            <a:ext cx="5734050" cy="2695576"/>
          </a:xfrm>
          <a:prstGeom prst="rect">
            <a:avLst/>
          </a:prstGeom>
          <a:noFill/>
          <a:extLst>
            <a:ext uri="{909E8E84-426E-40DD-AFC4-6F175D3DCCD1}">
              <a14:hiddenFill xmlns:a14="http://schemas.microsoft.com/office/drawing/2010/main">
                <a:solidFill>
                  <a:srgbClr val="FFFFFF"/>
                </a:solidFill>
              </a14:hiddenFill>
            </a:ext>
          </a:extLst>
        </p:spPr>
      </p:pic>
      <p:pic>
        <p:nvPicPr>
          <p:cNvPr id="78852" name="Picture 4" descr="http://hyperphysics.phy-astr.gsu.edu/hbase/Solids/imgsol/dban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250"/>
            <a:ext cx="3173339" cy="2376686"/>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http://hyperphysics.phy-astr.gsu.edu/hbase/Solids/imgsol/pse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317" y="2596817"/>
            <a:ext cx="2649423" cy="1819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5CE639E-77D7-4AE2-8662-44160EDCAB68}" type="slidenum">
              <a:rPr lang="zh-CN" altLang="en-US" sz="1400" smtClean="0"/>
              <a:pPr>
                <a:spcBef>
                  <a:spcPct val="0"/>
                </a:spcBef>
                <a:buFontTx/>
                <a:buNone/>
              </a:pPr>
              <a:t>53</a:t>
            </a:fld>
            <a:endParaRPr lang="zh-CN" altLang="en-US" sz="1400"/>
          </a:p>
        </p:txBody>
      </p:sp>
      <p:sp>
        <p:nvSpPr>
          <p:cNvPr id="40963"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a:ea typeface="宋体" panose="02010600030101010101" pitchFamily="2" charset="-122"/>
              </a:rPr>
              <a:t>p-SC extrinseci </a:t>
            </a:r>
            <a:r>
              <a:rPr lang="en-US" altLang="zh-CN" sz="3600">
                <a:ea typeface="宋体" panose="02010600030101010101" pitchFamily="2" charset="-122"/>
              </a:rPr>
              <a:t>(cont’d)</a:t>
            </a:r>
          </a:p>
        </p:txBody>
      </p:sp>
      <p:sp>
        <p:nvSpPr>
          <p:cNvPr id="40964" name="Rectangle 4"/>
          <p:cNvSpPr>
            <a:spLocks noGrp="1" noChangeArrowheads="1"/>
          </p:cNvSpPr>
          <p:nvPr>
            <p:ph type="body" idx="1"/>
          </p:nvPr>
        </p:nvSpPr>
        <p:spPr>
          <a:xfrm>
            <a:off x="685800" y="1676400"/>
            <a:ext cx="7772400" cy="4572000"/>
          </a:xfrm>
          <a:noFill/>
        </p:spPr>
        <p:txBody>
          <a:bodyPr/>
          <a:lstStyle/>
          <a:p>
            <a:pPr eaLnBrk="1" hangingPunct="1">
              <a:lnSpc>
                <a:spcPct val="90000"/>
              </a:lnSpc>
              <a:spcBef>
                <a:spcPct val="50000"/>
              </a:spcBef>
              <a:buFontTx/>
              <a:buNone/>
            </a:pPr>
            <a:r>
              <a:rPr lang="en-US" altLang="zh-CN" sz="2400" i="1" dirty="0">
                <a:ea typeface="宋体" panose="02010600030101010101" pitchFamily="2" charset="-122"/>
              </a:rPr>
              <a:t>p</a:t>
            </a:r>
            <a:r>
              <a:rPr lang="en-US" altLang="zh-CN" sz="2400" dirty="0">
                <a:ea typeface="宋体" panose="02010600030101010101" pitchFamily="2" charset="-122"/>
              </a:rPr>
              <a:t> </a:t>
            </a:r>
            <a:r>
              <a:rPr lang="ro-RO" altLang="zh-CN" sz="2400" dirty="0">
                <a:ea typeface="宋体" panose="02010600030101010101" pitchFamily="2" charset="-122"/>
              </a:rPr>
              <a:t>(tip)</a:t>
            </a:r>
            <a:r>
              <a:rPr lang="en-US" altLang="zh-CN" sz="2400" dirty="0">
                <a:ea typeface="宋体" panose="02010600030101010101" pitchFamily="2" charset="-122"/>
              </a:rPr>
              <a:t> semiconductor</a:t>
            </a:r>
          </a:p>
          <a:p>
            <a:pPr eaLnBrk="1" hangingPunct="1">
              <a:lnSpc>
                <a:spcPct val="90000"/>
              </a:lnSpc>
              <a:spcBef>
                <a:spcPct val="50000"/>
              </a:spcBef>
            </a:pPr>
            <a:r>
              <a:rPr lang="en-US" altLang="zh-CN" sz="2000" dirty="0">
                <a:ea typeface="宋体" panose="02010600030101010101" pitchFamily="2" charset="-122"/>
              </a:rPr>
              <a:t>Concept: S</a:t>
            </a:r>
            <a:r>
              <a:rPr lang="ro-RO" altLang="zh-CN" sz="2000" dirty="0">
                <a:ea typeface="宋体" panose="02010600030101010101" pitchFamily="2" charset="-122"/>
              </a:rPr>
              <a:t>C dopat în care majoritatea purtătorilor de sarcină sunt goluri încărcate pozitiv</a:t>
            </a:r>
            <a:r>
              <a:rPr lang="en-US" altLang="zh-CN" sz="2000" b="1" i="1" dirty="0">
                <a:ea typeface="宋体" panose="02010600030101010101" pitchFamily="2" charset="-122"/>
              </a:rPr>
              <a:t>.</a:t>
            </a:r>
          </a:p>
          <a:p>
            <a:pPr eaLnBrk="1" hangingPunct="1">
              <a:lnSpc>
                <a:spcPct val="90000"/>
              </a:lnSpc>
              <a:spcBef>
                <a:spcPct val="50000"/>
              </a:spcBef>
            </a:pPr>
            <a:r>
              <a:rPr lang="en-US" altLang="zh-CN" sz="2000" dirty="0" err="1">
                <a:ea typeface="宋体" panose="02010600030101010101" pitchFamily="2" charset="-122"/>
              </a:rPr>
              <a:t>Terminolog</a:t>
            </a:r>
            <a:r>
              <a:rPr lang="ro-RO" altLang="zh-CN" sz="2000" dirty="0">
                <a:ea typeface="宋体" panose="02010600030101010101" pitchFamily="2" charset="-122"/>
              </a:rPr>
              <a:t>ie</a:t>
            </a:r>
            <a:endParaRPr lang="en-US" altLang="zh-CN" sz="2000" dirty="0">
              <a:ea typeface="宋体" panose="02010600030101010101" pitchFamily="2" charset="-122"/>
            </a:endParaRPr>
          </a:p>
          <a:p>
            <a:pPr lvl="1" eaLnBrk="1" hangingPunct="1">
              <a:lnSpc>
                <a:spcPct val="90000"/>
              </a:lnSpc>
              <a:spcBef>
                <a:spcPct val="50000"/>
              </a:spcBef>
              <a:buClr>
                <a:schemeClr val="accent2"/>
              </a:buClr>
              <a:buFont typeface="Wingdings" panose="05000000000000000000" pitchFamily="2" charset="2"/>
              <a:buChar char="Ø"/>
            </a:pPr>
            <a:r>
              <a:rPr lang="en-US" altLang="zh-CN" sz="2000" b="1" i="1" dirty="0">
                <a:ea typeface="宋体" panose="02010600030101010101" pitchFamily="2" charset="-122"/>
              </a:rPr>
              <a:t>acceptor</a:t>
            </a:r>
            <a:r>
              <a:rPr lang="en-US" altLang="zh-CN" sz="2000" dirty="0">
                <a:ea typeface="宋体" panose="02010600030101010101" pitchFamily="2" charset="-122"/>
              </a:rPr>
              <a:t>---</a:t>
            </a:r>
            <a:r>
              <a:rPr lang="en-US" altLang="zh-CN" sz="2000" dirty="0" err="1">
                <a:ea typeface="宋体" panose="02010600030101010101" pitchFamily="2" charset="-122"/>
              </a:rPr>
              <a:t>impurit</a:t>
            </a:r>
            <a:r>
              <a:rPr lang="ro-RO" altLang="zh-CN" sz="2000" dirty="0">
                <a:ea typeface="宋体" panose="02010600030101010101" pitchFamily="2" charset="-122"/>
              </a:rPr>
              <a:t>ăți ce livrează goluri</a:t>
            </a:r>
            <a:r>
              <a:rPr lang="en-US" altLang="zh-CN" sz="2000" dirty="0">
                <a:ea typeface="宋体" panose="02010600030101010101" pitchFamily="2" charset="-122"/>
              </a:rPr>
              <a:t>, </a:t>
            </a:r>
            <a:r>
              <a:rPr lang="ro-RO" altLang="zh-CN" sz="2000" dirty="0">
                <a:ea typeface="宋体" panose="02010600030101010101" pitchFamily="2" charset="-122"/>
              </a:rPr>
              <a:t>de regulă total ionizate</a:t>
            </a:r>
            <a:r>
              <a:rPr lang="en-US" altLang="zh-CN" sz="2000" dirty="0">
                <a:ea typeface="宋体" panose="02010600030101010101" pitchFamily="2" charset="-122"/>
              </a:rPr>
              <a:t>.</a:t>
            </a:r>
          </a:p>
          <a:p>
            <a:pPr lvl="1" eaLnBrk="1" hangingPunct="1">
              <a:lnSpc>
                <a:spcPct val="90000"/>
              </a:lnSpc>
              <a:spcBef>
                <a:spcPct val="50000"/>
              </a:spcBef>
              <a:buClr>
                <a:schemeClr val="accent2"/>
              </a:buClr>
              <a:buFont typeface="Wingdings" panose="05000000000000000000" pitchFamily="2" charset="2"/>
              <a:buChar char="Ø"/>
            </a:pPr>
            <a:r>
              <a:rPr lang="en-US" altLang="zh-CN" sz="2000" b="1" i="1" dirty="0">
                <a:ea typeface="宋体" panose="02010600030101010101" pitchFamily="2" charset="-122"/>
              </a:rPr>
              <a:t>negatively bound charge</a:t>
            </a:r>
            <a:r>
              <a:rPr lang="en-US" altLang="zh-CN" sz="2000" dirty="0">
                <a:ea typeface="宋体" panose="02010600030101010101" pitchFamily="2" charset="-122"/>
              </a:rPr>
              <a:t>---</a:t>
            </a:r>
            <a:r>
              <a:rPr lang="en-US" altLang="zh-CN" sz="2000" dirty="0" err="1">
                <a:ea typeface="宋体" panose="02010600030101010101" pitchFamily="2" charset="-122"/>
              </a:rPr>
              <a:t>impurit</a:t>
            </a:r>
            <a:r>
              <a:rPr lang="ro-RO" altLang="zh-CN" sz="2000" dirty="0">
                <a:ea typeface="宋体" panose="02010600030101010101" pitchFamily="2" charset="-122"/>
              </a:rPr>
              <a:t>ățil de atomi ce acceptă goluri conduc la creșterea </a:t>
            </a:r>
            <a:r>
              <a:rPr lang="en-US" altLang="zh-CN" sz="2000" dirty="0">
                <a:ea typeface="宋体" panose="02010600030101010101" pitchFamily="2" charset="-122"/>
              </a:rPr>
              <a:t> </a:t>
            </a:r>
            <a:r>
              <a:rPr lang="ro-RO" altLang="zh-CN" sz="2000" dirty="0">
                <a:ea typeface="宋体" panose="02010600030101010101" pitchFamily="2" charset="-122"/>
              </a:rPr>
              <a:t>sarcinilor cu legături negative</a:t>
            </a:r>
            <a:endParaRPr lang="en-US" altLang="zh-CN" sz="2000" dirty="0">
              <a:ea typeface="宋体" panose="02010600030101010101" pitchFamily="2" charset="-122"/>
            </a:endParaRPr>
          </a:p>
          <a:p>
            <a:pPr lvl="1" eaLnBrk="1" hangingPunct="1">
              <a:lnSpc>
                <a:spcPct val="90000"/>
              </a:lnSpc>
              <a:spcBef>
                <a:spcPct val="50000"/>
              </a:spcBef>
              <a:buClr>
                <a:schemeClr val="accent2"/>
              </a:buClr>
              <a:buFont typeface="Wingdings" panose="05000000000000000000" pitchFamily="2" charset="2"/>
              <a:buChar char="Ø"/>
            </a:pPr>
            <a:r>
              <a:rPr lang="ro-RO" altLang="zh-CN" sz="2000" b="1" i="1" dirty="0">
                <a:ea typeface="宋体" panose="02010600030101010101" pitchFamily="2" charset="-122"/>
              </a:rPr>
              <a:t>Purtători de sarcină </a:t>
            </a:r>
            <a:endParaRPr lang="en-US" altLang="zh-CN" sz="2000" b="1" i="1" dirty="0">
              <a:ea typeface="宋体" panose="02010600030101010101" pitchFamily="2" charset="-122"/>
            </a:endParaRPr>
          </a:p>
          <a:p>
            <a:pPr lvl="2" eaLnBrk="1" hangingPunct="1">
              <a:lnSpc>
                <a:spcPct val="90000"/>
              </a:lnSpc>
              <a:spcBef>
                <a:spcPct val="50000"/>
              </a:spcBef>
              <a:buClr>
                <a:srgbClr val="FF3399"/>
              </a:buClr>
            </a:pPr>
            <a:r>
              <a:rPr lang="ro-RO" altLang="zh-CN" sz="1800" dirty="0">
                <a:ea typeface="宋体" panose="02010600030101010101" pitchFamily="2" charset="-122"/>
              </a:rPr>
              <a:t>Gol</a:t>
            </a:r>
            <a:r>
              <a:rPr lang="en-US" altLang="zh-CN" sz="1800" dirty="0">
                <a:ea typeface="宋体" panose="02010600030101010101" pitchFamily="2" charset="-122"/>
              </a:rPr>
              <a:t>---</a:t>
            </a:r>
            <a:r>
              <a:rPr lang="en-US" altLang="zh-CN" sz="1800" dirty="0" err="1">
                <a:ea typeface="宋体" panose="02010600030101010101" pitchFamily="2" charset="-122"/>
              </a:rPr>
              <a:t>majorit</a:t>
            </a:r>
            <a:r>
              <a:rPr lang="ro-RO" altLang="zh-CN" sz="1800" dirty="0">
                <a:ea typeface="宋体" panose="02010600030101010101" pitchFamily="2" charset="-122"/>
              </a:rPr>
              <a:t>atea</a:t>
            </a:r>
            <a:r>
              <a:rPr lang="en-US" altLang="zh-CN" sz="1800" dirty="0">
                <a:ea typeface="宋体" panose="02010600030101010101" pitchFamily="2" charset="-122"/>
              </a:rPr>
              <a:t> </a:t>
            </a:r>
            <a:r>
              <a:rPr lang="ro-RO" altLang="zh-CN" sz="1800" dirty="0">
                <a:ea typeface="宋体" panose="02010600030101010101" pitchFamily="2" charset="-122"/>
              </a:rPr>
              <a:t>generate prin ionizarea impurităților, și insignificant – prin termoionizare</a:t>
            </a:r>
            <a:r>
              <a:rPr lang="en-US" altLang="zh-CN" sz="1800" dirty="0">
                <a:ea typeface="宋体" panose="02010600030101010101" pitchFamily="2" charset="-122"/>
              </a:rPr>
              <a:t>.</a:t>
            </a:r>
          </a:p>
          <a:p>
            <a:pPr lvl="2" eaLnBrk="1" hangingPunct="1">
              <a:lnSpc>
                <a:spcPct val="90000"/>
              </a:lnSpc>
              <a:spcBef>
                <a:spcPct val="50000"/>
              </a:spcBef>
              <a:buClr>
                <a:srgbClr val="FF3399"/>
              </a:buClr>
            </a:pPr>
            <a:r>
              <a:rPr lang="ro-RO" altLang="zh-CN" sz="1800" dirty="0">
                <a:ea typeface="宋体" panose="02010600030101010101" pitchFamily="2" charset="-122"/>
              </a:rPr>
              <a:t>Electron liber</a:t>
            </a:r>
            <a:r>
              <a:rPr lang="en-US" altLang="zh-CN" sz="1800" dirty="0">
                <a:ea typeface="宋体" panose="02010600030101010101" pitchFamily="2" charset="-122"/>
              </a:rPr>
              <a:t>---</a:t>
            </a:r>
            <a:r>
              <a:rPr lang="en-US" altLang="zh-CN" sz="1800" dirty="0" err="1">
                <a:ea typeface="宋体" panose="02010600030101010101" pitchFamily="2" charset="-122"/>
              </a:rPr>
              <a:t>minorit</a:t>
            </a:r>
            <a:r>
              <a:rPr lang="ro-RO" altLang="zh-CN" sz="1800" dirty="0">
                <a:ea typeface="宋体" panose="02010600030101010101" pitchFamily="2" charset="-122"/>
              </a:rPr>
              <a:t>ari</a:t>
            </a:r>
            <a:r>
              <a:rPr lang="en-US" altLang="zh-CN" sz="1800" dirty="0">
                <a:ea typeface="宋体" panose="02010600030101010101" pitchFamily="2" charset="-122"/>
              </a:rPr>
              <a:t>, </a:t>
            </a:r>
            <a:r>
              <a:rPr lang="ro-RO" altLang="zh-CN" sz="1800" dirty="0">
                <a:ea typeface="宋体" panose="02010600030101010101" pitchFamily="2" charset="-122"/>
              </a:rPr>
              <a:t>generați nulai prin termoionizare</a:t>
            </a:r>
            <a:r>
              <a:rPr lang="en-US" altLang="zh-CN" sz="1800" dirty="0">
                <a:ea typeface="宋体" panose="02010600030101010101" pitchFamily="2" charset="-122"/>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350" y="169863"/>
            <a:ext cx="9193213" cy="6092825"/>
          </a:xfrm>
        </p:spPr>
      </p:pic>
      <p:sp>
        <p:nvSpPr>
          <p:cNvPr id="43011"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7BDE2DB-B7A6-4F16-A9C2-8347D3437C0E}" type="slidenum">
              <a:rPr lang="zh-CN" altLang="en-US" sz="1400" smtClean="0"/>
              <a:pPr>
                <a:spcBef>
                  <a:spcPct val="0"/>
                </a:spcBef>
                <a:buFontTx/>
                <a:buNone/>
              </a:pPr>
              <a:t>54</a:t>
            </a:fld>
            <a:endParaRPr lang="zh-CN" altLang="en-US"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rot="5400000">
            <a:off x="1316061" y="-643989"/>
            <a:ext cx="6547374" cy="8100392"/>
          </a:xfrm>
          <a:prstGeom prst="rect">
            <a:avLst/>
          </a:prstGeom>
        </p:spPr>
      </p:pic>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55</a:t>
            </a:fld>
            <a:endParaRPr lang="zh-CN" altLang="en-US"/>
          </a:p>
        </p:txBody>
      </p:sp>
    </p:spTree>
    <p:extLst>
      <p:ext uri="{BB962C8B-B14F-4D97-AF65-F5344CB8AC3E}">
        <p14:creationId xmlns:p14="http://schemas.microsoft.com/office/powerpoint/2010/main" val="1069725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52413" y="201613"/>
            <a:ext cx="8639175" cy="1143000"/>
          </a:xfrm>
        </p:spPr>
        <p:txBody>
          <a:bodyPr/>
          <a:lstStyle/>
          <a:p>
            <a:r>
              <a:rPr lang="ro-RO" altLang="en-US"/>
              <a:t>Dar ce sunt n</a:t>
            </a:r>
            <a:r>
              <a:rPr lang="ro-RO" altLang="en-US" baseline="-25000"/>
              <a:t>o</a:t>
            </a:r>
            <a:r>
              <a:rPr lang="ro-RO" altLang="en-US"/>
              <a:t> și p</a:t>
            </a:r>
            <a:r>
              <a:rPr lang="ro-RO" altLang="en-US" baseline="-25000"/>
              <a:t>o</a:t>
            </a:r>
            <a:r>
              <a:rPr lang="ro-RO" altLang="en-US"/>
              <a:t> în SC extrinseci?</a:t>
            </a:r>
            <a:endParaRPr lang="en-GB" altLang="en-US"/>
          </a:p>
        </p:txBody>
      </p:sp>
      <p:sp>
        <p:nvSpPr>
          <p:cNvPr id="3" name="Content Placeholder 2"/>
          <p:cNvSpPr>
            <a:spLocks noGrp="1"/>
          </p:cNvSpPr>
          <p:nvPr>
            <p:ph idx="1"/>
          </p:nvPr>
        </p:nvSpPr>
        <p:spPr>
          <a:xfrm>
            <a:off x="1" y="1344613"/>
            <a:ext cx="9036496" cy="4114800"/>
          </a:xfrm>
        </p:spPr>
        <p:txBody>
          <a:bodyPr/>
          <a:lstStyle/>
          <a:p>
            <a:pPr>
              <a:defRPr/>
            </a:pPr>
            <a:r>
              <a:rPr lang="ro-RO" dirty="0"/>
              <a:t>Pentru elementele gr. V (P, As, Sb) – donori:</a:t>
            </a:r>
          </a:p>
          <a:p>
            <a:pPr marL="0" indent="0">
              <a:buFontTx/>
              <a:buNone/>
              <a:defRPr/>
            </a:pPr>
            <a:r>
              <a:rPr lang="ro-RO" dirty="0"/>
              <a:t>  </a:t>
            </a:r>
            <a:r>
              <a:rPr lang="ro-RO" i="1" dirty="0"/>
              <a:t>Concentrația atomilor donori = N</a:t>
            </a:r>
            <a:r>
              <a:rPr lang="ro-RO" i="1" baseline="-25000" dirty="0"/>
              <a:t>d </a:t>
            </a:r>
            <a:r>
              <a:rPr lang="ro-RO" i="1" dirty="0"/>
              <a:t>,cm</a:t>
            </a:r>
            <a:r>
              <a:rPr lang="ro-RO" i="1" baseline="30000" dirty="0"/>
              <a:t>-3</a:t>
            </a:r>
          </a:p>
          <a:p>
            <a:pPr>
              <a:defRPr/>
            </a:pPr>
            <a:r>
              <a:rPr lang="ro-RO" dirty="0"/>
              <a:t>Pentru elementele gr. III (B, Ga) – acceptori:</a:t>
            </a:r>
          </a:p>
          <a:p>
            <a:pPr marL="0" indent="0">
              <a:buNone/>
              <a:defRPr/>
            </a:pPr>
            <a:r>
              <a:rPr lang="ro-RO" i="1" dirty="0"/>
              <a:t>Concentrația atomilor acceptori = N</a:t>
            </a:r>
            <a:r>
              <a:rPr lang="ro-RO" i="1" baseline="-25000" dirty="0"/>
              <a:t>a</a:t>
            </a:r>
            <a:r>
              <a:rPr lang="ro-RO" i="1" dirty="0"/>
              <a:t> , cm</a:t>
            </a:r>
            <a:r>
              <a:rPr lang="ro-RO" i="1" baseline="30000" dirty="0"/>
              <a:t>-3</a:t>
            </a:r>
          </a:p>
          <a:p>
            <a:pPr>
              <a:defRPr/>
            </a:pPr>
            <a:r>
              <a:rPr lang="ro-RO" dirty="0"/>
              <a:t>La T=300K toți acceptorii și donorii sunt ionizați! Astfel: </a:t>
            </a:r>
          </a:p>
          <a:p>
            <a:pPr marL="0" indent="0">
              <a:buFontTx/>
              <a:buNone/>
              <a:defRPr/>
            </a:pPr>
            <a:r>
              <a:rPr lang="ro-RO" dirty="0"/>
              <a:t>                       </a:t>
            </a:r>
            <a:r>
              <a:rPr lang="ro-RO" b="1" i="1" dirty="0"/>
              <a:t>N</a:t>
            </a:r>
            <a:r>
              <a:rPr lang="ro-RO" b="1" i="1" baseline="-25000" dirty="0"/>
              <a:t>d</a:t>
            </a:r>
            <a:r>
              <a:rPr lang="ro-RO" b="1" i="1" baseline="30000" dirty="0"/>
              <a:t>+</a:t>
            </a:r>
            <a:r>
              <a:rPr lang="ro-RO" b="1" i="1" dirty="0"/>
              <a:t> </a:t>
            </a:r>
            <a:r>
              <a:rPr lang="ro-RO" b="1" i="1" dirty="0">
                <a:cs typeface="Times New Roman" panose="02020603050405020304" pitchFamily="18" charset="0"/>
              </a:rPr>
              <a:t>≈</a:t>
            </a:r>
            <a:r>
              <a:rPr lang="ro-RO" b="1" i="1" dirty="0"/>
              <a:t> N</a:t>
            </a:r>
            <a:r>
              <a:rPr lang="ro-RO" b="1" i="1" baseline="-25000" dirty="0"/>
              <a:t>d</a:t>
            </a:r>
            <a:r>
              <a:rPr lang="ro-RO" b="1" i="1" dirty="0"/>
              <a:t>  și N</a:t>
            </a:r>
            <a:r>
              <a:rPr lang="ro-RO" b="1" i="1" baseline="-25000" dirty="0"/>
              <a:t>a</a:t>
            </a:r>
            <a:r>
              <a:rPr lang="ro-RO" b="1" i="1" baseline="30000" dirty="0"/>
              <a:t>-</a:t>
            </a:r>
            <a:r>
              <a:rPr lang="ro-RO" b="1" i="1" dirty="0"/>
              <a:t> </a:t>
            </a:r>
            <a:r>
              <a:rPr lang="ro-RO" b="1" i="1" dirty="0">
                <a:cs typeface="Times New Roman" panose="02020603050405020304" pitchFamily="18" charset="0"/>
              </a:rPr>
              <a:t>≈</a:t>
            </a:r>
            <a:r>
              <a:rPr lang="ro-RO" b="1" i="1" dirty="0"/>
              <a:t> N</a:t>
            </a:r>
            <a:r>
              <a:rPr lang="ro-RO" b="1" i="1" baseline="-25000" dirty="0"/>
              <a:t>a</a:t>
            </a:r>
            <a:endParaRPr lang="en-GB" b="1" i="1" baseline="-25000" dirty="0"/>
          </a:p>
        </p:txBody>
      </p:sp>
      <p:sp>
        <p:nvSpPr>
          <p:cNvPr id="4403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5B8BC4-DCE6-4CF7-9E0B-780A9546686A}" type="slidenum">
              <a:rPr lang="zh-CN" altLang="en-US" sz="1400" smtClean="0"/>
              <a:pPr>
                <a:spcBef>
                  <a:spcPct val="0"/>
                </a:spcBef>
                <a:buFontTx/>
                <a:buNone/>
              </a:pPr>
              <a:t>56</a:t>
            </a:fld>
            <a:endParaRPr lang="zh-CN" altLang="en-US" sz="1400"/>
          </a:p>
        </p:txBody>
      </p:sp>
      <p:sp>
        <p:nvSpPr>
          <p:cNvPr id="44037" name="Rectangle 5"/>
          <p:cNvSpPr>
            <a:spLocks noChangeArrowheads="1"/>
          </p:cNvSpPr>
          <p:nvPr/>
        </p:nvSpPr>
        <p:spPr bwMode="auto">
          <a:xfrm>
            <a:off x="731838" y="5646738"/>
            <a:ext cx="7705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zh-CN" sz="2400" b="1">
                <a:solidFill>
                  <a:srgbClr val="FF0000"/>
                </a:solidFill>
                <a:ea typeface="宋体" panose="02010600030101010101" pitchFamily="2" charset="-122"/>
              </a:rPr>
              <a:t>Dar care sunt valorile pentru n</a:t>
            </a:r>
            <a:r>
              <a:rPr lang="ro-RO" altLang="zh-CN" sz="2400" b="1" baseline="-25000">
                <a:solidFill>
                  <a:srgbClr val="FF0000"/>
                </a:solidFill>
                <a:ea typeface="宋体" panose="02010600030101010101" pitchFamily="2" charset="-122"/>
              </a:rPr>
              <a:t>o</a:t>
            </a:r>
            <a:r>
              <a:rPr lang="ro-RO" altLang="zh-CN" sz="2400" b="1">
                <a:solidFill>
                  <a:srgbClr val="FF0000"/>
                </a:solidFill>
                <a:ea typeface="宋体" panose="02010600030101010101" pitchFamily="2" charset="-122"/>
              </a:rPr>
              <a:t> și p</a:t>
            </a:r>
            <a:r>
              <a:rPr lang="ro-RO" altLang="zh-CN" sz="2400" b="1" baseline="-25000">
                <a:solidFill>
                  <a:srgbClr val="FF0000"/>
                </a:solidFill>
                <a:ea typeface="宋体" panose="02010600030101010101" pitchFamily="2" charset="-122"/>
              </a:rPr>
              <a:t>o </a:t>
            </a:r>
            <a:r>
              <a:rPr lang="ro-RO" altLang="zh-CN" sz="2400" b="1">
                <a:solidFill>
                  <a:srgbClr val="FF0000"/>
                </a:solidFill>
                <a:ea typeface="宋体" panose="02010600030101010101" pitchFamily="2" charset="-122"/>
              </a:rPr>
              <a:t>întrun SC extrinsec? Pentru aceasta necesită rezolvarea a 2 ecuații</a:t>
            </a:r>
            <a:endParaRPr lang="zh-CN" altLang="en-US" sz="2400" b="1">
              <a:solidFill>
                <a:srgbClr val="FF0000"/>
              </a:solidFill>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395536" y="383381"/>
            <a:ext cx="8350696" cy="5835650"/>
          </a:xfrm>
        </p:spPr>
        <p:txBody>
          <a:bodyPr/>
          <a:lstStyle/>
          <a:p>
            <a:r>
              <a:rPr lang="ro-RO" altLang="ro-RO" b="1" dirty="0"/>
              <a:t>Legea conservării energiei </a:t>
            </a:r>
            <a:r>
              <a:rPr lang="ro-RO" altLang="ro-RO" dirty="0"/>
              <a:t>(energia net  = 0):</a:t>
            </a:r>
          </a:p>
          <a:p>
            <a:pPr>
              <a:buFontTx/>
              <a:buNone/>
            </a:pPr>
            <a:r>
              <a:rPr lang="ro-RO" altLang="ro-RO" b="1" dirty="0">
                <a:solidFill>
                  <a:srgbClr val="C00000"/>
                </a:solidFill>
              </a:rPr>
              <a:t> </a:t>
            </a:r>
          </a:p>
          <a:p>
            <a:pPr>
              <a:buFontTx/>
              <a:buNone/>
            </a:pPr>
            <a:r>
              <a:rPr lang="ro-RO" altLang="ro-RO" b="1" dirty="0">
                <a:solidFill>
                  <a:srgbClr val="C00000"/>
                </a:solidFill>
              </a:rPr>
              <a:t>q(p</a:t>
            </a:r>
            <a:r>
              <a:rPr lang="ro-RO" altLang="ro-RO" b="1" baseline="-25000" dirty="0">
                <a:solidFill>
                  <a:srgbClr val="C00000"/>
                </a:solidFill>
              </a:rPr>
              <a:t>o</a:t>
            </a:r>
            <a:r>
              <a:rPr lang="ro-RO" altLang="ro-RO" b="1" dirty="0">
                <a:solidFill>
                  <a:srgbClr val="C00000"/>
                </a:solidFill>
              </a:rPr>
              <a:t>-n</a:t>
            </a:r>
            <a:r>
              <a:rPr lang="ro-RO" altLang="ro-RO" b="1" baseline="-25000" dirty="0">
                <a:solidFill>
                  <a:srgbClr val="C00000"/>
                </a:solidFill>
              </a:rPr>
              <a:t>o</a:t>
            </a:r>
            <a:r>
              <a:rPr lang="ro-RO" altLang="ro-RO" b="1" dirty="0">
                <a:solidFill>
                  <a:srgbClr val="C00000"/>
                </a:solidFill>
              </a:rPr>
              <a:t>+N</a:t>
            </a:r>
            <a:r>
              <a:rPr lang="ro-RO" altLang="ro-RO" b="1" baseline="-25000" dirty="0">
                <a:solidFill>
                  <a:srgbClr val="C00000"/>
                </a:solidFill>
              </a:rPr>
              <a:t>d</a:t>
            </a:r>
            <a:r>
              <a:rPr lang="ro-RO" altLang="ro-RO" b="1" baseline="30000" dirty="0">
                <a:solidFill>
                  <a:srgbClr val="C00000"/>
                </a:solidFill>
              </a:rPr>
              <a:t>+</a:t>
            </a:r>
            <a:r>
              <a:rPr lang="ro-RO" altLang="ro-RO" b="1" dirty="0">
                <a:solidFill>
                  <a:srgbClr val="C00000"/>
                </a:solidFill>
              </a:rPr>
              <a:t>-N</a:t>
            </a:r>
            <a:r>
              <a:rPr lang="ro-RO" altLang="ro-RO" b="1" baseline="-25000" dirty="0">
                <a:solidFill>
                  <a:srgbClr val="C00000"/>
                </a:solidFill>
              </a:rPr>
              <a:t>a</a:t>
            </a:r>
            <a:r>
              <a:rPr lang="ro-RO" altLang="ro-RO" b="1" baseline="30000" dirty="0">
                <a:solidFill>
                  <a:srgbClr val="C00000"/>
                </a:solidFill>
              </a:rPr>
              <a:t>-</a:t>
            </a:r>
            <a:r>
              <a:rPr lang="ro-RO" altLang="ro-RO" b="1" dirty="0">
                <a:solidFill>
                  <a:srgbClr val="C00000"/>
                </a:solidFill>
              </a:rPr>
              <a:t>) = 0 </a:t>
            </a:r>
            <a:r>
              <a:rPr lang="ro-RO" altLang="ro-RO" b="1" dirty="0">
                <a:solidFill>
                  <a:srgbClr val="C00000"/>
                </a:solidFill>
                <a:cs typeface="Times New Roman" panose="02020603050405020304" pitchFamily="18" charset="0"/>
              </a:rPr>
              <a:t>≈ q(p</a:t>
            </a:r>
            <a:r>
              <a:rPr lang="ro-RO" altLang="ro-RO" b="1" baseline="-25000" dirty="0">
                <a:solidFill>
                  <a:srgbClr val="C00000"/>
                </a:solidFill>
                <a:cs typeface="Times New Roman" panose="02020603050405020304" pitchFamily="18" charset="0"/>
              </a:rPr>
              <a:t>o</a:t>
            </a:r>
            <a:r>
              <a:rPr lang="ro-RO" altLang="ro-RO" b="1" dirty="0">
                <a:solidFill>
                  <a:srgbClr val="C00000"/>
                </a:solidFill>
                <a:cs typeface="Times New Roman" panose="02020603050405020304" pitchFamily="18" charset="0"/>
              </a:rPr>
              <a:t> – n</a:t>
            </a:r>
            <a:r>
              <a:rPr lang="ro-RO" altLang="ro-RO" b="1" baseline="-25000" dirty="0">
                <a:solidFill>
                  <a:srgbClr val="C00000"/>
                </a:solidFill>
                <a:cs typeface="Times New Roman" panose="02020603050405020304" pitchFamily="18" charset="0"/>
              </a:rPr>
              <a:t>o</a:t>
            </a:r>
            <a:r>
              <a:rPr lang="ro-RO" altLang="ro-RO" b="1" dirty="0">
                <a:solidFill>
                  <a:srgbClr val="C00000"/>
                </a:solidFill>
                <a:cs typeface="Times New Roman" panose="02020603050405020304" pitchFamily="18" charset="0"/>
              </a:rPr>
              <a:t> + N</a:t>
            </a:r>
            <a:r>
              <a:rPr lang="ro-RO" altLang="ro-RO" b="1" baseline="-25000" dirty="0">
                <a:solidFill>
                  <a:srgbClr val="C00000"/>
                </a:solidFill>
                <a:cs typeface="Times New Roman" panose="02020603050405020304" pitchFamily="18" charset="0"/>
              </a:rPr>
              <a:t>d</a:t>
            </a:r>
            <a:r>
              <a:rPr lang="ro-RO" altLang="ro-RO" b="1" dirty="0">
                <a:solidFill>
                  <a:srgbClr val="C00000"/>
                </a:solidFill>
                <a:cs typeface="Times New Roman" panose="02020603050405020304" pitchFamily="18" charset="0"/>
              </a:rPr>
              <a:t> – N</a:t>
            </a:r>
            <a:r>
              <a:rPr lang="ro-RO" altLang="ro-RO" b="1" baseline="-25000" dirty="0">
                <a:solidFill>
                  <a:srgbClr val="C00000"/>
                </a:solidFill>
                <a:cs typeface="Times New Roman" panose="02020603050405020304" pitchFamily="18" charset="0"/>
              </a:rPr>
              <a:t>a</a:t>
            </a:r>
            <a:r>
              <a:rPr lang="ro-RO" altLang="ro-RO" b="1" dirty="0">
                <a:solidFill>
                  <a:srgbClr val="C00000"/>
                </a:solidFill>
                <a:cs typeface="Times New Roman" panose="02020603050405020304" pitchFamily="18" charset="0"/>
              </a:rPr>
              <a:t>)</a:t>
            </a:r>
          </a:p>
          <a:p>
            <a:pPr>
              <a:buFontTx/>
              <a:buNone/>
            </a:pPr>
            <a:endParaRPr lang="ro-RO" altLang="ro-RO" dirty="0">
              <a:cs typeface="Times New Roman" panose="02020603050405020304" pitchFamily="18" charset="0"/>
            </a:endParaRPr>
          </a:p>
          <a:p>
            <a:pPr>
              <a:buFontTx/>
              <a:buNone/>
            </a:pPr>
            <a:r>
              <a:rPr lang="ro-RO" altLang="ro-RO" dirty="0">
                <a:cs typeface="Times New Roman" panose="02020603050405020304" pitchFamily="18" charset="0"/>
              </a:rPr>
              <a:t>și</a:t>
            </a:r>
          </a:p>
          <a:p>
            <a:pPr>
              <a:buFontTx/>
              <a:buNone/>
            </a:pPr>
            <a:r>
              <a:rPr lang="ro-RO" altLang="ro-RO" dirty="0">
                <a:cs typeface="Times New Roman" panose="02020603050405020304" pitchFamily="18" charset="0"/>
              </a:rPr>
              <a:t>   </a:t>
            </a:r>
            <a:r>
              <a:rPr lang="ro-RO" altLang="ro-RO" b="1" dirty="0">
                <a:cs typeface="Times New Roman" panose="02020603050405020304" pitchFamily="18" charset="0"/>
              </a:rPr>
              <a:t>Legea (acțiunii) maselor </a:t>
            </a:r>
            <a:endParaRPr lang="en-US" altLang="ro-RO" b="1" dirty="0">
              <a:cs typeface="Times New Roman" panose="02020603050405020304" pitchFamily="18" charset="0"/>
            </a:endParaRPr>
          </a:p>
          <a:p>
            <a:pPr>
              <a:buFontTx/>
              <a:buNone/>
            </a:pPr>
            <a:r>
              <a:rPr lang="ro-RO" altLang="ro-RO" dirty="0">
                <a:cs typeface="Times New Roman" panose="02020603050405020304" pitchFamily="18" charset="0"/>
              </a:rPr>
              <a:t>(produsul </a:t>
            </a:r>
            <a:r>
              <a:rPr lang="ro-RO" altLang="ro-RO" b="1" i="1" dirty="0">
                <a:cs typeface="Times New Roman" panose="02020603050405020304" pitchFamily="18" charset="0"/>
              </a:rPr>
              <a:t>n</a:t>
            </a:r>
            <a:r>
              <a:rPr lang="ro-RO" altLang="ro-RO" b="1" i="1" baseline="-25000" dirty="0">
                <a:cs typeface="Times New Roman" panose="02020603050405020304" pitchFamily="18" charset="0"/>
              </a:rPr>
              <a:t>o</a:t>
            </a:r>
            <a:r>
              <a:rPr lang="ro-RO" altLang="ro-RO" b="1" i="1" dirty="0">
                <a:cs typeface="Times New Roman" panose="02020603050405020304" pitchFamily="18" charset="0"/>
              </a:rPr>
              <a:t>p</a:t>
            </a:r>
            <a:r>
              <a:rPr lang="ro-RO" altLang="ro-RO" b="1" i="1" baseline="-25000" dirty="0">
                <a:cs typeface="Times New Roman" panose="02020603050405020304" pitchFamily="18" charset="0"/>
              </a:rPr>
              <a:t>o</a:t>
            </a:r>
            <a:r>
              <a:rPr lang="ro-RO" altLang="ro-RO" b="1" i="1" dirty="0">
                <a:cs typeface="Times New Roman" panose="02020603050405020304" pitchFamily="18" charset="0"/>
              </a:rPr>
              <a:t> = const </a:t>
            </a:r>
            <a:r>
              <a:rPr lang="ro-RO" altLang="ro-RO" dirty="0">
                <a:cs typeface="Times New Roman" panose="02020603050405020304" pitchFamily="18" charset="0"/>
              </a:rPr>
              <a:t>(pentru termoechilibru):</a:t>
            </a:r>
          </a:p>
          <a:p>
            <a:pPr>
              <a:buFontTx/>
              <a:buNone/>
            </a:pPr>
            <a:r>
              <a:rPr lang="ro-RO" altLang="ro-RO" b="1" dirty="0">
                <a:solidFill>
                  <a:srgbClr val="C00000"/>
                </a:solidFill>
                <a:cs typeface="Times New Roman" panose="02020603050405020304" pitchFamily="18" charset="0"/>
              </a:rPr>
              <a:t>                          n</a:t>
            </a:r>
            <a:r>
              <a:rPr lang="ro-RO" altLang="ro-RO" b="1" baseline="-25000" dirty="0">
                <a:solidFill>
                  <a:srgbClr val="C00000"/>
                </a:solidFill>
                <a:cs typeface="Times New Roman" panose="02020603050405020304" pitchFamily="18" charset="0"/>
              </a:rPr>
              <a:t>o</a:t>
            </a:r>
            <a:r>
              <a:rPr lang="ro-RO" altLang="ro-RO" b="1" dirty="0">
                <a:solidFill>
                  <a:srgbClr val="C00000"/>
                </a:solidFill>
                <a:cs typeface="Times New Roman" panose="02020603050405020304" pitchFamily="18" charset="0"/>
              </a:rPr>
              <a:t>p</a:t>
            </a:r>
            <a:r>
              <a:rPr lang="ro-RO" altLang="ro-RO" b="1" baseline="-25000" dirty="0">
                <a:solidFill>
                  <a:srgbClr val="C00000"/>
                </a:solidFill>
                <a:cs typeface="Times New Roman" panose="02020603050405020304" pitchFamily="18" charset="0"/>
              </a:rPr>
              <a:t>o</a:t>
            </a:r>
            <a:r>
              <a:rPr lang="ro-RO" altLang="ro-RO" b="1" dirty="0">
                <a:solidFill>
                  <a:srgbClr val="C00000"/>
                </a:solidFill>
                <a:cs typeface="Times New Roman" panose="02020603050405020304" pitchFamily="18" charset="0"/>
              </a:rPr>
              <a:t> = n</a:t>
            </a:r>
            <a:r>
              <a:rPr lang="ro-RO" altLang="ro-RO" b="1" baseline="-25000" dirty="0">
                <a:solidFill>
                  <a:srgbClr val="C00000"/>
                </a:solidFill>
                <a:cs typeface="Times New Roman" panose="02020603050405020304" pitchFamily="18" charset="0"/>
              </a:rPr>
              <a:t>i</a:t>
            </a:r>
            <a:r>
              <a:rPr lang="ro-RO" altLang="ro-RO" b="1" baseline="30000" dirty="0">
                <a:solidFill>
                  <a:srgbClr val="C00000"/>
                </a:solidFill>
                <a:cs typeface="Times New Roman" panose="02020603050405020304" pitchFamily="18" charset="0"/>
              </a:rPr>
              <a:t>2</a:t>
            </a:r>
            <a:r>
              <a:rPr lang="ro-RO" altLang="ro-RO" b="1" dirty="0">
                <a:solidFill>
                  <a:srgbClr val="C00000"/>
                </a:solidFill>
                <a:cs typeface="Times New Roman" panose="02020603050405020304" pitchFamily="18" charset="0"/>
              </a:rPr>
              <a:t>(T)</a:t>
            </a:r>
          </a:p>
          <a:p>
            <a:pPr>
              <a:buFontTx/>
              <a:buNone/>
            </a:pPr>
            <a:endParaRPr lang="ro-RO" altLang="ro-RO" b="1" dirty="0">
              <a:cs typeface="Times New Roman" panose="02020603050405020304" pitchFamily="18" charset="0"/>
            </a:endParaRPr>
          </a:p>
          <a:p>
            <a:pPr>
              <a:buFontTx/>
              <a:buNone/>
            </a:pPr>
            <a:endParaRPr lang="en-GB" altLang="ro-RO" b="1" dirty="0"/>
          </a:p>
        </p:txBody>
      </p:sp>
      <p:sp>
        <p:nvSpPr>
          <p:cNvPr id="4505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C206595-D913-4AF3-9CED-C5F533E01344}" type="slidenum">
              <a:rPr lang="zh-CN" altLang="en-US" sz="1400" smtClean="0"/>
              <a:pPr>
                <a:spcBef>
                  <a:spcPct val="0"/>
                </a:spcBef>
                <a:buFontTx/>
                <a:buNone/>
              </a:pPr>
              <a:t>57</a:t>
            </a:fld>
            <a:endParaRPr lang="zh-CN" altLang="en-US" sz="1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395288" y="188913"/>
            <a:ext cx="8353425" cy="6516687"/>
          </a:xfrm>
        </p:spPr>
        <p:txBody>
          <a:bodyPr/>
          <a:lstStyle/>
          <a:p>
            <a:pPr marL="0" indent="0">
              <a:buFontTx/>
              <a:buNone/>
            </a:pPr>
            <a:r>
              <a:rPr lang="en-US" altLang="ru-RU" b="1" dirty="0"/>
              <a:t>O </a:t>
            </a:r>
            <a:r>
              <a:rPr lang="ro-RO" altLang="ru-RU" dirty="0"/>
              <a:t>cale de obținere a rezultatului Legii Acțiunilor Maselor, care ne spune relativ la concentrațiile reactanților și produselor în reacție în echilibru termic:</a:t>
            </a:r>
          </a:p>
          <a:p>
            <a:pPr marL="0" indent="0">
              <a:buFontTx/>
              <a:buNone/>
            </a:pPr>
            <a:r>
              <a:rPr lang="ro-RO" altLang="ru-RU" dirty="0"/>
              <a:t>       </a:t>
            </a:r>
            <a:r>
              <a:rPr lang="ro-RO" altLang="ru-RU" b="1" i="1" dirty="0">
                <a:solidFill>
                  <a:srgbClr val="FF0000"/>
                </a:solidFill>
              </a:rPr>
              <a:t>electron + gol   </a:t>
            </a:r>
            <a:r>
              <a:rPr lang="ro-RO" altLang="ru-RU" b="1" i="1" dirty="0">
                <a:solidFill>
                  <a:srgbClr val="FF0000"/>
                </a:solidFill>
                <a:cs typeface="Times New Roman" panose="02020603050405020304" pitchFamily="18" charset="0"/>
              </a:rPr>
              <a:t>↔    </a:t>
            </a:r>
            <a:r>
              <a:rPr lang="ro-RO" altLang="ru-RU" b="1" i="1" dirty="0">
                <a:solidFill>
                  <a:srgbClr val="FF0000"/>
                </a:solidFill>
              </a:rPr>
              <a:t>legătură completă </a:t>
            </a:r>
          </a:p>
          <a:p>
            <a:pPr marL="0" indent="0">
              <a:buFontTx/>
              <a:buNone/>
            </a:pPr>
            <a:r>
              <a:rPr lang="ro-RO" altLang="ru-RU" b="1" dirty="0"/>
              <a:t>   </a:t>
            </a:r>
            <a:r>
              <a:rPr lang="ro-RO" altLang="ru-RU" b="1" i="1" dirty="0">
                <a:solidFill>
                  <a:srgbClr val="FF0000"/>
                </a:solidFill>
                <a:cs typeface="Times New Roman" panose="02020603050405020304" pitchFamily="18" charset="0"/>
              </a:rPr>
              <a:t>[</a:t>
            </a:r>
            <a:r>
              <a:rPr lang="ro-RO" altLang="ru-RU" b="1" i="1" dirty="0">
                <a:solidFill>
                  <a:srgbClr val="FF0000"/>
                </a:solidFill>
              </a:rPr>
              <a:t>electron</a:t>
            </a:r>
            <a:r>
              <a:rPr lang="ro-RO" altLang="ru-RU" b="1" i="1" dirty="0">
                <a:solidFill>
                  <a:srgbClr val="FF0000"/>
                </a:solidFill>
                <a:cs typeface="Times New Roman" panose="02020603050405020304" pitchFamily="18" charset="0"/>
              </a:rPr>
              <a:t>][</a:t>
            </a:r>
            <a:r>
              <a:rPr lang="ro-RO" altLang="ru-RU" b="1" i="1" dirty="0">
                <a:solidFill>
                  <a:srgbClr val="FF0000"/>
                </a:solidFill>
              </a:rPr>
              <a:t>gol </a:t>
            </a:r>
            <a:r>
              <a:rPr lang="ro-RO" altLang="ru-RU" b="1" i="1" dirty="0">
                <a:solidFill>
                  <a:srgbClr val="FF0000"/>
                </a:solidFill>
                <a:cs typeface="Times New Roman" panose="02020603050405020304" pitchFamily="18" charset="0"/>
              </a:rPr>
              <a:t>]</a:t>
            </a:r>
            <a:r>
              <a:rPr lang="ro-RO" altLang="ru-RU" b="1" i="1" dirty="0">
                <a:solidFill>
                  <a:srgbClr val="FF0000"/>
                </a:solidFill>
              </a:rPr>
              <a:t>  /</a:t>
            </a:r>
            <a:r>
              <a:rPr lang="ro-RO" altLang="ru-RU" b="1" i="1" dirty="0">
                <a:solidFill>
                  <a:srgbClr val="FF0000"/>
                </a:solidFill>
                <a:cs typeface="Times New Roman" panose="02020603050405020304" pitchFamily="18" charset="0"/>
              </a:rPr>
              <a:t>  [</a:t>
            </a:r>
            <a:r>
              <a:rPr lang="ro-RO" altLang="ru-RU" b="1" i="1" dirty="0">
                <a:solidFill>
                  <a:srgbClr val="FF0000"/>
                </a:solidFill>
              </a:rPr>
              <a:t>legătură completă</a:t>
            </a:r>
            <a:r>
              <a:rPr lang="ro-RO" altLang="ru-RU" b="1" i="1" dirty="0">
                <a:solidFill>
                  <a:srgbClr val="FF0000"/>
                </a:solidFill>
                <a:cs typeface="Times New Roman" panose="02020603050405020304" pitchFamily="18" charset="0"/>
              </a:rPr>
              <a:t>] = k(T) </a:t>
            </a:r>
          </a:p>
          <a:p>
            <a:pPr marL="0" indent="0">
              <a:buFontTx/>
              <a:buNone/>
            </a:pPr>
            <a:r>
              <a:rPr lang="ro-RO" altLang="ru-RU" dirty="0">
                <a:cs typeface="Times New Roman" panose="02020603050405020304" pitchFamily="18" charset="0"/>
              </a:rPr>
              <a:t>Ținem minte că </a:t>
            </a:r>
            <a:r>
              <a:rPr lang="ro-RO" altLang="ru-RU" i="1" dirty="0">
                <a:solidFill>
                  <a:srgbClr val="FF0000"/>
                </a:solidFill>
                <a:cs typeface="Times New Roman" panose="02020603050405020304" pitchFamily="18" charset="0"/>
              </a:rPr>
              <a:t>[</a:t>
            </a:r>
            <a:r>
              <a:rPr lang="ro-RO" altLang="ru-RU" i="1" dirty="0">
                <a:solidFill>
                  <a:srgbClr val="FF0000"/>
                </a:solidFill>
              </a:rPr>
              <a:t>electron</a:t>
            </a:r>
            <a:r>
              <a:rPr lang="ro-RO" altLang="ru-RU" i="1" dirty="0">
                <a:solidFill>
                  <a:srgbClr val="FF0000"/>
                </a:solidFill>
                <a:cs typeface="Times New Roman" panose="02020603050405020304" pitchFamily="18" charset="0"/>
              </a:rPr>
              <a:t>] = n</a:t>
            </a:r>
            <a:r>
              <a:rPr lang="ro-RO" altLang="ru-RU" i="1" baseline="-25000" dirty="0">
                <a:solidFill>
                  <a:srgbClr val="FF0000"/>
                </a:solidFill>
                <a:cs typeface="Times New Roman" panose="02020603050405020304" pitchFamily="18" charset="0"/>
              </a:rPr>
              <a:t>o</a:t>
            </a:r>
            <a:r>
              <a:rPr lang="ro-RO" altLang="ru-RU" i="1" dirty="0">
                <a:solidFill>
                  <a:srgbClr val="FF0000"/>
                </a:solidFill>
                <a:cs typeface="Times New Roman" panose="02020603050405020304" pitchFamily="18" charset="0"/>
              </a:rPr>
              <a:t> </a:t>
            </a:r>
            <a:r>
              <a:rPr lang="ro-RO" altLang="ru-RU" dirty="0">
                <a:cs typeface="Times New Roman" panose="02020603050405020304" pitchFamily="18" charset="0"/>
              </a:rPr>
              <a:t>iar</a:t>
            </a:r>
            <a:r>
              <a:rPr lang="ro-RO" altLang="ru-RU" i="1" dirty="0">
                <a:solidFill>
                  <a:srgbClr val="FF0000"/>
                </a:solidFill>
                <a:cs typeface="Times New Roman" panose="02020603050405020304" pitchFamily="18" charset="0"/>
              </a:rPr>
              <a:t>[</a:t>
            </a:r>
            <a:r>
              <a:rPr lang="ro-RO" altLang="ru-RU" i="1" dirty="0">
                <a:solidFill>
                  <a:srgbClr val="FF0000"/>
                </a:solidFill>
              </a:rPr>
              <a:t>gol</a:t>
            </a:r>
            <a:r>
              <a:rPr lang="ro-RO" altLang="ru-RU" i="1" dirty="0">
                <a:solidFill>
                  <a:srgbClr val="FF0000"/>
                </a:solidFill>
                <a:cs typeface="Times New Roman" panose="02020603050405020304" pitchFamily="18" charset="0"/>
              </a:rPr>
              <a:t>]</a:t>
            </a:r>
            <a:r>
              <a:rPr lang="ro-RO" altLang="ru-RU" i="1" dirty="0">
                <a:solidFill>
                  <a:srgbClr val="FF0000"/>
                </a:solidFill>
              </a:rPr>
              <a:t> =p</a:t>
            </a:r>
            <a:r>
              <a:rPr lang="ro-RO" altLang="ru-RU" i="1" baseline="-25000" dirty="0">
                <a:solidFill>
                  <a:srgbClr val="FF0000"/>
                </a:solidFill>
              </a:rPr>
              <a:t>o  </a:t>
            </a:r>
            <a:r>
              <a:rPr lang="ro-RO" altLang="ru-RU" i="1" dirty="0">
                <a:solidFill>
                  <a:srgbClr val="FF0000"/>
                </a:solidFill>
              </a:rPr>
              <a:t> </a:t>
            </a:r>
            <a:r>
              <a:rPr lang="ro-RO" altLang="ru-RU" dirty="0"/>
              <a:t>și că majoritatea legăturile sunt deja complete, astfel</a:t>
            </a:r>
            <a:r>
              <a:rPr lang="ro-RO" altLang="ru-RU" i="1" dirty="0">
                <a:solidFill>
                  <a:srgbClr val="FF0000"/>
                </a:solidFill>
              </a:rPr>
              <a:t> </a:t>
            </a:r>
            <a:r>
              <a:rPr lang="ro-RO" altLang="ru-RU" i="1" dirty="0">
                <a:solidFill>
                  <a:srgbClr val="FF0000"/>
                </a:solidFill>
                <a:cs typeface="Times New Roman" panose="02020603050405020304" pitchFamily="18" charset="0"/>
              </a:rPr>
              <a:t>[</a:t>
            </a:r>
            <a:r>
              <a:rPr lang="ro-RO" altLang="ru-RU" i="1" dirty="0">
                <a:solidFill>
                  <a:srgbClr val="FF0000"/>
                </a:solidFill>
              </a:rPr>
              <a:t>legătură completă</a:t>
            </a:r>
            <a:r>
              <a:rPr lang="ro-RO" altLang="ru-RU" i="1" dirty="0">
                <a:solidFill>
                  <a:srgbClr val="FF0000"/>
                </a:solidFill>
                <a:cs typeface="Times New Roman" panose="02020603050405020304" pitchFamily="18" charset="0"/>
              </a:rPr>
              <a:t>] </a:t>
            </a:r>
            <a:r>
              <a:rPr lang="ro-RO" altLang="ru-RU" dirty="0">
                <a:cs typeface="Times New Roman" panose="02020603050405020304" pitchFamily="18" charset="0"/>
              </a:rPr>
              <a:t>este practic </a:t>
            </a:r>
            <a:r>
              <a:rPr lang="ro-RO" altLang="ru-RU" i="1" dirty="0">
                <a:solidFill>
                  <a:srgbClr val="FF0000"/>
                </a:solidFill>
                <a:cs typeface="Times New Roman" panose="02020603050405020304" pitchFamily="18" charset="0"/>
              </a:rPr>
              <a:t>const* </a:t>
            </a:r>
            <a:r>
              <a:rPr lang="ro-RO" altLang="ru-RU" dirty="0">
                <a:cs typeface="Times New Roman" panose="02020603050405020304" pitchFamily="18" charset="0"/>
              </a:rPr>
              <a:t>obținem</a:t>
            </a:r>
          </a:p>
          <a:p>
            <a:pPr marL="0" indent="0">
              <a:buFontTx/>
              <a:buNone/>
            </a:pPr>
            <a:r>
              <a:rPr lang="ro-RO" altLang="ru-RU" b="1" i="1" u="sng" dirty="0">
                <a:solidFill>
                  <a:srgbClr val="2D2DB9"/>
                </a:solidFill>
                <a:cs typeface="Times New Roman" panose="02020603050405020304" pitchFamily="18" charset="0"/>
              </a:rPr>
              <a:t>n</a:t>
            </a:r>
            <a:r>
              <a:rPr lang="ro-RO" altLang="ru-RU" b="1" i="1" u="sng" baseline="-25000" dirty="0">
                <a:solidFill>
                  <a:srgbClr val="2D2DB9"/>
                </a:solidFill>
                <a:cs typeface="Times New Roman" panose="02020603050405020304" pitchFamily="18" charset="0"/>
              </a:rPr>
              <a:t>o</a:t>
            </a:r>
            <a:r>
              <a:rPr lang="ro-RO" altLang="ru-RU" b="1" i="1" u="sng" dirty="0">
                <a:solidFill>
                  <a:srgbClr val="2D2DB9"/>
                </a:solidFill>
                <a:cs typeface="Times New Roman" panose="02020603050405020304" pitchFamily="18" charset="0"/>
              </a:rPr>
              <a:t>p</a:t>
            </a:r>
            <a:r>
              <a:rPr lang="ro-RO" altLang="ru-RU" b="1" i="1" u="sng" baseline="-25000" dirty="0">
                <a:solidFill>
                  <a:srgbClr val="2D2DB9"/>
                </a:solidFill>
                <a:cs typeface="Times New Roman" panose="02020603050405020304" pitchFamily="18" charset="0"/>
              </a:rPr>
              <a:t>o</a:t>
            </a:r>
            <a:r>
              <a:rPr lang="ro-RO" altLang="ru-RU" b="1" i="1" u="sng" dirty="0">
                <a:solidFill>
                  <a:srgbClr val="2D2DB9"/>
                </a:solidFill>
                <a:cs typeface="Times New Roman" panose="02020603050405020304" pitchFamily="18" charset="0"/>
              </a:rPr>
              <a:t> </a:t>
            </a:r>
            <a:r>
              <a:rPr lang="ro-RO" altLang="ru-RU" b="1" i="1" dirty="0">
                <a:solidFill>
                  <a:srgbClr val="FF0000"/>
                </a:solidFill>
                <a:cs typeface="Times New Roman" panose="02020603050405020304" pitchFamily="18" charset="0"/>
              </a:rPr>
              <a:t>= [</a:t>
            </a:r>
            <a:r>
              <a:rPr lang="ro-RO" altLang="ru-RU" b="1" i="1" dirty="0">
                <a:solidFill>
                  <a:srgbClr val="FF0000"/>
                </a:solidFill>
              </a:rPr>
              <a:t>legătură completă</a:t>
            </a:r>
            <a:r>
              <a:rPr lang="ro-RO" altLang="ru-RU" b="1" i="1" dirty="0">
                <a:solidFill>
                  <a:srgbClr val="FF0000"/>
                </a:solidFill>
                <a:cs typeface="Times New Roman" panose="02020603050405020304" pitchFamily="18" charset="0"/>
              </a:rPr>
              <a:t>] k(T) ≈Ak(T) </a:t>
            </a:r>
            <a:r>
              <a:rPr lang="ro-RO" altLang="ru-RU" b="1" i="1" u="sng" dirty="0">
                <a:solidFill>
                  <a:srgbClr val="FF0000"/>
                </a:solidFill>
                <a:cs typeface="Times New Roman" panose="02020603050405020304" pitchFamily="18" charset="0"/>
              </a:rPr>
              <a:t>= </a:t>
            </a:r>
            <a:r>
              <a:rPr lang="ro-RO" altLang="ru-RU" b="1" i="1" u="sng" dirty="0">
                <a:solidFill>
                  <a:srgbClr val="2D2DB9"/>
                </a:solidFill>
                <a:cs typeface="Times New Roman" panose="02020603050405020304" pitchFamily="18" charset="0"/>
              </a:rPr>
              <a:t>n</a:t>
            </a:r>
            <a:r>
              <a:rPr lang="ro-RO" altLang="ru-RU" b="1" i="1" u="sng" baseline="-25000" dirty="0">
                <a:solidFill>
                  <a:srgbClr val="2D2DB9"/>
                </a:solidFill>
                <a:cs typeface="Times New Roman" panose="02020603050405020304" pitchFamily="18" charset="0"/>
              </a:rPr>
              <a:t>i</a:t>
            </a:r>
            <a:r>
              <a:rPr lang="ro-RO" altLang="ru-RU" b="1" i="1" u="sng" baseline="30000" dirty="0">
                <a:solidFill>
                  <a:srgbClr val="2D2DB9"/>
                </a:solidFill>
                <a:cs typeface="Times New Roman" panose="02020603050405020304" pitchFamily="18" charset="0"/>
              </a:rPr>
              <a:t>2</a:t>
            </a:r>
            <a:r>
              <a:rPr lang="ro-RO" altLang="ru-RU" b="1" i="1" u="sng" dirty="0">
                <a:solidFill>
                  <a:srgbClr val="2D2DB9"/>
                </a:solidFill>
                <a:cs typeface="Times New Roman" panose="02020603050405020304" pitchFamily="18" charset="0"/>
              </a:rPr>
              <a:t>(T)</a:t>
            </a:r>
          </a:p>
          <a:p>
            <a:pPr marL="0" indent="0">
              <a:buFontTx/>
              <a:buNone/>
            </a:pPr>
            <a:endParaRPr lang="ro-RO" altLang="ru-RU" b="1" i="1" baseline="-25000" dirty="0">
              <a:solidFill>
                <a:srgbClr val="FF0000"/>
              </a:solidFill>
              <a:cs typeface="Times New Roman" panose="02020603050405020304" pitchFamily="18" charset="0"/>
            </a:endParaRPr>
          </a:p>
          <a:p>
            <a:pPr marL="0" indent="0">
              <a:buFontTx/>
              <a:buNone/>
            </a:pPr>
            <a:r>
              <a:rPr lang="ro-RO" altLang="ru-RU" b="1" i="1" baseline="30000" dirty="0">
                <a:solidFill>
                  <a:srgbClr val="FF0000"/>
                </a:solidFill>
                <a:cs typeface="Times New Roman" panose="02020603050405020304" pitchFamily="18" charset="0"/>
              </a:rPr>
              <a:t>* </a:t>
            </a:r>
            <a:r>
              <a:rPr lang="ro-RO" altLang="ru-RU" sz="2400" dirty="0">
                <a:cs typeface="Times New Roman" panose="02020603050405020304" pitchFamily="18" charset="0"/>
              </a:rPr>
              <a:t>Aceasta este corect când    </a:t>
            </a:r>
            <a:r>
              <a:rPr lang="ro-RO" altLang="ru-RU" sz="2400" b="1" dirty="0">
                <a:cs typeface="Times New Roman" panose="02020603050405020304" pitchFamily="18" charset="0"/>
              </a:rPr>
              <a:t>n</a:t>
            </a:r>
            <a:r>
              <a:rPr lang="ro-RO" altLang="ru-RU" sz="2400" b="1" baseline="-25000" dirty="0">
                <a:cs typeface="Times New Roman" panose="02020603050405020304" pitchFamily="18" charset="0"/>
              </a:rPr>
              <a:t>o</a:t>
            </a:r>
            <a:r>
              <a:rPr lang="ro-RO" altLang="ru-RU" sz="2400" b="1" dirty="0">
                <a:cs typeface="Times New Roman" panose="02020603050405020304" pitchFamily="18" charset="0"/>
              </a:rPr>
              <a:t> și p</a:t>
            </a:r>
            <a:r>
              <a:rPr lang="ro-RO" altLang="ru-RU" sz="2400" b="1" baseline="-25000" dirty="0">
                <a:cs typeface="Times New Roman" panose="02020603050405020304" pitchFamily="18" charset="0"/>
              </a:rPr>
              <a:t>o</a:t>
            </a:r>
            <a:r>
              <a:rPr lang="ro-RO" altLang="ru-RU" sz="2400" b="1" dirty="0">
                <a:cs typeface="Times New Roman" panose="02020603050405020304" pitchFamily="18" charset="0"/>
              </a:rPr>
              <a:t> &lt; 10</a:t>
            </a:r>
            <a:r>
              <a:rPr lang="ro-RO" altLang="ru-RU" sz="2400" b="1" baseline="30000" dirty="0">
                <a:cs typeface="Times New Roman" panose="02020603050405020304" pitchFamily="18" charset="0"/>
              </a:rPr>
              <a:t>19</a:t>
            </a:r>
            <a:r>
              <a:rPr lang="ro-RO" altLang="ru-RU" sz="2400" b="1" dirty="0">
                <a:cs typeface="Times New Roman" panose="02020603050405020304" pitchFamily="18" charset="0"/>
              </a:rPr>
              <a:t> cm</a:t>
            </a:r>
            <a:r>
              <a:rPr lang="ro-RO" altLang="ru-RU" sz="2400" b="1" baseline="30000" dirty="0">
                <a:cs typeface="Times New Roman" panose="02020603050405020304" pitchFamily="18" charset="0"/>
              </a:rPr>
              <a:t>-3</a:t>
            </a:r>
            <a:endParaRPr lang="en-GB" altLang="ru-RU" sz="2400" b="1" baseline="30000" dirty="0"/>
          </a:p>
        </p:txBody>
      </p:sp>
      <p:sp>
        <p:nvSpPr>
          <p:cNvPr id="48131"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2008765-160B-400E-9B11-D9F2183F52A4}" type="slidenum">
              <a:rPr lang="zh-CN" altLang="en-US" sz="1400" smtClean="0"/>
              <a:pPr>
                <a:spcBef>
                  <a:spcPct val="0"/>
                </a:spcBef>
                <a:buFontTx/>
                <a:buNone/>
              </a:pPr>
              <a:t>58</a:t>
            </a:fld>
            <a:endParaRPr lang="zh-CN" altLang="en-US" sz="1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37D061-B34C-4019-BE6A-439C8CFAB66E}" type="slidenum">
              <a:rPr lang="zh-CN" altLang="en-US" sz="1400" smtClean="0"/>
              <a:pPr>
                <a:spcBef>
                  <a:spcPct val="0"/>
                </a:spcBef>
                <a:buFontTx/>
                <a:buNone/>
              </a:pPr>
              <a:t>59</a:t>
            </a:fld>
            <a:endParaRPr lang="zh-CN" altLang="en-US" sz="1400"/>
          </a:p>
        </p:txBody>
      </p:sp>
      <p:sp>
        <p:nvSpPr>
          <p:cNvPr id="51203"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a:ea typeface="宋体" panose="02010600030101010101" pitchFamily="2" charset="-122"/>
              </a:rPr>
              <a:t>SC extrinseci </a:t>
            </a:r>
            <a:r>
              <a:rPr lang="en-US" altLang="zh-CN" sz="3600">
                <a:ea typeface="宋体" panose="02010600030101010101" pitchFamily="2" charset="-122"/>
              </a:rPr>
              <a:t>(cont’d)</a:t>
            </a:r>
          </a:p>
        </p:txBody>
      </p:sp>
      <p:sp>
        <p:nvSpPr>
          <p:cNvPr id="51204" name="Rectangle 4"/>
          <p:cNvSpPr>
            <a:spLocks noGrp="1" noChangeArrowheads="1"/>
          </p:cNvSpPr>
          <p:nvPr>
            <p:ph type="body" idx="1"/>
          </p:nvPr>
        </p:nvSpPr>
        <p:spPr>
          <a:xfrm>
            <a:off x="658813" y="1700213"/>
            <a:ext cx="8001000" cy="4824412"/>
          </a:xfrm>
          <a:noFill/>
        </p:spPr>
        <p:txBody>
          <a:bodyPr/>
          <a:lstStyle/>
          <a:p>
            <a:pPr marL="609600" indent="-609600" eaLnBrk="1" hangingPunct="1">
              <a:buFontTx/>
              <a:buNone/>
            </a:pPr>
            <a:r>
              <a:rPr lang="ro-RO" altLang="zh-CN" dirty="0">
                <a:ea typeface="宋体" panose="02010600030101010101" pitchFamily="2" charset="-122"/>
              </a:rPr>
              <a:t>Concentrația purtătorilor de sarcină pentru n-tip</a:t>
            </a:r>
            <a:endParaRPr lang="en-US" altLang="zh-CN" dirty="0">
              <a:ea typeface="宋体" panose="02010600030101010101" pitchFamily="2" charset="-122"/>
            </a:endParaRPr>
          </a:p>
          <a:p>
            <a:pPr marL="990600" lvl="1" indent="-533400" eaLnBrk="1" hangingPunct="1">
              <a:buClr>
                <a:schemeClr val="accent2"/>
              </a:buClr>
              <a:buFontTx/>
              <a:buAutoNum type="alphaLcParenR"/>
            </a:pPr>
            <a:r>
              <a:rPr lang="ro-RO" altLang="zh-CN" dirty="0">
                <a:ea typeface="宋体" panose="02010600030101010101" pitchFamily="2" charset="-122"/>
              </a:rPr>
              <a:t>Ecuația echilibrului termic</a:t>
            </a:r>
            <a:endParaRPr lang="en-US" altLang="zh-CN" dirty="0">
              <a:ea typeface="宋体" panose="02010600030101010101" pitchFamily="2" charset="-122"/>
            </a:endParaRPr>
          </a:p>
          <a:p>
            <a:pPr marL="990600" lvl="1" indent="-533400" eaLnBrk="1" hangingPunct="1">
              <a:buClr>
                <a:schemeClr val="accent2"/>
              </a:buClr>
              <a:buFontTx/>
              <a:buAutoNum type="alphaLcParenR"/>
            </a:pPr>
            <a:endParaRPr lang="en-US" altLang="zh-CN" dirty="0">
              <a:ea typeface="宋体" panose="02010600030101010101" pitchFamily="2" charset="-122"/>
            </a:endParaRPr>
          </a:p>
          <a:p>
            <a:pPr marL="990600" lvl="1" indent="-533400" eaLnBrk="1" hangingPunct="1">
              <a:buClr>
                <a:schemeClr val="accent2"/>
              </a:buClr>
              <a:buFontTx/>
              <a:buAutoNum type="alphaLcParenR"/>
            </a:pPr>
            <a:endParaRPr lang="en-US" altLang="zh-CN" dirty="0">
              <a:ea typeface="宋体" panose="02010600030101010101" pitchFamily="2" charset="-122"/>
            </a:endParaRPr>
          </a:p>
          <a:p>
            <a:pPr marL="990600" lvl="1" indent="-533400" eaLnBrk="1" hangingPunct="1">
              <a:buClr>
                <a:schemeClr val="accent2"/>
              </a:buClr>
              <a:buFontTx/>
              <a:buAutoNum type="alphaLcParenR"/>
            </a:pPr>
            <a:r>
              <a:rPr lang="ro-RO" altLang="zh-CN" dirty="0">
                <a:ea typeface="宋体" panose="02010600030101010101" pitchFamily="2" charset="-122"/>
              </a:rPr>
              <a:t>Ecuația neutralității electrice</a:t>
            </a:r>
            <a:endParaRPr lang="en-US" altLang="zh-CN" dirty="0">
              <a:ea typeface="宋体" panose="02010600030101010101" pitchFamily="2" charset="-122"/>
            </a:endParaRPr>
          </a:p>
          <a:p>
            <a:pPr marL="609600" indent="-609600" eaLnBrk="1" hangingPunct="1">
              <a:buFontTx/>
              <a:buNone/>
            </a:pPr>
            <a:endParaRPr lang="en-US" altLang="zh-CN" dirty="0">
              <a:ea typeface="宋体" panose="02010600030101010101" pitchFamily="2" charset="-122"/>
            </a:endParaRPr>
          </a:p>
          <a:p>
            <a:pPr marL="609600" indent="-609600" eaLnBrk="1" hangingPunct="1">
              <a:buFontTx/>
              <a:buNone/>
            </a:pPr>
            <a:r>
              <a:rPr lang="ro-RO" altLang="zh-CN" dirty="0">
                <a:ea typeface="宋体" panose="02010600030101010101" pitchFamily="2" charset="-122"/>
              </a:rPr>
              <a:t>Dar care sunt valorile pentru </a:t>
            </a:r>
            <a:r>
              <a:rPr lang="ro-RO" altLang="zh-CN" b="1" dirty="0">
                <a:ea typeface="宋体" panose="02010600030101010101" pitchFamily="2" charset="-122"/>
              </a:rPr>
              <a:t>n</a:t>
            </a:r>
            <a:r>
              <a:rPr lang="ro-RO" altLang="zh-CN" b="1" baseline="-25000" dirty="0">
                <a:ea typeface="宋体" panose="02010600030101010101" pitchFamily="2" charset="-122"/>
              </a:rPr>
              <a:t>no</a:t>
            </a:r>
            <a:r>
              <a:rPr lang="ro-RO" altLang="zh-CN" dirty="0">
                <a:ea typeface="宋体" panose="02010600030101010101" pitchFamily="2" charset="-122"/>
              </a:rPr>
              <a:t> și </a:t>
            </a:r>
            <a:r>
              <a:rPr lang="ro-RO" altLang="zh-CN" b="1" dirty="0">
                <a:ea typeface="宋体" panose="02010600030101010101" pitchFamily="2" charset="-122"/>
              </a:rPr>
              <a:t>p</a:t>
            </a:r>
            <a:r>
              <a:rPr lang="ro-RO" altLang="zh-CN" b="1" baseline="-25000" dirty="0">
                <a:ea typeface="宋体" panose="02010600030101010101" pitchFamily="2" charset="-122"/>
              </a:rPr>
              <a:t>no</a:t>
            </a:r>
            <a:r>
              <a:rPr lang="ro-RO" altLang="zh-CN" dirty="0">
                <a:ea typeface="宋体" panose="02010600030101010101" pitchFamily="2" charset="-122"/>
              </a:rPr>
              <a:t>? </a:t>
            </a:r>
            <a:endParaRPr lang="en-US" altLang="zh-CN" dirty="0">
              <a:ea typeface="宋体" panose="02010600030101010101" pitchFamily="2" charset="-122"/>
            </a:endParaRPr>
          </a:p>
          <a:p>
            <a:pPr marL="609600" indent="-609600" eaLnBrk="1" hangingPunct="1">
              <a:buFontTx/>
              <a:buNone/>
            </a:pPr>
            <a:r>
              <a:rPr lang="ro-RO" altLang="zh-CN" dirty="0">
                <a:ea typeface="宋体" panose="02010600030101010101" pitchFamily="2" charset="-122"/>
              </a:rPr>
              <a:t>Pentru aceasta iarăși necesită rezolvarea a 2 ecuații explicate mai sus</a:t>
            </a:r>
            <a:endParaRPr lang="zh-CN" altLang="en-US" dirty="0">
              <a:ea typeface="宋体" panose="02010600030101010101" pitchFamily="2" charset="-122"/>
            </a:endParaRPr>
          </a:p>
        </p:txBody>
      </p:sp>
      <p:graphicFrame>
        <p:nvGraphicFramePr>
          <p:cNvPr id="51205" name="Object 5"/>
          <p:cNvGraphicFramePr>
            <a:graphicFrameLocks noChangeAspect="1"/>
          </p:cNvGraphicFramePr>
          <p:nvPr/>
        </p:nvGraphicFramePr>
        <p:xfrm>
          <a:off x="3322638" y="2894013"/>
          <a:ext cx="3044825" cy="733425"/>
        </p:xfrm>
        <a:graphic>
          <a:graphicData uri="http://schemas.openxmlformats.org/presentationml/2006/ole">
            <mc:AlternateContent xmlns:mc="http://schemas.openxmlformats.org/markup-compatibility/2006">
              <mc:Choice xmlns:v="urn:schemas-microsoft-com:vml" Requires="v">
                <p:oleObj name="Equation" r:id="rId2" imgW="825500" imgH="254000" progId="Equation.3">
                  <p:embed/>
                </p:oleObj>
              </mc:Choice>
              <mc:Fallback>
                <p:oleObj name="Equation" r:id="rId2" imgW="825500" imgH="254000" progId="Equation.3">
                  <p:embed/>
                  <p:pic>
                    <p:nvPicPr>
                      <p:cNvPr id="5120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638" y="2894013"/>
                        <a:ext cx="3044825"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6" name="Object 6"/>
          <p:cNvGraphicFramePr>
            <a:graphicFrameLocks noChangeAspect="1"/>
          </p:cNvGraphicFramePr>
          <p:nvPr/>
        </p:nvGraphicFramePr>
        <p:xfrm>
          <a:off x="3211513" y="4362450"/>
          <a:ext cx="2895600" cy="714375"/>
        </p:xfrm>
        <a:graphic>
          <a:graphicData uri="http://schemas.openxmlformats.org/presentationml/2006/ole">
            <mc:AlternateContent xmlns:mc="http://schemas.openxmlformats.org/markup-compatibility/2006">
              <mc:Choice xmlns:v="urn:schemas-microsoft-com:vml" Requires="v">
                <p:oleObj name="Equation" r:id="rId4" imgW="927100" imgH="228600" progId="Equation.3">
                  <p:embed/>
                </p:oleObj>
              </mc:Choice>
              <mc:Fallback>
                <p:oleObj name="Equation" r:id="rId4" imgW="927100" imgH="228600" progId="Equation.3">
                  <p:embed/>
                  <p:pic>
                    <p:nvPicPr>
                      <p:cNvPr id="5120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1513" y="4362450"/>
                        <a:ext cx="28956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659160"/>
          </a:xfrm>
        </p:spPr>
        <p:txBody>
          <a:bodyPr/>
          <a:lstStyle/>
          <a:p>
            <a:r>
              <a:rPr lang="ro-RO" dirty="0"/>
              <a:t>Densitatea curentului</a:t>
            </a:r>
          </a:p>
        </p:txBody>
      </p:sp>
      <p:sp>
        <p:nvSpPr>
          <p:cNvPr id="3" name="Content Placeholder 2"/>
          <p:cNvSpPr>
            <a:spLocks noGrp="1"/>
          </p:cNvSpPr>
          <p:nvPr>
            <p:ph idx="1"/>
          </p:nvPr>
        </p:nvSpPr>
        <p:spPr>
          <a:xfrm>
            <a:off x="179512" y="980728"/>
            <a:ext cx="8568952" cy="4114800"/>
          </a:xfrm>
        </p:spPr>
        <p:txBody>
          <a:bodyPr/>
          <a:lstStyle/>
          <a:p>
            <a:r>
              <a:rPr lang="ro-RO" sz="2000" dirty="0"/>
              <a:t>Deși este adesea convenabil să indicăm un semn negativ sau pozitiv pentru a indica direcția generală de mișcare a sarcinilor, curentul este o mărime scalară, </a:t>
            </a:r>
            <a:r>
              <a:rPr lang="ro-RO" sz="2000" b="1" dirty="0"/>
              <a:t>I=dQ/dt</a:t>
            </a:r>
            <a:r>
              <a:rPr lang="ro-RO" sz="2000" dirty="0"/>
              <a:t>. Când este necesar să se discute detaliile mișcării acuzației este necesar să discutăm despre densitatea de curent,        care este o mărime vectorială. Densitatea de curent este fluxul de sarcină printr-o zonă infinitemică, împărțită la suprafață. sarcină, care variază de la un punct la altul. Unitatea de densitate a curentului este A/m</a:t>
            </a:r>
            <a:r>
              <a:rPr lang="ro-RO" sz="2000" baseline="30000" dirty="0"/>
              <a:t>2</a:t>
            </a:r>
            <a:r>
              <a:rPr lang="ro-RO" sz="2000" dirty="0"/>
              <a:t>, iar direcția este definită ca direcția fluxului net de sarcini pozitive prin zonă. </a:t>
            </a:r>
          </a:p>
          <a:p>
            <a:r>
              <a:rPr lang="ro-RO" sz="2000" dirty="0"/>
              <a:t>Relația dintre curent și densitatea curentului poate fi văzută în Fig. </a:t>
            </a:r>
          </a:p>
          <a:p>
            <a:r>
              <a:rPr lang="ro-RO" sz="2000" dirty="0"/>
              <a:t>Fluxul de curent diferenţial prin zona se găseşte ca</a:t>
            </a:r>
          </a:p>
        </p:txBody>
      </p:sp>
      <p:pic>
        <p:nvPicPr>
          <p:cNvPr id="6" name="Picture 5"/>
          <p:cNvPicPr>
            <a:picLocks noChangeAspect="1"/>
          </p:cNvPicPr>
          <p:nvPr/>
        </p:nvPicPr>
        <p:blipFill>
          <a:blip r:embed="rId2"/>
          <a:stretch>
            <a:fillRect/>
          </a:stretch>
        </p:blipFill>
        <p:spPr>
          <a:xfrm>
            <a:off x="5580112" y="2000672"/>
            <a:ext cx="276225" cy="285750"/>
          </a:xfrm>
          <a:prstGeom prst="rect">
            <a:avLst/>
          </a:prstGeom>
        </p:spPr>
      </p:pic>
      <p:pic>
        <p:nvPicPr>
          <p:cNvPr id="7" name="Picture 6"/>
          <p:cNvPicPr>
            <a:picLocks noChangeAspect="1"/>
          </p:cNvPicPr>
          <p:nvPr/>
        </p:nvPicPr>
        <p:blipFill>
          <a:blip r:embed="rId3"/>
          <a:stretch>
            <a:fillRect/>
          </a:stretch>
        </p:blipFill>
        <p:spPr>
          <a:xfrm>
            <a:off x="6516216" y="3951647"/>
            <a:ext cx="2483230" cy="1087892"/>
          </a:xfrm>
          <a:prstGeom prst="rect">
            <a:avLst/>
          </a:prstGeom>
        </p:spPr>
      </p:pic>
      <p:pic>
        <p:nvPicPr>
          <p:cNvPr id="8" name="Picture 7"/>
          <p:cNvPicPr>
            <a:picLocks noChangeAspect="1"/>
          </p:cNvPicPr>
          <p:nvPr/>
        </p:nvPicPr>
        <p:blipFill>
          <a:blip r:embed="rId4"/>
          <a:stretch>
            <a:fillRect/>
          </a:stretch>
        </p:blipFill>
        <p:spPr>
          <a:xfrm>
            <a:off x="2497386" y="4196083"/>
            <a:ext cx="2286000" cy="381000"/>
          </a:xfrm>
          <a:prstGeom prst="rect">
            <a:avLst/>
          </a:prstGeom>
        </p:spPr>
      </p:pic>
      <p:pic>
        <p:nvPicPr>
          <p:cNvPr id="9" name="Picture 8"/>
          <p:cNvPicPr>
            <a:picLocks noChangeAspect="1"/>
          </p:cNvPicPr>
          <p:nvPr/>
        </p:nvPicPr>
        <p:blipFill>
          <a:blip r:embed="rId5"/>
          <a:stretch>
            <a:fillRect/>
          </a:stretch>
        </p:blipFill>
        <p:spPr>
          <a:xfrm>
            <a:off x="685800" y="4599806"/>
            <a:ext cx="1638300" cy="628650"/>
          </a:xfrm>
          <a:prstGeom prst="rect">
            <a:avLst/>
          </a:prstGeom>
        </p:spPr>
      </p:pic>
      <p:pic>
        <p:nvPicPr>
          <p:cNvPr id="10" name="Picture 9"/>
          <p:cNvPicPr>
            <a:picLocks noChangeAspect="1"/>
          </p:cNvPicPr>
          <p:nvPr/>
        </p:nvPicPr>
        <p:blipFill>
          <a:blip r:embed="rId6"/>
          <a:stretch>
            <a:fillRect/>
          </a:stretch>
        </p:blipFill>
        <p:spPr>
          <a:xfrm>
            <a:off x="2474913" y="4643090"/>
            <a:ext cx="2647950" cy="628650"/>
          </a:xfrm>
          <a:prstGeom prst="rect">
            <a:avLst/>
          </a:prstGeom>
        </p:spPr>
      </p:pic>
      <p:sp>
        <p:nvSpPr>
          <p:cNvPr id="11" name="Rectangle 10"/>
          <p:cNvSpPr/>
          <p:nvPr/>
        </p:nvSpPr>
        <p:spPr>
          <a:xfrm>
            <a:off x="179512" y="5494436"/>
            <a:ext cx="8819934" cy="1200329"/>
          </a:xfrm>
          <a:prstGeom prst="rect">
            <a:avLst/>
          </a:prstGeom>
        </p:spPr>
        <p:txBody>
          <a:bodyPr wrap="square">
            <a:spAutoFit/>
          </a:bodyPr>
          <a:lstStyle/>
          <a:p>
            <a:r>
              <a:rPr lang="ro-RO" sz="1800" dirty="0"/>
              <a:t>Astfel, densitatea de curent este </a:t>
            </a:r>
          </a:p>
          <a:p>
            <a:r>
              <a:rPr lang="ro-RO" sz="1800" dirty="0"/>
              <a:t>Dacă </a:t>
            </a:r>
            <a:r>
              <a:rPr lang="ro-RO" sz="1800" b="1" dirty="0"/>
              <a:t>q</a:t>
            </a:r>
            <a:r>
              <a:rPr lang="ro-RO" sz="1800" dirty="0"/>
              <a:t> este pozitiv, viteza de drift are aceeași direcție cu câmpul electric E. Dacă </a:t>
            </a:r>
            <a:r>
              <a:rPr lang="ro-RO" sz="1800" b="1" dirty="0"/>
              <a:t>q </a:t>
            </a:r>
            <a:r>
              <a:rPr lang="ro-RO" sz="1800" dirty="0"/>
              <a:t>este negativ, viteza de drift este în direcția opusă a câmpului electric. În orice caz, direcția </a:t>
            </a:r>
            <a:r>
              <a:rPr lang="ro-RO" sz="1800" b="1" dirty="0"/>
              <a:t>densității de curent </a:t>
            </a:r>
            <a:r>
              <a:rPr lang="ro-RO" sz="1800" dirty="0"/>
              <a:t>coincide cu a câmpului electric </a:t>
            </a:r>
          </a:p>
        </p:txBody>
      </p:sp>
      <p:pic>
        <p:nvPicPr>
          <p:cNvPr id="12" name="Picture 11"/>
          <p:cNvPicPr>
            <a:picLocks noChangeAspect="1"/>
          </p:cNvPicPr>
          <p:nvPr/>
        </p:nvPicPr>
        <p:blipFill>
          <a:blip r:embed="rId7"/>
          <a:stretch>
            <a:fillRect/>
          </a:stretch>
        </p:blipFill>
        <p:spPr>
          <a:xfrm>
            <a:off x="3298949" y="5318224"/>
            <a:ext cx="981075" cy="352425"/>
          </a:xfrm>
          <a:prstGeom prst="rect">
            <a:avLst/>
          </a:prstGeom>
        </p:spPr>
      </p:pic>
    </p:spTree>
    <p:extLst>
      <p:ext uri="{BB962C8B-B14F-4D97-AF65-F5344CB8AC3E}">
        <p14:creationId xmlns:p14="http://schemas.microsoft.com/office/powerpoint/2010/main" val="1558014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9DD08D1-7EAC-4A6B-B010-A7E497A9A500}" type="slidenum">
              <a:rPr lang="zh-CN" altLang="en-US" sz="1400" smtClean="0"/>
              <a:pPr>
                <a:spcBef>
                  <a:spcPct val="0"/>
                </a:spcBef>
                <a:buFontTx/>
                <a:buNone/>
              </a:pPr>
              <a:t>60</a:t>
            </a:fld>
            <a:endParaRPr lang="zh-CN" altLang="en-US" sz="1400"/>
          </a:p>
        </p:txBody>
      </p:sp>
      <p:sp>
        <p:nvSpPr>
          <p:cNvPr id="52227" name="Rectangle 2"/>
          <p:cNvSpPr>
            <a:spLocks noGrp="1" noChangeArrowheads="1"/>
          </p:cNvSpPr>
          <p:nvPr>
            <p:ph type="title"/>
          </p:nvPr>
        </p:nvSpPr>
        <p:spPr>
          <a:xfrm>
            <a:off x="2286000" y="304800"/>
            <a:ext cx="4157663" cy="1143000"/>
          </a:xfrm>
          <a:solidFill>
            <a:srgbClr val="FF66CC"/>
          </a:solidFill>
        </p:spPr>
        <p:txBody>
          <a:bodyPr/>
          <a:lstStyle/>
          <a:p>
            <a:pPr algn="l" eaLnBrk="1" hangingPunct="1"/>
            <a:r>
              <a:rPr lang="en-US" altLang="zh-CN" sz="3600">
                <a:ea typeface="宋体" panose="02010600030101010101" pitchFamily="2" charset="-122"/>
              </a:rPr>
              <a:t>SC extrinsec</a:t>
            </a:r>
            <a:r>
              <a:rPr lang="ro-RO" altLang="zh-CN" sz="3600">
                <a:ea typeface="宋体" panose="02010600030101010101" pitchFamily="2" charset="-122"/>
              </a:rPr>
              <a:t>i </a:t>
            </a:r>
            <a:r>
              <a:rPr lang="en-US" altLang="zh-CN" sz="3600">
                <a:ea typeface="宋体" panose="02010600030101010101" pitchFamily="2" charset="-122"/>
              </a:rPr>
              <a:t>(cont’d)</a:t>
            </a:r>
          </a:p>
        </p:txBody>
      </p:sp>
      <p:sp>
        <p:nvSpPr>
          <p:cNvPr id="52228" name="Rectangle 4"/>
          <p:cNvSpPr>
            <a:spLocks noGrp="1" noChangeArrowheads="1"/>
          </p:cNvSpPr>
          <p:nvPr>
            <p:ph type="body" idx="1"/>
          </p:nvPr>
        </p:nvSpPr>
        <p:spPr>
          <a:xfrm>
            <a:off x="685800" y="1981200"/>
            <a:ext cx="7989888" cy="4114800"/>
          </a:xfrm>
          <a:noFill/>
        </p:spPr>
        <p:txBody>
          <a:bodyPr/>
          <a:lstStyle/>
          <a:p>
            <a:pPr marL="609600" indent="-609600" eaLnBrk="1" hangingPunct="1">
              <a:buFontTx/>
              <a:buNone/>
            </a:pPr>
            <a:r>
              <a:rPr lang="ro-RO" altLang="zh-CN" dirty="0">
                <a:ea typeface="宋体" panose="02010600030101010101" pitchFamily="2" charset="-122"/>
              </a:rPr>
              <a:t>Concentrația purtătorilor de sarcină pentru p-tip</a:t>
            </a:r>
            <a:endParaRPr lang="en-US" altLang="zh-CN" dirty="0">
              <a:ea typeface="宋体" panose="02010600030101010101" pitchFamily="2" charset="-122"/>
            </a:endParaRPr>
          </a:p>
          <a:p>
            <a:pPr marL="990600" lvl="1" indent="-533400" eaLnBrk="1" hangingPunct="1">
              <a:buClr>
                <a:schemeClr val="accent2"/>
              </a:buClr>
              <a:buFontTx/>
              <a:buAutoNum type="alphaLcParenR"/>
            </a:pPr>
            <a:r>
              <a:rPr lang="ro-RO" altLang="zh-CN" dirty="0">
                <a:ea typeface="宋体" panose="02010600030101010101" pitchFamily="2" charset="-122"/>
              </a:rPr>
              <a:t>Ecuația la echilibru termic</a:t>
            </a:r>
            <a:endParaRPr lang="en-US" altLang="zh-CN" dirty="0">
              <a:ea typeface="宋体" panose="02010600030101010101" pitchFamily="2" charset="-122"/>
            </a:endParaRPr>
          </a:p>
          <a:p>
            <a:pPr marL="990600" lvl="1" indent="-533400" eaLnBrk="1" hangingPunct="1">
              <a:buClr>
                <a:schemeClr val="accent2"/>
              </a:buClr>
              <a:buFontTx/>
              <a:buAutoNum type="alphaLcParenR"/>
            </a:pPr>
            <a:endParaRPr lang="en-US" altLang="zh-CN" dirty="0">
              <a:ea typeface="宋体" panose="02010600030101010101" pitchFamily="2" charset="-122"/>
            </a:endParaRPr>
          </a:p>
          <a:p>
            <a:pPr marL="990600" lvl="1" indent="-533400" eaLnBrk="1" hangingPunct="1">
              <a:buClr>
                <a:schemeClr val="accent2"/>
              </a:buClr>
              <a:buFontTx/>
              <a:buAutoNum type="alphaLcParenR"/>
            </a:pPr>
            <a:endParaRPr lang="en-US" altLang="zh-CN" dirty="0">
              <a:ea typeface="宋体" panose="02010600030101010101" pitchFamily="2" charset="-122"/>
            </a:endParaRPr>
          </a:p>
          <a:p>
            <a:pPr marL="990600" lvl="1" indent="-533400" eaLnBrk="1" hangingPunct="1">
              <a:buClr>
                <a:schemeClr val="accent2"/>
              </a:buClr>
              <a:buFontTx/>
              <a:buAutoNum type="alphaLcParenR"/>
            </a:pPr>
            <a:r>
              <a:rPr lang="ro-RO" altLang="zh-CN" dirty="0">
                <a:ea typeface="宋体" panose="02010600030101010101" pitchFamily="2" charset="-122"/>
              </a:rPr>
              <a:t>Ecuația la neutralitate electrică</a:t>
            </a:r>
            <a:endParaRPr lang="en-US" altLang="zh-CN" dirty="0">
              <a:ea typeface="宋体" panose="02010600030101010101" pitchFamily="2" charset="-122"/>
            </a:endParaRPr>
          </a:p>
          <a:p>
            <a:pPr marL="609600" indent="-609600" eaLnBrk="1" hangingPunct="1">
              <a:buFontTx/>
              <a:buNone/>
            </a:pPr>
            <a:endParaRPr lang="en-US" altLang="zh-CN" dirty="0">
              <a:ea typeface="宋体" panose="02010600030101010101" pitchFamily="2" charset="-122"/>
            </a:endParaRPr>
          </a:p>
          <a:p>
            <a:pPr marL="609600" indent="-609600" eaLnBrk="1" hangingPunct="1">
              <a:buFontTx/>
              <a:buNone/>
            </a:pPr>
            <a:r>
              <a:rPr lang="ro-RO" altLang="zh-CN" dirty="0">
                <a:ea typeface="宋体" panose="02010600030101010101" pitchFamily="2" charset="-122"/>
              </a:rPr>
              <a:t>Dar care sunt valorile pentru p</a:t>
            </a:r>
            <a:r>
              <a:rPr lang="ro-RO" altLang="zh-CN" b="1" baseline="-25000" dirty="0">
                <a:ea typeface="宋体" panose="02010600030101010101" pitchFamily="2" charset="-122"/>
              </a:rPr>
              <a:t>po</a:t>
            </a:r>
            <a:r>
              <a:rPr lang="ro-RO" altLang="zh-CN" dirty="0">
                <a:ea typeface="宋体" panose="02010600030101010101" pitchFamily="2" charset="-122"/>
              </a:rPr>
              <a:t> și n</a:t>
            </a:r>
            <a:r>
              <a:rPr lang="ro-RO" altLang="zh-CN" b="1" baseline="-25000" dirty="0">
                <a:ea typeface="宋体" panose="02010600030101010101" pitchFamily="2" charset="-122"/>
              </a:rPr>
              <a:t>po</a:t>
            </a:r>
            <a:r>
              <a:rPr lang="ro-RO" altLang="zh-CN" dirty="0">
                <a:ea typeface="宋体" panose="02010600030101010101" pitchFamily="2" charset="-122"/>
              </a:rPr>
              <a:t>? </a:t>
            </a:r>
            <a:endParaRPr lang="en-US" altLang="zh-CN" dirty="0">
              <a:ea typeface="宋体" panose="02010600030101010101" pitchFamily="2" charset="-122"/>
            </a:endParaRPr>
          </a:p>
          <a:p>
            <a:pPr marL="609600" indent="-609600" eaLnBrk="1" hangingPunct="1">
              <a:buFontTx/>
              <a:buNone/>
            </a:pPr>
            <a:endParaRPr lang="zh-CN" altLang="en-US" dirty="0">
              <a:ea typeface="宋体" panose="02010600030101010101" pitchFamily="2" charset="-122"/>
            </a:endParaRPr>
          </a:p>
        </p:txBody>
      </p:sp>
      <p:graphicFrame>
        <p:nvGraphicFramePr>
          <p:cNvPr id="52229" name="Object 5"/>
          <p:cNvGraphicFramePr>
            <a:graphicFrameLocks noChangeAspect="1"/>
          </p:cNvGraphicFramePr>
          <p:nvPr/>
        </p:nvGraphicFramePr>
        <p:xfrm>
          <a:off x="2819400" y="3200400"/>
          <a:ext cx="2895600" cy="812800"/>
        </p:xfrm>
        <a:graphic>
          <a:graphicData uri="http://schemas.openxmlformats.org/presentationml/2006/ole">
            <mc:AlternateContent xmlns:mc="http://schemas.openxmlformats.org/markup-compatibility/2006">
              <mc:Choice xmlns:v="urn:schemas-microsoft-com:vml" Requires="v">
                <p:oleObj name="Equation" r:id="rId2" imgW="850531" imgH="266584" progId="Equation.3">
                  <p:embed/>
                </p:oleObj>
              </mc:Choice>
              <mc:Fallback>
                <p:oleObj name="Equation" r:id="rId2" imgW="850531" imgH="266584" progId="Equation.3">
                  <p:embed/>
                  <p:pic>
                    <p:nvPicPr>
                      <p:cNvPr id="5222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00400"/>
                        <a:ext cx="28956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0" name="Object 6"/>
          <p:cNvGraphicFramePr>
            <a:graphicFrameLocks noChangeAspect="1"/>
          </p:cNvGraphicFramePr>
          <p:nvPr/>
        </p:nvGraphicFramePr>
        <p:xfrm>
          <a:off x="3048000" y="4648200"/>
          <a:ext cx="2514600" cy="646113"/>
        </p:xfrm>
        <a:graphic>
          <a:graphicData uri="http://schemas.openxmlformats.org/presentationml/2006/ole">
            <mc:AlternateContent xmlns:mc="http://schemas.openxmlformats.org/markup-compatibility/2006">
              <mc:Choice xmlns:v="urn:schemas-microsoft-com:vml" Requires="v">
                <p:oleObj name="Equation" r:id="rId4" imgW="939392" imgH="241195" progId="Equation.3">
                  <p:embed/>
                </p:oleObj>
              </mc:Choice>
              <mc:Fallback>
                <p:oleObj name="Equation" r:id="rId4" imgW="939392" imgH="241195" progId="Equation.3">
                  <p:embed/>
                  <p:pic>
                    <p:nvPicPr>
                      <p:cNvPr id="5223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648200"/>
                        <a:ext cx="25146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8644F6B-8155-41F2-B16B-DA25AD597BCF}" type="slidenum">
              <a:rPr lang="zh-CN" altLang="en-US" sz="1400" smtClean="0"/>
              <a:pPr>
                <a:spcBef>
                  <a:spcPct val="0"/>
                </a:spcBef>
                <a:buFontTx/>
                <a:buNone/>
              </a:pPr>
              <a:t>61</a:t>
            </a:fld>
            <a:endParaRPr lang="zh-CN" altLang="en-US" sz="1400"/>
          </a:p>
        </p:txBody>
      </p:sp>
      <p:sp>
        <p:nvSpPr>
          <p:cNvPr id="53251" name="Rectangle 2"/>
          <p:cNvSpPr>
            <a:spLocks noGrp="1" noChangeArrowheads="1"/>
          </p:cNvSpPr>
          <p:nvPr>
            <p:ph type="title"/>
          </p:nvPr>
        </p:nvSpPr>
        <p:spPr>
          <a:xfrm>
            <a:off x="539750" y="304800"/>
            <a:ext cx="8147050" cy="1143000"/>
          </a:xfrm>
          <a:solidFill>
            <a:srgbClr val="FF66CC"/>
          </a:solidFill>
        </p:spPr>
        <p:txBody>
          <a:bodyPr/>
          <a:lstStyle/>
          <a:p>
            <a:pPr algn="l" eaLnBrk="1" hangingPunct="1"/>
            <a:r>
              <a:rPr lang="ro-RO" altLang="zh-CN" sz="3600">
                <a:ea typeface="宋体" panose="02010600030101010101" pitchFamily="2" charset="-122"/>
              </a:rPr>
              <a:t>În loc de concluzii pentru SC extrinseci</a:t>
            </a:r>
            <a:endParaRPr lang="en-US" altLang="zh-CN" sz="3600">
              <a:ea typeface="宋体" panose="02010600030101010101" pitchFamily="2" charset="-122"/>
            </a:endParaRPr>
          </a:p>
        </p:txBody>
      </p:sp>
      <p:sp>
        <p:nvSpPr>
          <p:cNvPr id="53252" name="Rectangle 4"/>
          <p:cNvSpPr>
            <a:spLocks noGrp="1" noChangeArrowheads="1"/>
          </p:cNvSpPr>
          <p:nvPr>
            <p:ph type="body" idx="1"/>
          </p:nvPr>
        </p:nvSpPr>
        <p:spPr>
          <a:xfrm>
            <a:off x="0" y="1484313"/>
            <a:ext cx="8964613" cy="4114800"/>
          </a:xfrm>
          <a:noFill/>
        </p:spPr>
        <p:txBody>
          <a:bodyPr/>
          <a:lstStyle/>
          <a:p>
            <a:pPr eaLnBrk="1" hangingPunct="1">
              <a:buFontTx/>
              <a:buNone/>
            </a:pPr>
            <a:r>
              <a:rPr lang="zh-CN" altLang="en-US" dirty="0">
                <a:ea typeface="宋体" panose="02010600030101010101" pitchFamily="2" charset="-122"/>
              </a:rPr>
              <a:t>	</a:t>
            </a:r>
            <a:r>
              <a:rPr lang="ro-RO" altLang="zh-CN" dirty="0">
                <a:ea typeface="宋体" panose="02010600030101010101" pitchFamily="2" charset="-122"/>
              </a:rPr>
              <a:t>Deoarece purtătorii de sarcină majoritari sunt de mărimi de ordine mai mulți ca cei minoritari ecuațiile pot fi scrise aprox. ca:</a:t>
            </a:r>
            <a:endParaRPr lang="en-US" altLang="zh-CN" sz="2800" dirty="0">
              <a:ea typeface="宋体" panose="02010600030101010101" pitchFamily="2" charset="-122"/>
            </a:endParaRPr>
          </a:p>
          <a:p>
            <a:pPr eaLnBrk="1" hangingPunct="1">
              <a:buFontTx/>
              <a:buNone/>
            </a:pPr>
            <a:endParaRPr lang="en-US" altLang="zh-CN" dirty="0">
              <a:ea typeface="宋体" panose="02010600030101010101" pitchFamily="2" charset="-122"/>
            </a:endParaRPr>
          </a:p>
          <a:p>
            <a:pPr eaLnBrk="1" hangingPunct="1">
              <a:buFontTx/>
              <a:buNone/>
            </a:pPr>
            <a:r>
              <a:rPr lang="en-US" altLang="zh-CN" dirty="0">
                <a:ea typeface="宋体" panose="02010600030101010101" pitchFamily="2" charset="-122"/>
              </a:rPr>
              <a:t>                        </a:t>
            </a:r>
            <a:r>
              <a:rPr lang="ro-RO" altLang="zh-CN" dirty="0">
                <a:ea typeface="宋体" panose="02010600030101010101" pitchFamily="2" charset="-122"/>
              </a:rPr>
              <a:t>                  </a:t>
            </a:r>
            <a:r>
              <a:rPr lang="ro-RO" altLang="zh-CN" sz="2400" dirty="0">
                <a:ea typeface="宋体" panose="02010600030101010101" pitchFamily="2" charset="-122"/>
              </a:rPr>
              <a:t>pentru</a:t>
            </a:r>
            <a:r>
              <a:rPr lang="en-US" altLang="zh-CN" sz="2400" dirty="0">
                <a:ea typeface="宋体" panose="02010600030101010101" pitchFamily="2" charset="-122"/>
              </a:rPr>
              <a:t> </a:t>
            </a:r>
            <a:r>
              <a:rPr lang="en-US" altLang="zh-CN" sz="2400" i="1" dirty="0">
                <a:ea typeface="宋体" panose="02010600030101010101" pitchFamily="2" charset="-122"/>
              </a:rPr>
              <a:t>n</a:t>
            </a:r>
            <a:r>
              <a:rPr lang="en-US" altLang="zh-CN" sz="2400" dirty="0">
                <a:ea typeface="宋体" panose="02010600030101010101" pitchFamily="2" charset="-122"/>
              </a:rPr>
              <a:t> t</a:t>
            </a:r>
            <a:r>
              <a:rPr lang="ro-RO" altLang="zh-CN" sz="2400" dirty="0">
                <a:ea typeface="宋体" panose="02010600030101010101" pitchFamily="2" charset="-122"/>
              </a:rPr>
              <a:t>ip</a:t>
            </a:r>
            <a:r>
              <a:rPr lang="en-US" altLang="zh-CN" sz="2400" dirty="0">
                <a:ea typeface="宋体" panose="02010600030101010101" pitchFamily="2" charset="-122"/>
              </a:rPr>
              <a:t>                              </a:t>
            </a:r>
            <a:endParaRPr lang="ro-RO" altLang="zh-CN" sz="2400" dirty="0">
              <a:ea typeface="宋体" panose="02010600030101010101" pitchFamily="2" charset="-122"/>
            </a:endParaRPr>
          </a:p>
          <a:p>
            <a:pPr eaLnBrk="1" hangingPunct="1">
              <a:buFontTx/>
              <a:buNone/>
            </a:pPr>
            <a:endParaRPr lang="ro-RO" altLang="zh-CN" sz="2400" dirty="0">
              <a:ea typeface="宋体" panose="02010600030101010101" pitchFamily="2" charset="-122"/>
            </a:endParaRPr>
          </a:p>
          <a:p>
            <a:pPr eaLnBrk="1" hangingPunct="1">
              <a:buFontTx/>
              <a:buNone/>
            </a:pPr>
            <a:r>
              <a:rPr lang="ro-RO" altLang="zh-CN" sz="2400" dirty="0">
                <a:ea typeface="宋体" panose="02010600030101010101" pitchFamily="2" charset="-122"/>
              </a:rPr>
              <a:t>                                                        pentru</a:t>
            </a:r>
            <a:r>
              <a:rPr lang="en-US" altLang="zh-CN" sz="2400" dirty="0">
                <a:ea typeface="宋体" panose="02010600030101010101" pitchFamily="2" charset="-122"/>
              </a:rPr>
              <a:t> </a:t>
            </a:r>
            <a:r>
              <a:rPr lang="en-US" altLang="zh-CN" sz="2400" i="1" dirty="0">
                <a:ea typeface="宋体" panose="02010600030101010101" pitchFamily="2" charset="-122"/>
              </a:rPr>
              <a:t>p</a:t>
            </a:r>
            <a:r>
              <a:rPr lang="en-US" altLang="zh-CN" sz="2400" dirty="0">
                <a:ea typeface="宋体" panose="02010600030101010101" pitchFamily="2" charset="-122"/>
              </a:rPr>
              <a:t> </a:t>
            </a:r>
            <a:r>
              <a:rPr lang="ro-RO" altLang="zh-CN" sz="2400" dirty="0">
                <a:ea typeface="宋体" panose="02010600030101010101" pitchFamily="2" charset="-122"/>
              </a:rPr>
              <a:t>tip:</a:t>
            </a:r>
            <a:endParaRPr lang="en-US" altLang="zh-CN" sz="2400" dirty="0">
              <a:ea typeface="宋体" panose="02010600030101010101" pitchFamily="2" charset="-122"/>
            </a:endParaRPr>
          </a:p>
          <a:p>
            <a:pPr eaLnBrk="1" hangingPunct="1">
              <a:buFontTx/>
              <a:buNone/>
            </a:pPr>
            <a:endParaRPr lang="en-US" altLang="zh-CN" sz="2400" dirty="0">
              <a:ea typeface="宋体" panose="02010600030101010101" pitchFamily="2" charset="-122"/>
            </a:endParaRPr>
          </a:p>
          <a:p>
            <a:pPr eaLnBrk="1" hangingPunct="1">
              <a:buFontTx/>
              <a:buNone/>
            </a:pPr>
            <a:endParaRPr lang="zh-CN" altLang="en-US" dirty="0">
              <a:ea typeface="宋体" panose="02010600030101010101" pitchFamily="2" charset="-122"/>
            </a:endParaRPr>
          </a:p>
        </p:txBody>
      </p:sp>
      <p:graphicFrame>
        <p:nvGraphicFramePr>
          <p:cNvPr id="53254" name="Object 6"/>
          <p:cNvGraphicFramePr>
            <a:graphicFrameLocks noChangeAspect="1"/>
          </p:cNvGraphicFramePr>
          <p:nvPr>
            <p:extLst>
              <p:ext uri="{D42A27DB-BD31-4B8C-83A1-F6EECF244321}">
                <p14:modId xmlns:p14="http://schemas.microsoft.com/office/powerpoint/2010/main" val="3688609867"/>
              </p:ext>
            </p:extLst>
          </p:nvPr>
        </p:nvGraphicFramePr>
        <p:xfrm>
          <a:off x="2421643" y="4602163"/>
          <a:ext cx="2073275" cy="1646237"/>
        </p:xfrm>
        <a:graphic>
          <a:graphicData uri="http://schemas.openxmlformats.org/presentationml/2006/ole">
            <mc:AlternateContent xmlns:mc="http://schemas.openxmlformats.org/markup-compatibility/2006">
              <mc:Choice xmlns:v="urn:schemas-microsoft-com:vml" Requires="v">
                <p:oleObj name="Equation" r:id="rId2" imgW="863600" imgH="685800" progId="Equation.3">
                  <p:embed/>
                </p:oleObj>
              </mc:Choice>
              <mc:Fallback>
                <p:oleObj name="Equation" r:id="rId2" imgW="863600" imgH="685800" progId="Equation.3">
                  <p:embed/>
                  <p:pic>
                    <p:nvPicPr>
                      <p:cNvPr id="53254"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643" y="4602163"/>
                        <a:ext cx="2073275" cy="164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p:cNvPicPr>
            <a:picLocks noChangeAspect="1"/>
          </p:cNvPicPr>
          <p:nvPr/>
        </p:nvPicPr>
        <p:blipFill>
          <a:blip r:embed="rId4"/>
          <a:stretch>
            <a:fillRect/>
          </a:stretch>
        </p:blipFill>
        <p:spPr>
          <a:xfrm>
            <a:off x="2597421" y="3128776"/>
            <a:ext cx="1686547" cy="1347661"/>
          </a:xfrm>
          <a:prstGeom prst="rect">
            <a:avLst/>
          </a:prstGeom>
        </p:spPr>
      </p:pic>
      <p:pic>
        <p:nvPicPr>
          <p:cNvPr id="3" name="Picture 2"/>
          <p:cNvPicPr>
            <a:picLocks noChangeAspect="1"/>
          </p:cNvPicPr>
          <p:nvPr/>
        </p:nvPicPr>
        <p:blipFill>
          <a:blip r:embed="rId5"/>
          <a:stretch>
            <a:fillRect/>
          </a:stretch>
        </p:blipFill>
        <p:spPr>
          <a:xfrm>
            <a:off x="208325" y="3778594"/>
            <a:ext cx="1663784" cy="1395686"/>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86A4784-673C-472C-A7B4-C09119375D6F}" type="slidenum">
              <a:rPr lang="zh-CN" altLang="en-US" sz="1400" smtClean="0"/>
              <a:pPr>
                <a:spcBef>
                  <a:spcPct val="0"/>
                </a:spcBef>
                <a:buFontTx/>
                <a:buNone/>
              </a:pPr>
              <a:t>62</a:t>
            </a:fld>
            <a:endParaRPr lang="zh-CN" altLang="en-US" sz="1400"/>
          </a:p>
        </p:txBody>
      </p:sp>
      <p:sp>
        <p:nvSpPr>
          <p:cNvPr id="54275"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a:ea typeface="宋体" panose="02010600030101010101" pitchFamily="2" charset="-122"/>
              </a:rPr>
              <a:t>SC extrinseci </a:t>
            </a:r>
            <a:r>
              <a:rPr lang="en-US" altLang="zh-CN" sz="3600">
                <a:ea typeface="宋体" panose="02010600030101010101" pitchFamily="2" charset="-122"/>
              </a:rPr>
              <a:t>(cont’d)</a:t>
            </a:r>
          </a:p>
        </p:txBody>
      </p:sp>
      <p:sp>
        <p:nvSpPr>
          <p:cNvPr id="54276" name="Rectangle 4"/>
          <p:cNvSpPr>
            <a:spLocks noGrp="1" noChangeArrowheads="1"/>
          </p:cNvSpPr>
          <p:nvPr>
            <p:ph type="body" idx="1"/>
          </p:nvPr>
        </p:nvSpPr>
        <p:spPr>
          <a:noFill/>
        </p:spPr>
        <p:txBody>
          <a:bodyPr/>
          <a:lstStyle/>
          <a:p>
            <a:pPr eaLnBrk="1" hangingPunct="1"/>
            <a:r>
              <a:rPr lang="en-US" altLang="zh-CN" dirty="0" err="1">
                <a:ea typeface="宋体" panose="02010600030101010101" pitchFamily="2" charset="-122"/>
              </a:rPr>
              <a:t>Conclu</a:t>
            </a:r>
            <a:r>
              <a:rPr lang="ro-RO" altLang="zh-CN" dirty="0">
                <a:ea typeface="宋体" panose="02010600030101010101" pitchFamily="2" charset="-122"/>
              </a:rPr>
              <a:t>zii</a:t>
            </a:r>
            <a:endParaRPr lang="en-US" altLang="zh-CN" dirty="0">
              <a:ea typeface="宋体" panose="02010600030101010101" pitchFamily="2" charset="-122"/>
            </a:endParaRPr>
          </a:p>
          <a:p>
            <a:pPr lvl="1" eaLnBrk="1" hangingPunct="1">
              <a:buClr>
                <a:schemeClr val="accent2"/>
              </a:buClr>
              <a:buFont typeface="Wingdings" panose="05000000000000000000" pitchFamily="2" charset="2"/>
              <a:buChar char="Ø"/>
            </a:pPr>
            <a:r>
              <a:rPr lang="ro-RO" altLang="zh-CN" dirty="0">
                <a:ea typeface="宋体" panose="02010600030101010101" pitchFamily="2" charset="-122"/>
              </a:rPr>
              <a:t>Purtătorii majoritari sunt determinați de impurități ( de dopare)</a:t>
            </a:r>
            <a:r>
              <a:rPr lang="en-US" altLang="zh-CN" dirty="0">
                <a:ea typeface="宋体" panose="02010600030101010101" pitchFamily="2" charset="-122"/>
              </a:rPr>
              <a:t>.</a:t>
            </a:r>
          </a:p>
          <a:p>
            <a:pPr lvl="1" eaLnBrk="1" hangingPunct="1">
              <a:buClr>
                <a:schemeClr val="accent2"/>
              </a:buClr>
              <a:buFont typeface="Wingdings" panose="05000000000000000000" pitchFamily="2" charset="2"/>
              <a:buChar char="Ø"/>
            </a:pPr>
            <a:r>
              <a:rPr lang="ro-RO" altLang="zh-CN" dirty="0">
                <a:ea typeface="宋体" panose="02010600030101010101" pitchFamily="2" charset="-122"/>
              </a:rPr>
              <a:t>Purtătorii minoritari sunt puternic dependente de temperatură</a:t>
            </a:r>
            <a:r>
              <a:rPr lang="en-US" altLang="zh-CN" dirty="0">
                <a:ea typeface="宋体" panose="02010600030101010101" pitchFamily="2" charset="-122"/>
              </a:rPr>
              <a:t>.</a:t>
            </a:r>
          </a:p>
          <a:p>
            <a:pPr lvl="1" eaLnBrk="1" hangingPunct="1">
              <a:buClr>
                <a:schemeClr val="accent2"/>
              </a:buClr>
              <a:buFont typeface="Wingdings" panose="05000000000000000000" pitchFamily="2" charset="2"/>
              <a:buChar char="Ø"/>
            </a:pPr>
            <a:r>
              <a:rPr lang="ro-RO" altLang="zh-CN" dirty="0">
                <a:ea typeface="宋体" panose="02010600030101010101" pitchFamily="2" charset="-122"/>
              </a:rPr>
              <a:t>La temperaturi destul de înalte caracteristicile SC extrinsec vor fi determinate de caracteristicile SC intrinsec</a:t>
            </a:r>
            <a:endParaRPr lang="en-US" altLang="zh-CN" dirty="0">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noChangeArrowheads="1"/>
          </p:cNvSpPr>
          <p:nvPr>
            <p:ph type="title"/>
          </p:nvPr>
        </p:nvSpPr>
        <p:spPr>
          <a:xfrm>
            <a:off x="685800" y="130175"/>
            <a:ext cx="7772400" cy="730250"/>
          </a:xfrm>
        </p:spPr>
        <p:txBody>
          <a:bodyPr/>
          <a:lstStyle/>
          <a:p>
            <a:r>
              <a:rPr lang="ro-RO" altLang="en-US"/>
              <a:t>Cazul V. Profil </a:t>
            </a:r>
            <a:r>
              <a:rPr lang="en-US" altLang="en-US"/>
              <a:t>Gradient lin</a:t>
            </a:r>
            <a:endParaRPr lang="en-GB" altLang="en-US"/>
          </a:p>
        </p:txBody>
      </p:sp>
      <p:sp>
        <p:nvSpPr>
          <p:cNvPr id="68611" name="Content Placeholder 2"/>
          <p:cNvSpPr>
            <a:spLocks noGrp="1" noChangeArrowheads="1"/>
          </p:cNvSpPr>
          <p:nvPr>
            <p:ph idx="1"/>
          </p:nvPr>
        </p:nvSpPr>
        <p:spPr>
          <a:xfrm>
            <a:off x="250825" y="860425"/>
            <a:ext cx="8642350" cy="5845175"/>
          </a:xfrm>
        </p:spPr>
        <p:txBody>
          <a:bodyPr/>
          <a:lstStyle/>
          <a:p>
            <a:pPr marL="0" indent="0">
              <a:buFontTx/>
              <a:buNone/>
            </a:pPr>
            <a:r>
              <a:rPr lang="en-GB" altLang="en-US" dirty="0" err="1"/>
              <a:t>Dacă</a:t>
            </a:r>
            <a:r>
              <a:rPr lang="en-GB" altLang="en-US" dirty="0"/>
              <a:t> </a:t>
            </a:r>
            <a:r>
              <a:rPr lang="en-GB" altLang="en-US" b="1" dirty="0"/>
              <a:t>N</a:t>
            </a:r>
            <a:r>
              <a:rPr lang="ro-RO" altLang="en-US" b="1" baseline="-25000" dirty="0"/>
              <a:t>d</a:t>
            </a:r>
            <a:r>
              <a:rPr lang="ro-RO" altLang="en-US" b="1" dirty="0"/>
              <a:t>(x)</a:t>
            </a:r>
            <a:r>
              <a:rPr lang="ro-RO" altLang="en-US" dirty="0"/>
              <a:t> </a:t>
            </a:r>
            <a:r>
              <a:rPr lang="en-GB" altLang="en-US" dirty="0" err="1"/>
              <a:t>și</a:t>
            </a:r>
            <a:r>
              <a:rPr lang="en-GB" altLang="en-US" dirty="0"/>
              <a:t> </a:t>
            </a:r>
            <a:r>
              <a:rPr lang="ro-RO" altLang="en-US" b="1" dirty="0"/>
              <a:t>N</a:t>
            </a:r>
            <a:r>
              <a:rPr lang="ro-RO" altLang="en-US" b="1" baseline="-25000" dirty="0"/>
              <a:t>a</a:t>
            </a:r>
            <a:r>
              <a:rPr lang="ro-RO" altLang="en-US" b="1" dirty="0"/>
              <a:t>(x)</a:t>
            </a:r>
            <a:r>
              <a:rPr lang="en-GB" altLang="en-US" b="1" dirty="0"/>
              <a:t> </a:t>
            </a:r>
            <a:r>
              <a:rPr lang="en-GB" altLang="en-US" dirty="0" err="1"/>
              <a:t>variază</a:t>
            </a:r>
            <a:r>
              <a:rPr lang="en-GB" altLang="en-US" dirty="0"/>
              <a:t> lent </a:t>
            </a:r>
            <a:r>
              <a:rPr lang="en-GB" altLang="en-US" dirty="0" err="1"/>
              <a:t>doar</a:t>
            </a:r>
            <a:r>
              <a:rPr lang="en-GB" altLang="en-US" dirty="0"/>
              <a:t> cu </a:t>
            </a:r>
            <a:r>
              <a:rPr lang="en-GB" altLang="en-US" dirty="0" err="1"/>
              <a:t>poziția</a:t>
            </a:r>
            <a:r>
              <a:rPr lang="en-GB" altLang="en-US" dirty="0"/>
              <a:t> (</a:t>
            </a:r>
            <a:r>
              <a:rPr lang="ro-RO" altLang="en-US" dirty="0"/>
              <a:t>lent</a:t>
            </a:r>
            <a:r>
              <a:rPr lang="en-GB" altLang="en-US" dirty="0"/>
              <a:t> se </a:t>
            </a:r>
            <a:r>
              <a:rPr lang="en-GB" altLang="en-US" dirty="0" err="1"/>
              <a:t>poate</a:t>
            </a:r>
            <a:r>
              <a:rPr lang="en-GB" altLang="en-US" dirty="0"/>
              <a:t> </a:t>
            </a:r>
            <a:r>
              <a:rPr lang="en-GB" altLang="en-US" dirty="0" err="1"/>
              <a:t>defini</a:t>
            </a:r>
            <a:r>
              <a:rPr lang="en-GB" altLang="en-US" dirty="0"/>
              <a:t> </a:t>
            </a:r>
            <a:r>
              <a:rPr lang="en-GB" altLang="en-US" dirty="0" err="1"/>
              <a:t>folosind</a:t>
            </a:r>
            <a:r>
              <a:rPr lang="en-GB" altLang="en-US" dirty="0"/>
              <a:t> </a:t>
            </a:r>
            <a:r>
              <a:rPr lang="en-GB" altLang="en-US" dirty="0" err="1"/>
              <a:t>conceptul</a:t>
            </a:r>
            <a:r>
              <a:rPr lang="en-GB" altLang="en-US" dirty="0"/>
              <a:t> de </a:t>
            </a:r>
            <a:r>
              <a:rPr lang="en-GB" altLang="en-US" dirty="0" err="1"/>
              <a:t>lungime</a:t>
            </a:r>
            <a:r>
              <a:rPr lang="ro-RO" altLang="en-US" dirty="0"/>
              <a:t>a</a:t>
            </a:r>
            <a:r>
              <a:rPr lang="en-GB" altLang="en-US" dirty="0"/>
              <a:t> Debye), </a:t>
            </a:r>
            <a:r>
              <a:rPr lang="en-GB" altLang="en-US" dirty="0" err="1"/>
              <a:t>concentrațiile</a:t>
            </a:r>
            <a:r>
              <a:rPr lang="en-GB" altLang="en-US" dirty="0"/>
              <a:t> </a:t>
            </a:r>
            <a:r>
              <a:rPr lang="en-GB" altLang="en-US" dirty="0" err="1"/>
              <a:t>purtăto</a:t>
            </a:r>
            <a:r>
              <a:rPr lang="ro-RO" altLang="en-US" dirty="0"/>
              <a:t>rilor de sarcină în echilibru </a:t>
            </a:r>
            <a:r>
              <a:rPr lang="en-GB" altLang="en-US" dirty="0" err="1"/>
              <a:t>urmăresc</a:t>
            </a:r>
            <a:r>
              <a:rPr lang="en-GB" altLang="en-US" dirty="0"/>
              <a:t> </a:t>
            </a:r>
            <a:r>
              <a:rPr lang="en-GB" altLang="en-US" dirty="0" err="1"/>
              <a:t>profilul</a:t>
            </a:r>
            <a:r>
              <a:rPr lang="en-GB" altLang="en-US" dirty="0"/>
              <a:t> </a:t>
            </a:r>
            <a:r>
              <a:rPr lang="en-GB" altLang="en-US" dirty="0" err="1"/>
              <a:t>dop</a:t>
            </a:r>
            <a:r>
              <a:rPr lang="ro-RO" altLang="en-US" dirty="0"/>
              <a:t>ării</a:t>
            </a:r>
            <a:r>
              <a:rPr lang="en-GB" altLang="en-US" dirty="0"/>
              <a:t>, </a:t>
            </a:r>
            <a:r>
              <a:rPr lang="en-GB" altLang="en-US" dirty="0" err="1"/>
              <a:t>adică</a:t>
            </a:r>
            <a:r>
              <a:rPr lang="en-GB" altLang="en-US" dirty="0"/>
              <a:t> </a:t>
            </a:r>
            <a:r>
              <a:rPr lang="en-GB" altLang="en-US" dirty="0" err="1"/>
              <a:t>într</a:t>
            </a:r>
            <a:r>
              <a:rPr lang="en-GB" altLang="en-US" dirty="0"/>
              <a:t>-</a:t>
            </a:r>
            <a:r>
              <a:rPr lang="ro-RO" altLang="en-US" dirty="0"/>
              <a:t>o</a:t>
            </a:r>
            <a:r>
              <a:rPr lang="en-GB" altLang="en-US" dirty="0"/>
              <a:t> </a:t>
            </a:r>
            <a:r>
              <a:rPr lang="ro-RO" altLang="en-US" dirty="0"/>
              <a:t>mostră</a:t>
            </a:r>
            <a:r>
              <a:rPr lang="en-GB" altLang="en-US" dirty="0"/>
              <a:t> de tip </a:t>
            </a:r>
            <a:r>
              <a:rPr lang="en-GB" altLang="en-US" b="1" dirty="0"/>
              <a:t>n</a:t>
            </a:r>
            <a:r>
              <a:rPr lang="en-GB" altLang="en-US" dirty="0"/>
              <a:t> </a:t>
            </a:r>
            <a:r>
              <a:rPr lang="en-GB" altLang="en-US" dirty="0" err="1"/>
              <a:t>unde</a:t>
            </a:r>
            <a:r>
              <a:rPr lang="en-GB" altLang="en-US" dirty="0"/>
              <a:t> </a:t>
            </a:r>
            <a:r>
              <a:rPr lang="en-GB" altLang="en-US" b="1" dirty="0" err="1"/>
              <a:t>N</a:t>
            </a:r>
            <a:r>
              <a:rPr lang="en-GB" altLang="en-US" b="1" baseline="-25000" dirty="0" err="1"/>
              <a:t>d</a:t>
            </a:r>
            <a:r>
              <a:rPr lang="ro-RO" altLang="en-US" b="1" dirty="0"/>
              <a:t>(x)</a:t>
            </a:r>
            <a:r>
              <a:rPr lang="en-GB" altLang="en-US" b="1" dirty="0"/>
              <a:t>-N</a:t>
            </a:r>
            <a:r>
              <a:rPr lang="ro-RO" altLang="en-US" b="1" baseline="-25000" dirty="0"/>
              <a:t>a</a:t>
            </a:r>
            <a:r>
              <a:rPr lang="ro-RO" altLang="en-US" b="1" dirty="0"/>
              <a:t>(x)</a:t>
            </a:r>
            <a:r>
              <a:rPr lang="ro-RO" altLang="en-US" b="1" dirty="0">
                <a:cs typeface="Times New Roman" panose="02020603050405020304" pitchFamily="18" charset="0"/>
              </a:rPr>
              <a:t>&gt;0</a:t>
            </a:r>
          </a:p>
          <a:p>
            <a:pPr marL="0" indent="0">
              <a:buFontTx/>
              <a:buNone/>
            </a:pPr>
            <a:r>
              <a:rPr lang="ro-RO" altLang="en-US" b="1" dirty="0">
                <a:cs typeface="Times New Roman" panose="02020603050405020304" pitchFamily="18" charset="0"/>
              </a:rPr>
              <a:t>          </a:t>
            </a:r>
            <a:endParaRPr lang="en-US" altLang="en-US" b="1" dirty="0">
              <a:cs typeface="Times New Roman" panose="02020603050405020304" pitchFamily="18" charset="0"/>
            </a:endParaRPr>
          </a:p>
          <a:p>
            <a:pPr marL="0" indent="0">
              <a:buFontTx/>
              <a:buNone/>
            </a:pPr>
            <a:r>
              <a:rPr lang="en-US" altLang="en-US" b="1" dirty="0">
                <a:cs typeface="Times New Roman" panose="02020603050405020304" pitchFamily="18" charset="0"/>
              </a:rPr>
              <a:t>            </a:t>
            </a:r>
            <a:r>
              <a:rPr lang="ro-RO" altLang="en-US" b="1" dirty="0">
                <a:cs typeface="Times New Roman" panose="02020603050405020304" pitchFamily="18" charset="0"/>
              </a:rPr>
              <a:t>n</a:t>
            </a:r>
            <a:r>
              <a:rPr lang="ro-RO" altLang="en-US" b="1" baseline="-25000" dirty="0">
                <a:cs typeface="Times New Roman" panose="02020603050405020304" pitchFamily="18" charset="0"/>
              </a:rPr>
              <a:t>o</a:t>
            </a:r>
            <a:r>
              <a:rPr lang="ro-RO" altLang="en-US" b="1" dirty="0">
                <a:cs typeface="Times New Roman" panose="02020603050405020304" pitchFamily="18" charset="0"/>
              </a:rPr>
              <a:t>(x) ≈ N</a:t>
            </a:r>
            <a:r>
              <a:rPr lang="ro-RO" altLang="en-US" b="1" baseline="-25000" dirty="0">
                <a:cs typeface="Times New Roman" panose="02020603050405020304" pitchFamily="18" charset="0"/>
              </a:rPr>
              <a:t>d</a:t>
            </a:r>
            <a:r>
              <a:rPr lang="ro-RO" altLang="en-US" b="1" dirty="0">
                <a:cs typeface="Times New Roman" panose="02020603050405020304" pitchFamily="18" charset="0"/>
              </a:rPr>
              <a:t>(x) – N</a:t>
            </a:r>
            <a:r>
              <a:rPr lang="ro-RO" altLang="en-US" b="1" baseline="-25000" dirty="0">
                <a:cs typeface="Times New Roman" panose="02020603050405020304" pitchFamily="18" charset="0"/>
              </a:rPr>
              <a:t>a</a:t>
            </a:r>
            <a:r>
              <a:rPr lang="ro-RO" altLang="en-US" b="1" dirty="0">
                <a:cs typeface="Times New Roman" panose="02020603050405020304" pitchFamily="18" charset="0"/>
              </a:rPr>
              <a:t>(x) </a:t>
            </a:r>
            <a:r>
              <a:rPr lang="en-US" altLang="en-US" b="1" dirty="0">
                <a:cs typeface="Times New Roman" panose="02020603050405020304" pitchFamily="18" charset="0"/>
              </a:rPr>
              <a:t>                    </a:t>
            </a:r>
            <a:r>
              <a:rPr lang="ro-RO" altLang="en-US" b="1" dirty="0">
                <a:cs typeface="Times New Roman" panose="02020603050405020304" pitchFamily="18" charset="0"/>
              </a:rPr>
              <a:t>și </a:t>
            </a:r>
            <a:endParaRPr lang="en-US" altLang="en-US" b="1" dirty="0">
              <a:cs typeface="Times New Roman" panose="02020603050405020304" pitchFamily="18" charset="0"/>
            </a:endParaRPr>
          </a:p>
          <a:p>
            <a:pPr marL="0" indent="0">
              <a:buFontTx/>
              <a:buNone/>
            </a:pPr>
            <a:r>
              <a:rPr lang="en-US" altLang="en-US" b="1" dirty="0">
                <a:cs typeface="Times New Roman" panose="02020603050405020304" pitchFamily="18" charset="0"/>
              </a:rPr>
              <a:t>            </a:t>
            </a:r>
            <a:r>
              <a:rPr lang="ro-RO" altLang="en-US" b="1" dirty="0">
                <a:cs typeface="Times New Roman" panose="02020603050405020304" pitchFamily="18" charset="0"/>
              </a:rPr>
              <a:t>p</a:t>
            </a:r>
            <a:r>
              <a:rPr lang="ro-RO" altLang="en-US" b="1" baseline="-25000" dirty="0">
                <a:cs typeface="Times New Roman" panose="02020603050405020304" pitchFamily="18" charset="0"/>
              </a:rPr>
              <a:t>o</a:t>
            </a:r>
            <a:r>
              <a:rPr lang="ro-RO" altLang="en-US" b="1" dirty="0">
                <a:cs typeface="Times New Roman" panose="02020603050405020304" pitchFamily="18" charset="0"/>
              </a:rPr>
              <a:t>(x) = n</a:t>
            </a:r>
            <a:r>
              <a:rPr lang="ro-RO" altLang="en-US" b="1" baseline="-25000" dirty="0">
                <a:cs typeface="Times New Roman" panose="02020603050405020304" pitchFamily="18" charset="0"/>
              </a:rPr>
              <a:t>i</a:t>
            </a:r>
            <a:r>
              <a:rPr lang="ro-RO" altLang="en-US" b="1" baseline="30000" dirty="0">
                <a:cs typeface="Times New Roman" panose="02020603050405020304" pitchFamily="18" charset="0"/>
              </a:rPr>
              <a:t>2</a:t>
            </a:r>
            <a:r>
              <a:rPr lang="ro-RO" altLang="en-US" b="1" dirty="0">
                <a:cs typeface="Times New Roman" panose="02020603050405020304" pitchFamily="18" charset="0"/>
              </a:rPr>
              <a:t>/n</a:t>
            </a:r>
            <a:r>
              <a:rPr lang="ro-RO" altLang="en-US" b="1" baseline="-25000" dirty="0">
                <a:cs typeface="Times New Roman" panose="02020603050405020304" pitchFamily="18" charset="0"/>
              </a:rPr>
              <a:t>o</a:t>
            </a:r>
            <a:r>
              <a:rPr lang="ro-RO" altLang="en-US" b="1" dirty="0">
                <a:cs typeface="Times New Roman" panose="02020603050405020304" pitchFamily="18" charset="0"/>
              </a:rPr>
              <a:t>(x)</a:t>
            </a:r>
          </a:p>
          <a:p>
            <a:pPr marL="0" indent="0">
              <a:buFontTx/>
              <a:buNone/>
            </a:pPr>
            <a:endParaRPr lang="en-GB" altLang="en-US" b="1" dirty="0"/>
          </a:p>
        </p:txBody>
      </p:sp>
      <p:sp>
        <p:nvSpPr>
          <p:cNvPr id="68612"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8819464-5E4A-4722-A1E5-033D7F07FB53}" type="slidenum">
              <a:rPr lang="zh-CN" altLang="en-US" sz="1400" smtClean="0"/>
              <a:pPr>
                <a:spcBef>
                  <a:spcPct val="0"/>
                </a:spcBef>
                <a:buFontTx/>
                <a:buNone/>
              </a:pPr>
              <a:t>63</a:t>
            </a:fld>
            <a:endParaRPr lang="zh-CN" altLang="en-US" sz="1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noChangeArrowheads="1"/>
          </p:cNvSpPr>
          <p:nvPr>
            <p:ph type="title"/>
          </p:nvPr>
        </p:nvSpPr>
        <p:spPr>
          <a:xfrm>
            <a:off x="673100" y="174625"/>
            <a:ext cx="7772400" cy="587375"/>
          </a:xfrm>
        </p:spPr>
        <p:txBody>
          <a:bodyPr/>
          <a:lstStyle/>
          <a:p>
            <a:r>
              <a:rPr lang="ro-RO" altLang="en-US"/>
              <a:t>Cazul </a:t>
            </a:r>
            <a:r>
              <a:rPr lang="en-US" altLang="en-US"/>
              <a:t>V-a  Profil abrupt</a:t>
            </a:r>
            <a:endParaRPr lang="en-GB" altLang="en-US"/>
          </a:p>
        </p:txBody>
      </p:sp>
      <p:sp>
        <p:nvSpPr>
          <p:cNvPr id="69635" name="Content Placeholder 2"/>
          <p:cNvSpPr>
            <a:spLocks noGrp="1" noChangeArrowheads="1"/>
          </p:cNvSpPr>
          <p:nvPr>
            <p:ph idx="1"/>
          </p:nvPr>
        </p:nvSpPr>
        <p:spPr>
          <a:xfrm>
            <a:off x="323850" y="762000"/>
            <a:ext cx="8424863" cy="2594992"/>
          </a:xfrm>
        </p:spPr>
        <p:txBody>
          <a:bodyPr/>
          <a:lstStyle/>
          <a:p>
            <a:pPr marL="0" indent="0" algn="just">
              <a:buFontTx/>
              <a:buNone/>
            </a:pPr>
            <a:r>
              <a:rPr lang="en-GB" altLang="en-US" sz="2400" dirty="0" err="1"/>
              <a:t>Dacă</a:t>
            </a:r>
            <a:r>
              <a:rPr lang="en-GB" altLang="en-US" sz="2400" dirty="0"/>
              <a:t> </a:t>
            </a:r>
            <a:r>
              <a:rPr lang="en-GB" altLang="en-US" sz="2400" dirty="0" err="1"/>
              <a:t>dopajul</a:t>
            </a:r>
            <a:r>
              <a:rPr lang="en-GB" altLang="en-US" sz="2400" dirty="0"/>
              <a:t> se </a:t>
            </a:r>
            <a:r>
              <a:rPr lang="en-GB" altLang="en-US" sz="2400" dirty="0" err="1"/>
              <a:t>schimbă</a:t>
            </a:r>
            <a:r>
              <a:rPr lang="en-GB" altLang="en-US" sz="2400" dirty="0"/>
              <a:t> </a:t>
            </a:r>
            <a:r>
              <a:rPr lang="en-GB" altLang="en-US" sz="2400" dirty="0" err="1"/>
              <a:t>brusc</a:t>
            </a:r>
            <a:r>
              <a:rPr lang="en-GB" altLang="en-US" sz="2400" dirty="0"/>
              <a:t>, </a:t>
            </a:r>
            <a:r>
              <a:rPr lang="en-US" altLang="en-US" sz="2400" dirty="0"/>
              <a:t>se f</a:t>
            </a:r>
            <a:r>
              <a:rPr lang="ro-RO" altLang="en-US" sz="2400" dirty="0"/>
              <a:t>ormează </a:t>
            </a:r>
            <a:r>
              <a:rPr lang="en-GB" altLang="en-US" sz="2400" dirty="0"/>
              <a:t>o </a:t>
            </a:r>
            <a:r>
              <a:rPr lang="en-GB" altLang="en-US" sz="2400" dirty="0" err="1"/>
              <a:t>regiune</a:t>
            </a:r>
            <a:r>
              <a:rPr lang="en-GB" altLang="en-US" sz="2400" dirty="0"/>
              <a:t> de </a:t>
            </a:r>
            <a:r>
              <a:rPr lang="en-GB" altLang="en-US" sz="2400" dirty="0" err="1"/>
              <a:t>epuizare</a:t>
            </a:r>
            <a:r>
              <a:rPr lang="en-GB" altLang="en-US" sz="2400" dirty="0"/>
              <a:t>,</a:t>
            </a:r>
            <a:r>
              <a:rPr lang="ro-RO" altLang="en-US" sz="2400" dirty="0"/>
              <a:t> Î</a:t>
            </a:r>
            <a:r>
              <a:rPr lang="en-GB" altLang="en-US" sz="2400" dirty="0"/>
              <a:t>n </a:t>
            </a:r>
            <a:r>
              <a:rPr lang="en-GB" altLang="en-US" sz="2400" dirty="0" err="1"/>
              <a:t>acea</a:t>
            </a:r>
            <a:r>
              <a:rPr lang="en-GB" altLang="en-US" sz="2400" dirty="0"/>
              <a:t> </a:t>
            </a:r>
            <a:r>
              <a:rPr lang="en-GB" altLang="en-US" sz="2400" dirty="0" err="1"/>
              <a:t>regiune</a:t>
            </a:r>
            <a:r>
              <a:rPr lang="ro-RO" altLang="en-US" sz="2400" dirty="0"/>
              <a:t>.</a:t>
            </a:r>
          </a:p>
          <a:p>
            <a:pPr marL="0" indent="0" algn="just">
              <a:buFontTx/>
              <a:buNone/>
            </a:pPr>
            <a:r>
              <a:rPr lang="ro-RO" altLang="en-US" sz="2400" dirty="0"/>
              <a:t>De ex. dacă regiunea săsărcită pe parte </a:t>
            </a:r>
            <a:r>
              <a:rPr lang="ro-RO" altLang="en-US" sz="2400" i="1" dirty="0"/>
              <a:t>n</a:t>
            </a:r>
            <a:r>
              <a:rPr lang="ro-RO" altLang="en-US" sz="2400" dirty="0"/>
              <a:t> se schimbă de la </a:t>
            </a:r>
            <a:r>
              <a:rPr lang="ro-RO" altLang="en-US" sz="2400" b="1" dirty="0"/>
              <a:t>0 </a:t>
            </a:r>
            <a:r>
              <a:rPr lang="ro-RO" altLang="en-US" sz="2400" dirty="0"/>
              <a:t>la </a:t>
            </a:r>
            <a:r>
              <a:rPr lang="ro-RO" altLang="en-US" sz="2400" b="1" dirty="0"/>
              <a:t>Xn,</a:t>
            </a:r>
            <a:r>
              <a:rPr lang="ro-RO" altLang="en-US" sz="2400" dirty="0"/>
              <a:t> aproximarea sărăcirii ne spune că densitatea net a sarcinii </a:t>
            </a:r>
            <a:r>
              <a:rPr lang="el-GR" altLang="en-US" sz="2400" i="1" dirty="0">
                <a:cs typeface="Times New Roman" panose="02020603050405020304" pitchFamily="18" charset="0"/>
              </a:rPr>
              <a:t>ρ</a:t>
            </a:r>
            <a:r>
              <a:rPr lang="ro-RO" altLang="en-US" sz="2400" i="1" dirty="0"/>
              <a:t>(x) </a:t>
            </a:r>
            <a:r>
              <a:rPr lang="ro-RO" altLang="en-US" sz="2400" dirty="0"/>
              <a:t>poate fi aproximativ egală cu </a:t>
            </a:r>
          </a:p>
          <a:p>
            <a:pPr marL="0" indent="0" algn="just">
              <a:buFontTx/>
              <a:buNone/>
            </a:pPr>
            <a:r>
              <a:rPr lang="ro-RO" altLang="en-US" sz="2400" dirty="0">
                <a:cs typeface="Times New Roman" panose="02020603050405020304" pitchFamily="18" charset="0"/>
              </a:rPr>
              <a:t>            </a:t>
            </a:r>
            <a:r>
              <a:rPr lang="ro-RO" altLang="en-US" sz="2400" b="1" dirty="0">
                <a:cs typeface="Times New Roman" panose="02020603050405020304" pitchFamily="18" charset="0"/>
              </a:rPr>
              <a:t> </a:t>
            </a:r>
            <a:r>
              <a:rPr lang="el-GR" altLang="en-US" sz="2400" b="1" dirty="0">
                <a:cs typeface="Times New Roman" panose="02020603050405020304" pitchFamily="18" charset="0"/>
              </a:rPr>
              <a:t>ρ</a:t>
            </a:r>
            <a:r>
              <a:rPr lang="ro-RO" altLang="en-US" sz="2400" b="1" dirty="0">
                <a:cs typeface="Times New Roman" panose="02020603050405020304" pitchFamily="18" charset="0"/>
              </a:rPr>
              <a:t>(x) = q[N</a:t>
            </a:r>
            <a:r>
              <a:rPr lang="ro-RO" altLang="en-US" sz="2400" b="1" baseline="-25000" dirty="0">
                <a:cs typeface="Times New Roman" panose="02020603050405020304" pitchFamily="18" charset="0"/>
              </a:rPr>
              <a:t>d</a:t>
            </a:r>
            <a:r>
              <a:rPr lang="ro-RO" altLang="en-US" sz="2400" b="1" dirty="0">
                <a:cs typeface="Times New Roman" panose="02020603050405020304" pitchFamily="18" charset="0"/>
              </a:rPr>
              <a:t>(x)-N</a:t>
            </a:r>
            <a:r>
              <a:rPr lang="ro-RO" altLang="en-US" sz="2400" b="1" baseline="-25000" dirty="0">
                <a:cs typeface="Times New Roman" panose="02020603050405020304" pitchFamily="18" charset="0"/>
              </a:rPr>
              <a:t>a</a:t>
            </a:r>
            <a:r>
              <a:rPr lang="ro-RO" altLang="en-US" sz="2400" b="1" dirty="0">
                <a:cs typeface="Times New Roman" panose="02020603050405020304" pitchFamily="18" charset="0"/>
              </a:rPr>
              <a:t>(x)] </a:t>
            </a:r>
            <a:r>
              <a:rPr lang="ro-RO" altLang="en-US" sz="2400" dirty="0">
                <a:cs typeface="Times New Roman" panose="02020603050405020304" pitchFamily="18" charset="0"/>
              </a:rPr>
              <a:t>pentru </a:t>
            </a:r>
            <a:r>
              <a:rPr lang="ro-RO" altLang="en-US" sz="2400" b="1" dirty="0">
                <a:cs typeface="Times New Roman" panose="02020603050405020304" pitchFamily="18" charset="0"/>
              </a:rPr>
              <a:t> 0&lt;x &lt;x</a:t>
            </a:r>
            <a:r>
              <a:rPr lang="ro-RO" altLang="en-US" sz="2400" b="1" baseline="-25000" dirty="0">
                <a:cs typeface="Times New Roman" panose="02020603050405020304" pitchFamily="18" charset="0"/>
              </a:rPr>
              <a:t>n</a:t>
            </a:r>
            <a:endParaRPr lang="en-GB" altLang="en-US" sz="2400" b="1" baseline="-25000" dirty="0"/>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34122"/>
            <a:ext cx="4559797"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22225"/>
            <a:ext cx="4096601" cy="2942977"/>
          </a:xfrm>
        </p:spPr>
      </p:pic>
      <p:sp>
        <p:nvSpPr>
          <p:cNvPr id="71683"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BA6EB17-7629-41C9-99EA-CFFEFFAECFD2}" type="slidenum">
              <a:rPr lang="zh-CN" altLang="en-US" sz="1400" smtClean="0"/>
              <a:pPr>
                <a:spcBef>
                  <a:spcPct val="0"/>
                </a:spcBef>
                <a:buFontTx/>
                <a:buNone/>
              </a:pPr>
              <a:t>65</a:t>
            </a:fld>
            <a:endParaRPr lang="zh-CN" altLang="en-US" sz="1400"/>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958331"/>
            <a:ext cx="4032448" cy="348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noChangeArrowheads="1"/>
          </p:cNvSpPr>
          <p:nvPr>
            <p:ph type="title"/>
          </p:nvPr>
        </p:nvSpPr>
        <p:spPr>
          <a:xfrm>
            <a:off x="649288" y="195263"/>
            <a:ext cx="7772400" cy="641350"/>
          </a:xfrm>
        </p:spPr>
        <p:txBody>
          <a:bodyPr/>
          <a:lstStyle/>
          <a:p>
            <a:r>
              <a:rPr lang="en-US" altLang="en-US" sz="2800" b="1"/>
              <a:t>Cazul</a:t>
            </a:r>
            <a:r>
              <a:rPr lang="ro-RO" altLang="en-US" sz="2800" b="1"/>
              <a:t>:</a:t>
            </a:r>
            <a:r>
              <a:rPr lang="en-US" altLang="en-US" sz="2800" b="1"/>
              <a:t> Dopare neuniform</a:t>
            </a:r>
            <a:r>
              <a:rPr lang="ro-RO" altLang="en-US" sz="2800" b="1"/>
              <a:t>ă în echilibru termic</a:t>
            </a:r>
            <a:endParaRPr lang="en-GB" altLang="en-US" sz="2800" b="1"/>
          </a:p>
        </p:txBody>
      </p:sp>
      <p:sp>
        <p:nvSpPr>
          <p:cNvPr id="74755" name="Content Placeholder 2"/>
          <p:cNvSpPr>
            <a:spLocks noGrp="1" noChangeArrowheads="1"/>
          </p:cNvSpPr>
          <p:nvPr>
            <p:ph idx="1"/>
          </p:nvPr>
        </p:nvSpPr>
        <p:spPr>
          <a:xfrm>
            <a:off x="107950" y="836613"/>
            <a:ext cx="8856663" cy="1584275"/>
          </a:xfrm>
        </p:spPr>
        <p:txBody>
          <a:bodyPr/>
          <a:lstStyle/>
          <a:p>
            <a:pPr marL="0" indent="0">
              <a:buFontTx/>
              <a:buNone/>
            </a:pPr>
            <a:r>
              <a:rPr lang="ro-RO" altLang="en-US" sz="2400" dirty="0"/>
              <a:t>Cazul presupune că în orice timp doparea variază cu poziția, deci nu putem presupune că există neutralitatea sarcinilor electrice oriunde și că </a:t>
            </a:r>
            <a:r>
              <a:rPr lang="ro-RO" altLang="en-US" sz="2400" dirty="0">
                <a:cs typeface="Times New Roman" panose="02020603050405020304" pitchFamily="18" charset="0"/>
              </a:rPr>
              <a:t>ρ(x)=0. Dopanții sunt fixați, dar sarcinile electrice sunt mobile și difuzează:</a:t>
            </a:r>
            <a:endParaRPr lang="en-GB" altLang="en-US" sz="2400" dirty="0"/>
          </a:p>
        </p:txBody>
      </p:sp>
      <p:sp>
        <p:nvSpPr>
          <p:cNvPr id="7475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6D87DA-6338-45DF-A80C-C2B64BF23322}" type="slidenum">
              <a:rPr lang="zh-CN" altLang="en-US" sz="1400" smtClean="0"/>
              <a:pPr>
                <a:spcBef>
                  <a:spcPct val="0"/>
                </a:spcBef>
                <a:buFontTx/>
                <a:buNone/>
              </a:pPr>
              <a:t>66</a:t>
            </a:fld>
            <a:endParaRPr lang="zh-CN" altLang="en-US" sz="1400"/>
          </a:p>
        </p:txBody>
      </p:sp>
      <p:pic>
        <p:nvPicPr>
          <p:cNvPr id="747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58504"/>
            <a:ext cx="7164387"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577340"/>
            <a:ext cx="8011239" cy="1697086"/>
          </a:xfrm>
        </p:spPr>
        <p:txBody>
          <a:bodyPr/>
          <a:lstStyle/>
          <a:p>
            <a:r>
              <a:rPr lang="ro-RO" dirty="0"/>
              <a:t>Partea II</a:t>
            </a:r>
            <a:br>
              <a:rPr lang="ro-RO" dirty="0"/>
            </a:br>
            <a:r>
              <a:rPr lang="en-US" dirty="0" err="1"/>
              <a:t>Conductivitatea</a:t>
            </a:r>
            <a:r>
              <a:rPr lang="en-US" dirty="0"/>
              <a:t> in SC</a:t>
            </a:r>
            <a:endParaRPr lang="ro-RO" dirty="0"/>
          </a:p>
        </p:txBody>
      </p:sp>
      <p:sp>
        <p:nvSpPr>
          <p:cNvPr id="3" name="Subtitle 2"/>
          <p:cNvSpPr>
            <a:spLocks noGrp="1"/>
          </p:cNvSpPr>
          <p:nvPr>
            <p:ph type="subTitle" idx="1"/>
          </p:nvPr>
        </p:nvSpPr>
        <p:spPr/>
        <p:txBody>
          <a:bodyPr/>
          <a:lstStyle/>
          <a:p>
            <a:endParaRPr lang="ro-RO" dirty="0"/>
          </a:p>
        </p:txBody>
      </p:sp>
    </p:spTree>
    <p:extLst>
      <p:ext uri="{BB962C8B-B14F-4D97-AF65-F5344CB8AC3E}">
        <p14:creationId xmlns:p14="http://schemas.microsoft.com/office/powerpoint/2010/main" val="2958188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C2520C05-C52A-4912-84F7-98A83564841F}" type="slidenum">
              <a:rPr lang="zh-CN" altLang="en-US" sz="1050"/>
              <a:pPr>
                <a:spcBef>
                  <a:spcPct val="0"/>
                </a:spcBef>
                <a:buFontTx/>
                <a:buNone/>
              </a:pPr>
              <a:t>68</a:t>
            </a:fld>
            <a:endParaRPr lang="zh-CN" altLang="en-US" sz="1050"/>
          </a:p>
        </p:txBody>
      </p:sp>
      <p:sp>
        <p:nvSpPr>
          <p:cNvPr id="83971" name="Rectangle 2"/>
          <p:cNvSpPr>
            <a:spLocks noGrp="1" noChangeArrowheads="1"/>
          </p:cNvSpPr>
          <p:nvPr>
            <p:ph type="title"/>
          </p:nvPr>
        </p:nvSpPr>
        <p:spPr>
          <a:xfrm>
            <a:off x="832706" y="332656"/>
            <a:ext cx="7478588" cy="857250"/>
          </a:xfrm>
          <a:solidFill>
            <a:srgbClr val="FF66CC"/>
          </a:solidFill>
        </p:spPr>
        <p:txBody>
          <a:bodyPr>
            <a:normAutofit/>
          </a:bodyPr>
          <a:lstStyle/>
          <a:p>
            <a:pPr algn="l" eaLnBrk="1" hangingPunct="1"/>
            <a:r>
              <a:rPr lang="ro-RO" altLang="zh-CN" dirty="0">
                <a:ea typeface="宋体" panose="02010600030101010101" pitchFamily="2" charset="-122"/>
              </a:rPr>
              <a:t>Mișcarea purtătorilor de sarcină</a:t>
            </a:r>
            <a:endParaRPr lang="en-US" altLang="zh-CN" dirty="0">
              <a:ea typeface="宋体" panose="02010600030101010101" pitchFamily="2" charset="-122"/>
            </a:endParaRPr>
          </a:p>
        </p:txBody>
      </p:sp>
      <p:sp>
        <p:nvSpPr>
          <p:cNvPr id="83972" name="Rectangle 4"/>
          <p:cNvSpPr>
            <a:spLocks noGrp="1" noChangeArrowheads="1"/>
          </p:cNvSpPr>
          <p:nvPr>
            <p:ph type="body" idx="1"/>
          </p:nvPr>
        </p:nvSpPr>
        <p:spPr>
          <a:xfrm>
            <a:off x="685800" y="1340768"/>
            <a:ext cx="7772400" cy="4114800"/>
          </a:xfrm>
          <a:noFill/>
        </p:spPr>
        <p:txBody>
          <a:bodyPr/>
          <a:lstStyle/>
          <a:p>
            <a:pPr eaLnBrk="1" hangingPunct="1">
              <a:lnSpc>
                <a:spcPct val="90000"/>
              </a:lnSpc>
              <a:buFontTx/>
              <a:buNone/>
            </a:pPr>
            <a:r>
              <a:rPr lang="zh-CN" altLang="en-US" sz="1800" dirty="0">
                <a:ea typeface="宋体" panose="02010600030101010101" pitchFamily="2" charset="-122"/>
              </a:rPr>
              <a:t>	</a:t>
            </a:r>
            <a:r>
              <a:rPr lang="en-US" altLang="zh-CN" sz="2800" dirty="0">
                <a:ea typeface="宋体" panose="02010600030101010101" pitchFamily="2" charset="-122"/>
              </a:rPr>
              <a:t>Drift</a:t>
            </a:r>
            <a:r>
              <a:rPr lang="ro-RO" altLang="zh-CN" sz="2800" dirty="0">
                <a:ea typeface="宋体" panose="02010600030101010101" pitchFamily="2" charset="-122"/>
              </a:rPr>
              <a:t>ul</a:t>
            </a:r>
            <a:r>
              <a:rPr lang="en-US" altLang="zh-CN" dirty="0">
                <a:ea typeface="宋体" panose="02010600030101010101" pitchFamily="2" charset="-122"/>
              </a:rPr>
              <a:t>--- </a:t>
            </a:r>
            <a:r>
              <a:rPr lang="ro-RO" altLang="zh-CN" dirty="0">
                <a:ea typeface="宋体" panose="02010600030101010101" pitchFamily="2" charset="-122"/>
              </a:rPr>
              <a:t>mișcarea este generată de câmpul electric.</a:t>
            </a:r>
            <a:r>
              <a:rPr lang="en-US" altLang="zh-CN" sz="1800" dirty="0">
                <a:ea typeface="宋体" panose="02010600030101010101" pitchFamily="2" charset="-122"/>
              </a:rPr>
              <a:t> </a:t>
            </a:r>
            <a:r>
              <a:rPr lang="ro-RO" altLang="zh-CN" sz="2800" dirty="0">
                <a:ea typeface="宋体" panose="02010600030101010101" pitchFamily="2" charset="-122"/>
              </a:rPr>
              <a:t>Această mișcare produce curent electric </a:t>
            </a:r>
            <a:r>
              <a:rPr lang="en-US" altLang="zh-CN" sz="2800" dirty="0">
                <a:ea typeface="宋体" panose="02010600030101010101" pitchFamily="2" charset="-122"/>
              </a:rPr>
              <a:t>de drift</a:t>
            </a:r>
          </a:p>
          <a:p>
            <a:pPr eaLnBrk="1" hangingPunct="1">
              <a:lnSpc>
                <a:spcPct val="90000"/>
              </a:lnSpc>
              <a:buFontTx/>
              <a:buNone/>
            </a:pPr>
            <a:endParaRPr lang="en-US" altLang="zh-CN" sz="2800" dirty="0">
              <a:ea typeface="宋体" panose="02010600030101010101" pitchFamily="2" charset="-122"/>
            </a:endParaRPr>
          </a:p>
          <a:p>
            <a:pPr eaLnBrk="1" hangingPunct="1">
              <a:lnSpc>
                <a:spcPct val="90000"/>
              </a:lnSpc>
              <a:buClr>
                <a:schemeClr val="accent2"/>
              </a:buClr>
            </a:pPr>
            <a:r>
              <a:rPr lang="en-US" altLang="zh-CN" sz="2800" dirty="0" err="1">
                <a:ea typeface="宋体" panose="02010600030101010101" pitchFamily="2" charset="-122"/>
              </a:rPr>
              <a:t>Difu</a:t>
            </a:r>
            <a:r>
              <a:rPr lang="ro-RO" altLang="zh-CN" sz="2800" dirty="0">
                <a:ea typeface="宋体" panose="02010600030101010101" pitchFamily="2" charset="-122"/>
              </a:rPr>
              <a:t>zia</a:t>
            </a:r>
            <a:r>
              <a:rPr lang="en-US" altLang="zh-CN" dirty="0">
                <a:ea typeface="宋体" panose="02010600030101010101" pitchFamily="2" charset="-122"/>
              </a:rPr>
              <a:t>--- </a:t>
            </a:r>
            <a:r>
              <a:rPr lang="ro-RO" altLang="zh-CN" dirty="0">
                <a:ea typeface="宋体" panose="02010600030101010101" pitchFamily="2" charset="-122"/>
              </a:rPr>
              <a:t>mișcarea este generată de diferența de concentrații a purtătorilor de sarcină. </a:t>
            </a:r>
            <a:r>
              <a:rPr lang="ro-RO" altLang="zh-CN" sz="2800" dirty="0">
                <a:ea typeface="宋体" panose="02010600030101010101" pitchFamily="2" charset="-122"/>
              </a:rPr>
              <a:t>Această mișcare produce curent difuzional</a:t>
            </a:r>
            <a:endParaRPr lang="en-US" altLang="zh-CN" sz="2800" dirty="0">
              <a:ea typeface="宋体" panose="02010600030101010101" pitchFamily="2" charset="-122"/>
            </a:endParaRPr>
          </a:p>
        </p:txBody>
      </p:sp>
    </p:spTree>
    <p:extLst>
      <p:ext uri="{BB962C8B-B14F-4D97-AF65-F5344CB8AC3E}">
        <p14:creationId xmlns:p14="http://schemas.microsoft.com/office/powerpoint/2010/main" val="12736557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721027" y="108666"/>
            <a:ext cx="7772400" cy="1143000"/>
          </a:xfrm>
        </p:spPr>
        <p:txBody>
          <a:bodyPr/>
          <a:lstStyle/>
          <a:p>
            <a:r>
              <a:rPr lang="ro-RO" altLang="en-US" dirty="0"/>
              <a:t>Mișcarea sarcinilor</a:t>
            </a:r>
            <a:endParaRPr lang="en-GB" altLang="en-US" dirty="0"/>
          </a:p>
        </p:txBody>
      </p:sp>
      <p:sp>
        <p:nvSpPr>
          <p:cNvPr id="84995" name="Content Placeholder 2"/>
          <p:cNvSpPr>
            <a:spLocks noGrp="1"/>
          </p:cNvSpPr>
          <p:nvPr>
            <p:ph idx="1"/>
          </p:nvPr>
        </p:nvSpPr>
        <p:spPr>
          <a:xfrm>
            <a:off x="532653" y="1335446"/>
            <a:ext cx="8611347" cy="3086100"/>
          </a:xfrm>
        </p:spPr>
        <p:txBody>
          <a:bodyPr/>
          <a:lstStyle/>
          <a:p>
            <a:pPr marL="0" indent="0">
              <a:buNone/>
            </a:pPr>
            <a:r>
              <a:rPr lang="en-GB" altLang="ru-RU" dirty="0" err="1"/>
              <a:t>este</a:t>
            </a:r>
            <a:r>
              <a:rPr lang="en-GB" altLang="ru-RU" dirty="0"/>
              <a:t> </a:t>
            </a:r>
            <a:r>
              <a:rPr lang="en-GB" altLang="ru-RU" dirty="0" err="1"/>
              <a:t>descrisă</a:t>
            </a:r>
            <a:r>
              <a:rPr lang="en-GB" altLang="ru-RU" dirty="0"/>
              <a:t> </a:t>
            </a:r>
            <a:r>
              <a:rPr lang="en-GB" altLang="ru-RU" dirty="0" err="1"/>
              <a:t>prin</a:t>
            </a:r>
            <a:r>
              <a:rPr lang="en-GB" altLang="ru-RU" dirty="0"/>
              <a:t> 2 </a:t>
            </a:r>
            <a:r>
              <a:rPr lang="en-GB" altLang="ru-RU" dirty="0" err="1"/>
              <a:t>concepte</a:t>
            </a:r>
            <a:r>
              <a:rPr lang="en-GB" altLang="ru-RU" dirty="0"/>
              <a:t>:</a:t>
            </a:r>
          </a:p>
          <a:p>
            <a:pPr marL="0" indent="0"/>
            <a:r>
              <a:rPr lang="en-GB" altLang="ru-RU" dirty="0" err="1"/>
              <a:t>Conductivitatea</a:t>
            </a:r>
            <a:r>
              <a:rPr lang="en-GB" altLang="ru-RU" dirty="0"/>
              <a:t>: </a:t>
            </a:r>
            <a:r>
              <a:rPr lang="el-GR" altLang="ru-RU" dirty="0">
                <a:cs typeface="Times New Roman" panose="02020603050405020304" pitchFamily="18" charset="0"/>
              </a:rPr>
              <a:t>σ</a:t>
            </a:r>
            <a:r>
              <a:rPr lang="ro-RO" altLang="ru-RU" dirty="0">
                <a:cs typeface="Times New Roman" panose="02020603050405020304" pitchFamily="18" charset="0"/>
              </a:rPr>
              <a:t> </a:t>
            </a:r>
            <a:r>
              <a:rPr lang="en-GB" altLang="ru-RU" dirty="0"/>
              <a:t>(</a:t>
            </a:r>
            <a:r>
              <a:rPr lang="en-GB" altLang="ru-RU" dirty="0" err="1"/>
              <a:t>sau</a:t>
            </a:r>
            <a:r>
              <a:rPr lang="en-GB" altLang="ru-RU" dirty="0"/>
              <a:t> </a:t>
            </a:r>
            <a:r>
              <a:rPr lang="en-GB" altLang="ru-RU" dirty="0" err="1"/>
              <a:t>rezistivitatea</a:t>
            </a:r>
            <a:r>
              <a:rPr lang="en-GB" altLang="ru-RU" dirty="0"/>
              <a:t>: </a:t>
            </a:r>
            <a:r>
              <a:rPr lang="el-GR" altLang="ru-RU" dirty="0">
                <a:latin typeface="Arial" panose="020B0604020202020204" pitchFamily="34" charset="0"/>
                <a:cs typeface="Arial" panose="020B0604020202020204" pitchFamily="34" charset="0"/>
              </a:rPr>
              <a:t>ρ</a:t>
            </a:r>
            <a:r>
              <a:rPr lang="en-GB" altLang="ru-RU" dirty="0"/>
              <a:t> = 1/</a:t>
            </a:r>
            <a:r>
              <a:rPr lang="el-GR" altLang="ru-RU" dirty="0">
                <a:cs typeface="Times New Roman" panose="02020603050405020304" pitchFamily="18" charset="0"/>
              </a:rPr>
              <a:t>σ</a:t>
            </a:r>
            <a:r>
              <a:rPr lang="en-GB" altLang="ru-RU" dirty="0"/>
              <a:t>)</a:t>
            </a:r>
          </a:p>
          <a:p>
            <a:pPr marL="0" indent="0"/>
            <a:r>
              <a:rPr lang="en-GB" altLang="ru-RU" dirty="0" err="1"/>
              <a:t>Mobilitatea</a:t>
            </a:r>
            <a:r>
              <a:rPr lang="en-GB" altLang="ru-RU" dirty="0"/>
              <a:t>: </a:t>
            </a:r>
            <a:r>
              <a:rPr lang="el-GR" altLang="ru-RU" dirty="0">
                <a:cs typeface="Times New Roman" panose="02020603050405020304" pitchFamily="18" charset="0"/>
              </a:rPr>
              <a:t>μ</a:t>
            </a:r>
            <a:endParaRPr lang="ro-RO" altLang="ru-RU" dirty="0">
              <a:cs typeface="Times New Roman" panose="02020603050405020304" pitchFamily="18" charset="0"/>
            </a:endParaRPr>
          </a:p>
          <a:p>
            <a:pPr marL="0" indent="0"/>
            <a:endParaRPr lang="en-GB" altLang="ru-RU" dirty="0"/>
          </a:p>
          <a:p>
            <a:pPr marL="0" indent="0">
              <a:buNone/>
            </a:pPr>
            <a:r>
              <a:rPr lang="en-GB" altLang="ru-RU" dirty="0" err="1"/>
              <a:t>Câmp</a:t>
            </a:r>
            <a:r>
              <a:rPr lang="en-GB" altLang="ru-RU" dirty="0"/>
              <a:t> extern Zero </a:t>
            </a:r>
          </a:p>
          <a:p>
            <a:pPr marL="0" indent="0"/>
            <a:r>
              <a:rPr lang="en-GB" altLang="ru-RU" dirty="0"/>
              <a:t>	</a:t>
            </a:r>
            <a:r>
              <a:rPr lang="en-GB" altLang="ru-RU" dirty="0" err="1"/>
              <a:t>Haotic</a:t>
            </a:r>
            <a:r>
              <a:rPr lang="ro-RO" altLang="ru-RU" dirty="0"/>
              <a:t>ă</a:t>
            </a:r>
            <a:endParaRPr lang="en-GB" altLang="ru-RU" dirty="0"/>
          </a:p>
          <a:p>
            <a:pPr marL="0" indent="0"/>
            <a:r>
              <a:rPr lang="en-GB" altLang="ru-RU" dirty="0"/>
              <a:t>	</a:t>
            </a:r>
            <a:r>
              <a:rPr lang="en-GB" altLang="ru-RU" dirty="0" err="1"/>
              <a:t>Thermică</a:t>
            </a:r>
            <a:r>
              <a:rPr lang="en-GB" altLang="ru-RU" dirty="0"/>
              <a:t> </a:t>
            </a:r>
            <a:r>
              <a:rPr lang="ro-RO" altLang="ru-RU" dirty="0"/>
              <a:t>(termoionică)</a:t>
            </a:r>
            <a:endParaRPr lang="en-GB" altLang="ru-RU" dirty="0"/>
          </a:p>
          <a:p>
            <a:pPr marL="0" indent="0"/>
            <a:endParaRPr lang="en-GB" altLang="ru-RU" dirty="0"/>
          </a:p>
        </p:txBody>
      </p:sp>
      <p:sp>
        <p:nvSpPr>
          <p:cNvPr id="8499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D7C7E390-19FE-43DF-B8C9-99CA012258C2}" type="slidenum">
              <a:rPr lang="zh-CN" altLang="en-US" sz="1050"/>
              <a:pPr>
                <a:spcBef>
                  <a:spcPct val="0"/>
                </a:spcBef>
                <a:buFontTx/>
                <a:buNone/>
              </a:pPr>
              <a:t>69</a:t>
            </a:fld>
            <a:endParaRPr lang="zh-CN" altLang="en-US" sz="1050"/>
          </a:p>
        </p:txBody>
      </p:sp>
      <p:pic>
        <p:nvPicPr>
          <p:cNvPr id="8499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2918" y="3215264"/>
            <a:ext cx="2170509" cy="2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Rectangle 6"/>
          <p:cNvSpPr>
            <a:spLocks noChangeArrowheads="1"/>
          </p:cNvSpPr>
          <p:nvPr/>
        </p:nvSpPr>
        <p:spPr bwMode="auto">
          <a:xfrm>
            <a:off x="5580112" y="5830669"/>
            <a:ext cx="2605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800" dirty="0" err="1"/>
              <a:t>Electronii</a:t>
            </a:r>
            <a:r>
              <a:rPr lang="en-GB" altLang="en-US" sz="1800" dirty="0"/>
              <a:t> </a:t>
            </a:r>
            <a:r>
              <a:rPr lang="en-GB" altLang="en-US" sz="1800" dirty="0" err="1"/>
              <a:t>sunt</a:t>
            </a:r>
            <a:r>
              <a:rPr lang="en-GB" altLang="en-US" sz="1800" dirty="0"/>
              <a:t> </a:t>
            </a:r>
            <a:r>
              <a:rPr lang="en-GB" altLang="en-US" sz="1800" dirty="0" err="1"/>
              <a:t>împrăștiați</a:t>
            </a:r>
            <a:r>
              <a:rPr lang="en-GB" altLang="en-US" sz="1800" dirty="0"/>
              <a:t> </a:t>
            </a:r>
            <a:endParaRPr lang="ro-RO" altLang="en-US" sz="1800" dirty="0"/>
          </a:p>
          <a:p>
            <a:pPr>
              <a:spcBef>
                <a:spcPct val="0"/>
              </a:spcBef>
              <a:buFontTx/>
              <a:buNone/>
            </a:pPr>
            <a:r>
              <a:rPr lang="en-GB" altLang="en-US" sz="1800" dirty="0"/>
              <a:t>de </a:t>
            </a:r>
            <a:r>
              <a:rPr lang="en-GB" altLang="en-US" sz="1800" dirty="0" err="1"/>
              <a:t>impurități</a:t>
            </a:r>
            <a:r>
              <a:rPr lang="en-GB" altLang="en-US" sz="1800" dirty="0"/>
              <a:t>, </a:t>
            </a:r>
            <a:r>
              <a:rPr lang="en-GB" altLang="en-US" sz="1800" dirty="0" err="1"/>
              <a:t>defecte</a:t>
            </a:r>
            <a:r>
              <a:rPr lang="en-GB" altLang="en-US" sz="1800" dirty="0"/>
              <a:t>, etc.  </a:t>
            </a:r>
          </a:p>
        </p:txBody>
      </p:sp>
    </p:spTree>
    <p:extLst>
      <p:ext uri="{BB962C8B-B14F-4D97-AF65-F5344CB8AC3E}">
        <p14:creationId xmlns:p14="http://schemas.microsoft.com/office/powerpoint/2010/main" val="163700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95288" y="981075"/>
            <a:ext cx="8353176" cy="4114800"/>
          </a:xfrm>
        </p:spPr>
        <p:txBody>
          <a:bodyPr/>
          <a:lstStyle/>
          <a:p>
            <a:r>
              <a:rPr lang="en-US" altLang="en-US" sz="2400" b="1" dirty="0" err="1"/>
              <a:t>Existen</a:t>
            </a:r>
            <a:r>
              <a:rPr lang="ro-RO" altLang="en-US" sz="2400" b="1" dirty="0"/>
              <a:t>ț</a:t>
            </a:r>
            <a:r>
              <a:rPr lang="en-US" altLang="en-US" sz="2400" b="1" dirty="0"/>
              <a:t>a </a:t>
            </a:r>
            <a:r>
              <a:rPr lang="en-US" altLang="en-US" sz="2400" b="1" dirty="0" err="1"/>
              <a:t>electronilor</a:t>
            </a:r>
            <a:r>
              <a:rPr lang="en-US" altLang="en-US" sz="2400" b="1" dirty="0"/>
              <a:t> </a:t>
            </a:r>
            <a:r>
              <a:rPr lang="en-US" altLang="en-US" sz="2400" b="1" dirty="0" err="1"/>
              <a:t>mobili</a:t>
            </a:r>
            <a:r>
              <a:rPr lang="en-US" altLang="en-US" sz="2400" dirty="0"/>
              <a:t> se </a:t>
            </a:r>
            <a:r>
              <a:rPr lang="en-US" altLang="en-US" sz="2400" dirty="0" err="1"/>
              <a:t>explic</a:t>
            </a:r>
            <a:r>
              <a:rPr lang="ro-RO" altLang="en-US" sz="2400" dirty="0"/>
              <a:t>ă</a:t>
            </a:r>
            <a:r>
              <a:rPr lang="en-US" altLang="en-US" sz="2400" dirty="0"/>
              <a:t> </a:t>
            </a:r>
            <a:r>
              <a:rPr lang="en-US" altLang="en-US" sz="2400" dirty="0" err="1"/>
              <a:t>prin</a:t>
            </a:r>
            <a:r>
              <a:rPr lang="en-US" altLang="en-US" sz="2400" dirty="0"/>
              <a:t> for</a:t>
            </a:r>
            <a:r>
              <a:rPr lang="ro-RO" altLang="en-US" sz="2400" dirty="0"/>
              <a:t>ț</a:t>
            </a:r>
            <a:r>
              <a:rPr lang="en-US" altLang="en-US" sz="2400" dirty="0"/>
              <a:t>a de leg</a:t>
            </a:r>
            <a:r>
              <a:rPr lang="ro-RO" altLang="en-US" sz="2400" dirty="0"/>
              <a:t>ă</a:t>
            </a:r>
            <a:r>
              <a:rPr lang="en-US" altLang="en-US" sz="2400" dirty="0"/>
              <a:t>tur</a:t>
            </a:r>
            <a:r>
              <a:rPr lang="ro-RO" altLang="en-US" sz="2400" dirty="0"/>
              <a:t>ă</a:t>
            </a:r>
            <a:r>
              <a:rPr lang="en-US" altLang="en-US" sz="2400" dirty="0"/>
              <a:t> </a:t>
            </a:r>
            <a:r>
              <a:rPr lang="en-US" altLang="en-US" sz="2400" dirty="0" err="1"/>
              <a:t>foarte</a:t>
            </a:r>
            <a:r>
              <a:rPr lang="en-US" altLang="en-US" sz="2400" dirty="0"/>
              <a:t> slab</a:t>
            </a:r>
            <a:r>
              <a:rPr lang="ro-RO" altLang="en-US" sz="2400" dirty="0"/>
              <a:t>ă</a:t>
            </a:r>
            <a:r>
              <a:rPr lang="en-US" altLang="en-US" sz="2400" dirty="0"/>
              <a:t> a </a:t>
            </a:r>
            <a:r>
              <a:rPr lang="en-US" altLang="en-US" sz="2400" dirty="0" err="1"/>
              <a:t>electronilor</a:t>
            </a:r>
            <a:r>
              <a:rPr lang="en-US" altLang="en-US" sz="2400" dirty="0"/>
              <a:t> de </a:t>
            </a:r>
            <a:r>
              <a:rPr lang="en-US" altLang="en-US" sz="2400" dirty="0" err="1"/>
              <a:t>valen</a:t>
            </a:r>
            <a:r>
              <a:rPr lang="ro-RO" altLang="en-US" sz="2400" dirty="0"/>
              <a:t>ță</a:t>
            </a:r>
            <a:r>
              <a:rPr lang="en-US" altLang="en-US" sz="2400" dirty="0"/>
              <a:t> din </a:t>
            </a:r>
            <a:r>
              <a:rPr lang="en-US" altLang="en-US" sz="2400" dirty="0" err="1"/>
              <a:t>conductoarele</a:t>
            </a:r>
            <a:r>
              <a:rPr lang="en-US" altLang="en-US" sz="2400" dirty="0"/>
              <a:t> </a:t>
            </a:r>
            <a:r>
              <a:rPr lang="en-US" altLang="en-US" sz="2400" dirty="0" err="1"/>
              <a:t>metalice</a:t>
            </a:r>
            <a:r>
              <a:rPr lang="en-US" altLang="en-US" sz="2400" dirty="0"/>
              <a:t>. </a:t>
            </a:r>
            <a:endParaRPr lang="ro-RO" altLang="en-US" sz="2400" dirty="0"/>
          </a:p>
          <a:p>
            <a:r>
              <a:rPr lang="en-US" altLang="en-US" sz="2400" dirty="0" err="1"/>
              <a:t>Odata</a:t>
            </a:r>
            <a:r>
              <a:rPr lang="en-US" altLang="en-US" sz="2400" dirty="0"/>
              <a:t> </a:t>
            </a:r>
            <a:r>
              <a:rPr lang="en-US" altLang="en-US" sz="2400" dirty="0" err="1"/>
              <a:t>activat</a:t>
            </a:r>
            <a:r>
              <a:rPr lang="en-US" altLang="en-US" sz="2400" dirty="0"/>
              <a:t> c</a:t>
            </a:r>
            <a:r>
              <a:rPr lang="ro-RO" altLang="en-US" sz="2400" dirty="0"/>
              <a:t>â</a:t>
            </a:r>
            <a:r>
              <a:rPr lang="en-US" altLang="en-US" sz="2400" dirty="0" err="1"/>
              <a:t>mpul</a:t>
            </a:r>
            <a:r>
              <a:rPr lang="en-US" altLang="en-US" sz="2400" dirty="0"/>
              <a:t> electric, ace</a:t>
            </a:r>
            <a:r>
              <a:rPr lang="ro-RO" altLang="en-US" sz="2400" dirty="0"/>
              <a:t>ș</a:t>
            </a:r>
            <a:r>
              <a:rPr lang="en-US" altLang="en-US" sz="2400" dirty="0" err="1"/>
              <a:t>tia</a:t>
            </a:r>
            <a:r>
              <a:rPr lang="en-US" altLang="en-US" sz="2400" dirty="0"/>
              <a:t> </a:t>
            </a:r>
            <a:r>
              <a:rPr lang="en-US" altLang="en-US" sz="2400" dirty="0" err="1"/>
              <a:t>sunt</a:t>
            </a:r>
            <a:r>
              <a:rPr lang="en-US" altLang="en-US" sz="2400" dirty="0"/>
              <a:t> </a:t>
            </a:r>
            <a:r>
              <a:rPr lang="en-US" altLang="en-US" sz="2400" dirty="0" err="1"/>
              <a:t>angrena</a:t>
            </a:r>
            <a:r>
              <a:rPr lang="ro-RO" altLang="en-US" sz="2400" dirty="0"/>
              <a:t>ț</a:t>
            </a:r>
            <a:r>
              <a:rPr lang="en-US" altLang="en-US" sz="2400" dirty="0" err="1"/>
              <a:t>i</a:t>
            </a:r>
            <a:r>
              <a:rPr lang="en-US" altLang="en-US" sz="2400" dirty="0"/>
              <a:t> </a:t>
            </a:r>
            <a:r>
              <a:rPr lang="ro-RO" altLang="en-US" sz="2400" dirty="0"/>
              <a:t>î</a:t>
            </a:r>
            <a:r>
              <a:rPr lang="en-US" altLang="en-US" sz="2400" dirty="0" err="1"/>
              <a:t>ntr</a:t>
            </a:r>
            <a:r>
              <a:rPr lang="en-US" altLang="en-US" sz="2400" dirty="0"/>
              <a:t>-o mi</a:t>
            </a:r>
            <a:r>
              <a:rPr lang="ro-RO" altLang="en-US" sz="2400" dirty="0"/>
              <a:t>ș</a:t>
            </a:r>
            <a:r>
              <a:rPr lang="en-US" altLang="en-US" sz="2400" dirty="0"/>
              <a:t>care </a:t>
            </a:r>
            <a:r>
              <a:rPr lang="en-US" altLang="en-US" sz="2400" dirty="0" err="1"/>
              <a:t>prin</a:t>
            </a:r>
            <a:r>
              <a:rPr lang="en-US" altLang="en-US" sz="2400" dirty="0"/>
              <a:t> </a:t>
            </a:r>
            <a:r>
              <a:rPr lang="en-US" altLang="en-US" sz="2400" dirty="0" err="1"/>
              <a:t>conductorul</a:t>
            </a:r>
            <a:r>
              <a:rPr lang="en-US" altLang="en-US" sz="2400" dirty="0"/>
              <a:t> </a:t>
            </a:r>
            <a:r>
              <a:rPr lang="en-US" altLang="en-US" sz="2400" dirty="0" err="1"/>
              <a:t>metalic</a:t>
            </a:r>
            <a:r>
              <a:rPr lang="en-US" altLang="en-US" sz="2400" dirty="0"/>
              <a:t>, </a:t>
            </a:r>
            <a:r>
              <a:rPr lang="en-US" altLang="en-US" sz="2400" dirty="0" err="1"/>
              <a:t>rezisten</a:t>
            </a:r>
            <a:r>
              <a:rPr lang="ro-RO" altLang="en-US" sz="2400" dirty="0"/>
              <a:t>ț</a:t>
            </a:r>
            <a:r>
              <a:rPr lang="en-US" altLang="en-US" sz="2400" dirty="0"/>
              <a:t>a electric</a:t>
            </a:r>
            <a:r>
              <a:rPr lang="ro-RO" altLang="en-US" sz="2400" dirty="0"/>
              <a:t>ă</a:t>
            </a:r>
            <a:r>
              <a:rPr lang="en-US" altLang="en-US" sz="2400" dirty="0"/>
              <a:t> a </a:t>
            </a:r>
            <a:r>
              <a:rPr lang="en-US" altLang="en-US" sz="2400" dirty="0" err="1"/>
              <a:t>metalelor</a:t>
            </a:r>
            <a:r>
              <a:rPr lang="en-US" altLang="en-US" sz="2400" dirty="0"/>
              <a:t> </a:t>
            </a:r>
            <a:r>
              <a:rPr lang="en-US" altLang="en-US" sz="2400" dirty="0" err="1"/>
              <a:t>fiind</a:t>
            </a:r>
            <a:r>
              <a:rPr lang="en-US" altLang="en-US" sz="2400" dirty="0"/>
              <a:t> </a:t>
            </a:r>
            <a:r>
              <a:rPr lang="en-US" altLang="en-US" sz="2400" dirty="0" err="1"/>
              <a:t>dat</a:t>
            </a:r>
            <a:r>
              <a:rPr lang="ro-RO" altLang="en-US" sz="2400" dirty="0"/>
              <a:t>ă</a:t>
            </a:r>
            <a:r>
              <a:rPr lang="en-US" altLang="en-US" sz="2400" dirty="0"/>
              <a:t> de </a:t>
            </a:r>
            <a:r>
              <a:rPr lang="en-US" altLang="en-US" sz="2400" dirty="0" err="1"/>
              <a:t>frecven</a:t>
            </a:r>
            <a:r>
              <a:rPr lang="ro-RO" altLang="en-US" sz="2400" dirty="0"/>
              <a:t>ț</a:t>
            </a:r>
            <a:r>
              <a:rPr lang="en-US" altLang="en-US" sz="2400" dirty="0"/>
              <a:t>a </a:t>
            </a:r>
            <a:r>
              <a:rPr lang="en-US" altLang="en-US" sz="2400" dirty="0" err="1"/>
              <a:t>ciocnirilor</a:t>
            </a:r>
            <a:r>
              <a:rPr lang="en-US" altLang="en-US" sz="2400" dirty="0"/>
              <a:t> </a:t>
            </a:r>
            <a:r>
              <a:rPr lang="en-US" altLang="en-US" sz="2400" dirty="0" err="1"/>
              <a:t>electronilor</a:t>
            </a:r>
            <a:r>
              <a:rPr lang="en-US" altLang="en-US" sz="2400" dirty="0"/>
              <a:t> </a:t>
            </a:r>
            <a:r>
              <a:rPr lang="en-US" altLang="en-US" sz="2400" dirty="0" err="1"/>
              <a:t>liberi</a:t>
            </a:r>
            <a:r>
              <a:rPr lang="en-US" altLang="en-US" sz="2400" dirty="0"/>
              <a:t> cu </a:t>
            </a:r>
            <a:r>
              <a:rPr lang="en-US" altLang="en-US" sz="2400" dirty="0" err="1"/>
              <a:t>ionii</a:t>
            </a:r>
            <a:r>
              <a:rPr lang="en-US" altLang="en-US" sz="2400" dirty="0"/>
              <a:t> </a:t>
            </a:r>
            <a:r>
              <a:rPr lang="en-US" altLang="en-US" sz="2400" dirty="0" err="1"/>
              <a:t>pozitivi</a:t>
            </a:r>
            <a:r>
              <a:rPr lang="en-US" altLang="en-US" sz="2400" dirty="0"/>
              <a:t> din </a:t>
            </a:r>
            <a:r>
              <a:rPr lang="en-US" altLang="en-US" sz="2400" dirty="0" err="1"/>
              <a:t>nodurile</a:t>
            </a:r>
            <a:r>
              <a:rPr lang="en-US" altLang="en-US" sz="2400" dirty="0"/>
              <a:t> re</a:t>
            </a:r>
            <a:r>
              <a:rPr lang="ro-RO" altLang="en-US" sz="2400" dirty="0"/>
              <a:t>ț</a:t>
            </a:r>
            <a:r>
              <a:rPr lang="en-US" altLang="en-US" sz="2400" dirty="0" err="1"/>
              <a:t>elei</a:t>
            </a:r>
            <a:r>
              <a:rPr lang="en-US" altLang="en-US" sz="2400" dirty="0"/>
              <a:t>. </a:t>
            </a:r>
          </a:p>
          <a:p>
            <a:r>
              <a:rPr lang="en-US" altLang="en-US" sz="2400" dirty="0" err="1"/>
              <a:t>Ionii</a:t>
            </a:r>
            <a:r>
              <a:rPr lang="en-US" altLang="en-US" sz="2400" dirty="0"/>
              <a:t> </a:t>
            </a:r>
            <a:r>
              <a:rPr lang="en-US" altLang="en-US" sz="2400" dirty="0" err="1"/>
              <a:t>sunt</a:t>
            </a:r>
            <a:r>
              <a:rPr lang="en-US" altLang="en-US" sz="2400" dirty="0"/>
              <a:t> </a:t>
            </a:r>
            <a:r>
              <a:rPr lang="ro-RO" altLang="en-US" sz="2400" dirty="0"/>
              <a:t>î</a:t>
            </a:r>
            <a:r>
              <a:rPr lang="en-US" altLang="en-US" sz="2400" dirty="0" err="1"/>
              <a:t>ntr</a:t>
            </a:r>
            <a:r>
              <a:rPr lang="en-US" altLang="en-US" sz="2400" dirty="0"/>
              <a:t>-o permanent</a:t>
            </a:r>
            <a:r>
              <a:rPr lang="ro-RO" altLang="en-US" sz="2400" dirty="0"/>
              <a:t>ă</a:t>
            </a:r>
            <a:r>
              <a:rPr lang="en-US" altLang="en-US" sz="2400" dirty="0"/>
              <a:t> </a:t>
            </a:r>
            <a:r>
              <a:rPr lang="en-US" altLang="en-US" sz="2400" dirty="0" err="1"/>
              <a:t>vibra</a:t>
            </a:r>
            <a:r>
              <a:rPr lang="ro-RO" altLang="en-US" sz="2400" dirty="0"/>
              <a:t>ț</a:t>
            </a:r>
            <a:r>
              <a:rPr lang="en-US" altLang="en-US" sz="2400" dirty="0" err="1"/>
              <a:t>ie</a:t>
            </a:r>
            <a:r>
              <a:rPr lang="en-US" altLang="en-US" sz="2400" dirty="0"/>
              <a:t> </a:t>
            </a:r>
            <a:r>
              <a:rPr lang="en-US" altLang="en-US" sz="2400" dirty="0" err="1"/>
              <a:t>termic</a:t>
            </a:r>
            <a:r>
              <a:rPr lang="ro-RO" altLang="en-US" sz="2400" dirty="0"/>
              <a:t>ă</a:t>
            </a:r>
            <a:r>
              <a:rPr lang="en-US" altLang="en-US" sz="2400" dirty="0"/>
              <a:t> </a:t>
            </a:r>
            <a:r>
              <a:rPr lang="ro-RO" altLang="en-US" sz="2400" dirty="0"/>
              <a:t>î</a:t>
            </a:r>
            <a:r>
              <a:rPr lang="en-US" altLang="en-US" sz="2400" dirty="0"/>
              <a:t>n </a:t>
            </a:r>
            <a:r>
              <a:rPr lang="en-US" altLang="en-US" sz="2400" dirty="0" err="1"/>
              <a:t>jurul</a:t>
            </a:r>
            <a:r>
              <a:rPr lang="en-US" altLang="en-US" sz="2400" dirty="0"/>
              <a:t> </a:t>
            </a:r>
            <a:r>
              <a:rPr lang="en-US" altLang="en-US" sz="2400" dirty="0" err="1"/>
              <a:t>unei</a:t>
            </a:r>
            <a:r>
              <a:rPr lang="en-US" altLang="en-US" sz="2400" dirty="0"/>
              <a:t> </a:t>
            </a:r>
            <a:r>
              <a:rPr lang="en-US" altLang="en-US" sz="2400" dirty="0" err="1"/>
              <a:t>pozi</a:t>
            </a:r>
            <a:r>
              <a:rPr lang="ro-RO" altLang="en-US" sz="2400" dirty="0"/>
              <a:t>ț</a:t>
            </a:r>
            <a:r>
              <a:rPr lang="en-US" altLang="en-US" sz="2400" dirty="0"/>
              <a:t>ii de </a:t>
            </a:r>
            <a:r>
              <a:rPr lang="en-US" altLang="en-US" sz="2400" dirty="0" err="1"/>
              <a:t>echilibru</a:t>
            </a:r>
            <a:r>
              <a:rPr lang="en-US" altLang="en-US" sz="2400" dirty="0"/>
              <a:t>. </a:t>
            </a:r>
            <a:r>
              <a:rPr lang="en-US" altLang="en-US" sz="2400" dirty="0" err="1"/>
              <a:t>Cresc</a:t>
            </a:r>
            <a:r>
              <a:rPr lang="ro-RO" altLang="en-US" sz="2400" dirty="0"/>
              <a:t>â</a:t>
            </a:r>
            <a:r>
              <a:rPr lang="en-US" altLang="en-US" sz="2400" dirty="0" err="1"/>
              <a:t>nd</a:t>
            </a:r>
            <a:r>
              <a:rPr lang="en-US" altLang="en-US" sz="2400" dirty="0"/>
              <a:t> </a:t>
            </a:r>
            <a:r>
              <a:rPr lang="en-US" altLang="en-US" sz="2400" dirty="0" err="1"/>
              <a:t>temperatura</a:t>
            </a:r>
            <a:r>
              <a:rPr lang="en-US" altLang="en-US" sz="2400" dirty="0"/>
              <a:t>, </a:t>
            </a:r>
            <a:r>
              <a:rPr lang="en-US" altLang="en-US" sz="2400" dirty="0" err="1"/>
              <a:t>amplitudinea</a:t>
            </a:r>
            <a:r>
              <a:rPr lang="en-US" altLang="en-US" sz="2400" dirty="0"/>
              <a:t> </a:t>
            </a:r>
            <a:r>
              <a:rPr lang="en-US" altLang="en-US" sz="2400" dirty="0" err="1"/>
              <a:t>oscila</a:t>
            </a:r>
            <a:r>
              <a:rPr lang="ro-RO" altLang="en-US" sz="2400" dirty="0"/>
              <a:t>ț</a:t>
            </a:r>
            <a:r>
              <a:rPr lang="en-US" altLang="en-US" sz="2400" dirty="0" err="1"/>
              <a:t>iilor</a:t>
            </a:r>
            <a:r>
              <a:rPr lang="en-US" altLang="en-US" sz="2400" dirty="0"/>
              <a:t> </a:t>
            </a:r>
            <a:r>
              <a:rPr lang="en-US" altLang="en-US" sz="2400" dirty="0" err="1"/>
              <a:t>cre</a:t>
            </a:r>
            <a:r>
              <a:rPr lang="ro-RO" altLang="en-US" sz="2400" dirty="0"/>
              <a:t>ș</a:t>
            </a:r>
            <a:r>
              <a:rPr lang="en-US" altLang="en-US" sz="2400" dirty="0" err="1"/>
              <a:t>te</a:t>
            </a:r>
            <a:r>
              <a:rPr lang="en-US" altLang="en-US" sz="2400" dirty="0"/>
              <a:t>, </a:t>
            </a:r>
            <a:r>
              <a:rPr lang="en-US" altLang="en-US" sz="2400" dirty="0" err="1"/>
              <a:t>ceea</a:t>
            </a:r>
            <a:r>
              <a:rPr lang="en-US" altLang="en-US" sz="2400" dirty="0"/>
              <a:t> </a:t>
            </a:r>
            <a:r>
              <a:rPr lang="en-US" altLang="en-US" sz="2400" dirty="0" err="1"/>
              <a:t>ce</a:t>
            </a:r>
            <a:r>
              <a:rPr lang="en-US" altLang="en-US" sz="2400" dirty="0"/>
              <a:t> </a:t>
            </a:r>
            <a:r>
              <a:rPr lang="en-US" altLang="en-US" sz="2400" dirty="0" err="1"/>
              <a:t>fr</a:t>
            </a:r>
            <a:r>
              <a:rPr lang="ro-RO" altLang="en-US" sz="2400" dirty="0"/>
              <a:t>â</a:t>
            </a:r>
            <a:r>
              <a:rPr lang="en-US" altLang="en-US" sz="2400" dirty="0" err="1"/>
              <a:t>neaz</a:t>
            </a:r>
            <a:r>
              <a:rPr lang="ro-RO" altLang="en-US" sz="2400" dirty="0"/>
              <a:t>ă</a:t>
            </a:r>
            <a:r>
              <a:rPr lang="en-US" altLang="en-US" sz="2400" dirty="0"/>
              <a:t> mi</a:t>
            </a:r>
            <a:r>
              <a:rPr lang="ro-RO" altLang="en-US" sz="2400" dirty="0"/>
              <a:t>ș</a:t>
            </a:r>
            <a:r>
              <a:rPr lang="en-US" altLang="en-US" sz="2400" dirty="0" err="1"/>
              <a:t>carea</a:t>
            </a:r>
            <a:r>
              <a:rPr lang="en-US" altLang="en-US" sz="2400" dirty="0"/>
              <a:t> </a:t>
            </a:r>
            <a:r>
              <a:rPr lang="en-US" altLang="en-US" sz="2400" dirty="0" err="1"/>
              <a:t>electronilor</a:t>
            </a:r>
            <a:r>
              <a:rPr lang="en-US" altLang="en-US" sz="2400" dirty="0"/>
              <a:t> </a:t>
            </a:r>
            <a:r>
              <a:rPr lang="en-US" altLang="en-US" sz="2400" dirty="0" err="1"/>
              <a:t>liberi</a:t>
            </a:r>
            <a:r>
              <a:rPr lang="en-US" altLang="en-US" sz="2400" dirty="0"/>
              <a:t> sub </a:t>
            </a:r>
            <a:r>
              <a:rPr lang="en-US" altLang="en-US" sz="2400" dirty="0" err="1"/>
              <a:t>influen</a:t>
            </a:r>
            <a:r>
              <a:rPr lang="ro-RO" altLang="en-US" sz="2400" dirty="0"/>
              <a:t>ț</a:t>
            </a:r>
            <a:r>
              <a:rPr lang="en-US" altLang="en-US" sz="2400" dirty="0"/>
              <a:t>a c</a:t>
            </a:r>
            <a:r>
              <a:rPr lang="ro-RO" altLang="en-US" sz="2400" dirty="0"/>
              <a:t>â</a:t>
            </a:r>
            <a:r>
              <a:rPr lang="en-US" altLang="en-US" sz="2400" dirty="0" err="1"/>
              <a:t>mpului</a:t>
            </a:r>
            <a:r>
              <a:rPr lang="en-US" altLang="en-US" sz="2400" dirty="0"/>
              <a:t>. </a:t>
            </a:r>
            <a:endParaRPr lang="ro-RO" altLang="en-US" sz="2400" dirty="0"/>
          </a:p>
          <a:p>
            <a:r>
              <a:rPr lang="en-US" altLang="en-US" sz="2400" i="1" dirty="0"/>
              <a:t>A</a:t>
            </a:r>
            <a:r>
              <a:rPr lang="ro-RO" altLang="en-US" sz="2400" i="1" dirty="0"/>
              <a:t>ș</a:t>
            </a:r>
            <a:r>
              <a:rPr lang="en-US" altLang="en-US" sz="2400" i="1" dirty="0"/>
              <a:t>a se </a:t>
            </a:r>
            <a:r>
              <a:rPr lang="en-US" altLang="en-US" sz="2400" i="1" dirty="0" err="1"/>
              <a:t>explic</a:t>
            </a:r>
            <a:r>
              <a:rPr lang="ro-RO" altLang="en-US" sz="2400" i="1" dirty="0"/>
              <a:t>ă</a:t>
            </a:r>
            <a:r>
              <a:rPr lang="en-US" altLang="en-US" sz="2400" i="1" dirty="0"/>
              <a:t> </a:t>
            </a:r>
            <a:r>
              <a:rPr lang="ro-RO" altLang="en-US" sz="2400" i="1" dirty="0"/>
              <a:t>ș</a:t>
            </a:r>
            <a:r>
              <a:rPr lang="en-US" altLang="en-US" sz="2400" i="1" dirty="0" err="1"/>
              <a:t>i</a:t>
            </a:r>
            <a:r>
              <a:rPr lang="en-US" altLang="en-US" sz="2400" i="1" dirty="0"/>
              <a:t> </a:t>
            </a:r>
            <a:r>
              <a:rPr lang="en-US" altLang="en-US" sz="2400" i="1" dirty="0" err="1"/>
              <a:t>cre</a:t>
            </a:r>
            <a:r>
              <a:rPr lang="ro-RO" altLang="en-US" sz="2400" i="1" dirty="0"/>
              <a:t>ș</a:t>
            </a:r>
            <a:r>
              <a:rPr lang="en-US" altLang="en-US" sz="2400" i="1" dirty="0" err="1"/>
              <a:t>terea</a:t>
            </a:r>
            <a:r>
              <a:rPr lang="en-US" altLang="en-US" sz="2400" i="1" dirty="0"/>
              <a:t> </a:t>
            </a:r>
            <a:r>
              <a:rPr lang="en-US" altLang="en-US" sz="2400" i="1" dirty="0" err="1"/>
              <a:t>rezisten</a:t>
            </a:r>
            <a:r>
              <a:rPr lang="ro-RO" altLang="en-US" sz="2400" i="1" dirty="0"/>
              <a:t>ț</a:t>
            </a:r>
            <a:r>
              <a:rPr lang="en-US" altLang="en-US" sz="2400" i="1" dirty="0" err="1"/>
              <a:t>ei</a:t>
            </a:r>
            <a:r>
              <a:rPr lang="en-US" altLang="en-US" sz="2400" i="1" dirty="0"/>
              <a:t> (</a:t>
            </a:r>
            <a:r>
              <a:rPr lang="en-US" altLang="en-US" sz="2400" i="1" dirty="0" err="1"/>
              <a:t>rezistivit</a:t>
            </a:r>
            <a:r>
              <a:rPr lang="ro-RO" altLang="en-US" sz="2400" i="1" dirty="0"/>
              <a:t>ăț</a:t>
            </a:r>
            <a:r>
              <a:rPr lang="en-US" altLang="en-US" sz="2400" i="1" dirty="0"/>
              <a:t>ii) </a:t>
            </a:r>
            <a:r>
              <a:rPr lang="en-US" altLang="en-US" sz="2400" i="1" dirty="0" err="1"/>
              <a:t>metalelor</a:t>
            </a:r>
            <a:r>
              <a:rPr lang="en-US" altLang="en-US" sz="2400" i="1" dirty="0"/>
              <a:t> cu </a:t>
            </a:r>
            <a:r>
              <a:rPr lang="en-US" altLang="en-US" sz="2400" i="1" dirty="0" err="1"/>
              <a:t>temperatura</a:t>
            </a:r>
            <a:r>
              <a:rPr lang="en-US" altLang="en-US" sz="2400" i="1" dirty="0"/>
              <a:t>. </a:t>
            </a:r>
            <a:endParaRPr lang="en-GB" altLang="en-US" sz="2400" i="1" dirty="0"/>
          </a:p>
          <a:p>
            <a:endParaRPr lang="en-GB" altLang="en-US" dirty="0"/>
          </a:p>
        </p:txBody>
      </p:sp>
      <p:sp>
        <p:nvSpPr>
          <p:cNvPr id="11267"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B2F39A2-0B82-40E8-8066-6919C4BFA1B2}" type="slidenum">
              <a:rPr lang="zh-CN" altLang="en-US" sz="1400" smtClean="0"/>
              <a:pPr>
                <a:spcBef>
                  <a:spcPct val="0"/>
                </a:spcBef>
                <a:buFontTx/>
                <a:buNone/>
              </a:pPr>
              <a:t>7</a:t>
            </a:fld>
            <a:endParaRPr lang="zh-CN" altLang="en-US"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Номер слайда 6"/>
          <p:cNvSpPr>
            <a:spLocks noGrp="1"/>
          </p:cNvSpPr>
          <p:nvPr>
            <p:ph type="sldNum" sz="quarter" idx="11"/>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B566809C-AE0C-4604-85AE-D9FEFB359DB6}" type="slidenum">
              <a:rPr lang="en-US" altLang="ru-RU" sz="1050"/>
              <a:pPr>
                <a:spcBef>
                  <a:spcPct val="0"/>
                </a:spcBef>
                <a:buFontTx/>
                <a:buNone/>
              </a:pPr>
              <a:t>70</a:t>
            </a:fld>
            <a:endParaRPr lang="en-US" altLang="ru-RU" sz="1050"/>
          </a:p>
        </p:txBody>
      </p:sp>
      <p:sp>
        <p:nvSpPr>
          <p:cNvPr id="86019" name="Rectangle 2"/>
          <p:cNvSpPr>
            <a:spLocks noGrp="1" noChangeArrowheads="1"/>
          </p:cNvSpPr>
          <p:nvPr>
            <p:ph type="title"/>
          </p:nvPr>
        </p:nvSpPr>
        <p:spPr/>
        <p:txBody>
          <a:bodyPr/>
          <a:lstStyle/>
          <a:p>
            <a:pPr eaLnBrk="1" hangingPunct="1"/>
            <a:r>
              <a:rPr lang="en-US" altLang="ru-RU"/>
              <a:t>Current Flow:  Caz General</a:t>
            </a:r>
          </a:p>
        </p:txBody>
      </p:sp>
      <p:sp>
        <p:nvSpPr>
          <p:cNvPr id="86020" name="Rectangle 3"/>
          <p:cNvSpPr>
            <a:spLocks noGrp="1" noChangeArrowheads="1"/>
          </p:cNvSpPr>
          <p:nvPr>
            <p:ph type="body" sz="half" idx="1"/>
          </p:nvPr>
        </p:nvSpPr>
        <p:spPr>
          <a:xfrm>
            <a:off x="824013" y="4957441"/>
            <a:ext cx="7461448" cy="800100"/>
          </a:xfrm>
        </p:spPr>
        <p:txBody>
          <a:bodyPr/>
          <a:lstStyle/>
          <a:p>
            <a:pPr marL="0" indent="0">
              <a:buNone/>
            </a:pPr>
            <a:r>
              <a:rPr lang="ro-RO" altLang="ru-RU" dirty="0"/>
              <a:t>Curentul electric este calculat ca cantitatea de sarcini ce trece prin o secțiune dacă sarcinile se mișcă cu viteza de </a:t>
            </a:r>
            <a:r>
              <a:rPr lang="ro-RO" altLang="ru-RU" b="1" i="1" dirty="0"/>
              <a:t>v/m s</a:t>
            </a:r>
            <a:endParaRPr lang="en-US" altLang="ru-RU" b="1" i="1" dirty="0"/>
          </a:p>
        </p:txBody>
      </p:sp>
      <p:sp>
        <p:nvSpPr>
          <p:cNvPr id="86021" name="AutoShape 6"/>
          <p:cNvSpPr>
            <a:spLocks noChangeArrowheads="1"/>
          </p:cNvSpPr>
          <p:nvPr/>
        </p:nvSpPr>
        <p:spPr bwMode="auto">
          <a:xfrm>
            <a:off x="3609975" y="4229100"/>
            <a:ext cx="1828800" cy="3429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ru-RU" altLang="en-US" sz="1800"/>
          </a:p>
        </p:txBody>
      </p:sp>
      <p:graphicFrame>
        <p:nvGraphicFramePr>
          <p:cNvPr id="86022" name="Object 5"/>
          <p:cNvGraphicFramePr>
            <a:graphicFrameLocks noChangeAspect="1"/>
          </p:cNvGraphicFramePr>
          <p:nvPr/>
        </p:nvGraphicFramePr>
        <p:xfrm>
          <a:off x="3714750" y="4286250"/>
          <a:ext cx="1609725" cy="257175"/>
        </p:xfrm>
        <a:graphic>
          <a:graphicData uri="http://schemas.openxmlformats.org/presentationml/2006/ole">
            <mc:AlternateContent xmlns:mc="http://schemas.openxmlformats.org/markup-compatibility/2006">
              <mc:Choice xmlns:v="urn:schemas-microsoft-com:vml" Requires="v">
                <p:oleObj name="Equation" r:id="rId2" imgW="2146300" imgH="342900" progId="Equation.3">
                  <p:embed/>
                </p:oleObj>
              </mc:Choice>
              <mc:Fallback>
                <p:oleObj name="Equation" r:id="rId2" imgW="2146300" imgH="342900" progId="Equation.3">
                  <p:embed/>
                  <p:pic>
                    <p:nvPicPr>
                      <p:cNvPr id="86022"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4286250"/>
                        <a:ext cx="160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60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1783556"/>
            <a:ext cx="6823472" cy="227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1459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D4141AEC-C562-4F6D-A582-F25B52037A2A}" type="slidenum">
              <a:rPr lang="zh-CN" altLang="en-US" sz="1050"/>
              <a:pPr>
                <a:spcBef>
                  <a:spcPct val="0"/>
                </a:spcBef>
                <a:buFontTx/>
                <a:buNone/>
              </a:pPr>
              <a:t>71</a:t>
            </a:fld>
            <a:endParaRPr lang="zh-CN" altLang="en-US" sz="1050"/>
          </a:p>
        </p:txBody>
      </p:sp>
      <p:sp>
        <p:nvSpPr>
          <p:cNvPr id="87043" name="Rectangle 2"/>
          <p:cNvSpPr>
            <a:spLocks noGrp="1" noChangeArrowheads="1"/>
          </p:cNvSpPr>
          <p:nvPr>
            <p:ph type="title"/>
          </p:nvPr>
        </p:nvSpPr>
        <p:spPr>
          <a:xfrm>
            <a:off x="1233496" y="471436"/>
            <a:ext cx="6722880" cy="857250"/>
          </a:xfrm>
          <a:solidFill>
            <a:srgbClr val="FF66CC"/>
          </a:solidFill>
        </p:spPr>
        <p:txBody>
          <a:bodyPr>
            <a:normAutofit/>
          </a:bodyPr>
          <a:lstStyle/>
          <a:p>
            <a:pPr algn="l" eaLnBrk="1" hangingPunct="1"/>
            <a:r>
              <a:rPr lang="en-US" altLang="zh-CN" dirty="0">
                <a:ea typeface="宋体" panose="02010600030101010101" pitchFamily="2" charset="-122"/>
              </a:rPr>
              <a:t>Drift</a:t>
            </a:r>
            <a:r>
              <a:rPr lang="ro-RO" altLang="zh-CN" dirty="0">
                <a:ea typeface="宋体" panose="02010600030101010101" pitchFamily="2" charset="-122"/>
              </a:rPr>
              <a:t>ul și curentul de drift</a:t>
            </a:r>
            <a:endParaRPr lang="en-US" altLang="zh-CN" dirty="0">
              <a:ea typeface="宋体" panose="02010600030101010101" pitchFamily="2" charset="-122"/>
            </a:endParaRPr>
          </a:p>
        </p:txBody>
      </p:sp>
      <p:sp>
        <p:nvSpPr>
          <p:cNvPr id="87044" name="Rectangle 4"/>
          <p:cNvSpPr>
            <a:spLocks noGrp="1" noChangeArrowheads="1"/>
          </p:cNvSpPr>
          <p:nvPr>
            <p:ph type="body" idx="1"/>
          </p:nvPr>
        </p:nvSpPr>
        <p:spPr>
          <a:xfrm>
            <a:off x="1128713" y="1878806"/>
            <a:ext cx="5829300" cy="4369594"/>
          </a:xfrm>
          <a:noFill/>
        </p:spPr>
        <p:txBody>
          <a:bodyPr/>
          <a:lstStyle/>
          <a:p>
            <a:pPr eaLnBrk="1" hangingPunct="1"/>
            <a:r>
              <a:rPr lang="en-US" altLang="zh-CN" sz="2100" dirty="0">
                <a:ea typeface="宋体" panose="02010600030101010101" pitchFamily="2" charset="-122"/>
              </a:rPr>
              <a:t>Drift</a:t>
            </a:r>
            <a:r>
              <a:rPr lang="ro-RO" altLang="zh-CN" sz="2100" dirty="0">
                <a:ea typeface="宋体" panose="02010600030101010101" pitchFamily="2" charset="-122"/>
              </a:rPr>
              <a:t>, la general este</a:t>
            </a:r>
            <a:endParaRPr lang="en-US" altLang="zh-CN" sz="2100" dirty="0">
              <a:ea typeface="宋体" panose="02010600030101010101" pitchFamily="2" charset="-122"/>
            </a:endParaRPr>
          </a:p>
          <a:p>
            <a:pPr lvl="1" eaLnBrk="1" hangingPunct="1">
              <a:buClr>
                <a:schemeClr val="accent2"/>
              </a:buClr>
              <a:buFont typeface="Wingdings" panose="05000000000000000000" pitchFamily="2" charset="2"/>
              <a:buChar char="Ø"/>
            </a:pPr>
            <a:r>
              <a:rPr lang="ro-RO" altLang="zh-CN" sz="1800" dirty="0">
                <a:ea typeface="宋体" panose="02010600030101010101" pitchFamily="2" charset="-122"/>
              </a:rPr>
              <a:t>Viteza de </a:t>
            </a:r>
            <a:r>
              <a:rPr lang="en-US" altLang="zh-CN" sz="1800" dirty="0">
                <a:ea typeface="宋体" panose="02010600030101010101" pitchFamily="2" charset="-122"/>
              </a:rPr>
              <a:t>Drift</a:t>
            </a:r>
          </a:p>
          <a:p>
            <a:pPr eaLnBrk="1" hangingPunct="1">
              <a:buFontTx/>
              <a:buNone/>
            </a:pPr>
            <a:endParaRPr lang="en-US" altLang="zh-CN" sz="1800" dirty="0">
              <a:ea typeface="宋体" panose="02010600030101010101" pitchFamily="2" charset="-122"/>
            </a:endParaRPr>
          </a:p>
          <a:p>
            <a:pPr eaLnBrk="1" hangingPunct="1">
              <a:buFontTx/>
              <a:buNone/>
            </a:pPr>
            <a:endParaRPr lang="en-US" altLang="zh-CN" dirty="0">
              <a:ea typeface="宋体" panose="02010600030101010101" pitchFamily="2" charset="-122"/>
            </a:endParaRPr>
          </a:p>
          <a:p>
            <a:pPr eaLnBrk="1" hangingPunct="1">
              <a:buFontTx/>
              <a:buNone/>
            </a:pPr>
            <a:endParaRPr lang="en-US" altLang="zh-CN" dirty="0">
              <a:ea typeface="宋体" panose="02010600030101010101" pitchFamily="2" charset="-122"/>
            </a:endParaRPr>
          </a:p>
          <a:p>
            <a:pPr lvl="1" eaLnBrk="1" hangingPunct="1">
              <a:buClr>
                <a:schemeClr val="accent2"/>
              </a:buClr>
              <a:buFont typeface="Wingdings" panose="05000000000000000000" pitchFamily="2" charset="2"/>
              <a:buChar char="Ø"/>
            </a:pPr>
            <a:endParaRPr lang="ro-RO" altLang="zh-CN" sz="1800" dirty="0">
              <a:ea typeface="宋体" panose="02010600030101010101" pitchFamily="2" charset="-122"/>
            </a:endParaRPr>
          </a:p>
          <a:p>
            <a:pPr lvl="1" eaLnBrk="1" hangingPunct="1">
              <a:buClr>
                <a:schemeClr val="accent2"/>
              </a:buClr>
              <a:buFont typeface="Wingdings" panose="05000000000000000000" pitchFamily="2" charset="2"/>
              <a:buChar char="Ø"/>
            </a:pPr>
            <a:r>
              <a:rPr lang="ro-RO" altLang="zh-CN" sz="1800" dirty="0">
                <a:ea typeface="宋体" panose="02010600030101010101" pitchFamily="2" charset="-122"/>
              </a:rPr>
              <a:t>Densitatea curentului de drif</a:t>
            </a:r>
            <a:endParaRPr lang="en-US" altLang="zh-CN" sz="1800" dirty="0">
              <a:ea typeface="宋体" panose="02010600030101010101" pitchFamily="2" charset="-122"/>
            </a:endParaRPr>
          </a:p>
          <a:p>
            <a:pPr lvl="1" eaLnBrk="1" hangingPunct="1">
              <a:buClr>
                <a:schemeClr val="accent2"/>
              </a:buClr>
              <a:buFont typeface="Wingdings" panose="05000000000000000000" pitchFamily="2" charset="2"/>
              <a:buChar char="Ø"/>
            </a:pPr>
            <a:endParaRPr lang="en-US" altLang="zh-CN" sz="1800" dirty="0">
              <a:ea typeface="宋体" panose="02010600030101010101" pitchFamily="2" charset="-122"/>
            </a:endParaRPr>
          </a:p>
          <a:p>
            <a:pPr lvl="1" eaLnBrk="1" hangingPunct="1">
              <a:buClr>
                <a:schemeClr val="accent2"/>
              </a:buClr>
              <a:buFont typeface="Wingdings" panose="05000000000000000000" pitchFamily="2" charset="2"/>
              <a:buChar char="Ø"/>
            </a:pPr>
            <a:r>
              <a:rPr lang="ro-RO" altLang="zh-CN" sz="1800" dirty="0">
                <a:ea typeface="宋体" panose="02010600030101010101" pitchFamily="2" charset="-122"/>
              </a:rPr>
              <a:t>t</a:t>
            </a:r>
            <a:endParaRPr lang="en-US" altLang="zh-CN" sz="1800" dirty="0">
              <a:ea typeface="宋体" panose="02010600030101010101" pitchFamily="2" charset="-122"/>
            </a:endParaRPr>
          </a:p>
          <a:p>
            <a:pPr eaLnBrk="1" hangingPunct="1">
              <a:buFontTx/>
              <a:buNone/>
            </a:pPr>
            <a:endParaRPr lang="zh-CN" altLang="en-US" dirty="0">
              <a:ea typeface="宋体" panose="02010600030101010101" pitchFamily="2" charset="-122"/>
            </a:endParaRPr>
          </a:p>
        </p:txBody>
      </p:sp>
      <p:graphicFrame>
        <p:nvGraphicFramePr>
          <p:cNvPr id="87045" name="Object 5"/>
          <p:cNvGraphicFramePr>
            <a:graphicFrameLocks noChangeAspect="1"/>
          </p:cNvGraphicFramePr>
          <p:nvPr/>
        </p:nvGraphicFramePr>
        <p:xfrm>
          <a:off x="2137173" y="2789635"/>
          <a:ext cx="1834753" cy="971550"/>
        </p:xfrm>
        <a:graphic>
          <a:graphicData uri="http://schemas.openxmlformats.org/presentationml/2006/ole">
            <mc:AlternateContent xmlns:mc="http://schemas.openxmlformats.org/markup-compatibility/2006">
              <mc:Choice xmlns:v="urn:schemas-microsoft-com:vml" Requires="v">
                <p:oleObj name="Equation" r:id="rId2" imgW="863225" imgH="507780" progId="Equation.3">
                  <p:embed/>
                </p:oleObj>
              </mc:Choice>
              <mc:Fallback>
                <p:oleObj name="Equation" r:id="rId2" imgW="863225" imgH="507780" progId="Equation.3">
                  <p:embed/>
                  <p:pic>
                    <p:nvPicPr>
                      <p:cNvPr id="8704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173" y="2789635"/>
                        <a:ext cx="1834753"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7046" name="Object 6"/>
          <p:cNvGraphicFramePr>
            <a:graphicFrameLocks noChangeAspect="1"/>
          </p:cNvGraphicFramePr>
          <p:nvPr/>
        </p:nvGraphicFramePr>
        <p:xfrm>
          <a:off x="5086350" y="2971800"/>
          <a:ext cx="800100" cy="333375"/>
        </p:xfrm>
        <a:graphic>
          <a:graphicData uri="http://schemas.openxmlformats.org/presentationml/2006/ole">
            <mc:AlternateContent xmlns:mc="http://schemas.openxmlformats.org/markup-compatibility/2006">
              <mc:Choice xmlns:v="urn:schemas-microsoft-com:vml" Requires="v">
                <p:oleObj name="Equation" r:id="rId4" imgW="418918" imgH="241195" progId="Equation.3">
                  <p:embed/>
                </p:oleObj>
              </mc:Choice>
              <mc:Fallback>
                <p:oleObj name="Equation" r:id="rId4" imgW="418918" imgH="241195" progId="Equation.3">
                  <p:embed/>
                  <p:pic>
                    <p:nvPicPr>
                      <p:cNvPr id="8704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2971800"/>
                        <a:ext cx="80010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7047" name="Object 7"/>
          <p:cNvGraphicFramePr>
            <a:graphicFrameLocks noChangeAspect="1"/>
          </p:cNvGraphicFramePr>
          <p:nvPr>
            <p:extLst>
              <p:ext uri="{D42A27DB-BD31-4B8C-83A1-F6EECF244321}">
                <p14:modId xmlns:p14="http://schemas.microsoft.com/office/powerpoint/2010/main" val="2563820271"/>
              </p:ext>
            </p:extLst>
          </p:nvPr>
        </p:nvGraphicFramePr>
        <p:xfrm>
          <a:off x="1233496" y="5380222"/>
          <a:ext cx="3359944" cy="800100"/>
        </p:xfrm>
        <a:graphic>
          <a:graphicData uri="http://schemas.openxmlformats.org/presentationml/2006/ole">
            <mc:AlternateContent xmlns:mc="http://schemas.openxmlformats.org/markup-compatibility/2006">
              <mc:Choice xmlns:v="urn:schemas-microsoft-com:vml" Requires="v">
                <p:oleObj name="Equation" r:id="rId6" imgW="2006600" imgH="482600" progId="Equation.3">
                  <p:embed/>
                </p:oleObj>
              </mc:Choice>
              <mc:Fallback>
                <p:oleObj name="Equation" r:id="rId6" imgW="2006600" imgH="482600" progId="Equation.3">
                  <p:embed/>
                  <p:pic>
                    <p:nvPicPr>
                      <p:cNvPr id="8704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496" y="5380222"/>
                        <a:ext cx="3359944"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8" name="Text Box 8"/>
          <p:cNvSpPr txBox="1">
            <a:spLocks noChangeArrowheads="1"/>
          </p:cNvSpPr>
          <p:nvPr/>
        </p:nvSpPr>
        <p:spPr bwMode="auto">
          <a:xfrm>
            <a:off x="4405403" y="2912758"/>
            <a:ext cx="3200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o-RO" altLang="zh-CN" sz="1800" dirty="0">
                <a:ea typeface="宋体" panose="02010600030101010101" pitchFamily="2" charset="-122"/>
              </a:rPr>
              <a:t>unde</a:t>
            </a:r>
            <a:r>
              <a:rPr lang="en-US" altLang="zh-CN" sz="1800" dirty="0">
                <a:ea typeface="宋体" panose="02010600030101010101" pitchFamily="2" charset="-122"/>
              </a:rPr>
              <a:t>                  </a:t>
            </a:r>
            <a:r>
              <a:rPr lang="ro-RO" altLang="zh-CN" sz="1800" dirty="0">
                <a:ea typeface="宋体" panose="02010600030101010101" pitchFamily="2" charset="-122"/>
              </a:rPr>
              <a:t>sunt const., numite mobilitatea golurilor și electronilor respectiv</a:t>
            </a:r>
            <a:endParaRPr lang="en-US" altLang="zh-CN" sz="1800" dirty="0">
              <a:ea typeface="宋体" panose="02010600030101010101" pitchFamily="2" charset="-122"/>
            </a:endParaRPr>
          </a:p>
        </p:txBody>
      </p:sp>
      <p:graphicFrame>
        <p:nvGraphicFramePr>
          <p:cNvPr id="87049" name="Object 4"/>
          <p:cNvGraphicFramePr>
            <a:graphicFrameLocks noChangeAspect="1"/>
          </p:cNvGraphicFramePr>
          <p:nvPr/>
        </p:nvGraphicFramePr>
        <p:xfrm>
          <a:off x="3771900" y="2150270"/>
          <a:ext cx="3182541" cy="535781"/>
        </p:xfrm>
        <a:graphic>
          <a:graphicData uri="http://schemas.openxmlformats.org/presentationml/2006/ole">
            <mc:AlternateContent xmlns:mc="http://schemas.openxmlformats.org/markup-compatibility/2006">
              <mc:Choice xmlns:v="urn:schemas-microsoft-com:vml" Requires="v">
                <p:oleObj name="Equation" r:id="rId8" imgW="1739900" imgH="292100" progId="Equation.3">
                  <p:embed/>
                </p:oleObj>
              </mc:Choice>
              <mc:Fallback>
                <p:oleObj name="Equation" r:id="rId8" imgW="1739900" imgH="292100" progId="Equation.3">
                  <p:embed/>
                  <p:pic>
                    <p:nvPicPr>
                      <p:cNvPr id="87049"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1900" y="2150270"/>
                        <a:ext cx="3182541"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7050"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59949" y="4313516"/>
            <a:ext cx="3988983" cy="218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4941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Номер слайда 6"/>
          <p:cNvSpPr>
            <a:spLocks noGrp="1"/>
          </p:cNvSpPr>
          <p:nvPr>
            <p:ph type="sldNum" sz="quarter" idx="11"/>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5AE027E6-0653-4F1B-943A-F289DBED471E}" type="slidenum">
              <a:rPr lang="en-US" altLang="ru-RU" sz="1050"/>
              <a:pPr>
                <a:spcBef>
                  <a:spcPct val="0"/>
                </a:spcBef>
                <a:buFontTx/>
                <a:buNone/>
              </a:pPr>
              <a:t>72</a:t>
            </a:fld>
            <a:endParaRPr lang="en-US" altLang="ru-RU" sz="1050"/>
          </a:p>
        </p:txBody>
      </p:sp>
      <p:sp>
        <p:nvSpPr>
          <p:cNvPr id="88067" name="Rectangle 2"/>
          <p:cNvSpPr>
            <a:spLocks noGrp="1" noChangeArrowheads="1"/>
          </p:cNvSpPr>
          <p:nvPr>
            <p:ph type="title"/>
          </p:nvPr>
        </p:nvSpPr>
        <p:spPr>
          <a:xfrm>
            <a:off x="395536" y="399209"/>
            <a:ext cx="7235130" cy="571500"/>
          </a:xfrm>
        </p:spPr>
        <p:txBody>
          <a:bodyPr/>
          <a:lstStyle/>
          <a:p>
            <a:pPr eaLnBrk="1" hangingPunct="1"/>
            <a:r>
              <a:rPr lang="ro-RO" altLang="ru-RU" dirty="0"/>
              <a:t>Saturația vitezei sarcinilor</a:t>
            </a:r>
            <a:endParaRPr lang="en-US" altLang="ru-RU" dirty="0"/>
          </a:p>
        </p:txBody>
      </p:sp>
      <p:sp>
        <p:nvSpPr>
          <p:cNvPr id="88068" name="Rectangle 3"/>
          <p:cNvSpPr>
            <a:spLocks noGrp="1" noChangeArrowheads="1"/>
          </p:cNvSpPr>
          <p:nvPr>
            <p:ph type="body" sz="half" idx="1"/>
          </p:nvPr>
        </p:nvSpPr>
        <p:spPr>
          <a:xfrm>
            <a:off x="132806" y="3967574"/>
            <a:ext cx="6858000" cy="1071563"/>
          </a:xfrm>
        </p:spPr>
        <p:txBody>
          <a:bodyPr/>
          <a:lstStyle/>
          <a:p>
            <a:pPr eaLnBrk="1" hangingPunct="1">
              <a:lnSpc>
                <a:spcPct val="90000"/>
              </a:lnSpc>
            </a:pPr>
            <a:r>
              <a:rPr lang="ro-RO" altLang="ru-RU" dirty="0"/>
              <a:t>În realitate, viteza sarcinilor nu crește liniar cu câmpul electric. Ea ajunge la o saturare la o valoare critică</a:t>
            </a:r>
            <a:endParaRPr lang="en-US" altLang="ru-RU" dirty="0"/>
          </a:p>
        </p:txBody>
      </p:sp>
      <p:sp>
        <p:nvSpPr>
          <p:cNvPr id="88069" name="AutoShape 6"/>
          <p:cNvSpPr>
            <a:spLocks noChangeArrowheads="1"/>
          </p:cNvSpPr>
          <p:nvPr/>
        </p:nvSpPr>
        <p:spPr bwMode="auto">
          <a:xfrm>
            <a:off x="5208198" y="970709"/>
            <a:ext cx="2792802" cy="303455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ru-RU" altLang="en-US" sz="1800"/>
          </a:p>
        </p:txBody>
      </p:sp>
      <p:graphicFrame>
        <p:nvGraphicFramePr>
          <p:cNvPr id="88070" name="Object 5"/>
          <p:cNvGraphicFramePr>
            <a:graphicFrameLocks noChangeAspect="1"/>
          </p:cNvGraphicFramePr>
          <p:nvPr>
            <p:extLst>
              <p:ext uri="{D42A27DB-BD31-4B8C-83A1-F6EECF244321}">
                <p14:modId xmlns:p14="http://schemas.microsoft.com/office/powerpoint/2010/main" val="1511053843"/>
              </p:ext>
            </p:extLst>
          </p:nvPr>
        </p:nvGraphicFramePr>
        <p:xfrm>
          <a:off x="5466990" y="1018479"/>
          <a:ext cx="2163675" cy="2901325"/>
        </p:xfrm>
        <a:graphic>
          <a:graphicData uri="http://schemas.openxmlformats.org/presentationml/2006/ole">
            <mc:AlternateContent xmlns:mc="http://schemas.openxmlformats.org/markup-compatibility/2006">
              <mc:Choice xmlns:v="urn:schemas-microsoft-com:vml" Requires="v">
                <p:oleObj name="Equation" r:id="rId2" imgW="939800" imgH="1447800" progId="Equation.3">
                  <p:embed/>
                </p:oleObj>
              </mc:Choice>
              <mc:Fallback>
                <p:oleObj name="Equation" r:id="rId2" imgW="939800" imgH="1447800" progId="Equation.3">
                  <p:embed/>
                  <p:pic>
                    <p:nvPicPr>
                      <p:cNvPr id="8807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990" y="1018479"/>
                        <a:ext cx="2163675" cy="2901325"/>
                      </a:xfrm>
                      <a:prstGeom prst="rect">
                        <a:avLst/>
                      </a:prstGeom>
                      <a:noFill/>
                      <a:ln>
                        <a:noFill/>
                      </a:ln>
                    </p:spPr>
                  </p:pic>
                </p:oleObj>
              </mc:Fallback>
            </mc:AlternateContent>
          </a:graphicData>
        </a:graphic>
      </p:graphicFrame>
      <p:pic>
        <p:nvPicPr>
          <p:cNvPr id="8807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405568"/>
            <a:ext cx="5124912" cy="216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Text Box 33"/>
          <p:cNvSpPr txBox="1">
            <a:spLocks noChangeArrowheads="1"/>
          </p:cNvSpPr>
          <p:nvPr/>
        </p:nvSpPr>
        <p:spPr bwMode="auto">
          <a:xfrm>
            <a:off x="179512" y="5301208"/>
            <a:ext cx="89644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en-US" sz="2000" b="1" dirty="0">
                <a:solidFill>
                  <a:srgbClr val="000000"/>
                </a:solidFill>
                <a:latin typeface="Arial" panose="020B0604020202020204" pitchFamily="34" charset="0"/>
              </a:rPr>
              <a:t>La</a:t>
            </a:r>
            <a:r>
              <a:rPr lang="en-US" altLang="en-US" sz="2000" b="1" dirty="0">
                <a:solidFill>
                  <a:srgbClr val="000000"/>
                </a:solidFill>
                <a:latin typeface="Arial" panose="020B0604020202020204" pitchFamily="34" charset="0"/>
              </a:rPr>
              <a:t> ~10</a:t>
            </a:r>
            <a:r>
              <a:rPr lang="en-US" altLang="en-US" sz="2000" b="1" baseline="30000" dirty="0">
                <a:solidFill>
                  <a:srgbClr val="000000"/>
                </a:solidFill>
                <a:latin typeface="Arial" panose="020B0604020202020204" pitchFamily="34" charset="0"/>
              </a:rPr>
              <a:t>7</a:t>
            </a:r>
            <a:r>
              <a:rPr lang="en-US" altLang="en-US" sz="2000" b="1" dirty="0">
                <a:solidFill>
                  <a:srgbClr val="000000"/>
                </a:solidFill>
                <a:latin typeface="Arial" panose="020B0604020202020204" pitchFamily="34" charset="0"/>
              </a:rPr>
              <a:t> cm/s, </a:t>
            </a:r>
            <a:r>
              <a:rPr lang="ro-RO" altLang="en-US" sz="2000" b="1" dirty="0">
                <a:solidFill>
                  <a:srgbClr val="000000"/>
                </a:solidFill>
                <a:latin typeface="Arial" panose="020B0604020202020204" pitchFamily="34" charset="0"/>
              </a:rPr>
              <a:t>purtătorii de sarcină</a:t>
            </a:r>
            <a:r>
              <a:rPr lang="en-US" altLang="en-US" sz="2000" b="1" dirty="0">
                <a:solidFill>
                  <a:srgbClr val="000000"/>
                </a:solidFill>
                <a:latin typeface="Arial" panose="020B0604020202020204" pitchFamily="34" charset="0"/>
              </a:rPr>
              <a:t> KE </a:t>
            </a:r>
            <a:r>
              <a:rPr lang="ro-RO" altLang="en-US" sz="2000" b="1" dirty="0">
                <a:solidFill>
                  <a:srgbClr val="000000"/>
                </a:solidFill>
                <a:latin typeface="Arial" panose="020B0604020202020204" pitchFamily="34" charset="0"/>
              </a:rPr>
              <a:t>devine aceiași</a:t>
            </a:r>
            <a:r>
              <a:rPr lang="en-US" altLang="en-US" sz="2000" b="1" dirty="0">
                <a:solidFill>
                  <a:srgbClr val="000000"/>
                </a:solidFill>
                <a:latin typeface="Arial" panose="020B0604020202020204" pitchFamily="34" charset="0"/>
              </a:rPr>
              <a:t> c</a:t>
            </a:r>
            <a:r>
              <a:rPr lang="ro-RO" altLang="en-US" sz="2000" b="1" dirty="0">
                <a:solidFill>
                  <a:srgbClr val="000000"/>
                </a:solidFill>
                <a:latin typeface="Arial" panose="020B0604020202020204" pitchFamily="34" charset="0"/>
              </a:rPr>
              <a:t>a și valoarea</a:t>
            </a:r>
            <a:r>
              <a:rPr lang="en-US" altLang="en-US" sz="2000" b="1" dirty="0">
                <a:solidFill>
                  <a:srgbClr val="000000"/>
                </a:solidFill>
                <a:latin typeface="Arial" panose="020B0604020202020204" pitchFamily="34" charset="0"/>
              </a:rPr>
              <a:t> </a:t>
            </a:r>
            <a:r>
              <a:rPr lang="en-US" altLang="en-US" sz="2000" b="1" dirty="0" err="1">
                <a:solidFill>
                  <a:srgbClr val="000000"/>
                </a:solidFill>
                <a:latin typeface="Arial" panose="020B0604020202020204" pitchFamily="34" charset="0"/>
              </a:rPr>
              <a:t>k</a:t>
            </a:r>
            <a:r>
              <a:rPr lang="en-US" altLang="en-US" sz="2000" b="1" baseline="-25000" dirty="0" err="1">
                <a:solidFill>
                  <a:srgbClr val="000000"/>
                </a:solidFill>
                <a:latin typeface="Arial" panose="020B0604020202020204" pitchFamily="34" charset="0"/>
              </a:rPr>
              <a:t>B</a:t>
            </a:r>
            <a:r>
              <a:rPr lang="en-US" altLang="en-US" sz="2000" b="1" dirty="0" err="1">
                <a:solidFill>
                  <a:srgbClr val="000000"/>
                </a:solidFill>
                <a:latin typeface="Arial" panose="020B0604020202020204" pitchFamily="34" charset="0"/>
              </a:rPr>
              <a:t>T</a:t>
            </a:r>
            <a:r>
              <a:rPr lang="en-US" altLang="en-US" sz="2000" b="1" dirty="0">
                <a:solidFill>
                  <a:srgbClr val="000000"/>
                </a:solidFill>
                <a:latin typeface="Arial" panose="020B0604020202020204" pitchFamily="34" charset="0"/>
              </a:rPr>
              <a:t>.</a:t>
            </a:r>
          </a:p>
          <a:p>
            <a:pPr eaLnBrk="1" hangingPunct="1">
              <a:spcBef>
                <a:spcPct val="0"/>
              </a:spcBef>
              <a:buFontTx/>
              <a:buNone/>
            </a:pPr>
            <a:r>
              <a:rPr lang="ro-RO" altLang="en-US" sz="2000" b="1" dirty="0">
                <a:solidFill>
                  <a:srgbClr val="000000"/>
                </a:solidFill>
                <a:latin typeface="Arial" panose="020B0604020202020204" pitchFamily="34" charset="0"/>
              </a:rPr>
              <a:t>Astfel</a:t>
            </a:r>
            <a:r>
              <a:rPr lang="en-US" altLang="en-US" sz="2000" b="1" dirty="0">
                <a:solidFill>
                  <a:srgbClr val="000000"/>
                </a:solidFill>
                <a:latin typeface="Arial" panose="020B0604020202020204" pitchFamily="34" charset="0"/>
              </a:rPr>
              <a:t>: </a:t>
            </a:r>
            <a:r>
              <a:rPr lang="ro-RO" altLang="en-US" sz="2000" b="1" dirty="0">
                <a:solidFill>
                  <a:srgbClr val="000000"/>
                </a:solidFill>
                <a:latin typeface="Arial" panose="020B0604020202020204" pitchFamily="34" charset="0"/>
              </a:rPr>
              <a:t>energia adăugată </a:t>
            </a:r>
            <a:r>
              <a:rPr lang="en-US" altLang="en-US" sz="2000" b="1" dirty="0">
                <a:solidFill>
                  <a:srgbClr val="000000"/>
                </a:solidFill>
                <a:latin typeface="Arial" panose="020B0604020202020204" pitchFamily="34" charset="0"/>
              </a:rPr>
              <a:t>t</a:t>
            </a:r>
            <a:r>
              <a:rPr lang="ro-RO" altLang="en-US" sz="2000" b="1" dirty="0">
                <a:solidFill>
                  <a:srgbClr val="000000"/>
                </a:solidFill>
                <a:latin typeface="Arial" panose="020B0604020202020204" pitchFamily="34" charset="0"/>
              </a:rPr>
              <a:t>inde să încălzească rețeaua cristalină mai repede decât crește viteză purtătorilor de sarcină le permite să fie în afara rețelei date</a:t>
            </a:r>
            <a:r>
              <a:rPr lang="en-US" altLang="en-US" sz="2000" b="1" dirty="0">
                <a:solidFill>
                  <a:srgbClr val="000000"/>
                </a:solidFill>
                <a:latin typeface="Arial" panose="020B0604020202020204" pitchFamily="34" charset="0"/>
              </a:rPr>
              <a:t>.  </a:t>
            </a:r>
            <a:r>
              <a:rPr lang="ro-RO" altLang="en-US" sz="2000" b="1" dirty="0">
                <a:solidFill>
                  <a:srgbClr val="000000"/>
                </a:solidFill>
                <a:latin typeface="Arial" panose="020B0604020202020204" pitchFamily="34" charset="0"/>
              </a:rPr>
              <a:t>Viteza devine o constantă</a:t>
            </a:r>
            <a:r>
              <a:rPr lang="en-US" altLang="en-US" sz="2000" b="1" dirty="0">
                <a:solidFill>
                  <a:srgbClr val="000000"/>
                </a:solidFill>
                <a:latin typeface="Arial" panose="020B0604020202020204" pitchFamily="34" charset="0"/>
              </a:rPr>
              <a:t> </a:t>
            </a:r>
            <a:r>
              <a:rPr lang="en-US" altLang="en-US" sz="2000" b="1" dirty="0" err="1">
                <a:solidFill>
                  <a:srgbClr val="000000"/>
                </a:solidFill>
                <a:latin typeface="Arial" panose="020B0604020202020204" pitchFamily="34" charset="0"/>
              </a:rPr>
              <a:t>compens</a:t>
            </a:r>
            <a:r>
              <a:rPr lang="ro-RO" altLang="en-US" sz="2000" b="1" dirty="0">
                <a:solidFill>
                  <a:srgbClr val="000000"/>
                </a:solidFill>
                <a:latin typeface="Arial" panose="020B0604020202020204" pitchFamily="34" charset="0"/>
              </a:rPr>
              <a:t>ă</a:t>
            </a:r>
            <a:r>
              <a:rPr lang="en-US" altLang="en-US" sz="2000" b="1" dirty="0" err="1">
                <a:solidFill>
                  <a:srgbClr val="000000"/>
                </a:solidFill>
                <a:latin typeface="Arial" panose="020B0604020202020204" pitchFamily="34" charset="0"/>
              </a:rPr>
              <a:t>rii</a:t>
            </a:r>
            <a:r>
              <a:rPr lang="en-US" altLang="en-US" sz="2000" b="1" dirty="0">
                <a:solidFill>
                  <a:srgbClr val="000000"/>
                </a:solidFill>
                <a:latin typeface="Arial" panose="020B0604020202020204" pitchFamily="34" charset="0"/>
              </a:rPr>
              <a:t> de </a:t>
            </a:r>
            <a:r>
              <a:rPr lang="ro-RO" altLang="en-US" sz="2000" b="1" dirty="0">
                <a:solidFill>
                  <a:srgbClr val="000000"/>
                </a:solidFill>
                <a:latin typeface="Arial" panose="020B0604020202020204" pitchFamily="34" charset="0"/>
              </a:rPr>
              <a:t>saturației</a:t>
            </a:r>
            <a:endParaRPr lang="en-US" altLang="en-US" sz="20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7391799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5101" y="404664"/>
            <a:ext cx="8825643" cy="163082"/>
          </a:xfrm>
        </p:spPr>
        <p:txBody>
          <a:bodyPr>
            <a:noAutofit/>
          </a:bodyPr>
          <a:lstStyle/>
          <a:p>
            <a:r>
              <a:rPr lang="ro-RO" altLang="en-US" sz="2800" dirty="0"/>
              <a:t>Mobilitatea sarcinilor </a:t>
            </a:r>
            <a:r>
              <a:rPr lang="ro-RO" altLang="en-US" sz="2800" i="1" dirty="0"/>
              <a:t>vs </a:t>
            </a:r>
            <a:r>
              <a:rPr lang="ro-RO" altLang="en-US" sz="2800" dirty="0"/>
              <a:t>concentrația dopării și T</a:t>
            </a:r>
            <a:endParaRPr lang="en-GB" altLang="en-US" sz="2800" dirty="0"/>
          </a:p>
        </p:txBody>
      </p:sp>
      <p:sp>
        <p:nvSpPr>
          <p:cNvPr id="89091" name="Content Placeholder 2"/>
          <p:cNvSpPr>
            <a:spLocks noGrp="1"/>
          </p:cNvSpPr>
          <p:nvPr>
            <p:ph idx="1"/>
          </p:nvPr>
        </p:nvSpPr>
        <p:spPr>
          <a:xfrm>
            <a:off x="179512" y="771212"/>
            <a:ext cx="9064351" cy="3714750"/>
          </a:xfrm>
        </p:spPr>
        <p:txBody>
          <a:bodyPr>
            <a:noAutofit/>
          </a:bodyPr>
          <a:lstStyle/>
          <a:p>
            <a:r>
              <a:rPr lang="el-GR" altLang="ru-RU" sz="2000" b="1" dirty="0">
                <a:cs typeface="Times New Roman" panose="02020603050405020304" pitchFamily="18" charset="0"/>
              </a:rPr>
              <a:t>μ</a:t>
            </a:r>
            <a:r>
              <a:rPr lang="en-GB" altLang="ru-RU" sz="2000" b="1" baseline="-25000" dirty="0"/>
              <a:t>n</a:t>
            </a:r>
            <a:r>
              <a:rPr lang="en-GB" altLang="ru-RU" sz="2000" b="1" dirty="0"/>
              <a:t> = q</a:t>
            </a:r>
            <a:r>
              <a:rPr lang="el-GR" altLang="ru-RU" sz="2000" b="1" dirty="0">
                <a:cs typeface="Times New Roman" panose="02020603050405020304" pitchFamily="18" charset="0"/>
              </a:rPr>
              <a:t>τ</a:t>
            </a:r>
            <a:r>
              <a:rPr lang="en-GB" altLang="ru-RU" sz="2000" b="1" dirty="0"/>
              <a:t>/</a:t>
            </a:r>
            <a:r>
              <a:rPr lang="en-GB" altLang="ru-RU" sz="2000" b="1" dirty="0" err="1"/>
              <a:t>m</a:t>
            </a:r>
            <a:r>
              <a:rPr lang="en-GB" altLang="ru-RU" sz="2000" b="1" baseline="-25000" dirty="0" err="1"/>
              <a:t>n</a:t>
            </a:r>
            <a:r>
              <a:rPr lang="en-GB" altLang="ru-RU" sz="2000" b="1" dirty="0"/>
              <a:t>*  </a:t>
            </a:r>
            <a:endParaRPr lang="ro-RO" altLang="ru-RU" sz="2000" b="1" dirty="0"/>
          </a:p>
          <a:p>
            <a:r>
              <a:rPr lang="ro-RO" altLang="ru-RU" sz="2000" b="1" dirty="0"/>
              <a:t>m</a:t>
            </a:r>
            <a:r>
              <a:rPr lang="ro-RO" altLang="ru-RU" sz="2000" b="1" baseline="-25000" dirty="0"/>
              <a:t>n</a:t>
            </a:r>
            <a:r>
              <a:rPr lang="ro-RO" altLang="ru-RU" sz="2000" b="1" dirty="0"/>
              <a:t>*</a:t>
            </a:r>
            <a:r>
              <a:rPr lang="ro-RO" altLang="ru-RU" sz="2000" dirty="0"/>
              <a:t> - masa efectivă a purtătorului de sarcină </a:t>
            </a:r>
          </a:p>
          <a:p>
            <a:pPr marL="0" indent="0">
              <a:buNone/>
            </a:pPr>
            <a:r>
              <a:rPr lang="ro-RO" altLang="ru-RU" sz="2000" dirty="0"/>
              <a:t>(depinde de material)</a:t>
            </a:r>
            <a:endParaRPr lang="en-GB" altLang="ru-RU" sz="2000" dirty="0"/>
          </a:p>
          <a:p>
            <a:r>
              <a:rPr lang="el-GR" altLang="ru-RU" sz="2000" b="1" dirty="0">
                <a:cs typeface="Times New Roman" panose="02020603050405020304" pitchFamily="18" charset="0"/>
              </a:rPr>
              <a:t>τ</a:t>
            </a:r>
            <a:r>
              <a:rPr lang="en-GB" altLang="ru-RU" sz="2000" dirty="0"/>
              <a:t> </a:t>
            </a:r>
            <a:r>
              <a:rPr lang="ro-RO" altLang="ru-RU" sz="2000" dirty="0"/>
              <a:t>(timpul de viață a purtătorului de sarcină) </a:t>
            </a:r>
          </a:p>
          <a:p>
            <a:pPr marL="0" indent="0">
              <a:buNone/>
            </a:pPr>
            <a:r>
              <a:rPr lang="en-GB" altLang="ru-RU" sz="2000" dirty="0" err="1"/>
              <a:t>depinde</a:t>
            </a:r>
            <a:r>
              <a:rPr lang="en-GB" altLang="ru-RU" sz="2000" dirty="0"/>
              <a:t> de: </a:t>
            </a:r>
            <a:r>
              <a:rPr lang="en-GB" altLang="ru-RU" sz="2000" b="1" dirty="0"/>
              <a:t># </a:t>
            </a:r>
            <a:r>
              <a:rPr lang="en-GB" altLang="ru-RU" sz="2000" dirty="0" err="1"/>
              <a:t>centrelor</a:t>
            </a:r>
            <a:r>
              <a:rPr lang="en-GB" altLang="ru-RU" sz="2000" dirty="0"/>
              <a:t> de </a:t>
            </a:r>
            <a:r>
              <a:rPr lang="en-GB" altLang="ru-RU" sz="2000" dirty="0" err="1"/>
              <a:t>disipare</a:t>
            </a:r>
            <a:r>
              <a:rPr lang="en-GB" altLang="ru-RU" sz="2000" dirty="0"/>
              <a:t> (</a:t>
            </a:r>
            <a:r>
              <a:rPr lang="en-GB" altLang="ru-RU" sz="2000" dirty="0" err="1"/>
              <a:t>împrăștiere</a:t>
            </a:r>
            <a:r>
              <a:rPr lang="en-GB" altLang="ru-RU" sz="2000" dirty="0"/>
              <a:t>) </a:t>
            </a:r>
            <a:r>
              <a:rPr lang="en-GB" altLang="ru-RU" sz="2000" dirty="0" err="1"/>
              <a:t>pe</a:t>
            </a:r>
            <a:r>
              <a:rPr lang="en-GB" altLang="ru-RU" sz="2000" dirty="0"/>
              <a:t> </a:t>
            </a:r>
            <a:r>
              <a:rPr lang="en-GB" altLang="ru-RU" sz="2000" dirty="0" err="1"/>
              <a:t>impurități</a:t>
            </a:r>
            <a:r>
              <a:rPr lang="en-GB" altLang="ru-RU" sz="2000" dirty="0"/>
              <a:t>, </a:t>
            </a:r>
            <a:r>
              <a:rPr lang="en-GB" altLang="ru-RU" sz="2000" dirty="0" err="1"/>
              <a:t>defecte</a:t>
            </a:r>
            <a:r>
              <a:rPr lang="en-GB" altLang="ru-RU" sz="2000" dirty="0"/>
              <a:t>, </a:t>
            </a:r>
            <a:r>
              <a:rPr lang="en-GB" altLang="ru-RU" sz="2000" dirty="0" err="1"/>
              <a:t>etc</a:t>
            </a:r>
            <a:r>
              <a:rPr lang="en-GB" altLang="ru-RU" sz="2000" dirty="0"/>
              <a:t>…</a:t>
            </a:r>
          </a:p>
          <a:p>
            <a:pPr marL="300038" lvl="1" indent="0">
              <a:buNone/>
            </a:pPr>
            <a:r>
              <a:rPr lang="en-GB" altLang="ru-RU" sz="2000" dirty="0" err="1"/>
              <a:t>Dopare</a:t>
            </a:r>
            <a:r>
              <a:rPr lang="en-GB" altLang="ru-RU" sz="2000" dirty="0"/>
              <a:t> </a:t>
            </a:r>
            <a:r>
              <a:rPr lang="en-GB" altLang="ru-RU" sz="2000" dirty="0" err="1"/>
              <a:t>mai</a:t>
            </a:r>
            <a:r>
              <a:rPr lang="en-GB" altLang="ru-RU" sz="2000" dirty="0"/>
              <a:t> mare =&gt; </a:t>
            </a:r>
            <a:r>
              <a:rPr lang="en-GB" altLang="ru-RU" sz="2000" dirty="0" err="1"/>
              <a:t>mobilitate</a:t>
            </a:r>
            <a:r>
              <a:rPr lang="en-GB" altLang="ru-RU" sz="2000" dirty="0"/>
              <a:t> </a:t>
            </a:r>
            <a:r>
              <a:rPr lang="en-GB" altLang="ru-RU" sz="2000" dirty="0" err="1"/>
              <a:t>mai</a:t>
            </a:r>
            <a:r>
              <a:rPr lang="en-GB" altLang="ru-RU" sz="2000" dirty="0"/>
              <a:t> </a:t>
            </a:r>
            <a:r>
              <a:rPr lang="en-GB" altLang="ru-RU" sz="2000" dirty="0" err="1"/>
              <a:t>mică</a:t>
            </a:r>
            <a:endParaRPr lang="en-GB" altLang="ru-RU" sz="2000" dirty="0"/>
          </a:p>
          <a:p>
            <a:pPr marL="300038" lvl="1" indent="0">
              <a:buNone/>
            </a:pPr>
            <a:r>
              <a:rPr lang="en-GB" altLang="ru-RU" sz="2000" dirty="0"/>
              <a:t>Mai </a:t>
            </a:r>
            <a:r>
              <a:rPr lang="en-GB" altLang="ru-RU" sz="2000" dirty="0" err="1"/>
              <a:t>multe</a:t>
            </a:r>
            <a:r>
              <a:rPr lang="en-GB" altLang="ru-RU" sz="2000" dirty="0"/>
              <a:t> </a:t>
            </a:r>
            <a:r>
              <a:rPr lang="en-GB" altLang="ru-RU" sz="2000" dirty="0" err="1"/>
              <a:t>defecte</a:t>
            </a:r>
            <a:r>
              <a:rPr lang="en-GB" altLang="ru-RU" sz="2000" dirty="0"/>
              <a:t> (</a:t>
            </a:r>
            <a:r>
              <a:rPr lang="en-GB" altLang="ru-RU" sz="2000" dirty="0" err="1"/>
              <a:t>cristal</a:t>
            </a:r>
            <a:r>
              <a:rPr lang="en-GB" altLang="ru-RU" sz="2000" dirty="0"/>
              <a:t> </a:t>
            </a:r>
            <a:r>
              <a:rPr lang="en-GB" altLang="ru-RU" sz="2000" dirty="0" err="1"/>
              <a:t>neideal</a:t>
            </a:r>
            <a:r>
              <a:rPr lang="en-GB" altLang="ru-RU" sz="2000" dirty="0"/>
              <a:t> =&gt; </a:t>
            </a:r>
            <a:r>
              <a:rPr lang="en-GB" altLang="ru-RU" sz="2000" dirty="0" err="1"/>
              <a:t>mobilitate</a:t>
            </a:r>
            <a:r>
              <a:rPr lang="en-GB" altLang="ru-RU" sz="2000" dirty="0"/>
              <a:t> </a:t>
            </a:r>
            <a:r>
              <a:rPr lang="en-GB" altLang="ru-RU" sz="2000" dirty="0" err="1"/>
              <a:t>mai</a:t>
            </a:r>
            <a:r>
              <a:rPr lang="en-GB" altLang="ru-RU" sz="2000" dirty="0"/>
              <a:t> </a:t>
            </a:r>
            <a:r>
              <a:rPr lang="en-GB" altLang="ru-RU" sz="2000" dirty="0" err="1"/>
              <a:t>mică</a:t>
            </a:r>
            <a:r>
              <a:rPr lang="en-GB" altLang="ru-RU" sz="2000" dirty="0"/>
              <a:t>.  </a:t>
            </a:r>
          </a:p>
          <a:p>
            <a:r>
              <a:rPr lang="en-GB" altLang="ru-RU" sz="2000" dirty="0" err="1"/>
              <a:t>Temperatura</a:t>
            </a:r>
            <a:r>
              <a:rPr lang="en-GB" altLang="ru-RU" sz="2000" dirty="0"/>
              <a:t> </a:t>
            </a:r>
            <a:r>
              <a:rPr lang="en-GB" altLang="ru-RU" sz="2000" dirty="0" err="1"/>
              <a:t>rețelei</a:t>
            </a:r>
            <a:r>
              <a:rPr lang="en-GB" altLang="ru-RU" sz="2000" dirty="0"/>
              <a:t> </a:t>
            </a:r>
            <a:r>
              <a:rPr lang="en-GB" altLang="ru-RU" sz="2000" dirty="0" err="1"/>
              <a:t>cristaline</a:t>
            </a:r>
            <a:r>
              <a:rPr lang="en-GB" altLang="ru-RU" sz="2000" dirty="0"/>
              <a:t> (</a:t>
            </a:r>
            <a:r>
              <a:rPr lang="en-GB" altLang="ru-RU" sz="2000" dirty="0" err="1"/>
              <a:t>vibrații</a:t>
            </a:r>
            <a:r>
              <a:rPr lang="en-GB" altLang="ru-RU" sz="2000" dirty="0"/>
              <a:t>)</a:t>
            </a:r>
          </a:p>
          <a:p>
            <a:pPr marL="300038" lvl="1" indent="0">
              <a:buNone/>
            </a:pPr>
            <a:r>
              <a:rPr lang="en-GB" altLang="ru-RU" sz="2000" dirty="0" err="1"/>
              <a:t>Creșterea</a:t>
            </a:r>
            <a:r>
              <a:rPr lang="en-GB" altLang="ru-RU" sz="2000" dirty="0"/>
              <a:t> T =&gt; </a:t>
            </a:r>
            <a:r>
              <a:rPr lang="en-GB" altLang="ru-RU" sz="2000" dirty="0" err="1"/>
              <a:t>creșterea</a:t>
            </a:r>
            <a:r>
              <a:rPr lang="en-GB" altLang="ru-RU" sz="2000" dirty="0"/>
              <a:t> </a:t>
            </a:r>
            <a:r>
              <a:rPr lang="en-GB" altLang="ru-RU" sz="2000" dirty="0" err="1"/>
              <a:t>vibrațiilor</a:t>
            </a:r>
            <a:r>
              <a:rPr lang="en-GB" altLang="ru-RU" sz="2000" dirty="0"/>
              <a:t> </a:t>
            </a:r>
            <a:r>
              <a:rPr lang="en-GB" altLang="ru-RU" sz="2000" dirty="0" err="1"/>
              <a:t>rețelei</a:t>
            </a:r>
            <a:r>
              <a:rPr lang="en-GB" altLang="ru-RU" sz="2000" dirty="0"/>
              <a:t> &gt; </a:t>
            </a:r>
            <a:r>
              <a:rPr lang="en-GB" altLang="ru-RU" sz="2000" dirty="0" err="1"/>
              <a:t>disipare</a:t>
            </a:r>
            <a:r>
              <a:rPr lang="en-GB" altLang="ru-RU" sz="2000" dirty="0"/>
              <a:t> </a:t>
            </a:r>
            <a:r>
              <a:rPr lang="en-GB" altLang="ru-RU" sz="2000" dirty="0" err="1"/>
              <a:t>crescută</a:t>
            </a:r>
            <a:r>
              <a:rPr lang="en-GB" altLang="ru-RU" sz="2000" dirty="0"/>
              <a:t> =&gt; </a:t>
            </a:r>
            <a:r>
              <a:rPr lang="en-GB" altLang="ru-RU" sz="2000" dirty="0" err="1"/>
              <a:t>Timp</a:t>
            </a:r>
            <a:r>
              <a:rPr lang="en-GB" altLang="ru-RU" sz="2000" dirty="0"/>
              <a:t> de </a:t>
            </a:r>
            <a:r>
              <a:rPr lang="en-GB" altLang="ru-RU" sz="2000" dirty="0" err="1"/>
              <a:t>viață</a:t>
            </a:r>
            <a:r>
              <a:rPr lang="en-GB" altLang="ru-RU" sz="2000" dirty="0"/>
              <a:t> </a:t>
            </a:r>
            <a:r>
              <a:rPr lang="en-GB" altLang="ru-RU" sz="2000" dirty="0" err="1"/>
              <a:t>micșorat</a:t>
            </a:r>
            <a:r>
              <a:rPr lang="en-GB" altLang="ru-RU" sz="2000" dirty="0"/>
              <a:t> </a:t>
            </a:r>
            <a:r>
              <a:rPr lang="en-GB" altLang="ru-RU" sz="2000" dirty="0" err="1"/>
              <a:t>și</a:t>
            </a:r>
            <a:r>
              <a:rPr lang="en-GB" altLang="ru-RU" sz="2000" dirty="0"/>
              <a:t> =&gt; </a:t>
            </a:r>
            <a:r>
              <a:rPr lang="en-GB" altLang="ru-RU" sz="2000" dirty="0" err="1"/>
              <a:t>Mobilitate</a:t>
            </a:r>
            <a:r>
              <a:rPr lang="en-GB" altLang="ru-RU" sz="2000" dirty="0"/>
              <a:t> </a:t>
            </a:r>
            <a:r>
              <a:rPr lang="en-GB" altLang="ru-RU" sz="2000" dirty="0" err="1"/>
              <a:t>scăzută</a:t>
            </a:r>
            <a:r>
              <a:rPr lang="en-GB" altLang="ru-RU" sz="2000" dirty="0"/>
              <a:t> </a:t>
            </a:r>
            <a:r>
              <a:rPr lang="en-GB" altLang="ru-RU" sz="2400" dirty="0"/>
              <a:t>. </a:t>
            </a:r>
          </a:p>
        </p:txBody>
      </p:sp>
      <p:sp>
        <p:nvSpPr>
          <p:cNvPr id="89092"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0A9944E5-340A-4C51-B3C8-9B95873A4EE9}" type="slidenum">
              <a:rPr lang="zh-CN" altLang="en-US" sz="1050"/>
              <a:pPr>
                <a:spcBef>
                  <a:spcPct val="0"/>
                </a:spcBef>
                <a:buFontTx/>
                <a:buNone/>
              </a:pPr>
              <a:t>73</a:t>
            </a:fld>
            <a:endParaRPr lang="zh-CN" altLang="en-US" sz="1050"/>
          </a:p>
        </p:txBody>
      </p:sp>
      <p:pic>
        <p:nvPicPr>
          <p:cNvPr id="2" name="Picture 1"/>
          <p:cNvPicPr>
            <a:picLocks noChangeAspect="1"/>
          </p:cNvPicPr>
          <p:nvPr/>
        </p:nvPicPr>
        <p:blipFill>
          <a:blip r:embed="rId2"/>
          <a:stretch>
            <a:fillRect/>
          </a:stretch>
        </p:blipFill>
        <p:spPr>
          <a:xfrm>
            <a:off x="5580112" y="771212"/>
            <a:ext cx="3563888" cy="1562627"/>
          </a:xfrm>
          <a:prstGeom prst="rect">
            <a:avLst/>
          </a:prstGeom>
        </p:spPr>
      </p:pic>
      <p:sp>
        <p:nvSpPr>
          <p:cNvPr id="6" name="Content Placeholder 2"/>
          <p:cNvSpPr txBox="1">
            <a:spLocks/>
          </p:cNvSpPr>
          <p:nvPr/>
        </p:nvSpPr>
        <p:spPr bwMode="auto">
          <a:xfrm>
            <a:off x="107504" y="4437112"/>
            <a:ext cx="8820472" cy="18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altLang="en-US" sz="2400" dirty="0" err="1"/>
              <a:t>Temperatura</a:t>
            </a:r>
            <a:r>
              <a:rPr lang="en-GB" altLang="en-US" sz="2400" dirty="0"/>
              <a:t> </a:t>
            </a:r>
            <a:r>
              <a:rPr lang="en-GB" altLang="en-US" sz="2400" dirty="0" err="1"/>
              <a:t>rețelei</a:t>
            </a:r>
            <a:r>
              <a:rPr lang="en-GB" altLang="en-US" sz="2400" dirty="0"/>
              <a:t> </a:t>
            </a:r>
            <a:r>
              <a:rPr lang="en-GB" altLang="en-US" sz="2400" dirty="0" err="1"/>
              <a:t>cristaline</a:t>
            </a:r>
            <a:r>
              <a:rPr lang="en-GB" altLang="en-US" sz="2400" dirty="0"/>
              <a:t> (</a:t>
            </a:r>
            <a:r>
              <a:rPr lang="en-GB" altLang="en-US" sz="2400" dirty="0" err="1"/>
              <a:t>vibrații</a:t>
            </a:r>
            <a:r>
              <a:rPr lang="en-GB" altLang="en-US" sz="2400" dirty="0"/>
              <a:t>)</a:t>
            </a:r>
          </a:p>
          <a:p>
            <a:pPr marL="300038" lvl="1" indent="0">
              <a:buFontTx/>
              <a:buNone/>
            </a:pPr>
            <a:r>
              <a:rPr lang="en-GB" altLang="en-US" sz="2400" dirty="0" err="1"/>
              <a:t>Creșterea</a:t>
            </a:r>
            <a:r>
              <a:rPr lang="en-GB" altLang="en-US" sz="2400" dirty="0"/>
              <a:t> T =&gt; </a:t>
            </a:r>
            <a:r>
              <a:rPr lang="en-GB" altLang="en-US" sz="2400" dirty="0" err="1"/>
              <a:t>creșterea</a:t>
            </a:r>
            <a:r>
              <a:rPr lang="en-GB" altLang="en-US" sz="2400" dirty="0"/>
              <a:t> </a:t>
            </a:r>
            <a:r>
              <a:rPr lang="en-GB" altLang="en-US" sz="2400" dirty="0" err="1"/>
              <a:t>vibrațiilor</a:t>
            </a:r>
            <a:r>
              <a:rPr lang="en-GB" altLang="en-US" sz="2400" dirty="0"/>
              <a:t> </a:t>
            </a:r>
            <a:r>
              <a:rPr lang="en-GB" altLang="en-US" sz="2400" dirty="0" err="1"/>
              <a:t>rețelei</a:t>
            </a:r>
            <a:r>
              <a:rPr lang="en-GB" altLang="en-US" sz="2400" dirty="0"/>
              <a:t> &gt; </a:t>
            </a:r>
            <a:r>
              <a:rPr lang="en-GB" altLang="en-US" sz="2400" dirty="0" err="1"/>
              <a:t>disipare</a:t>
            </a:r>
            <a:r>
              <a:rPr lang="en-GB" altLang="en-US" sz="2400" dirty="0"/>
              <a:t> </a:t>
            </a:r>
            <a:r>
              <a:rPr lang="en-GB" altLang="en-US" sz="2400" dirty="0" err="1"/>
              <a:t>crescută</a:t>
            </a:r>
            <a:r>
              <a:rPr lang="en-GB" altLang="en-US" sz="2400" dirty="0"/>
              <a:t> </a:t>
            </a:r>
          </a:p>
          <a:p>
            <a:pPr marL="300038" lvl="1" indent="0">
              <a:buFontTx/>
              <a:buNone/>
            </a:pPr>
            <a:r>
              <a:rPr lang="en-GB" altLang="en-US" sz="2400" dirty="0"/>
              <a:t>=&gt; </a:t>
            </a:r>
            <a:r>
              <a:rPr lang="en-GB" altLang="en-US" sz="2400" dirty="0" err="1"/>
              <a:t>Timp</a:t>
            </a:r>
            <a:r>
              <a:rPr lang="en-GB" altLang="en-US" sz="2400" dirty="0"/>
              <a:t> de </a:t>
            </a:r>
            <a:r>
              <a:rPr lang="en-GB" altLang="en-US" sz="2400" dirty="0" err="1"/>
              <a:t>viață</a:t>
            </a:r>
            <a:r>
              <a:rPr lang="en-GB" altLang="en-US" sz="2400" dirty="0"/>
              <a:t> </a:t>
            </a:r>
            <a:r>
              <a:rPr lang="en-GB" altLang="en-US" sz="2400" dirty="0" err="1"/>
              <a:t>micșorat</a:t>
            </a:r>
            <a:r>
              <a:rPr lang="en-GB" altLang="en-US" sz="2400" dirty="0"/>
              <a:t> </a:t>
            </a:r>
            <a:r>
              <a:rPr lang="en-GB" altLang="en-US" sz="2400" dirty="0" err="1"/>
              <a:t>și</a:t>
            </a:r>
            <a:r>
              <a:rPr lang="en-GB" altLang="en-US" sz="2400" dirty="0"/>
              <a:t>         </a:t>
            </a:r>
          </a:p>
          <a:p>
            <a:pPr marL="300038" lvl="1" indent="0">
              <a:buFontTx/>
              <a:buNone/>
            </a:pPr>
            <a:r>
              <a:rPr lang="en-GB" altLang="en-US" sz="2400" dirty="0"/>
              <a:t>=&gt;    </a:t>
            </a:r>
            <a:r>
              <a:rPr lang="en-GB" altLang="en-US" sz="2400" dirty="0" err="1"/>
              <a:t>Mobilitate</a:t>
            </a:r>
            <a:r>
              <a:rPr lang="en-GB" altLang="en-US" sz="2400" dirty="0"/>
              <a:t> </a:t>
            </a:r>
            <a:r>
              <a:rPr lang="en-GB" altLang="en-US" sz="2400" dirty="0" err="1"/>
              <a:t>scăzută</a:t>
            </a:r>
            <a:r>
              <a:rPr lang="en-GB" altLang="en-US" sz="2400" dirty="0"/>
              <a:t> </a:t>
            </a:r>
            <a:r>
              <a:rPr lang="en-GB" altLang="en-US" sz="2400" b="1" dirty="0"/>
              <a:t>.</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715" y="5335614"/>
            <a:ext cx="2320740" cy="123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4"/>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21977" y="5333231"/>
            <a:ext cx="2624261" cy="122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3972366" y="6291280"/>
            <a:ext cx="177131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Times New Roman" panose="02020603050405020304" pitchFamily="18" charset="0"/>
              </a:defRPr>
            </a:lvl1pPr>
            <a:lvl2pPr marL="742950" indent="-285750" defTabSz="457200">
              <a:spcBef>
                <a:spcPct val="20000"/>
              </a:spcBef>
              <a:buChar char="–"/>
              <a:defRPr sz="2800">
                <a:solidFill>
                  <a:schemeClr val="tx1"/>
                </a:solidFill>
                <a:latin typeface="Times New Roman" panose="02020603050405020304" pitchFamily="18" charset="0"/>
              </a:defRPr>
            </a:lvl2pPr>
            <a:lvl3pPr marL="1143000" indent="-228600" defTabSz="457200">
              <a:spcBef>
                <a:spcPct val="20000"/>
              </a:spcBef>
              <a:buChar char="•"/>
              <a:defRPr sz="2400">
                <a:solidFill>
                  <a:schemeClr val="tx1"/>
                </a:solidFill>
                <a:latin typeface="Times New Roman" panose="02020603050405020304" pitchFamily="18" charset="0"/>
              </a:defRPr>
            </a:lvl3pPr>
            <a:lvl4pPr marL="1600200" indent="-228600"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350" dirty="0" err="1">
                <a:solidFill>
                  <a:srgbClr val="000000"/>
                </a:solidFill>
                <a:latin typeface="Gill Sans MT" panose="020B0502020104020203" pitchFamily="34" charset="0"/>
              </a:rPr>
              <a:t>Împrăștierea</a:t>
            </a:r>
            <a:r>
              <a:rPr lang="en-GB" altLang="en-US" sz="1350" dirty="0">
                <a:solidFill>
                  <a:srgbClr val="000000"/>
                </a:solidFill>
                <a:latin typeface="Gill Sans MT" panose="020B0502020104020203" pitchFamily="34" charset="0"/>
              </a:rPr>
              <a:t> </a:t>
            </a:r>
            <a:r>
              <a:rPr lang="en-GB" altLang="en-US" sz="1350" dirty="0" err="1">
                <a:solidFill>
                  <a:srgbClr val="000000"/>
                </a:solidFill>
                <a:latin typeface="Gill Sans MT" panose="020B0502020104020203" pitchFamily="34" charset="0"/>
              </a:rPr>
              <a:t>pe</a:t>
            </a:r>
            <a:r>
              <a:rPr lang="en-GB" altLang="en-US" sz="1350" dirty="0">
                <a:solidFill>
                  <a:srgbClr val="000000"/>
                </a:solidFill>
                <a:latin typeface="Gill Sans MT" panose="020B0502020104020203" pitchFamily="34" charset="0"/>
              </a:rPr>
              <a:t> </a:t>
            </a:r>
            <a:r>
              <a:rPr lang="en-GB" altLang="en-US" sz="1350" dirty="0" err="1">
                <a:solidFill>
                  <a:srgbClr val="000000"/>
                </a:solidFill>
                <a:latin typeface="Gill Sans MT" panose="020B0502020104020203" pitchFamily="34" charset="0"/>
              </a:rPr>
              <a:t>fononi</a:t>
            </a:r>
            <a:endParaRPr lang="en-GB" altLang="en-US" sz="1350" dirty="0">
              <a:solidFill>
                <a:srgbClr val="000000"/>
              </a:solidFill>
              <a:latin typeface="Gill Sans MT" panose="020B0502020104020203" pitchFamily="34" charset="0"/>
            </a:endParaRPr>
          </a:p>
        </p:txBody>
      </p:sp>
      <p:sp>
        <p:nvSpPr>
          <p:cNvPr id="10" name="Rectangle 9"/>
          <p:cNvSpPr>
            <a:spLocks noChangeArrowheads="1"/>
          </p:cNvSpPr>
          <p:nvPr/>
        </p:nvSpPr>
        <p:spPr bwMode="auto">
          <a:xfrm>
            <a:off x="6421977" y="6270103"/>
            <a:ext cx="260013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Times New Roman" panose="02020603050405020304" pitchFamily="18" charset="0"/>
              </a:defRPr>
            </a:lvl1pPr>
            <a:lvl2pPr marL="742950" indent="-285750" defTabSz="457200">
              <a:spcBef>
                <a:spcPct val="20000"/>
              </a:spcBef>
              <a:buChar char="–"/>
              <a:defRPr sz="2800">
                <a:solidFill>
                  <a:schemeClr val="tx1"/>
                </a:solidFill>
                <a:latin typeface="Times New Roman" panose="02020603050405020304" pitchFamily="18" charset="0"/>
              </a:defRPr>
            </a:lvl2pPr>
            <a:lvl3pPr marL="1143000" indent="-228600" defTabSz="457200">
              <a:spcBef>
                <a:spcPct val="20000"/>
              </a:spcBef>
              <a:buChar char="•"/>
              <a:defRPr sz="2400">
                <a:solidFill>
                  <a:schemeClr val="tx1"/>
                </a:solidFill>
                <a:latin typeface="Times New Roman" panose="02020603050405020304" pitchFamily="18" charset="0"/>
              </a:defRPr>
            </a:lvl3pPr>
            <a:lvl4pPr marL="1600200" indent="-228600"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350" dirty="0" err="1">
                <a:solidFill>
                  <a:srgbClr val="000000"/>
                </a:solidFill>
                <a:latin typeface="Gill Sans MT" panose="020B0502020104020203" pitchFamily="34" charset="0"/>
              </a:rPr>
              <a:t>Împrăștierea</a:t>
            </a:r>
            <a:r>
              <a:rPr lang="en-GB" altLang="en-US" sz="1350" dirty="0">
                <a:solidFill>
                  <a:srgbClr val="000000"/>
                </a:solidFill>
                <a:latin typeface="Gill Sans MT" panose="020B0502020104020203" pitchFamily="34" charset="0"/>
              </a:rPr>
              <a:t> </a:t>
            </a:r>
            <a:r>
              <a:rPr lang="en-GB" altLang="en-US" sz="1350" dirty="0" err="1">
                <a:solidFill>
                  <a:srgbClr val="000000"/>
                </a:solidFill>
                <a:latin typeface="Gill Sans MT" panose="020B0502020104020203" pitchFamily="34" charset="0"/>
              </a:rPr>
              <a:t>pe</a:t>
            </a:r>
            <a:r>
              <a:rPr lang="en-GB" altLang="en-US" sz="1350" dirty="0">
                <a:solidFill>
                  <a:srgbClr val="000000"/>
                </a:solidFill>
                <a:latin typeface="Gill Sans MT" panose="020B0502020104020203" pitchFamily="34" charset="0"/>
              </a:rPr>
              <a:t> </a:t>
            </a:r>
            <a:r>
              <a:rPr lang="en-GB" altLang="en-US" sz="1350" dirty="0" err="1">
                <a:solidFill>
                  <a:srgbClr val="000000"/>
                </a:solidFill>
                <a:latin typeface="Gill Sans MT" panose="020B0502020104020203" pitchFamily="34" charset="0"/>
              </a:rPr>
              <a:t>impurități</a:t>
            </a:r>
            <a:r>
              <a:rPr lang="en-GB" altLang="en-US" sz="1350" dirty="0">
                <a:solidFill>
                  <a:srgbClr val="000000"/>
                </a:solidFill>
                <a:latin typeface="Gill Sans MT" panose="020B0502020104020203" pitchFamily="34" charset="0"/>
              </a:rPr>
              <a:t> </a:t>
            </a:r>
            <a:r>
              <a:rPr lang="en-GB" altLang="en-US" sz="1350" dirty="0" err="1">
                <a:solidFill>
                  <a:srgbClr val="000000"/>
                </a:solidFill>
                <a:latin typeface="Gill Sans MT" panose="020B0502020104020203" pitchFamily="34" charset="0"/>
              </a:rPr>
              <a:t>ionizate</a:t>
            </a:r>
            <a:endParaRPr lang="en-GB" altLang="en-US" sz="1350"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185054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74</a:t>
            </a:fld>
            <a:endParaRPr lang="zh-CN" altLang="en-US"/>
          </a:p>
        </p:txBody>
      </p:sp>
      <p:pic>
        <p:nvPicPr>
          <p:cNvPr id="6" name="Picture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2600142"/>
            <a:ext cx="4824536" cy="387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p:cNvSpPr txBox="1">
            <a:spLocks/>
          </p:cNvSpPr>
          <p:nvPr/>
        </p:nvSpPr>
        <p:spPr bwMode="auto">
          <a:xfrm>
            <a:off x="827584" y="1700808"/>
            <a:ext cx="5184576" cy="83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20000"/>
              </a:spcBef>
              <a:spcAft>
                <a:spcPct val="0"/>
              </a:spcAft>
              <a:buChar char="•"/>
              <a:defRPr sz="2400" kern="1200">
                <a:solidFill>
                  <a:schemeClr val="tx1"/>
                </a:solidFill>
                <a:latin typeface="Times New Roman" panose="02020603050405020304" pitchFamily="18" charset="0"/>
                <a:ea typeface="宋体" panose="02010600030101010101" pitchFamily="2" charset="-122"/>
                <a:cs typeface="+mn-cs"/>
              </a:defRPr>
            </a:lvl1pPr>
            <a:lvl2pPr marL="557213" indent="-214313" algn="l" rtl="0" eaLnBrk="0" fontAlgn="base" hangingPunct="0">
              <a:spcBef>
                <a:spcPct val="20000"/>
              </a:spcBef>
              <a:spcAft>
                <a:spcPct val="0"/>
              </a:spcAft>
              <a:buChar char="–"/>
              <a:defRPr sz="2100" kern="1200">
                <a:solidFill>
                  <a:schemeClr val="tx1"/>
                </a:solidFill>
                <a:latin typeface="Times New Roman" panose="02020603050405020304" pitchFamily="18" charset="0"/>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Times New Roman" panose="02020603050405020304" pitchFamily="18" charset="0"/>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Times New Roman" panose="02020603050405020304" pitchFamily="18" charset="0"/>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Times New Roman" panose="02020603050405020304" pitchFamily="18" charset="0"/>
                <a:ea typeface="+mn-ea"/>
                <a:cs typeface="+mn-cs"/>
              </a:defRPr>
            </a:lvl5pPr>
            <a:lvl6pPr marL="1885950" indent="-171450" algn="l" defTabSz="914400" rtl="0" eaLnBrk="0" fontAlgn="base" latinLnBrk="0" hangingPunct="0">
              <a:spcBef>
                <a:spcPct val="20000"/>
              </a:spcBef>
              <a:spcAft>
                <a:spcPct val="0"/>
              </a:spcAft>
              <a:buChar char="»"/>
              <a:defRPr sz="1500" kern="1200">
                <a:solidFill>
                  <a:schemeClr val="tx1"/>
                </a:solidFill>
                <a:latin typeface="Times New Roman" panose="02020603050405020304" pitchFamily="18" charset="0"/>
                <a:ea typeface="+mn-ea"/>
                <a:cs typeface="+mn-cs"/>
              </a:defRPr>
            </a:lvl6pPr>
            <a:lvl7pPr marL="2228850" indent="-171450" algn="l" defTabSz="914400" rtl="0" eaLnBrk="0" fontAlgn="base" latinLnBrk="0" hangingPunct="0">
              <a:spcBef>
                <a:spcPct val="20000"/>
              </a:spcBef>
              <a:spcAft>
                <a:spcPct val="0"/>
              </a:spcAft>
              <a:buChar char="»"/>
              <a:defRPr sz="1500" kern="1200">
                <a:solidFill>
                  <a:schemeClr val="tx1"/>
                </a:solidFill>
                <a:latin typeface="Times New Roman" panose="02020603050405020304" pitchFamily="18" charset="0"/>
                <a:ea typeface="+mn-ea"/>
                <a:cs typeface="+mn-cs"/>
              </a:defRPr>
            </a:lvl7pPr>
            <a:lvl8pPr marL="2571750" indent="-171450" algn="l" defTabSz="914400" rtl="0" eaLnBrk="0" fontAlgn="base" latinLnBrk="0" hangingPunct="0">
              <a:spcBef>
                <a:spcPct val="20000"/>
              </a:spcBef>
              <a:spcAft>
                <a:spcPct val="0"/>
              </a:spcAft>
              <a:buChar char="»"/>
              <a:defRPr sz="1500" kern="1200">
                <a:solidFill>
                  <a:schemeClr val="tx1"/>
                </a:solidFill>
                <a:latin typeface="Times New Roman" panose="02020603050405020304" pitchFamily="18" charset="0"/>
                <a:ea typeface="+mn-ea"/>
                <a:cs typeface="+mn-cs"/>
              </a:defRPr>
            </a:lvl8pPr>
            <a:lvl9pPr marL="2914650" indent="-171450" algn="l" defTabSz="914400" rtl="0" eaLnBrk="0" fontAlgn="base" latinLnBrk="0" hangingPunct="0">
              <a:spcBef>
                <a:spcPct val="20000"/>
              </a:spcBef>
              <a:spcAft>
                <a:spcPct val="0"/>
              </a:spcAft>
              <a:buChar char="»"/>
              <a:defRPr sz="1500" kern="1200">
                <a:solidFill>
                  <a:schemeClr val="tx1"/>
                </a:solidFill>
                <a:latin typeface="Times New Roman" panose="02020603050405020304" pitchFamily="18" charset="0"/>
                <a:ea typeface="+mn-ea"/>
                <a:cs typeface="+mn-cs"/>
              </a:defRPr>
            </a:lvl9pPr>
          </a:lstStyle>
          <a:p>
            <a:pPr>
              <a:spcBef>
                <a:spcPct val="0"/>
              </a:spcBef>
              <a:buFontTx/>
              <a:buNone/>
            </a:pPr>
            <a:r>
              <a:rPr lang="ro-RO" altLang="zh-CN" b="1" dirty="0"/>
              <a:t>Explicați această dependență</a:t>
            </a:r>
            <a:endParaRPr lang="zh-CN" altLang="en-US" b="1" dirty="0"/>
          </a:p>
        </p:txBody>
      </p:sp>
    </p:spTree>
    <p:extLst>
      <p:ext uri="{BB962C8B-B14F-4D97-AF65-F5344CB8AC3E}">
        <p14:creationId xmlns:p14="http://schemas.microsoft.com/office/powerpoint/2010/main" val="42223797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4A3CC8AA-A3C2-4381-A656-63952DECAFE8}" type="slidenum">
              <a:rPr lang="zh-CN" altLang="en-US" sz="1050"/>
              <a:pPr>
                <a:spcBef>
                  <a:spcPct val="0"/>
                </a:spcBef>
                <a:buFontTx/>
                <a:buNone/>
              </a:pPr>
              <a:t>75</a:t>
            </a:fld>
            <a:endParaRPr lang="zh-CN" altLang="en-US" sz="1050"/>
          </a:p>
        </p:txBody>
      </p:sp>
      <p:sp>
        <p:nvSpPr>
          <p:cNvPr id="91139" name="Rectangle 2"/>
          <p:cNvSpPr>
            <a:spLocks noGrp="1" noChangeArrowheads="1"/>
          </p:cNvSpPr>
          <p:nvPr>
            <p:ph type="title"/>
          </p:nvPr>
        </p:nvSpPr>
        <p:spPr>
          <a:xfrm>
            <a:off x="1185546" y="407896"/>
            <a:ext cx="7118548" cy="857250"/>
          </a:xfrm>
          <a:solidFill>
            <a:srgbClr val="FF66CC"/>
          </a:solidFill>
        </p:spPr>
        <p:txBody>
          <a:bodyPr/>
          <a:lstStyle/>
          <a:p>
            <a:pPr algn="l" eaLnBrk="1" hangingPunct="1"/>
            <a:r>
              <a:rPr lang="en-US" altLang="zh-CN" dirty="0">
                <a:ea typeface="宋体" panose="02010600030101010101" pitchFamily="2" charset="-122"/>
              </a:rPr>
              <a:t>Drift</a:t>
            </a:r>
            <a:r>
              <a:rPr lang="ro-RO" altLang="zh-CN" dirty="0">
                <a:ea typeface="宋体" panose="02010600030101010101" pitchFamily="2" charset="-122"/>
              </a:rPr>
              <a:t>ul și curentul de drift</a:t>
            </a:r>
            <a:endParaRPr lang="en-US" altLang="zh-CN" dirty="0">
              <a:ea typeface="宋体" panose="02010600030101010101" pitchFamily="2" charset="-122"/>
            </a:endParaRPr>
          </a:p>
        </p:txBody>
      </p:sp>
      <p:sp>
        <p:nvSpPr>
          <p:cNvPr id="91140" name="Rectangle 4"/>
          <p:cNvSpPr>
            <a:spLocks noGrp="1" noChangeArrowheads="1"/>
          </p:cNvSpPr>
          <p:nvPr>
            <p:ph type="body" idx="1"/>
          </p:nvPr>
        </p:nvSpPr>
        <p:spPr>
          <a:xfrm>
            <a:off x="395536" y="1343671"/>
            <a:ext cx="7321996" cy="3200400"/>
          </a:xfrm>
          <a:noFill/>
        </p:spPr>
        <p:txBody>
          <a:bodyPr/>
          <a:lstStyle/>
          <a:p>
            <a:pPr eaLnBrk="1" hangingPunct="1"/>
            <a:r>
              <a:rPr lang="ro-RO" altLang="zh-CN" dirty="0">
                <a:ea typeface="宋体" panose="02010600030101010101" pitchFamily="2" charset="-122"/>
              </a:rPr>
              <a:t>Densitatea curentului de drift totală (în prezența ambilor tipuri de sarcină)</a:t>
            </a:r>
            <a:endParaRPr lang="en-US" altLang="zh-CN" dirty="0">
              <a:ea typeface="宋体" panose="02010600030101010101" pitchFamily="2" charset="-122"/>
            </a:endParaRPr>
          </a:p>
          <a:p>
            <a:pPr eaLnBrk="1" hangingPunct="1"/>
            <a:endParaRPr lang="en-US" altLang="zh-CN" dirty="0">
              <a:ea typeface="宋体" panose="02010600030101010101" pitchFamily="2" charset="-122"/>
            </a:endParaRPr>
          </a:p>
          <a:p>
            <a:pPr eaLnBrk="1" hangingPunct="1"/>
            <a:endParaRPr lang="en-US" altLang="zh-CN" dirty="0">
              <a:ea typeface="宋体" panose="02010600030101010101" pitchFamily="2" charset="-122"/>
            </a:endParaRPr>
          </a:p>
          <a:p>
            <a:pPr eaLnBrk="1" hangingPunct="1"/>
            <a:r>
              <a:rPr lang="en-US" altLang="zh-CN" dirty="0">
                <a:ea typeface="宋体" panose="02010600030101010101" pitchFamily="2" charset="-122"/>
              </a:rPr>
              <a:t>Re</a:t>
            </a:r>
            <a:r>
              <a:rPr lang="ro-RO" altLang="zh-CN" dirty="0">
                <a:ea typeface="宋体" panose="02010600030101010101" pitchFamily="2" charset="-122"/>
              </a:rPr>
              <a:t>zistivitatea</a:t>
            </a:r>
            <a:endParaRPr lang="en-US" altLang="zh-CN" dirty="0">
              <a:ea typeface="宋体" panose="02010600030101010101" pitchFamily="2" charset="-122"/>
            </a:endParaRPr>
          </a:p>
          <a:p>
            <a:pPr eaLnBrk="1" hangingPunct="1">
              <a:buFontTx/>
              <a:buNone/>
            </a:pPr>
            <a:endParaRPr lang="en-US" altLang="zh-CN" dirty="0">
              <a:ea typeface="宋体" panose="02010600030101010101" pitchFamily="2" charset="-122"/>
            </a:endParaRPr>
          </a:p>
          <a:p>
            <a:pPr eaLnBrk="1" hangingPunct="1"/>
            <a:endParaRPr lang="en-US" altLang="zh-CN" dirty="0">
              <a:ea typeface="宋体" panose="02010600030101010101" pitchFamily="2" charset="-122"/>
            </a:endParaRPr>
          </a:p>
          <a:p>
            <a:pPr eaLnBrk="1" hangingPunct="1">
              <a:buFontTx/>
              <a:buNone/>
            </a:pPr>
            <a:endParaRPr lang="zh-CN" altLang="en-US" sz="2100" dirty="0">
              <a:ea typeface="宋体" panose="02010600030101010101" pitchFamily="2" charset="-122"/>
            </a:endParaRPr>
          </a:p>
        </p:txBody>
      </p:sp>
      <p:graphicFrame>
        <p:nvGraphicFramePr>
          <p:cNvPr id="91141" name="Object 6"/>
          <p:cNvGraphicFramePr>
            <a:graphicFrameLocks noChangeAspect="1"/>
          </p:cNvGraphicFramePr>
          <p:nvPr>
            <p:extLst>
              <p:ext uri="{D42A27DB-BD31-4B8C-83A1-F6EECF244321}">
                <p14:modId xmlns:p14="http://schemas.microsoft.com/office/powerpoint/2010/main" val="360882546"/>
              </p:ext>
            </p:extLst>
          </p:nvPr>
        </p:nvGraphicFramePr>
        <p:xfrm>
          <a:off x="3779912" y="3473777"/>
          <a:ext cx="2542301" cy="642041"/>
        </p:xfrm>
        <a:graphic>
          <a:graphicData uri="http://schemas.openxmlformats.org/presentationml/2006/ole">
            <mc:AlternateContent xmlns:mc="http://schemas.openxmlformats.org/markup-compatibility/2006">
              <mc:Choice xmlns:v="urn:schemas-microsoft-com:vml" Requires="v">
                <p:oleObj name="Equation" r:id="rId2" imgW="1244060" imgH="355446" progId="Equation.3">
                  <p:embed/>
                </p:oleObj>
              </mc:Choice>
              <mc:Fallback>
                <p:oleObj name="Equation" r:id="rId2" imgW="1244060" imgH="355446" progId="Equation.3">
                  <p:embed/>
                  <p:pic>
                    <p:nvPicPr>
                      <p:cNvPr id="91141"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473777"/>
                        <a:ext cx="2542301" cy="642041"/>
                      </a:xfrm>
                      <a:prstGeom prst="rect">
                        <a:avLst/>
                      </a:prstGeom>
                      <a:noFill/>
                      <a:ln>
                        <a:noFill/>
                      </a:ln>
                      <a:effectLst/>
                    </p:spPr>
                  </p:pic>
                </p:oleObj>
              </mc:Fallback>
            </mc:AlternateContent>
          </a:graphicData>
        </a:graphic>
      </p:graphicFrame>
      <p:graphicFrame>
        <p:nvGraphicFramePr>
          <p:cNvPr id="91142" name="Object 4"/>
          <p:cNvGraphicFramePr>
            <a:graphicFrameLocks noChangeAspect="1"/>
          </p:cNvGraphicFramePr>
          <p:nvPr>
            <p:extLst>
              <p:ext uri="{D42A27DB-BD31-4B8C-83A1-F6EECF244321}">
                <p14:modId xmlns:p14="http://schemas.microsoft.com/office/powerpoint/2010/main" val="59499331"/>
              </p:ext>
            </p:extLst>
          </p:nvPr>
        </p:nvGraphicFramePr>
        <p:xfrm>
          <a:off x="611560" y="2492896"/>
          <a:ext cx="7450529" cy="789981"/>
        </p:xfrm>
        <a:graphic>
          <a:graphicData uri="http://schemas.openxmlformats.org/presentationml/2006/ole">
            <mc:AlternateContent xmlns:mc="http://schemas.openxmlformats.org/markup-compatibility/2006">
              <mc:Choice xmlns:v="urn:schemas-microsoft-com:vml" Requires="v">
                <p:oleObj name="Equation" r:id="rId4" imgW="2273300" imgH="241300" progId="Equation.3">
                  <p:embed/>
                </p:oleObj>
              </mc:Choice>
              <mc:Fallback>
                <p:oleObj name="Equation" r:id="rId4" imgW="2273300" imgH="241300" progId="Equation.3">
                  <p:embed/>
                  <p:pic>
                    <p:nvPicPr>
                      <p:cNvPr id="91142" name="Object 4"/>
                      <p:cNvPicPr>
                        <a:picLocks noChangeAspect="1" noChangeArrowheads="1"/>
                      </p:cNvPicPr>
                      <p:nvPr/>
                    </p:nvPicPr>
                    <p:blipFill>
                      <a:blip r:embed="rId5">
                        <a:extLst>
                          <a:ext uri="{28A0092B-C50C-407E-A947-70E740481C1C}">
                            <a14:useLocalDpi xmlns:a14="http://schemas.microsoft.com/office/drawing/2010/main" val="0"/>
                          </a:ext>
                        </a:extLst>
                      </a:blip>
                      <a:srcRect l="-1978" t="-15660" r="-1978" b="-15660"/>
                      <a:stretch>
                        <a:fillRect/>
                      </a:stretch>
                    </p:blipFill>
                    <p:spPr bwMode="auto">
                      <a:xfrm>
                        <a:off x="611560" y="2492896"/>
                        <a:ext cx="7450529" cy="789981"/>
                      </a:xfrm>
                      <a:prstGeom prst="rect">
                        <a:avLst/>
                      </a:prstGeom>
                      <a:solidFill>
                        <a:srgbClr val="FF9900">
                          <a:alpha val="20000"/>
                        </a:srgbClr>
                      </a:solidFill>
                      <a:ln w="31750">
                        <a:solidFill>
                          <a:srgbClr val="008000"/>
                        </a:solidFill>
                        <a:miter lim="800000"/>
                        <a:headEnd/>
                        <a:tailEnd/>
                      </a:ln>
                    </p:spPr>
                  </p:pic>
                </p:oleObj>
              </mc:Fallback>
            </mc:AlternateContent>
          </a:graphicData>
        </a:graphic>
      </p:graphicFrame>
      <p:sp>
        <p:nvSpPr>
          <p:cNvPr id="7" name="Rectangle 4"/>
          <p:cNvSpPr txBox="1">
            <a:spLocks noChangeArrowheads="1"/>
          </p:cNvSpPr>
          <p:nvPr/>
        </p:nvSpPr>
        <p:spPr bwMode="auto">
          <a:xfrm>
            <a:off x="107504" y="4366551"/>
            <a:ext cx="9036496" cy="273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0000"/>
              </a:lnSpc>
            </a:pPr>
            <a:r>
              <a:rPr lang="en-US" altLang="zh-CN" sz="2400" dirty="0">
                <a:ea typeface="宋体" panose="02010600030101010101" pitchFamily="2" charset="-122"/>
              </a:rPr>
              <a:t>Re</a:t>
            </a:r>
            <a:r>
              <a:rPr lang="ro-RO" altLang="zh-CN" sz="2400" dirty="0">
                <a:ea typeface="宋体" panose="02010600030101010101" pitchFamily="2" charset="-122"/>
              </a:rPr>
              <a:t>zistivitatea SC dopat</a:t>
            </a:r>
            <a:endParaRPr lang="en-US" altLang="zh-CN" sz="2400" dirty="0">
              <a:ea typeface="宋体" panose="02010600030101010101" pitchFamily="2" charset="-122"/>
            </a:endParaRPr>
          </a:p>
          <a:p>
            <a:pPr eaLnBrk="1" hangingPunct="1">
              <a:lnSpc>
                <a:spcPct val="90000"/>
              </a:lnSpc>
            </a:pPr>
            <a:endParaRPr lang="en-US" altLang="zh-CN" dirty="0">
              <a:ea typeface="宋体" panose="02010600030101010101" pitchFamily="2" charset="-122"/>
            </a:endParaRPr>
          </a:p>
          <a:p>
            <a:pPr eaLnBrk="1" hangingPunct="1">
              <a:lnSpc>
                <a:spcPct val="90000"/>
              </a:lnSpc>
              <a:buFontTx/>
              <a:buNone/>
            </a:pPr>
            <a:endParaRPr lang="en-US" altLang="zh-CN" sz="1800" i="1" dirty="0">
              <a:solidFill>
                <a:schemeClr val="accent2"/>
              </a:solidFill>
              <a:ea typeface="宋体" panose="02010600030101010101" pitchFamily="2" charset="-122"/>
            </a:endParaRPr>
          </a:p>
          <a:p>
            <a:pPr eaLnBrk="1" hangingPunct="1">
              <a:lnSpc>
                <a:spcPct val="90000"/>
              </a:lnSpc>
            </a:pPr>
            <a:r>
              <a:rPr lang="en-US" altLang="zh-CN" sz="2000" i="1" dirty="0">
                <a:solidFill>
                  <a:schemeClr val="accent2"/>
                </a:solidFill>
                <a:ea typeface="宋体" panose="02010600030101010101" pitchFamily="2" charset="-122"/>
              </a:rPr>
              <a:t>Re</a:t>
            </a:r>
            <a:r>
              <a:rPr lang="ro-RO" altLang="zh-CN" sz="2000" i="1" dirty="0">
                <a:solidFill>
                  <a:schemeClr val="accent2"/>
                </a:solidFill>
                <a:ea typeface="宋体" panose="02010600030101010101" pitchFamily="2" charset="-122"/>
              </a:rPr>
              <a:t>zistivitatea este invers proporțională concentrației impurităților dopante</a:t>
            </a:r>
          </a:p>
          <a:p>
            <a:pPr eaLnBrk="1" hangingPunct="1">
              <a:lnSpc>
                <a:spcPct val="90000"/>
              </a:lnSpc>
            </a:pPr>
            <a:r>
              <a:rPr lang="ro-RO" altLang="zh-CN" sz="2000" dirty="0">
                <a:ea typeface="宋体" panose="02010600030101010101" pitchFamily="2" charset="-122"/>
              </a:rPr>
              <a:t>Coeficientul termic al rezistivității SC extrinsec este pozitiv deoarece coeficientul termic al mobilității este negativ</a:t>
            </a:r>
            <a:endParaRPr lang="en-US" altLang="zh-CN" sz="2000" dirty="0">
              <a:ea typeface="宋体" panose="02010600030101010101" pitchFamily="2" charset="-122"/>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584087815"/>
              </p:ext>
            </p:extLst>
          </p:nvPr>
        </p:nvGraphicFramePr>
        <p:xfrm>
          <a:off x="3452837" y="4214640"/>
          <a:ext cx="3707467" cy="1381665"/>
        </p:xfrm>
        <a:graphic>
          <a:graphicData uri="http://schemas.openxmlformats.org/presentationml/2006/ole">
            <mc:AlternateContent xmlns:mc="http://schemas.openxmlformats.org/markup-compatibility/2006">
              <mc:Choice xmlns:v="urn:schemas-microsoft-com:vml" Requires="v">
                <p:oleObj name="Equation" r:id="rId6" imgW="2070100" imgH="736600" progId="Equation.3">
                  <p:embed/>
                </p:oleObj>
              </mc:Choice>
              <mc:Fallback>
                <p:oleObj name="Equation" r:id="rId6" imgW="2070100" imgH="736600" progId="Equation.3">
                  <p:embed/>
                  <p:pic>
                    <p:nvPicPr>
                      <p:cNvPr id="8"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2837" y="4214640"/>
                        <a:ext cx="3707467" cy="1381665"/>
                      </a:xfrm>
                      <a:prstGeom prst="rect">
                        <a:avLst/>
                      </a:prstGeom>
                      <a:noFill/>
                      <a:ln>
                        <a:noFill/>
                      </a:ln>
                      <a:effectLst/>
                    </p:spPr>
                  </p:pic>
                </p:oleObj>
              </mc:Fallback>
            </mc:AlternateContent>
          </a:graphicData>
        </a:graphic>
      </p:graphicFrame>
      <p:sp>
        <p:nvSpPr>
          <p:cNvPr id="9" name="Text Box 6"/>
          <p:cNvSpPr txBox="1">
            <a:spLocks noChangeArrowheads="1"/>
          </p:cNvSpPr>
          <p:nvPr/>
        </p:nvSpPr>
        <p:spPr bwMode="auto">
          <a:xfrm>
            <a:off x="7332182" y="4250711"/>
            <a:ext cx="81996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zh-CN" sz="1950" dirty="0">
                <a:ea typeface="宋体" panose="02010600030101010101" pitchFamily="2" charset="-122"/>
              </a:rPr>
              <a:t> </a:t>
            </a:r>
            <a:r>
              <a:rPr lang="en-US" altLang="zh-CN" sz="1950" i="1" dirty="0">
                <a:ea typeface="宋体" panose="02010600030101010101" pitchFamily="2" charset="-122"/>
              </a:rPr>
              <a:t>n</a:t>
            </a:r>
            <a:r>
              <a:rPr lang="en-US" altLang="zh-CN" sz="1950" dirty="0">
                <a:ea typeface="宋体" panose="02010600030101010101" pitchFamily="2" charset="-122"/>
              </a:rPr>
              <a:t> t</a:t>
            </a:r>
            <a:r>
              <a:rPr lang="ro-RO" altLang="zh-CN" sz="1950" dirty="0">
                <a:ea typeface="宋体" panose="02010600030101010101" pitchFamily="2" charset="-122"/>
              </a:rPr>
              <a:t>ip</a:t>
            </a:r>
            <a:endParaRPr lang="en-US" altLang="zh-CN" sz="1950" dirty="0">
              <a:ea typeface="宋体" panose="02010600030101010101" pitchFamily="2" charset="-122"/>
            </a:endParaRPr>
          </a:p>
          <a:p>
            <a:pPr algn="ctr" eaLnBrk="1" hangingPunct="1">
              <a:spcBef>
                <a:spcPct val="50000"/>
              </a:spcBef>
              <a:buFontTx/>
              <a:buNone/>
            </a:pPr>
            <a:endParaRPr lang="en-US" altLang="zh-CN" sz="1950" dirty="0">
              <a:ea typeface="宋体" panose="02010600030101010101" pitchFamily="2" charset="-122"/>
            </a:endParaRPr>
          </a:p>
          <a:p>
            <a:pPr algn="ctr" eaLnBrk="1" hangingPunct="1">
              <a:spcBef>
                <a:spcPct val="50000"/>
              </a:spcBef>
              <a:buFontTx/>
              <a:buNone/>
            </a:pPr>
            <a:r>
              <a:rPr lang="en-US" altLang="zh-CN" sz="1950" dirty="0">
                <a:ea typeface="宋体" panose="02010600030101010101" pitchFamily="2" charset="-122"/>
              </a:rPr>
              <a:t> </a:t>
            </a:r>
            <a:r>
              <a:rPr lang="en-US" altLang="zh-CN" sz="1950" i="1" dirty="0">
                <a:ea typeface="宋体" panose="02010600030101010101" pitchFamily="2" charset="-122"/>
              </a:rPr>
              <a:t>p</a:t>
            </a:r>
            <a:r>
              <a:rPr lang="en-US" altLang="zh-CN" sz="1950" dirty="0">
                <a:ea typeface="宋体" panose="02010600030101010101" pitchFamily="2" charset="-122"/>
              </a:rPr>
              <a:t> t</a:t>
            </a:r>
            <a:r>
              <a:rPr lang="ro-RO" altLang="zh-CN" sz="1950" dirty="0">
                <a:ea typeface="宋体" panose="02010600030101010101" pitchFamily="2" charset="-122"/>
              </a:rPr>
              <a:t>ip</a:t>
            </a:r>
            <a:endParaRPr lang="en-US" altLang="zh-CN" sz="1950" dirty="0">
              <a:ea typeface="宋体" panose="02010600030101010101" pitchFamily="2" charset="-122"/>
            </a:endParaRPr>
          </a:p>
        </p:txBody>
      </p:sp>
    </p:spTree>
    <p:extLst>
      <p:ext uri="{BB962C8B-B14F-4D97-AF65-F5344CB8AC3E}">
        <p14:creationId xmlns:p14="http://schemas.microsoft.com/office/powerpoint/2010/main" val="3068390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F6BA9829-56EF-4DB4-81C1-E8C646516811}" type="slidenum">
              <a:rPr lang="zh-CN" altLang="en-US" sz="1050"/>
              <a:pPr>
                <a:spcBef>
                  <a:spcPct val="0"/>
                </a:spcBef>
                <a:buFontTx/>
                <a:buNone/>
              </a:pPr>
              <a:t>76</a:t>
            </a:fld>
            <a:endParaRPr lang="zh-CN" altLang="en-US" sz="1050"/>
          </a:p>
        </p:txBody>
      </p:sp>
      <p:sp>
        <p:nvSpPr>
          <p:cNvPr id="93187" name="Rectangle 2"/>
          <p:cNvSpPr>
            <a:spLocks noGrp="1" noChangeArrowheads="1"/>
          </p:cNvSpPr>
          <p:nvPr>
            <p:ph type="title"/>
          </p:nvPr>
        </p:nvSpPr>
        <p:spPr>
          <a:xfrm>
            <a:off x="1331640" y="397670"/>
            <a:ext cx="6830516" cy="857250"/>
          </a:xfrm>
          <a:solidFill>
            <a:srgbClr val="FF66CC"/>
          </a:solidFill>
        </p:spPr>
        <p:txBody>
          <a:bodyPr/>
          <a:lstStyle/>
          <a:p>
            <a:pPr algn="l" eaLnBrk="1" hangingPunct="1"/>
            <a:r>
              <a:rPr lang="en-US" altLang="zh-CN" dirty="0">
                <a:ea typeface="宋体" panose="02010600030101010101" pitchFamily="2" charset="-122"/>
              </a:rPr>
              <a:t>Drift</a:t>
            </a:r>
            <a:r>
              <a:rPr lang="ro-RO" altLang="zh-CN" dirty="0">
                <a:ea typeface="宋体" panose="02010600030101010101" pitchFamily="2" charset="-122"/>
              </a:rPr>
              <a:t>ul și curentul de drift</a:t>
            </a:r>
            <a:endParaRPr lang="en-US" altLang="zh-CN" dirty="0">
              <a:ea typeface="宋体" panose="02010600030101010101" pitchFamily="2" charset="-122"/>
            </a:endParaRPr>
          </a:p>
        </p:txBody>
      </p:sp>
      <p:sp>
        <p:nvSpPr>
          <p:cNvPr id="93188" name="Rectangle 4"/>
          <p:cNvSpPr>
            <a:spLocks noGrp="1" noChangeArrowheads="1"/>
          </p:cNvSpPr>
          <p:nvPr>
            <p:ph type="body" idx="1"/>
          </p:nvPr>
        </p:nvSpPr>
        <p:spPr>
          <a:xfrm>
            <a:off x="457796" y="1618060"/>
            <a:ext cx="7772400" cy="5087540"/>
          </a:xfrm>
          <a:noFill/>
        </p:spPr>
        <p:txBody>
          <a:bodyPr>
            <a:normAutofit/>
          </a:bodyPr>
          <a:lstStyle/>
          <a:p>
            <a:pPr eaLnBrk="1" hangingPunct="1"/>
            <a:r>
              <a:rPr lang="en-US" altLang="zh-CN" sz="2400" dirty="0">
                <a:ea typeface="宋体" panose="02010600030101010101" pitchFamily="2" charset="-122"/>
              </a:rPr>
              <a:t>Re</a:t>
            </a:r>
            <a:r>
              <a:rPr lang="ro-RO" altLang="zh-CN" sz="2400" dirty="0">
                <a:ea typeface="宋体" panose="02010600030101010101" pitchFamily="2" charset="-122"/>
              </a:rPr>
              <a:t>z</a:t>
            </a:r>
            <a:r>
              <a:rPr lang="en-US" altLang="zh-CN" sz="2400" dirty="0" err="1">
                <a:ea typeface="宋体" panose="02010600030101010101" pitchFamily="2" charset="-122"/>
              </a:rPr>
              <a:t>istivit</a:t>
            </a:r>
            <a:r>
              <a:rPr lang="ro-RO" altLang="zh-CN" sz="2400" dirty="0">
                <a:ea typeface="宋体" panose="02010600030101010101" pitchFamily="2" charset="-122"/>
              </a:rPr>
              <a:t>atea SC intrinsec</a:t>
            </a:r>
            <a:endParaRPr lang="en-US" altLang="zh-CN" sz="2400" dirty="0">
              <a:ea typeface="宋体" panose="02010600030101010101" pitchFamily="2" charset="-122"/>
            </a:endParaRPr>
          </a:p>
          <a:p>
            <a:pPr eaLnBrk="1" hangingPunct="1"/>
            <a:endParaRPr lang="en-US" altLang="zh-CN" dirty="0">
              <a:ea typeface="宋体" panose="02010600030101010101" pitchFamily="2" charset="-122"/>
            </a:endParaRPr>
          </a:p>
          <a:p>
            <a:pPr eaLnBrk="1" hangingPunct="1">
              <a:buFontTx/>
              <a:buNone/>
            </a:pPr>
            <a:endParaRPr lang="en-US" altLang="zh-CN" sz="1800" i="1" dirty="0">
              <a:solidFill>
                <a:schemeClr val="accent2"/>
              </a:solidFill>
              <a:ea typeface="宋体" panose="02010600030101010101" pitchFamily="2" charset="-122"/>
            </a:endParaRPr>
          </a:p>
          <a:p>
            <a:pPr eaLnBrk="1" hangingPunct="1">
              <a:buFontTx/>
              <a:buNone/>
            </a:pPr>
            <a:endParaRPr lang="en-US" altLang="zh-CN" sz="1800" i="1" dirty="0">
              <a:solidFill>
                <a:schemeClr val="accent2"/>
              </a:solidFill>
              <a:ea typeface="宋体" panose="02010600030101010101" pitchFamily="2" charset="-122"/>
            </a:endParaRPr>
          </a:p>
          <a:p>
            <a:pPr eaLnBrk="1" hangingPunct="1">
              <a:buFontTx/>
              <a:buNone/>
            </a:pPr>
            <a:endParaRPr lang="en-US" altLang="zh-CN" sz="1800" i="1" dirty="0">
              <a:solidFill>
                <a:schemeClr val="accent2"/>
              </a:solidFill>
              <a:ea typeface="宋体" panose="02010600030101010101" pitchFamily="2" charset="-122"/>
            </a:endParaRPr>
          </a:p>
          <a:p>
            <a:pPr eaLnBrk="1" hangingPunct="1">
              <a:buFontTx/>
              <a:buNone/>
            </a:pPr>
            <a:endParaRPr lang="en-US" altLang="zh-CN" sz="1800" i="1" dirty="0">
              <a:solidFill>
                <a:schemeClr val="accent2"/>
              </a:solidFill>
              <a:ea typeface="宋体" panose="02010600030101010101" pitchFamily="2" charset="-122"/>
            </a:endParaRPr>
          </a:p>
          <a:p>
            <a:pPr eaLnBrk="1" hangingPunct="1">
              <a:buFontTx/>
              <a:buNone/>
            </a:pPr>
            <a:r>
              <a:rPr lang="en-US" altLang="zh-CN" sz="2400" i="1" dirty="0">
                <a:solidFill>
                  <a:schemeClr val="accent2"/>
                </a:solidFill>
                <a:ea typeface="宋体" panose="02010600030101010101" pitchFamily="2" charset="-122"/>
              </a:rPr>
              <a:t>* Re</a:t>
            </a:r>
            <a:r>
              <a:rPr lang="ro-RO" altLang="zh-CN" sz="2400" i="1" dirty="0">
                <a:solidFill>
                  <a:schemeClr val="accent2"/>
                </a:solidFill>
                <a:ea typeface="宋体" panose="02010600030101010101" pitchFamily="2" charset="-122"/>
              </a:rPr>
              <a:t>z</a:t>
            </a:r>
            <a:r>
              <a:rPr lang="en-US" altLang="zh-CN" sz="2400" i="1" dirty="0" err="1">
                <a:solidFill>
                  <a:schemeClr val="accent2"/>
                </a:solidFill>
                <a:ea typeface="宋体" panose="02010600030101010101" pitchFamily="2" charset="-122"/>
              </a:rPr>
              <a:t>istivit</a:t>
            </a:r>
            <a:r>
              <a:rPr lang="ro-RO" altLang="zh-CN" sz="2400" i="1" dirty="0">
                <a:solidFill>
                  <a:schemeClr val="accent2"/>
                </a:solidFill>
                <a:ea typeface="宋体" panose="02010600030101010101" pitchFamily="2" charset="-122"/>
              </a:rPr>
              <a:t>atea este invers proporțională concentrațiilor purtătorilor de sarcină ai SC intrinsec</a:t>
            </a:r>
            <a:r>
              <a:rPr lang="en-US" altLang="zh-CN" sz="2400" i="1" dirty="0">
                <a:solidFill>
                  <a:schemeClr val="accent2"/>
                </a:solidFill>
                <a:ea typeface="宋体" panose="02010600030101010101" pitchFamily="2" charset="-122"/>
              </a:rPr>
              <a:t>.</a:t>
            </a:r>
          </a:p>
          <a:p>
            <a:pPr eaLnBrk="1" hangingPunct="1"/>
            <a:r>
              <a:rPr lang="ro-RO" altLang="zh-CN" sz="2400" dirty="0">
                <a:ea typeface="宋体" panose="02010600030101010101" pitchFamily="2" charset="-122"/>
              </a:rPr>
              <a:t>Coeficientul termic </a:t>
            </a:r>
            <a:r>
              <a:rPr lang="en-US" altLang="zh-CN" sz="2400" dirty="0">
                <a:ea typeface="宋体" panose="02010600030101010101" pitchFamily="2" charset="-122"/>
              </a:rPr>
              <a:t>(TC)</a:t>
            </a:r>
            <a:r>
              <a:rPr lang="ro-RO" altLang="zh-CN" sz="2400" dirty="0">
                <a:ea typeface="宋体" panose="02010600030101010101" pitchFamily="2" charset="-122"/>
              </a:rPr>
              <a:t> </a:t>
            </a:r>
          </a:p>
          <a:p>
            <a:pPr eaLnBrk="1" hangingPunct="1"/>
            <a:r>
              <a:rPr lang="ro-RO" altLang="zh-CN" sz="2400" dirty="0">
                <a:ea typeface="宋体" panose="02010600030101010101" pitchFamily="2" charset="-122"/>
              </a:rPr>
              <a:t>Coeficientul termic al rezistivității SC intrinsec este negativ, deoarece coeficientul termic al mobilității este pozitiv</a:t>
            </a:r>
            <a:r>
              <a:rPr lang="en-US" altLang="zh-CN" sz="2400" dirty="0">
                <a:ea typeface="宋体" panose="02010600030101010101" pitchFamily="2" charset="-122"/>
              </a:rPr>
              <a:t>. </a:t>
            </a:r>
          </a:p>
          <a:p>
            <a:pPr eaLnBrk="1" hangingPunct="1"/>
            <a:endParaRPr lang="zh-CN" altLang="en-US" dirty="0">
              <a:ea typeface="宋体" panose="02010600030101010101" pitchFamily="2" charset="-122"/>
            </a:endParaRPr>
          </a:p>
        </p:txBody>
      </p:sp>
      <p:graphicFrame>
        <p:nvGraphicFramePr>
          <p:cNvPr id="93189" name="Object 5"/>
          <p:cNvGraphicFramePr>
            <a:graphicFrameLocks noChangeAspect="1"/>
          </p:cNvGraphicFramePr>
          <p:nvPr>
            <p:extLst>
              <p:ext uri="{D42A27DB-BD31-4B8C-83A1-F6EECF244321}">
                <p14:modId xmlns:p14="http://schemas.microsoft.com/office/powerpoint/2010/main" val="3409379758"/>
              </p:ext>
            </p:extLst>
          </p:nvPr>
        </p:nvGraphicFramePr>
        <p:xfrm>
          <a:off x="479400" y="2400300"/>
          <a:ext cx="7998557" cy="1075135"/>
        </p:xfrm>
        <a:graphic>
          <a:graphicData uri="http://schemas.openxmlformats.org/presentationml/2006/ole">
            <mc:AlternateContent xmlns:mc="http://schemas.openxmlformats.org/markup-compatibility/2006">
              <mc:Choice xmlns:v="urn:schemas-microsoft-com:vml" Requires="v">
                <p:oleObj name="Equation" r:id="rId2" imgW="2336800" imgH="355600" progId="Equation.3">
                  <p:embed/>
                </p:oleObj>
              </mc:Choice>
              <mc:Fallback>
                <p:oleObj name="Equation" r:id="rId2" imgW="2336800" imgH="355600" progId="Equation.3">
                  <p:embed/>
                  <p:pic>
                    <p:nvPicPr>
                      <p:cNvPr id="9318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00" y="2400300"/>
                        <a:ext cx="7998557" cy="1075135"/>
                      </a:xfrm>
                      <a:prstGeom prst="rect">
                        <a:avLst/>
                      </a:prstGeom>
                      <a:noFill/>
                      <a:ln>
                        <a:noFill/>
                      </a:ln>
                      <a:effectLst/>
                    </p:spPr>
                  </p:pic>
                </p:oleObj>
              </mc:Fallback>
            </mc:AlternateContent>
          </a:graphicData>
        </a:graphic>
      </p:graphicFrame>
      <p:graphicFrame>
        <p:nvGraphicFramePr>
          <p:cNvPr id="93190" name="Object 6"/>
          <p:cNvGraphicFramePr>
            <a:graphicFrameLocks noChangeAspect="1"/>
          </p:cNvGraphicFramePr>
          <p:nvPr/>
        </p:nvGraphicFramePr>
        <p:xfrm>
          <a:off x="7002066" y="3475435"/>
          <a:ext cx="266700" cy="400050"/>
        </p:xfrm>
        <a:graphic>
          <a:graphicData uri="http://schemas.openxmlformats.org/presentationml/2006/ole">
            <mc:AlternateContent xmlns:mc="http://schemas.openxmlformats.org/markup-compatibility/2006">
              <mc:Choice xmlns:v="urn:schemas-microsoft-com:vml" Requires="v">
                <p:oleObj name="Equation" r:id="rId4" imgW="152334" imgH="228501" progId="Equation.3">
                  <p:embed/>
                </p:oleObj>
              </mc:Choice>
              <mc:Fallback>
                <p:oleObj name="Equation" r:id="rId4" imgW="152334" imgH="228501" progId="Equation.3">
                  <p:embed/>
                  <p:pic>
                    <p:nvPicPr>
                      <p:cNvPr id="931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2066" y="3475435"/>
                        <a:ext cx="266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609314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04F0CC7D-BC04-47E8-A566-B6CE4F713C53}" type="slidenum">
              <a:rPr lang="zh-CN" altLang="en-US" sz="1050"/>
              <a:pPr>
                <a:spcBef>
                  <a:spcPct val="0"/>
                </a:spcBef>
                <a:buFontTx/>
                <a:buNone/>
              </a:pPr>
              <a:t>77</a:t>
            </a:fld>
            <a:endParaRPr lang="zh-CN" altLang="en-US" sz="1050"/>
          </a:p>
        </p:txBody>
      </p:sp>
      <p:sp>
        <p:nvSpPr>
          <p:cNvPr id="94211" name="Rectangle 2"/>
          <p:cNvSpPr>
            <a:spLocks noGrp="1" noChangeArrowheads="1"/>
          </p:cNvSpPr>
          <p:nvPr>
            <p:ph type="title"/>
          </p:nvPr>
        </p:nvSpPr>
        <p:spPr>
          <a:xfrm>
            <a:off x="611560" y="136162"/>
            <a:ext cx="8170440" cy="857250"/>
          </a:xfrm>
          <a:solidFill>
            <a:srgbClr val="FF66CC"/>
          </a:solidFill>
        </p:spPr>
        <p:txBody>
          <a:bodyPr/>
          <a:lstStyle/>
          <a:p>
            <a:pPr algn="l" eaLnBrk="1" hangingPunct="1"/>
            <a:r>
              <a:rPr lang="en-US" altLang="zh-CN" dirty="0" err="1">
                <a:ea typeface="宋体" panose="02010600030101010101" pitchFamily="2" charset="-122"/>
              </a:rPr>
              <a:t>Dif</a:t>
            </a:r>
            <a:r>
              <a:rPr lang="ro-RO" altLang="zh-CN" dirty="0">
                <a:ea typeface="宋体" panose="02010600030101010101" pitchFamily="2" charset="-122"/>
              </a:rPr>
              <a:t>uzia și curentul de difuzie</a:t>
            </a:r>
            <a:endParaRPr lang="en-US" altLang="zh-CN" dirty="0">
              <a:ea typeface="宋体" panose="02010600030101010101" pitchFamily="2" charset="-122"/>
            </a:endParaRPr>
          </a:p>
        </p:txBody>
      </p:sp>
      <p:sp>
        <p:nvSpPr>
          <p:cNvPr id="94212" name="Rectangle 4"/>
          <p:cNvSpPr>
            <a:spLocks noGrp="1" noChangeArrowheads="1"/>
          </p:cNvSpPr>
          <p:nvPr>
            <p:ph type="body" idx="1"/>
          </p:nvPr>
        </p:nvSpPr>
        <p:spPr>
          <a:xfrm>
            <a:off x="971600" y="1003533"/>
            <a:ext cx="5829300" cy="553259"/>
          </a:xfrm>
          <a:noFill/>
        </p:spPr>
        <p:txBody>
          <a:bodyPr/>
          <a:lstStyle/>
          <a:p>
            <a:pPr eaLnBrk="1" hangingPunct="1"/>
            <a:r>
              <a:rPr lang="en-US" altLang="zh-CN" dirty="0" err="1">
                <a:ea typeface="宋体" panose="02010600030101010101" pitchFamily="2" charset="-122"/>
              </a:rPr>
              <a:t>difu</a:t>
            </a:r>
            <a:r>
              <a:rPr lang="ro-RO" altLang="zh-CN" dirty="0">
                <a:ea typeface="宋体" panose="02010600030101010101" pitchFamily="2" charset="-122"/>
              </a:rPr>
              <a:t>zia</a:t>
            </a:r>
            <a:endParaRPr lang="en-US" altLang="zh-CN" dirty="0">
              <a:ea typeface="宋体" panose="02010600030101010101" pitchFamily="2" charset="-122"/>
            </a:endParaRPr>
          </a:p>
        </p:txBody>
      </p:sp>
      <p:pic>
        <p:nvPicPr>
          <p:cNvPr id="94213" name="Picture 7" descr="c:\ch03_conv\sedr42021_034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695671"/>
            <a:ext cx="2984751" cy="315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61" y="5364513"/>
            <a:ext cx="2453879" cy="143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7940" y="5364513"/>
            <a:ext cx="2386013" cy="146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01490" y="5354392"/>
            <a:ext cx="265033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7"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17907" y="5354392"/>
            <a:ext cx="2641997"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8"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5292" y="1709060"/>
            <a:ext cx="4645296" cy="313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384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270E1013-C0CD-4354-BC07-4C8B32961F9C}" type="slidenum">
              <a:rPr lang="zh-CN" altLang="en-US" sz="1050"/>
              <a:pPr>
                <a:spcBef>
                  <a:spcPct val="0"/>
                </a:spcBef>
                <a:buFontTx/>
                <a:buNone/>
              </a:pPr>
              <a:t>78</a:t>
            </a:fld>
            <a:endParaRPr lang="zh-CN" altLang="en-US" sz="1050"/>
          </a:p>
        </p:txBody>
      </p:sp>
      <p:sp>
        <p:nvSpPr>
          <p:cNvPr id="96259" name="Rectangle 2"/>
          <p:cNvSpPr>
            <a:spLocks noGrp="1" noChangeArrowheads="1"/>
          </p:cNvSpPr>
          <p:nvPr>
            <p:ph type="title"/>
          </p:nvPr>
        </p:nvSpPr>
        <p:spPr>
          <a:xfrm>
            <a:off x="1600200" y="323850"/>
            <a:ext cx="6427662" cy="857250"/>
          </a:xfrm>
          <a:solidFill>
            <a:srgbClr val="FF66CC"/>
          </a:solidFill>
        </p:spPr>
        <p:txBody>
          <a:bodyPr>
            <a:normAutofit fontScale="90000"/>
          </a:bodyPr>
          <a:lstStyle/>
          <a:p>
            <a:pPr algn="l" eaLnBrk="1" hangingPunct="1"/>
            <a:r>
              <a:rPr lang="en-US" altLang="zh-CN" dirty="0" err="1">
                <a:ea typeface="宋体" panose="02010600030101010101" pitchFamily="2" charset="-122"/>
              </a:rPr>
              <a:t>Difu</a:t>
            </a:r>
            <a:r>
              <a:rPr lang="ro-RO" altLang="zh-CN" dirty="0">
                <a:ea typeface="宋体" panose="02010600030101010101" pitchFamily="2" charset="-122"/>
              </a:rPr>
              <a:t>zia și curentul de difuzie</a:t>
            </a:r>
            <a:endParaRPr lang="en-US" altLang="zh-CN" dirty="0">
              <a:ea typeface="宋体" panose="02010600030101010101" pitchFamily="2" charset="-122"/>
            </a:endParaRPr>
          </a:p>
        </p:txBody>
      </p:sp>
      <p:sp>
        <p:nvSpPr>
          <p:cNvPr id="96260" name="Rectangle 4"/>
          <p:cNvSpPr>
            <a:spLocks noGrp="1" noChangeArrowheads="1"/>
          </p:cNvSpPr>
          <p:nvPr>
            <p:ph type="body" idx="1"/>
          </p:nvPr>
        </p:nvSpPr>
        <p:spPr>
          <a:xfrm>
            <a:off x="3054129" y="1417735"/>
            <a:ext cx="5936475" cy="1939257"/>
          </a:xfrm>
          <a:noFill/>
        </p:spPr>
        <p:txBody>
          <a:bodyPr>
            <a:normAutofit/>
          </a:bodyPr>
          <a:lstStyle/>
          <a:p>
            <a:pPr eaLnBrk="1" hangingPunct="1">
              <a:lnSpc>
                <a:spcPct val="90000"/>
              </a:lnSpc>
              <a:buFontTx/>
              <a:buNone/>
            </a:pPr>
            <a:r>
              <a:rPr lang="ro-RO" altLang="zh-CN" sz="2800" dirty="0">
                <a:ea typeface="宋体" panose="02010600030101010101" pitchFamily="2" charset="-122"/>
              </a:rPr>
              <a:t>unde</a:t>
            </a:r>
            <a:r>
              <a:rPr lang="en-US" altLang="zh-CN" sz="2800" dirty="0">
                <a:ea typeface="宋体" panose="02010600030101010101" pitchFamily="2" charset="-122"/>
              </a:rPr>
              <a:t>                </a:t>
            </a:r>
            <a:r>
              <a:rPr lang="ro-RO" altLang="zh-CN" sz="2800" dirty="0">
                <a:ea typeface="宋体" panose="02010600030101010101" pitchFamily="2" charset="-122"/>
              </a:rPr>
              <a:t> </a:t>
            </a:r>
            <a:r>
              <a:rPr lang="en-US" altLang="zh-CN" sz="2800" dirty="0">
                <a:ea typeface="宋体" panose="02010600030101010101" pitchFamily="2" charset="-122"/>
              </a:rPr>
              <a:t> </a:t>
            </a:r>
            <a:r>
              <a:rPr lang="ro-RO" altLang="zh-CN" sz="2800" dirty="0">
                <a:ea typeface="宋体" panose="02010600030101010101" pitchFamily="2" charset="-122"/>
              </a:rPr>
              <a:t>sunt constantele de difuziune ale golurilor și electronilor</a:t>
            </a:r>
            <a:r>
              <a:rPr lang="en-US" altLang="zh-CN" sz="2800" dirty="0">
                <a:ea typeface="宋体" panose="02010600030101010101" pitchFamily="2" charset="-122"/>
              </a:rPr>
              <a:t>.</a:t>
            </a:r>
          </a:p>
          <a:p>
            <a:pPr eaLnBrk="1" hangingPunct="1">
              <a:lnSpc>
                <a:spcPct val="90000"/>
              </a:lnSpc>
              <a:buFontTx/>
              <a:buNone/>
            </a:pPr>
            <a:r>
              <a:rPr lang="en-US" altLang="zh-CN" sz="2400" i="1" dirty="0">
                <a:solidFill>
                  <a:schemeClr val="accent2"/>
                </a:solidFill>
                <a:ea typeface="宋体" panose="02010600030101010101" pitchFamily="2" charset="-122"/>
              </a:rPr>
              <a:t>* </a:t>
            </a:r>
            <a:r>
              <a:rPr lang="ro-RO" altLang="zh-CN" sz="2400" i="1" dirty="0">
                <a:solidFill>
                  <a:schemeClr val="accent2"/>
                </a:solidFill>
                <a:ea typeface="宋体" panose="02010600030101010101" pitchFamily="2" charset="-122"/>
              </a:rPr>
              <a:t>Densitatea curentului de difuzie este proporțională înclinării (pantei) curbei de concentrații, sau gradientului concentrației.</a:t>
            </a:r>
            <a:endParaRPr lang="en-US" altLang="zh-CN" sz="2400" i="1" dirty="0">
              <a:solidFill>
                <a:schemeClr val="accent2"/>
              </a:solidFill>
              <a:ea typeface="宋体" panose="02010600030101010101" pitchFamily="2" charset="-122"/>
            </a:endParaRPr>
          </a:p>
        </p:txBody>
      </p:sp>
      <p:graphicFrame>
        <p:nvGraphicFramePr>
          <p:cNvPr id="96261" name="Object 5"/>
          <p:cNvGraphicFramePr>
            <a:graphicFrameLocks noChangeAspect="1"/>
          </p:cNvGraphicFramePr>
          <p:nvPr>
            <p:extLst>
              <p:ext uri="{D42A27DB-BD31-4B8C-83A1-F6EECF244321}">
                <p14:modId xmlns:p14="http://schemas.microsoft.com/office/powerpoint/2010/main" val="2375714256"/>
              </p:ext>
            </p:extLst>
          </p:nvPr>
        </p:nvGraphicFramePr>
        <p:xfrm>
          <a:off x="395536" y="1458380"/>
          <a:ext cx="2611239" cy="1511770"/>
        </p:xfrm>
        <a:graphic>
          <a:graphicData uri="http://schemas.openxmlformats.org/presentationml/2006/ole">
            <mc:AlternateContent xmlns:mc="http://schemas.openxmlformats.org/markup-compatibility/2006">
              <mc:Choice xmlns:v="urn:schemas-microsoft-com:vml" Requires="v">
                <p:oleObj name="Equation" r:id="rId2" imgW="1155700" imgH="812800" progId="Equation.3">
                  <p:embed/>
                </p:oleObj>
              </mc:Choice>
              <mc:Fallback>
                <p:oleObj name="Equation" r:id="rId2" imgW="1155700" imgH="812800" progId="Equation.3">
                  <p:embed/>
                  <p:pic>
                    <p:nvPicPr>
                      <p:cNvPr id="96261"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58380"/>
                        <a:ext cx="2611239" cy="1511770"/>
                      </a:xfrm>
                      <a:prstGeom prst="rect">
                        <a:avLst/>
                      </a:prstGeom>
                      <a:noFill/>
                      <a:ln>
                        <a:noFill/>
                      </a:ln>
                      <a:effectLst/>
                    </p:spPr>
                  </p:pic>
                </p:oleObj>
              </mc:Fallback>
            </mc:AlternateContent>
          </a:graphicData>
        </a:graphic>
      </p:graphicFrame>
      <p:graphicFrame>
        <p:nvGraphicFramePr>
          <p:cNvPr id="96262" name="Object 6"/>
          <p:cNvGraphicFramePr>
            <a:graphicFrameLocks noChangeAspect="1"/>
          </p:cNvGraphicFramePr>
          <p:nvPr>
            <p:extLst>
              <p:ext uri="{D42A27DB-BD31-4B8C-83A1-F6EECF244321}">
                <p14:modId xmlns:p14="http://schemas.microsoft.com/office/powerpoint/2010/main" val="2206206549"/>
              </p:ext>
            </p:extLst>
          </p:nvPr>
        </p:nvGraphicFramePr>
        <p:xfrm>
          <a:off x="3923928" y="1340768"/>
          <a:ext cx="1378359" cy="561754"/>
        </p:xfrm>
        <a:graphic>
          <a:graphicData uri="http://schemas.openxmlformats.org/presentationml/2006/ole">
            <mc:AlternateContent xmlns:mc="http://schemas.openxmlformats.org/markup-compatibility/2006">
              <mc:Choice xmlns:v="urn:schemas-microsoft-com:vml" Requires="v">
                <p:oleObj name="Equation" r:id="rId4" imgW="444307" imgH="241195" progId="Equation.3">
                  <p:embed/>
                </p:oleObj>
              </mc:Choice>
              <mc:Fallback>
                <p:oleObj name="Equation" r:id="rId4" imgW="444307" imgH="241195" progId="Equation.3">
                  <p:embed/>
                  <p:pic>
                    <p:nvPicPr>
                      <p:cNvPr id="9626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1340768"/>
                        <a:ext cx="1378359" cy="561754"/>
                      </a:xfrm>
                      <a:prstGeom prst="rect">
                        <a:avLst/>
                      </a:prstGeom>
                      <a:noFill/>
                      <a:ln>
                        <a:noFill/>
                      </a:ln>
                      <a:effectLst/>
                    </p:spPr>
                  </p:pic>
                </p:oleObj>
              </mc:Fallback>
            </mc:AlternateContent>
          </a:graphicData>
        </a:graphic>
      </p:graphicFrame>
      <p:pic>
        <p:nvPicPr>
          <p:cNvPr id="7"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3321612"/>
            <a:ext cx="4238850" cy="255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4914371"/>
            <a:ext cx="5148064" cy="185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83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Номер слайда 6"/>
          <p:cNvSpPr>
            <a:spLocks noGrp="1"/>
          </p:cNvSpPr>
          <p:nvPr>
            <p:ph type="sldNum" sz="quarter" idx="11"/>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0B549CCD-C1B4-4E87-B046-7758E2A0D8BD}" type="slidenum">
              <a:rPr lang="en-US" altLang="ru-RU" sz="1050"/>
              <a:pPr>
                <a:spcBef>
                  <a:spcPct val="0"/>
                </a:spcBef>
                <a:buFontTx/>
                <a:buNone/>
              </a:pPr>
              <a:t>79</a:t>
            </a:fld>
            <a:endParaRPr lang="en-US" altLang="ru-RU" sz="1050"/>
          </a:p>
        </p:txBody>
      </p:sp>
      <p:sp>
        <p:nvSpPr>
          <p:cNvPr id="99331" name="AutoShape 10"/>
          <p:cNvSpPr>
            <a:spLocks noChangeArrowheads="1"/>
          </p:cNvSpPr>
          <p:nvPr/>
        </p:nvSpPr>
        <p:spPr bwMode="auto">
          <a:xfrm>
            <a:off x="5220072" y="3029803"/>
            <a:ext cx="3536147" cy="90325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ru-RU" altLang="en-US" sz="1800"/>
          </a:p>
        </p:txBody>
      </p:sp>
      <p:sp>
        <p:nvSpPr>
          <p:cNvPr id="99332" name="AutoShape 9"/>
          <p:cNvSpPr>
            <a:spLocks noChangeArrowheads="1"/>
          </p:cNvSpPr>
          <p:nvPr/>
        </p:nvSpPr>
        <p:spPr bwMode="auto">
          <a:xfrm>
            <a:off x="1306788" y="3055144"/>
            <a:ext cx="3121196" cy="773906"/>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ru-RU" altLang="en-US" sz="1800"/>
          </a:p>
        </p:txBody>
      </p:sp>
      <p:sp>
        <p:nvSpPr>
          <p:cNvPr id="99333" name="Rectangle 2"/>
          <p:cNvSpPr>
            <a:spLocks noGrp="1" noChangeArrowheads="1"/>
          </p:cNvSpPr>
          <p:nvPr>
            <p:ph type="title"/>
          </p:nvPr>
        </p:nvSpPr>
        <p:spPr/>
        <p:txBody>
          <a:bodyPr>
            <a:normAutofit fontScale="90000"/>
          </a:bodyPr>
          <a:lstStyle/>
          <a:p>
            <a:pPr eaLnBrk="1" hangingPunct="1"/>
            <a:r>
              <a:rPr lang="en-US" altLang="ru-RU"/>
              <a:t>Ex</a:t>
            </a:r>
            <a:r>
              <a:rPr lang="ro-RO" altLang="ru-RU"/>
              <a:t>emplu</a:t>
            </a:r>
            <a:r>
              <a:rPr lang="en-US" altLang="ru-RU"/>
              <a:t>: </a:t>
            </a:r>
            <a:r>
              <a:rPr lang="ro-RO" altLang="ru-RU"/>
              <a:t>Profil de densitate a sarcinilor </a:t>
            </a:r>
            <a:r>
              <a:rPr lang="en-US" altLang="ru-RU"/>
              <a:t> Lini</a:t>
            </a:r>
            <a:r>
              <a:rPr lang="ro-RO" altLang="ru-RU"/>
              <a:t>a</a:t>
            </a:r>
            <a:r>
              <a:rPr lang="en-US" altLang="ru-RU"/>
              <a:t>r vs N</a:t>
            </a:r>
            <a:r>
              <a:rPr lang="ro-RO" altLang="ru-RU"/>
              <a:t>e</a:t>
            </a:r>
            <a:r>
              <a:rPr lang="en-US" altLang="ru-RU"/>
              <a:t>l</a:t>
            </a:r>
            <a:r>
              <a:rPr lang="ro-RO" altLang="ru-RU"/>
              <a:t>inia</a:t>
            </a:r>
            <a:r>
              <a:rPr lang="en-US" altLang="ru-RU"/>
              <a:t>r</a:t>
            </a:r>
          </a:p>
        </p:txBody>
      </p:sp>
      <p:sp>
        <p:nvSpPr>
          <p:cNvPr id="99334" name="AutoShape 3"/>
          <p:cNvSpPr>
            <a:spLocks noGrp="1" noChangeAspect="1" noChangeArrowheads="1"/>
          </p:cNvSpPr>
          <p:nvPr>
            <p:ph type="body" sz="half" idx="1"/>
          </p:nvPr>
        </p:nvSpPr>
        <p:spPr>
          <a:xfrm>
            <a:off x="354344" y="4365104"/>
            <a:ext cx="8784976" cy="971550"/>
          </a:xfrm>
        </p:spPr>
        <p:txBody>
          <a:bodyPr/>
          <a:lstStyle/>
          <a:p>
            <a:pPr marL="0" indent="0">
              <a:buNone/>
            </a:pPr>
            <a:r>
              <a:rPr lang="ro-RO" altLang="ru-RU" dirty="0"/>
              <a:t>Profilul liniar a densității sarcinilor înseamnă un curent de difuziune constant, pe când un profil neliniar al concentrației sarcinilor înseamnă curent de difuziune variat</a:t>
            </a:r>
            <a:endParaRPr lang="en-US" altLang="ru-RU" dirty="0"/>
          </a:p>
        </p:txBody>
      </p:sp>
      <p:graphicFrame>
        <p:nvGraphicFramePr>
          <p:cNvPr id="99335" name="Object 6"/>
          <p:cNvGraphicFramePr>
            <a:graphicFrameLocks noChangeAspect="1"/>
          </p:cNvGraphicFramePr>
          <p:nvPr>
            <p:extLst>
              <p:ext uri="{D42A27DB-BD31-4B8C-83A1-F6EECF244321}">
                <p14:modId xmlns:p14="http://schemas.microsoft.com/office/powerpoint/2010/main" val="1928980618"/>
              </p:ext>
            </p:extLst>
          </p:nvPr>
        </p:nvGraphicFramePr>
        <p:xfrm>
          <a:off x="1592538" y="3087327"/>
          <a:ext cx="2171700" cy="542925"/>
        </p:xfrm>
        <a:graphic>
          <a:graphicData uri="http://schemas.openxmlformats.org/presentationml/2006/ole">
            <mc:AlternateContent xmlns:mc="http://schemas.openxmlformats.org/markup-compatibility/2006">
              <mc:Choice xmlns:v="urn:schemas-microsoft-com:vml" Requires="v">
                <p:oleObj name="Equation" r:id="rId3" imgW="2895600" imgH="723900" progId="Equation.3">
                  <p:embed/>
                </p:oleObj>
              </mc:Choice>
              <mc:Fallback>
                <p:oleObj name="Equation" r:id="rId3" imgW="2895600" imgH="723900" progId="Equation.3">
                  <p:embed/>
                  <p:pic>
                    <p:nvPicPr>
                      <p:cNvPr id="99335"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538" y="3087327"/>
                        <a:ext cx="217170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336" name="Object 7"/>
          <p:cNvGraphicFramePr>
            <a:graphicFrameLocks noChangeAspect="1"/>
          </p:cNvGraphicFramePr>
          <p:nvPr>
            <p:extLst>
              <p:ext uri="{D42A27DB-BD31-4B8C-83A1-F6EECF244321}">
                <p14:modId xmlns:p14="http://schemas.microsoft.com/office/powerpoint/2010/main" val="3768079590"/>
              </p:ext>
            </p:extLst>
          </p:nvPr>
        </p:nvGraphicFramePr>
        <p:xfrm>
          <a:off x="5772150" y="3116461"/>
          <a:ext cx="2686050" cy="600075"/>
        </p:xfrm>
        <a:graphic>
          <a:graphicData uri="http://schemas.openxmlformats.org/presentationml/2006/ole">
            <mc:AlternateContent xmlns:mc="http://schemas.openxmlformats.org/markup-compatibility/2006">
              <mc:Choice xmlns:v="urn:schemas-microsoft-com:vml" Requires="v">
                <p:oleObj name="Equation" r:id="rId5" imgW="3581400" imgH="800100" progId="Equation.3">
                  <p:embed/>
                </p:oleObj>
              </mc:Choice>
              <mc:Fallback>
                <p:oleObj name="Equation" r:id="rId5" imgW="3581400" imgH="800100" progId="Equation.3">
                  <p:embed/>
                  <p:pic>
                    <p:nvPicPr>
                      <p:cNvPr id="99336"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150" y="3116461"/>
                        <a:ext cx="26860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933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1492448"/>
            <a:ext cx="3843470" cy="135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8"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7078" y="1516954"/>
            <a:ext cx="3869142" cy="13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39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539750" y="476250"/>
            <a:ext cx="8280400" cy="4114800"/>
          </a:xfrm>
        </p:spPr>
        <p:txBody>
          <a:bodyPr/>
          <a:lstStyle/>
          <a:p>
            <a:pPr marL="0" indent="0">
              <a:buFontTx/>
              <a:buNone/>
            </a:pPr>
            <a:r>
              <a:rPr lang="ro-RO" altLang="en-US" sz="3000" u="sng" dirty="0"/>
              <a:t>Î</a:t>
            </a:r>
            <a:r>
              <a:rPr lang="en-US" altLang="en-US" sz="3000" u="sng" dirty="0"/>
              <a:t>n </a:t>
            </a:r>
            <a:r>
              <a:rPr lang="en-US" altLang="en-US" sz="3000" u="sng" dirty="0" err="1"/>
              <a:t>semiconductoare</a:t>
            </a:r>
            <a:r>
              <a:rPr lang="en-US" altLang="en-US" sz="3000" u="sng" dirty="0"/>
              <a:t>, </a:t>
            </a:r>
            <a:r>
              <a:rPr lang="en-US" altLang="en-US" sz="3000" u="sng" dirty="0" err="1"/>
              <a:t>conductivitatea</a:t>
            </a:r>
            <a:r>
              <a:rPr lang="en-US" altLang="en-US" sz="3000" u="sng" dirty="0"/>
              <a:t> </a:t>
            </a:r>
            <a:r>
              <a:rPr lang="en-US" altLang="en-US" sz="3000" u="sng" dirty="0" err="1"/>
              <a:t>cre</a:t>
            </a:r>
            <a:r>
              <a:rPr lang="ro-RO" altLang="en-US" sz="3000" u="sng" dirty="0"/>
              <a:t>ș</a:t>
            </a:r>
            <a:r>
              <a:rPr lang="en-US" altLang="en-US" sz="3000" u="sng" dirty="0" err="1"/>
              <a:t>te</a:t>
            </a:r>
            <a:r>
              <a:rPr lang="en-US" altLang="en-US" sz="3000" u="sng" dirty="0"/>
              <a:t> </a:t>
            </a:r>
            <a:r>
              <a:rPr lang="en-US" altLang="en-US" sz="3000" u="sng" dirty="0" err="1"/>
              <a:t>puternic</a:t>
            </a:r>
            <a:r>
              <a:rPr lang="en-US" altLang="en-US" sz="3000" u="sng" dirty="0"/>
              <a:t> cu </a:t>
            </a:r>
            <a:r>
              <a:rPr lang="en-US" altLang="en-US" sz="3000" u="sng" dirty="0" err="1"/>
              <a:t>temperatura</a:t>
            </a:r>
            <a:r>
              <a:rPr lang="en-US" altLang="en-US" sz="3000" dirty="0"/>
              <a:t>. La </a:t>
            </a:r>
            <a:r>
              <a:rPr lang="en-US" altLang="en-US" sz="3000" dirty="0" err="1"/>
              <a:t>temperaturi</a:t>
            </a:r>
            <a:r>
              <a:rPr lang="en-US" altLang="en-US" sz="3000" dirty="0"/>
              <a:t> </a:t>
            </a:r>
            <a:r>
              <a:rPr lang="en-US" altLang="en-US" sz="3000" dirty="0" err="1"/>
              <a:t>foarte</a:t>
            </a:r>
            <a:r>
              <a:rPr lang="en-US" altLang="en-US" sz="3000" dirty="0"/>
              <a:t> </a:t>
            </a:r>
            <a:r>
              <a:rPr lang="en-US" altLang="en-US" sz="3000" dirty="0" err="1"/>
              <a:t>joase</a:t>
            </a:r>
            <a:r>
              <a:rPr lang="en-US" altLang="en-US" sz="3000" dirty="0"/>
              <a:t>, </a:t>
            </a:r>
            <a:r>
              <a:rPr lang="en-US" altLang="en-US" sz="3000" dirty="0" err="1"/>
              <a:t>semiconductoarele</a:t>
            </a:r>
            <a:r>
              <a:rPr lang="en-US" altLang="en-US" sz="3000" dirty="0"/>
              <a:t> </a:t>
            </a:r>
            <a:r>
              <a:rPr lang="en-US" altLang="en-US" sz="3000" dirty="0" err="1"/>
              <a:t>sunt</a:t>
            </a:r>
            <a:r>
              <a:rPr lang="en-US" altLang="en-US" sz="3000" dirty="0"/>
              <a:t> </a:t>
            </a:r>
            <a:r>
              <a:rPr lang="en-US" altLang="en-US" sz="3000" dirty="0" err="1"/>
              <a:t>izolatoare</a:t>
            </a:r>
            <a:r>
              <a:rPr lang="en-US" altLang="en-US" sz="3000" dirty="0"/>
              <a:t>, </a:t>
            </a:r>
            <a:r>
              <a:rPr lang="en-US" altLang="en-US" sz="3000" dirty="0" err="1"/>
              <a:t>iar</a:t>
            </a:r>
            <a:r>
              <a:rPr lang="en-US" altLang="en-US" sz="3000" dirty="0"/>
              <a:t> la </a:t>
            </a:r>
            <a:r>
              <a:rPr lang="en-US" altLang="en-US" sz="3000" dirty="0" err="1"/>
              <a:t>temperaturi</a:t>
            </a:r>
            <a:r>
              <a:rPr lang="en-US" altLang="en-US" sz="3000" dirty="0"/>
              <a:t> </a:t>
            </a:r>
            <a:r>
              <a:rPr lang="en-US" altLang="en-US" sz="3000" dirty="0" err="1"/>
              <a:t>ridicate</a:t>
            </a:r>
            <a:r>
              <a:rPr lang="en-US" altLang="en-US" sz="3000" dirty="0"/>
              <a:t> </a:t>
            </a:r>
            <a:r>
              <a:rPr lang="en-US" altLang="en-US" sz="3000" dirty="0" err="1"/>
              <a:t>sunt</a:t>
            </a:r>
            <a:r>
              <a:rPr lang="en-US" altLang="en-US" sz="3000" dirty="0"/>
              <a:t> </a:t>
            </a:r>
            <a:r>
              <a:rPr lang="en-US" altLang="en-US" sz="3000" dirty="0" err="1"/>
              <a:t>conductoare</a:t>
            </a:r>
            <a:r>
              <a:rPr lang="en-US" altLang="en-US" sz="3000" dirty="0"/>
              <a:t> </a:t>
            </a:r>
            <a:r>
              <a:rPr lang="en-US" altLang="en-US" sz="3000" dirty="0" err="1"/>
              <a:t>destul</a:t>
            </a:r>
            <a:r>
              <a:rPr lang="en-US" altLang="en-US" sz="3000" dirty="0"/>
              <a:t> de </a:t>
            </a:r>
            <a:r>
              <a:rPr lang="en-US" altLang="en-US" sz="3000" dirty="0" err="1"/>
              <a:t>bune</a:t>
            </a:r>
            <a:r>
              <a:rPr lang="en-US" altLang="en-US" sz="3000" dirty="0"/>
              <a:t>. </a:t>
            </a:r>
            <a:endParaRPr lang="ro-RO" altLang="en-US" sz="3000" dirty="0"/>
          </a:p>
          <a:p>
            <a:pPr marL="0" indent="0">
              <a:buFontTx/>
              <a:buNone/>
            </a:pPr>
            <a:r>
              <a:rPr lang="en-US" altLang="en-US" sz="3000" dirty="0"/>
              <a:t>De </a:t>
            </a:r>
            <a:r>
              <a:rPr lang="en-US" altLang="en-US" sz="3000" dirty="0" err="1"/>
              <a:t>ce</a:t>
            </a:r>
            <a:r>
              <a:rPr lang="en-US" altLang="en-US" sz="3000" dirty="0"/>
              <a:t>? </a:t>
            </a:r>
            <a:r>
              <a:rPr lang="en-US" altLang="en-US" sz="3000" dirty="0" err="1"/>
              <a:t>Pentru</a:t>
            </a:r>
            <a:r>
              <a:rPr lang="en-US" altLang="en-US" sz="3000" dirty="0"/>
              <a:t> ca, </a:t>
            </a:r>
            <a:r>
              <a:rPr lang="en-US" altLang="en-US" sz="3000" dirty="0" err="1"/>
              <a:t>spre</a:t>
            </a:r>
            <a:r>
              <a:rPr lang="en-US" altLang="en-US" sz="3000" dirty="0"/>
              <a:t> </a:t>
            </a:r>
            <a:r>
              <a:rPr lang="en-US" altLang="en-US" sz="3000" dirty="0" err="1"/>
              <a:t>deosebire</a:t>
            </a:r>
            <a:r>
              <a:rPr lang="en-US" altLang="en-US" sz="3000" dirty="0"/>
              <a:t> de </a:t>
            </a:r>
            <a:r>
              <a:rPr lang="en-US" altLang="en-US" sz="3000" dirty="0" err="1"/>
              <a:t>metale</a:t>
            </a:r>
            <a:r>
              <a:rPr lang="en-US" altLang="en-US" sz="3000" dirty="0"/>
              <a:t>, </a:t>
            </a:r>
            <a:r>
              <a:rPr lang="en-US" altLang="en-US" sz="3000" dirty="0" err="1"/>
              <a:t>cresc</a:t>
            </a:r>
            <a:r>
              <a:rPr lang="ro-RO" altLang="en-US" sz="3000" dirty="0"/>
              <a:t>â</a:t>
            </a:r>
            <a:r>
              <a:rPr lang="en-US" altLang="en-US" sz="3000" dirty="0" err="1"/>
              <a:t>nd</a:t>
            </a:r>
            <a:r>
              <a:rPr lang="en-US" altLang="en-US" sz="3000" dirty="0"/>
              <a:t> </a:t>
            </a:r>
            <a:r>
              <a:rPr lang="en-US" altLang="en-US" sz="3000" dirty="0" err="1"/>
              <a:t>temperatura</a:t>
            </a:r>
            <a:r>
              <a:rPr lang="en-US" altLang="en-US" sz="3000" dirty="0"/>
              <a:t> </a:t>
            </a:r>
            <a:r>
              <a:rPr lang="ro-RO" altLang="en-US" sz="3000" dirty="0"/>
              <a:t>î</a:t>
            </a:r>
            <a:r>
              <a:rPr lang="en-US" altLang="en-US" sz="3000" dirty="0"/>
              <a:t>n semiconductor </a:t>
            </a:r>
            <a:r>
              <a:rPr lang="en-US" altLang="en-US" sz="3000" dirty="0" err="1"/>
              <a:t>cre</a:t>
            </a:r>
            <a:r>
              <a:rPr lang="ro-RO" altLang="en-US" sz="3000" dirty="0"/>
              <a:t>ș</a:t>
            </a:r>
            <a:r>
              <a:rPr lang="en-US" altLang="en-US" sz="3000" dirty="0" err="1"/>
              <a:t>te</a:t>
            </a:r>
            <a:r>
              <a:rPr lang="en-US" altLang="en-US" sz="3000" dirty="0"/>
              <a:t> </a:t>
            </a:r>
            <a:r>
              <a:rPr lang="en-US" altLang="en-US" sz="3000" dirty="0" err="1"/>
              <a:t>num</a:t>
            </a:r>
            <a:r>
              <a:rPr lang="ro-RO" altLang="en-US" sz="3000" dirty="0"/>
              <a:t>ă</a:t>
            </a:r>
            <a:r>
              <a:rPr lang="en-US" altLang="en-US" sz="3000" dirty="0" err="1"/>
              <a:t>rul</a:t>
            </a:r>
            <a:r>
              <a:rPr lang="en-US" altLang="en-US" sz="3000" dirty="0"/>
              <a:t> </a:t>
            </a:r>
            <a:r>
              <a:rPr lang="en-US" altLang="en-US" sz="3000" dirty="0" err="1"/>
              <a:t>electronilor</a:t>
            </a:r>
            <a:r>
              <a:rPr lang="en-US" altLang="en-US" sz="3000" dirty="0"/>
              <a:t> </a:t>
            </a:r>
            <a:r>
              <a:rPr lang="en-US" altLang="en-US" sz="3000" dirty="0" err="1"/>
              <a:t>liberi</a:t>
            </a:r>
            <a:r>
              <a:rPr lang="en-US" altLang="en-US" sz="3000" dirty="0"/>
              <a:t>. </a:t>
            </a:r>
            <a:endParaRPr lang="ro-RO" altLang="en-US" sz="3000" dirty="0"/>
          </a:p>
          <a:p>
            <a:pPr marL="0" indent="0">
              <a:buFontTx/>
              <a:buNone/>
            </a:pPr>
            <a:r>
              <a:rPr lang="ro-RO" altLang="en-US" sz="3000" dirty="0"/>
              <a:t>e.g.</a:t>
            </a:r>
            <a:r>
              <a:rPr lang="en-US" altLang="en-US" sz="3000" dirty="0"/>
              <a:t> </a:t>
            </a:r>
            <a:r>
              <a:rPr lang="ro-RO" altLang="en-US" sz="3000" dirty="0"/>
              <a:t>î</a:t>
            </a:r>
            <a:r>
              <a:rPr lang="en-US" altLang="en-US" sz="3000" dirty="0"/>
              <a:t>n Si </a:t>
            </a:r>
            <a:r>
              <a:rPr lang="en-US" altLang="en-US" sz="3000" dirty="0" err="1"/>
              <a:t>pur</a:t>
            </a:r>
            <a:r>
              <a:rPr lang="en-US" altLang="en-US" sz="3000" dirty="0"/>
              <a:t>, </a:t>
            </a:r>
            <a:r>
              <a:rPr lang="en-US" altLang="en-US" sz="3000" dirty="0" err="1"/>
              <a:t>concentra</a:t>
            </a:r>
            <a:r>
              <a:rPr lang="ro-RO" altLang="en-US" sz="3000" dirty="0"/>
              <a:t>ț</a:t>
            </a:r>
            <a:r>
              <a:rPr lang="en-US" altLang="en-US" sz="3000" dirty="0" err="1"/>
              <a:t>ia</a:t>
            </a:r>
            <a:r>
              <a:rPr lang="en-US" altLang="en-US" sz="3000" dirty="0"/>
              <a:t> </a:t>
            </a:r>
            <a:r>
              <a:rPr lang="en-US" altLang="en-US" sz="3000" dirty="0" err="1"/>
              <a:t>electronilor</a:t>
            </a:r>
            <a:r>
              <a:rPr lang="en-US" altLang="en-US" sz="3000" dirty="0"/>
              <a:t> </a:t>
            </a:r>
            <a:r>
              <a:rPr lang="en-US" altLang="en-US" sz="3000" dirty="0" err="1"/>
              <a:t>liberi</a:t>
            </a:r>
            <a:r>
              <a:rPr lang="en-US" altLang="en-US" sz="3000" dirty="0"/>
              <a:t> </a:t>
            </a:r>
            <a:r>
              <a:rPr lang="en-US" altLang="en-US" sz="3000" dirty="0" err="1"/>
              <a:t>cre</a:t>
            </a:r>
            <a:r>
              <a:rPr lang="ro-RO" altLang="en-US" sz="3000" dirty="0"/>
              <a:t>ș</a:t>
            </a:r>
            <a:r>
              <a:rPr lang="en-US" altLang="en-US" sz="3000" dirty="0" err="1"/>
              <a:t>ste</a:t>
            </a:r>
            <a:r>
              <a:rPr lang="en-US" altLang="en-US" sz="3000" dirty="0"/>
              <a:t> de la 10</a:t>
            </a:r>
            <a:r>
              <a:rPr lang="en-US" altLang="en-US" sz="3000" baseline="30000" dirty="0"/>
              <a:t>17</a:t>
            </a:r>
            <a:r>
              <a:rPr lang="en-US" altLang="en-US" sz="3000" dirty="0"/>
              <a:t> mm</a:t>
            </a:r>
            <a:r>
              <a:rPr lang="ro-RO" altLang="en-US" sz="3000" dirty="0"/>
              <a:t>-</a:t>
            </a:r>
            <a:r>
              <a:rPr lang="ro-RO" altLang="en-US" sz="3000" baseline="30000" dirty="0"/>
              <a:t>3</a:t>
            </a:r>
            <a:r>
              <a:rPr lang="en-US" altLang="en-US" sz="3000" dirty="0"/>
              <a:t> (</a:t>
            </a:r>
            <a:r>
              <a:rPr lang="ro-RO" altLang="en-US" sz="3000" dirty="0"/>
              <a:t>T=22 C</a:t>
            </a:r>
            <a:r>
              <a:rPr lang="en-US" altLang="en-US" sz="3000" dirty="0"/>
              <a:t>) la 10</a:t>
            </a:r>
            <a:r>
              <a:rPr lang="en-US" altLang="en-US" sz="3000" baseline="30000" dirty="0"/>
              <a:t>24</a:t>
            </a:r>
            <a:r>
              <a:rPr lang="en-US" altLang="en-US" sz="3000" dirty="0"/>
              <a:t> mm</a:t>
            </a:r>
            <a:r>
              <a:rPr lang="ro-RO" altLang="en-US" sz="3000" dirty="0"/>
              <a:t>-</a:t>
            </a:r>
            <a:r>
              <a:rPr lang="ro-RO" altLang="en-US" sz="3000" baseline="30000" dirty="0"/>
              <a:t>3</a:t>
            </a:r>
            <a:r>
              <a:rPr lang="en-US" altLang="en-US" sz="3000" dirty="0"/>
              <a:t> </a:t>
            </a:r>
            <a:r>
              <a:rPr lang="ro-RO" altLang="en-US" sz="3000" dirty="0"/>
              <a:t>(T=</a:t>
            </a:r>
            <a:r>
              <a:rPr lang="en-US" altLang="en-US" sz="3000" dirty="0"/>
              <a:t> 700 °C</a:t>
            </a:r>
            <a:r>
              <a:rPr lang="ro-RO" altLang="en-US" sz="3000" dirty="0"/>
              <a:t>)</a:t>
            </a:r>
            <a:r>
              <a:rPr lang="en-US" altLang="en-US" sz="3000" dirty="0"/>
              <a:t>. </a:t>
            </a:r>
            <a:endParaRPr lang="ro-RO" altLang="en-US" sz="3000" dirty="0"/>
          </a:p>
          <a:p>
            <a:pPr marL="0" indent="0">
              <a:buFontTx/>
              <a:buNone/>
            </a:pPr>
            <a:r>
              <a:rPr lang="en-US" altLang="en-US" sz="3000" dirty="0"/>
              <a:t>Concentra</a:t>
            </a:r>
            <a:r>
              <a:rPr lang="ro-RO" altLang="en-US" sz="3000" dirty="0"/>
              <a:t>ț</a:t>
            </a:r>
            <a:r>
              <a:rPr lang="en-US" altLang="en-US" sz="3000" dirty="0" err="1"/>
              <a:t>ia</a:t>
            </a:r>
            <a:r>
              <a:rPr lang="en-US" altLang="en-US" sz="3000" dirty="0"/>
              <a:t> </a:t>
            </a:r>
            <a:r>
              <a:rPr lang="en-US" altLang="en-US" sz="3000" dirty="0" err="1"/>
              <a:t>electronilor</a:t>
            </a:r>
            <a:r>
              <a:rPr lang="en-US" altLang="en-US" sz="3000" dirty="0"/>
              <a:t> </a:t>
            </a:r>
            <a:r>
              <a:rPr lang="en-US" altLang="en-US" sz="3000" dirty="0" err="1"/>
              <a:t>liberi</a:t>
            </a:r>
            <a:r>
              <a:rPr lang="en-US" altLang="en-US" sz="3000" dirty="0"/>
              <a:t> </a:t>
            </a:r>
            <a:r>
              <a:rPr lang="ro-RO" altLang="en-US" sz="3000" dirty="0"/>
              <a:t>î</a:t>
            </a:r>
            <a:r>
              <a:rPr lang="en-US" altLang="en-US" sz="3000" dirty="0"/>
              <a:t>n </a:t>
            </a:r>
            <a:r>
              <a:rPr lang="en-US" altLang="en-US" sz="3000" dirty="0" err="1"/>
              <a:t>metale</a:t>
            </a:r>
            <a:r>
              <a:rPr lang="en-US" altLang="en-US" sz="3000" dirty="0"/>
              <a:t> </a:t>
            </a:r>
            <a:r>
              <a:rPr lang="en-US" altLang="en-US" sz="3000" dirty="0" err="1"/>
              <a:t>este</a:t>
            </a:r>
            <a:r>
              <a:rPr lang="en-US" altLang="en-US" sz="3000" dirty="0"/>
              <a:t> de </a:t>
            </a:r>
            <a:r>
              <a:rPr lang="ro-RO" altLang="en-US" sz="3000" dirty="0"/>
              <a:t>cca</a:t>
            </a:r>
            <a:r>
              <a:rPr lang="en-US" altLang="en-US" sz="3000" dirty="0"/>
              <a:t> 10</a:t>
            </a:r>
            <a:r>
              <a:rPr lang="en-US" altLang="en-US" sz="3000" baseline="30000" dirty="0"/>
              <a:t>28</a:t>
            </a:r>
            <a:r>
              <a:rPr lang="en-US" altLang="en-US" sz="3000" dirty="0"/>
              <a:t> mm</a:t>
            </a:r>
            <a:r>
              <a:rPr lang="ro-RO" altLang="en-US" sz="3000" dirty="0"/>
              <a:t>-</a:t>
            </a:r>
            <a:r>
              <a:rPr lang="ro-RO" altLang="en-US" sz="3000" baseline="30000" dirty="0"/>
              <a:t>3</a:t>
            </a:r>
            <a:r>
              <a:rPr lang="en-US" altLang="en-US" sz="3000" dirty="0"/>
              <a:t> </a:t>
            </a:r>
            <a:r>
              <a:rPr lang="ro-RO" altLang="en-US" sz="3000" dirty="0"/>
              <a:t>ș</a:t>
            </a:r>
            <a:r>
              <a:rPr lang="en-US" altLang="en-US" sz="3000" dirty="0" err="1"/>
              <a:t>i</a:t>
            </a:r>
            <a:r>
              <a:rPr lang="en-US" altLang="en-US" sz="3000" dirty="0"/>
              <a:t> nu se </a:t>
            </a:r>
            <a:r>
              <a:rPr lang="en-US" altLang="en-US" sz="3000" dirty="0" err="1"/>
              <a:t>modific</a:t>
            </a:r>
            <a:r>
              <a:rPr lang="ro-RO" altLang="en-US" sz="3000" dirty="0"/>
              <a:t>ă</a:t>
            </a:r>
            <a:r>
              <a:rPr lang="en-US" altLang="en-US" sz="3000" dirty="0"/>
              <a:t> </a:t>
            </a:r>
            <a:r>
              <a:rPr lang="ro-RO" altLang="en-US" sz="3000" dirty="0"/>
              <a:t>cu</a:t>
            </a:r>
            <a:r>
              <a:rPr lang="en-US" altLang="en-US" sz="3000" dirty="0"/>
              <a:t> </a:t>
            </a:r>
            <a:r>
              <a:rPr lang="en-US" altLang="en-US" sz="3000" dirty="0" err="1"/>
              <a:t>varia</a:t>
            </a:r>
            <a:r>
              <a:rPr lang="ro-RO" altLang="en-US" sz="3000" dirty="0"/>
              <a:t>ț</a:t>
            </a:r>
            <a:r>
              <a:rPr lang="en-US" altLang="en-US" sz="3000" dirty="0" err="1"/>
              <a:t>ia</a:t>
            </a:r>
            <a:r>
              <a:rPr lang="en-US" altLang="en-US" sz="3000" dirty="0"/>
              <a:t> </a:t>
            </a:r>
            <a:r>
              <a:rPr lang="en-US" altLang="en-US" sz="3000" dirty="0" err="1"/>
              <a:t>temperaturii</a:t>
            </a:r>
            <a:r>
              <a:rPr lang="en-US" altLang="en-US" sz="3000" dirty="0"/>
              <a:t>.</a:t>
            </a:r>
            <a:endParaRPr lang="en-GB" altLang="en-US" sz="3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36A99569-2947-4839-9CD0-6D5E67B3F20F}" type="slidenum">
              <a:rPr lang="zh-CN" altLang="en-US" sz="1050"/>
              <a:pPr>
                <a:spcBef>
                  <a:spcPct val="0"/>
                </a:spcBef>
                <a:buFontTx/>
                <a:buNone/>
              </a:pPr>
              <a:t>80</a:t>
            </a:fld>
            <a:endParaRPr lang="zh-CN" altLang="en-US" sz="1050"/>
          </a:p>
        </p:txBody>
      </p:sp>
      <p:graphicFrame>
        <p:nvGraphicFramePr>
          <p:cNvPr id="6" name="Diagram 5"/>
          <p:cNvGraphicFramePr/>
          <p:nvPr/>
        </p:nvGraphicFramePr>
        <p:xfrm>
          <a:off x="1545990" y="1097310"/>
          <a:ext cx="5940660" cy="461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544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11DFB233-1699-4033-82BB-1F411CBC0EA8}" type="slidenum">
              <a:rPr lang="zh-CN" altLang="en-US" sz="1050"/>
              <a:pPr>
                <a:spcBef>
                  <a:spcPct val="0"/>
                </a:spcBef>
                <a:buFontTx/>
                <a:buNone/>
              </a:pPr>
              <a:t>81</a:t>
            </a:fld>
            <a:endParaRPr lang="zh-CN" altLang="en-US" sz="1050"/>
          </a:p>
        </p:txBody>
      </p:sp>
      <p:sp>
        <p:nvSpPr>
          <p:cNvPr id="104451" name="Rectangle 2"/>
          <p:cNvSpPr>
            <a:spLocks noGrp="1" noChangeArrowheads="1"/>
          </p:cNvSpPr>
          <p:nvPr>
            <p:ph type="title"/>
          </p:nvPr>
        </p:nvSpPr>
        <p:spPr>
          <a:xfrm>
            <a:off x="1610110" y="405100"/>
            <a:ext cx="5777334" cy="857250"/>
          </a:xfrm>
          <a:solidFill>
            <a:srgbClr val="FF66CC"/>
          </a:solidFill>
        </p:spPr>
        <p:txBody>
          <a:bodyPr>
            <a:normAutofit fontScale="90000"/>
          </a:bodyPr>
          <a:lstStyle/>
          <a:p>
            <a:pPr algn="l" eaLnBrk="1" hangingPunct="1"/>
            <a:r>
              <a:rPr lang="ro-RO" altLang="zh-CN" dirty="0">
                <a:ea typeface="宋体" panose="02010600030101010101" pitchFamily="2" charset="-122"/>
              </a:rPr>
              <a:t>(Ecuația) Relația </a:t>
            </a:r>
            <a:r>
              <a:rPr lang="en-US" altLang="zh-CN" dirty="0">
                <a:ea typeface="宋体" panose="02010600030101010101" pitchFamily="2" charset="-122"/>
              </a:rPr>
              <a:t>Einstein</a:t>
            </a:r>
          </a:p>
        </p:txBody>
      </p:sp>
      <p:sp>
        <p:nvSpPr>
          <p:cNvPr id="104452" name="Rectangle 4"/>
          <p:cNvSpPr>
            <a:spLocks noGrp="1" noChangeArrowheads="1"/>
          </p:cNvSpPr>
          <p:nvPr>
            <p:ph type="body" idx="1"/>
          </p:nvPr>
        </p:nvSpPr>
        <p:spPr>
          <a:xfrm>
            <a:off x="0" y="4392216"/>
            <a:ext cx="8820472" cy="2465784"/>
          </a:xfrm>
          <a:noFill/>
        </p:spPr>
        <p:txBody>
          <a:bodyPr/>
          <a:lstStyle/>
          <a:p>
            <a:pPr eaLnBrk="1" hangingPunct="1">
              <a:buFontTx/>
              <a:buNone/>
            </a:pPr>
            <a:r>
              <a:rPr lang="en-US" altLang="zh-CN" dirty="0">
                <a:ea typeface="宋体" panose="02010600030101010101" pitchFamily="2" charset="-122"/>
              </a:rPr>
              <a:t>	</a:t>
            </a:r>
            <a:r>
              <a:rPr lang="ro-RO" altLang="zh-CN" dirty="0">
                <a:ea typeface="宋体" panose="02010600030101010101" pitchFamily="2" charset="-122"/>
              </a:rPr>
              <a:t>Relația </a:t>
            </a:r>
            <a:r>
              <a:rPr lang="en-US" altLang="zh-CN" dirty="0">
                <a:ea typeface="宋体" panose="02010600030101010101" pitchFamily="2" charset="-122"/>
              </a:rPr>
              <a:t>Einstein</a:t>
            </a:r>
            <a:r>
              <a:rPr lang="ro-RO" altLang="zh-CN" dirty="0">
                <a:ea typeface="宋体" panose="02010600030101010101" pitchFamily="2" charset="-122"/>
              </a:rPr>
              <a:t> este între capacitatea difuzională a sarcinilor și mobilitatea lor</a:t>
            </a:r>
            <a:r>
              <a:rPr lang="en-US" altLang="zh-CN" dirty="0">
                <a:ea typeface="宋体" panose="02010600030101010101" pitchFamily="2" charset="-122"/>
              </a:rPr>
              <a:t>:</a:t>
            </a:r>
          </a:p>
          <a:p>
            <a:pPr eaLnBrk="1" hangingPunct="1">
              <a:buFontTx/>
              <a:buNone/>
            </a:pPr>
            <a:endParaRPr lang="zh-CN" altLang="en-US" dirty="0">
              <a:ea typeface="宋体" panose="02010600030101010101" pitchFamily="2" charset="-122"/>
            </a:endParaRPr>
          </a:p>
          <a:p>
            <a:pPr lvl="1" eaLnBrk="1" hangingPunct="1">
              <a:buFontTx/>
              <a:buNone/>
            </a:pPr>
            <a:endParaRPr lang="ro-RO" altLang="zh-CN" sz="1800" dirty="0">
              <a:ea typeface="宋体" panose="02010600030101010101" pitchFamily="2" charset="-122"/>
            </a:endParaRPr>
          </a:p>
          <a:p>
            <a:pPr lvl="1" eaLnBrk="1" hangingPunct="1">
              <a:buFontTx/>
              <a:buNone/>
            </a:pPr>
            <a:r>
              <a:rPr lang="ro-RO" altLang="zh-CN" sz="1800" dirty="0">
                <a:ea typeface="宋体" panose="02010600030101010101" pitchFamily="2" charset="-122"/>
              </a:rPr>
              <a:t>Unde </a:t>
            </a:r>
            <a:r>
              <a:rPr lang="en-US" altLang="zh-CN" sz="1800" dirty="0">
                <a:ea typeface="宋体" panose="02010600030101010101" pitchFamily="2" charset="-122"/>
              </a:rPr>
              <a:t>V</a:t>
            </a:r>
            <a:r>
              <a:rPr lang="en-US" altLang="zh-CN" sz="1800" baseline="-25000" dirty="0">
                <a:ea typeface="宋体" panose="02010600030101010101" pitchFamily="2" charset="-122"/>
              </a:rPr>
              <a:t>T </a:t>
            </a:r>
            <a:r>
              <a:rPr lang="en-US" altLang="zh-CN" sz="1800" dirty="0">
                <a:ea typeface="宋体" panose="02010600030101010101" pitchFamily="2" charset="-122"/>
              </a:rPr>
              <a:t> </a:t>
            </a:r>
            <a:r>
              <a:rPr lang="ro-RO" altLang="zh-CN" sz="1800" dirty="0">
                <a:ea typeface="宋体" panose="02010600030101010101" pitchFamily="2" charset="-122"/>
              </a:rPr>
              <a:t>potențial termic</a:t>
            </a:r>
            <a:r>
              <a:rPr lang="en-US" altLang="zh-CN" sz="1800" dirty="0">
                <a:ea typeface="宋体" panose="02010600030101010101" pitchFamily="2" charset="-122"/>
              </a:rPr>
              <a:t>.</a:t>
            </a:r>
          </a:p>
        </p:txBody>
      </p:sp>
      <p:graphicFrame>
        <p:nvGraphicFramePr>
          <p:cNvPr id="104453" name="Object 5"/>
          <p:cNvGraphicFramePr>
            <a:graphicFrameLocks noChangeAspect="1"/>
          </p:cNvGraphicFramePr>
          <p:nvPr>
            <p:extLst>
              <p:ext uri="{D42A27DB-BD31-4B8C-83A1-F6EECF244321}">
                <p14:modId xmlns:p14="http://schemas.microsoft.com/office/powerpoint/2010/main" val="4270215486"/>
              </p:ext>
            </p:extLst>
          </p:nvPr>
        </p:nvGraphicFramePr>
        <p:xfrm>
          <a:off x="5220072" y="5122469"/>
          <a:ext cx="2065517" cy="773506"/>
        </p:xfrm>
        <a:graphic>
          <a:graphicData uri="http://schemas.openxmlformats.org/presentationml/2006/ole">
            <mc:AlternateContent xmlns:mc="http://schemas.openxmlformats.org/markup-compatibility/2006">
              <mc:Choice xmlns:v="urn:schemas-microsoft-com:vml" Requires="v">
                <p:oleObj name="Equation" r:id="rId2" imgW="1257300" imgH="469900" progId="Equation.3">
                  <p:embed/>
                </p:oleObj>
              </mc:Choice>
              <mc:Fallback>
                <p:oleObj name="Equation" r:id="rId2" imgW="1257300" imgH="469900" progId="Equation.3">
                  <p:embed/>
                  <p:pic>
                    <p:nvPicPr>
                      <p:cNvPr id="10445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5122469"/>
                        <a:ext cx="2065517" cy="773506"/>
                      </a:xfrm>
                      <a:prstGeom prst="rect">
                        <a:avLst/>
                      </a:prstGeom>
                      <a:noFill/>
                      <a:ln>
                        <a:noFill/>
                      </a:ln>
                    </p:spPr>
                  </p:pic>
                </p:oleObj>
              </mc:Fallback>
            </mc:AlternateContent>
          </a:graphicData>
        </a:graphic>
      </p:graphicFrame>
      <p:graphicFrame>
        <p:nvGraphicFramePr>
          <p:cNvPr id="104454" name="Object 6"/>
          <p:cNvGraphicFramePr>
            <a:graphicFrameLocks noChangeAspect="1"/>
          </p:cNvGraphicFramePr>
          <p:nvPr>
            <p:extLst>
              <p:ext uri="{D42A27DB-BD31-4B8C-83A1-F6EECF244321}">
                <p14:modId xmlns:p14="http://schemas.microsoft.com/office/powerpoint/2010/main" val="2477446531"/>
              </p:ext>
            </p:extLst>
          </p:nvPr>
        </p:nvGraphicFramePr>
        <p:xfrm>
          <a:off x="162892" y="5976937"/>
          <a:ext cx="5780484" cy="400050"/>
        </p:xfrm>
        <a:graphic>
          <a:graphicData uri="http://schemas.openxmlformats.org/presentationml/2006/ole">
            <mc:AlternateContent xmlns:mc="http://schemas.openxmlformats.org/markup-compatibility/2006">
              <mc:Choice xmlns:v="urn:schemas-microsoft-com:vml" Requires="v">
                <p:oleObj name="Equation" r:id="rId4" imgW="2476500" imgH="215900" progId="Equation.3">
                  <p:embed/>
                </p:oleObj>
              </mc:Choice>
              <mc:Fallback>
                <p:oleObj name="Equation" r:id="rId4" imgW="2476500" imgH="215900" progId="Equation.3">
                  <p:embed/>
                  <p:pic>
                    <p:nvPicPr>
                      <p:cNvPr id="10445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92" y="5976937"/>
                        <a:ext cx="5780484"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445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1459541"/>
            <a:ext cx="6871067" cy="300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1140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0" y="167006"/>
            <a:ext cx="9144000" cy="857250"/>
          </a:xfrm>
        </p:spPr>
        <p:txBody>
          <a:bodyPr/>
          <a:lstStyle/>
          <a:p>
            <a:r>
              <a:rPr lang="ro-RO" altLang="en-US" dirty="0"/>
              <a:t>Deducerea relației Einstein</a:t>
            </a:r>
            <a:endParaRPr lang="en-GB" altLang="en-US" dirty="0"/>
          </a:p>
        </p:txBody>
      </p:sp>
      <p:sp>
        <p:nvSpPr>
          <p:cNvPr id="105475" name="Content Placeholder 2"/>
          <p:cNvSpPr>
            <a:spLocks noGrp="1"/>
          </p:cNvSpPr>
          <p:nvPr>
            <p:ph idx="1"/>
          </p:nvPr>
        </p:nvSpPr>
        <p:spPr>
          <a:xfrm>
            <a:off x="395536" y="1196752"/>
            <a:ext cx="8496944" cy="936104"/>
          </a:xfrm>
        </p:spPr>
        <p:txBody>
          <a:bodyPr/>
          <a:lstStyle/>
          <a:p>
            <a:r>
              <a:rPr lang="ro-RO" altLang="en-US" dirty="0"/>
              <a:t>Viteza termică a sarcinii este dictată de </a:t>
            </a:r>
            <a:r>
              <a:rPr lang="ro-RO" altLang="en-US" i="1" dirty="0"/>
              <a:t>kT</a:t>
            </a:r>
            <a:endParaRPr lang="en-GB" altLang="en-US" i="1" dirty="0"/>
          </a:p>
        </p:txBody>
      </p:sp>
      <p:sp>
        <p:nvSpPr>
          <p:cNvPr id="10547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92EB821F-BE9C-4BAE-B4A5-895FDC32C20E}" type="slidenum">
              <a:rPr lang="zh-CN" altLang="en-US" sz="1050"/>
              <a:pPr>
                <a:spcBef>
                  <a:spcPct val="0"/>
                </a:spcBef>
                <a:buFontTx/>
                <a:buNone/>
              </a:pPr>
              <a:t>82</a:t>
            </a:fld>
            <a:endParaRPr lang="zh-CN" altLang="en-US" sz="1050"/>
          </a:p>
        </p:txBody>
      </p:sp>
      <p:pic>
        <p:nvPicPr>
          <p:cNvPr id="10547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9908" y="1885886"/>
            <a:ext cx="5644183" cy="497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p:cNvSpPr/>
          <p:nvPr/>
        </p:nvSpPr>
        <p:spPr bwMode="auto">
          <a:xfrm>
            <a:off x="2797791" y="2292824"/>
            <a:ext cx="668740" cy="1241946"/>
          </a:xfrm>
          <a:custGeom>
            <a:avLst/>
            <a:gdLst>
              <a:gd name="connsiteX0" fmla="*/ 0 w 668740"/>
              <a:gd name="connsiteY0" fmla="*/ 1241946 h 1241946"/>
              <a:gd name="connsiteX1" fmla="*/ 477672 w 668740"/>
              <a:gd name="connsiteY1" fmla="*/ 232012 h 1241946"/>
              <a:gd name="connsiteX2" fmla="*/ 477672 w 668740"/>
              <a:gd name="connsiteY2" fmla="*/ 232012 h 1241946"/>
              <a:gd name="connsiteX3" fmla="*/ 668740 w 668740"/>
              <a:gd name="connsiteY3" fmla="*/ 0 h 1241946"/>
            </a:gdLst>
            <a:ahLst/>
            <a:cxnLst>
              <a:cxn ang="0">
                <a:pos x="connsiteX0" y="connsiteY0"/>
              </a:cxn>
              <a:cxn ang="0">
                <a:pos x="connsiteX1" y="connsiteY1"/>
              </a:cxn>
              <a:cxn ang="0">
                <a:pos x="connsiteX2" y="connsiteY2"/>
              </a:cxn>
              <a:cxn ang="0">
                <a:pos x="connsiteX3" y="connsiteY3"/>
              </a:cxn>
            </a:cxnLst>
            <a:rect l="l" t="t" r="r" b="b"/>
            <a:pathLst>
              <a:path w="668740" h="1241946">
                <a:moveTo>
                  <a:pt x="0" y="1241946"/>
                </a:moveTo>
                <a:lnTo>
                  <a:pt x="477672" y="232012"/>
                </a:lnTo>
                <a:lnTo>
                  <a:pt x="477672" y="232012"/>
                </a:lnTo>
                <a:lnTo>
                  <a:pt x="668740" y="0"/>
                </a:lnTo>
              </a:path>
            </a:pathLst>
          </a:cu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o-RO" sz="2400" b="0" i="0" u="none" strike="noStrike" cap="none" normalizeH="0" baseline="0">
              <a:ln>
                <a:noFill/>
              </a:ln>
              <a:solidFill>
                <a:schemeClr val="tx1"/>
              </a:solidFill>
              <a:effectLst/>
              <a:latin typeface="Times New Roman" panose="02020603050405020304" pitchFamily="18" charset="0"/>
            </a:endParaRPr>
          </a:p>
        </p:txBody>
      </p:sp>
      <p:cxnSp>
        <p:nvCxnSpPr>
          <p:cNvPr id="4" name="Straight Arrow Connector 3"/>
          <p:cNvCxnSpPr/>
          <p:nvPr/>
        </p:nvCxnSpPr>
        <p:spPr bwMode="auto">
          <a:xfrm flipV="1">
            <a:off x="3851920" y="5373216"/>
            <a:ext cx="576064" cy="36004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035426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43940" y="936309"/>
          <a:ext cx="5455919" cy="5214194"/>
        </p:xfrm>
        <a:graphic>
          <a:graphicData uri="http://schemas.openxmlformats.org/drawingml/2006/table">
            <a:tbl>
              <a:tblPr/>
              <a:tblGrid>
                <a:gridCol w="2003534">
                  <a:extLst>
                    <a:ext uri="{9D8B030D-6E8A-4147-A177-3AD203B41FA5}">
                      <a16:colId xmlns:a16="http://schemas.microsoft.com/office/drawing/2014/main" val="20000"/>
                    </a:ext>
                  </a:extLst>
                </a:gridCol>
                <a:gridCol w="923576">
                  <a:extLst>
                    <a:ext uri="{9D8B030D-6E8A-4147-A177-3AD203B41FA5}">
                      <a16:colId xmlns:a16="http://schemas.microsoft.com/office/drawing/2014/main" val="20001"/>
                    </a:ext>
                  </a:extLst>
                </a:gridCol>
                <a:gridCol w="1803047">
                  <a:extLst>
                    <a:ext uri="{9D8B030D-6E8A-4147-A177-3AD203B41FA5}">
                      <a16:colId xmlns:a16="http://schemas.microsoft.com/office/drawing/2014/main" val="20002"/>
                    </a:ext>
                  </a:extLst>
                </a:gridCol>
                <a:gridCol w="725762">
                  <a:extLst>
                    <a:ext uri="{9D8B030D-6E8A-4147-A177-3AD203B41FA5}">
                      <a16:colId xmlns:a16="http://schemas.microsoft.com/office/drawing/2014/main" val="20003"/>
                    </a:ext>
                  </a:extLst>
                </a:gridCol>
              </a:tblGrid>
              <a:tr h="413049">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Impurități donoare în Si</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Ec(-) /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Ev(+), eV</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Impurități acceptoare în Si</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Ec(-) / Ev(+), eV</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-0,044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+0,015</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As</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-0,049</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+0,057</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Sb</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-0,039</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Ga</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+0,065</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Li</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+0,16</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Ag</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+0,024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Au</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+0,35</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+0,37</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Mn</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+0,52</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Ag</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Au</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Zn</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+0,31</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Zn</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+0,55</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865">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Impurități donoare în Ge</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Impurități acceptoare în Ge</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-0,012</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+0,0104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As</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-0,0127</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+0,0102</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Sb</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-0,0096</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Ga</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+0,0108</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Li</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-0,0093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+0,0112</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Au</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+0,05</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Mn</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-0,37</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-0,026</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Ag</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Ag</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-0,29</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Au</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+0,16</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Au</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Au</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Zn</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Zn</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+0,09</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Cd</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+0,05</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Cd</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+0,16</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8"/>
                  </a:ext>
                </a:extLst>
              </a:tr>
            </a:tbl>
          </a:graphicData>
        </a:graphic>
      </p:graphicFrame>
      <p:sp>
        <p:nvSpPr>
          <p:cNvPr id="117914" name="Rectangle 4"/>
          <p:cNvSpPr>
            <a:spLocks noChangeArrowheads="1"/>
          </p:cNvSpPr>
          <p:nvPr/>
        </p:nvSpPr>
        <p:spPr bwMode="auto">
          <a:xfrm>
            <a:off x="7254478" y="2202657"/>
            <a:ext cx="188952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350" dirty="0" err="1"/>
              <a:t>Notă</a:t>
            </a:r>
            <a:r>
              <a:rPr lang="en-GB" altLang="en-US" sz="1350" dirty="0"/>
              <a:t>: </a:t>
            </a:r>
            <a:r>
              <a:rPr lang="en-GB" altLang="en-US" sz="1350" dirty="0" err="1"/>
              <a:t>semnul</a:t>
            </a:r>
            <a:r>
              <a:rPr lang="en-GB" altLang="en-US" sz="1350" dirty="0"/>
              <a:t> (-) </a:t>
            </a:r>
            <a:r>
              <a:rPr lang="en-GB" altLang="en-US" sz="1350" dirty="0" err="1"/>
              <a:t>denotă</a:t>
            </a:r>
            <a:r>
              <a:rPr lang="en-GB" altLang="en-US" sz="1350" dirty="0"/>
              <a:t> </a:t>
            </a:r>
            <a:r>
              <a:rPr lang="en-GB" altLang="en-US" sz="1350" dirty="0" err="1"/>
              <a:t>poziția</a:t>
            </a:r>
            <a:r>
              <a:rPr lang="en-GB" altLang="en-US" sz="1350" dirty="0"/>
              <a:t> </a:t>
            </a:r>
            <a:r>
              <a:rPr lang="en-GB" altLang="en-US" sz="1350" dirty="0" err="1"/>
              <a:t>nivelului</a:t>
            </a:r>
            <a:r>
              <a:rPr lang="en-GB" altLang="en-US" sz="1350" dirty="0"/>
              <a:t> </a:t>
            </a:r>
            <a:r>
              <a:rPr lang="en-GB" altLang="en-US" sz="1350" dirty="0" err="1"/>
              <a:t>mai</a:t>
            </a:r>
            <a:r>
              <a:rPr lang="en-GB" altLang="en-US" sz="1350" dirty="0"/>
              <a:t> </a:t>
            </a:r>
            <a:r>
              <a:rPr lang="en-GB" altLang="en-US" sz="1350" dirty="0" err="1"/>
              <a:t>jos</a:t>
            </a:r>
            <a:r>
              <a:rPr lang="en-GB" altLang="en-US" sz="1350" dirty="0"/>
              <a:t> de </a:t>
            </a:r>
            <a:r>
              <a:rPr lang="en-GB" altLang="en-US" sz="1350" dirty="0" err="1"/>
              <a:t>fundul</a:t>
            </a:r>
            <a:r>
              <a:rPr lang="en-GB" altLang="en-US" sz="1350" dirty="0"/>
              <a:t> </a:t>
            </a:r>
            <a:r>
              <a:rPr lang="en-GB" altLang="en-US" sz="1350" dirty="0" err="1"/>
              <a:t>benzii</a:t>
            </a:r>
            <a:r>
              <a:rPr lang="en-GB" altLang="en-US" sz="1350" dirty="0"/>
              <a:t> de </a:t>
            </a:r>
            <a:r>
              <a:rPr lang="en-GB" altLang="en-US" sz="1350" dirty="0" err="1"/>
              <a:t>conducție</a:t>
            </a:r>
            <a:r>
              <a:rPr lang="en-GB" altLang="en-US" sz="1350" dirty="0"/>
              <a:t>, </a:t>
            </a:r>
            <a:endParaRPr lang="ro-RO" altLang="en-US" sz="1350" dirty="0"/>
          </a:p>
          <a:p>
            <a:pPr>
              <a:spcBef>
                <a:spcPct val="0"/>
              </a:spcBef>
              <a:buFontTx/>
              <a:buNone/>
            </a:pPr>
            <a:r>
              <a:rPr lang="en-GB" altLang="en-US" sz="1350" dirty="0" err="1"/>
              <a:t>iar</a:t>
            </a:r>
            <a:r>
              <a:rPr lang="en-GB" altLang="en-US" sz="1350" dirty="0"/>
              <a:t> </a:t>
            </a:r>
            <a:r>
              <a:rPr lang="en-GB" altLang="en-US" sz="1350" dirty="0" err="1"/>
              <a:t>semnul</a:t>
            </a:r>
            <a:r>
              <a:rPr lang="en-GB" altLang="en-US" sz="1350" dirty="0"/>
              <a:t> (+) – </a:t>
            </a:r>
            <a:r>
              <a:rPr lang="en-GB" altLang="en-US" sz="1350" dirty="0" err="1"/>
              <a:t>mai</a:t>
            </a:r>
            <a:r>
              <a:rPr lang="en-GB" altLang="en-US" sz="1350" dirty="0"/>
              <a:t> sus de </a:t>
            </a:r>
            <a:r>
              <a:rPr lang="en-GB" altLang="en-US" sz="1350" dirty="0" err="1"/>
              <a:t>banda</a:t>
            </a:r>
            <a:r>
              <a:rPr lang="en-GB" altLang="en-US" sz="1350" dirty="0"/>
              <a:t> de valență.</a:t>
            </a:r>
          </a:p>
        </p:txBody>
      </p:sp>
    </p:spTree>
    <p:extLst>
      <p:ext uri="{BB962C8B-B14F-4D97-AF65-F5344CB8AC3E}">
        <p14:creationId xmlns:p14="http://schemas.microsoft.com/office/powerpoint/2010/main" val="27058932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179512" y="476672"/>
            <a:ext cx="5781949" cy="590550"/>
          </a:xfrm>
        </p:spPr>
        <p:txBody>
          <a:bodyPr>
            <a:normAutofit fontScale="90000"/>
          </a:bodyPr>
          <a:lstStyle/>
          <a:p>
            <a:r>
              <a:rPr lang="it-IT" altLang="en-US" dirty="0"/>
              <a:t>Compensarea impurităților în </a:t>
            </a:r>
            <a:r>
              <a:rPr lang="ro-RO" altLang="en-US" dirty="0"/>
              <a:t>SC</a:t>
            </a:r>
            <a:r>
              <a:rPr lang="it-IT" altLang="en-US" dirty="0"/>
              <a:t> extrinseci</a:t>
            </a:r>
            <a:endParaRPr lang="en-GB" altLang="en-US" dirty="0"/>
          </a:p>
        </p:txBody>
      </p:sp>
      <p:sp>
        <p:nvSpPr>
          <p:cNvPr id="118787" name="Content Placeholder 2"/>
          <p:cNvSpPr>
            <a:spLocks noGrp="1"/>
          </p:cNvSpPr>
          <p:nvPr>
            <p:ph idx="1"/>
          </p:nvPr>
        </p:nvSpPr>
        <p:spPr>
          <a:xfrm>
            <a:off x="179512" y="2420888"/>
            <a:ext cx="8820719" cy="3600400"/>
          </a:xfrm>
        </p:spPr>
        <p:txBody>
          <a:bodyPr>
            <a:normAutofit/>
          </a:bodyPr>
          <a:lstStyle/>
          <a:p>
            <a:pPr marL="0" indent="0">
              <a:buNone/>
            </a:pPr>
            <a:r>
              <a:rPr lang="en-GB" altLang="en-US" sz="2600" dirty="0" err="1"/>
              <a:t>Dacă</a:t>
            </a:r>
            <a:r>
              <a:rPr lang="en-GB" altLang="en-US" sz="2600" dirty="0"/>
              <a:t> un semiconductor </a:t>
            </a:r>
            <a:r>
              <a:rPr lang="en-GB" altLang="en-US" sz="2600" dirty="0" err="1"/>
              <a:t>este</a:t>
            </a:r>
            <a:r>
              <a:rPr lang="en-GB" altLang="en-US" sz="2600" dirty="0"/>
              <a:t> </a:t>
            </a:r>
            <a:r>
              <a:rPr lang="en-GB" altLang="en-US" sz="2600" dirty="0" err="1"/>
              <a:t>dopat</a:t>
            </a:r>
            <a:r>
              <a:rPr lang="en-GB" altLang="en-US" sz="2600" dirty="0"/>
              <a:t> </a:t>
            </a:r>
            <a:r>
              <a:rPr lang="en-GB" altLang="en-US" sz="2600" dirty="0" err="1"/>
              <a:t>și</a:t>
            </a:r>
            <a:r>
              <a:rPr lang="en-GB" altLang="en-US" sz="2600" dirty="0"/>
              <a:t> cu </a:t>
            </a:r>
            <a:r>
              <a:rPr lang="en-GB" altLang="en-US" sz="2600" dirty="0" err="1"/>
              <a:t>donori</a:t>
            </a:r>
            <a:r>
              <a:rPr lang="en-GB" altLang="en-US" sz="2600" dirty="0"/>
              <a:t> </a:t>
            </a:r>
            <a:r>
              <a:rPr lang="en-GB" altLang="en-US" sz="2600" dirty="0" err="1"/>
              <a:t>și</a:t>
            </a:r>
            <a:r>
              <a:rPr lang="en-GB" altLang="en-US" sz="2600" dirty="0"/>
              <a:t> cu </a:t>
            </a:r>
            <a:r>
              <a:rPr lang="en-GB" altLang="en-US" sz="2600" dirty="0" err="1"/>
              <a:t>acceptori</a:t>
            </a:r>
            <a:r>
              <a:rPr lang="en-GB" altLang="en-US" sz="2600" dirty="0"/>
              <a:t> </a:t>
            </a:r>
            <a:r>
              <a:rPr lang="en-GB" altLang="en-US" sz="2600" dirty="0" err="1"/>
              <a:t>observăm</a:t>
            </a:r>
            <a:r>
              <a:rPr lang="en-GB" altLang="en-US" sz="2600" dirty="0"/>
              <a:t> </a:t>
            </a:r>
            <a:r>
              <a:rPr lang="en-GB" altLang="en-US" sz="2600" dirty="0" err="1"/>
              <a:t>procesul</a:t>
            </a:r>
            <a:r>
              <a:rPr lang="en-GB" altLang="en-US" sz="2600" dirty="0"/>
              <a:t> de </a:t>
            </a:r>
            <a:r>
              <a:rPr lang="en-GB" altLang="en-US" sz="2600" dirty="0" err="1"/>
              <a:t>compensare</a:t>
            </a:r>
            <a:r>
              <a:rPr lang="en-GB" altLang="en-US" sz="2600" dirty="0"/>
              <a:t> </a:t>
            </a:r>
            <a:r>
              <a:rPr lang="en-GB" altLang="en-US" sz="2600" dirty="0" err="1"/>
              <a:t>reciprocă</a:t>
            </a:r>
            <a:r>
              <a:rPr lang="en-GB" altLang="en-US" sz="2600" dirty="0"/>
              <a:t> a </a:t>
            </a:r>
            <a:r>
              <a:rPr lang="ro-RO" altLang="en-US" sz="2600" dirty="0">
                <a:solidFill>
                  <a:srgbClr val="FF0000"/>
                </a:solidFill>
              </a:rPr>
              <a:t>acțiunii</a:t>
            </a:r>
            <a:r>
              <a:rPr lang="ro-RO" altLang="en-US" sz="2600" dirty="0"/>
              <a:t> </a:t>
            </a:r>
            <a:r>
              <a:rPr lang="en-GB" altLang="en-US" sz="2600" dirty="0" err="1"/>
              <a:t>impurităților</a:t>
            </a:r>
            <a:endParaRPr lang="en-GB" altLang="en-US" sz="2600" dirty="0"/>
          </a:p>
          <a:p>
            <a:pPr marL="0" indent="0">
              <a:buNone/>
            </a:pPr>
            <a:r>
              <a:rPr lang="en-GB" altLang="en-US" sz="2600" dirty="0" err="1"/>
              <a:t>Compensarea</a:t>
            </a:r>
            <a:r>
              <a:rPr lang="en-GB" altLang="en-US" sz="2600" dirty="0"/>
              <a:t> </a:t>
            </a:r>
            <a:r>
              <a:rPr lang="en-GB" altLang="en-US" sz="2600" dirty="0" err="1"/>
              <a:t>poate</a:t>
            </a:r>
            <a:r>
              <a:rPr lang="en-GB" altLang="en-US" sz="2600" dirty="0"/>
              <a:t> fi </a:t>
            </a:r>
            <a:r>
              <a:rPr lang="en-GB" altLang="en-US" sz="2600" dirty="0" err="1"/>
              <a:t>diferită</a:t>
            </a:r>
            <a:r>
              <a:rPr lang="en-GB" altLang="en-US" sz="2600" dirty="0"/>
              <a:t>:</a:t>
            </a:r>
          </a:p>
          <a:p>
            <a:pPr marL="0" indent="0"/>
            <a:r>
              <a:rPr lang="en-GB" altLang="en-US" sz="2600" dirty="0" err="1"/>
              <a:t>deplină</a:t>
            </a:r>
            <a:r>
              <a:rPr lang="en-GB" altLang="en-US" sz="2600" dirty="0"/>
              <a:t> (</a:t>
            </a:r>
            <a:r>
              <a:rPr lang="en-GB" altLang="en-US" sz="2600" dirty="0" err="1"/>
              <a:t>N</a:t>
            </a:r>
            <a:r>
              <a:rPr lang="en-GB" altLang="en-US" sz="2600" baseline="-25000" dirty="0" err="1"/>
              <a:t>d</a:t>
            </a:r>
            <a:r>
              <a:rPr lang="en-GB" altLang="en-US" sz="2600" dirty="0"/>
              <a:t> = N</a:t>
            </a:r>
            <a:r>
              <a:rPr lang="en-GB" altLang="en-US" sz="2600" baseline="-25000" dirty="0"/>
              <a:t>a</a:t>
            </a:r>
            <a:r>
              <a:rPr lang="en-GB" altLang="en-US" sz="2600" dirty="0"/>
              <a:t>). </a:t>
            </a:r>
            <a:r>
              <a:rPr lang="en-GB" altLang="en-US" sz="2600" dirty="0" err="1"/>
              <a:t>În</a:t>
            </a:r>
            <a:r>
              <a:rPr lang="en-GB" altLang="en-US" sz="2600" dirty="0"/>
              <a:t> </a:t>
            </a:r>
            <a:r>
              <a:rPr lang="en-GB" altLang="en-US" sz="2600" dirty="0" err="1"/>
              <a:t>acest</a:t>
            </a:r>
            <a:r>
              <a:rPr lang="en-GB" altLang="en-US" sz="2600" dirty="0"/>
              <a:t> </a:t>
            </a:r>
            <a:r>
              <a:rPr lang="en-GB" altLang="en-US" sz="2600" dirty="0" err="1"/>
              <a:t>caz</a:t>
            </a:r>
            <a:r>
              <a:rPr lang="en-GB" altLang="en-US" sz="2600" dirty="0"/>
              <a:t> </a:t>
            </a:r>
            <a:r>
              <a:rPr lang="en-GB" altLang="en-US" sz="2600" dirty="0" err="1"/>
              <a:t>comportamentul</a:t>
            </a:r>
            <a:r>
              <a:rPr lang="en-GB" altLang="en-US" sz="2600" dirty="0"/>
              <a:t> </a:t>
            </a:r>
            <a:r>
              <a:rPr lang="en-GB" altLang="en-US" sz="2600" dirty="0" err="1"/>
              <a:t>semiconductorului</a:t>
            </a:r>
            <a:r>
              <a:rPr lang="en-GB" altLang="en-US" sz="2600" dirty="0"/>
              <a:t> </a:t>
            </a:r>
            <a:r>
              <a:rPr lang="en-GB" altLang="en-US" sz="2600" dirty="0" err="1"/>
              <a:t>va</a:t>
            </a:r>
            <a:r>
              <a:rPr lang="en-GB" altLang="en-US" sz="2600" dirty="0"/>
              <a:t> fi similar </a:t>
            </a:r>
            <a:r>
              <a:rPr lang="en-GB" altLang="en-US" sz="2600" dirty="0" err="1"/>
              <a:t>semiconductorului</a:t>
            </a:r>
            <a:r>
              <a:rPr lang="en-GB" altLang="en-US" sz="2600" dirty="0"/>
              <a:t> </a:t>
            </a:r>
            <a:r>
              <a:rPr lang="en-GB" altLang="en-US" sz="2600" dirty="0" err="1"/>
              <a:t>intrinsec</a:t>
            </a:r>
            <a:r>
              <a:rPr lang="en-GB" altLang="en-US" sz="2600" dirty="0"/>
              <a:t>;</a:t>
            </a:r>
          </a:p>
          <a:p>
            <a:pPr marL="0" indent="0"/>
            <a:r>
              <a:rPr lang="en-GB" altLang="en-US" sz="2600" dirty="0" err="1"/>
              <a:t>parțială</a:t>
            </a:r>
            <a:r>
              <a:rPr lang="en-GB" altLang="en-US" sz="2600" dirty="0"/>
              <a:t>. </a:t>
            </a:r>
            <a:r>
              <a:rPr lang="en-GB" altLang="en-US" sz="2600" dirty="0" err="1"/>
              <a:t>Dacă</a:t>
            </a:r>
            <a:r>
              <a:rPr lang="en-GB" altLang="en-US" sz="2600" dirty="0"/>
              <a:t> </a:t>
            </a:r>
            <a:r>
              <a:rPr lang="en-GB" altLang="en-US" sz="2600" dirty="0" err="1"/>
              <a:t>N</a:t>
            </a:r>
            <a:r>
              <a:rPr lang="en-GB" altLang="en-US" sz="2600" baseline="-25000" dirty="0" err="1"/>
              <a:t>d</a:t>
            </a:r>
            <a:r>
              <a:rPr lang="en-GB" altLang="en-US" sz="2600" dirty="0"/>
              <a:t> &gt; N</a:t>
            </a:r>
            <a:r>
              <a:rPr lang="en-GB" altLang="en-US" sz="2600" baseline="-25000" dirty="0"/>
              <a:t>a</a:t>
            </a:r>
            <a:r>
              <a:rPr lang="en-GB" altLang="en-US" sz="2600" dirty="0"/>
              <a:t>, </a:t>
            </a:r>
            <a:r>
              <a:rPr lang="en-GB" altLang="en-US" sz="2600" dirty="0" err="1"/>
              <a:t>semiconductorul</a:t>
            </a:r>
            <a:r>
              <a:rPr lang="en-GB" altLang="en-US" sz="2600" dirty="0"/>
              <a:t> </a:t>
            </a:r>
            <a:r>
              <a:rPr lang="en-GB" altLang="en-US" sz="2600" dirty="0" err="1"/>
              <a:t>va</a:t>
            </a:r>
            <a:r>
              <a:rPr lang="en-GB" altLang="en-US" sz="2600" dirty="0"/>
              <a:t> fi ca un SC de tip n. </a:t>
            </a:r>
            <a:r>
              <a:rPr lang="en-GB" altLang="en-US" sz="2600" dirty="0" err="1"/>
              <a:t>Dacă</a:t>
            </a:r>
            <a:r>
              <a:rPr lang="en-GB" altLang="en-US" sz="2600" dirty="0"/>
              <a:t> </a:t>
            </a:r>
            <a:r>
              <a:rPr lang="en-GB" altLang="en-US" sz="2600" dirty="0" err="1"/>
              <a:t>N</a:t>
            </a:r>
            <a:r>
              <a:rPr lang="en-GB" altLang="en-US" sz="2600" baseline="-25000" dirty="0" err="1"/>
              <a:t>d</a:t>
            </a:r>
            <a:r>
              <a:rPr lang="en-GB" altLang="en-US" sz="2600" dirty="0"/>
              <a:t> &lt; N</a:t>
            </a:r>
            <a:r>
              <a:rPr lang="en-GB" altLang="en-US" sz="2600" baseline="-25000" dirty="0"/>
              <a:t>a</a:t>
            </a:r>
            <a:r>
              <a:rPr lang="en-GB" altLang="en-US" sz="2600" dirty="0"/>
              <a:t>, </a:t>
            </a:r>
            <a:r>
              <a:rPr lang="en-GB" altLang="en-US" sz="2600" dirty="0" err="1"/>
              <a:t>semiconductorul</a:t>
            </a:r>
            <a:r>
              <a:rPr lang="en-GB" altLang="en-US" sz="2600" dirty="0"/>
              <a:t> </a:t>
            </a:r>
            <a:r>
              <a:rPr lang="en-GB" altLang="en-US" sz="2600" dirty="0" err="1"/>
              <a:t>va</a:t>
            </a:r>
            <a:r>
              <a:rPr lang="en-GB" altLang="en-US" sz="2600" dirty="0"/>
              <a:t> fi ca un SC de tip p.</a:t>
            </a:r>
          </a:p>
          <a:p>
            <a:pPr marL="0" indent="0"/>
            <a:endParaRPr lang="en-GB" altLang="en-US" dirty="0"/>
          </a:p>
        </p:txBody>
      </p:sp>
      <p:pic>
        <p:nvPicPr>
          <p:cNvPr id="1187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3841"/>
            <a:ext cx="2628031" cy="23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9040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a:xfrm>
            <a:off x="179512" y="692696"/>
            <a:ext cx="8964488" cy="1939528"/>
          </a:xfrm>
        </p:spPr>
        <p:txBody>
          <a:bodyPr/>
          <a:lstStyle/>
          <a:p>
            <a:r>
              <a:rPr lang="ro-RO" altLang="en-US" sz="2800" dirty="0"/>
              <a:t>Notă importantă:</a:t>
            </a:r>
          </a:p>
          <a:p>
            <a:r>
              <a:rPr lang="ro-RO" altLang="en-US" sz="2800" dirty="0"/>
              <a:t>La concentrații foarte înalte a impurităților nivelul Fermi poate să se deplaseze în afara benzii interzise în BC (în SC tip n) sau în BV (SC de tip p). Astfel de </a:t>
            </a:r>
            <a:r>
              <a:rPr lang="ro-RO" altLang="en-US" sz="2800" dirty="0">
                <a:solidFill>
                  <a:srgbClr val="FF0000"/>
                </a:solidFill>
              </a:rPr>
              <a:t>semiconductori </a:t>
            </a:r>
            <a:r>
              <a:rPr lang="ro-RO" altLang="en-US" sz="2800" dirty="0"/>
              <a:t>se numesc  </a:t>
            </a:r>
            <a:r>
              <a:rPr lang="ro-RO" altLang="en-US" sz="2800" dirty="0">
                <a:solidFill>
                  <a:srgbClr val="FF0000"/>
                </a:solidFill>
              </a:rPr>
              <a:t>degenerați</a:t>
            </a:r>
          </a:p>
          <a:p>
            <a:endParaRPr lang="en-GB" altLang="en-US" dirty="0"/>
          </a:p>
        </p:txBody>
      </p:sp>
      <p:sp>
        <p:nvSpPr>
          <p:cNvPr id="2" name="Rectangle 1"/>
          <p:cNvSpPr/>
          <p:nvPr/>
        </p:nvSpPr>
        <p:spPr>
          <a:xfrm>
            <a:off x="413284" y="5013176"/>
            <a:ext cx="8496944" cy="1200329"/>
          </a:xfrm>
          <a:prstGeom prst="rect">
            <a:avLst/>
          </a:prstGeom>
        </p:spPr>
        <p:txBody>
          <a:bodyPr wrap="square">
            <a:spAutoFit/>
          </a:bodyPr>
          <a:lstStyle/>
          <a:p>
            <a:r>
              <a:rPr lang="ro-RO" dirty="0"/>
              <a:t>Spre deosebire de semiconductori nedegenerați, acest tip de semiconductor nu respectă legea acțiunii masei, care leagă concentrația intrinsecă a purtătorului de temperatură și bandgap.</a:t>
            </a:r>
          </a:p>
        </p:txBody>
      </p:sp>
      <p:sp>
        <p:nvSpPr>
          <p:cNvPr id="3" name="Rectangle 2"/>
          <p:cNvSpPr/>
          <p:nvPr/>
        </p:nvSpPr>
        <p:spPr>
          <a:xfrm>
            <a:off x="467544" y="3263185"/>
            <a:ext cx="8352928" cy="1384995"/>
          </a:xfrm>
          <a:prstGeom prst="rect">
            <a:avLst/>
          </a:prstGeom>
        </p:spPr>
        <p:txBody>
          <a:bodyPr wrap="square">
            <a:spAutoFit/>
          </a:bodyPr>
          <a:lstStyle/>
          <a:p>
            <a:r>
              <a:rPr lang="ro-RO" sz="2800" dirty="0"/>
              <a:t>Pânla la distanța energetică de 3kT a nivelulului Fermi de la BC sau BV – semiconductorii sunt nedegenerați sau sunt dopati insuficient de puternic</a:t>
            </a:r>
          </a:p>
        </p:txBody>
      </p:sp>
    </p:spTree>
    <p:extLst>
      <p:ext uri="{BB962C8B-B14F-4D97-AF65-F5344CB8AC3E}">
        <p14:creationId xmlns:p14="http://schemas.microsoft.com/office/powerpoint/2010/main" val="27618974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86</a:t>
            </a:fld>
            <a:endParaRPr lang="zh-CN" altLang="en-US"/>
          </a:p>
        </p:txBody>
      </p:sp>
      <p:pic>
        <p:nvPicPr>
          <p:cNvPr id="79874" name="Picture 2" descr="Schematic for bandgap engineering of semiconductors. The band structure...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751" y="260648"/>
            <a:ext cx="9158125" cy="4320480"/>
          </a:xfrm>
          <a:prstGeom prst="rect">
            <a:avLst/>
          </a:prstGeom>
          <a:noFill/>
          <a:extLst>
            <a:ext uri="{909E8E84-426E-40DD-AFC4-6F175D3DCCD1}">
              <a14:hiddenFill xmlns:a14="http://schemas.microsoft.com/office/drawing/2010/main">
                <a:solidFill>
                  <a:srgbClr val="FFFFFF"/>
                </a:solidFill>
              </a14:hiddenFill>
            </a:ext>
          </a:extLst>
        </p:spPr>
      </p:pic>
      <p:pic>
        <p:nvPicPr>
          <p:cNvPr id="79876" name="Picture 4" descr="https://upload.wikimedia.org/wikipedia/commons/thumb/f/fc/MBshift_for_wiki.jpg/800px-MBshift_for_wiki.jpg?16434623790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773445"/>
            <a:ext cx="4139952" cy="19199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1520" y="4953098"/>
            <a:ext cx="3240360" cy="1200329"/>
          </a:xfrm>
          <a:prstGeom prst="rect">
            <a:avLst/>
          </a:prstGeom>
        </p:spPr>
        <p:txBody>
          <a:bodyPr wrap="square">
            <a:spAutoFit/>
          </a:bodyPr>
          <a:lstStyle/>
          <a:p>
            <a:r>
              <a:rPr lang="ro-RO" dirty="0"/>
              <a:t>Banda interzisa pare sa fie mai mare datorita </a:t>
            </a:r>
            <a:r>
              <a:rPr lang="ro-RO" dirty="0" err="1"/>
              <a:t>deplasarii</a:t>
            </a:r>
            <a:r>
              <a:rPr lang="ro-RO" dirty="0"/>
              <a:t> </a:t>
            </a:r>
            <a:r>
              <a:rPr lang="ro-RO" dirty="0" err="1"/>
              <a:t>Moss-Burstein</a:t>
            </a:r>
            <a:r>
              <a:rPr lang="ro-RO" dirty="0"/>
              <a:t> </a:t>
            </a:r>
          </a:p>
        </p:txBody>
      </p:sp>
    </p:spTree>
    <p:extLst>
      <p:ext uri="{BB962C8B-B14F-4D97-AF65-F5344CB8AC3E}">
        <p14:creationId xmlns:p14="http://schemas.microsoft.com/office/powerpoint/2010/main" val="23251820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960668"/>
          </a:xfrm>
        </p:spPr>
        <p:txBody>
          <a:bodyPr/>
          <a:lstStyle/>
          <a:p>
            <a:r>
              <a:rPr lang="ro-RO" sz="4000" dirty="0"/>
              <a:t>Conductivitatea SC intrinseci și extrinseci</a:t>
            </a:r>
          </a:p>
        </p:txBody>
      </p:sp>
      <p:sp>
        <p:nvSpPr>
          <p:cNvPr id="3" name="Content Placeholder 2"/>
          <p:cNvSpPr>
            <a:spLocks noGrp="1"/>
          </p:cNvSpPr>
          <p:nvPr>
            <p:ph idx="1"/>
          </p:nvPr>
        </p:nvSpPr>
        <p:spPr>
          <a:xfrm>
            <a:off x="107504" y="1412776"/>
            <a:ext cx="8928992" cy="5445224"/>
          </a:xfrm>
        </p:spPr>
        <p:txBody>
          <a:bodyPr/>
          <a:lstStyle/>
          <a:p>
            <a:pPr algn="just"/>
            <a:r>
              <a:rPr lang="ro-RO" sz="2800" dirty="0"/>
              <a:t>Conductivitatea materialului este determinată ca produs dintre </a:t>
            </a:r>
            <a:r>
              <a:rPr lang="ro-RO" sz="2800" i="1" dirty="0"/>
              <a:t>n, e</a:t>
            </a:r>
            <a:r>
              <a:rPr lang="ro-RO" sz="2800" dirty="0"/>
              <a:t>, mobilitate a purtătorilor de sarcină in material:    </a:t>
            </a:r>
          </a:p>
          <a:p>
            <a:pPr marL="0" indent="0" algn="just">
              <a:buNone/>
            </a:pPr>
            <a:r>
              <a:rPr lang="ro-RO" sz="2800" dirty="0"/>
              <a:t>                                         </a:t>
            </a:r>
            <a:r>
              <a:rPr lang="el-GR" sz="2800" dirty="0">
                <a:solidFill>
                  <a:srgbClr val="FF0000"/>
                </a:solidFill>
              </a:rPr>
              <a:t>σ</a:t>
            </a:r>
            <a:r>
              <a:rPr lang="ro-RO" sz="2800" dirty="0">
                <a:solidFill>
                  <a:srgbClr val="FF0000"/>
                </a:solidFill>
              </a:rPr>
              <a:t> = e n </a:t>
            </a:r>
            <a:r>
              <a:rPr lang="el-GR" sz="2800" dirty="0">
                <a:solidFill>
                  <a:srgbClr val="FF0000"/>
                </a:solidFill>
              </a:rPr>
              <a:t>μ</a:t>
            </a:r>
            <a:endParaRPr lang="ro-RO" sz="2800" dirty="0">
              <a:solidFill>
                <a:srgbClr val="FF0000"/>
              </a:solidFill>
            </a:endParaRPr>
          </a:p>
          <a:p>
            <a:r>
              <a:rPr lang="ro-RO" sz="2800" dirty="0"/>
              <a:t>In SC </a:t>
            </a:r>
            <a:r>
              <a:rPr lang="el-GR" sz="2800" b="1" dirty="0"/>
              <a:t>σ</a:t>
            </a:r>
            <a:r>
              <a:rPr lang="ro-RO" sz="2800" b="1" dirty="0"/>
              <a:t> = e n </a:t>
            </a:r>
            <a:r>
              <a:rPr lang="el-GR" sz="2800" b="1" dirty="0"/>
              <a:t>μ</a:t>
            </a:r>
            <a:r>
              <a:rPr lang="ro-RO" sz="2800" b="1" baseline="-25000" dirty="0"/>
              <a:t>n</a:t>
            </a:r>
            <a:r>
              <a:rPr lang="ro-RO" sz="2800" b="1" dirty="0"/>
              <a:t> + ep</a:t>
            </a:r>
            <a:r>
              <a:rPr lang="el-GR" sz="2800" b="1" dirty="0"/>
              <a:t> μ</a:t>
            </a:r>
            <a:r>
              <a:rPr lang="ro-RO" sz="2800" b="1" baseline="-25000" dirty="0"/>
              <a:t>p</a:t>
            </a:r>
          </a:p>
          <a:p>
            <a:r>
              <a:rPr lang="ro-RO" sz="2800" dirty="0"/>
              <a:t>Pentru SC intrinsec: n</a:t>
            </a:r>
            <a:r>
              <a:rPr lang="ro-RO" sz="2800" baseline="-25000" dirty="0"/>
              <a:t>i</a:t>
            </a:r>
            <a:r>
              <a:rPr lang="ro-RO" sz="2800" dirty="0"/>
              <a:t>=n</a:t>
            </a:r>
            <a:r>
              <a:rPr lang="ro-RO" sz="2800" baseline="-25000" dirty="0"/>
              <a:t>n</a:t>
            </a:r>
            <a:r>
              <a:rPr lang="ro-RO" sz="2800" dirty="0"/>
              <a:t>=n</a:t>
            </a:r>
            <a:r>
              <a:rPr lang="ro-RO" sz="2800" baseline="-25000" dirty="0"/>
              <a:t>p</a:t>
            </a:r>
            <a:r>
              <a:rPr lang="ro-RO" sz="2800" dirty="0"/>
              <a:t> = n</a:t>
            </a:r>
            <a:r>
              <a:rPr lang="ro-RO" sz="2800" baseline="-25000" dirty="0"/>
              <a:t>o</a:t>
            </a:r>
            <a:r>
              <a:rPr lang="ro-RO" sz="2800" dirty="0"/>
              <a:t> = p</a:t>
            </a:r>
            <a:r>
              <a:rPr lang="ro-RO" sz="2800" baseline="-25000" dirty="0"/>
              <a:t>o</a:t>
            </a:r>
            <a:r>
              <a:rPr lang="ro-RO" sz="2800" dirty="0"/>
              <a:t> = A exp (-E</a:t>
            </a:r>
            <a:r>
              <a:rPr lang="ro-RO" sz="2800" baseline="-25000" dirty="0"/>
              <a:t>g</a:t>
            </a:r>
            <a:r>
              <a:rPr lang="ro-RO" sz="2800" dirty="0"/>
              <a:t>/2kT) , unde </a:t>
            </a:r>
            <a:r>
              <a:rPr lang="ro-RO" sz="2800" b="1" dirty="0"/>
              <a:t>A = (NcNv)</a:t>
            </a:r>
            <a:r>
              <a:rPr lang="ro-RO" sz="2800" b="1" baseline="30000" dirty="0"/>
              <a:t>1/2</a:t>
            </a:r>
          </a:p>
          <a:p>
            <a:r>
              <a:rPr lang="ro-RO" sz="2800" b="1" dirty="0"/>
              <a:t>Atunci </a:t>
            </a:r>
            <a:r>
              <a:rPr lang="el-GR" sz="2800" b="1" dirty="0"/>
              <a:t>σ</a:t>
            </a:r>
            <a:r>
              <a:rPr lang="ro-RO" sz="2800" b="1" dirty="0"/>
              <a:t> = e n</a:t>
            </a:r>
            <a:r>
              <a:rPr lang="ro-RO" sz="2800" b="1" baseline="-25000" dirty="0"/>
              <a:t>n</a:t>
            </a:r>
            <a:r>
              <a:rPr lang="ro-RO" sz="2800" b="1" dirty="0"/>
              <a:t> </a:t>
            </a:r>
            <a:r>
              <a:rPr lang="el-GR" sz="2800" b="1" dirty="0"/>
              <a:t>μ</a:t>
            </a:r>
            <a:r>
              <a:rPr lang="ro-RO" sz="2800" b="1" baseline="-25000" dirty="0"/>
              <a:t>n</a:t>
            </a:r>
            <a:r>
              <a:rPr lang="ro-RO" sz="2800" b="1" dirty="0"/>
              <a:t> + en</a:t>
            </a:r>
            <a:r>
              <a:rPr lang="ro-RO" sz="2800" b="1" baseline="-25000" dirty="0"/>
              <a:t>p</a:t>
            </a:r>
            <a:r>
              <a:rPr lang="el-GR" sz="2800" b="1" dirty="0"/>
              <a:t> μ</a:t>
            </a:r>
            <a:r>
              <a:rPr lang="ro-RO" sz="2800" b="1" baseline="-25000" dirty="0"/>
              <a:t>p</a:t>
            </a:r>
            <a:r>
              <a:rPr lang="ro-RO" sz="2800" b="1" dirty="0"/>
              <a:t>= eni(</a:t>
            </a:r>
            <a:r>
              <a:rPr lang="el-GR" sz="2800" b="1" dirty="0"/>
              <a:t>μ</a:t>
            </a:r>
            <a:r>
              <a:rPr lang="ro-RO" sz="2800" b="1" baseline="-25000" dirty="0"/>
              <a:t>n</a:t>
            </a:r>
            <a:r>
              <a:rPr lang="el-GR" sz="2800" b="1" dirty="0"/>
              <a:t> </a:t>
            </a:r>
            <a:r>
              <a:rPr lang="ro-RO" sz="2800" b="1" dirty="0"/>
              <a:t>+ </a:t>
            </a:r>
            <a:r>
              <a:rPr lang="el-GR" sz="2800" b="1" dirty="0"/>
              <a:t>μ</a:t>
            </a:r>
            <a:r>
              <a:rPr lang="ro-RO" sz="2800" b="1" baseline="-25000" dirty="0"/>
              <a:t>p </a:t>
            </a:r>
            <a:r>
              <a:rPr lang="ro-RO" sz="2800" b="1" dirty="0"/>
              <a:t>)</a:t>
            </a:r>
          </a:p>
          <a:p>
            <a:r>
              <a:rPr lang="ro-RO" sz="2800" b="1" dirty="0"/>
              <a:t>Sau </a:t>
            </a:r>
            <a:r>
              <a:rPr lang="el-GR" sz="2800" b="1" dirty="0"/>
              <a:t>σ</a:t>
            </a:r>
            <a:r>
              <a:rPr lang="ro-RO" sz="2800" b="1" dirty="0"/>
              <a:t> = A e (</a:t>
            </a:r>
            <a:r>
              <a:rPr lang="el-GR" sz="2800" b="1" dirty="0"/>
              <a:t>μ</a:t>
            </a:r>
            <a:r>
              <a:rPr lang="ro-RO" sz="2800" b="1" baseline="-25000" dirty="0"/>
              <a:t>n</a:t>
            </a:r>
            <a:r>
              <a:rPr lang="el-GR" sz="2800" b="1" dirty="0"/>
              <a:t> </a:t>
            </a:r>
            <a:r>
              <a:rPr lang="ro-RO" sz="2800" b="1" dirty="0"/>
              <a:t>+ </a:t>
            </a:r>
            <a:r>
              <a:rPr lang="el-GR" sz="2800" b="1" dirty="0"/>
              <a:t>μ</a:t>
            </a:r>
            <a:r>
              <a:rPr lang="ro-RO" sz="2800" b="1" baseline="-25000" dirty="0"/>
              <a:t>p </a:t>
            </a:r>
            <a:r>
              <a:rPr lang="ro-RO" sz="2800" b="1" dirty="0"/>
              <a:t>)exp (-Eg/kT)              </a:t>
            </a:r>
          </a:p>
          <a:p>
            <a:pPr marL="0" indent="0">
              <a:buNone/>
            </a:pPr>
            <a:r>
              <a:rPr lang="ro-RO" sz="2800" b="1" dirty="0"/>
              <a:t>                             sau </a:t>
            </a:r>
            <a:r>
              <a:rPr lang="el-GR" sz="2800" b="1" dirty="0"/>
              <a:t>σ</a:t>
            </a:r>
            <a:r>
              <a:rPr lang="ro-RO" sz="2800" b="1" dirty="0"/>
              <a:t> = </a:t>
            </a:r>
            <a:r>
              <a:rPr lang="el-GR" sz="2800" b="1" dirty="0"/>
              <a:t>σ</a:t>
            </a:r>
            <a:r>
              <a:rPr lang="ro-RO" sz="2800" b="1" baseline="-25000" dirty="0"/>
              <a:t>o</a:t>
            </a:r>
            <a:r>
              <a:rPr lang="ro-RO" sz="2800" b="1" dirty="0"/>
              <a:t> exp (-Eg/kT)</a:t>
            </a:r>
          </a:p>
          <a:p>
            <a:r>
              <a:rPr lang="ro-RO" sz="2800" b="1" dirty="0"/>
              <a:t>Pentru SC extrinseci o să avem contribuția ambilor purtători de sarcină și a mobilităților lor</a:t>
            </a:r>
          </a:p>
          <a:p>
            <a:endParaRPr lang="ro-RO" sz="2800" b="1" dirty="0"/>
          </a:p>
          <a:p>
            <a:endParaRPr lang="ro-RO" sz="2800" dirty="0"/>
          </a:p>
        </p:txBody>
      </p:sp>
    </p:spTree>
    <p:extLst>
      <p:ext uri="{BB962C8B-B14F-4D97-AF65-F5344CB8AC3E}">
        <p14:creationId xmlns:p14="http://schemas.microsoft.com/office/powerpoint/2010/main" val="14939912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8DD737A-DEC5-1CD0-09EC-3E2BAD442B99}"/>
              </a:ext>
            </a:extLst>
          </p:cNvPr>
          <p:cNvSpPr>
            <a:spLocks noGrp="1"/>
          </p:cNvSpPr>
          <p:nvPr>
            <p:ph type="title"/>
          </p:nvPr>
        </p:nvSpPr>
        <p:spPr>
          <a:xfrm>
            <a:off x="685800" y="609600"/>
            <a:ext cx="7772400" cy="587152"/>
          </a:xfrm>
        </p:spPr>
        <p:txBody>
          <a:bodyPr/>
          <a:lstStyle/>
          <a:p>
            <a:r>
              <a:rPr lang="ro-RO" dirty="0"/>
              <a:t>Întrebări de recapitulare</a:t>
            </a:r>
            <a:endParaRPr lang="en-US" dirty="0"/>
          </a:p>
        </p:txBody>
      </p:sp>
      <p:sp>
        <p:nvSpPr>
          <p:cNvPr id="3" name="Substituent conținut 2">
            <a:extLst>
              <a:ext uri="{FF2B5EF4-FFF2-40B4-BE49-F238E27FC236}">
                <a16:creationId xmlns:a16="http://schemas.microsoft.com/office/drawing/2014/main" id="{AC634EA3-FC51-C71D-597B-7E1BC0389850}"/>
              </a:ext>
            </a:extLst>
          </p:cNvPr>
          <p:cNvSpPr>
            <a:spLocks noGrp="1"/>
          </p:cNvSpPr>
          <p:nvPr>
            <p:ph idx="1"/>
          </p:nvPr>
        </p:nvSpPr>
        <p:spPr>
          <a:xfrm>
            <a:off x="395536" y="1196752"/>
            <a:ext cx="7772400" cy="4114800"/>
          </a:xfrm>
        </p:spPr>
        <p:txBody>
          <a:bodyPr/>
          <a:lstStyle/>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Stările energetice ale electronilor</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Conducția în semiconductori</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Conceptul de </a:t>
            </a:r>
            <a:r>
              <a:rPr lang="en-US" sz="1600" kern="100" dirty="0">
                <a:latin typeface="Calibri" panose="020F0502020204030204" pitchFamily="34" charset="0"/>
                <a:ea typeface="Calibri" panose="020F0502020204030204" pitchFamily="34" charset="0"/>
                <a:cs typeface="Times New Roman" panose="02020603050405020304" pitchFamily="18" charset="0"/>
              </a:rPr>
              <a:t>“</a:t>
            </a:r>
            <a:r>
              <a:rPr lang="ro-RO" sz="1600" kern="100" dirty="0">
                <a:latin typeface="Calibri" panose="020F0502020204030204" pitchFamily="34" charset="0"/>
                <a:ea typeface="Calibri" panose="020F0502020204030204" pitchFamily="34" charset="0"/>
                <a:cs typeface="Times New Roman" panose="02020603050405020304" pitchFamily="18" charset="0"/>
              </a:rPr>
              <a:t> gol „</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Ce este un Sc intrinsec? Dar  extrinsec?</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Ce este nivelul Fermi?</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Ce sunt donorii? Acceptorii? În semiconductori</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Ce sunt purtători de sarcină minoritari în SC? Legea conservării energiei în SC</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Legea acțiunii maselor în SC</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Diferența între </a:t>
            </a:r>
            <a:r>
              <a:rPr lang="ro-RO" sz="1600" kern="100" dirty="0" err="1">
                <a:latin typeface="Calibri" panose="020F0502020204030204" pitchFamily="34" charset="0"/>
                <a:ea typeface="Calibri" panose="020F0502020204030204" pitchFamily="34" charset="0"/>
                <a:cs typeface="Times New Roman" panose="02020603050405020304" pitchFamily="18" charset="0"/>
              </a:rPr>
              <a:t>drift</a:t>
            </a:r>
            <a:r>
              <a:rPr lang="ro-RO" sz="1600" kern="100" dirty="0">
                <a:latin typeface="Calibri" panose="020F0502020204030204" pitchFamily="34" charset="0"/>
                <a:ea typeface="Calibri" panose="020F0502020204030204" pitchFamily="34" charset="0"/>
                <a:cs typeface="Times New Roman" panose="02020603050405020304" pitchFamily="18" charset="0"/>
              </a:rPr>
              <a:t> și difuzie în SC?</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Mobilitatea purtătorilor de sarcină în SC?</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Ce este curentul de </a:t>
            </a:r>
            <a:r>
              <a:rPr lang="ro-RO" sz="1600" kern="100" dirty="0" err="1">
                <a:latin typeface="Calibri" panose="020F0502020204030204" pitchFamily="34" charset="0"/>
                <a:ea typeface="Calibri" panose="020F0502020204030204" pitchFamily="34" charset="0"/>
                <a:cs typeface="Times New Roman" panose="02020603050405020304" pitchFamily="18" charset="0"/>
              </a:rPr>
              <a:t>drift</a:t>
            </a:r>
            <a:r>
              <a:rPr lang="ro-RO" sz="1600" kern="100" dirty="0">
                <a:latin typeface="Calibri" panose="020F0502020204030204" pitchFamily="34" charset="0"/>
                <a:ea typeface="Calibri" panose="020F0502020204030204" pitchFamily="34"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Ce este curentul de difuzie?</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Relația </a:t>
            </a:r>
            <a:r>
              <a:rPr lang="ro-RO" sz="1600" kern="100" dirty="0" err="1">
                <a:latin typeface="Calibri" panose="020F0502020204030204" pitchFamily="34" charset="0"/>
                <a:ea typeface="Calibri" panose="020F0502020204030204" pitchFamily="34" charset="0"/>
                <a:cs typeface="Times New Roman" panose="02020603050405020304" pitchFamily="18" charset="0"/>
              </a:rPr>
              <a:t>Einștein</a:t>
            </a:r>
            <a:r>
              <a:rPr lang="ro-RO" sz="1600" kern="100" dirty="0">
                <a:latin typeface="Calibri" panose="020F0502020204030204" pitchFamily="34" charset="0"/>
                <a:ea typeface="Calibri" panose="020F0502020204030204" pitchFamily="34" charset="0"/>
                <a:cs typeface="Times New Roman" panose="02020603050405020304" pitchFamily="18" charset="0"/>
              </a:rPr>
              <a:t> (difuzia </a:t>
            </a:r>
            <a:r>
              <a:rPr lang="ro-RO" sz="1600" kern="100" dirty="0" err="1">
                <a:latin typeface="Calibri" panose="020F0502020204030204" pitchFamily="34" charset="0"/>
                <a:ea typeface="Calibri" panose="020F0502020204030204" pitchFamily="34" charset="0"/>
                <a:cs typeface="Times New Roman" panose="02020603050405020304" pitchFamily="18" charset="0"/>
              </a:rPr>
              <a:t>vs</a:t>
            </a:r>
            <a:r>
              <a:rPr lang="ro-RO" sz="1600" kern="100" dirty="0">
                <a:latin typeface="Calibri" panose="020F0502020204030204" pitchFamily="34" charset="0"/>
                <a:ea typeface="Calibri" panose="020F0502020204030204" pitchFamily="34" charset="0"/>
                <a:cs typeface="Times New Roman" panose="02020603050405020304" pitchFamily="18" charset="0"/>
              </a:rPr>
              <a:t> mobilitatea)?</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Nivelul Fermi </a:t>
            </a:r>
            <a:r>
              <a:rPr lang="ro-RO" sz="1600" kern="100" dirty="0" err="1">
                <a:latin typeface="Calibri" panose="020F0502020204030204" pitchFamily="34" charset="0"/>
                <a:ea typeface="Calibri" panose="020F0502020204030204" pitchFamily="34" charset="0"/>
                <a:cs typeface="Times New Roman" panose="02020603050405020304" pitchFamily="18" charset="0"/>
              </a:rPr>
              <a:t>vs</a:t>
            </a:r>
            <a:r>
              <a:rPr lang="ro-RO" sz="1600" kern="100" dirty="0">
                <a:latin typeface="Calibri" panose="020F0502020204030204" pitchFamily="34" charset="0"/>
                <a:ea typeface="Calibri" panose="020F0502020204030204" pitchFamily="34" charset="0"/>
                <a:cs typeface="Times New Roman" panose="02020603050405020304" pitchFamily="18" charset="0"/>
              </a:rPr>
              <a:t> concentrația dopanților acceptori? Donori?</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Semiconductori compensați? </a:t>
            </a:r>
            <a:r>
              <a:rPr lang="ro-RO" sz="1600" dirty="0">
                <a:latin typeface="Calibri" panose="020F0502020204030204" pitchFamily="34" charset="0"/>
                <a:ea typeface="Calibri" panose="020F0502020204030204" pitchFamily="34" charset="0"/>
                <a:cs typeface="Times New Roman" panose="02020603050405020304" pitchFamily="18" charset="0"/>
              </a:rPr>
              <a:t> </a:t>
            </a:r>
            <a:r>
              <a:rPr lang="ro-RO" sz="1600" dirty="0" err="1">
                <a:latin typeface="Calibri" panose="020F0502020204030204" pitchFamily="34" charset="0"/>
                <a:ea typeface="Calibri" panose="020F0502020204030204" pitchFamily="34" charset="0"/>
                <a:cs typeface="Times New Roman" panose="02020603050405020304" pitchFamily="18" charset="0"/>
              </a:rPr>
              <a:t>degenrați</a:t>
            </a:r>
            <a:r>
              <a:rPr lang="ro-RO" sz="1600" dirty="0">
                <a:latin typeface="Calibri" panose="020F0502020204030204" pitchFamily="34" charset="0"/>
                <a:ea typeface="Calibri" panose="020F0502020204030204" pitchFamily="34" charset="0"/>
                <a:cs typeface="Times New Roman" panose="02020603050405020304" pitchFamily="18" charset="0"/>
              </a:rPr>
              <a:t>?</a:t>
            </a:r>
            <a:endParaRPr lang="en-US" sz="1600" dirty="0"/>
          </a:p>
        </p:txBody>
      </p:sp>
      <p:sp>
        <p:nvSpPr>
          <p:cNvPr id="5" name="Substituent număr diapozitiv 4">
            <a:extLst>
              <a:ext uri="{FF2B5EF4-FFF2-40B4-BE49-F238E27FC236}">
                <a16:creationId xmlns:a16="http://schemas.microsoft.com/office/drawing/2014/main" id="{A0191273-C938-7C18-54C9-EE556A265C2B}"/>
              </a:ext>
            </a:extLst>
          </p:cNvPr>
          <p:cNvSpPr>
            <a:spLocks noGrp="1"/>
          </p:cNvSpPr>
          <p:nvPr>
            <p:ph type="sldNum" sz="quarter" idx="12"/>
          </p:nvPr>
        </p:nvSpPr>
        <p:spPr/>
        <p:txBody>
          <a:bodyPr/>
          <a:lstStyle/>
          <a:p>
            <a:pPr>
              <a:defRPr/>
            </a:pPr>
            <a:fld id="{B429C00D-C9B5-4A7D-902B-CBF58E2D6B28}" type="slidenum">
              <a:rPr lang="zh-CN" altLang="en-US" smtClean="0"/>
              <a:pPr>
                <a:defRPr/>
              </a:pPr>
              <a:t>88</a:t>
            </a:fld>
            <a:endParaRPr lang="zh-CN" altLang="en-US"/>
          </a:p>
        </p:txBody>
      </p:sp>
    </p:spTree>
    <p:extLst>
      <p:ext uri="{BB962C8B-B14F-4D97-AF65-F5344CB8AC3E}">
        <p14:creationId xmlns:p14="http://schemas.microsoft.com/office/powerpoint/2010/main" val="199248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115888"/>
            <a:ext cx="9036050" cy="4114800"/>
          </a:xfrm>
        </p:spPr>
        <p:txBody>
          <a:bodyPr/>
          <a:lstStyle/>
          <a:p>
            <a:pPr marL="0" indent="0">
              <a:buFontTx/>
              <a:buNone/>
              <a:defRPr/>
            </a:pPr>
            <a:r>
              <a:rPr lang="en-US" sz="2400" b="1" dirty="0" err="1"/>
              <a:t>Revenind</a:t>
            </a:r>
            <a:r>
              <a:rPr lang="en-US" sz="2400" b="1" dirty="0"/>
              <a:t> la </a:t>
            </a:r>
            <a:r>
              <a:rPr lang="en-US" sz="2400" b="1" dirty="0" err="1"/>
              <a:t>semiconductori</a:t>
            </a:r>
            <a:r>
              <a:rPr lang="en-US" sz="2400" dirty="0"/>
              <a:t>, sub </a:t>
            </a:r>
            <a:r>
              <a:rPr lang="en-US" sz="2400" dirty="0" err="1"/>
              <a:t>influenta</a:t>
            </a:r>
            <a:r>
              <a:rPr lang="en-US" sz="2400" dirty="0"/>
              <a:t> </a:t>
            </a:r>
            <a:r>
              <a:rPr lang="en-US" sz="2400" dirty="0" err="1"/>
              <a:t>unui</a:t>
            </a:r>
            <a:r>
              <a:rPr lang="en-US" sz="2400" dirty="0"/>
              <a:t> </a:t>
            </a:r>
            <a:r>
              <a:rPr lang="en-US" sz="2400" dirty="0" err="1"/>
              <a:t>stimul</a:t>
            </a:r>
            <a:r>
              <a:rPr lang="en-US" sz="2400" dirty="0"/>
              <a:t> energetic extern </a:t>
            </a:r>
            <a:r>
              <a:rPr lang="en-US" sz="2400" u="sng" dirty="0" err="1"/>
              <a:t>electronii</a:t>
            </a:r>
            <a:r>
              <a:rPr lang="en-US" sz="2400" u="sng" dirty="0"/>
              <a:t> de </a:t>
            </a:r>
            <a:r>
              <a:rPr lang="en-US" sz="2400" u="sng" dirty="0" err="1"/>
              <a:t>valen</a:t>
            </a:r>
            <a:r>
              <a:rPr lang="ro-RO" sz="2400" u="sng" dirty="0"/>
              <a:t>ț</a:t>
            </a:r>
            <a:r>
              <a:rPr lang="en-US" sz="2400" u="sng" dirty="0"/>
              <a:t>a din </a:t>
            </a:r>
            <a:r>
              <a:rPr lang="en-US" sz="2400" u="sng" dirty="0" err="1"/>
              <a:t>atomii</a:t>
            </a:r>
            <a:r>
              <a:rPr lang="en-US" sz="2400" u="sng" dirty="0"/>
              <a:t> </a:t>
            </a:r>
            <a:r>
              <a:rPr lang="en-US" sz="2400" u="sng" dirty="0" err="1"/>
              <a:t>neutri</a:t>
            </a:r>
            <a:r>
              <a:rPr lang="en-US" sz="2400" u="sng" dirty="0"/>
              <a:t> </a:t>
            </a:r>
            <a:r>
              <a:rPr lang="ro-RO" sz="2400" u="sng" dirty="0"/>
              <a:t>s</a:t>
            </a:r>
            <a:r>
              <a:rPr lang="en-US" sz="2400" u="sng" dirty="0"/>
              <a:t>e </a:t>
            </a:r>
            <a:r>
              <a:rPr lang="en-US" sz="2400" u="sng" dirty="0" err="1"/>
              <a:t>desprind</a:t>
            </a:r>
            <a:r>
              <a:rPr lang="en-US" sz="2400" dirty="0"/>
              <a:t> din </a:t>
            </a:r>
            <a:r>
              <a:rPr lang="en-US" sz="2400" dirty="0" err="1"/>
              <a:t>legatura</a:t>
            </a:r>
            <a:r>
              <a:rPr lang="en-US" sz="2400" dirty="0"/>
              <a:t> de </a:t>
            </a:r>
            <a:r>
              <a:rPr lang="en-US" sz="2400" dirty="0" err="1"/>
              <a:t>valen</a:t>
            </a:r>
            <a:r>
              <a:rPr lang="ro-RO" sz="2400" dirty="0"/>
              <a:t>ț</a:t>
            </a:r>
            <a:r>
              <a:rPr lang="en-US" sz="2400" dirty="0"/>
              <a:t>a </a:t>
            </a:r>
            <a:r>
              <a:rPr lang="ro-RO" sz="2400" dirty="0"/>
              <a:t>ș</a:t>
            </a:r>
            <a:r>
              <a:rPr lang="en-US" sz="2400" dirty="0" err="1"/>
              <a:t>i</a:t>
            </a:r>
            <a:r>
              <a:rPr lang="en-US" sz="2400" dirty="0"/>
              <a:t> se comport</a:t>
            </a:r>
            <a:r>
              <a:rPr lang="ro-RO" sz="2400" dirty="0"/>
              <a:t>ă</a:t>
            </a:r>
            <a:r>
              <a:rPr lang="en-US" sz="2400" dirty="0"/>
              <a:t> ca </a:t>
            </a:r>
            <a:r>
              <a:rPr lang="en-US" sz="2400" dirty="0" err="1"/>
              <a:t>electroni</a:t>
            </a:r>
            <a:r>
              <a:rPr lang="en-US" sz="2400" dirty="0"/>
              <a:t> de </a:t>
            </a:r>
            <a:r>
              <a:rPr lang="en-US" sz="2400" dirty="0" err="1"/>
              <a:t>conduc</a:t>
            </a:r>
            <a:r>
              <a:rPr lang="ro-RO" sz="2400" dirty="0"/>
              <a:t>ț</a:t>
            </a:r>
            <a:r>
              <a:rPr lang="en-US" sz="2400" dirty="0" err="1"/>
              <a:t>ie</a:t>
            </a:r>
            <a:r>
              <a:rPr lang="en-US" sz="2400" dirty="0"/>
              <a:t> (</a:t>
            </a:r>
            <a:r>
              <a:rPr lang="en-US" sz="2400" dirty="0" err="1"/>
              <a:t>liberi</a:t>
            </a:r>
            <a:r>
              <a:rPr lang="en-US" sz="2400" dirty="0"/>
              <a:t>) din </a:t>
            </a:r>
            <a:r>
              <a:rPr lang="ro-RO" sz="2400" dirty="0"/>
              <a:t>Me</a:t>
            </a:r>
            <a:r>
              <a:rPr lang="en-US" sz="2400" dirty="0"/>
              <a:t>, </a:t>
            </a:r>
            <a:r>
              <a:rPr lang="en-US" sz="2400" dirty="0" err="1"/>
              <a:t>plec</a:t>
            </a:r>
            <a:r>
              <a:rPr lang="ro-RO" sz="2400" dirty="0"/>
              <a:t>â</a:t>
            </a:r>
            <a:r>
              <a:rPr lang="en-US" sz="2400" dirty="0" err="1"/>
              <a:t>nd</a:t>
            </a:r>
            <a:r>
              <a:rPr lang="en-US" sz="2400" dirty="0"/>
              <a:t> </a:t>
            </a:r>
            <a:r>
              <a:rPr lang="ro-RO" sz="2400" dirty="0"/>
              <a:t>î</a:t>
            </a:r>
            <a:r>
              <a:rPr lang="en-US" sz="2400" dirty="0"/>
              <a:t>n </a:t>
            </a:r>
            <a:r>
              <a:rPr lang="en-US" sz="2400" dirty="0" err="1"/>
              <a:t>direc</a:t>
            </a:r>
            <a:r>
              <a:rPr lang="ro-RO" sz="2400" dirty="0"/>
              <a:t>ț</a:t>
            </a:r>
            <a:r>
              <a:rPr lang="en-US" sz="2400" dirty="0" err="1"/>
              <a:t>ia</a:t>
            </a:r>
            <a:r>
              <a:rPr lang="en-US" sz="2400" dirty="0"/>
              <a:t> </a:t>
            </a:r>
            <a:r>
              <a:rPr lang="en-US" sz="2400" dirty="0" err="1"/>
              <a:t>indicat</a:t>
            </a:r>
            <a:r>
              <a:rPr lang="ro-RO" sz="2400" dirty="0"/>
              <a:t>ă</a:t>
            </a:r>
            <a:r>
              <a:rPr lang="en-US" sz="2400" dirty="0"/>
              <a:t> de c</a:t>
            </a:r>
            <a:r>
              <a:rPr lang="ro-RO" sz="2400" dirty="0"/>
              <a:t>â</a:t>
            </a:r>
            <a:r>
              <a:rPr lang="en-US" sz="2400" dirty="0" err="1"/>
              <a:t>mpul</a:t>
            </a:r>
            <a:r>
              <a:rPr lang="en-US" sz="2400" dirty="0"/>
              <a:t> electric </a:t>
            </a:r>
            <a:r>
              <a:rPr lang="en-US" sz="2400" dirty="0" err="1"/>
              <a:t>aplicat</a:t>
            </a:r>
            <a:r>
              <a:rPr lang="en-US" sz="2400" dirty="0"/>
              <a:t> </a:t>
            </a:r>
            <a:r>
              <a:rPr lang="ro-RO" sz="2400" dirty="0"/>
              <a:t>ș</a:t>
            </a:r>
            <a:r>
              <a:rPr lang="en-US" sz="2400" dirty="0" err="1"/>
              <a:t>i</a:t>
            </a:r>
            <a:r>
              <a:rPr lang="en-US" sz="2400" dirty="0"/>
              <a:t> </a:t>
            </a:r>
            <a:r>
              <a:rPr lang="en-US" sz="2400" u="sng" dirty="0"/>
              <a:t>las</a:t>
            </a:r>
            <a:r>
              <a:rPr lang="ro-RO" sz="2400" u="sng" dirty="0"/>
              <a:t>â</a:t>
            </a:r>
            <a:r>
              <a:rPr lang="en-US" sz="2400" u="sng" dirty="0" err="1"/>
              <a:t>nd</a:t>
            </a:r>
            <a:r>
              <a:rPr lang="en-US" sz="2400" u="sng" dirty="0"/>
              <a:t> in </a:t>
            </a:r>
            <a:r>
              <a:rPr lang="en-US" sz="2400" u="sng" dirty="0" err="1"/>
              <a:t>locuri</a:t>
            </a:r>
            <a:r>
              <a:rPr lang="en-US" sz="2400" u="sng" dirty="0"/>
              <a:t> </a:t>
            </a:r>
            <a:r>
              <a:rPr lang="en-US" sz="2400" u="sng" dirty="0" err="1"/>
              <a:t>pe</a:t>
            </a:r>
            <a:r>
              <a:rPr lang="en-US" sz="2400" u="sng" dirty="0"/>
              <a:t> care le </a:t>
            </a:r>
            <a:r>
              <a:rPr lang="en-US" sz="2400" u="sng" dirty="0" err="1"/>
              <a:t>parasesc</a:t>
            </a:r>
            <a:r>
              <a:rPr lang="ro-RO" sz="2400" u="sng" dirty="0"/>
              <a:t>-</a:t>
            </a:r>
            <a:r>
              <a:rPr lang="en-US" sz="2400" u="sng" dirty="0"/>
              <a:t> ''</a:t>
            </a:r>
            <a:r>
              <a:rPr lang="en-US" sz="2400" u="sng" dirty="0" err="1"/>
              <a:t>goluri</a:t>
            </a:r>
            <a:r>
              <a:rPr lang="en-US" sz="2400" u="sng" dirty="0"/>
              <a:t>''</a:t>
            </a:r>
            <a:r>
              <a:rPr lang="en-US" sz="2400" dirty="0"/>
              <a:t>, </a:t>
            </a:r>
            <a:r>
              <a:rPr lang="en-US" sz="2400" dirty="0" err="1"/>
              <a:t>adic</a:t>
            </a:r>
            <a:r>
              <a:rPr lang="ro-RO" sz="2400" dirty="0"/>
              <a:t>ă</a:t>
            </a:r>
            <a:r>
              <a:rPr lang="en-US" sz="2400" dirty="0"/>
              <a:t> leg</a:t>
            </a:r>
            <a:r>
              <a:rPr lang="ro-RO" sz="2400" dirty="0"/>
              <a:t>ă</a:t>
            </a:r>
            <a:r>
              <a:rPr lang="en-US" sz="2400" dirty="0" err="1"/>
              <a:t>turi</a:t>
            </a:r>
            <a:r>
              <a:rPr lang="en-US" sz="2400" dirty="0"/>
              <a:t> </a:t>
            </a:r>
            <a:r>
              <a:rPr lang="en-US" sz="2400" dirty="0" err="1"/>
              <a:t>covalente</a:t>
            </a:r>
            <a:r>
              <a:rPr lang="en-US" sz="2400" dirty="0"/>
              <a:t> </a:t>
            </a:r>
            <a:r>
              <a:rPr lang="en-US" sz="2400" dirty="0" err="1"/>
              <a:t>nesatisfacute</a:t>
            </a:r>
            <a:r>
              <a:rPr lang="en-US" sz="2400" dirty="0"/>
              <a:t> de </a:t>
            </a:r>
            <a:r>
              <a:rPr lang="en-US" sz="2400" dirty="0" err="1"/>
              <a:t>electroni</a:t>
            </a:r>
            <a:endParaRPr lang="ro-RO" sz="2400" dirty="0"/>
          </a:p>
          <a:p>
            <a:pPr marL="0" indent="0">
              <a:buFontTx/>
              <a:buNone/>
              <a:defRPr/>
            </a:pPr>
            <a:r>
              <a:rPr lang="en-US" sz="2400" dirty="0" err="1"/>
              <a:t>Daca</a:t>
            </a:r>
            <a:r>
              <a:rPr lang="en-US" sz="2400" dirty="0"/>
              <a:t> </a:t>
            </a:r>
            <a:r>
              <a:rPr lang="en-US" sz="2400" dirty="0" err="1"/>
              <a:t>tensiunea</a:t>
            </a:r>
            <a:r>
              <a:rPr lang="en-US" sz="2400" dirty="0"/>
              <a:t> electric</a:t>
            </a:r>
            <a:r>
              <a:rPr lang="ro-RO" sz="2400" dirty="0"/>
              <a:t>ă</a:t>
            </a:r>
            <a:r>
              <a:rPr lang="en-US" sz="2400" dirty="0"/>
              <a:t> </a:t>
            </a:r>
            <a:r>
              <a:rPr lang="en-US" sz="2400" dirty="0" err="1"/>
              <a:t>aplicat</a:t>
            </a:r>
            <a:r>
              <a:rPr lang="ro-RO" sz="2400" dirty="0"/>
              <a:t>ă</a:t>
            </a:r>
            <a:r>
              <a:rPr lang="en-US" sz="2400" dirty="0"/>
              <a:t> persist</a:t>
            </a:r>
            <a:r>
              <a:rPr lang="ro-RO" sz="2400" dirty="0"/>
              <a:t>ă</a:t>
            </a:r>
            <a:r>
              <a:rPr lang="en-US" sz="2400" dirty="0"/>
              <a:t>, </a:t>
            </a:r>
            <a:r>
              <a:rPr lang="en-US" sz="2400" dirty="0" err="1"/>
              <a:t>electronii</a:t>
            </a:r>
            <a:r>
              <a:rPr lang="en-US" sz="2400" dirty="0"/>
              <a:t> din leg</a:t>
            </a:r>
            <a:r>
              <a:rPr lang="ro-RO" sz="2400" dirty="0"/>
              <a:t>ă</a:t>
            </a:r>
            <a:r>
              <a:rPr lang="en-US" sz="2400" dirty="0" err="1"/>
              <a:t>turile</a:t>
            </a:r>
            <a:r>
              <a:rPr lang="en-US" sz="2400" dirty="0"/>
              <a:t> </a:t>
            </a:r>
            <a:r>
              <a:rPr lang="en-US" sz="2400" dirty="0" err="1"/>
              <a:t>covalente</a:t>
            </a:r>
            <a:r>
              <a:rPr lang="en-US" sz="2400" dirty="0"/>
              <a:t> </a:t>
            </a:r>
            <a:r>
              <a:rPr lang="en-US" sz="2400" dirty="0" err="1"/>
              <a:t>vecine</a:t>
            </a:r>
            <a:r>
              <a:rPr lang="en-US" sz="2400" dirty="0"/>
              <a:t> (care nu au </a:t>
            </a:r>
            <a:r>
              <a:rPr lang="en-US" sz="2400" dirty="0" err="1"/>
              <a:t>ajuns</a:t>
            </a:r>
            <a:r>
              <a:rPr lang="en-US" sz="2400" dirty="0"/>
              <a:t> </a:t>
            </a:r>
            <a:r>
              <a:rPr lang="en-US" sz="2400" dirty="0" err="1"/>
              <a:t>electroni</a:t>
            </a:r>
            <a:r>
              <a:rPr lang="en-US" sz="2400" dirty="0"/>
              <a:t> de </a:t>
            </a:r>
            <a:r>
              <a:rPr lang="en-US" sz="2400" dirty="0" err="1"/>
              <a:t>conduc</a:t>
            </a:r>
            <a:r>
              <a:rPr lang="ro-RO" sz="2400" dirty="0"/>
              <a:t>ț</a:t>
            </a:r>
            <a:r>
              <a:rPr lang="en-US" sz="2400" dirty="0" err="1"/>
              <a:t>ie</a:t>
            </a:r>
            <a:r>
              <a:rPr lang="en-US" sz="2400" dirty="0"/>
              <a:t> </a:t>
            </a:r>
            <a:r>
              <a:rPr lang="ro-RO" sz="2400" dirty="0"/>
              <a:t>dar</a:t>
            </a:r>
            <a:r>
              <a:rPr lang="en-US" sz="2400" dirty="0"/>
              <a:t> au r</a:t>
            </a:r>
            <a:r>
              <a:rPr lang="ro-RO" sz="2400" dirty="0"/>
              <a:t>ă</a:t>
            </a:r>
            <a:r>
              <a:rPr lang="en-US" sz="2400" dirty="0"/>
              <a:t>mas </a:t>
            </a:r>
            <a:r>
              <a:rPr lang="en-US" sz="2400" dirty="0" err="1"/>
              <a:t>electroni</a:t>
            </a:r>
            <a:r>
              <a:rPr lang="en-US" sz="2400" dirty="0"/>
              <a:t> de </a:t>
            </a:r>
            <a:r>
              <a:rPr lang="en-US" sz="2400" dirty="0" err="1"/>
              <a:t>valen</a:t>
            </a:r>
            <a:r>
              <a:rPr lang="ro-RO" sz="2400" dirty="0"/>
              <a:t>ț</a:t>
            </a:r>
            <a:r>
              <a:rPr lang="en-US" sz="2400" dirty="0"/>
              <a:t>a </a:t>
            </a:r>
            <a:r>
              <a:rPr lang="en-US" sz="2400" dirty="0" err="1"/>
              <a:t>localiza</a:t>
            </a:r>
            <a:r>
              <a:rPr lang="ro-RO" sz="2400" dirty="0"/>
              <a:t>ț</a:t>
            </a:r>
            <a:r>
              <a:rPr lang="en-US" sz="2400" dirty="0" err="1"/>
              <a:t>i</a:t>
            </a:r>
            <a:r>
              <a:rPr lang="en-US" sz="2400" dirty="0"/>
              <a:t>) pot </a:t>
            </a:r>
            <a:r>
              <a:rPr lang="en-US" sz="2400" dirty="0" err="1"/>
              <a:t>migra</a:t>
            </a:r>
            <a:r>
              <a:rPr lang="en-US" sz="2400" dirty="0"/>
              <a:t> </a:t>
            </a:r>
            <a:r>
              <a:rPr lang="en-US" sz="2400" dirty="0" err="1"/>
              <a:t>pe</a:t>
            </a:r>
            <a:r>
              <a:rPr lang="en-US" sz="2400" dirty="0"/>
              <a:t> </a:t>
            </a:r>
            <a:r>
              <a:rPr lang="en-US" sz="2400" dirty="0" err="1"/>
              <a:t>direc</a:t>
            </a:r>
            <a:r>
              <a:rPr lang="ro-RO" sz="2400" dirty="0"/>
              <a:t>ț</a:t>
            </a:r>
            <a:r>
              <a:rPr lang="en-US" sz="2400" dirty="0" err="1"/>
              <a:t>ia</a:t>
            </a:r>
            <a:r>
              <a:rPr lang="en-US" sz="2400" dirty="0"/>
              <a:t> c</a:t>
            </a:r>
            <a:r>
              <a:rPr lang="ro-RO" sz="2400" dirty="0"/>
              <a:t>â</a:t>
            </a:r>
            <a:r>
              <a:rPr lang="en-US" sz="2400" dirty="0" err="1"/>
              <a:t>mpului</a:t>
            </a:r>
            <a:r>
              <a:rPr lang="en-US" sz="2400" dirty="0"/>
              <a:t> electric </a:t>
            </a:r>
            <a:r>
              <a:rPr lang="ro-RO" sz="2400" dirty="0" err="1"/>
              <a:t>î</a:t>
            </a:r>
            <a:r>
              <a:rPr lang="en-US" sz="2400" dirty="0" err="1"/>
              <a:t>nspre</a:t>
            </a:r>
            <a:r>
              <a:rPr lang="en-US" sz="2400" dirty="0"/>
              <a:t> </a:t>
            </a:r>
            <a:r>
              <a:rPr lang="en-US" sz="2400" dirty="0" err="1"/>
              <a:t>goluri</a:t>
            </a:r>
            <a:r>
              <a:rPr lang="en-US" sz="2400" dirty="0"/>
              <a:t> </a:t>
            </a:r>
            <a:r>
              <a:rPr lang="en-US" sz="2400" dirty="0" err="1"/>
              <a:t>pentru</a:t>
            </a:r>
            <a:r>
              <a:rPr lang="en-US" sz="2400" dirty="0"/>
              <a:t> a le </a:t>
            </a:r>
            <a:r>
              <a:rPr lang="en-US" sz="2400" dirty="0" err="1"/>
              <a:t>umple</a:t>
            </a:r>
            <a:r>
              <a:rPr lang="en-US" sz="2400" dirty="0"/>
              <a:t>. Ca </a:t>
            </a:r>
            <a:r>
              <a:rPr lang="en-US" sz="2400" dirty="0" err="1"/>
              <a:t>urmare</a:t>
            </a:r>
            <a:r>
              <a:rPr lang="en-US" sz="2400" dirty="0"/>
              <a:t>, </a:t>
            </a:r>
            <a:r>
              <a:rPr lang="en-US" sz="2400" dirty="0" err="1"/>
              <a:t>electronii</a:t>
            </a:r>
            <a:r>
              <a:rPr lang="en-US" sz="2400" dirty="0"/>
              <a:t> de </a:t>
            </a:r>
            <a:r>
              <a:rPr lang="en-US" sz="2400" dirty="0" err="1"/>
              <a:t>valen</a:t>
            </a:r>
            <a:r>
              <a:rPr lang="ro-RO" sz="2400" dirty="0"/>
              <a:t>ță</a:t>
            </a:r>
            <a:r>
              <a:rPr lang="en-US" sz="2400" dirty="0"/>
              <a:t> c</a:t>
            </a:r>
            <a:r>
              <a:rPr lang="ro-RO" sz="2400" dirty="0"/>
              <a:t>ă</a:t>
            </a:r>
            <a:r>
              <a:rPr lang="en-US" sz="2400" dirty="0"/>
              <a:t>l</a:t>
            </a:r>
            <a:r>
              <a:rPr lang="ro-RO" sz="2400" dirty="0"/>
              <a:t>ă</a:t>
            </a:r>
            <a:r>
              <a:rPr lang="en-US" sz="2400" dirty="0" err="1"/>
              <a:t>toresc</a:t>
            </a:r>
            <a:r>
              <a:rPr lang="en-US" sz="2400" dirty="0"/>
              <a:t> </a:t>
            </a:r>
            <a:r>
              <a:rPr lang="ro-RO" sz="2400" dirty="0"/>
              <a:t>î</a:t>
            </a:r>
            <a:r>
              <a:rPr lang="en-US" sz="2400" dirty="0"/>
              <a:t>n </a:t>
            </a:r>
            <a:r>
              <a:rPr lang="en-US" sz="2400" dirty="0" err="1"/>
              <a:t>structura</a:t>
            </a:r>
            <a:r>
              <a:rPr lang="en-US" sz="2400" dirty="0"/>
              <a:t> s</a:t>
            </a:r>
            <a:r>
              <a:rPr lang="ro-RO" sz="2400" dirty="0"/>
              <a:t>ă</a:t>
            </a:r>
            <a:r>
              <a:rPr lang="en-US" sz="2400" dirty="0"/>
              <a:t>rind de la un </a:t>
            </a:r>
            <a:r>
              <a:rPr lang="en-US" sz="2400" dirty="0" err="1"/>
              <a:t>gol</a:t>
            </a:r>
            <a:r>
              <a:rPr lang="en-US" sz="2400" dirty="0"/>
              <a:t> la </a:t>
            </a:r>
            <a:r>
              <a:rPr lang="en-US" sz="2400" dirty="0" err="1"/>
              <a:t>altul</a:t>
            </a:r>
            <a:r>
              <a:rPr lang="en-US" sz="2400" dirty="0"/>
              <a:t>, </a:t>
            </a:r>
            <a:r>
              <a:rPr lang="ro-RO" sz="2400" dirty="0"/>
              <a:t>î</a:t>
            </a:r>
            <a:r>
              <a:rPr lang="en-US" sz="2400" dirty="0"/>
              <a:t>n </a:t>
            </a:r>
            <a:r>
              <a:rPr lang="en-US" sz="2400" dirty="0" err="1"/>
              <a:t>atomii</a:t>
            </a:r>
            <a:r>
              <a:rPr lang="en-US" sz="2400" dirty="0"/>
              <a:t> de </a:t>
            </a:r>
            <a:r>
              <a:rPr lang="en-US" sz="2400" dirty="0" err="1"/>
              <a:t>unde</a:t>
            </a:r>
            <a:r>
              <a:rPr lang="en-US" sz="2400" dirty="0"/>
              <a:t> ace</a:t>
            </a:r>
            <a:r>
              <a:rPr lang="ro-RO" sz="2400" dirty="0"/>
              <a:t>ș</a:t>
            </a:r>
            <a:r>
              <a:rPr lang="en-US" sz="2400" dirty="0" err="1"/>
              <a:t>tia</a:t>
            </a:r>
            <a:r>
              <a:rPr lang="en-US" sz="2400" dirty="0"/>
              <a:t> </a:t>
            </a:r>
            <a:r>
              <a:rPr lang="en-US" sz="2400" dirty="0" err="1"/>
              <a:t>pleac</a:t>
            </a:r>
            <a:r>
              <a:rPr lang="ro-RO" sz="2400" dirty="0"/>
              <a:t>ă</a:t>
            </a:r>
            <a:r>
              <a:rPr lang="en-US" sz="2400" dirty="0"/>
              <a:t> </a:t>
            </a:r>
            <a:r>
              <a:rPr lang="en-US" sz="2400" dirty="0" err="1"/>
              <a:t>pentru</a:t>
            </a:r>
            <a:r>
              <a:rPr lang="en-US" sz="2400" dirty="0"/>
              <a:t> a </a:t>
            </a:r>
            <a:r>
              <a:rPr lang="en-US" sz="2400" dirty="0" err="1"/>
              <a:t>umple</a:t>
            </a:r>
            <a:r>
              <a:rPr lang="en-US" sz="2400" dirty="0"/>
              <a:t> un </a:t>
            </a:r>
            <a:r>
              <a:rPr lang="en-US" sz="2400" dirty="0" err="1"/>
              <a:t>gol</a:t>
            </a:r>
            <a:r>
              <a:rPr lang="en-US" sz="2400" dirty="0"/>
              <a:t> </a:t>
            </a:r>
            <a:r>
              <a:rPr lang="en-US" sz="2400" dirty="0" err="1"/>
              <a:t>instal</a:t>
            </a:r>
            <a:r>
              <a:rPr lang="ro-RO" sz="2400" dirty="0"/>
              <a:t>â</a:t>
            </a:r>
            <a:r>
              <a:rPr lang="en-US" sz="2400" dirty="0" err="1"/>
              <a:t>ndu</a:t>
            </a:r>
            <a:r>
              <a:rPr lang="en-US" sz="2400" dirty="0"/>
              <a:t>-se </a:t>
            </a:r>
            <a:r>
              <a:rPr lang="en-US" sz="2400" dirty="0" err="1"/>
              <a:t>inevitabil</a:t>
            </a:r>
            <a:r>
              <a:rPr lang="en-US" sz="2400" dirty="0"/>
              <a:t>, un alt </a:t>
            </a:r>
            <a:r>
              <a:rPr lang="en-US" sz="2400" dirty="0" err="1"/>
              <a:t>gol</a:t>
            </a:r>
            <a:r>
              <a:rPr lang="en-US" sz="2400" dirty="0"/>
              <a:t>. Per </a:t>
            </a:r>
            <a:r>
              <a:rPr lang="en-US" sz="2400" dirty="0" err="1"/>
              <a:t>ansamblu</a:t>
            </a:r>
            <a:r>
              <a:rPr lang="en-US" sz="2400" dirty="0"/>
              <a:t>, dup</a:t>
            </a:r>
            <a:r>
              <a:rPr lang="ro-RO" sz="2400" dirty="0"/>
              <a:t>ă</a:t>
            </a:r>
            <a:r>
              <a:rPr lang="en-US" sz="2400" dirty="0"/>
              <a:t> </a:t>
            </a:r>
            <a:r>
              <a:rPr lang="en-US" sz="2400" dirty="0" err="1"/>
              <a:t>apari</a:t>
            </a:r>
            <a:r>
              <a:rPr lang="ro-RO" sz="2400" dirty="0"/>
              <a:t>ț</a:t>
            </a:r>
            <a:r>
              <a:rPr lang="en-US" sz="2400" dirty="0" err="1"/>
              <a:t>ia</a:t>
            </a:r>
            <a:r>
              <a:rPr lang="en-US" sz="2400" dirty="0"/>
              <a:t> </a:t>
            </a:r>
            <a:r>
              <a:rPr lang="en-US" sz="2400" dirty="0" err="1"/>
              <a:t>unui</a:t>
            </a:r>
            <a:r>
              <a:rPr lang="en-US" sz="2400" dirty="0"/>
              <a:t> ''</a:t>
            </a:r>
            <a:r>
              <a:rPr lang="en-US" sz="2400" dirty="0" err="1"/>
              <a:t>gol</a:t>
            </a:r>
            <a:r>
              <a:rPr lang="en-US" sz="2400" dirty="0"/>
              <a:t>'', ca </a:t>
            </a:r>
            <a:r>
              <a:rPr lang="en-US" sz="2400" dirty="0" err="1"/>
              <a:t>urmare</a:t>
            </a:r>
            <a:r>
              <a:rPr lang="en-US" sz="2400" dirty="0"/>
              <a:t> a </a:t>
            </a:r>
            <a:r>
              <a:rPr lang="en-US" sz="2400" dirty="0" err="1"/>
              <a:t>desprinderii</a:t>
            </a:r>
            <a:r>
              <a:rPr lang="en-US" sz="2400" dirty="0"/>
              <a:t> </a:t>
            </a:r>
            <a:r>
              <a:rPr lang="en-US" sz="2400" dirty="0" err="1"/>
              <a:t>unui</a:t>
            </a:r>
            <a:r>
              <a:rPr lang="en-US" sz="2400" dirty="0"/>
              <a:t> electron </a:t>
            </a:r>
            <a:r>
              <a:rPr lang="en-US" sz="2400" dirty="0" err="1"/>
              <a:t>localizat</a:t>
            </a:r>
            <a:r>
              <a:rPr lang="en-US" sz="2400" dirty="0"/>
              <a:t> </a:t>
            </a:r>
            <a:r>
              <a:rPr lang="ro-RO" sz="2400" dirty="0"/>
              <a:t>ș</a:t>
            </a:r>
            <a:r>
              <a:rPr lang="en-US" sz="2400" dirty="0" err="1"/>
              <a:t>i</a:t>
            </a:r>
            <a:r>
              <a:rPr lang="en-US" sz="2400" dirty="0"/>
              <a:t> transform</a:t>
            </a:r>
            <a:r>
              <a:rPr lang="ro-RO" sz="2400" dirty="0"/>
              <a:t>ă</a:t>
            </a:r>
            <a:r>
              <a:rPr lang="en-US" sz="2400" dirty="0" err="1"/>
              <a:t>rii</a:t>
            </a:r>
            <a:r>
              <a:rPr lang="en-US" sz="2400" dirty="0"/>
              <a:t> sale </a:t>
            </a:r>
            <a:r>
              <a:rPr lang="ro-RO" sz="2400" dirty="0"/>
              <a:t>î</a:t>
            </a:r>
            <a:r>
              <a:rPr lang="en-US" sz="2400" dirty="0"/>
              <a:t>n electron liber (</a:t>
            </a:r>
            <a:r>
              <a:rPr lang="en-US" sz="2400" dirty="0" err="1"/>
              <a:t>delocalizat</a:t>
            </a:r>
            <a:r>
              <a:rPr lang="en-US" sz="2400" dirty="0"/>
              <a:t> </a:t>
            </a:r>
            <a:r>
              <a:rPr lang="en-US" sz="2400" dirty="0" err="1"/>
              <a:t>sau</a:t>
            </a:r>
            <a:r>
              <a:rPr lang="en-US" sz="2400" dirty="0"/>
              <a:t> de </a:t>
            </a:r>
            <a:r>
              <a:rPr lang="en-US" sz="2400" dirty="0" err="1"/>
              <a:t>conduc</a:t>
            </a:r>
            <a:r>
              <a:rPr lang="ro-RO" sz="2400" dirty="0"/>
              <a:t>ț</a:t>
            </a:r>
            <a:r>
              <a:rPr lang="en-US" sz="2400" dirty="0" err="1"/>
              <a:t>ie</a:t>
            </a:r>
            <a:r>
              <a:rPr lang="en-US" sz="2400" dirty="0"/>
              <a:t>), un electron </a:t>
            </a:r>
            <a:r>
              <a:rPr lang="en-US" sz="2400" dirty="0" err="1"/>
              <a:t>localizat</a:t>
            </a:r>
            <a:r>
              <a:rPr lang="en-US" sz="2400" dirty="0"/>
              <a:t> </a:t>
            </a:r>
            <a:r>
              <a:rPr lang="en-US" sz="2400" dirty="0" err="1"/>
              <a:t>dintr</a:t>
            </a:r>
            <a:r>
              <a:rPr lang="en-US" sz="2400" dirty="0"/>
              <a:t>-o </a:t>
            </a:r>
            <a:r>
              <a:rPr lang="en-US" sz="2400" dirty="0" err="1"/>
              <a:t>legatur</a:t>
            </a:r>
            <a:r>
              <a:rPr lang="ro-RO" sz="2400" dirty="0"/>
              <a:t>ă</a:t>
            </a:r>
            <a:r>
              <a:rPr lang="en-US" sz="2400" dirty="0"/>
              <a:t> covalent</a:t>
            </a:r>
            <a:r>
              <a:rPr lang="ro-RO" sz="2400" dirty="0"/>
              <a:t>ă</a:t>
            </a:r>
            <a:r>
              <a:rPr lang="en-US" sz="2400" dirty="0"/>
              <a:t> </a:t>
            </a:r>
            <a:r>
              <a:rPr lang="en-US" sz="2400" dirty="0" err="1"/>
              <a:t>vecin</a:t>
            </a:r>
            <a:r>
              <a:rPr lang="ro-RO" sz="2400" dirty="0"/>
              <a:t>ă</a:t>
            </a:r>
            <a:r>
              <a:rPr lang="en-US" sz="2400" dirty="0"/>
              <a:t> merge s</a:t>
            </a:r>
            <a:r>
              <a:rPr lang="ro-RO" sz="2400" dirty="0"/>
              <a:t>ă</a:t>
            </a:r>
            <a:r>
              <a:rPr lang="en-US" sz="2400" dirty="0"/>
              <a:t> </a:t>
            </a:r>
            <a:r>
              <a:rPr lang="en-US" sz="2400" dirty="0" err="1"/>
              <a:t>umple</a:t>
            </a:r>
            <a:r>
              <a:rPr lang="en-US" sz="2400" dirty="0"/>
              <a:t> </a:t>
            </a:r>
            <a:r>
              <a:rPr lang="en-US" sz="2400" dirty="0" err="1"/>
              <a:t>golul</a:t>
            </a:r>
            <a:r>
              <a:rPr lang="en-US" sz="2400" dirty="0"/>
              <a:t> </a:t>
            </a:r>
            <a:r>
              <a:rPr lang="ro-RO" sz="2400" dirty="0" err="1"/>
              <a:t>ș</a:t>
            </a:r>
            <a:r>
              <a:rPr lang="en-US" sz="2400" dirty="0" err="1"/>
              <a:t>i</a:t>
            </a:r>
            <a:r>
              <a:rPr lang="en-US" sz="2400" dirty="0"/>
              <a:t> face </a:t>
            </a:r>
            <a:r>
              <a:rPr lang="en-US" sz="2400" dirty="0" err="1"/>
              <a:t>acest</a:t>
            </a:r>
            <a:r>
              <a:rPr lang="en-US" sz="2400" dirty="0"/>
              <a:t> </a:t>
            </a:r>
            <a:r>
              <a:rPr lang="en-US" sz="2400" dirty="0" err="1"/>
              <a:t>lucru</a:t>
            </a:r>
            <a:r>
              <a:rPr lang="en-US" sz="2400" dirty="0"/>
              <a:t> las</a:t>
            </a:r>
            <a:r>
              <a:rPr lang="ro-RO" sz="2400" dirty="0"/>
              <a:t>â</a:t>
            </a:r>
            <a:r>
              <a:rPr lang="en-US" sz="2400" dirty="0" err="1"/>
              <a:t>nd</a:t>
            </a:r>
            <a:r>
              <a:rPr lang="en-US" sz="2400" dirty="0"/>
              <a:t> </a:t>
            </a:r>
            <a:r>
              <a:rPr lang="ro-RO" sz="2400" dirty="0"/>
              <a:t>î</a:t>
            </a:r>
            <a:r>
              <a:rPr lang="en-US" sz="2400" dirty="0"/>
              <a:t>n </a:t>
            </a:r>
            <a:r>
              <a:rPr lang="en-US" sz="2400" dirty="0" err="1"/>
              <a:t>urma</a:t>
            </a:r>
            <a:r>
              <a:rPr lang="en-US" sz="2400" dirty="0"/>
              <a:t> </a:t>
            </a:r>
            <a:r>
              <a:rPr lang="en-US" sz="2400" dirty="0" err="1"/>
              <a:t>lui</a:t>
            </a:r>
            <a:r>
              <a:rPr lang="en-US" sz="2400" dirty="0"/>
              <a:t> un alt </a:t>
            </a:r>
            <a:r>
              <a:rPr lang="en-US" sz="2400" dirty="0" err="1"/>
              <a:t>gol</a:t>
            </a:r>
            <a:r>
              <a:rPr lang="en-US" sz="2400" dirty="0"/>
              <a:t>. </a:t>
            </a:r>
            <a:endParaRPr lang="en-GB" sz="2400" dirty="0"/>
          </a:p>
          <a:p>
            <a:pPr>
              <a:defRPr/>
            </a:pPr>
            <a:endParaRPr lang="en-GB" dirty="0"/>
          </a:p>
        </p:txBody>
      </p:sp>
      <p:sp>
        <p:nvSpPr>
          <p:cNvPr id="13315"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572299A-84FA-4846-B8B2-8CA4B405AA78}" type="slidenum">
              <a:rPr lang="zh-CN" altLang="en-US" sz="1400" smtClean="0"/>
              <a:pPr>
                <a:spcBef>
                  <a:spcPct val="0"/>
                </a:spcBef>
                <a:buFontTx/>
                <a:buNone/>
              </a:pPr>
              <a:t>9</a:t>
            </a:fld>
            <a:endParaRPr lang="zh-CN" altLang="en-US" sz="140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4170</TotalTime>
  <Words>5413</Words>
  <Application>Microsoft Office PowerPoint</Application>
  <PresentationFormat>Expunere pe ecran (4:3)</PresentationFormat>
  <Paragraphs>663</Paragraphs>
  <Slides>88</Slides>
  <Notes>5</Notes>
  <HiddenSlides>0</HiddenSlides>
  <MMClips>0</MMClips>
  <ScaleCrop>false</ScaleCrop>
  <HeadingPairs>
    <vt:vector size="8" baseType="variant">
      <vt:variant>
        <vt:lpstr>Fonturi utilizate</vt:lpstr>
      </vt:variant>
      <vt:variant>
        <vt:i4>8</vt:i4>
      </vt:variant>
      <vt:variant>
        <vt:lpstr>Temă</vt:lpstr>
      </vt:variant>
      <vt:variant>
        <vt:i4>1</vt:i4>
      </vt:variant>
      <vt:variant>
        <vt:lpstr>Servere OLE încorporate</vt:lpstr>
      </vt:variant>
      <vt:variant>
        <vt:i4>1</vt:i4>
      </vt:variant>
      <vt:variant>
        <vt:lpstr>Titluri diapozitive</vt:lpstr>
      </vt:variant>
      <vt:variant>
        <vt:i4>88</vt:i4>
      </vt:variant>
    </vt:vector>
  </HeadingPairs>
  <TitlesOfParts>
    <vt:vector size="98" baseType="lpstr">
      <vt:lpstr>宋体</vt:lpstr>
      <vt:lpstr>Arial</vt:lpstr>
      <vt:lpstr>Calibri</vt:lpstr>
      <vt:lpstr>Gill Sans MT</vt:lpstr>
      <vt:lpstr>Symbol</vt:lpstr>
      <vt:lpstr>Times New Roman</vt:lpstr>
      <vt:lpstr>Wingdings</vt:lpstr>
      <vt:lpstr>Wingdings 2</vt:lpstr>
      <vt:lpstr>Default Design</vt:lpstr>
      <vt:lpstr>Equation</vt:lpstr>
      <vt:lpstr>Prezentare PowerPoint</vt:lpstr>
      <vt:lpstr>Structura cursului DMOE</vt:lpstr>
      <vt:lpstr>Prezentare PowerPoint</vt:lpstr>
      <vt:lpstr>Prezentare PowerPoint</vt:lpstr>
      <vt:lpstr>Prezentare PowerPoint</vt:lpstr>
      <vt:lpstr>Densitatea curentului</vt:lpstr>
      <vt:lpstr>Prezentare PowerPoint</vt:lpstr>
      <vt:lpstr>Prezentare PowerPoint</vt:lpstr>
      <vt:lpstr>Prezentare PowerPoint</vt:lpstr>
      <vt:lpstr>Prezentare PowerPoint</vt:lpstr>
      <vt:lpstr>Prezentare PowerPoint</vt:lpstr>
      <vt:lpstr>Prezentare PowerPoint</vt:lpstr>
      <vt:lpstr>Si vs Ge</vt:lpstr>
      <vt:lpstr>Prezentare PowerPoint</vt:lpstr>
      <vt:lpstr>Prezentare PowerPoint</vt:lpstr>
      <vt:lpstr>Concepte fundamentale ale semiconductorilor (recapitulare)</vt:lpstr>
      <vt:lpstr>Prezentare PowerPoint</vt:lpstr>
      <vt:lpstr>Generarea curentului electroni - goluri</vt:lpstr>
      <vt:lpstr>Calcularea energiei de legătură</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Fermi level in Intrinsic semiconductor</vt:lpstr>
      <vt:lpstr>Prezentare PowerPoint</vt:lpstr>
      <vt:lpstr>Prezentare PowerPoint</vt:lpstr>
      <vt:lpstr>Prezentare PowerPoint</vt:lpstr>
      <vt:lpstr>Prezentare PowerPoint</vt:lpstr>
      <vt:lpstr>Prezentare PowerPoint</vt:lpstr>
      <vt:lpstr>Prezentare PowerPoint</vt:lpstr>
      <vt:lpstr>Prezentare PowerPoint</vt:lpstr>
      <vt:lpstr>Variation of Fermi level with impurity concentration in n-type semiconductor: </vt:lpstr>
      <vt:lpstr>Prezentare PowerPoint</vt:lpstr>
      <vt:lpstr>Prezentare PowerPoint</vt:lpstr>
      <vt:lpstr>Prezentare PowerPoint</vt:lpstr>
      <vt:lpstr>Prezentare PowerPoint</vt:lpstr>
      <vt:lpstr>Concentrația electronilor liberi la o temperatură dată pentru Si</vt:lpstr>
      <vt:lpstr>Prezentare PowerPoint</vt:lpstr>
      <vt:lpstr>SC intrinsec (cont’d)</vt:lpstr>
      <vt:lpstr>SC intrinsec (cont’d)</vt:lpstr>
      <vt:lpstr>SC intrinsec (cont’d)</vt:lpstr>
      <vt:lpstr>SC extrinseci</vt:lpstr>
      <vt:lpstr>n-SC extrinseci (cont’d)</vt:lpstr>
      <vt:lpstr>SC extrinseci  Cum se obțin? </vt:lpstr>
      <vt:lpstr>p-SC extrinseci (cont’d)</vt:lpstr>
      <vt:lpstr>Prezentare PowerPoint</vt:lpstr>
      <vt:lpstr>Prezentare PowerPoint</vt:lpstr>
      <vt:lpstr>Dar ce sunt no și po în SC extrinseci?</vt:lpstr>
      <vt:lpstr>Prezentare PowerPoint</vt:lpstr>
      <vt:lpstr>Prezentare PowerPoint</vt:lpstr>
      <vt:lpstr>SC extrinseci (cont’d)</vt:lpstr>
      <vt:lpstr>SC extrinseci (cont’d)</vt:lpstr>
      <vt:lpstr>În loc de concluzii pentru SC extrinseci</vt:lpstr>
      <vt:lpstr>SC extrinseci (cont’d)</vt:lpstr>
      <vt:lpstr>Cazul V. Profil Gradient lin</vt:lpstr>
      <vt:lpstr>Cazul V-a  Profil abrupt</vt:lpstr>
      <vt:lpstr>Prezentare PowerPoint</vt:lpstr>
      <vt:lpstr>Cazul: Dopare neuniformă în echilibru termic</vt:lpstr>
      <vt:lpstr>Partea II Conductivitatea in SC</vt:lpstr>
      <vt:lpstr>Mișcarea purtătorilor de sarcină</vt:lpstr>
      <vt:lpstr>Mișcarea sarcinilor</vt:lpstr>
      <vt:lpstr>Current Flow:  Caz General</vt:lpstr>
      <vt:lpstr>Driftul și curentul de drift</vt:lpstr>
      <vt:lpstr>Saturația vitezei sarcinilor</vt:lpstr>
      <vt:lpstr>Mobilitatea sarcinilor vs concentrația dopării și T</vt:lpstr>
      <vt:lpstr>Prezentare PowerPoint</vt:lpstr>
      <vt:lpstr>Driftul și curentul de drift</vt:lpstr>
      <vt:lpstr>Driftul și curentul de drift</vt:lpstr>
      <vt:lpstr>Difuzia și curentul de difuzie</vt:lpstr>
      <vt:lpstr>Difuzia și curentul de difuzie</vt:lpstr>
      <vt:lpstr>Exemplu: Profil de densitate a sarcinilor  Liniar vs Neliniar</vt:lpstr>
      <vt:lpstr>Prezentare PowerPoint</vt:lpstr>
      <vt:lpstr>(Ecuația) Relația Einstein</vt:lpstr>
      <vt:lpstr>Deducerea relației Einstein</vt:lpstr>
      <vt:lpstr>Prezentare PowerPoint</vt:lpstr>
      <vt:lpstr>Compensarea impurităților în SC extrinseci</vt:lpstr>
      <vt:lpstr>Prezentare PowerPoint</vt:lpstr>
      <vt:lpstr>Prezentare PowerPoint</vt:lpstr>
      <vt:lpstr>Conductivitatea SC intrinseci și extrinseci</vt:lpstr>
      <vt:lpstr>Întrebări de recapitulare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zhoull</dc:creator>
  <cp:lastModifiedBy>buzdugan artur</cp:lastModifiedBy>
  <cp:revision>285</cp:revision>
  <dcterms:created xsi:type="dcterms:W3CDTF">2003-11-28T08:54:22Z</dcterms:created>
  <dcterms:modified xsi:type="dcterms:W3CDTF">2024-02-03T12:13:37Z</dcterms:modified>
</cp:coreProperties>
</file>