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8" r:id="rId7"/>
    <p:sldId id="283" r:id="rId8"/>
    <p:sldId id="284" r:id="rId9"/>
    <p:sldId id="28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0" autoAdjust="0"/>
  </p:normalViewPr>
  <p:slideViewPr>
    <p:cSldViewPr snapToGrid="0">
      <p:cViewPr varScale="1">
        <p:scale>
          <a:sx n="61" d="100"/>
          <a:sy n="61" d="100"/>
        </p:scale>
        <p:origin x="72" y="1080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modSld">
      <pc:chgData name="buzdugan artur" userId="1770a38c255ab84c" providerId="LiveId" clId="{16A4E4E3-8213-4AFF-9A21-3F99CB9D024A}" dt="2026-02-07T13:58:11.693" v="6" actId="1076"/>
      <pc:docMkLst>
        <pc:docMk/>
      </pc:docMkLst>
      <pc:sldChg chg="modSp mod">
        <pc:chgData name="buzdugan artur" userId="1770a38c255ab84c" providerId="LiveId" clId="{16A4E4E3-8213-4AFF-9A21-3F99CB9D024A}" dt="2026-02-07T13:58:11.693" v="6" actId="1076"/>
        <pc:sldMkLst>
          <pc:docMk/>
          <pc:sldMk cId="3193991441" sldId="268"/>
        </pc:sldMkLst>
        <pc:spChg chg="mod">
          <ac:chgData name="buzdugan artur" userId="1770a38c255ab84c" providerId="LiveId" clId="{16A4E4E3-8213-4AFF-9A21-3F99CB9D024A}" dt="2026-02-07T13:58:10.053" v="5" actId="14100"/>
          <ac:spMkLst>
            <pc:docMk/>
            <pc:sldMk cId="3193991441" sldId="268"/>
            <ac:spMk id="2" creationId="{00000000-0000-0000-0000-000000000000}"/>
          </ac:spMkLst>
        </pc:spChg>
        <pc:picChg chg="mod">
          <ac:chgData name="buzdugan artur" userId="1770a38c255ab84c" providerId="LiveId" clId="{16A4E4E3-8213-4AFF-9A21-3F99CB9D024A}" dt="2026-02-07T13:58:11.693" v="6" actId="1076"/>
          <ac:picMkLst>
            <pc:docMk/>
            <pc:sldMk cId="3193991441" sldId="268"/>
            <ac:picMk id="4" creationId="{00000000-0000-0000-0000-000000000000}"/>
          </ac:picMkLst>
        </pc:picChg>
      </pc:sldChg>
      <pc:sldChg chg="modSp mod">
        <pc:chgData name="buzdugan artur" userId="1770a38c255ab84c" providerId="LiveId" clId="{16A4E4E3-8213-4AFF-9A21-3F99CB9D024A}" dt="2026-02-07T13:58:00.125" v="2" actId="1076"/>
        <pc:sldMkLst>
          <pc:docMk/>
          <pc:sldMk cId="3394823146" sldId="283"/>
        </pc:sldMkLst>
        <pc:spChg chg="mod">
          <ac:chgData name="buzdugan artur" userId="1770a38c255ab84c" providerId="LiveId" clId="{16A4E4E3-8213-4AFF-9A21-3F99CB9D024A}" dt="2026-02-07T13:58:00.125" v="2" actId="1076"/>
          <ac:spMkLst>
            <pc:docMk/>
            <pc:sldMk cId="3394823146" sldId="283"/>
            <ac:spMk id="2" creationId="{8981EBA5-ABB8-E856-7959-CE034F5EFA18}"/>
          </ac:spMkLst>
        </pc:spChg>
        <pc:picChg chg="mod">
          <ac:chgData name="buzdugan artur" userId="1770a38c255ab84c" providerId="LiveId" clId="{16A4E4E3-8213-4AFF-9A21-3F99CB9D024A}" dt="2026-02-07T13:57:56.954" v="1" actId="1076"/>
          <ac:picMkLst>
            <pc:docMk/>
            <pc:sldMk cId="3394823146" sldId="283"/>
            <ac:picMk id="5" creationId="{1EBFE8B5-1CD8-F32B-7B4D-2CD2FBE6D849}"/>
          </ac:picMkLst>
        </pc:picChg>
      </pc:sldChg>
      <pc:sldChg chg="modSp mod">
        <pc:chgData name="buzdugan artur" userId="1770a38c255ab84c" providerId="LiveId" clId="{16A4E4E3-8213-4AFF-9A21-3F99CB9D024A}" dt="2026-02-07T13:57:51.131" v="0" actId="14100"/>
        <pc:sldMkLst>
          <pc:docMk/>
          <pc:sldMk cId="689107119" sldId="287"/>
        </pc:sldMkLst>
        <pc:picChg chg="mod">
          <ac:chgData name="buzdugan artur" userId="1770a38c255ab84c" providerId="LiveId" clId="{16A4E4E3-8213-4AFF-9A21-3F99CB9D024A}" dt="2026-02-07T13:57:51.131" v="0" actId="14100"/>
          <ac:picMkLst>
            <pc:docMk/>
            <pc:sldMk cId="689107119" sldId="287"/>
            <ac:picMk id="4" creationId="{40F93B4E-4090-CA1B-17C2-9FEB9AD53AE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2/7/2026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2/7/2026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un tabel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59018262400019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ro-RO" dirty="0"/>
              <a:t>Nanometrologia și controlul ambiental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2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Metode de sintezare...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189" y="1676400"/>
            <a:ext cx="8229600" cy="4525962"/>
          </a:xfrm>
        </p:spPr>
        <p:txBody>
          <a:bodyPr/>
          <a:lstStyle/>
          <a:p>
            <a:r>
              <a:rPr lang="ro-RO" sz="2000" dirty="0"/>
              <a:t>NP: bazate pe carbon, metale, ceramice, semiconductori, polimeri, pe baza lipidelor,...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32288"/>
            <a:ext cx="6553200" cy="4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86" y="378154"/>
            <a:ext cx="11490435" cy="1256118"/>
          </a:xfrm>
        </p:spPr>
        <p:txBody>
          <a:bodyPr/>
          <a:lstStyle/>
          <a:p>
            <a:r>
              <a:rPr lang="en-US" sz="3600" dirty="0" err="1"/>
              <a:t>Nanometric</a:t>
            </a:r>
            <a:r>
              <a:rPr lang="en-US" sz="3600" dirty="0"/>
              <a:t> scale and different approaches to nanoparticle synthesis.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580" y="1413555"/>
            <a:ext cx="7086600" cy="52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81EBA5-ABB8-E856-7959-CE034F5E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49" y="257533"/>
            <a:ext cx="9821955" cy="1256118"/>
          </a:xfrm>
        </p:spPr>
        <p:txBody>
          <a:bodyPr/>
          <a:lstStyle/>
          <a:p>
            <a:r>
              <a:rPr lang="ro-RO" dirty="0"/>
              <a:t>Metode de preparare a nanomaterialelor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EBFE8B5-1CD8-F32B-7B4D-2CD2FBE6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193" y="1513651"/>
            <a:ext cx="6163036" cy="4961861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51D7EDA2-BF13-A8DA-27DF-E8F75D5B4EC5}"/>
              </a:ext>
            </a:extLst>
          </p:cNvPr>
          <p:cNvSpPr txBox="1"/>
          <p:nvPr/>
        </p:nvSpPr>
        <p:spPr>
          <a:xfrm>
            <a:off x="3424418" y="6475512"/>
            <a:ext cx="586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https://www.sciencedirect.com/science/article/pii/S2590182624000195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482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5F3931-EC68-62B2-3F90-8481CF46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Global estimates of annual production volumes for various nanomaterials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616CB0D-B332-758C-6E95-FFC48E03F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4288" y="1676401"/>
          <a:ext cx="5908312" cy="4578247"/>
        </p:xfrm>
        <a:graphic>
          <a:graphicData uri="http://schemas.openxmlformats.org/drawingml/2006/table">
            <a:tbl>
              <a:tblPr/>
              <a:tblGrid>
                <a:gridCol w="2104545">
                  <a:extLst>
                    <a:ext uri="{9D8B030D-6E8A-4147-A177-3AD203B41FA5}">
                      <a16:colId xmlns:a16="http://schemas.microsoft.com/office/drawing/2014/main" val="2931845221"/>
                    </a:ext>
                  </a:extLst>
                </a:gridCol>
                <a:gridCol w="3803767">
                  <a:extLst>
                    <a:ext uri="{9D8B030D-6E8A-4147-A177-3AD203B41FA5}">
                      <a16:colId xmlns:a16="http://schemas.microsoft.com/office/drawing/2014/main" val="1840694676"/>
                    </a:ext>
                  </a:extLst>
                </a:gridCol>
              </a:tblGrid>
              <a:tr h="90070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Nanomaterials</a:t>
                      </a:r>
                    </a:p>
                  </a:txBody>
                  <a:tcPr marL="46717" marR="46717" marT="46717" marB="467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Production volumes </a:t>
                      </a:r>
                      <a:endParaRPr lang="ro-RO" sz="1800" b="1" dirty="0">
                        <a:effectLst/>
                      </a:endParaRPr>
                    </a:p>
                    <a:p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en-US" sz="1800" b="1" dirty="0" err="1">
                          <a:effectLst/>
                        </a:rPr>
                        <a:t>Tonnes</a:t>
                      </a:r>
                      <a:r>
                        <a:rPr lang="ro-RO" sz="1800" b="1" dirty="0">
                          <a:effectLst/>
                        </a:rPr>
                        <a:t> /</a:t>
                      </a:r>
                      <a:r>
                        <a:rPr lang="en-US" sz="1800" b="1" dirty="0">
                          <a:effectLst/>
                        </a:rPr>
                        <a:t> year/ Median values)</a:t>
                      </a:r>
                    </a:p>
                  </a:txBody>
                  <a:tcPr marL="46717" marR="46717" marT="46717" marB="467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26157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TiO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3000 (550–5500)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36440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SiO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5500 (55–55,000)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896338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ZnO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550 (55–550)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285884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Carbon nanotubes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300 (55–550)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315287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FeO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55 (5.5–5000)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37574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27599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AlO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25949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Ag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25170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Quantum dots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0.6 (0.6–5.5)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40395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Fullerenes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0.6 (0.6–5.5)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0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9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A29C29-5344-69F0-CB73-DB752327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88392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Classification of </a:t>
            </a:r>
            <a:r>
              <a:rPr lang="en-US" sz="2400" b="1" dirty="0" err="1"/>
              <a:t>nanowaste</a:t>
            </a:r>
            <a:r>
              <a:rPr lang="en-US" sz="2400" b="1" dirty="0"/>
              <a:t> on the basis of their potential toxicity and causative sources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3D574239-C577-EDE1-C6A2-568F59468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857262"/>
          <a:ext cx="7315200" cy="4772139"/>
        </p:xfrm>
        <a:graphic>
          <a:graphicData uri="http://schemas.openxmlformats.org/drawingml/2006/table">
            <a:tbl>
              <a:tblPr/>
              <a:tblGrid>
                <a:gridCol w="1494503">
                  <a:extLst>
                    <a:ext uri="{9D8B030D-6E8A-4147-A177-3AD203B41FA5}">
                      <a16:colId xmlns:a16="http://schemas.microsoft.com/office/drawing/2014/main" val="1823555562"/>
                    </a:ext>
                  </a:extLst>
                </a:gridCol>
                <a:gridCol w="3382297">
                  <a:extLst>
                    <a:ext uri="{9D8B030D-6E8A-4147-A177-3AD203B41FA5}">
                      <a16:colId xmlns:a16="http://schemas.microsoft.com/office/drawing/2014/main" val="28343744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71478454"/>
                    </a:ext>
                  </a:extLst>
                </a:gridCol>
              </a:tblGrid>
              <a:tr h="31169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Type of waste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Toxic effect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Causative sources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680275"/>
                  </a:ext>
                </a:extLst>
              </a:tr>
              <a:tr h="8428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level very low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Negligible harm to the ecosystem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Solar panels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Memory chips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Television screens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Silicon nanowires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37260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Toxicity may be between low to high depending on the time of exposure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SW CNTs (Single walled‑carbon nanotubes)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264604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III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is moderately toxic with low or medium exposure time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Pesticides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Polishing agents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Food additives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Food packaging materials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54768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IV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Toxicity ranges between very toxic and lethal causing death of an organism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Personal care products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Paints and coatings Pesticides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45160"/>
                  </a:ext>
                </a:extLst>
              </a:tr>
              <a:tr h="12412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V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level is very dangerous and is severely toxic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Pesticides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Sunscreen lotions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Food, and beverages Containing colloidal Suspensions of fullerenes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1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9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E7B8F7-BB72-3774-9A2A-7CFEE7F8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Căile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transformările</a:t>
            </a:r>
            <a:r>
              <a:rPr lang="en-US" sz="3600" b="1" dirty="0"/>
              <a:t> ENP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mediu</a:t>
            </a:r>
            <a:r>
              <a:rPr lang="en-US" sz="3600" b="1" dirty="0"/>
              <a:t>, </a:t>
            </a:r>
            <a:r>
              <a:rPr lang="en-US" sz="3600" b="1" dirty="0" err="1"/>
              <a:t>ecosistemele</a:t>
            </a:r>
            <a:r>
              <a:rPr lang="en-US" sz="3600" b="1" dirty="0"/>
              <a:t> </a:t>
            </a:r>
            <a:r>
              <a:rPr lang="en-US" sz="3600" b="1" dirty="0" err="1"/>
              <a:t>acvatice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terestre</a:t>
            </a:r>
            <a:endParaRPr lang="en-US" sz="3600" b="1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0F93B4E-4090-CA1B-17C2-9FEB9AD53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007" y="2176806"/>
            <a:ext cx="6638828" cy="3360394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FA6BE8B-7C71-0668-DB61-FC2FE011106F}"/>
              </a:ext>
            </a:extLst>
          </p:cNvPr>
          <p:cNvSpPr txBox="1"/>
          <p:nvPr/>
        </p:nvSpPr>
        <p:spPr>
          <a:xfrm>
            <a:off x="1714500" y="5675294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ENM-urile </a:t>
            </a:r>
            <a:r>
              <a:rPr lang="en-US" sz="1400" dirty="0" err="1"/>
              <a:t>eliberate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mod </a:t>
            </a:r>
            <a:r>
              <a:rPr lang="en-US" sz="1400" dirty="0" err="1"/>
              <a:t>intenționat</a:t>
            </a:r>
            <a:r>
              <a:rPr lang="en-US" sz="1400" dirty="0"/>
              <a:t>/</a:t>
            </a:r>
            <a:r>
              <a:rPr lang="en-US" sz="1400" dirty="0" err="1"/>
              <a:t>neintenționat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mediu</a:t>
            </a:r>
            <a:r>
              <a:rPr lang="en-US" sz="1400" dirty="0"/>
              <a:t> sunt </a:t>
            </a:r>
            <a:r>
              <a:rPr lang="en-US" sz="1400" dirty="0" err="1"/>
              <a:t>supuse</a:t>
            </a:r>
            <a:r>
              <a:rPr lang="en-US" sz="1400" dirty="0"/>
              <a:t> la </a:t>
            </a:r>
            <a:r>
              <a:rPr lang="en-US" sz="1400" dirty="0" err="1"/>
              <a:t>varietăți</a:t>
            </a:r>
            <a:r>
              <a:rPr lang="en-US" sz="1400" dirty="0"/>
              <a:t> de </a:t>
            </a:r>
            <a:r>
              <a:rPr lang="en-US" sz="1400" dirty="0" err="1"/>
              <a:t>procese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atmosferă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se </a:t>
            </a:r>
            <a:r>
              <a:rPr lang="en-US" sz="1400" dirty="0" err="1"/>
              <a:t>combină</a:t>
            </a:r>
            <a:r>
              <a:rPr lang="en-US" sz="1400" dirty="0"/>
              <a:t> cu </a:t>
            </a:r>
            <a:r>
              <a:rPr lang="en-US" sz="1400" dirty="0" err="1"/>
              <a:t>alți</a:t>
            </a:r>
            <a:r>
              <a:rPr lang="en-US" sz="1400" dirty="0"/>
              <a:t> </a:t>
            </a:r>
            <a:r>
              <a:rPr lang="en-US" sz="1400" dirty="0" err="1"/>
              <a:t>constituenți</a:t>
            </a:r>
            <a:r>
              <a:rPr lang="en-US" sz="1400" dirty="0"/>
              <a:t> </a:t>
            </a:r>
            <a:r>
              <a:rPr lang="en-US" sz="1400" dirty="0" err="1"/>
              <a:t>atmosferici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se </a:t>
            </a:r>
            <a:r>
              <a:rPr lang="en-US" sz="1400" dirty="0" err="1"/>
              <a:t>stabilesc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medii</a:t>
            </a:r>
            <a:r>
              <a:rPr lang="en-US" sz="1400" dirty="0"/>
              <a:t> </a:t>
            </a:r>
            <a:r>
              <a:rPr lang="en-US" sz="1400" dirty="0" err="1"/>
              <a:t>acvatice</a:t>
            </a:r>
            <a:r>
              <a:rPr lang="en-US" sz="1400" dirty="0"/>
              <a:t>/</a:t>
            </a:r>
            <a:r>
              <a:rPr lang="en-US" sz="1400" dirty="0" err="1"/>
              <a:t>terestre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sistemul</a:t>
            </a:r>
            <a:r>
              <a:rPr lang="en-US" sz="1400" dirty="0"/>
              <a:t> </a:t>
            </a:r>
            <a:r>
              <a:rPr lang="en-US" sz="1400" dirty="0" err="1"/>
              <a:t>solului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pot fi </a:t>
            </a:r>
            <a:r>
              <a:rPr lang="en-US" sz="1400" dirty="0" err="1"/>
              <a:t>disponibile</a:t>
            </a:r>
            <a:r>
              <a:rPr lang="en-US" sz="1400" dirty="0"/>
              <a:t> </a:t>
            </a:r>
            <a:r>
              <a:rPr lang="en-US" sz="1400" dirty="0" err="1"/>
              <a:t>plantelor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pot fi </a:t>
            </a:r>
            <a:r>
              <a:rPr lang="en-US" sz="1400" dirty="0" err="1"/>
              <a:t>adsorbite</a:t>
            </a:r>
            <a:r>
              <a:rPr lang="en-US" sz="1400" dirty="0"/>
              <a:t> pe </a:t>
            </a:r>
            <a:r>
              <a:rPr lang="en-US" sz="1400" dirty="0" err="1"/>
              <a:t>suprafața</a:t>
            </a:r>
            <a:r>
              <a:rPr lang="en-US" sz="1400" dirty="0"/>
              <a:t> </a:t>
            </a:r>
            <a:r>
              <a:rPr lang="en-US" sz="1400" dirty="0" err="1"/>
              <a:t>mineralelor</a:t>
            </a:r>
            <a:r>
              <a:rPr lang="en-US" sz="1400" dirty="0"/>
              <a:t>; </a:t>
            </a:r>
          </a:p>
          <a:p>
            <a:r>
              <a:rPr lang="ro-RO" sz="1400" dirty="0"/>
              <a:t>Î</a:t>
            </a:r>
            <a:r>
              <a:rPr lang="en-US" sz="1400" dirty="0"/>
              <a:t>n </a:t>
            </a:r>
            <a:r>
              <a:rPr lang="en-US" sz="1400" dirty="0" err="1"/>
              <a:t>ecosistemul</a:t>
            </a:r>
            <a:r>
              <a:rPr lang="en-US" sz="1400" dirty="0"/>
              <a:t> </a:t>
            </a:r>
            <a:r>
              <a:rPr lang="en-US" sz="1400" dirty="0" err="1"/>
              <a:t>acvatic</a:t>
            </a:r>
            <a:r>
              <a:rPr lang="en-US" sz="1400" dirty="0"/>
              <a:t>, ENP-urile </a:t>
            </a:r>
            <a:r>
              <a:rPr lang="en-US" sz="1400" dirty="0" err="1"/>
              <a:t>suferă</a:t>
            </a:r>
            <a:r>
              <a:rPr lang="en-US" sz="1400" dirty="0"/>
              <a:t> </a:t>
            </a:r>
            <a:r>
              <a:rPr lang="en-US" sz="1400" dirty="0" err="1"/>
              <a:t>agregare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sedimentare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1071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{79EEE194-DF8E-4A50-A1DA-F447BF3672C2}tf67061901_win32</Template>
  <TotalTime>6</TotalTime>
  <Words>343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Daytona Condensed Light</vt:lpstr>
      <vt:lpstr>Posterama</vt:lpstr>
      <vt:lpstr>Custom</vt:lpstr>
      <vt:lpstr>Tema Nanometrologia și controlul ambiental</vt:lpstr>
      <vt:lpstr>Metode de sintezare...</vt:lpstr>
      <vt:lpstr>Nanometric scale and different approaches to nanoparticle synthesis.</vt:lpstr>
      <vt:lpstr>Metode de preparare a nanomaterialelor</vt:lpstr>
      <vt:lpstr>Global estimates of annual production volumes for various nanomaterials </vt:lpstr>
      <vt:lpstr> Classification of nanowaste on the basis of their potential toxicity and causative sources</vt:lpstr>
      <vt:lpstr>Căile și transformările ENP în mediu, ecosistemele acvatice și terestre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buzdugan artur</cp:lastModifiedBy>
  <cp:revision>2</cp:revision>
  <dcterms:created xsi:type="dcterms:W3CDTF">2024-12-10T18:21:12Z</dcterms:created>
  <dcterms:modified xsi:type="dcterms:W3CDTF">2026-02-07T13:58:28Z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