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2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ppt/theme/themeOverride3.xml" ContentType="application/vnd.openxmlformats-officedocument.themeOverride+xml"/>
  <Override PartName="/ppt/notesSlides/notesSlide4.xml" ContentType="application/vnd.openxmlformats-officedocument.presentationml.notesSlide+xml"/>
  <Override PartName="/ppt/theme/themeOverride4.xml" ContentType="application/vnd.openxmlformats-officedocument.themeOverride+xml"/>
  <Override PartName="/ppt/notesSlides/notesSlide5.xml" ContentType="application/vnd.openxmlformats-officedocument.presentationml.notesSlide+xml"/>
  <Override PartName="/ppt/theme/themeOverride5.xml" ContentType="application/vnd.openxmlformats-officedocument.themeOverride+xml"/>
  <Override PartName="/ppt/notesSlides/notesSlide6.xml" ContentType="application/vnd.openxmlformats-officedocument.presentationml.notesSlide+xml"/>
  <Override PartName="/ppt/theme/themeOverride6.xml" ContentType="application/vnd.openxmlformats-officedocument.themeOverride+xml"/>
  <Override PartName="/ppt/notesSlides/notesSlide7.xml" ContentType="application/vnd.openxmlformats-officedocument.presentationml.notesSlide+xml"/>
  <Override PartName="/ppt/theme/themeOverride7.xml" ContentType="application/vnd.openxmlformats-officedocument.themeOverride+xml"/>
  <Override PartName="/ppt/notesSlides/notesSlide8.xml" ContentType="application/vnd.openxmlformats-officedocument.presentationml.notesSlide+xml"/>
  <Override PartName="/ppt/theme/themeOverride8.xml" ContentType="application/vnd.openxmlformats-officedocument.themeOverride+xml"/>
  <Override PartName="/ppt/notesSlides/notesSlide9.xml" ContentType="application/vnd.openxmlformats-officedocument.presentationml.notesSlide+xml"/>
  <Override PartName="/ppt/theme/themeOverride9.xml" ContentType="application/vnd.openxmlformats-officedocument.themeOverride+xml"/>
  <Override PartName="/ppt/notesSlides/notesSlide10.xml" ContentType="application/vnd.openxmlformats-officedocument.presentationml.notesSlide+xml"/>
  <Override PartName="/ppt/theme/themeOverride10.xml" ContentType="application/vnd.openxmlformats-officedocument.themeOverride+xml"/>
  <Override PartName="/ppt/notesSlides/notesSlide11.xml" ContentType="application/vnd.openxmlformats-officedocument.presentationml.notesSlide+xml"/>
  <Override PartName="/ppt/theme/themeOverride11.xml" ContentType="application/vnd.openxmlformats-officedocument.themeOverride+xml"/>
  <Override PartName="/ppt/notesSlides/notesSlide12.xml" ContentType="application/vnd.openxmlformats-officedocument.presentationml.notesSlide+xml"/>
  <Override PartName="/ppt/theme/themeOverride12.xml" ContentType="application/vnd.openxmlformats-officedocument.themeOverride+xml"/>
  <Override PartName="/ppt/notesSlides/notesSlide13.xml" ContentType="application/vnd.openxmlformats-officedocument.presentationml.notesSlide+xml"/>
  <Override PartName="/ppt/theme/themeOverride13.xml" ContentType="application/vnd.openxmlformats-officedocument.themeOverride+xml"/>
  <Override PartName="/ppt/notesSlides/notesSlide14.xml" ContentType="application/vnd.openxmlformats-officedocument.presentationml.notesSlide+xml"/>
  <Override PartName="/ppt/theme/themeOverride14.xml" ContentType="application/vnd.openxmlformats-officedocument.themeOverride+xml"/>
  <Override PartName="/ppt/notesSlides/notesSlide15.xml" ContentType="application/vnd.openxmlformats-officedocument.presentationml.notesSlide+xml"/>
  <Override PartName="/ppt/theme/themeOverride15.xml" ContentType="application/vnd.openxmlformats-officedocument.themeOverride+xml"/>
  <Override PartName="/ppt/notesSlides/notesSlide16.xml" ContentType="application/vnd.openxmlformats-officedocument.presentationml.notesSlide+xml"/>
  <Override PartName="/ppt/theme/themeOverride16.xml" ContentType="application/vnd.openxmlformats-officedocument.themeOverride+xml"/>
  <Override PartName="/ppt/notesSlides/notesSlide17.xml" ContentType="application/vnd.openxmlformats-officedocument.presentationml.notesSlide+xml"/>
  <Override PartName="/ppt/theme/themeOverride17.xml" ContentType="application/vnd.openxmlformats-officedocument.themeOverride+xml"/>
  <Override PartName="/ppt/notesSlides/notesSlide18.xml" ContentType="application/vnd.openxmlformats-officedocument.presentationml.notesSlide+xml"/>
  <Override PartName="/ppt/theme/themeOverride18.xml" ContentType="application/vnd.openxmlformats-officedocument.themeOverride+xml"/>
  <Override PartName="/ppt/notesSlides/notesSlide19.xml" ContentType="application/vnd.openxmlformats-officedocument.presentationml.notesSlide+xml"/>
  <Override PartName="/ppt/theme/themeOverride19.xml" ContentType="application/vnd.openxmlformats-officedocument.themeOverride+xml"/>
  <Override PartName="/ppt/notesSlides/notesSlide20.xml" ContentType="application/vnd.openxmlformats-officedocument.presentationml.notesSlide+xml"/>
  <Override PartName="/ppt/theme/themeOverride20.xml" ContentType="application/vnd.openxmlformats-officedocument.themeOverr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4" r:id="rId1"/>
  </p:sldMasterIdLst>
  <p:notesMasterIdLst>
    <p:notesMasterId r:id="rId23"/>
  </p:notesMasterIdLst>
  <p:sldIdLst>
    <p:sldId id="266" r:id="rId2"/>
    <p:sldId id="389" r:id="rId3"/>
    <p:sldId id="449" r:id="rId4"/>
    <p:sldId id="450" r:id="rId5"/>
    <p:sldId id="451" r:id="rId6"/>
    <p:sldId id="452" r:id="rId7"/>
    <p:sldId id="417" r:id="rId8"/>
    <p:sldId id="418" r:id="rId9"/>
    <p:sldId id="419" r:id="rId10"/>
    <p:sldId id="399" r:id="rId11"/>
    <p:sldId id="400" r:id="rId12"/>
    <p:sldId id="401" r:id="rId13"/>
    <p:sldId id="402" r:id="rId14"/>
    <p:sldId id="403" r:id="rId15"/>
    <p:sldId id="404" r:id="rId16"/>
    <p:sldId id="405" r:id="rId17"/>
    <p:sldId id="406" r:id="rId18"/>
    <p:sldId id="408" r:id="rId19"/>
    <p:sldId id="409" r:id="rId20"/>
    <p:sldId id="410" r:id="rId21"/>
    <p:sldId id="411" r:id="rId2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049" userDrawn="1">
          <p15:clr>
            <a:srgbClr val="A4A3A4"/>
          </p15:clr>
        </p15:guide>
        <p15:guide id="2" pos="38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F5F5"/>
    <a:srgbClr val="F4C101"/>
    <a:srgbClr val="FEFEFC"/>
    <a:srgbClr val="F5C000"/>
    <a:srgbClr val="0190D2"/>
    <a:srgbClr val="77BC31"/>
    <a:srgbClr val="F46507"/>
    <a:srgbClr val="F4918B"/>
    <a:srgbClr val="0159A2"/>
    <a:srgbClr val="EC324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69" autoAdjust="0"/>
    <p:restoredTop sz="62027" autoAdjust="0"/>
  </p:normalViewPr>
  <p:slideViewPr>
    <p:cSldViewPr snapToGrid="0" snapToObjects="1">
      <p:cViewPr varScale="1">
        <p:scale>
          <a:sx n="55" d="100"/>
          <a:sy n="55" d="100"/>
        </p:scale>
        <p:origin x="1488" y="60"/>
      </p:cViewPr>
      <p:guideLst>
        <p:guide orient="horz" pos="1049"/>
        <p:guide pos="38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1"/>
            <a:ext cx="3037840" cy="466434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>
              <a:defRPr sz="1300"/>
            </a:lvl1pPr>
          </a:lstStyle>
          <a:p>
            <a:fld id="{B158D8AE-B9F7-4FDC-BB66-8FDC71B5A26B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6" rIns="93172" bIns="4658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>
              <a:defRPr sz="1300"/>
            </a:lvl1pPr>
          </a:lstStyle>
          <a:p>
            <a:fld id="{58B2C5A1-4CAC-4390-B466-17996CAB0AF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41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3242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6250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61051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0579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91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5553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066763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78106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702377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>
              <a:latin typeface="PT Sans"/>
            </a:endParaRPr>
          </a:p>
          <a:p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7012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82941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335335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57885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245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17">
              <a:defRPr/>
            </a:pPr>
            <a:endParaRPr lang="it-IT" sz="1300" dirty="0">
              <a:latin typeface="PT San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948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74903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b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8765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0779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8462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i="1" dirty="0">
              <a:latin typeface="PT Sans"/>
            </a:endParaRPr>
          </a:p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7331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sz="1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B2C5A1-4CAC-4390-B466-17996CAB0AF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26257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5826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0939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4333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i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1851" y="2783807"/>
            <a:ext cx="10515600" cy="3084549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847962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1851" y="1900107"/>
            <a:ext cx="10515600" cy="4327073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068275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2 boxuri cu bullet-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cu bullet-</a:t>
            </a:r>
            <a:r>
              <a:rPr lang="en-US" dirty="0" err="1"/>
              <a:t>uri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29831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i douta boxe cu text simp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17FAAEA8-86CB-1746-941C-A66B88063DE8}" type="datetimeFigureOut">
              <a:rPr lang="en-US" smtClean="0"/>
              <a:pPr/>
              <a:t>12/1/2023</a:t>
            </a:fld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2"/>
            <a:ext cx="2743200" cy="365125"/>
          </a:xfrm>
        </p:spPr>
        <p:txBody>
          <a:bodyPr/>
          <a:lstStyle>
            <a:lvl1pPr>
              <a:defRPr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081A003D-1A8D-424E-B56A-572F078B84F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3" hasCustomPrompt="1"/>
          </p:nvPr>
        </p:nvSpPr>
        <p:spPr>
          <a:xfrm>
            <a:off x="838200" y="2786315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4" hasCustomPrompt="1"/>
          </p:nvPr>
        </p:nvSpPr>
        <p:spPr>
          <a:xfrm>
            <a:off x="6195993" y="2776666"/>
            <a:ext cx="5181600" cy="3082041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latin typeface="PT Sans" charset="-52"/>
                <a:ea typeface="PT Sans" charset="-52"/>
                <a:cs typeface="PT Sans" charset="-52"/>
              </a:defRPr>
            </a:lvl1pPr>
            <a:lvl2pPr>
              <a:defRPr sz="1800">
                <a:latin typeface="PT Sans" charset="-52"/>
                <a:ea typeface="PT Sans" charset="-52"/>
                <a:cs typeface="PT Sans" charset="-52"/>
              </a:defRPr>
            </a:lvl2pPr>
            <a:lvl3pPr>
              <a:defRPr sz="1600">
                <a:latin typeface="PT Sans" charset="-52"/>
                <a:ea typeface="PT Sans" charset="-52"/>
                <a:cs typeface="PT Sans" charset="-52"/>
              </a:defRPr>
            </a:lvl3pPr>
            <a:lvl4pPr>
              <a:defRPr sz="1400">
                <a:latin typeface="PT Sans" charset="-52"/>
                <a:ea typeface="PT Sans" charset="-52"/>
                <a:cs typeface="PT Sans" charset="-52"/>
              </a:defRPr>
            </a:lvl4pPr>
            <a:lvl5pPr>
              <a:defRPr sz="1400">
                <a:latin typeface="PT Sans" charset="-52"/>
                <a:ea typeface="PT Sans" charset="-52"/>
                <a:cs typeface="PT Sans" charset="-52"/>
              </a:defRPr>
            </a:lvl5pPr>
          </a:lstStyle>
          <a:p>
            <a:pPr lvl="0"/>
            <a:r>
              <a:rPr lang="en-US" dirty="0" err="1"/>
              <a:t>Introduceți</a:t>
            </a:r>
            <a:r>
              <a:rPr lang="en-US" dirty="0"/>
              <a:t> text </a:t>
            </a:r>
            <a:r>
              <a:rPr lang="en-US" dirty="0" err="1"/>
              <a:t>simplu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883159"/>
            <a:ext cx="10515600" cy="905377"/>
          </a:xfrm>
        </p:spPr>
        <p:txBody>
          <a:bodyPr>
            <a:normAutofit/>
          </a:bodyPr>
          <a:lstStyle>
            <a:lvl1pPr>
              <a:defRPr sz="3000" b="1"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US" dirty="0" err="1"/>
              <a:t>Introduceți</a:t>
            </a:r>
            <a:r>
              <a:rPr lang="en-US" dirty="0"/>
              <a:t> </a:t>
            </a:r>
            <a:r>
              <a:rPr lang="en-US" dirty="0" err="1"/>
              <a:t>Subcapitol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317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37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3043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46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057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96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344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057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FAAEA8-86CB-1746-941C-A66B88063DE8}" type="datetimeFigureOut">
              <a:rPr lang="en-US" smtClean="0"/>
              <a:t>12/1/2023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1A003D-1A8D-424E-B56A-572F078B84F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51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73" r:id="rId13"/>
    <p:sldLayoutId id="2147483664" r:id="rId14"/>
    <p:sldLayoutId id="2147483665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4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21.png"/><Relationship Id="rId4" Type="http://schemas.openxmlformats.org/officeDocument/2006/relationships/image" Target="../media/image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5" Type="http://schemas.openxmlformats.org/officeDocument/2006/relationships/image" Target="../media/image22.png"/><Relationship Id="rId4" Type="http://schemas.openxmlformats.org/officeDocument/2006/relationships/image" Target="../media/image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Relationship Id="rId5" Type="http://schemas.openxmlformats.org/officeDocument/2006/relationships/image" Target="../media/image23.png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3.xml"/><Relationship Id="rId5" Type="http://schemas.openxmlformats.org/officeDocument/2006/relationships/image" Target="../media/image24.png"/><Relationship Id="rId4" Type="http://schemas.openxmlformats.org/officeDocument/2006/relationships/image" Target="../media/image4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4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4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4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6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4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7.xml"/><Relationship Id="rId5" Type="http://schemas.openxmlformats.org/officeDocument/2006/relationships/image" Target="../media/image33.png"/><Relationship Id="rId4" Type="http://schemas.openxmlformats.org/officeDocument/2006/relationships/image" Target="../media/image4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34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0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9.xml"/><Relationship Id="rId5" Type="http://schemas.openxmlformats.org/officeDocument/2006/relationships/image" Target="../media/image35.png"/><Relationship Id="rId4" Type="http://schemas.openxmlformats.org/officeDocument/2006/relationships/image" Target="../media/image4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0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4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4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Relationship Id="rId5" Type="http://schemas.openxmlformats.org/officeDocument/2006/relationships/image" Target="../media/image18.png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18491" y="1771048"/>
            <a:ext cx="8868877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4000" dirty="0" err="1">
                <a:solidFill>
                  <a:srgbClr val="006B9B"/>
                </a:solidFill>
              </a:rPr>
              <a:t>Programarea</a:t>
            </a:r>
            <a:r>
              <a:rPr lang="en-GB" sz="4000" dirty="0">
                <a:solidFill>
                  <a:srgbClr val="006B9B"/>
                </a:solidFill>
              </a:rPr>
              <a:t> </a:t>
            </a:r>
            <a:r>
              <a:rPr lang="en-GB" sz="4000" dirty="0" err="1">
                <a:solidFill>
                  <a:srgbClr val="006B9B"/>
                </a:solidFill>
              </a:rPr>
              <a:t>avansată</a:t>
            </a:r>
            <a:endParaRPr lang="en-GB" sz="4000" dirty="0">
              <a:solidFill>
                <a:srgbClr val="006B9B"/>
              </a:solidFill>
            </a:endParaRPr>
          </a:p>
        </p:txBody>
      </p:sp>
      <p:pic>
        <p:nvPicPr>
          <p:cNvPr id="1026" name="Picture 2" descr="python™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378"/>
          <a:stretch/>
        </p:blipFill>
        <p:spPr bwMode="auto">
          <a:xfrm>
            <a:off x="9647822" y="568325"/>
            <a:ext cx="2254618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Placeholder 1"/>
          <p:cNvSpPr>
            <a:spLocks noGrp="1"/>
          </p:cNvSpPr>
          <p:nvPr>
            <p:ph type="body" idx="1"/>
          </p:nvPr>
        </p:nvSpPr>
        <p:spPr>
          <a:xfrm>
            <a:off x="618491" y="6111047"/>
            <a:ext cx="4814900" cy="325153"/>
          </a:xfrm>
        </p:spPr>
        <p:txBody>
          <a:bodyPr>
            <a:noAutofit/>
          </a:bodyPr>
          <a:lstStyle/>
          <a:p>
            <a:r>
              <a:rPr lang="en-US" dirty="0"/>
              <a:t>Borozan Olesea, </a:t>
            </a:r>
            <a:r>
              <a:rPr lang="en-US" i="1" dirty="0"/>
              <a:t>lector </a:t>
            </a:r>
            <a:r>
              <a:rPr lang="en-US" i="1" dirty="0" err="1"/>
              <a:t>universitar</a:t>
            </a:r>
            <a:r>
              <a:rPr lang="en-US" i="1" dirty="0"/>
              <a:t>, DIIS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778945" y="2380932"/>
            <a:ext cx="3259655" cy="58334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ro-MD" sz="2800" dirty="0"/>
              <a:t>(Limbajul Python)</a:t>
            </a:r>
            <a:endParaRPr lang="en-US" sz="28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778945" y="3344865"/>
            <a:ext cx="5533932" cy="119279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000" b="1" kern="1200">
                <a:solidFill>
                  <a:schemeClr val="tx1"/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r>
              <a:rPr lang="en-GB" sz="3200" dirty="0" err="1" smtClean="0"/>
              <a:t>Tema</a:t>
            </a:r>
            <a:r>
              <a:rPr lang="en-GB" sz="3200" dirty="0" smtClean="0"/>
              <a:t>: </a:t>
            </a:r>
            <a:r>
              <a:rPr lang="en-US" sz="2800" dirty="0" err="1" smtClean="0">
                <a:latin typeface="PT Sans"/>
              </a:rPr>
              <a:t>Şiruri</a:t>
            </a:r>
            <a:r>
              <a:rPr lang="en-US" sz="2800" dirty="0" smtClean="0">
                <a:latin typeface="PT Sans"/>
              </a:rPr>
              <a:t> </a:t>
            </a:r>
            <a:r>
              <a:rPr lang="en-US" sz="2800" dirty="0">
                <a:latin typeface="PT Sans"/>
              </a:rPr>
              <a:t>de </a:t>
            </a:r>
            <a:r>
              <a:rPr lang="en-US" sz="2800" dirty="0" err="1">
                <a:latin typeface="PT Sans"/>
              </a:rPr>
              <a:t>caractere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202715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7476" y="451997"/>
            <a:ext cx="5207876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Identificarea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tipului</a:t>
            </a:r>
            <a:r>
              <a:rPr lang="en-US" sz="3000" b="1" dirty="0">
                <a:latin typeface="PT Sans"/>
              </a:rPr>
              <a:t> de date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923924" y="1348848"/>
            <a:ext cx="8469457" cy="6328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>
                <a:latin typeface="PT Sans"/>
              </a:rPr>
              <a:t>Identificăm tipul variabilei cu ajutorul funcţiei </a:t>
            </a:r>
            <a:r>
              <a:rPr lang="it-IT" b="1" i="1" dirty="0">
                <a:latin typeface="PT Sans"/>
              </a:rPr>
              <a:t>type()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3BE792CE-75A7-4908-87FF-8401F5AFD3F5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4231"/>
          <a:stretch/>
        </p:blipFill>
        <p:spPr>
          <a:xfrm>
            <a:off x="923925" y="1846385"/>
            <a:ext cx="4527282" cy="481129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548DB708-E1F1-4B09-8101-B503869D470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17476" y="1846385"/>
            <a:ext cx="5053849" cy="4642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04255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44508" y="539873"/>
            <a:ext cx="3540369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Conversia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dirty="0" err="1">
                <a:latin typeface="PT Sans"/>
              </a:rPr>
              <a:t>datelor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1366350"/>
            <a:ext cx="9485702" cy="193955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400" dirty="0" smtClean="0">
                <a:latin typeface="PT Sans"/>
              </a:rPr>
              <a:t>Conversia </a:t>
            </a:r>
            <a:r>
              <a:rPr lang="it-IT" sz="2400" dirty="0">
                <a:latin typeface="PT Sans"/>
              </a:rPr>
              <a:t>in şir de caractere (string): </a:t>
            </a:r>
            <a:r>
              <a:rPr lang="it-IT" sz="2400" b="1" dirty="0">
                <a:latin typeface="PT Sans"/>
              </a:rPr>
              <a:t>str()</a:t>
            </a:r>
          </a:p>
          <a:p>
            <a:r>
              <a:rPr lang="it-IT" sz="2400" dirty="0">
                <a:latin typeface="PT Sans"/>
              </a:rPr>
              <a:t>Conversia in numdr intreg: </a:t>
            </a:r>
            <a:r>
              <a:rPr lang="it-IT" sz="2400" b="1" dirty="0">
                <a:latin typeface="PT Sans"/>
              </a:rPr>
              <a:t>int()</a:t>
            </a:r>
          </a:p>
          <a:p>
            <a:r>
              <a:rPr lang="it-IT" sz="2400" dirty="0">
                <a:latin typeface="PT Sans"/>
              </a:rPr>
              <a:t>Conversia in numar cu punct flotant (numere zecimale</a:t>
            </a:r>
            <a:r>
              <a:rPr lang="it-IT" sz="2400" dirty="0" smtClean="0">
                <a:latin typeface="PT Sans"/>
              </a:rPr>
              <a:t>): </a:t>
            </a:r>
            <a:r>
              <a:rPr lang="it-IT" sz="2400" b="1" dirty="0" smtClean="0">
                <a:latin typeface="PT Sans"/>
              </a:rPr>
              <a:t>float</a:t>
            </a:r>
            <a:r>
              <a:rPr lang="it-IT" sz="2400" b="1" dirty="0">
                <a:latin typeface="PT Sans"/>
              </a:rPr>
              <a:t>()</a:t>
            </a:r>
          </a:p>
          <a:p>
            <a:r>
              <a:rPr lang="it-IT" sz="2400" dirty="0">
                <a:latin typeface="PT Sans"/>
              </a:rPr>
              <a:t>Conversia in tip boolean: </a:t>
            </a:r>
            <a:r>
              <a:rPr lang="it-IT" sz="2400" b="1" dirty="0">
                <a:latin typeface="PT Sans"/>
              </a:rPr>
              <a:t>bool()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EC39F14-D918-43F2-9EB4-9882ECC87D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1" y="3090343"/>
            <a:ext cx="9802225" cy="346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16543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1" y="1828801"/>
            <a:ext cx="2590800" cy="1916722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latin typeface="PT Sans"/>
              </a:rPr>
              <a:t>Conversia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unui</a:t>
            </a:r>
            <a:r>
              <a:rPr lang="en-US" sz="2400" dirty="0">
                <a:latin typeface="PT Sans"/>
              </a:rPr>
              <a:t> string, a </a:t>
            </a:r>
            <a:r>
              <a:rPr lang="en-US" sz="2400" dirty="0" err="1">
                <a:latin typeface="PT Sans"/>
              </a:rPr>
              <a:t>unui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numar</a:t>
            </a:r>
            <a:r>
              <a:rPr lang="en-US" sz="2400" dirty="0">
                <a:latin typeface="PT Sans"/>
              </a:rPr>
              <a:t> cu </a:t>
            </a:r>
            <a:r>
              <a:rPr lang="en-US" sz="2400" dirty="0" err="1">
                <a:latin typeface="PT Sans"/>
              </a:rPr>
              <a:t>punct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ş</a:t>
            </a:r>
            <a:r>
              <a:rPr lang="en-US" sz="2400" dirty="0" err="1" smtClean="0">
                <a:latin typeface="PT Sans"/>
              </a:rPr>
              <a:t>i</a:t>
            </a:r>
            <a:r>
              <a:rPr lang="en-US" sz="2400" dirty="0" smtClean="0">
                <a:latin typeface="PT Sans"/>
              </a:rPr>
              <a:t> a </a:t>
            </a:r>
            <a:r>
              <a:rPr lang="en-US" sz="2400" dirty="0" err="1">
                <a:latin typeface="PT Sans"/>
              </a:rPr>
              <a:t>unui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boolean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î</a:t>
            </a:r>
            <a:r>
              <a:rPr lang="en-US" sz="2400" dirty="0" smtClean="0">
                <a:latin typeface="PT Sans"/>
              </a:rPr>
              <a:t>n </a:t>
            </a:r>
            <a:r>
              <a:rPr lang="en-US" sz="2400" dirty="0" err="1">
                <a:latin typeface="PT Sans"/>
              </a:rPr>
              <a:t>numar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î</a:t>
            </a:r>
            <a:r>
              <a:rPr lang="en-US" sz="2400" dirty="0" err="1" smtClean="0">
                <a:latin typeface="PT Sans"/>
              </a:rPr>
              <a:t>ntreg</a:t>
            </a:r>
            <a:r>
              <a:rPr lang="en-US" sz="2400" dirty="0" smtClean="0">
                <a:latin typeface="PT Sans"/>
              </a:rPr>
              <a:t>:</a:t>
            </a:r>
            <a:endParaRPr lang="en-US" sz="2400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776CB1C5-CF64-435B-8CEF-3F84FEE088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56539" y="369277"/>
            <a:ext cx="8235462" cy="6277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2220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3370" y="1886185"/>
            <a:ext cx="3821723" cy="1683492"/>
          </a:xfrm>
        </p:spPr>
        <p:txBody>
          <a:bodyPr>
            <a:normAutofit/>
          </a:bodyPr>
          <a:lstStyle/>
          <a:p>
            <a:pPr lvl="0"/>
            <a:r>
              <a:rPr lang="en-US" sz="2400" dirty="0" err="1">
                <a:latin typeface="PT Sans"/>
              </a:rPr>
              <a:t>Transformarea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numarului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î</a:t>
            </a:r>
            <a:r>
              <a:rPr lang="en-US" sz="2400" dirty="0" err="1" smtClean="0">
                <a:latin typeface="PT Sans"/>
              </a:rPr>
              <a:t>ntreg</a:t>
            </a:r>
            <a:r>
              <a:rPr lang="en-US" sz="2400" dirty="0">
                <a:latin typeface="PT Sans"/>
              </a:rPr>
              <a:t>, </a:t>
            </a:r>
            <a:r>
              <a:rPr lang="en-US" sz="2400" dirty="0" err="1">
                <a:latin typeface="PT Sans"/>
              </a:rPr>
              <a:t>zecimal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sau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boolean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î</a:t>
            </a:r>
            <a:r>
              <a:rPr lang="en-US" sz="2400" dirty="0" smtClean="0">
                <a:latin typeface="PT Sans"/>
              </a:rPr>
              <a:t>n </a:t>
            </a:r>
            <a:r>
              <a:rPr lang="it-IT" sz="2400" dirty="0">
                <a:latin typeface="PT Sans"/>
              </a:rPr>
              <a:t>ş</a:t>
            </a:r>
            <a:r>
              <a:rPr lang="en-US" sz="2400" dirty="0" err="1" smtClean="0">
                <a:latin typeface="PT Sans"/>
              </a:rPr>
              <a:t>ir</a:t>
            </a:r>
            <a:r>
              <a:rPr lang="en-US" sz="2400" dirty="0">
                <a:latin typeface="PT San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77F7E3E-8D52-4445-BB51-8CA3121488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938" y="395654"/>
            <a:ext cx="7321062" cy="6348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85356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" y="1507569"/>
            <a:ext cx="12965723" cy="714972"/>
          </a:xfrm>
        </p:spPr>
        <p:txBody>
          <a:bodyPr>
            <a:noAutofit/>
          </a:bodyPr>
          <a:lstStyle/>
          <a:p>
            <a:pPr lvl="0"/>
            <a:r>
              <a:rPr lang="en-US" sz="2400" dirty="0" err="1">
                <a:latin typeface="PT Sans"/>
              </a:rPr>
              <a:t>Conversia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numarului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î</a:t>
            </a:r>
            <a:r>
              <a:rPr lang="en-US" sz="2400" dirty="0" err="1" smtClean="0">
                <a:latin typeface="PT Sans"/>
              </a:rPr>
              <a:t>ntreg</a:t>
            </a:r>
            <a:r>
              <a:rPr lang="en-US" sz="2400" dirty="0">
                <a:latin typeface="PT Sans"/>
              </a:rPr>
              <a:t>, a </a:t>
            </a:r>
            <a:r>
              <a:rPr lang="en-US" sz="2400" dirty="0" err="1">
                <a:latin typeface="PT Sans"/>
              </a:rPr>
              <a:t>unui</a:t>
            </a:r>
            <a:r>
              <a:rPr lang="en-US" sz="2400" dirty="0">
                <a:latin typeface="PT Sans"/>
              </a:rPr>
              <a:t> string </a:t>
            </a:r>
            <a:r>
              <a:rPr lang="it-IT" sz="2400" dirty="0">
                <a:latin typeface="PT Sans"/>
              </a:rPr>
              <a:t>ş</a:t>
            </a:r>
            <a:r>
              <a:rPr lang="en-US" sz="2400" dirty="0" err="1" smtClean="0">
                <a:latin typeface="PT Sans"/>
              </a:rPr>
              <a:t>i</a:t>
            </a:r>
            <a:r>
              <a:rPr lang="en-US" sz="2400" dirty="0" smtClean="0">
                <a:latin typeface="PT Sans"/>
              </a:rPr>
              <a:t> </a:t>
            </a:r>
            <a:r>
              <a:rPr lang="en-US" sz="2400" dirty="0">
                <a:latin typeface="PT Sans"/>
              </a:rPr>
              <a:t>a </a:t>
            </a:r>
            <a:r>
              <a:rPr lang="en-US" sz="2400" dirty="0" err="1">
                <a:latin typeface="PT Sans"/>
              </a:rPr>
              <a:t>unui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boolean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î</a:t>
            </a:r>
            <a:r>
              <a:rPr lang="en-US" sz="2400" dirty="0" smtClean="0">
                <a:latin typeface="PT Sans"/>
              </a:rPr>
              <a:t>n </a:t>
            </a:r>
            <a:r>
              <a:rPr lang="en-US" sz="2400" dirty="0" err="1">
                <a:latin typeface="PT Sans"/>
              </a:rPr>
              <a:t>numar</a:t>
            </a:r>
            <a:r>
              <a:rPr lang="en-US" sz="2400" dirty="0">
                <a:latin typeface="PT Sans"/>
              </a:rPr>
              <a:t> cu </a:t>
            </a:r>
            <a:r>
              <a:rPr lang="en-US" sz="2400" dirty="0" err="1">
                <a:latin typeface="PT Sans"/>
              </a:rPr>
              <a:t>punctul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flotant</a:t>
            </a:r>
            <a:r>
              <a:rPr lang="en-US" sz="2400" dirty="0">
                <a:latin typeface="PT Sans"/>
              </a:rPr>
              <a:t>: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7911F20-E715-46C4-820E-4B6F5BF10A8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27395"/>
          <a:stretch/>
        </p:blipFill>
        <p:spPr>
          <a:xfrm>
            <a:off x="385552" y="2022774"/>
            <a:ext cx="6582900" cy="46853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D739205-CCB0-4FDC-9C6A-ED30CFF2620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73484"/>
          <a:stretch/>
        </p:blipFill>
        <p:spPr>
          <a:xfrm>
            <a:off x="6968452" y="2022774"/>
            <a:ext cx="5223548" cy="295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685964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78569" y="643180"/>
            <a:ext cx="7350369" cy="828677"/>
          </a:xfrm>
        </p:spPr>
        <p:txBody>
          <a:bodyPr>
            <a:normAutofit/>
          </a:bodyPr>
          <a:lstStyle/>
          <a:p>
            <a:pPr lvl="0"/>
            <a:r>
              <a:rPr lang="it-IT" sz="2400" dirty="0">
                <a:latin typeface="PT Sans"/>
              </a:rPr>
              <a:t>Conversia numarului </a:t>
            </a:r>
            <a:r>
              <a:rPr lang="it-IT" sz="2400" dirty="0" smtClean="0">
                <a:latin typeface="PT Sans"/>
              </a:rPr>
              <a:t>întreg, real sau şir </a:t>
            </a:r>
            <a:r>
              <a:rPr lang="it-IT" sz="2400" dirty="0">
                <a:latin typeface="PT Sans"/>
              </a:rPr>
              <a:t>în boolean</a:t>
            </a:r>
            <a:r>
              <a:rPr lang="en-US" sz="2000" dirty="0">
                <a:latin typeface="PT Sans"/>
              </a:rPr>
              <a:t>: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09CA5C8C-B43D-40E2-A0C9-332CCB948C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1282" y="1471857"/>
            <a:ext cx="6297373" cy="2575537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F3077BCE-D119-4911-AE48-A14F5EBE9C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1281" y="4047394"/>
            <a:ext cx="6049472" cy="268751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E33CA82C-12CB-4FE9-B933-78BCAA2F792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211408" y="1665288"/>
            <a:ext cx="4980591" cy="2022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687687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76446" y="873980"/>
            <a:ext cx="6602534" cy="562962"/>
          </a:xfrm>
        </p:spPr>
        <p:txBody>
          <a:bodyPr>
            <a:noAutofit/>
          </a:bodyPr>
          <a:lstStyle/>
          <a:p>
            <a:pPr lvl="0"/>
            <a:r>
              <a:rPr lang="en-US" sz="2400" dirty="0">
                <a:latin typeface="PT Sans"/>
              </a:rPr>
              <a:t>Sunt </a:t>
            </a:r>
            <a:r>
              <a:rPr lang="en-US" sz="2400" dirty="0" err="1">
                <a:latin typeface="PT Sans"/>
              </a:rPr>
              <a:t>cazuri</a:t>
            </a:r>
            <a:r>
              <a:rPr lang="en-US" sz="2400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î</a:t>
            </a:r>
            <a:r>
              <a:rPr lang="en-US" sz="2400" dirty="0" smtClean="0">
                <a:latin typeface="PT Sans"/>
              </a:rPr>
              <a:t>n </a:t>
            </a:r>
            <a:r>
              <a:rPr lang="en-US" sz="2400" dirty="0">
                <a:latin typeface="PT Sans"/>
              </a:rPr>
              <a:t>care </a:t>
            </a:r>
            <a:r>
              <a:rPr lang="en-US" sz="2400" dirty="0" err="1">
                <a:latin typeface="PT Sans"/>
              </a:rPr>
              <a:t>conversia</a:t>
            </a:r>
            <a:r>
              <a:rPr lang="en-US" sz="2400" dirty="0">
                <a:latin typeface="PT Sans"/>
              </a:rPr>
              <a:t> nu </a:t>
            </a:r>
            <a:r>
              <a:rPr lang="en-US" sz="2400" dirty="0" err="1">
                <a:latin typeface="PT Sans"/>
              </a:rPr>
              <a:t>este</a:t>
            </a:r>
            <a:r>
              <a:rPr lang="en-US" sz="2400" dirty="0">
                <a:latin typeface="PT Sans"/>
              </a:rPr>
              <a:t> </a:t>
            </a:r>
            <a:r>
              <a:rPr lang="en-US" sz="2400" dirty="0" err="1">
                <a:latin typeface="PT Sans"/>
              </a:rPr>
              <a:t>posibilă</a:t>
            </a:r>
            <a:r>
              <a:rPr lang="en-US" sz="2400" dirty="0">
                <a:latin typeface="PT Sans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23FBB161-DC39-4E24-8DF6-60F5363FB5F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3368" y="1665288"/>
            <a:ext cx="8112369" cy="242090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91CF6729-0ADA-45CB-BC1E-BD93510B6C2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3369" y="4238033"/>
            <a:ext cx="8112368" cy="236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62231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46BFF624-A8BF-4DC6-BFB7-823DED9E33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368935" y="3884113"/>
            <a:ext cx="1206349" cy="1508932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="" xmlns:a16="http://schemas.microsoft.com/office/drawing/2014/main" id="{40975094-4D47-4590-935D-9D3C88C8D4E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122845" y="2215600"/>
            <a:ext cx="1590633" cy="1590633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="" xmlns:a16="http://schemas.microsoft.com/office/drawing/2014/main" id="{EF36189F-1FA4-41D8-A5B0-3BE922AAC799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688" y="3787050"/>
            <a:ext cx="1703058" cy="1703058"/>
          </a:xfrm>
          <a:prstGeom prst="rect">
            <a:avLst/>
          </a:prstGeom>
        </p:spPr>
      </p:pic>
      <p:cxnSp>
        <p:nvCxnSpPr>
          <p:cNvPr id="14" name="Connector: Curved 13">
            <a:extLst>
              <a:ext uri="{FF2B5EF4-FFF2-40B4-BE49-F238E27FC236}">
                <a16:creationId xmlns="" xmlns:a16="http://schemas.microsoft.com/office/drawing/2014/main" id="{E83B1562-60F2-4423-A633-B2E7801AB7A1}"/>
              </a:ext>
            </a:extLst>
          </p:cNvPr>
          <p:cNvCxnSpPr>
            <a:cxnSpLocks/>
            <a:stCxn id="5" idx="0"/>
            <a:endCxn id="7" idx="1"/>
          </p:cNvCxnSpPr>
          <p:nvPr/>
        </p:nvCxnSpPr>
        <p:spPr>
          <a:xfrm rot="5400000" flipH="1" flipV="1">
            <a:off x="1610879" y="2372147"/>
            <a:ext cx="873196" cy="2150736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or: Curved 20">
            <a:extLst>
              <a:ext uri="{FF2B5EF4-FFF2-40B4-BE49-F238E27FC236}">
                <a16:creationId xmlns="" xmlns:a16="http://schemas.microsoft.com/office/drawing/2014/main" id="{7A7FB525-4463-4A68-A2E0-BE560C111750}"/>
              </a:ext>
            </a:extLst>
          </p:cNvPr>
          <p:cNvCxnSpPr>
            <a:cxnSpLocks/>
          </p:cNvCxnSpPr>
          <p:nvPr/>
        </p:nvCxnSpPr>
        <p:spPr>
          <a:xfrm>
            <a:off x="4801385" y="2997279"/>
            <a:ext cx="2150739" cy="776133"/>
          </a:xfrm>
          <a:prstGeom prst="curved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2E4FB344-2413-4E38-8AC7-C9DA0FABBDFE}"/>
              </a:ext>
            </a:extLst>
          </p:cNvPr>
          <p:cNvSpPr txBox="1"/>
          <p:nvPr/>
        </p:nvSpPr>
        <p:spPr>
          <a:xfrm>
            <a:off x="3338701" y="3290166"/>
            <a:ext cx="1281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input ()</a:t>
            </a:r>
            <a:endParaRPr lang="fr-BE" sz="2800" b="1" i="1" dirty="0"/>
          </a:p>
        </p:txBody>
      </p:sp>
      <p:sp>
        <p:nvSpPr>
          <p:cNvPr id="36" name="TextBox 35">
            <a:extLst>
              <a:ext uri="{FF2B5EF4-FFF2-40B4-BE49-F238E27FC236}">
                <a16:creationId xmlns="" xmlns:a16="http://schemas.microsoft.com/office/drawing/2014/main" id="{DD235D50-A06C-4910-B25B-60C2CAF38B63}"/>
              </a:ext>
            </a:extLst>
          </p:cNvPr>
          <p:cNvSpPr txBox="1"/>
          <p:nvPr/>
        </p:nvSpPr>
        <p:spPr>
          <a:xfrm>
            <a:off x="3315335" y="5991738"/>
            <a:ext cx="12056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i="1" dirty="0"/>
              <a:t>print ()</a:t>
            </a:r>
            <a:endParaRPr lang="fr-BE" sz="2800" b="1" i="1" dirty="0"/>
          </a:p>
        </p:txBody>
      </p:sp>
      <p:sp>
        <p:nvSpPr>
          <p:cNvPr id="63" name="Title 1">
            <a:extLst>
              <a:ext uri="{FF2B5EF4-FFF2-40B4-BE49-F238E27FC236}">
                <a16:creationId xmlns="" xmlns:a16="http://schemas.microsoft.com/office/drawing/2014/main" id="{CF3F7F77-260E-4323-8BAD-F4543A6F06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935" y="1533622"/>
            <a:ext cx="862548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Funcţiile</a:t>
            </a:r>
            <a:r>
              <a:rPr lang="en-US" sz="3000" b="1" dirty="0">
                <a:latin typeface="PT Sans"/>
              </a:rPr>
              <a:t> Python </a:t>
            </a:r>
            <a:r>
              <a:rPr lang="en-US" sz="3000" b="1" i="1" dirty="0">
                <a:latin typeface="PT Sans"/>
              </a:rPr>
              <a:t>input() &amp; print()</a:t>
            </a:r>
          </a:p>
        </p:txBody>
      </p:sp>
      <p:cxnSp>
        <p:nvCxnSpPr>
          <p:cNvPr id="80" name="Connector: Curved 79">
            <a:extLst>
              <a:ext uri="{FF2B5EF4-FFF2-40B4-BE49-F238E27FC236}">
                <a16:creationId xmlns="" xmlns:a16="http://schemas.microsoft.com/office/drawing/2014/main" id="{A6F3BEBF-DE78-4DFE-888C-1985C215C53F}"/>
              </a:ext>
            </a:extLst>
          </p:cNvPr>
          <p:cNvCxnSpPr>
            <a:stCxn id="9" idx="2"/>
            <a:endCxn id="5" idx="2"/>
          </p:cNvCxnSpPr>
          <p:nvPr/>
        </p:nvCxnSpPr>
        <p:spPr>
          <a:xfrm rot="5400000" flipH="1">
            <a:off x="3869631" y="2495523"/>
            <a:ext cx="97063" cy="5892108"/>
          </a:xfrm>
          <a:prstGeom prst="curvedConnector3">
            <a:avLst>
              <a:gd name="adj1" fmla="val -1193032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4858557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748145" y="1665288"/>
            <a:ext cx="11209392" cy="1638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400" dirty="0">
                <a:latin typeface="PT Sans"/>
              </a:rPr>
              <a:t>Funcţia </a:t>
            </a:r>
            <a:r>
              <a:rPr lang="pt-BR" sz="2400" b="1" i="1" dirty="0">
                <a:latin typeface="PT Sans"/>
              </a:rPr>
              <a:t>print,</a:t>
            </a:r>
            <a:r>
              <a:rPr lang="pt-BR" sz="2400" dirty="0">
                <a:latin typeface="PT Sans"/>
              </a:rPr>
              <a:t> este o funcţie predefinit</a:t>
            </a:r>
            <a:r>
              <a:rPr lang="it-IT" sz="2400" dirty="0">
                <a:latin typeface="PT Sans"/>
              </a:rPr>
              <a:t>ă</a:t>
            </a:r>
            <a:r>
              <a:rPr lang="pt-BR" sz="2400" dirty="0">
                <a:latin typeface="PT Sans"/>
              </a:rPr>
              <a:t> a limbajului Python, folosită, pentru afisarea </a:t>
            </a:r>
            <a:r>
              <a:rPr lang="pt-BR" sz="2400" dirty="0" smtClean="0">
                <a:latin typeface="PT Sans"/>
              </a:rPr>
              <a:t>informaţiei.</a:t>
            </a:r>
            <a:r>
              <a:rPr lang="it-IT" sz="2400" dirty="0">
                <a:latin typeface="PT Sans"/>
              </a:rPr>
              <a:t> </a:t>
            </a:r>
            <a:r>
              <a:rPr lang="it-IT" sz="2400" dirty="0" smtClean="0">
                <a:latin typeface="PT Sans"/>
              </a:rPr>
              <a:t>   </a:t>
            </a:r>
            <a:r>
              <a:rPr lang="it-IT" sz="2400" i="1" u="sng" dirty="0" smtClean="0">
                <a:latin typeface="PT Sans"/>
              </a:rPr>
              <a:t>Parametrii </a:t>
            </a:r>
            <a:r>
              <a:rPr lang="it-IT" sz="2400" i="1" u="sng" dirty="0">
                <a:latin typeface="PT Sans"/>
              </a:rPr>
              <a:t>func</a:t>
            </a:r>
            <a:r>
              <a:rPr lang="pt-BR" sz="2400" i="1" u="sng" dirty="0">
                <a:latin typeface="PT Sans"/>
              </a:rPr>
              <a:t>ţ</a:t>
            </a:r>
            <a:r>
              <a:rPr lang="it-IT" sz="2400" i="1" u="sng" dirty="0">
                <a:latin typeface="PT Sans"/>
              </a:rPr>
              <a:t>iei:</a:t>
            </a:r>
          </a:p>
          <a:p>
            <a:pPr marL="0" indent="0">
              <a:buNone/>
            </a:pPr>
            <a:r>
              <a:rPr lang="en-US" sz="2400" i="1" dirty="0">
                <a:latin typeface="PT Sans"/>
              </a:rPr>
              <a:t>print(</a:t>
            </a:r>
            <a:r>
              <a:rPr lang="en-US" sz="2400" i="1" dirty="0" err="1">
                <a:latin typeface="PT Sans"/>
              </a:rPr>
              <a:t>valori</a:t>
            </a:r>
            <a:r>
              <a:rPr lang="en-US" sz="2400" i="1" dirty="0">
                <a:latin typeface="PT Sans"/>
              </a:rPr>
              <a:t>, ..., </a:t>
            </a:r>
            <a:r>
              <a:rPr lang="en-US" sz="2400" i="1" dirty="0" err="1">
                <a:latin typeface="PT Sans"/>
              </a:rPr>
              <a:t>sep</a:t>
            </a:r>
            <a:r>
              <a:rPr lang="en-US" sz="2400" i="1" dirty="0">
                <a:latin typeface="PT Sans"/>
              </a:rPr>
              <a:t>=' ', end='\n’,  file=</a:t>
            </a:r>
            <a:r>
              <a:rPr lang="en-US" sz="2400" i="1" dirty="0" err="1">
                <a:latin typeface="PT Sans"/>
              </a:rPr>
              <a:t>sys.stdout</a:t>
            </a:r>
            <a:r>
              <a:rPr lang="en-US" sz="2400" i="1" dirty="0">
                <a:latin typeface="PT Sans"/>
              </a:rPr>
              <a:t>,  flush=False)</a:t>
            </a:r>
            <a:endParaRPr lang="it-IT" sz="2400" i="1" dirty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FB02CBB9-AF04-4220-A1DD-E3747D31C63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7673"/>
          <a:stretch/>
        </p:blipFill>
        <p:spPr>
          <a:xfrm>
            <a:off x="972456" y="3147647"/>
            <a:ext cx="8431275" cy="354720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703646" y="534859"/>
            <a:ext cx="3253891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Funcţia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i="1" dirty="0">
                <a:latin typeface="PT Sans"/>
              </a:rPr>
              <a:t>Print</a:t>
            </a:r>
          </a:p>
        </p:txBody>
      </p:sp>
    </p:spTree>
    <p:extLst>
      <p:ext uri="{BB962C8B-B14F-4D97-AF65-F5344CB8AC3E}">
        <p14:creationId xmlns:p14="http://schemas.microsoft.com/office/powerpoint/2010/main" val="217544056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1457790" y="1665288"/>
            <a:ext cx="3588996" cy="8141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b="1" i="1" dirty="0">
                <a:latin typeface="PT Sans"/>
              </a:rPr>
              <a:t>file</a:t>
            </a:r>
            <a:r>
              <a:rPr lang="en-US" sz="2400" i="1" dirty="0">
                <a:latin typeface="PT Sans"/>
              </a:rPr>
              <a:t>=</a:t>
            </a:r>
            <a:r>
              <a:rPr lang="en-US" sz="2400" i="1" dirty="0" err="1">
                <a:latin typeface="PT Sans"/>
              </a:rPr>
              <a:t>sys.stdout</a:t>
            </a:r>
            <a:r>
              <a:rPr lang="en-US" sz="2400" i="1" dirty="0">
                <a:latin typeface="PT Sans"/>
              </a:rPr>
              <a:t>,  </a:t>
            </a:r>
            <a:r>
              <a:rPr lang="en-US" sz="2400" b="1" i="1" dirty="0">
                <a:latin typeface="PT Sans"/>
              </a:rPr>
              <a:t>flush</a:t>
            </a:r>
            <a:r>
              <a:rPr lang="en-US" sz="2400" i="1" dirty="0">
                <a:latin typeface="PT Sans"/>
              </a:rPr>
              <a:t>=False)</a:t>
            </a:r>
            <a:endParaRPr lang="it-IT" sz="2400" i="1" dirty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8EE6EE2C-337F-4C4C-AC8B-AF0D4F80526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89220" y="2317668"/>
            <a:ext cx="9608795" cy="4187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2909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idx="1"/>
          </p:nvPr>
        </p:nvSpPr>
        <p:spPr>
          <a:xfrm>
            <a:off x="566806" y="2357600"/>
            <a:ext cx="6379117" cy="4040089"/>
          </a:xfrm>
        </p:spPr>
        <p:txBody>
          <a:bodyPr>
            <a:noAutofit/>
          </a:bodyPr>
          <a:lstStyle/>
          <a:p>
            <a:pPr lvl="0"/>
            <a:endParaRPr lang="en-US" sz="2400" b="1" dirty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T Sans"/>
              </a:rPr>
              <a:t>Şiruri</a:t>
            </a:r>
            <a:r>
              <a:rPr lang="en-US" sz="2400" b="1" dirty="0">
                <a:latin typeface="PT Sans"/>
              </a:rPr>
              <a:t> de </a:t>
            </a:r>
            <a:r>
              <a:rPr lang="en-US" sz="2400" b="1" dirty="0" err="1" smtClean="0">
                <a:latin typeface="PT Sans"/>
              </a:rPr>
              <a:t>caractere</a:t>
            </a:r>
            <a:endParaRPr lang="en-US" sz="2400" b="1" dirty="0" smtClean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T Sans"/>
              </a:rPr>
              <a:t>Operatiile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>
                <a:latin typeface="PT Sans"/>
              </a:rPr>
              <a:t>asupra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 smtClean="0">
                <a:latin typeface="PT Sans"/>
              </a:rPr>
              <a:t>sirurilor</a:t>
            </a:r>
            <a:endParaRPr lang="en-US" sz="2400" b="1" dirty="0" smtClean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T Sans"/>
              </a:rPr>
              <a:t>Accesele</a:t>
            </a:r>
            <a:r>
              <a:rPr lang="en-US" sz="2400" b="1" dirty="0">
                <a:latin typeface="PT Sans"/>
              </a:rPr>
              <a:t> la </a:t>
            </a:r>
            <a:r>
              <a:rPr lang="en-US" sz="2400" b="1" dirty="0" err="1">
                <a:latin typeface="PT Sans"/>
              </a:rPr>
              <a:t>elementele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>
                <a:latin typeface="PT Sans"/>
              </a:rPr>
              <a:t>sirurilor</a:t>
            </a:r>
            <a:r>
              <a:rPr lang="en-US" sz="2400" b="1" dirty="0">
                <a:latin typeface="PT Sans"/>
              </a:rPr>
              <a:t>, </a:t>
            </a:r>
            <a:r>
              <a:rPr lang="en-US" sz="2400" b="1" dirty="0" err="1" smtClean="0">
                <a:latin typeface="PT Sans"/>
              </a:rPr>
              <a:t>indexarea</a:t>
            </a:r>
            <a:endParaRPr lang="en-US" sz="2400" b="1" dirty="0" smtClean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T Sans"/>
              </a:rPr>
              <a:t>Identificarea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>
                <a:latin typeface="PT Sans"/>
              </a:rPr>
              <a:t>tipului</a:t>
            </a:r>
            <a:r>
              <a:rPr lang="en-US" sz="2400" b="1" dirty="0">
                <a:latin typeface="PT Sans"/>
              </a:rPr>
              <a:t> de </a:t>
            </a:r>
            <a:r>
              <a:rPr lang="en-US" sz="2400" b="1" dirty="0" smtClean="0">
                <a:latin typeface="PT Sans"/>
              </a:rPr>
              <a:t>date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T Sans"/>
              </a:rPr>
              <a:t>Conversia</a:t>
            </a:r>
            <a:r>
              <a:rPr lang="en-US" sz="2400" b="1" dirty="0">
                <a:latin typeface="PT Sans"/>
              </a:rPr>
              <a:t> </a:t>
            </a:r>
            <a:r>
              <a:rPr lang="en-US" sz="2400" b="1" dirty="0" err="1" smtClean="0">
                <a:latin typeface="PT Sans"/>
              </a:rPr>
              <a:t>datelor</a:t>
            </a:r>
            <a:endParaRPr lang="en-US" sz="2400" b="1" dirty="0" smtClean="0">
              <a:latin typeface="PT Sans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US" sz="2400" b="1" dirty="0" err="1">
                <a:latin typeface="PT Sans"/>
              </a:rPr>
              <a:t>Funcţiile</a:t>
            </a:r>
            <a:r>
              <a:rPr lang="en-US" sz="2400" b="1" dirty="0">
                <a:latin typeface="PT Sans"/>
              </a:rPr>
              <a:t> Python </a:t>
            </a:r>
            <a:r>
              <a:rPr lang="en-US" sz="2400" b="1" i="1" dirty="0">
                <a:latin typeface="PT Sans"/>
              </a:rPr>
              <a:t>input() &amp; print</a:t>
            </a:r>
            <a:r>
              <a:rPr lang="en-US" sz="2400" b="1" i="1" dirty="0" smtClean="0">
                <a:latin typeface="PT Sans"/>
              </a:rPr>
              <a:t>()</a:t>
            </a:r>
            <a:endParaRPr lang="en-US" sz="2400" dirty="0" smtClean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09600" y="1671801"/>
            <a:ext cx="10515600" cy="685800"/>
          </a:xfrm>
        </p:spPr>
        <p:txBody>
          <a:bodyPr>
            <a:noAutofit/>
          </a:bodyPr>
          <a:lstStyle/>
          <a:p>
            <a:r>
              <a:rPr lang="en-US" dirty="0" err="1"/>
              <a:t>Conținutul</a:t>
            </a:r>
            <a:r>
              <a:rPr lang="en-US" dirty="0"/>
              <a:t> </a:t>
            </a:r>
            <a:r>
              <a:rPr lang="en-US" dirty="0" err="1"/>
              <a:t>prelegerii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511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821" y="539048"/>
            <a:ext cx="3120071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Funcţia</a:t>
            </a:r>
            <a:r>
              <a:rPr lang="en-US" sz="3000" b="1" dirty="0">
                <a:latin typeface="PT Sans"/>
              </a:rPr>
              <a:t> </a:t>
            </a:r>
            <a:r>
              <a:rPr lang="en-US" sz="3000" b="1" i="1" dirty="0">
                <a:latin typeface="PT Sans"/>
              </a:rPr>
              <a:t>Input</a:t>
            </a: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0" y="1665288"/>
            <a:ext cx="10013241" cy="17988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Pentru ca un program Python să solicite utilizatorului să introducă o valoare, folosim funcţia </a:t>
            </a:r>
            <a:r>
              <a:rPr lang="it-IT" sz="2000" b="1" i="1" dirty="0">
                <a:latin typeface="PT Sans"/>
              </a:rPr>
              <a:t>input()</a:t>
            </a:r>
          </a:p>
          <a:p>
            <a:pPr marL="0" indent="0">
              <a:buNone/>
            </a:pPr>
            <a:r>
              <a:rPr lang="pt-BR" sz="2000" dirty="0">
                <a:latin typeface="PT Sans"/>
              </a:rPr>
              <a:t>Această funcţie determină o întrerupere </a:t>
            </a:r>
            <a:r>
              <a:rPr lang="it-IT" sz="2000" dirty="0">
                <a:latin typeface="PT Sans"/>
              </a:rPr>
              <a:t>î</a:t>
            </a:r>
            <a:r>
              <a:rPr lang="pt-BR" sz="2000" dirty="0">
                <a:latin typeface="PT Sans"/>
              </a:rPr>
              <a:t>n programul curent, p</a:t>
            </a:r>
            <a:r>
              <a:rPr lang="it-IT" sz="2000" dirty="0">
                <a:latin typeface="PT Sans"/>
              </a:rPr>
              <a:t>î</a:t>
            </a:r>
            <a:r>
              <a:rPr lang="pt-BR" sz="2000" dirty="0">
                <a:latin typeface="PT Sans"/>
              </a:rPr>
              <a:t>nă c</a:t>
            </a:r>
            <a:r>
              <a:rPr lang="it-IT" sz="2000" dirty="0">
                <a:latin typeface="PT Sans"/>
              </a:rPr>
              <a:t>î</a:t>
            </a:r>
            <a:r>
              <a:rPr lang="pt-BR" sz="2000" dirty="0">
                <a:latin typeface="PT Sans"/>
              </a:rPr>
              <a:t>nd utilizatorul va </a:t>
            </a:r>
            <a:r>
              <a:rPr lang="it-IT" sz="2000" dirty="0">
                <a:latin typeface="PT Sans"/>
              </a:rPr>
              <a:t>î</a:t>
            </a:r>
            <a:r>
              <a:rPr lang="pt-BR" sz="2000" dirty="0">
                <a:latin typeface="PT Sans"/>
              </a:rPr>
              <a:t>ntroduce caractere de la tastatur</a:t>
            </a:r>
            <a:r>
              <a:rPr lang="it-IT" sz="2000" dirty="0">
                <a:latin typeface="PT Sans"/>
              </a:rPr>
              <a:t>ă</a:t>
            </a:r>
            <a:r>
              <a:rPr lang="pt-BR" sz="2000" dirty="0">
                <a:latin typeface="PT Sans"/>
              </a:rPr>
              <a:t> şi apas</a:t>
            </a:r>
            <a:r>
              <a:rPr lang="it-IT" sz="2000" dirty="0">
                <a:latin typeface="PT Sans"/>
              </a:rPr>
              <a:t>ă</a:t>
            </a:r>
            <a:r>
              <a:rPr lang="pt-BR" sz="2000" dirty="0">
                <a:latin typeface="PT Sans"/>
              </a:rPr>
              <a:t> tasta </a:t>
            </a:r>
            <a:r>
              <a:rPr lang="pt-BR" sz="2000" i="1" dirty="0">
                <a:latin typeface="PT Sans"/>
              </a:rPr>
              <a:t>Enter</a:t>
            </a:r>
          </a:p>
          <a:p>
            <a:pPr marL="0" indent="0">
              <a:buNone/>
            </a:pPr>
            <a:r>
              <a:rPr lang="it-IT" sz="2000" dirty="0">
                <a:latin typeface="PT Sans"/>
              </a:rPr>
              <a:t>Sintaxa funcţiei este precum:</a:t>
            </a: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sp>
        <p:nvSpPr>
          <p:cNvPr id="8" name="Text Placeholder 1">
            <a:extLst>
              <a:ext uri="{FF2B5EF4-FFF2-40B4-BE49-F238E27FC236}">
                <a16:creationId xmlns="" xmlns:a16="http://schemas.microsoft.com/office/drawing/2014/main" id="{45F33966-8D4F-4334-A531-A56D9D037EE9}"/>
              </a:ext>
            </a:extLst>
          </p:cNvPr>
          <p:cNvSpPr txBox="1">
            <a:spLocks/>
          </p:cNvSpPr>
          <p:nvPr/>
        </p:nvSpPr>
        <p:spPr>
          <a:xfrm>
            <a:off x="967480" y="4361163"/>
            <a:ext cx="9811889" cy="21099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>
                <a:latin typeface="PT Sans"/>
              </a:rPr>
              <a:t>Instrucţiunea de mai sus (</a:t>
            </a:r>
            <a:r>
              <a:rPr lang="it-IT" sz="2000" i="1" dirty="0">
                <a:latin typeface="PT Sans"/>
              </a:rPr>
              <a:t>input + asignare</a:t>
            </a:r>
            <a:r>
              <a:rPr lang="it-IT" sz="2000" dirty="0">
                <a:latin typeface="PT Sans"/>
              </a:rPr>
              <a:t>):</a:t>
            </a:r>
          </a:p>
          <a:p>
            <a:r>
              <a:rPr lang="it-IT" sz="2000" dirty="0">
                <a:latin typeface="PT Sans"/>
              </a:rPr>
              <a:t>Afisează mesajul </a:t>
            </a:r>
            <a:r>
              <a:rPr lang="it-IT" sz="2000" i="1" dirty="0">
                <a:latin typeface="PT Sans"/>
              </a:rPr>
              <a:t>’Introduceţi Textul’</a:t>
            </a:r>
          </a:p>
          <a:p>
            <a:r>
              <a:rPr lang="it-IT" sz="2000" dirty="0">
                <a:latin typeface="PT Sans"/>
              </a:rPr>
              <a:t>Apoi aşteaptă o intrare din partea utilizatorului urmată de ‘Enter’</a:t>
            </a:r>
          </a:p>
          <a:p>
            <a:r>
              <a:rPr lang="it-IT" sz="2000" dirty="0">
                <a:latin typeface="PT Sans"/>
              </a:rPr>
              <a:t>Intrarea utilizatorului este apoi stocată în variabila text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54744A98-9D25-47BB-B701-803A73B364C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983"/>
          <a:stretch/>
        </p:blipFill>
        <p:spPr>
          <a:xfrm>
            <a:off x="967480" y="3305908"/>
            <a:ext cx="9443005" cy="10552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496229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1561959"/>
            <a:ext cx="10738487" cy="68580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latin typeface="PT Sans"/>
              </a:rPr>
              <a:t>Funcţia </a:t>
            </a:r>
            <a:r>
              <a:rPr lang="it-IT" sz="2400" b="1" i="1" dirty="0">
                <a:latin typeface="PT Sans"/>
              </a:rPr>
              <a:t>input()</a:t>
            </a:r>
            <a:r>
              <a:rPr lang="it-IT" sz="2400" b="1" dirty="0">
                <a:latin typeface="PT Sans"/>
              </a:rPr>
              <a:t> </a:t>
            </a:r>
            <a:r>
              <a:rPr lang="it-IT" sz="2400" dirty="0">
                <a:latin typeface="PT Sans"/>
              </a:rPr>
              <a:t>returnează, întotdeauna un </a:t>
            </a:r>
            <a:r>
              <a:rPr lang="pt-BR" sz="2400" dirty="0">
                <a:latin typeface="PT Sans"/>
              </a:rPr>
              <a:t>ş</a:t>
            </a:r>
            <a:r>
              <a:rPr lang="it-IT" sz="2400" dirty="0">
                <a:latin typeface="PT Sans"/>
              </a:rPr>
              <a:t>ir de caractere (string), chiar dacă utilizatorul </a:t>
            </a:r>
            <a:r>
              <a:rPr lang="pt-BR" sz="2400" dirty="0">
                <a:latin typeface="PT Sans"/>
              </a:rPr>
              <a:t>î</a:t>
            </a:r>
            <a:r>
              <a:rPr lang="it-IT" sz="2400" dirty="0">
                <a:latin typeface="PT Sans"/>
              </a:rPr>
              <a:t>ntroduce un număr.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355E5DE-5EBC-410F-9248-5EAAE2A2743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12742" y="2110153"/>
            <a:ext cx="5439631" cy="3640015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C4AFF086-0914-4A46-AF41-6359984D83A4}"/>
              </a:ext>
            </a:extLst>
          </p:cNvPr>
          <p:cNvSpPr txBox="1">
            <a:spLocks/>
          </p:cNvSpPr>
          <p:nvPr/>
        </p:nvSpPr>
        <p:spPr>
          <a:xfrm>
            <a:off x="889221" y="2373923"/>
            <a:ext cx="5466243" cy="47478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>
                <a:latin typeface="PT Sans"/>
              </a:rPr>
              <a:t>Eroare la executarea unei operaţii</a:t>
            </a:r>
            <a:r>
              <a:rPr lang="it-IT" sz="2000" dirty="0">
                <a:latin typeface="PT Sans"/>
              </a:rPr>
              <a:t>: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6C8DCF64-9257-4AC4-88B4-7F814D5F1F8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99" y="2974871"/>
            <a:ext cx="6214159" cy="3091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854038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27984" y="487119"/>
            <a:ext cx="4542692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>
                <a:latin typeface="PT Sans"/>
              </a:rPr>
              <a:t>Şiruri</a:t>
            </a:r>
            <a:r>
              <a:rPr lang="en-US" sz="3000" b="1" dirty="0">
                <a:latin typeface="PT Sans"/>
              </a:rPr>
              <a:t> de </a:t>
            </a:r>
            <a:r>
              <a:rPr lang="en-US" sz="3000" b="1" dirty="0" err="1">
                <a:latin typeface="PT Sans"/>
              </a:rPr>
              <a:t>caractere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609599" y="2277818"/>
            <a:ext cx="4120663" cy="213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sz="2000" dirty="0">
                <a:latin typeface="PT Sans"/>
              </a:rPr>
              <a:t>Acest tip de date mai poartă şi numele de </a:t>
            </a:r>
            <a:r>
              <a:rPr lang="it-IT" sz="2000" b="1" i="1" dirty="0">
                <a:latin typeface="PT Sans"/>
              </a:rPr>
              <a:t>string</a:t>
            </a:r>
            <a:r>
              <a:rPr lang="it-IT" sz="2000" dirty="0">
                <a:latin typeface="PT Sans"/>
              </a:rPr>
              <a:t> şi este folosit pentru a păstra caractere, cuvinte sau propoziţii. </a:t>
            </a:r>
          </a:p>
          <a:p>
            <a:r>
              <a:rPr lang="it-IT" sz="2000" dirty="0">
                <a:latin typeface="PT Sans"/>
              </a:rPr>
              <a:t>Valorile acestui tip pot fi scrise între ghilimele simple ('') sau duble (""). </a:t>
            </a:r>
            <a:r>
              <a:rPr lang="it-IT" sz="2000" dirty="0" smtClean="0">
                <a:latin typeface="PT Sans"/>
              </a:rPr>
              <a:t>Este </a:t>
            </a:r>
            <a:r>
              <a:rPr lang="it-IT" sz="2000" dirty="0">
                <a:latin typeface="PT Sans"/>
              </a:rPr>
              <a:t>cunoscut ca tipul </a:t>
            </a:r>
            <a:r>
              <a:rPr lang="it-IT" sz="2000" b="1" i="1" dirty="0">
                <a:latin typeface="PT Sans"/>
              </a:rPr>
              <a:t>str.</a:t>
            </a:r>
          </a:p>
          <a:p>
            <a:r>
              <a:rPr lang="it-IT" sz="2000" dirty="0">
                <a:latin typeface="PT Sans"/>
              </a:rPr>
              <a:t>La fel, putem folosi, </a:t>
            </a:r>
            <a:r>
              <a:rPr lang="it-IT" sz="2000" i="1" dirty="0">
                <a:latin typeface="PT Sans"/>
              </a:rPr>
              <a:t>trei ghilimele </a:t>
            </a:r>
            <a:r>
              <a:rPr lang="it-IT" sz="2000" dirty="0">
                <a:latin typeface="PT Sans"/>
              </a:rPr>
              <a:t>("'Text mare"'). </a:t>
            </a:r>
            <a:endParaRPr lang="it-IT" sz="2000" b="1" dirty="0">
              <a:latin typeface="PT Sans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FA6DE81-A091-43E3-BEE1-5D157BD4B1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261" y="1665288"/>
            <a:ext cx="7227645" cy="5031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8012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75724" y="691235"/>
            <a:ext cx="5386754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 smtClean="0">
                <a:latin typeface="PT Sans"/>
              </a:rPr>
              <a:t>Operatiile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asupra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sirurilor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501110"/>
            <a:ext cx="9720972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609600" y="1473311"/>
            <a:ext cx="9886812" cy="7850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000" dirty="0" smtClean="0">
                <a:latin typeface="PT Sans"/>
              </a:rPr>
              <a:t>Operatiile aritmetice de adunare si inmultire sunt posibile asupra sirurilor de caractere.</a:t>
            </a:r>
            <a:endParaRPr lang="it-IT" sz="2000" dirty="0">
              <a:latin typeface="PT Sans"/>
            </a:endParaRPr>
          </a:p>
          <a:p>
            <a:pPr marL="0" indent="0">
              <a:buNone/>
            </a:pPr>
            <a:r>
              <a:rPr lang="it-IT" sz="2000" dirty="0" smtClean="0">
                <a:latin typeface="PT Sans"/>
              </a:rPr>
              <a:t>Operatorul </a:t>
            </a:r>
            <a:r>
              <a:rPr lang="it-IT" sz="2000" b="1" dirty="0" smtClean="0">
                <a:latin typeface="PT Sans"/>
              </a:rPr>
              <a:t>+ </a:t>
            </a:r>
            <a:r>
              <a:rPr lang="it-IT" sz="2000" dirty="0" smtClean="0">
                <a:latin typeface="PT Sans"/>
              </a:rPr>
              <a:t>se foloseste pentru unirea sau concatenarea a mai multor siruri de caractere.</a:t>
            </a: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107" y="2465274"/>
            <a:ext cx="6565299" cy="330491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096" y="5825365"/>
            <a:ext cx="6237616" cy="54026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899407" y="2913094"/>
            <a:ext cx="5049324" cy="3584811"/>
          </a:xfrm>
          <a:prstGeom prst="rect">
            <a:avLst/>
          </a:prstGeom>
        </p:spPr>
      </p:pic>
      <p:sp>
        <p:nvSpPr>
          <p:cNvPr id="9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6899406" y="2276262"/>
            <a:ext cx="4864857" cy="42990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b="1" dirty="0" smtClean="0">
                <a:latin typeface="PT Sans"/>
              </a:rPr>
              <a:t>Obligatoriu la operatorul + doar siruri de caractere.</a:t>
            </a:r>
          </a:p>
          <a:p>
            <a:pPr marL="0" indent="0">
              <a:buNone/>
            </a:pPr>
            <a:endParaRPr lang="it-IT" sz="1600" b="1" dirty="0">
              <a:latin typeface="PT Sans"/>
            </a:endParaRPr>
          </a:p>
        </p:txBody>
      </p:sp>
    </p:spTree>
    <p:extLst>
      <p:ext uri="{BB962C8B-B14F-4D97-AF65-F5344CB8AC3E}">
        <p14:creationId xmlns:p14="http://schemas.microsoft.com/office/powerpoint/2010/main" val="12463967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15908" y="756744"/>
            <a:ext cx="4876800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 smtClean="0">
                <a:latin typeface="PT Sans"/>
              </a:rPr>
              <a:t>Operatiile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asupra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sirurilor</a:t>
            </a:r>
            <a:endParaRPr lang="en-US" sz="3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1040206" y="1744158"/>
            <a:ext cx="10052048" cy="107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smtClean="0">
                <a:latin typeface="PT Sans"/>
              </a:rPr>
              <a:t>Operatorul </a:t>
            </a:r>
            <a:r>
              <a:rPr lang="it-IT" sz="2400" b="1" dirty="0" smtClean="0">
                <a:latin typeface="PT Sans"/>
              </a:rPr>
              <a:t>*</a:t>
            </a:r>
            <a:endParaRPr lang="it-IT" sz="2400" dirty="0">
              <a:latin typeface="PT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" y="2250832"/>
            <a:ext cx="6196635" cy="36042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33915" y="2391508"/>
            <a:ext cx="5582533" cy="3410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725679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18031" y="645380"/>
            <a:ext cx="5087815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 smtClean="0">
                <a:latin typeface="PT Sans"/>
              </a:rPr>
              <a:t>Operatiile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asupra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sirurilor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1829167"/>
            <a:ext cx="9720972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1371182"/>
            <a:ext cx="10052048" cy="73429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latin typeface="PT Sans"/>
              </a:rPr>
              <a:t>Operatori de comparare sunt ‘==‘ si diferit ‘!=’  .</a:t>
            </a:r>
          </a:p>
          <a:p>
            <a:pPr marL="0" indent="0">
              <a:buNone/>
            </a:pPr>
            <a:endParaRPr lang="it-IT" b="1" dirty="0" smtClean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1" y="1869170"/>
            <a:ext cx="4745133" cy="472506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2138" y="1869169"/>
            <a:ext cx="5369023" cy="456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0066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49612" y="741418"/>
            <a:ext cx="5342388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 smtClean="0">
                <a:latin typeface="PT Sans"/>
              </a:rPr>
              <a:t>Operatiile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asupra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sirurilor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501110"/>
            <a:ext cx="9720972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1427218"/>
            <a:ext cx="4122394" cy="5369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3200" dirty="0" smtClean="0">
                <a:latin typeface="PT Sans"/>
              </a:rPr>
              <a:t>Operatorii </a:t>
            </a:r>
            <a:r>
              <a:rPr lang="it-IT" sz="3200" b="1" dirty="0" smtClean="0">
                <a:latin typeface="PT Sans"/>
              </a:rPr>
              <a:t>in </a:t>
            </a:r>
            <a:r>
              <a:rPr lang="it-IT" sz="3200" dirty="0" smtClean="0">
                <a:latin typeface="PT Sans"/>
              </a:rPr>
              <a:t>, </a:t>
            </a:r>
            <a:r>
              <a:rPr lang="it-IT" sz="3200" b="1" dirty="0" smtClean="0">
                <a:latin typeface="PT Sans"/>
              </a:rPr>
              <a:t>not in</a:t>
            </a:r>
          </a:p>
          <a:p>
            <a:pPr marL="0" indent="0">
              <a:buNone/>
            </a:pPr>
            <a:endParaRPr lang="it-IT" sz="32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3" y="1951892"/>
            <a:ext cx="5868236" cy="49061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3412" y="1964165"/>
            <a:ext cx="5619203" cy="472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7950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4990" y="670410"/>
            <a:ext cx="4926117" cy="685800"/>
          </a:xfrm>
        </p:spPr>
        <p:txBody>
          <a:bodyPr>
            <a:normAutofit/>
          </a:bodyPr>
          <a:lstStyle/>
          <a:p>
            <a:pPr lvl="0"/>
            <a:r>
              <a:rPr lang="en-US" sz="3000" b="1" dirty="0" err="1" smtClean="0">
                <a:latin typeface="PT Sans"/>
              </a:rPr>
              <a:t>Operatiile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asupra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sirurilor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501110"/>
            <a:ext cx="9720972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06451" y="1416106"/>
            <a:ext cx="10377363" cy="1073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sz="2400" dirty="0" smtClean="0">
                <a:latin typeface="PT Sans"/>
              </a:rPr>
              <a:t>Functia </a:t>
            </a:r>
            <a:r>
              <a:rPr lang="it-IT" sz="2400" b="1" dirty="0" smtClean="0">
                <a:latin typeface="PT Sans"/>
              </a:rPr>
              <a:t>len(s)</a:t>
            </a:r>
          </a:p>
          <a:p>
            <a:pPr marL="0" indent="0">
              <a:buNone/>
            </a:pPr>
            <a:r>
              <a:rPr lang="it-IT" sz="2400" dirty="0" smtClean="0">
                <a:latin typeface="PT Sans"/>
              </a:rPr>
              <a:t>Functia </a:t>
            </a:r>
            <a:r>
              <a:rPr lang="it-IT" sz="2400" b="1" dirty="0" smtClean="0">
                <a:latin typeface="PT Sans"/>
              </a:rPr>
              <a:t>min(s) </a:t>
            </a:r>
          </a:p>
          <a:p>
            <a:pPr marL="0" indent="0">
              <a:buNone/>
            </a:pPr>
            <a:r>
              <a:rPr lang="it-IT" sz="2400" dirty="0" smtClean="0">
                <a:latin typeface="PT Sans"/>
              </a:rPr>
              <a:t>Funcia </a:t>
            </a:r>
            <a:r>
              <a:rPr lang="it-IT" sz="2400" b="1" dirty="0" smtClean="0">
                <a:latin typeface="PT Sans"/>
              </a:rPr>
              <a:t>max(s) </a:t>
            </a:r>
          </a:p>
          <a:p>
            <a:pPr marL="0" indent="0">
              <a:buNone/>
            </a:pPr>
            <a:r>
              <a:rPr lang="it-IT" sz="2400" i="1" dirty="0" smtClean="0">
                <a:latin typeface="PT Sans"/>
              </a:rPr>
              <a:t>Nota: Toate literle mari vor fi considerate mai mici decat orice litara mica.</a:t>
            </a:r>
          </a:p>
          <a:p>
            <a:pPr marL="0" indent="0">
              <a:buNone/>
            </a:pPr>
            <a:endParaRPr lang="it-IT" sz="2000" i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3683" y="3341077"/>
            <a:ext cx="3599852" cy="263405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8649" y="3112477"/>
            <a:ext cx="3176095" cy="354057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10597" y="3112477"/>
            <a:ext cx="3477665" cy="3263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710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="" xmlns:a16="http://schemas.microsoft.com/office/drawing/2014/main" id="{3693ACE0-11C0-49D9-A927-6AF51289D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14345" y="451344"/>
            <a:ext cx="7777655" cy="685800"/>
          </a:xfrm>
        </p:spPr>
        <p:txBody>
          <a:bodyPr>
            <a:normAutofit fontScale="90000"/>
          </a:bodyPr>
          <a:lstStyle/>
          <a:p>
            <a:pPr lvl="0"/>
            <a:r>
              <a:rPr lang="en-US" sz="3000" b="1" dirty="0" err="1" smtClean="0">
                <a:latin typeface="PT Sans"/>
              </a:rPr>
              <a:t>Accesele</a:t>
            </a:r>
            <a:r>
              <a:rPr lang="en-US" sz="3000" b="1" dirty="0" smtClean="0">
                <a:latin typeface="PT Sans"/>
              </a:rPr>
              <a:t> la </a:t>
            </a:r>
            <a:r>
              <a:rPr lang="en-US" sz="3000" b="1" dirty="0" err="1" smtClean="0">
                <a:latin typeface="PT Sans"/>
              </a:rPr>
              <a:t>elementele</a:t>
            </a:r>
            <a:r>
              <a:rPr lang="en-US" sz="3000" b="1" dirty="0" smtClean="0">
                <a:latin typeface="PT Sans"/>
              </a:rPr>
              <a:t> </a:t>
            </a:r>
            <a:r>
              <a:rPr lang="en-US" sz="3000" b="1" dirty="0" err="1" smtClean="0">
                <a:latin typeface="PT Sans"/>
              </a:rPr>
              <a:t>sirurilor</a:t>
            </a:r>
            <a:r>
              <a:rPr lang="en-US" sz="3000" b="1" dirty="0" smtClean="0">
                <a:latin typeface="PT Sans"/>
              </a:rPr>
              <a:t>, </a:t>
            </a:r>
            <a:r>
              <a:rPr lang="en-US" sz="3000" b="1" dirty="0" err="1" smtClean="0">
                <a:latin typeface="PT Sans"/>
              </a:rPr>
              <a:t>indexarea</a:t>
            </a:r>
            <a:endParaRPr lang="en-US" sz="3000" b="1" dirty="0">
              <a:latin typeface="PT Sans"/>
            </a:endParaRPr>
          </a:p>
        </p:txBody>
      </p:sp>
      <p:sp>
        <p:nvSpPr>
          <p:cNvPr id="7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889221" y="2501110"/>
            <a:ext cx="9720972" cy="185577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it-IT" sz="2000" b="1" dirty="0">
              <a:latin typeface="PT Sans"/>
            </a:endParaRPr>
          </a:p>
        </p:txBody>
      </p:sp>
      <p:sp>
        <p:nvSpPr>
          <p:cNvPr id="6" name="Text Placeholder 1">
            <a:extLst>
              <a:ext uri="{FF2B5EF4-FFF2-40B4-BE49-F238E27FC236}">
                <a16:creationId xmlns="" xmlns:a16="http://schemas.microsoft.com/office/drawing/2014/main" id="{320D37D6-7040-4FFB-A38D-05DAE73FE7D3}"/>
              </a:ext>
            </a:extLst>
          </p:cNvPr>
          <p:cNvSpPr txBox="1">
            <a:spLocks/>
          </p:cNvSpPr>
          <p:nvPr/>
        </p:nvSpPr>
        <p:spPr>
          <a:xfrm>
            <a:off x="723687" y="951594"/>
            <a:ext cx="10052048" cy="103447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it-IT" dirty="0" smtClean="0">
                <a:latin typeface="PT Sans"/>
              </a:rPr>
              <a:t> </a:t>
            </a:r>
          </a:p>
          <a:p>
            <a:pPr marL="0" indent="0">
              <a:buNone/>
            </a:pPr>
            <a:r>
              <a:rPr lang="it-IT" dirty="0" smtClean="0">
                <a:latin typeface="PT Sans"/>
              </a:rPr>
              <a:t>Putem obtine orice caracter dintr-un sir de caractere folosind indexul specificat in paranteze patrate. </a:t>
            </a:r>
            <a:r>
              <a:rPr lang="it-IT" b="1" dirty="0" smtClean="0">
                <a:latin typeface="PT Sans"/>
              </a:rPr>
              <a:t>sir1[index]</a:t>
            </a:r>
            <a:endParaRPr lang="it-IT" b="1" i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b="1" dirty="0" smtClean="0">
              <a:latin typeface="PT Sans"/>
            </a:endParaRPr>
          </a:p>
          <a:p>
            <a:pPr marL="0" indent="0">
              <a:buNone/>
            </a:pPr>
            <a:endParaRPr lang="it-IT" sz="2000" dirty="0">
              <a:latin typeface="PT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05948" y="2402177"/>
            <a:ext cx="3866810" cy="3909423"/>
          </a:xfrm>
          <a:prstGeom prst="rect">
            <a:avLst/>
          </a:prstGeom>
        </p:spPr>
      </p:pic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4837727"/>
              </p:ext>
            </p:extLst>
          </p:nvPr>
        </p:nvGraphicFramePr>
        <p:xfrm>
          <a:off x="723687" y="3642864"/>
          <a:ext cx="7316727" cy="1778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5157"/>
                <a:gridCol w="665157"/>
                <a:gridCol w="665157"/>
                <a:gridCol w="665157"/>
                <a:gridCol w="665157"/>
                <a:gridCol w="665157"/>
                <a:gridCol w="665157"/>
                <a:gridCol w="665157"/>
                <a:gridCol w="665157"/>
                <a:gridCol w="665157"/>
                <a:gridCol w="665157"/>
              </a:tblGrid>
              <a:tr h="88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U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a</a:t>
                      </a:r>
                      <a:endParaRPr lang="en-US" dirty="0"/>
                    </a:p>
                  </a:txBody>
                  <a:tcPr/>
                </a:tc>
              </a:tr>
              <a:tr h="8894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7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658501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 Them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28382</TotalTime>
  <Words>552</Words>
  <Application>Microsoft Office PowerPoint</Application>
  <PresentationFormat>Widescreen</PresentationFormat>
  <Paragraphs>114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Calibri Light</vt:lpstr>
      <vt:lpstr>PT Sans</vt:lpstr>
      <vt:lpstr>Office Theme</vt:lpstr>
      <vt:lpstr>PowerPoint Presentation</vt:lpstr>
      <vt:lpstr>Conținutul prelegerii</vt:lpstr>
      <vt:lpstr>Şiruri de caractere</vt:lpstr>
      <vt:lpstr>Operatiile asupra sirurilor</vt:lpstr>
      <vt:lpstr>Operatiile asupra sirurilor</vt:lpstr>
      <vt:lpstr>Operatiile asupra sirurilor</vt:lpstr>
      <vt:lpstr>Operatiile asupra sirurilor</vt:lpstr>
      <vt:lpstr>Operatiile asupra sirurilor</vt:lpstr>
      <vt:lpstr>Accesele la elementele sirurilor, indexarea</vt:lpstr>
      <vt:lpstr>Identificarea tipului de date</vt:lpstr>
      <vt:lpstr>Conversia datelor</vt:lpstr>
      <vt:lpstr>Conversia unui string, a unui numar cu punct şi a unui boolean în numar întreg:</vt:lpstr>
      <vt:lpstr>Transformarea numarului întreg, zecimal sau boolean în şir:</vt:lpstr>
      <vt:lpstr>Conversia numarului întreg, a unui string şi a unui boolean în numar cu punctul flotant:</vt:lpstr>
      <vt:lpstr>Conversia numarului întreg, real sau şir în boolean:</vt:lpstr>
      <vt:lpstr>Sunt cazuri în care conversia nu este posibilă:</vt:lpstr>
      <vt:lpstr>Funcţiile Python input() &amp; print()</vt:lpstr>
      <vt:lpstr>Funcţia Print</vt:lpstr>
      <vt:lpstr>PowerPoint Presentation</vt:lpstr>
      <vt:lpstr>Funcţia Input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serghei.aladin@gmail.com</dc:creator>
  <cp:lastModifiedBy>Ollessea</cp:lastModifiedBy>
  <cp:revision>1615</cp:revision>
  <cp:lastPrinted>2022-03-14T14:03:57Z</cp:lastPrinted>
  <dcterms:created xsi:type="dcterms:W3CDTF">2016-11-09T12:50:21Z</dcterms:created>
  <dcterms:modified xsi:type="dcterms:W3CDTF">2023-12-01T08:14:52Z</dcterms:modified>
</cp:coreProperties>
</file>