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37"/>
  </p:notesMasterIdLst>
  <p:sldIdLst>
    <p:sldId id="256" r:id="rId2"/>
    <p:sldId id="276" r:id="rId3"/>
    <p:sldId id="329" r:id="rId4"/>
    <p:sldId id="317" r:id="rId5"/>
    <p:sldId id="337" r:id="rId6"/>
    <p:sldId id="338" r:id="rId7"/>
    <p:sldId id="339" r:id="rId8"/>
    <p:sldId id="340" r:id="rId9"/>
    <p:sldId id="347" r:id="rId10"/>
    <p:sldId id="348" r:id="rId11"/>
    <p:sldId id="349" r:id="rId12"/>
    <p:sldId id="350" r:id="rId13"/>
    <p:sldId id="341" r:id="rId14"/>
    <p:sldId id="342" r:id="rId15"/>
    <p:sldId id="343" r:id="rId16"/>
    <p:sldId id="344" r:id="rId17"/>
    <p:sldId id="345" r:id="rId18"/>
    <p:sldId id="346" r:id="rId19"/>
    <p:sldId id="336" r:id="rId20"/>
    <p:sldId id="318" r:id="rId21"/>
    <p:sldId id="330" r:id="rId22"/>
    <p:sldId id="319" r:id="rId23"/>
    <p:sldId id="331" r:id="rId24"/>
    <p:sldId id="320" r:id="rId25"/>
    <p:sldId id="332" r:id="rId26"/>
    <p:sldId id="321" r:id="rId27"/>
    <p:sldId id="333" r:id="rId28"/>
    <p:sldId id="322" r:id="rId29"/>
    <p:sldId id="334" r:id="rId30"/>
    <p:sldId id="323" r:id="rId31"/>
    <p:sldId id="335" r:id="rId32"/>
    <p:sldId id="326" r:id="rId33"/>
    <p:sldId id="309" r:id="rId34"/>
    <p:sldId id="325" r:id="rId35"/>
    <p:sldId id="327" r:id="rId3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69512" autoAdjust="0"/>
  </p:normalViewPr>
  <p:slideViewPr>
    <p:cSldViewPr snapToGrid="0" showGuides="1">
      <p:cViewPr varScale="1">
        <p:scale>
          <a:sx n="88" d="100"/>
          <a:sy n="88" d="100"/>
        </p:scale>
        <p:origin x="204" y="9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D53FF-F518-4F09-9178-F1F8170F3EF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C9DE6-E722-428C-82B2-B11C868D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7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4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13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16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01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7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35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86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37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64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92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45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10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9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08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89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36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22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683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42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18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947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Citeste</a:t>
            </a:r>
            <a:r>
              <a:rPr lang="en-US" dirty="0" smtClean="0"/>
              <a:t> de </a:t>
            </a:r>
            <a:r>
              <a:rPr lang="en-US" dirty="0" err="1" smtClean="0"/>
              <a:t>pe</a:t>
            </a:r>
            <a:r>
              <a:rPr lang="en-US" dirty="0" smtClean="0"/>
              <a:t> slide: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86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421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438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7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78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62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29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89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 smtClean="0"/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64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9DE6-E722-428C-82B2-B11C868D06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4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71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5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66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1851" y="1900107"/>
            <a:ext cx="10515600" cy="4327073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6503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i 2 boxuri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8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i douta boxe cu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6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8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87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69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30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1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93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36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45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5CD56-EA6B-42B2-9B37-2D063D01F651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55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5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5" Type="http://schemas.openxmlformats.org/officeDocument/2006/relationships/image" Target="../media/image25.png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5" Type="http://schemas.openxmlformats.org/officeDocument/2006/relationships/image" Target="../media/image26.png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5" Type="http://schemas.openxmlformats.org/officeDocument/2006/relationships/image" Target="../media/image27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8657" y="1903186"/>
            <a:ext cx="7554686" cy="1132114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b="1" dirty="0" err="1" smtClean="0"/>
              <a:t>Tema</a:t>
            </a:r>
            <a:r>
              <a:rPr lang="en-GB" sz="4800" b="1" dirty="0" smtClean="0"/>
              <a:t>:”</a:t>
            </a:r>
            <a:r>
              <a:rPr lang="en-GB" sz="4800" b="1" dirty="0" err="1" smtClean="0"/>
              <a:t>Utilizarea</a:t>
            </a:r>
            <a:r>
              <a:rPr lang="en-GB" sz="4800" b="1" dirty="0" smtClean="0"/>
              <a:t> </a:t>
            </a:r>
            <a:r>
              <a:rPr lang="en-GB" sz="4800" b="1" dirty="0" err="1"/>
              <a:t>funcțiilor</a:t>
            </a:r>
            <a:r>
              <a:rPr lang="en-GB" sz="4800" b="1" dirty="0"/>
              <a:t> </a:t>
            </a:r>
            <a:r>
              <a:rPr lang="en-GB" sz="4800" b="1" dirty="0" smtClean="0"/>
              <a:t>Excel.”</a:t>
            </a:r>
            <a:endParaRPr lang="en-GB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10" y="5162390"/>
            <a:ext cx="282269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62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b="1" dirty="0" err="1" smtClean="0"/>
              <a:t>Funcția</a:t>
            </a:r>
            <a:r>
              <a:rPr lang="fr-FR" b="1" dirty="0"/>
              <a:t>  VLOOKUP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181905" y="1690688"/>
            <a:ext cx="6536823" cy="2438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03" y="4153327"/>
            <a:ext cx="7829714" cy="23621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4497" y="1940361"/>
            <a:ext cx="37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=VLOOKUP(</a:t>
            </a:r>
            <a:r>
              <a:rPr lang="en-US" sz="2400" b="1" dirty="0" err="1"/>
              <a:t>valoare_căutată</a:t>
            </a:r>
            <a:r>
              <a:rPr lang="en-US" sz="2400" b="1" dirty="0"/>
              <a:t>, </a:t>
            </a:r>
            <a:r>
              <a:rPr lang="en-US" sz="2400" b="1" dirty="0" err="1"/>
              <a:t>tabel</a:t>
            </a:r>
            <a:r>
              <a:rPr lang="en-US" sz="2400" b="1" dirty="0"/>
              <a:t>, </a:t>
            </a:r>
            <a:r>
              <a:rPr lang="en-US" sz="2400" b="1" dirty="0" err="1"/>
              <a:t>nr_coloană</a:t>
            </a:r>
            <a:r>
              <a:rPr lang="en-US" sz="2400" b="1" dirty="0"/>
              <a:t>, [</a:t>
            </a:r>
            <a:r>
              <a:rPr lang="en-US" sz="2400" b="1" dirty="0" err="1"/>
              <a:t>potrivire_exactă</a:t>
            </a:r>
            <a:r>
              <a:rPr lang="en-US" sz="2400" b="1" dirty="0"/>
              <a:t>]) </a:t>
            </a:r>
          </a:p>
        </p:txBody>
      </p:sp>
    </p:spTree>
    <p:extLst>
      <p:ext uri="{BB962C8B-B14F-4D97-AF65-F5344CB8AC3E}">
        <p14:creationId xmlns:p14="http://schemas.microsoft.com/office/powerpoint/2010/main" val="557754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b="1" dirty="0" err="1" smtClean="0"/>
              <a:t>Funcția</a:t>
            </a:r>
            <a:r>
              <a:rPr lang="fr-FR" b="1" dirty="0" smtClean="0"/>
              <a:t>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469" y="1999045"/>
            <a:ext cx="4474780" cy="142995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=MATCH(</a:t>
            </a:r>
            <a:r>
              <a:rPr lang="en-US" b="1" dirty="0" err="1"/>
              <a:t>valoare_căutată</a:t>
            </a:r>
            <a:r>
              <a:rPr lang="en-US" b="1" dirty="0"/>
              <a:t>, interval, [</a:t>
            </a:r>
            <a:r>
              <a:rPr lang="en-US" b="1" dirty="0" err="1"/>
              <a:t>tip_potrivire</a:t>
            </a:r>
            <a:r>
              <a:rPr lang="en-US" b="1" dirty="0"/>
              <a:t>])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905" y="1690688"/>
            <a:ext cx="6536823" cy="2438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5352"/>
          <a:stretch/>
        </p:blipFill>
        <p:spPr>
          <a:xfrm>
            <a:off x="471652" y="4223795"/>
            <a:ext cx="6575534" cy="213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69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b="1" dirty="0" err="1" smtClean="0"/>
              <a:t>Funcția</a:t>
            </a:r>
            <a:r>
              <a:rPr lang="fr-FR" b="1" dirty="0" smtClean="0"/>
              <a:t> </a:t>
            </a:r>
            <a:r>
              <a:rPr lang="en-US" b="1" dirty="0" smtClean="0"/>
              <a:t>INDEX </a:t>
            </a:r>
            <a:r>
              <a:rPr lang="en-US" b="1" dirty="0"/>
              <a:t>+ MATCH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b="74968"/>
          <a:stretch/>
        </p:blipFill>
        <p:spPr>
          <a:xfrm>
            <a:off x="296480" y="1510314"/>
            <a:ext cx="6057023" cy="1169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110" y="2680138"/>
            <a:ext cx="6074542" cy="39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12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b="1" dirty="0" err="1"/>
              <a:t>Funcții</a:t>
            </a:r>
            <a:r>
              <a:rPr lang="fr-FR" b="1" dirty="0"/>
              <a:t> de </a:t>
            </a:r>
            <a:r>
              <a:rPr lang="fr-FR" b="1" dirty="0" err="1"/>
              <a:t>text</a:t>
            </a:r>
            <a:r>
              <a:rPr lang="fr-FR" b="1" dirty="0"/>
              <a:t> utile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err="1" smtClean="0"/>
              <a:t>în</a:t>
            </a:r>
            <a:r>
              <a:rPr lang="fr-FR" b="1" dirty="0" smtClean="0"/>
              <a:t> </a:t>
            </a:r>
            <a:r>
              <a:rPr lang="fr-FR" b="1" dirty="0" err="1"/>
              <a:t>baze</a:t>
            </a:r>
            <a:r>
              <a:rPr lang="fr-FR" b="1" dirty="0"/>
              <a:t> de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515303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/>
              <a:t>Funcția</a:t>
            </a:r>
            <a:r>
              <a:rPr lang="en-US" dirty="0"/>
              <a:t> </a:t>
            </a:r>
            <a:r>
              <a:rPr lang="en-US" b="1" dirty="0" smtClean="0"/>
              <a:t>LEFT(</a:t>
            </a:r>
            <a:r>
              <a:rPr lang="en-US" b="1" dirty="0" err="1" smtClean="0"/>
              <a:t>text,număr_caractere</a:t>
            </a:r>
            <a:r>
              <a:rPr lang="en-US" b="1" dirty="0"/>
              <a:t>)</a:t>
            </a:r>
            <a:r>
              <a:rPr lang="en-US" dirty="0"/>
              <a:t> are </a:t>
            </a:r>
            <a:r>
              <a:rPr lang="en-US" dirty="0" err="1"/>
              <a:t>rolul</a:t>
            </a:r>
            <a:r>
              <a:rPr lang="en-US" dirty="0"/>
              <a:t> de a </a:t>
            </a:r>
            <a:r>
              <a:rPr lang="en-US" dirty="0" err="1"/>
              <a:t>extrage</a:t>
            </a:r>
            <a:r>
              <a:rPr lang="en-US" dirty="0"/>
              <a:t> un </a:t>
            </a:r>
            <a:r>
              <a:rPr lang="en-US" dirty="0" err="1"/>
              <a:t>anumit</a:t>
            </a:r>
            <a:r>
              <a:rPr lang="en-US" dirty="0"/>
              <a:t> </a:t>
            </a:r>
            <a:r>
              <a:rPr lang="en-US" dirty="0" err="1"/>
              <a:t>număr</a:t>
            </a:r>
            <a:r>
              <a:rPr lang="en-US" dirty="0"/>
              <a:t> de </a:t>
            </a:r>
            <a:r>
              <a:rPr lang="en-US" dirty="0" err="1"/>
              <a:t>caractere</a:t>
            </a:r>
            <a:r>
              <a:rPr lang="en-US" dirty="0"/>
              <a:t> din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stângă</a:t>
            </a:r>
            <a:r>
              <a:rPr lang="en-US" dirty="0"/>
              <a:t> a </a:t>
            </a:r>
            <a:r>
              <a:rPr lang="en-US" dirty="0" err="1"/>
              <a:t>unui</a:t>
            </a:r>
            <a:r>
              <a:rPr lang="en-US" dirty="0"/>
              <a:t> text.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417" y="2128890"/>
            <a:ext cx="4081791" cy="336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80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b="1" dirty="0" err="1"/>
              <a:t>Funcții</a:t>
            </a:r>
            <a:r>
              <a:rPr lang="fr-FR" b="1" dirty="0"/>
              <a:t> de </a:t>
            </a:r>
            <a:r>
              <a:rPr lang="fr-FR" b="1" dirty="0" err="1"/>
              <a:t>text</a:t>
            </a:r>
            <a:r>
              <a:rPr lang="fr-FR" b="1" dirty="0"/>
              <a:t> </a:t>
            </a:r>
            <a:r>
              <a:rPr lang="fr-FR" b="1" dirty="0" smtClean="0"/>
              <a:t>utile </a:t>
            </a:r>
            <a:br>
              <a:rPr lang="fr-FR" b="1" dirty="0" smtClean="0"/>
            </a:br>
            <a:r>
              <a:rPr lang="fr-FR" b="1" dirty="0" err="1" smtClean="0"/>
              <a:t>în</a:t>
            </a:r>
            <a:r>
              <a:rPr lang="fr-FR" b="1" dirty="0" smtClean="0"/>
              <a:t> </a:t>
            </a:r>
            <a:r>
              <a:rPr lang="fr-FR" b="1" dirty="0" err="1"/>
              <a:t>baze</a:t>
            </a:r>
            <a:r>
              <a:rPr lang="fr-FR" b="1" dirty="0"/>
              <a:t> de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054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=RIGHT(text</a:t>
            </a:r>
            <a:r>
              <a:rPr lang="en-US" b="1" dirty="0"/>
              <a:t>, </a:t>
            </a:r>
            <a:r>
              <a:rPr lang="en-US" b="1" dirty="0" err="1" smtClean="0"/>
              <a:t>număr_caractere</a:t>
            </a:r>
            <a:r>
              <a:rPr lang="en-US" b="1" dirty="0" smtClean="0"/>
              <a:t>)-</a:t>
            </a:r>
          </a:p>
          <a:p>
            <a:pPr marL="0" indent="0">
              <a:buNone/>
            </a:pP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/>
              <a:t>utilizată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extrage</a:t>
            </a:r>
            <a:r>
              <a:rPr lang="en-US" dirty="0"/>
              <a:t> un </a:t>
            </a:r>
            <a:r>
              <a:rPr lang="en-US" dirty="0" err="1"/>
              <a:t>anumit</a:t>
            </a:r>
            <a:r>
              <a:rPr lang="en-US" dirty="0"/>
              <a:t> </a:t>
            </a:r>
            <a:r>
              <a:rPr lang="en-US" dirty="0" err="1"/>
              <a:t>număr</a:t>
            </a:r>
            <a:r>
              <a:rPr lang="en-US" dirty="0"/>
              <a:t> de </a:t>
            </a:r>
            <a:r>
              <a:rPr lang="en-US" dirty="0" err="1"/>
              <a:t>caractere</a:t>
            </a:r>
            <a:r>
              <a:rPr lang="en-US" dirty="0"/>
              <a:t> din </a:t>
            </a:r>
            <a:r>
              <a:rPr lang="en-US" b="1" dirty="0" err="1"/>
              <a:t>partea</a:t>
            </a:r>
            <a:r>
              <a:rPr lang="en-US" b="1" dirty="0"/>
              <a:t> </a:t>
            </a:r>
            <a:r>
              <a:rPr lang="en-US" b="1" dirty="0" err="1"/>
              <a:t>dreaptă</a:t>
            </a:r>
            <a:r>
              <a:rPr lang="en-US" dirty="0"/>
              <a:t> a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șir</a:t>
            </a:r>
            <a:r>
              <a:rPr lang="en-US" dirty="0"/>
              <a:t> de text.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850" y="1825625"/>
            <a:ext cx="45529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30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b="1" dirty="0" err="1"/>
              <a:t>Funcții</a:t>
            </a:r>
            <a:r>
              <a:rPr lang="fr-FR" b="1" dirty="0"/>
              <a:t> de </a:t>
            </a:r>
            <a:r>
              <a:rPr lang="fr-FR" b="1" dirty="0" err="1"/>
              <a:t>text</a:t>
            </a:r>
            <a:r>
              <a:rPr lang="fr-FR" b="1" dirty="0"/>
              <a:t> utile </a:t>
            </a:r>
            <a:br>
              <a:rPr lang="fr-FR" b="1" dirty="0"/>
            </a:br>
            <a:r>
              <a:rPr lang="fr-FR" b="1" dirty="0" err="1"/>
              <a:t>în</a:t>
            </a:r>
            <a:r>
              <a:rPr lang="fr-FR" b="1" dirty="0"/>
              <a:t> </a:t>
            </a:r>
            <a:r>
              <a:rPr lang="fr-FR" b="1" dirty="0" err="1"/>
              <a:t>baze</a:t>
            </a:r>
            <a:r>
              <a:rPr lang="fr-FR" b="1" dirty="0"/>
              <a:t> de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6800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=MID(text, </a:t>
            </a:r>
            <a:r>
              <a:rPr lang="en-US" b="1" dirty="0" err="1" smtClean="0"/>
              <a:t>start_num</a:t>
            </a:r>
            <a:r>
              <a:rPr lang="en-US" b="1" dirty="0" smtClean="0"/>
              <a:t>, </a:t>
            </a:r>
            <a:r>
              <a:rPr lang="en-US" b="1" dirty="0" err="1" smtClean="0"/>
              <a:t>num_char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Este </a:t>
            </a:r>
            <a:r>
              <a:rPr lang="en-US" dirty="0" err="1" smtClean="0"/>
              <a:t>utilizată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extrage</a:t>
            </a:r>
            <a:r>
              <a:rPr lang="en-US" dirty="0" smtClean="0"/>
              <a:t> un </a:t>
            </a:r>
            <a:r>
              <a:rPr lang="en-US" dirty="0" err="1"/>
              <a:t>anumit</a:t>
            </a:r>
            <a:r>
              <a:rPr lang="en-US" dirty="0"/>
              <a:t> </a:t>
            </a:r>
            <a:r>
              <a:rPr lang="en-US" dirty="0" err="1"/>
              <a:t>număr</a:t>
            </a:r>
            <a:r>
              <a:rPr lang="en-US" dirty="0"/>
              <a:t> de </a:t>
            </a:r>
            <a:r>
              <a:rPr lang="en-US" dirty="0" err="1"/>
              <a:t>caractere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-un </a:t>
            </a:r>
            <a:r>
              <a:rPr lang="en-US" dirty="0" err="1"/>
              <a:t>șir</a:t>
            </a:r>
            <a:r>
              <a:rPr lang="en-US" dirty="0"/>
              <a:t> de text, </a:t>
            </a:r>
            <a:r>
              <a:rPr lang="en-US" dirty="0" err="1"/>
              <a:t>începând</a:t>
            </a:r>
            <a:r>
              <a:rPr lang="en-US" dirty="0"/>
              <a:t> de la o </a:t>
            </a:r>
            <a:r>
              <a:rPr lang="en-US" dirty="0" err="1"/>
              <a:t>poziție</a:t>
            </a:r>
            <a:r>
              <a:rPr lang="en-US" dirty="0"/>
              <a:t> </a:t>
            </a:r>
            <a:r>
              <a:rPr lang="en-US" dirty="0" err="1"/>
              <a:t>specificată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094" y="1952132"/>
            <a:ext cx="4663807" cy="362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42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b="1" dirty="0" err="1"/>
              <a:t>Funcții</a:t>
            </a:r>
            <a:r>
              <a:rPr lang="fr-FR" b="1" dirty="0"/>
              <a:t> de </a:t>
            </a:r>
            <a:r>
              <a:rPr lang="fr-FR" b="1" dirty="0" err="1"/>
              <a:t>text</a:t>
            </a:r>
            <a:r>
              <a:rPr lang="fr-FR" b="1" dirty="0"/>
              <a:t> utile </a:t>
            </a:r>
            <a:br>
              <a:rPr lang="fr-FR" b="1" dirty="0"/>
            </a:br>
            <a:r>
              <a:rPr lang="fr-FR" b="1" dirty="0" err="1"/>
              <a:t>în</a:t>
            </a:r>
            <a:r>
              <a:rPr lang="fr-FR" b="1" dirty="0"/>
              <a:t> </a:t>
            </a:r>
            <a:r>
              <a:rPr lang="fr-FR" b="1" dirty="0" err="1"/>
              <a:t>baze</a:t>
            </a:r>
            <a:r>
              <a:rPr lang="fr-FR" b="1" dirty="0"/>
              <a:t> de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4514"/>
            <a:ext cx="439595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=CONCATENATE(text1, [text2], </a:t>
            </a:r>
            <a:r>
              <a:rPr lang="en-US" sz="2400" b="1" dirty="0" smtClean="0"/>
              <a:t>…)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/>
              <a:t>utilizată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b="1" dirty="0" err="1"/>
              <a:t>uni</a:t>
            </a:r>
            <a:r>
              <a:rPr lang="en-US" sz="2400" b="1" dirty="0"/>
              <a:t> (</a:t>
            </a:r>
            <a:r>
              <a:rPr lang="en-US" sz="2400" b="1" dirty="0" err="1"/>
              <a:t>concatena</a:t>
            </a:r>
            <a:r>
              <a:rPr lang="en-US" sz="2400" b="1" dirty="0"/>
              <a:t>)</a:t>
            </a:r>
            <a:r>
              <a:rPr lang="en-US" sz="2400" dirty="0"/>
              <a:t> </a:t>
            </a:r>
            <a:r>
              <a:rPr lang="en-US" sz="2400" dirty="0" err="1"/>
              <a:t>textul</a:t>
            </a:r>
            <a:r>
              <a:rPr lang="en-US" sz="2400" dirty="0"/>
              <a:t> din </a:t>
            </a:r>
            <a:r>
              <a:rPr lang="en-US" sz="2400" dirty="0" err="1" smtClean="0"/>
              <a:t>două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multe</a:t>
            </a:r>
            <a:r>
              <a:rPr lang="en-US" sz="2400" dirty="0"/>
              <a:t> </a:t>
            </a:r>
            <a:r>
              <a:rPr lang="en-US" sz="2400" dirty="0" err="1"/>
              <a:t>celule</a:t>
            </a:r>
            <a:r>
              <a:rPr lang="en-US" sz="2400" dirty="0"/>
              <a:t> </a:t>
            </a:r>
            <a:r>
              <a:rPr lang="en-US" sz="2400" dirty="0" err="1"/>
              <a:t>într</a:t>
            </a:r>
            <a:r>
              <a:rPr lang="en-US" sz="2400" dirty="0"/>
              <a:t>-o </a:t>
            </a:r>
            <a:r>
              <a:rPr lang="en-US" sz="2400" dirty="0" smtClean="0"/>
              <a:t>            </a:t>
            </a:r>
            <a:r>
              <a:rPr lang="en-US" sz="2400" dirty="0" err="1" smtClean="0"/>
              <a:t>singură</a:t>
            </a:r>
            <a:r>
              <a:rPr lang="en-US" sz="2400" dirty="0" smtClean="0"/>
              <a:t> </a:t>
            </a:r>
            <a:r>
              <a:rPr lang="en-US" sz="2400" dirty="0" err="1"/>
              <a:t>celulă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668" y="2094514"/>
            <a:ext cx="5227539" cy="337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81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10" y="188556"/>
            <a:ext cx="10515600" cy="1325563"/>
          </a:xfrm>
        </p:spPr>
        <p:txBody>
          <a:bodyPr/>
          <a:lstStyle/>
          <a:p>
            <a:pPr algn="r"/>
            <a:r>
              <a:rPr lang="fr-FR" b="1" dirty="0" err="1"/>
              <a:t>Funcții</a:t>
            </a:r>
            <a:r>
              <a:rPr lang="fr-FR" b="1" dirty="0"/>
              <a:t> de </a:t>
            </a:r>
            <a:r>
              <a:rPr lang="fr-FR" b="1" dirty="0" err="1"/>
              <a:t>text</a:t>
            </a:r>
            <a:r>
              <a:rPr lang="fr-FR" b="1" dirty="0"/>
              <a:t> utile </a:t>
            </a:r>
            <a:br>
              <a:rPr lang="fr-FR" b="1" dirty="0"/>
            </a:br>
            <a:r>
              <a:rPr lang="fr-FR" b="1" dirty="0" err="1"/>
              <a:t>în</a:t>
            </a:r>
            <a:r>
              <a:rPr lang="fr-FR" b="1" dirty="0"/>
              <a:t> </a:t>
            </a:r>
            <a:r>
              <a:rPr lang="fr-FR" b="1" dirty="0" err="1"/>
              <a:t>baze</a:t>
            </a:r>
            <a:r>
              <a:rPr lang="fr-FR" b="1" dirty="0"/>
              <a:t> de date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21" t="-6361" r="7630" b="15493"/>
          <a:stretch/>
        </p:blipFill>
        <p:spPr>
          <a:xfrm>
            <a:off x="5152698" y="1852448"/>
            <a:ext cx="6608380" cy="15765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2387" y="2207624"/>
            <a:ext cx="45898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=TEXTJOIN(</a:t>
            </a:r>
            <a:r>
              <a:rPr lang="en-US" sz="2000" b="1" dirty="0" err="1"/>
              <a:t>delimitator</a:t>
            </a:r>
            <a:r>
              <a:rPr lang="en-US" sz="2000" b="1" dirty="0"/>
              <a:t>, </a:t>
            </a:r>
            <a:r>
              <a:rPr lang="en-US" sz="2000" b="1" dirty="0" err="1"/>
              <a:t>ignoră_golurile</a:t>
            </a:r>
            <a:r>
              <a:rPr lang="en-US" sz="2000" b="1" dirty="0"/>
              <a:t>, text1, [text2], </a:t>
            </a:r>
            <a:r>
              <a:rPr lang="en-US" sz="2000" b="1" dirty="0" smtClean="0"/>
              <a:t>…)</a:t>
            </a:r>
          </a:p>
          <a:p>
            <a:endParaRPr lang="en-US" sz="2000" dirty="0" smtClean="0"/>
          </a:p>
          <a:p>
            <a:endParaRPr lang="en-US" altLang="en-US" sz="2000" dirty="0" smtClean="0"/>
          </a:p>
          <a:p>
            <a:r>
              <a:rPr lang="en-US" altLang="en-US" sz="2000" dirty="0" err="1" smtClean="0"/>
              <a:t>Funcția</a:t>
            </a:r>
            <a:r>
              <a:rPr lang="en-US" altLang="en-US" sz="2000" dirty="0" smtClean="0"/>
              <a:t> </a:t>
            </a:r>
            <a:r>
              <a:rPr lang="en-US" altLang="en-US" sz="2000" b="1" dirty="0"/>
              <a:t>TEXTJOIN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este</a:t>
            </a:r>
            <a:r>
              <a:rPr lang="en-US" altLang="en-US" sz="2000" dirty="0"/>
              <a:t> o </a:t>
            </a:r>
            <a:r>
              <a:rPr lang="en-US" altLang="en-US" sz="2000" dirty="0" err="1"/>
              <a:t>versiune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modernă</a:t>
            </a:r>
            <a:r>
              <a:rPr lang="en-US" altLang="en-US" sz="2000" dirty="0"/>
              <a:t> </a:t>
            </a:r>
            <a:r>
              <a:rPr lang="en-US" altLang="en-US" sz="2000" dirty="0" err="1"/>
              <a:t>și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îmbunătățită</a:t>
            </a:r>
            <a:r>
              <a:rPr lang="en-US" altLang="en-US" sz="2000" dirty="0"/>
              <a:t> a </a:t>
            </a:r>
            <a:r>
              <a:rPr lang="en-US" altLang="en-US" sz="2000" dirty="0" err="1"/>
              <a:t>lui</a:t>
            </a:r>
            <a:r>
              <a:rPr lang="en-US" altLang="en-US" sz="2000" dirty="0"/>
              <a:t> </a:t>
            </a:r>
            <a:r>
              <a:rPr lang="en-US" altLang="en-US" sz="2000" b="1" dirty="0"/>
              <a:t>CONCATENATE.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697" y="3935186"/>
            <a:ext cx="6822329" cy="17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48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 err="1" smtClean="0"/>
              <a:t>Diferența</a:t>
            </a:r>
            <a:r>
              <a:rPr lang="en-US" sz="4000" b="1" dirty="0" smtClean="0"/>
              <a:t> </a:t>
            </a:r>
            <a:r>
              <a:rPr lang="en-US" sz="4000" b="1" dirty="0" err="1"/>
              <a:t>dintre</a:t>
            </a:r>
            <a:r>
              <a:rPr lang="en-US" sz="4000" b="1" dirty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CONCATENATE </a:t>
            </a:r>
            <a:r>
              <a:rPr lang="en-US" sz="4000" b="1" dirty="0" err="1"/>
              <a:t>și</a:t>
            </a:r>
            <a:r>
              <a:rPr lang="en-US" sz="4000" b="1" dirty="0"/>
              <a:t> TEXTJOIN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19352" y="1876359"/>
            <a:ext cx="9821922" cy="427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5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70997"/>
            <a:ext cx="5998029" cy="1325563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Utilizarea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functiilor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</a:t>
            </a:r>
            <a:r>
              <a:rPr lang="en-US" altLang="en-US" sz="3600" b="1" dirty="0" err="1" smtClean="0"/>
              <a:t>ritmetice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si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statistice</a:t>
            </a:r>
            <a:r>
              <a:rPr lang="en-US" altLang="en-US" sz="3600" b="1" dirty="0" smtClean="0"/>
              <a:t> in MS. E</a:t>
            </a:r>
            <a:r>
              <a:rPr lang="en-US" sz="3600" b="1" dirty="0" smtClean="0"/>
              <a:t>xcel.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4" y="1496560"/>
            <a:ext cx="8596668" cy="388077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</a:t>
            </a:r>
            <a:r>
              <a:rPr lang="ro-RO" dirty="0" smtClean="0"/>
              <a:t>ază </a:t>
            </a:r>
            <a:r>
              <a:rPr lang="ro-RO" dirty="0"/>
              <a:t>de date cu informaţii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de </a:t>
            </a:r>
            <a:r>
              <a:rPr lang="ro-RO" dirty="0"/>
              <a:t>la biblioteca orasaneasca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724" y="2278297"/>
            <a:ext cx="6281152" cy="44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58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7163" y="522514"/>
            <a:ext cx="8596668" cy="886960"/>
          </a:xfrm>
        </p:spPr>
        <p:txBody>
          <a:bodyPr/>
          <a:lstStyle/>
          <a:p>
            <a:r>
              <a:rPr lang="en-US" b="1" dirty="0" err="1"/>
              <a:t>Structura</a:t>
            </a:r>
            <a:r>
              <a:rPr lang="en-US" b="1" dirty="0"/>
              <a:t> </a:t>
            </a:r>
            <a:r>
              <a:rPr lang="en-US" b="1" dirty="0" err="1" smtClean="0"/>
              <a:t>cursului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77" y="1698172"/>
            <a:ext cx="8596668" cy="38862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pt-BR" b="1" dirty="0"/>
              <a:t>Baze de date in Excel</a:t>
            </a:r>
            <a:endParaRPr lang="en-US" b="1" dirty="0" smtClean="0"/>
          </a:p>
          <a:p>
            <a:r>
              <a:rPr lang="en-US" b="1" dirty="0" err="1" smtClean="0"/>
              <a:t>Utilizarea</a:t>
            </a:r>
            <a:r>
              <a:rPr lang="en-US" b="1" dirty="0" smtClean="0"/>
              <a:t> </a:t>
            </a:r>
            <a:r>
              <a:rPr lang="en-US" b="1" dirty="0" err="1" smtClean="0"/>
              <a:t>functiilor</a:t>
            </a:r>
            <a:r>
              <a:rPr lang="en-US" b="1" dirty="0" smtClean="0"/>
              <a:t> excel (</a:t>
            </a:r>
            <a:r>
              <a:rPr lang="en-US" b="1" dirty="0" err="1" smtClean="0"/>
              <a:t>exemple</a:t>
            </a:r>
            <a:r>
              <a:rPr lang="en-US" b="1" dirty="0" smtClean="0"/>
              <a:t>)</a:t>
            </a:r>
          </a:p>
          <a:p>
            <a:r>
              <a:rPr lang="en-US" b="1" dirty="0" err="1" smtClean="0"/>
              <a:t>Referinte</a:t>
            </a:r>
            <a:r>
              <a:rPr lang="en-US" b="1" dirty="0" smtClean="0"/>
              <a:t> </a:t>
            </a:r>
            <a:r>
              <a:rPr lang="en-US" b="1" dirty="0"/>
              <a:t>relative </a:t>
            </a:r>
            <a:r>
              <a:rPr lang="en-US" b="1" dirty="0" smtClean="0"/>
              <a:t>, absolute , </a:t>
            </a:r>
            <a:r>
              <a:rPr lang="en-US" b="1" dirty="0" err="1" smtClean="0"/>
              <a:t>mixte</a:t>
            </a:r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22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4316" y="192770"/>
            <a:ext cx="3545114" cy="1325563"/>
          </a:xfrm>
        </p:spPr>
        <p:txBody>
          <a:bodyPr/>
          <a:lstStyle/>
          <a:p>
            <a:r>
              <a:rPr lang="en-US" b="1" dirty="0" err="1" smtClean="0"/>
              <a:t>Functii</a:t>
            </a:r>
            <a:r>
              <a:rPr lang="en-US" b="1" dirty="0" smtClean="0"/>
              <a:t> - MIN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8333"/>
            <a:ext cx="8596668" cy="41206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Obiectiv</a:t>
            </a:r>
            <a:r>
              <a:rPr lang="en-US" dirty="0" smtClean="0"/>
              <a:t> – </a:t>
            </a:r>
            <a:r>
              <a:rPr lang="en-US" dirty="0" err="1" smtClean="0"/>
              <a:t>identifica</a:t>
            </a:r>
            <a:r>
              <a:rPr lang="en-US" dirty="0" smtClean="0"/>
              <a:t> (V</a:t>
            </a:r>
            <a:r>
              <a:rPr lang="ro-RO" dirty="0"/>
              <a:t>irsta celui mai tinar </a:t>
            </a:r>
            <a:r>
              <a:rPr lang="ro-RO" dirty="0" smtClean="0"/>
              <a:t>cititor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2028371"/>
            <a:ext cx="6281152" cy="44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31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8829" y="192770"/>
            <a:ext cx="3603171" cy="1325563"/>
          </a:xfrm>
        </p:spPr>
        <p:txBody>
          <a:bodyPr/>
          <a:lstStyle/>
          <a:p>
            <a:r>
              <a:rPr lang="en-US" b="1" dirty="0" err="1" smtClean="0"/>
              <a:t>Functii</a:t>
            </a:r>
            <a:r>
              <a:rPr lang="en-US" b="1" dirty="0" smtClean="0"/>
              <a:t> - MIN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8333"/>
            <a:ext cx="8596668" cy="41206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Obiectiv</a:t>
            </a:r>
            <a:r>
              <a:rPr lang="en-US" dirty="0" smtClean="0"/>
              <a:t> – </a:t>
            </a:r>
            <a:r>
              <a:rPr lang="en-US" dirty="0" err="1" smtClean="0"/>
              <a:t>identifica</a:t>
            </a:r>
            <a:r>
              <a:rPr lang="en-US" dirty="0" smtClean="0"/>
              <a:t> (V</a:t>
            </a:r>
            <a:r>
              <a:rPr lang="ro-RO" dirty="0"/>
              <a:t>irsta celui mai tinar </a:t>
            </a:r>
            <a:r>
              <a:rPr lang="ro-RO" dirty="0" smtClean="0"/>
              <a:t>cititor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2028371"/>
            <a:ext cx="6281152" cy="4424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r="34545" b="46155"/>
          <a:stretch/>
        </p:blipFill>
        <p:spPr>
          <a:xfrm>
            <a:off x="7241515" y="3703093"/>
            <a:ext cx="4462532" cy="159824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513658" y="2839133"/>
            <a:ext cx="4068837" cy="41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</a:rPr>
              <a:t>Rezultat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95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8829" y="192770"/>
            <a:ext cx="3603171" cy="1325563"/>
          </a:xfrm>
        </p:spPr>
        <p:txBody>
          <a:bodyPr/>
          <a:lstStyle/>
          <a:p>
            <a:r>
              <a:rPr lang="en-US" b="1" dirty="0" err="1" smtClean="0"/>
              <a:t>Functii</a:t>
            </a:r>
            <a:r>
              <a:rPr lang="en-US" b="1" dirty="0" smtClean="0"/>
              <a:t> - MAX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8333"/>
            <a:ext cx="8596668" cy="41206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Obiectiv</a:t>
            </a:r>
            <a:r>
              <a:rPr lang="en-US" dirty="0" smtClean="0"/>
              <a:t> – </a:t>
            </a:r>
            <a:r>
              <a:rPr lang="en-US" dirty="0" err="1" smtClean="0"/>
              <a:t>identifica</a:t>
            </a:r>
            <a:r>
              <a:rPr lang="en-US" dirty="0" smtClean="0"/>
              <a:t> (</a:t>
            </a:r>
            <a:r>
              <a:rPr lang="ro-RO" dirty="0"/>
              <a:t>virsta celui mai invirsta cititor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2028371"/>
            <a:ext cx="6281152" cy="44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61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2028371"/>
            <a:ext cx="6281152" cy="442459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197972" y="4805819"/>
            <a:ext cx="4068837" cy="41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</a:rPr>
              <a:t>Rezultat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b="16521"/>
          <a:stretch/>
        </p:blipFill>
        <p:spPr>
          <a:xfrm>
            <a:off x="7197972" y="5419290"/>
            <a:ext cx="3343275" cy="103368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588829" y="192770"/>
            <a:ext cx="36031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Functii - MAX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990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486" y="192770"/>
            <a:ext cx="3443514" cy="1325563"/>
          </a:xfrm>
        </p:spPr>
        <p:txBody>
          <a:bodyPr/>
          <a:lstStyle/>
          <a:p>
            <a:r>
              <a:rPr lang="en-US" b="1" dirty="0" err="1" smtClean="0"/>
              <a:t>Functii</a:t>
            </a:r>
            <a:r>
              <a:rPr lang="en-US" b="1" dirty="0" smtClean="0"/>
              <a:t> - SUM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8333"/>
            <a:ext cx="8596668" cy="41206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Obiectiv</a:t>
            </a:r>
            <a:r>
              <a:rPr lang="en-US" dirty="0" smtClean="0"/>
              <a:t> – </a:t>
            </a:r>
            <a:r>
              <a:rPr lang="en-US" dirty="0" err="1" smtClean="0"/>
              <a:t>identifica</a:t>
            </a:r>
            <a:r>
              <a:rPr lang="en-US" dirty="0" smtClean="0"/>
              <a:t> (</a:t>
            </a:r>
            <a:r>
              <a:rPr lang="ro-RO" dirty="0"/>
              <a:t>numarul total al cartilor citite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2028371"/>
            <a:ext cx="6281152" cy="44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66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8333"/>
            <a:ext cx="8596668" cy="41206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Obiectiv</a:t>
            </a:r>
            <a:r>
              <a:rPr lang="en-US" dirty="0" smtClean="0"/>
              <a:t> – </a:t>
            </a:r>
            <a:r>
              <a:rPr lang="en-US" dirty="0" err="1" smtClean="0"/>
              <a:t>identifica</a:t>
            </a:r>
            <a:r>
              <a:rPr lang="en-US" dirty="0" smtClean="0"/>
              <a:t> (</a:t>
            </a:r>
            <a:r>
              <a:rPr lang="ro-RO" dirty="0"/>
              <a:t>numarul total al cartilor citite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2028371"/>
            <a:ext cx="6281152" cy="442459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197972" y="4805819"/>
            <a:ext cx="4068837" cy="41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</a:rPr>
              <a:t>Rezultat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972" y="5329020"/>
            <a:ext cx="3352800" cy="11239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748486" y="192770"/>
            <a:ext cx="34435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Functii - SUM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3878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4029" y="192770"/>
            <a:ext cx="3907971" cy="1325563"/>
          </a:xfrm>
        </p:spPr>
        <p:txBody>
          <a:bodyPr/>
          <a:lstStyle/>
          <a:p>
            <a:r>
              <a:rPr lang="en-US" b="1" dirty="0" err="1" smtClean="0"/>
              <a:t>Functii</a:t>
            </a:r>
            <a:r>
              <a:rPr lang="en-US" b="1" dirty="0" smtClean="0"/>
              <a:t> - COUNT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8333"/>
            <a:ext cx="8596668" cy="41206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Obiectiv</a:t>
            </a:r>
            <a:r>
              <a:rPr lang="en-US" dirty="0" smtClean="0"/>
              <a:t> – </a:t>
            </a:r>
            <a:r>
              <a:rPr lang="en-US" dirty="0" err="1" smtClean="0"/>
              <a:t>identifica</a:t>
            </a:r>
            <a:r>
              <a:rPr lang="en-US" dirty="0" smtClean="0"/>
              <a:t> (</a:t>
            </a:r>
            <a:r>
              <a:rPr lang="ro-RO" dirty="0"/>
              <a:t>citi clienti are biblioteca in total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2028371"/>
            <a:ext cx="6281152" cy="44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34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8333"/>
            <a:ext cx="8596668" cy="41206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Obiectiv</a:t>
            </a:r>
            <a:r>
              <a:rPr lang="en-US" dirty="0" smtClean="0"/>
              <a:t> – </a:t>
            </a:r>
            <a:r>
              <a:rPr lang="en-US" dirty="0" err="1" smtClean="0"/>
              <a:t>identifica</a:t>
            </a:r>
            <a:r>
              <a:rPr lang="en-US" dirty="0" smtClean="0"/>
              <a:t> (</a:t>
            </a:r>
            <a:r>
              <a:rPr lang="ro-RO" dirty="0"/>
              <a:t>citi clienti are biblioteca in total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2028371"/>
            <a:ext cx="6281152" cy="442459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197972" y="4805819"/>
            <a:ext cx="4068837" cy="41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</a:rPr>
              <a:t>Rezultat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7972" y="5424270"/>
            <a:ext cx="3438525" cy="10287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284029" y="192770"/>
            <a:ext cx="39079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Functii - COUNT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4472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571" y="192770"/>
            <a:ext cx="4372429" cy="1325563"/>
          </a:xfrm>
        </p:spPr>
        <p:txBody>
          <a:bodyPr/>
          <a:lstStyle/>
          <a:p>
            <a:r>
              <a:rPr lang="en-US" b="1" dirty="0" err="1" smtClean="0"/>
              <a:t>Functii</a:t>
            </a:r>
            <a:r>
              <a:rPr lang="en-US" b="1" dirty="0" smtClean="0"/>
              <a:t> - COUNTIF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8333"/>
            <a:ext cx="8596668" cy="41206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Obiectiv</a:t>
            </a:r>
            <a:r>
              <a:rPr lang="en-US" dirty="0" smtClean="0"/>
              <a:t> – </a:t>
            </a:r>
            <a:r>
              <a:rPr lang="en-US" dirty="0" err="1" smtClean="0"/>
              <a:t>identifica</a:t>
            </a:r>
            <a:r>
              <a:rPr lang="en-US" dirty="0" smtClean="0"/>
              <a:t> (</a:t>
            </a:r>
            <a:r>
              <a:rPr lang="ro-RO" dirty="0"/>
              <a:t>citi studenti sunt clientii bibliotecii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2028371"/>
            <a:ext cx="6281152" cy="44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64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8333"/>
            <a:ext cx="8596668" cy="41206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Obiectiv</a:t>
            </a:r>
            <a:r>
              <a:rPr lang="en-US" dirty="0" smtClean="0"/>
              <a:t> – </a:t>
            </a:r>
            <a:r>
              <a:rPr lang="en-US" dirty="0" err="1" smtClean="0"/>
              <a:t>identifica</a:t>
            </a:r>
            <a:r>
              <a:rPr lang="en-US" dirty="0" smtClean="0"/>
              <a:t> (</a:t>
            </a:r>
            <a:r>
              <a:rPr lang="ro-RO" dirty="0"/>
              <a:t>citi studenti sunt clientii bibliotecii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2028371"/>
            <a:ext cx="6281152" cy="442459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197972" y="4805819"/>
            <a:ext cx="4068837" cy="41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</a:rPr>
              <a:t>Rezultat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7972" y="5319495"/>
            <a:ext cx="4191000" cy="11334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837715" y="192770"/>
            <a:ext cx="4354286" cy="1325563"/>
          </a:xfrm>
        </p:spPr>
        <p:txBody>
          <a:bodyPr/>
          <a:lstStyle/>
          <a:p>
            <a:r>
              <a:rPr lang="en-US" b="1" dirty="0" err="1" smtClean="0"/>
              <a:t>Functii</a:t>
            </a:r>
            <a:r>
              <a:rPr lang="en-US" b="1" dirty="0" smtClean="0"/>
              <a:t> - COUNTIF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8178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1658" y="188686"/>
            <a:ext cx="5342466" cy="1320800"/>
          </a:xfrm>
        </p:spPr>
        <p:txBody>
          <a:bodyPr/>
          <a:lstStyle/>
          <a:p>
            <a:r>
              <a:rPr lang="en-US" b="1" dirty="0" err="1"/>
              <a:t>Baze</a:t>
            </a:r>
            <a:r>
              <a:rPr lang="en-US" b="1" dirty="0"/>
              <a:t> de date in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906" y="1694543"/>
            <a:ext cx="7029752" cy="492034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dirty="0">
                <a:solidFill>
                  <a:srgbClr val="171717"/>
                </a:solidFill>
                <a:latin typeface="+mj-lt"/>
              </a:rPr>
              <a:t>O </a:t>
            </a:r>
            <a:r>
              <a:rPr lang="pt-BR" b="1" i="1" dirty="0">
                <a:solidFill>
                  <a:srgbClr val="171717"/>
                </a:solidFill>
                <a:latin typeface="+mj-lt"/>
              </a:rPr>
              <a:t>baza de date </a:t>
            </a:r>
            <a:r>
              <a:rPr lang="pt-BR" dirty="0">
                <a:solidFill>
                  <a:srgbClr val="171717"/>
                </a:solidFill>
                <a:latin typeface="+mj-lt"/>
              </a:rPr>
              <a:t>este o colectie de </a:t>
            </a:r>
            <a:r>
              <a:rPr lang="pt-BR" b="1" i="1" dirty="0">
                <a:solidFill>
                  <a:srgbClr val="171717"/>
                </a:solidFill>
                <a:latin typeface="+mj-lt"/>
              </a:rPr>
              <a:t>inregistrari </a:t>
            </a:r>
            <a:r>
              <a:rPr lang="pt-BR" dirty="0">
                <a:solidFill>
                  <a:srgbClr val="171717"/>
                </a:solidFill>
                <a:latin typeface="+mj-lt"/>
              </a:rPr>
              <a:t>(</a:t>
            </a:r>
            <a:r>
              <a:rPr lang="pt-BR" b="1" i="1" dirty="0">
                <a:solidFill>
                  <a:srgbClr val="171717"/>
                </a:solidFill>
                <a:latin typeface="+mj-lt"/>
              </a:rPr>
              <a:t>articole</a:t>
            </a:r>
            <a:r>
              <a:rPr lang="pt-BR" dirty="0">
                <a:solidFill>
                  <a:srgbClr val="171717"/>
                </a:solidFill>
                <a:latin typeface="+mj-lt"/>
              </a:rPr>
              <a:t>), alcatuite din mai multe </a:t>
            </a:r>
            <a:r>
              <a:rPr lang="pt-BR" b="1" i="1" dirty="0">
                <a:solidFill>
                  <a:srgbClr val="171717"/>
                </a:solidFill>
                <a:latin typeface="+mj-lt"/>
              </a:rPr>
              <a:t>campuri</a:t>
            </a:r>
            <a:r>
              <a:rPr lang="pt-BR" dirty="0">
                <a:solidFill>
                  <a:srgbClr val="171717"/>
                </a:solidFill>
                <a:latin typeface="+mj-lt"/>
              </a:rPr>
              <a:t>. </a:t>
            </a:r>
            <a:endParaRPr lang="pt-BR" dirty="0" smtClean="0">
              <a:solidFill>
                <a:srgbClr val="171717"/>
              </a:solidFill>
              <a:latin typeface="+mj-lt"/>
            </a:endParaRPr>
          </a:p>
          <a:p>
            <a:pPr marL="0" indent="0" algn="just">
              <a:buNone/>
            </a:pPr>
            <a:endParaRPr lang="pt-BR" dirty="0">
              <a:solidFill>
                <a:srgbClr val="171717"/>
              </a:solidFill>
              <a:latin typeface="+mj-lt"/>
            </a:endParaRPr>
          </a:p>
          <a:p>
            <a:pPr algn="just"/>
            <a:r>
              <a:rPr lang="pt-BR" b="1" i="1" dirty="0">
                <a:solidFill>
                  <a:srgbClr val="171717"/>
                </a:solidFill>
                <a:latin typeface="+mj-lt"/>
              </a:rPr>
              <a:t>Campurile </a:t>
            </a:r>
            <a:r>
              <a:rPr lang="pt-BR" dirty="0">
                <a:solidFill>
                  <a:srgbClr val="171717"/>
                </a:solidFill>
                <a:latin typeface="+mj-lt"/>
              </a:rPr>
              <a:t>sunt </a:t>
            </a:r>
            <a:r>
              <a:rPr lang="pt-BR" i="1" dirty="0">
                <a:solidFill>
                  <a:srgbClr val="171717"/>
                </a:solidFill>
                <a:latin typeface="+mj-lt"/>
              </a:rPr>
              <a:t>etichetate </a:t>
            </a:r>
            <a:r>
              <a:rPr lang="pt-BR" dirty="0">
                <a:solidFill>
                  <a:srgbClr val="171717"/>
                </a:solidFill>
                <a:latin typeface="+mj-lt"/>
              </a:rPr>
              <a:t>si sunt </a:t>
            </a:r>
            <a:r>
              <a:rPr lang="pt-BR" i="1" dirty="0">
                <a:solidFill>
                  <a:srgbClr val="171717"/>
                </a:solidFill>
                <a:latin typeface="+mj-lt"/>
              </a:rPr>
              <a:t>organizate pe coloane</a:t>
            </a:r>
            <a:r>
              <a:rPr lang="pt-BR" dirty="0" smtClean="0">
                <a:solidFill>
                  <a:srgbClr val="171717"/>
                </a:solidFill>
                <a:latin typeface="+mj-lt"/>
              </a:rPr>
              <a:t>.</a:t>
            </a:r>
          </a:p>
          <a:p>
            <a:pPr algn="just"/>
            <a:r>
              <a:rPr lang="en-US" b="1" i="1" dirty="0" err="1"/>
              <a:t>Inregistrarile</a:t>
            </a:r>
            <a:r>
              <a:rPr lang="en-US" b="1" i="1" dirty="0"/>
              <a:t> </a:t>
            </a:r>
            <a:r>
              <a:rPr lang="en-US" dirty="0" err="1"/>
              <a:t>reprezinta</a:t>
            </a:r>
            <a:r>
              <a:rPr lang="en-US" dirty="0"/>
              <a:t> </a:t>
            </a:r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asociate</a:t>
            </a:r>
            <a:r>
              <a:rPr lang="en-US" dirty="0"/>
              <a:t> </a:t>
            </a:r>
            <a:r>
              <a:rPr lang="en-US" dirty="0" err="1"/>
              <a:t>campurilor</a:t>
            </a:r>
            <a:r>
              <a:rPr lang="en-US" dirty="0"/>
              <a:t>, </a:t>
            </a:r>
            <a:r>
              <a:rPr lang="en-US" dirty="0" err="1"/>
              <a:t>organizate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linii</a:t>
            </a:r>
            <a:r>
              <a:rPr lang="en-US" dirty="0"/>
              <a:t>. O </a:t>
            </a:r>
            <a:r>
              <a:rPr lang="en-US" dirty="0" err="1"/>
              <a:t>linie</a:t>
            </a:r>
            <a:r>
              <a:rPr lang="en-US" dirty="0"/>
              <a:t> din </a:t>
            </a:r>
            <a:r>
              <a:rPr lang="en-US" dirty="0" err="1"/>
              <a:t>baza</a:t>
            </a:r>
            <a:r>
              <a:rPr lang="en-US" dirty="0"/>
              <a:t> de date </a:t>
            </a:r>
            <a:r>
              <a:rPr lang="en-US" dirty="0" err="1"/>
              <a:t>reprezinta</a:t>
            </a:r>
            <a:r>
              <a:rPr lang="en-US" dirty="0"/>
              <a:t> o </a:t>
            </a:r>
            <a:r>
              <a:rPr lang="en-US" dirty="0" err="1"/>
              <a:t>inregistrare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err="1"/>
              <a:t>C</a:t>
            </a:r>
            <a:r>
              <a:rPr lang="en-US" dirty="0" err="1" smtClean="0"/>
              <a:t>rearea</a:t>
            </a:r>
            <a:r>
              <a:rPr lang="en-US" dirty="0" smtClean="0"/>
              <a:t> </a:t>
            </a:r>
            <a:r>
              <a:rPr lang="en-US" dirty="0" err="1"/>
              <a:t>bazei</a:t>
            </a:r>
            <a:r>
              <a:rPr lang="en-US" dirty="0"/>
              <a:t> de date </a:t>
            </a:r>
            <a:r>
              <a:rPr lang="en-US" dirty="0" err="1"/>
              <a:t>presupune</a:t>
            </a:r>
            <a:r>
              <a:rPr lang="en-US" dirty="0"/>
              <a:t> </a:t>
            </a:r>
            <a:r>
              <a:rPr lang="en-US" dirty="0" err="1"/>
              <a:t>parcurgerea</a:t>
            </a:r>
            <a:r>
              <a:rPr lang="en-US" dirty="0"/>
              <a:t> </a:t>
            </a:r>
            <a:r>
              <a:rPr lang="en-US" dirty="0" err="1"/>
              <a:t>urmatoarelor</a:t>
            </a:r>
            <a:r>
              <a:rPr lang="en-US" dirty="0"/>
              <a:t> </a:t>
            </a:r>
            <a:r>
              <a:rPr lang="en-US" dirty="0" err="1"/>
              <a:t>etape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r>
              <a:rPr lang="pt-BR" dirty="0" smtClean="0"/>
              <a:t>    - Se </a:t>
            </a:r>
            <a:r>
              <a:rPr lang="pt-BR" dirty="0"/>
              <a:t>introduc intr-o zona libera a foii de calcul, de preferat intr-o foaie noua, numele </a:t>
            </a:r>
            <a:r>
              <a:rPr lang="pt-BR" dirty="0" smtClean="0"/>
              <a:t>campurilor.</a:t>
            </a:r>
          </a:p>
          <a:p>
            <a:pPr marL="0" indent="0" algn="just">
              <a:buNone/>
            </a:pPr>
            <a:r>
              <a:rPr lang="pt-BR" dirty="0" smtClean="0"/>
              <a:t> ex.: </a:t>
            </a:r>
            <a:r>
              <a:rPr lang="pt-BR" i="1" dirty="0" smtClean="0"/>
              <a:t>Nume Prenume</a:t>
            </a:r>
            <a:r>
              <a:rPr lang="pt-BR" dirty="0" smtClean="0"/>
              <a:t>, </a:t>
            </a:r>
            <a:r>
              <a:rPr lang="pt-BR" i="1" dirty="0" smtClean="0"/>
              <a:t>Virsta, Sexul, Statutul, Cartile citite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r>
              <a:rPr lang="en-US" dirty="0" err="1"/>
              <a:t>Generarea</a:t>
            </a:r>
            <a:r>
              <a:rPr lang="en-US" dirty="0"/>
              <a:t> </a:t>
            </a:r>
            <a:r>
              <a:rPr lang="en-US" dirty="0" err="1"/>
              <a:t>inregistrarilor</a:t>
            </a:r>
            <a:r>
              <a:rPr lang="en-US" dirty="0"/>
              <a:t>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realiza</a:t>
            </a:r>
            <a:r>
              <a:rPr lang="en-US" dirty="0"/>
              <a:t> in </a:t>
            </a:r>
            <a:r>
              <a:rPr lang="en-US" dirty="0" err="1"/>
              <a:t>doua</a:t>
            </a:r>
            <a:r>
              <a:rPr lang="en-US" dirty="0"/>
              <a:t> </a:t>
            </a:r>
            <a:r>
              <a:rPr lang="en-US" dirty="0" err="1"/>
              <a:t>moduri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dirty="0" smtClean="0"/>
              <a:t>.</a:t>
            </a:r>
            <a:r>
              <a:rPr lang="en-US" dirty="0"/>
              <a:t> 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/>
              <a:t>introducerea</a:t>
            </a:r>
            <a:r>
              <a:rPr lang="en-US" dirty="0"/>
              <a:t> </a:t>
            </a:r>
            <a:r>
              <a:rPr lang="en-US" dirty="0" err="1"/>
              <a:t>directa</a:t>
            </a:r>
            <a:r>
              <a:rPr lang="en-US" dirty="0"/>
              <a:t> a </a:t>
            </a:r>
            <a:r>
              <a:rPr lang="en-US" dirty="0" err="1"/>
              <a:t>datelor</a:t>
            </a:r>
            <a:r>
              <a:rPr lang="en-US" dirty="0"/>
              <a:t> in </a:t>
            </a:r>
            <a:r>
              <a:rPr lang="en-US" dirty="0" err="1"/>
              <a:t>foaia</a:t>
            </a:r>
            <a:r>
              <a:rPr lang="en-US" dirty="0"/>
              <a:t> de </a:t>
            </a:r>
            <a:r>
              <a:rPr lang="en-US" dirty="0" err="1"/>
              <a:t>calcul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utilizarea</a:t>
            </a:r>
            <a:r>
              <a:rPr lang="en-US" dirty="0"/>
              <a:t> </a:t>
            </a:r>
            <a:r>
              <a:rPr lang="en-US" i="1" dirty="0" err="1"/>
              <a:t>formularelor</a:t>
            </a:r>
            <a:r>
              <a:rPr lang="en-US" dirty="0"/>
              <a:t> de </a:t>
            </a:r>
            <a:r>
              <a:rPr lang="en-US" dirty="0" err="1"/>
              <a:t>introducere</a:t>
            </a:r>
            <a:r>
              <a:rPr lang="en-US" dirty="0"/>
              <a:t>/</a:t>
            </a:r>
            <a:r>
              <a:rPr lang="en-US" dirty="0" err="1"/>
              <a:t>modificare</a:t>
            </a:r>
            <a:r>
              <a:rPr lang="en-US" dirty="0"/>
              <a:t> a </a:t>
            </a:r>
            <a:r>
              <a:rPr lang="en-US" dirty="0" err="1"/>
              <a:t>datelor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         </a:t>
            </a:r>
            <a:r>
              <a:rPr lang="en-US" dirty="0" err="1" smtClean="0"/>
              <a:t>Alegem</a:t>
            </a:r>
            <a:r>
              <a:rPr lang="en-US" dirty="0" smtClean="0"/>
              <a:t> din </a:t>
            </a:r>
            <a:r>
              <a:rPr lang="en-US" dirty="0" err="1" smtClean="0"/>
              <a:t>meniul</a:t>
            </a:r>
            <a:r>
              <a:rPr lang="en-US" dirty="0" smtClean="0"/>
              <a:t> </a:t>
            </a:r>
            <a:r>
              <a:rPr lang="en-US" b="1" dirty="0" smtClean="0"/>
              <a:t>Data-&gt;Form;</a:t>
            </a:r>
          </a:p>
          <a:p>
            <a:pPr algn="just"/>
            <a:endParaRPr lang="pt-BR" dirty="0">
              <a:solidFill>
                <a:srgbClr val="171717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8144" y="2362199"/>
            <a:ext cx="3988049" cy="389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4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073" y="192770"/>
            <a:ext cx="4559927" cy="1325563"/>
          </a:xfrm>
        </p:spPr>
        <p:txBody>
          <a:bodyPr/>
          <a:lstStyle/>
          <a:p>
            <a:r>
              <a:rPr lang="en-US" b="1" dirty="0" err="1" smtClean="0"/>
              <a:t>Functii</a:t>
            </a:r>
            <a:r>
              <a:rPr lang="en-US" b="1" dirty="0" smtClean="0"/>
              <a:t> - AVERAGE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8333"/>
            <a:ext cx="8596668" cy="41206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Obiectiv</a:t>
            </a:r>
            <a:r>
              <a:rPr lang="en-US" dirty="0" smtClean="0"/>
              <a:t> – </a:t>
            </a:r>
            <a:r>
              <a:rPr lang="en-US" dirty="0" err="1" smtClean="0"/>
              <a:t>calculeaza</a:t>
            </a:r>
            <a:r>
              <a:rPr lang="en-US" dirty="0" smtClean="0"/>
              <a:t> (</a:t>
            </a:r>
            <a:r>
              <a:rPr lang="ro-RO" dirty="0"/>
              <a:t>virsta medie a cititorului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2028371"/>
            <a:ext cx="6281152" cy="44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15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8333"/>
            <a:ext cx="8596668" cy="41206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Obiectiv</a:t>
            </a:r>
            <a:r>
              <a:rPr lang="en-US" dirty="0" smtClean="0"/>
              <a:t> – </a:t>
            </a:r>
            <a:r>
              <a:rPr lang="en-US" dirty="0" err="1" smtClean="0"/>
              <a:t>calculeaza</a:t>
            </a:r>
            <a:r>
              <a:rPr lang="en-US" dirty="0" smtClean="0"/>
              <a:t> (</a:t>
            </a:r>
            <a:r>
              <a:rPr lang="ro-RO" dirty="0"/>
              <a:t>virsta medie a cititorului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2028371"/>
            <a:ext cx="6281152" cy="442459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197972" y="4805819"/>
            <a:ext cx="4068837" cy="41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</a:rPr>
              <a:t>Rezultat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4065" y="5300445"/>
            <a:ext cx="3676650" cy="11525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32073" y="192770"/>
            <a:ext cx="45599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Functii - AVERAGE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8108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524" y="176440"/>
            <a:ext cx="7246257" cy="1325563"/>
          </a:xfrm>
        </p:spPr>
        <p:txBody>
          <a:bodyPr>
            <a:normAutofit/>
          </a:bodyPr>
          <a:lstStyle/>
          <a:p>
            <a:r>
              <a:rPr lang="en-US" b="1" dirty="0" err="1"/>
              <a:t>Folosirea</a:t>
            </a:r>
            <a:r>
              <a:rPr lang="en-US" b="1" dirty="0"/>
              <a:t> </a:t>
            </a:r>
            <a:r>
              <a:rPr lang="en-US" b="1" dirty="0" err="1"/>
              <a:t>referinţei</a:t>
            </a:r>
            <a:r>
              <a:rPr lang="en-US" b="1" dirty="0"/>
              <a:t> </a:t>
            </a:r>
            <a:r>
              <a:rPr lang="en-US" b="1" dirty="0" smtClean="0"/>
              <a:t>in MS Excel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190" y="1654629"/>
            <a:ext cx="8596668" cy="42200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O 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referinţă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identifică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celulă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o zona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celule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într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-o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foaie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lucru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comunică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programului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calcul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tabelar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Microsoft Excel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unde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caute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valorile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datele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intenţionaţi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le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utilizaţi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într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-o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formulă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Folosind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referinţe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conţinute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acelaşi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Referinţele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numesc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legături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82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571" y="147411"/>
            <a:ext cx="4372429" cy="1325563"/>
          </a:xfrm>
        </p:spPr>
        <p:txBody>
          <a:bodyPr/>
          <a:lstStyle/>
          <a:p>
            <a:r>
              <a:rPr lang="en-US" dirty="0" err="1" smtClean="0"/>
              <a:t>Referin</a:t>
            </a:r>
            <a:r>
              <a:rPr lang="en-US" dirty="0" err="1"/>
              <a:t>ţ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b="1" i="1" u="sng" dirty="0" smtClean="0"/>
              <a:t>relative</a:t>
            </a:r>
            <a:r>
              <a:rPr lang="en-US" i="1" dirty="0" smtClean="0"/>
              <a:t>: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6932"/>
            <a:ext cx="4700210" cy="496955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referinţă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A1,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bazează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poziţia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celulei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conţine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formula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faţă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care se face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referire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poziţia</a:t>
            </a:r>
            <a:r>
              <a:rPr lang="en-US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celulei</a:t>
            </a:r>
            <a:r>
              <a:rPr lang="en-US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conţine</a:t>
            </a:r>
            <a:r>
              <a:rPr lang="en-US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formula se </a:t>
            </a:r>
            <a:r>
              <a:rPr lang="en-US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modifică</a:t>
            </a:r>
            <a:r>
              <a:rPr lang="en-US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modifică</a:t>
            </a:r>
            <a:r>
              <a:rPr lang="en-US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referinţa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copiază</a:t>
            </a:r>
            <a:r>
              <a:rPr lang="en-US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formula de-a </a:t>
            </a:r>
            <a:r>
              <a:rPr lang="en-US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lungul</a:t>
            </a:r>
            <a:r>
              <a:rPr lang="en-US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rândurilor</a:t>
            </a:r>
            <a:r>
              <a:rPr lang="en-US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coloane</a:t>
            </a:r>
            <a:r>
              <a:rPr lang="en-US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referinţa</a:t>
            </a:r>
            <a:r>
              <a:rPr lang="en-US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ajustează</a:t>
            </a:r>
            <a:r>
              <a:rPr lang="en-US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automat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Implicit,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utilizează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referinţe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relative.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981" y="1814399"/>
            <a:ext cx="58102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16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2543" y="95006"/>
            <a:ext cx="4909457" cy="1325563"/>
          </a:xfrm>
        </p:spPr>
        <p:txBody>
          <a:bodyPr/>
          <a:lstStyle/>
          <a:p>
            <a:r>
              <a:rPr lang="en-US" dirty="0" err="1"/>
              <a:t>Referinţă</a:t>
            </a:r>
            <a:r>
              <a:rPr lang="en-US" dirty="0"/>
              <a:t> </a:t>
            </a:r>
            <a:r>
              <a:rPr lang="en-US" b="1" i="1" u="sng" dirty="0" err="1" smtClean="0"/>
              <a:t>absolută</a:t>
            </a:r>
            <a:r>
              <a:rPr lang="en-US" i="1" dirty="0" smtClean="0"/>
              <a:t>: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791" y="1540104"/>
            <a:ext cx="8596668" cy="3880773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doreşte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păstrarea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rezultatului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copierea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într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-o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celulă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atunci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faţa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literei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corespunzătoare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coloanei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faţa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cifrei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corespunzătoare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liniei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se introduce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simbolul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formula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introdusă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având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următorul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aspect: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=($C$2*$D$2)/2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exemplul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imaginea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jos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8659" y="3963988"/>
            <a:ext cx="6406984" cy="264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71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743" y="452210"/>
            <a:ext cx="4198257" cy="1325563"/>
          </a:xfrm>
        </p:spPr>
        <p:txBody>
          <a:bodyPr/>
          <a:lstStyle/>
          <a:p>
            <a:r>
              <a:rPr lang="en-US" dirty="0" err="1"/>
              <a:t>Referinţa</a:t>
            </a:r>
            <a:r>
              <a:rPr lang="en-US" b="1" dirty="0"/>
              <a:t> </a:t>
            </a:r>
            <a:r>
              <a:rPr lang="en-US" b="1" i="1" u="sng" dirty="0" err="1" smtClean="0"/>
              <a:t>mixtă</a:t>
            </a:r>
            <a:r>
              <a:rPr lang="en-US" b="1" i="1" u="sng" dirty="0" smtClean="0"/>
              <a:t>: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3" y="1594532"/>
            <a:ext cx="11115523" cy="478449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referinţă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mixtă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are 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fie o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coloană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absolută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un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rând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relativ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fie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un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rând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absolut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o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coloana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relativă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O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pt-BR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referinţă coloană absolută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pt-B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are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forma </a:t>
            </a:r>
            <a:r>
              <a:rPr lang="pt-BR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$A1, $B1 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şi aşa mai departe.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O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pt-BR" sz="2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referinţă </a:t>
            </a:r>
            <a:r>
              <a:rPr lang="pt-BR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rând absolut </a:t>
            </a:r>
            <a:r>
              <a:rPr lang="pt-B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are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forma </a:t>
            </a:r>
            <a:r>
              <a:rPr lang="pt-BR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A$l, B$l 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şi aşa mai </a:t>
            </a:r>
            <a:r>
              <a:rPr lang="pt-B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departe.</a:t>
            </a:r>
          </a:p>
          <a:p>
            <a:pPr>
              <a:spcBef>
                <a:spcPts val="0"/>
              </a:spcBef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Dacă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poziţia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celulei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care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conţine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formula se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modifică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referinţa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relativă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se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modifică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iar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referinţa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absolută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nu se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modifică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Dacă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copiază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formula de-a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lungul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rândurilor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coloane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referinţa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relativă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se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schimb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ă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automat,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iar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referinţa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absolută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nu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schim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6512" y="4630057"/>
            <a:ext cx="6039813" cy="22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61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70997"/>
            <a:ext cx="5998029" cy="1325563"/>
          </a:xfrm>
        </p:spPr>
        <p:txBody>
          <a:bodyPr/>
          <a:lstStyle/>
          <a:p>
            <a:r>
              <a:rPr lang="en-US" b="1" dirty="0" err="1"/>
              <a:t>Introducere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funcții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baze</a:t>
            </a:r>
            <a:r>
              <a:rPr lang="en-US" b="1" dirty="0"/>
              <a:t> de date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1390" y="1719417"/>
            <a:ext cx="10058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Funcțiile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ajută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la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prelucrarea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și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analizarea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datelor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automatizat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i="1" u="sng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u="sng" dirty="0" err="1" smtClean="0"/>
              <a:t>P</a:t>
            </a:r>
            <a:r>
              <a:rPr kumimoji="0" lang="en-US" altLang="en-US" sz="24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rincipale</a:t>
            </a:r>
            <a:r>
              <a:rPr kumimoji="0" lang="en-US" altLang="en-US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en-US" sz="2400" i="1" u="sng" dirty="0" err="1" smtClean="0"/>
              <a:t>tipuri</a:t>
            </a:r>
            <a:r>
              <a:rPr lang="en-US" altLang="en-US" sz="2400" i="1" u="sng" dirty="0" smtClean="0"/>
              <a:t> </a:t>
            </a:r>
            <a:r>
              <a:rPr kumimoji="0" lang="en-US" altLang="en-US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Aritmetice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– SUM, AVERAGE, COUNT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Logice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– IF, AND, 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Căutare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și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referință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– VLOOKUP, XLOOKUP, INDEX, MATCH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Statistice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– MAX, MIN, MEDIAN, MODE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Text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– LEFT, RIGHT, MID, CONCAT, TEXTJOIN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Funcții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condiționale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– SUMIF, COUNTIF, AVERAGEIF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0881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70997"/>
            <a:ext cx="5998029" cy="132556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err="1"/>
              <a:t>Funcții</a:t>
            </a:r>
            <a:r>
              <a:rPr lang="en-US" sz="4000" b="1" dirty="0"/>
              <a:t> de </a:t>
            </a:r>
            <a:r>
              <a:rPr lang="en-US" sz="4000" b="1" dirty="0" err="1"/>
              <a:t>bază</a:t>
            </a:r>
            <a:r>
              <a:rPr lang="en-US" sz="4000" b="1" dirty="0"/>
              <a:t>: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SUM</a:t>
            </a:r>
            <a:r>
              <a:rPr lang="en-US" sz="4000" b="1" dirty="0"/>
              <a:t>, AVERAGE, COUNT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866900"/>
              </p:ext>
            </p:extLst>
          </p:nvPr>
        </p:nvGraphicFramePr>
        <p:xfrm>
          <a:off x="635000" y="2369820"/>
          <a:ext cx="10515600" cy="2194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Funcție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Scop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Exemplu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Rezultat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/>
                        <a:t>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Adună valori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=SUM(B2:B10)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Totalul vânzărilor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/>
                        <a:t>AVERAGE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Media valorilor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=AVERAGE(C2:C10)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Media notelor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/>
                        <a:t>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Numără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celule</a:t>
                      </a:r>
                      <a:r>
                        <a:rPr lang="en-US" sz="2400" dirty="0"/>
                        <a:t> cu </a:t>
                      </a:r>
                      <a:r>
                        <a:rPr lang="en-US" sz="2400" dirty="0" err="1"/>
                        <a:t>valori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=COUNT(A2:A20)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Nr</a:t>
                      </a:r>
                      <a:r>
                        <a:rPr lang="en-US" sz="2400" dirty="0"/>
                        <a:t>. de </a:t>
                      </a:r>
                      <a:r>
                        <a:rPr lang="en-US" sz="2400" dirty="0" err="1"/>
                        <a:t>înregistrări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754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70997"/>
            <a:ext cx="5998029" cy="1325563"/>
          </a:xfrm>
        </p:spPr>
        <p:txBody>
          <a:bodyPr/>
          <a:lstStyle/>
          <a:p>
            <a:r>
              <a:rPr lang="en-US" b="1" dirty="0" err="1"/>
              <a:t>Funcții</a:t>
            </a:r>
            <a:r>
              <a:rPr lang="en-US" b="1" dirty="0"/>
              <a:t> </a:t>
            </a:r>
            <a:r>
              <a:rPr lang="en-US" b="1" dirty="0" err="1"/>
              <a:t>condiționale</a:t>
            </a:r>
            <a:endParaRPr lang="en-US" b="1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0977"/>
              </p:ext>
            </p:extLst>
          </p:nvPr>
        </p:nvGraphicFramePr>
        <p:xfrm>
          <a:off x="567560" y="2180375"/>
          <a:ext cx="11303876" cy="32587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49516"/>
                <a:gridCol w="2506717"/>
                <a:gridCol w="4240924"/>
                <a:gridCol w="2506719"/>
              </a:tblGrid>
              <a:tr h="5091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err="1"/>
                        <a:t>Funcție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err="1"/>
                        <a:t>Scop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err="1"/>
                        <a:t>Exemplu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err="1"/>
                        <a:t>Rezultat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165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/>
                        <a:t>SUMIF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err="1"/>
                        <a:t>Adună</a:t>
                      </a:r>
                      <a:r>
                        <a:rPr lang="en-US" sz="2400" kern="1200" dirty="0"/>
                        <a:t> </a:t>
                      </a:r>
                      <a:r>
                        <a:rPr lang="en-US" sz="2400" kern="1200" dirty="0" err="1"/>
                        <a:t>valori</a:t>
                      </a:r>
                      <a:r>
                        <a:rPr lang="en-US" sz="2400" kern="1200" dirty="0"/>
                        <a:t> </a:t>
                      </a:r>
                      <a:r>
                        <a:rPr lang="en-US" sz="2400" kern="1200" dirty="0" err="1"/>
                        <a:t>după</a:t>
                      </a:r>
                      <a:r>
                        <a:rPr lang="en-US" sz="2400" kern="1200" dirty="0"/>
                        <a:t> </a:t>
                      </a:r>
                      <a:r>
                        <a:rPr lang="en-US" sz="2400" kern="1200" dirty="0" err="1"/>
                        <a:t>criteriu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/>
                        <a:t>=SUMIF(B2:B10,"&gt;100",C2:C10)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/>
                        <a:t>Total </a:t>
                      </a:r>
                      <a:r>
                        <a:rPr lang="en-US" sz="2400" kern="1200" dirty="0" err="1"/>
                        <a:t>vânzări</a:t>
                      </a:r>
                      <a:r>
                        <a:rPr lang="en-US" sz="2400" kern="1200" dirty="0"/>
                        <a:t> &gt; 100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165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/>
                        <a:t>COUNTIF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err="1"/>
                        <a:t>Numără</a:t>
                      </a:r>
                      <a:r>
                        <a:rPr lang="en-US" sz="2400" kern="1200" dirty="0"/>
                        <a:t> </a:t>
                      </a:r>
                      <a:r>
                        <a:rPr lang="en-US" sz="2400" kern="1200" dirty="0" err="1"/>
                        <a:t>valori</a:t>
                      </a:r>
                      <a:r>
                        <a:rPr lang="en-US" sz="2400" kern="1200" dirty="0"/>
                        <a:t> </a:t>
                      </a:r>
                      <a:r>
                        <a:rPr lang="en-US" sz="2400" kern="1200" dirty="0" err="1"/>
                        <a:t>după</a:t>
                      </a:r>
                      <a:r>
                        <a:rPr lang="en-US" sz="2400" kern="1200" dirty="0"/>
                        <a:t> </a:t>
                      </a:r>
                      <a:r>
                        <a:rPr lang="en-US" sz="2400" kern="1200" dirty="0" err="1"/>
                        <a:t>criteriu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/>
                        <a:t>=COUNTIF(D2:D10,"Bursier")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err="1"/>
                        <a:t>Nr</a:t>
                      </a:r>
                      <a:r>
                        <a:rPr lang="en-US" sz="2400" kern="1200" dirty="0"/>
                        <a:t>. </a:t>
                      </a:r>
                      <a:r>
                        <a:rPr lang="en-US" sz="2400" kern="1200" dirty="0" err="1"/>
                        <a:t>bursieri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165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/>
                        <a:t>AVERAGEIF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/>
                        <a:t>Media valorilor după criteriu</a:t>
                      </a:r>
                      <a:endParaRPr lang="en-US"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/>
                        <a:t>=AVERAGEIF(C2:C10,"&gt;50")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/>
                        <a:t>Media </a:t>
                      </a:r>
                      <a:r>
                        <a:rPr lang="en-US" sz="2400" kern="1200" dirty="0" err="1"/>
                        <a:t>notelor</a:t>
                      </a:r>
                      <a:r>
                        <a:rPr lang="en-US" sz="2400" kern="1200" dirty="0"/>
                        <a:t> &gt; 50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44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70997"/>
            <a:ext cx="5998029" cy="1325563"/>
          </a:xfrm>
        </p:spPr>
        <p:txBody>
          <a:bodyPr/>
          <a:lstStyle/>
          <a:p>
            <a:r>
              <a:rPr lang="en-US" b="1" dirty="0" err="1"/>
              <a:t>Funcții</a:t>
            </a:r>
            <a:r>
              <a:rPr lang="en-US" b="1" dirty="0"/>
              <a:t> </a:t>
            </a:r>
            <a:r>
              <a:rPr lang="en-US" b="1" dirty="0" err="1"/>
              <a:t>logice</a:t>
            </a:r>
            <a:r>
              <a:rPr lang="en-US" b="1" dirty="0"/>
              <a:t>: IF, AND, OR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534595"/>
              </p:ext>
            </p:extLst>
          </p:nvPr>
        </p:nvGraphicFramePr>
        <p:xfrm>
          <a:off x="838200" y="2461260"/>
          <a:ext cx="10749455" cy="29260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58159"/>
                <a:gridCol w="2885089"/>
                <a:gridCol w="3941380"/>
                <a:gridCol w="23648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Funcție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Scop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Exemplu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Rezultat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Testează o condiție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=IF(B2&gt;50,"OK","NU")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OK dacă B2 &gt; 50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/>
                        <a:t>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Toate condițiile trebuie îndeplinite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=AND(B2&gt;50,C2="DA")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TRUE doar dacă ambele sunt valabile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/>
                        <a:t>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/>
                        <a:t>Cel puțin una e îndeplinită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=OR(D2="Excel",E2="Access")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TRUE dacă una e valabilă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309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70997"/>
            <a:ext cx="5998029" cy="1325563"/>
          </a:xfrm>
        </p:spPr>
        <p:txBody>
          <a:bodyPr/>
          <a:lstStyle/>
          <a:p>
            <a:r>
              <a:rPr lang="fr-FR" b="1" dirty="0" err="1"/>
              <a:t>Funcții</a:t>
            </a:r>
            <a:r>
              <a:rPr lang="fr-FR" b="1" dirty="0"/>
              <a:t> de </a:t>
            </a:r>
            <a:r>
              <a:rPr lang="fr-FR" b="1" dirty="0" err="1"/>
              <a:t>text</a:t>
            </a:r>
            <a:r>
              <a:rPr lang="fr-FR" b="1" dirty="0"/>
              <a:t> utile </a:t>
            </a:r>
            <a:r>
              <a:rPr lang="fr-FR" b="1" dirty="0" err="1"/>
              <a:t>în</a:t>
            </a:r>
            <a:r>
              <a:rPr lang="fr-FR" b="1" dirty="0"/>
              <a:t> </a:t>
            </a:r>
            <a:r>
              <a:rPr lang="fr-FR" b="1" dirty="0" err="1"/>
              <a:t>baze</a:t>
            </a:r>
            <a:r>
              <a:rPr lang="fr-FR" b="1" dirty="0"/>
              <a:t> de date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647176"/>
              </p:ext>
            </p:extLst>
          </p:nvPr>
        </p:nvGraphicFramePr>
        <p:xfrm>
          <a:off x="538655" y="2152255"/>
          <a:ext cx="11506200" cy="33832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46890"/>
                <a:gridCol w="2412124"/>
                <a:gridCol w="4256690"/>
                <a:gridCol w="2790496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Funcție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Descriere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Exemplu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Rezultat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/>
                        <a:t>LEFT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Extrage caractere din stânga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=LEFT(A2,3)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Primele 3 litere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/>
                        <a:t>RIGHT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Extrage caractere din dreapta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=RIGHT(A2,2)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Ultimele 2 litere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/>
                        <a:t>MID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Extrage</a:t>
                      </a:r>
                      <a:r>
                        <a:rPr lang="en-US" sz="2400" dirty="0"/>
                        <a:t> text din </a:t>
                      </a:r>
                      <a:r>
                        <a:rPr lang="en-US" sz="2400" dirty="0" err="1"/>
                        <a:t>mijloc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=MID(A2,2,4)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4 caractere de la poziția 2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CONCATENATE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Combină 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=CONCATENATE (A1," ", A2)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„</a:t>
                      </a:r>
                      <a:r>
                        <a:rPr lang="en-US" sz="2400" dirty="0" err="1"/>
                        <a:t>Nume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Prenume</a:t>
                      </a:r>
                      <a:r>
                        <a:rPr lang="en-US" sz="2400" dirty="0"/>
                        <a:t>”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862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b="1" dirty="0" err="1"/>
              <a:t>Funcții</a:t>
            </a:r>
            <a:r>
              <a:rPr lang="fr-FR" b="1" dirty="0"/>
              <a:t> de </a:t>
            </a:r>
            <a:r>
              <a:rPr lang="fr-FR" b="1" dirty="0" smtClean="0"/>
              <a:t>c</a:t>
            </a:r>
            <a:r>
              <a:rPr lang="en-US" altLang="en-US" b="1" dirty="0" err="1" smtClean="0"/>
              <a:t>ăutare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și</a:t>
            </a:r>
            <a:r>
              <a:rPr lang="en-US" altLang="en-US" b="1" dirty="0"/>
              <a:t> </a:t>
            </a:r>
            <a:r>
              <a:rPr lang="en-US" altLang="en-US" b="1" dirty="0" err="1"/>
              <a:t>referință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390445" y="1522416"/>
            <a:ext cx="9377403" cy="51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1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8875</TotalTime>
  <Words>828</Words>
  <Application>Microsoft Office PowerPoint</Application>
  <PresentationFormat>Widescreen</PresentationFormat>
  <Paragraphs>222</Paragraphs>
  <Slides>35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PT Sans</vt:lpstr>
      <vt:lpstr>Times New Roman</vt:lpstr>
      <vt:lpstr>Wingdings 3</vt:lpstr>
      <vt:lpstr>Office Theme</vt:lpstr>
      <vt:lpstr>Tema:”Utilizarea funcțiilor Excel.”</vt:lpstr>
      <vt:lpstr>Structura cursului:</vt:lpstr>
      <vt:lpstr>Baze de date in Excel</vt:lpstr>
      <vt:lpstr>Introducere în funcții pentru baze de date</vt:lpstr>
      <vt:lpstr>Funcții de bază:  SUM, AVERAGE, COUNT</vt:lpstr>
      <vt:lpstr>Funcții condiționale</vt:lpstr>
      <vt:lpstr>Funcții logice: IF, AND, OR</vt:lpstr>
      <vt:lpstr>Funcții de text utile în baze de date</vt:lpstr>
      <vt:lpstr>Funcții de căutare și referință</vt:lpstr>
      <vt:lpstr>Funcția  VLOOKUP</vt:lpstr>
      <vt:lpstr>Funcția MATCH</vt:lpstr>
      <vt:lpstr>Funcția INDEX + MATCH</vt:lpstr>
      <vt:lpstr>Funcții de text utile  în baze de date</vt:lpstr>
      <vt:lpstr>Funcții de text utile  în baze de date</vt:lpstr>
      <vt:lpstr>Funcții de text utile  în baze de date</vt:lpstr>
      <vt:lpstr>Funcții de text utile  în baze de date</vt:lpstr>
      <vt:lpstr>Funcții de text utile  în baze de date</vt:lpstr>
      <vt:lpstr>Diferența dintre  CONCATENATE și TEXTJOIN </vt:lpstr>
      <vt:lpstr>Utilizarea functiilor aritmetice si statistice in MS. Excel.</vt:lpstr>
      <vt:lpstr>Functii - MIN</vt:lpstr>
      <vt:lpstr>Functii - MIN</vt:lpstr>
      <vt:lpstr>Functii - MAX</vt:lpstr>
      <vt:lpstr>PowerPoint Presentation</vt:lpstr>
      <vt:lpstr>Functii - SUM</vt:lpstr>
      <vt:lpstr>PowerPoint Presentation</vt:lpstr>
      <vt:lpstr>Functii - COUNT</vt:lpstr>
      <vt:lpstr>PowerPoint Presentation</vt:lpstr>
      <vt:lpstr>Functii - COUNTIF</vt:lpstr>
      <vt:lpstr>Functii - COUNTIF</vt:lpstr>
      <vt:lpstr>Functii - AVERAGE</vt:lpstr>
      <vt:lpstr>PowerPoint Presentation</vt:lpstr>
      <vt:lpstr>Folosirea referinţei in MS Excel </vt:lpstr>
      <vt:lpstr>Referinţe relative:</vt:lpstr>
      <vt:lpstr>Referinţă absolută:</vt:lpstr>
      <vt:lpstr>Referinţa mixtă: </vt:lpstr>
    </vt:vector>
  </TitlesOfParts>
  <Company>Deloitte LLP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Hardware-ul sistemelor de calcul</dc:title>
  <dc:creator>Borozan, Denis</dc:creator>
  <cp:lastModifiedBy>Ollessea</cp:lastModifiedBy>
  <cp:revision>325</cp:revision>
  <cp:lastPrinted>2021-09-28T20:41:11Z</cp:lastPrinted>
  <dcterms:created xsi:type="dcterms:W3CDTF">2020-01-20T12:23:41Z</dcterms:created>
  <dcterms:modified xsi:type="dcterms:W3CDTF">2025-10-15T10:57:07Z</dcterms:modified>
</cp:coreProperties>
</file>