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0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52.xml" ContentType="application/vnd.openxmlformats-officedocument.themeOverride+xml"/>
  <Override PartName="/ppt/notesSlides/notesSlide59.xml" ContentType="application/vnd.openxmlformats-officedocument.presentationml.notesSlide+xml"/>
  <Override PartName="/ppt/theme/themeOverride53.xml" ContentType="application/vnd.openxmlformats-officedocument.themeOverride+xml"/>
  <Override PartName="/ppt/notesSlides/notesSlide60.xml" ContentType="application/vnd.openxmlformats-officedocument.presentationml.notesSlide+xml"/>
  <Override PartName="/ppt/theme/themeOverride54.xml" ContentType="application/vnd.openxmlformats-officedocument.themeOverride+xml"/>
  <Override PartName="/ppt/notesSlides/notesSlide61.xml" ContentType="application/vnd.openxmlformats-officedocument.presentationml.notesSlide+xml"/>
  <Override PartName="/ppt/theme/themeOverride55.xml" ContentType="application/vnd.openxmlformats-officedocument.themeOverride+xml"/>
  <Override PartName="/ppt/notesSlides/notesSlide62.xml" ContentType="application/vnd.openxmlformats-officedocument.presentationml.notesSlide+xml"/>
  <Override PartName="/ppt/theme/themeOverride56.xml" ContentType="application/vnd.openxmlformats-officedocument.themeOverride+xml"/>
  <Override PartName="/ppt/notesSlides/notesSlide63.xml" ContentType="application/vnd.openxmlformats-officedocument.presentationml.notesSlide+xml"/>
  <Override PartName="/ppt/theme/themeOverride57.xml" ContentType="application/vnd.openxmlformats-officedocument.themeOverride+xml"/>
  <Override PartName="/ppt/notesSlides/notesSlide64.xml" ContentType="application/vnd.openxmlformats-officedocument.presentationml.notesSlide+xml"/>
  <Override PartName="/ppt/theme/themeOverride58.xml" ContentType="application/vnd.openxmlformats-officedocument.themeOverride+xml"/>
  <Override PartName="/ppt/notesSlides/notesSlide65.xml" ContentType="application/vnd.openxmlformats-officedocument.presentationml.notesSlide+xml"/>
  <Override PartName="/ppt/theme/themeOverride59.xml" ContentType="application/vnd.openxmlformats-officedocument.themeOverride+xml"/>
  <Override PartName="/ppt/notesSlides/notesSlide66.xml" ContentType="application/vnd.openxmlformats-officedocument.presentationml.notesSlide+xml"/>
  <Override PartName="/ppt/theme/themeOverride60.xml" ContentType="application/vnd.openxmlformats-officedocument.themeOverride+xml"/>
  <Override PartName="/ppt/notesSlides/notesSlide67.xml" ContentType="application/vnd.openxmlformats-officedocument.presentationml.notesSlide+xml"/>
  <Override PartName="/ppt/theme/themeOverride61.xml" ContentType="application/vnd.openxmlformats-officedocument.themeOverride+xml"/>
  <Override PartName="/ppt/notesSlides/notesSlide68.xml" ContentType="application/vnd.openxmlformats-officedocument.presentationml.notesSlide+xml"/>
  <Override PartName="/ppt/theme/themeOverride62.xml" ContentType="application/vnd.openxmlformats-officedocument.themeOverride+xml"/>
  <Override PartName="/ppt/notesSlides/notesSlide69.xml" ContentType="application/vnd.openxmlformats-officedocument.presentationml.notesSlide+xml"/>
  <Override PartName="/ppt/theme/themeOverride63.xml" ContentType="application/vnd.openxmlformats-officedocument.themeOverride+xml"/>
  <Override PartName="/ppt/notesSlides/notesSlide70.xml" ContentType="application/vnd.openxmlformats-officedocument.presentationml.notesSlide+xml"/>
  <Override PartName="/ppt/theme/themeOverride64.xml" ContentType="application/vnd.openxmlformats-officedocument.themeOverride+xml"/>
  <Override PartName="/ppt/notesSlides/notesSlide71.xml" ContentType="application/vnd.openxmlformats-officedocument.presentationml.notesSlide+xml"/>
  <Override PartName="/ppt/theme/themeOverride65.xml" ContentType="application/vnd.openxmlformats-officedocument.themeOverride+xml"/>
  <Override PartName="/ppt/notesSlides/notesSlide72.xml" ContentType="application/vnd.openxmlformats-officedocument.presentationml.notesSlide+xml"/>
  <Override PartName="/ppt/theme/themeOverride66.xml" ContentType="application/vnd.openxmlformats-officedocument.themeOverride+xml"/>
  <Override PartName="/ppt/notesSlides/notesSlide73.xml" ContentType="application/vnd.openxmlformats-officedocument.presentationml.notesSlide+xml"/>
  <Override PartName="/ppt/theme/themeOverride67.xml" ContentType="application/vnd.openxmlformats-officedocument.themeOverride+xml"/>
  <Override PartName="/ppt/notesSlides/notesSlide74.xml" ContentType="application/vnd.openxmlformats-officedocument.presentationml.notesSlide+xml"/>
  <Override PartName="/ppt/theme/themeOverride68.xml" ContentType="application/vnd.openxmlformats-officedocument.themeOverride+xml"/>
  <Override PartName="/ppt/notesSlides/notesSlide75.xml" ContentType="application/vnd.openxmlformats-officedocument.presentationml.notesSlide+xml"/>
  <Override PartName="/ppt/theme/themeOverride69.xml" ContentType="application/vnd.openxmlformats-officedocument.themeOverride+xml"/>
  <Override PartName="/ppt/notesSlides/notesSlide76.xml" ContentType="application/vnd.openxmlformats-officedocument.presentationml.notesSlide+xml"/>
  <Override PartName="/ppt/theme/themeOverride70.xml" ContentType="application/vnd.openxmlformats-officedocument.themeOverride+xml"/>
  <Override PartName="/ppt/notesSlides/notesSlide77.xml" ContentType="application/vnd.openxmlformats-officedocument.presentationml.notesSlide+xml"/>
  <Override PartName="/ppt/theme/themeOverride71.xml" ContentType="application/vnd.openxmlformats-officedocument.themeOverride+xml"/>
  <Override PartName="/ppt/notesSlides/notesSlide78.xml" ContentType="application/vnd.openxmlformats-officedocument.presentationml.notesSlide+xml"/>
  <Override PartName="/ppt/theme/themeOverride72.xml" ContentType="application/vnd.openxmlformats-officedocument.themeOverr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81"/>
  </p:notesMasterIdLst>
  <p:sldIdLst>
    <p:sldId id="266" r:id="rId2"/>
    <p:sldId id="256" r:id="rId3"/>
    <p:sldId id="328" r:id="rId4"/>
    <p:sldId id="334" r:id="rId5"/>
    <p:sldId id="271" r:id="rId6"/>
    <p:sldId id="311" r:id="rId7"/>
    <p:sldId id="310" r:id="rId8"/>
    <p:sldId id="284" r:id="rId9"/>
    <p:sldId id="273" r:id="rId10"/>
    <p:sldId id="272" r:id="rId11"/>
    <p:sldId id="274" r:id="rId12"/>
    <p:sldId id="301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75" r:id="rId22"/>
    <p:sldId id="290" r:id="rId23"/>
    <p:sldId id="293" r:id="rId24"/>
    <p:sldId id="294" r:id="rId25"/>
    <p:sldId id="295" r:id="rId26"/>
    <p:sldId id="296" r:id="rId27"/>
    <p:sldId id="297" r:id="rId28"/>
    <p:sldId id="327" r:id="rId29"/>
    <p:sldId id="299" r:id="rId30"/>
    <p:sldId id="300" r:id="rId31"/>
    <p:sldId id="321" r:id="rId32"/>
    <p:sldId id="322" r:id="rId33"/>
    <p:sldId id="316" r:id="rId34"/>
    <p:sldId id="303" r:id="rId35"/>
    <p:sldId id="317" r:id="rId36"/>
    <p:sldId id="342" r:id="rId37"/>
    <p:sldId id="304" r:id="rId38"/>
    <p:sldId id="319" r:id="rId39"/>
    <p:sldId id="343" r:id="rId40"/>
    <p:sldId id="305" r:id="rId41"/>
    <p:sldId id="318" r:id="rId42"/>
    <p:sldId id="312" r:id="rId43"/>
    <p:sldId id="325" r:id="rId44"/>
    <p:sldId id="330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  <p:sldId id="378" r:id="rId79"/>
    <p:sldId id="379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C"/>
    <a:srgbClr val="F5C000"/>
    <a:srgbClr val="0190D2"/>
    <a:srgbClr val="77BC31"/>
    <a:srgbClr val="F4C101"/>
    <a:srgbClr val="F46507"/>
    <a:srgbClr val="F4918B"/>
    <a:srgbClr val="0159A2"/>
    <a:srgbClr val="EC3242"/>
    <a:srgbClr val="FEE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48260" autoAdjust="0"/>
  </p:normalViewPr>
  <p:slideViewPr>
    <p:cSldViewPr snapToGrid="0" snapToObjects="1">
      <p:cViewPr varScale="1">
        <p:scale>
          <a:sx n="42" d="100"/>
          <a:sy n="42" d="100"/>
        </p:scale>
        <p:origin x="1968" y="60"/>
      </p:cViewPr>
      <p:guideLst>
        <p:guide orient="horz" pos="1032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0481E-7037-47D3-890F-B82B2A684FB4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28FEA88-B56D-413B-8493-484C9273ABE3}">
      <dgm:prSet custT="1"/>
      <dgm:spPr/>
      <dgm:t>
        <a:bodyPr/>
        <a:lstStyle/>
        <a:p>
          <a:pPr rtl="0"/>
          <a:r>
            <a:rPr lang="fr-FR" sz="2000" b="1" dirty="0" err="1" smtClean="0"/>
            <a:t>Blocul</a:t>
          </a:r>
          <a:r>
            <a:rPr lang="fr-FR" sz="2000" b="1" dirty="0" smtClean="0"/>
            <a:t> de </a:t>
          </a:r>
          <a:r>
            <a:rPr lang="fr-FR" sz="2000" b="1" dirty="0" err="1" smtClean="0"/>
            <a:t>start</a:t>
          </a:r>
          <a:endParaRPr lang="en-US" sz="2000" b="1" dirty="0"/>
        </a:p>
      </dgm:t>
    </dgm:pt>
    <dgm:pt modelId="{135BF253-859B-4645-8499-E0287DF8B41F}" type="parTrans" cxnId="{1C23BD86-3C19-4987-828A-DD5E38507F0E}">
      <dgm:prSet/>
      <dgm:spPr/>
      <dgm:t>
        <a:bodyPr/>
        <a:lstStyle/>
        <a:p>
          <a:endParaRPr lang="en-US" sz="2000" b="1"/>
        </a:p>
      </dgm:t>
    </dgm:pt>
    <dgm:pt modelId="{478318E7-0900-411D-BF44-0FE670C380A1}" type="sibTrans" cxnId="{1C23BD86-3C19-4987-828A-DD5E38507F0E}">
      <dgm:prSet/>
      <dgm:spPr/>
      <dgm:t>
        <a:bodyPr/>
        <a:lstStyle/>
        <a:p>
          <a:endParaRPr lang="en-US" sz="2000" b="1"/>
        </a:p>
      </dgm:t>
    </dgm:pt>
    <dgm:pt modelId="{65AF64DE-E8CE-454D-9037-77B6CDC8DBE1}">
      <dgm:prSet custT="1"/>
      <dgm:spPr/>
      <dgm:t>
        <a:bodyPr/>
        <a:lstStyle/>
        <a:p>
          <a:pPr rtl="0"/>
          <a:r>
            <a:rPr lang="fr-FR" sz="2000" b="1" smtClean="0"/>
            <a:t>Blocul de stop</a:t>
          </a:r>
          <a:endParaRPr lang="en-US" sz="2000" b="1"/>
        </a:p>
      </dgm:t>
    </dgm:pt>
    <dgm:pt modelId="{B6700DFA-BA7A-4742-ADD3-859074460E7A}" type="parTrans" cxnId="{EB6C8403-8738-4734-A346-8EBB25B458FC}">
      <dgm:prSet/>
      <dgm:spPr/>
      <dgm:t>
        <a:bodyPr/>
        <a:lstStyle/>
        <a:p>
          <a:endParaRPr lang="en-US" sz="2000" b="1"/>
        </a:p>
      </dgm:t>
    </dgm:pt>
    <dgm:pt modelId="{A711D337-2E54-4B61-9387-D9AAEB2D7882}" type="sibTrans" cxnId="{EB6C8403-8738-4734-A346-8EBB25B458FC}">
      <dgm:prSet/>
      <dgm:spPr/>
      <dgm:t>
        <a:bodyPr/>
        <a:lstStyle/>
        <a:p>
          <a:endParaRPr lang="en-US" sz="2000" b="1"/>
        </a:p>
      </dgm:t>
    </dgm:pt>
    <dgm:pt modelId="{6AE03A15-A5DF-4857-BE12-1DC24A7C35B8}">
      <dgm:prSet custT="1"/>
      <dgm:spPr/>
      <dgm:t>
        <a:bodyPr/>
        <a:lstStyle/>
        <a:p>
          <a:pPr rtl="0"/>
          <a:r>
            <a:rPr lang="fr-FR" sz="2000" b="1" smtClean="0"/>
            <a:t>Blocul de citire</a:t>
          </a:r>
          <a:endParaRPr lang="en-US" sz="2000" b="1"/>
        </a:p>
      </dgm:t>
    </dgm:pt>
    <dgm:pt modelId="{8CC3A665-8BCD-46A6-8A6A-1CFD743DA372}" type="parTrans" cxnId="{848436B5-D8DD-48F2-A9ED-4F84D2DB08A6}">
      <dgm:prSet/>
      <dgm:spPr/>
      <dgm:t>
        <a:bodyPr/>
        <a:lstStyle/>
        <a:p>
          <a:endParaRPr lang="en-US" sz="2000" b="1"/>
        </a:p>
      </dgm:t>
    </dgm:pt>
    <dgm:pt modelId="{2A4CA647-EE40-41AD-B474-68DF31402317}" type="sibTrans" cxnId="{848436B5-D8DD-48F2-A9ED-4F84D2DB08A6}">
      <dgm:prSet/>
      <dgm:spPr/>
      <dgm:t>
        <a:bodyPr/>
        <a:lstStyle/>
        <a:p>
          <a:endParaRPr lang="en-US" sz="2000" b="1"/>
        </a:p>
      </dgm:t>
    </dgm:pt>
    <dgm:pt modelId="{FC1A0EAE-86AD-426E-9022-815A94A19FC5}" type="pres">
      <dgm:prSet presAssocID="{96A0481E-7037-47D3-890F-B82B2A684FB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FC51F3-8DC1-490F-A760-39DD9C23CF1C}" type="pres">
      <dgm:prSet presAssocID="{928FEA88-B56D-413B-8493-484C9273ABE3}" presName="composite" presStyleCnt="0"/>
      <dgm:spPr/>
    </dgm:pt>
    <dgm:pt modelId="{57210A95-DB6F-4FEB-BAA6-28A8CA4AE967}" type="pres">
      <dgm:prSet presAssocID="{928FEA88-B56D-413B-8493-484C9273ABE3}" presName="imgShp" presStyleLbl="fgImgPlace1" presStyleIdx="0" presStyleCnt="3"/>
      <dgm:spPr/>
    </dgm:pt>
    <dgm:pt modelId="{4575BA71-6DDE-483F-BCA1-C92EA5EBFFD7}" type="pres">
      <dgm:prSet presAssocID="{928FEA88-B56D-413B-8493-484C9273ABE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0FBEA-CE7F-49B4-9609-AD92D615C75E}" type="pres">
      <dgm:prSet presAssocID="{478318E7-0900-411D-BF44-0FE670C380A1}" presName="spacing" presStyleCnt="0"/>
      <dgm:spPr/>
    </dgm:pt>
    <dgm:pt modelId="{2741D91A-8D6E-4F0E-BA79-E621899DF453}" type="pres">
      <dgm:prSet presAssocID="{65AF64DE-E8CE-454D-9037-77B6CDC8DBE1}" presName="composite" presStyleCnt="0"/>
      <dgm:spPr/>
    </dgm:pt>
    <dgm:pt modelId="{674322B8-E342-457A-A365-FD9C7A08819F}" type="pres">
      <dgm:prSet presAssocID="{65AF64DE-E8CE-454D-9037-77B6CDC8DBE1}" presName="imgShp" presStyleLbl="fgImgPlace1" presStyleIdx="1" presStyleCnt="3"/>
      <dgm:spPr/>
    </dgm:pt>
    <dgm:pt modelId="{95F3FD81-C9DE-4E36-A703-F3ABEAE4BBA1}" type="pres">
      <dgm:prSet presAssocID="{65AF64DE-E8CE-454D-9037-77B6CDC8DBE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8A391-23AE-459F-9520-BFBD76956ECD}" type="pres">
      <dgm:prSet presAssocID="{A711D337-2E54-4B61-9387-D9AAEB2D7882}" presName="spacing" presStyleCnt="0"/>
      <dgm:spPr/>
    </dgm:pt>
    <dgm:pt modelId="{15FBB280-DAF1-42AB-8A7A-05CBA1597697}" type="pres">
      <dgm:prSet presAssocID="{6AE03A15-A5DF-4857-BE12-1DC24A7C35B8}" presName="composite" presStyleCnt="0"/>
      <dgm:spPr/>
    </dgm:pt>
    <dgm:pt modelId="{BCBB3D01-FD35-4A22-8B0C-9B6A98D54414}" type="pres">
      <dgm:prSet presAssocID="{6AE03A15-A5DF-4857-BE12-1DC24A7C35B8}" presName="imgShp" presStyleLbl="fgImgPlace1" presStyleIdx="2" presStyleCnt="3"/>
      <dgm:spPr/>
    </dgm:pt>
    <dgm:pt modelId="{A4FF5BCC-04F0-4B1D-B6EC-503C99409A5B}" type="pres">
      <dgm:prSet presAssocID="{6AE03A15-A5DF-4857-BE12-1DC24A7C35B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32A897-868E-4A10-A27F-1799F3EBBEE5}" type="presOf" srcId="{6AE03A15-A5DF-4857-BE12-1DC24A7C35B8}" destId="{A4FF5BCC-04F0-4B1D-B6EC-503C99409A5B}" srcOrd="0" destOrd="0" presId="urn:microsoft.com/office/officeart/2005/8/layout/vList3"/>
    <dgm:cxn modelId="{EB6C8403-8738-4734-A346-8EBB25B458FC}" srcId="{96A0481E-7037-47D3-890F-B82B2A684FB4}" destId="{65AF64DE-E8CE-454D-9037-77B6CDC8DBE1}" srcOrd="1" destOrd="0" parTransId="{B6700DFA-BA7A-4742-ADD3-859074460E7A}" sibTransId="{A711D337-2E54-4B61-9387-D9AAEB2D7882}"/>
    <dgm:cxn modelId="{1C23BD86-3C19-4987-828A-DD5E38507F0E}" srcId="{96A0481E-7037-47D3-890F-B82B2A684FB4}" destId="{928FEA88-B56D-413B-8493-484C9273ABE3}" srcOrd="0" destOrd="0" parTransId="{135BF253-859B-4645-8499-E0287DF8B41F}" sibTransId="{478318E7-0900-411D-BF44-0FE670C380A1}"/>
    <dgm:cxn modelId="{848436B5-D8DD-48F2-A9ED-4F84D2DB08A6}" srcId="{96A0481E-7037-47D3-890F-B82B2A684FB4}" destId="{6AE03A15-A5DF-4857-BE12-1DC24A7C35B8}" srcOrd="2" destOrd="0" parTransId="{8CC3A665-8BCD-46A6-8A6A-1CFD743DA372}" sibTransId="{2A4CA647-EE40-41AD-B474-68DF31402317}"/>
    <dgm:cxn modelId="{CDECE812-CAB2-45F8-AC98-D3B2AB8432FD}" type="presOf" srcId="{928FEA88-B56D-413B-8493-484C9273ABE3}" destId="{4575BA71-6DDE-483F-BCA1-C92EA5EBFFD7}" srcOrd="0" destOrd="0" presId="urn:microsoft.com/office/officeart/2005/8/layout/vList3"/>
    <dgm:cxn modelId="{CDEC628E-E9B8-4B96-930A-96AA643BDBE3}" type="presOf" srcId="{65AF64DE-E8CE-454D-9037-77B6CDC8DBE1}" destId="{95F3FD81-C9DE-4E36-A703-F3ABEAE4BBA1}" srcOrd="0" destOrd="0" presId="urn:microsoft.com/office/officeart/2005/8/layout/vList3"/>
    <dgm:cxn modelId="{1B30B826-63C9-4801-8C81-F1106CCFB6DC}" type="presOf" srcId="{96A0481E-7037-47D3-890F-B82B2A684FB4}" destId="{FC1A0EAE-86AD-426E-9022-815A94A19FC5}" srcOrd="0" destOrd="0" presId="urn:microsoft.com/office/officeart/2005/8/layout/vList3"/>
    <dgm:cxn modelId="{A1B7F0A0-CCF9-4541-B803-B4110520D1C5}" type="presParOf" srcId="{FC1A0EAE-86AD-426E-9022-815A94A19FC5}" destId="{28FC51F3-8DC1-490F-A760-39DD9C23CF1C}" srcOrd="0" destOrd="0" presId="urn:microsoft.com/office/officeart/2005/8/layout/vList3"/>
    <dgm:cxn modelId="{DBCCBF95-72B6-4506-89D9-1A59C018ACFC}" type="presParOf" srcId="{28FC51F3-8DC1-490F-A760-39DD9C23CF1C}" destId="{57210A95-DB6F-4FEB-BAA6-28A8CA4AE967}" srcOrd="0" destOrd="0" presId="urn:microsoft.com/office/officeart/2005/8/layout/vList3"/>
    <dgm:cxn modelId="{11A26DF8-287D-410C-AFB5-564D17106CDD}" type="presParOf" srcId="{28FC51F3-8DC1-490F-A760-39DD9C23CF1C}" destId="{4575BA71-6DDE-483F-BCA1-C92EA5EBFFD7}" srcOrd="1" destOrd="0" presId="urn:microsoft.com/office/officeart/2005/8/layout/vList3"/>
    <dgm:cxn modelId="{803D84D0-8993-4846-8EED-B05F61ADD3FD}" type="presParOf" srcId="{FC1A0EAE-86AD-426E-9022-815A94A19FC5}" destId="{4880FBEA-CE7F-49B4-9609-AD92D615C75E}" srcOrd="1" destOrd="0" presId="urn:microsoft.com/office/officeart/2005/8/layout/vList3"/>
    <dgm:cxn modelId="{86E4C0D5-14A4-4797-A1BB-FF080AFB4F55}" type="presParOf" srcId="{FC1A0EAE-86AD-426E-9022-815A94A19FC5}" destId="{2741D91A-8D6E-4F0E-BA79-E621899DF453}" srcOrd="2" destOrd="0" presId="urn:microsoft.com/office/officeart/2005/8/layout/vList3"/>
    <dgm:cxn modelId="{09267838-6D08-417C-9F1C-819A8CF9A912}" type="presParOf" srcId="{2741D91A-8D6E-4F0E-BA79-E621899DF453}" destId="{674322B8-E342-457A-A365-FD9C7A08819F}" srcOrd="0" destOrd="0" presId="urn:microsoft.com/office/officeart/2005/8/layout/vList3"/>
    <dgm:cxn modelId="{B81FB333-BBA6-40DE-A97A-73342ED066FC}" type="presParOf" srcId="{2741D91A-8D6E-4F0E-BA79-E621899DF453}" destId="{95F3FD81-C9DE-4E36-A703-F3ABEAE4BBA1}" srcOrd="1" destOrd="0" presId="urn:microsoft.com/office/officeart/2005/8/layout/vList3"/>
    <dgm:cxn modelId="{16CEE363-7CF8-41A7-AC72-0FD57903E5B2}" type="presParOf" srcId="{FC1A0EAE-86AD-426E-9022-815A94A19FC5}" destId="{BE48A391-23AE-459F-9520-BFBD76956ECD}" srcOrd="3" destOrd="0" presId="urn:microsoft.com/office/officeart/2005/8/layout/vList3"/>
    <dgm:cxn modelId="{973D0BA5-A0A4-472C-87B6-6950FE9F2C27}" type="presParOf" srcId="{FC1A0EAE-86AD-426E-9022-815A94A19FC5}" destId="{15FBB280-DAF1-42AB-8A7A-05CBA1597697}" srcOrd="4" destOrd="0" presId="urn:microsoft.com/office/officeart/2005/8/layout/vList3"/>
    <dgm:cxn modelId="{C4828F9C-6DF8-4443-85B1-B2415997B76F}" type="presParOf" srcId="{15FBB280-DAF1-42AB-8A7A-05CBA1597697}" destId="{BCBB3D01-FD35-4A22-8B0C-9B6A98D54414}" srcOrd="0" destOrd="0" presId="urn:microsoft.com/office/officeart/2005/8/layout/vList3"/>
    <dgm:cxn modelId="{D9337D83-4E0C-4E93-9813-6DF262844D66}" type="presParOf" srcId="{15FBB280-DAF1-42AB-8A7A-05CBA1597697}" destId="{A4FF5BCC-04F0-4B1D-B6EC-503C99409A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0481E-7037-47D3-890F-B82B2A684FB4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5EF0977-5995-434E-BD31-2193DB4A06A8}">
      <dgm:prSet custT="1"/>
      <dgm:spPr/>
      <dgm:t>
        <a:bodyPr/>
        <a:lstStyle/>
        <a:p>
          <a:pPr rtl="0"/>
          <a:r>
            <a:rPr lang="en-GB" sz="2000" b="1" dirty="0" err="1" smtClean="0"/>
            <a:t>Blocul</a:t>
          </a:r>
          <a:r>
            <a:rPr lang="en-GB" sz="2000" b="1" dirty="0" smtClean="0"/>
            <a:t> de </a:t>
          </a:r>
          <a:r>
            <a:rPr lang="en-GB" sz="2000" b="1" dirty="0" err="1" smtClean="0"/>
            <a:t>decizie</a:t>
          </a:r>
          <a:endParaRPr lang="en-US" sz="2000" b="1" dirty="0"/>
        </a:p>
      </dgm:t>
    </dgm:pt>
    <dgm:pt modelId="{78606797-C395-4173-ACF9-F7541CED0943}" type="parTrans" cxnId="{A10B8CD6-4B8A-4D16-825B-88822243AD11}">
      <dgm:prSet/>
      <dgm:spPr/>
      <dgm:t>
        <a:bodyPr/>
        <a:lstStyle/>
        <a:p>
          <a:endParaRPr lang="en-US" sz="2000" b="1"/>
        </a:p>
      </dgm:t>
    </dgm:pt>
    <dgm:pt modelId="{BD510EFB-6B97-43F2-BA12-E80BCECE3CBE}" type="sibTrans" cxnId="{A10B8CD6-4B8A-4D16-825B-88822243AD11}">
      <dgm:prSet/>
      <dgm:spPr/>
      <dgm:t>
        <a:bodyPr/>
        <a:lstStyle/>
        <a:p>
          <a:endParaRPr lang="en-US" sz="2000" b="1"/>
        </a:p>
      </dgm:t>
    </dgm:pt>
    <dgm:pt modelId="{79962603-0556-4243-9185-1FC36DA7DA2F}">
      <dgm:prSet custT="1"/>
      <dgm:spPr/>
      <dgm:t>
        <a:bodyPr/>
        <a:lstStyle/>
        <a:p>
          <a:pPr rtl="0"/>
          <a:r>
            <a:rPr lang="fr-FR" sz="2000" b="1" dirty="0" err="1" smtClean="0"/>
            <a:t>Blocul</a:t>
          </a:r>
          <a:r>
            <a:rPr lang="fr-FR" sz="2000" b="1" dirty="0" smtClean="0"/>
            <a:t> de </a:t>
          </a:r>
          <a:r>
            <a:rPr lang="fr-FR" sz="2000" b="1" dirty="0" err="1" smtClean="0"/>
            <a:t>atribuire</a:t>
          </a:r>
          <a:endParaRPr lang="en-US" sz="2000" b="1" dirty="0"/>
        </a:p>
      </dgm:t>
    </dgm:pt>
    <dgm:pt modelId="{E9454ADA-155E-4D74-AE76-9355628D5BBC}" type="sibTrans" cxnId="{9CBD8D64-29F4-4F15-9E6F-CB4349408CD0}">
      <dgm:prSet/>
      <dgm:spPr/>
      <dgm:t>
        <a:bodyPr/>
        <a:lstStyle/>
        <a:p>
          <a:endParaRPr lang="en-US" sz="2000" b="1"/>
        </a:p>
      </dgm:t>
    </dgm:pt>
    <dgm:pt modelId="{94EE9A3C-6A7E-4561-AE33-032E8A1C6422}" type="parTrans" cxnId="{9CBD8D64-29F4-4F15-9E6F-CB4349408CD0}">
      <dgm:prSet/>
      <dgm:spPr/>
      <dgm:t>
        <a:bodyPr/>
        <a:lstStyle/>
        <a:p>
          <a:endParaRPr lang="en-US" sz="2000" b="1"/>
        </a:p>
      </dgm:t>
    </dgm:pt>
    <dgm:pt modelId="{1A76D7FA-E165-499D-B0F0-D33383BAEECE}">
      <dgm:prSet custT="1"/>
      <dgm:spPr/>
      <dgm:t>
        <a:bodyPr/>
        <a:lstStyle/>
        <a:p>
          <a:pPr rtl="0"/>
          <a:r>
            <a:rPr lang="fr-FR" sz="2000" b="1" dirty="0" err="1" smtClean="0"/>
            <a:t>Blocul</a:t>
          </a:r>
          <a:r>
            <a:rPr lang="fr-FR" sz="2000" b="1" dirty="0" smtClean="0"/>
            <a:t> de </a:t>
          </a:r>
          <a:r>
            <a:rPr lang="fr-FR" sz="2000" b="1" dirty="0" err="1" smtClean="0"/>
            <a:t>scriere</a:t>
          </a:r>
          <a:endParaRPr lang="en-US" sz="2000" b="1" dirty="0"/>
        </a:p>
      </dgm:t>
    </dgm:pt>
    <dgm:pt modelId="{F04C5EFB-6829-4FB8-9301-341B9D2B341F}" type="sibTrans" cxnId="{E3D5A477-E8CF-439E-AEFA-2C7DFC9125DC}">
      <dgm:prSet/>
      <dgm:spPr/>
      <dgm:t>
        <a:bodyPr/>
        <a:lstStyle/>
        <a:p>
          <a:endParaRPr lang="en-US" sz="2000" b="1"/>
        </a:p>
      </dgm:t>
    </dgm:pt>
    <dgm:pt modelId="{AD1990F7-E4D4-4E5D-AA0A-99BA91E698C6}" type="parTrans" cxnId="{E3D5A477-E8CF-439E-AEFA-2C7DFC9125DC}">
      <dgm:prSet/>
      <dgm:spPr/>
      <dgm:t>
        <a:bodyPr/>
        <a:lstStyle/>
        <a:p>
          <a:endParaRPr lang="en-US" sz="2000" b="1"/>
        </a:p>
      </dgm:t>
    </dgm:pt>
    <dgm:pt modelId="{FC1A0EAE-86AD-426E-9022-815A94A19FC5}" type="pres">
      <dgm:prSet presAssocID="{96A0481E-7037-47D3-890F-B82B2A684FB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B6455-B9A2-47A6-8A5A-FFAF7AE3FCE4}" type="pres">
      <dgm:prSet presAssocID="{1A76D7FA-E165-499D-B0F0-D33383BAEECE}" presName="composite" presStyleCnt="0"/>
      <dgm:spPr/>
    </dgm:pt>
    <dgm:pt modelId="{55C8501C-9C58-4DE5-8D5C-8AC4FB3B2FA9}" type="pres">
      <dgm:prSet presAssocID="{1A76D7FA-E165-499D-B0F0-D33383BAEECE}" presName="imgShp" presStyleLbl="fgImgPlace1" presStyleIdx="0" presStyleCnt="3"/>
      <dgm:spPr/>
    </dgm:pt>
    <dgm:pt modelId="{0AF8BA1E-5750-48F0-ACD0-79E001735817}" type="pres">
      <dgm:prSet presAssocID="{1A76D7FA-E165-499D-B0F0-D33383BAEEC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F1B5D-0CA6-46A2-9D2C-2C08B0A025FA}" type="pres">
      <dgm:prSet presAssocID="{F04C5EFB-6829-4FB8-9301-341B9D2B341F}" presName="spacing" presStyleCnt="0"/>
      <dgm:spPr/>
    </dgm:pt>
    <dgm:pt modelId="{57CCC517-CF77-4B23-B6A6-D1E47B6EC18B}" type="pres">
      <dgm:prSet presAssocID="{79962603-0556-4243-9185-1FC36DA7DA2F}" presName="composite" presStyleCnt="0"/>
      <dgm:spPr/>
    </dgm:pt>
    <dgm:pt modelId="{2F7D175B-EFC8-4716-9589-C4E7E23037B9}" type="pres">
      <dgm:prSet presAssocID="{79962603-0556-4243-9185-1FC36DA7DA2F}" presName="imgShp" presStyleLbl="fgImgPlace1" presStyleIdx="1" presStyleCnt="3"/>
      <dgm:spPr/>
    </dgm:pt>
    <dgm:pt modelId="{FE35D190-405F-4312-B34C-C626D4AF7E88}" type="pres">
      <dgm:prSet presAssocID="{79962603-0556-4243-9185-1FC36DA7DA2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39AD5-5802-4FC8-94C1-B54575FB6848}" type="pres">
      <dgm:prSet presAssocID="{E9454ADA-155E-4D74-AE76-9355628D5BBC}" presName="spacing" presStyleCnt="0"/>
      <dgm:spPr/>
    </dgm:pt>
    <dgm:pt modelId="{C83DCE93-AA25-4765-A90B-980E81CF1536}" type="pres">
      <dgm:prSet presAssocID="{75EF0977-5995-434E-BD31-2193DB4A06A8}" presName="composite" presStyleCnt="0"/>
      <dgm:spPr/>
    </dgm:pt>
    <dgm:pt modelId="{B3E806F9-0F53-43D3-85BD-C20102C8F993}" type="pres">
      <dgm:prSet presAssocID="{75EF0977-5995-434E-BD31-2193DB4A06A8}" presName="imgShp" presStyleLbl="fgImgPlace1" presStyleIdx="2" presStyleCnt="3"/>
      <dgm:spPr/>
    </dgm:pt>
    <dgm:pt modelId="{6A16A692-C6ED-45DD-89AE-49E08A91FD20}" type="pres">
      <dgm:prSet presAssocID="{75EF0977-5995-434E-BD31-2193DB4A06A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5A477-E8CF-439E-AEFA-2C7DFC9125DC}" srcId="{96A0481E-7037-47D3-890F-B82B2A684FB4}" destId="{1A76D7FA-E165-499D-B0F0-D33383BAEECE}" srcOrd="0" destOrd="0" parTransId="{AD1990F7-E4D4-4E5D-AA0A-99BA91E698C6}" sibTransId="{F04C5EFB-6829-4FB8-9301-341B9D2B341F}"/>
    <dgm:cxn modelId="{F65B8263-E2ED-4C9E-B688-CDFF8557166E}" type="presOf" srcId="{1A76D7FA-E165-499D-B0F0-D33383BAEECE}" destId="{0AF8BA1E-5750-48F0-ACD0-79E001735817}" srcOrd="0" destOrd="0" presId="urn:microsoft.com/office/officeart/2005/8/layout/vList3"/>
    <dgm:cxn modelId="{BAC810B9-F9A5-4DF8-9419-7412C7BC1582}" type="presOf" srcId="{79962603-0556-4243-9185-1FC36DA7DA2F}" destId="{FE35D190-405F-4312-B34C-C626D4AF7E88}" srcOrd="0" destOrd="0" presId="urn:microsoft.com/office/officeart/2005/8/layout/vList3"/>
    <dgm:cxn modelId="{6178D550-CA27-403D-90BD-6AB393086B5E}" type="presOf" srcId="{96A0481E-7037-47D3-890F-B82B2A684FB4}" destId="{FC1A0EAE-86AD-426E-9022-815A94A19FC5}" srcOrd="0" destOrd="0" presId="urn:microsoft.com/office/officeart/2005/8/layout/vList3"/>
    <dgm:cxn modelId="{9CBD8D64-29F4-4F15-9E6F-CB4349408CD0}" srcId="{96A0481E-7037-47D3-890F-B82B2A684FB4}" destId="{79962603-0556-4243-9185-1FC36DA7DA2F}" srcOrd="1" destOrd="0" parTransId="{94EE9A3C-6A7E-4561-AE33-032E8A1C6422}" sibTransId="{E9454ADA-155E-4D74-AE76-9355628D5BBC}"/>
    <dgm:cxn modelId="{A10B8CD6-4B8A-4D16-825B-88822243AD11}" srcId="{96A0481E-7037-47D3-890F-B82B2A684FB4}" destId="{75EF0977-5995-434E-BD31-2193DB4A06A8}" srcOrd="2" destOrd="0" parTransId="{78606797-C395-4173-ACF9-F7541CED0943}" sibTransId="{BD510EFB-6B97-43F2-BA12-E80BCECE3CBE}"/>
    <dgm:cxn modelId="{F9207299-A163-4AE6-9BD8-ACC6DB67C6C1}" type="presOf" srcId="{75EF0977-5995-434E-BD31-2193DB4A06A8}" destId="{6A16A692-C6ED-45DD-89AE-49E08A91FD20}" srcOrd="0" destOrd="0" presId="urn:microsoft.com/office/officeart/2005/8/layout/vList3"/>
    <dgm:cxn modelId="{4766C28F-2F0F-4BC4-9270-1E02E54E1BC3}" type="presParOf" srcId="{FC1A0EAE-86AD-426E-9022-815A94A19FC5}" destId="{AC9B6455-B9A2-47A6-8A5A-FFAF7AE3FCE4}" srcOrd="0" destOrd="0" presId="urn:microsoft.com/office/officeart/2005/8/layout/vList3"/>
    <dgm:cxn modelId="{F936001B-9DB8-4C27-8D9C-AB9E82BD8548}" type="presParOf" srcId="{AC9B6455-B9A2-47A6-8A5A-FFAF7AE3FCE4}" destId="{55C8501C-9C58-4DE5-8D5C-8AC4FB3B2FA9}" srcOrd="0" destOrd="0" presId="urn:microsoft.com/office/officeart/2005/8/layout/vList3"/>
    <dgm:cxn modelId="{5C5F067D-C4BA-4E3D-B95D-5C3061F35190}" type="presParOf" srcId="{AC9B6455-B9A2-47A6-8A5A-FFAF7AE3FCE4}" destId="{0AF8BA1E-5750-48F0-ACD0-79E001735817}" srcOrd="1" destOrd="0" presId="urn:microsoft.com/office/officeart/2005/8/layout/vList3"/>
    <dgm:cxn modelId="{A8B294E6-59F2-4DEC-A7C4-C9B0B4654F7B}" type="presParOf" srcId="{FC1A0EAE-86AD-426E-9022-815A94A19FC5}" destId="{0CFF1B5D-0CA6-46A2-9D2C-2C08B0A025FA}" srcOrd="1" destOrd="0" presId="urn:microsoft.com/office/officeart/2005/8/layout/vList3"/>
    <dgm:cxn modelId="{B9BAA657-4D5B-489F-9C15-8BC0607C4130}" type="presParOf" srcId="{FC1A0EAE-86AD-426E-9022-815A94A19FC5}" destId="{57CCC517-CF77-4B23-B6A6-D1E47B6EC18B}" srcOrd="2" destOrd="0" presId="urn:microsoft.com/office/officeart/2005/8/layout/vList3"/>
    <dgm:cxn modelId="{C6DECFE3-546F-438B-8984-4D2AD216F044}" type="presParOf" srcId="{57CCC517-CF77-4B23-B6A6-D1E47B6EC18B}" destId="{2F7D175B-EFC8-4716-9589-C4E7E23037B9}" srcOrd="0" destOrd="0" presId="urn:microsoft.com/office/officeart/2005/8/layout/vList3"/>
    <dgm:cxn modelId="{7D2A0184-B852-4889-B32A-466AE3130F00}" type="presParOf" srcId="{57CCC517-CF77-4B23-B6A6-D1E47B6EC18B}" destId="{FE35D190-405F-4312-B34C-C626D4AF7E88}" srcOrd="1" destOrd="0" presId="urn:microsoft.com/office/officeart/2005/8/layout/vList3"/>
    <dgm:cxn modelId="{9AFE5E45-ABE2-469D-96B8-083DF82700FA}" type="presParOf" srcId="{FC1A0EAE-86AD-426E-9022-815A94A19FC5}" destId="{7A939AD5-5802-4FC8-94C1-B54575FB6848}" srcOrd="3" destOrd="0" presId="urn:microsoft.com/office/officeart/2005/8/layout/vList3"/>
    <dgm:cxn modelId="{8FD4D0EE-5784-42B3-A7C3-D47775C79881}" type="presParOf" srcId="{FC1A0EAE-86AD-426E-9022-815A94A19FC5}" destId="{C83DCE93-AA25-4765-A90B-980E81CF1536}" srcOrd="4" destOrd="0" presId="urn:microsoft.com/office/officeart/2005/8/layout/vList3"/>
    <dgm:cxn modelId="{7B0D178C-0B2E-416D-B2CC-2B17CA48418A}" type="presParOf" srcId="{C83DCE93-AA25-4765-A90B-980E81CF1536}" destId="{B3E806F9-0F53-43D3-85BD-C20102C8F993}" srcOrd="0" destOrd="0" presId="urn:microsoft.com/office/officeart/2005/8/layout/vList3"/>
    <dgm:cxn modelId="{7A715FE2-84A2-4078-94B7-BE25A731337E}" type="presParOf" srcId="{C83DCE93-AA25-4765-A90B-980E81CF1536}" destId="{6A16A692-C6ED-45DD-89AE-49E08A91FD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02FC85-58D9-48F6-9D91-6B65ECB30FC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7CE4DD-3A63-4900-8AAF-EE3B113D2D79}">
      <dgm:prSet custT="1"/>
      <dgm:spPr/>
      <dgm:t>
        <a:bodyPr/>
        <a:lstStyle/>
        <a:p>
          <a:r>
            <a:rPr lang="en-GB" sz="2000" dirty="0" err="1">
              <a:latin typeface="PT Sans"/>
            </a:rPr>
            <a:t>este</a:t>
          </a:r>
          <a:r>
            <a:rPr lang="en-GB" sz="2000" dirty="0">
              <a:latin typeface="PT Sans"/>
            </a:rPr>
            <a:t> </a:t>
          </a:r>
          <a:r>
            <a:rPr lang="en-GB" sz="2000" dirty="0" err="1" smtClean="0">
              <a:latin typeface="PT Sans"/>
            </a:rPr>
            <a:t>unic</a:t>
          </a:r>
          <a:r>
            <a:rPr lang="en-GB" sz="2000" dirty="0" smtClean="0">
              <a:latin typeface="PT Sans"/>
            </a:rPr>
            <a:t> </a:t>
          </a:r>
          <a:r>
            <a:rPr lang="fr-FR" sz="2000" dirty="0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î</a:t>
          </a:r>
          <a:r>
            <a:rPr lang="en-GB" sz="2000" dirty="0" smtClean="0">
              <a:latin typeface="PT Sans"/>
            </a:rPr>
            <a:t>n </a:t>
          </a:r>
          <a:r>
            <a:rPr lang="en-GB" sz="2000" dirty="0" err="1">
              <a:latin typeface="PT Sans"/>
            </a:rPr>
            <a:t>cadrul</a:t>
          </a:r>
          <a:r>
            <a:rPr lang="en-GB" sz="2000" dirty="0">
              <a:latin typeface="PT Sans"/>
            </a:rPr>
            <a:t> </a:t>
          </a:r>
          <a:r>
            <a:rPr lang="en-GB" sz="2000" dirty="0" err="1">
              <a:latin typeface="PT Sans"/>
            </a:rPr>
            <a:t>unei</a:t>
          </a:r>
          <a:r>
            <a:rPr lang="en-GB" sz="2000" dirty="0">
              <a:latin typeface="PT Sans"/>
            </a:rPr>
            <a:t> scheme </a:t>
          </a:r>
          <a:r>
            <a:rPr lang="en-GB" sz="2000" dirty="0" err="1">
              <a:latin typeface="PT Sans"/>
            </a:rPr>
            <a:t>logice</a:t>
          </a:r>
          <a:endParaRPr lang="en-US" sz="2000" dirty="0">
            <a:latin typeface="PT Sans"/>
          </a:endParaRPr>
        </a:p>
      </dgm:t>
    </dgm:pt>
    <dgm:pt modelId="{0DF78107-C132-4DD7-ACF3-8E382E7D0D03}" type="parTrans" cxnId="{177A5E62-1342-4916-91CC-AEB14E1814C8}">
      <dgm:prSet/>
      <dgm:spPr/>
      <dgm:t>
        <a:bodyPr/>
        <a:lstStyle/>
        <a:p>
          <a:endParaRPr lang="en-US" sz="2000">
            <a:latin typeface="PT Sans"/>
          </a:endParaRPr>
        </a:p>
      </dgm:t>
    </dgm:pt>
    <dgm:pt modelId="{76A8B731-3883-4B05-82DA-04B897700DC6}" type="sibTrans" cxnId="{177A5E62-1342-4916-91CC-AEB14E1814C8}">
      <dgm:prSet custT="1"/>
      <dgm:spPr/>
      <dgm:t>
        <a:bodyPr/>
        <a:lstStyle/>
        <a:p>
          <a:endParaRPr lang="en-US" sz="2000">
            <a:latin typeface="PT Sans"/>
          </a:endParaRPr>
        </a:p>
      </dgm:t>
    </dgm:pt>
    <dgm:pt modelId="{66D31F04-9C50-46ED-A9BA-B759F5232477}">
      <dgm:prSet custT="1"/>
      <dgm:spPr/>
      <dgm:t>
        <a:bodyPr/>
        <a:lstStyle/>
        <a:p>
          <a:r>
            <a:rPr lang="en-GB" sz="2000" dirty="0" err="1" smtClean="0">
              <a:latin typeface="PT Sans"/>
            </a:rPr>
            <a:t>reprezint</a:t>
          </a:r>
          <a:r>
            <a:rPr lang="fr-FR" sz="2000" b="0" dirty="0" smtClean="0">
              <a:latin typeface="PT Sans"/>
            </a:rPr>
            <a:t>ă</a:t>
          </a:r>
          <a:r>
            <a:rPr lang="en-GB" sz="2000" dirty="0" smtClean="0">
              <a:latin typeface="PT Sans"/>
            </a:rPr>
            <a:t> </a:t>
          </a:r>
          <a:r>
            <a:rPr lang="en-GB" sz="2000" dirty="0" err="1">
              <a:latin typeface="PT Sans"/>
            </a:rPr>
            <a:t>punctul</a:t>
          </a:r>
          <a:r>
            <a:rPr lang="en-GB" sz="2000" dirty="0">
              <a:latin typeface="PT Sans"/>
            </a:rPr>
            <a:t> de </a:t>
          </a:r>
          <a:r>
            <a:rPr lang="en-GB" sz="2000" dirty="0" err="1">
              <a:latin typeface="PT Sans"/>
            </a:rPr>
            <a:t>pornire</a:t>
          </a:r>
          <a:r>
            <a:rPr lang="en-GB" sz="2000" dirty="0">
              <a:latin typeface="PT Sans"/>
            </a:rPr>
            <a:t> al </a:t>
          </a:r>
          <a:r>
            <a:rPr lang="en-GB" sz="2000" dirty="0" err="1">
              <a:latin typeface="PT Sans"/>
            </a:rPr>
            <a:t>schemei</a:t>
          </a:r>
          <a:endParaRPr lang="en-US" sz="2000" dirty="0">
            <a:latin typeface="PT Sans"/>
          </a:endParaRPr>
        </a:p>
      </dgm:t>
    </dgm:pt>
    <dgm:pt modelId="{D2A074A3-070B-4C30-98D1-F6DDC048A556}" type="parTrans" cxnId="{2C0EC46D-BBC3-4403-8CB5-33BE1835CC6A}">
      <dgm:prSet/>
      <dgm:spPr/>
      <dgm:t>
        <a:bodyPr/>
        <a:lstStyle/>
        <a:p>
          <a:endParaRPr lang="en-US" sz="2000">
            <a:latin typeface="PT Sans"/>
          </a:endParaRPr>
        </a:p>
      </dgm:t>
    </dgm:pt>
    <dgm:pt modelId="{0E320537-3D89-4184-93D8-4BB0C49429CC}" type="sibTrans" cxnId="{2C0EC46D-BBC3-4403-8CB5-33BE1835CC6A}">
      <dgm:prSet custT="1"/>
      <dgm:spPr/>
      <dgm:t>
        <a:bodyPr/>
        <a:lstStyle/>
        <a:p>
          <a:endParaRPr lang="en-US" sz="2000">
            <a:latin typeface="PT Sans"/>
          </a:endParaRPr>
        </a:p>
      </dgm:t>
    </dgm:pt>
    <dgm:pt modelId="{E5B5855C-F8F7-4E50-9145-F450B8B94F9C}">
      <dgm:prSet custT="1"/>
      <dgm:spPr/>
      <dgm:t>
        <a:bodyPr/>
        <a:lstStyle/>
        <a:p>
          <a:r>
            <a:rPr lang="en-GB" sz="2000" dirty="0">
              <a:latin typeface="PT Sans"/>
            </a:rPr>
            <a:t>are </a:t>
          </a:r>
          <a:r>
            <a:rPr lang="en-GB" sz="2000" dirty="0" smtClean="0">
              <a:latin typeface="PT Sans"/>
            </a:rPr>
            <a:t>form</a:t>
          </a:r>
          <a:r>
            <a:rPr lang="fr-FR" sz="2000" b="0" dirty="0" smtClean="0">
              <a:latin typeface="PT Sans"/>
            </a:rPr>
            <a:t>ă</a:t>
          </a:r>
          <a:r>
            <a:rPr lang="en-GB" sz="2000" dirty="0" smtClean="0">
              <a:latin typeface="PT Sans"/>
            </a:rPr>
            <a:t> oval</a:t>
          </a:r>
          <a:r>
            <a:rPr lang="fr-FR" sz="2000" b="0" dirty="0" smtClean="0">
              <a:latin typeface="PT Sans"/>
            </a:rPr>
            <a:t>ă</a:t>
          </a:r>
          <a:endParaRPr lang="en-US" sz="2000" b="0" dirty="0">
            <a:latin typeface="PT Sans"/>
          </a:endParaRPr>
        </a:p>
      </dgm:t>
    </dgm:pt>
    <dgm:pt modelId="{EBEEC715-E8D2-4A89-85D6-450F73F4708F}" type="parTrans" cxnId="{0113ADD8-01B5-4B58-B247-082A880697C3}">
      <dgm:prSet/>
      <dgm:spPr/>
      <dgm:t>
        <a:bodyPr/>
        <a:lstStyle/>
        <a:p>
          <a:endParaRPr lang="en-US" sz="2000">
            <a:latin typeface="PT Sans"/>
          </a:endParaRPr>
        </a:p>
      </dgm:t>
    </dgm:pt>
    <dgm:pt modelId="{8760290B-2803-40C3-BFBF-F0DF7D21E7BD}" type="sibTrans" cxnId="{0113ADD8-01B5-4B58-B247-082A880697C3}">
      <dgm:prSet custT="1"/>
      <dgm:spPr/>
      <dgm:t>
        <a:bodyPr/>
        <a:lstStyle/>
        <a:p>
          <a:endParaRPr lang="en-US" sz="2000">
            <a:latin typeface="PT Sans"/>
          </a:endParaRPr>
        </a:p>
      </dgm:t>
    </dgm:pt>
    <dgm:pt modelId="{D8F5B3C1-C03B-40AF-9D70-9F31E3CB7C92}">
      <dgm:prSet custT="1"/>
      <dgm:spPr/>
      <dgm:t>
        <a:bodyPr/>
        <a:lstStyle/>
        <a:p>
          <a:r>
            <a:rPr lang="en-GB" sz="2000" dirty="0" err="1">
              <a:latin typeface="PT Sans"/>
            </a:rPr>
            <a:t>scrie</a:t>
          </a:r>
          <a:r>
            <a:rPr lang="en-GB" sz="2000" dirty="0">
              <a:latin typeface="PT Sans"/>
            </a:rPr>
            <a:t> </a:t>
          </a:r>
          <a:r>
            <a:rPr lang="fr-FR" sz="2000" dirty="0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î</a:t>
          </a:r>
          <a:r>
            <a:rPr lang="en-GB" sz="2000" dirty="0" smtClean="0">
              <a:latin typeface="PT Sans"/>
            </a:rPr>
            <a:t>n </a:t>
          </a:r>
          <a:r>
            <a:rPr lang="en-GB" sz="2000" dirty="0">
              <a:latin typeface="PT Sans"/>
            </a:rPr>
            <a:t>el </a:t>
          </a:r>
          <a:r>
            <a:rPr lang="en-GB" sz="2000" dirty="0" err="1" smtClean="0">
              <a:latin typeface="PT Sans"/>
            </a:rPr>
            <a:t>cuv</a:t>
          </a:r>
          <a:r>
            <a:rPr lang="fr-FR" sz="2000" dirty="0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î</a:t>
          </a:r>
          <a:r>
            <a:rPr lang="en-GB" sz="2000" dirty="0" err="1" smtClean="0">
              <a:latin typeface="PT Sans"/>
            </a:rPr>
            <a:t>ntul</a:t>
          </a:r>
          <a:r>
            <a:rPr lang="en-GB" sz="2000" dirty="0" smtClean="0">
              <a:latin typeface="PT Sans"/>
            </a:rPr>
            <a:t> </a:t>
          </a:r>
          <a:r>
            <a:rPr lang="en-GB" sz="2000" dirty="0" err="1">
              <a:latin typeface="PT Sans"/>
            </a:rPr>
            <a:t>predefinit</a:t>
          </a:r>
          <a:r>
            <a:rPr lang="en-GB" sz="2000" dirty="0">
              <a:latin typeface="PT Sans"/>
            </a:rPr>
            <a:t> start</a:t>
          </a:r>
          <a:endParaRPr lang="en-US" sz="2000" dirty="0">
            <a:latin typeface="PT Sans"/>
          </a:endParaRPr>
        </a:p>
      </dgm:t>
    </dgm:pt>
    <dgm:pt modelId="{CE0C0B88-5F7D-4998-8E40-C15070561704}" type="parTrans" cxnId="{90D6F111-3B47-45E9-A9B1-18B697E6890C}">
      <dgm:prSet/>
      <dgm:spPr/>
      <dgm:t>
        <a:bodyPr/>
        <a:lstStyle/>
        <a:p>
          <a:endParaRPr lang="en-US" sz="2000">
            <a:latin typeface="PT Sans"/>
          </a:endParaRPr>
        </a:p>
      </dgm:t>
    </dgm:pt>
    <dgm:pt modelId="{1605B534-86C9-4AC9-9BA5-9260BE981BE4}" type="sibTrans" cxnId="{90D6F111-3B47-45E9-A9B1-18B697E6890C}">
      <dgm:prSet/>
      <dgm:spPr/>
      <dgm:t>
        <a:bodyPr/>
        <a:lstStyle/>
        <a:p>
          <a:endParaRPr lang="en-US" sz="2000">
            <a:latin typeface="PT Sans"/>
          </a:endParaRPr>
        </a:p>
      </dgm:t>
    </dgm:pt>
    <dgm:pt modelId="{DCAA5FC9-4031-48C8-BEBE-BF427FC0ABAE}" type="pres">
      <dgm:prSet presAssocID="{1902FC85-58D9-48F6-9D91-6B65ECB30F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B7B817-4235-47BF-9804-82CD13DBF174}" type="pres">
      <dgm:prSet presAssocID="{1902FC85-58D9-48F6-9D91-6B65ECB30FC8}" presName="dummyMaxCanvas" presStyleCnt="0">
        <dgm:presLayoutVars/>
      </dgm:prSet>
      <dgm:spPr/>
    </dgm:pt>
    <dgm:pt modelId="{76D04846-188E-4E6A-AC43-01AD6769B9D2}" type="pres">
      <dgm:prSet presAssocID="{1902FC85-58D9-48F6-9D91-6B65ECB30FC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7C9BB-552F-43C3-837A-1CCEC62068E5}" type="pres">
      <dgm:prSet presAssocID="{1902FC85-58D9-48F6-9D91-6B65ECB30FC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A74C2-C3AB-46A7-9F1A-5C2BAF63F0D4}" type="pres">
      <dgm:prSet presAssocID="{1902FC85-58D9-48F6-9D91-6B65ECB30FC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A7C4C-C7E7-46AE-9BB6-A07F4E765AF0}" type="pres">
      <dgm:prSet presAssocID="{1902FC85-58D9-48F6-9D91-6B65ECB30FC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BCE60-2BC1-4EF1-BD04-25BC1CA59FB8}" type="pres">
      <dgm:prSet presAssocID="{1902FC85-58D9-48F6-9D91-6B65ECB30FC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83591-28D5-49C5-8B63-60FB3ED540C2}" type="pres">
      <dgm:prSet presAssocID="{1902FC85-58D9-48F6-9D91-6B65ECB30FC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D751A-C3FD-4C04-9818-6D368A8BB4DE}" type="pres">
      <dgm:prSet presAssocID="{1902FC85-58D9-48F6-9D91-6B65ECB30FC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2AEC2-4E39-4896-91A6-D8E202071744}" type="pres">
      <dgm:prSet presAssocID="{1902FC85-58D9-48F6-9D91-6B65ECB30FC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7175D-400C-4CF6-B1C8-CD9979143400}" type="pres">
      <dgm:prSet presAssocID="{1902FC85-58D9-48F6-9D91-6B65ECB30FC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22D35-7422-4585-A5D6-C811FF697B40}" type="pres">
      <dgm:prSet presAssocID="{1902FC85-58D9-48F6-9D91-6B65ECB30FC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39E4A-1540-472F-9CAC-89C8CE7B3772}" type="pres">
      <dgm:prSet presAssocID="{1902FC85-58D9-48F6-9D91-6B65ECB30FC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7A295F-E050-4DF8-8587-452BFB9D220F}" type="presOf" srcId="{8760290B-2803-40C3-BFBF-F0DF7D21E7BD}" destId="{311D751A-C3FD-4C04-9818-6D368A8BB4DE}" srcOrd="0" destOrd="0" presId="urn:microsoft.com/office/officeart/2005/8/layout/vProcess5"/>
    <dgm:cxn modelId="{E08585C3-717D-4AD2-A4C4-1B8B271DFF90}" type="presOf" srcId="{66D31F04-9C50-46ED-A9BA-B759F5232477}" destId="{3627175D-400C-4CF6-B1C8-CD9979143400}" srcOrd="1" destOrd="0" presId="urn:microsoft.com/office/officeart/2005/8/layout/vProcess5"/>
    <dgm:cxn modelId="{5F862E15-F3BC-4E97-902D-DB869EF88CAE}" type="presOf" srcId="{1902FC85-58D9-48F6-9D91-6B65ECB30FC8}" destId="{DCAA5FC9-4031-48C8-BEBE-BF427FC0ABAE}" srcOrd="0" destOrd="0" presId="urn:microsoft.com/office/officeart/2005/8/layout/vProcess5"/>
    <dgm:cxn modelId="{9FF17C5B-5BEB-45D0-9AC2-D4A3071D740C}" type="presOf" srcId="{E5B5855C-F8F7-4E50-9145-F450B8B94F9C}" destId="{7D5A74C2-C3AB-46A7-9F1A-5C2BAF63F0D4}" srcOrd="0" destOrd="0" presId="urn:microsoft.com/office/officeart/2005/8/layout/vProcess5"/>
    <dgm:cxn modelId="{F66FD399-D43C-4BB4-BA81-FC05A8479409}" type="presOf" srcId="{76A8B731-3883-4B05-82DA-04B897700DC6}" destId="{4B7BCE60-2BC1-4EF1-BD04-25BC1CA59FB8}" srcOrd="0" destOrd="0" presId="urn:microsoft.com/office/officeart/2005/8/layout/vProcess5"/>
    <dgm:cxn modelId="{90D6F111-3B47-45E9-A9B1-18B697E6890C}" srcId="{1902FC85-58D9-48F6-9D91-6B65ECB30FC8}" destId="{D8F5B3C1-C03B-40AF-9D70-9F31E3CB7C92}" srcOrd="3" destOrd="0" parTransId="{CE0C0B88-5F7D-4998-8E40-C15070561704}" sibTransId="{1605B534-86C9-4AC9-9BA5-9260BE981BE4}"/>
    <dgm:cxn modelId="{789413FB-59CF-4987-9061-7A91EF4DFEE3}" type="presOf" srcId="{D8F5B3C1-C03B-40AF-9D70-9F31E3CB7C92}" destId="{011A7C4C-C7E7-46AE-9BB6-A07F4E765AF0}" srcOrd="0" destOrd="0" presId="urn:microsoft.com/office/officeart/2005/8/layout/vProcess5"/>
    <dgm:cxn modelId="{A3297F7A-CDCA-4799-92F7-A54143FF54A1}" type="presOf" srcId="{287CE4DD-3A63-4900-8AAF-EE3B113D2D79}" destId="{76D04846-188E-4E6A-AC43-01AD6769B9D2}" srcOrd="0" destOrd="0" presId="urn:microsoft.com/office/officeart/2005/8/layout/vProcess5"/>
    <dgm:cxn modelId="{2C0EC46D-BBC3-4403-8CB5-33BE1835CC6A}" srcId="{1902FC85-58D9-48F6-9D91-6B65ECB30FC8}" destId="{66D31F04-9C50-46ED-A9BA-B759F5232477}" srcOrd="1" destOrd="0" parTransId="{D2A074A3-070B-4C30-98D1-F6DDC048A556}" sibTransId="{0E320537-3D89-4184-93D8-4BB0C49429CC}"/>
    <dgm:cxn modelId="{0113ADD8-01B5-4B58-B247-082A880697C3}" srcId="{1902FC85-58D9-48F6-9D91-6B65ECB30FC8}" destId="{E5B5855C-F8F7-4E50-9145-F450B8B94F9C}" srcOrd="2" destOrd="0" parTransId="{EBEEC715-E8D2-4A89-85D6-450F73F4708F}" sibTransId="{8760290B-2803-40C3-BFBF-F0DF7D21E7BD}"/>
    <dgm:cxn modelId="{99B56DE3-0938-4F88-9F85-0412EE7E3174}" type="presOf" srcId="{E5B5855C-F8F7-4E50-9145-F450B8B94F9C}" destId="{6A522D35-7422-4585-A5D6-C811FF697B40}" srcOrd="1" destOrd="0" presId="urn:microsoft.com/office/officeart/2005/8/layout/vProcess5"/>
    <dgm:cxn modelId="{5BCBC121-F25D-425B-AAE7-9FFFEE006CB4}" type="presOf" srcId="{D8F5B3C1-C03B-40AF-9D70-9F31E3CB7C92}" destId="{5E339E4A-1540-472F-9CAC-89C8CE7B3772}" srcOrd="1" destOrd="0" presId="urn:microsoft.com/office/officeart/2005/8/layout/vProcess5"/>
    <dgm:cxn modelId="{AAFEC0A1-9089-4056-99C0-B30CD112A402}" type="presOf" srcId="{66D31F04-9C50-46ED-A9BA-B759F5232477}" destId="{9A27C9BB-552F-43C3-837A-1CCEC62068E5}" srcOrd="0" destOrd="0" presId="urn:microsoft.com/office/officeart/2005/8/layout/vProcess5"/>
    <dgm:cxn modelId="{F1B0593F-3A2E-4BE1-9C1E-4F12C9887C79}" type="presOf" srcId="{287CE4DD-3A63-4900-8AAF-EE3B113D2D79}" destId="{5172AEC2-4E39-4896-91A6-D8E202071744}" srcOrd="1" destOrd="0" presId="urn:microsoft.com/office/officeart/2005/8/layout/vProcess5"/>
    <dgm:cxn modelId="{BCEED64B-874D-4A9B-BFB7-B44241F64807}" type="presOf" srcId="{0E320537-3D89-4184-93D8-4BB0C49429CC}" destId="{9C883591-28D5-49C5-8B63-60FB3ED540C2}" srcOrd="0" destOrd="0" presId="urn:microsoft.com/office/officeart/2005/8/layout/vProcess5"/>
    <dgm:cxn modelId="{177A5E62-1342-4916-91CC-AEB14E1814C8}" srcId="{1902FC85-58D9-48F6-9D91-6B65ECB30FC8}" destId="{287CE4DD-3A63-4900-8AAF-EE3B113D2D79}" srcOrd="0" destOrd="0" parTransId="{0DF78107-C132-4DD7-ACF3-8E382E7D0D03}" sibTransId="{76A8B731-3883-4B05-82DA-04B897700DC6}"/>
    <dgm:cxn modelId="{5F8382DC-6C1A-4AC1-8FBA-5324210DD3FD}" type="presParOf" srcId="{DCAA5FC9-4031-48C8-BEBE-BF427FC0ABAE}" destId="{46B7B817-4235-47BF-9804-82CD13DBF174}" srcOrd="0" destOrd="0" presId="urn:microsoft.com/office/officeart/2005/8/layout/vProcess5"/>
    <dgm:cxn modelId="{F965D1B7-DC02-4AC4-A15E-F9DDEBDAC0BF}" type="presParOf" srcId="{DCAA5FC9-4031-48C8-BEBE-BF427FC0ABAE}" destId="{76D04846-188E-4E6A-AC43-01AD6769B9D2}" srcOrd="1" destOrd="0" presId="urn:microsoft.com/office/officeart/2005/8/layout/vProcess5"/>
    <dgm:cxn modelId="{80F2DDB3-B513-4DA9-8960-E099E19A6DAA}" type="presParOf" srcId="{DCAA5FC9-4031-48C8-BEBE-BF427FC0ABAE}" destId="{9A27C9BB-552F-43C3-837A-1CCEC62068E5}" srcOrd="2" destOrd="0" presId="urn:microsoft.com/office/officeart/2005/8/layout/vProcess5"/>
    <dgm:cxn modelId="{51F307C5-70F7-4E92-A378-ED3DBA108A2E}" type="presParOf" srcId="{DCAA5FC9-4031-48C8-BEBE-BF427FC0ABAE}" destId="{7D5A74C2-C3AB-46A7-9F1A-5C2BAF63F0D4}" srcOrd="3" destOrd="0" presId="urn:microsoft.com/office/officeart/2005/8/layout/vProcess5"/>
    <dgm:cxn modelId="{5EF70583-6E38-4AAA-B9A7-A1002D966DF5}" type="presParOf" srcId="{DCAA5FC9-4031-48C8-BEBE-BF427FC0ABAE}" destId="{011A7C4C-C7E7-46AE-9BB6-A07F4E765AF0}" srcOrd="4" destOrd="0" presId="urn:microsoft.com/office/officeart/2005/8/layout/vProcess5"/>
    <dgm:cxn modelId="{B85FC81A-402C-4EA8-B5B3-38DACD60618D}" type="presParOf" srcId="{DCAA5FC9-4031-48C8-BEBE-BF427FC0ABAE}" destId="{4B7BCE60-2BC1-4EF1-BD04-25BC1CA59FB8}" srcOrd="5" destOrd="0" presId="urn:microsoft.com/office/officeart/2005/8/layout/vProcess5"/>
    <dgm:cxn modelId="{5E3D5DAD-DF93-4285-9F11-87365DD50CB3}" type="presParOf" srcId="{DCAA5FC9-4031-48C8-BEBE-BF427FC0ABAE}" destId="{9C883591-28D5-49C5-8B63-60FB3ED540C2}" srcOrd="6" destOrd="0" presId="urn:microsoft.com/office/officeart/2005/8/layout/vProcess5"/>
    <dgm:cxn modelId="{104495FB-D208-47BE-A82F-822D8F59ABCB}" type="presParOf" srcId="{DCAA5FC9-4031-48C8-BEBE-BF427FC0ABAE}" destId="{311D751A-C3FD-4C04-9818-6D368A8BB4DE}" srcOrd="7" destOrd="0" presId="urn:microsoft.com/office/officeart/2005/8/layout/vProcess5"/>
    <dgm:cxn modelId="{51D5CA45-82B7-40BB-A674-8A53709A4B51}" type="presParOf" srcId="{DCAA5FC9-4031-48C8-BEBE-BF427FC0ABAE}" destId="{5172AEC2-4E39-4896-91A6-D8E202071744}" srcOrd="8" destOrd="0" presId="urn:microsoft.com/office/officeart/2005/8/layout/vProcess5"/>
    <dgm:cxn modelId="{B5F50C10-D4B6-4331-BC5C-EEBF526996E7}" type="presParOf" srcId="{DCAA5FC9-4031-48C8-BEBE-BF427FC0ABAE}" destId="{3627175D-400C-4CF6-B1C8-CD9979143400}" srcOrd="9" destOrd="0" presId="urn:microsoft.com/office/officeart/2005/8/layout/vProcess5"/>
    <dgm:cxn modelId="{DB96AC1E-269C-40AF-BD00-2BE85DE9B3B6}" type="presParOf" srcId="{DCAA5FC9-4031-48C8-BEBE-BF427FC0ABAE}" destId="{6A522D35-7422-4585-A5D6-C811FF697B40}" srcOrd="10" destOrd="0" presId="urn:microsoft.com/office/officeart/2005/8/layout/vProcess5"/>
    <dgm:cxn modelId="{28B63B98-D33A-4653-BB01-6FCAB69B4D0D}" type="presParOf" srcId="{DCAA5FC9-4031-48C8-BEBE-BF427FC0ABAE}" destId="{5E339E4A-1540-472F-9CAC-89C8CE7B377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BBE1C1-A61F-44E9-A2DF-819CCAAFE3D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C77CF3-4CC2-4AC5-950C-11D930BFB7AD}">
      <dgm:prSet custT="1"/>
      <dgm:spPr/>
      <dgm:t>
        <a:bodyPr/>
        <a:lstStyle/>
        <a:p>
          <a:pPr rtl="0"/>
          <a:r>
            <a:rPr lang="en-GB" sz="2000" dirty="0" err="1" smtClean="0">
              <a:latin typeface="PT Sans"/>
            </a:rPr>
            <a:t>este</a:t>
          </a:r>
          <a:r>
            <a:rPr lang="en-GB" sz="2000" dirty="0" smtClean="0">
              <a:latin typeface="PT Sans"/>
            </a:rPr>
            <a:t> </a:t>
          </a:r>
          <a:r>
            <a:rPr lang="en-GB" sz="2000" dirty="0" err="1" smtClean="0">
              <a:latin typeface="PT Sans"/>
            </a:rPr>
            <a:t>unic</a:t>
          </a:r>
          <a:r>
            <a:rPr lang="en-GB" sz="2000" dirty="0" smtClean="0">
              <a:latin typeface="PT Sans"/>
            </a:rPr>
            <a:t> </a:t>
          </a:r>
          <a:r>
            <a:rPr lang="fr-FR" sz="2000" dirty="0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î</a:t>
          </a:r>
          <a:r>
            <a:rPr lang="en-GB" sz="2000" dirty="0" smtClean="0">
              <a:latin typeface="PT Sans"/>
            </a:rPr>
            <a:t>n </a:t>
          </a:r>
          <a:r>
            <a:rPr lang="en-GB" sz="2000" dirty="0" err="1" smtClean="0">
              <a:latin typeface="PT Sans"/>
            </a:rPr>
            <a:t>cadrul</a:t>
          </a:r>
          <a:r>
            <a:rPr lang="en-GB" sz="2000" dirty="0" smtClean="0">
              <a:latin typeface="PT Sans"/>
            </a:rPr>
            <a:t> </a:t>
          </a:r>
          <a:r>
            <a:rPr lang="en-GB" sz="2000" dirty="0" err="1" smtClean="0">
              <a:latin typeface="PT Sans"/>
            </a:rPr>
            <a:t>unei</a:t>
          </a:r>
          <a:r>
            <a:rPr lang="en-GB" sz="2000" dirty="0" smtClean="0">
              <a:latin typeface="PT Sans"/>
            </a:rPr>
            <a:t> scheme </a:t>
          </a:r>
          <a:r>
            <a:rPr lang="en-GB" sz="2000" dirty="0" err="1" smtClean="0">
              <a:latin typeface="PT Sans"/>
            </a:rPr>
            <a:t>logice</a:t>
          </a:r>
          <a:endParaRPr lang="en-US" sz="2000" dirty="0">
            <a:latin typeface="PT Sans"/>
          </a:endParaRPr>
        </a:p>
      </dgm:t>
    </dgm:pt>
    <dgm:pt modelId="{4EA51D67-D1C6-4B18-9DD1-B331E36A53C1}" type="parTrans" cxnId="{EE097DF6-F855-4FCB-B6DD-1A0D668F1D78}">
      <dgm:prSet/>
      <dgm:spPr/>
      <dgm:t>
        <a:bodyPr/>
        <a:lstStyle/>
        <a:p>
          <a:endParaRPr lang="en-US" sz="2000">
            <a:latin typeface="PT Sans"/>
          </a:endParaRPr>
        </a:p>
      </dgm:t>
    </dgm:pt>
    <dgm:pt modelId="{BAF4280E-3176-4044-8159-337349C2A962}" type="sibTrans" cxnId="{EE097DF6-F855-4FCB-B6DD-1A0D668F1D78}">
      <dgm:prSet custT="1"/>
      <dgm:spPr/>
      <dgm:t>
        <a:bodyPr/>
        <a:lstStyle/>
        <a:p>
          <a:endParaRPr lang="en-US" sz="2000">
            <a:latin typeface="PT Sans"/>
          </a:endParaRPr>
        </a:p>
      </dgm:t>
    </dgm:pt>
    <dgm:pt modelId="{2BA49FA3-12BB-4B3F-8777-9EF91CB5C1C1}">
      <dgm:prSet custT="1"/>
      <dgm:spPr/>
      <dgm:t>
        <a:bodyPr/>
        <a:lstStyle/>
        <a:p>
          <a:pPr rtl="0"/>
          <a:r>
            <a:rPr lang="en-GB" sz="2000" dirty="0" err="1" smtClean="0">
              <a:latin typeface="PT Sans"/>
            </a:rPr>
            <a:t>trebuie</a:t>
          </a:r>
          <a:r>
            <a:rPr lang="en-GB" sz="2000" dirty="0" smtClean="0">
              <a:latin typeface="PT Sans"/>
            </a:rPr>
            <a:t> </a:t>
          </a:r>
          <a:r>
            <a:rPr lang="en-GB" sz="2000" dirty="0" err="1" smtClean="0">
              <a:latin typeface="PT Sans"/>
            </a:rPr>
            <a:t>atins</a:t>
          </a:r>
          <a:r>
            <a:rPr lang="en-GB" sz="2000" dirty="0" smtClean="0">
              <a:latin typeface="PT Sans"/>
            </a:rPr>
            <a:t> </a:t>
          </a:r>
          <a:r>
            <a:rPr lang="fr-FR" sz="2000" dirty="0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î</a:t>
          </a:r>
          <a:r>
            <a:rPr lang="en-GB" sz="2000" dirty="0" err="1" smtClean="0">
              <a:latin typeface="PT Sans"/>
            </a:rPr>
            <a:t>ntr</a:t>
          </a:r>
          <a:r>
            <a:rPr lang="en-GB" sz="2000" dirty="0" smtClean="0">
              <a:latin typeface="PT Sans"/>
            </a:rPr>
            <a:t>-un </a:t>
          </a:r>
          <a:r>
            <a:rPr lang="en-GB" sz="2000" dirty="0" err="1" smtClean="0">
              <a:latin typeface="PT Sans"/>
            </a:rPr>
            <a:t>num</a:t>
          </a:r>
          <a:r>
            <a:rPr lang="fr-FR" sz="2000" b="0" dirty="0" err="1" smtClean="0">
              <a:latin typeface="PT Sans"/>
            </a:rPr>
            <a:t>ăr</a:t>
          </a:r>
          <a:r>
            <a:rPr lang="fr-FR" sz="2000" b="1" dirty="0" smtClean="0">
              <a:latin typeface="PT Sans"/>
            </a:rPr>
            <a:t> </a:t>
          </a:r>
          <a:r>
            <a:rPr lang="en-GB" sz="2000" dirty="0" smtClean="0">
              <a:latin typeface="PT Sans"/>
            </a:rPr>
            <a:t> </a:t>
          </a:r>
          <a:r>
            <a:rPr lang="en-GB" sz="2000" dirty="0" err="1" smtClean="0">
              <a:latin typeface="PT Sans"/>
            </a:rPr>
            <a:t>finit</a:t>
          </a:r>
          <a:r>
            <a:rPr lang="en-GB" sz="2000" dirty="0" smtClean="0">
              <a:latin typeface="PT Sans"/>
            </a:rPr>
            <a:t> de </a:t>
          </a:r>
          <a:r>
            <a:rPr lang="en-GB" sz="2000" dirty="0" err="1" smtClean="0">
              <a:latin typeface="PT Sans"/>
            </a:rPr>
            <a:t>pa</a:t>
          </a:r>
          <a:r>
            <a:rPr lang="en-GB" sz="2000" dirty="0" err="1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ş</a:t>
          </a:r>
          <a:r>
            <a:rPr lang="en-GB" sz="2000" dirty="0" err="1" smtClean="0">
              <a:latin typeface="PT Sans"/>
            </a:rPr>
            <a:t>i</a:t>
          </a:r>
          <a:endParaRPr lang="en-US" sz="2000" dirty="0">
            <a:latin typeface="PT Sans"/>
          </a:endParaRPr>
        </a:p>
      </dgm:t>
    </dgm:pt>
    <dgm:pt modelId="{98A43836-DEB4-4D95-A308-6D6EC314D7F2}" type="parTrans" cxnId="{04E4ABAF-0598-48BE-965C-8B2D5C71B164}">
      <dgm:prSet/>
      <dgm:spPr/>
      <dgm:t>
        <a:bodyPr/>
        <a:lstStyle/>
        <a:p>
          <a:endParaRPr lang="en-US" sz="2000">
            <a:latin typeface="PT Sans"/>
          </a:endParaRPr>
        </a:p>
      </dgm:t>
    </dgm:pt>
    <dgm:pt modelId="{84F7B054-0D18-41DA-8F70-01559A467F77}" type="sibTrans" cxnId="{04E4ABAF-0598-48BE-965C-8B2D5C71B164}">
      <dgm:prSet/>
      <dgm:spPr/>
      <dgm:t>
        <a:bodyPr/>
        <a:lstStyle/>
        <a:p>
          <a:endParaRPr lang="en-US" sz="2000">
            <a:latin typeface="PT Sans"/>
          </a:endParaRPr>
        </a:p>
      </dgm:t>
    </dgm:pt>
    <dgm:pt modelId="{E16F335C-6496-4014-AB90-19EAF5F915F5}" type="pres">
      <dgm:prSet presAssocID="{FABBE1C1-A61F-44E9-A2DF-819CCAAFE3D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FDE82E-5E35-4BF7-B91F-942AC334DF89}" type="pres">
      <dgm:prSet presAssocID="{FABBE1C1-A61F-44E9-A2DF-819CCAAFE3D5}" presName="dummyMaxCanvas" presStyleCnt="0">
        <dgm:presLayoutVars/>
      </dgm:prSet>
      <dgm:spPr/>
    </dgm:pt>
    <dgm:pt modelId="{85832A6E-6330-41CB-8843-9B1D4E91D786}" type="pres">
      <dgm:prSet presAssocID="{FABBE1C1-A61F-44E9-A2DF-819CCAAFE3D5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60D6F-72A8-4F11-B8F4-E79584652181}" type="pres">
      <dgm:prSet presAssocID="{FABBE1C1-A61F-44E9-A2DF-819CCAAFE3D5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9500F-7961-4E20-9AB0-23F4E7B8D95E}" type="pres">
      <dgm:prSet presAssocID="{FABBE1C1-A61F-44E9-A2DF-819CCAAFE3D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2D35C-4947-4169-9121-64F3EC8F9D44}" type="pres">
      <dgm:prSet presAssocID="{FABBE1C1-A61F-44E9-A2DF-819CCAAFE3D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1C4A9-D72D-4F37-9F7C-77B3E05160F8}" type="pres">
      <dgm:prSet presAssocID="{FABBE1C1-A61F-44E9-A2DF-819CCAAFE3D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773C3-C464-4F77-87C4-18B7C70B21A4}" type="presOf" srcId="{2BA49FA3-12BB-4B3F-8777-9EF91CB5C1C1}" destId="{F7960D6F-72A8-4F11-B8F4-E79584652181}" srcOrd="0" destOrd="0" presId="urn:microsoft.com/office/officeart/2005/8/layout/vProcess5"/>
    <dgm:cxn modelId="{C6328773-6078-43F2-AFAD-44CC430E770C}" type="presOf" srcId="{2BA49FA3-12BB-4B3F-8777-9EF91CB5C1C1}" destId="{EDC1C4A9-D72D-4F37-9F7C-77B3E05160F8}" srcOrd="1" destOrd="0" presId="urn:microsoft.com/office/officeart/2005/8/layout/vProcess5"/>
    <dgm:cxn modelId="{A3CF7A8B-6422-4452-8D63-700EC657C612}" type="presOf" srcId="{BAF4280E-3176-4044-8159-337349C2A962}" destId="{D3C9500F-7961-4E20-9AB0-23F4E7B8D95E}" srcOrd="0" destOrd="0" presId="urn:microsoft.com/office/officeart/2005/8/layout/vProcess5"/>
    <dgm:cxn modelId="{17BBF4E1-60D7-4BDB-9761-1AE9083BE62D}" type="presOf" srcId="{FABBE1C1-A61F-44E9-A2DF-819CCAAFE3D5}" destId="{E16F335C-6496-4014-AB90-19EAF5F915F5}" srcOrd="0" destOrd="0" presId="urn:microsoft.com/office/officeart/2005/8/layout/vProcess5"/>
    <dgm:cxn modelId="{EE097DF6-F855-4FCB-B6DD-1A0D668F1D78}" srcId="{FABBE1C1-A61F-44E9-A2DF-819CCAAFE3D5}" destId="{7CC77CF3-4CC2-4AC5-950C-11D930BFB7AD}" srcOrd="0" destOrd="0" parTransId="{4EA51D67-D1C6-4B18-9DD1-B331E36A53C1}" sibTransId="{BAF4280E-3176-4044-8159-337349C2A962}"/>
    <dgm:cxn modelId="{04E4ABAF-0598-48BE-965C-8B2D5C71B164}" srcId="{FABBE1C1-A61F-44E9-A2DF-819CCAAFE3D5}" destId="{2BA49FA3-12BB-4B3F-8777-9EF91CB5C1C1}" srcOrd="1" destOrd="0" parTransId="{98A43836-DEB4-4D95-A308-6D6EC314D7F2}" sibTransId="{84F7B054-0D18-41DA-8F70-01559A467F77}"/>
    <dgm:cxn modelId="{0B66335C-DA95-4866-9B91-17602487DF76}" type="presOf" srcId="{7CC77CF3-4CC2-4AC5-950C-11D930BFB7AD}" destId="{85832A6E-6330-41CB-8843-9B1D4E91D786}" srcOrd="0" destOrd="0" presId="urn:microsoft.com/office/officeart/2005/8/layout/vProcess5"/>
    <dgm:cxn modelId="{B18BC5CA-4EA4-4443-B98E-737DECF31F5C}" type="presOf" srcId="{7CC77CF3-4CC2-4AC5-950C-11D930BFB7AD}" destId="{A1A2D35C-4947-4169-9121-64F3EC8F9D44}" srcOrd="1" destOrd="0" presId="urn:microsoft.com/office/officeart/2005/8/layout/vProcess5"/>
    <dgm:cxn modelId="{5B4113CF-6A33-4833-A32F-2275FF1EAA55}" type="presParOf" srcId="{E16F335C-6496-4014-AB90-19EAF5F915F5}" destId="{C2FDE82E-5E35-4BF7-B91F-942AC334DF89}" srcOrd="0" destOrd="0" presId="urn:microsoft.com/office/officeart/2005/8/layout/vProcess5"/>
    <dgm:cxn modelId="{D9C68924-76A3-4B20-8B38-05E5031D13B9}" type="presParOf" srcId="{E16F335C-6496-4014-AB90-19EAF5F915F5}" destId="{85832A6E-6330-41CB-8843-9B1D4E91D786}" srcOrd="1" destOrd="0" presId="urn:microsoft.com/office/officeart/2005/8/layout/vProcess5"/>
    <dgm:cxn modelId="{FDD43DC1-CDDB-4C65-8404-9611DDFE7362}" type="presParOf" srcId="{E16F335C-6496-4014-AB90-19EAF5F915F5}" destId="{F7960D6F-72A8-4F11-B8F4-E79584652181}" srcOrd="2" destOrd="0" presId="urn:microsoft.com/office/officeart/2005/8/layout/vProcess5"/>
    <dgm:cxn modelId="{E0A4EC3B-4CC7-4CD3-9903-5BA5CCD3B6F5}" type="presParOf" srcId="{E16F335C-6496-4014-AB90-19EAF5F915F5}" destId="{D3C9500F-7961-4E20-9AB0-23F4E7B8D95E}" srcOrd="3" destOrd="0" presId="urn:microsoft.com/office/officeart/2005/8/layout/vProcess5"/>
    <dgm:cxn modelId="{EB01A613-CD86-4600-8943-683FCB3CD633}" type="presParOf" srcId="{E16F335C-6496-4014-AB90-19EAF5F915F5}" destId="{A1A2D35C-4947-4169-9121-64F3EC8F9D44}" srcOrd="4" destOrd="0" presId="urn:microsoft.com/office/officeart/2005/8/layout/vProcess5"/>
    <dgm:cxn modelId="{4BCDFFBC-5252-44A0-A6B1-CF6B38EC2E3E}" type="presParOf" srcId="{E16F335C-6496-4014-AB90-19EAF5F915F5}" destId="{EDC1C4A9-D72D-4F37-9F7C-77B3E05160F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88B181-77FC-4CB6-AD71-C19758C9B2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A272C6-0025-4306-B3E4-2F059AA5DC4A}">
      <dgm:prSet custT="1"/>
      <dgm:spPr/>
      <dgm:t>
        <a:bodyPr/>
        <a:lstStyle/>
        <a:p>
          <a:r>
            <a:rPr lang="en-GB" sz="2000" dirty="0">
              <a:latin typeface="PT Sans"/>
            </a:rPr>
            <a:t>se </a:t>
          </a:r>
          <a:r>
            <a:rPr lang="en-GB" sz="2000" dirty="0" err="1">
              <a:latin typeface="PT Sans"/>
            </a:rPr>
            <a:t>mai</a:t>
          </a:r>
          <a:r>
            <a:rPr lang="en-GB" sz="2000" dirty="0">
              <a:latin typeface="PT Sans"/>
            </a:rPr>
            <a:t> </a:t>
          </a:r>
          <a:r>
            <a:rPr lang="en-GB" sz="2000" dirty="0" err="1" smtClean="0">
              <a:latin typeface="PT Sans"/>
            </a:rPr>
            <a:t>nume</a:t>
          </a:r>
          <a:r>
            <a:rPr lang="en-GB" sz="2000" dirty="0" err="1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ş</a:t>
          </a:r>
          <a:r>
            <a:rPr lang="en-GB" sz="2000" dirty="0" err="1" smtClean="0">
              <a:latin typeface="PT Sans"/>
            </a:rPr>
            <a:t>te</a:t>
          </a:r>
          <a:r>
            <a:rPr lang="en-GB" sz="2000" dirty="0" smtClean="0">
              <a:latin typeface="PT Sans"/>
            </a:rPr>
            <a:t> </a:t>
          </a:r>
          <a:r>
            <a:rPr lang="en-GB" sz="2000" dirty="0" err="1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ş</a:t>
          </a:r>
          <a:r>
            <a:rPr lang="en-GB" sz="2000" dirty="0" err="1" smtClean="0">
              <a:latin typeface="PT Sans"/>
            </a:rPr>
            <a:t>i</a:t>
          </a:r>
          <a:r>
            <a:rPr lang="en-GB" sz="2000" dirty="0" smtClean="0">
              <a:latin typeface="PT Sans"/>
            </a:rPr>
            <a:t> </a:t>
          </a:r>
          <a:r>
            <a:rPr lang="en-GB" sz="2000" dirty="0">
              <a:latin typeface="PT Sans"/>
            </a:rPr>
            <a:t>bloc de </a:t>
          </a:r>
          <a:r>
            <a:rPr lang="en-GB" sz="2000" dirty="0" err="1">
              <a:latin typeface="PT Sans"/>
            </a:rPr>
            <a:t>citire</a:t>
          </a:r>
          <a:endParaRPr lang="en-US" sz="2000" dirty="0">
            <a:latin typeface="PT Sans"/>
          </a:endParaRPr>
        </a:p>
      </dgm:t>
    </dgm:pt>
    <dgm:pt modelId="{86CA3025-9353-4506-8F80-A0409DE5D560}" type="parTrans" cxnId="{E9E0D908-506C-491E-8CDF-E88B80D16F6C}">
      <dgm:prSet/>
      <dgm:spPr/>
      <dgm:t>
        <a:bodyPr/>
        <a:lstStyle/>
        <a:p>
          <a:endParaRPr lang="en-US" sz="2000">
            <a:latin typeface="PT Sans"/>
          </a:endParaRPr>
        </a:p>
      </dgm:t>
    </dgm:pt>
    <dgm:pt modelId="{771DB241-5C9A-4A12-BB4F-5D826220058F}" type="sibTrans" cxnId="{E9E0D908-506C-491E-8CDF-E88B80D16F6C}">
      <dgm:prSet/>
      <dgm:spPr/>
      <dgm:t>
        <a:bodyPr/>
        <a:lstStyle/>
        <a:p>
          <a:endParaRPr lang="en-US" sz="2000">
            <a:latin typeface="PT Sans"/>
          </a:endParaRPr>
        </a:p>
      </dgm:t>
    </dgm:pt>
    <dgm:pt modelId="{CF767F0D-1B52-4C25-B344-9153CD185601}">
      <dgm:prSet custT="1"/>
      <dgm:spPr/>
      <dgm:t>
        <a:bodyPr/>
        <a:lstStyle/>
        <a:p>
          <a:r>
            <a:rPr lang="en-GB" sz="2000" dirty="0" err="1" smtClean="0">
              <a:latin typeface="PT Sans"/>
            </a:rPr>
            <a:t>cite</a:t>
          </a:r>
          <a:r>
            <a:rPr lang="en-GB" sz="2000" dirty="0" err="1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ş</a:t>
          </a:r>
          <a:r>
            <a:rPr lang="en-GB" sz="2000" dirty="0" err="1" smtClean="0">
              <a:latin typeface="PT Sans"/>
            </a:rPr>
            <a:t>te</a:t>
          </a:r>
          <a:r>
            <a:rPr lang="en-GB" sz="2000" dirty="0" smtClean="0">
              <a:latin typeface="PT Sans"/>
            </a:rPr>
            <a:t> </a:t>
          </a:r>
          <a:r>
            <a:rPr lang="en-GB" sz="2000" dirty="0">
              <a:latin typeface="PT Sans"/>
            </a:rPr>
            <a:t>de la </a:t>
          </a:r>
          <a:r>
            <a:rPr lang="en-GB" sz="2000" dirty="0" err="1" smtClean="0">
              <a:latin typeface="PT Sans"/>
            </a:rPr>
            <a:t>tastatur</a:t>
          </a:r>
          <a:r>
            <a:rPr lang="fr-FR" sz="2000" b="0" dirty="0" smtClean="0">
              <a:latin typeface="PT Sans"/>
            </a:rPr>
            <a:t>ă</a:t>
          </a:r>
          <a:r>
            <a:rPr lang="en-GB" sz="2000" dirty="0" smtClean="0">
              <a:latin typeface="PT Sans"/>
            </a:rPr>
            <a:t> </a:t>
          </a:r>
          <a:r>
            <a:rPr lang="en-GB" sz="2000" dirty="0" err="1">
              <a:latin typeface="PT Sans"/>
            </a:rPr>
            <a:t>valori</a:t>
          </a:r>
          <a:r>
            <a:rPr lang="en-GB" sz="2000" dirty="0">
              <a:latin typeface="PT Sans"/>
            </a:rPr>
            <a:t> pe care le </a:t>
          </a:r>
          <a:r>
            <a:rPr lang="en-GB" sz="2000" dirty="0" err="1" smtClean="0">
              <a:latin typeface="PT Sans"/>
            </a:rPr>
            <a:t>stocheaz</a:t>
          </a:r>
          <a:r>
            <a:rPr lang="fr-FR" sz="2000" b="0" dirty="0" smtClean="0">
              <a:latin typeface="PT Sans"/>
            </a:rPr>
            <a:t>ă</a:t>
          </a:r>
          <a:r>
            <a:rPr lang="en-GB" sz="2000" dirty="0" smtClean="0">
              <a:latin typeface="PT Sans"/>
            </a:rPr>
            <a:t> </a:t>
          </a:r>
          <a:r>
            <a:rPr lang="fr-FR" sz="2000" dirty="0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î</a:t>
          </a:r>
          <a:r>
            <a:rPr lang="en-GB" sz="2000" dirty="0" smtClean="0">
              <a:latin typeface="PT Sans"/>
            </a:rPr>
            <a:t>n </a:t>
          </a:r>
          <a:r>
            <a:rPr lang="en-GB" sz="2000" dirty="0" err="1">
              <a:latin typeface="PT Sans"/>
            </a:rPr>
            <a:t>variabile</a:t>
          </a:r>
          <a:endParaRPr lang="en-US" sz="2000" dirty="0">
            <a:latin typeface="PT Sans"/>
          </a:endParaRPr>
        </a:p>
      </dgm:t>
    </dgm:pt>
    <dgm:pt modelId="{86A5A1E0-8889-4D21-8147-432043F559FE}" type="parTrans" cxnId="{25028BD7-3E06-4AA2-ABFC-4E9DDEDA96CD}">
      <dgm:prSet/>
      <dgm:spPr/>
      <dgm:t>
        <a:bodyPr/>
        <a:lstStyle/>
        <a:p>
          <a:endParaRPr lang="en-US" sz="2000">
            <a:latin typeface="PT Sans"/>
          </a:endParaRPr>
        </a:p>
      </dgm:t>
    </dgm:pt>
    <dgm:pt modelId="{5ED976F6-C786-4761-801E-063C9CB90491}" type="sibTrans" cxnId="{25028BD7-3E06-4AA2-ABFC-4E9DDEDA96CD}">
      <dgm:prSet/>
      <dgm:spPr/>
      <dgm:t>
        <a:bodyPr/>
        <a:lstStyle/>
        <a:p>
          <a:endParaRPr lang="en-US" sz="2000">
            <a:latin typeface="PT Sans"/>
          </a:endParaRPr>
        </a:p>
      </dgm:t>
    </dgm:pt>
    <dgm:pt modelId="{B9502443-254F-46B7-A886-BA6F6176BAEC}">
      <dgm:prSet custT="1"/>
      <dgm:spPr/>
      <dgm:t>
        <a:bodyPr/>
        <a:lstStyle/>
        <a:p>
          <a:r>
            <a:rPr lang="en-GB" sz="2000" dirty="0" err="1">
              <a:latin typeface="PT Sans"/>
            </a:rPr>
            <a:t>este</a:t>
          </a:r>
          <a:r>
            <a:rPr lang="en-GB" sz="2000" dirty="0">
              <a:latin typeface="PT Sans"/>
            </a:rPr>
            <a:t> </a:t>
          </a:r>
          <a:r>
            <a:rPr lang="en-GB" sz="2000" dirty="0" err="1">
              <a:latin typeface="PT Sans"/>
            </a:rPr>
            <a:t>simbolizat</a:t>
          </a:r>
          <a:r>
            <a:rPr lang="en-GB" sz="2000" dirty="0">
              <a:latin typeface="PT Sans"/>
            </a:rPr>
            <a:t> </a:t>
          </a:r>
          <a:r>
            <a:rPr lang="en-GB" sz="2000" dirty="0" err="1">
              <a:latin typeface="PT Sans"/>
            </a:rPr>
            <a:t>printr</a:t>
          </a:r>
          <a:r>
            <a:rPr lang="en-GB" sz="2000" dirty="0">
              <a:latin typeface="PT Sans"/>
            </a:rPr>
            <a:t>-un </a:t>
          </a:r>
          <a:r>
            <a:rPr lang="en-GB" sz="2000" dirty="0" err="1">
              <a:latin typeface="PT Sans"/>
            </a:rPr>
            <a:t>trapez</a:t>
          </a:r>
          <a:r>
            <a:rPr lang="en-GB" sz="2000" dirty="0">
              <a:latin typeface="PT Sans"/>
            </a:rPr>
            <a:t> cu </a:t>
          </a:r>
          <a:r>
            <a:rPr lang="en-GB" sz="2000" dirty="0" err="1">
              <a:latin typeface="PT Sans"/>
            </a:rPr>
            <a:t>baza</a:t>
          </a:r>
          <a:r>
            <a:rPr lang="en-GB" sz="2000" dirty="0">
              <a:latin typeface="PT Sans"/>
            </a:rPr>
            <a:t> mare </a:t>
          </a:r>
          <a:r>
            <a:rPr lang="en-GB" sz="2000" dirty="0" smtClean="0">
              <a:latin typeface="PT Sans"/>
            </a:rPr>
            <a:t>sus </a:t>
          </a:r>
          <a:r>
            <a:rPr lang="en-GB" sz="2000" dirty="0" err="1" smtClean="0">
              <a:latin typeface="PT Sans"/>
            </a:rPr>
            <a:t>sau</a:t>
          </a:r>
          <a:r>
            <a:rPr lang="en-GB" sz="2000" dirty="0" smtClean="0">
              <a:latin typeface="PT Sans"/>
            </a:rPr>
            <a:t> un </a:t>
          </a:r>
          <a:r>
            <a:rPr lang="en-GB" sz="2000" dirty="0" err="1" smtClean="0">
              <a:latin typeface="PT Sans"/>
            </a:rPr>
            <a:t>paralelogram</a:t>
          </a:r>
          <a:endParaRPr lang="en-US" sz="2000" dirty="0">
            <a:latin typeface="PT Sans"/>
          </a:endParaRPr>
        </a:p>
      </dgm:t>
    </dgm:pt>
    <dgm:pt modelId="{99048304-D94F-4C9F-8F56-6D0E6B22E1AF}" type="parTrans" cxnId="{9460066A-0710-4B96-9014-A574970E3E77}">
      <dgm:prSet/>
      <dgm:spPr/>
      <dgm:t>
        <a:bodyPr/>
        <a:lstStyle/>
        <a:p>
          <a:endParaRPr lang="en-US" sz="2000">
            <a:latin typeface="PT Sans"/>
          </a:endParaRPr>
        </a:p>
      </dgm:t>
    </dgm:pt>
    <dgm:pt modelId="{757C69E5-B574-4F33-A70C-D37BDBEE0A6F}" type="sibTrans" cxnId="{9460066A-0710-4B96-9014-A574970E3E77}">
      <dgm:prSet/>
      <dgm:spPr/>
      <dgm:t>
        <a:bodyPr/>
        <a:lstStyle/>
        <a:p>
          <a:endParaRPr lang="en-US" sz="2000">
            <a:latin typeface="PT Sans"/>
          </a:endParaRPr>
        </a:p>
      </dgm:t>
    </dgm:pt>
    <dgm:pt modelId="{24FBAD5C-4B53-4F87-B644-507F9691F86F}" type="pres">
      <dgm:prSet presAssocID="{2188B181-77FC-4CB6-AD71-C19758C9B2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05C0CC-0C28-458A-9C33-85230770242C}" type="pres">
      <dgm:prSet presAssocID="{71A272C6-0025-4306-B3E4-2F059AA5DC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78325-2B72-4594-B7AB-3E7B0510CF74}" type="pres">
      <dgm:prSet presAssocID="{771DB241-5C9A-4A12-BB4F-5D826220058F}" presName="spacer" presStyleCnt="0"/>
      <dgm:spPr/>
    </dgm:pt>
    <dgm:pt modelId="{7A45CAC7-656A-43C6-95FB-9A93F452E571}" type="pres">
      <dgm:prSet presAssocID="{CF767F0D-1B52-4C25-B344-9153CD1856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99C7C-CA7B-47BD-B135-BCE4F667C86A}" type="pres">
      <dgm:prSet presAssocID="{5ED976F6-C786-4761-801E-063C9CB90491}" presName="spacer" presStyleCnt="0"/>
      <dgm:spPr/>
    </dgm:pt>
    <dgm:pt modelId="{1FC65D41-70C0-4EA5-85AA-DAF30171C175}" type="pres">
      <dgm:prSet presAssocID="{B9502443-254F-46B7-A886-BA6F6176BA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60066A-0710-4B96-9014-A574970E3E77}" srcId="{2188B181-77FC-4CB6-AD71-C19758C9B296}" destId="{B9502443-254F-46B7-A886-BA6F6176BAEC}" srcOrd="2" destOrd="0" parTransId="{99048304-D94F-4C9F-8F56-6D0E6B22E1AF}" sibTransId="{757C69E5-B574-4F33-A70C-D37BDBEE0A6F}"/>
    <dgm:cxn modelId="{ABFF09B6-CE89-446E-B50B-7828FEE7E6FB}" type="presOf" srcId="{CF767F0D-1B52-4C25-B344-9153CD185601}" destId="{7A45CAC7-656A-43C6-95FB-9A93F452E571}" srcOrd="0" destOrd="0" presId="urn:microsoft.com/office/officeart/2005/8/layout/vList2"/>
    <dgm:cxn modelId="{0E2D3080-09D4-45D8-A282-60D3C81644B5}" type="presOf" srcId="{B9502443-254F-46B7-A886-BA6F6176BAEC}" destId="{1FC65D41-70C0-4EA5-85AA-DAF30171C175}" srcOrd="0" destOrd="0" presId="urn:microsoft.com/office/officeart/2005/8/layout/vList2"/>
    <dgm:cxn modelId="{E9E0D908-506C-491E-8CDF-E88B80D16F6C}" srcId="{2188B181-77FC-4CB6-AD71-C19758C9B296}" destId="{71A272C6-0025-4306-B3E4-2F059AA5DC4A}" srcOrd="0" destOrd="0" parTransId="{86CA3025-9353-4506-8F80-A0409DE5D560}" sibTransId="{771DB241-5C9A-4A12-BB4F-5D826220058F}"/>
    <dgm:cxn modelId="{25028BD7-3E06-4AA2-ABFC-4E9DDEDA96CD}" srcId="{2188B181-77FC-4CB6-AD71-C19758C9B296}" destId="{CF767F0D-1B52-4C25-B344-9153CD185601}" srcOrd="1" destOrd="0" parTransId="{86A5A1E0-8889-4D21-8147-432043F559FE}" sibTransId="{5ED976F6-C786-4761-801E-063C9CB90491}"/>
    <dgm:cxn modelId="{8D43209C-D63D-4AA6-8C7C-E086015FE330}" type="presOf" srcId="{71A272C6-0025-4306-B3E4-2F059AA5DC4A}" destId="{4705C0CC-0C28-458A-9C33-85230770242C}" srcOrd="0" destOrd="0" presId="urn:microsoft.com/office/officeart/2005/8/layout/vList2"/>
    <dgm:cxn modelId="{13C19609-2B61-4F00-B0EE-C95EA4E7E73D}" type="presOf" srcId="{2188B181-77FC-4CB6-AD71-C19758C9B296}" destId="{24FBAD5C-4B53-4F87-B644-507F9691F86F}" srcOrd="0" destOrd="0" presId="urn:microsoft.com/office/officeart/2005/8/layout/vList2"/>
    <dgm:cxn modelId="{259251DE-8DFF-4F60-B0EE-8075F4D85F3D}" type="presParOf" srcId="{24FBAD5C-4B53-4F87-B644-507F9691F86F}" destId="{4705C0CC-0C28-458A-9C33-85230770242C}" srcOrd="0" destOrd="0" presId="urn:microsoft.com/office/officeart/2005/8/layout/vList2"/>
    <dgm:cxn modelId="{BE3B631E-0252-44C6-B102-A698B2CBC8FA}" type="presParOf" srcId="{24FBAD5C-4B53-4F87-B644-507F9691F86F}" destId="{D3578325-2B72-4594-B7AB-3E7B0510CF74}" srcOrd="1" destOrd="0" presId="urn:microsoft.com/office/officeart/2005/8/layout/vList2"/>
    <dgm:cxn modelId="{19C189F6-72CE-4923-8AA5-851FA86224A9}" type="presParOf" srcId="{24FBAD5C-4B53-4F87-B644-507F9691F86F}" destId="{7A45CAC7-656A-43C6-95FB-9A93F452E571}" srcOrd="2" destOrd="0" presId="urn:microsoft.com/office/officeart/2005/8/layout/vList2"/>
    <dgm:cxn modelId="{3C229CC5-4420-4E51-9455-9F6E11949F7F}" type="presParOf" srcId="{24FBAD5C-4B53-4F87-B644-507F9691F86F}" destId="{16399C7C-CA7B-47BD-B135-BCE4F667C86A}" srcOrd="3" destOrd="0" presId="urn:microsoft.com/office/officeart/2005/8/layout/vList2"/>
    <dgm:cxn modelId="{4E25BA06-0A6B-4365-B8EA-5F364416A7E7}" type="presParOf" srcId="{24FBAD5C-4B53-4F87-B644-507F9691F86F}" destId="{1FC65D41-70C0-4EA5-85AA-DAF30171C1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5BA71-6DDE-483F-BCA1-C92EA5EBFFD7}">
      <dsp:nvSpPr>
        <dsp:cNvPr id="0" name=""/>
        <dsp:cNvSpPr/>
      </dsp:nvSpPr>
      <dsp:spPr>
        <a:xfrm rot="10800000">
          <a:off x="879440" y="239"/>
          <a:ext cx="2740748" cy="75640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5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/>
            <a:t>Blocul</a:t>
          </a:r>
          <a:r>
            <a:rPr lang="fr-FR" sz="2000" b="1" kern="1200" dirty="0" smtClean="0"/>
            <a:t> de </a:t>
          </a:r>
          <a:r>
            <a:rPr lang="fr-FR" sz="2000" b="1" kern="1200" dirty="0" err="1" smtClean="0"/>
            <a:t>start</a:t>
          </a:r>
          <a:endParaRPr lang="en-US" sz="2000" b="1" kern="1200" dirty="0"/>
        </a:p>
      </dsp:txBody>
      <dsp:txXfrm rot="10800000">
        <a:off x="1068541" y="239"/>
        <a:ext cx="2551647" cy="756406"/>
      </dsp:txXfrm>
    </dsp:sp>
    <dsp:sp modelId="{57210A95-DB6F-4FEB-BAA6-28A8CA4AE967}">
      <dsp:nvSpPr>
        <dsp:cNvPr id="0" name=""/>
        <dsp:cNvSpPr/>
      </dsp:nvSpPr>
      <dsp:spPr>
        <a:xfrm>
          <a:off x="501237" y="239"/>
          <a:ext cx="756406" cy="75640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3FD81-C9DE-4E36-A703-F3ABEAE4BBA1}">
      <dsp:nvSpPr>
        <dsp:cNvPr id="0" name=""/>
        <dsp:cNvSpPr/>
      </dsp:nvSpPr>
      <dsp:spPr>
        <a:xfrm rot="10800000">
          <a:off x="879440" y="982438"/>
          <a:ext cx="2740748" cy="75640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5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smtClean="0"/>
            <a:t>Blocul de stop</a:t>
          </a:r>
          <a:endParaRPr lang="en-US" sz="2000" b="1" kern="1200"/>
        </a:p>
      </dsp:txBody>
      <dsp:txXfrm rot="10800000">
        <a:off x="1068541" y="982438"/>
        <a:ext cx="2551647" cy="756406"/>
      </dsp:txXfrm>
    </dsp:sp>
    <dsp:sp modelId="{674322B8-E342-457A-A365-FD9C7A08819F}">
      <dsp:nvSpPr>
        <dsp:cNvPr id="0" name=""/>
        <dsp:cNvSpPr/>
      </dsp:nvSpPr>
      <dsp:spPr>
        <a:xfrm>
          <a:off x="501237" y="982438"/>
          <a:ext cx="756406" cy="75640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F5BCC-04F0-4B1D-B6EC-503C99409A5B}">
      <dsp:nvSpPr>
        <dsp:cNvPr id="0" name=""/>
        <dsp:cNvSpPr/>
      </dsp:nvSpPr>
      <dsp:spPr>
        <a:xfrm rot="10800000">
          <a:off x="879440" y="1964638"/>
          <a:ext cx="2740748" cy="75640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55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smtClean="0"/>
            <a:t>Blocul de citire</a:t>
          </a:r>
          <a:endParaRPr lang="en-US" sz="2000" b="1" kern="1200"/>
        </a:p>
      </dsp:txBody>
      <dsp:txXfrm rot="10800000">
        <a:off x="1068541" y="1964638"/>
        <a:ext cx="2551647" cy="756406"/>
      </dsp:txXfrm>
    </dsp:sp>
    <dsp:sp modelId="{BCBB3D01-FD35-4A22-8B0C-9B6A98D54414}">
      <dsp:nvSpPr>
        <dsp:cNvPr id="0" name=""/>
        <dsp:cNvSpPr/>
      </dsp:nvSpPr>
      <dsp:spPr>
        <a:xfrm>
          <a:off x="501237" y="1964638"/>
          <a:ext cx="756406" cy="75640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8BA1E-5750-48F0-ACD0-79E001735817}">
      <dsp:nvSpPr>
        <dsp:cNvPr id="0" name=""/>
        <dsp:cNvSpPr/>
      </dsp:nvSpPr>
      <dsp:spPr>
        <a:xfrm rot="10800000">
          <a:off x="880788" y="479"/>
          <a:ext cx="2740748" cy="76179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93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/>
            <a:t>Blocul</a:t>
          </a:r>
          <a:r>
            <a:rPr lang="fr-FR" sz="2000" b="1" kern="1200" dirty="0" smtClean="0"/>
            <a:t> de </a:t>
          </a:r>
          <a:r>
            <a:rPr lang="fr-FR" sz="2000" b="1" kern="1200" dirty="0" err="1" smtClean="0"/>
            <a:t>scriere</a:t>
          </a:r>
          <a:endParaRPr lang="en-US" sz="2000" b="1" kern="1200" dirty="0"/>
        </a:p>
      </dsp:txBody>
      <dsp:txXfrm rot="10800000">
        <a:off x="1071238" y="479"/>
        <a:ext cx="2550298" cy="761799"/>
      </dsp:txXfrm>
    </dsp:sp>
    <dsp:sp modelId="{55C8501C-9C58-4DE5-8D5C-8AC4FB3B2FA9}">
      <dsp:nvSpPr>
        <dsp:cNvPr id="0" name=""/>
        <dsp:cNvSpPr/>
      </dsp:nvSpPr>
      <dsp:spPr>
        <a:xfrm>
          <a:off x="499888" y="479"/>
          <a:ext cx="761799" cy="76179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5D190-405F-4312-B34C-C626D4AF7E88}">
      <dsp:nvSpPr>
        <dsp:cNvPr id="0" name=""/>
        <dsp:cNvSpPr/>
      </dsp:nvSpPr>
      <dsp:spPr>
        <a:xfrm rot="10800000">
          <a:off x="880788" y="989681"/>
          <a:ext cx="2740748" cy="76179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93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err="1" smtClean="0"/>
            <a:t>Blocul</a:t>
          </a:r>
          <a:r>
            <a:rPr lang="fr-FR" sz="2000" b="1" kern="1200" dirty="0" smtClean="0"/>
            <a:t> de </a:t>
          </a:r>
          <a:r>
            <a:rPr lang="fr-FR" sz="2000" b="1" kern="1200" dirty="0" err="1" smtClean="0"/>
            <a:t>atribuire</a:t>
          </a:r>
          <a:endParaRPr lang="en-US" sz="2000" b="1" kern="1200" dirty="0"/>
        </a:p>
      </dsp:txBody>
      <dsp:txXfrm rot="10800000">
        <a:off x="1071238" y="989681"/>
        <a:ext cx="2550298" cy="761799"/>
      </dsp:txXfrm>
    </dsp:sp>
    <dsp:sp modelId="{2F7D175B-EFC8-4716-9589-C4E7E23037B9}">
      <dsp:nvSpPr>
        <dsp:cNvPr id="0" name=""/>
        <dsp:cNvSpPr/>
      </dsp:nvSpPr>
      <dsp:spPr>
        <a:xfrm>
          <a:off x="499888" y="989681"/>
          <a:ext cx="761799" cy="76179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6A692-C6ED-45DD-89AE-49E08A91FD20}">
      <dsp:nvSpPr>
        <dsp:cNvPr id="0" name=""/>
        <dsp:cNvSpPr/>
      </dsp:nvSpPr>
      <dsp:spPr>
        <a:xfrm rot="10800000">
          <a:off x="880788" y="1978884"/>
          <a:ext cx="2740748" cy="76179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93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 smtClean="0"/>
            <a:t>Blocul</a:t>
          </a:r>
          <a:r>
            <a:rPr lang="en-GB" sz="2000" b="1" kern="1200" dirty="0" smtClean="0"/>
            <a:t> de </a:t>
          </a:r>
          <a:r>
            <a:rPr lang="en-GB" sz="2000" b="1" kern="1200" dirty="0" err="1" smtClean="0"/>
            <a:t>decizie</a:t>
          </a:r>
          <a:endParaRPr lang="en-US" sz="2000" b="1" kern="1200" dirty="0"/>
        </a:p>
      </dsp:txBody>
      <dsp:txXfrm rot="10800000">
        <a:off x="1071238" y="1978884"/>
        <a:ext cx="2550298" cy="761799"/>
      </dsp:txXfrm>
    </dsp:sp>
    <dsp:sp modelId="{B3E806F9-0F53-43D3-85BD-C20102C8F993}">
      <dsp:nvSpPr>
        <dsp:cNvPr id="0" name=""/>
        <dsp:cNvSpPr/>
      </dsp:nvSpPr>
      <dsp:spPr>
        <a:xfrm>
          <a:off x="499888" y="1978884"/>
          <a:ext cx="761799" cy="76179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04846-188E-4E6A-AC43-01AD6769B9D2}">
      <dsp:nvSpPr>
        <dsp:cNvPr id="0" name=""/>
        <dsp:cNvSpPr/>
      </dsp:nvSpPr>
      <dsp:spPr>
        <a:xfrm>
          <a:off x="0" y="0"/>
          <a:ext cx="5806440" cy="622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>
              <a:latin typeface="PT Sans"/>
            </a:rPr>
            <a:t>este</a:t>
          </a:r>
          <a:r>
            <a:rPr lang="en-GB" sz="2000" kern="1200" dirty="0">
              <a:latin typeface="PT Sans"/>
            </a:rPr>
            <a:t> </a:t>
          </a:r>
          <a:r>
            <a:rPr lang="en-GB" sz="2000" kern="1200" dirty="0" err="1" smtClean="0">
              <a:latin typeface="PT Sans"/>
            </a:rPr>
            <a:t>unic</a:t>
          </a:r>
          <a:r>
            <a:rPr lang="en-GB" sz="2000" kern="1200" dirty="0" smtClean="0">
              <a:latin typeface="PT Sans"/>
            </a:rPr>
            <a:t> </a:t>
          </a:r>
          <a:r>
            <a:rPr lang="fr-FR" sz="2000" kern="1200" dirty="0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î</a:t>
          </a:r>
          <a:r>
            <a:rPr lang="en-GB" sz="2000" kern="1200" dirty="0" smtClean="0">
              <a:latin typeface="PT Sans"/>
            </a:rPr>
            <a:t>n </a:t>
          </a:r>
          <a:r>
            <a:rPr lang="en-GB" sz="2000" kern="1200" dirty="0" err="1">
              <a:latin typeface="PT Sans"/>
            </a:rPr>
            <a:t>cadrul</a:t>
          </a:r>
          <a:r>
            <a:rPr lang="en-GB" sz="2000" kern="1200" dirty="0">
              <a:latin typeface="PT Sans"/>
            </a:rPr>
            <a:t> </a:t>
          </a:r>
          <a:r>
            <a:rPr lang="en-GB" sz="2000" kern="1200" dirty="0" err="1">
              <a:latin typeface="PT Sans"/>
            </a:rPr>
            <a:t>unei</a:t>
          </a:r>
          <a:r>
            <a:rPr lang="en-GB" sz="2000" kern="1200" dirty="0">
              <a:latin typeface="PT Sans"/>
            </a:rPr>
            <a:t> scheme </a:t>
          </a:r>
          <a:r>
            <a:rPr lang="en-GB" sz="2000" kern="1200" dirty="0" err="1">
              <a:latin typeface="PT Sans"/>
            </a:rPr>
            <a:t>logice</a:t>
          </a:r>
          <a:endParaRPr lang="en-US" sz="2000" kern="1200" dirty="0">
            <a:latin typeface="PT Sans"/>
          </a:endParaRPr>
        </a:p>
      </dsp:txBody>
      <dsp:txXfrm>
        <a:off x="18239" y="18239"/>
        <a:ext cx="5081864" cy="586234"/>
      </dsp:txXfrm>
    </dsp:sp>
    <dsp:sp modelId="{9A27C9BB-552F-43C3-837A-1CCEC62068E5}">
      <dsp:nvSpPr>
        <dsp:cNvPr id="0" name=""/>
        <dsp:cNvSpPr/>
      </dsp:nvSpPr>
      <dsp:spPr>
        <a:xfrm>
          <a:off x="486289" y="735932"/>
          <a:ext cx="5806440" cy="622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latin typeface="PT Sans"/>
            </a:rPr>
            <a:t>reprezint</a:t>
          </a:r>
          <a:r>
            <a:rPr lang="fr-FR" sz="2000" b="0" kern="1200" dirty="0" smtClean="0">
              <a:latin typeface="PT Sans"/>
            </a:rPr>
            <a:t>ă</a:t>
          </a:r>
          <a:r>
            <a:rPr lang="en-GB" sz="2000" kern="1200" dirty="0" smtClean="0">
              <a:latin typeface="PT Sans"/>
            </a:rPr>
            <a:t> </a:t>
          </a:r>
          <a:r>
            <a:rPr lang="en-GB" sz="2000" kern="1200" dirty="0" err="1">
              <a:latin typeface="PT Sans"/>
            </a:rPr>
            <a:t>punctul</a:t>
          </a:r>
          <a:r>
            <a:rPr lang="en-GB" sz="2000" kern="1200" dirty="0">
              <a:latin typeface="PT Sans"/>
            </a:rPr>
            <a:t> de </a:t>
          </a:r>
          <a:r>
            <a:rPr lang="en-GB" sz="2000" kern="1200" dirty="0" err="1">
              <a:latin typeface="PT Sans"/>
            </a:rPr>
            <a:t>pornire</a:t>
          </a:r>
          <a:r>
            <a:rPr lang="en-GB" sz="2000" kern="1200" dirty="0">
              <a:latin typeface="PT Sans"/>
            </a:rPr>
            <a:t> al </a:t>
          </a:r>
          <a:r>
            <a:rPr lang="en-GB" sz="2000" kern="1200" dirty="0" err="1">
              <a:latin typeface="PT Sans"/>
            </a:rPr>
            <a:t>schemei</a:t>
          </a:r>
          <a:endParaRPr lang="en-US" sz="2000" kern="1200" dirty="0">
            <a:latin typeface="PT Sans"/>
          </a:endParaRPr>
        </a:p>
      </dsp:txBody>
      <dsp:txXfrm>
        <a:off x="504528" y="754171"/>
        <a:ext cx="4878909" cy="586234"/>
      </dsp:txXfrm>
    </dsp:sp>
    <dsp:sp modelId="{7D5A74C2-C3AB-46A7-9F1A-5C2BAF63F0D4}">
      <dsp:nvSpPr>
        <dsp:cNvPr id="0" name=""/>
        <dsp:cNvSpPr/>
      </dsp:nvSpPr>
      <dsp:spPr>
        <a:xfrm>
          <a:off x="965320" y="1471865"/>
          <a:ext cx="5806440" cy="622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PT Sans"/>
            </a:rPr>
            <a:t>are </a:t>
          </a:r>
          <a:r>
            <a:rPr lang="en-GB" sz="2000" kern="1200" dirty="0" smtClean="0">
              <a:latin typeface="PT Sans"/>
            </a:rPr>
            <a:t>form</a:t>
          </a:r>
          <a:r>
            <a:rPr lang="fr-FR" sz="2000" b="0" kern="1200" dirty="0" smtClean="0">
              <a:latin typeface="PT Sans"/>
            </a:rPr>
            <a:t>ă</a:t>
          </a:r>
          <a:r>
            <a:rPr lang="en-GB" sz="2000" kern="1200" dirty="0" smtClean="0">
              <a:latin typeface="PT Sans"/>
            </a:rPr>
            <a:t> oval</a:t>
          </a:r>
          <a:r>
            <a:rPr lang="fr-FR" sz="2000" b="0" kern="1200" dirty="0" smtClean="0">
              <a:latin typeface="PT Sans"/>
            </a:rPr>
            <a:t>ă</a:t>
          </a:r>
          <a:endParaRPr lang="en-US" sz="2000" b="0" kern="1200" dirty="0">
            <a:latin typeface="PT Sans"/>
          </a:endParaRPr>
        </a:p>
      </dsp:txBody>
      <dsp:txXfrm>
        <a:off x="983559" y="1490104"/>
        <a:ext cx="4886167" cy="586234"/>
      </dsp:txXfrm>
    </dsp:sp>
    <dsp:sp modelId="{011A7C4C-C7E7-46AE-9BB6-A07F4E765AF0}">
      <dsp:nvSpPr>
        <dsp:cNvPr id="0" name=""/>
        <dsp:cNvSpPr/>
      </dsp:nvSpPr>
      <dsp:spPr>
        <a:xfrm>
          <a:off x="1451609" y="2207798"/>
          <a:ext cx="5806440" cy="622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>
              <a:latin typeface="PT Sans"/>
            </a:rPr>
            <a:t>scrie</a:t>
          </a:r>
          <a:r>
            <a:rPr lang="en-GB" sz="2000" kern="1200" dirty="0">
              <a:latin typeface="PT Sans"/>
            </a:rPr>
            <a:t> </a:t>
          </a:r>
          <a:r>
            <a:rPr lang="fr-FR" sz="2000" kern="1200" dirty="0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î</a:t>
          </a:r>
          <a:r>
            <a:rPr lang="en-GB" sz="2000" kern="1200" dirty="0" smtClean="0">
              <a:latin typeface="PT Sans"/>
            </a:rPr>
            <a:t>n </a:t>
          </a:r>
          <a:r>
            <a:rPr lang="en-GB" sz="2000" kern="1200" dirty="0">
              <a:latin typeface="PT Sans"/>
            </a:rPr>
            <a:t>el </a:t>
          </a:r>
          <a:r>
            <a:rPr lang="en-GB" sz="2000" kern="1200" dirty="0" err="1" smtClean="0">
              <a:latin typeface="PT Sans"/>
            </a:rPr>
            <a:t>cuv</a:t>
          </a:r>
          <a:r>
            <a:rPr lang="fr-FR" sz="2000" kern="1200" dirty="0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î</a:t>
          </a:r>
          <a:r>
            <a:rPr lang="en-GB" sz="2000" kern="1200" dirty="0" err="1" smtClean="0">
              <a:latin typeface="PT Sans"/>
            </a:rPr>
            <a:t>ntul</a:t>
          </a:r>
          <a:r>
            <a:rPr lang="en-GB" sz="2000" kern="1200" dirty="0" smtClean="0">
              <a:latin typeface="PT Sans"/>
            </a:rPr>
            <a:t> </a:t>
          </a:r>
          <a:r>
            <a:rPr lang="en-GB" sz="2000" kern="1200" dirty="0" err="1">
              <a:latin typeface="PT Sans"/>
            </a:rPr>
            <a:t>predefinit</a:t>
          </a:r>
          <a:r>
            <a:rPr lang="en-GB" sz="2000" kern="1200" dirty="0">
              <a:latin typeface="PT Sans"/>
            </a:rPr>
            <a:t> start</a:t>
          </a:r>
          <a:endParaRPr lang="en-US" sz="2000" kern="1200" dirty="0">
            <a:latin typeface="PT Sans"/>
          </a:endParaRPr>
        </a:p>
      </dsp:txBody>
      <dsp:txXfrm>
        <a:off x="1469848" y="2226037"/>
        <a:ext cx="4878909" cy="586234"/>
      </dsp:txXfrm>
    </dsp:sp>
    <dsp:sp modelId="{4B7BCE60-2BC1-4EF1-BD04-25BC1CA59FB8}">
      <dsp:nvSpPr>
        <dsp:cNvPr id="0" name=""/>
        <dsp:cNvSpPr/>
      </dsp:nvSpPr>
      <dsp:spPr>
        <a:xfrm>
          <a:off x="5401676" y="476941"/>
          <a:ext cx="404763" cy="4047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PT Sans"/>
          </a:endParaRPr>
        </a:p>
      </dsp:txBody>
      <dsp:txXfrm>
        <a:off x="5492748" y="476941"/>
        <a:ext cx="222619" cy="304584"/>
      </dsp:txXfrm>
    </dsp:sp>
    <dsp:sp modelId="{9C883591-28D5-49C5-8B63-60FB3ED540C2}">
      <dsp:nvSpPr>
        <dsp:cNvPr id="0" name=""/>
        <dsp:cNvSpPr/>
      </dsp:nvSpPr>
      <dsp:spPr>
        <a:xfrm>
          <a:off x="5887966" y="1212873"/>
          <a:ext cx="404763" cy="4047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PT Sans"/>
          </a:endParaRPr>
        </a:p>
      </dsp:txBody>
      <dsp:txXfrm>
        <a:off x="5979038" y="1212873"/>
        <a:ext cx="222619" cy="304584"/>
      </dsp:txXfrm>
    </dsp:sp>
    <dsp:sp modelId="{311D751A-C3FD-4C04-9818-6D368A8BB4DE}">
      <dsp:nvSpPr>
        <dsp:cNvPr id="0" name=""/>
        <dsp:cNvSpPr/>
      </dsp:nvSpPr>
      <dsp:spPr>
        <a:xfrm>
          <a:off x="6366997" y="1948806"/>
          <a:ext cx="404763" cy="4047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PT Sans"/>
          </a:endParaRPr>
        </a:p>
      </dsp:txBody>
      <dsp:txXfrm>
        <a:off x="6458069" y="1948806"/>
        <a:ext cx="222619" cy="3045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32A6E-6330-41CB-8843-9B1D4E91D786}">
      <dsp:nvSpPr>
        <dsp:cNvPr id="0" name=""/>
        <dsp:cNvSpPr/>
      </dsp:nvSpPr>
      <dsp:spPr>
        <a:xfrm>
          <a:off x="0" y="0"/>
          <a:ext cx="6493017" cy="568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latin typeface="PT Sans"/>
            </a:rPr>
            <a:t>este</a:t>
          </a:r>
          <a:r>
            <a:rPr lang="en-GB" sz="2000" kern="1200" dirty="0" smtClean="0">
              <a:latin typeface="PT Sans"/>
            </a:rPr>
            <a:t> </a:t>
          </a:r>
          <a:r>
            <a:rPr lang="en-GB" sz="2000" kern="1200" dirty="0" err="1" smtClean="0">
              <a:latin typeface="PT Sans"/>
            </a:rPr>
            <a:t>unic</a:t>
          </a:r>
          <a:r>
            <a:rPr lang="en-GB" sz="2000" kern="1200" dirty="0" smtClean="0">
              <a:latin typeface="PT Sans"/>
            </a:rPr>
            <a:t> </a:t>
          </a:r>
          <a:r>
            <a:rPr lang="fr-FR" sz="2000" kern="1200" dirty="0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î</a:t>
          </a:r>
          <a:r>
            <a:rPr lang="en-GB" sz="2000" kern="1200" dirty="0" smtClean="0">
              <a:latin typeface="PT Sans"/>
            </a:rPr>
            <a:t>n </a:t>
          </a:r>
          <a:r>
            <a:rPr lang="en-GB" sz="2000" kern="1200" dirty="0" err="1" smtClean="0">
              <a:latin typeface="PT Sans"/>
            </a:rPr>
            <a:t>cadrul</a:t>
          </a:r>
          <a:r>
            <a:rPr lang="en-GB" sz="2000" kern="1200" dirty="0" smtClean="0">
              <a:latin typeface="PT Sans"/>
            </a:rPr>
            <a:t> </a:t>
          </a:r>
          <a:r>
            <a:rPr lang="en-GB" sz="2000" kern="1200" dirty="0" err="1" smtClean="0">
              <a:latin typeface="PT Sans"/>
            </a:rPr>
            <a:t>unei</a:t>
          </a:r>
          <a:r>
            <a:rPr lang="en-GB" sz="2000" kern="1200" dirty="0" smtClean="0">
              <a:latin typeface="PT Sans"/>
            </a:rPr>
            <a:t> scheme </a:t>
          </a:r>
          <a:r>
            <a:rPr lang="en-GB" sz="2000" kern="1200" dirty="0" err="1" smtClean="0">
              <a:latin typeface="PT Sans"/>
            </a:rPr>
            <a:t>logice</a:t>
          </a:r>
          <a:endParaRPr lang="en-US" sz="2000" kern="1200" dirty="0">
            <a:latin typeface="PT Sans"/>
          </a:endParaRPr>
        </a:p>
      </dsp:txBody>
      <dsp:txXfrm>
        <a:off x="16640" y="16640"/>
        <a:ext cx="5905812" cy="534848"/>
      </dsp:txXfrm>
    </dsp:sp>
    <dsp:sp modelId="{F7960D6F-72A8-4F11-B8F4-E79584652181}">
      <dsp:nvSpPr>
        <dsp:cNvPr id="0" name=""/>
        <dsp:cNvSpPr/>
      </dsp:nvSpPr>
      <dsp:spPr>
        <a:xfrm>
          <a:off x="1145826" y="694378"/>
          <a:ext cx="6493017" cy="568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latin typeface="PT Sans"/>
            </a:rPr>
            <a:t>trebuie</a:t>
          </a:r>
          <a:r>
            <a:rPr lang="en-GB" sz="2000" kern="1200" dirty="0" smtClean="0">
              <a:latin typeface="PT Sans"/>
            </a:rPr>
            <a:t> </a:t>
          </a:r>
          <a:r>
            <a:rPr lang="en-GB" sz="2000" kern="1200" dirty="0" err="1" smtClean="0">
              <a:latin typeface="PT Sans"/>
            </a:rPr>
            <a:t>atins</a:t>
          </a:r>
          <a:r>
            <a:rPr lang="en-GB" sz="2000" kern="1200" dirty="0" smtClean="0">
              <a:latin typeface="PT Sans"/>
            </a:rPr>
            <a:t> </a:t>
          </a:r>
          <a:r>
            <a:rPr lang="fr-FR" sz="2000" kern="1200" dirty="0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î</a:t>
          </a:r>
          <a:r>
            <a:rPr lang="en-GB" sz="2000" kern="1200" dirty="0" err="1" smtClean="0">
              <a:latin typeface="PT Sans"/>
            </a:rPr>
            <a:t>ntr</a:t>
          </a:r>
          <a:r>
            <a:rPr lang="en-GB" sz="2000" kern="1200" dirty="0" smtClean="0">
              <a:latin typeface="PT Sans"/>
            </a:rPr>
            <a:t>-un </a:t>
          </a:r>
          <a:r>
            <a:rPr lang="en-GB" sz="2000" kern="1200" dirty="0" err="1" smtClean="0">
              <a:latin typeface="PT Sans"/>
            </a:rPr>
            <a:t>num</a:t>
          </a:r>
          <a:r>
            <a:rPr lang="fr-FR" sz="2000" b="0" kern="1200" dirty="0" err="1" smtClean="0">
              <a:latin typeface="PT Sans"/>
            </a:rPr>
            <a:t>ăr</a:t>
          </a:r>
          <a:r>
            <a:rPr lang="fr-FR" sz="2000" b="1" kern="1200" dirty="0" smtClean="0">
              <a:latin typeface="PT Sans"/>
            </a:rPr>
            <a:t> </a:t>
          </a:r>
          <a:r>
            <a:rPr lang="en-GB" sz="2000" kern="1200" dirty="0" smtClean="0">
              <a:latin typeface="PT Sans"/>
            </a:rPr>
            <a:t> </a:t>
          </a:r>
          <a:r>
            <a:rPr lang="en-GB" sz="2000" kern="1200" dirty="0" err="1" smtClean="0">
              <a:latin typeface="PT Sans"/>
            </a:rPr>
            <a:t>finit</a:t>
          </a:r>
          <a:r>
            <a:rPr lang="en-GB" sz="2000" kern="1200" dirty="0" smtClean="0">
              <a:latin typeface="PT Sans"/>
            </a:rPr>
            <a:t> de </a:t>
          </a:r>
          <a:r>
            <a:rPr lang="en-GB" sz="2000" kern="1200" dirty="0" err="1" smtClean="0">
              <a:latin typeface="PT Sans"/>
            </a:rPr>
            <a:t>pa</a:t>
          </a:r>
          <a:r>
            <a:rPr lang="en-GB" sz="2000" kern="1200" dirty="0" err="1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ş</a:t>
          </a:r>
          <a:r>
            <a:rPr lang="en-GB" sz="2000" kern="1200" dirty="0" err="1" smtClean="0">
              <a:latin typeface="PT Sans"/>
            </a:rPr>
            <a:t>i</a:t>
          </a:r>
          <a:endParaRPr lang="en-US" sz="2000" kern="1200" dirty="0">
            <a:latin typeface="PT Sans"/>
          </a:endParaRPr>
        </a:p>
      </dsp:txBody>
      <dsp:txXfrm>
        <a:off x="1162466" y="711018"/>
        <a:ext cx="4944627" cy="534848"/>
      </dsp:txXfrm>
    </dsp:sp>
    <dsp:sp modelId="{D3C9500F-7961-4E20-9AB0-23F4E7B8D95E}">
      <dsp:nvSpPr>
        <dsp:cNvPr id="0" name=""/>
        <dsp:cNvSpPr/>
      </dsp:nvSpPr>
      <dsp:spPr>
        <a:xfrm>
          <a:off x="6123734" y="446611"/>
          <a:ext cx="369283" cy="3692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PT Sans"/>
          </a:endParaRPr>
        </a:p>
      </dsp:txBody>
      <dsp:txXfrm>
        <a:off x="6206823" y="446611"/>
        <a:ext cx="203105" cy="2778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5C0CC-0C28-458A-9C33-85230770242C}">
      <dsp:nvSpPr>
        <dsp:cNvPr id="0" name=""/>
        <dsp:cNvSpPr/>
      </dsp:nvSpPr>
      <dsp:spPr>
        <a:xfrm>
          <a:off x="0" y="892"/>
          <a:ext cx="7247466" cy="623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PT Sans"/>
            </a:rPr>
            <a:t>se </a:t>
          </a:r>
          <a:r>
            <a:rPr lang="en-GB" sz="2000" kern="1200" dirty="0" err="1">
              <a:latin typeface="PT Sans"/>
            </a:rPr>
            <a:t>mai</a:t>
          </a:r>
          <a:r>
            <a:rPr lang="en-GB" sz="2000" kern="1200" dirty="0">
              <a:latin typeface="PT Sans"/>
            </a:rPr>
            <a:t> </a:t>
          </a:r>
          <a:r>
            <a:rPr lang="en-GB" sz="2000" kern="1200" dirty="0" err="1" smtClean="0">
              <a:latin typeface="PT Sans"/>
            </a:rPr>
            <a:t>nume</a:t>
          </a:r>
          <a:r>
            <a:rPr lang="en-GB" sz="2000" kern="1200" dirty="0" err="1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ş</a:t>
          </a:r>
          <a:r>
            <a:rPr lang="en-GB" sz="2000" kern="1200" dirty="0" err="1" smtClean="0">
              <a:latin typeface="PT Sans"/>
            </a:rPr>
            <a:t>te</a:t>
          </a:r>
          <a:r>
            <a:rPr lang="en-GB" sz="2000" kern="1200" dirty="0" smtClean="0">
              <a:latin typeface="PT Sans"/>
            </a:rPr>
            <a:t> </a:t>
          </a:r>
          <a:r>
            <a:rPr lang="en-GB" sz="2000" kern="1200" dirty="0" err="1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ş</a:t>
          </a:r>
          <a:r>
            <a:rPr lang="en-GB" sz="2000" kern="1200" dirty="0" err="1" smtClean="0">
              <a:latin typeface="PT Sans"/>
            </a:rPr>
            <a:t>i</a:t>
          </a:r>
          <a:r>
            <a:rPr lang="en-GB" sz="2000" kern="1200" dirty="0" smtClean="0">
              <a:latin typeface="PT Sans"/>
            </a:rPr>
            <a:t> </a:t>
          </a:r>
          <a:r>
            <a:rPr lang="en-GB" sz="2000" kern="1200" dirty="0">
              <a:latin typeface="PT Sans"/>
            </a:rPr>
            <a:t>bloc de </a:t>
          </a:r>
          <a:r>
            <a:rPr lang="en-GB" sz="2000" kern="1200" dirty="0" err="1">
              <a:latin typeface="PT Sans"/>
            </a:rPr>
            <a:t>citire</a:t>
          </a:r>
          <a:endParaRPr lang="en-US" sz="2000" kern="1200" dirty="0">
            <a:latin typeface="PT Sans"/>
          </a:endParaRPr>
        </a:p>
      </dsp:txBody>
      <dsp:txXfrm>
        <a:off x="30454" y="31346"/>
        <a:ext cx="7186558" cy="562939"/>
      </dsp:txXfrm>
    </dsp:sp>
    <dsp:sp modelId="{7A45CAC7-656A-43C6-95FB-9A93F452E571}">
      <dsp:nvSpPr>
        <dsp:cNvPr id="0" name=""/>
        <dsp:cNvSpPr/>
      </dsp:nvSpPr>
      <dsp:spPr>
        <a:xfrm>
          <a:off x="0" y="636552"/>
          <a:ext cx="7247466" cy="623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latin typeface="PT Sans"/>
            </a:rPr>
            <a:t>cite</a:t>
          </a:r>
          <a:r>
            <a:rPr lang="en-GB" sz="2000" kern="1200" dirty="0" err="1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ş</a:t>
          </a:r>
          <a:r>
            <a:rPr lang="en-GB" sz="2000" kern="1200" dirty="0" err="1" smtClean="0">
              <a:latin typeface="PT Sans"/>
            </a:rPr>
            <a:t>te</a:t>
          </a:r>
          <a:r>
            <a:rPr lang="en-GB" sz="2000" kern="1200" dirty="0" smtClean="0">
              <a:latin typeface="PT Sans"/>
            </a:rPr>
            <a:t> </a:t>
          </a:r>
          <a:r>
            <a:rPr lang="en-GB" sz="2000" kern="1200" dirty="0">
              <a:latin typeface="PT Sans"/>
            </a:rPr>
            <a:t>de la </a:t>
          </a:r>
          <a:r>
            <a:rPr lang="en-GB" sz="2000" kern="1200" dirty="0" err="1" smtClean="0">
              <a:latin typeface="PT Sans"/>
            </a:rPr>
            <a:t>tastatur</a:t>
          </a:r>
          <a:r>
            <a:rPr lang="fr-FR" sz="2000" b="0" kern="1200" dirty="0" smtClean="0">
              <a:latin typeface="PT Sans"/>
            </a:rPr>
            <a:t>ă</a:t>
          </a:r>
          <a:r>
            <a:rPr lang="en-GB" sz="2000" kern="1200" dirty="0" smtClean="0">
              <a:latin typeface="PT Sans"/>
            </a:rPr>
            <a:t> </a:t>
          </a:r>
          <a:r>
            <a:rPr lang="en-GB" sz="2000" kern="1200" dirty="0" err="1">
              <a:latin typeface="PT Sans"/>
            </a:rPr>
            <a:t>valori</a:t>
          </a:r>
          <a:r>
            <a:rPr lang="en-GB" sz="2000" kern="1200" dirty="0">
              <a:latin typeface="PT Sans"/>
            </a:rPr>
            <a:t> pe care le </a:t>
          </a:r>
          <a:r>
            <a:rPr lang="en-GB" sz="2000" kern="1200" dirty="0" err="1" smtClean="0">
              <a:latin typeface="PT Sans"/>
            </a:rPr>
            <a:t>stocheaz</a:t>
          </a:r>
          <a:r>
            <a:rPr lang="fr-FR" sz="2000" b="0" kern="1200" dirty="0" smtClean="0">
              <a:latin typeface="PT Sans"/>
            </a:rPr>
            <a:t>ă</a:t>
          </a:r>
          <a:r>
            <a:rPr lang="en-GB" sz="2000" kern="1200" dirty="0" smtClean="0">
              <a:latin typeface="PT Sans"/>
            </a:rPr>
            <a:t> </a:t>
          </a:r>
          <a:r>
            <a:rPr lang="fr-FR" sz="2000" kern="1200" dirty="0" smtClean="0">
              <a:latin typeface="PT Sans"/>
              <a:ea typeface="Times New Roman" panose="02020603050405020304" pitchFamily="18" charset="0"/>
              <a:cs typeface="Arial" panose="020B0604020202020204" pitchFamily="34" charset="0"/>
            </a:rPr>
            <a:t>î</a:t>
          </a:r>
          <a:r>
            <a:rPr lang="en-GB" sz="2000" kern="1200" dirty="0" smtClean="0">
              <a:latin typeface="PT Sans"/>
            </a:rPr>
            <a:t>n </a:t>
          </a:r>
          <a:r>
            <a:rPr lang="en-GB" sz="2000" kern="1200" dirty="0" err="1">
              <a:latin typeface="PT Sans"/>
            </a:rPr>
            <a:t>variabile</a:t>
          </a:r>
          <a:endParaRPr lang="en-US" sz="2000" kern="1200" dirty="0">
            <a:latin typeface="PT Sans"/>
          </a:endParaRPr>
        </a:p>
      </dsp:txBody>
      <dsp:txXfrm>
        <a:off x="30454" y="667006"/>
        <a:ext cx="7186558" cy="562939"/>
      </dsp:txXfrm>
    </dsp:sp>
    <dsp:sp modelId="{1FC65D41-70C0-4EA5-85AA-DAF30171C175}">
      <dsp:nvSpPr>
        <dsp:cNvPr id="0" name=""/>
        <dsp:cNvSpPr/>
      </dsp:nvSpPr>
      <dsp:spPr>
        <a:xfrm>
          <a:off x="0" y="1272212"/>
          <a:ext cx="7247466" cy="623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>
              <a:latin typeface="PT Sans"/>
            </a:rPr>
            <a:t>este</a:t>
          </a:r>
          <a:r>
            <a:rPr lang="en-GB" sz="2000" kern="1200" dirty="0">
              <a:latin typeface="PT Sans"/>
            </a:rPr>
            <a:t> </a:t>
          </a:r>
          <a:r>
            <a:rPr lang="en-GB" sz="2000" kern="1200" dirty="0" err="1">
              <a:latin typeface="PT Sans"/>
            </a:rPr>
            <a:t>simbolizat</a:t>
          </a:r>
          <a:r>
            <a:rPr lang="en-GB" sz="2000" kern="1200" dirty="0">
              <a:latin typeface="PT Sans"/>
            </a:rPr>
            <a:t> </a:t>
          </a:r>
          <a:r>
            <a:rPr lang="en-GB" sz="2000" kern="1200" dirty="0" err="1">
              <a:latin typeface="PT Sans"/>
            </a:rPr>
            <a:t>printr</a:t>
          </a:r>
          <a:r>
            <a:rPr lang="en-GB" sz="2000" kern="1200" dirty="0">
              <a:latin typeface="PT Sans"/>
            </a:rPr>
            <a:t>-un </a:t>
          </a:r>
          <a:r>
            <a:rPr lang="en-GB" sz="2000" kern="1200" dirty="0" err="1">
              <a:latin typeface="PT Sans"/>
            </a:rPr>
            <a:t>trapez</a:t>
          </a:r>
          <a:r>
            <a:rPr lang="en-GB" sz="2000" kern="1200" dirty="0">
              <a:latin typeface="PT Sans"/>
            </a:rPr>
            <a:t> cu </a:t>
          </a:r>
          <a:r>
            <a:rPr lang="en-GB" sz="2000" kern="1200" dirty="0" err="1">
              <a:latin typeface="PT Sans"/>
            </a:rPr>
            <a:t>baza</a:t>
          </a:r>
          <a:r>
            <a:rPr lang="en-GB" sz="2000" kern="1200" dirty="0">
              <a:latin typeface="PT Sans"/>
            </a:rPr>
            <a:t> mare </a:t>
          </a:r>
          <a:r>
            <a:rPr lang="en-GB" sz="2000" kern="1200" dirty="0" smtClean="0">
              <a:latin typeface="PT Sans"/>
            </a:rPr>
            <a:t>sus </a:t>
          </a:r>
          <a:r>
            <a:rPr lang="en-GB" sz="2000" kern="1200" dirty="0" err="1" smtClean="0">
              <a:latin typeface="PT Sans"/>
            </a:rPr>
            <a:t>sau</a:t>
          </a:r>
          <a:r>
            <a:rPr lang="en-GB" sz="2000" kern="1200" dirty="0" smtClean="0">
              <a:latin typeface="PT Sans"/>
            </a:rPr>
            <a:t> un </a:t>
          </a:r>
          <a:r>
            <a:rPr lang="en-GB" sz="2000" kern="1200" dirty="0" err="1" smtClean="0">
              <a:latin typeface="PT Sans"/>
            </a:rPr>
            <a:t>paralelogram</a:t>
          </a:r>
          <a:endParaRPr lang="en-US" sz="2000" kern="1200" dirty="0">
            <a:latin typeface="PT Sans"/>
          </a:endParaRPr>
        </a:p>
      </dsp:txBody>
      <dsp:txXfrm>
        <a:off x="30454" y="1302666"/>
        <a:ext cx="7186558" cy="562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8D8AE-B9F7-4FDC-BB66-8FDC71B5A2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2C5A1-4CAC-4390-B466-17996CAB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24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3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 smtClean="0">
              <a:latin typeface="PT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15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P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P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 smtClean="0">
              <a:latin typeface="PT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03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60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P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PT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PT Sans"/>
            </a:endParaRP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29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70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3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30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 smtClean="0">
              <a:latin typeface="PT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3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2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42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aseline="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25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2540" indent="457200" algn="just"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48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56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4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16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>
              <a:latin typeface="PT Sans"/>
            </a:endParaRP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23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6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7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2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52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87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>
              <a:latin typeface="PT Sans"/>
            </a:endParaRP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582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40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b="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85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570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785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789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852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+mn-lt"/>
            </a:endParaRPr>
          </a:p>
          <a:p>
            <a:pPr marL="228600" indent="-228600">
              <a:buAutoNum type="arabicPeriod"/>
            </a:pPr>
            <a:endParaRPr lang="en-US" sz="1200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77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None/>
              <a:defRPr/>
            </a:pPr>
            <a:endParaRPr lang="fr-BE" dirty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33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18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831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667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616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663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17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534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394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852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it-IT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85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BE" sz="1200" dirty="0" smtClean="0">
              <a:latin typeface="PT Sans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806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656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49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79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251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189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914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78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51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78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24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168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31774">
                  <a:defRPr/>
                </a:pPr>
                <a:endParaRPr lang="en-US" dirty="0">
                  <a:latin typeface="PT San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 smtClean="0">
                    <a:latin typeface="PT Sans"/>
                  </a:rPr>
                  <a:t>Radăcina </a:t>
                </a:r>
                <a:r>
                  <a:rPr lang="en-US" sz="1200" b="1" dirty="0" err="1">
                    <a:latin typeface="PT Sans"/>
                  </a:rPr>
                  <a:t>pătrată</a:t>
                </a:r>
                <a:r>
                  <a:rPr lang="en-US" sz="1200" b="1" dirty="0">
                    <a:latin typeface="PT Sans"/>
                  </a:rPr>
                  <a:t> </a:t>
                </a:r>
                <a:r>
                  <a:rPr lang="en-US" sz="1200" b="1" dirty="0" err="1">
                    <a:latin typeface="PT Sans"/>
                  </a:rPr>
                  <a:t>și</a:t>
                </a:r>
                <a:r>
                  <a:rPr lang="en-US" sz="1200" b="1" dirty="0">
                    <a:latin typeface="PT Sans"/>
                  </a:rPr>
                  <a:t> </a:t>
                </a:r>
                <a:r>
                  <a:rPr lang="en-US" sz="1200" b="1" dirty="0" err="1">
                    <a:latin typeface="PT Sans"/>
                  </a:rPr>
                  <a:t>constanta</a:t>
                </a:r>
                <a:r>
                  <a:rPr lang="en-US" sz="1200" b="1" dirty="0">
                    <a:latin typeface="PT Sans"/>
                  </a:rPr>
                  <a:t> </a:t>
                </a:r>
                <a:r>
                  <a:rPr lang="en-US" sz="1200" b="1" i="1" dirty="0">
                    <a:latin typeface="PT Sans"/>
                  </a:rPr>
                  <a:t>PI </a:t>
                </a:r>
                <a:r>
                  <a:rPr lang="en-US" sz="1200" i="0">
                    <a:latin typeface="Cambria Math" panose="02040503050406030204" pitchFamily="18" charset="0"/>
                  </a:rPr>
                  <a:t>(𝝅) </a:t>
                </a:r>
                <a:endParaRPr lang="en-US" sz="1200" dirty="0" smtClean="0">
                  <a:latin typeface="PT San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err="1" smtClean="0">
                    <a:latin typeface="PT Sans"/>
                  </a:rPr>
                  <a:t>Pentru</a:t>
                </a:r>
                <a:r>
                  <a:rPr lang="en-US" sz="1200" dirty="0" smtClean="0">
                    <a:latin typeface="PT Sans"/>
                  </a:rPr>
                  <a:t> </a:t>
                </a:r>
                <a:r>
                  <a:rPr lang="en-US" sz="1200" dirty="0">
                    <a:latin typeface="PT Sans"/>
                  </a:rPr>
                  <a:t>a </a:t>
                </a:r>
                <a:r>
                  <a:rPr lang="en-US" sz="1200" dirty="0" err="1">
                    <a:latin typeface="PT Sans"/>
                  </a:rPr>
                  <a:t>obtine</a:t>
                </a:r>
                <a:r>
                  <a:rPr lang="en-US" sz="1200" dirty="0">
                    <a:latin typeface="PT Sans"/>
                  </a:rPr>
                  <a:t> </a:t>
                </a:r>
                <a:r>
                  <a:rPr lang="en-US" sz="1200" dirty="0" err="1">
                    <a:latin typeface="PT Sans"/>
                  </a:rPr>
                  <a:t>rădăcina</a:t>
                </a:r>
                <a:r>
                  <a:rPr lang="en-US" sz="1200" dirty="0">
                    <a:latin typeface="PT Sans"/>
                  </a:rPr>
                  <a:t> </a:t>
                </a:r>
                <a:r>
                  <a:rPr lang="en-US" sz="1200" dirty="0" err="1" smtClean="0">
                    <a:latin typeface="PT Sans"/>
                  </a:rPr>
                  <a:t>pătrată</a:t>
                </a:r>
                <a:r>
                  <a:rPr lang="en-US" sz="1200" dirty="0" smtClean="0">
                    <a:latin typeface="PT Sans"/>
                  </a:rPr>
                  <a:t>, </a:t>
                </a:r>
                <a:r>
                  <a:rPr lang="en-US" sz="1200" dirty="0" err="1">
                    <a:latin typeface="PT Sans"/>
                  </a:rPr>
                  <a:t>putem</a:t>
                </a:r>
                <a:r>
                  <a:rPr lang="en-US" sz="1200" dirty="0">
                    <a:latin typeface="PT Sans"/>
                  </a:rPr>
                  <a:t> </a:t>
                </a:r>
                <a:r>
                  <a:rPr lang="en-US" sz="1200" dirty="0" err="1">
                    <a:latin typeface="PT Sans"/>
                  </a:rPr>
                  <a:t>folosi</a:t>
                </a:r>
                <a:r>
                  <a:rPr lang="en-US" sz="1200" dirty="0">
                    <a:latin typeface="PT Sans"/>
                  </a:rPr>
                  <a:t> </a:t>
                </a:r>
                <a:r>
                  <a:rPr lang="en-US" sz="1200" dirty="0" err="1">
                    <a:latin typeface="PT Sans"/>
                  </a:rPr>
                  <a:t>funcția</a:t>
                </a:r>
                <a:r>
                  <a:rPr lang="en-US" sz="1200" dirty="0">
                    <a:latin typeface="PT Sans"/>
                  </a:rPr>
                  <a:t> </a:t>
                </a:r>
                <a:r>
                  <a:rPr lang="en-US" sz="1200" b="1" dirty="0" err="1" smtClean="0">
                    <a:latin typeface="PT Sans"/>
                  </a:rPr>
                  <a:t>sqrt</a:t>
                </a:r>
                <a:r>
                  <a:rPr lang="en-US" sz="1200" b="1" dirty="0" smtClean="0">
                    <a:latin typeface="PT Sans"/>
                  </a:rPr>
                  <a:t>,</a:t>
                </a:r>
                <a:r>
                  <a:rPr lang="en-US" sz="1200" dirty="0" smtClean="0">
                    <a:latin typeface="PT Sans"/>
                  </a:rPr>
                  <a:t> </a:t>
                </a:r>
                <a:r>
                  <a:rPr lang="en-US" sz="1200" dirty="0">
                    <a:latin typeface="PT Sans"/>
                  </a:rPr>
                  <a:t>din </a:t>
                </a:r>
                <a:r>
                  <a:rPr lang="en-US" sz="1200" dirty="0" err="1">
                    <a:latin typeface="PT Sans"/>
                  </a:rPr>
                  <a:t>modulul</a:t>
                </a:r>
                <a:r>
                  <a:rPr lang="en-US" sz="1200" dirty="0">
                    <a:latin typeface="PT Sans"/>
                  </a:rPr>
                  <a:t> </a:t>
                </a:r>
                <a:r>
                  <a:rPr lang="en-US" sz="1200" b="1" dirty="0">
                    <a:latin typeface="PT Sans"/>
                  </a:rPr>
                  <a:t>math.</a:t>
                </a:r>
                <a:r>
                  <a:rPr lang="en-US" sz="1200" b="0" dirty="0">
                    <a:latin typeface="PT Sans"/>
                  </a:rPr>
                  <a:t> </a:t>
                </a:r>
                <a:endParaRPr lang="en-US" sz="1200" b="0" dirty="0" smtClean="0">
                  <a:latin typeface="PT San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dirty="0" smtClean="0">
                    <a:latin typeface="PT Sans"/>
                  </a:rPr>
                  <a:t>Ca </a:t>
                </a:r>
                <a:r>
                  <a:rPr lang="en-US" sz="1200" b="0" dirty="0">
                    <a:latin typeface="PT Sans"/>
                  </a:rPr>
                  <a:t>in </a:t>
                </a:r>
                <a:r>
                  <a:rPr lang="en-US" sz="1200" b="1" dirty="0" err="1">
                    <a:latin typeface="PT Sans"/>
                  </a:rPr>
                  <a:t>exemplul</a:t>
                </a:r>
                <a:r>
                  <a:rPr lang="en-US" sz="1200" b="1" dirty="0">
                    <a:latin typeface="PT Sans"/>
                  </a:rPr>
                  <a:t> 1</a:t>
                </a:r>
                <a:r>
                  <a:rPr lang="en-US" sz="1200" b="0" dirty="0">
                    <a:latin typeface="PT Sans"/>
                  </a:rPr>
                  <a:t>, import </a:t>
                </a:r>
                <a:r>
                  <a:rPr lang="en-US" sz="1200" b="0" dirty="0" smtClean="0">
                    <a:latin typeface="PT Sans"/>
                  </a:rPr>
                  <a:t>math, </a:t>
                </a:r>
                <a:r>
                  <a:rPr lang="en-US" sz="1200" b="0" dirty="0">
                    <a:latin typeface="PT Sans"/>
                  </a:rPr>
                  <a:t>(</a:t>
                </a:r>
                <a:r>
                  <a:rPr lang="en-US" sz="1200" b="0" dirty="0" err="1">
                    <a:latin typeface="PT Sans"/>
                  </a:rPr>
                  <a:t>importam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>
                    <a:latin typeface="PT Sans"/>
                  </a:rPr>
                  <a:t>modulul</a:t>
                </a:r>
                <a:r>
                  <a:rPr lang="en-US" sz="1200" b="0" dirty="0">
                    <a:latin typeface="PT Sans"/>
                  </a:rPr>
                  <a:t> math) </a:t>
                </a:r>
                <a:r>
                  <a:rPr lang="en-US" sz="1200" b="0" dirty="0" err="1">
                    <a:latin typeface="PT Sans"/>
                  </a:rPr>
                  <a:t>si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 smtClean="0">
                    <a:latin typeface="PT Sans"/>
                  </a:rPr>
                  <a:t>apoi</a:t>
                </a:r>
                <a:r>
                  <a:rPr lang="en-US" sz="1200" b="0" dirty="0" smtClean="0">
                    <a:latin typeface="PT Sans"/>
                  </a:rPr>
                  <a:t>, </a:t>
                </a:r>
                <a:r>
                  <a:rPr lang="en-US" sz="1200" b="0" dirty="0" err="1">
                    <a:latin typeface="PT Sans"/>
                  </a:rPr>
                  <a:t>apelam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>
                    <a:latin typeface="PT Sans"/>
                  </a:rPr>
                  <a:t>fuctia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 smtClean="0">
                    <a:latin typeface="PT Sans"/>
                  </a:rPr>
                  <a:t>sqrt</a:t>
                </a:r>
                <a:r>
                  <a:rPr lang="en-US" sz="1200" b="0" dirty="0" smtClean="0">
                    <a:latin typeface="PT Sans"/>
                  </a:rPr>
                  <a:t>, </a:t>
                </a:r>
                <a:r>
                  <a:rPr lang="en-US" sz="1200" b="0" dirty="0">
                    <a:latin typeface="PT Sans"/>
                  </a:rPr>
                  <a:t>ca </a:t>
                </a:r>
                <a:r>
                  <a:rPr lang="en-US" sz="1200" b="0" dirty="0" err="1" smtClean="0">
                    <a:latin typeface="PT Sans"/>
                  </a:rPr>
                  <a:t>parametru</a:t>
                </a:r>
                <a:r>
                  <a:rPr lang="en-US" sz="1200" b="0" dirty="0" smtClean="0">
                    <a:latin typeface="PT Sans"/>
                  </a:rPr>
                  <a:t>, </a:t>
                </a:r>
                <a:r>
                  <a:rPr lang="en-US" sz="1200" b="0" dirty="0">
                    <a:latin typeface="PT Sans"/>
                  </a:rPr>
                  <a:t>ii </a:t>
                </a:r>
                <a:r>
                  <a:rPr lang="en-US" sz="1200" b="0" dirty="0" err="1">
                    <a:latin typeface="PT Sans"/>
                  </a:rPr>
                  <a:t>pasam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>
                    <a:latin typeface="PT Sans"/>
                  </a:rPr>
                  <a:t>numarul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smtClean="0">
                    <a:latin typeface="PT Sans"/>
                  </a:rPr>
                  <a:t>4, </a:t>
                </a:r>
                <a:r>
                  <a:rPr lang="en-US" sz="1200" b="0" dirty="0" err="1">
                    <a:latin typeface="PT Sans"/>
                  </a:rPr>
                  <a:t>si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>
                    <a:latin typeface="PT Sans"/>
                  </a:rPr>
                  <a:t>obtinem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>
                    <a:latin typeface="PT Sans"/>
                  </a:rPr>
                  <a:t>rezultatul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smtClean="0">
                    <a:latin typeface="PT Sans"/>
                  </a:rPr>
                  <a:t>2.0.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dirty="0" err="1" smtClean="0">
                    <a:latin typeface="PT Sans"/>
                  </a:rPr>
                  <a:t>Dupa</a:t>
                </a:r>
                <a:r>
                  <a:rPr lang="en-US" sz="1200" b="0" dirty="0" smtClean="0">
                    <a:latin typeface="PT Sans"/>
                  </a:rPr>
                  <a:t> </a:t>
                </a:r>
                <a:r>
                  <a:rPr lang="en-US" sz="1200" b="0" dirty="0">
                    <a:latin typeface="PT Sans"/>
                  </a:rPr>
                  <a:t>cum </a:t>
                </a:r>
                <a:r>
                  <a:rPr lang="en-US" sz="1200" b="0" dirty="0" err="1" smtClean="0">
                    <a:latin typeface="PT Sans"/>
                  </a:rPr>
                  <a:t>observam</a:t>
                </a:r>
                <a:r>
                  <a:rPr lang="en-US" sz="1200" b="0" dirty="0" smtClean="0">
                    <a:latin typeface="PT Sans"/>
                  </a:rPr>
                  <a:t>, </a:t>
                </a:r>
                <a:r>
                  <a:rPr lang="en-US" sz="1200" b="0" dirty="0" err="1">
                    <a:latin typeface="PT Sans"/>
                  </a:rPr>
                  <a:t>functia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>
                    <a:latin typeface="PT Sans"/>
                  </a:rPr>
                  <a:t>returneaza</a:t>
                </a:r>
                <a:r>
                  <a:rPr lang="en-US" sz="1200" b="0" dirty="0">
                    <a:latin typeface="PT Sans"/>
                  </a:rPr>
                  <a:t> un </a:t>
                </a:r>
                <a:r>
                  <a:rPr lang="en-US" sz="1200" b="0" dirty="0" err="1">
                    <a:latin typeface="PT Sans"/>
                  </a:rPr>
                  <a:t>numar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smtClean="0">
                    <a:latin typeface="PT Sans"/>
                  </a:rPr>
                  <a:t>real, </a:t>
                </a:r>
                <a:r>
                  <a:rPr lang="en-US" sz="1200" b="0" dirty="0">
                    <a:latin typeface="PT Sans"/>
                  </a:rPr>
                  <a:t>cu </a:t>
                </a:r>
                <a:r>
                  <a:rPr lang="en-US" sz="1200" b="0" dirty="0" err="1">
                    <a:latin typeface="PT Sans"/>
                  </a:rPr>
                  <a:t>zecimale</a:t>
                </a:r>
                <a:r>
                  <a:rPr lang="en-US" sz="1200" b="0" dirty="0" smtClean="0">
                    <a:latin typeface="PT Sans"/>
                  </a:rPr>
                  <a:t>.</a:t>
                </a:r>
                <a:endParaRPr lang="en-US" sz="1200" b="0" dirty="0">
                  <a:latin typeface="PT San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dirty="0">
                    <a:latin typeface="PT Sans"/>
                  </a:rPr>
                  <a:t>In </a:t>
                </a:r>
                <a:r>
                  <a:rPr lang="en-US" sz="1200" b="0" dirty="0" err="1">
                    <a:latin typeface="PT Sans"/>
                  </a:rPr>
                  <a:t>cazul</a:t>
                </a:r>
                <a:r>
                  <a:rPr lang="en-US" sz="1200" b="0" dirty="0">
                    <a:latin typeface="PT Sans"/>
                  </a:rPr>
                  <a:t> in </a:t>
                </a:r>
                <a:r>
                  <a:rPr lang="en-US" sz="1200" b="0" dirty="0" smtClean="0">
                    <a:latin typeface="PT Sans"/>
                  </a:rPr>
                  <a:t>care, </a:t>
                </a:r>
                <a:r>
                  <a:rPr lang="en-US" sz="1200" b="0" dirty="0" err="1">
                    <a:latin typeface="PT Sans"/>
                  </a:rPr>
                  <a:t>dorim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>
                    <a:latin typeface="PT Sans"/>
                  </a:rPr>
                  <a:t>sa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>
                    <a:latin typeface="PT Sans"/>
                  </a:rPr>
                  <a:t>aflam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>
                    <a:latin typeface="PT Sans"/>
                  </a:rPr>
                  <a:t>valoare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>
                    <a:latin typeface="PT Sans"/>
                  </a:rPr>
                  <a:t>constantei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1" dirty="0">
                    <a:latin typeface="PT Sans"/>
                  </a:rPr>
                  <a:t>pi</a:t>
                </a:r>
                <a:r>
                  <a:rPr lang="en-US" sz="1200" b="0" dirty="0">
                    <a:latin typeface="PT Sans"/>
                  </a:rPr>
                  <a:t>, </a:t>
                </a:r>
                <a:r>
                  <a:rPr lang="en-US" sz="1200" b="0" dirty="0" err="1">
                    <a:latin typeface="PT Sans"/>
                  </a:rPr>
                  <a:t>deasemena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>
                    <a:latin typeface="PT Sans"/>
                  </a:rPr>
                  <a:t>folosim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>
                    <a:latin typeface="PT Sans"/>
                  </a:rPr>
                  <a:t>modulul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1" dirty="0">
                    <a:latin typeface="PT Sans"/>
                  </a:rPr>
                  <a:t>math</a:t>
                </a:r>
                <a:r>
                  <a:rPr lang="en-US" sz="1200" b="0" dirty="0">
                    <a:latin typeface="PT Sans"/>
                  </a:rPr>
                  <a:t>, </a:t>
                </a:r>
                <a:endParaRPr lang="en-US" sz="1200" b="0" dirty="0" smtClean="0">
                  <a:latin typeface="PT San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dirty="0" err="1" smtClean="0">
                    <a:latin typeface="PT Sans"/>
                  </a:rPr>
                  <a:t>doar</a:t>
                </a:r>
                <a:r>
                  <a:rPr lang="en-US" sz="1200" b="0" dirty="0" smtClean="0">
                    <a:latin typeface="PT Sans"/>
                  </a:rPr>
                  <a:t> </a:t>
                </a:r>
                <a:r>
                  <a:rPr lang="en-US" sz="1200" b="0" dirty="0">
                    <a:latin typeface="PT Sans"/>
                  </a:rPr>
                  <a:t>ca </a:t>
                </a:r>
                <a:r>
                  <a:rPr lang="en-US" sz="1200" b="0" dirty="0" err="1">
                    <a:latin typeface="PT Sans"/>
                  </a:rPr>
                  <a:t>apelam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>
                    <a:latin typeface="PT Sans"/>
                  </a:rPr>
                  <a:t>constanta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1" dirty="0">
                    <a:latin typeface="PT Sans"/>
                  </a:rPr>
                  <a:t>pi</a:t>
                </a:r>
                <a:r>
                  <a:rPr lang="en-US" sz="1200" b="0" dirty="0">
                    <a:latin typeface="PT Sans"/>
                  </a:rPr>
                  <a:t>, </a:t>
                </a:r>
                <a:r>
                  <a:rPr lang="en-US" sz="1200" b="0" dirty="0" err="1" smtClean="0">
                    <a:latin typeface="PT Sans"/>
                  </a:rPr>
                  <a:t>deci</a:t>
                </a:r>
                <a:r>
                  <a:rPr lang="en-US" sz="1200" b="0" dirty="0" smtClean="0">
                    <a:latin typeface="PT Sans"/>
                  </a:rPr>
                  <a:t>, </a:t>
                </a:r>
                <a:r>
                  <a:rPr lang="en-US" sz="1200" b="0" dirty="0" err="1" smtClean="0">
                    <a:latin typeface="PT Sans"/>
                  </a:rPr>
                  <a:t>math.pi</a:t>
                </a:r>
                <a:r>
                  <a:rPr lang="en-US" sz="1200" b="0" dirty="0" smtClean="0">
                    <a:latin typeface="PT Sans"/>
                  </a:rPr>
                  <a:t>, </a:t>
                </a:r>
                <a:r>
                  <a:rPr lang="en-US" sz="1200" b="0" dirty="0" err="1">
                    <a:latin typeface="PT Sans"/>
                  </a:rPr>
                  <a:t>ce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 smtClean="0">
                    <a:latin typeface="PT Sans"/>
                  </a:rPr>
                  <a:t>va</a:t>
                </a:r>
                <a:r>
                  <a:rPr lang="en-US" sz="1200" b="0" dirty="0" smtClean="0">
                    <a:latin typeface="PT Sans"/>
                  </a:rPr>
                  <a:t>, </a:t>
                </a:r>
                <a:r>
                  <a:rPr lang="en-US" sz="1200" b="0" dirty="0" err="1">
                    <a:latin typeface="PT Sans"/>
                  </a:rPr>
                  <a:t>returna</a:t>
                </a:r>
                <a:r>
                  <a:rPr lang="en-US" sz="1200" b="0" dirty="0">
                    <a:latin typeface="PT Sans"/>
                  </a:rPr>
                  <a:t> </a:t>
                </a:r>
                <a:r>
                  <a:rPr lang="en-US" sz="1200" b="0" dirty="0" err="1">
                    <a:latin typeface="PT Sans"/>
                  </a:rPr>
                  <a:t>valoarea</a:t>
                </a:r>
                <a:r>
                  <a:rPr lang="en-US" sz="1200" b="0" dirty="0">
                    <a:latin typeface="PT Sans"/>
                  </a:rPr>
                  <a:t> 3.14.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24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56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003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391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682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231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228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7863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379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  <a:p>
            <a:r>
              <a:rPr lang="fr-BE" b="1" dirty="0"/>
              <a:t>In </a:t>
            </a:r>
            <a:r>
              <a:rPr lang="fr-BE" b="1" dirty="0" err="1"/>
              <a:t>exemplul</a:t>
            </a:r>
            <a:r>
              <a:rPr lang="fr-BE" b="1" dirty="0"/>
              <a:t> 4, </a:t>
            </a:r>
            <a:r>
              <a:rPr lang="fr-BE" dirty="0" err="1"/>
              <a:t>observam</a:t>
            </a:r>
            <a:r>
              <a:rPr lang="fr-BE" dirty="0"/>
              <a:t>, </a:t>
            </a:r>
            <a:endParaRPr lang="fr-BE" dirty="0" smtClean="0"/>
          </a:p>
          <a:p>
            <a:r>
              <a:rPr lang="fr-BE" dirty="0" smtClean="0"/>
              <a:t>ca </a:t>
            </a:r>
            <a:r>
              <a:rPr lang="fr-BE" dirty="0"/>
              <a:t>nu </a:t>
            </a:r>
            <a:r>
              <a:rPr lang="fr-BE" dirty="0" err="1"/>
              <a:t>trebuie</a:t>
            </a:r>
            <a:r>
              <a:rPr lang="fr-BE" dirty="0"/>
              <a:t> sa fie </a:t>
            </a:r>
            <a:r>
              <a:rPr lang="fr-BE" dirty="0" err="1"/>
              <a:t>spatii</a:t>
            </a:r>
            <a:r>
              <a:rPr lang="fr-BE" dirty="0"/>
              <a:t>, </a:t>
            </a:r>
            <a:r>
              <a:rPr lang="fr-BE" dirty="0" err="1"/>
              <a:t>intre</a:t>
            </a:r>
            <a:r>
              <a:rPr lang="fr-BE" dirty="0"/>
              <a:t> </a:t>
            </a:r>
            <a:r>
              <a:rPr lang="fr-BE" dirty="0" err="1"/>
              <a:t>operatorul</a:t>
            </a:r>
            <a:r>
              <a:rPr lang="fr-BE" dirty="0"/>
              <a:t> de </a:t>
            </a:r>
            <a:r>
              <a:rPr lang="fr-BE" dirty="0" err="1"/>
              <a:t>adunare</a:t>
            </a:r>
            <a:r>
              <a:rPr lang="fr-BE" dirty="0"/>
              <a:t>, si </a:t>
            </a:r>
            <a:r>
              <a:rPr lang="fr-BE" dirty="0" err="1"/>
              <a:t>atribuire</a:t>
            </a:r>
            <a:r>
              <a:rPr lang="fr-BE" dirty="0"/>
              <a:t>. </a:t>
            </a:r>
          </a:p>
          <a:p>
            <a:r>
              <a:rPr lang="fr-BE" dirty="0"/>
              <a:t>De </a:t>
            </a:r>
            <a:r>
              <a:rPr lang="fr-BE" dirty="0" err="1"/>
              <a:t>altfel</a:t>
            </a:r>
            <a:r>
              <a:rPr lang="fr-BE" dirty="0"/>
              <a:t> </a:t>
            </a:r>
            <a:r>
              <a:rPr lang="fr-BE" dirty="0" err="1"/>
              <a:t>primim</a:t>
            </a:r>
            <a:r>
              <a:rPr lang="fr-BE" dirty="0"/>
              <a:t> </a:t>
            </a:r>
            <a:r>
              <a:rPr lang="fr-BE" dirty="0" err="1"/>
              <a:t>eroare</a:t>
            </a:r>
            <a:r>
              <a:rPr lang="fr-BE" dirty="0"/>
              <a:t> de </a:t>
            </a:r>
            <a:r>
              <a:rPr lang="fr-BE" dirty="0" err="1"/>
              <a:t>sintaxa</a:t>
            </a:r>
            <a:r>
              <a:rPr lang="fr-BE" dirty="0"/>
              <a:t>.</a:t>
            </a:r>
          </a:p>
          <a:p>
            <a:r>
              <a:rPr lang="fr-BE" dirty="0"/>
              <a:t> </a:t>
            </a:r>
          </a:p>
          <a:p>
            <a:endParaRPr lang="fr-BE" dirty="0"/>
          </a:p>
          <a:p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1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20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9577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362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528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4608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39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B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9724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61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2920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947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089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6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i="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i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2783807"/>
            <a:ext cx="10515600" cy="30845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7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82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8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1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4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AEA8-86CB-1746-941C-A66B88063DE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1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13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4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4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15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notesSlide" Target="../notesSlides/notesSlide16.xml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jpg"/><Relationship Id="rId9" Type="http://schemas.microsoft.com/office/2007/relationships/diagramDrawing" Target="../diagrams/drawin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g"/><Relationship Id="rId9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18.jpeg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4.jpg"/><Relationship Id="rId9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5" Type="http://schemas.openxmlformats.org/officeDocument/2006/relationships/hyperlink" Target="http://www.python.org/download/" TargetMode="External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25.png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26.png"/><Relationship Id="rId5" Type="http://schemas.openxmlformats.org/officeDocument/2006/relationships/hyperlink" Target="https://www.onlinegdb.com/online_python_compiler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5" Type="http://schemas.openxmlformats.org/officeDocument/2006/relationships/image" Target="../media/image33.png"/><Relationship Id="rId4" Type="http://schemas.openxmlformats.org/officeDocument/2006/relationships/image" Target="../media/image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8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1.xml"/><Relationship Id="rId5" Type="http://schemas.openxmlformats.org/officeDocument/2006/relationships/image" Target="../media/image36.png"/><Relationship Id="rId4" Type="http://schemas.openxmlformats.org/officeDocument/2006/relationships/image" Target="../media/image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3.xml"/><Relationship Id="rId5" Type="http://schemas.openxmlformats.org/officeDocument/2006/relationships/image" Target="../media/image37.png"/><Relationship Id="rId4" Type="http://schemas.openxmlformats.org/officeDocument/2006/relationships/image" Target="../media/image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5.xml"/><Relationship Id="rId5" Type="http://schemas.openxmlformats.org/officeDocument/2006/relationships/image" Target="../media/image38.png"/><Relationship Id="rId4" Type="http://schemas.openxmlformats.org/officeDocument/2006/relationships/image" Target="../media/image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6.xml"/><Relationship Id="rId5" Type="http://schemas.openxmlformats.org/officeDocument/2006/relationships/image" Target="../media/image39.png"/><Relationship Id="rId4" Type="http://schemas.openxmlformats.org/officeDocument/2006/relationships/image" Target="../media/image4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4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Relationship Id="rId5" Type="http://schemas.openxmlformats.org/officeDocument/2006/relationships/image" Target="../media/image42.png"/><Relationship Id="rId4" Type="http://schemas.openxmlformats.org/officeDocument/2006/relationships/image" Target="../media/image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Relationship Id="rId5" Type="http://schemas.openxmlformats.org/officeDocument/2006/relationships/image" Target="../media/image45.png"/><Relationship Id="rId4" Type="http://schemas.openxmlformats.org/officeDocument/2006/relationships/image" Target="../media/image4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4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Relationship Id="rId5" Type="http://schemas.openxmlformats.org/officeDocument/2006/relationships/image" Target="../media/image49.png"/><Relationship Id="rId4" Type="http://schemas.openxmlformats.org/officeDocument/2006/relationships/image" Target="../media/image4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Relationship Id="rId5" Type="http://schemas.openxmlformats.org/officeDocument/2006/relationships/image" Target="../media/image50.png"/><Relationship Id="rId4" Type="http://schemas.openxmlformats.org/officeDocument/2006/relationships/image" Target="../media/image4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Relationship Id="rId5" Type="http://schemas.openxmlformats.org/officeDocument/2006/relationships/image" Target="../media/image51.png"/><Relationship Id="rId4" Type="http://schemas.openxmlformats.org/officeDocument/2006/relationships/image" Target="../media/image4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7.xml"/><Relationship Id="rId5" Type="http://schemas.openxmlformats.org/officeDocument/2006/relationships/image" Target="../media/image52.png"/><Relationship Id="rId4" Type="http://schemas.openxmlformats.org/officeDocument/2006/relationships/image" Target="../media/image4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Relationship Id="rId5" Type="http://schemas.openxmlformats.org/officeDocument/2006/relationships/image" Target="../media/image53.png"/><Relationship Id="rId4" Type="http://schemas.openxmlformats.org/officeDocument/2006/relationships/image" Target="../media/image4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4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4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6.xml"/><Relationship Id="rId4" Type="http://schemas.openxmlformats.org/officeDocument/2006/relationships/image" Target="../media/image4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7.xml"/><Relationship Id="rId5" Type="http://schemas.openxmlformats.org/officeDocument/2006/relationships/image" Target="../media/image69.png"/><Relationship Id="rId4" Type="http://schemas.openxmlformats.org/officeDocument/2006/relationships/image" Target="../media/image4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9.xml"/><Relationship Id="rId5" Type="http://schemas.openxmlformats.org/officeDocument/2006/relationships/image" Target="../media/image72.png"/><Relationship Id="rId4" Type="http://schemas.openxmlformats.org/officeDocument/2006/relationships/image" Target="../media/image4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0.xml"/><Relationship Id="rId5" Type="http://schemas.openxmlformats.org/officeDocument/2006/relationships/image" Target="../media/image73.png"/><Relationship Id="rId4" Type="http://schemas.openxmlformats.org/officeDocument/2006/relationships/image" Target="../media/image4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4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2.xml"/><Relationship Id="rId5" Type="http://schemas.openxmlformats.org/officeDocument/2006/relationships/image" Target="../media/image76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8491" y="1771048"/>
            <a:ext cx="8868877" cy="583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GB" sz="4000" dirty="0" err="1" smtClean="0">
                <a:solidFill>
                  <a:srgbClr val="006B9B"/>
                </a:solidFill>
              </a:rPr>
              <a:t>Programarea</a:t>
            </a:r>
            <a:r>
              <a:rPr lang="en-GB" sz="4000" dirty="0">
                <a:solidFill>
                  <a:srgbClr val="006B9B"/>
                </a:solidFill>
              </a:rPr>
              <a:t> </a:t>
            </a:r>
            <a:r>
              <a:rPr lang="en-GB" sz="4000" dirty="0" err="1">
                <a:solidFill>
                  <a:srgbClr val="006B9B"/>
                </a:solidFill>
              </a:rPr>
              <a:t>avansată</a:t>
            </a:r>
            <a:endParaRPr lang="en-GB" sz="4000" dirty="0">
              <a:solidFill>
                <a:srgbClr val="006B9B"/>
              </a:solidFill>
            </a:endParaRPr>
          </a:p>
        </p:txBody>
      </p:sp>
      <p:pic>
        <p:nvPicPr>
          <p:cNvPr id="1026" name="Picture 2" descr="python™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8"/>
          <a:stretch/>
        </p:blipFill>
        <p:spPr bwMode="auto">
          <a:xfrm>
            <a:off x="9647822" y="2282080"/>
            <a:ext cx="2254618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618491" y="6111047"/>
            <a:ext cx="4814900" cy="325153"/>
          </a:xfrm>
        </p:spPr>
        <p:txBody>
          <a:bodyPr>
            <a:noAutofit/>
          </a:bodyPr>
          <a:lstStyle/>
          <a:p>
            <a:r>
              <a:rPr lang="en-US" dirty="0" smtClean="0"/>
              <a:t>Borozan Olesea, </a:t>
            </a:r>
            <a:r>
              <a:rPr lang="en-US" i="1" dirty="0" smtClean="0"/>
              <a:t>lector </a:t>
            </a:r>
            <a:r>
              <a:rPr lang="en-US" i="1" dirty="0" err="1" smtClean="0"/>
              <a:t>universitar</a:t>
            </a:r>
            <a:r>
              <a:rPr lang="en-US" i="1" dirty="0" smtClean="0"/>
              <a:t>, DIIS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8945" y="2380932"/>
            <a:ext cx="3259655" cy="583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o-MD" sz="2800" dirty="0"/>
              <a:t>(Limbajul Python)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2792" y="4301889"/>
            <a:ext cx="6571615" cy="11927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GB" sz="3200" dirty="0" err="1" smtClean="0"/>
              <a:t>Tema</a:t>
            </a:r>
            <a:r>
              <a:rPr lang="en-GB" sz="3200" dirty="0" smtClean="0"/>
              <a:t>: </a:t>
            </a:r>
            <a:r>
              <a:rPr lang="en-GB" sz="3200" dirty="0" err="1" smtClean="0"/>
              <a:t>Introducere</a:t>
            </a:r>
            <a:r>
              <a:rPr lang="en-GB" sz="3200" dirty="0" smtClean="0"/>
              <a:t> in </a:t>
            </a:r>
            <a:r>
              <a:rPr lang="en-GB" sz="3200" dirty="0" err="1" smtClean="0"/>
              <a:t>cursul</a:t>
            </a:r>
            <a:r>
              <a:rPr lang="en-GB" sz="3200" dirty="0" smtClean="0"/>
              <a:t> </a:t>
            </a:r>
          </a:p>
          <a:p>
            <a:r>
              <a:rPr lang="en-GB" sz="2400" dirty="0" err="1" smtClean="0"/>
              <a:t>Programarea</a:t>
            </a:r>
            <a:r>
              <a:rPr lang="en-GB" sz="2400" dirty="0" smtClean="0"/>
              <a:t> </a:t>
            </a:r>
            <a:r>
              <a:rPr lang="en-GB" sz="2400" dirty="0" err="1" smtClean="0"/>
              <a:t>avansat</a:t>
            </a:r>
            <a:r>
              <a:rPr lang="en-US" sz="2400" dirty="0"/>
              <a:t>ă</a:t>
            </a:r>
            <a:r>
              <a:rPr lang="en-GB" sz="2400" dirty="0" smtClean="0"/>
              <a:t> </a:t>
            </a:r>
            <a:endParaRPr lang="en-GB" sz="2400" dirty="0"/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27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38300"/>
            <a:ext cx="10515600" cy="685800"/>
          </a:xfrm>
        </p:spPr>
        <p:txBody>
          <a:bodyPr>
            <a:normAutofit/>
          </a:bodyPr>
          <a:lstStyle/>
          <a:p>
            <a:r>
              <a:rPr lang="en-GB" sz="2800" b="1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Exemplu</a:t>
            </a:r>
            <a:r>
              <a:rPr lang="en-GB" sz="2800" b="1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GB" sz="2800" b="1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algoritm</a:t>
            </a:r>
            <a:r>
              <a:rPr lang="en-GB" sz="2800" b="1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exprimat</a:t>
            </a:r>
            <a:r>
              <a:rPr lang="en-GB" sz="2800" b="1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prin</a:t>
            </a:r>
            <a:r>
              <a:rPr lang="en-GB" sz="2800" b="1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PT Sans"/>
              </a:rPr>
              <a:t>limbajul</a:t>
            </a:r>
            <a:r>
              <a:rPr lang="en-GB" sz="2800" b="1" dirty="0" smtClean="0">
                <a:latin typeface="PT Sans"/>
              </a:rPr>
              <a:t> </a:t>
            </a:r>
            <a:r>
              <a:rPr lang="en-GB" sz="2800" b="1" dirty="0">
                <a:latin typeface="PT Sans"/>
              </a:rPr>
              <a:t>natural </a:t>
            </a:r>
            <a:endParaRPr lang="fr-BE" sz="2800" b="1" dirty="0">
              <a:latin typeface="PT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514584-7694-4C5C-8A20-7D9D69E6AE8D}"/>
              </a:ext>
            </a:extLst>
          </p:cNvPr>
          <p:cNvSpPr/>
          <p:nvPr/>
        </p:nvSpPr>
        <p:spPr>
          <a:xfrm>
            <a:off x="797559" y="2464253"/>
            <a:ext cx="7748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2400" b="1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Calculăm</a:t>
            </a:r>
            <a:r>
              <a:rPr lang="en-GB" sz="2400" b="1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suma</a:t>
            </a:r>
            <a:r>
              <a:rPr lang="en-GB" sz="2400" b="1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GB" sz="2400" b="1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două</a:t>
            </a:r>
            <a:r>
              <a:rPr lang="en-GB" sz="2400" b="1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numere</a:t>
            </a:r>
            <a:r>
              <a:rPr lang="en-GB" sz="2400" b="1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fr-BE" sz="2400" b="1" dirty="0">
              <a:latin typeface="PT Sans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endParaRPr lang="fr-BE" sz="2400" b="1" dirty="0"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4F64274-C154-4AB2-94AD-6342E466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559" y="3305526"/>
            <a:ext cx="6815815" cy="2503274"/>
          </a:xfrm>
        </p:spPr>
        <p:txBody>
          <a:bodyPr>
            <a:noAutofit/>
          </a:bodyPr>
          <a:lstStyle/>
          <a:p>
            <a:r>
              <a:rPr lang="en-GB" sz="2400" dirty="0" err="1">
                <a:latin typeface="PT Sans"/>
              </a:rPr>
              <a:t>Citim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primul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 smtClean="0">
                <a:latin typeface="PT Sans"/>
              </a:rPr>
              <a:t>num</a:t>
            </a:r>
            <a:r>
              <a:rPr lang="fr-BE" sz="2400" dirty="0">
                <a:latin typeface="PT Sans"/>
              </a:rPr>
              <a:t>ă</a:t>
            </a:r>
            <a:r>
              <a:rPr lang="en-GB" sz="2400" dirty="0" smtClean="0">
                <a:latin typeface="PT Sans"/>
              </a:rPr>
              <a:t>r </a:t>
            </a:r>
            <a:r>
              <a:rPr lang="en-GB" sz="2400" dirty="0">
                <a:latin typeface="PT Sans"/>
              </a:rPr>
              <a:t>de la </a:t>
            </a:r>
            <a:r>
              <a:rPr lang="en-GB" sz="2400" dirty="0" err="1" smtClean="0">
                <a:latin typeface="PT Sans"/>
              </a:rPr>
              <a:t>tastatur</a:t>
            </a:r>
            <a:r>
              <a:rPr lang="fr-BE" sz="2400" dirty="0">
                <a:latin typeface="PT Sans"/>
              </a:rPr>
              <a:t>ă</a:t>
            </a:r>
          </a:p>
          <a:p>
            <a:r>
              <a:rPr lang="en-GB" sz="2400" dirty="0" err="1">
                <a:latin typeface="PT Sans"/>
              </a:rPr>
              <a:t>Citim</a:t>
            </a:r>
            <a:r>
              <a:rPr lang="en-GB" sz="2400" dirty="0">
                <a:latin typeface="PT Sans"/>
              </a:rPr>
              <a:t> al 2-lea </a:t>
            </a:r>
            <a:r>
              <a:rPr lang="en-GB" sz="2400" dirty="0" err="1" smtClean="0">
                <a:latin typeface="PT Sans"/>
              </a:rPr>
              <a:t>num</a:t>
            </a:r>
            <a:r>
              <a:rPr lang="fr-BE" sz="2400" dirty="0">
                <a:latin typeface="PT Sans"/>
              </a:rPr>
              <a:t>ă</a:t>
            </a:r>
            <a:r>
              <a:rPr lang="en-GB" sz="2400" dirty="0" smtClean="0">
                <a:latin typeface="PT Sans"/>
              </a:rPr>
              <a:t>r </a:t>
            </a:r>
            <a:r>
              <a:rPr lang="en-GB" sz="2400" dirty="0">
                <a:latin typeface="PT Sans"/>
              </a:rPr>
              <a:t>de la </a:t>
            </a:r>
            <a:r>
              <a:rPr lang="en-GB" sz="2400" dirty="0" err="1" smtClean="0">
                <a:latin typeface="PT Sans"/>
              </a:rPr>
              <a:t>tastatur</a:t>
            </a:r>
            <a:r>
              <a:rPr lang="fr-BE" sz="2400" dirty="0">
                <a:latin typeface="PT Sans"/>
              </a:rPr>
              <a:t>ă</a:t>
            </a:r>
          </a:p>
          <a:p>
            <a:r>
              <a:rPr lang="en-GB" sz="2400" dirty="0" err="1" smtClean="0">
                <a:latin typeface="PT Sans"/>
              </a:rPr>
              <a:t>Calcul</a:t>
            </a:r>
            <a:r>
              <a:rPr lang="fr-BE" sz="2400" dirty="0">
                <a:latin typeface="PT Sans"/>
              </a:rPr>
              <a:t>ă</a:t>
            </a:r>
            <a:r>
              <a:rPr lang="en-GB" sz="2400" dirty="0" smtClean="0">
                <a:latin typeface="PT Sans"/>
              </a:rPr>
              <a:t>m </a:t>
            </a:r>
            <a:r>
              <a:rPr lang="en-GB" sz="2400" dirty="0" err="1" smtClean="0">
                <a:latin typeface="PT Sans"/>
              </a:rPr>
              <a:t>suma</a:t>
            </a:r>
            <a:r>
              <a:rPr lang="en-GB" sz="2400" dirty="0" smtClean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celor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 smtClean="0">
                <a:latin typeface="PT Sans"/>
              </a:rPr>
              <a:t>dou</a:t>
            </a:r>
            <a:r>
              <a:rPr lang="fr-BE" sz="2400" dirty="0">
                <a:latin typeface="PT Sans"/>
              </a:rPr>
              <a:t>ă</a:t>
            </a:r>
            <a:r>
              <a:rPr lang="en-GB" sz="2400" dirty="0" smtClean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numere</a:t>
            </a:r>
            <a:endParaRPr lang="fr-BE" sz="2400" dirty="0">
              <a:latin typeface="PT Sans"/>
            </a:endParaRPr>
          </a:p>
          <a:p>
            <a:r>
              <a:rPr lang="en-GB" sz="2400" dirty="0" err="1" smtClean="0">
                <a:latin typeface="PT Sans"/>
              </a:rPr>
              <a:t>Afi</a:t>
            </a:r>
            <a:r>
              <a:rPr lang="fr-BE" sz="2400" dirty="0" err="1">
                <a:latin typeface="PT Sans"/>
              </a:rPr>
              <a:t>şă</a:t>
            </a:r>
            <a:r>
              <a:rPr lang="en-GB" sz="2400" dirty="0" smtClean="0">
                <a:latin typeface="PT Sans"/>
              </a:rPr>
              <a:t>m </a:t>
            </a:r>
            <a:r>
              <a:rPr lang="en-GB" sz="2400" dirty="0">
                <a:latin typeface="PT Sans"/>
              </a:rPr>
              <a:t>pe </a:t>
            </a:r>
            <a:r>
              <a:rPr lang="en-GB" sz="2400" dirty="0" err="1">
                <a:latin typeface="PT Sans"/>
              </a:rPr>
              <a:t>ecran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suma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 smtClean="0">
                <a:latin typeface="PT Sans"/>
              </a:rPr>
              <a:t>calculat</a:t>
            </a:r>
            <a:r>
              <a:rPr lang="fr-BE" sz="2400" dirty="0" smtClean="0">
                <a:latin typeface="PT Sans"/>
              </a:rPr>
              <a:t>ă</a:t>
            </a:r>
            <a:endParaRPr lang="fr-BE" sz="24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521320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e need to know the algorithms the government uses to make important  decisions about 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70" y="2397760"/>
            <a:ext cx="5067658" cy="24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D25DED-173C-4A61-A13A-77E6C9FF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3155"/>
            <a:ext cx="8596668" cy="685800"/>
          </a:xfrm>
        </p:spPr>
        <p:txBody>
          <a:bodyPr>
            <a:normAutofit/>
          </a:bodyPr>
          <a:lstStyle/>
          <a:p>
            <a:r>
              <a:rPr lang="en-GB" sz="3000" b="1" dirty="0">
                <a:latin typeface="PT Sans"/>
              </a:rPr>
              <a:t>Scheme </a:t>
            </a:r>
            <a:r>
              <a:rPr lang="en-GB" sz="3000" b="1" dirty="0" err="1">
                <a:latin typeface="PT Sans"/>
              </a:rPr>
              <a:t>logice</a:t>
            </a:r>
            <a:r>
              <a:rPr lang="en-GB" sz="3000" b="1" dirty="0">
                <a:latin typeface="PT Sans"/>
              </a:rPr>
              <a:t> </a:t>
            </a:r>
            <a:endParaRPr lang="fr-BE" sz="30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B0965A-1D71-496B-9EB1-DFD021A03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09" y="2541499"/>
            <a:ext cx="6571191" cy="27663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PT Sans"/>
              </a:rPr>
              <a:t>Schema </a:t>
            </a:r>
            <a:r>
              <a:rPr lang="en-GB" sz="2000" b="1" dirty="0" err="1">
                <a:latin typeface="PT Sans"/>
              </a:rPr>
              <a:t>logică</a:t>
            </a:r>
            <a:r>
              <a:rPr lang="en-GB" sz="2000" b="1" dirty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este</a:t>
            </a:r>
            <a:r>
              <a:rPr lang="en-GB" sz="2000" b="1" dirty="0" smtClean="0">
                <a:latin typeface="PT Sans"/>
              </a:rPr>
              <a:t> </a:t>
            </a:r>
            <a:r>
              <a:rPr lang="en-US" sz="2000" dirty="0" smtClean="0">
                <a:latin typeface="PT Sans"/>
              </a:rPr>
              <a:t>o </a:t>
            </a:r>
            <a:r>
              <a:rPr lang="en-US" sz="2000" dirty="0" err="1" smtClean="0">
                <a:latin typeface="PT Sans"/>
              </a:rPr>
              <a:t>reprezentare</a:t>
            </a:r>
            <a:r>
              <a:rPr lang="en-US" sz="2000" dirty="0" smtClean="0">
                <a:latin typeface="PT Sans"/>
              </a:rPr>
              <a:t> a </a:t>
            </a:r>
            <a:r>
              <a:rPr lang="en-US" sz="2000" dirty="0" err="1" smtClean="0">
                <a:latin typeface="PT Sans"/>
              </a:rPr>
              <a:t>algoritmului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folosind</a:t>
            </a:r>
            <a:r>
              <a:rPr lang="en-US" sz="2000" dirty="0" smtClean="0">
                <a:latin typeface="PT Sans"/>
              </a:rPr>
              <a:t> diverse figure </a:t>
            </a:r>
            <a:r>
              <a:rPr lang="en-US" sz="2000" dirty="0" err="1" smtClean="0">
                <a:latin typeface="PT Sans"/>
              </a:rPr>
              <a:t>geometrice</a:t>
            </a:r>
            <a:r>
              <a:rPr lang="en-US" sz="2000" dirty="0" smtClean="0">
                <a:latin typeface="PT Sans"/>
              </a:rPr>
              <a:t> </a:t>
            </a:r>
            <a:r>
              <a:rPr lang="en-GB" sz="2000" dirty="0">
                <a:latin typeface="PT Sans"/>
              </a:rPr>
              <a:t>legate </a:t>
            </a:r>
            <a:r>
              <a:rPr lang="en-GB" sz="2000" dirty="0" err="1">
                <a:latin typeface="PT Sans"/>
              </a:rPr>
              <a:t>între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ele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prin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săgeţi</a:t>
            </a:r>
            <a:endParaRPr lang="fr-BE" sz="2000" dirty="0">
              <a:latin typeface="PT Sans"/>
            </a:endParaRPr>
          </a:p>
          <a:p>
            <a:pPr lvl="0">
              <a:lnSpc>
                <a:spcPct val="150000"/>
              </a:lnSpc>
            </a:pPr>
            <a:r>
              <a:rPr lang="en-GB" sz="2000" dirty="0" err="1">
                <a:latin typeface="PT Sans"/>
              </a:rPr>
              <a:t>D</a:t>
            </a:r>
            <a:r>
              <a:rPr lang="en-GB" sz="2000" dirty="0" err="1" smtClean="0">
                <a:latin typeface="PT Sans"/>
              </a:rPr>
              <a:t>escrie</a:t>
            </a:r>
            <a:r>
              <a:rPr lang="en-GB" sz="2000" dirty="0" smtClean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grafic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paşii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unui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algoritm</a:t>
            </a:r>
            <a:endParaRPr lang="fr-BE" sz="2000" dirty="0">
              <a:latin typeface="PT Sans"/>
            </a:endParaRPr>
          </a:p>
          <a:p>
            <a:pPr lvl="0">
              <a:lnSpc>
                <a:spcPct val="150000"/>
              </a:lnSpc>
            </a:pPr>
            <a:r>
              <a:rPr lang="en-GB" sz="2000" dirty="0" err="1">
                <a:latin typeface="PT Sans"/>
              </a:rPr>
              <a:t>S</a:t>
            </a:r>
            <a:r>
              <a:rPr lang="en-GB" sz="2000" dirty="0" err="1" smtClean="0">
                <a:latin typeface="PT Sans"/>
              </a:rPr>
              <a:t>pecifică</a:t>
            </a:r>
            <a:r>
              <a:rPr lang="en-GB" sz="2000" dirty="0" smtClean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prelucrările</a:t>
            </a:r>
            <a:r>
              <a:rPr lang="en-GB" sz="2000" dirty="0">
                <a:latin typeface="PT Sans"/>
              </a:rPr>
              <a:t> care se </a:t>
            </a:r>
            <a:r>
              <a:rPr lang="en-GB" sz="2000" dirty="0" err="1">
                <a:latin typeface="PT Sans"/>
              </a:rPr>
              <a:t>execută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asupra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datelor</a:t>
            </a:r>
            <a:endParaRPr lang="fr-BE" sz="20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982391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32136" y="2922105"/>
            <a:ext cx="2166539" cy="3203166"/>
            <a:chOff x="632136" y="3248025"/>
            <a:chExt cx="1826141" cy="2877245"/>
          </a:xfrm>
        </p:grpSpPr>
        <p:sp>
          <p:nvSpPr>
            <p:cNvPr id="2" name="Oval 1"/>
            <p:cNvSpPr/>
            <p:nvPr/>
          </p:nvSpPr>
          <p:spPr>
            <a:xfrm>
              <a:off x="1239665" y="3248025"/>
              <a:ext cx="635633" cy="3429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77752" y="3957910"/>
              <a:ext cx="759459" cy="39333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77751" y="4676338"/>
              <a:ext cx="759459" cy="39333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239660" y="5398213"/>
              <a:ext cx="635635" cy="3429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2" idx="4"/>
              <a:endCxn id="7" idx="0"/>
            </p:cNvCxnSpPr>
            <p:nvPr/>
          </p:nvCxnSpPr>
          <p:spPr>
            <a:xfrm>
              <a:off x="1557482" y="3590925"/>
              <a:ext cx="0" cy="3669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2"/>
              <a:endCxn id="8" idx="0"/>
            </p:cNvCxnSpPr>
            <p:nvPr/>
          </p:nvCxnSpPr>
          <p:spPr>
            <a:xfrm flipH="1">
              <a:off x="1557481" y="4351247"/>
              <a:ext cx="1" cy="3250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2"/>
              <a:endCxn id="9" idx="0"/>
            </p:cNvCxnSpPr>
            <p:nvPr/>
          </p:nvCxnSpPr>
          <p:spPr>
            <a:xfrm flipH="1">
              <a:off x="1557478" y="5069675"/>
              <a:ext cx="3" cy="3285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2136" y="5817493"/>
              <a:ext cx="18261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PT Sans"/>
                </a:rPr>
                <a:t>structura</a:t>
              </a:r>
              <a:r>
                <a:rPr lang="en-US" sz="1400" dirty="0" smtClean="0">
                  <a:latin typeface="PT Sans"/>
                </a:rPr>
                <a:t> </a:t>
              </a:r>
              <a:r>
                <a:rPr lang="en-US" sz="1400" dirty="0" err="1">
                  <a:latin typeface="PT Sans"/>
                </a:rPr>
                <a:t>secventială</a:t>
              </a:r>
              <a:endParaRPr lang="en-US" sz="1400" dirty="0">
                <a:latin typeface="PT San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96550" y="2856312"/>
            <a:ext cx="2751102" cy="3266555"/>
            <a:chOff x="5796550" y="3355257"/>
            <a:chExt cx="2330889" cy="2767610"/>
          </a:xfrm>
        </p:grpSpPr>
        <p:sp>
          <p:nvSpPr>
            <p:cNvPr id="70" name="Diamond 69"/>
            <p:cNvSpPr/>
            <p:nvPr/>
          </p:nvSpPr>
          <p:spPr>
            <a:xfrm>
              <a:off x="6221887" y="4283002"/>
              <a:ext cx="981917" cy="393337"/>
            </a:xfrm>
            <a:prstGeom prst="diamon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cond</a:t>
              </a:r>
              <a:endParaRPr lang="en-US" sz="1200" dirty="0"/>
            </a:p>
          </p:txBody>
        </p:sp>
        <p:cxnSp>
          <p:nvCxnSpPr>
            <p:cNvPr id="71" name="Straight Arrow Connector 70"/>
            <p:cNvCxnSpPr>
              <a:stCxn id="84" idx="4"/>
              <a:endCxn id="70" idx="0"/>
            </p:cNvCxnSpPr>
            <p:nvPr/>
          </p:nvCxnSpPr>
          <p:spPr>
            <a:xfrm>
              <a:off x="6712839" y="3580406"/>
              <a:ext cx="7" cy="7025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7367980" y="3789741"/>
              <a:ext cx="759459" cy="39333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cxnSp>
          <p:nvCxnSpPr>
            <p:cNvPr id="74" name="Elbow Connector 73"/>
            <p:cNvCxnSpPr>
              <a:stCxn id="70" idx="3"/>
              <a:endCxn id="73" idx="2"/>
            </p:cNvCxnSpPr>
            <p:nvPr/>
          </p:nvCxnSpPr>
          <p:spPr>
            <a:xfrm flipV="1">
              <a:off x="7203804" y="4183078"/>
              <a:ext cx="543906" cy="29659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0" idx="2"/>
              <a:endCxn id="80" idx="0"/>
            </p:cNvCxnSpPr>
            <p:nvPr/>
          </p:nvCxnSpPr>
          <p:spPr>
            <a:xfrm>
              <a:off x="6712846" y="4676339"/>
              <a:ext cx="0" cy="7374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6395029" y="5413756"/>
              <a:ext cx="635633" cy="3429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796550" y="5815090"/>
              <a:ext cx="1656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PT Sans"/>
                </a:rPr>
                <a:t>structura</a:t>
              </a:r>
              <a:r>
                <a:rPr lang="en-US" sz="1400" dirty="0" smtClean="0">
                  <a:latin typeface="PT Sans"/>
                </a:rPr>
                <a:t> </a:t>
              </a:r>
              <a:r>
                <a:rPr lang="en-US" sz="1400" dirty="0" err="1" smtClean="0">
                  <a:latin typeface="PT Sans"/>
                </a:rPr>
                <a:t>repetitiv</a:t>
              </a:r>
              <a:r>
                <a:rPr lang="fr-FR" sz="1400" dirty="0">
                  <a:latin typeface="PT Sans"/>
                  <a:ea typeface="Times New Roman" panose="02020603050405020304" pitchFamily="18" charset="0"/>
                  <a:cs typeface="Arial" panose="020B0604020202020204" pitchFamily="34" charset="0"/>
                </a:rPr>
                <a:t>ă</a:t>
              </a:r>
              <a:endParaRPr lang="en-US" sz="1400" dirty="0">
                <a:latin typeface="PT San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227553" y="4479670"/>
              <a:ext cx="404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PT Sans"/>
                </a:rPr>
                <a:t>da</a:t>
              </a:r>
              <a:endParaRPr lang="en-US" sz="1400" dirty="0">
                <a:latin typeface="PT San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312794" y="4734773"/>
              <a:ext cx="404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PT Sans"/>
                </a:rPr>
                <a:t>nu</a:t>
              </a:r>
              <a:endParaRPr lang="en-US" sz="1400" dirty="0">
                <a:latin typeface="PT Sans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6600264" y="3355257"/>
              <a:ext cx="225149" cy="225149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Elbow Connector 93"/>
            <p:cNvCxnSpPr>
              <a:stCxn id="73" idx="0"/>
              <a:endCxn id="84" idx="6"/>
            </p:cNvCxnSpPr>
            <p:nvPr/>
          </p:nvCxnSpPr>
          <p:spPr>
            <a:xfrm rot="16200000" flipV="1">
              <a:off x="7125608" y="3167638"/>
              <a:ext cx="321909" cy="92229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665031" y="2922105"/>
            <a:ext cx="3329948" cy="3200763"/>
            <a:chOff x="2665031" y="3356992"/>
            <a:chExt cx="3134515" cy="2765876"/>
          </a:xfrm>
        </p:grpSpPr>
        <p:sp>
          <p:nvSpPr>
            <p:cNvPr id="23" name="Diamond 22"/>
            <p:cNvSpPr/>
            <p:nvPr/>
          </p:nvSpPr>
          <p:spPr>
            <a:xfrm>
              <a:off x="3691651" y="3795037"/>
              <a:ext cx="981917" cy="393337"/>
            </a:xfrm>
            <a:prstGeom prst="diamon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cond</a:t>
              </a:r>
              <a:endParaRPr lang="en-US" sz="1200" dirty="0"/>
            </a:p>
          </p:txBody>
        </p:sp>
        <p:cxnSp>
          <p:nvCxnSpPr>
            <p:cNvPr id="25" name="Straight Arrow Connector 24"/>
            <p:cNvCxnSpPr>
              <a:endCxn id="23" idx="0"/>
            </p:cNvCxnSpPr>
            <p:nvPr/>
          </p:nvCxnSpPr>
          <p:spPr>
            <a:xfrm>
              <a:off x="4182609" y="3590926"/>
              <a:ext cx="1" cy="204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665031" y="4283002"/>
              <a:ext cx="759459" cy="39333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40087" y="4283002"/>
              <a:ext cx="759459" cy="39333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cxnSp>
          <p:nvCxnSpPr>
            <p:cNvPr id="29" name="Elbow Connector 28"/>
            <p:cNvCxnSpPr>
              <a:stCxn id="23" idx="3"/>
              <a:endCxn id="27" idx="0"/>
            </p:cNvCxnSpPr>
            <p:nvPr/>
          </p:nvCxnSpPr>
          <p:spPr>
            <a:xfrm>
              <a:off x="4673568" y="3991706"/>
              <a:ext cx="746249" cy="29129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23" idx="1"/>
              <a:endCxn id="26" idx="0"/>
            </p:cNvCxnSpPr>
            <p:nvPr/>
          </p:nvCxnSpPr>
          <p:spPr>
            <a:xfrm rot="10800000" flipV="1">
              <a:off x="3044761" y="3991706"/>
              <a:ext cx="646890" cy="29129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4070029" y="4931873"/>
              <a:ext cx="225149" cy="225149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Elbow Connector 38"/>
            <p:cNvCxnSpPr>
              <a:stCxn id="27" idx="2"/>
              <a:endCxn id="33" idx="6"/>
            </p:cNvCxnSpPr>
            <p:nvPr/>
          </p:nvCxnSpPr>
          <p:spPr>
            <a:xfrm rot="5400000">
              <a:off x="4673444" y="4298074"/>
              <a:ext cx="368109" cy="112463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26" idx="2"/>
              <a:endCxn id="33" idx="2"/>
            </p:cNvCxnSpPr>
            <p:nvPr/>
          </p:nvCxnSpPr>
          <p:spPr>
            <a:xfrm rot="16200000" flipH="1">
              <a:off x="3373341" y="4347759"/>
              <a:ext cx="368109" cy="102526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3" idx="4"/>
              <a:endCxn id="44" idx="0"/>
            </p:cNvCxnSpPr>
            <p:nvPr/>
          </p:nvCxnSpPr>
          <p:spPr>
            <a:xfrm>
              <a:off x="4182604" y="5157022"/>
              <a:ext cx="6" cy="256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864793" y="5413757"/>
              <a:ext cx="635633" cy="3429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66314" y="5815091"/>
              <a:ext cx="1755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PT Sans"/>
                </a:rPr>
                <a:t>structura</a:t>
              </a:r>
              <a:r>
                <a:rPr lang="en-US" sz="1400" dirty="0" smtClean="0">
                  <a:latin typeface="PT Sans"/>
                </a:rPr>
                <a:t> </a:t>
              </a:r>
              <a:r>
                <a:rPr lang="en-US" sz="1400" dirty="0" err="1">
                  <a:latin typeface="PT Sans"/>
                </a:rPr>
                <a:t>alternativă</a:t>
              </a:r>
              <a:endParaRPr lang="en-US" sz="1400" dirty="0">
                <a:latin typeface="PT San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33517" y="3688015"/>
              <a:ext cx="404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PT Sans"/>
                </a:rPr>
                <a:t>da</a:t>
              </a:r>
              <a:endParaRPr lang="en-US" sz="1400" dirty="0">
                <a:latin typeface="PT San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015132" y="3715933"/>
              <a:ext cx="404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PT Sans"/>
                </a:rPr>
                <a:t>nu</a:t>
              </a:r>
              <a:endParaRPr lang="en-US" sz="1400" dirty="0">
                <a:latin typeface="PT Sans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4066818" y="3356992"/>
              <a:ext cx="225149" cy="225149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84973" y="1852437"/>
            <a:ext cx="4100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Structuri</a:t>
            </a:r>
            <a:r>
              <a:rPr lang="fr-FR" sz="3200" b="1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de control</a:t>
            </a:r>
            <a:r>
              <a:rPr lang="fr-FR" sz="32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7961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A2FE6-F433-41E9-9E98-DC8228D1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6875"/>
            <a:ext cx="8596668" cy="685800"/>
          </a:xfrm>
        </p:spPr>
        <p:txBody>
          <a:bodyPr>
            <a:normAutofit/>
          </a:bodyPr>
          <a:lstStyle/>
          <a:p>
            <a:r>
              <a:rPr lang="fr-FR" sz="3000" b="1" dirty="0" err="1" smtClean="0">
                <a:latin typeface="PT Sans"/>
              </a:rPr>
              <a:t>Operaţii</a:t>
            </a:r>
            <a:r>
              <a:rPr lang="fr-FR" sz="3000" b="1" dirty="0" smtClean="0">
                <a:latin typeface="PT Sans"/>
              </a:rPr>
              <a:t> de </a:t>
            </a:r>
            <a:r>
              <a:rPr lang="fr-FR" sz="3000" b="1" dirty="0" err="1" smtClean="0">
                <a:latin typeface="PT Sans"/>
              </a:rPr>
              <a:t>bază</a:t>
            </a:r>
            <a:endParaRPr lang="fr-BE" sz="3000" b="1" dirty="0">
              <a:latin typeface="PT San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671737"/>
              </p:ext>
            </p:extLst>
          </p:nvPr>
        </p:nvGraphicFramePr>
        <p:xfrm>
          <a:off x="390939" y="3896138"/>
          <a:ext cx="4121426" cy="272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 4"/>
          <p:cNvSpPr/>
          <p:nvPr/>
        </p:nvSpPr>
        <p:spPr>
          <a:xfrm>
            <a:off x="795130" y="2765002"/>
            <a:ext cx="10535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 err="1">
                <a:latin typeface="PT Sans"/>
              </a:rPr>
              <a:t>În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schemele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logice</a:t>
            </a:r>
            <a:r>
              <a:rPr lang="en-US" sz="2000" dirty="0">
                <a:latin typeface="PT Sans"/>
              </a:rPr>
              <a:t>, </a:t>
            </a:r>
            <a:r>
              <a:rPr lang="en-US" sz="2000" dirty="0" err="1">
                <a:latin typeface="PT Sans"/>
              </a:rPr>
              <a:t>operaţiile</a:t>
            </a:r>
            <a:r>
              <a:rPr lang="en-US" sz="2000" dirty="0">
                <a:latin typeface="PT Sans"/>
              </a:rPr>
              <a:t> de </a:t>
            </a:r>
            <a:r>
              <a:rPr lang="en-US" sz="2000" dirty="0" err="1">
                <a:latin typeface="PT Sans"/>
              </a:rPr>
              <a:t>bază</a:t>
            </a:r>
            <a:r>
              <a:rPr lang="en-US" sz="2000" dirty="0">
                <a:latin typeface="PT Sans"/>
              </a:rPr>
              <a:t> din </a:t>
            </a:r>
            <a:r>
              <a:rPr lang="en-US" sz="2000" dirty="0" err="1">
                <a:latin typeface="PT Sans"/>
              </a:rPr>
              <a:t>algoritmi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sunt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reprezentate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prin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figuri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geometrice</a:t>
            </a:r>
            <a:r>
              <a:rPr lang="en-US" sz="2000" dirty="0">
                <a:latin typeface="PT Sans"/>
              </a:rPr>
              <a:t> (</a:t>
            </a:r>
            <a:r>
              <a:rPr lang="en-US" sz="2000" dirty="0" err="1">
                <a:latin typeface="PT Sans"/>
              </a:rPr>
              <a:t>blocuri</a:t>
            </a:r>
            <a:r>
              <a:rPr lang="en-US" sz="2000" dirty="0">
                <a:latin typeface="PT Sans"/>
              </a:rPr>
              <a:t>):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122118"/>
              </p:ext>
            </p:extLst>
          </p:nvPr>
        </p:nvGraphicFramePr>
        <p:xfrm>
          <a:off x="4183694" y="3896137"/>
          <a:ext cx="4121426" cy="274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Oval 7"/>
          <p:cNvSpPr/>
          <p:nvPr/>
        </p:nvSpPr>
        <p:spPr>
          <a:xfrm>
            <a:off x="989045" y="4086808"/>
            <a:ext cx="541175" cy="3545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92155" y="5079498"/>
            <a:ext cx="541175" cy="3545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992155" y="6165493"/>
            <a:ext cx="541175" cy="223935"/>
          </a:xfrm>
          <a:prstGeom prst="flowChartManualOperation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>
            <a:off x="4800460" y="4135283"/>
            <a:ext cx="522515" cy="257612"/>
          </a:xfrm>
          <a:prstGeom prst="trapezoid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33258" y="5135483"/>
            <a:ext cx="429207" cy="2576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4814596" y="6165493"/>
            <a:ext cx="510137" cy="223935"/>
          </a:xfrm>
          <a:prstGeom prst="diamond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1AA74-4776-4925-BE9A-48718B5E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38300"/>
            <a:ext cx="7258050" cy="685800"/>
          </a:xfrm>
        </p:spPr>
        <p:txBody>
          <a:bodyPr>
            <a:normAutofit/>
          </a:bodyPr>
          <a:lstStyle/>
          <a:p>
            <a:r>
              <a:rPr lang="en-GB" sz="3000" b="1" dirty="0" err="1">
                <a:latin typeface="PT Sans"/>
              </a:rPr>
              <a:t>Blocul</a:t>
            </a:r>
            <a:r>
              <a:rPr lang="en-GB" sz="3000" b="1" dirty="0">
                <a:latin typeface="PT Sans"/>
              </a:rPr>
              <a:t> </a:t>
            </a:r>
            <a:r>
              <a:rPr lang="en-GB" sz="3000" b="1" dirty="0" smtClean="0">
                <a:latin typeface="PT Sans"/>
              </a:rPr>
              <a:t>de start</a:t>
            </a:r>
            <a:endParaRPr lang="fr-BE" sz="3000" b="1" dirty="0">
              <a:latin typeface="PT Sans"/>
            </a:endParaRPr>
          </a:p>
        </p:txBody>
      </p:sp>
      <p:graphicFrame>
        <p:nvGraphicFramePr>
          <p:cNvPr id="5129" name="Content Placeholder 2">
            <a:extLst>
              <a:ext uri="{FF2B5EF4-FFF2-40B4-BE49-F238E27FC236}">
                <a16:creationId xmlns:a16="http://schemas.microsoft.com/office/drawing/2014/main" xmlns="" id="{CB06B0F7-2B7A-453F-AF0F-9E24C57FA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007287"/>
              </p:ext>
            </p:extLst>
          </p:nvPr>
        </p:nvGraphicFramePr>
        <p:xfrm>
          <a:off x="419100" y="3055939"/>
          <a:ext cx="7258050" cy="283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Oval 4"/>
          <p:cNvSpPr/>
          <p:nvPr/>
        </p:nvSpPr>
        <p:spPr>
          <a:xfrm>
            <a:off x="7567894" y="2979540"/>
            <a:ext cx="1575213" cy="849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PT Sans"/>
              </a:rPr>
              <a:t>start</a:t>
            </a:r>
            <a:endParaRPr lang="en-US" sz="2000" dirty="0">
              <a:latin typeface="PT Sans"/>
            </a:endParaRPr>
          </a:p>
        </p:txBody>
      </p:sp>
      <p:cxnSp>
        <p:nvCxnSpPr>
          <p:cNvPr id="8" name="Straight Arrow Connector 7"/>
          <p:cNvCxnSpPr>
            <a:stCxn id="5" idx="4"/>
          </p:cNvCxnSpPr>
          <p:nvPr/>
        </p:nvCxnSpPr>
        <p:spPr>
          <a:xfrm flipH="1">
            <a:off x="8331200" y="3829308"/>
            <a:ext cx="24301" cy="64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4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5DCA0C-43A9-4B91-9105-FF9F5B8F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6882"/>
            <a:ext cx="8596668" cy="685800"/>
          </a:xfrm>
        </p:spPr>
        <p:txBody>
          <a:bodyPr>
            <a:normAutofit/>
          </a:bodyPr>
          <a:lstStyle/>
          <a:p>
            <a:r>
              <a:rPr lang="en-GB" sz="3000" b="1" dirty="0" err="1">
                <a:latin typeface="PT Sans"/>
              </a:rPr>
              <a:t>Blocul</a:t>
            </a:r>
            <a:r>
              <a:rPr lang="en-GB" sz="3000" b="1" dirty="0">
                <a:latin typeface="PT Sans"/>
              </a:rPr>
              <a:t> de stop</a:t>
            </a:r>
            <a:endParaRPr lang="fr-BE" sz="3000" b="1" dirty="0">
              <a:latin typeface="PT San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360715"/>
              </p:ext>
            </p:extLst>
          </p:nvPr>
        </p:nvGraphicFramePr>
        <p:xfrm>
          <a:off x="509059" y="2859550"/>
          <a:ext cx="7638844" cy="1262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Oval 4"/>
          <p:cNvSpPr/>
          <p:nvPr/>
        </p:nvSpPr>
        <p:spPr>
          <a:xfrm>
            <a:off x="927846" y="5017973"/>
            <a:ext cx="1575213" cy="849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PT Sans"/>
              </a:rPr>
              <a:t>stop</a:t>
            </a:r>
            <a:endParaRPr lang="en-US" sz="2000" dirty="0">
              <a:latin typeface="PT Sans"/>
            </a:endParaRP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1715453" y="4428098"/>
            <a:ext cx="0" cy="589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376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952CD1-61E2-442C-9A49-FED6623A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32509"/>
            <a:ext cx="6603448" cy="685800"/>
          </a:xfrm>
        </p:spPr>
        <p:txBody>
          <a:bodyPr>
            <a:normAutofit/>
          </a:bodyPr>
          <a:lstStyle/>
          <a:p>
            <a:r>
              <a:rPr lang="en-GB" sz="3000" b="1" dirty="0" err="1">
                <a:latin typeface="PT Sans"/>
              </a:rPr>
              <a:t>Blocul</a:t>
            </a:r>
            <a:r>
              <a:rPr lang="en-GB" sz="3000" b="1" dirty="0">
                <a:latin typeface="PT Sans"/>
              </a:rPr>
              <a:t> de </a:t>
            </a:r>
            <a:r>
              <a:rPr lang="en-GB" sz="3000" b="1" dirty="0" err="1">
                <a:latin typeface="PT Sans"/>
              </a:rPr>
              <a:t>intrare</a:t>
            </a:r>
            <a:endParaRPr lang="fr-BE" sz="3000" b="1" dirty="0">
              <a:latin typeface="PT Sans"/>
            </a:endParaRPr>
          </a:p>
        </p:txBody>
      </p:sp>
      <p:graphicFrame>
        <p:nvGraphicFramePr>
          <p:cNvPr id="7174" name="Content Placeholder 2">
            <a:extLst>
              <a:ext uri="{FF2B5EF4-FFF2-40B4-BE49-F238E27FC236}">
                <a16:creationId xmlns:a16="http://schemas.microsoft.com/office/drawing/2014/main" xmlns="" id="{D8744F27-23FF-43F6-A764-164171B59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274587"/>
              </p:ext>
            </p:extLst>
          </p:nvPr>
        </p:nvGraphicFramePr>
        <p:xfrm>
          <a:off x="677335" y="2544417"/>
          <a:ext cx="7247466" cy="1896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Flowchart: Manual Operation 2"/>
          <p:cNvSpPr/>
          <p:nvPr/>
        </p:nvSpPr>
        <p:spPr>
          <a:xfrm>
            <a:off x="8723085" y="2380344"/>
            <a:ext cx="2075543" cy="580571"/>
          </a:xfrm>
          <a:prstGeom prst="flowChartManualOpe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PT Sans"/>
              </a:rPr>
              <a:t>lista</a:t>
            </a:r>
            <a:r>
              <a:rPr lang="en-US" sz="1600" dirty="0" smtClean="0">
                <a:latin typeface="PT Sans"/>
              </a:rPr>
              <a:t> </a:t>
            </a:r>
            <a:r>
              <a:rPr lang="en-US" sz="1600" dirty="0" err="1" smtClean="0">
                <a:latin typeface="PT Sans"/>
              </a:rPr>
              <a:t>variabile</a:t>
            </a:r>
            <a:endParaRPr lang="en-US" sz="1600" dirty="0">
              <a:latin typeface="PT Sans"/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9760856" y="2960915"/>
            <a:ext cx="1" cy="275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760856" y="2109620"/>
            <a:ext cx="1" cy="270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4" idx="4"/>
          </p:cNvCxnSpPr>
          <p:nvPr/>
        </p:nvCxnSpPr>
        <p:spPr>
          <a:xfrm>
            <a:off x="9760855" y="4468451"/>
            <a:ext cx="0" cy="466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760855" y="3545902"/>
            <a:ext cx="1" cy="270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529982" y="3381829"/>
            <a:ext cx="246175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Data 13"/>
          <p:cNvSpPr/>
          <p:nvPr/>
        </p:nvSpPr>
        <p:spPr>
          <a:xfrm>
            <a:off x="8626531" y="3848518"/>
            <a:ext cx="2268647" cy="619933"/>
          </a:xfrm>
          <a:prstGeom prst="flowChartInputOut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PT Sans"/>
              </a:rPr>
              <a:t>l</a:t>
            </a:r>
            <a:r>
              <a:rPr lang="en-US" sz="1600" dirty="0" err="1" smtClean="0">
                <a:latin typeface="PT Sans"/>
              </a:rPr>
              <a:t>ista</a:t>
            </a:r>
            <a:r>
              <a:rPr lang="en-US" sz="1600" dirty="0" smtClean="0">
                <a:latin typeface="PT Sans"/>
              </a:rPr>
              <a:t> </a:t>
            </a:r>
            <a:r>
              <a:rPr lang="en-US" sz="1600" dirty="0" err="1" smtClean="0">
                <a:latin typeface="PT Sans"/>
              </a:rPr>
              <a:t>variabile</a:t>
            </a:r>
            <a:endParaRPr lang="en-US" sz="16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406025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FB8FA3-6D51-45C0-90E3-4DE47FEE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96244"/>
            <a:ext cx="6601705" cy="571500"/>
          </a:xfrm>
        </p:spPr>
        <p:txBody>
          <a:bodyPr>
            <a:normAutofit/>
          </a:bodyPr>
          <a:lstStyle/>
          <a:p>
            <a:r>
              <a:rPr lang="en-GB" sz="3000" b="1" dirty="0" err="1">
                <a:latin typeface="PT Sans"/>
              </a:rPr>
              <a:t>Blocul</a:t>
            </a:r>
            <a:r>
              <a:rPr lang="en-GB" sz="3000" b="1" dirty="0">
                <a:latin typeface="PT Sans"/>
              </a:rPr>
              <a:t> de </a:t>
            </a:r>
            <a:r>
              <a:rPr lang="en-GB" sz="3000" b="1" dirty="0" err="1" smtClean="0">
                <a:latin typeface="PT Sans"/>
              </a:rPr>
              <a:t>ieşire</a:t>
            </a:r>
            <a:endParaRPr lang="fr-BE" sz="30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E5B6F9-B7E2-4798-8C2B-DDC431C3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5" y="2511425"/>
            <a:ext cx="10515600" cy="242252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PT Sans"/>
              </a:rPr>
              <a:t>Se </a:t>
            </a:r>
            <a:r>
              <a:rPr lang="en-GB" sz="2000" dirty="0" err="1">
                <a:latin typeface="PT Sans"/>
              </a:rPr>
              <a:t>mai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numeşte</a:t>
            </a:r>
            <a:r>
              <a:rPr lang="en-GB" sz="2000" dirty="0" smtClean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si</a:t>
            </a:r>
            <a:r>
              <a:rPr lang="en-GB" sz="2000" dirty="0" smtClean="0">
                <a:latin typeface="PT Sans"/>
              </a:rPr>
              <a:t> bloc de </a:t>
            </a:r>
            <a:r>
              <a:rPr lang="en-GB" sz="2000" dirty="0" err="1" smtClean="0">
                <a:latin typeface="PT Sans"/>
              </a:rPr>
              <a:t>scriere</a:t>
            </a:r>
            <a:endParaRPr lang="fr-BE" sz="2000" dirty="0" smtClean="0">
              <a:latin typeface="PT Sans"/>
            </a:endParaRPr>
          </a:p>
          <a:p>
            <a:r>
              <a:rPr lang="en-GB" sz="2000" dirty="0" smtClean="0">
                <a:latin typeface="PT Sans"/>
              </a:rPr>
              <a:t>Are </a:t>
            </a:r>
            <a:r>
              <a:rPr lang="en-GB" sz="2000" dirty="0">
                <a:latin typeface="PT Sans"/>
              </a:rPr>
              <a:t>ca </a:t>
            </a:r>
            <a:r>
              <a:rPr lang="en-GB" sz="2000" dirty="0" err="1">
                <a:latin typeface="PT Sans"/>
              </a:rPr>
              <a:t>efect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afi</a:t>
            </a:r>
            <a:r>
              <a:rPr lang="en-GB" sz="20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ş</a:t>
            </a:r>
            <a:r>
              <a:rPr lang="en-GB" sz="2000" dirty="0" err="1" smtClean="0">
                <a:latin typeface="PT Sans"/>
              </a:rPr>
              <a:t>area</a:t>
            </a:r>
            <a:r>
              <a:rPr lang="en-GB" sz="2000" dirty="0" smtClean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valorilor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unor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variabile</a:t>
            </a:r>
            <a:r>
              <a:rPr lang="en-GB" sz="2000" dirty="0">
                <a:latin typeface="PT Sans"/>
              </a:rPr>
              <a:t> pe </a:t>
            </a:r>
            <a:r>
              <a:rPr lang="en-GB" sz="2000" dirty="0" err="1">
                <a:latin typeface="PT Sans"/>
              </a:rPr>
              <a:t>ecran</a:t>
            </a:r>
            <a:endParaRPr lang="fr-BE" sz="2000" dirty="0">
              <a:latin typeface="PT Sans"/>
            </a:endParaRPr>
          </a:p>
          <a:p>
            <a:pPr marL="0" indent="0">
              <a:buNone/>
            </a:pPr>
            <a:r>
              <a:rPr lang="fr-BE" sz="2000" i="1" dirty="0" smtClean="0">
                <a:latin typeface="PT Sans"/>
              </a:rPr>
              <a:t>   </a:t>
            </a:r>
            <a:r>
              <a:rPr lang="fr-BE" sz="2000" i="1" dirty="0" err="1" smtClean="0">
                <a:latin typeface="PT Sans"/>
              </a:rPr>
              <a:t>Ecranul</a:t>
            </a:r>
            <a:r>
              <a:rPr lang="fr-BE" sz="2000" dirty="0" smtClean="0">
                <a:latin typeface="PT Sans"/>
              </a:rPr>
              <a:t> </a:t>
            </a:r>
            <a:r>
              <a:rPr lang="fr-BE" sz="2000" dirty="0">
                <a:latin typeface="PT Sans"/>
              </a:rPr>
              <a:t>- </a:t>
            </a:r>
            <a:r>
              <a:rPr lang="fr-BE" sz="2000" dirty="0" err="1">
                <a:latin typeface="PT Sans"/>
              </a:rPr>
              <a:t>dispozitiv</a:t>
            </a:r>
            <a:r>
              <a:rPr lang="fr-BE" sz="2000" dirty="0">
                <a:latin typeface="PT Sans"/>
              </a:rPr>
              <a:t> de </a:t>
            </a:r>
            <a:r>
              <a:rPr lang="fr-BE" sz="2000" dirty="0" err="1">
                <a:latin typeface="PT Sans"/>
              </a:rPr>
              <a:t>iesire</a:t>
            </a:r>
            <a:endParaRPr lang="fr-BE" sz="2000" dirty="0">
              <a:latin typeface="PT Sans"/>
            </a:endParaRPr>
          </a:p>
          <a:p>
            <a:r>
              <a:rPr lang="fr-BE" sz="2000" dirty="0" err="1">
                <a:latin typeface="PT Sans"/>
              </a:rPr>
              <a:t>Reprezentat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printr</a:t>
            </a:r>
            <a:r>
              <a:rPr lang="fr-BE" sz="2000" dirty="0">
                <a:latin typeface="PT Sans"/>
              </a:rPr>
              <a:t>-un </a:t>
            </a:r>
            <a:r>
              <a:rPr lang="fr-BE" sz="2000" dirty="0" err="1">
                <a:latin typeface="PT Sans"/>
              </a:rPr>
              <a:t>trapez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cu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baza</a:t>
            </a:r>
            <a:r>
              <a:rPr lang="fr-BE" sz="2000" dirty="0">
                <a:latin typeface="PT Sans"/>
              </a:rPr>
              <a:t> mare </a:t>
            </a:r>
            <a:r>
              <a:rPr lang="fr-BE" sz="2000" dirty="0" err="1" smtClean="0">
                <a:latin typeface="PT Sans"/>
              </a:rPr>
              <a:t>jos</a:t>
            </a:r>
            <a:r>
              <a:rPr lang="fr-BE" sz="2000" dirty="0" smtClean="0">
                <a:latin typeface="PT Sans"/>
              </a:rPr>
              <a:t> </a:t>
            </a:r>
            <a:r>
              <a:rPr lang="fr-BE" sz="2000" dirty="0" err="1" smtClean="0">
                <a:latin typeface="PT Sans"/>
              </a:rPr>
              <a:t>sau</a:t>
            </a:r>
            <a:r>
              <a:rPr lang="fr-BE" sz="2000" dirty="0" smtClean="0">
                <a:latin typeface="PT Sans"/>
              </a:rPr>
              <a:t> un </a:t>
            </a:r>
            <a:br>
              <a:rPr lang="fr-BE" sz="2000" dirty="0" smtClean="0">
                <a:latin typeface="PT Sans"/>
              </a:rPr>
            </a:br>
            <a:r>
              <a:rPr lang="fr-BE" sz="2000" dirty="0" err="1" smtClean="0">
                <a:latin typeface="PT Sans"/>
              </a:rPr>
              <a:t>paralelogram</a:t>
            </a:r>
            <a:endParaRPr lang="fr-BE" sz="2000" dirty="0">
              <a:latin typeface="PT Sans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7785578" y="2154684"/>
            <a:ext cx="1975278" cy="713482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PT Sans"/>
              </a:rPr>
              <a:t>lista</a:t>
            </a:r>
            <a:r>
              <a:rPr lang="en-US" dirty="0" smtClean="0">
                <a:latin typeface="PT Sans"/>
              </a:rPr>
              <a:t> </a:t>
            </a:r>
            <a:r>
              <a:rPr lang="en-US" dirty="0" err="1" smtClean="0">
                <a:latin typeface="PT Sans"/>
              </a:rPr>
              <a:t>variabile</a:t>
            </a:r>
            <a:endParaRPr lang="en-US" dirty="0">
              <a:latin typeface="PT Sans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8773217" y="2868166"/>
            <a:ext cx="0" cy="444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0"/>
          </p:cNvCxnSpPr>
          <p:nvPr/>
        </p:nvCxnSpPr>
        <p:spPr>
          <a:xfrm>
            <a:off x="8773217" y="1797624"/>
            <a:ext cx="0" cy="357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0" idx="4"/>
          </p:cNvCxnSpPr>
          <p:nvPr/>
        </p:nvCxnSpPr>
        <p:spPr>
          <a:xfrm>
            <a:off x="8773217" y="4461820"/>
            <a:ext cx="1" cy="338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0" idx="1"/>
          </p:cNvCxnSpPr>
          <p:nvPr/>
        </p:nvCxnSpPr>
        <p:spPr>
          <a:xfrm flipH="1">
            <a:off x="8773217" y="3539271"/>
            <a:ext cx="2" cy="30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ata 9"/>
          <p:cNvSpPr/>
          <p:nvPr/>
        </p:nvSpPr>
        <p:spPr>
          <a:xfrm>
            <a:off x="7638893" y="3841887"/>
            <a:ext cx="2268647" cy="619933"/>
          </a:xfrm>
          <a:prstGeom prst="flowChartInputOut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PT Sans"/>
              </a:rPr>
              <a:t>l</a:t>
            </a:r>
            <a:r>
              <a:rPr lang="en-US" sz="1600" dirty="0" err="1" smtClean="0">
                <a:latin typeface="PT Sans"/>
              </a:rPr>
              <a:t>ista</a:t>
            </a:r>
            <a:r>
              <a:rPr lang="en-US" sz="1600" dirty="0" smtClean="0">
                <a:latin typeface="PT Sans"/>
              </a:rPr>
              <a:t> </a:t>
            </a:r>
            <a:r>
              <a:rPr lang="en-US" sz="1600" dirty="0" err="1" smtClean="0">
                <a:latin typeface="PT Sans"/>
              </a:rPr>
              <a:t>variabile</a:t>
            </a:r>
            <a:endParaRPr lang="en-US" sz="1600" dirty="0">
              <a:latin typeface="PT San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15579" y="3485146"/>
            <a:ext cx="246175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31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FB8FA3-6D51-45C0-90E3-4DE47FEE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98076"/>
            <a:ext cx="5475816" cy="476250"/>
          </a:xfrm>
        </p:spPr>
        <p:txBody>
          <a:bodyPr anchor="t">
            <a:noAutofit/>
          </a:bodyPr>
          <a:lstStyle/>
          <a:p>
            <a:r>
              <a:rPr lang="en-GB" sz="3000" b="1" dirty="0" err="1">
                <a:latin typeface="PT Sans"/>
              </a:rPr>
              <a:t>Blocul</a:t>
            </a:r>
            <a:r>
              <a:rPr lang="en-GB" sz="3000" b="1" dirty="0">
                <a:latin typeface="PT Sans"/>
              </a:rPr>
              <a:t> de </a:t>
            </a:r>
            <a:r>
              <a:rPr lang="en-GB" sz="3000" b="1" dirty="0" err="1">
                <a:latin typeface="PT Sans"/>
              </a:rPr>
              <a:t>atribuire</a:t>
            </a:r>
            <a:endParaRPr lang="fr-BE" sz="30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E5B6F9-B7E2-4798-8C2B-DDC431C3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35" y="2465389"/>
            <a:ext cx="7763489" cy="3880773"/>
          </a:xfrm>
        </p:spPr>
        <p:txBody>
          <a:bodyPr>
            <a:noAutofit/>
          </a:bodyPr>
          <a:lstStyle/>
          <a:p>
            <a:r>
              <a:rPr lang="en-GB" sz="2000" dirty="0">
                <a:latin typeface="PT Sans"/>
              </a:rPr>
              <a:t>are </a:t>
            </a:r>
            <a:r>
              <a:rPr lang="en-GB" sz="2000" dirty="0" err="1">
                <a:latin typeface="PT Sans"/>
              </a:rPr>
              <a:t>rolul</a:t>
            </a:r>
            <a:r>
              <a:rPr lang="en-GB" sz="2000" dirty="0">
                <a:latin typeface="PT Sans"/>
              </a:rPr>
              <a:t> de a da </a:t>
            </a:r>
            <a:r>
              <a:rPr lang="en-GB" sz="2000" dirty="0" err="1">
                <a:latin typeface="PT Sans"/>
              </a:rPr>
              <a:t>valori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noi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unor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variabile</a:t>
            </a:r>
            <a:endParaRPr lang="fr-BE" sz="2000" dirty="0">
              <a:latin typeface="PT Sans"/>
            </a:endParaRPr>
          </a:p>
          <a:p>
            <a:r>
              <a:rPr lang="en-GB" sz="2000" dirty="0" err="1">
                <a:latin typeface="PT Sans"/>
              </a:rPr>
              <a:t>valorile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anterioare</a:t>
            </a:r>
            <a:r>
              <a:rPr lang="en-GB" sz="2000" dirty="0">
                <a:latin typeface="PT Sans"/>
              </a:rPr>
              <a:t> ale </a:t>
            </a:r>
            <a:r>
              <a:rPr lang="en-GB" sz="2000" dirty="0" err="1">
                <a:latin typeface="PT Sans"/>
              </a:rPr>
              <a:t>acelor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variabile</a:t>
            </a:r>
            <a:r>
              <a:rPr lang="en-GB" sz="2000" dirty="0">
                <a:latin typeface="PT Sans"/>
              </a:rPr>
              <a:t> se </a:t>
            </a:r>
            <a:r>
              <a:rPr lang="en-GB" sz="2000" dirty="0" err="1">
                <a:latin typeface="PT Sans"/>
              </a:rPr>
              <a:t>vor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pierde</a:t>
            </a:r>
            <a:endParaRPr lang="fr-BE" sz="2000" dirty="0">
              <a:latin typeface="PT Sans"/>
            </a:endParaRPr>
          </a:p>
          <a:p>
            <a:r>
              <a:rPr lang="en-GB" sz="2000" dirty="0" err="1">
                <a:latin typeface="PT Sans"/>
              </a:rPr>
              <a:t>unele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atribuiri</a:t>
            </a:r>
            <a:r>
              <a:rPr lang="en-GB" sz="2000" dirty="0">
                <a:latin typeface="PT Sans"/>
              </a:rPr>
              <a:t> se pot </a:t>
            </a:r>
            <a:r>
              <a:rPr lang="en-GB" sz="2000" dirty="0" err="1">
                <a:latin typeface="PT Sans"/>
              </a:rPr>
              <a:t>folosi</a:t>
            </a:r>
            <a:r>
              <a:rPr lang="en-GB" sz="2000" dirty="0">
                <a:latin typeface="PT Sans"/>
              </a:rPr>
              <a:t> de </a:t>
            </a:r>
            <a:r>
              <a:rPr lang="en-GB" sz="2000" dirty="0" err="1">
                <a:latin typeface="PT Sans"/>
              </a:rPr>
              <a:t>valorile</a:t>
            </a:r>
            <a:r>
              <a:rPr lang="en-GB" sz="2000" dirty="0">
                <a:latin typeface="PT Sans"/>
              </a:rPr>
              <a:t> “</a:t>
            </a:r>
            <a:r>
              <a:rPr lang="en-GB" sz="2000" dirty="0" err="1">
                <a:latin typeface="PT Sans"/>
              </a:rPr>
              <a:t>vechi</a:t>
            </a:r>
            <a:r>
              <a:rPr lang="en-GB" sz="2000" dirty="0">
                <a:latin typeface="PT Sans"/>
              </a:rPr>
              <a:t>” ale </a:t>
            </a:r>
            <a:r>
              <a:rPr lang="en-GB" sz="2000" dirty="0" err="1">
                <a:latin typeface="PT Sans"/>
              </a:rPr>
              <a:t>variabilei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ce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primeşte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noua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valoare</a:t>
            </a:r>
            <a:endParaRPr lang="fr-BE" sz="2000" dirty="0">
              <a:latin typeface="PT Sans"/>
            </a:endParaRPr>
          </a:p>
          <a:p>
            <a:pPr marL="0" indent="0">
              <a:buNone/>
            </a:pPr>
            <a:r>
              <a:rPr lang="en-GB" sz="2000" i="1" dirty="0">
                <a:latin typeface="PT Sans"/>
              </a:rPr>
              <a:t>	De </a:t>
            </a:r>
            <a:r>
              <a:rPr lang="en-GB" sz="2000" i="1" dirty="0" err="1">
                <a:latin typeface="PT Sans"/>
              </a:rPr>
              <a:t>exemplu</a:t>
            </a:r>
            <a:r>
              <a:rPr lang="en-GB" sz="2000" i="1" dirty="0">
                <a:latin typeface="PT Sans"/>
              </a:rPr>
              <a:t> </a:t>
            </a:r>
            <a:r>
              <a:rPr lang="en-GB" sz="2000" i="1" dirty="0" err="1">
                <a:latin typeface="PT Sans"/>
              </a:rPr>
              <a:t>în</a:t>
            </a:r>
            <a:r>
              <a:rPr lang="en-GB" sz="2000" i="1" dirty="0">
                <a:latin typeface="PT Sans"/>
              </a:rPr>
              <a:t> </a:t>
            </a:r>
            <a:r>
              <a:rPr lang="en-GB" sz="2000" b="1" dirty="0" err="1">
                <a:latin typeface="PT Sans"/>
              </a:rPr>
              <a:t>i</a:t>
            </a:r>
            <a:r>
              <a:rPr lang="en-GB" sz="2000" b="1" dirty="0">
                <a:latin typeface="PT Sans"/>
              </a:rPr>
              <a:t>=i+1</a:t>
            </a:r>
            <a:endParaRPr lang="fr-BE" sz="2000" b="1" dirty="0">
              <a:latin typeface="PT Sans"/>
            </a:endParaRPr>
          </a:p>
          <a:p>
            <a:pPr marL="0" indent="0">
              <a:buNone/>
            </a:pPr>
            <a:r>
              <a:rPr lang="en-GB" sz="2000" i="1" dirty="0">
                <a:latin typeface="PT Sans"/>
              </a:rPr>
              <a:t>	</a:t>
            </a:r>
            <a:r>
              <a:rPr lang="en-GB" sz="2000" i="1" dirty="0" err="1">
                <a:latin typeface="PT Sans"/>
              </a:rPr>
              <a:t>î</a:t>
            </a:r>
            <a:r>
              <a:rPr lang="en-GB" sz="2000" i="1" dirty="0" err="1" smtClean="0">
                <a:latin typeface="PT Sans"/>
              </a:rPr>
              <a:t>nseamnă</a:t>
            </a:r>
            <a:r>
              <a:rPr lang="en-GB" sz="2000" i="1" dirty="0">
                <a:latin typeface="PT Sans"/>
              </a:rPr>
              <a:t> </a:t>
            </a:r>
            <a:r>
              <a:rPr lang="en-GB" sz="2000" i="1" dirty="0" err="1">
                <a:latin typeface="PT Sans"/>
              </a:rPr>
              <a:t>că</a:t>
            </a:r>
            <a:r>
              <a:rPr lang="en-GB" sz="2000" i="1" dirty="0">
                <a:latin typeface="PT Sans"/>
              </a:rPr>
              <a:t> </a:t>
            </a:r>
            <a:r>
              <a:rPr lang="en-GB" sz="2000" i="1" dirty="0" err="1" smtClean="0">
                <a:latin typeface="PT Sans"/>
              </a:rPr>
              <a:t>noul</a:t>
            </a:r>
            <a:r>
              <a:rPr lang="en-GB" sz="2000" i="1" dirty="0" smtClean="0">
                <a:latin typeface="PT Sans"/>
              </a:rPr>
              <a:t> </a:t>
            </a:r>
            <a:r>
              <a:rPr lang="en-GB" sz="2000" b="1" dirty="0" err="1" smtClean="0">
                <a:latin typeface="PT Sans"/>
              </a:rPr>
              <a:t>i</a:t>
            </a:r>
            <a:r>
              <a:rPr lang="en-GB" sz="2000" i="1" dirty="0" smtClean="0">
                <a:latin typeface="PT Sans"/>
              </a:rPr>
              <a:t> </a:t>
            </a:r>
            <a:r>
              <a:rPr lang="en-GB" sz="2000" i="1" dirty="0" err="1" smtClean="0">
                <a:latin typeface="PT Sans"/>
              </a:rPr>
              <a:t>va</a:t>
            </a:r>
            <a:r>
              <a:rPr lang="en-GB" sz="2000" i="1" dirty="0" smtClean="0">
                <a:latin typeface="PT Sans"/>
              </a:rPr>
              <a:t> fi </a:t>
            </a:r>
            <a:r>
              <a:rPr lang="en-GB" sz="2000" i="1" dirty="0" err="1" smtClean="0">
                <a:latin typeface="PT Sans"/>
              </a:rPr>
              <a:t>egal</a:t>
            </a:r>
            <a:r>
              <a:rPr lang="en-GB" sz="2000" i="1" dirty="0" smtClean="0">
                <a:latin typeface="PT Sans"/>
              </a:rPr>
              <a:t> cu </a:t>
            </a:r>
            <a:r>
              <a:rPr lang="en-GB" sz="2000" i="1" dirty="0" err="1" smtClean="0">
                <a:latin typeface="PT Sans"/>
              </a:rPr>
              <a:t>vechiul</a:t>
            </a:r>
            <a:r>
              <a:rPr lang="en-GB" sz="2000" i="1" dirty="0" smtClean="0">
                <a:latin typeface="PT Sans"/>
              </a:rPr>
              <a:t> </a:t>
            </a:r>
            <a:r>
              <a:rPr lang="en-GB" sz="2000" b="1" dirty="0" err="1" smtClean="0">
                <a:latin typeface="PT Sans"/>
              </a:rPr>
              <a:t>i</a:t>
            </a:r>
            <a:r>
              <a:rPr lang="en-GB" sz="2000" i="1" dirty="0" smtClean="0">
                <a:latin typeface="PT Sans"/>
              </a:rPr>
              <a:t> plus o </a:t>
            </a:r>
            <a:r>
              <a:rPr lang="en-GB" sz="2000" i="1" dirty="0" err="1" smtClean="0">
                <a:latin typeface="PT Sans"/>
              </a:rPr>
              <a:t>unitate</a:t>
            </a:r>
            <a:endParaRPr lang="fr-BE" sz="2000" i="1" dirty="0" smtClean="0">
              <a:latin typeface="PT Sans"/>
            </a:endParaRPr>
          </a:p>
          <a:p>
            <a:pPr marL="0" indent="0">
              <a:buNone/>
            </a:pPr>
            <a:r>
              <a:rPr lang="en-GB" sz="2000" i="1" dirty="0">
                <a:latin typeface="PT Sans"/>
              </a:rPr>
              <a:t>	</a:t>
            </a:r>
            <a:r>
              <a:rPr lang="en-GB" sz="2000" i="1" dirty="0" err="1">
                <a:latin typeface="PT Sans"/>
              </a:rPr>
              <a:t>daca</a:t>
            </a:r>
            <a:r>
              <a:rPr lang="en-GB" sz="2000" i="1" dirty="0">
                <a:latin typeface="PT Sans"/>
              </a:rPr>
              <a:t> </a:t>
            </a:r>
            <a:r>
              <a:rPr lang="en-GB" sz="2000" b="1" dirty="0" err="1">
                <a:latin typeface="PT Sans"/>
              </a:rPr>
              <a:t>i</a:t>
            </a:r>
            <a:r>
              <a:rPr lang="en-GB" sz="2000" i="1" dirty="0">
                <a:latin typeface="PT Sans"/>
              </a:rPr>
              <a:t> </a:t>
            </a:r>
            <a:r>
              <a:rPr lang="en-GB" sz="2000" i="1" dirty="0" err="1">
                <a:latin typeface="PT Sans"/>
              </a:rPr>
              <a:t>avea</a:t>
            </a:r>
            <a:r>
              <a:rPr lang="en-GB" sz="2000" i="1" dirty="0">
                <a:latin typeface="PT Sans"/>
              </a:rPr>
              <a:t> </a:t>
            </a:r>
            <a:r>
              <a:rPr lang="en-GB" sz="2000" i="1" dirty="0" err="1">
                <a:latin typeface="PT Sans"/>
              </a:rPr>
              <a:t>valoarea</a:t>
            </a:r>
            <a:r>
              <a:rPr lang="en-GB" sz="2000" i="1" dirty="0">
                <a:latin typeface="PT Sans"/>
              </a:rPr>
              <a:t> </a:t>
            </a:r>
            <a:r>
              <a:rPr lang="en-GB" sz="2000" b="1" dirty="0" smtClean="0">
                <a:latin typeface="PT Sans"/>
              </a:rPr>
              <a:t>7</a:t>
            </a:r>
            <a:r>
              <a:rPr lang="en-GB" sz="2000" i="1" dirty="0" smtClean="0">
                <a:latin typeface="PT Sans"/>
              </a:rPr>
              <a:t> </a:t>
            </a:r>
            <a:r>
              <a:rPr lang="en-GB" sz="2000" i="1" dirty="0" err="1" smtClean="0">
                <a:latin typeface="PT Sans"/>
              </a:rPr>
              <a:t>inainte</a:t>
            </a:r>
            <a:r>
              <a:rPr lang="en-GB" sz="2000" i="1" dirty="0" smtClean="0">
                <a:latin typeface="PT Sans"/>
              </a:rPr>
              <a:t> </a:t>
            </a:r>
            <a:r>
              <a:rPr lang="en-GB" sz="2000" i="1" dirty="0">
                <a:latin typeface="PT Sans"/>
              </a:rPr>
              <a:t>de </a:t>
            </a:r>
            <a:r>
              <a:rPr lang="en-GB" sz="2000" i="1" dirty="0" err="1">
                <a:latin typeface="PT Sans"/>
              </a:rPr>
              <a:t>atribuire</a:t>
            </a:r>
            <a:r>
              <a:rPr lang="en-GB" sz="2000" i="1" dirty="0">
                <a:latin typeface="PT Sans"/>
              </a:rPr>
              <a:t> 		</a:t>
            </a:r>
            <a:r>
              <a:rPr lang="en-GB" sz="2000" i="1" dirty="0" err="1">
                <a:latin typeface="PT Sans"/>
              </a:rPr>
              <a:t>atunci</a:t>
            </a:r>
            <a:r>
              <a:rPr lang="en-GB" sz="2000" i="1" dirty="0">
                <a:latin typeface="PT Sans"/>
              </a:rPr>
              <a:t> </a:t>
            </a:r>
            <a:r>
              <a:rPr lang="en-GB" sz="2000" i="1" dirty="0" err="1">
                <a:latin typeface="PT Sans"/>
              </a:rPr>
              <a:t>după</a:t>
            </a:r>
            <a:r>
              <a:rPr lang="en-GB" sz="2000" i="1" dirty="0">
                <a:latin typeface="PT Sans"/>
              </a:rPr>
              <a:t> </a:t>
            </a:r>
            <a:r>
              <a:rPr lang="en-GB" sz="2000" i="1" dirty="0" err="1">
                <a:latin typeface="PT Sans"/>
              </a:rPr>
              <a:t>atribuire</a:t>
            </a:r>
            <a:r>
              <a:rPr lang="en-GB" sz="2000" i="1" dirty="0">
                <a:latin typeface="PT Sans"/>
              </a:rPr>
              <a:t> </a:t>
            </a:r>
            <a:r>
              <a:rPr lang="en-GB" sz="2000" b="1" dirty="0" err="1" smtClean="0">
                <a:latin typeface="PT Sans"/>
              </a:rPr>
              <a:t>i</a:t>
            </a:r>
            <a:r>
              <a:rPr lang="en-GB" sz="2000" i="1" dirty="0" smtClean="0">
                <a:solidFill>
                  <a:srgbClr val="FF0000"/>
                </a:solidFill>
                <a:latin typeface="PT Sans"/>
              </a:rPr>
              <a:t> </a:t>
            </a:r>
            <a:r>
              <a:rPr lang="en-GB" sz="2000" i="1" dirty="0" err="1">
                <a:latin typeface="PT Sans"/>
              </a:rPr>
              <a:t>va</a:t>
            </a:r>
            <a:r>
              <a:rPr lang="en-GB" sz="2000" i="1" dirty="0">
                <a:latin typeface="PT Sans"/>
              </a:rPr>
              <a:t> </a:t>
            </a:r>
            <a:r>
              <a:rPr lang="en-GB" sz="2000" i="1" dirty="0" err="1">
                <a:latin typeface="PT Sans"/>
              </a:rPr>
              <a:t>avea</a:t>
            </a:r>
            <a:r>
              <a:rPr lang="en-GB" sz="2000" i="1" dirty="0">
                <a:latin typeface="PT Sans"/>
              </a:rPr>
              <a:t> </a:t>
            </a:r>
            <a:r>
              <a:rPr lang="en-GB" sz="2000" i="1" dirty="0" err="1">
                <a:latin typeface="PT Sans"/>
              </a:rPr>
              <a:t>valoarea</a:t>
            </a:r>
            <a:r>
              <a:rPr lang="en-GB" sz="2000" i="1" dirty="0">
                <a:latin typeface="PT Sans"/>
              </a:rPr>
              <a:t> </a:t>
            </a:r>
            <a:r>
              <a:rPr lang="en-GB" sz="2000" b="1" dirty="0">
                <a:latin typeface="PT Sans"/>
              </a:rPr>
              <a:t>8</a:t>
            </a:r>
            <a:endParaRPr lang="fr-BE" sz="2000" b="1" dirty="0">
              <a:latin typeface="PT Sans"/>
            </a:endParaRPr>
          </a:p>
          <a:p>
            <a:r>
              <a:rPr lang="en-GB" sz="2000" dirty="0">
                <a:latin typeface="PT Sans"/>
              </a:rPr>
              <a:t>Este </a:t>
            </a:r>
            <a:r>
              <a:rPr lang="en-GB" sz="2000" dirty="0" err="1">
                <a:latin typeface="PT Sans"/>
              </a:rPr>
              <a:t>simbolizat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prin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dreptunghi</a:t>
            </a:r>
            <a:r>
              <a:rPr lang="en-GB" sz="2000" dirty="0">
                <a:latin typeface="PT Sans"/>
              </a:rPr>
              <a:t>.</a:t>
            </a:r>
            <a:endParaRPr lang="fr-BE" sz="2000" dirty="0">
              <a:latin typeface="PT Sans"/>
            </a:endParaRPr>
          </a:p>
          <a:p>
            <a:pPr marL="0" indent="0">
              <a:buNone/>
            </a:pPr>
            <a:endParaRPr lang="fr-BE" sz="2000" dirty="0">
              <a:latin typeface="PT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65028" y="3018972"/>
            <a:ext cx="2002971" cy="62411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PT Sans"/>
              </a:rPr>
              <a:t>variabila</a:t>
            </a:r>
            <a:r>
              <a:rPr lang="en-US" sz="1600" dirty="0" smtClean="0">
                <a:latin typeface="PT Sans"/>
              </a:rPr>
              <a:t>=</a:t>
            </a:r>
            <a:r>
              <a:rPr lang="en-US" sz="1600" dirty="0" err="1" smtClean="0">
                <a:latin typeface="PT Sans"/>
              </a:rPr>
              <a:t>expresie</a:t>
            </a:r>
            <a:endParaRPr lang="en-US" sz="1600" dirty="0">
              <a:latin typeface="PT Sans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9652000" y="3643086"/>
            <a:ext cx="14514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0"/>
          </p:cNvCxnSpPr>
          <p:nvPr/>
        </p:nvCxnSpPr>
        <p:spPr>
          <a:xfrm>
            <a:off x="9652000" y="2465389"/>
            <a:ext cx="14514" cy="553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6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FB8FA3-6D51-45C0-90E3-4DE47FEE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76835"/>
            <a:ext cx="5996770" cy="626802"/>
          </a:xfrm>
        </p:spPr>
        <p:txBody>
          <a:bodyPr anchor="ctr">
            <a:normAutofit/>
          </a:bodyPr>
          <a:lstStyle/>
          <a:p>
            <a:r>
              <a:rPr lang="en-GB" sz="3000" b="1" dirty="0" err="1">
                <a:latin typeface="PT Sans"/>
              </a:rPr>
              <a:t>Blocul</a:t>
            </a:r>
            <a:r>
              <a:rPr lang="en-GB" sz="3000" b="1" dirty="0">
                <a:latin typeface="PT Sans"/>
              </a:rPr>
              <a:t> de </a:t>
            </a:r>
            <a:r>
              <a:rPr lang="en-GB" sz="3000" b="1" dirty="0" err="1">
                <a:latin typeface="PT Sans"/>
              </a:rPr>
              <a:t>decizie</a:t>
            </a:r>
            <a:endParaRPr lang="fr-BE" sz="30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E5B6F9-B7E2-4798-8C2B-DDC431C3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20" y="2739769"/>
            <a:ext cx="6739139" cy="40449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 err="1">
                <a:latin typeface="PT Sans"/>
              </a:rPr>
              <a:t>este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reprezentat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printr</a:t>
            </a:r>
            <a:r>
              <a:rPr lang="en-GB" sz="2400" dirty="0">
                <a:latin typeface="PT Sans"/>
              </a:rPr>
              <a:t>-un </a:t>
            </a:r>
            <a:r>
              <a:rPr lang="en-GB" sz="2400" dirty="0" err="1">
                <a:latin typeface="PT Sans"/>
              </a:rPr>
              <a:t>romb</a:t>
            </a:r>
            <a:endParaRPr lang="en-GB" sz="2400" dirty="0">
              <a:latin typeface="PT Sans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PT Sans"/>
              </a:rPr>
              <a:t>din el pot </a:t>
            </a:r>
            <a:r>
              <a:rPr lang="en-GB" sz="2400" dirty="0" err="1">
                <a:latin typeface="PT Sans"/>
              </a:rPr>
              <a:t>ieşi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în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orice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direcţii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două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săgeţi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corespunzătoare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celor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două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căi</a:t>
            </a:r>
            <a:r>
              <a:rPr lang="en-GB" sz="2400" dirty="0">
                <a:latin typeface="PT Sans"/>
              </a:rPr>
              <a:t> de </a:t>
            </a:r>
            <a:r>
              <a:rPr lang="en-GB" sz="2400" dirty="0" err="1">
                <a:latin typeface="PT Sans"/>
              </a:rPr>
              <a:t>execuţie</a:t>
            </a:r>
            <a:r>
              <a:rPr lang="en-GB" sz="2400" dirty="0">
                <a:latin typeface="PT Sans"/>
              </a:rPr>
              <a:t> </a:t>
            </a:r>
            <a:endParaRPr lang="en-GB" sz="2400" dirty="0" smtClean="0">
              <a:latin typeface="PT San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>
                <a:latin typeface="PT Sans"/>
              </a:rPr>
              <a:t> </a:t>
            </a:r>
            <a:r>
              <a:rPr lang="en-GB" sz="2400" dirty="0" smtClean="0">
                <a:latin typeface="PT Sans"/>
              </a:rPr>
              <a:t>  a </a:t>
            </a:r>
            <a:r>
              <a:rPr lang="en-GB" sz="2400" dirty="0" err="1" smtClean="0">
                <a:latin typeface="PT Sans"/>
              </a:rPr>
              <a:t>algoritmului</a:t>
            </a:r>
            <a:endParaRPr lang="en-GB" sz="2400" dirty="0" smtClean="0">
              <a:latin typeface="PT Sans"/>
            </a:endParaRPr>
          </a:p>
          <a:p>
            <a:r>
              <a:rPr lang="en-GB" sz="2400" dirty="0">
                <a:latin typeface="PT Sans"/>
              </a:rPr>
              <a:t>are </a:t>
            </a:r>
            <a:r>
              <a:rPr lang="en-GB" sz="2400" dirty="0" err="1">
                <a:latin typeface="PT Sans"/>
              </a:rPr>
              <a:t>rolul</a:t>
            </a:r>
            <a:r>
              <a:rPr lang="en-GB" sz="2400" dirty="0">
                <a:latin typeface="PT Sans"/>
              </a:rPr>
              <a:t> de a </a:t>
            </a:r>
            <a:r>
              <a:rPr lang="en-GB" sz="2400" dirty="0" err="1">
                <a:latin typeface="PT Sans"/>
              </a:rPr>
              <a:t>ramifica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cursul</a:t>
            </a:r>
            <a:r>
              <a:rPr lang="en-GB" sz="2400" dirty="0">
                <a:latin typeface="PT Sans"/>
              </a:rPr>
              <a:t> de </a:t>
            </a:r>
            <a:r>
              <a:rPr lang="en-GB" sz="2400" dirty="0" err="1">
                <a:latin typeface="PT Sans"/>
              </a:rPr>
              <a:t>execuţie</a:t>
            </a:r>
            <a:r>
              <a:rPr lang="en-GB" sz="2400" dirty="0">
                <a:latin typeface="PT Sans"/>
              </a:rPr>
              <a:t> ale </a:t>
            </a:r>
            <a:r>
              <a:rPr lang="en-GB" sz="2400" dirty="0" err="1">
                <a:latin typeface="PT Sans"/>
              </a:rPr>
              <a:t>unui</a:t>
            </a:r>
            <a:r>
              <a:rPr lang="en-GB" sz="2400" dirty="0">
                <a:latin typeface="PT Sans"/>
              </a:rPr>
              <a:t> </a:t>
            </a:r>
            <a:r>
              <a:rPr lang="en-GB" sz="2400" dirty="0" err="1">
                <a:latin typeface="PT Sans"/>
              </a:rPr>
              <a:t>algoritm</a:t>
            </a:r>
            <a:endParaRPr lang="en-GB" sz="2400" dirty="0">
              <a:latin typeface="PT Sans"/>
            </a:endParaRPr>
          </a:p>
          <a:p>
            <a:pPr>
              <a:lnSpc>
                <a:spcPct val="90000"/>
              </a:lnSpc>
            </a:pPr>
            <a:endParaRPr lang="en-GB" sz="2000" dirty="0" smtClean="0">
              <a:latin typeface="PT San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F33391C-E753-4878-B153-34C0ECB34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Diamond 5"/>
          <p:cNvSpPr/>
          <p:nvPr/>
        </p:nvSpPr>
        <p:spPr>
          <a:xfrm>
            <a:off x="7364547" y="2945403"/>
            <a:ext cx="1453291" cy="530161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conditie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14" idx="4"/>
            <a:endCxn id="6" idx="0"/>
          </p:cNvCxnSpPr>
          <p:nvPr/>
        </p:nvCxnSpPr>
        <p:spPr>
          <a:xfrm>
            <a:off x="8091193" y="2534135"/>
            <a:ext cx="0" cy="41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6" idx="3"/>
          </p:cNvCxnSpPr>
          <p:nvPr/>
        </p:nvCxnSpPr>
        <p:spPr>
          <a:xfrm>
            <a:off x="8817838" y="3210484"/>
            <a:ext cx="228262" cy="4630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6" idx="1"/>
          </p:cNvCxnSpPr>
          <p:nvPr/>
        </p:nvCxnSpPr>
        <p:spPr>
          <a:xfrm rot="10800000" flipV="1">
            <a:off x="7006475" y="3210484"/>
            <a:ext cx="358072" cy="4630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71380" y="2879777"/>
            <a:ext cx="404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PT Sans"/>
              </a:rPr>
              <a:t>da</a:t>
            </a:r>
            <a:endParaRPr lang="en-US" sz="1400" dirty="0">
              <a:latin typeface="PT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7647" y="2924055"/>
            <a:ext cx="404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PT Sans"/>
              </a:rPr>
              <a:t>nu</a:t>
            </a:r>
            <a:endParaRPr lang="en-US" sz="1400" dirty="0">
              <a:latin typeface="PT San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78618" y="2308986"/>
            <a:ext cx="225149" cy="22514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/>
          <p:cNvSpPr/>
          <p:nvPr/>
        </p:nvSpPr>
        <p:spPr>
          <a:xfrm>
            <a:off x="10022427" y="2945403"/>
            <a:ext cx="1453291" cy="530161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conditie</a:t>
            </a:r>
            <a:endParaRPr lang="en-US" sz="1200" dirty="0"/>
          </a:p>
        </p:txBody>
      </p:sp>
      <p:cxnSp>
        <p:nvCxnSpPr>
          <p:cNvPr id="29" name="Straight Arrow Connector 28"/>
          <p:cNvCxnSpPr>
            <a:stCxn id="34" idx="4"/>
            <a:endCxn id="28" idx="0"/>
          </p:cNvCxnSpPr>
          <p:nvPr/>
        </p:nvCxnSpPr>
        <p:spPr>
          <a:xfrm>
            <a:off x="10746066" y="2534136"/>
            <a:ext cx="3007" cy="41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8" idx="3"/>
          </p:cNvCxnSpPr>
          <p:nvPr/>
        </p:nvCxnSpPr>
        <p:spPr>
          <a:xfrm>
            <a:off x="11475718" y="3210484"/>
            <a:ext cx="228262" cy="4630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315461" y="3417588"/>
            <a:ext cx="404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PT Sans"/>
              </a:rPr>
              <a:t>da</a:t>
            </a:r>
            <a:endParaRPr lang="en-US" sz="1400" dirty="0">
              <a:latin typeface="PT San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32520" y="2832723"/>
            <a:ext cx="404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PT Sans"/>
              </a:rPr>
              <a:t>nu</a:t>
            </a:r>
            <a:endParaRPr lang="en-US" sz="1400" dirty="0">
              <a:latin typeface="PT San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633491" y="2308987"/>
            <a:ext cx="225149" cy="22514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8" idx="2"/>
          </p:cNvCxnSpPr>
          <p:nvPr/>
        </p:nvCxnSpPr>
        <p:spPr>
          <a:xfrm>
            <a:off x="10749073" y="3475564"/>
            <a:ext cx="0" cy="44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58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51553"/>
            <a:ext cx="10515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Total: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2624781"/>
            <a:ext cx="10515600" cy="30845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Prelegeri (10 ore) – </a:t>
            </a:r>
            <a:r>
              <a:rPr lang="en-US" dirty="0" err="1" smtClean="0"/>
              <a:t>bazele</a:t>
            </a:r>
            <a:r>
              <a:rPr lang="en-US" dirty="0" smtClean="0"/>
              <a:t> </a:t>
            </a:r>
            <a:r>
              <a:rPr lang="en-US" dirty="0" err="1" smtClean="0"/>
              <a:t>limbajului</a:t>
            </a:r>
            <a:r>
              <a:rPr lang="en-US" dirty="0" smtClean="0"/>
              <a:t> Python</a:t>
            </a: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/>
              <a:t>Seminare</a:t>
            </a:r>
            <a:r>
              <a:rPr lang="en-US" b="1" dirty="0" smtClean="0"/>
              <a:t> (20 </a:t>
            </a:r>
            <a:r>
              <a:rPr lang="en-US" b="1" dirty="0"/>
              <a:t>ore</a:t>
            </a:r>
            <a:r>
              <a:rPr lang="en-US" b="1" dirty="0" smtClean="0"/>
              <a:t>) </a:t>
            </a:r>
            <a:r>
              <a:rPr lang="en-US" b="1" dirty="0"/>
              <a:t>– </a:t>
            </a:r>
            <a:r>
              <a:rPr lang="en-US" dirty="0" err="1"/>
              <a:t>bazele</a:t>
            </a:r>
            <a:r>
              <a:rPr lang="en-US" dirty="0"/>
              <a:t> </a:t>
            </a:r>
            <a:r>
              <a:rPr lang="en-US" dirty="0" err="1"/>
              <a:t>limbajului</a:t>
            </a:r>
            <a:r>
              <a:rPr lang="en-US" dirty="0"/>
              <a:t> </a:t>
            </a:r>
            <a:r>
              <a:rPr lang="en-US" dirty="0" smtClean="0"/>
              <a:t>Python in format </a:t>
            </a:r>
            <a:r>
              <a:rPr lang="en-US" dirty="0" err="1" smtClean="0"/>
              <a:t>practic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Evaluari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EXAMEN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498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FB8FA3-6D51-45C0-90E3-4DE47FEE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68" y="1689763"/>
            <a:ext cx="6437528" cy="1320800"/>
          </a:xfrm>
        </p:spPr>
        <p:txBody>
          <a:bodyPr anchor="ctr">
            <a:normAutofit/>
          </a:bodyPr>
          <a:lstStyle/>
          <a:p>
            <a:r>
              <a:rPr lang="it-IT" sz="2000" dirty="0">
                <a:latin typeface="PT Sans"/>
              </a:rPr>
              <a:t>Pentru exprimarea condiţiei se pot folosi operatori </a:t>
            </a:r>
            <a:r>
              <a:rPr lang="it-IT" sz="2000" dirty="0" smtClean="0">
                <a:latin typeface="PT Sans"/>
              </a:rPr>
              <a:t>matematici:</a:t>
            </a:r>
            <a:endParaRPr lang="fr-BE" sz="2000" dirty="0">
              <a:latin typeface="PT San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F33391C-E753-4878-B153-34C0ECB34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0F3C0FE-66AE-4330-B70C-A569FD21FA3C}"/>
              </a:ext>
            </a:extLst>
          </p:cNvPr>
          <p:cNvSpPr/>
          <p:nvPr/>
        </p:nvSpPr>
        <p:spPr>
          <a:xfrm>
            <a:off x="685167" y="277072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i="1" u="sng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Relaţionali</a:t>
            </a:r>
            <a:endParaRPr lang="fr-BE" sz="2000" dirty="0"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BE" sz="2000" dirty="0"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Mai mic </a:t>
            </a:r>
            <a:r>
              <a:rPr lang="en-GB" sz="2000" b="1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&lt;</a:t>
            </a: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, Mai mare </a:t>
            </a:r>
            <a:r>
              <a:rPr lang="en-GB" sz="2000" b="1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&gt;</a:t>
            </a:r>
            <a:endParaRPr lang="fr-BE" sz="2000" dirty="0"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Mai mic </a:t>
            </a:r>
            <a:r>
              <a:rPr lang="en-GB" sz="20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egal</a:t>
            </a: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&lt;=</a:t>
            </a: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, Mai mare </a:t>
            </a:r>
            <a:r>
              <a:rPr lang="en-GB" sz="20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egal</a:t>
            </a: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&gt;=</a:t>
            </a:r>
            <a:r>
              <a:rPr lang="en-GB" sz="20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fr-BE" sz="2000" dirty="0"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Egal</a:t>
            </a:r>
            <a:r>
              <a:rPr lang="en-GB" sz="20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==</a:t>
            </a:r>
            <a:r>
              <a:rPr lang="en-GB" sz="20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diferit</a:t>
            </a:r>
            <a:r>
              <a:rPr lang="en-GB" sz="2000" b="1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!=</a:t>
            </a:r>
            <a:endParaRPr lang="fr-BE" sz="2000" b="1" dirty="0">
              <a:effectLst/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6EF599E-21A3-4556-8CAA-1F5FBC140967}"/>
              </a:ext>
            </a:extLst>
          </p:cNvPr>
          <p:cNvSpPr/>
          <p:nvPr/>
        </p:nvSpPr>
        <p:spPr>
          <a:xfrm>
            <a:off x="685166" y="4626389"/>
            <a:ext cx="6437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i="1" u="sng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Logici</a:t>
            </a:r>
            <a:endParaRPr lang="fr-BE" sz="2000" dirty="0"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BE" sz="2000" dirty="0"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ȘI </a:t>
            </a:r>
            <a:r>
              <a:rPr lang="en-GB" sz="2000" b="1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&amp;&amp;</a:t>
            </a:r>
            <a:r>
              <a:rPr lang="en-GB" sz="20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, SAU </a:t>
            </a:r>
            <a:r>
              <a:rPr lang="en-GB" sz="2000" b="1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||</a:t>
            </a:r>
            <a:endParaRPr lang="fr-BE" sz="2000" dirty="0" smtClean="0"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Opţional</a:t>
            </a:r>
            <a:r>
              <a:rPr lang="en-GB" sz="20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GB" sz="20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aranteze</a:t>
            </a:r>
            <a:r>
              <a:rPr lang="en-GB" sz="20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expresii</a:t>
            </a: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logice</a:t>
            </a: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complexe</a:t>
            </a:r>
            <a:r>
              <a:rPr lang="en-GB" sz="20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20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Rezultatul</a:t>
            </a:r>
            <a:r>
              <a:rPr lang="en-GB" sz="20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trebuie</a:t>
            </a: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fie </a:t>
            </a:r>
            <a:r>
              <a:rPr lang="en-GB" sz="2000" b="1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Boolean</a:t>
            </a: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GB" sz="20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adevarat</a:t>
            </a:r>
            <a:r>
              <a:rPr lang="en-GB" sz="20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fals</a:t>
            </a:r>
            <a:r>
              <a:rPr lang="en-GB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GB" sz="20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BE" sz="2000" dirty="0">
              <a:effectLst/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6517300" y="3356992"/>
            <a:ext cx="1453291" cy="530161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x&gt;0</a:t>
            </a:r>
            <a:endParaRPr lang="en-US" sz="1200" dirty="0"/>
          </a:p>
        </p:txBody>
      </p:sp>
      <p:cxnSp>
        <p:nvCxnSpPr>
          <p:cNvPr id="12" name="Straight Arrow Connector 11"/>
          <p:cNvCxnSpPr>
            <a:stCxn id="16" idx="4"/>
            <a:endCxn id="10" idx="0"/>
          </p:cNvCxnSpPr>
          <p:nvPr/>
        </p:nvCxnSpPr>
        <p:spPr>
          <a:xfrm>
            <a:off x="7240939" y="2945725"/>
            <a:ext cx="3007" cy="41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0" idx="3"/>
          </p:cNvCxnSpPr>
          <p:nvPr/>
        </p:nvCxnSpPr>
        <p:spPr>
          <a:xfrm>
            <a:off x="7970591" y="3622073"/>
            <a:ext cx="228262" cy="4630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10334" y="3829177"/>
            <a:ext cx="404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PT Sans"/>
              </a:rPr>
              <a:t>da</a:t>
            </a:r>
            <a:endParaRPr lang="en-US" sz="1400" dirty="0">
              <a:latin typeface="PT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7393" y="3244312"/>
            <a:ext cx="404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PT Sans"/>
              </a:rPr>
              <a:t>nu</a:t>
            </a:r>
            <a:endParaRPr lang="en-US" sz="1400" dirty="0">
              <a:latin typeface="PT San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28364" y="2720576"/>
            <a:ext cx="225149" cy="22514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0" idx="2"/>
          </p:cNvCxnSpPr>
          <p:nvPr/>
        </p:nvCxnSpPr>
        <p:spPr>
          <a:xfrm>
            <a:off x="7243946" y="3887153"/>
            <a:ext cx="0" cy="44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8833602" y="1937451"/>
            <a:ext cx="3134515" cy="1419541"/>
            <a:chOff x="8833602" y="1937451"/>
            <a:chExt cx="3134515" cy="1419541"/>
          </a:xfrm>
        </p:grpSpPr>
        <p:sp>
          <p:nvSpPr>
            <p:cNvPr id="18" name="Diamond 17"/>
            <p:cNvSpPr/>
            <p:nvPr/>
          </p:nvSpPr>
          <p:spPr>
            <a:xfrm>
              <a:off x="9628419" y="2396586"/>
              <a:ext cx="1554298" cy="659396"/>
            </a:xfrm>
            <a:prstGeom prst="diamon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(X&gt;0 &amp;&amp; y&gt;0)</a:t>
              </a:r>
              <a:endParaRPr lang="en-US" sz="1200" dirty="0"/>
            </a:p>
          </p:txBody>
        </p:sp>
        <p:cxnSp>
          <p:nvCxnSpPr>
            <p:cNvPr id="19" name="Straight Arrow Connector 18"/>
            <p:cNvCxnSpPr>
              <a:stCxn id="26" idx="4"/>
              <a:endCxn id="18" idx="0"/>
            </p:cNvCxnSpPr>
            <p:nvPr/>
          </p:nvCxnSpPr>
          <p:spPr>
            <a:xfrm>
              <a:off x="10405568" y="2162600"/>
              <a:ext cx="0" cy="2339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8833602" y="2963655"/>
              <a:ext cx="759459" cy="39333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208658" y="2963655"/>
              <a:ext cx="759459" cy="39333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cxnSp>
          <p:nvCxnSpPr>
            <p:cNvPr id="22" name="Elbow Connector 21"/>
            <p:cNvCxnSpPr>
              <a:stCxn id="18" idx="3"/>
              <a:endCxn id="21" idx="0"/>
            </p:cNvCxnSpPr>
            <p:nvPr/>
          </p:nvCxnSpPr>
          <p:spPr>
            <a:xfrm>
              <a:off x="11182717" y="2726284"/>
              <a:ext cx="405671" cy="2373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8" idx="1"/>
              <a:endCxn id="20" idx="0"/>
            </p:cNvCxnSpPr>
            <p:nvPr/>
          </p:nvCxnSpPr>
          <p:spPr>
            <a:xfrm rot="10800000" flipV="1">
              <a:off x="9213333" y="2726283"/>
              <a:ext cx="415087" cy="2373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9202088" y="2368668"/>
              <a:ext cx="404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PT Sans"/>
                </a:rPr>
                <a:t>da</a:t>
              </a:r>
              <a:endParaRPr lang="en-US" sz="1400" dirty="0">
                <a:latin typeface="PT San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183703" y="2396586"/>
              <a:ext cx="404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PT Sans"/>
                </a:rPr>
                <a:t>nu</a:t>
              </a:r>
              <a:endParaRPr lang="en-US" sz="1400" dirty="0">
                <a:latin typeface="PT San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0292993" y="1937451"/>
              <a:ext cx="225149" cy="225149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864216" y="4353412"/>
            <a:ext cx="759459" cy="3933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19123" y="4085169"/>
            <a:ext cx="759459" cy="3933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158174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B3AD7-CF25-4AA8-B3D8-E1247C06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76400"/>
            <a:ext cx="8596668" cy="609600"/>
          </a:xfrm>
        </p:spPr>
        <p:txBody>
          <a:bodyPr>
            <a:normAutofit/>
          </a:bodyPr>
          <a:lstStyle/>
          <a:p>
            <a:r>
              <a:rPr lang="fr-FR" sz="3000" b="1" dirty="0" err="1">
                <a:latin typeface="PT Sans"/>
              </a:rPr>
              <a:t>Datele</a:t>
            </a:r>
            <a:r>
              <a:rPr lang="fr-FR" sz="3000" b="1" dirty="0">
                <a:latin typeface="PT Sans"/>
              </a:rPr>
              <a:t> </a:t>
            </a:r>
            <a:r>
              <a:rPr lang="fr-FR" sz="3000" b="1" dirty="0" err="1">
                <a:latin typeface="PT Sans"/>
              </a:rPr>
              <a:t>din</a:t>
            </a:r>
            <a:r>
              <a:rPr lang="fr-FR" sz="3000" b="1" dirty="0">
                <a:latin typeface="PT Sans"/>
              </a:rPr>
              <a:t> </a:t>
            </a:r>
            <a:r>
              <a:rPr lang="fr-FR" sz="3000" b="1" dirty="0" err="1">
                <a:latin typeface="PT Sans"/>
              </a:rPr>
              <a:t>schemele</a:t>
            </a:r>
            <a:r>
              <a:rPr lang="fr-FR" sz="3000" b="1" dirty="0">
                <a:latin typeface="PT Sans"/>
              </a:rPr>
              <a:t> </a:t>
            </a:r>
            <a:r>
              <a:rPr lang="fr-FR" sz="3000" b="1" dirty="0" err="1">
                <a:latin typeface="PT Sans"/>
              </a:rPr>
              <a:t>logice</a:t>
            </a:r>
            <a:endParaRPr lang="fr-BE" sz="3000" b="1" dirty="0">
              <a:latin typeface="PT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33108A-65DA-46DE-AF5D-E9FA98368F54}"/>
              </a:ext>
            </a:extLst>
          </p:cNvPr>
          <p:cNvSpPr/>
          <p:nvPr/>
        </p:nvSpPr>
        <p:spPr>
          <a:xfrm>
            <a:off x="609600" y="2343994"/>
            <a:ext cx="94545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54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Variabile</a:t>
            </a:r>
            <a:r>
              <a:rPr lang="fr-FR" sz="2400" b="1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sunt</a:t>
            </a:r>
            <a:r>
              <a:rPr lang="fr-FR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zone de </a:t>
            </a:r>
            <a:r>
              <a:rPr lang="fr-FR" sz="24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memorie</a:t>
            </a:r>
            <a:r>
              <a:rPr lang="fr-FR" sz="24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care </a:t>
            </a:r>
            <a:r>
              <a:rPr lang="fr-FR" sz="24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îşi</a:t>
            </a:r>
            <a:r>
              <a:rPr lang="fr-FR" sz="24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schimbă</a:t>
            </a:r>
            <a:r>
              <a:rPr lang="fr-FR" sz="24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valoarea</a:t>
            </a:r>
            <a:r>
              <a:rPr lang="fr-FR" sz="24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fr-FR" sz="24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care se </a:t>
            </a:r>
            <a:r>
              <a:rPr lang="fr-FR" sz="24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caracterizează</a:t>
            </a:r>
            <a:r>
              <a:rPr lang="fr-FR" sz="24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printr</a:t>
            </a:r>
            <a:r>
              <a:rPr lang="fr-FR" sz="24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-un </a:t>
            </a:r>
            <a:r>
              <a:rPr lang="fr-FR" sz="24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nume</a:t>
            </a:r>
            <a:r>
              <a:rPr lang="fr-FR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2540">
              <a:spcAft>
                <a:spcPts val="0"/>
              </a:spcAft>
            </a:pPr>
            <a:endParaRPr lang="fr-BE" sz="2400" dirty="0"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254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fr-FR" sz="24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umele</a:t>
            </a:r>
            <a:r>
              <a:rPr lang="fr-FR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variabilei</a:t>
            </a:r>
            <a:r>
              <a:rPr lang="fr-FR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poate</a:t>
            </a:r>
            <a:r>
              <a:rPr lang="fr-FR" sz="24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fi format </a:t>
            </a:r>
            <a:r>
              <a:rPr lang="fr-FR" sz="24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dintr</a:t>
            </a:r>
            <a:r>
              <a:rPr lang="fr-FR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-o </a:t>
            </a:r>
            <a:r>
              <a:rPr lang="fr-FR" sz="24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înşiruire</a:t>
            </a:r>
            <a:r>
              <a:rPr lang="fr-FR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fr-FR" sz="24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litere</a:t>
            </a:r>
            <a:r>
              <a:rPr lang="fr-FR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mari,</a:t>
            </a:r>
            <a:r>
              <a:rPr lang="fr-BE" sz="24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litere</a:t>
            </a:r>
            <a:r>
              <a:rPr lang="fr-FR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mici</a:t>
            </a:r>
            <a:r>
              <a:rPr lang="fr-FR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fr-BE" sz="24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cifre</a:t>
            </a:r>
            <a:r>
              <a:rPr lang="fr-FR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fr-FR" sz="24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semnul</a:t>
            </a:r>
            <a:r>
              <a:rPr lang="fr-FR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“_”.</a:t>
            </a:r>
          </a:p>
          <a:p>
            <a:pPr marL="914400" marR="2540" algn="just">
              <a:spcAft>
                <a:spcPts val="0"/>
              </a:spcAft>
            </a:pPr>
            <a:endParaRPr lang="fr-BE" sz="2400" dirty="0" smtClean="0"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254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Exemple </a:t>
            </a:r>
            <a:r>
              <a:rPr lang="fr-FR" sz="24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fr-FR" sz="2400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variabile</a:t>
            </a:r>
            <a:r>
              <a:rPr lang="fr-FR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fr-BE" sz="2400" dirty="0" smtClean="0"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2540" lvl="1" algn="just"/>
            <a:r>
              <a:rPr lang="en-US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- a</a:t>
            </a:r>
            <a:endParaRPr lang="fr-BE" sz="2400" dirty="0"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2540" algn="just">
              <a:spcAft>
                <a:spcPts val="0"/>
              </a:spcAft>
            </a:pPr>
            <a:r>
              <a:rPr lang="en-GB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- nume_1</a:t>
            </a:r>
            <a:endParaRPr lang="fr-BE" sz="2400" dirty="0"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2540" algn="just">
              <a:spcAft>
                <a:spcPts val="0"/>
              </a:spcAft>
            </a:pPr>
            <a:r>
              <a:rPr lang="en-GB" sz="2400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GB" sz="2400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aria_pătratului</a:t>
            </a:r>
            <a:endParaRPr lang="fr-BE" sz="2400" dirty="0">
              <a:effectLst/>
              <a:latin typeface="PT Sans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37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E4F67-3714-47BB-87CE-8EB05EBA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52" y="1705446"/>
            <a:ext cx="8596668" cy="509132"/>
          </a:xfrm>
        </p:spPr>
        <p:txBody>
          <a:bodyPr anchor="t">
            <a:normAutofit/>
          </a:bodyPr>
          <a:lstStyle/>
          <a:p>
            <a:r>
              <a:rPr lang="fr-BE" sz="3000" b="1" dirty="0" err="1">
                <a:latin typeface="PT Sans"/>
              </a:rPr>
              <a:t>Exemplu</a:t>
            </a:r>
            <a:endParaRPr lang="fr-BE" sz="30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F64274-C154-4AB2-94AD-6342E466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164374"/>
            <a:ext cx="5207839" cy="2503274"/>
          </a:xfrm>
        </p:spPr>
        <p:txBody>
          <a:bodyPr>
            <a:normAutofit/>
          </a:bodyPr>
          <a:lstStyle/>
          <a:p>
            <a:r>
              <a:rPr lang="en-GB" sz="2000" dirty="0" err="1">
                <a:latin typeface="PT Sans"/>
              </a:rPr>
              <a:t>Citim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primul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num</a:t>
            </a:r>
            <a:r>
              <a:rPr lang="fr-BE" sz="2000" dirty="0">
                <a:latin typeface="PT Sans"/>
              </a:rPr>
              <a:t>ă</a:t>
            </a:r>
            <a:r>
              <a:rPr lang="en-GB" sz="2000" dirty="0" smtClean="0">
                <a:latin typeface="PT Sans"/>
              </a:rPr>
              <a:t>r </a:t>
            </a:r>
            <a:r>
              <a:rPr lang="en-GB" sz="2000" dirty="0">
                <a:latin typeface="PT Sans"/>
              </a:rPr>
              <a:t>de la </a:t>
            </a:r>
            <a:r>
              <a:rPr lang="en-GB" sz="2000" dirty="0" err="1" smtClean="0">
                <a:latin typeface="PT Sans"/>
              </a:rPr>
              <a:t>tastatur</a:t>
            </a:r>
            <a:r>
              <a:rPr lang="fr-BE" sz="2000" dirty="0">
                <a:latin typeface="PT Sans"/>
              </a:rPr>
              <a:t>ă</a:t>
            </a:r>
          </a:p>
          <a:p>
            <a:r>
              <a:rPr lang="en-GB" sz="2000" dirty="0" err="1">
                <a:latin typeface="PT Sans"/>
              </a:rPr>
              <a:t>Citim</a:t>
            </a:r>
            <a:r>
              <a:rPr lang="en-GB" sz="2000" dirty="0">
                <a:latin typeface="PT Sans"/>
              </a:rPr>
              <a:t> al 2-lea </a:t>
            </a:r>
            <a:r>
              <a:rPr lang="en-GB" sz="2000" dirty="0" err="1" smtClean="0">
                <a:latin typeface="PT Sans"/>
              </a:rPr>
              <a:t>num</a:t>
            </a:r>
            <a:r>
              <a:rPr lang="fr-BE" sz="2000" dirty="0">
                <a:latin typeface="PT Sans"/>
              </a:rPr>
              <a:t>ă</a:t>
            </a:r>
            <a:r>
              <a:rPr lang="en-GB" sz="2000" dirty="0" smtClean="0">
                <a:latin typeface="PT Sans"/>
              </a:rPr>
              <a:t>r </a:t>
            </a:r>
            <a:r>
              <a:rPr lang="en-GB" sz="2000" dirty="0">
                <a:latin typeface="PT Sans"/>
              </a:rPr>
              <a:t>de la </a:t>
            </a:r>
            <a:r>
              <a:rPr lang="en-GB" sz="2000" dirty="0" err="1" smtClean="0">
                <a:latin typeface="PT Sans"/>
              </a:rPr>
              <a:t>tastatur</a:t>
            </a:r>
            <a:r>
              <a:rPr lang="fr-BE" sz="2000" dirty="0">
                <a:latin typeface="PT Sans"/>
              </a:rPr>
              <a:t>ă</a:t>
            </a:r>
          </a:p>
          <a:p>
            <a:r>
              <a:rPr lang="en-GB" sz="2000" dirty="0" err="1" smtClean="0">
                <a:latin typeface="PT Sans"/>
              </a:rPr>
              <a:t>Calcul</a:t>
            </a:r>
            <a:r>
              <a:rPr lang="fr-BE" sz="2000" dirty="0">
                <a:latin typeface="PT Sans"/>
              </a:rPr>
              <a:t>ă</a:t>
            </a:r>
            <a:r>
              <a:rPr lang="en-GB" sz="2000" dirty="0" smtClean="0">
                <a:latin typeface="PT Sans"/>
              </a:rPr>
              <a:t>m </a:t>
            </a:r>
            <a:r>
              <a:rPr lang="en-GB" sz="2000" dirty="0" err="1" smtClean="0">
                <a:latin typeface="PT Sans"/>
              </a:rPr>
              <a:t>suma</a:t>
            </a:r>
            <a:r>
              <a:rPr lang="en-GB" sz="2000" dirty="0" smtClean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celor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dou</a:t>
            </a:r>
            <a:r>
              <a:rPr lang="fr-BE" sz="2000" dirty="0">
                <a:latin typeface="PT Sans"/>
              </a:rPr>
              <a:t>ă</a:t>
            </a:r>
            <a:r>
              <a:rPr lang="en-GB" sz="2000" dirty="0" smtClean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numere</a:t>
            </a:r>
            <a:endParaRPr lang="fr-BE" sz="2000" dirty="0">
              <a:latin typeface="PT Sans"/>
            </a:endParaRPr>
          </a:p>
          <a:p>
            <a:r>
              <a:rPr lang="en-GB" sz="2000" dirty="0" err="1" smtClean="0">
                <a:latin typeface="PT Sans"/>
              </a:rPr>
              <a:t>Afi</a:t>
            </a:r>
            <a:r>
              <a:rPr lang="fr-BE" sz="2000" dirty="0" err="1">
                <a:latin typeface="PT Sans"/>
              </a:rPr>
              <a:t>şă</a:t>
            </a:r>
            <a:r>
              <a:rPr lang="en-GB" sz="2000" dirty="0" smtClean="0">
                <a:latin typeface="PT Sans"/>
              </a:rPr>
              <a:t>m </a:t>
            </a:r>
            <a:r>
              <a:rPr lang="en-GB" sz="2000" dirty="0">
                <a:latin typeface="PT Sans"/>
              </a:rPr>
              <a:t>pe </a:t>
            </a:r>
            <a:r>
              <a:rPr lang="en-GB" sz="2000" dirty="0" err="1">
                <a:latin typeface="PT Sans"/>
              </a:rPr>
              <a:t>ecran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suma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calculat</a:t>
            </a:r>
            <a:r>
              <a:rPr lang="fr-BE" sz="2000" dirty="0">
                <a:latin typeface="PT Sans"/>
              </a:rPr>
              <a:t>ă</a:t>
            </a:r>
          </a:p>
          <a:p>
            <a:endParaRPr lang="fr-BE" sz="2000" dirty="0">
              <a:latin typeface="PT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D59664-EFF7-40AD-B776-1F3A8DA9FDBD}"/>
              </a:ext>
            </a:extLst>
          </p:cNvPr>
          <p:cNvSpPr/>
          <p:nvPr/>
        </p:nvSpPr>
        <p:spPr>
          <a:xfrm>
            <a:off x="677334" y="2523809"/>
            <a:ext cx="3817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i="1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Calculăm</a:t>
            </a:r>
            <a:r>
              <a:rPr lang="en-GB" sz="2000" i="1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suma</a:t>
            </a:r>
            <a:r>
              <a:rPr lang="en-GB" sz="2000" i="1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GB" sz="2000" i="1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dou</a:t>
            </a:r>
            <a:r>
              <a:rPr lang="fr-BE" sz="2000" i="1" dirty="0">
                <a:latin typeface="PT Sans"/>
              </a:rPr>
              <a:t>ă</a:t>
            </a:r>
            <a:r>
              <a:rPr lang="en-GB" sz="2000" i="1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i="1" dirty="0" err="1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numere</a:t>
            </a:r>
            <a:r>
              <a:rPr lang="en-GB" sz="2000" i="1" dirty="0" smtClean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fr-BE" sz="2000" dirty="0">
              <a:latin typeface="PT San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401595" y="2303171"/>
            <a:ext cx="1482410" cy="3929567"/>
            <a:chOff x="8798833" y="1239604"/>
            <a:chExt cx="1728978" cy="4583168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9653511" y="2613507"/>
              <a:ext cx="290" cy="3477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6" idx="4"/>
            </p:cNvCxnSpPr>
            <p:nvPr/>
          </p:nvCxnSpPr>
          <p:spPr>
            <a:xfrm>
              <a:off x="9652573" y="1710005"/>
              <a:ext cx="1228" cy="4251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9" idx="0"/>
            </p:cNvCxnSpPr>
            <p:nvPr/>
          </p:nvCxnSpPr>
          <p:spPr>
            <a:xfrm flipH="1">
              <a:off x="9652573" y="3439418"/>
              <a:ext cx="938" cy="290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8985823" y="3729704"/>
              <a:ext cx="1333500" cy="39333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s=</a:t>
              </a:r>
              <a:r>
                <a:rPr lang="en-US" sz="1600" dirty="0" err="1" smtClean="0"/>
                <a:t>a+b</a:t>
              </a:r>
              <a:endParaRPr lang="en-US" sz="1600" dirty="0"/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>
              <a:off x="9652573" y="4123041"/>
              <a:ext cx="938" cy="3606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Manual Operation 10"/>
            <p:cNvSpPr/>
            <p:nvPr/>
          </p:nvSpPr>
          <p:spPr>
            <a:xfrm>
              <a:off x="8798833" y="2971800"/>
              <a:ext cx="1709355" cy="467618"/>
            </a:xfrm>
            <a:prstGeom prst="flowChartManualOperati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latin typeface="PT Sans"/>
                </a:rPr>
                <a:t>c</a:t>
              </a:r>
              <a:r>
                <a:rPr lang="en-US" sz="1400" dirty="0" err="1" smtClean="0">
                  <a:latin typeface="PT Sans"/>
                </a:rPr>
                <a:t>iteste</a:t>
              </a:r>
              <a:r>
                <a:rPr lang="en-US" sz="1400" dirty="0" smtClean="0">
                  <a:latin typeface="PT Sans"/>
                </a:rPr>
                <a:t> b</a:t>
              </a:r>
              <a:endParaRPr lang="en-US" sz="1400" dirty="0">
                <a:latin typeface="PT Sans"/>
              </a:endParaRPr>
            </a:p>
          </p:txBody>
        </p:sp>
        <p:sp>
          <p:nvSpPr>
            <p:cNvPr id="12" name="Flowchart: Manual Operation 11"/>
            <p:cNvSpPr/>
            <p:nvPr/>
          </p:nvSpPr>
          <p:spPr>
            <a:xfrm>
              <a:off x="8818456" y="2135204"/>
              <a:ext cx="1709355" cy="467618"/>
            </a:xfrm>
            <a:prstGeom prst="flowChartManualOperati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latin typeface="PT Sans"/>
                </a:rPr>
                <a:t>c</a:t>
              </a:r>
              <a:r>
                <a:rPr lang="en-US" sz="1400" dirty="0" err="1" smtClean="0">
                  <a:latin typeface="PT Sans"/>
                </a:rPr>
                <a:t>iteste</a:t>
              </a:r>
              <a:r>
                <a:rPr lang="en-US" sz="1400" dirty="0" smtClean="0">
                  <a:latin typeface="PT Sans"/>
                </a:rPr>
                <a:t> a</a:t>
              </a:r>
              <a:endParaRPr lang="en-US" sz="1400" dirty="0">
                <a:latin typeface="PT Sans"/>
              </a:endParaRPr>
            </a:p>
          </p:txBody>
        </p:sp>
        <p:sp>
          <p:nvSpPr>
            <p:cNvPr id="5" name="Trapezoid 4"/>
            <p:cNvSpPr/>
            <p:nvPr/>
          </p:nvSpPr>
          <p:spPr>
            <a:xfrm>
              <a:off x="8895288" y="4483706"/>
              <a:ext cx="1612900" cy="508000"/>
            </a:xfrm>
            <a:prstGeom prst="trapezoi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latin typeface="PT Sans"/>
                </a:rPr>
                <a:t>scrie</a:t>
              </a:r>
              <a:r>
                <a:rPr lang="en-US" sz="1400" dirty="0" smtClean="0">
                  <a:latin typeface="PT Sans"/>
                </a:rPr>
                <a:t> s</a:t>
              </a:r>
              <a:endParaRPr lang="en-US" sz="1400" dirty="0">
                <a:latin typeface="PT San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116976" y="1239604"/>
              <a:ext cx="1071194" cy="470401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PT Sans"/>
                </a:rPr>
                <a:t>start</a:t>
              </a:r>
              <a:endParaRPr lang="en-US" sz="1600" dirty="0">
                <a:latin typeface="PT San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66141" y="5352371"/>
              <a:ext cx="1071194" cy="470401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PT Sans"/>
                </a:rPr>
                <a:t>stop</a:t>
              </a:r>
              <a:endParaRPr lang="en-US" sz="1600" dirty="0">
                <a:latin typeface="PT Sans"/>
              </a:endParaRPr>
            </a:p>
          </p:txBody>
        </p:sp>
        <p:cxnSp>
          <p:nvCxnSpPr>
            <p:cNvPr id="19" name="Straight Arrow Connector 18"/>
            <p:cNvCxnSpPr>
              <a:stCxn id="5" idx="2"/>
              <a:endCxn id="18" idx="0"/>
            </p:cNvCxnSpPr>
            <p:nvPr/>
          </p:nvCxnSpPr>
          <p:spPr>
            <a:xfrm>
              <a:off x="9701738" y="4991706"/>
              <a:ext cx="0" cy="3606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0775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seudocod - Hom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04" y="16430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DF7EF-F4A8-4DDA-A871-A9479A76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50" y="1850151"/>
            <a:ext cx="9827750" cy="1132573"/>
          </a:xfrm>
        </p:spPr>
        <p:txBody>
          <a:bodyPr>
            <a:noAutofit/>
          </a:bodyPr>
          <a:lstStyle/>
          <a:p>
            <a:r>
              <a:rPr lang="en-US" sz="3000" b="1" dirty="0" err="1">
                <a:latin typeface="PT Sans"/>
              </a:rPr>
              <a:t>Reprezentarea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algoritmilor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prin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limbajul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pseudocod</a:t>
            </a:r>
            <a:r>
              <a:rPr lang="fr-BE" sz="3000" b="1" dirty="0">
                <a:latin typeface="PT Sans"/>
              </a:rPr>
              <a:t/>
            </a:r>
            <a:br>
              <a:rPr lang="fr-BE" sz="3000" b="1" dirty="0">
                <a:latin typeface="PT Sans"/>
              </a:rPr>
            </a:br>
            <a:r>
              <a:rPr lang="fr-BE" sz="3000" b="1" dirty="0">
                <a:latin typeface="PT Sans"/>
              </a:rPr>
              <a:t/>
            </a:r>
            <a:br>
              <a:rPr lang="fr-BE" sz="3000" b="1" dirty="0">
                <a:latin typeface="PT Sans"/>
              </a:rPr>
            </a:br>
            <a:endParaRPr lang="fr-BE" sz="30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7B8D3D-A428-43FB-8600-67DDA3B7A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01" y="4323890"/>
            <a:ext cx="5471323" cy="1582917"/>
          </a:xfrm>
        </p:spPr>
        <p:txBody>
          <a:bodyPr>
            <a:normAutofit/>
          </a:bodyPr>
          <a:lstStyle/>
          <a:p>
            <a:r>
              <a:rPr lang="fr-BE" sz="2000" dirty="0" err="1" smtClean="0">
                <a:latin typeface="PT Sans"/>
              </a:rPr>
              <a:t>propozi</a:t>
            </a:r>
            <a:r>
              <a:rPr lang="ro-RO" sz="20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ţ</a:t>
            </a:r>
            <a:r>
              <a:rPr lang="fr-BE" sz="2000" dirty="0" smtClean="0">
                <a:latin typeface="PT Sans"/>
              </a:rPr>
              <a:t>ii </a:t>
            </a:r>
            <a:r>
              <a:rPr lang="fr-BE" sz="2000" dirty="0" err="1">
                <a:latin typeface="PT Sans"/>
              </a:rPr>
              <a:t>scurte</a:t>
            </a:r>
            <a:endParaRPr lang="fr-BE" sz="2000" dirty="0">
              <a:latin typeface="PT Sans"/>
            </a:endParaRPr>
          </a:p>
          <a:p>
            <a:r>
              <a:rPr lang="fr-BE" sz="2000" dirty="0" err="1">
                <a:latin typeface="PT Sans"/>
              </a:rPr>
              <a:t>cu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cuvinte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cheie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predefinite</a:t>
            </a:r>
            <a:endParaRPr lang="fr-BE" sz="2000" dirty="0">
              <a:latin typeface="PT Sans"/>
            </a:endParaRPr>
          </a:p>
          <a:p>
            <a:r>
              <a:rPr lang="fr-BE" sz="2000" dirty="0" err="1">
                <a:latin typeface="PT Sans"/>
              </a:rPr>
              <a:t>exprimate</a:t>
            </a:r>
            <a:r>
              <a:rPr lang="fr-BE" sz="2000" dirty="0">
                <a:latin typeface="PT Sans"/>
              </a:rPr>
              <a:t> </a:t>
            </a:r>
            <a:r>
              <a:rPr lang="fr-FR" sz="2000" dirty="0">
                <a:latin typeface="PT Sans"/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lang="fr-BE" sz="2000" dirty="0" smtClean="0">
                <a:latin typeface="PT Sans"/>
              </a:rPr>
              <a:t>n </a:t>
            </a:r>
            <a:r>
              <a:rPr lang="fr-BE" sz="2000" dirty="0" err="1" smtClean="0">
                <a:latin typeface="PT Sans"/>
              </a:rPr>
              <a:t>englez</a:t>
            </a:r>
            <a:r>
              <a:rPr lang="en-GB" sz="2000" dirty="0" smtClean="0">
                <a:latin typeface="PT Sans"/>
              </a:rPr>
              <a:t>ă</a:t>
            </a:r>
            <a:r>
              <a:rPr lang="fr-BE" sz="2000" dirty="0" smtClean="0">
                <a:latin typeface="PT Sans"/>
              </a:rPr>
              <a:t> </a:t>
            </a:r>
            <a:r>
              <a:rPr lang="fr-BE" sz="2000" dirty="0" err="1" smtClean="0">
                <a:latin typeface="PT Sans"/>
              </a:rPr>
              <a:t>sau</a:t>
            </a:r>
            <a:r>
              <a:rPr lang="fr-BE" sz="2000" dirty="0" smtClean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română</a:t>
            </a:r>
            <a:endParaRPr lang="fr-BE" sz="2000" dirty="0">
              <a:latin typeface="PT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C6B97-4EB4-47C1-9802-515F3247251C}"/>
              </a:ext>
            </a:extLst>
          </p:cNvPr>
          <p:cNvSpPr/>
          <p:nvPr/>
        </p:nvSpPr>
        <p:spPr>
          <a:xfrm>
            <a:off x="959049" y="3895258"/>
            <a:ext cx="2675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i="1" dirty="0" err="1">
                <a:solidFill>
                  <a:srgbClr val="000000"/>
                </a:solidFill>
                <a:latin typeface="PT Sans"/>
              </a:rPr>
              <a:t>Moduri</a:t>
            </a:r>
            <a:r>
              <a:rPr lang="fr-BE" sz="2000" i="1" dirty="0">
                <a:solidFill>
                  <a:srgbClr val="000000"/>
                </a:solidFill>
                <a:latin typeface="PT Sans"/>
              </a:rPr>
              <a:t> de </a:t>
            </a:r>
            <a:r>
              <a:rPr lang="fr-BE" sz="2000" i="1" dirty="0" err="1" smtClean="0">
                <a:solidFill>
                  <a:srgbClr val="000000"/>
                </a:solidFill>
                <a:latin typeface="PT Sans"/>
              </a:rPr>
              <a:t>exprimare</a:t>
            </a:r>
            <a:r>
              <a:rPr lang="fr-BE" sz="2000" i="1" dirty="0" smtClean="0">
                <a:solidFill>
                  <a:srgbClr val="000000"/>
                </a:solidFill>
                <a:latin typeface="PT Sans"/>
              </a:rPr>
              <a:t>:</a:t>
            </a:r>
            <a:endParaRPr lang="fr-BE" sz="2000" i="1" dirty="0">
              <a:latin typeface="PT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B97725-13A0-4CBF-9159-DFA92ACA09C7}"/>
              </a:ext>
            </a:extLst>
          </p:cNvPr>
          <p:cNvSpPr/>
          <p:nvPr/>
        </p:nvSpPr>
        <p:spPr>
          <a:xfrm>
            <a:off x="903201" y="2548000"/>
            <a:ext cx="83704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u="sng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Limbajul pseudocod</a:t>
            </a:r>
            <a:r>
              <a:rPr lang="ro-RO" sz="20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 este o modalitate de reprezentare a algoritmului care, deşi este independent de un anumit limbaj de programare, respectă reguli de scriere</a:t>
            </a:r>
            <a:r>
              <a:rPr lang="en-US" sz="20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şi</a:t>
            </a:r>
            <a:r>
              <a:rPr lang="ro-RO" sz="2000" dirty="0" smtClean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o </a:t>
            </a:r>
            <a:r>
              <a:rPr lang="ro-RO" sz="2000" dirty="0" smtClean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anumit</a:t>
            </a:r>
            <a:r>
              <a:rPr lang="fr-BE" sz="2000" dirty="0">
                <a:latin typeface="PT Sans"/>
              </a:rPr>
              <a:t>ă</a:t>
            </a:r>
            <a:r>
              <a:rPr lang="ro-RO" sz="2000" dirty="0" smtClean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 sintax</a:t>
            </a:r>
            <a:r>
              <a:rPr lang="fr-BE" sz="2000" dirty="0">
                <a:latin typeface="PT Sans"/>
              </a:rPr>
              <a:t>ă</a:t>
            </a:r>
            <a:r>
              <a:rPr lang="ro-RO" sz="20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 în descrierea operaţiilor ce-l compun</a:t>
            </a:r>
            <a:r>
              <a:rPr lang="en-US" sz="20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fr-BE" sz="2000" dirty="0">
              <a:latin typeface="PT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934" y="2595172"/>
            <a:ext cx="8138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9049" y="566503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u="sng" dirty="0" smtClean="0">
                <a:latin typeface="PT Sans"/>
              </a:rPr>
              <a:t>Pseudocodul</a:t>
            </a:r>
            <a:r>
              <a:rPr lang="it-IT" sz="2000" dirty="0" smtClean="0">
                <a:latin typeface="PT Sans"/>
              </a:rPr>
              <a:t> folose</a:t>
            </a:r>
            <a:r>
              <a:rPr lang="ro-RO" sz="2000" dirty="0" smtClean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ş</a:t>
            </a:r>
            <a:r>
              <a:rPr lang="it-IT" sz="2000" dirty="0" smtClean="0">
                <a:latin typeface="PT Sans"/>
              </a:rPr>
              <a:t>te </a:t>
            </a:r>
            <a:r>
              <a:rPr lang="it-IT" sz="2000" dirty="0">
                <a:latin typeface="PT Sans"/>
              </a:rPr>
              <a:t>date, variabile, </a:t>
            </a:r>
            <a:r>
              <a:rPr lang="it-IT" sz="2000" dirty="0" smtClean="0">
                <a:latin typeface="PT Sans"/>
              </a:rPr>
              <a:t>opera</a:t>
            </a:r>
            <a:r>
              <a:rPr lang="ro-RO" sz="20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ţ</a:t>
            </a:r>
            <a:r>
              <a:rPr lang="it-IT" sz="2000" dirty="0" smtClean="0">
                <a:latin typeface="PT Sans"/>
              </a:rPr>
              <a:t>ii </a:t>
            </a:r>
            <a:r>
              <a:rPr lang="ro-RO" sz="20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ş</a:t>
            </a:r>
            <a:r>
              <a:rPr lang="it-IT" sz="2000" dirty="0" smtClean="0">
                <a:latin typeface="PT Sans"/>
              </a:rPr>
              <a:t>i instruc</a:t>
            </a:r>
            <a:r>
              <a:rPr lang="ro-RO" sz="20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ţ</a:t>
            </a:r>
            <a:r>
              <a:rPr lang="it-IT" sz="2000" dirty="0" smtClean="0">
                <a:latin typeface="PT Sans"/>
              </a:rPr>
              <a:t>iuni.</a:t>
            </a:r>
            <a:endParaRPr lang="en-US" sz="20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202876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EBCD9-7950-4996-8662-64F24912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11300"/>
            <a:ext cx="10515600" cy="1004888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PT Sans"/>
              </a:rPr>
              <a:t>Instrucţiuni</a:t>
            </a:r>
            <a:endParaRPr lang="fr-BE" sz="30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6F044A-C680-4D14-92BC-770C81543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490787"/>
            <a:ext cx="10515600" cy="4351338"/>
          </a:xfrm>
        </p:spPr>
        <p:txBody>
          <a:bodyPr>
            <a:normAutofit/>
          </a:bodyPr>
          <a:lstStyle/>
          <a:p>
            <a:r>
              <a:rPr lang="ro-RO" sz="2000" dirty="0">
                <a:latin typeface="PT Sans"/>
              </a:rPr>
              <a:t>În limbajul pseudocod, </a:t>
            </a:r>
            <a:r>
              <a:rPr lang="ro-RO" sz="2000" dirty="0" smtClean="0">
                <a:latin typeface="PT Sans"/>
              </a:rPr>
              <a:t>corespunz</a:t>
            </a:r>
            <a:r>
              <a:rPr lang="ro-RO" sz="20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ă</a:t>
            </a:r>
            <a:r>
              <a:rPr lang="ro-RO" sz="2000" dirty="0">
                <a:latin typeface="PT Sans"/>
              </a:rPr>
              <a:t>tor operaţiilor de intrare / </a:t>
            </a:r>
            <a:r>
              <a:rPr lang="ro-RO" sz="2000" dirty="0" smtClean="0">
                <a:latin typeface="PT Sans"/>
              </a:rPr>
              <a:t>ie</a:t>
            </a:r>
            <a:r>
              <a:rPr lang="ro-RO" sz="20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ş</a:t>
            </a:r>
            <a:r>
              <a:rPr lang="ro-RO" sz="2000" dirty="0" smtClean="0">
                <a:latin typeface="PT Sans"/>
              </a:rPr>
              <a:t>ire </a:t>
            </a:r>
            <a:r>
              <a:rPr lang="ro-RO" sz="2000" dirty="0">
                <a:latin typeface="PT Sans"/>
              </a:rPr>
              <a:t>de la schemele logice avem definite </a:t>
            </a:r>
            <a:r>
              <a:rPr lang="ro-RO" sz="2000" u="sng" dirty="0">
                <a:latin typeface="PT Sans"/>
              </a:rPr>
              <a:t>instrucţiuni de intrare – </a:t>
            </a:r>
            <a:r>
              <a:rPr lang="ro-RO" sz="2000" u="sng" dirty="0" smtClean="0">
                <a:latin typeface="PT Sans"/>
              </a:rPr>
              <a:t>ie</a:t>
            </a:r>
            <a:r>
              <a:rPr lang="ro-RO" sz="2000" u="sng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ş</a:t>
            </a:r>
            <a:r>
              <a:rPr lang="ro-RO" sz="2000" u="sng" dirty="0" smtClean="0">
                <a:latin typeface="PT Sans"/>
              </a:rPr>
              <a:t>ire</a:t>
            </a:r>
            <a:endParaRPr lang="en-US" sz="2000" u="sng" dirty="0">
              <a:latin typeface="PT Sans"/>
            </a:endParaRPr>
          </a:p>
          <a:p>
            <a:pPr marL="0" indent="0">
              <a:buNone/>
            </a:pPr>
            <a:r>
              <a:rPr lang="en-US" sz="2000" dirty="0">
                <a:latin typeface="PT Sans"/>
              </a:rPr>
              <a:t>	</a:t>
            </a:r>
            <a:r>
              <a:rPr lang="ro-RO" sz="2000" u="sng" dirty="0">
                <a:latin typeface="PT Sans"/>
              </a:rPr>
              <a:t>Citeşte</a:t>
            </a:r>
            <a:r>
              <a:rPr lang="ro-RO" sz="2000" dirty="0">
                <a:latin typeface="PT Sans"/>
              </a:rPr>
              <a:t> &lt;lista de variabile&gt;</a:t>
            </a:r>
            <a:endParaRPr lang="fr-BE" sz="2000" dirty="0">
              <a:latin typeface="PT Sans"/>
            </a:endParaRPr>
          </a:p>
          <a:p>
            <a:pPr marL="0" indent="0">
              <a:buNone/>
            </a:pPr>
            <a:r>
              <a:rPr lang="en-US" sz="2000" dirty="0">
                <a:latin typeface="PT Sans"/>
              </a:rPr>
              <a:t>	</a:t>
            </a:r>
            <a:r>
              <a:rPr lang="ro-RO" sz="2000" u="sng" dirty="0">
                <a:latin typeface="PT Sans"/>
              </a:rPr>
              <a:t>Scrie</a:t>
            </a:r>
            <a:r>
              <a:rPr lang="ro-RO" sz="2000" dirty="0">
                <a:latin typeface="PT Sans"/>
              </a:rPr>
              <a:t> </a:t>
            </a:r>
            <a:r>
              <a:rPr lang="en-US" sz="2000" dirty="0">
                <a:latin typeface="PT Sans"/>
              </a:rPr>
              <a:t>&lt;</a:t>
            </a:r>
            <a:r>
              <a:rPr lang="ro-RO" sz="2000" dirty="0">
                <a:latin typeface="PT Sans"/>
              </a:rPr>
              <a:t>lista de variabile&gt;</a:t>
            </a:r>
            <a:endParaRPr lang="en-US" sz="2000" dirty="0">
              <a:latin typeface="PT Sans"/>
            </a:endParaRPr>
          </a:p>
          <a:p>
            <a:pPr marL="0" indent="0">
              <a:buNone/>
            </a:pPr>
            <a:endParaRPr lang="fr-BE" sz="2000" dirty="0">
              <a:latin typeface="PT Sans"/>
            </a:endParaRPr>
          </a:p>
          <a:p>
            <a:r>
              <a:rPr lang="ro-RO" sz="2000" u="sng" dirty="0">
                <a:latin typeface="PT Sans"/>
              </a:rPr>
              <a:t>Instrucţiunea de atribuire</a:t>
            </a:r>
            <a:endParaRPr lang="fr-BE" sz="2000" dirty="0">
              <a:latin typeface="PT Sans"/>
            </a:endParaRPr>
          </a:p>
          <a:p>
            <a:pPr marL="0" indent="0">
              <a:buNone/>
            </a:pPr>
            <a:r>
              <a:rPr lang="en-US" sz="2000" dirty="0">
                <a:latin typeface="PT Sans"/>
              </a:rPr>
              <a:t>	</a:t>
            </a:r>
            <a:r>
              <a:rPr lang="ro-RO" sz="2000" dirty="0">
                <a:latin typeface="PT Sans"/>
              </a:rPr>
              <a:t>v: = &lt; expresie&gt;</a:t>
            </a:r>
            <a:endParaRPr lang="fr-BE" sz="20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887650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5A514-7369-4FE9-8BA1-08E34411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1462"/>
            <a:ext cx="8596668" cy="795688"/>
          </a:xfrm>
        </p:spPr>
        <p:txBody>
          <a:bodyPr>
            <a:normAutofit/>
          </a:bodyPr>
          <a:lstStyle/>
          <a:p>
            <a:r>
              <a:rPr lang="ro-RO" sz="3000" b="1" dirty="0">
                <a:latin typeface="PT Sans"/>
              </a:rPr>
              <a:t>Structura alternativă</a:t>
            </a:r>
            <a:endParaRPr lang="fr-BE" sz="30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A6A148-92CF-4674-8E73-E52B90503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34" y="2549477"/>
            <a:ext cx="8596668" cy="3880773"/>
          </a:xfrm>
        </p:spPr>
        <p:txBody>
          <a:bodyPr>
            <a:normAutofit/>
          </a:bodyPr>
          <a:lstStyle/>
          <a:p>
            <a:r>
              <a:rPr lang="ro-RO" sz="2000" u="sng" dirty="0">
                <a:latin typeface="PT Sans"/>
              </a:rPr>
              <a:t>Structura alternativă</a:t>
            </a:r>
            <a:r>
              <a:rPr lang="ro-RO" sz="2000" dirty="0">
                <a:latin typeface="PT Sans"/>
              </a:rPr>
              <a:t> este </a:t>
            </a:r>
            <a:r>
              <a:rPr lang="ro-RO" sz="2000" dirty="0" smtClean="0">
                <a:latin typeface="PT Sans"/>
              </a:rPr>
              <a:t>descris</a:t>
            </a:r>
            <a:r>
              <a:rPr lang="ro-RO" sz="20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ă</a:t>
            </a:r>
            <a:r>
              <a:rPr lang="ro-RO" sz="2000" dirty="0" smtClean="0">
                <a:latin typeface="PT Sans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î</a:t>
            </a:r>
            <a:r>
              <a:rPr lang="ro-RO" sz="2000" dirty="0" smtClean="0">
                <a:latin typeface="PT Sans"/>
              </a:rPr>
              <a:t>n limbaj</a:t>
            </a:r>
            <a:r>
              <a:rPr lang="en-US" sz="2000" dirty="0" err="1" smtClean="0">
                <a:latin typeface="PT Sans"/>
              </a:rPr>
              <a:t>ul</a:t>
            </a:r>
            <a:r>
              <a:rPr lang="ro-RO" sz="2000" dirty="0" smtClean="0">
                <a:latin typeface="PT Sans"/>
              </a:rPr>
              <a:t> </a:t>
            </a:r>
            <a:r>
              <a:rPr lang="ro-RO" sz="2000" dirty="0">
                <a:latin typeface="PT Sans"/>
              </a:rPr>
              <a:t>pseudocod prin intermediul </a:t>
            </a:r>
            <a:r>
              <a:rPr lang="ro-RO" sz="2000" u="sng" dirty="0">
                <a:latin typeface="PT Sans"/>
              </a:rPr>
              <a:t>instrucţiunii de decizie</a:t>
            </a:r>
            <a:r>
              <a:rPr lang="ro-RO" sz="2000" dirty="0">
                <a:latin typeface="PT Sans"/>
              </a:rPr>
              <a:t> cu urmatorul format </a:t>
            </a:r>
            <a:r>
              <a:rPr lang="ro-RO" sz="2000" dirty="0" smtClean="0">
                <a:latin typeface="PT Sans"/>
              </a:rPr>
              <a:t>general</a:t>
            </a:r>
            <a:r>
              <a:rPr lang="en-US" sz="2000" dirty="0" smtClean="0">
                <a:latin typeface="PT Sans"/>
              </a:rPr>
              <a:t>:</a:t>
            </a:r>
            <a:r>
              <a:rPr lang="en-US" sz="2000" dirty="0">
                <a:latin typeface="PT Sans"/>
              </a:rPr>
              <a:t/>
            </a:r>
            <a:br>
              <a:rPr lang="en-US" sz="2000" dirty="0">
                <a:latin typeface="PT Sans"/>
              </a:rPr>
            </a:br>
            <a:endParaRPr lang="fr-BE" sz="2000" dirty="0">
              <a:latin typeface="PT Sans"/>
            </a:endParaRPr>
          </a:p>
          <a:p>
            <a:pPr marL="0" indent="0">
              <a:buNone/>
            </a:pPr>
            <a:r>
              <a:rPr lang="ro-RO" sz="2000" u="sng" dirty="0">
                <a:latin typeface="PT Sans"/>
              </a:rPr>
              <a:t>dacă</a:t>
            </a:r>
            <a:r>
              <a:rPr lang="ro-RO" sz="2000" dirty="0">
                <a:latin typeface="PT Sans"/>
              </a:rPr>
              <a:t> &lt; condiţie &gt;</a:t>
            </a:r>
            <a:r>
              <a:rPr lang="en-US" sz="2000" dirty="0">
                <a:latin typeface="PT Sans"/>
              </a:rPr>
              <a:t> (x&gt;0)</a:t>
            </a:r>
            <a:endParaRPr lang="fr-BE" sz="2000" dirty="0">
              <a:latin typeface="PT Sans"/>
            </a:endParaRPr>
          </a:p>
          <a:p>
            <a:pPr marL="457200" lvl="1" indent="0">
              <a:buNone/>
            </a:pPr>
            <a:r>
              <a:rPr lang="ro-RO" sz="2000" u="sng" dirty="0">
                <a:latin typeface="PT Sans"/>
              </a:rPr>
              <a:t>atunci</a:t>
            </a:r>
            <a:endParaRPr lang="fr-BE" sz="2000" dirty="0">
              <a:latin typeface="PT Sans"/>
            </a:endParaRPr>
          </a:p>
          <a:p>
            <a:pPr marL="914400" lvl="2" indent="0">
              <a:buNone/>
            </a:pPr>
            <a:r>
              <a:rPr lang="en-US" dirty="0">
                <a:latin typeface="PT Sans"/>
              </a:rPr>
              <a:t>i</a:t>
            </a:r>
            <a:r>
              <a:rPr lang="ro-RO" dirty="0" smtClean="0">
                <a:latin typeface="PT Sans"/>
              </a:rPr>
              <a:t>nstruc</a:t>
            </a:r>
            <a:r>
              <a:rPr lang="ro-RO" u="sng" dirty="0" smtClean="0">
                <a:latin typeface="PT Sans"/>
              </a:rPr>
              <a:t>ţ</a:t>
            </a:r>
            <a:r>
              <a:rPr lang="ro-RO" dirty="0" smtClean="0">
                <a:latin typeface="PT Sans"/>
              </a:rPr>
              <a:t>iune</a:t>
            </a:r>
            <a:r>
              <a:rPr lang="en-US" dirty="0">
                <a:latin typeface="PT Sans"/>
              </a:rPr>
              <a:t>a</a:t>
            </a:r>
            <a:r>
              <a:rPr lang="en-US" dirty="0" smtClean="0">
                <a:latin typeface="PT Sans"/>
              </a:rPr>
              <a:t> </a:t>
            </a:r>
            <a:r>
              <a:rPr lang="en-US" dirty="0">
                <a:latin typeface="PT Sans"/>
              </a:rPr>
              <a:t>(m=x</a:t>
            </a:r>
            <a:r>
              <a:rPr lang="en-US" dirty="0" smtClean="0">
                <a:latin typeface="PT Sans"/>
              </a:rPr>
              <a:t>)</a:t>
            </a:r>
            <a:endParaRPr lang="fr-BE" dirty="0">
              <a:latin typeface="PT Sans"/>
            </a:endParaRPr>
          </a:p>
          <a:p>
            <a:pPr marL="0" indent="0">
              <a:buNone/>
            </a:pPr>
            <a:r>
              <a:rPr lang="en-US" sz="2000" u="sng" dirty="0" err="1">
                <a:latin typeface="PT Sans"/>
              </a:rPr>
              <a:t>altfel</a:t>
            </a:r>
            <a:endParaRPr lang="fr-BE" sz="2000" dirty="0">
              <a:latin typeface="PT Sans"/>
            </a:endParaRPr>
          </a:p>
          <a:p>
            <a:pPr marL="457200" lvl="1" indent="0">
              <a:buNone/>
            </a:pPr>
            <a:r>
              <a:rPr lang="ro-RO" sz="2000" dirty="0" smtClean="0">
                <a:latin typeface="PT Sans"/>
              </a:rPr>
              <a:t>instrucţiune</a:t>
            </a:r>
            <a:r>
              <a:rPr lang="en-US" sz="2000" dirty="0">
                <a:latin typeface="PT Sans"/>
              </a:rPr>
              <a:t>a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>
                <a:latin typeface="PT Sans"/>
              </a:rPr>
              <a:t>(m=-x</a:t>
            </a:r>
            <a:r>
              <a:rPr lang="en-US" sz="2000" dirty="0" smtClean="0">
                <a:latin typeface="PT Sans"/>
              </a:rPr>
              <a:t>)</a:t>
            </a:r>
            <a:endParaRPr lang="fr-BE" sz="2000" dirty="0">
              <a:latin typeface="PT Sans"/>
            </a:endParaRPr>
          </a:p>
          <a:p>
            <a:pPr marL="0" indent="0">
              <a:buNone/>
            </a:pPr>
            <a:r>
              <a:rPr lang="ro-RO" sz="2000" u="sng" dirty="0">
                <a:latin typeface="PT Sans"/>
              </a:rPr>
              <a:t>sf-dacă</a:t>
            </a:r>
            <a:endParaRPr lang="fr-BE" sz="2000" dirty="0">
              <a:latin typeface="PT Sans"/>
            </a:endParaRPr>
          </a:p>
          <a:p>
            <a:endParaRPr lang="fr-BE" sz="2000" dirty="0">
              <a:latin typeface="PT San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49002" y="3356992"/>
            <a:ext cx="3134515" cy="1419541"/>
            <a:chOff x="8833602" y="1937451"/>
            <a:chExt cx="3134515" cy="1419541"/>
          </a:xfrm>
        </p:grpSpPr>
        <p:sp>
          <p:nvSpPr>
            <p:cNvPr id="7" name="Diamond 6"/>
            <p:cNvSpPr/>
            <p:nvPr/>
          </p:nvSpPr>
          <p:spPr>
            <a:xfrm>
              <a:off x="9628419" y="2396586"/>
              <a:ext cx="1554298" cy="659396"/>
            </a:xfrm>
            <a:prstGeom prst="diamon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X&gt;0</a:t>
              </a:r>
              <a:endParaRPr lang="en-US" sz="1200" dirty="0"/>
            </a:p>
          </p:txBody>
        </p:sp>
        <p:cxnSp>
          <p:nvCxnSpPr>
            <p:cNvPr id="8" name="Straight Arrow Connector 7"/>
            <p:cNvCxnSpPr>
              <a:stCxn id="15" idx="4"/>
              <a:endCxn id="7" idx="0"/>
            </p:cNvCxnSpPr>
            <p:nvPr/>
          </p:nvCxnSpPr>
          <p:spPr>
            <a:xfrm>
              <a:off x="10405568" y="2162600"/>
              <a:ext cx="0" cy="2339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8833602" y="2963655"/>
              <a:ext cx="759459" cy="39333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r>
                <a:rPr lang="en-US" dirty="0" smtClean="0"/>
                <a:t>=x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08658" y="2963655"/>
              <a:ext cx="759459" cy="39333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m=-x</a:t>
              </a:r>
              <a:endParaRPr lang="en-US" dirty="0"/>
            </a:p>
          </p:txBody>
        </p:sp>
        <p:cxnSp>
          <p:nvCxnSpPr>
            <p:cNvPr id="11" name="Elbow Connector 10"/>
            <p:cNvCxnSpPr>
              <a:stCxn id="7" idx="3"/>
              <a:endCxn id="10" idx="0"/>
            </p:cNvCxnSpPr>
            <p:nvPr/>
          </p:nvCxnSpPr>
          <p:spPr>
            <a:xfrm>
              <a:off x="11182717" y="2726284"/>
              <a:ext cx="405671" cy="2373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7" idx="1"/>
              <a:endCxn id="9" idx="0"/>
            </p:cNvCxnSpPr>
            <p:nvPr/>
          </p:nvCxnSpPr>
          <p:spPr>
            <a:xfrm rot="10800000" flipV="1">
              <a:off x="9213333" y="2726283"/>
              <a:ext cx="415087" cy="23737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202088" y="2368668"/>
              <a:ext cx="404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PT Sans"/>
                </a:rPr>
                <a:t>da</a:t>
              </a:r>
              <a:endParaRPr lang="en-US" sz="1400" dirty="0">
                <a:latin typeface="PT San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83703" y="2396586"/>
              <a:ext cx="404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PT Sans"/>
                </a:rPr>
                <a:t>nu</a:t>
              </a:r>
              <a:endParaRPr lang="en-US" sz="1400" dirty="0">
                <a:latin typeface="PT San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0292993" y="1937451"/>
              <a:ext cx="225149" cy="225149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/>
          <p:cNvCxnSpPr>
            <a:stCxn id="9" idx="2"/>
          </p:cNvCxnSpPr>
          <p:nvPr/>
        </p:nvCxnSpPr>
        <p:spPr>
          <a:xfrm flipH="1">
            <a:off x="5417488" y="4776533"/>
            <a:ext cx="11244" cy="351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</p:cNvCxnSpPr>
          <p:nvPr/>
        </p:nvCxnSpPr>
        <p:spPr>
          <a:xfrm>
            <a:off x="7803788" y="4776533"/>
            <a:ext cx="0" cy="351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161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A10A69-26AF-453A-9265-06E9DDA5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30102"/>
            <a:ext cx="5532966" cy="69850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PT Sans"/>
              </a:rPr>
              <a:t>I</a:t>
            </a:r>
            <a:r>
              <a:rPr lang="ro-RO" sz="3000" b="1" dirty="0">
                <a:latin typeface="PT Sans"/>
              </a:rPr>
              <a:t>nstrucţiun</a:t>
            </a:r>
            <a:r>
              <a:rPr lang="en-US" sz="3000" b="1" dirty="0">
                <a:latin typeface="PT Sans"/>
              </a:rPr>
              <a:t>e</a:t>
            </a:r>
            <a:r>
              <a:rPr lang="ro-RO" sz="3000" b="1" dirty="0">
                <a:latin typeface="PT Sans"/>
              </a:rPr>
              <a:t> de decizie </a:t>
            </a:r>
            <a:endParaRPr lang="fr-BE" sz="30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260C6D-7294-45A6-B1BB-F153D706B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534948"/>
            <a:ext cx="4664688" cy="25139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PT Sans"/>
            </a:endParaRPr>
          </a:p>
          <a:p>
            <a:pPr marL="0" indent="0">
              <a:buNone/>
            </a:pPr>
            <a:r>
              <a:rPr lang="ro-RO" sz="2000" u="sng" dirty="0">
                <a:latin typeface="PT Sans"/>
              </a:rPr>
              <a:t>dacă</a:t>
            </a:r>
            <a:r>
              <a:rPr lang="ro-RO" sz="2000" dirty="0">
                <a:latin typeface="PT Sans"/>
              </a:rPr>
              <a:t> &lt;</a:t>
            </a:r>
            <a:r>
              <a:rPr lang="ro-RO" sz="2000" dirty="0" smtClean="0">
                <a:latin typeface="PT Sans"/>
              </a:rPr>
              <a:t>condi</a:t>
            </a:r>
            <a:r>
              <a:rPr lang="ro-RO" sz="2000" u="sng" dirty="0">
                <a:latin typeface="PT Sans"/>
              </a:rPr>
              <a:t>ţ</a:t>
            </a:r>
            <a:r>
              <a:rPr lang="ro-RO" sz="2000" dirty="0" smtClean="0">
                <a:latin typeface="PT Sans"/>
              </a:rPr>
              <a:t>ie</a:t>
            </a:r>
            <a:r>
              <a:rPr lang="ro-RO" sz="2000" dirty="0">
                <a:latin typeface="PT Sans"/>
              </a:rPr>
              <a:t>&gt;</a:t>
            </a:r>
            <a:endParaRPr lang="fr-BE" sz="2000" dirty="0">
              <a:latin typeface="PT Sans"/>
            </a:endParaRPr>
          </a:p>
          <a:p>
            <a:pPr marL="0" indent="0">
              <a:buNone/>
            </a:pPr>
            <a:r>
              <a:rPr lang="ro-RO" sz="2000" dirty="0">
                <a:latin typeface="PT Sans"/>
              </a:rPr>
              <a:t>         </a:t>
            </a:r>
            <a:r>
              <a:rPr lang="ro-RO" sz="2000" u="sng" dirty="0" smtClean="0">
                <a:latin typeface="PT Sans"/>
              </a:rPr>
              <a:t>atunci</a:t>
            </a:r>
            <a:endParaRPr lang="fr-BE" sz="2000" dirty="0">
              <a:latin typeface="PT Sans"/>
            </a:endParaRPr>
          </a:p>
          <a:p>
            <a:pPr marL="0" indent="0">
              <a:buNone/>
            </a:pPr>
            <a:r>
              <a:rPr lang="fr-BE" sz="2000" dirty="0">
                <a:latin typeface="PT Sans"/>
              </a:rPr>
              <a:t> </a:t>
            </a:r>
            <a:r>
              <a:rPr lang="fr-BE" sz="2000" dirty="0" smtClean="0">
                <a:latin typeface="PT Sans"/>
              </a:rPr>
              <a:t>             </a:t>
            </a:r>
            <a:r>
              <a:rPr lang="ro-RO" sz="2000" dirty="0" smtClean="0">
                <a:latin typeface="PT Sans"/>
              </a:rPr>
              <a:t>instruc</a:t>
            </a:r>
            <a:r>
              <a:rPr lang="ro-RO" sz="2000" u="sng" dirty="0" smtClean="0">
                <a:latin typeface="PT Sans"/>
              </a:rPr>
              <a:t>ţ</a:t>
            </a:r>
            <a:r>
              <a:rPr lang="ro-RO" sz="2000" dirty="0" smtClean="0">
                <a:latin typeface="PT Sans"/>
              </a:rPr>
              <a:t>iune</a:t>
            </a:r>
            <a:r>
              <a:rPr lang="en-US" sz="2000" dirty="0">
                <a:latin typeface="PT Sans"/>
              </a:rPr>
              <a:t>a</a:t>
            </a:r>
            <a:endParaRPr lang="fr-BE" sz="2000" dirty="0">
              <a:latin typeface="PT Sans"/>
            </a:endParaRPr>
          </a:p>
          <a:p>
            <a:pPr marL="0" indent="0">
              <a:buNone/>
            </a:pPr>
            <a:r>
              <a:rPr lang="ro-RO" sz="2000" u="sng" dirty="0">
                <a:latin typeface="PT Sans"/>
              </a:rPr>
              <a:t>sf-dacă</a:t>
            </a:r>
            <a:endParaRPr lang="fr-BE" sz="2000" dirty="0">
              <a:latin typeface="PT San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55945" y="3237152"/>
            <a:ext cx="2652481" cy="2560151"/>
            <a:chOff x="8334025" y="2354749"/>
            <a:chExt cx="2652481" cy="2560151"/>
          </a:xfrm>
        </p:grpSpPr>
        <p:sp>
          <p:nvSpPr>
            <p:cNvPr id="5" name="Diamond 4"/>
            <p:cNvSpPr/>
            <p:nvPr/>
          </p:nvSpPr>
          <p:spPr>
            <a:xfrm>
              <a:off x="8334025" y="2813884"/>
              <a:ext cx="1554298" cy="659396"/>
            </a:xfrm>
            <a:prstGeom prst="diamon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PT Sans"/>
                </a:rPr>
                <a:t>conditie</a:t>
              </a:r>
              <a:endParaRPr lang="en-US" sz="1200" dirty="0">
                <a:latin typeface="PT Sans"/>
              </a:endParaRPr>
            </a:p>
          </p:txBody>
        </p:sp>
        <p:cxnSp>
          <p:nvCxnSpPr>
            <p:cNvPr id="6" name="Elbow Connector 5"/>
            <p:cNvCxnSpPr>
              <a:stCxn id="5" idx="3"/>
              <a:endCxn id="11" idx="0"/>
            </p:cNvCxnSpPr>
            <p:nvPr/>
          </p:nvCxnSpPr>
          <p:spPr>
            <a:xfrm>
              <a:off x="9888323" y="3143582"/>
              <a:ext cx="426753" cy="57306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>
              <a:stCxn id="10" idx="2"/>
            </p:cNvCxnSpPr>
            <p:nvPr/>
          </p:nvCxnSpPr>
          <p:spPr>
            <a:xfrm rot="5400000">
              <a:off x="9536185" y="3699528"/>
              <a:ext cx="380697" cy="11864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8998599" y="2354749"/>
              <a:ext cx="225149" cy="225149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653006" y="3716650"/>
              <a:ext cx="1333500" cy="385753"/>
              <a:chOff x="6684404" y="2807494"/>
              <a:chExt cx="1333500" cy="38575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684404" y="2807494"/>
                <a:ext cx="1333500" cy="385753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s=</a:t>
                </a:r>
                <a:r>
                  <a:rPr lang="en-US" dirty="0" err="1" smtClean="0"/>
                  <a:t>a+b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785292" y="2807494"/>
                <a:ext cx="1122364" cy="385753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satMod val="103000"/>
                      <a:tint val="94000"/>
                      <a:lumMod val="92000"/>
                      <a:lumOff val="8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</a:gradFill>
              <a:ln>
                <a:solidFill>
                  <a:schemeClr val="bg1"/>
                </a:solidFill>
              </a:ln>
              <a:effec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latin typeface="PT Sans"/>
                  </a:rPr>
                  <a:t>secventa</a:t>
                </a:r>
                <a:endParaRPr lang="en-US" sz="1400" dirty="0">
                  <a:latin typeface="PT Sans"/>
                </a:endParaRPr>
              </a:p>
            </p:txBody>
          </p:sp>
        </p:grpSp>
        <p:cxnSp>
          <p:nvCxnSpPr>
            <p:cNvPr id="13" name="Straight Arrow Connector 12"/>
            <p:cNvCxnSpPr>
              <a:stCxn id="8" idx="4"/>
              <a:endCxn id="5" idx="0"/>
            </p:cNvCxnSpPr>
            <p:nvPr/>
          </p:nvCxnSpPr>
          <p:spPr>
            <a:xfrm>
              <a:off x="9111174" y="2579898"/>
              <a:ext cx="0" cy="2339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921297" y="2835805"/>
              <a:ext cx="404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PT Sans"/>
                </a:rPr>
                <a:t>da</a:t>
              </a:r>
              <a:endParaRPr lang="en-US" sz="1400" dirty="0">
                <a:latin typeface="PT Sans"/>
              </a:endParaRPr>
            </a:p>
          </p:txBody>
        </p:sp>
        <p:cxnSp>
          <p:nvCxnSpPr>
            <p:cNvPr id="20" name="Straight Arrow Connector 19"/>
            <p:cNvCxnSpPr>
              <a:stCxn id="5" idx="2"/>
            </p:cNvCxnSpPr>
            <p:nvPr/>
          </p:nvCxnSpPr>
          <p:spPr>
            <a:xfrm>
              <a:off x="9111174" y="3473280"/>
              <a:ext cx="44272" cy="1441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733349" y="3794626"/>
              <a:ext cx="404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PT Sans"/>
                </a:rPr>
                <a:t>nu</a:t>
              </a:r>
              <a:endParaRPr lang="en-US" sz="1400" dirty="0">
                <a:latin typeface="PT Sans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7334" y="2359279"/>
            <a:ext cx="8526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PT Sans"/>
              </a:rPr>
              <a:t>Instruc</a:t>
            </a:r>
            <a:r>
              <a:rPr lang="ro-RO" sz="2000" dirty="0">
                <a:latin typeface="PT Sans"/>
              </a:rPr>
              <a:t>ţ</a:t>
            </a:r>
            <a:r>
              <a:rPr lang="en-US" sz="2000" dirty="0" err="1">
                <a:latin typeface="PT Sans"/>
              </a:rPr>
              <a:t>iunea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decizionala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permite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executarea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conditionata</a:t>
            </a:r>
            <a:r>
              <a:rPr lang="en-US" sz="2000" dirty="0">
                <a:latin typeface="PT Sans"/>
              </a:rPr>
              <a:t> a </a:t>
            </a:r>
            <a:r>
              <a:rPr lang="en-US" sz="2000" dirty="0" err="1">
                <a:latin typeface="PT Sans"/>
              </a:rPr>
              <a:t>unei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secvente</a:t>
            </a:r>
            <a:r>
              <a:rPr lang="en-US" sz="2000" dirty="0">
                <a:latin typeface="PT Sans"/>
              </a:rPr>
              <a:t> de program in </a:t>
            </a:r>
            <a:r>
              <a:rPr lang="en-US" sz="2000" dirty="0" err="1">
                <a:latin typeface="PT Sans"/>
              </a:rPr>
              <a:t>functie</a:t>
            </a:r>
            <a:r>
              <a:rPr lang="en-US" sz="2000" dirty="0">
                <a:latin typeface="PT Sans"/>
              </a:rPr>
              <a:t> de </a:t>
            </a:r>
            <a:r>
              <a:rPr lang="en-US" sz="2000" dirty="0" err="1">
                <a:latin typeface="PT Sans"/>
              </a:rPr>
              <a:t>valoare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expresiei</a:t>
            </a:r>
            <a:r>
              <a:rPr lang="en-US" sz="2000" dirty="0">
                <a:latin typeface="PT San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6777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CE438-B3ED-4487-A1FE-2B447F497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38300"/>
            <a:ext cx="10515600" cy="685800"/>
          </a:xfrm>
        </p:spPr>
        <p:txBody>
          <a:bodyPr>
            <a:normAutofit/>
          </a:bodyPr>
          <a:lstStyle/>
          <a:p>
            <a:r>
              <a:rPr lang="ro-RO" sz="3000" b="1" dirty="0">
                <a:latin typeface="PT Sans"/>
              </a:rPr>
              <a:t>Instrucţiunea repetitiv</a:t>
            </a:r>
            <a:r>
              <a:rPr lang="en-US" sz="3000" b="1" dirty="0" smtClean="0">
                <a:latin typeface="PT Sans"/>
              </a:rPr>
              <a:t>ă </a:t>
            </a:r>
            <a:r>
              <a:rPr lang="en-US" sz="2800" b="1" dirty="0" smtClean="0">
                <a:latin typeface="PT Sans"/>
              </a:rPr>
              <a:t>(</a:t>
            </a:r>
            <a:r>
              <a:rPr lang="fr-BE" sz="2800" dirty="0" smtClean="0">
                <a:latin typeface="PT Sans"/>
              </a:rPr>
              <a:t>WHILE-DO</a:t>
            </a:r>
            <a:r>
              <a:rPr lang="en-US" sz="2800" b="1" dirty="0" smtClean="0">
                <a:latin typeface="PT Sans"/>
              </a:rPr>
              <a:t>)</a:t>
            </a:r>
            <a:r>
              <a:rPr lang="ro-RO" sz="2800" b="1" dirty="0" smtClean="0">
                <a:latin typeface="PT Sans"/>
              </a:rPr>
              <a:t> </a:t>
            </a:r>
            <a:r>
              <a:rPr lang="ro-RO" sz="3000" b="1" dirty="0" smtClean="0">
                <a:latin typeface="PT Sans"/>
              </a:rPr>
              <a:t> </a:t>
            </a:r>
            <a:endParaRPr lang="fr-BE" sz="3000" b="1" dirty="0">
              <a:latin typeface="PT San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31E88B4-4AA9-42F8-A476-B4D44023BC7A}"/>
              </a:ext>
            </a:extLst>
          </p:cNvPr>
          <p:cNvSpPr txBox="1">
            <a:spLocks/>
          </p:cNvSpPr>
          <p:nvPr/>
        </p:nvSpPr>
        <p:spPr>
          <a:xfrm>
            <a:off x="677332" y="3014149"/>
            <a:ext cx="4366305" cy="1549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Pct val="100000"/>
              <a:buNone/>
            </a:pPr>
            <a:r>
              <a:rPr lang="ro-RO" sz="2000" u="sng" dirty="0">
                <a:solidFill>
                  <a:schemeClr val="tx1"/>
                </a:solidFill>
                <a:latin typeface="PT Sans"/>
              </a:rPr>
              <a:t>cît timp</a:t>
            </a:r>
            <a:r>
              <a:rPr lang="ro-RO" sz="2000" dirty="0">
                <a:solidFill>
                  <a:schemeClr val="tx1"/>
                </a:solidFill>
                <a:latin typeface="PT Sans"/>
              </a:rPr>
              <a:t> &lt;condiţie&gt; </a:t>
            </a:r>
            <a:r>
              <a:rPr lang="ro-RO" sz="2000" u="sng" dirty="0">
                <a:solidFill>
                  <a:schemeClr val="tx1"/>
                </a:solidFill>
                <a:latin typeface="PT Sans"/>
              </a:rPr>
              <a:t>execută</a:t>
            </a:r>
            <a:endParaRPr lang="fr-BE" sz="2000" dirty="0">
              <a:solidFill>
                <a:schemeClr val="tx1"/>
              </a:solidFill>
              <a:latin typeface="PT Sans"/>
            </a:endParaRP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ro-RO" sz="2000" dirty="0">
                <a:solidFill>
                  <a:schemeClr val="tx1"/>
                </a:solidFill>
                <a:latin typeface="PT Sans"/>
              </a:rPr>
              <a:t>                &lt;</a:t>
            </a:r>
            <a:r>
              <a:rPr lang="ro-RO" sz="2000" dirty="0" smtClean="0">
                <a:solidFill>
                  <a:schemeClr val="tx1"/>
                </a:solidFill>
                <a:latin typeface="PT Sans"/>
              </a:rPr>
              <a:t>instruc</a:t>
            </a:r>
            <a:r>
              <a:rPr lang="ro-RO" sz="2000" u="sng" dirty="0">
                <a:solidFill>
                  <a:schemeClr val="tx1"/>
                </a:solidFill>
                <a:latin typeface="PT Sans"/>
              </a:rPr>
              <a:t>ţ</a:t>
            </a:r>
            <a:r>
              <a:rPr lang="ro-RO" sz="2000" dirty="0" smtClean="0">
                <a:solidFill>
                  <a:schemeClr val="tx1"/>
                </a:solidFill>
                <a:latin typeface="PT Sans"/>
              </a:rPr>
              <a:t>iuni</a:t>
            </a:r>
            <a:r>
              <a:rPr lang="ro-RO" sz="2000" dirty="0">
                <a:solidFill>
                  <a:schemeClr val="tx1"/>
                </a:solidFill>
                <a:latin typeface="PT Sans"/>
              </a:rPr>
              <a:t>&gt;</a:t>
            </a:r>
            <a:endParaRPr lang="fr-BE" sz="2000" dirty="0">
              <a:solidFill>
                <a:schemeClr val="tx1"/>
              </a:solidFill>
              <a:latin typeface="PT Sans"/>
            </a:endParaRP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ro-RO" sz="2000" u="sng" dirty="0">
                <a:solidFill>
                  <a:schemeClr val="tx1"/>
                </a:solidFill>
                <a:latin typeface="PT Sans"/>
              </a:rPr>
              <a:t>sf-cît_timp</a:t>
            </a:r>
            <a:endParaRPr lang="fr-BE" sz="2000" dirty="0">
              <a:solidFill>
                <a:schemeClr val="tx1"/>
              </a:solidFill>
              <a:latin typeface="PT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643933-6E8A-41DC-A608-CC89C54171D5}"/>
              </a:ext>
            </a:extLst>
          </p:cNvPr>
          <p:cNvSpPr/>
          <p:nvPr/>
        </p:nvSpPr>
        <p:spPr>
          <a:xfrm>
            <a:off x="677332" y="4663760"/>
            <a:ext cx="80624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err="1">
                <a:latin typeface="PT Sans"/>
              </a:rPr>
              <a:t>Efectul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 smtClean="0">
                <a:latin typeface="PT Sans"/>
              </a:rPr>
              <a:t>instruc</a:t>
            </a:r>
            <a:r>
              <a:rPr lang="ro-RO" sz="2000" dirty="0">
                <a:latin typeface="PT Sans"/>
              </a:rPr>
              <a:t>ţ</a:t>
            </a:r>
            <a:r>
              <a:rPr lang="fr-BE" sz="2000" dirty="0" err="1" smtClean="0">
                <a:latin typeface="PT Sans"/>
              </a:rPr>
              <a:t>iunii</a:t>
            </a:r>
            <a:r>
              <a:rPr lang="fr-BE" sz="2000" dirty="0" smtClean="0">
                <a:latin typeface="PT Sans"/>
              </a:rPr>
              <a:t> </a:t>
            </a:r>
            <a:r>
              <a:rPr lang="fr-BE" sz="2000" dirty="0">
                <a:latin typeface="PT Sans"/>
              </a:rPr>
              <a:t>este </a:t>
            </a:r>
            <a:r>
              <a:rPr lang="fr-BE" sz="2000" dirty="0" err="1">
                <a:latin typeface="PT Sans"/>
              </a:rPr>
              <a:t>urmatorul</a:t>
            </a:r>
            <a:r>
              <a:rPr lang="fr-BE" sz="2000" dirty="0">
                <a:latin typeface="PT Sans"/>
              </a:rPr>
              <a:t>: </a:t>
            </a:r>
            <a:endParaRPr lang="fr-BE" sz="2000" dirty="0" smtClean="0">
              <a:latin typeface="PT Sans"/>
            </a:endParaRPr>
          </a:p>
          <a:p>
            <a:r>
              <a:rPr lang="fr-BE" sz="2000" dirty="0" smtClean="0">
                <a:latin typeface="PT Sans"/>
              </a:rPr>
              <a:t>se </a:t>
            </a:r>
            <a:r>
              <a:rPr lang="fr-BE" sz="2000" dirty="0" err="1">
                <a:latin typeface="PT Sans"/>
              </a:rPr>
              <a:t>repetă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grupul</a:t>
            </a:r>
            <a:r>
              <a:rPr lang="fr-BE" sz="2000" dirty="0">
                <a:latin typeface="PT Sans"/>
              </a:rPr>
              <a:t> de </a:t>
            </a:r>
            <a:r>
              <a:rPr lang="fr-BE" sz="2000" dirty="0" err="1" smtClean="0">
                <a:latin typeface="PT Sans"/>
              </a:rPr>
              <a:t>instruc</a:t>
            </a:r>
            <a:r>
              <a:rPr lang="ro-RO" sz="2000" dirty="0">
                <a:latin typeface="PT Sans"/>
              </a:rPr>
              <a:t>ţ</a:t>
            </a:r>
            <a:r>
              <a:rPr lang="fr-BE" sz="2000" dirty="0" err="1" smtClean="0">
                <a:latin typeface="PT Sans"/>
              </a:rPr>
              <a:t>iuni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pană</a:t>
            </a:r>
            <a:r>
              <a:rPr lang="fr-BE" sz="2000" dirty="0">
                <a:latin typeface="PT Sans"/>
              </a:rPr>
              <a:t> la </a:t>
            </a:r>
            <a:r>
              <a:rPr lang="fr-BE" sz="2000" dirty="0" err="1">
                <a:latin typeface="PT Sans"/>
              </a:rPr>
              <a:t>î</a:t>
            </a:r>
            <a:r>
              <a:rPr lang="fr-BE" sz="2000" dirty="0" err="1" smtClean="0">
                <a:latin typeface="PT Sans"/>
              </a:rPr>
              <a:t>ntălnirea</a:t>
            </a:r>
            <a:r>
              <a:rPr lang="fr-BE" sz="2000" dirty="0" smtClean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cuvîntului</a:t>
            </a:r>
            <a:r>
              <a:rPr lang="fr-BE" sz="2000" dirty="0">
                <a:latin typeface="PT Sans"/>
              </a:rPr>
              <a:t> “</a:t>
            </a:r>
            <a:r>
              <a:rPr lang="fr-BE" sz="2000" dirty="0" err="1">
                <a:latin typeface="PT Sans"/>
              </a:rPr>
              <a:t>sf_cît_timp</a:t>
            </a:r>
            <a:r>
              <a:rPr lang="fr-BE" sz="2000" dirty="0">
                <a:latin typeface="PT Sans"/>
              </a:rPr>
              <a:t>”, </a:t>
            </a:r>
            <a:r>
              <a:rPr lang="fr-BE" sz="2000" dirty="0" err="1">
                <a:latin typeface="PT Sans"/>
              </a:rPr>
              <a:t>atata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timp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cît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 smtClean="0">
                <a:latin typeface="PT Sans"/>
              </a:rPr>
              <a:t>condi</a:t>
            </a:r>
            <a:r>
              <a:rPr lang="ro-RO" sz="2000" dirty="0">
                <a:latin typeface="PT Sans"/>
              </a:rPr>
              <a:t>ţ</a:t>
            </a:r>
            <a:r>
              <a:rPr lang="fr-BE" sz="2000" dirty="0" err="1" smtClean="0">
                <a:latin typeface="PT Sans"/>
              </a:rPr>
              <a:t>ia</a:t>
            </a:r>
            <a:r>
              <a:rPr lang="fr-BE" sz="2000" dirty="0" smtClean="0">
                <a:latin typeface="PT Sans"/>
              </a:rPr>
              <a:t> </a:t>
            </a:r>
            <a:r>
              <a:rPr lang="fr-BE" sz="2000" dirty="0">
                <a:latin typeface="PT Sans"/>
              </a:rPr>
              <a:t>“</a:t>
            </a:r>
            <a:r>
              <a:rPr lang="fr-BE" sz="2000" dirty="0" err="1" smtClean="0">
                <a:latin typeface="PT Sans"/>
              </a:rPr>
              <a:t>condi</a:t>
            </a:r>
            <a:r>
              <a:rPr lang="ro-RO" sz="2000" dirty="0">
                <a:latin typeface="PT Sans"/>
              </a:rPr>
              <a:t>ţ</a:t>
            </a:r>
            <a:r>
              <a:rPr lang="fr-BE" sz="2000" dirty="0" err="1" smtClean="0">
                <a:latin typeface="PT Sans"/>
              </a:rPr>
              <a:t>ie</a:t>
            </a:r>
            <a:r>
              <a:rPr lang="fr-BE" sz="2000" dirty="0">
                <a:latin typeface="PT Sans"/>
              </a:rPr>
              <a:t>” este </a:t>
            </a:r>
            <a:r>
              <a:rPr lang="fr-BE" sz="2000" dirty="0" err="1" smtClean="0">
                <a:latin typeface="PT Sans"/>
              </a:rPr>
              <a:t>adevarată</a:t>
            </a:r>
            <a:r>
              <a:rPr lang="fr-BE" sz="2000" dirty="0" smtClean="0">
                <a:latin typeface="PT Sans"/>
              </a:rPr>
              <a:t> </a:t>
            </a:r>
            <a:r>
              <a:rPr lang="ro-RO" sz="2000" u="sng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ş</a:t>
            </a:r>
            <a:r>
              <a:rPr lang="fr-BE" sz="2000" dirty="0" smtClean="0">
                <a:latin typeface="PT Sans"/>
              </a:rPr>
              <a:t>i este </a:t>
            </a:r>
            <a:r>
              <a:rPr lang="fr-BE" sz="2000" dirty="0" err="1">
                <a:latin typeface="PT Sans"/>
              </a:rPr>
              <a:t>cunoscută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sub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numele</a:t>
            </a:r>
            <a:r>
              <a:rPr lang="fr-BE" sz="2000" dirty="0">
                <a:latin typeface="PT Sans"/>
              </a:rPr>
              <a:t> de WHILE-DO</a:t>
            </a:r>
          </a:p>
        </p:txBody>
      </p:sp>
    </p:spTree>
    <p:extLst>
      <p:ext uri="{BB962C8B-B14F-4D97-AF65-F5344CB8AC3E}">
        <p14:creationId xmlns:p14="http://schemas.microsoft.com/office/powerpoint/2010/main" val="566110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CE438-B3ED-4487-A1FE-2B447F497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81790"/>
            <a:ext cx="10515600" cy="997670"/>
          </a:xfrm>
        </p:spPr>
        <p:txBody>
          <a:bodyPr>
            <a:normAutofit/>
          </a:bodyPr>
          <a:lstStyle/>
          <a:p>
            <a:r>
              <a:rPr lang="ro-RO" sz="3000" b="1" dirty="0" smtClean="0">
                <a:latin typeface="PT Sans"/>
              </a:rPr>
              <a:t>Ins</a:t>
            </a:r>
            <a:r>
              <a:rPr lang="en-US" sz="3000" b="1" dirty="0" smtClean="0">
                <a:latin typeface="PT Sans"/>
              </a:rPr>
              <a:t>t</a:t>
            </a:r>
            <a:r>
              <a:rPr lang="ro-RO" sz="3000" b="1" dirty="0" smtClean="0">
                <a:latin typeface="PT Sans"/>
              </a:rPr>
              <a:t>rucţiunea </a:t>
            </a:r>
            <a:r>
              <a:rPr lang="ro-RO" sz="3000" b="1" dirty="0">
                <a:latin typeface="PT Sans"/>
              </a:rPr>
              <a:t>repetitiv</a:t>
            </a:r>
            <a:r>
              <a:rPr lang="en-US" sz="3000" b="1" dirty="0">
                <a:latin typeface="PT Sans"/>
              </a:rPr>
              <a:t>ă </a:t>
            </a:r>
            <a:r>
              <a:rPr lang="en-US" sz="3000" b="1" dirty="0" smtClean="0">
                <a:latin typeface="PT Sans"/>
              </a:rPr>
              <a:t>(</a:t>
            </a:r>
            <a:r>
              <a:rPr lang="fr-BE" sz="2800" dirty="0">
                <a:latin typeface="PT Sans"/>
              </a:rPr>
              <a:t>DO-WHILE</a:t>
            </a:r>
            <a:r>
              <a:rPr lang="en-US" sz="3000" b="1" dirty="0" smtClean="0">
                <a:latin typeface="PT Sans"/>
              </a:rPr>
              <a:t>)</a:t>
            </a:r>
            <a:r>
              <a:rPr lang="ro-RO" sz="3000" b="1" dirty="0">
                <a:latin typeface="PT Sans"/>
              </a:rPr>
              <a:t> </a:t>
            </a:r>
            <a:endParaRPr lang="fr-BE" sz="3000" b="1" dirty="0">
              <a:latin typeface="PT San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31E88B4-4AA9-42F8-A476-B4D44023BC7A}"/>
              </a:ext>
            </a:extLst>
          </p:cNvPr>
          <p:cNvSpPr txBox="1">
            <a:spLocks/>
          </p:cNvSpPr>
          <p:nvPr/>
        </p:nvSpPr>
        <p:spPr>
          <a:xfrm>
            <a:off x="677332" y="2682845"/>
            <a:ext cx="4366305" cy="1549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ro-RO" sz="2000" u="sng" dirty="0">
                <a:latin typeface="PT Sans"/>
              </a:rPr>
              <a:t>repetă</a:t>
            </a:r>
            <a:endParaRPr lang="fr-BE" sz="2000" dirty="0">
              <a:latin typeface="PT Sans"/>
            </a:endParaRP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ro-RO" sz="2000" dirty="0">
                <a:latin typeface="PT Sans"/>
              </a:rPr>
              <a:t>                  </a:t>
            </a:r>
            <a:r>
              <a:rPr lang="en-US" sz="2000" dirty="0">
                <a:latin typeface="PT Sans"/>
              </a:rPr>
              <a:t> </a:t>
            </a:r>
            <a:r>
              <a:rPr lang="ro-RO" sz="2000" dirty="0">
                <a:latin typeface="PT Sans"/>
              </a:rPr>
              <a:t>&lt;instrucţiuni&gt;</a:t>
            </a:r>
            <a:endParaRPr lang="fr-BE" sz="2000" dirty="0">
              <a:latin typeface="PT Sans"/>
            </a:endParaRP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ro-RO" sz="2000" u="sng" dirty="0">
                <a:latin typeface="PT Sans"/>
              </a:rPr>
              <a:t>pană </a:t>
            </a:r>
            <a:r>
              <a:rPr lang="ro-RO" sz="2000" u="sng" dirty="0" smtClean="0">
                <a:latin typeface="PT Sans"/>
              </a:rPr>
              <a:t>c</a:t>
            </a:r>
            <a:r>
              <a:rPr lang="ro-RO" sz="2000" u="sng" dirty="0">
                <a:solidFill>
                  <a:schemeClr val="tx1"/>
                </a:solidFill>
                <a:latin typeface="PT Sans"/>
              </a:rPr>
              <a:t>î</a:t>
            </a:r>
            <a:r>
              <a:rPr lang="ro-RO" sz="2000" u="sng" dirty="0" smtClean="0">
                <a:latin typeface="PT Sans"/>
              </a:rPr>
              <a:t>nd</a:t>
            </a:r>
            <a:r>
              <a:rPr lang="ro-RO" sz="2000" dirty="0">
                <a:latin typeface="PT Sans"/>
              </a:rPr>
              <a:t>    &lt;condiţie&gt;</a:t>
            </a:r>
            <a:endParaRPr lang="fr-BE" sz="2000" dirty="0">
              <a:latin typeface="PT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643933-6E8A-41DC-A608-CC89C54171D5}"/>
              </a:ext>
            </a:extLst>
          </p:cNvPr>
          <p:cNvSpPr/>
          <p:nvPr/>
        </p:nvSpPr>
        <p:spPr>
          <a:xfrm>
            <a:off x="677332" y="4435702"/>
            <a:ext cx="80624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err="1">
                <a:latin typeface="PT Sans"/>
              </a:rPr>
              <a:t>Efectul</a:t>
            </a:r>
            <a:r>
              <a:rPr lang="fr-BE" sz="2000" dirty="0">
                <a:latin typeface="PT Sans"/>
              </a:rPr>
              <a:t> </a:t>
            </a:r>
            <a:r>
              <a:rPr lang="fr-BE" sz="2000" dirty="0" err="1">
                <a:latin typeface="PT Sans"/>
              </a:rPr>
              <a:t>instrucţiunii</a:t>
            </a:r>
            <a:r>
              <a:rPr lang="fr-BE" sz="2000" dirty="0">
                <a:latin typeface="PT Sans"/>
              </a:rPr>
              <a:t> este </a:t>
            </a:r>
            <a:r>
              <a:rPr lang="fr-BE" sz="2000" dirty="0" err="1">
                <a:latin typeface="PT Sans"/>
              </a:rPr>
              <a:t>următorul</a:t>
            </a:r>
            <a:r>
              <a:rPr lang="fr-BE" sz="2000" dirty="0">
                <a:latin typeface="PT Sans"/>
              </a:rPr>
              <a:t>: </a:t>
            </a:r>
            <a:endParaRPr lang="fr-BE" sz="2000" dirty="0" smtClean="0">
              <a:latin typeface="PT Sans"/>
            </a:endParaRPr>
          </a:p>
          <a:p>
            <a:r>
              <a:rPr lang="fr-BE" sz="2000" dirty="0" err="1" smtClean="0">
                <a:latin typeface="PT Sans"/>
              </a:rPr>
              <a:t>repetarea</a:t>
            </a:r>
            <a:r>
              <a:rPr lang="fr-BE" sz="2000" dirty="0" smtClean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grupului</a:t>
            </a:r>
            <a:r>
              <a:rPr lang="fr-BE" sz="2000" dirty="0">
                <a:latin typeface="PT Sans"/>
              </a:rPr>
              <a:t> de </a:t>
            </a:r>
            <a:r>
              <a:rPr lang="fr-BE" sz="2000" dirty="0" err="1">
                <a:latin typeface="PT Sans"/>
              </a:rPr>
              <a:t>instrucţiuni</a:t>
            </a:r>
            <a:r>
              <a:rPr lang="fr-BE" sz="2000" dirty="0">
                <a:latin typeface="PT Sans"/>
              </a:rPr>
              <a:t> ce constitue </a:t>
            </a:r>
            <a:r>
              <a:rPr lang="fr-BE" sz="2000" dirty="0" err="1">
                <a:latin typeface="PT Sans"/>
              </a:rPr>
              <a:t>corpul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repetitivei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pînă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cînd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condiţia</a:t>
            </a:r>
            <a:r>
              <a:rPr lang="fr-BE" sz="2000" dirty="0">
                <a:latin typeface="PT Sans"/>
              </a:rPr>
              <a:t> ce </a:t>
            </a:r>
            <a:r>
              <a:rPr lang="fr-BE" sz="2000" dirty="0" err="1">
                <a:latin typeface="PT Sans"/>
              </a:rPr>
              <a:t>apare</a:t>
            </a:r>
            <a:r>
              <a:rPr lang="fr-BE" sz="2000" dirty="0">
                <a:latin typeface="PT Sans"/>
              </a:rPr>
              <a:t> in final devine </a:t>
            </a:r>
            <a:r>
              <a:rPr lang="fr-BE" sz="2000" dirty="0" err="1">
                <a:latin typeface="PT Sans"/>
              </a:rPr>
              <a:t>adevarată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şi</a:t>
            </a:r>
            <a:r>
              <a:rPr lang="fr-BE" sz="2000" dirty="0">
                <a:latin typeface="PT Sans"/>
              </a:rPr>
              <a:t> este </a:t>
            </a:r>
            <a:r>
              <a:rPr lang="fr-BE" sz="2000" dirty="0" err="1">
                <a:latin typeface="PT Sans"/>
              </a:rPr>
              <a:t>cunoscută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sub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numele</a:t>
            </a:r>
            <a:r>
              <a:rPr lang="fr-BE" sz="2000" dirty="0">
                <a:latin typeface="PT Sans"/>
              </a:rPr>
              <a:t> de REPEAT-UNTIL (DO-WHILE)</a:t>
            </a:r>
          </a:p>
        </p:txBody>
      </p:sp>
    </p:spTree>
    <p:extLst>
      <p:ext uri="{BB962C8B-B14F-4D97-AF65-F5344CB8AC3E}">
        <p14:creationId xmlns:p14="http://schemas.microsoft.com/office/powerpoint/2010/main" val="3344302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C235E-2188-4A26-B5CC-DD24732F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06691"/>
            <a:ext cx="4635500" cy="892175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PT Sans"/>
              </a:rPr>
              <a:t>Exemplu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Pseudocod</a:t>
            </a:r>
            <a:r>
              <a:rPr lang="en-US" sz="3000" b="1" dirty="0">
                <a:latin typeface="PT Sans"/>
              </a:rPr>
              <a:t> </a:t>
            </a:r>
            <a:endParaRPr lang="fr-BE" sz="30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83BC59-4BAE-4D9F-8A02-4EE936884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42102"/>
            <a:ext cx="4444734" cy="2805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PT Sans"/>
              </a:rPr>
              <a:t>Suma a 2 </a:t>
            </a:r>
            <a:r>
              <a:rPr lang="en-US" sz="2000" b="1" dirty="0" err="1" smtClean="0">
                <a:latin typeface="PT Sans"/>
              </a:rPr>
              <a:t>numere</a:t>
            </a:r>
            <a:r>
              <a:rPr lang="en-US" sz="2000" b="1" dirty="0" smtClean="0">
                <a:latin typeface="PT Sans"/>
              </a:rPr>
              <a:t>:</a:t>
            </a:r>
            <a:endParaRPr lang="fr-BE" sz="2000" b="1" dirty="0">
              <a:latin typeface="PT Sans"/>
            </a:endParaRPr>
          </a:p>
          <a:p>
            <a:r>
              <a:rPr lang="fr-BE" sz="2000" dirty="0" err="1">
                <a:latin typeface="PT Sans"/>
              </a:rPr>
              <a:t>Citim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primul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număr</a:t>
            </a:r>
            <a:r>
              <a:rPr lang="fr-BE" sz="2000" dirty="0">
                <a:latin typeface="PT Sans"/>
              </a:rPr>
              <a:t> de la </a:t>
            </a:r>
            <a:r>
              <a:rPr lang="fr-BE" sz="2000" dirty="0" err="1">
                <a:latin typeface="PT Sans"/>
              </a:rPr>
              <a:t>tastatură</a:t>
            </a:r>
            <a:endParaRPr lang="fr-BE" sz="2000" dirty="0">
              <a:latin typeface="PT Sans"/>
            </a:endParaRPr>
          </a:p>
          <a:p>
            <a:r>
              <a:rPr lang="it-IT" sz="2000" dirty="0" smtClean="0">
                <a:latin typeface="PT Sans"/>
              </a:rPr>
              <a:t>Citim al </a:t>
            </a:r>
            <a:r>
              <a:rPr lang="it-IT" sz="2000" dirty="0">
                <a:latin typeface="PT Sans"/>
              </a:rPr>
              <a:t>2-lea </a:t>
            </a:r>
            <a:r>
              <a:rPr lang="it-IT" sz="2000" dirty="0" smtClean="0">
                <a:latin typeface="PT Sans"/>
              </a:rPr>
              <a:t>num</a:t>
            </a:r>
            <a:r>
              <a:rPr lang="fr-BE" sz="2000" dirty="0">
                <a:latin typeface="PT Sans"/>
              </a:rPr>
              <a:t>ă</a:t>
            </a:r>
            <a:r>
              <a:rPr lang="it-IT" sz="2000" dirty="0" smtClean="0">
                <a:latin typeface="PT Sans"/>
              </a:rPr>
              <a:t>r de </a:t>
            </a:r>
            <a:r>
              <a:rPr lang="it-IT" sz="2000" dirty="0">
                <a:latin typeface="PT Sans"/>
              </a:rPr>
              <a:t>la </a:t>
            </a:r>
            <a:r>
              <a:rPr lang="it-IT" sz="2000" dirty="0" smtClean="0">
                <a:latin typeface="PT Sans"/>
              </a:rPr>
              <a:t>tastatur</a:t>
            </a:r>
            <a:r>
              <a:rPr lang="fr-BE" sz="2000" dirty="0">
                <a:latin typeface="PT Sans"/>
              </a:rPr>
              <a:t>ă</a:t>
            </a:r>
            <a:endParaRPr lang="it-IT" sz="2000" dirty="0">
              <a:latin typeface="PT Sans"/>
            </a:endParaRPr>
          </a:p>
          <a:p>
            <a:r>
              <a:rPr lang="fr-BE" sz="2000" dirty="0" err="1">
                <a:latin typeface="PT Sans"/>
              </a:rPr>
              <a:t>Calculăm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suma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celor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două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numere</a:t>
            </a:r>
            <a:endParaRPr lang="fr-BE" sz="2000" dirty="0">
              <a:latin typeface="PT Sans"/>
            </a:endParaRPr>
          </a:p>
          <a:p>
            <a:r>
              <a:rPr lang="fr-BE" sz="2000" dirty="0" err="1">
                <a:latin typeface="PT Sans"/>
              </a:rPr>
              <a:t>Afişăm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pe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ecran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suma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calculată</a:t>
            </a:r>
            <a:endParaRPr lang="fr-BE" sz="2000" dirty="0">
              <a:latin typeface="PT Sans"/>
            </a:endParaRPr>
          </a:p>
          <a:p>
            <a:endParaRPr lang="fr-BE" sz="2000" dirty="0">
              <a:latin typeface="PT San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73A4DFA-95EC-408F-A231-331CAAD78291}"/>
              </a:ext>
            </a:extLst>
          </p:cNvPr>
          <p:cNvSpPr txBox="1">
            <a:spLocks/>
          </p:cNvSpPr>
          <p:nvPr/>
        </p:nvSpPr>
        <p:spPr>
          <a:xfrm>
            <a:off x="5464968" y="3289696"/>
            <a:ext cx="1337226" cy="16141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000" dirty="0" err="1" smtClean="0">
                <a:latin typeface="PT Sans"/>
              </a:rPr>
              <a:t>citeşte</a:t>
            </a:r>
            <a:r>
              <a:rPr lang="fr-BE" sz="2000" dirty="0" smtClean="0">
                <a:latin typeface="PT Sans"/>
              </a:rPr>
              <a:t> </a:t>
            </a:r>
            <a:r>
              <a:rPr lang="fr-BE" sz="2000" dirty="0">
                <a:latin typeface="PT Sans"/>
              </a:rPr>
              <a:t>a</a:t>
            </a:r>
          </a:p>
          <a:p>
            <a:pPr marL="0" indent="0">
              <a:buNone/>
            </a:pPr>
            <a:r>
              <a:rPr lang="fr-BE" sz="2000" dirty="0" err="1">
                <a:latin typeface="PT Sans"/>
              </a:rPr>
              <a:t>citeşte</a:t>
            </a:r>
            <a:r>
              <a:rPr lang="fr-BE" sz="2000" dirty="0">
                <a:latin typeface="PT Sans"/>
              </a:rPr>
              <a:t> b </a:t>
            </a:r>
          </a:p>
          <a:p>
            <a:pPr marL="0" indent="0">
              <a:buNone/>
            </a:pPr>
            <a:r>
              <a:rPr lang="fr-BE" sz="2000" dirty="0">
                <a:latin typeface="PT Sans"/>
              </a:rPr>
              <a:t>s=</a:t>
            </a:r>
            <a:r>
              <a:rPr lang="fr-BE" sz="2000" dirty="0" err="1">
                <a:latin typeface="PT Sans"/>
              </a:rPr>
              <a:t>a+b</a:t>
            </a:r>
            <a:endParaRPr lang="fr-BE" sz="2000" dirty="0">
              <a:latin typeface="PT Sans"/>
            </a:endParaRPr>
          </a:p>
          <a:p>
            <a:pPr marL="0" indent="0">
              <a:buNone/>
            </a:pPr>
            <a:r>
              <a:rPr lang="fr-BE" sz="2000" dirty="0" err="1">
                <a:latin typeface="PT Sans"/>
              </a:rPr>
              <a:t>scrie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smtClean="0">
                <a:latin typeface="PT Sans"/>
              </a:rPr>
              <a:t>s</a:t>
            </a:r>
            <a:endParaRPr lang="fr-BE" sz="2000" dirty="0">
              <a:latin typeface="PT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0C240F-A8F9-4047-992F-D9AC0E1C4100}"/>
              </a:ext>
            </a:extLst>
          </p:cNvPr>
          <p:cNvSpPr txBox="1"/>
          <p:nvPr/>
        </p:nvSpPr>
        <p:spPr>
          <a:xfrm>
            <a:off x="5464968" y="2807856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PT Sans"/>
              </a:rPr>
              <a:t>Pseudocod</a:t>
            </a:r>
            <a:endParaRPr lang="fr-BE" sz="2000" b="1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379070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71801"/>
            <a:ext cx="10515600" cy="685800"/>
          </a:xfrm>
        </p:spPr>
        <p:txBody>
          <a:bodyPr>
            <a:noAutofit/>
          </a:bodyPr>
          <a:lstStyle/>
          <a:p>
            <a:r>
              <a:rPr lang="ro-MD" dirty="0"/>
              <a:t>Scopul ș</a:t>
            </a:r>
            <a:r>
              <a:rPr lang="en-US" dirty="0" err="1" smtClean="0"/>
              <a:t>i</a:t>
            </a:r>
            <a:r>
              <a:rPr lang="en-US" dirty="0" smtClean="0"/>
              <a:t> o</a:t>
            </a:r>
            <a:r>
              <a:rPr lang="ro-MD" dirty="0" smtClean="0"/>
              <a:t>biectivele cursului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2611529"/>
            <a:ext cx="8484428" cy="4054314"/>
          </a:xfrm>
        </p:spPr>
        <p:txBody>
          <a:bodyPr>
            <a:noAutofit/>
          </a:bodyPr>
          <a:lstStyle/>
          <a:p>
            <a:r>
              <a:rPr lang="ro-MD" dirty="0" smtClean="0"/>
              <a:t>Scopul </a:t>
            </a:r>
            <a:r>
              <a:rPr lang="ro-MD" dirty="0"/>
              <a:t>cursului este ca studenţii să cunoască concepele de bază ale ingineriei software (proiectare, implementare și intreținere) și să invețe limbajul de programare Python</a:t>
            </a:r>
            <a:r>
              <a:rPr lang="ro-MD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o-MD" dirty="0" smtClean="0"/>
              <a:t>Obiectivele </a:t>
            </a:r>
            <a:r>
              <a:rPr lang="ro-MD" dirty="0"/>
              <a:t>studierii cursului sunt:</a:t>
            </a:r>
            <a:r>
              <a:rPr lang="ro-MD" b="1" dirty="0"/>
              <a:t> </a:t>
            </a:r>
            <a:endParaRPr lang="en-US" b="1" dirty="0" smtClean="0"/>
          </a:p>
          <a:p>
            <a:pPr marL="8001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o-MD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t>să cunoască conceptele de bază ale </a:t>
            </a:r>
            <a:r>
              <a:rPr lang="ro-MD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t>program</a:t>
            </a:r>
            <a:r>
              <a:rPr lang="ro-MD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t>ă</a:t>
            </a:r>
            <a:r>
              <a:rPr lang="ro-MD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t>rii</a:t>
            </a:r>
            <a:r>
              <a:rPr lang="ro-MD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t>, </a:t>
            </a:r>
            <a:endParaRPr lang="en-US" dirty="0" smtClean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  <a:p>
            <a:pPr marL="8001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o-MD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t>să </a:t>
            </a:r>
            <a:r>
              <a:rPr lang="ro-MD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t>cunoască conceptele de bază ale ingineriei software, </a:t>
            </a:r>
            <a:endParaRPr lang="en-US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  <a:p>
            <a:pPr marL="8001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o-MD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t>să folosească instrumente de bază pentru construirea programelor, </a:t>
            </a:r>
            <a:endParaRPr lang="en-US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  <a:p>
            <a:pPr marL="8001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o-MD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t>să învețe limbajul Python şi instrumente de dezvoltare pentru programarea, execuţia şi depanarea programelor Python,</a:t>
            </a:r>
            <a:endParaRPr lang="en-US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  <a:p>
            <a:pPr marL="8001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o-MD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t>să-și </a:t>
            </a:r>
            <a:r>
              <a:rPr lang="ro-MD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t>însușeasc</a:t>
            </a:r>
            <a:r>
              <a:rPr lang="ro-MD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t>ă</a:t>
            </a:r>
            <a:r>
              <a:rPr lang="ro-MD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  <a:r>
              <a:rPr lang="ro-MD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t>un stil de programare conform celor mai bune recomandări practice.</a:t>
            </a:r>
            <a:endParaRPr lang="en-US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200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C235E-2188-4A26-B5CC-DD24732F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12" y="1562100"/>
            <a:ext cx="4876443" cy="856814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PT Sans"/>
              </a:rPr>
              <a:t>Exemplu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Pseudocod</a:t>
            </a:r>
            <a:r>
              <a:rPr lang="en-US" sz="3000" b="1" dirty="0">
                <a:latin typeface="PT Sans"/>
              </a:rPr>
              <a:t> </a:t>
            </a:r>
            <a:endParaRPr lang="fr-BE" sz="30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83BC59-4BAE-4D9F-8A02-4EE936884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07814"/>
            <a:ext cx="4225970" cy="35964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PT Sans"/>
              </a:rPr>
              <a:t>Funcţia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 smtClean="0">
                <a:latin typeface="PT Sans"/>
              </a:rPr>
              <a:t>signum</a:t>
            </a:r>
            <a:r>
              <a:rPr lang="en-US" b="1" dirty="0" smtClean="0">
                <a:latin typeface="PT Sans"/>
              </a:rPr>
              <a:t>:</a:t>
            </a:r>
            <a:endParaRPr lang="fr-BE" b="1" dirty="0">
              <a:latin typeface="PT Sans"/>
            </a:endParaRPr>
          </a:p>
          <a:p>
            <a:endParaRPr lang="fr-BE" dirty="0">
              <a:latin typeface="PT Sans"/>
            </a:endParaRPr>
          </a:p>
          <a:p>
            <a:r>
              <a:rPr lang="fr-BE" dirty="0" err="1">
                <a:latin typeface="PT Sans"/>
              </a:rPr>
              <a:t>Citim</a:t>
            </a:r>
            <a:r>
              <a:rPr lang="fr-BE" dirty="0">
                <a:latin typeface="PT Sans"/>
              </a:rPr>
              <a:t> un </a:t>
            </a:r>
            <a:r>
              <a:rPr lang="fr-BE" dirty="0" err="1">
                <a:latin typeface="PT Sans"/>
              </a:rPr>
              <a:t>număr</a:t>
            </a:r>
            <a:r>
              <a:rPr lang="fr-BE" dirty="0">
                <a:latin typeface="PT Sans"/>
              </a:rPr>
              <a:t> de la </a:t>
            </a:r>
            <a:r>
              <a:rPr lang="fr-BE" dirty="0" err="1">
                <a:latin typeface="PT Sans"/>
              </a:rPr>
              <a:t>tastatură</a:t>
            </a:r>
            <a:endParaRPr lang="fr-BE" dirty="0">
              <a:latin typeface="PT Sans"/>
            </a:endParaRPr>
          </a:p>
          <a:p>
            <a:r>
              <a:rPr lang="fr-BE" dirty="0" err="1">
                <a:latin typeface="PT Sans"/>
              </a:rPr>
              <a:t>Dacă</a:t>
            </a:r>
            <a:r>
              <a:rPr lang="fr-BE" dirty="0">
                <a:latin typeface="PT Sans"/>
              </a:rPr>
              <a:t> </a:t>
            </a:r>
            <a:r>
              <a:rPr lang="fr-BE" dirty="0" err="1">
                <a:latin typeface="PT Sans"/>
              </a:rPr>
              <a:t>numărul</a:t>
            </a:r>
            <a:r>
              <a:rPr lang="fr-BE" dirty="0">
                <a:latin typeface="PT Sans"/>
              </a:rPr>
              <a:t> este </a:t>
            </a:r>
            <a:r>
              <a:rPr lang="fr-BE" dirty="0" err="1">
                <a:latin typeface="PT Sans"/>
              </a:rPr>
              <a:t>pozitiv</a:t>
            </a:r>
            <a:endParaRPr lang="fr-BE" dirty="0">
              <a:latin typeface="PT Sans"/>
            </a:endParaRPr>
          </a:p>
          <a:p>
            <a:r>
              <a:rPr lang="fr-BE" dirty="0" err="1">
                <a:latin typeface="PT Sans"/>
              </a:rPr>
              <a:t>Atunci</a:t>
            </a:r>
            <a:r>
              <a:rPr lang="fr-BE" dirty="0">
                <a:latin typeface="PT Sans"/>
              </a:rPr>
              <a:t> </a:t>
            </a:r>
            <a:r>
              <a:rPr lang="fr-BE" i="1" dirty="0" err="1" smtClean="0">
                <a:latin typeface="PT Sans"/>
              </a:rPr>
              <a:t>signum</a:t>
            </a:r>
            <a:r>
              <a:rPr lang="fr-BE" dirty="0" smtClean="0">
                <a:latin typeface="PT Sans"/>
              </a:rPr>
              <a:t> este </a:t>
            </a:r>
            <a:r>
              <a:rPr lang="fr-BE" dirty="0" err="1">
                <a:latin typeface="PT Sans"/>
              </a:rPr>
              <a:t>egal</a:t>
            </a:r>
            <a:r>
              <a:rPr lang="fr-BE" dirty="0">
                <a:latin typeface="PT Sans"/>
              </a:rPr>
              <a:t> </a:t>
            </a:r>
            <a:r>
              <a:rPr lang="fr-BE" dirty="0" err="1">
                <a:latin typeface="PT Sans"/>
              </a:rPr>
              <a:t>cu</a:t>
            </a:r>
            <a:r>
              <a:rPr lang="fr-BE" dirty="0">
                <a:latin typeface="PT Sans"/>
              </a:rPr>
              <a:t> 1</a:t>
            </a:r>
          </a:p>
          <a:p>
            <a:r>
              <a:rPr lang="fr-BE" dirty="0" err="1">
                <a:latin typeface="PT Sans"/>
              </a:rPr>
              <a:t>Altfel</a:t>
            </a:r>
            <a:r>
              <a:rPr lang="fr-BE" dirty="0">
                <a:latin typeface="PT Sans"/>
              </a:rPr>
              <a:t> </a:t>
            </a:r>
            <a:r>
              <a:rPr lang="fr-BE" dirty="0" err="1">
                <a:latin typeface="PT Sans"/>
              </a:rPr>
              <a:t>dacă</a:t>
            </a:r>
            <a:r>
              <a:rPr lang="fr-BE" dirty="0">
                <a:latin typeface="PT Sans"/>
              </a:rPr>
              <a:t> </a:t>
            </a:r>
            <a:r>
              <a:rPr lang="fr-BE" dirty="0" err="1">
                <a:latin typeface="PT Sans"/>
              </a:rPr>
              <a:t>numărul</a:t>
            </a:r>
            <a:r>
              <a:rPr lang="fr-BE" dirty="0">
                <a:latin typeface="PT Sans"/>
              </a:rPr>
              <a:t> este nul</a:t>
            </a:r>
          </a:p>
          <a:p>
            <a:r>
              <a:rPr lang="fr-BE" dirty="0" err="1">
                <a:latin typeface="PT Sans"/>
              </a:rPr>
              <a:t>Atunci</a:t>
            </a:r>
            <a:r>
              <a:rPr lang="fr-BE" dirty="0">
                <a:latin typeface="PT Sans"/>
              </a:rPr>
              <a:t> </a:t>
            </a:r>
            <a:r>
              <a:rPr lang="fr-BE" i="1" dirty="0" err="1">
                <a:latin typeface="PT Sans"/>
              </a:rPr>
              <a:t>signum</a:t>
            </a:r>
            <a:r>
              <a:rPr lang="fr-BE" dirty="0">
                <a:latin typeface="PT Sans"/>
              </a:rPr>
              <a:t> este </a:t>
            </a:r>
            <a:r>
              <a:rPr lang="fr-BE" dirty="0" err="1">
                <a:latin typeface="PT Sans"/>
              </a:rPr>
              <a:t>zero</a:t>
            </a:r>
            <a:endParaRPr lang="fr-BE" dirty="0">
              <a:latin typeface="PT Sans"/>
            </a:endParaRPr>
          </a:p>
          <a:p>
            <a:r>
              <a:rPr lang="fr-BE" dirty="0" err="1">
                <a:latin typeface="PT Sans"/>
              </a:rPr>
              <a:t>Altfel</a:t>
            </a:r>
            <a:r>
              <a:rPr lang="fr-BE" dirty="0">
                <a:latin typeface="PT Sans"/>
              </a:rPr>
              <a:t> </a:t>
            </a:r>
            <a:r>
              <a:rPr lang="fr-BE" i="1" dirty="0" err="1">
                <a:latin typeface="PT Sans"/>
              </a:rPr>
              <a:t>signum</a:t>
            </a:r>
            <a:r>
              <a:rPr lang="fr-BE" dirty="0">
                <a:latin typeface="PT Sans"/>
              </a:rPr>
              <a:t> este -1</a:t>
            </a:r>
          </a:p>
          <a:p>
            <a:r>
              <a:rPr lang="fr-BE" dirty="0" err="1">
                <a:latin typeface="PT Sans"/>
              </a:rPr>
              <a:t>Afişăm</a:t>
            </a:r>
            <a:r>
              <a:rPr lang="fr-BE" dirty="0">
                <a:latin typeface="PT Sans"/>
              </a:rPr>
              <a:t> </a:t>
            </a:r>
            <a:r>
              <a:rPr lang="fr-BE" dirty="0" err="1">
                <a:latin typeface="PT Sans"/>
              </a:rPr>
              <a:t>pe</a:t>
            </a:r>
            <a:r>
              <a:rPr lang="fr-BE" dirty="0">
                <a:latin typeface="PT Sans"/>
              </a:rPr>
              <a:t> </a:t>
            </a:r>
            <a:r>
              <a:rPr lang="fr-BE" dirty="0" err="1">
                <a:latin typeface="PT Sans"/>
              </a:rPr>
              <a:t>ecran</a:t>
            </a:r>
            <a:r>
              <a:rPr lang="fr-BE" dirty="0">
                <a:latin typeface="PT Sans"/>
              </a:rPr>
              <a:t> </a:t>
            </a:r>
            <a:r>
              <a:rPr lang="fr-BE" dirty="0" err="1">
                <a:latin typeface="PT Sans"/>
              </a:rPr>
              <a:t>funcţia</a:t>
            </a:r>
            <a:r>
              <a:rPr lang="fr-BE" dirty="0">
                <a:latin typeface="PT Sans"/>
              </a:rPr>
              <a:t> </a:t>
            </a:r>
            <a:r>
              <a:rPr lang="fr-BE" dirty="0" err="1" smtClean="0">
                <a:latin typeface="PT Sans"/>
              </a:rPr>
              <a:t>signum</a:t>
            </a:r>
            <a:r>
              <a:rPr lang="fr-BE" dirty="0" smtClean="0">
                <a:latin typeface="PT Sans"/>
              </a:rPr>
              <a:t>.</a:t>
            </a:r>
            <a:endParaRPr lang="fr-BE" dirty="0">
              <a:latin typeface="PT San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73A4DFA-95EC-408F-A231-331CAAD78291}"/>
              </a:ext>
            </a:extLst>
          </p:cNvPr>
          <p:cNvSpPr txBox="1">
            <a:spLocks/>
          </p:cNvSpPr>
          <p:nvPr/>
        </p:nvSpPr>
        <p:spPr>
          <a:xfrm>
            <a:off x="5609051" y="3149893"/>
            <a:ext cx="2766922" cy="33963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 smtClean="0">
                <a:latin typeface="PT Sans"/>
              </a:rPr>
              <a:t>citeste </a:t>
            </a:r>
            <a:r>
              <a:rPr lang="pt-BR" sz="2000" dirty="0">
                <a:latin typeface="PT Sans"/>
              </a:rPr>
              <a:t>x</a:t>
            </a:r>
          </a:p>
          <a:p>
            <a:pPr marL="0" indent="0">
              <a:buNone/>
            </a:pPr>
            <a:r>
              <a:rPr lang="pt-BR" sz="2000" dirty="0">
                <a:latin typeface="PT Sans"/>
              </a:rPr>
              <a:t>daca x&gt;0</a:t>
            </a:r>
          </a:p>
          <a:p>
            <a:pPr marL="0" indent="0">
              <a:buNone/>
            </a:pPr>
            <a:r>
              <a:rPr lang="pt-BR" sz="2000" dirty="0">
                <a:latin typeface="PT Sans"/>
              </a:rPr>
              <a:t>	atunci </a:t>
            </a:r>
            <a:r>
              <a:rPr lang="pt-BR" sz="2000" dirty="0" smtClean="0">
                <a:latin typeface="PT Sans"/>
              </a:rPr>
              <a:t>sign=1</a:t>
            </a:r>
            <a:endParaRPr lang="pt-BR" sz="2000" dirty="0">
              <a:latin typeface="PT Sans"/>
            </a:endParaRPr>
          </a:p>
          <a:p>
            <a:pPr marL="0" indent="0">
              <a:buNone/>
            </a:pPr>
            <a:r>
              <a:rPr lang="pt-BR" sz="2000" dirty="0">
                <a:latin typeface="PT Sans"/>
              </a:rPr>
              <a:t>a</a:t>
            </a:r>
            <a:r>
              <a:rPr lang="pt-BR" sz="2000" dirty="0" smtClean="0">
                <a:latin typeface="PT Sans"/>
              </a:rPr>
              <a:t>ltfel daca </a:t>
            </a:r>
            <a:r>
              <a:rPr lang="pt-BR" sz="2000" dirty="0">
                <a:latin typeface="PT Sans"/>
              </a:rPr>
              <a:t>x==0</a:t>
            </a:r>
          </a:p>
          <a:p>
            <a:pPr marL="0" indent="0">
              <a:buNone/>
            </a:pPr>
            <a:r>
              <a:rPr lang="pt-BR" sz="2000" dirty="0">
                <a:latin typeface="PT Sans"/>
              </a:rPr>
              <a:t>	atunci </a:t>
            </a:r>
            <a:r>
              <a:rPr lang="pt-BR" sz="2000" dirty="0" smtClean="0">
                <a:latin typeface="PT Sans"/>
              </a:rPr>
              <a:t>sign=0</a:t>
            </a:r>
            <a:endParaRPr lang="pt-BR" sz="2000" dirty="0">
              <a:latin typeface="PT Sans"/>
            </a:endParaRPr>
          </a:p>
          <a:p>
            <a:pPr marL="0" indent="0">
              <a:buNone/>
            </a:pPr>
            <a:r>
              <a:rPr lang="pt-BR" sz="2000" dirty="0" smtClean="0">
                <a:latin typeface="PT Sans"/>
              </a:rPr>
              <a:t>altfel </a:t>
            </a:r>
          </a:p>
          <a:p>
            <a:pPr marL="0" indent="0">
              <a:buNone/>
            </a:pPr>
            <a:r>
              <a:rPr lang="pt-BR" sz="2000" dirty="0">
                <a:latin typeface="PT Sans"/>
              </a:rPr>
              <a:t>	</a:t>
            </a:r>
            <a:r>
              <a:rPr lang="pt-BR" sz="2000" dirty="0" smtClean="0">
                <a:latin typeface="PT Sans"/>
              </a:rPr>
              <a:t>sign=-</a:t>
            </a:r>
            <a:r>
              <a:rPr lang="pt-BR" sz="2000" dirty="0">
                <a:latin typeface="PT Sans"/>
              </a:rPr>
              <a:t>1</a:t>
            </a:r>
          </a:p>
          <a:p>
            <a:pPr marL="0" indent="0">
              <a:buNone/>
            </a:pPr>
            <a:r>
              <a:rPr lang="pt-BR" sz="2000" dirty="0">
                <a:latin typeface="PT Sans"/>
              </a:rPr>
              <a:t>scrie </a:t>
            </a:r>
            <a:r>
              <a:rPr lang="pt-BR" sz="2000" dirty="0" smtClean="0">
                <a:latin typeface="PT Sans"/>
              </a:rPr>
              <a:t>sign</a:t>
            </a:r>
            <a:endParaRPr lang="fr-BE" sz="2000" dirty="0">
              <a:latin typeface="PT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0C240F-A8F9-4047-992F-D9AC0E1C4100}"/>
              </a:ext>
            </a:extLst>
          </p:cNvPr>
          <p:cNvSpPr txBox="1"/>
          <p:nvPr/>
        </p:nvSpPr>
        <p:spPr>
          <a:xfrm>
            <a:off x="5609051" y="2418914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PT Sans"/>
              </a:rPr>
              <a:t>Pseudocod</a:t>
            </a:r>
            <a:endParaRPr lang="fr-BE" sz="2000" b="1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814943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C235E-2188-4A26-B5CC-DD24732F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12" y="1562100"/>
            <a:ext cx="4876443" cy="856814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PT Sans"/>
              </a:rPr>
              <a:t>Limbaj</a:t>
            </a:r>
            <a:r>
              <a:rPr lang="en-US" sz="3000" b="1" dirty="0">
                <a:latin typeface="PT Sans"/>
              </a:rPr>
              <a:t> de </a:t>
            </a:r>
            <a:r>
              <a:rPr lang="en-US" sz="3000" b="1" dirty="0" err="1" smtClean="0">
                <a:latin typeface="PT Sans"/>
              </a:rPr>
              <a:t>programare</a:t>
            </a:r>
            <a:endParaRPr lang="fr-BE" sz="30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83BC59-4BAE-4D9F-8A02-4EE936884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63256"/>
            <a:ext cx="9333566" cy="284180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PT Sans"/>
              </a:rPr>
              <a:t>Limbaj</a:t>
            </a:r>
            <a:r>
              <a:rPr lang="en-US" sz="2400" b="1" dirty="0" smtClean="0">
                <a:latin typeface="PT Sans"/>
              </a:rPr>
              <a:t> </a:t>
            </a:r>
            <a:r>
              <a:rPr lang="en-US" sz="2400" b="1" dirty="0">
                <a:latin typeface="PT Sans"/>
              </a:rPr>
              <a:t>de </a:t>
            </a:r>
            <a:r>
              <a:rPr lang="en-US" sz="2400" b="1" dirty="0" err="1">
                <a:latin typeface="PT Sans"/>
              </a:rPr>
              <a:t>programare</a:t>
            </a:r>
            <a:r>
              <a:rPr lang="en-US" sz="2400" dirty="0">
                <a:latin typeface="PT Sans"/>
              </a:rPr>
              <a:t> </a:t>
            </a:r>
            <a:r>
              <a:rPr lang="en-US" sz="2400" dirty="0" err="1">
                <a:latin typeface="PT Sans"/>
              </a:rPr>
              <a:t>este</a:t>
            </a:r>
            <a:r>
              <a:rPr lang="en-US" sz="2400" dirty="0">
                <a:latin typeface="PT Sans"/>
              </a:rPr>
              <a:t> un </a:t>
            </a:r>
            <a:r>
              <a:rPr lang="en-US" sz="2400" dirty="0" err="1" smtClean="0">
                <a:latin typeface="PT Sans"/>
              </a:rPr>
              <a:t>limbaj</a:t>
            </a:r>
            <a:r>
              <a:rPr lang="en-US" sz="2400" dirty="0" smtClean="0">
                <a:latin typeface="PT Sans"/>
              </a:rPr>
              <a:t> formal</a:t>
            </a:r>
            <a:r>
              <a:rPr lang="en-US" sz="2400" dirty="0">
                <a:latin typeface="PT Sans"/>
              </a:rPr>
              <a:t> de </a:t>
            </a:r>
            <a:r>
              <a:rPr lang="en-US" sz="2400" dirty="0" err="1">
                <a:latin typeface="PT Sans"/>
              </a:rPr>
              <a:t>expresii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și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reguli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smtClean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valide</a:t>
            </a:r>
            <a:r>
              <a:rPr lang="en-US" sz="2400" dirty="0">
                <a:latin typeface="PT Sans"/>
              </a:rPr>
              <a:t> de </a:t>
            </a:r>
            <a:r>
              <a:rPr lang="en-US" sz="2400" dirty="0" err="1">
                <a:latin typeface="PT Sans"/>
              </a:rPr>
              <a:t>formulare</a:t>
            </a:r>
            <a:r>
              <a:rPr lang="en-US" sz="2400" dirty="0">
                <a:latin typeface="PT Sans"/>
              </a:rPr>
              <a:t> a </a:t>
            </a:r>
            <a:r>
              <a:rPr lang="en-US" sz="2400" dirty="0" err="1">
                <a:latin typeface="PT Sans"/>
              </a:rPr>
              <a:t>instrucțiunilor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pentru</a:t>
            </a:r>
            <a:r>
              <a:rPr lang="en-US" sz="2400" dirty="0">
                <a:latin typeface="PT Sans"/>
              </a:rPr>
              <a:t> un </a:t>
            </a:r>
            <a:r>
              <a:rPr lang="en-US" sz="2400" dirty="0" smtClean="0">
                <a:latin typeface="PT Sans"/>
              </a:rPr>
              <a:t>computer.</a:t>
            </a:r>
          </a:p>
          <a:p>
            <a:pPr marL="0" indent="0">
              <a:buNone/>
            </a:pPr>
            <a:r>
              <a:rPr lang="en-US" sz="2400" dirty="0" err="1">
                <a:latin typeface="PT Sans"/>
              </a:rPr>
              <a:t>Pentru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executarea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unui</a:t>
            </a:r>
            <a:r>
              <a:rPr lang="en-US" sz="2400" dirty="0">
                <a:latin typeface="PT Sans"/>
              </a:rPr>
              <a:t> program </a:t>
            </a:r>
            <a:r>
              <a:rPr lang="en-US" sz="2400" dirty="0" err="1">
                <a:latin typeface="PT Sans"/>
              </a:rPr>
              <a:t>scris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într</a:t>
            </a:r>
            <a:r>
              <a:rPr lang="en-US" sz="2400" dirty="0">
                <a:latin typeface="PT Sans"/>
              </a:rPr>
              <a:t>-un </a:t>
            </a:r>
            <a:r>
              <a:rPr lang="en-US" sz="2400" dirty="0" err="1">
                <a:latin typeface="PT Sans"/>
              </a:rPr>
              <a:t>limbaj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oarecare</a:t>
            </a:r>
            <a:r>
              <a:rPr lang="en-US" sz="2400" dirty="0">
                <a:latin typeface="PT Sans"/>
              </a:rPr>
              <a:t>, </a:t>
            </a:r>
            <a:r>
              <a:rPr lang="en-US" sz="2400" dirty="0" err="1">
                <a:latin typeface="PT Sans"/>
              </a:rPr>
              <a:t>există</a:t>
            </a:r>
            <a:r>
              <a:rPr lang="en-US" sz="2400" dirty="0">
                <a:latin typeface="PT Sans"/>
              </a:rPr>
              <a:t>, </a:t>
            </a:r>
            <a:r>
              <a:rPr lang="en-US" sz="2400" dirty="0" err="1">
                <a:latin typeface="PT Sans"/>
              </a:rPr>
              <a:t>în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principiu</a:t>
            </a:r>
            <a:r>
              <a:rPr lang="en-US" sz="2400" dirty="0">
                <a:latin typeface="PT Sans"/>
              </a:rPr>
              <a:t>, </a:t>
            </a:r>
            <a:r>
              <a:rPr lang="en-US" sz="2400" dirty="0" err="1">
                <a:latin typeface="PT Sans"/>
              </a:rPr>
              <a:t>două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abordări</a:t>
            </a:r>
            <a:r>
              <a:rPr lang="en-US" sz="2400" dirty="0" smtClean="0">
                <a:latin typeface="PT Sans"/>
              </a:rPr>
              <a:t>:</a:t>
            </a:r>
            <a:r>
              <a:rPr lang="en-US" sz="2400" dirty="0">
                <a:latin typeface="PT Sans"/>
              </a:rPr>
              <a:t> </a:t>
            </a:r>
            <a:endParaRPr lang="en-US" sz="2400" dirty="0" smtClean="0">
              <a:latin typeface="PT Sans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PT Sans"/>
              </a:rPr>
              <a:t>compilare</a:t>
            </a:r>
            <a:r>
              <a:rPr lang="en-US" sz="2400" dirty="0">
                <a:latin typeface="PT Sans"/>
              </a:rPr>
              <a:t> </a:t>
            </a:r>
            <a:r>
              <a:rPr lang="en-US" sz="2400" dirty="0" err="1">
                <a:latin typeface="PT Sans"/>
              </a:rPr>
              <a:t>sau</a:t>
            </a:r>
            <a:r>
              <a:rPr lang="en-US" sz="2400" dirty="0">
                <a:latin typeface="PT Sans"/>
              </a:rPr>
              <a:t> </a:t>
            </a:r>
            <a:r>
              <a:rPr lang="en-US" sz="2400" b="1" dirty="0" err="1" smtClean="0">
                <a:latin typeface="PT Sans"/>
              </a:rPr>
              <a:t>interpretare</a:t>
            </a:r>
            <a:r>
              <a:rPr lang="en-US" sz="2400" dirty="0" smtClean="0">
                <a:latin typeface="PT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645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C235E-2188-4A26-B5CC-DD24732F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12" y="1562100"/>
            <a:ext cx="4876443" cy="856814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latin typeface="PT Sans"/>
              </a:rPr>
              <a:t>Limbaje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>
                <a:latin typeface="PT Sans"/>
              </a:rPr>
              <a:t>de </a:t>
            </a:r>
            <a:r>
              <a:rPr lang="en-US" sz="3000" b="1" dirty="0" err="1" smtClean="0">
                <a:latin typeface="PT Sans"/>
              </a:rPr>
              <a:t>programare</a:t>
            </a:r>
            <a:endParaRPr lang="fr-BE" sz="3000" b="1" dirty="0">
              <a:latin typeface="PT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712" y="2418914"/>
            <a:ext cx="10584550" cy="3869264"/>
          </a:xfrm>
          <a:prstGeom prst="rect">
            <a:avLst/>
          </a:prstGeom>
        </p:spPr>
        <p:txBody>
          <a:bodyPr wrap="square" numCol="4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PT Sans"/>
              </a:rPr>
              <a:t>BASIC</a:t>
            </a:r>
            <a:r>
              <a:rPr lang="en-US" dirty="0">
                <a:latin typeface="PT Sans"/>
              </a:rPr>
              <a:t> </a:t>
            </a:r>
            <a:endParaRPr lang="en-US" dirty="0" smtClean="0">
              <a:latin typeface="PT Sans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PT Sans"/>
              </a:rPr>
              <a:t>C</a:t>
            </a:r>
            <a:endParaRPr lang="en-US" b="1" dirty="0">
              <a:latin typeface="PT Sans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PT Sans"/>
              </a:rPr>
              <a:t>C++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PT Sans"/>
              </a:rPr>
              <a:t>C#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T Sans"/>
              </a:rPr>
              <a:t>Clips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T Sans"/>
              </a:rPr>
              <a:t>Cobol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T Sans"/>
              </a:rPr>
              <a:t>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T Sans"/>
              </a:rPr>
              <a:t>Fortran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T Sans"/>
              </a:rPr>
              <a:t>Haskell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PT Sans"/>
              </a:rPr>
              <a:t>Java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PT Sans"/>
              </a:rPr>
              <a:t>JavaScript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T Sans"/>
              </a:rPr>
              <a:t>LISP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PT Sans"/>
              </a:rPr>
              <a:t>Pascal</a:t>
            </a:r>
            <a:r>
              <a:rPr lang="en-US" dirty="0">
                <a:latin typeface="PT Sans"/>
              </a:rPr>
              <a:t> </a:t>
            </a:r>
            <a:endParaRPr lang="en-US" dirty="0" smtClean="0">
              <a:latin typeface="PT Sans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PT Sans"/>
              </a:rPr>
              <a:t>Perl</a:t>
            </a:r>
            <a:endParaRPr lang="en-US" b="1" dirty="0">
              <a:latin typeface="PT Sans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PT Sans"/>
              </a:rPr>
              <a:t>PHP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T Sans"/>
              </a:rPr>
              <a:t>Prolog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PT Sans"/>
              </a:rPr>
              <a:t>Python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T Sans"/>
              </a:rPr>
              <a:t>Ruby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T Sans"/>
              </a:rPr>
              <a:t>Seed7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T Sans"/>
              </a:rPr>
              <a:t>Scriptol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PT Sans"/>
              </a:rPr>
              <a:t>Tcl</a:t>
            </a:r>
            <a:r>
              <a:rPr lang="en-US" dirty="0">
                <a:latin typeface="PT Sans"/>
              </a:rPr>
              <a:t>/TK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T Sans"/>
              </a:rPr>
              <a:t>MATLAB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PT Sans"/>
              </a:rPr>
              <a:t>SmallTalk</a:t>
            </a:r>
            <a:endParaRPr lang="en-US" dirty="0">
              <a:latin typeface="PT Sans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PT Sans"/>
              </a:rPr>
              <a:t>Borland Delphi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T Sans"/>
              </a:rPr>
              <a:t>Algol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T Sans"/>
              </a:rPr>
              <a:t>… </a:t>
            </a:r>
            <a:r>
              <a:rPr lang="en-US" dirty="0" err="1" smtClean="0">
                <a:latin typeface="PT Sans"/>
              </a:rPr>
              <a:t>e.t.c</a:t>
            </a:r>
            <a:endParaRPr lang="en-US" dirty="0">
              <a:latin typeface="PT Sans"/>
            </a:endParaRPr>
          </a:p>
        </p:txBody>
      </p:sp>
      <p:pic>
        <p:nvPicPr>
          <p:cNvPr id="1030" name="Picture 6" descr="java, vertical, logo Ic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4" b="28394"/>
          <a:stretch/>
        </p:blipFill>
        <p:spPr bwMode="auto">
          <a:xfrm>
            <a:off x="2951331" y="2305170"/>
            <a:ext cx="417511" cy="5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ytho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04" y="5374105"/>
            <a:ext cx="463203" cy="4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3" y="3288632"/>
            <a:ext cx="381019" cy="4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scal Lite PASL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85" y="3728351"/>
            <a:ext cx="391022" cy="39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ree Php Flat Icon - Available in SVG, PNG, EPS, AI &amp;amp; Icon font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7" b="26722"/>
          <a:stretch/>
        </p:blipFill>
        <p:spPr bwMode="auto">
          <a:xfrm>
            <a:off x="2844291" y="4614861"/>
            <a:ext cx="568667" cy="2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00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ython™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8"/>
          <a:stretch/>
        </p:blipFill>
        <p:spPr bwMode="auto">
          <a:xfrm>
            <a:off x="9569330" y="1571269"/>
            <a:ext cx="2254618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5039" y="1569786"/>
            <a:ext cx="9212783" cy="8412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o-MD" sz="3600" dirty="0" smtClean="0"/>
              <a:t>Limbajul Python</a:t>
            </a:r>
            <a:r>
              <a:rPr lang="en-US" sz="3600" dirty="0" smtClean="0"/>
              <a:t> - </a:t>
            </a:r>
            <a:r>
              <a:rPr lang="it-IT" sz="3600" dirty="0" smtClean="0">
                <a:latin typeface="PT Sans"/>
              </a:rPr>
              <a:t>Noțiuni generale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1645" y="2380932"/>
            <a:ext cx="11522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upload.wikimedia.org/wikipedia/commons/thumb/e/e1/Python_add5_syntax.svg/292px-Python_add5_syntax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281" y="2059158"/>
            <a:ext cx="3401326" cy="25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F31E88B4-4AA9-42F8-A476-B4D44023BC7A}"/>
              </a:ext>
            </a:extLst>
          </p:cNvPr>
          <p:cNvSpPr txBox="1">
            <a:spLocks/>
          </p:cNvSpPr>
          <p:nvPr/>
        </p:nvSpPr>
        <p:spPr>
          <a:xfrm>
            <a:off x="677332" y="2557442"/>
            <a:ext cx="8838143" cy="2609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BE" sz="2000" b="1" dirty="0" smtClean="0">
                <a:solidFill>
                  <a:schemeClr val="tx1"/>
                </a:solidFill>
                <a:latin typeface="PT Sans"/>
              </a:rPr>
              <a:t>Python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: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Limbaj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de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programare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de </a:t>
            </a:r>
            <a:r>
              <a:rPr lang="fr-BE" sz="2000" dirty="0" err="1" smtClean="0">
                <a:solidFill>
                  <a:schemeClr val="tx1"/>
                </a:solidFill>
                <a:latin typeface="PT Sans"/>
              </a:rPr>
              <a:t>nivel</a:t>
            </a:r>
            <a:r>
              <a:rPr lang="fr-BE" sz="2000" dirty="0" smtClean="0">
                <a:solidFill>
                  <a:schemeClr val="tx1"/>
                </a:solidFill>
                <a:latin typeface="PT Sans"/>
              </a:rPr>
              <a:t> </a:t>
            </a:r>
            <a:r>
              <a:rPr lang="fr-BE" sz="2000" dirty="0" err="1" smtClean="0">
                <a:solidFill>
                  <a:schemeClr val="tx1"/>
                </a:solidFill>
                <a:latin typeface="PT Sans"/>
              </a:rPr>
              <a:t>foarte</a:t>
            </a:r>
            <a:r>
              <a:rPr lang="fr-BE" sz="2000" dirty="0" smtClean="0">
                <a:solidFill>
                  <a:schemeClr val="tx1"/>
                </a:solidFill>
                <a:latin typeface="PT Sans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înalt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</a:t>
            </a:r>
            <a:r>
              <a:rPr lang="fr-BE" sz="2000" dirty="0" smtClean="0">
                <a:solidFill>
                  <a:schemeClr val="tx1"/>
                </a:solidFill>
                <a:latin typeface="PT Sans"/>
              </a:rPr>
              <a:t>(</a:t>
            </a:r>
            <a:r>
              <a:rPr lang="fr-BE" sz="2000" dirty="0" err="1" smtClean="0">
                <a:solidFill>
                  <a:schemeClr val="tx1"/>
                </a:solidFill>
                <a:latin typeface="PT Sans"/>
              </a:rPr>
              <a:t>very</a:t>
            </a:r>
            <a:r>
              <a:rPr lang="fr-BE" sz="2000" dirty="0" smtClean="0">
                <a:solidFill>
                  <a:schemeClr val="tx1"/>
                </a:solidFill>
                <a:latin typeface="PT Sans"/>
              </a:rPr>
              <a:t> high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level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programming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language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).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2000" b="1" dirty="0" err="1">
                <a:solidFill>
                  <a:schemeClr val="tx1"/>
                </a:solidFill>
                <a:latin typeface="PT Sans"/>
              </a:rPr>
              <a:t>Interpretor</a:t>
            </a:r>
            <a:r>
              <a:rPr lang="fr-BE" sz="2000" b="1" dirty="0">
                <a:solidFill>
                  <a:schemeClr val="tx1"/>
                </a:solidFill>
                <a:latin typeface="PT Sans"/>
              </a:rPr>
              <a:t> Python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: un program care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permite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rularea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/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interpretarea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programelor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scrise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în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limbajul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Python.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2000" b="1" dirty="0" err="1">
                <a:solidFill>
                  <a:schemeClr val="tx1"/>
                </a:solidFill>
                <a:latin typeface="PT Sans"/>
              </a:rPr>
              <a:t>Biblioteci</a:t>
            </a:r>
            <a:r>
              <a:rPr lang="fr-BE" sz="2000" b="1" dirty="0">
                <a:solidFill>
                  <a:schemeClr val="tx1"/>
                </a:solidFill>
                <a:latin typeface="PT Sans"/>
              </a:rPr>
              <a:t> Python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: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Funcții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, module,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tipuri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de date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disponibile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în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Python,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scrise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de </a:t>
            </a:r>
            <a:r>
              <a:rPr lang="fr-BE" sz="2000" dirty="0" err="1">
                <a:solidFill>
                  <a:schemeClr val="tx1"/>
                </a:solidFill>
                <a:latin typeface="PT Sans"/>
              </a:rPr>
              <a:t>alți</a:t>
            </a:r>
            <a:r>
              <a:rPr lang="fr-BE" sz="2000" dirty="0">
                <a:solidFill>
                  <a:schemeClr val="tx1"/>
                </a:solidFill>
                <a:latin typeface="PT Sans"/>
              </a:rPr>
              <a:t> </a:t>
            </a:r>
            <a:r>
              <a:rPr lang="fr-BE" sz="2000" dirty="0" err="1" smtClean="0">
                <a:solidFill>
                  <a:schemeClr val="tx1"/>
                </a:solidFill>
                <a:latin typeface="PT Sans"/>
              </a:rPr>
              <a:t>programatori</a:t>
            </a:r>
            <a:r>
              <a:rPr lang="fr-BE" sz="2000" dirty="0" smtClean="0">
                <a:solidFill>
                  <a:schemeClr val="tx1"/>
                </a:solidFill>
                <a:latin typeface="PT Sans"/>
              </a:rPr>
              <a:t>.</a:t>
            </a:r>
            <a:endParaRPr lang="fr-BE" sz="2000" dirty="0">
              <a:solidFill>
                <a:schemeClr val="tx1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180549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021" y="1892613"/>
            <a:ext cx="1876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PT Sans"/>
              </a:rPr>
              <a:t>Avantaje</a:t>
            </a:r>
            <a:endParaRPr lang="en-US" sz="2000" b="1" dirty="0">
              <a:latin typeface="PT San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42122" y="2230119"/>
            <a:ext cx="6559002" cy="3960340"/>
            <a:chOff x="801021" y="2477388"/>
            <a:chExt cx="6559002" cy="3960340"/>
          </a:xfrm>
        </p:grpSpPr>
        <p:sp>
          <p:nvSpPr>
            <p:cNvPr id="6" name="Hexagon 5"/>
            <p:cNvSpPr/>
            <p:nvPr/>
          </p:nvSpPr>
          <p:spPr>
            <a:xfrm>
              <a:off x="3998259" y="2477388"/>
              <a:ext cx="2438400" cy="594360"/>
            </a:xfrm>
            <a:prstGeom prst="hexagon">
              <a:avLst/>
            </a:prstGeom>
            <a:solidFill>
              <a:srgbClr val="F5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dirty="0" err="1">
                  <a:latin typeface="PT Sans"/>
                </a:rPr>
                <a:t>Facil</a:t>
              </a:r>
              <a:r>
                <a:rPr lang="en-US" b="1" dirty="0">
                  <a:latin typeface="PT Sans"/>
                </a:rPr>
                <a:t> </a:t>
              </a:r>
              <a:r>
                <a:rPr lang="en-US" b="1" dirty="0" smtClean="0">
                  <a:latin typeface="PT Sans"/>
                </a:rPr>
                <a:t>de </a:t>
              </a:r>
              <a:r>
                <a:rPr lang="en-US" b="1" dirty="0" err="1">
                  <a:latin typeface="PT Sans"/>
                </a:rPr>
                <a:t>învățat</a:t>
              </a:r>
              <a:endParaRPr lang="en-US" b="1" dirty="0">
                <a:latin typeface="PT Sans"/>
              </a:endParaRPr>
            </a:p>
          </p:txBody>
        </p:sp>
        <p:sp>
          <p:nvSpPr>
            <p:cNvPr id="7" name="Hexagon 6"/>
            <p:cNvSpPr/>
            <p:nvPr/>
          </p:nvSpPr>
          <p:spPr>
            <a:xfrm>
              <a:off x="4598894" y="3259207"/>
              <a:ext cx="2438400" cy="594360"/>
            </a:xfrm>
            <a:prstGeom prst="hexagon">
              <a:avLst/>
            </a:prstGeom>
            <a:solidFill>
              <a:srgbClr val="EC3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dirty="0" err="1">
                  <a:latin typeface="PT Sans"/>
                </a:rPr>
                <a:t>Facil</a:t>
              </a:r>
              <a:r>
                <a:rPr lang="en-US" b="1" dirty="0">
                  <a:latin typeface="PT Sans"/>
                </a:rPr>
                <a:t> </a:t>
              </a:r>
              <a:r>
                <a:rPr lang="en-US" b="1" dirty="0" smtClean="0">
                  <a:latin typeface="PT Sans"/>
                </a:rPr>
                <a:t>de </a:t>
              </a:r>
              <a:r>
                <a:rPr lang="en-US" b="1" dirty="0" err="1" smtClean="0">
                  <a:latin typeface="PT Sans"/>
                </a:rPr>
                <a:t>folosit</a:t>
              </a:r>
              <a:endParaRPr lang="en-US" b="1" dirty="0">
                <a:latin typeface="PT Sans"/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4921623" y="4120594"/>
              <a:ext cx="2438400" cy="594360"/>
            </a:xfrm>
            <a:prstGeom prst="hexagon">
              <a:avLst/>
            </a:prstGeom>
            <a:solidFill>
              <a:srgbClr val="019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dirty="0" err="1" smtClean="0">
                  <a:latin typeface="PT Sans"/>
                </a:rPr>
                <a:t>Gratuit</a:t>
              </a:r>
              <a:endParaRPr lang="en-US" b="1" dirty="0">
                <a:latin typeface="PT Sans"/>
              </a:endParaRPr>
            </a:p>
          </p:txBody>
        </p:sp>
        <p:sp>
          <p:nvSpPr>
            <p:cNvPr id="9" name="Hexagon 8"/>
            <p:cNvSpPr/>
            <p:nvPr/>
          </p:nvSpPr>
          <p:spPr>
            <a:xfrm>
              <a:off x="4598894" y="4981981"/>
              <a:ext cx="2438400" cy="594360"/>
            </a:xfrm>
            <a:prstGeom prst="hexagon">
              <a:avLst/>
            </a:prstGeom>
            <a:solidFill>
              <a:srgbClr val="F49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dirty="0" err="1" smtClean="0">
                  <a:latin typeface="PT Sans"/>
                </a:rPr>
                <a:t>Portabil</a:t>
              </a:r>
              <a:endParaRPr lang="en-US" b="1" dirty="0">
                <a:latin typeface="PT Sans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>
              <a:off x="3998259" y="5843368"/>
              <a:ext cx="2438400" cy="594360"/>
            </a:xfrm>
            <a:prstGeom prst="hexagon">
              <a:avLst/>
            </a:prstGeom>
            <a:solidFill>
              <a:srgbClr val="77B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>
                  <a:latin typeface="PT Sans"/>
                </a:rPr>
                <a:t>Programarea</a:t>
              </a:r>
              <a:r>
                <a:rPr lang="en-US" b="1" dirty="0">
                  <a:latin typeface="PT Sans"/>
                </a:rPr>
                <a:t> </a:t>
              </a:r>
              <a:r>
                <a:rPr lang="en-US" b="1" dirty="0" err="1" smtClean="0">
                  <a:latin typeface="PT Sans"/>
                </a:rPr>
                <a:t>multiparadigm</a:t>
              </a:r>
              <a:r>
                <a:rPr lang="en-US" b="1" dirty="0" err="1">
                  <a:latin typeface="PT Sans"/>
                </a:rPr>
                <a:t>ă</a:t>
              </a:r>
              <a:endParaRPr lang="en-US" b="1" dirty="0">
                <a:latin typeface="PT Sans"/>
              </a:endParaRPr>
            </a:p>
          </p:txBody>
        </p:sp>
        <p:pic>
          <p:nvPicPr>
            <p:cNvPr id="1028" name="Picture 4" descr="Python logo and wordmark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21" y="4210289"/>
              <a:ext cx="2603951" cy="77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>
              <a:stCxn id="6" idx="3"/>
            </p:cNvCxnSpPr>
            <p:nvPr/>
          </p:nvCxnSpPr>
          <p:spPr>
            <a:xfrm flipH="1">
              <a:off x="3404972" y="2774568"/>
              <a:ext cx="593287" cy="1078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3"/>
            </p:cNvCxnSpPr>
            <p:nvPr/>
          </p:nvCxnSpPr>
          <p:spPr>
            <a:xfrm flipH="1">
              <a:off x="3559815" y="3556387"/>
              <a:ext cx="1039079" cy="6080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3"/>
            </p:cNvCxnSpPr>
            <p:nvPr/>
          </p:nvCxnSpPr>
          <p:spPr>
            <a:xfrm flipH="1">
              <a:off x="3714658" y="4417774"/>
              <a:ext cx="1206965" cy="523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</p:cNvCxnSpPr>
            <p:nvPr/>
          </p:nvCxnSpPr>
          <p:spPr>
            <a:xfrm flipH="1" flipV="1">
              <a:off x="3559815" y="4780995"/>
              <a:ext cx="1039079" cy="498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3"/>
            </p:cNvCxnSpPr>
            <p:nvPr/>
          </p:nvCxnSpPr>
          <p:spPr>
            <a:xfrm flipH="1" flipV="1">
              <a:off x="3404972" y="5130571"/>
              <a:ext cx="593287" cy="10099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8748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622597"/>
            <a:ext cx="10515600" cy="685800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latin typeface="PT Sans"/>
              </a:rPr>
              <a:t>Scurt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istoric</a:t>
            </a:r>
            <a:endParaRPr lang="en-US" sz="3000" b="1" dirty="0">
              <a:latin typeface="PT Sans"/>
            </a:endParaRPr>
          </a:p>
        </p:txBody>
      </p:sp>
      <p:pic>
        <p:nvPicPr>
          <p:cNvPr id="7172" name="Picture 4" descr="Guido van Rossum | Creator of Python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4" y="1568340"/>
            <a:ext cx="4127095" cy="232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379673"/>
            <a:ext cx="10515600" cy="3515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PT Sans"/>
              </a:rPr>
              <a:t>Python: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latin typeface="PT Sans"/>
              </a:rPr>
              <a:t>A </a:t>
            </a:r>
            <a:r>
              <a:rPr lang="en-US" dirty="0" err="1" smtClean="0">
                <a:latin typeface="PT Sans"/>
              </a:rPr>
              <a:t>fost</a:t>
            </a:r>
            <a:r>
              <a:rPr lang="en-US" dirty="0" smtClean="0">
                <a:latin typeface="PT Sans"/>
              </a:rPr>
              <a:t> </a:t>
            </a:r>
            <a:r>
              <a:rPr lang="en-US" dirty="0" err="1">
                <a:latin typeface="PT Sans"/>
              </a:rPr>
              <a:t>c</a:t>
            </a:r>
            <a:r>
              <a:rPr lang="en-US" dirty="0" err="1" smtClean="0">
                <a:latin typeface="PT Sans"/>
              </a:rPr>
              <a:t>reat</a:t>
            </a:r>
            <a:r>
              <a:rPr lang="en-US" dirty="0" smtClean="0">
                <a:latin typeface="PT Sans"/>
              </a:rPr>
              <a:t> in 1989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 smtClean="0">
                <a:latin typeface="PT Sans"/>
              </a:rPr>
              <a:t>De catre Programator olandez </a:t>
            </a:r>
            <a:br>
              <a:rPr lang="pt-BR" dirty="0" smtClean="0">
                <a:latin typeface="PT Sans"/>
              </a:rPr>
            </a:br>
            <a:r>
              <a:rPr lang="pt-BR" u="sng" dirty="0" smtClean="0">
                <a:latin typeface="PT Sans"/>
              </a:rPr>
              <a:t>Guido</a:t>
            </a:r>
            <a:r>
              <a:rPr lang="pt-BR" u="sng" dirty="0">
                <a:latin typeface="PT Sans"/>
              </a:rPr>
              <a:t> </a:t>
            </a:r>
            <a:r>
              <a:rPr lang="pt-BR" u="sng" dirty="0" smtClean="0">
                <a:latin typeface="PT Sans"/>
              </a:rPr>
              <a:t>Van Rossum</a:t>
            </a:r>
            <a:r>
              <a:rPr lang="en-US" sz="2400" dirty="0" smtClean="0">
                <a:latin typeface="PT Sans"/>
              </a:rPr>
              <a:t/>
            </a:r>
            <a:br>
              <a:rPr lang="en-US" sz="2400" dirty="0" smtClean="0">
                <a:latin typeface="PT Sans"/>
              </a:rPr>
            </a:br>
            <a:r>
              <a:rPr lang="en-US" dirty="0" err="1" smtClean="0">
                <a:latin typeface="PT Sans"/>
              </a:rPr>
              <a:t>Implementarea</a:t>
            </a:r>
            <a:r>
              <a:rPr lang="en-US" dirty="0" smtClean="0">
                <a:latin typeface="PT Sans"/>
              </a:rPr>
              <a:t> </a:t>
            </a:r>
            <a:r>
              <a:rPr lang="en-US" dirty="0">
                <a:latin typeface="PT Sans"/>
              </a:rPr>
              <a:t>de </a:t>
            </a:r>
            <a:r>
              <a:rPr lang="en-US" dirty="0" err="1">
                <a:latin typeface="PT Sans"/>
              </a:rPr>
              <a:t>referință</a:t>
            </a:r>
            <a:r>
              <a:rPr lang="en-US" dirty="0">
                <a:latin typeface="PT Sans"/>
              </a:rPr>
              <a:t> a Python </a:t>
            </a:r>
            <a:endParaRPr lang="en-US" dirty="0" smtClean="0">
              <a:latin typeface="PT Sans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 err="1" smtClean="0">
                <a:latin typeface="PT Sans"/>
              </a:rPr>
              <a:t>este</a:t>
            </a:r>
            <a:r>
              <a:rPr lang="en-US" dirty="0" smtClean="0">
                <a:latin typeface="PT Sans"/>
              </a:rPr>
              <a:t> </a:t>
            </a:r>
            <a:r>
              <a:rPr lang="en-US" dirty="0" err="1">
                <a:latin typeface="PT Sans"/>
              </a:rPr>
              <a:t>scrisă</a:t>
            </a:r>
            <a:r>
              <a:rPr lang="en-US" dirty="0">
                <a:latin typeface="PT Sans"/>
              </a:rPr>
              <a:t> </a:t>
            </a:r>
            <a:r>
              <a:rPr lang="en-US" dirty="0" err="1" smtClean="0">
                <a:latin typeface="PT Sans"/>
              </a:rPr>
              <a:t>în</a:t>
            </a:r>
            <a:r>
              <a:rPr lang="en-US" dirty="0" smtClean="0">
                <a:latin typeface="PT Sans"/>
              </a:rPr>
              <a:t> </a:t>
            </a:r>
            <a:r>
              <a:rPr lang="en-US" dirty="0" err="1" smtClean="0">
                <a:latin typeface="PT Sans"/>
              </a:rPr>
              <a:t>limbajul</a:t>
            </a:r>
            <a:r>
              <a:rPr lang="en-US" dirty="0" smtClean="0">
                <a:latin typeface="PT Sans"/>
              </a:rPr>
              <a:t> C </a:t>
            </a:r>
            <a:r>
              <a:rPr lang="en-US" dirty="0" err="1">
                <a:latin typeface="PT Sans"/>
              </a:rPr>
              <a:t>și</a:t>
            </a:r>
            <a:r>
              <a:rPr lang="en-US" dirty="0">
                <a:latin typeface="PT Sans"/>
              </a:rPr>
              <a:t> </a:t>
            </a:r>
            <a:r>
              <a:rPr lang="en-US" dirty="0" err="1">
                <a:latin typeface="PT Sans"/>
              </a:rPr>
              <a:t>poartă</a:t>
            </a:r>
            <a:r>
              <a:rPr lang="en-US" dirty="0">
                <a:latin typeface="PT Sans"/>
              </a:rPr>
              <a:t> </a:t>
            </a:r>
            <a:r>
              <a:rPr lang="en-US" dirty="0" err="1" smtClean="0">
                <a:latin typeface="PT Sans"/>
              </a:rPr>
              <a:t>numele</a:t>
            </a:r>
            <a:r>
              <a:rPr lang="en-US" dirty="0" smtClean="0">
                <a:latin typeface="PT Sans"/>
              </a:rPr>
              <a:t> </a:t>
            </a:r>
            <a:r>
              <a:rPr lang="en-US" dirty="0">
                <a:latin typeface="PT Sans"/>
              </a:rPr>
              <a:t>de </a:t>
            </a:r>
            <a:r>
              <a:rPr lang="en-US" dirty="0" err="1">
                <a:latin typeface="PT Sans"/>
              </a:rPr>
              <a:t>CPython</a:t>
            </a:r>
            <a:endParaRPr lang="en-US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575279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53258-1F6C-4188-BFAD-B4B909AE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38300"/>
            <a:ext cx="105156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PT Sans"/>
              </a:rPr>
              <a:t>Site-</a:t>
            </a:r>
            <a:r>
              <a:rPr lang="en-US" sz="3200" b="1" dirty="0" err="1" smtClean="0">
                <a:latin typeface="PT Sans"/>
              </a:rPr>
              <a:t>uri</a:t>
            </a:r>
            <a:r>
              <a:rPr lang="en-US" sz="3200" b="1" dirty="0" smtClean="0">
                <a:latin typeface="PT Sans"/>
              </a:rPr>
              <a:t> web </a:t>
            </a:r>
            <a:r>
              <a:rPr lang="en-US" sz="3200" b="1" dirty="0" err="1" smtClean="0">
                <a:latin typeface="PT Sans"/>
              </a:rPr>
              <a:t>populare</a:t>
            </a:r>
            <a:r>
              <a:rPr lang="en-US" sz="3200" b="1" dirty="0" smtClean="0">
                <a:latin typeface="PT Sans"/>
              </a:rPr>
              <a:t> </a:t>
            </a:r>
            <a:r>
              <a:rPr lang="en-US" sz="3200" b="1" dirty="0" err="1" smtClean="0">
                <a:latin typeface="PT Sans"/>
              </a:rPr>
              <a:t>realizate</a:t>
            </a:r>
            <a:r>
              <a:rPr lang="en-US" sz="3200" b="1" dirty="0" smtClean="0">
                <a:latin typeface="PT Sans"/>
              </a:rPr>
              <a:t> cu Python</a:t>
            </a:r>
            <a:endParaRPr lang="fr-BE" sz="3200" b="1" dirty="0">
              <a:latin typeface="PT San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32598" y="2595020"/>
            <a:ext cx="2324360" cy="785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9752" y="3651795"/>
            <a:ext cx="3601682" cy="1328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609" y="5250910"/>
            <a:ext cx="3348935" cy="105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845" y="2308614"/>
            <a:ext cx="4078944" cy="1459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7996" y="3847057"/>
            <a:ext cx="3764075" cy="937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6494" y="5601532"/>
            <a:ext cx="3433011" cy="8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A53258-1F6C-4188-BFAD-B4B909AE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38300"/>
            <a:ext cx="105156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PT Sans"/>
              </a:rPr>
              <a:t>Cum </a:t>
            </a:r>
            <a:r>
              <a:rPr lang="en-US" sz="3200" b="1" dirty="0" err="1" smtClean="0">
                <a:latin typeface="PT Sans"/>
              </a:rPr>
              <a:t>instalam</a:t>
            </a:r>
            <a:r>
              <a:rPr lang="en-US" sz="3200" b="1" dirty="0" smtClean="0">
                <a:latin typeface="PT Sans"/>
              </a:rPr>
              <a:t> </a:t>
            </a:r>
            <a:r>
              <a:rPr lang="en-US" sz="3200" b="1" dirty="0" err="1" smtClean="0">
                <a:latin typeface="PT Sans"/>
              </a:rPr>
              <a:t>si</a:t>
            </a:r>
            <a:r>
              <a:rPr lang="en-US" sz="3200" b="1" dirty="0" smtClean="0">
                <a:latin typeface="PT Sans"/>
              </a:rPr>
              <a:t> </a:t>
            </a:r>
            <a:r>
              <a:rPr lang="en-US" sz="3200" b="1" dirty="0" err="1" smtClean="0">
                <a:latin typeface="PT Sans"/>
              </a:rPr>
              <a:t>executam</a:t>
            </a:r>
            <a:r>
              <a:rPr lang="en-US" sz="3200" b="1" dirty="0" smtClean="0">
                <a:latin typeface="PT Sans"/>
              </a:rPr>
              <a:t> </a:t>
            </a:r>
            <a:r>
              <a:rPr lang="en-US" sz="3200" b="1" dirty="0" err="1">
                <a:latin typeface="PT Sans"/>
              </a:rPr>
              <a:t>codul</a:t>
            </a:r>
            <a:r>
              <a:rPr lang="en-US" sz="3200" b="1" dirty="0">
                <a:latin typeface="PT Sans"/>
              </a:rPr>
              <a:t> in Python ?</a:t>
            </a:r>
            <a:endParaRPr lang="fr-BE" sz="32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7B4BF9-8379-4C48-8D14-3507089EA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83757"/>
            <a:ext cx="10700657" cy="37737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BE" sz="2000" dirty="0" smtClean="0">
                <a:latin typeface="PT Sans"/>
              </a:rPr>
              <a:t>Python </a:t>
            </a:r>
            <a:r>
              <a:rPr lang="ro-RO" sz="20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ahoma" panose="020B0604030504040204" pitchFamily="34" charset="0"/>
              </a:rPr>
              <a:t>î</a:t>
            </a:r>
            <a:r>
              <a:rPr lang="fr-BE" sz="2000" dirty="0" smtClean="0">
                <a:latin typeface="PT Sans"/>
              </a:rPr>
              <a:t>l </a:t>
            </a:r>
            <a:r>
              <a:rPr lang="fr-BE" sz="2000" dirty="0" err="1">
                <a:latin typeface="PT Sans"/>
              </a:rPr>
              <a:t>putem</a:t>
            </a:r>
            <a:r>
              <a:rPr lang="fr-BE" sz="2000" dirty="0">
                <a:latin typeface="PT Sans"/>
              </a:rPr>
              <a:t> downloada </a:t>
            </a:r>
            <a:r>
              <a:rPr lang="fr-BE" sz="2000" dirty="0" err="1">
                <a:latin typeface="PT Sans"/>
              </a:rPr>
              <a:t>și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instala</a:t>
            </a:r>
            <a:r>
              <a:rPr lang="fr-BE" sz="2000" dirty="0">
                <a:latin typeface="PT Sans"/>
              </a:rPr>
              <a:t> ca </a:t>
            </a:r>
            <a:r>
              <a:rPr lang="fr-BE" sz="2000" dirty="0" err="1">
                <a:latin typeface="PT Sans"/>
              </a:rPr>
              <a:t>aplicaţie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smtClean="0">
                <a:latin typeface="PT Sans"/>
              </a:rPr>
              <a:t>local, </a:t>
            </a:r>
            <a:r>
              <a:rPr lang="fr-BE" sz="2000" dirty="0" err="1">
                <a:latin typeface="PT Sans"/>
              </a:rPr>
              <a:t>pe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calculatorul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propriu</a:t>
            </a:r>
            <a:r>
              <a:rPr lang="fr-BE" sz="2000" dirty="0">
                <a:latin typeface="PT Sans"/>
              </a:rPr>
              <a:t>: </a:t>
            </a:r>
            <a:br>
              <a:rPr lang="fr-BE" sz="2000" dirty="0">
                <a:latin typeface="PT Sans"/>
              </a:rPr>
            </a:br>
            <a:r>
              <a:rPr lang="fr-BE" sz="2000" dirty="0" smtClean="0">
                <a:latin typeface="PT Sans"/>
              </a:rPr>
              <a:t>-  Mai </a:t>
            </a:r>
            <a:r>
              <a:rPr lang="fr-BE" sz="2000" dirty="0" err="1">
                <a:latin typeface="PT Sans"/>
              </a:rPr>
              <a:t>întîi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smtClean="0">
                <a:latin typeface="PT Sans"/>
              </a:rPr>
              <a:t>se </a:t>
            </a:r>
            <a:r>
              <a:rPr lang="fr-BE" sz="2000" dirty="0" err="1">
                <a:latin typeface="PT Sans"/>
              </a:rPr>
              <a:t>downloadează</a:t>
            </a:r>
            <a:r>
              <a:rPr lang="fr-BE" sz="2000" dirty="0">
                <a:latin typeface="PT Sans"/>
              </a:rPr>
              <a:t> Python </a:t>
            </a:r>
            <a:r>
              <a:rPr lang="fr-BE" sz="2000" dirty="0" err="1">
                <a:latin typeface="PT Sans"/>
              </a:rPr>
              <a:t>urmînd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acest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 smtClean="0">
                <a:latin typeface="PT Sans"/>
              </a:rPr>
              <a:t>link</a:t>
            </a:r>
            <a:r>
              <a:rPr lang="fr-BE" sz="2000" dirty="0" smtClean="0">
                <a:latin typeface="PT Sans"/>
              </a:rPr>
              <a:t> (</a:t>
            </a:r>
            <a:r>
              <a:rPr lang="fr-BE" sz="2000" dirty="0" smtClean="0">
                <a:latin typeface="PT Sans"/>
                <a:hlinkClick r:id="rId5"/>
              </a:rPr>
              <a:t>http</a:t>
            </a:r>
            <a:r>
              <a:rPr lang="fr-BE" sz="2000" dirty="0">
                <a:latin typeface="PT Sans"/>
                <a:hlinkClick r:id="rId5"/>
              </a:rPr>
              <a:t>://www.python.org/download</a:t>
            </a:r>
            <a:r>
              <a:rPr lang="fr-BE" sz="2000" dirty="0" smtClean="0">
                <a:latin typeface="PT Sans"/>
                <a:hlinkClick r:id="rId5"/>
              </a:rPr>
              <a:t>/</a:t>
            </a:r>
            <a:r>
              <a:rPr lang="fr-BE" sz="2000" dirty="0" smtClean="0">
                <a:latin typeface="PT Sans"/>
              </a:rPr>
              <a:t>).  </a:t>
            </a:r>
            <a:r>
              <a:rPr lang="fr-BE" sz="2000" dirty="0">
                <a:latin typeface="PT Sans"/>
              </a:rPr>
              <a:t/>
            </a:r>
            <a:br>
              <a:rPr lang="fr-BE" sz="2000" dirty="0">
                <a:latin typeface="PT Sans"/>
              </a:rPr>
            </a:br>
            <a:r>
              <a:rPr lang="fr-BE" sz="2000" dirty="0" smtClean="0">
                <a:latin typeface="PT Sans"/>
              </a:rPr>
              <a:t>-  </a:t>
            </a:r>
            <a:r>
              <a:rPr lang="en-US" sz="2000" dirty="0" err="1" smtClean="0">
                <a:latin typeface="PT Sans"/>
              </a:rPr>
              <a:t>Execut</a:t>
            </a:r>
            <a:r>
              <a:rPr lang="fr-BE" sz="2000" dirty="0">
                <a:latin typeface="PT Sans"/>
              </a:rPr>
              <a:t>ă</a:t>
            </a:r>
            <a:r>
              <a:rPr lang="en-US" sz="2000" dirty="0" smtClean="0">
                <a:latin typeface="PT Sans"/>
              </a:rPr>
              <a:t>m </a:t>
            </a:r>
            <a:r>
              <a:rPr lang="en-US" sz="2000" dirty="0" err="1">
                <a:latin typeface="PT Sans"/>
              </a:rPr>
              <a:t>fișierul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downloadat</a:t>
            </a:r>
            <a:r>
              <a:rPr lang="en-US" sz="2000" dirty="0" smtClean="0">
                <a:latin typeface="PT Sans"/>
              </a:rPr>
              <a:t>;</a:t>
            </a:r>
            <a:endParaRPr lang="en-US" sz="2000" dirty="0">
              <a:latin typeface="PT Sans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PT Sans"/>
              </a:rPr>
              <a:t>Verificăm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instalarea</a:t>
            </a:r>
            <a:r>
              <a:rPr lang="en-US" sz="2000" dirty="0" smtClean="0">
                <a:latin typeface="PT Sans"/>
              </a:rPr>
              <a:t> </a:t>
            </a:r>
            <a:r>
              <a:rPr lang="fr-BE" sz="2000" dirty="0">
                <a:latin typeface="PT Sans"/>
              </a:rPr>
              <a:t>ș</a:t>
            </a:r>
            <a:r>
              <a:rPr lang="en-US" sz="2000" dirty="0" err="1" smtClean="0">
                <a:latin typeface="PT Sans"/>
              </a:rPr>
              <a:t>i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executăm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smtClean="0">
                <a:latin typeface="PT Sans"/>
              </a:rPr>
              <a:t>un cod </a:t>
            </a:r>
            <a:r>
              <a:rPr lang="en-US" sz="2000" dirty="0" err="1" smtClean="0">
                <a:latin typeface="PT Sans"/>
              </a:rPr>
              <a:t>simplu</a:t>
            </a:r>
            <a:r>
              <a:rPr lang="en-US" sz="2000" dirty="0" smtClean="0">
                <a:latin typeface="PT Sans"/>
              </a:rPr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i="1" dirty="0" err="1" smtClean="0">
                <a:latin typeface="PT Sans"/>
              </a:rPr>
              <a:t>Deasemenea</a:t>
            </a:r>
            <a:r>
              <a:rPr lang="en-US" sz="2000" i="1" dirty="0" smtClean="0">
                <a:latin typeface="PT Sans"/>
              </a:rPr>
              <a:t>, </a:t>
            </a:r>
            <a:r>
              <a:rPr lang="en-US" sz="2000" i="1" dirty="0" err="1" smtClean="0">
                <a:latin typeface="PT Sans"/>
              </a:rPr>
              <a:t>vor</a:t>
            </a:r>
            <a:r>
              <a:rPr lang="en-US" sz="2000" i="1" dirty="0" smtClean="0">
                <a:latin typeface="PT Sans"/>
              </a:rPr>
              <a:t> fi </a:t>
            </a:r>
            <a:r>
              <a:rPr lang="en-US" sz="2000" i="1" dirty="0" err="1" smtClean="0">
                <a:latin typeface="PT Sans"/>
              </a:rPr>
              <a:t>instalate</a:t>
            </a:r>
            <a:r>
              <a:rPr lang="en-US" sz="2000" i="1" dirty="0" smtClean="0">
                <a:latin typeface="PT Sans"/>
              </a:rPr>
              <a:t>: </a:t>
            </a:r>
            <a:r>
              <a:rPr lang="en-US" sz="2000" b="1" i="1" dirty="0" smtClean="0">
                <a:latin typeface="PT Sans"/>
              </a:rPr>
              <a:t>IDLE</a:t>
            </a:r>
            <a:r>
              <a:rPr lang="en-US" sz="2000" i="1" dirty="0" smtClean="0">
                <a:latin typeface="PT Sans"/>
              </a:rPr>
              <a:t> (</a:t>
            </a:r>
            <a:r>
              <a:rPr lang="en-US" sz="2000" i="1" dirty="0" err="1">
                <a:latin typeface="PT Sans"/>
              </a:rPr>
              <a:t>mediul</a:t>
            </a:r>
            <a:r>
              <a:rPr lang="en-US" sz="2000" i="1" dirty="0">
                <a:latin typeface="PT Sans"/>
              </a:rPr>
              <a:t> de </a:t>
            </a:r>
            <a:r>
              <a:rPr lang="en-US" sz="2000" i="1" dirty="0" err="1">
                <a:latin typeface="PT Sans"/>
              </a:rPr>
              <a:t>dezvoltare</a:t>
            </a:r>
            <a:r>
              <a:rPr lang="en-US" sz="2000" i="1" dirty="0">
                <a:latin typeface="PT Sans"/>
              </a:rPr>
              <a:t> </a:t>
            </a:r>
            <a:r>
              <a:rPr lang="en-US" sz="2000" i="1" dirty="0" err="1">
                <a:latin typeface="PT Sans"/>
              </a:rPr>
              <a:t>integrat</a:t>
            </a:r>
            <a:r>
              <a:rPr lang="en-US" sz="2000" i="1" dirty="0">
                <a:latin typeface="PT Sans"/>
              </a:rPr>
              <a:t>), </a:t>
            </a:r>
            <a:br>
              <a:rPr lang="en-US" sz="2000" i="1" dirty="0">
                <a:latin typeface="PT Sans"/>
              </a:rPr>
            </a:br>
            <a:r>
              <a:rPr lang="en-US" sz="2000" b="1" i="1" dirty="0" smtClean="0">
                <a:latin typeface="PT Sans"/>
              </a:rPr>
              <a:t>pip</a:t>
            </a:r>
            <a:r>
              <a:rPr lang="en-US" sz="2000" i="1" dirty="0" smtClean="0">
                <a:latin typeface="PT Sans"/>
              </a:rPr>
              <a:t> </a:t>
            </a:r>
            <a:r>
              <a:rPr lang="en-US" sz="2000" i="1" dirty="0">
                <a:latin typeface="PT Sans"/>
              </a:rPr>
              <a:t>(manager de </a:t>
            </a:r>
            <a:r>
              <a:rPr lang="en-US" sz="2000" i="1" dirty="0" err="1">
                <a:latin typeface="PT Sans"/>
              </a:rPr>
              <a:t>pachete</a:t>
            </a:r>
            <a:r>
              <a:rPr lang="en-US" sz="2000" i="1" dirty="0">
                <a:latin typeface="PT Sans"/>
              </a:rPr>
              <a:t>), </a:t>
            </a:r>
            <a:r>
              <a:rPr lang="en-US" sz="2000" i="1" dirty="0" err="1">
                <a:latin typeface="PT Sans"/>
              </a:rPr>
              <a:t>documentaţia</a:t>
            </a:r>
            <a:r>
              <a:rPr lang="en-US" sz="2000" i="1" dirty="0">
                <a:latin typeface="PT Sans"/>
              </a:rPr>
              <a:t>,</a:t>
            </a:r>
            <a:r>
              <a:rPr lang="en-US" sz="2000" i="1" dirty="0" smtClean="0">
                <a:latin typeface="PT Sans"/>
              </a:rPr>
              <a:t> </a:t>
            </a:r>
            <a:r>
              <a:rPr lang="en-US" sz="2000" i="1" dirty="0" err="1" smtClean="0">
                <a:latin typeface="PT Sans"/>
              </a:rPr>
              <a:t>si</a:t>
            </a:r>
            <a:r>
              <a:rPr lang="en-US" sz="2000" i="1" dirty="0" smtClean="0">
                <a:latin typeface="PT Sans"/>
              </a:rPr>
              <a:t> </a:t>
            </a:r>
            <a:r>
              <a:rPr lang="en-US" sz="2000" i="1" dirty="0" err="1">
                <a:latin typeface="PT Sans"/>
              </a:rPr>
              <a:t>vor</a:t>
            </a:r>
            <a:r>
              <a:rPr lang="en-US" sz="2000" i="1" dirty="0">
                <a:latin typeface="PT Sans"/>
              </a:rPr>
              <a:t> </a:t>
            </a:r>
            <a:r>
              <a:rPr lang="en-US" sz="2000" i="1" dirty="0" smtClean="0">
                <a:latin typeface="PT Sans"/>
              </a:rPr>
              <a:t>fi create </a:t>
            </a:r>
            <a:r>
              <a:rPr lang="en-US" sz="2000" i="1" dirty="0" err="1" smtClean="0">
                <a:latin typeface="PT Sans"/>
              </a:rPr>
              <a:t>legaturile</a:t>
            </a:r>
            <a:r>
              <a:rPr lang="en-US" sz="2000" i="1" dirty="0" smtClean="0">
                <a:latin typeface="PT Sans"/>
              </a:rPr>
              <a:t/>
            </a:r>
            <a:br>
              <a:rPr lang="en-US" sz="2000" i="1" dirty="0" smtClean="0">
                <a:latin typeface="PT Sans"/>
              </a:rPr>
            </a:br>
            <a:r>
              <a:rPr lang="en-US" sz="2000" i="1" dirty="0" smtClean="0">
                <a:latin typeface="PT Sans"/>
              </a:rPr>
              <a:t>de </a:t>
            </a:r>
            <a:r>
              <a:rPr lang="en-US" sz="2000" i="1" dirty="0" err="1">
                <a:latin typeface="PT Sans"/>
              </a:rPr>
              <a:t>fișiere</a:t>
            </a:r>
            <a:r>
              <a:rPr lang="en-US" sz="2000" i="1" dirty="0">
                <a:latin typeface="PT Sans"/>
              </a:rPr>
              <a:t> care au </a:t>
            </a:r>
            <a:r>
              <a:rPr lang="en-US" sz="2000" i="1" dirty="0" err="1">
                <a:latin typeface="PT Sans"/>
              </a:rPr>
              <a:t>extensia</a:t>
            </a:r>
            <a:r>
              <a:rPr lang="en-US" sz="2000" i="1" dirty="0">
                <a:latin typeface="PT Sans"/>
              </a:rPr>
              <a:t> </a:t>
            </a:r>
            <a:r>
              <a:rPr lang="en-US" sz="2000" b="1" i="1" dirty="0">
                <a:latin typeface="PT Sans"/>
              </a:rPr>
              <a:t>.</a:t>
            </a:r>
            <a:r>
              <a:rPr lang="en-US" sz="2000" b="1" i="1" dirty="0" err="1">
                <a:latin typeface="PT Sans"/>
              </a:rPr>
              <a:t>py</a:t>
            </a:r>
            <a:r>
              <a:rPr lang="en-US" sz="2000" b="1" i="1" dirty="0">
                <a:latin typeface="PT Sans"/>
              </a:rPr>
              <a:t> </a:t>
            </a:r>
            <a:r>
              <a:rPr lang="en-US" sz="2000" i="1" dirty="0">
                <a:latin typeface="PT Sans"/>
              </a:rPr>
              <a:t>cu </a:t>
            </a:r>
            <a:r>
              <a:rPr lang="en-US" sz="2000" i="1" dirty="0" err="1">
                <a:latin typeface="PT Sans"/>
              </a:rPr>
              <a:t>interpretorul</a:t>
            </a:r>
            <a:r>
              <a:rPr lang="en-US" sz="2000" i="1" dirty="0">
                <a:latin typeface="PT Sans"/>
              </a:rPr>
              <a:t> </a:t>
            </a:r>
            <a:r>
              <a:rPr lang="en-US" sz="2000" b="1" i="1" dirty="0">
                <a:latin typeface="PT Sans"/>
              </a:rPr>
              <a:t>Python</a:t>
            </a:r>
            <a:r>
              <a:rPr lang="en-US" sz="2000" i="1" dirty="0">
                <a:latin typeface="PT Sans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20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84707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A53258-1F6C-4188-BFAD-B4B909AE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38300"/>
            <a:ext cx="7709452" cy="6858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PT Sans"/>
              </a:rPr>
              <a:t>M</a:t>
            </a:r>
            <a:r>
              <a:rPr lang="en-US" sz="3200" b="1" dirty="0" err="1" smtClean="0">
                <a:latin typeface="PT Sans"/>
              </a:rPr>
              <a:t>ediu</a:t>
            </a:r>
            <a:r>
              <a:rPr lang="en-US" sz="3200" b="1" dirty="0" smtClean="0">
                <a:latin typeface="PT Sans"/>
              </a:rPr>
              <a:t> </a:t>
            </a:r>
            <a:r>
              <a:rPr lang="en-US" sz="3200" b="1" dirty="0">
                <a:latin typeface="PT Sans"/>
              </a:rPr>
              <a:t>de </a:t>
            </a:r>
            <a:r>
              <a:rPr lang="en-US" sz="3200" b="1" dirty="0" err="1">
                <a:latin typeface="PT Sans"/>
              </a:rPr>
              <a:t>dezvoltare</a:t>
            </a:r>
            <a:r>
              <a:rPr lang="en-US" sz="3200" b="1" dirty="0">
                <a:latin typeface="PT Sans"/>
              </a:rPr>
              <a:t> </a:t>
            </a:r>
            <a:r>
              <a:rPr lang="en-US" sz="3200" b="1" dirty="0" smtClean="0">
                <a:latin typeface="PT Sans"/>
              </a:rPr>
              <a:t>Anaconda </a:t>
            </a:r>
            <a:r>
              <a:rPr lang="en-US" sz="3200" b="1" dirty="0" err="1" smtClean="0">
                <a:latin typeface="PT Sans"/>
              </a:rPr>
              <a:t>Jupyter</a:t>
            </a:r>
            <a:endParaRPr lang="fr-BE" sz="32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7B4BF9-8379-4C48-8D14-3507089EA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0" y="2470506"/>
            <a:ext cx="10700657" cy="42019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fr-BE" sz="1800" dirty="0" smtClean="0">
                <a:latin typeface="PT Sans"/>
              </a:rPr>
              <a:t>Anaconda </a:t>
            </a:r>
            <a:r>
              <a:rPr lang="fr-BE" sz="1800" dirty="0">
                <a:latin typeface="PT Sans"/>
              </a:rPr>
              <a:t>este o </a:t>
            </a:r>
            <a:r>
              <a:rPr lang="fr-BE" sz="1800" dirty="0" err="1">
                <a:latin typeface="PT Sans"/>
              </a:rPr>
              <a:t>distribuție</a:t>
            </a:r>
            <a:r>
              <a:rPr lang="fr-BE" sz="1800" dirty="0">
                <a:latin typeface="PT Sans"/>
              </a:rPr>
              <a:t> a </a:t>
            </a:r>
            <a:r>
              <a:rPr lang="fr-BE" sz="1800" dirty="0" err="1">
                <a:latin typeface="PT Sans"/>
              </a:rPr>
              <a:t>limbajelor</a:t>
            </a:r>
            <a:r>
              <a:rPr lang="fr-BE" sz="1800" dirty="0">
                <a:latin typeface="PT Sans"/>
              </a:rPr>
              <a:t> de </a:t>
            </a:r>
            <a:r>
              <a:rPr lang="fr-BE" sz="1800" dirty="0" err="1">
                <a:latin typeface="PT Sans"/>
              </a:rPr>
              <a:t>programare</a:t>
            </a:r>
            <a:r>
              <a:rPr lang="fr-BE" sz="1800" dirty="0">
                <a:latin typeface="PT Sans"/>
              </a:rPr>
              <a:t> Python </a:t>
            </a:r>
            <a:r>
              <a:rPr lang="fr-BE" sz="1800" dirty="0" err="1" smtClean="0">
                <a:latin typeface="PT Sans"/>
              </a:rPr>
              <a:t>pentru</a:t>
            </a:r>
            <a:r>
              <a:rPr lang="fr-BE" sz="1800" dirty="0" smtClean="0">
                <a:latin typeface="PT Sans"/>
              </a:rPr>
              <a:t> </a:t>
            </a:r>
            <a:r>
              <a:rPr lang="fr-BE" sz="1800" dirty="0">
                <a:latin typeface="PT Sans"/>
              </a:rPr>
              <a:t>calcul </a:t>
            </a:r>
            <a:r>
              <a:rPr lang="fr-BE" sz="1800" dirty="0" err="1" smtClean="0">
                <a:latin typeface="PT Sans"/>
              </a:rPr>
              <a:t>științific</a:t>
            </a:r>
            <a:r>
              <a:rPr lang="fr-BE" sz="1800" dirty="0" smtClean="0">
                <a:latin typeface="PT Sans"/>
              </a:rPr>
              <a:t>, care </a:t>
            </a:r>
            <a:r>
              <a:rPr lang="fr-BE" sz="1800" dirty="0">
                <a:latin typeface="PT Sans"/>
              </a:rPr>
              <a:t>are ca </a:t>
            </a:r>
            <a:r>
              <a:rPr lang="fr-BE" sz="1800" dirty="0" err="1">
                <a:latin typeface="PT Sans"/>
              </a:rPr>
              <a:t>scop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simplificarea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gestionării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și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implementării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 smtClean="0">
                <a:latin typeface="PT Sans"/>
              </a:rPr>
              <a:t>pachetelor</a:t>
            </a:r>
            <a:r>
              <a:rPr lang="fr-BE" sz="1800" dirty="0" smtClean="0">
                <a:latin typeface="PT Sans"/>
              </a:rPr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BE" sz="1800" dirty="0" err="1">
                <a:latin typeface="PT Sans"/>
              </a:rPr>
              <a:t>Distribuția</a:t>
            </a:r>
            <a:r>
              <a:rPr lang="fr-BE" sz="1800" dirty="0">
                <a:latin typeface="PT Sans"/>
              </a:rPr>
              <a:t> Anaconda vine </a:t>
            </a:r>
            <a:r>
              <a:rPr lang="fr-BE" sz="1800" dirty="0" err="1">
                <a:latin typeface="PT Sans"/>
              </a:rPr>
              <a:t>cu</a:t>
            </a:r>
            <a:r>
              <a:rPr lang="fr-BE" sz="1800" dirty="0">
                <a:latin typeface="PT Sans"/>
              </a:rPr>
              <a:t> peste 250 de </a:t>
            </a:r>
            <a:r>
              <a:rPr lang="fr-BE" sz="1800" dirty="0" err="1">
                <a:latin typeface="PT Sans"/>
              </a:rPr>
              <a:t>pachete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instalate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 smtClean="0">
                <a:latin typeface="PT Sans"/>
              </a:rPr>
              <a:t>automat</a:t>
            </a:r>
            <a:r>
              <a:rPr lang="fr-BE" sz="1800" dirty="0" smtClean="0">
                <a:latin typeface="PT Sans"/>
              </a:rPr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800" dirty="0">
                <a:latin typeface="PT Sans"/>
              </a:rPr>
              <a:t>Anaconda Navigator </a:t>
            </a:r>
            <a:r>
              <a:rPr lang="en-US" sz="1800" dirty="0" err="1">
                <a:latin typeface="PT Sans"/>
              </a:rPr>
              <a:t>este</a:t>
            </a:r>
            <a:r>
              <a:rPr lang="en-US" sz="1800" dirty="0">
                <a:latin typeface="PT Sans"/>
              </a:rPr>
              <a:t> o </a:t>
            </a:r>
            <a:r>
              <a:rPr lang="en-US" sz="1800" dirty="0" err="1">
                <a:latin typeface="PT Sans"/>
              </a:rPr>
              <a:t>interfață</a:t>
            </a:r>
            <a:r>
              <a:rPr lang="en-US" sz="1800" dirty="0">
                <a:latin typeface="PT Sans"/>
              </a:rPr>
              <a:t> </a:t>
            </a:r>
            <a:r>
              <a:rPr lang="en-US" sz="1800" dirty="0" err="1">
                <a:latin typeface="PT Sans"/>
              </a:rPr>
              <a:t>grafică</a:t>
            </a:r>
            <a:r>
              <a:rPr lang="en-US" sz="1800" dirty="0">
                <a:latin typeface="PT Sans"/>
              </a:rPr>
              <a:t> de </a:t>
            </a:r>
            <a:r>
              <a:rPr lang="en-US" sz="1800" dirty="0" err="1">
                <a:latin typeface="PT Sans"/>
              </a:rPr>
              <a:t>utilizator</a:t>
            </a:r>
            <a:r>
              <a:rPr lang="en-US" sz="1800" dirty="0">
                <a:latin typeface="PT Sans"/>
              </a:rPr>
              <a:t> desktop (GUI) </a:t>
            </a:r>
            <a:r>
              <a:rPr lang="en-US" sz="1800" dirty="0" err="1">
                <a:latin typeface="PT Sans"/>
              </a:rPr>
              <a:t>inclusă</a:t>
            </a:r>
            <a:r>
              <a:rPr lang="en-US" sz="1800" dirty="0">
                <a:latin typeface="PT Sans"/>
              </a:rPr>
              <a:t> </a:t>
            </a:r>
            <a:r>
              <a:rPr lang="en-US" sz="1800" dirty="0" err="1">
                <a:latin typeface="PT Sans"/>
              </a:rPr>
              <a:t>în</a:t>
            </a:r>
            <a:r>
              <a:rPr lang="en-US" sz="1800" dirty="0">
                <a:latin typeface="PT Sans"/>
              </a:rPr>
              <a:t> </a:t>
            </a:r>
            <a:r>
              <a:rPr lang="en-US" sz="1800" dirty="0" err="1">
                <a:latin typeface="PT Sans"/>
              </a:rPr>
              <a:t>distribuția</a:t>
            </a:r>
            <a:r>
              <a:rPr lang="en-US" sz="1800" dirty="0">
                <a:latin typeface="PT Sans"/>
              </a:rPr>
              <a:t> </a:t>
            </a:r>
            <a:r>
              <a:rPr lang="en-US" sz="1800" dirty="0" smtClean="0">
                <a:latin typeface="PT Sans"/>
              </a:rPr>
              <a:t>Anaconda.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err="1" smtClean="0">
                <a:latin typeface="PT Sans"/>
              </a:rPr>
              <a:t>Aplicatiile</a:t>
            </a:r>
            <a:r>
              <a:rPr lang="en-US" sz="1800" dirty="0" smtClean="0">
                <a:latin typeface="PT Sans"/>
              </a:rPr>
              <a:t> </a:t>
            </a:r>
            <a:r>
              <a:rPr lang="en-US" sz="1800" dirty="0" err="1">
                <a:latin typeface="PT Sans"/>
              </a:rPr>
              <a:t>utilie</a:t>
            </a:r>
            <a:r>
              <a:rPr lang="en-US" sz="1800" dirty="0">
                <a:latin typeface="PT Sans"/>
              </a:rPr>
              <a:t> </a:t>
            </a:r>
            <a:r>
              <a:rPr lang="en-US" sz="1800" dirty="0" err="1">
                <a:latin typeface="PT Sans"/>
              </a:rPr>
              <a:t>disponibile</a:t>
            </a:r>
            <a:r>
              <a:rPr lang="en-US" sz="1800" dirty="0">
                <a:latin typeface="PT Sans"/>
              </a:rPr>
              <a:t> </a:t>
            </a:r>
            <a:r>
              <a:rPr lang="en-US" sz="1800" dirty="0" err="1">
                <a:latin typeface="PT Sans"/>
              </a:rPr>
              <a:t>în</a:t>
            </a:r>
            <a:r>
              <a:rPr lang="en-US" sz="1800" dirty="0">
                <a:latin typeface="PT Sans"/>
              </a:rPr>
              <a:t> mod implicit </a:t>
            </a:r>
            <a:r>
              <a:rPr lang="en-US" sz="1800" dirty="0" err="1">
                <a:latin typeface="PT Sans"/>
              </a:rPr>
              <a:t>în</a:t>
            </a:r>
            <a:r>
              <a:rPr lang="en-US" sz="1800" dirty="0">
                <a:latin typeface="PT Sans"/>
              </a:rPr>
              <a:t> Navigator: 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800" dirty="0" err="1">
                <a:latin typeface="PT Sans"/>
              </a:rPr>
              <a:t>JupyterLab</a:t>
            </a:r>
            <a:endParaRPr lang="en-US" sz="1800" dirty="0">
              <a:latin typeface="PT Sans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800" dirty="0">
                <a:latin typeface="PT Sans"/>
              </a:rPr>
              <a:t>Notebook </a:t>
            </a:r>
            <a:r>
              <a:rPr lang="en-US" sz="1800" dirty="0" err="1">
                <a:latin typeface="PT Sans"/>
              </a:rPr>
              <a:t>Jupyter</a:t>
            </a:r>
            <a:endParaRPr lang="en-US" sz="1800" dirty="0">
              <a:latin typeface="PT Sans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800" dirty="0" err="1">
                <a:latin typeface="PT Sans"/>
              </a:rPr>
              <a:t>Spyder</a:t>
            </a:r>
            <a:endParaRPr lang="en-US" sz="1800" dirty="0">
              <a:latin typeface="PT Sans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1800" dirty="0">
                <a:latin typeface="PT Sans"/>
              </a:rPr>
              <a:t>… </a:t>
            </a:r>
            <a:r>
              <a:rPr lang="en-US" sz="1800" dirty="0" err="1">
                <a:latin typeface="PT Sans"/>
              </a:rPr>
              <a:t>e.t.c</a:t>
            </a:r>
            <a:endParaRPr lang="en-US" sz="1800" dirty="0">
              <a:latin typeface="PT Sans"/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en-US" sz="1800" dirty="0" smtClean="0">
              <a:latin typeface="PT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325" y="4697285"/>
            <a:ext cx="5419715" cy="19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18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A7F254-9079-468C-93FD-99887D23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550" y="430659"/>
            <a:ext cx="8596668" cy="723900"/>
          </a:xfrm>
        </p:spPr>
        <p:txBody>
          <a:bodyPr>
            <a:normAutofit/>
          </a:bodyPr>
          <a:lstStyle/>
          <a:p>
            <a:r>
              <a:rPr lang="fr-BE" sz="3000" b="1" dirty="0" err="1" smtClean="0">
                <a:latin typeface="PT Sans"/>
              </a:rPr>
              <a:t>Mediu</a:t>
            </a:r>
            <a:r>
              <a:rPr lang="fr-BE" sz="3000" b="1" dirty="0" smtClean="0">
                <a:latin typeface="PT Sans"/>
              </a:rPr>
              <a:t> de </a:t>
            </a:r>
            <a:r>
              <a:rPr lang="fr-BE" sz="3000" b="1" dirty="0" err="1" smtClean="0">
                <a:latin typeface="PT Sans"/>
              </a:rPr>
              <a:t>dezvoltare</a:t>
            </a:r>
            <a:r>
              <a:rPr lang="fr-BE" sz="3000" b="1" dirty="0" smtClean="0">
                <a:latin typeface="PT Sans"/>
              </a:rPr>
              <a:t> online (</a:t>
            </a:r>
            <a:r>
              <a:rPr lang="fr-BE" sz="3000" b="1" dirty="0" err="1" smtClean="0">
                <a:latin typeface="PT Sans"/>
              </a:rPr>
              <a:t>OnlineGDB</a:t>
            </a:r>
            <a:r>
              <a:rPr lang="fr-BE" sz="3000" b="1" dirty="0" smtClean="0">
                <a:latin typeface="PT Sans"/>
              </a:rPr>
              <a:t>)</a:t>
            </a:r>
            <a:endParaRPr lang="fr-BE" sz="3000" b="1" dirty="0">
              <a:latin typeface="PT San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71896"/>
            <a:ext cx="10515600" cy="4093028"/>
          </a:xfrm>
        </p:spPr>
        <p:txBody>
          <a:bodyPr/>
          <a:lstStyle/>
          <a:p>
            <a:r>
              <a:rPr lang="en-US" dirty="0" smtClean="0">
                <a:hlinkClick r:id="rId5"/>
              </a:rPr>
              <a:t>https://www.onlinegdb.com/online_python_compiler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345" y="2387821"/>
            <a:ext cx="83439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1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71801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 smtClean="0"/>
              <a:t>Conținutul</a:t>
            </a:r>
            <a:r>
              <a:rPr lang="en-US" dirty="0" smtClean="0"/>
              <a:t> </a:t>
            </a:r>
            <a:r>
              <a:rPr lang="en-US" dirty="0" err="1" smtClean="0"/>
              <a:t>prelegerii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6806" y="2371704"/>
            <a:ext cx="9359071" cy="4178386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PT Sans"/>
              </a:rPr>
              <a:t>Noțiuni</a:t>
            </a:r>
            <a:r>
              <a:rPr lang="en-US" b="1" dirty="0">
                <a:latin typeface="PT Sans"/>
              </a:rPr>
              <a:t> </a:t>
            </a:r>
            <a:r>
              <a:rPr lang="en-US" b="1" dirty="0" err="1" smtClean="0">
                <a:latin typeface="PT Sans"/>
              </a:rPr>
              <a:t>generale</a:t>
            </a:r>
            <a:endParaRPr lang="en-US" b="1" dirty="0" smtClean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PT Sans"/>
              </a:rPr>
              <a:t>Algoritmi</a:t>
            </a:r>
            <a:endParaRPr lang="en-US" b="1" dirty="0" smtClean="0">
              <a:latin typeface="PT Sans"/>
            </a:endParaRPr>
          </a:p>
          <a:p>
            <a:pPr lvl="0"/>
            <a:r>
              <a:rPr lang="en-US" dirty="0">
                <a:latin typeface="PT Sans"/>
              </a:rPr>
              <a:t> </a:t>
            </a:r>
            <a:r>
              <a:rPr lang="en-US" dirty="0" smtClean="0">
                <a:latin typeface="PT Sans"/>
              </a:rPr>
              <a:t>            </a:t>
            </a:r>
            <a:r>
              <a:rPr lang="en-US" dirty="0" err="1" smtClean="0">
                <a:latin typeface="PT Sans"/>
              </a:rPr>
              <a:t>Difini</a:t>
            </a:r>
            <a:r>
              <a:rPr lang="en-US" dirty="0" err="1">
                <a:latin typeface="PT Sans"/>
              </a:rPr>
              <a:t>ț</a:t>
            </a:r>
            <a:r>
              <a:rPr lang="en-US" dirty="0" err="1" smtClean="0">
                <a:latin typeface="PT Sans"/>
              </a:rPr>
              <a:t>ii</a:t>
            </a:r>
            <a:r>
              <a:rPr lang="en-US" dirty="0" smtClean="0">
                <a:latin typeface="PT Sans"/>
              </a:rPr>
              <a:t>; </a:t>
            </a:r>
            <a:r>
              <a:rPr lang="en-US" dirty="0" err="1" smtClean="0">
                <a:latin typeface="PT Sans"/>
              </a:rPr>
              <a:t>Caracteristici</a:t>
            </a:r>
            <a:endParaRPr lang="en-US" dirty="0" smtClean="0">
              <a:latin typeface="PT Sans"/>
            </a:endParaRPr>
          </a:p>
          <a:p>
            <a:pPr lvl="0"/>
            <a:r>
              <a:rPr lang="en-US" dirty="0">
                <a:latin typeface="PT Sans"/>
              </a:rPr>
              <a:t> </a:t>
            </a:r>
            <a:r>
              <a:rPr lang="en-US" dirty="0" smtClean="0">
                <a:latin typeface="PT Sans"/>
              </a:rPr>
              <a:t>            </a:t>
            </a:r>
            <a:r>
              <a:rPr lang="en-US" dirty="0" err="1" smtClean="0">
                <a:latin typeface="PT Sans"/>
              </a:rPr>
              <a:t>Moduri</a:t>
            </a:r>
            <a:r>
              <a:rPr lang="en-US" dirty="0" smtClean="0">
                <a:latin typeface="PT Sans"/>
              </a:rPr>
              <a:t> de </a:t>
            </a:r>
            <a:r>
              <a:rPr lang="en-US" dirty="0" err="1" smtClean="0">
                <a:latin typeface="PT Sans"/>
              </a:rPr>
              <a:t>exprimare</a:t>
            </a:r>
            <a:endParaRPr lang="en-US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PT Sans"/>
              </a:rPr>
              <a:t>Limbajul</a:t>
            </a:r>
            <a:r>
              <a:rPr lang="en-US" b="1" dirty="0" smtClean="0">
                <a:latin typeface="PT Sans"/>
              </a:rPr>
              <a:t> Python </a:t>
            </a:r>
          </a:p>
          <a:p>
            <a:pPr lvl="0"/>
            <a:r>
              <a:rPr lang="en-US" dirty="0" smtClean="0">
                <a:latin typeface="PT Sans"/>
              </a:rPr>
              <a:t>             </a:t>
            </a:r>
            <a:r>
              <a:rPr lang="en-US" dirty="0" err="1" smtClean="0">
                <a:latin typeface="PT Sans"/>
              </a:rPr>
              <a:t>Scurt</a:t>
            </a:r>
            <a:r>
              <a:rPr lang="en-US" dirty="0" smtClean="0">
                <a:latin typeface="PT Sans"/>
              </a:rPr>
              <a:t> </a:t>
            </a:r>
            <a:r>
              <a:rPr lang="en-US" dirty="0" err="1" smtClean="0">
                <a:latin typeface="PT Sans"/>
              </a:rPr>
              <a:t>istoric</a:t>
            </a:r>
            <a:endParaRPr lang="en-US" dirty="0" smtClean="0">
              <a:latin typeface="PT Sans"/>
            </a:endParaRPr>
          </a:p>
          <a:p>
            <a:pPr lvl="0"/>
            <a:r>
              <a:rPr lang="en-US" dirty="0">
                <a:latin typeface="PT Sans"/>
              </a:rPr>
              <a:t> </a:t>
            </a:r>
            <a:r>
              <a:rPr lang="en-US" dirty="0" smtClean="0">
                <a:latin typeface="PT Sans"/>
              </a:rPr>
              <a:t>            </a:t>
            </a:r>
            <a:r>
              <a:rPr lang="en-US" dirty="0" err="1" smtClean="0">
                <a:latin typeface="PT Sans"/>
              </a:rPr>
              <a:t>Instalarea</a:t>
            </a:r>
            <a:r>
              <a:rPr lang="en-US" dirty="0" smtClean="0">
                <a:latin typeface="PT Sans"/>
              </a:rPr>
              <a:t> Python; </a:t>
            </a:r>
            <a:r>
              <a:rPr lang="en-US" dirty="0" err="1" smtClean="0">
                <a:latin typeface="PT Sans"/>
              </a:rPr>
              <a:t>Mediul</a:t>
            </a:r>
            <a:r>
              <a:rPr lang="en-US" dirty="0" smtClean="0">
                <a:latin typeface="PT Sans"/>
              </a:rPr>
              <a:t> de </a:t>
            </a:r>
            <a:r>
              <a:rPr lang="en-US" dirty="0" err="1" smtClean="0">
                <a:latin typeface="PT Sans"/>
              </a:rPr>
              <a:t>dezvoltare</a:t>
            </a:r>
            <a:r>
              <a:rPr lang="en-US" dirty="0" smtClean="0">
                <a:latin typeface="PT Sans"/>
              </a:rPr>
              <a:t> IDLE, Anaconda </a:t>
            </a:r>
            <a:r>
              <a:rPr lang="en-US" dirty="0" err="1" smtClean="0">
                <a:latin typeface="PT Sans"/>
              </a:rPr>
              <a:t>Jupyter</a:t>
            </a:r>
            <a:endParaRPr lang="en-US" dirty="0" smtClean="0">
              <a:latin typeface="PT Sans"/>
            </a:endParaRPr>
          </a:p>
          <a:p>
            <a:pPr lvl="0"/>
            <a:r>
              <a:rPr lang="en-US" dirty="0">
                <a:latin typeface="PT Sans"/>
              </a:rPr>
              <a:t>	</a:t>
            </a:r>
            <a:r>
              <a:rPr lang="en-US" dirty="0" err="1" smtClean="0">
                <a:latin typeface="PT Sans"/>
              </a:rPr>
              <a:t>Rularea</a:t>
            </a:r>
            <a:r>
              <a:rPr lang="en-US" dirty="0" smtClean="0">
                <a:latin typeface="PT Sans"/>
              </a:rPr>
              <a:t> </a:t>
            </a:r>
            <a:r>
              <a:rPr lang="en-US" dirty="0" err="1">
                <a:latin typeface="PT Sans"/>
              </a:rPr>
              <a:t>unui</a:t>
            </a:r>
            <a:r>
              <a:rPr lang="en-US" dirty="0">
                <a:latin typeface="PT Sans"/>
              </a:rPr>
              <a:t> </a:t>
            </a:r>
            <a:r>
              <a:rPr lang="en-US" dirty="0" smtClean="0">
                <a:latin typeface="PT Sans"/>
              </a:rPr>
              <a:t>program</a:t>
            </a:r>
          </a:p>
          <a:p>
            <a:pPr lvl="0"/>
            <a:r>
              <a:rPr lang="en-US" dirty="0" smtClean="0">
                <a:latin typeface="PT Sans"/>
              </a:rPr>
              <a:t>             </a:t>
            </a:r>
            <a:r>
              <a:rPr lang="en-US" dirty="0" err="1" smtClean="0">
                <a:latin typeface="PT Sans"/>
              </a:rPr>
              <a:t>Elementele</a:t>
            </a:r>
            <a:r>
              <a:rPr lang="en-US" dirty="0" smtClean="0">
                <a:latin typeface="PT Sans"/>
              </a:rPr>
              <a:t> de </a:t>
            </a:r>
            <a:r>
              <a:rPr lang="en-US" dirty="0" err="1" smtClean="0">
                <a:latin typeface="PT Sans"/>
              </a:rPr>
              <a:t>baz</a:t>
            </a:r>
            <a:r>
              <a:rPr lang="ro-RO" dirty="0" smtClean="0"/>
              <a:t>ă</a:t>
            </a:r>
            <a:endParaRPr lang="en-US" dirty="0" smtClean="0"/>
          </a:p>
          <a:p>
            <a:pPr lvl="0"/>
            <a:r>
              <a:rPr lang="en-US" dirty="0" smtClean="0">
                <a:latin typeface="PT Sans"/>
              </a:rPr>
              <a:t>	</a:t>
            </a:r>
            <a:r>
              <a:rPr lang="en-US" dirty="0" err="1" smtClean="0">
                <a:latin typeface="PT Sans"/>
              </a:rPr>
              <a:t>Cuvinte</a:t>
            </a:r>
            <a:r>
              <a:rPr lang="en-US" dirty="0" smtClean="0">
                <a:latin typeface="PT Sans"/>
              </a:rPr>
              <a:t> </a:t>
            </a:r>
            <a:r>
              <a:rPr lang="en-US" dirty="0" err="1" smtClean="0">
                <a:latin typeface="PT Sans"/>
              </a:rPr>
              <a:t>rezervate</a:t>
            </a:r>
            <a:r>
              <a:rPr lang="en-US" dirty="0" smtClean="0">
                <a:latin typeface="PT Sans"/>
              </a:rPr>
              <a:t> </a:t>
            </a:r>
            <a:r>
              <a:rPr lang="en-US" dirty="0" err="1" smtClean="0">
                <a:latin typeface="PT Sans"/>
              </a:rPr>
              <a:t>în</a:t>
            </a:r>
            <a:r>
              <a:rPr lang="en-US" dirty="0" smtClean="0">
                <a:latin typeface="PT Sans"/>
              </a:rPr>
              <a:t> Python</a:t>
            </a:r>
          </a:p>
          <a:p>
            <a:pPr lvl="0"/>
            <a:r>
              <a:rPr lang="en-US" dirty="0" smtClean="0">
                <a:latin typeface="PT Sans"/>
              </a:rPr>
              <a:t>             </a:t>
            </a:r>
            <a:endParaRPr lang="en-US" b="1" dirty="0" smtClean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b="1" dirty="0" smtClean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965" y="2308445"/>
            <a:ext cx="4572000" cy="1085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A7F254-9079-468C-93FD-99887D23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84545"/>
            <a:ext cx="8596668" cy="723900"/>
          </a:xfrm>
        </p:spPr>
        <p:txBody>
          <a:bodyPr>
            <a:normAutofit/>
          </a:bodyPr>
          <a:lstStyle/>
          <a:p>
            <a:r>
              <a:rPr lang="fr-BE" sz="3000" b="1" dirty="0" err="1">
                <a:latin typeface="PT Sans"/>
              </a:rPr>
              <a:t>Elemente</a:t>
            </a:r>
            <a:r>
              <a:rPr lang="fr-BE" sz="3000" b="1" dirty="0">
                <a:latin typeface="PT Sans"/>
              </a:rPr>
              <a:t> de </a:t>
            </a:r>
            <a:r>
              <a:rPr lang="fr-BE" sz="3000" b="1" dirty="0" err="1">
                <a:latin typeface="PT Sans"/>
              </a:rPr>
              <a:t>bază</a:t>
            </a:r>
            <a:r>
              <a:rPr lang="fr-BE" sz="3000" b="1" dirty="0">
                <a:latin typeface="PT Sans"/>
              </a:rPr>
              <a:t> ale </a:t>
            </a:r>
            <a:r>
              <a:rPr lang="fr-BE" sz="3000" b="1" dirty="0" err="1">
                <a:latin typeface="PT Sans"/>
              </a:rPr>
              <a:t>unui</a:t>
            </a:r>
            <a:r>
              <a:rPr lang="fr-BE" sz="3000" b="1" dirty="0">
                <a:latin typeface="PT Sans"/>
              </a:rPr>
              <a:t> program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705EE4-2195-4772-96CD-17D84B89E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808544"/>
            <a:ext cx="8744863" cy="2698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i="1" u="sng" dirty="0" err="1" smtClean="0">
                <a:latin typeface="PT Sans"/>
              </a:rPr>
              <a:t>Comentarii</a:t>
            </a:r>
            <a:endParaRPr lang="fr-BE" sz="2000" i="1" u="sng" dirty="0">
              <a:latin typeface="PT Sans"/>
            </a:endParaRPr>
          </a:p>
          <a:p>
            <a:pPr marL="0" indent="0">
              <a:buNone/>
            </a:pPr>
            <a:r>
              <a:rPr lang="fr-BE" sz="2000" dirty="0">
                <a:latin typeface="PT Sans"/>
              </a:rPr>
              <a:t>• </a:t>
            </a:r>
            <a:r>
              <a:rPr lang="fr-BE" sz="2000" dirty="0" err="1">
                <a:latin typeface="PT Sans"/>
              </a:rPr>
              <a:t>încep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cu</a:t>
            </a:r>
            <a:r>
              <a:rPr lang="fr-BE" sz="2000" dirty="0">
                <a:latin typeface="PT Sans"/>
              </a:rPr>
              <a:t> # </a:t>
            </a:r>
            <a:r>
              <a:rPr lang="fr-BE" sz="2000" dirty="0" err="1">
                <a:latin typeface="PT Sans"/>
              </a:rPr>
              <a:t>și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țin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smtClean="0">
                <a:latin typeface="PT Sans"/>
              </a:rPr>
              <a:t>p</a:t>
            </a:r>
            <a:r>
              <a:rPr lang="it-IT" sz="2000" dirty="0">
                <a:latin typeface="PT Sans"/>
              </a:rPr>
              <a:t>î</a:t>
            </a:r>
            <a:r>
              <a:rPr lang="fr-BE" sz="2000" dirty="0" err="1" smtClean="0">
                <a:latin typeface="PT Sans"/>
              </a:rPr>
              <a:t>nă</a:t>
            </a:r>
            <a:r>
              <a:rPr lang="fr-BE" sz="2000" dirty="0" smtClean="0">
                <a:latin typeface="PT Sans"/>
              </a:rPr>
              <a:t> </a:t>
            </a:r>
            <a:r>
              <a:rPr lang="fr-BE" sz="2000" dirty="0">
                <a:latin typeface="PT Sans"/>
              </a:rPr>
              <a:t>la </a:t>
            </a:r>
            <a:r>
              <a:rPr lang="fr-BE" sz="2000" dirty="0" err="1">
                <a:latin typeface="PT Sans"/>
              </a:rPr>
              <a:t>sfârșitul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liniei</a:t>
            </a:r>
            <a:endParaRPr lang="fr-BE" sz="2000" dirty="0">
              <a:latin typeface="PT Sans"/>
            </a:endParaRPr>
          </a:p>
          <a:p>
            <a:pPr marL="0" indent="0">
              <a:buNone/>
            </a:pPr>
            <a:r>
              <a:rPr lang="fr-BE" sz="2000" dirty="0">
                <a:latin typeface="PT Sans"/>
              </a:rPr>
              <a:t>• </a:t>
            </a:r>
            <a:r>
              <a:rPr lang="fr-BE" sz="2000" dirty="0" err="1">
                <a:latin typeface="PT Sans"/>
              </a:rPr>
              <a:t>încep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cu</a:t>
            </a:r>
            <a:r>
              <a:rPr lang="fr-BE" sz="2000" dirty="0">
                <a:latin typeface="PT Sans"/>
              </a:rPr>
              <a:t> ’’’ </a:t>
            </a:r>
            <a:r>
              <a:rPr lang="fr-BE" sz="2000" dirty="0" err="1">
                <a:latin typeface="PT Sans"/>
              </a:rPr>
              <a:t>și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țin</a:t>
            </a:r>
            <a:r>
              <a:rPr lang="fr-BE" sz="2000" dirty="0">
                <a:latin typeface="PT Sans"/>
              </a:rPr>
              <a:t> mai </a:t>
            </a:r>
            <a:r>
              <a:rPr lang="fr-BE" sz="2000" dirty="0" err="1">
                <a:latin typeface="PT Sans"/>
              </a:rPr>
              <a:t>multe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rânduri</a:t>
            </a:r>
            <a:r>
              <a:rPr lang="fr-BE" sz="2000" dirty="0">
                <a:latin typeface="PT Sans"/>
              </a:rPr>
              <a:t>, </a:t>
            </a:r>
            <a:r>
              <a:rPr lang="fr-BE" sz="2000" dirty="0" err="1">
                <a:latin typeface="PT Sans"/>
              </a:rPr>
              <a:t>până</a:t>
            </a:r>
            <a:r>
              <a:rPr lang="fr-BE" sz="2000" dirty="0">
                <a:latin typeface="PT Sans"/>
              </a:rPr>
              <a:t> la un </a:t>
            </a:r>
            <a:r>
              <a:rPr lang="fr-BE" sz="2000" dirty="0" err="1">
                <a:latin typeface="PT Sans"/>
              </a:rPr>
              <a:t>nou</a:t>
            </a:r>
            <a:r>
              <a:rPr lang="fr-BE" sz="2000" dirty="0">
                <a:latin typeface="PT Sans"/>
              </a:rPr>
              <a:t> ’’’</a:t>
            </a:r>
          </a:p>
          <a:p>
            <a:pPr marL="0" indent="0">
              <a:buNone/>
            </a:pPr>
            <a:r>
              <a:rPr lang="fr-BE" sz="2000" i="1" u="sng" dirty="0" err="1">
                <a:latin typeface="PT Sans"/>
              </a:rPr>
              <a:t>Identificatori</a:t>
            </a:r>
            <a:r>
              <a:rPr lang="fr-BE" sz="2000" dirty="0">
                <a:latin typeface="PT Sans"/>
              </a:rPr>
              <a:t>: </a:t>
            </a:r>
            <a:r>
              <a:rPr lang="fr-BE" sz="2000" dirty="0" err="1">
                <a:latin typeface="PT Sans"/>
              </a:rPr>
              <a:t>secvențe</a:t>
            </a:r>
            <a:r>
              <a:rPr lang="fr-BE" sz="2000" dirty="0">
                <a:latin typeface="PT Sans"/>
              </a:rPr>
              <a:t> de </a:t>
            </a:r>
            <a:r>
              <a:rPr lang="fr-BE" sz="2000" dirty="0" err="1">
                <a:latin typeface="PT Sans"/>
              </a:rPr>
              <a:t>caractere</a:t>
            </a:r>
            <a:r>
              <a:rPr lang="fr-BE" sz="2000" dirty="0">
                <a:latin typeface="PT Sans"/>
              </a:rPr>
              <a:t> (</a:t>
            </a:r>
            <a:r>
              <a:rPr lang="fr-BE" sz="2000" dirty="0" err="1">
                <a:latin typeface="PT Sans"/>
              </a:rPr>
              <a:t>litere</a:t>
            </a:r>
            <a:r>
              <a:rPr lang="fr-BE" sz="2000" dirty="0">
                <a:latin typeface="PT Sans"/>
              </a:rPr>
              <a:t>, </a:t>
            </a:r>
            <a:r>
              <a:rPr lang="fr-BE" sz="2000" dirty="0" err="1">
                <a:latin typeface="PT Sans"/>
              </a:rPr>
              <a:t>cifre</a:t>
            </a:r>
            <a:r>
              <a:rPr lang="fr-BE" sz="2000" dirty="0">
                <a:latin typeface="PT Sans"/>
              </a:rPr>
              <a:t>, _) care </a:t>
            </a:r>
            <a:r>
              <a:rPr lang="fr-BE" sz="2000" dirty="0" err="1">
                <a:latin typeface="PT Sans"/>
              </a:rPr>
              <a:t>încep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cu</a:t>
            </a:r>
            <a:r>
              <a:rPr lang="fr-BE" sz="2000" dirty="0">
                <a:latin typeface="PT Sans"/>
              </a:rPr>
              <a:t> o </a:t>
            </a:r>
            <a:r>
              <a:rPr lang="fr-BE" sz="2000" dirty="0" err="1">
                <a:latin typeface="PT Sans"/>
              </a:rPr>
              <a:t>literă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sau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cu</a:t>
            </a:r>
            <a:r>
              <a:rPr lang="fr-BE" sz="2000" dirty="0">
                <a:latin typeface="PT Sans"/>
              </a:rPr>
              <a:t> _</a:t>
            </a:r>
          </a:p>
          <a:p>
            <a:pPr marL="0" indent="0">
              <a:buNone/>
            </a:pPr>
            <a:r>
              <a:rPr lang="fr-BE" sz="2000" i="1" u="sng" dirty="0" err="1">
                <a:latin typeface="PT Sans"/>
              </a:rPr>
              <a:t>Literali</a:t>
            </a:r>
            <a:r>
              <a:rPr lang="fr-BE" sz="2000" dirty="0">
                <a:latin typeface="PT Sans"/>
              </a:rPr>
              <a:t>: </a:t>
            </a:r>
            <a:r>
              <a:rPr lang="fr-BE" sz="2000" dirty="0" err="1">
                <a:latin typeface="PT Sans"/>
              </a:rPr>
              <a:t>notații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pentru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valorile</a:t>
            </a:r>
            <a:r>
              <a:rPr lang="fr-BE" sz="2000" dirty="0">
                <a:latin typeface="PT Sans"/>
              </a:rPr>
              <a:t> constante </a:t>
            </a:r>
            <a:r>
              <a:rPr lang="fr-BE" sz="2000" dirty="0" err="1">
                <a:latin typeface="PT Sans"/>
              </a:rPr>
              <a:t>sau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pentru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tipuri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definite</a:t>
            </a:r>
            <a:r>
              <a:rPr lang="fr-BE" sz="2000" dirty="0">
                <a:latin typeface="PT Sans"/>
              </a:rPr>
              <a:t> de </a:t>
            </a:r>
            <a:r>
              <a:rPr lang="fr-BE" sz="2000" dirty="0" err="1">
                <a:latin typeface="PT Sans"/>
              </a:rPr>
              <a:t>utilizator</a:t>
            </a:r>
            <a:endParaRPr lang="fr-BE" sz="2000" dirty="0">
              <a:latin typeface="PT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08" y="2202427"/>
            <a:ext cx="6160788" cy="14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04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8E7FB1-C1F9-458D-B981-616C173B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38300"/>
            <a:ext cx="10515600" cy="708932"/>
          </a:xfrm>
        </p:spPr>
        <p:txBody>
          <a:bodyPr>
            <a:normAutofit/>
          </a:bodyPr>
          <a:lstStyle/>
          <a:p>
            <a:r>
              <a:rPr lang="fr-BE" sz="3000" b="1" dirty="0" smtClean="0">
                <a:latin typeface="PT Sans"/>
              </a:rPr>
              <a:t>Exemple de </a:t>
            </a:r>
            <a:r>
              <a:rPr lang="fr-BE" sz="3000" b="1" dirty="0" err="1">
                <a:latin typeface="PT Sans"/>
              </a:rPr>
              <a:t>c</a:t>
            </a:r>
            <a:r>
              <a:rPr lang="fr-BE" sz="3000" b="1" dirty="0" err="1" smtClean="0">
                <a:latin typeface="PT Sans"/>
              </a:rPr>
              <a:t>omentarii</a:t>
            </a:r>
            <a:endParaRPr lang="fr-BE" sz="3000" b="1" dirty="0">
              <a:latin typeface="PT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CE3460-A8A5-4B18-8D7F-B497A97D8905}"/>
              </a:ext>
            </a:extLst>
          </p:cNvPr>
          <p:cNvSpPr/>
          <p:nvPr/>
        </p:nvSpPr>
        <p:spPr>
          <a:xfrm>
            <a:off x="643292" y="2382881"/>
            <a:ext cx="8791575" cy="1152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fr-BE" sz="2000" dirty="0">
              <a:latin typeface="PT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347232"/>
            <a:ext cx="6080857" cy="3572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043" y="2384131"/>
            <a:ext cx="4739232" cy="9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78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40763"/>
            <a:ext cx="10515600" cy="650875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latin typeface="PT Sans"/>
              </a:rPr>
              <a:t>Indentarea</a:t>
            </a:r>
            <a:endParaRPr lang="en-US" sz="3000" b="1" dirty="0">
              <a:latin typeface="PT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274823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PT Sans"/>
              </a:rPr>
              <a:t>Indentarea</a:t>
            </a:r>
            <a:r>
              <a:rPr lang="en-US" sz="2000" dirty="0" smtClean="0">
                <a:solidFill>
                  <a:srgbClr val="FF0000"/>
                </a:solidFill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reprezintă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plasarea</a:t>
            </a:r>
            <a:r>
              <a:rPr lang="en-US" sz="2000" dirty="0">
                <a:latin typeface="PT Sans"/>
              </a:rPr>
              <a:t>/</a:t>
            </a:r>
            <a:r>
              <a:rPr lang="en-US" sz="2000" dirty="0" err="1">
                <a:latin typeface="PT Sans"/>
              </a:rPr>
              <a:t>alinierea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liniilor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unui</a:t>
            </a:r>
            <a:r>
              <a:rPr lang="en-US" sz="2000" dirty="0">
                <a:latin typeface="PT Sans"/>
              </a:rPr>
              <a:t> program, </a:t>
            </a:r>
            <a:r>
              <a:rPr lang="en-US" sz="2000" dirty="0" err="1">
                <a:latin typeface="PT Sans"/>
              </a:rPr>
              <a:t>astfel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înc</a:t>
            </a:r>
            <a:r>
              <a:rPr lang="en-US" sz="2000" dirty="0" err="1">
                <a:latin typeface="PT Sans"/>
              </a:rPr>
              <a:t>î</a:t>
            </a:r>
            <a:r>
              <a:rPr lang="en-US" sz="2000" dirty="0" err="1" smtClean="0">
                <a:latin typeface="PT Sans"/>
              </a:rPr>
              <a:t>t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s</a:t>
            </a:r>
            <a:r>
              <a:rPr lang="en-US" sz="2000" dirty="0" err="1">
                <a:latin typeface="PT Sans"/>
              </a:rPr>
              <a:t>ă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>
                <a:latin typeface="PT Sans"/>
              </a:rPr>
              <a:t>fie </a:t>
            </a:r>
            <a:r>
              <a:rPr lang="en-US" sz="2000" dirty="0" err="1">
                <a:latin typeface="PT Sans"/>
              </a:rPr>
              <a:t>cît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mai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smtClean="0">
                <a:latin typeface="PT Sans"/>
              </a:rPr>
              <a:t>u</a:t>
            </a:r>
            <a:r>
              <a:rPr lang="fr-BE" sz="2000" dirty="0">
                <a:latin typeface="PT Sans"/>
              </a:rPr>
              <a:t>ș</a:t>
            </a:r>
            <a:r>
              <a:rPr lang="en-US" sz="2000" dirty="0" smtClean="0">
                <a:latin typeface="PT Sans"/>
              </a:rPr>
              <a:t>or </a:t>
            </a:r>
            <a:r>
              <a:rPr lang="en-US" sz="2000" dirty="0">
                <a:latin typeface="PT Sans"/>
              </a:rPr>
              <a:t>de </a:t>
            </a:r>
            <a:r>
              <a:rPr lang="en-US" sz="2000" dirty="0" err="1" smtClean="0">
                <a:latin typeface="PT Sans"/>
              </a:rPr>
              <a:t>parcurs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sau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citit</a:t>
            </a:r>
            <a:r>
              <a:rPr lang="en-US" sz="2000" dirty="0" smtClean="0">
                <a:latin typeface="PT Sans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PT Sans"/>
              </a:rPr>
              <a:t>În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limbajul</a:t>
            </a:r>
            <a:r>
              <a:rPr lang="en-US" sz="2000" dirty="0">
                <a:latin typeface="PT Sans"/>
              </a:rPr>
              <a:t> Python, </a:t>
            </a:r>
            <a:r>
              <a:rPr lang="en-US" sz="2000" dirty="0" err="1">
                <a:latin typeface="PT Sans"/>
              </a:rPr>
              <a:t>nivelul</a:t>
            </a:r>
            <a:r>
              <a:rPr lang="en-US" sz="2000" dirty="0">
                <a:latin typeface="PT Sans"/>
              </a:rPr>
              <a:t> de </a:t>
            </a:r>
            <a:r>
              <a:rPr lang="en-US" sz="2000" dirty="0" err="1">
                <a:latin typeface="PT Sans"/>
              </a:rPr>
              <a:t>indentarea</a:t>
            </a:r>
            <a:r>
              <a:rPr lang="en-US" sz="2000" dirty="0">
                <a:latin typeface="PT Sans"/>
              </a:rPr>
              <a:t> are </a:t>
            </a:r>
            <a:r>
              <a:rPr lang="en-US" sz="2000" dirty="0" err="1" smtClean="0">
                <a:latin typeface="PT Sans"/>
              </a:rPr>
              <a:t>semnifica</a:t>
            </a:r>
            <a:r>
              <a:rPr lang="fr-BE" sz="2000" dirty="0">
                <a:latin typeface="PT Sans"/>
              </a:rPr>
              <a:t>ţ</a:t>
            </a:r>
            <a:r>
              <a:rPr lang="en-US" sz="2000" dirty="0" err="1" smtClean="0">
                <a:latin typeface="PT Sans"/>
              </a:rPr>
              <a:t>ie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sintactic</a:t>
            </a:r>
            <a:r>
              <a:rPr lang="fr-BE" sz="2000" dirty="0">
                <a:latin typeface="PT Sans"/>
              </a:rPr>
              <a:t>ă</a:t>
            </a:r>
            <a:r>
              <a:rPr lang="en-US" sz="2000" dirty="0" smtClean="0">
                <a:latin typeface="PT Sans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PT Sans"/>
              </a:rPr>
              <a:t>Instruc</a:t>
            </a:r>
            <a:r>
              <a:rPr lang="fr-BE" sz="2000" dirty="0">
                <a:latin typeface="PT Sans"/>
              </a:rPr>
              <a:t>ţ</a:t>
            </a:r>
            <a:r>
              <a:rPr lang="en-US" sz="2000" dirty="0" err="1" smtClean="0">
                <a:latin typeface="PT Sans"/>
              </a:rPr>
              <a:t>iunile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dintr</a:t>
            </a:r>
            <a:r>
              <a:rPr lang="en-US" sz="2000" dirty="0">
                <a:latin typeface="PT Sans"/>
              </a:rPr>
              <a:t>-un bloc de cod </a:t>
            </a:r>
            <a:r>
              <a:rPr lang="en-US" sz="2000" dirty="0" err="1" smtClean="0">
                <a:latin typeface="PT Sans"/>
              </a:rPr>
              <a:t>prezint</a:t>
            </a:r>
            <a:r>
              <a:rPr lang="fr-BE" sz="2000" dirty="0">
                <a:latin typeface="PT Sans"/>
              </a:rPr>
              <a:t>ă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acela</a:t>
            </a:r>
            <a:r>
              <a:rPr lang="fr-BE" sz="2000" dirty="0">
                <a:latin typeface="PT Sans"/>
              </a:rPr>
              <a:t>ș</a:t>
            </a:r>
            <a:r>
              <a:rPr lang="en-US" sz="2000" dirty="0" err="1" smtClean="0">
                <a:latin typeface="PT Sans"/>
              </a:rPr>
              <a:t>i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nivel</a:t>
            </a:r>
            <a:r>
              <a:rPr lang="en-US" sz="2000" dirty="0">
                <a:latin typeface="PT Sans"/>
              </a:rPr>
              <a:t> de </a:t>
            </a:r>
            <a:r>
              <a:rPr lang="en-US" sz="2000" dirty="0" err="1">
                <a:latin typeface="PT Sans"/>
              </a:rPr>
              <a:t>indentare</a:t>
            </a:r>
            <a:r>
              <a:rPr lang="en-US" sz="2000" dirty="0">
                <a:latin typeface="PT Sans"/>
              </a:rPr>
              <a:t>, </a:t>
            </a:r>
            <a:r>
              <a:rPr lang="en-US" sz="2000" dirty="0" err="1">
                <a:latin typeface="PT Sans"/>
              </a:rPr>
              <a:t>spre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deosebire</a:t>
            </a:r>
            <a:r>
              <a:rPr lang="en-US" sz="2000" dirty="0">
                <a:latin typeface="PT Sans"/>
              </a:rPr>
              <a:t> la </a:t>
            </a:r>
            <a:r>
              <a:rPr lang="en-US" sz="2000" dirty="0" err="1">
                <a:latin typeface="PT Sans"/>
              </a:rPr>
              <a:t>alte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limbaje</a:t>
            </a:r>
            <a:r>
              <a:rPr lang="en-US" sz="2000" dirty="0">
                <a:latin typeface="PT Sans"/>
              </a:rPr>
              <a:t> de </a:t>
            </a:r>
            <a:r>
              <a:rPr lang="en-US" sz="2000" dirty="0" err="1">
                <a:latin typeface="PT Sans"/>
              </a:rPr>
              <a:t>programare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în</a:t>
            </a:r>
            <a:r>
              <a:rPr lang="en-US" sz="2000" dirty="0">
                <a:latin typeface="PT Sans"/>
              </a:rPr>
              <a:t> care </a:t>
            </a:r>
            <a:r>
              <a:rPr lang="en-US" sz="2000" dirty="0" err="1">
                <a:latin typeface="PT Sans"/>
              </a:rPr>
              <a:t>blocurile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sunt</a:t>
            </a:r>
            <a:r>
              <a:rPr lang="en-US" sz="2000" dirty="0">
                <a:latin typeface="PT Sans"/>
              </a:rPr>
              <a:t> delimitate </a:t>
            </a:r>
            <a:r>
              <a:rPr lang="en-US" sz="2000" dirty="0" err="1">
                <a:latin typeface="PT Sans"/>
              </a:rPr>
              <a:t>prin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intermediul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construc</a:t>
            </a:r>
            <a:r>
              <a:rPr lang="fr-BE" sz="2000" dirty="0">
                <a:latin typeface="PT Sans"/>
              </a:rPr>
              <a:t>ţ</a:t>
            </a:r>
            <a:r>
              <a:rPr lang="en-US" sz="2000" dirty="0" err="1" smtClean="0">
                <a:latin typeface="PT Sans"/>
              </a:rPr>
              <a:t>iilor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b="1" dirty="0">
                <a:latin typeface="PT Sans"/>
              </a:rPr>
              <a:t>begin</a:t>
            </a:r>
            <a:r>
              <a:rPr lang="en-US" sz="2000" dirty="0">
                <a:latin typeface="PT Sans"/>
              </a:rPr>
              <a:t> … </a:t>
            </a:r>
            <a:r>
              <a:rPr lang="en-US" sz="2000" b="1" dirty="0">
                <a:latin typeface="PT Sans"/>
              </a:rPr>
              <a:t>end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sau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prin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intermediul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acoladelor</a:t>
            </a:r>
            <a:r>
              <a:rPr lang="en-US" sz="2000" dirty="0">
                <a:latin typeface="PT Sans"/>
              </a:rPr>
              <a:t> </a:t>
            </a:r>
            <a:r>
              <a:rPr lang="en-US" sz="2000" b="1" dirty="0">
                <a:latin typeface="PT Sans"/>
              </a:rPr>
              <a:t>{</a:t>
            </a:r>
            <a:r>
              <a:rPr lang="en-US" sz="2000" dirty="0">
                <a:latin typeface="PT Sans"/>
              </a:rPr>
              <a:t> … </a:t>
            </a:r>
            <a:r>
              <a:rPr lang="en-US" sz="2000" b="1" dirty="0" smtClean="0">
                <a:latin typeface="PT Sans"/>
              </a:rPr>
              <a:t>}</a:t>
            </a:r>
            <a:r>
              <a:rPr lang="en-US" sz="2000" dirty="0" smtClean="0">
                <a:latin typeface="PT Sans"/>
              </a:rPr>
              <a:t>.</a:t>
            </a:r>
            <a:endParaRPr lang="en-US" sz="2000" dirty="0">
              <a:latin typeface="PT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009" y="4439479"/>
            <a:ext cx="2827934" cy="1893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155" y="4476336"/>
            <a:ext cx="2792411" cy="18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563293"/>
            <a:ext cx="10515600" cy="650875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PT Sans"/>
              </a:rPr>
              <a:t>Cuvinte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cheie</a:t>
            </a:r>
            <a:endParaRPr lang="en-US" sz="3000" b="1" dirty="0">
              <a:latin typeface="PT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148553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PT Sans"/>
              </a:rPr>
              <a:t>Lista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cuvintelor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cheie</a:t>
            </a:r>
            <a:r>
              <a:rPr lang="en-US" sz="2000" dirty="0">
                <a:latin typeface="PT Sans"/>
              </a:rPr>
              <a:t> din </a:t>
            </a:r>
            <a:r>
              <a:rPr lang="en-US" sz="2000" dirty="0" err="1">
                <a:latin typeface="PT Sans"/>
              </a:rPr>
              <a:t>limbajul</a:t>
            </a:r>
            <a:r>
              <a:rPr lang="en-US" sz="2000" dirty="0">
                <a:latin typeface="PT Sans"/>
              </a:rPr>
              <a:t> Python </a:t>
            </a:r>
            <a:r>
              <a:rPr lang="en-US" sz="2000" dirty="0" err="1">
                <a:latin typeface="PT Sans"/>
              </a:rPr>
              <a:t>poate</a:t>
            </a:r>
            <a:r>
              <a:rPr lang="en-US" sz="2000" dirty="0">
                <a:latin typeface="PT Sans"/>
              </a:rPr>
              <a:t> fi </a:t>
            </a:r>
            <a:r>
              <a:rPr lang="en-US" sz="2000" dirty="0" err="1" smtClean="0">
                <a:latin typeface="PT Sans"/>
              </a:rPr>
              <a:t>obţinut</a:t>
            </a:r>
            <a:r>
              <a:rPr lang="en-US" sz="2000" dirty="0" err="1">
                <a:latin typeface="PT Sans"/>
              </a:rPr>
              <a:t>ă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prin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precizarea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termenului</a:t>
            </a:r>
            <a:r>
              <a:rPr lang="en-US" sz="2000" dirty="0">
                <a:latin typeface="PT Sans"/>
              </a:rPr>
              <a:t> keywords </a:t>
            </a:r>
            <a:r>
              <a:rPr lang="en-US" sz="2000" dirty="0" err="1">
                <a:latin typeface="PT Sans"/>
              </a:rPr>
              <a:t>î</a:t>
            </a:r>
            <a:r>
              <a:rPr lang="en-US" sz="2000" dirty="0" err="1" smtClean="0">
                <a:latin typeface="PT Sans"/>
              </a:rPr>
              <a:t>n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cadrul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sistemului</a:t>
            </a:r>
            <a:r>
              <a:rPr lang="en-US" sz="2000" dirty="0">
                <a:latin typeface="PT Sans"/>
              </a:rPr>
              <a:t> de </a:t>
            </a:r>
            <a:r>
              <a:rPr lang="en-US" sz="2000" dirty="0" err="1">
                <a:latin typeface="PT Sans"/>
              </a:rPr>
              <a:t>ajutor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smtClean="0">
                <a:latin typeface="PT Sans"/>
              </a:rPr>
              <a:t>Python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89728" y="292984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&gt;&gt;&gt; help()</a:t>
            </a:r>
          </a:p>
          <a:p>
            <a:r>
              <a:rPr lang="en-US" sz="1600" dirty="0"/>
              <a:t>help&gt; keywords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2317"/>
          <a:stretch/>
        </p:blipFill>
        <p:spPr>
          <a:xfrm>
            <a:off x="989728" y="3631839"/>
            <a:ext cx="8578951" cy="260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78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1851" y="2557780"/>
            <a:ext cx="10515600" cy="308454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Python: prima mea </a:t>
            </a:r>
            <a:r>
              <a:rPr lang="en-US" dirty="0" smtClean="0"/>
              <a:t>carte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Vitalie</a:t>
            </a:r>
            <a:r>
              <a:rPr lang="en-US" dirty="0" smtClean="0"/>
              <a:t> </a:t>
            </a:r>
            <a:r>
              <a:rPr lang="en-US" dirty="0" err="1"/>
              <a:t>Cotelea</a:t>
            </a:r>
            <a:r>
              <a:rPr lang="en-US" dirty="0"/>
              <a:t>, </a:t>
            </a:r>
            <a:r>
              <a:rPr lang="en-US" dirty="0" err="1"/>
              <a:t>Constantina</a:t>
            </a:r>
            <a:r>
              <a:rPr lang="en-US" dirty="0"/>
              <a:t> </a:t>
            </a:r>
            <a:r>
              <a:rPr lang="en-US" dirty="0" err="1" smtClean="0"/>
              <a:t>Ungur</a:t>
            </a:r>
            <a:r>
              <a:rPr lang="en-US" dirty="0" smtClean="0"/>
              <a:t>., </a:t>
            </a:r>
            <a:r>
              <a:rPr lang="en-US" dirty="0" err="1"/>
              <a:t>Universitatea</a:t>
            </a:r>
            <a:r>
              <a:rPr lang="en-US" dirty="0"/>
              <a:t> </a:t>
            </a:r>
            <a:r>
              <a:rPr lang="en-US" dirty="0" err="1" smtClean="0"/>
              <a:t>Tehnica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Moldovei</a:t>
            </a:r>
            <a:r>
              <a:rPr lang="en-US" dirty="0"/>
              <a:t>, </a:t>
            </a:r>
            <a:r>
              <a:rPr lang="en-US" dirty="0" smtClean="0"/>
              <a:t>Chisinau: </a:t>
            </a:r>
            <a:r>
              <a:rPr lang="en-US" dirty="0"/>
              <a:t>S. n.,2020 (</a:t>
            </a:r>
            <a:r>
              <a:rPr lang="en-US" dirty="0" err="1"/>
              <a:t>Tipogr</a:t>
            </a:r>
            <a:r>
              <a:rPr lang="en-US" dirty="0"/>
              <a:t>. "Foxtrot</a:t>
            </a:r>
            <a:r>
              <a:rPr lang="en-US" dirty="0" smtClean="0"/>
              <a:t>").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MD" dirty="0"/>
              <a:t>Python </a:t>
            </a:r>
            <a:r>
              <a:rPr lang="ro-MD" dirty="0" smtClean="0"/>
              <a:t>3.8.0, </a:t>
            </a:r>
            <a:r>
              <a:rPr lang="ro-MD" dirty="0"/>
              <a:t>Kenneth Reitz, Dec 21, </a:t>
            </a:r>
            <a:r>
              <a:rPr lang="ro-MD" dirty="0" smtClean="0"/>
              <a:t>2018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MD" dirty="0" smtClean="0"/>
              <a:t>Python </a:t>
            </a:r>
            <a:r>
              <a:rPr lang="ro-MD" dirty="0"/>
              <a:t>Cookbook Third Edition, David Beazley, Brian K. Jones, O’Reilly Media, </a:t>
            </a:r>
            <a:r>
              <a:rPr lang="ro-MD" dirty="0" smtClean="0"/>
              <a:t>May 2013    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465791"/>
            <a:ext cx="10515600" cy="905377"/>
          </a:xfrm>
        </p:spPr>
        <p:txBody>
          <a:bodyPr>
            <a:normAutofit/>
          </a:bodyPr>
          <a:lstStyle/>
          <a:p>
            <a:r>
              <a:rPr lang="en-US" dirty="0" err="1" smtClean="0"/>
              <a:t>Referin</a:t>
            </a:r>
            <a:r>
              <a:rPr lang="en-US" dirty="0" err="1">
                <a:latin typeface="PT Sans"/>
              </a:rPr>
              <a:t>ţ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bibliografice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24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8491" y="1771048"/>
            <a:ext cx="8868877" cy="583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GB" sz="4000" dirty="0" err="1">
                <a:solidFill>
                  <a:srgbClr val="006B9B"/>
                </a:solidFill>
              </a:rPr>
              <a:t>Programarea</a:t>
            </a:r>
            <a:r>
              <a:rPr lang="en-GB" sz="4000" dirty="0">
                <a:solidFill>
                  <a:srgbClr val="006B9B"/>
                </a:solidFill>
              </a:rPr>
              <a:t> </a:t>
            </a:r>
            <a:r>
              <a:rPr lang="en-GB" sz="4000" dirty="0" err="1">
                <a:solidFill>
                  <a:srgbClr val="006B9B"/>
                </a:solidFill>
              </a:rPr>
              <a:t>avansată</a:t>
            </a:r>
            <a:endParaRPr lang="en-GB" sz="4000" dirty="0">
              <a:solidFill>
                <a:srgbClr val="006B9B"/>
              </a:solidFill>
            </a:endParaRPr>
          </a:p>
        </p:txBody>
      </p:sp>
      <p:pic>
        <p:nvPicPr>
          <p:cNvPr id="1026" name="Picture 2" descr="python™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8"/>
          <a:stretch/>
        </p:blipFill>
        <p:spPr bwMode="auto">
          <a:xfrm>
            <a:off x="9647822" y="568325"/>
            <a:ext cx="2254618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618491" y="6111047"/>
            <a:ext cx="4814900" cy="325153"/>
          </a:xfrm>
        </p:spPr>
        <p:txBody>
          <a:bodyPr>
            <a:noAutofit/>
          </a:bodyPr>
          <a:lstStyle/>
          <a:p>
            <a:r>
              <a:rPr lang="en-US" dirty="0"/>
              <a:t>Borozan Olesea, </a:t>
            </a:r>
            <a:r>
              <a:rPr lang="en-US" i="1" dirty="0"/>
              <a:t>lector </a:t>
            </a:r>
            <a:r>
              <a:rPr lang="en-US" i="1" dirty="0" err="1"/>
              <a:t>universitar</a:t>
            </a:r>
            <a:r>
              <a:rPr lang="en-US" i="1" dirty="0"/>
              <a:t>, DIIS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8945" y="2380932"/>
            <a:ext cx="3259655" cy="583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o-MD" sz="2800" dirty="0"/>
              <a:t>(Limbajul Python)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8945" y="3705490"/>
            <a:ext cx="10182686" cy="11927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GB" sz="3200" dirty="0" err="1"/>
              <a:t>Tema</a:t>
            </a:r>
            <a:r>
              <a:rPr lang="en-GB" sz="3200" dirty="0"/>
              <a:t>: </a:t>
            </a:r>
            <a:r>
              <a:rPr lang="en-US" sz="3200" dirty="0" err="1"/>
              <a:t>Variabile</a:t>
            </a:r>
            <a:r>
              <a:rPr lang="en-US" sz="3200" dirty="0"/>
              <a:t>, </a:t>
            </a:r>
            <a:r>
              <a:rPr lang="en-US" sz="3200" dirty="0" err="1"/>
              <a:t>expresii</a:t>
            </a:r>
            <a:r>
              <a:rPr lang="en-US" sz="3200" dirty="0"/>
              <a:t>, </a:t>
            </a:r>
            <a:r>
              <a:rPr lang="en-US" sz="3200" dirty="0" err="1"/>
              <a:t>atribuiri</a:t>
            </a:r>
            <a:r>
              <a:rPr lang="en-US" sz="3200" dirty="0"/>
              <a:t>, </a:t>
            </a:r>
            <a:r>
              <a:rPr lang="en-US" sz="3200" dirty="0" err="1"/>
              <a:t>tipuri</a:t>
            </a:r>
            <a:r>
              <a:rPr lang="en-US" sz="3200" dirty="0"/>
              <a:t> de date</a:t>
            </a:r>
            <a:r>
              <a:rPr lang="en-GB" sz="3200" dirty="0"/>
              <a:t> 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468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6806" y="2371704"/>
            <a:ext cx="9359071" cy="4178386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b="1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PT Sans"/>
              </a:rPr>
              <a:t>Paradigme</a:t>
            </a:r>
            <a:r>
              <a:rPr lang="en-US" dirty="0">
                <a:latin typeface="PT Sans"/>
              </a:rPr>
              <a:t> de </a:t>
            </a:r>
            <a:r>
              <a:rPr lang="en-US" dirty="0" err="1" smtClean="0">
                <a:latin typeface="PT Sans"/>
              </a:rPr>
              <a:t>programare</a:t>
            </a:r>
            <a:r>
              <a:rPr lang="en-US" dirty="0" smtClean="0">
                <a:latin typeface="PT Sans"/>
              </a:rPr>
              <a:t>.</a:t>
            </a:r>
            <a:endParaRPr lang="en-US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PT Sans"/>
              </a:rPr>
              <a:t>Operatori</a:t>
            </a:r>
            <a:r>
              <a:rPr lang="en-US" dirty="0">
                <a:latin typeface="PT Sans"/>
              </a:rPr>
              <a:t> </a:t>
            </a:r>
            <a:r>
              <a:rPr lang="en-US" dirty="0" err="1" smtClean="0">
                <a:latin typeface="PT Sans"/>
              </a:rPr>
              <a:t>aritmetici</a:t>
            </a:r>
            <a:r>
              <a:rPr lang="en-US" dirty="0" smtClean="0">
                <a:latin typeface="PT Sans"/>
              </a:rPr>
              <a:t>.</a:t>
            </a:r>
            <a:endParaRPr lang="en-US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o-RO" dirty="0"/>
              <a:t>Variabile standarde și reguli de sintax</a:t>
            </a:r>
            <a:r>
              <a:rPr lang="ro-MD" dirty="0" smtClean="0"/>
              <a:t>ă</a:t>
            </a:r>
            <a:r>
              <a:rPr lang="en-US" dirty="0"/>
              <a:t>.</a:t>
            </a:r>
            <a:endParaRPr lang="en-US" dirty="0">
              <a:latin typeface="PT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Tipuri</a:t>
            </a:r>
            <a:r>
              <a:rPr lang="en-US" dirty="0" smtClean="0"/>
              <a:t> de date in Python. </a:t>
            </a:r>
            <a:r>
              <a:rPr lang="ro-RO" dirty="0" smtClean="0"/>
              <a:t>Conversi</a:t>
            </a:r>
            <a:r>
              <a:rPr lang="en-US" dirty="0" smtClean="0"/>
              <a:t>a</a:t>
            </a:r>
            <a:r>
              <a:rPr lang="ro-RO" dirty="0" smtClean="0"/>
              <a:t> tipurilor </a:t>
            </a:r>
            <a:r>
              <a:rPr lang="ro-RO" dirty="0"/>
              <a:t>de </a:t>
            </a:r>
            <a:r>
              <a:rPr lang="ro-RO" dirty="0" smtClean="0"/>
              <a:t>date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 smtClean="0"/>
              <a:t>Lucrul cu numere </a:t>
            </a:r>
            <a:r>
              <a:rPr lang="ro-RO" i="1" dirty="0" smtClean="0"/>
              <a:t>int</a:t>
            </a:r>
            <a:r>
              <a:rPr lang="en-US" i="1" dirty="0" smtClean="0"/>
              <a:t>,</a:t>
            </a:r>
            <a:r>
              <a:rPr lang="ro-RO" dirty="0" smtClean="0"/>
              <a:t> </a:t>
            </a:r>
            <a:r>
              <a:rPr lang="ro-RO" i="1" dirty="0" smtClean="0"/>
              <a:t>float</a:t>
            </a:r>
            <a:r>
              <a:rPr lang="en-US" i="1" dirty="0" smtClean="0"/>
              <a:t> </a:t>
            </a:r>
            <a:r>
              <a:rPr lang="ro-RO" dirty="0" smtClean="0"/>
              <a:t>și </a:t>
            </a:r>
            <a:r>
              <a:rPr lang="ro-RO" i="1" dirty="0" smtClean="0"/>
              <a:t>complex.</a:t>
            </a:r>
            <a:r>
              <a:rPr lang="en-US" dirty="0" smtClean="0"/>
              <a:t> </a:t>
            </a:r>
            <a:r>
              <a:rPr lang="en-US" dirty="0"/>
              <a:t>Date </a:t>
            </a:r>
            <a:r>
              <a:rPr lang="en-US" dirty="0" err="1" smtClean="0"/>
              <a:t>booleene</a:t>
            </a:r>
            <a:r>
              <a:rPr lang="en-US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o-RO" dirty="0" smtClean="0"/>
              <a:t>Lucrul </a:t>
            </a:r>
            <a:r>
              <a:rPr lang="ro-RO" dirty="0"/>
              <a:t>cu șiruri de caractere, noțiuni </a:t>
            </a:r>
            <a:r>
              <a:rPr lang="ro-RO" dirty="0" smtClean="0"/>
              <a:t>introductive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BE" dirty="0" err="1" smtClean="0"/>
              <a:t>Funcția</a:t>
            </a:r>
            <a:r>
              <a:rPr lang="fr-BE" dirty="0" smtClean="0"/>
              <a:t> </a:t>
            </a:r>
            <a:r>
              <a:rPr lang="fr-BE" b="1" i="1" dirty="0" err="1"/>
              <a:t>print</a:t>
            </a:r>
            <a:r>
              <a:rPr lang="fr-BE" b="1" i="1" dirty="0" smtClean="0"/>
              <a:t>()</a:t>
            </a:r>
            <a:r>
              <a:rPr lang="en-US" dirty="0" smtClean="0"/>
              <a:t>.</a:t>
            </a:r>
            <a:endParaRPr lang="en-US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o-RO" dirty="0"/>
              <a:t>Captarea unui șir de caractere de la tasatur</a:t>
            </a:r>
            <a:r>
              <a:rPr lang="ro-MD" dirty="0"/>
              <a:t>ă</a:t>
            </a:r>
            <a:r>
              <a:rPr lang="ro-RO" dirty="0"/>
              <a:t> cu</a:t>
            </a:r>
            <a:r>
              <a:rPr lang="en-US" dirty="0"/>
              <a:t>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fr-BE" dirty="0" err="1"/>
              <a:t>funcției</a:t>
            </a:r>
            <a:r>
              <a:rPr lang="ro-RO" dirty="0"/>
              <a:t> </a:t>
            </a:r>
            <a:r>
              <a:rPr lang="ro-RO" b="1" i="1" dirty="0"/>
              <a:t>input</a:t>
            </a:r>
            <a:r>
              <a:rPr lang="en-US" b="1" i="1" dirty="0" smtClean="0"/>
              <a:t>().</a:t>
            </a:r>
            <a:endParaRPr lang="en-US" b="1" i="1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71801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/>
              <a:t>Conținutul</a:t>
            </a:r>
            <a:r>
              <a:rPr lang="en-US" dirty="0"/>
              <a:t> </a:t>
            </a:r>
            <a:r>
              <a:rPr lang="en-US" dirty="0" err="1"/>
              <a:t>prelegerii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76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8AAAEFE-89BF-43F0-8AB4-58CE08B1D351}"/>
              </a:ext>
            </a:extLst>
          </p:cNvPr>
          <p:cNvGrpSpPr/>
          <p:nvPr/>
        </p:nvGrpSpPr>
        <p:grpSpPr>
          <a:xfrm>
            <a:off x="0" y="1583724"/>
            <a:ext cx="12192000" cy="5350476"/>
            <a:chOff x="0" y="1507524"/>
            <a:chExt cx="12192000" cy="5350476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3C80FC8-7B9E-4CB0-93D5-94E667610A7C}"/>
                </a:ext>
              </a:extLst>
            </p:cNvPr>
            <p:cNvSpPr/>
            <p:nvPr/>
          </p:nvSpPr>
          <p:spPr>
            <a:xfrm>
              <a:off x="0" y="1507524"/>
              <a:ext cx="12192000" cy="5350476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391224B0-1391-4BC7-BEA1-FCF78C37D991}"/>
                </a:ext>
              </a:extLst>
            </p:cNvPr>
            <p:cNvGrpSpPr/>
            <p:nvPr/>
          </p:nvGrpSpPr>
          <p:grpSpPr>
            <a:xfrm>
              <a:off x="1022892" y="3221353"/>
              <a:ext cx="7052147" cy="3364798"/>
              <a:chOff x="5087183" y="3253721"/>
              <a:chExt cx="5675922" cy="270815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B44C6E7F-92F8-44C1-B6F2-6BCA6BE9DB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7183" y="3253721"/>
                <a:ext cx="5675922" cy="2708158"/>
              </a:xfrm>
              <a:prstGeom prst="rect">
                <a:avLst/>
              </a:prstGeom>
            </p:spPr>
          </p:pic>
          <p:pic>
            <p:nvPicPr>
              <p:cNvPr id="4" name="Picture 3" descr="Logo, icon&#10;&#10;Description automatically generated">
                <a:extLst>
                  <a:ext uri="{FF2B5EF4-FFF2-40B4-BE49-F238E27FC236}">
                    <a16:creationId xmlns="" xmlns:a16="http://schemas.microsoft.com/office/drawing/2014/main" id="{D8D8EA49-3424-4BB2-9B4B-36BDD6818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68955" y="3991143"/>
                <a:ext cx="1312377" cy="1312377"/>
              </a:xfrm>
              <a:prstGeom prst="ellipse">
                <a:avLst/>
              </a:prstGeom>
              <a:ln>
                <a:solidFill>
                  <a:srgbClr val="D7D6D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</p:grp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6688" y="2357601"/>
            <a:ext cx="9359071" cy="851181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PT Sans"/>
              </a:rPr>
              <a:t>Python </a:t>
            </a:r>
            <a:r>
              <a:rPr lang="en-US" dirty="0" err="1">
                <a:latin typeface="PT Sans"/>
              </a:rPr>
              <a:t>suport</a:t>
            </a:r>
            <a:r>
              <a:rPr lang="fr-BE" dirty="0">
                <a:latin typeface="PT Sans"/>
              </a:rPr>
              <a:t>ă</a:t>
            </a:r>
            <a:r>
              <a:rPr lang="en-US" dirty="0">
                <a:latin typeface="PT Sans"/>
              </a:rPr>
              <a:t> </a:t>
            </a:r>
            <a:r>
              <a:rPr lang="en-US" dirty="0" err="1">
                <a:latin typeface="PT Sans"/>
              </a:rPr>
              <a:t>șase</a:t>
            </a:r>
            <a:r>
              <a:rPr lang="en-US" dirty="0">
                <a:latin typeface="PT Sans"/>
              </a:rPr>
              <a:t> </a:t>
            </a:r>
            <a:r>
              <a:rPr lang="en-US" dirty="0" err="1">
                <a:latin typeface="PT Sans"/>
              </a:rPr>
              <a:t>paradigme</a:t>
            </a:r>
            <a:r>
              <a:rPr lang="en-US" dirty="0">
                <a:latin typeface="PT Sans"/>
              </a:rPr>
              <a:t> </a:t>
            </a:r>
            <a:r>
              <a:rPr lang="en-US" dirty="0" err="1">
                <a:latin typeface="PT Sans"/>
              </a:rPr>
              <a:t>principale</a:t>
            </a:r>
            <a:r>
              <a:rPr lang="en-US" dirty="0">
                <a:latin typeface="PT Sans"/>
              </a:rPr>
              <a:t> de </a:t>
            </a:r>
            <a:r>
              <a:rPr lang="en-US" dirty="0" err="1">
                <a:latin typeface="PT Sans"/>
              </a:rPr>
              <a:t>programare</a:t>
            </a:r>
            <a:r>
              <a:rPr lang="en-US" dirty="0">
                <a:latin typeface="PT Sans"/>
              </a:rPr>
              <a:t>: </a:t>
            </a:r>
            <a:r>
              <a:rPr lang="en-US" dirty="0" err="1">
                <a:latin typeface="PT Sans"/>
              </a:rPr>
              <a:t>imperativ</a:t>
            </a:r>
            <a:r>
              <a:rPr lang="fr-BE" dirty="0">
                <a:latin typeface="PT Sans"/>
              </a:rPr>
              <a:t>ă</a:t>
            </a:r>
            <a:r>
              <a:rPr lang="en-US" dirty="0">
                <a:latin typeface="PT Sans"/>
              </a:rPr>
              <a:t>, procedural</a:t>
            </a:r>
            <a:r>
              <a:rPr lang="fr-BE" dirty="0">
                <a:latin typeface="PT Sans"/>
              </a:rPr>
              <a:t>ă</a:t>
            </a:r>
            <a:r>
              <a:rPr lang="en-US" dirty="0">
                <a:latin typeface="PT Sans"/>
              </a:rPr>
              <a:t>, </a:t>
            </a:r>
            <a:r>
              <a:rPr lang="en-US" dirty="0" err="1">
                <a:latin typeface="PT Sans"/>
              </a:rPr>
              <a:t>structurat</a:t>
            </a:r>
            <a:r>
              <a:rPr lang="fr-BE" dirty="0">
                <a:latin typeface="PT Sans"/>
              </a:rPr>
              <a:t>ă,</a:t>
            </a:r>
            <a:r>
              <a:rPr lang="en-US" dirty="0">
                <a:latin typeface="PT Sans"/>
              </a:rPr>
              <a:t> modular</a:t>
            </a:r>
            <a:r>
              <a:rPr lang="fr-BE" dirty="0">
                <a:latin typeface="PT Sans"/>
              </a:rPr>
              <a:t>ă</a:t>
            </a:r>
            <a:r>
              <a:rPr lang="en-US" dirty="0">
                <a:latin typeface="PT Sans"/>
              </a:rPr>
              <a:t>, </a:t>
            </a:r>
            <a:r>
              <a:rPr lang="en-US" dirty="0" err="1">
                <a:latin typeface="PT Sans"/>
              </a:rPr>
              <a:t>funcțional</a:t>
            </a:r>
            <a:r>
              <a:rPr lang="fr-BE" dirty="0">
                <a:latin typeface="PT Sans"/>
              </a:rPr>
              <a:t>ă</a:t>
            </a:r>
            <a:r>
              <a:rPr lang="en-US" dirty="0">
                <a:latin typeface="PT Sans"/>
              </a:rPr>
              <a:t> </a:t>
            </a:r>
            <a:r>
              <a:rPr lang="en-US" dirty="0" err="1">
                <a:latin typeface="PT Sans"/>
              </a:rPr>
              <a:t>și</a:t>
            </a:r>
            <a:r>
              <a:rPr lang="en-US" dirty="0">
                <a:latin typeface="PT Sans"/>
              </a:rPr>
              <a:t> </a:t>
            </a:r>
            <a:r>
              <a:rPr lang="en-US" dirty="0" err="1">
                <a:latin typeface="PT Sans"/>
              </a:rPr>
              <a:t>orientat</a:t>
            </a:r>
            <a:r>
              <a:rPr lang="fr-BE" dirty="0">
                <a:latin typeface="PT Sans"/>
              </a:rPr>
              <a:t>ă</a:t>
            </a:r>
            <a:r>
              <a:rPr lang="en-US" dirty="0">
                <a:latin typeface="PT Sans"/>
              </a:rPr>
              <a:t> pe </a:t>
            </a:r>
            <a:r>
              <a:rPr lang="en-US" dirty="0" err="1">
                <a:latin typeface="PT Sans"/>
              </a:rPr>
              <a:t>obiecte</a:t>
            </a:r>
            <a:r>
              <a:rPr lang="en-US" dirty="0">
                <a:latin typeface="PT Sans"/>
              </a:rPr>
              <a:t>.</a:t>
            </a:r>
            <a:endParaRPr lang="es-E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71801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/>
              <a:t>Paradigme</a:t>
            </a:r>
            <a:r>
              <a:rPr lang="en-US" dirty="0"/>
              <a:t> de </a:t>
            </a:r>
            <a:r>
              <a:rPr lang="en-US" dirty="0" err="1"/>
              <a:t>programare</a:t>
            </a:r>
            <a:r>
              <a:rPr lang="en-US" dirty="0"/>
              <a:t> in Python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500E66F-922A-4BE9-A0CC-D371FA641A3F}"/>
              </a:ext>
            </a:extLst>
          </p:cNvPr>
          <p:cNvSpPr txBox="1"/>
          <p:nvPr/>
        </p:nvSpPr>
        <p:spPr>
          <a:xfrm>
            <a:off x="1544595" y="3564491"/>
            <a:ext cx="214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Orientată</a:t>
            </a:r>
            <a:r>
              <a:rPr lang="en-US" b="1" dirty="0">
                <a:solidFill>
                  <a:schemeClr val="bg1"/>
                </a:solidFill>
              </a:rPr>
              <a:t> pe </a:t>
            </a:r>
            <a:r>
              <a:rPr lang="en-US" b="1" dirty="0" err="1">
                <a:solidFill>
                  <a:schemeClr val="bg1"/>
                </a:solidFill>
              </a:rPr>
              <a:t>obiecte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5BD014E-03FF-45B4-B8F7-8EFA12462D6C}"/>
              </a:ext>
            </a:extLst>
          </p:cNvPr>
          <p:cNvSpPr txBox="1"/>
          <p:nvPr/>
        </p:nvSpPr>
        <p:spPr>
          <a:xfrm>
            <a:off x="1544595" y="473517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Funcțională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D8C0A35-B906-46E2-9FAD-668795421CCF}"/>
              </a:ext>
            </a:extLst>
          </p:cNvPr>
          <p:cNvSpPr txBox="1"/>
          <p:nvPr/>
        </p:nvSpPr>
        <p:spPr>
          <a:xfrm>
            <a:off x="5909557" y="3571383"/>
            <a:ext cx="121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Imperativă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738AE32-F561-4B3B-959D-00094BB3B3F2}"/>
              </a:ext>
            </a:extLst>
          </p:cNvPr>
          <p:cNvSpPr txBox="1"/>
          <p:nvPr/>
        </p:nvSpPr>
        <p:spPr>
          <a:xfrm>
            <a:off x="5932674" y="5946887"/>
            <a:ext cx="125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Structurată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254DF93-8A11-4C3C-82C6-406A9A957AB0}"/>
              </a:ext>
            </a:extLst>
          </p:cNvPr>
          <p:cNvSpPr txBox="1"/>
          <p:nvPr/>
        </p:nvSpPr>
        <p:spPr>
          <a:xfrm>
            <a:off x="6252978" y="4735177"/>
            <a:ext cx="132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Procedurală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4AA7382-F78E-4F7D-9798-408DA31DE10A}"/>
              </a:ext>
            </a:extLst>
          </p:cNvPr>
          <p:cNvSpPr txBox="1"/>
          <p:nvPr/>
        </p:nvSpPr>
        <p:spPr>
          <a:xfrm>
            <a:off x="2059928" y="5946887"/>
            <a:ext cx="111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Modulară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71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6688" y="2357602"/>
            <a:ext cx="9359071" cy="204140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Paradigma imperativă descrie Programarea ca o secvenţă de </a:t>
            </a:r>
            <a:r>
              <a:rPr lang="it-IT" dirty="0"/>
              <a:t>instrucţiuni sau comenzi, ce schimb</a:t>
            </a:r>
            <a:r>
              <a:rPr lang="pt-BR" dirty="0"/>
              <a:t>ă</a:t>
            </a:r>
            <a:r>
              <a:rPr lang="it-IT" dirty="0"/>
              <a:t> starea unui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/>
              <a:t>Codul</a:t>
            </a:r>
            <a:r>
              <a:rPr lang="fr-BE" dirty="0"/>
              <a:t> </a:t>
            </a:r>
            <a:r>
              <a:rPr lang="fr-BE" dirty="0" err="1"/>
              <a:t>masin</a:t>
            </a:r>
            <a:r>
              <a:rPr lang="pt-BR" dirty="0"/>
              <a:t>ă</a:t>
            </a:r>
            <a:r>
              <a:rPr lang="fr-BE" dirty="0"/>
              <a:t>, </a:t>
            </a:r>
            <a:r>
              <a:rPr lang="fr-BE" dirty="0" err="1"/>
              <a:t>în</a:t>
            </a:r>
            <a:r>
              <a:rPr lang="fr-BE" dirty="0"/>
              <a:t> </a:t>
            </a:r>
            <a:r>
              <a:rPr lang="fr-BE" dirty="0" err="1"/>
              <a:t>general</a:t>
            </a:r>
            <a:r>
              <a:rPr lang="fr-BE" dirty="0"/>
              <a:t>, se </a:t>
            </a:r>
            <a:r>
              <a:rPr lang="fr-BE" dirty="0" err="1"/>
              <a:t>bazeaz</a:t>
            </a:r>
            <a:r>
              <a:rPr lang="pt-BR" dirty="0"/>
              <a:t>ă</a:t>
            </a:r>
            <a:r>
              <a:rPr lang="fr-BE" dirty="0"/>
              <a:t> </a:t>
            </a:r>
            <a:r>
              <a:rPr lang="fr-BE" dirty="0" err="1"/>
              <a:t>pe</a:t>
            </a:r>
            <a:r>
              <a:rPr lang="fr-BE" dirty="0"/>
              <a:t> </a:t>
            </a:r>
            <a:r>
              <a:rPr lang="fr-BE" dirty="0" err="1"/>
              <a:t>paradigma</a:t>
            </a:r>
            <a:r>
              <a:rPr lang="fr-BE" dirty="0"/>
              <a:t> </a:t>
            </a:r>
            <a:r>
              <a:rPr lang="fr-BE" dirty="0" err="1"/>
              <a:t>imperativ</a:t>
            </a:r>
            <a:r>
              <a:rPr lang="pt-BR" dirty="0"/>
              <a:t>ă</a:t>
            </a:r>
            <a:r>
              <a:rPr lang="fr-BE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Implementarea hardware a majorita</a:t>
            </a:r>
            <a:r>
              <a:rPr lang="it-IT" dirty="0"/>
              <a:t>ţ</a:t>
            </a:r>
            <a:r>
              <a:rPr lang="pt-BR" dirty="0"/>
              <a:t>ii calculatoarelor este </a:t>
            </a:r>
            <a:r>
              <a:rPr lang="fr-BE" dirty="0" err="1"/>
              <a:t>imperativ</a:t>
            </a:r>
            <a:r>
              <a:rPr lang="pt-BR" dirty="0"/>
              <a:t>ă</a:t>
            </a:r>
            <a:r>
              <a:rPr lang="fr-BE" dirty="0"/>
              <a:t>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71802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/>
              <a:t>Programare</a:t>
            </a:r>
            <a:r>
              <a:rPr lang="en-US" dirty="0"/>
              <a:t> </a:t>
            </a:r>
            <a:r>
              <a:rPr lang="en-US" dirty="0" err="1"/>
              <a:t>imperativ</a:t>
            </a:r>
            <a:r>
              <a:rPr lang="fr-BE" dirty="0">
                <a:latin typeface="PT Sans"/>
              </a:rPr>
              <a:t>ă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7749AA-4249-4160-ACC1-54890DBFF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87" y="4203743"/>
            <a:ext cx="5116519" cy="23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09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2321496"/>
            <a:ext cx="9084811" cy="2041634"/>
          </a:xfrm>
        </p:spPr>
        <p:txBody>
          <a:bodyPr>
            <a:noAutofit/>
          </a:bodyPr>
          <a:lstStyle/>
          <a:p>
            <a:r>
              <a:rPr lang="fr-BE" dirty="0" err="1"/>
              <a:t>Paradigma</a:t>
            </a:r>
            <a:r>
              <a:rPr lang="fr-BE" dirty="0"/>
              <a:t> de </a:t>
            </a:r>
            <a:r>
              <a:rPr lang="fr-BE" dirty="0" err="1"/>
              <a:t>programare</a:t>
            </a:r>
            <a:r>
              <a:rPr lang="fr-BE" dirty="0"/>
              <a:t> </a:t>
            </a:r>
            <a:r>
              <a:rPr lang="fr-BE" dirty="0" err="1"/>
              <a:t>procedurală</a:t>
            </a:r>
            <a:r>
              <a:rPr lang="fr-BE" dirty="0"/>
              <a:t> este </a:t>
            </a:r>
            <a:r>
              <a:rPr lang="fr-BE" dirty="0" err="1"/>
              <a:t>definită</a:t>
            </a:r>
            <a:r>
              <a:rPr lang="fr-BE" dirty="0"/>
              <a:t> ca o </a:t>
            </a:r>
            <a:r>
              <a:rPr lang="fr-BE" dirty="0" err="1"/>
              <a:t>paradigmă</a:t>
            </a:r>
            <a:r>
              <a:rPr lang="fr-BE" dirty="0"/>
              <a:t> de </a:t>
            </a:r>
            <a:r>
              <a:rPr lang="fr-BE" dirty="0" err="1"/>
              <a:t>programare</a:t>
            </a:r>
            <a:r>
              <a:rPr lang="fr-BE" dirty="0"/>
              <a:t> care </a:t>
            </a:r>
            <a:r>
              <a:rPr lang="fr-BE" dirty="0" err="1"/>
              <a:t>permite</a:t>
            </a:r>
            <a:r>
              <a:rPr lang="fr-BE" dirty="0"/>
              <a:t> </a:t>
            </a:r>
            <a:r>
              <a:rPr lang="fr-BE" dirty="0" err="1"/>
              <a:t>programul</a:t>
            </a:r>
            <a:r>
              <a:rPr lang="fr-BE" dirty="0"/>
              <a:t> </a:t>
            </a:r>
            <a:r>
              <a:rPr lang="fr-BE" dirty="0" err="1"/>
              <a:t>să</a:t>
            </a:r>
            <a:r>
              <a:rPr lang="fr-BE" dirty="0"/>
              <a:t> fie </a:t>
            </a:r>
            <a:r>
              <a:rPr lang="fr-BE" dirty="0" err="1"/>
              <a:t>organizat</a:t>
            </a:r>
            <a:r>
              <a:rPr lang="fr-BE" dirty="0"/>
              <a:t> ca un set de </a:t>
            </a:r>
            <a:r>
              <a:rPr lang="fr-BE" dirty="0" err="1"/>
              <a:t>funcții</a:t>
            </a:r>
            <a:r>
              <a:rPr lang="fr-BE" dirty="0"/>
              <a:t>.</a:t>
            </a: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/>
              <a:t>Fiecare</a:t>
            </a:r>
            <a:r>
              <a:rPr lang="fr-BE" dirty="0"/>
              <a:t> </a:t>
            </a:r>
            <a:r>
              <a:rPr lang="fr-BE" dirty="0" err="1"/>
              <a:t>funcție</a:t>
            </a:r>
            <a:r>
              <a:rPr lang="fr-BE" dirty="0"/>
              <a:t> </a:t>
            </a:r>
            <a:r>
              <a:rPr lang="fr-BE" dirty="0" err="1"/>
              <a:t>constă</a:t>
            </a:r>
            <a:r>
              <a:rPr lang="fr-BE" dirty="0"/>
              <a:t> </a:t>
            </a:r>
            <a:r>
              <a:rPr lang="fr-BE" dirty="0" err="1"/>
              <a:t>din</a:t>
            </a:r>
            <a:r>
              <a:rPr lang="fr-BE" dirty="0"/>
              <a:t> </a:t>
            </a:r>
            <a:r>
              <a:rPr lang="fr-BE" dirty="0" err="1"/>
              <a:t>enunțuri</a:t>
            </a:r>
            <a:r>
              <a:rPr lang="fr-BE" dirty="0"/>
              <a:t> de calcul </a:t>
            </a:r>
            <a:r>
              <a:rPr lang="fr-BE" dirty="0" err="1"/>
              <a:t>și</a:t>
            </a:r>
            <a:r>
              <a:rPr lang="fr-BE" dirty="0"/>
              <a:t> </a:t>
            </a:r>
            <a:r>
              <a:rPr lang="fr-BE" dirty="0" err="1"/>
              <a:t>rezolvă</a:t>
            </a:r>
            <a:r>
              <a:rPr lang="fr-BE" dirty="0"/>
              <a:t> o parte a </a:t>
            </a:r>
            <a:r>
              <a:rPr lang="fr-BE" dirty="0" err="1"/>
              <a:t>problemei</a:t>
            </a:r>
            <a:r>
              <a:rPr lang="fr-BE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/>
              <a:t>În</a:t>
            </a:r>
            <a:r>
              <a:rPr lang="fr-BE" dirty="0"/>
              <a:t> </a:t>
            </a:r>
            <a:r>
              <a:rPr lang="fr-BE" dirty="0" err="1"/>
              <a:t>programarea</a:t>
            </a:r>
            <a:r>
              <a:rPr lang="fr-BE" dirty="0"/>
              <a:t> </a:t>
            </a:r>
            <a:r>
              <a:rPr lang="fr-BE" dirty="0" err="1"/>
              <a:t>procedurală</a:t>
            </a:r>
            <a:r>
              <a:rPr lang="fr-BE" dirty="0"/>
              <a:t>, </a:t>
            </a:r>
            <a:r>
              <a:rPr lang="fr-BE" dirty="0" err="1"/>
              <a:t>funcția</a:t>
            </a:r>
            <a:r>
              <a:rPr lang="fr-BE" dirty="0"/>
              <a:t> devine </a:t>
            </a:r>
            <a:r>
              <a:rPr lang="fr-BE" dirty="0" err="1"/>
              <a:t>cea</a:t>
            </a:r>
            <a:r>
              <a:rPr lang="fr-BE" dirty="0"/>
              <a:t> mai </a:t>
            </a:r>
            <a:r>
              <a:rPr lang="fr-BE" dirty="0" err="1"/>
              <a:t>importantă</a:t>
            </a:r>
            <a:r>
              <a:rPr lang="fr-BE" dirty="0"/>
              <a:t> </a:t>
            </a:r>
            <a:r>
              <a:rPr lang="fr-BE" dirty="0" err="1"/>
              <a:t>componentă</a:t>
            </a:r>
            <a:r>
              <a:rPr lang="fr-BE" dirty="0"/>
              <a:t> a </a:t>
            </a:r>
            <a:r>
              <a:rPr lang="fr-BE" dirty="0" err="1"/>
              <a:t>programului</a:t>
            </a:r>
            <a:r>
              <a:rPr lang="fr-BE" dirty="0"/>
              <a:t> </a:t>
            </a:r>
            <a:r>
              <a:rPr lang="fr-BE" dirty="0" err="1"/>
              <a:t>și</a:t>
            </a:r>
            <a:r>
              <a:rPr lang="fr-BE" dirty="0"/>
              <a:t> </a:t>
            </a:r>
            <a:r>
              <a:rPr lang="fr-BE" dirty="0" err="1"/>
              <a:t>funcțiile</a:t>
            </a:r>
            <a:r>
              <a:rPr lang="fr-BE" dirty="0"/>
              <a:t> au </a:t>
            </a:r>
            <a:r>
              <a:rPr lang="fr-BE" dirty="0" err="1"/>
              <a:t>acces</a:t>
            </a:r>
            <a:r>
              <a:rPr lang="fr-BE" dirty="0"/>
              <a:t> </a:t>
            </a:r>
            <a:r>
              <a:rPr lang="fr-BE" dirty="0" err="1"/>
              <a:t>nerestricționat</a:t>
            </a:r>
            <a:r>
              <a:rPr lang="fr-BE" dirty="0"/>
              <a:t> la </a:t>
            </a:r>
            <a:r>
              <a:rPr lang="fr-BE" dirty="0" err="1"/>
              <a:t>datele</a:t>
            </a:r>
            <a:r>
              <a:rPr lang="fr-BE" dirty="0"/>
              <a:t> globale.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80140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/>
              <a:t>Programare</a:t>
            </a:r>
            <a:r>
              <a:rPr lang="en-US" dirty="0"/>
              <a:t> procedural</a:t>
            </a:r>
            <a:r>
              <a:rPr lang="fr-BE" dirty="0">
                <a:latin typeface="PT Sans"/>
              </a:rPr>
              <a:t>ă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88EBE25-639B-4B21-B0EE-95981C8A393C}"/>
              </a:ext>
            </a:extLst>
          </p:cNvPr>
          <p:cNvSpPr/>
          <p:nvPr/>
        </p:nvSpPr>
        <p:spPr>
          <a:xfrm>
            <a:off x="2887891" y="4142923"/>
            <a:ext cx="1804087" cy="416277"/>
          </a:xfrm>
          <a:prstGeom prst="roundRect">
            <a:avLst/>
          </a:prstGeom>
          <a:solidFill>
            <a:srgbClr val="FFCB5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Programul</a:t>
            </a:r>
            <a:endParaRPr lang="fr-BE" sz="1600" b="1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72A7A00-89A4-4FEA-85D6-C0EA44DDAD19}"/>
              </a:ext>
            </a:extLst>
          </p:cNvPr>
          <p:cNvSpPr/>
          <p:nvPr/>
        </p:nvSpPr>
        <p:spPr>
          <a:xfrm>
            <a:off x="1590432" y="4917545"/>
            <a:ext cx="1618735" cy="576915"/>
          </a:xfrm>
          <a:prstGeom prst="ellipse">
            <a:avLst/>
          </a:prstGeom>
          <a:solidFill>
            <a:srgbClr val="F8913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Date </a:t>
            </a:r>
            <a:r>
              <a:rPr lang="en-US" sz="1600" b="1" dirty="0" err="1"/>
              <a:t>globale</a:t>
            </a:r>
            <a:endParaRPr lang="fr-BE" sz="1600" b="1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C7A4A59-E235-45CC-A207-E7671EBDA0D6}"/>
              </a:ext>
            </a:extLst>
          </p:cNvPr>
          <p:cNvSpPr/>
          <p:nvPr/>
        </p:nvSpPr>
        <p:spPr>
          <a:xfrm>
            <a:off x="4511507" y="4917546"/>
            <a:ext cx="1618735" cy="576915"/>
          </a:xfrm>
          <a:prstGeom prst="ellipse">
            <a:avLst/>
          </a:prstGeom>
          <a:solidFill>
            <a:srgbClr val="F8913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Date </a:t>
            </a:r>
            <a:r>
              <a:rPr lang="en-US" sz="1600" b="1" dirty="0" err="1"/>
              <a:t>globale</a:t>
            </a:r>
            <a:endParaRPr lang="fr-BE" sz="16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5BBC7F-EB0B-4E38-88C2-CC5BD0B912D5}"/>
              </a:ext>
            </a:extLst>
          </p:cNvPr>
          <p:cNvSpPr/>
          <p:nvPr/>
        </p:nvSpPr>
        <p:spPr>
          <a:xfrm>
            <a:off x="887392" y="6095285"/>
            <a:ext cx="1322173" cy="345989"/>
          </a:xfrm>
          <a:prstGeom prst="roundRect">
            <a:avLst/>
          </a:prstGeom>
          <a:solidFill>
            <a:srgbClr val="2FB1E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/>
              <a:t>Funcția1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22BDDF3-ECA2-4FB6-9A4F-3E637DDF429F}"/>
              </a:ext>
            </a:extLst>
          </p:cNvPr>
          <p:cNvSpPr/>
          <p:nvPr/>
        </p:nvSpPr>
        <p:spPr>
          <a:xfrm>
            <a:off x="2444339" y="6095288"/>
            <a:ext cx="1322173" cy="345989"/>
          </a:xfrm>
          <a:prstGeom prst="roundRect">
            <a:avLst/>
          </a:prstGeom>
          <a:solidFill>
            <a:srgbClr val="2FB1E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/>
              <a:t>Funcția2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76F0A6C-9A83-4E22-8E15-09E1E176E746}"/>
              </a:ext>
            </a:extLst>
          </p:cNvPr>
          <p:cNvSpPr/>
          <p:nvPr/>
        </p:nvSpPr>
        <p:spPr>
          <a:xfrm>
            <a:off x="3956747" y="6095287"/>
            <a:ext cx="1322173" cy="345989"/>
          </a:xfrm>
          <a:prstGeom prst="roundRect">
            <a:avLst/>
          </a:prstGeom>
          <a:solidFill>
            <a:srgbClr val="2FB1E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/>
              <a:t>Funcția3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C7625149-CA89-4C8D-B2A3-66001002A56E}"/>
              </a:ext>
            </a:extLst>
          </p:cNvPr>
          <p:cNvSpPr/>
          <p:nvPr/>
        </p:nvSpPr>
        <p:spPr>
          <a:xfrm>
            <a:off x="5469155" y="6095286"/>
            <a:ext cx="1322173" cy="345989"/>
          </a:xfrm>
          <a:prstGeom prst="roundRect">
            <a:avLst/>
          </a:prstGeom>
          <a:solidFill>
            <a:srgbClr val="2FB1E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/>
              <a:t>Funcția4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80E891CE-1D25-47E8-8DE6-6AE7579588CE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2399800" y="4559200"/>
            <a:ext cx="1390135" cy="3583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9E683D92-0316-424E-A478-D7B89A363997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3789935" y="4559200"/>
            <a:ext cx="1530940" cy="3583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CE877C06-9D79-455B-A3F6-2A33E9D11A8C}"/>
              </a:ext>
            </a:extLst>
          </p:cNvPr>
          <p:cNvCxnSpPr>
            <a:stCxn id="5" idx="0"/>
            <a:endCxn id="4" idx="4"/>
          </p:cNvCxnSpPr>
          <p:nvPr/>
        </p:nvCxnSpPr>
        <p:spPr>
          <a:xfrm flipV="1">
            <a:off x="1548479" y="5494460"/>
            <a:ext cx="851321" cy="600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A5994A68-F576-438E-AFC1-F4D4A3184BAE}"/>
              </a:ext>
            </a:extLst>
          </p:cNvPr>
          <p:cNvCxnSpPr>
            <a:stCxn id="9" idx="0"/>
            <a:endCxn id="4" idx="4"/>
          </p:cNvCxnSpPr>
          <p:nvPr/>
        </p:nvCxnSpPr>
        <p:spPr>
          <a:xfrm flipH="1" flipV="1">
            <a:off x="2399800" y="5494460"/>
            <a:ext cx="705626" cy="6008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31D789E9-34D0-416E-A374-142B938D94E6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4617834" y="5494461"/>
            <a:ext cx="703041" cy="600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310AF016-E46A-4E1C-9CC0-6A702A018D86}"/>
              </a:ext>
            </a:extLst>
          </p:cNvPr>
          <p:cNvCxnSpPr>
            <a:stCxn id="11" idx="0"/>
            <a:endCxn id="7" idx="4"/>
          </p:cNvCxnSpPr>
          <p:nvPr/>
        </p:nvCxnSpPr>
        <p:spPr>
          <a:xfrm flipH="1" flipV="1">
            <a:off x="5320875" y="5494461"/>
            <a:ext cx="809367" cy="600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647EF752-1323-42A7-9FA9-EA6D77F2607C}"/>
              </a:ext>
            </a:extLst>
          </p:cNvPr>
          <p:cNvCxnSpPr>
            <a:stCxn id="9" idx="0"/>
            <a:endCxn id="7" idx="3"/>
          </p:cNvCxnSpPr>
          <p:nvPr/>
        </p:nvCxnSpPr>
        <p:spPr>
          <a:xfrm flipV="1">
            <a:off x="3105426" y="5409974"/>
            <a:ext cx="1643139" cy="685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60BB05D0-D8E5-4170-BEBA-4971174C4049}"/>
              </a:ext>
            </a:extLst>
          </p:cNvPr>
          <p:cNvCxnSpPr>
            <a:stCxn id="10" idx="0"/>
            <a:endCxn id="4" idx="5"/>
          </p:cNvCxnSpPr>
          <p:nvPr/>
        </p:nvCxnSpPr>
        <p:spPr>
          <a:xfrm flipH="1" flipV="1">
            <a:off x="2972109" y="5409973"/>
            <a:ext cx="1645725" cy="685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14112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53D8C2-B545-4F77-B12C-0B7EB0AE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30" y="3429634"/>
            <a:ext cx="10328418" cy="2502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PT Sans"/>
              </a:rPr>
              <a:t>Hardware </a:t>
            </a:r>
            <a:r>
              <a:rPr lang="en-US" sz="2000" b="1" dirty="0" smtClean="0">
                <a:latin typeface="PT Sans"/>
              </a:rPr>
              <a:t>– </a:t>
            </a:r>
            <a:r>
              <a:rPr lang="en-US" sz="2000" dirty="0" smtClean="0">
                <a:latin typeface="PT Sans"/>
              </a:rPr>
              <a:t>computer (</a:t>
            </a:r>
            <a:r>
              <a:rPr lang="en-US" sz="2000" dirty="0" err="1">
                <a:latin typeface="PT Sans"/>
              </a:rPr>
              <a:t>desktop,laptop</a:t>
            </a:r>
            <a:r>
              <a:rPr lang="en-US" sz="2000" dirty="0">
                <a:latin typeface="PT Sans"/>
              </a:rPr>
              <a:t>, </a:t>
            </a:r>
            <a:r>
              <a:rPr lang="en-US" sz="2000" dirty="0" err="1">
                <a:latin typeface="PT Sans"/>
              </a:rPr>
              <a:t>etc</a:t>
            </a:r>
            <a:r>
              <a:rPr lang="en-US" sz="2000" dirty="0">
                <a:latin typeface="PT Sans"/>
              </a:rPr>
              <a:t>) </a:t>
            </a:r>
            <a:r>
              <a:rPr lang="en-US" sz="2000" dirty="0" err="1">
                <a:latin typeface="PT Sans"/>
              </a:rPr>
              <a:t>și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alte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dispozitive</a:t>
            </a:r>
            <a:r>
              <a:rPr lang="en-US" sz="2000" dirty="0">
                <a:latin typeface="PT Sans"/>
              </a:rPr>
              <a:t> </a:t>
            </a:r>
            <a:endParaRPr lang="en-US" sz="2000" dirty="0" smtClean="0">
              <a:latin typeface="PT Sans"/>
            </a:endParaRPr>
          </a:p>
          <a:p>
            <a:pPr marL="0" indent="0">
              <a:buNone/>
            </a:pPr>
            <a:r>
              <a:rPr lang="en-US" sz="2000" b="1" dirty="0" smtClean="0">
                <a:latin typeface="PT Sans"/>
              </a:rPr>
              <a:t>Software</a:t>
            </a:r>
            <a:r>
              <a:rPr lang="en-US" sz="2000" dirty="0" smtClean="0">
                <a:latin typeface="PT Sans"/>
              </a:rPr>
              <a:t> – </a:t>
            </a:r>
            <a:r>
              <a:rPr lang="en-US" sz="2000" dirty="0" err="1" smtClean="0">
                <a:latin typeface="PT Sans"/>
              </a:rPr>
              <a:t>programe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sau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sisteme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ce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rulează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pe</a:t>
            </a:r>
            <a:r>
              <a:rPr lang="en-US" sz="2000" dirty="0">
                <a:latin typeface="PT Sans"/>
              </a:rPr>
              <a:t> hardware </a:t>
            </a:r>
            <a:endParaRPr lang="fr-BE" sz="2000" dirty="0">
              <a:latin typeface="PT San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BE" sz="2000" b="1" dirty="0" err="1">
                <a:latin typeface="PT Sans"/>
              </a:rPr>
              <a:t>Limbaj</a:t>
            </a:r>
            <a:r>
              <a:rPr lang="fr-BE" sz="2000" b="1" dirty="0">
                <a:latin typeface="PT Sans"/>
              </a:rPr>
              <a:t> de </a:t>
            </a:r>
            <a:r>
              <a:rPr lang="fr-BE" sz="2000" b="1" dirty="0" err="1">
                <a:latin typeface="PT Sans"/>
              </a:rPr>
              <a:t>programare</a:t>
            </a:r>
            <a:r>
              <a:rPr lang="fr-BE" sz="2000" b="1" dirty="0">
                <a:latin typeface="PT Sans"/>
              </a:rPr>
              <a:t> </a:t>
            </a:r>
            <a:r>
              <a:rPr lang="fr-BE" sz="2000" dirty="0">
                <a:latin typeface="PT Sans"/>
              </a:rPr>
              <a:t>– </a:t>
            </a:r>
            <a:r>
              <a:rPr lang="fr-BE" sz="2000" dirty="0" err="1">
                <a:latin typeface="PT Sans"/>
              </a:rPr>
              <a:t>n</a:t>
            </a:r>
            <a:r>
              <a:rPr lang="fr-BE" sz="2000" dirty="0" err="1" smtClean="0">
                <a:latin typeface="PT Sans"/>
              </a:rPr>
              <a:t>otații</a:t>
            </a:r>
            <a:r>
              <a:rPr lang="fr-BE" sz="2000" dirty="0" smtClean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și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reguli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pentru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scrierea</a:t>
            </a:r>
            <a:r>
              <a:rPr lang="fr-BE" sz="2000" dirty="0">
                <a:latin typeface="PT Sans"/>
              </a:rPr>
              <a:t> de </a:t>
            </a:r>
            <a:r>
              <a:rPr lang="fr-BE" sz="2000" dirty="0" err="1">
                <a:latin typeface="PT Sans"/>
              </a:rPr>
              <a:t>programe</a:t>
            </a:r>
            <a:r>
              <a:rPr lang="fr-BE" sz="2000" dirty="0">
                <a:latin typeface="PT Sans"/>
              </a:rPr>
              <a:t> (</a:t>
            </a:r>
            <a:r>
              <a:rPr lang="fr-BE" sz="2000" dirty="0" err="1">
                <a:latin typeface="PT Sans"/>
              </a:rPr>
              <a:t>sintaxă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și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semantică</a:t>
            </a:r>
            <a:r>
              <a:rPr lang="fr-BE" sz="2000" dirty="0">
                <a:latin typeface="PT Sans"/>
              </a:rPr>
              <a:t>) </a:t>
            </a:r>
            <a:endParaRPr lang="fr-BE" sz="2000" dirty="0" smtClean="0">
              <a:latin typeface="PT San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b="1" dirty="0" err="1">
                <a:latin typeface="PT Sans"/>
              </a:rPr>
              <a:t>Programul</a:t>
            </a:r>
            <a:r>
              <a:rPr lang="fr-FR" sz="2000" b="1" dirty="0">
                <a:latin typeface="PT Sans"/>
              </a:rPr>
              <a:t> </a:t>
            </a:r>
            <a:r>
              <a:rPr lang="fr-FR" sz="2000" dirty="0" smtClean="0">
                <a:latin typeface="PT Sans"/>
              </a:rPr>
              <a:t>- </a:t>
            </a:r>
            <a:r>
              <a:rPr lang="fr-FR" sz="2000" dirty="0" err="1" smtClean="0">
                <a:latin typeface="PT Sans"/>
              </a:rPr>
              <a:t>reprezentarea</a:t>
            </a:r>
            <a:r>
              <a:rPr lang="fr-FR" sz="2000" dirty="0" smtClean="0">
                <a:latin typeface="PT Sans"/>
              </a:rPr>
              <a:t> </a:t>
            </a:r>
            <a:r>
              <a:rPr lang="fr-FR" sz="2000" dirty="0" err="1">
                <a:latin typeface="PT Sans"/>
              </a:rPr>
              <a:t>unui</a:t>
            </a:r>
            <a:r>
              <a:rPr lang="fr-FR" sz="2000" dirty="0">
                <a:latin typeface="PT Sans"/>
              </a:rPr>
              <a:t> </a:t>
            </a:r>
            <a:r>
              <a:rPr lang="fr-FR" sz="2000" dirty="0" err="1">
                <a:latin typeface="PT Sans"/>
              </a:rPr>
              <a:t>algoritm</a:t>
            </a:r>
            <a:r>
              <a:rPr lang="fr-FR" sz="2000" dirty="0">
                <a:latin typeface="PT Sans"/>
              </a:rPr>
              <a:t> </a:t>
            </a:r>
            <a:r>
              <a:rPr lang="fr-FR" sz="2000" dirty="0" err="1">
                <a:latin typeface="PT Sans"/>
              </a:rPr>
              <a:t>într</a:t>
            </a:r>
            <a:r>
              <a:rPr lang="fr-FR" sz="2000" dirty="0">
                <a:latin typeface="PT Sans"/>
              </a:rPr>
              <a:t>-un </a:t>
            </a:r>
            <a:r>
              <a:rPr lang="fr-FR" sz="2000" dirty="0" err="1">
                <a:latin typeface="PT Sans"/>
              </a:rPr>
              <a:t>limbaj</a:t>
            </a:r>
            <a:r>
              <a:rPr lang="fr-FR" sz="2000" dirty="0">
                <a:latin typeface="PT Sans"/>
              </a:rPr>
              <a:t> de </a:t>
            </a:r>
            <a:r>
              <a:rPr lang="fr-FR" sz="2000" dirty="0" err="1">
                <a:latin typeface="PT Sans"/>
              </a:rPr>
              <a:t>programare</a:t>
            </a:r>
            <a:r>
              <a:rPr lang="fr-FR" sz="2000" dirty="0">
                <a:latin typeface="PT Sans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fr-BE" sz="2000" dirty="0" smtClean="0">
              <a:latin typeface="PT Sans"/>
            </a:endParaRPr>
          </a:p>
          <a:p>
            <a:pPr marL="0" indent="0">
              <a:buNone/>
            </a:pPr>
            <a:endParaRPr lang="fr-BE" sz="2000" dirty="0">
              <a:latin typeface="PT San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6522"/>
            <a:ext cx="9504680" cy="6858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PT Sans"/>
              </a:rPr>
              <a:t>Noțiuni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generale</a:t>
            </a:r>
            <a:endParaRPr lang="fr-BE" sz="3000" b="1" dirty="0">
              <a:latin typeface="PT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129" y="2580640"/>
            <a:ext cx="10195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PT Sans"/>
              </a:rPr>
              <a:t>Programarea</a:t>
            </a:r>
            <a:r>
              <a:rPr lang="en-US" sz="2000" dirty="0" smtClean="0">
                <a:latin typeface="PT Sans"/>
              </a:rPr>
              <a:t> - are ca </a:t>
            </a:r>
            <a:r>
              <a:rPr lang="en-US" sz="2000" dirty="0" err="1" smtClean="0">
                <a:latin typeface="PT Sans"/>
              </a:rPr>
              <a:t>scop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realizarea</a:t>
            </a:r>
            <a:r>
              <a:rPr lang="en-US" sz="2000" dirty="0" smtClean="0">
                <a:latin typeface="PT Sans"/>
              </a:rPr>
              <a:t> de </a:t>
            </a:r>
            <a:r>
              <a:rPr lang="en-US" sz="2000" dirty="0" err="1" smtClean="0">
                <a:latin typeface="PT Sans"/>
              </a:rPr>
              <a:t>programe</a:t>
            </a:r>
            <a:r>
              <a:rPr lang="en-US" sz="2000" dirty="0" smtClean="0">
                <a:latin typeface="PT Sans"/>
              </a:rPr>
              <a:t> care </a:t>
            </a:r>
            <a:r>
              <a:rPr lang="en-US" sz="2000" dirty="0" err="1">
                <a:latin typeface="PT Sans"/>
              </a:rPr>
              <a:t>să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constituie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soluțiile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oferite</a:t>
            </a:r>
            <a:r>
              <a:rPr lang="en-US" sz="2000" dirty="0" smtClean="0">
                <a:latin typeface="PT Sans"/>
              </a:rPr>
              <a:t> cu </a:t>
            </a:r>
            <a:r>
              <a:rPr lang="en-US" sz="2000" dirty="0" err="1" smtClean="0">
                <a:latin typeface="PT Sans"/>
              </a:rPr>
              <a:t>ajutorul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calculatorului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unor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probleme</a:t>
            </a:r>
            <a:r>
              <a:rPr lang="en-US" sz="2000" dirty="0" smtClean="0">
                <a:latin typeface="PT Sans"/>
              </a:rPr>
              <a:t> concrete.</a:t>
            </a:r>
            <a:endParaRPr lang="en-US" sz="20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5088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23D065-4BE1-42AE-9231-BEC24DD78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23" y="2347784"/>
            <a:ext cx="3272558" cy="42754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32281" y="2196734"/>
            <a:ext cx="6650832" cy="3143710"/>
          </a:xfrm>
        </p:spPr>
        <p:txBody>
          <a:bodyPr>
            <a:noAutofit/>
          </a:bodyPr>
          <a:lstStyle/>
          <a:p>
            <a:r>
              <a:rPr lang="fr-BE" dirty="0" err="1"/>
              <a:t>Orice</a:t>
            </a:r>
            <a:r>
              <a:rPr lang="fr-BE" dirty="0"/>
              <a:t> </a:t>
            </a:r>
            <a:r>
              <a:rPr lang="fr-BE" dirty="0" err="1"/>
              <a:t>algoritm</a:t>
            </a:r>
            <a:r>
              <a:rPr lang="fr-BE" dirty="0"/>
              <a:t> care are </a:t>
            </a:r>
            <a:r>
              <a:rPr lang="fr-BE" dirty="0" err="1"/>
              <a:t>intrări</a:t>
            </a:r>
            <a:r>
              <a:rPr lang="fr-BE" dirty="0"/>
              <a:t> </a:t>
            </a:r>
            <a:r>
              <a:rPr lang="fr-BE" dirty="0" err="1"/>
              <a:t>și</a:t>
            </a:r>
            <a:r>
              <a:rPr lang="fr-BE" dirty="0"/>
              <a:t> </a:t>
            </a:r>
            <a:r>
              <a:rPr lang="fr-BE" dirty="0" err="1"/>
              <a:t>ieșiri</a:t>
            </a:r>
            <a:r>
              <a:rPr lang="fr-BE" dirty="0"/>
              <a:t>, </a:t>
            </a:r>
            <a:r>
              <a:rPr lang="fr-BE" dirty="0" err="1"/>
              <a:t>adică</a:t>
            </a:r>
            <a:r>
              <a:rPr lang="fr-BE" dirty="0"/>
              <a:t> un </a:t>
            </a:r>
            <a:r>
              <a:rPr lang="fr-BE" dirty="0" err="1"/>
              <a:t>punct</a:t>
            </a:r>
            <a:r>
              <a:rPr lang="fr-BE" dirty="0"/>
              <a:t> de </a:t>
            </a:r>
            <a:r>
              <a:rPr lang="fr-BE" dirty="0" err="1"/>
              <a:t>început</a:t>
            </a:r>
            <a:r>
              <a:rPr lang="fr-BE" dirty="0"/>
              <a:t> </a:t>
            </a:r>
            <a:r>
              <a:rPr lang="fr-BE" dirty="0" err="1"/>
              <a:t>și</a:t>
            </a:r>
            <a:r>
              <a:rPr lang="fr-BE" dirty="0"/>
              <a:t> </a:t>
            </a:r>
            <a:r>
              <a:rPr lang="fr-BE" dirty="0" err="1"/>
              <a:t>unul</a:t>
            </a:r>
            <a:r>
              <a:rPr lang="fr-BE" dirty="0"/>
              <a:t> de </a:t>
            </a:r>
            <a:r>
              <a:rPr lang="fr-BE" dirty="0" err="1"/>
              <a:t>sfârșit</a:t>
            </a:r>
            <a:r>
              <a:rPr lang="fr-BE" dirty="0"/>
              <a:t>, </a:t>
            </a:r>
            <a:r>
              <a:rPr lang="fr-BE" dirty="0" err="1"/>
              <a:t>poate</a:t>
            </a:r>
            <a:r>
              <a:rPr lang="fr-BE" dirty="0"/>
              <a:t> fi </a:t>
            </a:r>
            <a:r>
              <a:rPr lang="fr-BE" dirty="0" err="1"/>
              <a:t>reprezentat</a:t>
            </a:r>
            <a:r>
              <a:rPr lang="fr-BE" dirty="0"/>
              <a:t> </a:t>
            </a:r>
            <a:r>
              <a:rPr lang="fr-BE" dirty="0" err="1"/>
              <a:t>printr</a:t>
            </a:r>
            <a:r>
              <a:rPr lang="fr-BE" dirty="0"/>
              <a:t>-o </a:t>
            </a:r>
            <a:r>
              <a:rPr lang="fr-BE" dirty="0" err="1"/>
              <a:t>combinație</a:t>
            </a:r>
            <a:r>
              <a:rPr lang="fr-BE" dirty="0"/>
              <a:t> de </a:t>
            </a:r>
            <a:r>
              <a:rPr lang="fr-BE" dirty="0" err="1"/>
              <a:t>trei</a:t>
            </a:r>
            <a:r>
              <a:rPr lang="fr-BE" dirty="0"/>
              <a:t> </a:t>
            </a:r>
            <a:r>
              <a:rPr lang="fr-BE" b="1" dirty="0" err="1"/>
              <a:t>structuri</a:t>
            </a:r>
            <a:r>
              <a:rPr lang="fr-BE" b="1" dirty="0"/>
              <a:t> de control</a:t>
            </a:r>
            <a:r>
              <a:rPr lang="fr-BE" dirty="0"/>
              <a:t> </a:t>
            </a:r>
            <a:r>
              <a:rPr lang="fr-BE" dirty="0" err="1"/>
              <a:t>fundamentale</a:t>
            </a:r>
            <a:r>
              <a:rPr lang="fr-BE" dirty="0"/>
              <a:t> </a:t>
            </a:r>
            <a:r>
              <a:rPr lang="fr-BE" dirty="0" err="1"/>
              <a:t>numite</a:t>
            </a:r>
            <a:r>
              <a:rPr lang="fr-BE" dirty="0"/>
              <a:t>:</a:t>
            </a:r>
          </a:p>
          <a:p>
            <a:pPr>
              <a:lnSpc>
                <a:spcPct val="150000"/>
              </a:lnSpc>
            </a:pPr>
            <a:r>
              <a:rPr lang="fr-BE" dirty="0"/>
              <a:t>• </a:t>
            </a:r>
            <a:r>
              <a:rPr lang="fr-BE" b="1" dirty="0" err="1"/>
              <a:t>secvența</a:t>
            </a:r>
            <a:r>
              <a:rPr lang="fr-BE" dirty="0"/>
              <a:t> (</a:t>
            </a:r>
            <a:r>
              <a:rPr lang="fr-BE" i="1" dirty="0"/>
              <a:t>structura </a:t>
            </a:r>
            <a:r>
              <a:rPr lang="fr-BE" i="1" dirty="0" err="1"/>
              <a:t>liniară</a:t>
            </a:r>
            <a:r>
              <a:rPr lang="fr-BE" dirty="0"/>
              <a:t>)</a:t>
            </a:r>
            <a:br>
              <a:rPr lang="fr-BE" dirty="0"/>
            </a:br>
            <a:r>
              <a:rPr lang="fr-BE" dirty="0"/>
              <a:t>• </a:t>
            </a:r>
            <a:r>
              <a:rPr lang="fr-BE" b="1" dirty="0" err="1"/>
              <a:t>decizia</a:t>
            </a:r>
            <a:r>
              <a:rPr lang="fr-BE" dirty="0"/>
              <a:t> (</a:t>
            </a:r>
            <a:r>
              <a:rPr lang="fr-BE" i="1" dirty="0"/>
              <a:t>structura </a:t>
            </a:r>
            <a:r>
              <a:rPr lang="fr-BE" i="1" dirty="0" err="1"/>
              <a:t>alternativă</a:t>
            </a:r>
            <a:r>
              <a:rPr lang="fr-BE" dirty="0"/>
              <a:t>)</a:t>
            </a:r>
            <a:br>
              <a:rPr lang="fr-BE" dirty="0"/>
            </a:br>
            <a:r>
              <a:rPr lang="fr-BE" dirty="0"/>
              <a:t>• </a:t>
            </a:r>
            <a:r>
              <a:rPr lang="fr-BE" b="1" dirty="0" err="1"/>
              <a:t>ciclul</a:t>
            </a:r>
            <a:r>
              <a:rPr lang="fr-BE" dirty="0"/>
              <a:t> (</a:t>
            </a:r>
            <a:r>
              <a:rPr lang="fr-BE" i="1" dirty="0"/>
              <a:t>structura </a:t>
            </a:r>
            <a:r>
              <a:rPr lang="fr-BE" i="1" dirty="0" err="1"/>
              <a:t>repetitivă</a:t>
            </a:r>
            <a:r>
              <a:rPr lang="fr-BE" dirty="0" smtClean="0"/>
              <a:t>)</a:t>
            </a:r>
            <a:r>
              <a:rPr lang="fr-BE" dirty="0"/>
              <a:t/>
            </a:r>
            <a:br>
              <a:rPr lang="fr-BE" dirty="0"/>
            </a:br>
            <a:r>
              <a:rPr lang="fr-BE" dirty="0" err="1"/>
              <a:t>Programele</a:t>
            </a:r>
            <a:r>
              <a:rPr lang="fr-BE" dirty="0"/>
              <a:t> au la </a:t>
            </a:r>
            <a:r>
              <a:rPr lang="fr-BE" dirty="0" err="1"/>
              <a:t>bază</a:t>
            </a:r>
            <a:r>
              <a:rPr lang="fr-BE" dirty="0"/>
              <a:t> </a:t>
            </a:r>
            <a:r>
              <a:rPr lang="fr-BE" dirty="0" err="1"/>
              <a:t>algoritimi</a:t>
            </a:r>
            <a:r>
              <a:rPr lang="fr-BE" dirty="0"/>
              <a:t> de calcul, care se pot </a:t>
            </a:r>
            <a:r>
              <a:rPr lang="fr-BE" dirty="0" err="1"/>
              <a:t>transpune</a:t>
            </a:r>
            <a:r>
              <a:rPr lang="fr-BE" dirty="0"/>
              <a:t> </a:t>
            </a:r>
            <a:r>
              <a:rPr lang="fr-BE" dirty="0" err="1"/>
              <a:t>în</a:t>
            </a:r>
            <a:r>
              <a:rPr lang="fr-BE" dirty="0"/>
              <a:t> </a:t>
            </a:r>
            <a:r>
              <a:rPr lang="fr-BE" b="1" dirty="0" err="1"/>
              <a:t>scheme</a:t>
            </a:r>
            <a:r>
              <a:rPr lang="fr-BE" b="1" dirty="0"/>
              <a:t> </a:t>
            </a:r>
            <a:r>
              <a:rPr lang="fr-BE" b="1" dirty="0" err="1"/>
              <a:t>logice</a:t>
            </a:r>
            <a:r>
              <a:rPr lang="fr-BE" dirty="0"/>
              <a:t>, </a:t>
            </a:r>
            <a:r>
              <a:rPr lang="fr-BE" dirty="0" err="1"/>
              <a:t>precum</a:t>
            </a:r>
            <a:r>
              <a:rPr lang="fr-BE" dirty="0"/>
              <a:t> </a:t>
            </a:r>
            <a:r>
              <a:rPr lang="fr-BE" dirty="0" err="1"/>
              <a:t>cea</a:t>
            </a:r>
            <a:r>
              <a:rPr lang="fr-BE" dirty="0"/>
              <a:t> </a:t>
            </a:r>
            <a:r>
              <a:rPr lang="fr-BE" dirty="0" err="1"/>
              <a:t>din</a:t>
            </a:r>
            <a:r>
              <a:rPr lang="fr-BE" dirty="0"/>
              <a:t> </a:t>
            </a:r>
            <a:r>
              <a:rPr lang="fr-BE" dirty="0" err="1"/>
              <a:t>exemplu</a:t>
            </a:r>
            <a:r>
              <a:rPr lang="fr-BE" dirty="0"/>
              <a:t>:</a:t>
            </a:r>
            <a:br>
              <a:rPr lang="fr-BE" dirty="0"/>
            </a:b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60600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/>
              <a:t>Programare</a:t>
            </a:r>
            <a:r>
              <a:rPr lang="en-US" dirty="0"/>
              <a:t> </a:t>
            </a:r>
            <a:r>
              <a:rPr lang="en-US" dirty="0" err="1"/>
              <a:t>structurat</a:t>
            </a:r>
            <a:r>
              <a:rPr lang="fr-BE" dirty="0">
                <a:latin typeface="PT Sans"/>
              </a:rPr>
              <a:t>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5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99414" y="2345016"/>
            <a:ext cx="6415098" cy="1053093"/>
          </a:xfrm>
        </p:spPr>
        <p:txBody>
          <a:bodyPr>
            <a:noAutofit/>
          </a:bodyPr>
          <a:lstStyle/>
          <a:p>
            <a:r>
              <a:rPr lang="it-IT" dirty="0"/>
              <a:t>Programarea modulară constă in descompunerea unui program in bucății mai mici numite module sau subprograme</a:t>
            </a:r>
            <a:r>
              <a:rPr lang="fr-BE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9413" y="1676153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/>
              <a:t>Programare</a:t>
            </a:r>
            <a:r>
              <a:rPr lang="en-US" dirty="0"/>
              <a:t> modular</a:t>
            </a:r>
            <a:r>
              <a:rPr lang="fr-BE" dirty="0">
                <a:latin typeface="PT Sans"/>
              </a:rPr>
              <a:t>ă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FB05F88-2229-4148-890F-41B8BCAB2D76}"/>
              </a:ext>
            </a:extLst>
          </p:cNvPr>
          <p:cNvGrpSpPr/>
          <p:nvPr/>
        </p:nvGrpSpPr>
        <p:grpSpPr>
          <a:xfrm>
            <a:off x="5141818" y="2361953"/>
            <a:ext cx="6795987" cy="2590655"/>
            <a:chOff x="789419" y="3519227"/>
            <a:chExt cx="6795987" cy="2590655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BA079D07-E018-498E-963C-0E8073054684}"/>
                </a:ext>
              </a:extLst>
            </p:cNvPr>
            <p:cNvGrpSpPr/>
            <p:nvPr/>
          </p:nvGrpSpPr>
          <p:grpSpPr>
            <a:xfrm>
              <a:off x="789419" y="3519227"/>
              <a:ext cx="6795987" cy="2590655"/>
              <a:chOff x="1758511" y="3962794"/>
              <a:chExt cx="6795987" cy="2590655"/>
            </a:xfrm>
          </p:grpSpPr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3D03D194-5963-4D6C-AF7C-1BA5F2EF0DEA}"/>
                  </a:ext>
                </a:extLst>
              </p:cNvPr>
              <p:cNvSpPr/>
              <p:nvPr/>
            </p:nvSpPr>
            <p:spPr>
              <a:xfrm>
                <a:off x="4429362" y="3962794"/>
                <a:ext cx="1713470" cy="426943"/>
              </a:xfrm>
              <a:prstGeom prst="rect">
                <a:avLst/>
              </a:prstGeom>
              <a:solidFill>
                <a:srgbClr val="FFCB5E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Program</a:t>
                </a:r>
                <a:endParaRPr lang="fr-BE" sz="1400" b="1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6200AD15-771D-4D94-B7A4-E305002A5FA2}"/>
                  </a:ext>
                </a:extLst>
              </p:cNvPr>
              <p:cNvSpPr/>
              <p:nvPr/>
            </p:nvSpPr>
            <p:spPr>
              <a:xfrm>
                <a:off x="2236038" y="4939614"/>
                <a:ext cx="1198605" cy="685800"/>
              </a:xfrm>
              <a:prstGeom prst="rect">
                <a:avLst/>
              </a:prstGeom>
              <a:solidFill>
                <a:srgbClr val="F89132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GUI</a:t>
                </a:r>
                <a:endParaRPr lang="fr-BE" sz="1400" b="1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0432DF34-8BEC-4060-8072-8EBE3F315D3D}"/>
                  </a:ext>
                </a:extLst>
              </p:cNvPr>
              <p:cNvSpPr/>
              <p:nvPr/>
            </p:nvSpPr>
            <p:spPr>
              <a:xfrm>
                <a:off x="4686795" y="4939614"/>
                <a:ext cx="1198605" cy="685800"/>
              </a:xfrm>
              <a:prstGeom prst="rect">
                <a:avLst/>
              </a:prstGeom>
              <a:solidFill>
                <a:srgbClr val="F89132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/>
                  <a:t>Baza</a:t>
                </a:r>
                <a:r>
                  <a:rPr lang="en-US" sz="1400" b="1" dirty="0"/>
                  <a:t> de date</a:t>
                </a:r>
                <a:endParaRPr lang="fr-BE" sz="1400" b="1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2E321956-7159-4869-842C-6A412FB5538E}"/>
                  </a:ext>
                </a:extLst>
              </p:cNvPr>
              <p:cNvSpPr/>
              <p:nvPr/>
            </p:nvSpPr>
            <p:spPr>
              <a:xfrm>
                <a:off x="6940989" y="4939613"/>
                <a:ext cx="1198605" cy="685800"/>
              </a:xfrm>
              <a:prstGeom prst="rect">
                <a:avLst/>
              </a:prstGeom>
              <a:solidFill>
                <a:srgbClr val="F89132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/>
                  <a:t>Biblioteca</a:t>
                </a:r>
                <a:r>
                  <a:rPr lang="en-US" sz="1400" b="1" dirty="0"/>
                  <a:t> de </a:t>
                </a:r>
                <a:r>
                  <a:rPr lang="en-US" sz="1400" b="1" dirty="0" err="1"/>
                  <a:t>calcule</a:t>
                </a:r>
                <a:endParaRPr lang="fr-BE" sz="1400" b="1" dirty="0"/>
              </a:p>
            </p:txBody>
          </p:sp>
          <p:cxnSp>
            <p:nvCxnSpPr>
              <p:cNvPr id="9" name="Connector: Elbow 8">
                <a:extLst>
                  <a:ext uri="{FF2B5EF4-FFF2-40B4-BE49-F238E27FC236}">
                    <a16:creationId xmlns="" xmlns:a16="http://schemas.microsoft.com/office/drawing/2014/main" id="{31E44ED2-699B-4511-B6A9-EEA7D2522DC2}"/>
                  </a:ext>
                </a:extLst>
              </p:cNvPr>
              <p:cNvCxnSpPr>
                <a:cxnSpLocks/>
                <a:stCxn id="3" idx="2"/>
                <a:endCxn id="4" idx="0"/>
              </p:cNvCxnSpPr>
              <p:nvPr/>
            </p:nvCxnSpPr>
            <p:spPr>
              <a:xfrm rot="5400000">
                <a:off x="3785781" y="3439297"/>
                <a:ext cx="549877" cy="2450756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1" name="Connector: Elbow 10">
                <a:extLst>
                  <a:ext uri="{FF2B5EF4-FFF2-40B4-BE49-F238E27FC236}">
                    <a16:creationId xmlns="" xmlns:a16="http://schemas.microsoft.com/office/drawing/2014/main" id="{FB9DBC61-CF8D-4DBC-B9C2-803327D77C8D}"/>
                  </a:ext>
                </a:extLst>
              </p:cNvPr>
              <p:cNvCxnSpPr>
                <a:cxnSpLocks/>
                <a:stCxn id="3" idx="2"/>
                <a:endCxn id="8" idx="0"/>
              </p:cNvCxnSpPr>
              <p:nvPr/>
            </p:nvCxnSpPr>
            <p:spPr>
              <a:xfrm rot="16200000" flipH="1">
                <a:off x="6138256" y="3537577"/>
                <a:ext cx="549876" cy="2254195"/>
              </a:xfrm>
              <a:prstGeom prst="bent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="" xmlns:a16="http://schemas.microsoft.com/office/drawing/2014/main" id="{315E3B9B-28D2-4DC0-864B-025409013DE4}"/>
                  </a:ext>
                </a:extLst>
              </p:cNvPr>
              <p:cNvCxnSpPr>
                <a:cxnSpLocks/>
                <a:stCxn id="3" idx="2"/>
                <a:endCxn id="7" idx="0"/>
              </p:cNvCxnSpPr>
              <p:nvPr/>
            </p:nvCxnSpPr>
            <p:spPr>
              <a:xfrm>
                <a:off x="5286097" y="4389737"/>
                <a:ext cx="1" cy="5498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0434FED4-E4F0-42F2-8259-BDF5CA03F295}"/>
                  </a:ext>
                </a:extLst>
              </p:cNvPr>
              <p:cNvSpPr/>
              <p:nvPr/>
            </p:nvSpPr>
            <p:spPr>
              <a:xfrm>
                <a:off x="1758511" y="5844746"/>
                <a:ext cx="955054" cy="685800"/>
              </a:xfrm>
              <a:prstGeom prst="rect">
                <a:avLst/>
              </a:prstGeom>
              <a:solidFill>
                <a:srgbClr val="2FB1E5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/>
                  <a:t>Afișare</a:t>
                </a:r>
                <a:r>
                  <a:rPr lang="en-US" sz="1400" b="1" dirty="0"/>
                  <a:t> </a:t>
                </a:r>
                <a:r>
                  <a:rPr lang="en-US" sz="1400" b="1" dirty="0" err="1"/>
                  <a:t>Ferestre</a:t>
                </a:r>
                <a:endParaRPr lang="fr-BE" sz="1400" b="1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96E852D6-E0EB-4CF5-B1B2-47BA4FD11605}"/>
                  </a:ext>
                </a:extLst>
              </p:cNvPr>
              <p:cNvSpPr/>
              <p:nvPr/>
            </p:nvSpPr>
            <p:spPr>
              <a:xfrm>
                <a:off x="2957116" y="5844747"/>
                <a:ext cx="955054" cy="685800"/>
              </a:xfrm>
              <a:prstGeom prst="rect">
                <a:avLst/>
              </a:prstGeom>
              <a:solidFill>
                <a:srgbClr val="2FB1E5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/>
                  <a:t>Acțiuni</a:t>
                </a:r>
                <a:r>
                  <a:rPr lang="en-US" sz="1400" b="1" dirty="0"/>
                  <a:t> de control</a:t>
                </a:r>
                <a:endParaRPr lang="fr-BE" sz="1400" b="1" dirty="0"/>
              </a:p>
            </p:txBody>
          </p:sp>
          <p:cxnSp>
            <p:nvCxnSpPr>
              <p:cNvPr id="19" name="Connector: Elbow 18">
                <a:extLst>
                  <a:ext uri="{FF2B5EF4-FFF2-40B4-BE49-F238E27FC236}">
                    <a16:creationId xmlns="" xmlns:a16="http://schemas.microsoft.com/office/drawing/2014/main" id="{7C015409-3414-477E-BA66-A8DF49B9F782}"/>
                  </a:ext>
                </a:extLst>
              </p:cNvPr>
              <p:cNvCxnSpPr>
                <a:stCxn id="4" idx="2"/>
                <a:endCxn id="16" idx="0"/>
              </p:cNvCxnSpPr>
              <p:nvPr/>
            </p:nvCxnSpPr>
            <p:spPr>
              <a:xfrm rot="5400000">
                <a:off x="2426024" y="5435429"/>
                <a:ext cx="219332" cy="599303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21" name="Connector: Elbow 20">
                <a:extLst>
                  <a:ext uri="{FF2B5EF4-FFF2-40B4-BE49-F238E27FC236}">
                    <a16:creationId xmlns="" xmlns:a16="http://schemas.microsoft.com/office/drawing/2014/main" id="{5D527E41-4E3E-453C-A186-70A5B48A64EC}"/>
                  </a:ext>
                </a:extLst>
              </p:cNvPr>
              <p:cNvCxnSpPr>
                <a:stCxn id="4" idx="2"/>
                <a:endCxn id="17" idx="0"/>
              </p:cNvCxnSpPr>
              <p:nvPr/>
            </p:nvCxnSpPr>
            <p:spPr>
              <a:xfrm rot="16200000" flipH="1">
                <a:off x="3025326" y="5435429"/>
                <a:ext cx="219333" cy="599302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7A0180F9-880E-473C-BB20-97ECDFF7EC35}"/>
                  </a:ext>
                </a:extLst>
              </p:cNvPr>
              <p:cNvSpPr/>
              <p:nvPr/>
            </p:nvSpPr>
            <p:spPr>
              <a:xfrm>
                <a:off x="4209268" y="5866372"/>
                <a:ext cx="955054" cy="685800"/>
              </a:xfrm>
              <a:prstGeom prst="rect">
                <a:avLst/>
              </a:prstGeom>
              <a:solidFill>
                <a:srgbClr val="2FB1E5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/>
                  <a:t>Operații</a:t>
                </a:r>
                <a:r>
                  <a:rPr lang="en-US" sz="1400" b="1" dirty="0"/>
                  <a:t> de </a:t>
                </a:r>
                <a:r>
                  <a:rPr lang="en-US" sz="1400" b="1" dirty="0" err="1"/>
                  <a:t>scriere</a:t>
                </a:r>
                <a:endParaRPr lang="fr-BE" sz="1400" b="1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FB24A9F2-8590-44AD-9A42-83C74B5CE865}"/>
                  </a:ext>
                </a:extLst>
              </p:cNvPr>
              <p:cNvSpPr/>
              <p:nvPr/>
            </p:nvSpPr>
            <p:spPr>
              <a:xfrm>
                <a:off x="5407873" y="5866373"/>
                <a:ext cx="955054" cy="685800"/>
              </a:xfrm>
              <a:prstGeom prst="rect">
                <a:avLst/>
              </a:prstGeom>
              <a:solidFill>
                <a:srgbClr val="2FB1E5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/>
                  <a:t>Operații</a:t>
                </a:r>
                <a:r>
                  <a:rPr lang="en-US" sz="1400" b="1" dirty="0"/>
                  <a:t> de </a:t>
                </a:r>
                <a:r>
                  <a:rPr lang="en-US" sz="1400" b="1" dirty="0" err="1"/>
                  <a:t>citire</a:t>
                </a:r>
                <a:endParaRPr lang="fr-BE" sz="1400" b="1" dirty="0"/>
              </a:p>
            </p:txBody>
          </p:sp>
          <p:cxnSp>
            <p:nvCxnSpPr>
              <p:cNvPr id="26" name="Connector: Elbow 25">
                <a:extLst>
                  <a:ext uri="{FF2B5EF4-FFF2-40B4-BE49-F238E27FC236}">
                    <a16:creationId xmlns="" xmlns:a16="http://schemas.microsoft.com/office/drawing/2014/main" id="{CEE173B6-E970-422E-BA7C-AB72AEF6ADE3}"/>
                  </a:ext>
                </a:extLst>
              </p:cNvPr>
              <p:cNvCxnSpPr>
                <a:stCxn id="7" idx="2"/>
                <a:endCxn id="23" idx="0"/>
              </p:cNvCxnSpPr>
              <p:nvPr/>
            </p:nvCxnSpPr>
            <p:spPr>
              <a:xfrm rot="5400000">
                <a:off x="4865968" y="5446242"/>
                <a:ext cx="240958" cy="599303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28" name="Connector: Elbow 27">
                <a:extLst>
                  <a:ext uri="{FF2B5EF4-FFF2-40B4-BE49-F238E27FC236}">
                    <a16:creationId xmlns="" xmlns:a16="http://schemas.microsoft.com/office/drawing/2014/main" id="{AA7A7B0E-1D01-4220-9E06-150483A3EDF8}"/>
                  </a:ext>
                </a:extLst>
              </p:cNvPr>
              <p:cNvCxnSpPr>
                <a:stCxn id="7" idx="2"/>
                <a:endCxn id="24" idx="0"/>
              </p:cNvCxnSpPr>
              <p:nvPr/>
            </p:nvCxnSpPr>
            <p:spPr>
              <a:xfrm rot="16200000" flipH="1">
                <a:off x="5465270" y="5446242"/>
                <a:ext cx="240959" cy="599302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2BA7D4F5-1333-4822-A570-19419044889A}"/>
                  </a:ext>
                </a:extLst>
              </p:cNvPr>
              <p:cNvSpPr/>
              <p:nvPr/>
            </p:nvSpPr>
            <p:spPr>
              <a:xfrm>
                <a:off x="7599444" y="5867649"/>
                <a:ext cx="955054" cy="685800"/>
              </a:xfrm>
              <a:prstGeom prst="rect">
                <a:avLst/>
              </a:prstGeom>
              <a:solidFill>
                <a:srgbClr val="2FB1E5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/>
                  <a:t>Funcții</a:t>
                </a:r>
                <a:r>
                  <a:rPr lang="en-US" sz="1400" b="1" dirty="0"/>
                  <a:t> utile</a:t>
                </a:r>
                <a:endParaRPr lang="fr-BE" sz="1400" b="1" dirty="0"/>
              </a:p>
            </p:txBody>
          </p:sp>
          <p:cxnSp>
            <p:nvCxnSpPr>
              <p:cNvPr id="31" name="Connector: Elbow 30">
                <a:extLst>
                  <a:ext uri="{FF2B5EF4-FFF2-40B4-BE49-F238E27FC236}">
                    <a16:creationId xmlns="" xmlns:a16="http://schemas.microsoft.com/office/drawing/2014/main" id="{F525CE7C-B88D-4B74-B252-45B5DC456438}"/>
                  </a:ext>
                </a:extLst>
              </p:cNvPr>
              <p:cNvCxnSpPr>
                <a:stCxn id="8" idx="2"/>
                <a:endCxn id="29" idx="0"/>
              </p:cNvCxnSpPr>
              <p:nvPr/>
            </p:nvCxnSpPr>
            <p:spPr>
              <a:xfrm rot="16200000" flipH="1">
                <a:off x="7687513" y="5478191"/>
                <a:ext cx="242236" cy="536679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</p:grp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1503EEA-AB6B-4F67-AB82-64CFA0FCB5BD}"/>
                </a:ext>
              </a:extLst>
            </p:cNvPr>
            <p:cNvSpPr/>
            <p:nvPr/>
          </p:nvSpPr>
          <p:spPr>
            <a:xfrm>
              <a:off x="5553523" y="5424082"/>
              <a:ext cx="955054" cy="685800"/>
            </a:xfrm>
            <a:prstGeom prst="rect">
              <a:avLst/>
            </a:prstGeom>
            <a:solidFill>
              <a:srgbClr val="2FB1E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Operații</a:t>
              </a:r>
              <a:r>
                <a:rPr lang="en-US" sz="1400" b="1" dirty="0"/>
                <a:t> </a:t>
              </a:r>
              <a:r>
                <a:rPr lang="en-US" sz="1400" b="1" dirty="0" err="1"/>
                <a:t>logice</a:t>
              </a:r>
              <a:endParaRPr lang="fr-BE" sz="1400" b="1" dirty="0"/>
            </a:p>
          </p:txBody>
        </p:sp>
      </p:grpSp>
      <p:cxnSp>
        <p:nvCxnSpPr>
          <p:cNvPr id="65" name="Connector: Elbow 64">
            <a:extLst>
              <a:ext uri="{FF2B5EF4-FFF2-40B4-BE49-F238E27FC236}">
                <a16:creationId xmlns="" xmlns:a16="http://schemas.microsoft.com/office/drawing/2014/main" id="{EED66297-68FE-4324-967F-9702BA8BC423}"/>
              </a:ext>
            </a:extLst>
          </p:cNvPr>
          <p:cNvCxnSpPr>
            <a:cxnSpLocks/>
            <a:stCxn id="8" idx="2"/>
            <a:endCxn id="56" idx="0"/>
          </p:cNvCxnSpPr>
          <p:nvPr/>
        </p:nvCxnSpPr>
        <p:spPr>
          <a:xfrm rot="5400000">
            <a:off x="10532406" y="3875615"/>
            <a:ext cx="242236" cy="5401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25" name="Text Placeholder 1">
            <a:extLst>
              <a:ext uri="{FF2B5EF4-FFF2-40B4-BE49-F238E27FC236}">
                <a16:creationId xmlns="" xmlns:a16="http://schemas.microsoft.com/office/drawing/2014/main" id="{55E130F4-8A86-4967-A22C-A4108D79AD99}"/>
              </a:ext>
            </a:extLst>
          </p:cNvPr>
          <p:cNvSpPr txBox="1">
            <a:spLocks/>
          </p:cNvSpPr>
          <p:nvPr/>
        </p:nvSpPr>
        <p:spPr>
          <a:xfrm>
            <a:off x="551402" y="4066972"/>
            <a:ext cx="6415098" cy="2059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 err="1"/>
              <a:t>Avantajele</a:t>
            </a:r>
            <a:r>
              <a:rPr lang="fr-BE" b="1" dirty="0"/>
              <a:t> </a:t>
            </a:r>
            <a:r>
              <a:rPr lang="fr-BE" b="1" dirty="0" err="1"/>
              <a:t>programării</a:t>
            </a:r>
            <a:r>
              <a:rPr lang="fr-BE" b="1" dirty="0"/>
              <a:t> </a:t>
            </a:r>
            <a:r>
              <a:rPr lang="fr-BE" b="1" dirty="0" err="1"/>
              <a:t>modulare</a:t>
            </a:r>
            <a:r>
              <a:rPr lang="fr-BE" b="1" dirty="0"/>
              <a:t>:</a:t>
            </a:r>
          </a:p>
          <a:p>
            <a:r>
              <a:rPr lang="fr-BE" dirty="0"/>
              <a:t>- </a:t>
            </a:r>
            <a:r>
              <a:rPr lang="fr-BE" dirty="0" err="1"/>
              <a:t>Permite</a:t>
            </a:r>
            <a:r>
              <a:rPr lang="fr-BE" dirty="0"/>
              <a:t> </a:t>
            </a:r>
            <a:r>
              <a:rPr lang="fr-BE" dirty="0" err="1"/>
              <a:t>reutilizarea</a:t>
            </a:r>
            <a:r>
              <a:rPr lang="fr-BE" dirty="0"/>
              <a:t> </a:t>
            </a:r>
            <a:r>
              <a:rPr lang="fr-BE" dirty="0" err="1"/>
              <a:t>modulelor</a:t>
            </a:r>
            <a:r>
              <a:rPr lang="fr-BE" dirty="0"/>
              <a:t>.</a:t>
            </a:r>
          </a:p>
          <a:p>
            <a:r>
              <a:rPr lang="fr-BE" dirty="0"/>
              <a:t>- </a:t>
            </a:r>
            <a:r>
              <a:rPr lang="fr-BE" dirty="0" err="1"/>
              <a:t>Ușurează</a:t>
            </a:r>
            <a:r>
              <a:rPr lang="fr-BE" dirty="0"/>
              <a:t> </a:t>
            </a:r>
            <a:r>
              <a:rPr lang="fr-BE" dirty="0" err="1"/>
              <a:t>lucrul</a:t>
            </a:r>
            <a:r>
              <a:rPr lang="fr-BE" dirty="0"/>
              <a:t> </a:t>
            </a:r>
            <a:r>
              <a:rPr lang="fr-BE" dirty="0" err="1"/>
              <a:t>în</a:t>
            </a:r>
            <a:r>
              <a:rPr lang="fr-BE" dirty="0"/>
              <a:t> </a:t>
            </a:r>
            <a:r>
              <a:rPr lang="fr-BE" dirty="0" err="1"/>
              <a:t>echipă</a:t>
            </a:r>
            <a:r>
              <a:rPr lang="fr-BE" dirty="0"/>
              <a:t>.</a:t>
            </a:r>
          </a:p>
          <a:p>
            <a:r>
              <a:rPr lang="it-IT" dirty="0"/>
              <a:t>- Permite o mai bună organizare și </a:t>
            </a:r>
          </a:p>
          <a:p>
            <a:r>
              <a:rPr lang="it-IT" dirty="0"/>
              <a:t>   a codului sursă.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2263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2373900"/>
            <a:ext cx="9084811" cy="1053093"/>
          </a:xfrm>
        </p:spPr>
        <p:txBody>
          <a:bodyPr>
            <a:noAutofit/>
          </a:bodyPr>
          <a:lstStyle/>
          <a:p>
            <a:r>
              <a:rPr lang="fr-BE" dirty="0" err="1"/>
              <a:t>Programarea</a:t>
            </a:r>
            <a:r>
              <a:rPr lang="fr-BE" dirty="0"/>
              <a:t> </a:t>
            </a:r>
            <a:r>
              <a:rPr lang="fr-BE" dirty="0" err="1"/>
              <a:t>funcțională</a:t>
            </a:r>
            <a:r>
              <a:rPr lang="fr-BE" dirty="0"/>
              <a:t> este o </a:t>
            </a:r>
            <a:r>
              <a:rPr lang="fr-BE" dirty="0" err="1"/>
              <a:t>paradigmă</a:t>
            </a:r>
            <a:r>
              <a:rPr lang="fr-BE" dirty="0"/>
              <a:t> de </a:t>
            </a:r>
            <a:r>
              <a:rPr lang="fr-BE" dirty="0" err="1"/>
              <a:t>programare</a:t>
            </a:r>
            <a:r>
              <a:rPr lang="fr-BE" dirty="0"/>
              <a:t> care </a:t>
            </a:r>
            <a:r>
              <a:rPr lang="fr-BE" dirty="0" err="1"/>
              <a:t>tratează</a:t>
            </a:r>
            <a:r>
              <a:rPr lang="fr-BE" dirty="0"/>
              <a:t> </a:t>
            </a:r>
            <a:r>
              <a:rPr lang="fr-BE" dirty="0" err="1"/>
              <a:t>calculul</a:t>
            </a:r>
            <a:r>
              <a:rPr lang="fr-BE" dirty="0"/>
              <a:t> ca </a:t>
            </a:r>
            <a:r>
              <a:rPr lang="fr-BE" dirty="0" err="1"/>
              <a:t>evaluare</a:t>
            </a:r>
            <a:r>
              <a:rPr lang="fr-BE" dirty="0"/>
              <a:t> de </a:t>
            </a:r>
            <a:r>
              <a:rPr lang="fr-BE" dirty="0" err="1"/>
              <a:t>funcții</a:t>
            </a:r>
            <a:r>
              <a:rPr lang="fr-BE" dirty="0"/>
              <a:t> </a:t>
            </a:r>
            <a:r>
              <a:rPr lang="fr-BE" dirty="0" err="1"/>
              <a:t>matematice</a:t>
            </a:r>
            <a:r>
              <a:rPr lang="fr-BE" dirty="0"/>
              <a:t> </a:t>
            </a:r>
            <a:r>
              <a:rPr lang="fr-BE" dirty="0" err="1"/>
              <a:t>și</a:t>
            </a:r>
            <a:r>
              <a:rPr lang="fr-BE" dirty="0"/>
              <a:t> </a:t>
            </a:r>
            <a:r>
              <a:rPr lang="fr-BE" dirty="0" err="1"/>
              <a:t>evită</a:t>
            </a:r>
            <a:r>
              <a:rPr lang="fr-BE" dirty="0"/>
              <a:t> </a:t>
            </a:r>
            <a:r>
              <a:rPr lang="fr-BE" dirty="0" err="1"/>
              <a:t>starea</a:t>
            </a:r>
            <a:r>
              <a:rPr lang="fr-BE" dirty="0"/>
              <a:t> </a:t>
            </a:r>
            <a:r>
              <a:rPr lang="fr-BE" dirty="0" err="1"/>
              <a:t>și</a:t>
            </a:r>
            <a:r>
              <a:rPr lang="fr-BE" dirty="0"/>
              <a:t> </a:t>
            </a:r>
            <a:r>
              <a:rPr lang="fr-BE" dirty="0" err="1"/>
              <a:t>datele</a:t>
            </a:r>
            <a:r>
              <a:rPr lang="fr-BE" dirty="0"/>
              <a:t> </a:t>
            </a:r>
            <a:r>
              <a:rPr lang="fr-BE" dirty="0" err="1"/>
              <a:t>mutabile</a:t>
            </a:r>
            <a:r>
              <a:rPr lang="fr-BE" dirty="0"/>
              <a:t>.</a:t>
            </a:r>
          </a:p>
          <a:p>
            <a:r>
              <a:rPr lang="fr-BE" dirty="0" err="1"/>
              <a:t>Modelul</a:t>
            </a:r>
            <a:r>
              <a:rPr lang="fr-BE" dirty="0"/>
              <a:t> </a:t>
            </a:r>
            <a:r>
              <a:rPr lang="fr-BE" dirty="0" err="1"/>
              <a:t>matematic</a:t>
            </a:r>
            <a:r>
              <a:rPr lang="fr-BE" dirty="0"/>
              <a:t> al </a:t>
            </a:r>
            <a:r>
              <a:rPr lang="fr-BE" dirty="0" err="1"/>
              <a:t>programării</a:t>
            </a:r>
            <a:r>
              <a:rPr lang="fr-BE" dirty="0"/>
              <a:t> </a:t>
            </a:r>
            <a:r>
              <a:rPr lang="fr-BE" dirty="0" err="1"/>
              <a:t>funcționale</a:t>
            </a:r>
            <a:r>
              <a:rPr lang="fr-BE" dirty="0"/>
              <a:t> </a:t>
            </a:r>
            <a:r>
              <a:rPr lang="fr-BE" dirty="0" err="1"/>
              <a:t>îl</a:t>
            </a:r>
            <a:r>
              <a:rPr lang="fr-BE" dirty="0"/>
              <a:t> </a:t>
            </a:r>
            <a:r>
              <a:rPr lang="fr-BE" dirty="0" err="1"/>
              <a:t>reprezintă</a:t>
            </a:r>
            <a:r>
              <a:rPr lang="fr-BE" dirty="0"/>
              <a:t> </a:t>
            </a:r>
            <a:r>
              <a:rPr lang="fr-BE" b="1" u="sng" dirty="0" err="1"/>
              <a:t>calculul</a:t>
            </a:r>
            <a:r>
              <a:rPr lang="fr-BE" b="1" u="sng" dirty="0"/>
              <a:t> lambda</a:t>
            </a:r>
            <a:r>
              <a:rPr lang="fr-BE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65288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/>
              <a:t>Programare</a:t>
            </a:r>
            <a:r>
              <a:rPr lang="en-US" dirty="0"/>
              <a:t> </a:t>
            </a:r>
            <a:r>
              <a:rPr lang="en-US" dirty="0" err="1"/>
              <a:t>funcțional</a:t>
            </a:r>
            <a:r>
              <a:rPr lang="fr-BE" dirty="0">
                <a:latin typeface="PT Sans"/>
              </a:rPr>
              <a:t>ă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33C0D4A-AED1-4158-BC68-120B66581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74" y="3470163"/>
            <a:ext cx="3703700" cy="32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21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6861" y="2604322"/>
            <a:ext cx="5960533" cy="1755341"/>
          </a:xfrm>
        </p:spPr>
        <p:txBody>
          <a:bodyPr>
            <a:noAutofit/>
          </a:bodyPr>
          <a:lstStyle/>
          <a:p>
            <a:r>
              <a:rPr lang="fr-BE" dirty="0" err="1"/>
              <a:t>Programarea</a:t>
            </a:r>
            <a:r>
              <a:rPr lang="fr-BE" dirty="0"/>
              <a:t> </a:t>
            </a:r>
            <a:r>
              <a:rPr lang="fr-BE" dirty="0" err="1"/>
              <a:t>orientată</a:t>
            </a:r>
            <a:r>
              <a:rPr lang="fr-BE" dirty="0"/>
              <a:t> </a:t>
            </a:r>
            <a:r>
              <a:rPr lang="fr-BE" dirty="0" err="1"/>
              <a:t>pe</a:t>
            </a:r>
            <a:r>
              <a:rPr lang="fr-BE" dirty="0"/>
              <a:t> </a:t>
            </a:r>
            <a:r>
              <a:rPr lang="fr-BE" dirty="0" err="1"/>
              <a:t>obiecte</a:t>
            </a:r>
            <a:r>
              <a:rPr lang="fr-BE" dirty="0"/>
              <a:t> este o </a:t>
            </a:r>
            <a:r>
              <a:rPr lang="fr-BE" dirty="0" err="1"/>
              <a:t>paradigmă</a:t>
            </a:r>
            <a:r>
              <a:rPr lang="fr-BE" dirty="0"/>
              <a:t> de </a:t>
            </a:r>
            <a:r>
              <a:rPr lang="fr-BE" dirty="0" err="1"/>
              <a:t>programare</a:t>
            </a:r>
            <a:r>
              <a:rPr lang="fr-BE" dirty="0"/>
              <a:t> care </a:t>
            </a:r>
            <a:r>
              <a:rPr lang="fr-BE" dirty="0" err="1"/>
              <a:t>folosește</a:t>
            </a:r>
            <a:r>
              <a:rPr lang="fr-BE" dirty="0"/>
              <a:t> </a:t>
            </a:r>
            <a:r>
              <a:rPr lang="fr-BE" dirty="0" err="1"/>
              <a:t>concepte</a:t>
            </a:r>
            <a:r>
              <a:rPr lang="fr-BE" dirty="0"/>
              <a:t> </a:t>
            </a:r>
            <a:r>
              <a:rPr lang="fr-BE" dirty="0" err="1"/>
              <a:t>abstracte</a:t>
            </a:r>
            <a:r>
              <a:rPr lang="fr-BE" dirty="0"/>
              <a:t> </a:t>
            </a:r>
            <a:r>
              <a:rPr lang="fr-BE" dirty="0" err="1"/>
              <a:t>sub</a:t>
            </a:r>
            <a:r>
              <a:rPr lang="fr-BE" dirty="0"/>
              <a:t> forma de </a:t>
            </a:r>
            <a:r>
              <a:rPr lang="fr-BE" b="1" dirty="0"/>
              <a:t>clase</a:t>
            </a:r>
            <a:r>
              <a:rPr lang="fr-BE" dirty="0"/>
              <a:t> </a:t>
            </a:r>
            <a:r>
              <a:rPr lang="fr-BE" dirty="0" err="1"/>
              <a:t>și</a:t>
            </a:r>
            <a:r>
              <a:rPr lang="fr-BE" dirty="0"/>
              <a:t> </a:t>
            </a:r>
            <a:r>
              <a:rPr lang="fr-BE" b="1" dirty="0" err="1"/>
              <a:t>obiecte</a:t>
            </a:r>
            <a:r>
              <a:rPr lang="fr-BE" dirty="0"/>
              <a:t>, </a:t>
            </a:r>
            <a:r>
              <a:rPr lang="fr-BE" dirty="0" err="1"/>
              <a:t>pentru</a:t>
            </a:r>
            <a:r>
              <a:rPr lang="fr-BE" dirty="0"/>
              <a:t> a </a:t>
            </a:r>
            <a:r>
              <a:rPr lang="fr-BE" dirty="0" err="1"/>
              <a:t>crea</a:t>
            </a:r>
            <a:r>
              <a:rPr lang="fr-BE" dirty="0"/>
              <a:t> </a:t>
            </a:r>
            <a:r>
              <a:rPr lang="fr-BE" dirty="0" err="1"/>
              <a:t>modele</a:t>
            </a:r>
            <a:r>
              <a:rPr lang="fr-BE" dirty="0"/>
              <a:t> </a:t>
            </a:r>
            <a:r>
              <a:rPr lang="fr-BE" dirty="0" err="1"/>
              <a:t>bazate</a:t>
            </a:r>
            <a:r>
              <a:rPr lang="fr-BE" dirty="0"/>
              <a:t> </a:t>
            </a:r>
            <a:r>
              <a:rPr lang="fr-BE" dirty="0" err="1"/>
              <a:t>pe</a:t>
            </a:r>
            <a:r>
              <a:rPr lang="fr-BE" dirty="0"/>
              <a:t> </a:t>
            </a:r>
            <a:r>
              <a:rPr lang="fr-BE" dirty="0" err="1"/>
              <a:t>elemente</a:t>
            </a:r>
            <a:r>
              <a:rPr lang="fr-BE" dirty="0"/>
              <a:t> </a:t>
            </a:r>
            <a:r>
              <a:rPr lang="fr-BE" dirty="0" err="1"/>
              <a:t>din</a:t>
            </a:r>
            <a:r>
              <a:rPr lang="fr-BE" dirty="0"/>
              <a:t> </a:t>
            </a:r>
            <a:r>
              <a:rPr lang="fr-BE" dirty="0" err="1"/>
              <a:t>lumea</a:t>
            </a:r>
            <a:r>
              <a:rPr lang="fr-BE" dirty="0"/>
              <a:t> </a:t>
            </a:r>
            <a:r>
              <a:rPr lang="fr-BE" dirty="0" err="1"/>
              <a:t>reală</a:t>
            </a:r>
            <a:r>
              <a:rPr lang="fr-BE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Un </a:t>
            </a:r>
            <a:r>
              <a:rPr lang="fr-BE" b="1" dirty="0" err="1"/>
              <a:t>obiect</a:t>
            </a:r>
            <a:r>
              <a:rPr lang="fr-BE" dirty="0"/>
              <a:t> este un </a:t>
            </a:r>
            <a:r>
              <a:rPr lang="fr-BE" dirty="0" err="1"/>
              <a:t>amestec</a:t>
            </a:r>
            <a:r>
              <a:rPr lang="fr-BE" dirty="0"/>
              <a:t> de mai </a:t>
            </a:r>
            <a:r>
              <a:rPr lang="fr-BE" dirty="0" err="1"/>
              <a:t>multe</a:t>
            </a:r>
            <a:r>
              <a:rPr lang="fr-BE" dirty="0"/>
              <a:t> </a:t>
            </a:r>
            <a:r>
              <a:rPr lang="fr-BE" dirty="0" err="1"/>
              <a:t>variabile</a:t>
            </a:r>
            <a:r>
              <a:rPr lang="fr-BE" dirty="0"/>
              <a:t> si </a:t>
            </a:r>
            <a:r>
              <a:rPr lang="fr-BE" dirty="0" err="1"/>
              <a:t>funcții</a:t>
            </a:r>
            <a:r>
              <a:rPr lang="fr-BE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O </a:t>
            </a:r>
            <a:r>
              <a:rPr lang="pt-BR" b="1" dirty="0"/>
              <a:t>clasă</a:t>
            </a:r>
            <a:r>
              <a:rPr lang="pt-BR" dirty="0"/>
              <a:t> este o combinație de caracteristici și de comportamente</a:t>
            </a:r>
            <a:r>
              <a:rPr lang="fr-BE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80779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/>
              <a:t>Programare</a:t>
            </a:r>
            <a:r>
              <a:rPr lang="en-US" dirty="0"/>
              <a:t> </a:t>
            </a:r>
            <a:r>
              <a:rPr lang="en-US" dirty="0" err="1"/>
              <a:t>orientat</a:t>
            </a:r>
            <a:r>
              <a:rPr lang="fr-BE" dirty="0">
                <a:latin typeface="PT Sans"/>
              </a:rPr>
              <a:t>ă </a:t>
            </a:r>
            <a:r>
              <a:rPr lang="fr-BE" dirty="0" err="1">
                <a:latin typeface="PT Sans"/>
              </a:rPr>
              <a:t>pe</a:t>
            </a:r>
            <a:r>
              <a:rPr lang="fr-BE" dirty="0">
                <a:latin typeface="PT Sans"/>
              </a:rPr>
              <a:t> </a:t>
            </a:r>
            <a:r>
              <a:rPr lang="fr-BE" dirty="0" err="1">
                <a:latin typeface="PT Sans"/>
              </a:rPr>
              <a:t>obiecte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611A923-AF2F-41BA-BCA4-888C25CE9BE7}"/>
              </a:ext>
            </a:extLst>
          </p:cNvPr>
          <p:cNvGrpSpPr/>
          <p:nvPr/>
        </p:nvGrpSpPr>
        <p:grpSpPr>
          <a:xfrm>
            <a:off x="6629482" y="1851951"/>
            <a:ext cx="5770586" cy="3794106"/>
            <a:chOff x="1701800" y="3829122"/>
            <a:chExt cx="4587789" cy="3016428"/>
          </a:xfrm>
        </p:grpSpPr>
        <p:pic>
          <p:nvPicPr>
            <p:cNvPr id="1026" name="Picture 2" descr="programare orientata pe obiecte si elementele sale">
              <a:extLst>
                <a:ext uri="{FF2B5EF4-FFF2-40B4-BE49-F238E27FC236}">
                  <a16:creationId xmlns="" xmlns:a16="http://schemas.microsoft.com/office/drawing/2014/main" id="{A36EDE91-B3AD-4F8A-8C59-EE4A39B641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96"/>
            <a:stretch/>
          </p:blipFill>
          <p:spPr bwMode="auto">
            <a:xfrm>
              <a:off x="1876167" y="3829122"/>
              <a:ext cx="4413422" cy="295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DC31130A-E649-4FC0-800C-03F16E5EECF8}"/>
                </a:ext>
              </a:extLst>
            </p:cNvPr>
            <p:cNvSpPr/>
            <p:nvPr/>
          </p:nvSpPr>
          <p:spPr>
            <a:xfrm>
              <a:off x="4638761" y="4026363"/>
              <a:ext cx="1104900" cy="24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 err="1">
                  <a:solidFill>
                    <a:schemeClr val="tx1"/>
                  </a:solidFill>
                </a:rPr>
                <a:t>Incapsularea</a:t>
              </a:r>
              <a:r>
                <a:rPr lang="fr-BE" sz="1100" dirty="0"/>
                <a:t> 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3FCFA7B-40B1-4D11-839A-E89215D8D994}"/>
                </a:ext>
              </a:extLst>
            </p:cNvPr>
            <p:cNvSpPr/>
            <p:nvPr/>
          </p:nvSpPr>
          <p:spPr>
            <a:xfrm>
              <a:off x="3543128" y="3891494"/>
              <a:ext cx="1104900" cy="24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 err="1">
                  <a:solidFill>
                    <a:schemeClr val="tx1"/>
                  </a:solidFill>
                </a:rPr>
                <a:t>Abstractizarea</a:t>
              </a:r>
              <a:r>
                <a:rPr lang="fr-BE" sz="1100" dirty="0">
                  <a:solidFill>
                    <a:schemeClr val="tx1"/>
                  </a:solidFill>
                </a:rPr>
                <a:t>  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4CFC281-0106-4E6B-AE6F-1828665F653B}"/>
                </a:ext>
              </a:extLst>
            </p:cNvPr>
            <p:cNvSpPr/>
            <p:nvPr/>
          </p:nvSpPr>
          <p:spPr>
            <a:xfrm>
              <a:off x="2419350" y="4196294"/>
              <a:ext cx="1104900" cy="24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1100" dirty="0" err="1">
                  <a:solidFill>
                    <a:schemeClr val="tx1"/>
                  </a:solidFill>
                </a:rPr>
                <a:t>Polimorfism</a:t>
              </a:r>
              <a:endParaRPr lang="fr-BE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88404C67-F070-4BD4-826A-5A588FABA777}"/>
                </a:ext>
              </a:extLst>
            </p:cNvPr>
            <p:cNvSpPr/>
            <p:nvPr/>
          </p:nvSpPr>
          <p:spPr>
            <a:xfrm>
              <a:off x="1701800" y="5487946"/>
              <a:ext cx="1104900" cy="24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BE" sz="1100" dirty="0" err="1">
                  <a:solidFill>
                    <a:schemeClr val="tx1"/>
                  </a:solidFill>
                </a:rPr>
                <a:t>Moștenirea</a:t>
              </a:r>
              <a:r>
                <a:rPr lang="fr-BE" sz="1100" dirty="0">
                  <a:solidFill>
                    <a:schemeClr val="tx1"/>
                  </a:solidFill>
                </a:rPr>
                <a:t> 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82A0F5C-9E94-4991-AF74-C4027A1B6475}"/>
                </a:ext>
              </a:extLst>
            </p:cNvPr>
            <p:cNvSpPr/>
            <p:nvPr/>
          </p:nvSpPr>
          <p:spPr>
            <a:xfrm>
              <a:off x="1803400" y="6262646"/>
              <a:ext cx="1104900" cy="24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BE" sz="1100" dirty="0">
                  <a:solidFill>
                    <a:schemeClr val="tx1"/>
                  </a:solidFill>
                </a:rPr>
                <a:t>Clase 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693CA6D-21CE-4570-A0E6-91DE79262B4C}"/>
                </a:ext>
              </a:extLst>
            </p:cNvPr>
            <p:cNvSpPr/>
            <p:nvPr/>
          </p:nvSpPr>
          <p:spPr>
            <a:xfrm>
              <a:off x="3194050" y="6604250"/>
              <a:ext cx="1104900" cy="24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BE" sz="1100" dirty="0" err="1">
                  <a:solidFill>
                    <a:schemeClr val="tx1"/>
                  </a:solidFill>
                </a:rPr>
                <a:t>Obiecte</a:t>
              </a:r>
              <a:r>
                <a:rPr lang="fr-BE" sz="1100" dirty="0">
                  <a:solidFill>
                    <a:schemeClr val="tx1"/>
                  </a:solidFill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4596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6522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err="1">
                <a:latin typeface="PT Sans"/>
              </a:rPr>
              <a:t>Operatori</a:t>
            </a:r>
            <a:r>
              <a:rPr lang="en-US" sz="3200" b="1" dirty="0">
                <a:latin typeface="PT Sans"/>
              </a:rPr>
              <a:t> </a:t>
            </a:r>
            <a:r>
              <a:rPr lang="en-US" sz="3200" b="1" dirty="0" err="1">
                <a:latin typeface="PT Sans"/>
              </a:rPr>
              <a:t>aritmetici</a:t>
            </a:r>
            <a:endParaRPr lang="en-US" sz="3200" b="1" dirty="0">
              <a:latin typeface="PT Sans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="" xmlns:a16="http://schemas.microsoft.com/office/drawing/2014/main" id="{554CC64F-13C7-4D5C-8D1C-F25B93C34F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9128" y="2538991"/>
          <a:ext cx="7178585" cy="3895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874">
                  <a:extLst>
                    <a:ext uri="{9D8B030D-6E8A-4147-A177-3AD203B41FA5}">
                      <a16:colId xmlns="" xmlns:a16="http://schemas.microsoft.com/office/drawing/2014/main" val="2515409777"/>
                    </a:ext>
                  </a:extLst>
                </a:gridCol>
                <a:gridCol w="3914711">
                  <a:extLst>
                    <a:ext uri="{9D8B030D-6E8A-4147-A177-3AD203B41FA5}">
                      <a16:colId xmlns="" xmlns:a16="http://schemas.microsoft.com/office/drawing/2014/main" val="2862564695"/>
                    </a:ext>
                  </a:extLst>
                </a:gridCol>
              </a:tblGrid>
              <a:tr h="481558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latin typeface="PT Sans"/>
                          <a:ea typeface="+mj-ea"/>
                          <a:cs typeface="+mj-cs"/>
                        </a:rPr>
                        <a:t>Simbol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PT Sans"/>
                          <a:ea typeface="+mj-ea"/>
                          <a:cs typeface="+mj-cs"/>
                        </a:rPr>
                        <a:t> Python</a:t>
                      </a:r>
                      <a:endParaRPr lang="fr-BE" sz="2400" b="1" kern="1200" dirty="0">
                        <a:solidFill>
                          <a:schemeClr val="bg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latin typeface="PT Sans"/>
                          <a:ea typeface="+mj-ea"/>
                          <a:cs typeface="+mj-cs"/>
                        </a:rPr>
                        <a:t>Operaţie</a:t>
                      </a:r>
                      <a:endParaRPr lang="fr-BE" sz="2400" b="1" kern="1200" dirty="0">
                        <a:solidFill>
                          <a:schemeClr val="bg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2663674"/>
                  </a:ext>
                </a:extLst>
              </a:tr>
              <a:tr h="48155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PT Sans"/>
                          <a:ea typeface="+mj-ea"/>
                          <a:cs typeface="+mj-cs"/>
                        </a:rPr>
                        <a:t>+</a:t>
                      </a:r>
                      <a:endParaRPr lang="fr-BE" sz="2000" b="0" kern="1200" dirty="0">
                        <a:solidFill>
                          <a:schemeClr val="bg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Adunare</a:t>
                      </a:r>
                      <a:endParaRPr lang="fr-BE" sz="2000" b="0" kern="1200" dirty="0">
                        <a:solidFill>
                          <a:schemeClr val="tx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/>
                </a:tc>
                <a:extLst>
                  <a:ext uri="{0D108BD9-81ED-4DB2-BD59-A6C34878D82A}">
                    <a16:rowId xmlns="" xmlns:a16="http://schemas.microsoft.com/office/drawing/2014/main" val="3508863284"/>
                  </a:ext>
                </a:extLst>
              </a:tr>
              <a:tr h="48155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PT Sans"/>
                          <a:ea typeface="+mj-ea"/>
                          <a:cs typeface="+mj-cs"/>
                        </a:rPr>
                        <a:t>-</a:t>
                      </a:r>
                      <a:endParaRPr lang="fr-BE" sz="2000" b="0" kern="1200" dirty="0">
                        <a:solidFill>
                          <a:schemeClr val="bg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Sc</a:t>
                      </a:r>
                      <a:r>
                        <a:rPr lang="fr-BE" sz="2000" b="0" kern="1200" dirty="0">
                          <a:solidFill>
                            <a:schemeClr val="tx1"/>
                          </a:solidFill>
                          <a:latin typeface="PT Sans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dere</a:t>
                      </a:r>
                      <a:endParaRPr lang="fr-BE" sz="2000" b="0" kern="1200" dirty="0">
                        <a:solidFill>
                          <a:schemeClr val="tx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/>
                </a:tc>
                <a:extLst>
                  <a:ext uri="{0D108BD9-81ED-4DB2-BD59-A6C34878D82A}">
                    <a16:rowId xmlns="" xmlns:a16="http://schemas.microsoft.com/office/drawing/2014/main" val="3866347766"/>
                  </a:ext>
                </a:extLst>
              </a:tr>
              <a:tr h="48155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PT Sans"/>
                          <a:ea typeface="+mj-ea"/>
                          <a:cs typeface="+mj-cs"/>
                        </a:rPr>
                        <a:t>*</a:t>
                      </a:r>
                      <a:endParaRPr lang="fr-BE" sz="2000" b="0" kern="1200" dirty="0">
                        <a:solidFill>
                          <a:schemeClr val="bg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Inmulţire</a:t>
                      </a:r>
                      <a:endParaRPr lang="fr-BE" sz="2000" b="0" kern="1200" dirty="0">
                        <a:solidFill>
                          <a:schemeClr val="tx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/>
                </a:tc>
                <a:extLst>
                  <a:ext uri="{0D108BD9-81ED-4DB2-BD59-A6C34878D82A}">
                    <a16:rowId xmlns="" xmlns:a16="http://schemas.microsoft.com/office/drawing/2014/main" val="1712228510"/>
                  </a:ext>
                </a:extLst>
              </a:tr>
              <a:tr h="48155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PT Sans"/>
                          <a:ea typeface="+mj-ea"/>
                          <a:cs typeface="+mj-cs"/>
                        </a:rPr>
                        <a:t>/</a:t>
                      </a:r>
                      <a:endParaRPr lang="fr-BE" sz="2000" b="0" kern="1200" dirty="0">
                        <a:solidFill>
                          <a:schemeClr val="bg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Imp</a:t>
                      </a:r>
                      <a:r>
                        <a:rPr lang="fr-BE" sz="2000" b="0" kern="1200" dirty="0">
                          <a:solidFill>
                            <a:schemeClr val="tx1"/>
                          </a:solidFill>
                          <a:latin typeface="PT Sans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rţire</a:t>
                      </a:r>
                      <a:endParaRPr lang="fr-BE" sz="2000" b="0" kern="1200" dirty="0">
                        <a:solidFill>
                          <a:schemeClr val="tx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/>
                </a:tc>
                <a:extLst>
                  <a:ext uri="{0D108BD9-81ED-4DB2-BD59-A6C34878D82A}">
                    <a16:rowId xmlns="" xmlns:a16="http://schemas.microsoft.com/office/drawing/2014/main" val="2120779295"/>
                  </a:ext>
                </a:extLst>
              </a:tr>
              <a:tr h="46967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PT Sans"/>
                          <a:ea typeface="+mj-ea"/>
                          <a:cs typeface="+mj-cs"/>
                        </a:rPr>
                        <a:t>%</a:t>
                      </a:r>
                      <a:endParaRPr lang="fr-BE" sz="2000" b="0" kern="1200" dirty="0">
                        <a:solidFill>
                          <a:schemeClr val="bg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Restul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 imp</a:t>
                      </a:r>
                      <a:r>
                        <a:rPr lang="fr-BE" sz="2000" b="0" kern="1200" dirty="0">
                          <a:solidFill>
                            <a:schemeClr val="tx1"/>
                          </a:solidFill>
                          <a:latin typeface="PT Sans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rţirii</a:t>
                      </a:r>
                      <a:endParaRPr lang="fr-BE" sz="2000" b="0" kern="1200" dirty="0">
                        <a:solidFill>
                          <a:schemeClr val="tx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/>
                </a:tc>
                <a:extLst>
                  <a:ext uri="{0D108BD9-81ED-4DB2-BD59-A6C34878D82A}">
                    <a16:rowId xmlns="" xmlns:a16="http://schemas.microsoft.com/office/drawing/2014/main" val="4138906338"/>
                  </a:ext>
                </a:extLst>
              </a:tr>
              <a:tr h="461027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PT Sans"/>
                          <a:ea typeface="+mj-ea"/>
                          <a:cs typeface="+mj-cs"/>
                        </a:rPr>
                        <a:t>**</a:t>
                      </a:r>
                      <a:endParaRPr lang="fr-BE" sz="2000" b="0" kern="1200" dirty="0">
                        <a:solidFill>
                          <a:schemeClr val="bg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Ridicare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 la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putere</a:t>
                      </a:r>
                      <a:endParaRPr lang="fr-BE" sz="2000" b="0" kern="1200" dirty="0">
                        <a:solidFill>
                          <a:schemeClr val="tx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/>
                </a:tc>
                <a:extLst>
                  <a:ext uri="{0D108BD9-81ED-4DB2-BD59-A6C34878D82A}">
                    <a16:rowId xmlns="" xmlns:a16="http://schemas.microsoft.com/office/drawing/2014/main" val="2108602529"/>
                  </a:ext>
                </a:extLst>
              </a:tr>
              <a:tr h="55670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fr-BE" sz="2000" b="0" kern="1200" dirty="0">
                          <a:solidFill>
                            <a:schemeClr val="bg1"/>
                          </a:solidFill>
                          <a:latin typeface="PT Sans"/>
                          <a:ea typeface="+mj-ea"/>
                          <a:cs typeface="+mj-cs"/>
                        </a:rPr>
                        <a:t>//</a:t>
                      </a:r>
                    </a:p>
                  </a:txBody>
                  <a:tcPr marL="58267" marR="9323" marT="9323" marB="932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fr-BE" sz="2000" b="0" kern="1200" dirty="0" err="1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Divizare</a:t>
                      </a:r>
                      <a:r>
                        <a:rPr lang="fr-BE" sz="2000" b="0" kern="1200" dirty="0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 </a:t>
                      </a:r>
                      <a:r>
                        <a:rPr lang="fr-BE" sz="2000" b="0" kern="1200" dirty="0" err="1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fără</a:t>
                      </a:r>
                      <a:r>
                        <a:rPr lang="fr-BE" sz="2000" b="0" kern="1200" dirty="0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 </a:t>
                      </a:r>
                      <a:r>
                        <a:rPr lang="fr-BE" sz="2000" b="0" kern="1200" dirty="0" err="1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puncte</a:t>
                      </a:r>
                      <a:r>
                        <a:rPr lang="fr-BE" sz="2000" b="0" kern="1200" dirty="0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 </a:t>
                      </a:r>
                      <a:r>
                        <a:rPr lang="fr-BE" sz="2000" b="0" kern="1200" dirty="0" err="1">
                          <a:solidFill>
                            <a:schemeClr val="tx1"/>
                          </a:solidFill>
                          <a:latin typeface="PT Sans"/>
                          <a:ea typeface="+mj-ea"/>
                          <a:cs typeface="+mj-cs"/>
                        </a:rPr>
                        <a:t>zecimale</a:t>
                      </a:r>
                      <a:endParaRPr lang="fr-BE" sz="2000" b="0" kern="1200" dirty="0">
                        <a:solidFill>
                          <a:schemeClr val="tx1"/>
                        </a:solidFill>
                        <a:latin typeface="PT Sans"/>
                        <a:ea typeface="+mj-ea"/>
                        <a:cs typeface="+mj-cs"/>
                      </a:endParaRPr>
                    </a:p>
                  </a:txBody>
                  <a:tcPr marL="58267" marR="9323" marT="9323" marB="9323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36131" y="2478158"/>
            <a:ext cx="10195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433295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5288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Adunarea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și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scăderea</a:t>
            </a:r>
            <a:endParaRPr lang="en-US" sz="3000" b="1" dirty="0">
              <a:latin typeface="PT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756276C-9B51-428F-9C46-C2E86C6C6C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885"/>
          <a:stretch/>
        </p:blipFill>
        <p:spPr>
          <a:xfrm>
            <a:off x="457200" y="2837591"/>
            <a:ext cx="4686300" cy="25050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65C8E0B-0706-480F-84C7-42EC038D1695}"/>
              </a:ext>
            </a:extLst>
          </p:cNvPr>
          <p:cNvGrpSpPr/>
          <p:nvPr/>
        </p:nvGrpSpPr>
        <p:grpSpPr>
          <a:xfrm>
            <a:off x="6096000" y="2324099"/>
            <a:ext cx="4686300" cy="2416903"/>
            <a:chOff x="6096000" y="2324099"/>
            <a:chExt cx="4686300" cy="2416903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FEB1F1E-6856-4D4C-A3B0-331D0D945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4390"/>
            <a:stretch/>
          </p:blipFill>
          <p:spPr>
            <a:xfrm>
              <a:off x="6096000" y="2324099"/>
              <a:ext cx="4686300" cy="21113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8B07F018-069F-4B6D-A6C5-A1A67713F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58444" y="4464777"/>
              <a:ext cx="771525" cy="27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437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87995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Înmulțirea</a:t>
            </a:r>
            <a:endParaRPr lang="en-US" sz="3000" b="1" dirty="0">
              <a:latin typeface="PT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4A9E069-C5EF-48AF-808E-84814B24F7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181"/>
          <a:stretch/>
        </p:blipFill>
        <p:spPr>
          <a:xfrm>
            <a:off x="727005" y="2373795"/>
            <a:ext cx="3952875" cy="3324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46060BE-BC95-48B4-9B9C-DF98DFC7F2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213"/>
          <a:stretch/>
        </p:blipFill>
        <p:spPr>
          <a:xfrm>
            <a:off x="7253701" y="2373795"/>
            <a:ext cx="3952875" cy="12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53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5288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Împărțirea</a:t>
            </a:r>
            <a:endParaRPr lang="en-US" sz="3000" b="1" dirty="0">
              <a:latin typeface="PT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16417F-CDE9-4329-9EFF-E20DB80EE7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148"/>
          <a:stretch/>
        </p:blipFill>
        <p:spPr>
          <a:xfrm>
            <a:off x="822960" y="2324099"/>
            <a:ext cx="4505325" cy="32567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DA49BD1-39EB-4DE2-88F6-CE85EB586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715" y="2324099"/>
            <a:ext cx="4505325" cy="26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6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78673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Împărțirea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întreagă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și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restul</a:t>
            </a:r>
            <a:r>
              <a:rPr lang="en-US" sz="3000" b="1" dirty="0">
                <a:latin typeface="PT Sans"/>
              </a:rPr>
              <a:t> de la </a:t>
            </a:r>
            <a:r>
              <a:rPr lang="en-US" sz="3000" b="1" dirty="0" err="1">
                <a:latin typeface="PT Sans"/>
              </a:rPr>
              <a:t>împărțire</a:t>
            </a:r>
            <a:endParaRPr lang="en-US" sz="3000" b="1" dirty="0">
              <a:latin typeface="PT San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312B08E7-277C-4D79-950F-FA037FB6F9C0}"/>
              </a:ext>
            </a:extLst>
          </p:cNvPr>
          <p:cNvSpPr txBox="1">
            <a:spLocks/>
          </p:cNvSpPr>
          <p:nvPr/>
        </p:nvSpPr>
        <p:spPr>
          <a:xfrm>
            <a:off x="822960" y="2011186"/>
            <a:ext cx="9359071" cy="836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sz="2000" b="1" dirty="0">
              <a:latin typeface="PT Sans"/>
            </a:endParaRPr>
          </a:p>
          <a:p>
            <a:pPr marL="342900" indent="-342900"/>
            <a:r>
              <a:rPr lang="en-US" sz="2000" dirty="0" err="1">
                <a:latin typeface="PT Sans"/>
              </a:rPr>
              <a:t>Pentru</a:t>
            </a:r>
            <a:r>
              <a:rPr lang="en-US" sz="2000" dirty="0">
                <a:latin typeface="PT Sans"/>
              </a:rPr>
              <a:t> a </a:t>
            </a:r>
            <a:r>
              <a:rPr lang="en-US" sz="2000" dirty="0" err="1">
                <a:latin typeface="PT Sans"/>
              </a:rPr>
              <a:t>obține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partea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intreagă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folosim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simbolul</a:t>
            </a:r>
            <a:r>
              <a:rPr lang="en-US" sz="2000" dirty="0">
                <a:latin typeface="PT Sans"/>
              </a:rPr>
              <a:t> ‘//’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4D2A8BFB-1F3E-4EBD-8810-F37658769600}"/>
              </a:ext>
            </a:extLst>
          </p:cNvPr>
          <p:cNvSpPr txBox="1">
            <a:spLocks/>
          </p:cNvSpPr>
          <p:nvPr/>
        </p:nvSpPr>
        <p:spPr>
          <a:xfrm>
            <a:off x="895764" y="4635430"/>
            <a:ext cx="9359071" cy="466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000" dirty="0" err="1">
                <a:latin typeface="PT Sans"/>
              </a:rPr>
              <a:t>Restul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împărțirii</a:t>
            </a:r>
            <a:r>
              <a:rPr lang="en-US" sz="2000" dirty="0">
                <a:latin typeface="PT Sans"/>
              </a:rPr>
              <a:t> î</a:t>
            </a:r>
            <a:r>
              <a:rPr lang="en-GB" sz="2000" dirty="0">
                <a:latin typeface="PT Sans"/>
              </a:rPr>
              <a:t>l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obținem</a:t>
            </a:r>
            <a:r>
              <a:rPr lang="en-US" sz="2000" dirty="0">
                <a:latin typeface="PT Sans"/>
              </a:rPr>
              <a:t> cu </a:t>
            </a:r>
            <a:r>
              <a:rPr lang="en-US" sz="2000" dirty="0" err="1">
                <a:latin typeface="PT Sans"/>
              </a:rPr>
              <a:t>operatorul</a:t>
            </a:r>
            <a:r>
              <a:rPr lang="en-US" sz="2000" dirty="0">
                <a:latin typeface="PT Sans"/>
              </a:rPr>
              <a:t> ‘%’ (modulo)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3FC8236-8B91-47DD-98BF-1307BD6898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228"/>
          <a:stretch/>
        </p:blipFill>
        <p:spPr>
          <a:xfrm>
            <a:off x="895764" y="5101742"/>
            <a:ext cx="3339870" cy="104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457112-60AB-4FEC-925E-D8E3C4FE8A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635"/>
          <a:stretch/>
        </p:blipFill>
        <p:spPr>
          <a:xfrm>
            <a:off x="895764" y="2766529"/>
            <a:ext cx="3364727" cy="186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34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75933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Ridicarea</a:t>
            </a:r>
            <a:r>
              <a:rPr lang="en-US" sz="3000" b="1" dirty="0">
                <a:latin typeface="PT Sans"/>
              </a:rPr>
              <a:t> la </a:t>
            </a:r>
            <a:r>
              <a:rPr lang="en-US" sz="3000" b="1" dirty="0" err="1">
                <a:latin typeface="PT Sans"/>
              </a:rPr>
              <a:t>putere</a:t>
            </a:r>
            <a:endParaRPr lang="en-US" sz="3000" b="1" dirty="0">
              <a:latin typeface="PT San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312B08E7-277C-4D79-950F-FA037FB6F9C0}"/>
              </a:ext>
            </a:extLst>
          </p:cNvPr>
          <p:cNvSpPr txBox="1">
            <a:spLocks/>
          </p:cNvSpPr>
          <p:nvPr/>
        </p:nvSpPr>
        <p:spPr>
          <a:xfrm>
            <a:off x="742784" y="1983349"/>
            <a:ext cx="8930639" cy="836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sz="2000" b="1" dirty="0">
              <a:latin typeface="PT Sans"/>
            </a:endParaRPr>
          </a:p>
          <a:p>
            <a:pPr marL="342900" indent="-342900"/>
            <a:r>
              <a:rPr lang="en-US" sz="2000" dirty="0" err="1">
                <a:latin typeface="PT Sans"/>
              </a:rPr>
              <a:t>Operația</a:t>
            </a:r>
            <a:r>
              <a:rPr lang="en-US" sz="2000" dirty="0">
                <a:latin typeface="PT Sans"/>
              </a:rPr>
              <a:t> de </a:t>
            </a:r>
            <a:r>
              <a:rPr lang="en-US" sz="2000" dirty="0" err="1">
                <a:latin typeface="PT Sans"/>
              </a:rPr>
              <a:t>ridicare</a:t>
            </a:r>
            <a:r>
              <a:rPr lang="en-US" sz="2000" dirty="0">
                <a:latin typeface="PT Sans"/>
              </a:rPr>
              <a:t> la </a:t>
            </a:r>
            <a:r>
              <a:rPr lang="en-US" sz="2000" dirty="0" err="1">
                <a:latin typeface="PT Sans"/>
              </a:rPr>
              <a:t>putere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este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notată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prin</a:t>
            </a:r>
            <a:r>
              <a:rPr lang="en-US" sz="2000" dirty="0">
                <a:latin typeface="PT Sans"/>
              </a:rPr>
              <a:t> </a:t>
            </a:r>
            <a:r>
              <a:rPr lang="en-US" sz="2000" b="1" dirty="0">
                <a:latin typeface="PT Sans"/>
              </a:rPr>
              <a:t>**</a:t>
            </a:r>
            <a:endParaRPr lang="en-US" sz="2000" dirty="0">
              <a:latin typeface="PT Sans"/>
            </a:endParaRPr>
          </a:p>
          <a:p>
            <a:pPr marL="342900" indent="-342900"/>
            <a:r>
              <a:rPr lang="en-US" sz="2000" dirty="0" err="1">
                <a:latin typeface="PT Sans"/>
              </a:rPr>
              <a:t>Ridicarea</a:t>
            </a:r>
            <a:r>
              <a:rPr lang="en-US" sz="2000" dirty="0">
                <a:latin typeface="PT Sans"/>
              </a:rPr>
              <a:t> la </a:t>
            </a:r>
            <a:r>
              <a:rPr lang="en-US" sz="2000" dirty="0" err="1">
                <a:latin typeface="PT Sans"/>
              </a:rPr>
              <a:t>putere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folosind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funcția</a:t>
            </a:r>
            <a:r>
              <a:rPr lang="en-US" sz="2000" dirty="0">
                <a:latin typeface="PT Sans"/>
              </a:rPr>
              <a:t> </a:t>
            </a:r>
            <a:r>
              <a:rPr lang="en-US" sz="2000" b="1" dirty="0">
                <a:latin typeface="PT Sans"/>
              </a:rPr>
              <a:t>pow</a:t>
            </a:r>
            <a:r>
              <a:rPr lang="en-US" sz="2000" dirty="0">
                <a:latin typeface="PT Sans"/>
              </a:rPr>
              <a:t> din </a:t>
            </a:r>
            <a:r>
              <a:rPr lang="en-US" sz="2000" dirty="0" err="1">
                <a:latin typeface="PT Sans"/>
              </a:rPr>
              <a:t>modulul</a:t>
            </a:r>
            <a:r>
              <a:rPr lang="en-US" sz="2000" dirty="0">
                <a:latin typeface="PT Sans"/>
              </a:rPr>
              <a:t> </a:t>
            </a:r>
            <a:r>
              <a:rPr lang="en-US" sz="2000" b="1" dirty="0">
                <a:latin typeface="PT Sans"/>
              </a:rPr>
              <a:t>math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533CFB-323F-4796-A074-2EBDD193C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92" y="3176405"/>
            <a:ext cx="4385144" cy="3302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FB55A6-40C9-4F84-AAED-DF58E21A8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8066" y="3127311"/>
            <a:ext cx="46005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8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53D8C2-B545-4F77-B12C-0B7EB0AE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626" y="3197915"/>
            <a:ext cx="7599967" cy="1422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PT Sans"/>
              </a:rPr>
              <a:t>Analiza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problemei</a:t>
            </a:r>
            <a:endParaRPr lang="en-US" sz="2000" dirty="0">
              <a:latin typeface="PT Sans"/>
            </a:endParaRPr>
          </a:p>
          <a:p>
            <a:pPr marL="0" indent="0">
              <a:buNone/>
            </a:pPr>
            <a:endParaRPr lang="en-US" sz="2000" dirty="0" smtClean="0">
              <a:latin typeface="PT Sans"/>
            </a:endParaRPr>
          </a:p>
          <a:p>
            <a:pPr marL="0" indent="0">
              <a:buNone/>
            </a:pPr>
            <a:r>
              <a:rPr lang="en-US" sz="2000" dirty="0" smtClean="0">
                <a:latin typeface="PT Sans"/>
              </a:rPr>
              <a:t>	  </a:t>
            </a:r>
            <a:r>
              <a:rPr lang="en-US" sz="2000" dirty="0" err="1" smtClean="0">
                <a:latin typeface="PT Sans"/>
              </a:rPr>
              <a:t>Proiectarea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algoritmului</a:t>
            </a:r>
            <a:r>
              <a:rPr lang="en-US" sz="2000" dirty="0">
                <a:latin typeface="PT Sans"/>
              </a:rPr>
              <a:t> de </a:t>
            </a:r>
            <a:r>
              <a:rPr lang="en-US" sz="2000" dirty="0" err="1" smtClean="0">
                <a:latin typeface="PT Sans"/>
              </a:rPr>
              <a:t>soluționare</a:t>
            </a:r>
            <a:r>
              <a:rPr lang="en-US" sz="2000" dirty="0" smtClean="0">
                <a:latin typeface="PT Sans"/>
              </a:rPr>
              <a:t> a </a:t>
            </a:r>
            <a:r>
              <a:rPr lang="en-US" sz="2000" dirty="0" err="1" smtClean="0">
                <a:latin typeface="PT Sans"/>
              </a:rPr>
              <a:t>problemei</a:t>
            </a:r>
            <a:endParaRPr lang="en-US" sz="2000" dirty="0">
              <a:latin typeface="PT San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8959"/>
            <a:ext cx="10415270" cy="685800"/>
          </a:xfrm>
        </p:spPr>
        <p:txBody>
          <a:bodyPr>
            <a:normAutofit fontScale="90000"/>
          </a:bodyPr>
          <a:lstStyle/>
          <a:p>
            <a:r>
              <a:rPr lang="en-US" sz="3000" b="1" dirty="0" err="1" smtClean="0">
                <a:latin typeface="PT Sans"/>
              </a:rPr>
              <a:t>Etape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>
                <a:latin typeface="PT Sans"/>
              </a:rPr>
              <a:t>ale </a:t>
            </a:r>
            <a:r>
              <a:rPr lang="en-US" sz="3000" b="1" dirty="0" err="1">
                <a:latin typeface="PT Sans"/>
              </a:rPr>
              <a:t>rezolvării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unei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probleme</a:t>
            </a:r>
            <a:r>
              <a:rPr lang="en-US" sz="3000" b="1" dirty="0">
                <a:latin typeface="PT Sans"/>
              </a:rPr>
              <a:t> cu </a:t>
            </a:r>
            <a:r>
              <a:rPr lang="en-US" sz="3000" b="1" dirty="0" err="1">
                <a:latin typeface="PT Sans"/>
              </a:rPr>
              <a:t>ajutorul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calculatorului</a:t>
            </a:r>
            <a:endParaRPr lang="fr-BE" sz="3000" b="1" dirty="0">
              <a:latin typeface="PT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129" y="2580640"/>
            <a:ext cx="10195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PT Sans"/>
              </a:rPr>
              <a:t> </a:t>
            </a:r>
            <a:endParaRPr lang="en-US" sz="2000" dirty="0">
              <a:latin typeface="PT Sans"/>
            </a:endParaRPr>
          </a:p>
        </p:txBody>
      </p:sp>
      <p:pic>
        <p:nvPicPr>
          <p:cNvPr id="2050" name="Picture 2" descr="pro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" y="2712581"/>
            <a:ext cx="1121350" cy="11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lgorithm with 3d man stock illustration. Illustration of choose - 234600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546" y="3060263"/>
            <a:ext cx="187569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F53D8C2-B545-4F77-B12C-0B7EB0AE2ABE}"/>
              </a:ext>
            </a:extLst>
          </p:cNvPr>
          <p:cNvSpPr txBox="1">
            <a:spLocks/>
          </p:cNvSpPr>
          <p:nvPr/>
        </p:nvSpPr>
        <p:spPr>
          <a:xfrm>
            <a:off x="1971011" y="4862268"/>
            <a:ext cx="7599967" cy="76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 smtClean="0">
                <a:latin typeface="PT Sans"/>
              </a:rPr>
              <a:t>Implementarea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algoritmului</a:t>
            </a:r>
            <a:r>
              <a:rPr lang="en-US" sz="2000" dirty="0" smtClean="0">
                <a:latin typeface="PT Sans"/>
              </a:rPr>
              <a:t> </a:t>
            </a:r>
            <a:r>
              <a:rPr lang="en-US" sz="2000" dirty="0" err="1" smtClean="0">
                <a:latin typeface="PT Sans"/>
              </a:rPr>
              <a:t>într</a:t>
            </a:r>
            <a:r>
              <a:rPr lang="en-US" sz="2000" dirty="0" smtClean="0">
                <a:latin typeface="PT Sans"/>
              </a:rPr>
              <a:t>-un program </a:t>
            </a:r>
            <a:r>
              <a:rPr lang="en-US" sz="2000" dirty="0" err="1" smtClean="0">
                <a:latin typeface="PT Sans"/>
              </a:rPr>
              <a:t>pe</a:t>
            </a:r>
            <a:r>
              <a:rPr lang="en-US" sz="2000" dirty="0" smtClean="0">
                <a:latin typeface="PT Sans"/>
              </a:rPr>
              <a:t> calculator</a:t>
            </a:r>
            <a:endParaRPr lang="fr-BE" sz="2000" dirty="0">
              <a:latin typeface="PT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" y="4494331"/>
            <a:ext cx="1421735" cy="14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="" xmlns:a16="http://schemas.microsoft.com/office/drawing/2014/main" id="{3693ACE0-11C0-49D9-A927-6AF51289D0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1652579"/>
                <a:ext cx="9504680" cy="68580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3000" b="1" dirty="0">
                    <a:latin typeface="PT Sans"/>
                  </a:rPr>
                  <a:t>Radăcina </a:t>
                </a:r>
                <a:r>
                  <a:rPr lang="en-US" sz="3000" b="1" dirty="0" err="1">
                    <a:latin typeface="PT Sans"/>
                  </a:rPr>
                  <a:t>pătrată</a:t>
                </a:r>
                <a:r>
                  <a:rPr lang="en-US" sz="3000" b="1" dirty="0">
                    <a:latin typeface="PT Sans"/>
                  </a:rPr>
                  <a:t> </a:t>
                </a:r>
                <a:r>
                  <a:rPr lang="en-US" sz="3000" b="1" dirty="0" err="1">
                    <a:latin typeface="PT Sans"/>
                  </a:rPr>
                  <a:t>și</a:t>
                </a:r>
                <a:r>
                  <a:rPr lang="en-US" sz="3000" b="1" dirty="0">
                    <a:latin typeface="PT Sans"/>
                  </a:rPr>
                  <a:t> </a:t>
                </a:r>
                <a:r>
                  <a:rPr lang="en-US" sz="3000" b="1" dirty="0" err="1">
                    <a:latin typeface="PT Sans"/>
                  </a:rPr>
                  <a:t>constanta</a:t>
                </a:r>
                <a:r>
                  <a:rPr lang="en-US" sz="3000" b="1" dirty="0">
                    <a:latin typeface="PT Sans"/>
                  </a:rPr>
                  <a:t> </a:t>
                </a:r>
                <a:r>
                  <a:rPr lang="en-US" sz="3000" b="1" i="1" dirty="0">
                    <a:latin typeface="PT Sans"/>
                  </a:rPr>
                  <a:t>PI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000" b="1" i="1" dirty="0">
                  <a:latin typeface="PT Sans"/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693ACE0-11C0-49D9-A927-6AF51289D0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1652579"/>
                <a:ext cx="9504680" cy="685800"/>
              </a:xfrm>
              <a:blipFill>
                <a:blip r:embed="rId5"/>
                <a:stretch>
                  <a:fillRect l="-1475" t="-2655" b="-15929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1">
                <a:extLst>
                  <a:ext uri="{FF2B5EF4-FFF2-40B4-BE49-F238E27FC236}">
                    <a16:creationId xmlns="" xmlns:a16="http://schemas.microsoft.com/office/drawing/2014/main" id="{312B08E7-277C-4D79-950F-FA037FB6F9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730" y="2323028"/>
                <a:ext cx="8930639" cy="11531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/>
                <a:r>
                  <a:rPr lang="en-US" sz="2000" dirty="0">
                    <a:latin typeface="PT Sans"/>
                  </a:rPr>
                  <a:t>Rădăcina </a:t>
                </a:r>
                <a:r>
                  <a:rPr lang="en-US" sz="2000" dirty="0" err="1">
                    <a:latin typeface="PT Sans"/>
                  </a:rPr>
                  <a:t>pătrată</a:t>
                </a:r>
                <a:r>
                  <a:rPr lang="en-US" sz="2000" dirty="0">
                    <a:latin typeface="PT Sans"/>
                  </a:rPr>
                  <a:t> </a:t>
                </a:r>
                <a:r>
                  <a:rPr lang="en-US" sz="2000" dirty="0" err="1">
                    <a:latin typeface="PT Sans"/>
                  </a:rPr>
                  <a:t>sau</a:t>
                </a:r>
                <a:r>
                  <a:rPr lang="en-US" sz="2000" dirty="0">
                    <a:latin typeface="PT Sans"/>
                  </a:rPr>
                  <a:t> </a:t>
                </a:r>
                <a:r>
                  <a:rPr lang="en-US" sz="2000" dirty="0" err="1">
                    <a:latin typeface="PT Sans"/>
                  </a:rPr>
                  <a:t>radicalul</a:t>
                </a:r>
                <a:r>
                  <a:rPr lang="en-US" sz="2000" dirty="0">
                    <a:latin typeface="PT Sans"/>
                  </a:rPr>
                  <a:t> </a:t>
                </a:r>
                <a:r>
                  <a:rPr lang="en-US" sz="2000" dirty="0" err="1">
                    <a:latin typeface="PT Sans"/>
                  </a:rPr>
                  <a:t>unui</a:t>
                </a:r>
                <a:r>
                  <a:rPr lang="en-US" sz="2000" dirty="0">
                    <a:latin typeface="PT Sans"/>
                  </a:rPr>
                  <a:t> </a:t>
                </a:r>
                <a:r>
                  <a:rPr lang="en-US" sz="2000" dirty="0" err="1">
                    <a:latin typeface="PT Sans"/>
                  </a:rPr>
                  <a:t>număr</a:t>
                </a:r>
                <a:r>
                  <a:rPr lang="en-US" sz="2000" dirty="0">
                    <a:latin typeface="PT Sans"/>
                  </a:rPr>
                  <a:t> </a:t>
                </a:r>
                <a:r>
                  <a:rPr lang="en-US" sz="2000" dirty="0" err="1">
                    <a:latin typeface="PT Sans"/>
                  </a:rPr>
                  <a:t>îl</a:t>
                </a:r>
                <a:r>
                  <a:rPr lang="en-US" sz="2000" dirty="0">
                    <a:latin typeface="PT Sans"/>
                  </a:rPr>
                  <a:t> </a:t>
                </a:r>
                <a:r>
                  <a:rPr lang="en-US" sz="2000" dirty="0" err="1">
                    <a:latin typeface="PT Sans"/>
                  </a:rPr>
                  <a:t>putem</a:t>
                </a:r>
                <a:r>
                  <a:rPr lang="en-US" sz="2000" dirty="0">
                    <a:latin typeface="PT Sans"/>
                  </a:rPr>
                  <a:t> </a:t>
                </a:r>
                <a:r>
                  <a:rPr lang="en-US" sz="2000" dirty="0" err="1">
                    <a:latin typeface="PT Sans"/>
                  </a:rPr>
                  <a:t>obține</a:t>
                </a:r>
                <a:r>
                  <a:rPr lang="en-US" sz="2000" dirty="0">
                    <a:latin typeface="PT Sans"/>
                  </a:rPr>
                  <a:t>, cu </a:t>
                </a:r>
                <a:r>
                  <a:rPr lang="en-US" sz="2000" dirty="0" err="1">
                    <a:latin typeface="PT Sans"/>
                  </a:rPr>
                  <a:t>ajutorul</a:t>
                </a:r>
                <a:r>
                  <a:rPr lang="en-US" sz="2000" dirty="0">
                    <a:latin typeface="PT Sans"/>
                  </a:rPr>
                  <a:t> </a:t>
                </a:r>
                <a:r>
                  <a:rPr lang="en-US" sz="2000" dirty="0" err="1">
                    <a:latin typeface="PT Sans"/>
                  </a:rPr>
                  <a:t>funcției</a:t>
                </a:r>
                <a:r>
                  <a:rPr lang="en-US" sz="2000" dirty="0">
                    <a:latin typeface="PT Sans"/>
                  </a:rPr>
                  <a:t> </a:t>
                </a:r>
                <a:r>
                  <a:rPr lang="en-US" sz="2000" b="1" dirty="0">
                    <a:latin typeface="PT Sans"/>
                  </a:rPr>
                  <a:t>sqrt</a:t>
                </a:r>
                <a:r>
                  <a:rPr lang="en-US" sz="2000" dirty="0">
                    <a:latin typeface="PT Sans"/>
                  </a:rPr>
                  <a:t> din </a:t>
                </a:r>
                <a:r>
                  <a:rPr lang="en-US" sz="2000" dirty="0" err="1">
                    <a:latin typeface="PT Sans"/>
                  </a:rPr>
                  <a:t>modulul</a:t>
                </a:r>
                <a:r>
                  <a:rPr lang="en-US" sz="2000" dirty="0">
                    <a:latin typeface="PT Sans"/>
                  </a:rPr>
                  <a:t> </a:t>
                </a:r>
                <a:r>
                  <a:rPr lang="en-US" sz="2000" b="1" dirty="0">
                    <a:latin typeface="PT Sans"/>
                  </a:rPr>
                  <a:t>math</a:t>
                </a:r>
              </a:p>
              <a:p>
                <a:pPr marL="342900" indent="-342900"/>
                <a:r>
                  <a:rPr lang="en-US" sz="2000" dirty="0">
                    <a:latin typeface="PT Sans"/>
                  </a:rPr>
                  <a:t>Valoarea </a:t>
                </a:r>
                <a:r>
                  <a:rPr lang="en-US" sz="2000" dirty="0" err="1">
                    <a:latin typeface="PT Sans"/>
                  </a:rPr>
                  <a:t>lui</a:t>
                </a:r>
                <a:r>
                  <a:rPr lang="en-US" sz="2000" dirty="0">
                    <a:latin typeface="PT Sans"/>
                  </a:rPr>
                  <a:t> PI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cu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constanta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𝒎𝒂𝒕𝒉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𝒑𝒊</m:t>
                    </m:r>
                  </m:oMath>
                </a14:m>
                <a:endParaRPr lang="en-US" sz="2000" dirty="0">
                  <a:latin typeface="PT Sans"/>
                </a:endParaRPr>
              </a:p>
            </p:txBody>
          </p:sp>
        </mc:Choice>
        <mc:Fallback xmlns="">
          <p:sp>
            <p:nvSpPr>
              <p:cNvPr id="6" name="Text Placeholder 1">
                <a:extLst>
                  <a:ext uri="{FF2B5EF4-FFF2-40B4-BE49-F238E27FC236}">
                    <a16:creationId xmlns:a16="http://schemas.microsoft.com/office/drawing/2014/main" id="{312B08E7-277C-4D79-950F-FA037FB6F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30" y="2323028"/>
                <a:ext cx="8930639" cy="1153190"/>
              </a:xfrm>
              <a:prstGeom prst="rect">
                <a:avLst/>
              </a:prstGeom>
              <a:blipFill>
                <a:blip r:embed="rId6"/>
                <a:stretch>
                  <a:fillRect l="-614" t="-5291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2EBBDF5-49AB-4863-8B17-DED2B738C1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66"/>
          <a:stretch/>
        </p:blipFill>
        <p:spPr>
          <a:xfrm>
            <a:off x="1110583" y="3462788"/>
            <a:ext cx="5339644" cy="33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3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5288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Expresii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numerice</a:t>
            </a:r>
            <a:endParaRPr lang="en-US" sz="3000" b="1" i="1" dirty="0">
              <a:latin typeface="PT San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312B08E7-277C-4D79-950F-FA037FB6F9C0}"/>
              </a:ext>
            </a:extLst>
          </p:cNvPr>
          <p:cNvSpPr txBox="1">
            <a:spLocks/>
          </p:cNvSpPr>
          <p:nvPr/>
        </p:nvSpPr>
        <p:spPr>
          <a:xfrm>
            <a:off x="889221" y="2289907"/>
            <a:ext cx="9725233" cy="564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000" dirty="0" err="1">
                <a:latin typeface="PT Sans"/>
              </a:rPr>
              <a:t>Expresiile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numerice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în</a:t>
            </a:r>
            <a:r>
              <a:rPr lang="en-US" sz="2000" dirty="0">
                <a:latin typeface="PT Sans"/>
              </a:rPr>
              <a:t> Python, </a:t>
            </a:r>
            <a:r>
              <a:rPr lang="en-US" sz="2000" dirty="0" err="1">
                <a:latin typeface="PT Sans"/>
              </a:rPr>
              <a:t>urmează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aceleași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reguli</a:t>
            </a:r>
            <a:r>
              <a:rPr lang="en-US" sz="2000" dirty="0">
                <a:latin typeface="PT Sans"/>
              </a:rPr>
              <a:t> ca </a:t>
            </a:r>
            <a:r>
              <a:rPr lang="en-US" sz="2000" dirty="0" err="1">
                <a:latin typeface="PT Sans"/>
              </a:rPr>
              <a:t>și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în</a:t>
            </a:r>
            <a:r>
              <a:rPr lang="en-US" sz="2000" dirty="0">
                <a:latin typeface="PT Sans"/>
              </a:rPr>
              <a:t> </a:t>
            </a:r>
            <a:r>
              <a:rPr lang="en-US" sz="2000" dirty="0" err="1">
                <a:latin typeface="PT Sans"/>
              </a:rPr>
              <a:t>matematică</a:t>
            </a:r>
            <a:r>
              <a:rPr lang="en-US" sz="2000" dirty="0">
                <a:latin typeface="PT Sans"/>
              </a:rPr>
              <a:t>:</a:t>
            </a:r>
            <a:endParaRPr lang="en-US" sz="20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DAED947-AC4A-4D87-8736-784ED1FE9B71}"/>
              </a:ext>
            </a:extLst>
          </p:cNvPr>
          <p:cNvGrpSpPr/>
          <p:nvPr/>
        </p:nvGrpSpPr>
        <p:grpSpPr>
          <a:xfrm>
            <a:off x="889221" y="2710506"/>
            <a:ext cx="6871661" cy="3702651"/>
            <a:chOff x="889221" y="2710506"/>
            <a:chExt cx="6871661" cy="3702651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1B8AC370-E71B-470B-8F86-38FDD4F7B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221" y="2710506"/>
              <a:ext cx="6871661" cy="37026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156D316-2BA5-404E-A156-F3D98F61B455}"/>
                </a:ext>
              </a:extLst>
            </p:cNvPr>
            <p:cNvSpPr/>
            <p:nvPr/>
          </p:nvSpPr>
          <p:spPr>
            <a:xfrm>
              <a:off x="1507067" y="4377267"/>
              <a:ext cx="4114800" cy="270933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2611705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5288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Notație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științifică</a:t>
            </a:r>
            <a:endParaRPr lang="en-US" sz="3000" b="1" i="1" dirty="0">
              <a:latin typeface="PT San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312B08E7-277C-4D79-950F-FA037FB6F9C0}"/>
              </a:ext>
            </a:extLst>
          </p:cNvPr>
          <p:cNvSpPr txBox="1">
            <a:spLocks/>
          </p:cNvSpPr>
          <p:nvPr/>
        </p:nvSpPr>
        <p:spPr>
          <a:xfrm>
            <a:off x="889221" y="2442111"/>
            <a:ext cx="972523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fr-BE" sz="2000" dirty="0" err="1">
                <a:latin typeface="PT Sans"/>
              </a:rPr>
              <a:t>Pentru</a:t>
            </a:r>
            <a:r>
              <a:rPr lang="fr-BE" sz="2000" dirty="0">
                <a:latin typeface="PT Sans"/>
              </a:rPr>
              <a:t> a </a:t>
            </a:r>
            <a:r>
              <a:rPr lang="fr-BE" sz="2000" dirty="0" err="1">
                <a:latin typeface="PT Sans"/>
              </a:rPr>
              <a:t>întroduce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numere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în</a:t>
            </a:r>
            <a:r>
              <a:rPr lang="fr-BE" sz="2000" dirty="0">
                <a:latin typeface="PT Sans"/>
              </a:rPr>
              <a:t> format </a:t>
            </a:r>
            <a:r>
              <a:rPr lang="fr-BE" sz="2000" dirty="0" err="1">
                <a:latin typeface="PT Sans"/>
              </a:rPr>
              <a:t>științific</a:t>
            </a:r>
            <a:r>
              <a:rPr lang="fr-BE" sz="2000" dirty="0">
                <a:latin typeface="PT Sans"/>
              </a:rPr>
              <a:t> se </a:t>
            </a:r>
            <a:r>
              <a:rPr lang="fr-BE" sz="2000" dirty="0" err="1">
                <a:latin typeface="PT Sans"/>
              </a:rPr>
              <a:t>utilizează</a:t>
            </a:r>
            <a:r>
              <a:rPr lang="fr-BE" sz="2000" dirty="0">
                <a:latin typeface="PT Sans"/>
              </a:rPr>
              <a:t> litera </a:t>
            </a:r>
            <a:r>
              <a:rPr lang="fr-BE" sz="2000" b="1" dirty="0">
                <a:latin typeface="PT Sans"/>
              </a:rPr>
              <a:t>e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sau</a:t>
            </a:r>
            <a:r>
              <a:rPr lang="fr-BE" sz="2000" dirty="0">
                <a:latin typeface="PT Sans"/>
              </a:rPr>
              <a:t> </a:t>
            </a:r>
            <a:r>
              <a:rPr lang="fr-BE" sz="2000" b="1" dirty="0">
                <a:latin typeface="PT Sans"/>
              </a:rPr>
              <a:t>E, 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pentru</a:t>
            </a:r>
            <a:r>
              <a:rPr lang="fr-BE" sz="2000" dirty="0">
                <a:latin typeface="PT Sans"/>
              </a:rPr>
              <a:t> a </a:t>
            </a:r>
            <a:r>
              <a:rPr lang="fr-BE" sz="2000" dirty="0" err="1">
                <a:latin typeface="PT Sans"/>
              </a:rPr>
              <a:t>reprezenta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puterile</a:t>
            </a:r>
            <a:r>
              <a:rPr lang="fr-BE" sz="2000" dirty="0">
                <a:latin typeface="PT Sans"/>
              </a:rPr>
              <a:t> lui 10</a:t>
            </a:r>
            <a:r>
              <a:rPr lang="fr-BE" sz="2000" dirty="0">
                <a:solidFill>
                  <a:srgbClr val="FF0000"/>
                </a:solidFill>
                <a:latin typeface="PT Sans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7BECB5-6C80-4A7E-90FA-3B9164113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361" y="3218934"/>
            <a:ext cx="30670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89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5288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Gruparea</a:t>
            </a:r>
            <a:r>
              <a:rPr lang="en-US" sz="3000" b="1" dirty="0">
                <a:latin typeface="PT Sans"/>
              </a:rPr>
              <a:t> opera</a:t>
            </a:r>
            <a:r>
              <a:rPr lang="fr-BE" sz="3000" b="1" dirty="0">
                <a:latin typeface="PT Sans"/>
              </a:rPr>
              <a:t>ț</a:t>
            </a:r>
            <a:r>
              <a:rPr lang="en-US" sz="3000" b="1" dirty="0" err="1">
                <a:latin typeface="PT Sans"/>
              </a:rPr>
              <a:t>iilor</a:t>
            </a:r>
            <a:r>
              <a:rPr lang="en-US" sz="3000" b="1" dirty="0">
                <a:latin typeface="PT Sans"/>
              </a:rPr>
              <a:t> (</a:t>
            </a:r>
            <a:r>
              <a:rPr lang="en-US" sz="3000" b="1" i="1" dirty="0" err="1">
                <a:latin typeface="PT Sans"/>
              </a:rPr>
              <a:t>Parantezele</a:t>
            </a:r>
            <a:r>
              <a:rPr lang="en-US" sz="3000" b="1" dirty="0">
                <a:latin typeface="PT Sans"/>
              </a:rPr>
              <a:t>)</a:t>
            </a:r>
            <a:endParaRPr lang="en-US" sz="3000" b="1" i="1" dirty="0">
              <a:latin typeface="PT San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312B08E7-277C-4D79-950F-FA037FB6F9C0}"/>
              </a:ext>
            </a:extLst>
          </p:cNvPr>
          <p:cNvSpPr txBox="1">
            <a:spLocks/>
          </p:cNvSpPr>
          <p:nvPr/>
        </p:nvSpPr>
        <p:spPr>
          <a:xfrm>
            <a:off x="889221" y="2477037"/>
            <a:ext cx="9725233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latin typeface="PT Sans"/>
              </a:rPr>
              <a:t>Pentru gruparea operațiilor, folosim paranteze:</a:t>
            </a:r>
            <a:endParaRPr lang="fr-BE" sz="2000" dirty="0">
              <a:latin typeface="PT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FEA068E-887F-49BC-86BC-8EC69EB84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83" y="2819937"/>
            <a:ext cx="63531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5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5288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Variabile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în</a:t>
            </a:r>
            <a:r>
              <a:rPr lang="en-US" sz="3000" b="1" dirty="0">
                <a:latin typeface="PT Sans"/>
              </a:rPr>
              <a:t> Python</a:t>
            </a:r>
            <a:endParaRPr lang="en-US" sz="3000" b="1" i="1" dirty="0">
              <a:latin typeface="PT San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="" xmlns:a16="http://schemas.microsoft.com/office/drawing/2014/main" id="{967D32E6-3873-4D98-9CA1-D1A2816A50F2}"/>
              </a:ext>
            </a:extLst>
          </p:cNvPr>
          <p:cNvSpPr txBox="1">
            <a:spLocks/>
          </p:cNvSpPr>
          <p:nvPr/>
        </p:nvSpPr>
        <p:spPr>
          <a:xfrm>
            <a:off x="658560" y="2462319"/>
            <a:ext cx="9090921" cy="4272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PT Sans"/>
              </a:defRPr>
            </a:lvl1pPr>
            <a:lvl2pPr marL="800100" lvl="1" indent="-342900" defTabSz="9144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PT Sans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O variabilă este o zonă rezervată de memorie în interiorul căreia putem păstra informaţii​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Variabilele stochează o valoare care poate fi analizată sau schimbată ulterior​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Informaţiile care vor fi stocate sunt temporare, deoarece operarea memoriei RAM (Random Access Memory) necesită energie electrică pentru funcţionarea 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Î</a:t>
            </a:r>
            <a:r>
              <a:rPr lang="it-IT" dirty="0"/>
              <a:t>n Python crearea unei variabile se realizează atunci când îi atribuim pentru prima dată o valoare​.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F92753-26F1-468D-878C-2BDEDE040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60" y="5347800"/>
            <a:ext cx="8184590" cy="10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25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5288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Caracteristicile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variabilei</a:t>
            </a:r>
            <a:endParaRPr lang="en-US" sz="3000" b="1" i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2" y="2305496"/>
            <a:ext cx="8213214" cy="1735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2000" dirty="0">
                <a:latin typeface="PT Sans"/>
              </a:rPr>
              <a:t>Caracteristicile elementare a unei variabile:</a:t>
            </a:r>
          </a:p>
          <a:p>
            <a:pPr marL="800100" lvl="1" indent="-342900">
              <a:lnSpc>
                <a:spcPct val="100000"/>
              </a:lnSpc>
            </a:pPr>
            <a:r>
              <a:rPr lang="it-IT" sz="1800" b="1" dirty="0">
                <a:latin typeface="PT Sans"/>
              </a:rPr>
              <a:t>Nume</a:t>
            </a:r>
            <a:r>
              <a:rPr lang="it-IT" sz="1800" dirty="0">
                <a:latin typeface="PT Sans"/>
              </a:rPr>
              <a:t> – orice variabilă are un nume</a:t>
            </a:r>
          </a:p>
          <a:p>
            <a:pPr marL="800100" lvl="1" indent="-342900">
              <a:lnSpc>
                <a:spcPct val="100000"/>
              </a:lnSpc>
            </a:pPr>
            <a:r>
              <a:rPr lang="it-IT" sz="1800" b="1" dirty="0">
                <a:latin typeface="PT Sans"/>
              </a:rPr>
              <a:t>Tip</a:t>
            </a:r>
            <a:r>
              <a:rPr lang="it-IT" sz="1800" dirty="0">
                <a:latin typeface="PT Sans"/>
              </a:rPr>
              <a:t> – orice variabilă posedă tipul dedus de MV (masină virtuală)</a:t>
            </a:r>
          </a:p>
          <a:p>
            <a:pPr marL="800100" lvl="1" indent="-342900">
              <a:lnSpc>
                <a:spcPct val="100000"/>
              </a:lnSpc>
            </a:pPr>
            <a:r>
              <a:rPr lang="it-IT" sz="1800" b="1" dirty="0">
                <a:latin typeface="PT Sans"/>
              </a:rPr>
              <a:t>Spaţiu</a:t>
            </a:r>
            <a:r>
              <a:rPr lang="it-IT" sz="1800" dirty="0">
                <a:latin typeface="PT Sans"/>
              </a:rPr>
              <a:t> – variabila ocupa doar un singur spaţiu de memorie</a:t>
            </a:r>
          </a:p>
          <a:p>
            <a:pPr marL="800100" lvl="1" indent="-342900">
              <a:lnSpc>
                <a:spcPct val="100000"/>
              </a:lnSpc>
            </a:pPr>
            <a:r>
              <a:rPr lang="it-IT" sz="1800" b="1" dirty="0">
                <a:latin typeface="PT Sans"/>
              </a:rPr>
              <a:t>Valoare </a:t>
            </a:r>
            <a:r>
              <a:rPr lang="it-IT" sz="1800" dirty="0">
                <a:latin typeface="PT Sans"/>
              </a:rPr>
              <a:t>– fiecare variabilă are o valoare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DADA4A-2DF7-444B-BD8B-29F0DEF13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010" y="4521027"/>
            <a:ext cx="8260194" cy="139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11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5288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Atribuirea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simplă</a:t>
            </a:r>
            <a:endParaRPr lang="en-US" sz="3000" b="1" i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769418" y="2305496"/>
            <a:ext cx="9725233" cy="443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latin typeface="PT Sans"/>
              </a:rPr>
              <a:t>Limbajul Python acceptă în calitate de semn de atribuire operatorul egal ‘=’ </a:t>
            </a:r>
            <a:endParaRPr lang="it-IT" sz="2000" dirty="0">
              <a:solidFill>
                <a:srgbClr val="FF0000"/>
              </a:solidFill>
              <a:latin typeface="PT Sans"/>
            </a:endParaRPr>
          </a:p>
          <a:p>
            <a:endParaRPr lang="it-IT" sz="2000" dirty="0">
              <a:latin typeface="PT Sans"/>
            </a:endParaRPr>
          </a:p>
          <a:p>
            <a:endParaRPr lang="it-IT" sz="2000" dirty="0">
              <a:latin typeface="PT Sans"/>
            </a:endParaRPr>
          </a:p>
          <a:p>
            <a:endParaRPr lang="it-IT" sz="1800" dirty="0">
              <a:latin typeface="PT San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7E426B0A-D24F-4BCB-B6F6-A5A1308E8BF4}"/>
              </a:ext>
            </a:extLst>
          </p:cNvPr>
          <p:cNvSpPr txBox="1">
            <a:spLocks/>
          </p:cNvSpPr>
          <p:nvPr/>
        </p:nvSpPr>
        <p:spPr>
          <a:xfrm>
            <a:off x="778944" y="4531976"/>
            <a:ext cx="9725233" cy="443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latin typeface="PT Sans"/>
              </a:rPr>
              <a:t>Atribuirea simplă a mai multor variabile, toate vor avea același tip</a:t>
            </a:r>
            <a:r>
              <a:rPr lang="it-IT" sz="2000" dirty="0">
                <a:solidFill>
                  <a:srgbClr val="FF0000"/>
                </a:solidFill>
                <a:latin typeface="PT Sans"/>
              </a:rPr>
              <a:t>:</a:t>
            </a:r>
          </a:p>
          <a:p>
            <a:endParaRPr lang="it-IT" sz="2000" dirty="0">
              <a:latin typeface="PT Sans"/>
            </a:endParaRPr>
          </a:p>
          <a:p>
            <a:endParaRPr lang="it-IT" sz="2000" dirty="0">
              <a:latin typeface="PT Sans"/>
            </a:endParaRPr>
          </a:p>
          <a:p>
            <a:endParaRPr lang="it-IT" sz="1800" dirty="0">
              <a:latin typeface="PT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F81EBE-2A91-4B69-AD07-EBFACF510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68" y="5078265"/>
            <a:ext cx="5514975" cy="1047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57E4F2-6772-4877-84CB-B1EF8B41B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18" y="2618654"/>
            <a:ext cx="55340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97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43449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Atribuirea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multiplă</a:t>
            </a:r>
            <a:endParaRPr lang="en-US" sz="3000" b="1" i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2305497"/>
            <a:ext cx="5289283" cy="93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PT Sans"/>
              </a:rPr>
              <a:t>- Python permite atribuirea multiplă</a:t>
            </a:r>
          </a:p>
          <a:p>
            <a:pPr marL="0" indent="0">
              <a:buNone/>
            </a:pPr>
            <a:r>
              <a:rPr lang="it-IT" sz="2000" dirty="0">
                <a:latin typeface="PT Sans"/>
              </a:rPr>
              <a:t>- Variabilile și valorile le separăm prin virgulă</a:t>
            </a:r>
            <a:endParaRPr lang="it-IT" sz="1800" dirty="0">
              <a:latin typeface="PT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26F484-5164-4672-A385-D3DAC8CCC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20" y="3415158"/>
            <a:ext cx="5726407" cy="2029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B504BC7-D02A-410C-B2A7-C7CB35368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5627" y="2305496"/>
            <a:ext cx="5146882" cy="26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22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0724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Atribuirea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expresiilor</a:t>
            </a:r>
            <a:endParaRPr lang="en-US" sz="3000" b="1" i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02724" y="2336524"/>
            <a:ext cx="10776306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PT Sans"/>
              </a:rPr>
              <a:t>Expresiile în Python sunt evaluate automat și pot fi atribuite unei sau mai multe variabile:</a:t>
            </a:r>
            <a:endParaRPr lang="it-IT" sz="1800" dirty="0">
              <a:latin typeface="PT San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="" xmlns:a16="http://schemas.microsoft.com/office/drawing/2014/main" id="{35F0DA31-87D0-4A80-A682-E75488C52AEF}"/>
              </a:ext>
            </a:extLst>
          </p:cNvPr>
          <p:cNvSpPr txBox="1">
            <a:spLocks/>
          </p:cNvSpPr>
          <p:nvPr/>
        </p:nvSpPr>
        <p:spPr>
          <a:xfrm>
            <a:off x="889221" y="4178576"/>
            <a:ext cx="7201834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PT Sans"/>
              </a:rPr>
              <a:t>Folosim în expresii, variabile deja iniţializate cu valori:</a:t>
            </a:r>
            <a:endParaRPr lang="it-IT" sz="1800" dirty="0">
              <a:latin typeface="PT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C27F4C-930A-410C-B3BD-CA674B971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21" y="2877837"/>
            <a:ext cx="5705543" cy="1238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44C887-B453-45AE-AA2C-A041A6DE6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21" y="4760322"/>
            <a:ext cx="5629343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99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5288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Incrementarea</a:t>
            </a:r>
            <a:endParaRPr lang="en-US" sz="3000" b="1" i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2305497"/>
            <a:ext cx="9725233" cy="40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PT Sans"/>
              </a:rPr>
              <a:t>Python include operatori speciali de atribuire: </a:t>
            </a:r>
            <a:r>
              <a:rPr lang="it-IT" sz="2000" b="1" dirty="0">
                <a:latin typeface="PT Sans"/>
              </a:rPr>
              <a:t>+=</a:t>
            </a:r>
            <a:r>
              <a:rPr lang="it-IT" sz="2000" dirty="0">
                <a:latin typeface="PT Sans"/>
              </a:rPr>
              <a:t> , </a:t>
            </a:r>
            <a:r>
              <a:rPr lang="it-IT" sz="2000" b="1" dirty="0">
                <a:latin typeface="PT Sans"/>
              </a:rPr>
              <a:t>-=</a:t>
            </a:r>
            <a:r>
              <a:rPr lang="it-IT" sz="2000" dirty="0">
                <a:latin typeface="PT Sans"/>
              </a:rPr>
              <a:t>, </a:t>
            </a:r>
            <a:r>
              <a:rPr lang="it-IT" sz="2000" b="1" dirty="0">
                <a:latin typeface="PT Sans"/>
              </a:rPr>
              <a:t>/=</a:t>
            </a:r>
            <a:r>
              <a:rPr lang="it-IT" sz="2000" dirty="0">
                <a:latin typeface="PT Sans"/>
              </a:rPr>
              <a:t>, </a:t>
            </a:r>
            <a:r>
              <a:rPr lang="it-IT" sz="2000" b="1" dirty="0">
                <a:latin typeface="PT Sans"/>
              </a:rPr>
              <a:t>*=</a:t>
            </a:r>
            <a:r>
              <a:rPr lang="it-IT" sz="2000" dirty="0">
                <a:latin typeface="PT Sans"/>
              </a:rPr>
              <a:t>, </a:t>
            </a:r>
            <a:r>
              <a:rPr lang="it-IT" sz="2000" b="1" dirty="0">
                <a:latin typeface="PT Sans"/>
              </a:rPr>
              <a:t>**=</a:t>
            </a:r>
            <a:r>
              <a:rPr lang="it-IT" sz="2000" dirty="0">
                <a:latin typeface="PT Sans"/>
              </a:rPr>
              <a:t>, </a:t>
            </a:r>
            <a:r>
              <a:rPr lang="it-IT" sz="2000" b="1" dirty="0">
                <a:latin typeface="PT Sans"/>
              </a:rPr>
              <a:t>%=</a:t>
            </a:r>
            <a:r>
              <a:rPr lang="it-IT" sz="2000" dirty="0">
                <a:latin typeface="PT Sans"/>
              </a:rPr>
              <a:t> , </a:t>
            </a:r>
            <a:r>
              <a:rPr lang="it-IT" sz="2000" b="1" dirty="0">
                <a:latin typeface="PT Sans"/>
              </a:rPr>
              <a:t>//=</a:t>
            </a:r>
            <a:r>
              <a:rPr lang="it-IT" sz="2000" dirty="0">
                <a:latin typeface="PT Sans"/>
              </a:rPr>
              <a:t>  </a:t>
            </a:r>
            <a:endParaRPr lang="it-IT" sz="1800" dirty="0">
              <a:latin typeface="PT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B9E0BB4-62C4-4B9C-98B4-0649B9BE9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11" y="2706130"/>
            <a:ext cx="2780657" cy="4105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ED224E4-2F32-4E28-9AD7-7E98BF02D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6045" y="3220222"/>
            <a:ext cx="3083358" cy="1628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1E58FA2-4650-46DA-936A-0B4AA9EF0A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9403" y="2680251"/>
            <a:ext cx="3252415" cy="25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60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071" y="2009139"/>
            <a:ext cx="2257938" cy="17936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53D8C2-B545-4F77-B12C-0B7EB0AE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3024505"/>
            <a:ext cx="8488680" cy="34027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err="1">
                <a:latin typeface="PT Sans"/>
              </a:rPr>
              <a:t>Algoritmul</a:t>
            </a:r>
            <a:r>
              <a:rPr lang="fr-FR" sz="2000" b="1" dirty="0">
                <a:latin typeface="PT Sans"/>
              </a:rPr>
              <a:t> </a:t>
            </a:r>
            <a:r>
              <a:rPr lang="fr-FR" sz="2000" dirty="0">
                <a:latin typeface="PT Sans"/>
              </a:rPr>
              <a:t>este un concept </a:t>
            </a:r>
            <a:r>
              <a:rPr lang="fr-FR" sz="2000" dirty="0" err="1">
                <a:latin typeface="PT Sans"/>
              </a:rPr>
              <a:t>folosit</a:t>
            </a:r>
            <a:r>
              <a:rPr lang="fr-FR" sz="2000" dirty="0">
                <a:latin typeface="PT Sans"/>
              </a:rPr>
              <a:t> </a:t>
            </a:r>
            <a:r>
              <a:rPr lang="fr-FR" sz="2000" dirty="0" err="1">
                <a:latin typeface="PT Sans"/>
              </a:rPr>
              <a:t>pentru</a:t>
            </a:r>
            <a:r>
              <a:rPr lang="fr-FR" sz="2000" dirty="0">
                <a:latin typeface="PT Sans"/>
              </a:rPr>
              <a:t> a </a:t>
            </a:r>
            <a:r>
              <a:rPr lang="fr-FR" sz="2000" dirty="0" err="1">
                <a:latin typeface="PT Sans"/>
              </a:rPr>
              <a:t>desemna</a:t>
            </a:r>
            <a:r>
              <a:rPr lang="fr-FR" sz="2000" dirty="0">
                <a:latin typeface="PT Sans"/>
              </a:rPr>
              <a:t> o </a:t>
            </a:r>
            <a:r>
              <a:rPr lang="fr-FR" sz="2000" dirty="0" err="1">
                <a:latin typeface="PT Sans"/>
              </a:rPr>
              <a:t>mulțime</a:t>
            </a:r>
            <a:r>
              <a:rPr lang="fr-FR" sz="2000" dirty="0">
                <a:latin typeface="PT Sans"/>
              </a:rPr>
              <a:t> </a:t>
            </a:r>
            <a:r>
              <a:rPr lang="fr-FR" sz="2000" dirty="0" err="1">
                <a:latin typeface="PT Sans"/>
              </a:rPr>
              <a:t>finită</a:t>
            </a:r>
            <a:r>
              <a:rPr lang="fr-FR" sz="2000" dirty="0">
                <a:latin typeface="PT Sans"/>
              </a:rPr>
              <a:t> de </a:t>
            </a:r>
            <a:r>
              <a:rPr lang="fr-FR" sz="2000" dirty="0" err="1">
                <a:latin typeface="PT Sans"/>
              </a:rPr>
              <a:t>operații</a:t>
            </a:r>
            <a:r>
              <a:rPr lang="fr-FR" sz="2000" dirty="0">
                <a:latin typeface="PT Sans"/>
              </a:rPr>
              <a:t>,</a:t>
            </a:r>
            <a:r>
              <a:rPr lang="fr-FR" sz="2000" b="1" dirty="0">
                <a:latin typeface="PT Sans"/>
              </a:rPr>
              <a:t> </a:t>
            </a:r>
            <a:r>
              <a:rPr lang="fr-FR" sz="2000" dirty="0">
                <a:latin typeface="PT Sans"/>
              </a:rPr>
              <a:t>complet </a:t>
            </a:r>
            <a:r>
              <a:rPr lang="fr-FR" sz="2000" dirty="0" err="1">
                <a:latin typeface="PT Sans"/>
              </a:rPr>
              <a:t>ordonată</a:t>
            </a:r>
            <a:r>
              <a:rPr lang="fr-FR" sz="2000" dirty="0">
                <a:latin typeface="PT Sans"/>
              </a:rPr>
              <a:t> </a:t>
            </a:r>
            <a:r>
              <a:rPr lang="fr-FR" sz="2000" dirty="0" err="1">
                <a:latin typeface="PT Sans"/>
              </a:rPr>
              <a:t>în</a:t>
            </a:r>
            <a:r>
              <a:rPr lang="fr-FR" sz="2000" dirty="0">
                <a:latin typeface="PT Sans"/>
              </a:rPr>
              <a:t> </a:t>
            </a:r>
            <a:r>
              <a:rPr lang="fr-FR" sz="2000" dirty="0" err="1">
                <a:latin typeface="PT Sans"/>
              </a:rPr>
              <a:t>timp</a:t>
            </a:r>
            <a:r>
              <a:rPr lang="fr-FR" sz="2000" dirty="0">
                <a:latin typeface="PT Sans"/>
              </a:rPr>
              <a:t>, care </a:t>
            </a:r>
            <a:r>
              <a:rPr lang="fr-FR" sz="2000" dirty="0" err="1">
                <a:latin typeface="PT Sans"/>
              </a:rPr>
              <a:t>pornind</a:t>
            </a:r>
            <a:r>
              <a:rPr lang="fr-FR" sz="2000" dirty="0">
                <a:latin typeface="PT Sans"/>
              </a:rPr>
              <a:t> de la date de </a:t>
            </a:r>
            <a:r>
              <a:rPr lang="fr-FR" sz="2000" dirty="0" err="1">
                <a:latin typeface="PT Sans"/>
              </a:rPr>
              <a:t>intrare</a:t>
            </a:r>
            <a:r>
              <a:rPr lang="fr-FR" sz="2000" dirty="0">
                <a:latin typeface="PT Sans"/>
              </a:rPr>
              <a:t> </a:t>
            </a:r>
            <a:r>
              <a:rPr lang="fr-FR" sz="2000" dirty="0" err="1">
                <a:latin typeface="PT Sans"/>
              </a:rPr>
              <a:t>produce</a:t>
            </a:r>
            <a:r>
              <a:rPr lang="fr-FR" sz="2000" dirty="0">
                <a:latin typeface="PT Sans"/>
              </a:rPr>
              <a:t> </a:t>
            </a:r>
            <a:r>
              <a:rPr lang="fr-FR" sz="2000" dirty="0" err="1">
                <a:latin typeface="PT Sans"/>
              </a:rPr>
              <a:t>într</a:t>
            </a:r>
            <a:r>
              <a:rPr lang="fr-FR" sz="2000" dirty="0">
                <a:latin typeface="PT Sans"/>
              </a:rPr>
              <a:t>-un </a:t>
            </a:r>
            <a:r>
              <a:rPr lang="fr-FR" sz="2000" dirty="0" err="1">
                <a:latin typeface="PT Sans"/>
              </a:rPr>
              <a:t>timp</a:t>
            </a:r>
            <a:r>
              <a:rPr lang="fr-FR" sz="2000" dirty="0">
                <a:latin typeface="PT Sans"/>
              </a:rPr>
              <a:t> </a:t>
            </a:r>
            <a:r>
              <a:rPr lang="fr-FR" sz="2000" dirty="0" smtClean="0">
                <a:latin typeface="PT Sans"/>
              </a:rPr>
              <a:t>finit, </a:t>
            </a:r>
            <a:r>
              <a:rPr lang="fr-FR" sz="2000" dirty="0">
                <a:latin typeface="PT Sans"/>
              </a:rPr>
              <a:t>date de </a:t>
            </a:r>
            <a:r>
              <a:rPr lang="fr-FR" sz="2000" dirty="0" err="1">
                <a:latin typeface="PT Sans"/>
              </a:rPr>
              <a:t>ieșire</a:t>
            </a:r>
            <a:r>
              <a:rPr lang="fr-FR" sz="2000" dirty="0" smtClean="0">
                <a:latin typeface="PT San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000" b="1" dirty="0" err="1" smtClean="0">
                <a:latin typeface="PT Sans"/>
              </a:rPr>
              <a:t>Algoritmul</a:t>
            </a:r>
            <a:r>
              <a:rPr lang="fr-FR" sz="2000" dirty="0" smtClean="0">
                <a:latin typeface="PT Sans"/>
              </a:rPr>
              <a:t> </a:t>
            </a:r>
            <a:r>
              <a:rPr lang="fr-FR" sz="2000" dirty="0" err="1" smtClean="0">
                <a:latin typeface="PT Sans"/>
              </a:rPr>
              <a:t>conține</a:t>
            </a:r>
            <a:r>
              <a:rPr lang="fr-FR" sz="2000" dirty="0" smtClean="0">
                <a:latin typeface="PT Sans"/>
              </a:rPr>
              <a:t> </a:t>
            </a:r>
            <a:r>
              <a:rPr lang="fr-FR" sz="2000" dirty="0" err="1" smtClean="0">
                <a:latin typeface="PT Sans"/>
              </a:rPr>
              <a:t>metoda</a:t>
            </a:r>
            <a:r>
              <a:rPr lang="fr-FR" sz="2000" dirty="0" smtClean="0">
                <a:latin typeface="PT Sans"/>
              </a:rPr>
              <a:t> de </a:t>
            </a:r>
            <a:r>
              <a:rPr lang="fr-FR" sz="2000" dirty="0" err="1" smtClean="0">
                <a:latin typeface="PT Sans"/>
              </a:rPr>
              <a:t>rezolvare</a:t>
            </a:r>
            <a:r>
              <a:rPr lang="fr-FR" sz="2000" dirty="0" smtClean="0">
                <a:latin typeface="PT Sans"/>
              </a:rPr>
              <a:t> a </a:t>
            </a:r>
            <a:r>
              <a:rPr lang="fr-FR" sz="2000" dirty="0" err="1" smtClean="0">
                <a:latin typeface="PT Sans"/>
              </a:rPr>
              <a:t>problemei</a:t>
            </a:r>
            <a:r>
              <a:rPr lang="fr-FR" sz="2000" dirty="0" smtClean="0">
                <a:latin typeface="PT Sans"/>
              </a:rPr>
              <a:t>, </a:t>
            </a:r>
            <a:r>
              <a:rPr lang="fr-FR" sz="2000" dirty="0" err="1" smtClean="0">
                <a:latin typeface="PT Sans"/>
              </a:rPr>
              <a:t>descrisă</a:t>
            </a:r>
            <a:r>
              <a:rPr lang="fr-FR" sz="2000" dirty="0" smtClean="0">
                <a:latin typeface="PT Sans"/>
              </a:rPr>
              <a:t> </a:t>
            </a:r>
            <a:r>
              <a:rPr lang="fr-FR" sz="2000" dirty="0" err="1" smtClean="0">
                <a:latin typeface="PT Sans"/>
              </a:rPr>
              <a:t>într</a:t>
            </a:r>
            <a:r>
              <a:rPr lang="fr-FR" sz="2000" dirty="0" smtClean="0">
                <a:latin typeface="PT Sans"/>
              </a:rPr>
              <a:t>-o </a:t>
            </a:r>
            <a:r>
              <a:rPr lang="fr-FR" sz="2000" dirty="0" err="1" smtClean="0">
                <a:latin typeface="PT Sans"/>
              </a:rPr>
              <a:t>formă</a:t>
            </a:r>
            <a:r>
              <a:rPr lang="fr-FR" sz="2000" dirty="0" smtClean="0">
                <a:latin typeface="PT Sans"/>
              </a:rPr>
              <a:t> </a:t>
            </a:r>
            <a:r>
              <a:rPr lang="fr-FR" sz="2000" dirty="0" err="1" smtClean="0">
                <a:latin typeface="PT Sans"/>
              </a:rPr>
              <a:t>acceptabila</a:t>
            </a:r>
            <a:r>
              <a:rPr lang="fr-FR" sz="2000" dirty="0" smtClean="0">
                <a:latin typeface="PT Sans"/>
              </a:rPr>
              <a:t>, si </a:t>
            </a:r>
            <a:r>
              <a:rPr lang="fr-FR" sz="2000" dirty="0" err="1" smtClean="0">
                <a:latin typeface="PT Sans"/>
              </a:rPr>
              <a:t>relațiile</a:t>
            </a:r>
            <a:r>
              <a:rPr lang="fr-FR" sz="2000" dirty="0" smtClean="0">
                <a:latin typeface="PT Sans"/>
              </a:rPr>
              <a:t> </a:t>
            </a:r>
            <a:r>
              <a:rPr lang="fr-FR" sz="2000" dirty="0" err="1" smtClean="0">
                <a:latin typeface="PT Sans"/>
              </a:rPr>
              <a:t>dintre</a:t>
            </a:r>
            <a:r>
              <a:rPr lang="fr-FR" sz="2000" dirty="0" smtClean="0">
                <a:latin typeface="PT Sans"/>
              </a:rPr>
              <a:t> </a:t>
            </a:r>
            <a:r>
              <a:rPr lang="fr-FR" sz="2000" dirty="0" err="1" smtClean="0">
                <a:latin typeface="PT Sans"/>
              </a:rPr>
              <a:t>diferite</a:t>
            </a:r>
            <a:r>
              <a:rPr lang="fr-FR" sz="2000" dirty="0" smtClean="0">
                <a:latin typeface="PT Sans"/>
              </a:rPr>
              <a:t> </a:t>
            </a:r>
            <a:r>
              <a:rPr lang="fr-FR" sz="2000" dirty="0" err="1" smtClean="0">
                <a:latin typeface="PT Sans"/>
              </a:rPr>
              <a:t>etape</a:t>
            </a:r>
            <a:r>
              <a:rPr lang="fr-FR" sz="2000" dirty="0" smtClean="0">
                <a:latin typeface="PT Sans"/>
              </a:rPr>
              <a:t> de </a:t>
            </a:r>
            <a:r>
              <a:rPr lang="fr-FR" sz="2000" dirty="0" err="1" smtClean="0">
                <a:latin typeface="PT Sans"/>
              </a:rPr>
              <a:t>rezolvare</a:t>
            </a:r>
            <a:r>
              <a:rPr lang="fr-FR" sz="2000" dirty="0" smtClean="0">
                <a:latin typeface="PT Sans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6239"/>
            <a:ext cx="9504680" cy="685800"/>
          </a:xfrm>
        </p:spPr>
        <p:txBody>
          <a:bodyPr>
            <a:normAutofit/>
          </a:bodyPr>
          <a:lstStyle/>
          <a:p>
            <a:r>
              <a:rPr lang="fr-FR" sz="3000" b="1" dirty="0" err="1" smtClean="0">
                <a:latin typeface="PT Sans"/>
              </a:rPr>
              <a:t>Algoritm</a:t>
            </a:r>
            <a:endParaRPr lang="fr-BE" sz="3000" b="1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7910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86" y="1626835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Nume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variabile</a:t>
            </a:r>
            <a:r>
              <a:rPr lang="en-US" sz="3000" b="1" dirty="0">
                <a:latin typeface="PT Sans"/>
              </a:rPr>
              <a:t>, reguli de </a:t>
            </a:r>
            <a:r>
              <a:rPr lang="en-US" sz="3000" b="1" dirty="0" err="1">
                <a:latin typeface="PT Sans"/>
              </a:rPr>
              <a:t>sintaxa</a:t>
            </a:r>
            <a:endParaRPr lang="en-US" sz="30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0" y="2305496"/>
            <a:ext cx="10970271" cy="1908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PT Sans"/>
              </a:rPr>
              <a:t>- Numele variabilei trebuie să fie unic</a:t>
            </a:r>
          </a:p>
          <a:p>
            <a:pPr marL="0" indent="0">
              <a:buNone/>
            </a:pPr>
            <a:r>
              <a:rPr lang="it-IT" sz="2000" dirty="0">
                <a:latin typeface="PT Sans"/>
              </a:rPr>
              <a:t>- </a:t>
            </a:r>
            <a:r>
              <a:rPr lang="en-US" sz="2000" dirty="0"/>
              <a:t>Î</a:t>
            </a:r>
            <a:r>
              <a:rPr lang="it-IT" sz="2000" dirty="0">
                <a:latin typeface="PT Sans"/>
              </a:rPr>
              <a:t>ncepe obligatoriu cu o literă sau cu caracterul sublinierea ‘_’</a:t>
            </a:r>
          </a:p>
          <a:p>
            <a:pPr marL="0" indent="0">
              <a:buNone/>
            </a:pPr>
            <a:r>
              <a:rPr lang="it-IT" sz="2000" dirty="0">
                <a:latin typeface="PT Sans"/>
              </a:rPr>
              <a:t>- Poate conţine doar litere, numere și sublinierea</a:t>
            </a:r>
          </a:p>
          <a:p>
            <a:pPr marL="0" indent="0">
              <a:buNone/>
            </a:pPr>
            <a:r>
              <a:rPr lang="it-IT" sz="2000" dirty="0">
                <a:latin typeface="PT Sans"/>
              </a:rPr>
              <a:t>- Numele variabilelor sunt sensibile la majuscule și minuscule (</a:t>
            </a:r>
            <a:r>
              <a:rPr lang="it-IT" sz="2000" b="1" i="1" dirty="0">
                <a:latin typeface="PT Sans"/>
              </a:rPr>
              <a:t>nume</a:t>
            </a:r>
            <a:r>
              <a:rPr lang="it-IT" sz="2000" dirty="0">
                <a:latin typeface="PT Sans"/>
              </a:rPr>
              <a:t>, </a:t>
            </a:r>
            <a:r>
              <a:rPr lang="it-IT" sz="2000" b="1" i="1" dirty="0">
                <a:latin typeface="PT Sans"/>
              </a:rPr>
              <a:t>nUme</a:t>
            </a:r>
            <a:r>
              <a:rPr lang="it-IT" sz="2000" dirty="0">
                <a:latin typeface="PT Sans"/>
              </a:rPr>
              <a:t> și </a:t>
            </a:r>
            <a:r>
              <a:rPr lang="it-IT" sz="2000" b="1" i="1" dirty="0">
                <a:latin typeface="PT Sans"/>
              </a:rPr>
              <a:t>NUME -</a:t>
            </a:r>
            <a:r>
              <a:rPr lang="it-IT" sz="2000" i="1" dirty="0">
                <a:latin typeface="PT Sans"/>
              </a:rPr>
              <a:t>acestea</a:t>
            </a:r>
            <a:r>
              <a:rPr lang="it-IT" sz="2000" dirty="0">
                <a:latin typeface="PT Sans"/>
              </a:rPr>
              <a:t> </a:t>
            </a:r>
            <a:r>
              <a:rPr lang="it-IT" sz="2000" i="1" dirty="0">
                <a:latin typeface="PT Sans"/>
              </a:rPr>
              <a:t>sunt trei variabile diferite</a:t>
            </a:r>
            <a:r>
              <a:rPr lang="it-IT" sz="2000" dirty="0">
                <a:latin typeface="PT Sans"/>
              </a:rPr>
              <a:t>)</a:t>
            </a:r>
          </a:p>
          <a:p>
            <a:pPr marL="0" indent="0">
              <a:buNone/>
            </a:pPr>
            <a:endParaRPr lang="it-IT" sz="2000" dirty="0">
              <a:latin typeface="PT Sans"/>
            </a:endParaRPr>
          </a:p>
          <a:p>
            <a:pPr marL="0" indent="0">
              <a:buNone/>
            </a:pPr>
            <a:endParaRPr lang="it-IT" sz="1800" dirty="0">
              <a:latin typeface="PT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F02798B-29E3-4EE0-AE2B-08E5B7B96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86" y="4213653"/>
            <a:ext cx="4534209" cy="2311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DDAEDF-F3BA-4946-9348-73FDBA672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407" y="4009752"/>
            <a:ext cx="3581211" cy="26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63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26835"/>
            <a:ext cx="950468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Cuvinte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rezervate</a:t>
            </a:r>
            <a:endParaRPr lang="en-US" sz="30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2305496"/>
            <a:ext cx="9638736" cy="585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PT Sans"/>
              </a:rPr>
              <a:t>Cuvintele cheie nu pot fi utilizate în calitate de nume pentru variabile:</a:t>
            </a:r>
          </a:p>
          <a:p>
            <a:pPr marL="0" indent="0">
              <a:buNone/>
            </a:pPr>
            <a:endParaRPr lang="it-IT" sz="2000" dirty="0">
              <a:latin typeface="PT Sans"/>
            </a:endParaRPr>
          </a:p>
          <a:p>
            <a:pPr marL="0" indent="0">
              <a:buNone/>
            </a:pPr>
            <a:endParaRPr lang="it-IT" sz="1800" dirty="0">
              <a:latin typeface="PT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1710C1-7DFE-4A6B-B5B3-322B00E4D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311" y="2712951"/>
            <a:ext cx="7215689" cy="2237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523030B-C35E-461F-9082-343486C73D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46"/>
          <a:stretch/>
        </p:blipFill>
        <p:spPr>
          <a:xfrm>
            <a:off x="504824" y="5110162"/>
            <a:ext cx="6228485" cy="15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96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3893"/>
            <a:ext cx="8625482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Tipuri</a:t>
            </a:r>
            <a:r>
              <a:rPr lang="en-US" sz="3000" b="1" dirty="0">
                <a:latin typeface="PT Sans"/>
              </a:rPr>
              <a:t> de date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0" y="2212821"/>
            <a:ext cx="6098525" cy="191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PT Sans"/>
              </a:rPr>
              <a:t>- Un tip de date descrie caracteristica unei variabile.</a:t>
            </a:r>
          </a:p>
          <a:p>
            <a:pPr marL="0" indent="0">
              <a:buNone/>
            </a:pPr>
            <a:r>
              <a:rPr lang="it-IT" sz="2000" dirty="0">
                <a:latin typeface="PT Sans"/>
              </a:rPr>
              <a:t>- Variabilele nu trebuie declarate cu un anumit tip și pot chiar să schimbe tipul după ce au fost setate.</a:t>
            </a:r>
          </a:p>
          <a:p>
            <a:pPr marL="0" indent="0">
              <a:buNone/>
            </a:pPr>
            <a:r>
              <a:rPr lang="en-US" sz="2000" dirty="0">
                <a:latin typeface="PT Sans"/>
              </a:rPr>
              <a:t>- Î</a:t>
            </a:r>
            <a:r>
              <a:rPr lang="it-IT" sz="2000" dirty="0">
                <a:latin typeface="PT Sans"/>
              </a:rPr>
              <a:t>n dependenţă de tipul variabilei, operaţia cu ajutorul operatorului de adunare, va fi executată diferit.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0F782-92AD-4F36-9F73-1D3572577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745" y="2141044"/>
            <a:ext cx="5053915" cy="2236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05980C5-5C70-41AB-804F-17AB07770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719" y="4127157"/>
            <a:ext cx="5813008" cy="24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68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6130AC59-4AAD-4C6E-8615-7781638205E8}"/>
              </a:ext>
            </a:extLst>
          </p:cNvPr>
          <p:cNvSpPr txBox="1">
            <a:spLocks/>
          </p:cNvSpPr>
          <p:nvPr/>
        </p:nvSpPr>
        <p:spPr>
          <a:xfrm>
            <a:off x="11260891" y="2878027"/>
            <a:ext cx="3011395" cy="2334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400" b="1" dirty="0">
              <a:solidFill>
                <a:schemeClr val="bg1"/>
              </a:solidFill>
              <a:latin typeface="PT Sans"/>
            </a:endParaRPr>
          </a:p>
          <a:p>
            <a:pPr marL="0" indent="0">
              <a:buNone/>
            </a:pPr>
            <a:endParaRPr lang="it-IT" sz="1400" b="1" dirty="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F4410D-D4AE-4F4E-8948-43B58AC7F040}"/>
              </a:ext>
            </a:extLst>
          </p:cNvPr>
          <p:cNvSpPr/>
          <p:nvPr/>
        </p:nvSpPr>
        <p:spPr>
          <a:xfrm>
            <a:off x="4883611" y="2050433"/>
            <a:ext cx="2424779" cy="588851"/>
          </a:xfrm>
          <a:prstGeom prst="rect">
            <a:avLst/>
          </a:prstGeom>
          <a:solidFill>
            <a:srgbClr val="FFCB5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PT Sans"/>
              </a:rPr>
              <a:t>Tipuri</a:t>
            </a:r>
            <a:r>
              <a:rPr lang="en-US" sz="2000" b="1" dirty="0">
                <a:latin typeface="PT Sans"/>
              </a:rPr>
              <a:t> de date</a:t>
            </a:r>
            <a:endParaRPr lang="fr-BE" sz="2000" b="1" dirty="0">
              <a:latin typeface="PT San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98347CE-391E-4301-A7E2-0F4FEAF5BF1E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>
            <a:off x="6096001" y="2639284"/>
            <a:ext cx="0" cy="518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2F8D802-FAD8-4BE0-B2B5-3F9C5BFAE986}"/>
              </a:ext>
            </a:extLst>
          </p:cNvPr>
          <p:cNvSpPr/>
          <p:nvPr/>
        </p:nvSpPr>
        <p:spPr>
          <a:xfrm>
            <a:off x="4883611" y="3157439"/>
            <a:ext cx="2424779" cy="417660"/>
          </a:xfrm>
          <a:prstGeom prst="rect">
            <a:avLst/>
          </a:prstGeom>
          <a:solidFill>
            <a:srgbClr val="F8913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PT Sans"/>
              </a:rPr>
              <a:t>Dicţionar</a:t>
            </a:r>
            <a:endParaRPr lang="fr-BE" sz="2000" dirty="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02EC65-76FA-458F-9D74-030D1D6412B2}"/>
              </a:ext>
            </a:extLst>
          </p:cNvPr>
          <p:cNvSpPr/>
          <p:nvPr/>
        </p:nvSpPr>
        <p:spPr>
          <a:xfrm>
            <a:off x="762002" y="3158675"/>
            <a:ext cx="1758830" cy="439237"/>
          </a:xfrm>
          <a:prstGeom prst="rect">
            <a:avLst/>
          </a:prstGeom>
          <a:solidFill>
            <a:srgbClr val="F8913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T Sans"/>
              </a:rPr>
              <a:t>Numeric</a:t>
            </a:r>
            <a:endParaRPr lang="fr-BE" sz="2000" dirty="0">
              <a:solidFill>
                <a:schemeClr val="bg1"/>
              </a:solidFill>
              <a:latin typeface="PT Sans"/>
            </a:endParaRPr>
          </a:p>
        </p:txBody>
      </p:sp>
      <p:cxnSp>
        <p:nvCxnSpPr>
          <p:cNvPr id="56" name="Connector: Elbow 55">
            <a:extLst>
              <a:ext uri="{FF2B5EF4-FFF2-40B4-BE49-F238E27FC236}">
                <a16:creationId xmlns="" xmlns:a16="http://schemas.microsoft.com/office/drawing/2014/main" id="{5463FA8F-3D80-4B15-A4BE-2AC7069BBB50}"/>
              </a:ext>
            </a:extLst>
          </p:cNvPr>
          <p:cNvCxnSpPr>
            <a:cxnSpLocks/>
            <a:stCxn id="8" idx="1"/>
            <a:endCxn id="16" idx="0"/>
          </p:cNvCxnSpPr>
          <p:nvPr/>
        </p:nvCxnSpPr>
        <p:spPr>
          <a:xfrm rot="10800000" flipV="1">
            <a:off x="1641417" y="2344859"/>
            <a:ext cx="3242194" cy="81381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8CF3B7A5-3937-4BDF-9FCC-A8B2F8F8475C}"/>
              </a:ext>
            </a:extLst>
          </p:cNvPr>
          <p:cNvSpPr/>
          <p:nvPr/>
        </p:nvSpPr>
        <p:spPr>
          <a:xfrm>
            <a:off x="2707274" y="3157440"/>
            <a:ext cx="1758830" cy="439237"/>
          </a:xfrm>
          <a:prstGeom prst="rect">
            <a:avLst/>
          </a:prstGeom>
          <a:solidFill>
            <a:srgbClr val="F8913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T Sans"/>
              </a:rPr>
              <a:t>Boolean</a:t>
            </a:r>
            <a:endParaRPr lang="fr-BE" sz="2000" dirty="0">
              <a:solidFill>
                <a:schemeClr val="bg1"/>
              </a:solidFill>
              <a:latin typeface="PT Sans"/>
            </a:endParaRPr>
          </a:p>
        </p:txBody>
      </p:sp>
      <p:cxnSp>
        <p:nvCxnSpPr>
          <p:cNvPr id="64" name="Connector: Elbow 63">
            <a:extLst>
              <a:ext uri="{FF2B5EF4-FFF2-40B4-BE49-F238E27FC236}">
                <a16:creationId xmlns="" xmlns:a16="http://schemas.microsoft.com/office/drawing/2014/main" id="{04484580-AAEB-45BD-8984-B2DA5FE449D7}"/>
              </a:ext>
            </a:extLst>
          </p:cNvPr>
          <p:cNvCxnSpPr>
            <a:cxnSpLocks/>
            <a:stCxn id="8" idx="1"/>
            <a:endCxn id="62" idx="0"/>
          </p:cNvCxnSpPr>
          <p:nvPr/>
        </p:nvCxnSpPr>
        <p:spPr>
          <a:xfrm rot="10800000" flipV="1">
            <a:off x="3586689" y="2344858"/>
            <a:ext cx="1296922" cy="81258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0028B585-6A90-42EB-9FA4-2785F2B003E1}"/>
              </a:ext>
            </a:extLst>
          </p:cNvPr>
          <p:cNvSpPr/>
          <p:nvPr/>
        </p:nvSpPr>
        <p:spPr>
          <a:xfrm>
            <a:off x="7970110" y="3157439"/>
            <a:ext cx="976967" cy="439238"/>
          </a:xfrm>
          <a:prstGeom prst="rect">
            <a:avLst/>
          </a:prstGeom>
          <a:solidFill>
            <a:srgbClr val="F8913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T Sans"/>
              </a:rPr>
              <a:t>Set</a:t>
            </a:r>
            <a:endParaRPr lang="fr-BE" sz="2000" dirty="0">
              <a:solidFill>
                <a:schemeClr val="bg1"/>
              </a:solidFill>
              <a:latin typeface="PT Sans"/>
            </a:endParaRPr>
          </a:p>
        </p:txBody>
      </p:sp>
      <p:cxnSp>
        <p:nvCxnSpPr>
          <p:cNvPr id="78" name="Connector: Elbow 77">
            <a:extLst>
              <a:ext uri="{FF2B5EF4-FFF2-40B4-BE49-F238E27FC236}">
                <a16:creationId xmlns="" xmlns:a16="http://schemas.microsoft.com/office/drawing/2014/main" id="{3C2C1B12-2B99-405C-B467-32C22DFD1564}"/>
              </a:ext>
            </a:extLst>
          </p:cNvPr>
          <p:cNvCxnSpPr>
            <a:cxnSpLocks/>
            <a:stCxn id="8" idx="3"/>
            <a:endCxn id="76" idx="0"/>
          </p:cNvCxnSpPr>
          <p:nvPr/>
        </p:nvCxnSpPr>
        <p:spPr>
          <a:xfrm>
            <a:off x="7308390" y="2344859"/>
            <a:ext cx="1150204" cy="81258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9DA819F0-DAF4-437C-9961-A0411A1EFFEF}"/>
              </a:ext>
            </a:extLst>
          </p:cNvPr>
          <p:cNvSpPr/>
          <p:nvPr/>
        </p:nvSpPr>
        <p:spPr>
          <a:xfrm>
            <a:off x="9255166" y="3157439"/>
            <a:ext cx="1821205" cy="430016"/>
          </a:xfrm>
          <a:prstGeom prst="rect">
            <a:avLst/>
          </a:prstGeom>
          <a:solidFill>
            <a:srgbClr val="F8913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PT Sans"/>
              </a:rPr>
              <a:t>Secvenţe</a:t>
            </a:r>
            <a:endParaRPr lang="fr-BE" sz="2000" dirty="0">
              <a:solidFill>
                <a:schemeClr val="bg1"/>
              </a:solidFill>
              <a:latin typeface="PT Sans"/>
            </a:endParaRPr>
          </a:p>
        </p:txBody>
      </p:sp>
      <p:cxnSp>
        <p:nvCxnSpPr>
          <p:cNvPr id="82" name="Connector: Elbow 81">
            <a:extLst>
              <a:ext uri="{FF2B5EF4-FFF2-40B4-BE49-F238E27FC236}">
                <a16:creationId xmlns="" xmlns:a16="http://schemas.microsoft.com/office/drawing/2014/main" id="{3A076247-62F9-44C4-8992-F375C1F7A098}"/>
              </a:ext>
            </a:extLst>
          </p:cNvPr>
          <p:cNvCxnSpPr>
            <a:cxnSpLocks/>
            <a:stCxn id="8" idx="3"/>
            <a:endCxn id="79" idx="0"/>
          </p:cNvCxnSpPr>
          <p:nvPr/>
        </p:nvCxnSpPr>
        <p:spPr>
          <a:xfrm>
            <a:off x="7308390" y="2344859"/>
            <a:ext cx="2857379" cy="81258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BF41FBF0-BADC-40F4-8053-B20C8DE37EF8}"/>
              </a:ext>
            </a:extLst>
          </p:cNvPr>
          <p:cNvSpPr/>
          <p:nvPr/>
        </p:nvSpPr>
        <p:spPr>
          <a:xfrm>
            <a:off x="327724" y="4762702"/>
            <a:ext cx="1758830" cy="439237"/>
          </a:xfrm>
          <a:prstGeom prst="rect">
            <a:avLst/>
          </a:prstGeom>
          <a:solidFill>
            <a:srgbClr val="2FB1E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PT Sans"/>
              </a:rPr>
              <a:t>Intreg</a:t>
            </a:r>
            <a:endParaRPr lang="fr-BE" sz="2000" dirty="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97FEC02E-6FF0-468A-A0D6-B89BC491C00D}"/>
              </a:ext>
            </a:extLst>
          </p:cNvPr>
          <p:cNvSpPr/>
          <p:nvPr/>
        </p:nvSpPr>
        <p:spPr>
          <a:xfrm>
            <a:off x="2272996" y="4761467"/>
            <a:ext cx="1758830" cy="439237"/>
          </a:xfrm>
          <a:prstGeom prst="rect">
            <a:avLst/>
          </a:prstGeom>
          <a:solidFill>
            <a:srgbClr val="2FB1E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T Sans"/>
              </a:rPr>
              <a:t>Real</a:t>
            </a:r>
            <a:endParaRPr lang="fr-BE" sz="2000" dirty="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A6C922C7-E592-460B-A1F7-CB01D5A25E49}"/>
              </a:ext>
            </a:extLst>
          </p:cNvPr>
          <p:cNvSpPr/>
          <p:nvPr/>
        </p:nvSpPr>
        <p:spPr>
          <a:xfrm>
            <a:off x="4216347" y="4762702"/>
            <a:ext cx="2042619" cy="439237"/>
          </a:xfrm>
          <a:prstGeom prst="rect">
            <a:avLst/>
          </a:prstGeom>
          <a:solidFill>
            <a:srgbClr val="2FB1E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PT Sans"/>
              </a:rPr>
              <a:t>Numar</a:t>
            </a:r>
            <a:r>
              <a:rPr lang="en-US" sz="2000" dirty="0">
                <a:solidFill>
                  <a:schemeClr val="bg1"/>
                </a:solidFill>
                <a:latin typeface="PT Sans"/>
              </a:rPr>
              <a:t> Complex</a:t>
            </a:r>
            <a:endParaRPr lang="fr-BE" sz="2000" dirty="0">
              <a:solidFill>
                <a:schemeClr val="bg1"/>
              </a:solidFill>
              <a:latin typeface="PT Sans"/>
            </a:endParaRPr>
          </a:p>
        </p:txBody>
      </p:sp>
      <p:cxnSp>
        <p:nvCxnSpPr>
          <p:cNvPr id="94" name="Connector: Elbow 93">
            <a:extLst>
              <a:ext uri="{FF2B5EF4-FFF2-40B4-BE49-F238E27FC236}">
                <a16:creationId xmlns="" xmlns:a16="http://schemas.microsoft.com/office/drawing/2014/main" id="{D4EB87A7-278F-40FC-8EE6-089D6EF90140}"/>
              </a:ext>
            </a:extLst>
          </p:cNvPr>
          <p:cNvCxnSpPr>
            <a:stCxn id="16" idx="2"/>
            <a:endCxn id="91" idx="0"/>
          </p:cNvCxnSpPr>
          <p:nvPr/>
        </p:nvCxnSpPr>
        <p:spPr>
          <a:xfrm rot="16200000" flipH="1">
            <a:off x="1815137" y="3424192"/>
            <a:ext cx="1163555" cy="151099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="" xmlns:a16="http://schemas.microsoft.com/office/drawing/2014/main" id="{E51C6C91-E254-4522-A74C-58B6BD78C770}"/>
              </a:ext>
            </a:extLst>
          </p:cNvPr>
          <p:cNvCxnSpPr>
            <a:stCxn id="16" idx="2"/>
            <a:endCxn id="90" idx="0"/>
          </p:cNvCxnSpPr>
          <p:nvPr/>
        </p:nvCxnSpPr>
        <p:spPr>
          <a:xfrm rot="5400000">
            <a:off x="841883" y="3963168"/>
            <a:ext cx="1164790" cy="43427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="" xmlns:a16="http://schemas.microsoft.com/office/drawing/2014/main" id="{0A9F7854-4B96-4741-98F3-6DD03C100F76}"/>
              </a:ext>
            </a:extLst>
          </p:cNvPr>
          <p:cNvCxnSpPr>
            <a:stCxn id="16" idx="2"/>
            <a:endCxn id="92" idx="0"/>
          </p:cNvCxnSpPr>
          <p:nvPr/>
        </p:nvCxnSpPr>
        <p:spPr>
          <a:xfrm rot="16200000" flipH="1">
            <a:off x="2857142" y="2382187"/>
            <a:ext cx="1164790" cy="359624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AC3F537A-636B-4C23-97DE-80D93FEFA45A}"/>
              </a:ext>
            </a:extLst>
          </p:cNvPr>
          <p:cNvSpPr/>
          <p:nvPr/>
        </p:nvSpPr>
        <p:spPr>
          <a:xfrm>
            <a:off x="7103961" y="4545554"/>
            <a:ext cx="1232731" cy="481727"/>
          </a:xfrm>
          <a:prstGeom prst="rect">
            <a:avLst/>
          </a:prstGeom>
          <a:solidFill>
            <a:srgbClr val="2FB1E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PT Sans"/>
              </a:rPr>
              <a:t>Șir</a:t>
            </a:r>
            <a:endParaRPr lang="fr-BE" sz="2000" dirty="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8B9F47BA-2A5A-48CB-B188-7CE8D0F0D252}"/>
              </a:ext>
            </a:extLst>
          </p:cNvPr>
          <p:cNvSpPr/>
          <p:nvPr/>
        </p:nvSpPr>
        <p:spPr>
          <a:xfrm>
            <a:off x="8669920" y="4544319"/>
            <a:ext cx="1292733" cy="482962"/>
          </a:xfrm>
          <a:prstGeom prst="rect">
            <a:avLst/>
          </a:prstGeom>
          <a:solidFill>
            <a:srgbClr val="2FB1E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PT Sans"/>
              </a:rPr>
              <a:t>Listă</a:t>
            </a:r>
            <a:endParaRPr lang="fr-BE" sz="2000" dirty="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52C36F51-4DCA-47AA-A751-18DE9CDFA2E0}"/>
              </a:ext>
            </a:extLst>
          </p:cNvPr>
          <p:cNvSpPr/>
          <p:nvPr/>
        </p:nvSpPr>
        <p:spPr>
          <a:xfrm>
            <a:off x="10289069" y="4545554"/>
            <a:ext cx="1574603" cy="481727"/>
          </a:xfrm>
          <a:prstGeom prst="rect">
            <a:avLst/>
          </a:prstGeom>
          <a:solidFill>
            <a:srgbClr val="2FB1E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PT Sans"/>
              </a:rPr>
              <a:t>Tuplă</a:t>
            </a:r>
            <a:endParaRPr lang="fr-BE" sz="2000" dirty="0">
              <a:solidFill>
                <a:schemeClr val="bg1"/>
              </a:solidFill>
              <a:latin typeface="PT Sans"/>
            </a:endParaRPr>
          </a:p>
        </p:txBody>
      </p:sp>
      <p:cxnSp>
        <p:nvCxnSpPr>
          <p:cNvPr id="114" name="Connector: Elbow 113">
            <a:extLst>
              <a:ext uri="{FF2B5EF4-FFF2-40B4-BE49-F238E27FC236}">
                <a16:creationId xmlns="" xmlns:a16="http://schemas.microsoft.com/office/drawing/2014/main" id="{D3C46891-0D3A-47BD-B0AE-37E2BA965398}"/>
              </a:ext>
            </a:extLst>
          </p:cNvPr>
          <p:cNvCxnSpPr>
            <a:stCxn id="79" idx="2"/>
            <a:endCxn id="112" idx="0"/>
          </p:cNvCxnSpPr>
          <p:nvPr/>
        </p:nvCxnSpPr>
        <p:spPr>
          <a:xfrm rot="16200000" flipH="1">
            <a:off x="10142021" y="3611203"/>
            <a:ext cx="958099" cy="91060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16" name="Connector: Elbow 115">
            <a:extLst>
              <a:ext uri="{FF2B5EF4-FFF2-40B4-BE49-F238E27FC236}">
                <a16:creationId xmlns="" xmlns:a16="http://schemas.microsoft.com/office/drawing/2014/main" id="{A18993E7-2B9C-46D7-8DC4-569425B865FC}"/>
              </a:ext>
            </a:extLst>
          </p:cNvPr>
          <p:cNvCxnSpPr>
            <a:stCxn id="79" idx="2"/>
            <a:endCxn id="111" idx="0"/>
          </p:cNvCxnSpPr>
          <p:nvPr/>
        </p:nvCxnSpPr>
        <p:spPr>
          <a:xfrm rot="5400000">
            <a:off x="9262596" y="3641146"/>
            <a:ext cx="956864" cy="84948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18" name="Connector: Elbow 117">
            <a:extLst>
              <a:ext uri="{FF2B5EF4-FFF2-40B4-BE49-F238E27FC236}">
                <a16:creationId xmlns="" xmlns:a16="http://schemas.microsoft.com/office/drawing/2014/main" id="{FBED9D04-8E70-4928-AE39-5B8C1D468B6C}"/>
              </a:ext>
            </a:extLst>
          </p:cNvPr>
          <p:cNvCxnSpPr>
            <a:stCxn id="79" idx="2"/>
            <a:endCxn id="110" idx="0"/>
          </p:cNvCxnSpPr>
          <p:nvPr/>
        </p:nvCxnSpPr>
        <p:spPr>
          <a:xfrm rot="5400000">
            <a:off x="8463999" y="2843783"/>
            <a:ext cx="958099" cy="244544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503816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6249"/>
            <a:ext cx="8625482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Tipurile</a:t>
            </a:r>
            <a:r>
              <a:rPr lang="en-US" sz="3000" b="1" dirty="0">
                <a:latin typeface="PT Sans"/>
              </a:rPr>
              <a:t> de date </a:t>
            </a:r>
            <a:r>
              <a:rPr lang="en-US" sz="3000" b="1" dirty="0" err="1">
                <a:latin typeface="PT Sans"/>
              </a:rPr>
              <a:t>numerice</a:t>
            </a:r>
            <a:endParaRPr lang="en-US" sz="30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559955" y="2538056"/>
            <a:ext cx="6361324" cy="2058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PT Sans"/>
              </a:rPr>
              <a:t>Python ne oferă suport pentru trei tipuri de numere:</a:t>
            </a:r>
          </a:p>
          <a:p>
            <a:r>
              <a:rPr lang="it-IT" sz="2000" b="1" dirty="0">
                <a:latin typeface="PT Sans"/>
              </a:rPr>
              <a:t>int</a:t>
            </a:r>
            <a:r>
              <a:rPr lang="it-IT" sz="2000" dirty="0">
                <a:latin typeface="PT Sans"/>
              </a:rPr>
              <a:t> (</a:t>
            </a:r>
            <a:r>
              <a:rPr lang="it-IT" sz="2000" i="1" dirty="0">
                <a:latin typeface="PT Sans"/>
              </a:rPr>
              <a:t>numere întregi</a:t>
            </a:r>
            <a:r>
              <a:rPr lang="it-IT" sz="2000" dirty="0">
                <a:latin typeface="PT Sans"/>
              </a:rPr>
              <a:t>), </a:t>
            </a:r>
          </a:p>
          <a:p>
            <a:r>
              <a:rPr lang="it-IT" sz="2000" b="1" dirty="0">
                <a:latin typeface="PT Sans"/>
              </a:rPr>
              <a:t>float</a:t>
            </a:r>
            <a:r>
              <a:rPr lang="it-IT" sz="2000" dirty="0">
                <a:latin typeface="PT Sans"/>
              </a:rPr>
              <a:t> (</a:t>
            </a:r>
            <a:r>
              <a:rPr lang="it-IT" sz="2000" i="1" dirty="0">
                <a:latin typeface="PT Sans"/>
              </a:rPr>
              <a:t>numere reale, cu virgulă</a:t>
            </a:r>
            <a:r>
              <a:rPr lang="it-IT" sz="2000" dirty="0">
                <a:latin typeface="PT Sans"/>
              </a:rPr>
              <a:t>) </a:t>
            </a:r>
          </a:p>
          <a:p>
            <a:r>
              <a:rPr lang="it-IT" sz="2000" b="1" dirty="0">
                <a:latin typeface="PT Sans"/>
              </a:rPr>
              <a:t>complex </a:t>
            </a:r>
            <a:r>
              <a:rPr lang="it-IT" sz="2000" dirty="0">
                <a:latin typeface="PT Sans"/>
              </a:rPr>
              <a:t>(</a:t>
            </a:r>
            <a:r>
              <a:rPr lang="it-IT" sz="2000" i="1" dirty="0">
                <a:latin typeface="PT Sans"/>
              </a:rPr>
              <a:t>numere complexe</a:t>
            </a:r>
            <a:r>
              <a:rPr lang="it-IT" sz="2000" dirty="0">
                <a:latin typeface="PT Sans"/>
              </a:rPr>
              <a:t>)​</a:t>
            </a:r>
          </a:p>
          <a:p>
            <a:endParaRPr lang="it-IT" sz="2000" dirty="0">
              <a:latin typeface="PT Sans"/>
            </a:endParaRPr>
          </a:p>
          <a:p>
            <a:pPr marL="0" indent="0">
              <a:buNone/>
            </a:pPr>
            <a:r>
              <a:rPr lang="it-IT" sz="2000" i="1" u="sng" dirty="0">
                <a:latin typeface="PT Sans"/>
              </a:rPr>
              <a:t>Exemple</a:t>
            </a:r>
            <a:r>
              <a:rPr lang="it-IT" sz="2000" dirty="0">
                <a:latin typeface="PT Sans"/>
              </a:rPr>
              <a:t>:</a:t>
            </a:r>
          </a:p>
          <a:p>
            <a:pPr marL="0" indent="0">
              <a:buNone/>
            </a:pPr>
            <a:r>
              <a:rPr lang="it-IT" sz="2000" dirty="0">
                <a:latin typeface="PT Sans"/>
              </a:rPr>
              <a:t>- numere întregi: 12, -123, 69420​</a:t>
            </a:r>
          </a:p>
          <a:p>
            <a:pPr marL="0" indent="0">
              <a:buNone/>
            </a:pPr>
            <a:r>
              <a:rPr lang="it-IT" sz="2000" dirty="0">
                <a:latin typeface="PT Sans"/>
              </a:rPr>
              <a:t>- numere reale: 12.2, 1.0, -12.452​</a:t>
            </a:r>
          </a:p>
          <a:p>
            <a:pPr marL="0" indent="0">
              <a:buNone/>
            </a:pPr>
            <a:r>
              <a:rPr lang="it-IT" sz="2000" dirty="0">
                <a:latin typeface="PT Sans"/>
              </a:rPr>
              <a:t>- numere complexe: 1 + 3j, -12 + 4j​</a:t>
            </a:r>
          </a:p>
          <a:p>
            <a:pPr marL="0" indent="0">
              <a:buNone/>
            </a:pPr>
            <a:endParaRPr lang="it-IT" sz="2000" b="1" dirty="0">
              <a:latin typeface="PT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6DCE58-466C-4FA9-A91A-D967A22CA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601" y="1936103"/>
            <a:ext cx="4575127" cy="244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9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5288"/>
            <a:ext cx="8625482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>
                <a:latin typeface="PT Sans"/>
              </a:rPr>
              <a:t>Date </a:t>
            </a:r>
            <a:r>
              <a:rPr lang="en-US" sz="3000" b="1" dirty="0" err="1">
                <a:latin typeface="PT Sans"/>
              </a:rPr>
              <a:t>booleene</a:t>
            </a:r>
            <a:endParaRPr lang="en-US" sz="30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2335152"/>
            <a:ext cx="5829079" cy="185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000" dirty="0" err="1">
                <a:latin typeface="PT Sans"/>
              </a:rPr>
              <a:t>Accept</a:t>
            </a:r>
            <a:r>
              <a:rPr lang="it-IT" sz="2000" dirty="0">
                <a:latin typeface="PT Sans"/>
              </a:rPr>
              <a:t>ă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doar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dou</a:t>
            </a:r>
            <a:r>
              <a:rPr lang="it-IT" sz="2000" dirty="0">
                <a:latin typeface="PT Sans"/>
              </a:rPr>
              <a:t>ă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feluri</a:t>
            </a:r>
            <a:r>
              <a:rPr lang="fr-BE" sz="2000" dirty="0">
                <a:latin typeface="PT Sans"/>
              </a:rPr>
              <a:t> de </a:t>
            </a:r>
            <a:r>
              <a:rPr lang="fr-BE" sz="2000" dirty="0" err="1">
                <a:latin typeface="PT Sans"/>
              </a:rPr>
              <a:t>valori</a:t>
            </a:r>
            <a:r>
              <a:rPr lang="fr-BE" sz="2000" dirty="0">
                <a:latin typeface="PT Sans"/>
              </a:rPr>
              <a:t>: </a:t>
            </a:r>
          </a:p>
          <a:p>
            <a:pPr marL="0" indent="0">
              <a:buNone/>
            </a:pPr>
            <a:r>
              <a:rPr lang="fr-BE" sz="2000" b="1" i="1" dirty="0" err="1">
                <a:latin typeface="PT Sans"/>
              </a:rPr>
              <a:t>True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sau</a:t>
            </a:r>
            <a:r>
              <a:rPr lang="fr-BE" sz="2000" dirty="0">
                <a:latin typeface="PT Sans"/>
              </a:rPr>
              <a:t> </a:t>
            </a:r>
            <a:r>
              <a:rPr lang="fr-BE" sz="2000" b="1" i="1" dirty="0">
                <a:latin typeface="PT Sans"/>
              </a:rPr>
              <a:t>False</a:t>
            </a:r>
            <a:r>
              <a:rPr lang="fr-BE" sz="2000" dirty="0">
                <a:latin typeface="PT Sans"/>
              </a:rPr>
              <a:t>.</a:t>
            </a:r>
          </a:p>
          <a:p>
            <a:pPr marL="0" indent="0">
              <a:buNone/>
            </a:pPr>
            <a:r>
              <a:rPr lang="it-IT" sz="2000" dirty="0">
                <a:latin typeface="PT Sans"/>
              </a:rPr>
              <a:t>Sunt cunoscute sub numele de </a:t>
            </a:r>
            <a:r>
              <a:rPr lang="it-IT" sz="2000" b="1" i="1" dirty="0">
                <a:latin typeface="PT Sans"/>
              </a:rPr>
              <a:t>bool.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25601A-9AFC-488A-A35B-FB3C0766D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21" y="3506901"/>
            <a:ext cx="4895850" cy="31848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0E8F2ED-1CC1-4E35-AB11-976CB5B13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6931" y="2532822"/>
            <a:ext cx="44577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04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5288"/>
            <a:ext cx="8625482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Şiruri</a:t>
            </a:r>
            <a:r>
              <a:rPr lang="en-US" sz="3000" b="1" dirty="0">
                <a:latin typeface="PT Sans"/>
              </a:rPr>
              <a:t> de </a:t>
            </a:r>
            <a:r>
              <a:rPr lang="en-US" sz="3000" b="1" dirty="0" err="1">
                <a:latin typeface="PT Sans"/>
              </a:rPr>
              <a:t>caractere</a:t>
            </a:r>
            <a:endParaRPr lang="en-US" sz="30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2501110"/>
            <a:ext cx="5829079" cy="185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latin typeface="PT Sans"/>
              </a:rPr>
              <a:t>Acest tip de date mai poartă şi numele de </a:t>
            </a:r>
            <a:r>
              <a:rPr lang="it-IT" sz="2000" b="1" i="1" dirty="0">
                <a:latin typeface="PT Sans"/>
              </a:rPr>
              <a:t>string</a:t>
            </a:r>
            <a:r>
              <a:rPr lang="it-IT" sz="2000" dirty="0">
                <a:latin typeface="PT Sans"/>
              </a:rPr>
              <a:t> şi este folosit pentru a păstra caractere, cuvinte sau propoziţii. </a:t>
            </a:r>
          </a:p>
          <a:p>
            <a:r>
              <a:rPr lang="it-IT" sz="2000" dirty="0">
                <a:latin typeface="PT Sans"/>
              </a:rPr>
              <a:t>Valorile acestui tip pot fi scrise între ghilimele simple ('') sau duble (""). Este cunoscut ca tipul </a:t>
            </a:r>
            <a:r>
              <a:rPr lang="it-IT" sz="2000" b="1" i="1" dirty="0">
                <a:latin typeface="PT Sans"/>
              </a:rPr>
              <a:t>str.</a:t>
            </a:r>
          </a:p>
          <a:p>
            <a:r>
              <a:rPr lang="it-IT" sz="2000" dirty="0">
                <a:latin typeface="PT Sans"/>
              </a:rPr>
              <a:t>La fel, putem folosi, </a:t>
            </a:r>
            <a:r>
              <a:rPr lang="it-IT" sz="2000" i="1" dirty="0">
                <a:latin typeface="PT Sans"/>
              </a:rPr>
              <a:t>trei ghilimele </a:t>
            </a:r>
            <a:r>
              <a:rPr lang="it-IT" sz="2000" dirty="0">
                <a:latin typeface="PT Sans"/>
              </a:rPr>
              <a:t>("'Text mare"'). </a:t>
            </a:r>
            <a:endParaRPr lang="it-IT" sz="2000" b="1" dirty="0">
              <a:latin typeface="PT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FA6DE81-A091-43E3-BEE1-5D157BD4B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300" y="2081343"/>
            <a:ext cx="4584479" cy="32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1665288"/>
            <a:ext cx="8625482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Valoarea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i="1" dirty="0">
                <a:latin typeface="PT Sans"/>
              </a:rPr>
              <a:t>None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2335152"/>
            <a:ext cx="10680479" cy="1538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PT Sans"/>
              </a:rPr>
              <a:t>Î</a:t>
            </a:r>
            <a:r>
              <a:rPr lang="fr-BE" sz="2000" dirty="0">
                <a:latin typeface="PT Sans"/>
              </a:rPr>
              <a:t>n Python </a:t>
            </a:r>
            <a:r>
              <a:rPr lang="fr-BE" sz="2000" dirty="0" err="1">
                <a:latin typeface="PT Sans"/>
              </a:rPr>
              <a:t>exist</a:t>
            </a:r>
            <a:r>
              <a:rPr lang="it-IT" sz="2000" dirty="0">
                <a:latin typeface="PT Sans"/>
              </a:rPr>
              <a:t>ă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valoare</a:t>
            </a:r>
            <a:r>
              <a:rPr lang="fr-BE" sz="2000" dirty="0">
                <a:latin typeface="PT Sans"/>
              </a:rPr>
              <a:t> </a:t>
            </a:r>
            <a:r>
              <a:rPr lang="fr-BE" sz="2000" i="1" dirty="0">
                <a:latin typeface="PT Sans"/>
              </a:rPr>
              <a:t>None</a:t>
            </a:r>
          </a:p>
          <a:p>
            <a:pPr marL="0" indent="0">
              <a:buNone/>
            </a:pPr>
            <a:r>
              <a:rPr lang="fr-BE" sz="2000" dirty="0">
                <a:latin typeface="PT Sans"/>
              </a:rPr>
              <a:t>Este </a:t>
            </a:r>
            <a:r>
              <a:rPr lang="fr-BE" sz="2000" dirty="0" err="1">
                <a:latin typeface="PT Sans"/>
              </a:rPr>
              <a:t>utilizat</a:t>
            </a:r>
            <a:r>
              <a:rPr lang="it-IT" sz="2000" dirty="0">
                <a:latin typeface="PT Sans"/>
              </a:rPr>
              <a:t>ă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pentru</a:t>
            </a:r>
            <a:r>
              <a:rPr lang="fr-BE" sz="2000" dirty="0">
                <a:latin typeface="PT Sans"/>
              </a:rPr>
              <a:t> a </a:t>
            </a:r>
            <a:r>
              <a:rPr lang="fr-BE" sz="2000" dirty="0" err="1">
                <a:latin typeface="PT Sans"/>
              </a:rPr>
              <a:t>indica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faptul</a:t>
            </a:r>
            <a:r>
              <a:rPr lang="fr-BE" sz="2000" dirty="0">
                <a:latin typeface="PT Sans"/>
              </a:rPr>
              <a:t> c</a:t>
            </a:r>
            <a:r>
              <a:rPr lang="it-IT" sz="2000" dirty="0">
                <a:latin typeface="PT Sans"/>
              </a:rPr>
              <a:t>ă</a:t>
            </a:r>
            <a:r>
              <a:rPr lang="fr-BE" sz="2000" dirty="0">
                <a:latin typeface="PT Sans"/>
              </a:rPr>
              <a:t> o </a:t>
            </a:r>
            <a:r>
              <a:rPr lang="fr-BE" sz="2000" dirty="0" err="1">
                <a:latin typeface="PT Sans"/>
              </a:rPr>
              <a:t>variabil</a:t>
            </a:r>
            <a:r>
              <a:rPr lang="it-IT" sz="2000" dirty="0">
                <a:latin typeface="PT Sans"/>
              </a:rPr>
              <a:t>ă</a:t>
            </a:r>
            <a:r>
              <a:rPr lang="fr-BE" sz="2000" dirty="0">
                <a:latin typeface="PT Sans"/>
              </a:rPr>
              <a:t> nu are </a:t>
            </a:r>
            <a:r>
              <a:rPr lang="fr-BE" sz="2000" dirty="0" err="1">
                <a:latin typeface="PT Sans"/>
              </a:rPr>
              <a:t>înc</a:t>
            </a:r>
            <a:r>
              <a:rPr lang="it-IT" sz="2000" dirty="0">
                <a:latin typeface="PT Sans"/>
              </a:rPr>
              <a:t>ă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nici</a:t>
            </a:r>
            <a:r>
              <a:rPr lang="fr-BE" sz="2000" dirty="0">
                <a:latin typeface="PT Sans"/>
              </a:rPr>
              <a:t> o </a:t>
            </a:r>
            <a:r>
              <a:rPr lang="fr-BE" sz="2000" dirty="0" err="1">
                <a:latin typeface="PT Sans"/>
              </a:rPr>
              <a:t>valoare</a:t>
            </a:r>
            <a:r>
              <a:rPr lang="fr-BE" sz="2000" dirty="0">
                <a:latin typeface="PT Sans"/>
              </a:rPr>
              <a:t> care s</a:t>
            </a:r>
            <a:r>
              <a:rPr lang="it-IT" sz="2000" dirty="0">
                <a:latin typeface="PT Sans"/>
              </a:rPr>
              <a:t>ă</a:t>
            </a:r>
            <a:r>
              <a:rPr lang="fr-BE" sz="2000" dirty="0">
                <a:latin typeface="PT Sans"/>
              </a:rPr>
              <a:t> </a:t>
            </a:r>
            <a:r>
              <a:rPr lang="fr-BE" sz="2000" dirty="0" err="1">
                <a:latin typeface="PT Sans"/>
              </a:rPr>
              <a:t>aib</a:t>
            </a:r>
            <a:r>
              <a:rPr lang="it-IT" sz="2000" dirty="0">
                <a:latin typeface="PT Sans"/>
              </a:rPr>
              <a:t>ă</a:t>
            </a:r>
            <a:r>
              <a:rPr lang="fr-BE" sz="2000" dirty="0">
                <a:latin typeface="PT Sans"/>
              </a:rPr>
              <a:t> sens.</a:t>
            </a:r>
          </a:p>
          <a:p>
            <a:pPr marL="0" indent="0">
              <a:buNone/>
            </a:pPr>
            <a:r>
              <a:rPr lang="it-IT" sz="2000" dirty="0">
                <a:latin typeface="PT Sans"/>
              </a:rPr>
              <a:t>Valoarea </a:t>
            </a:r>
            <a:r>
              <a:rPr lang="it-IT" sz="2000" i="1" dirty="0">
                <a:latin typeface="PT Sans"/>
              </a:rPr>
              <a:t>None</a:t>
            </a:r>
            <a:r>
              <a:rPr lang="it-IT" sz="2000" dirty="0">
                <a:latin typeface="PT Sans"/>
              </a:rPr>
              <a:t> are propriul tip, numit </a:t>
            </a:r>
            <a:r>
              <a:rPr lang="it-IT" sz="2000" i="1" dirty="0">
                <a:latin typeface="PT Sans"/>
              </a:rPr>
              <a:t>NoneType</a:t>
            </a:r>
            <a:r>
              <a:rPr lang="it-IT" sz="2000" dirty="0">
                <a:latin typeface="PT Sans"/>
              </a:rPr>
              <a:t>, care este diferit de toate celelalte valori.</a:t>
            </a:r>
            <a:endParaRPr lang="it-IT" sz="2000" b="1" i="1" dirty="0">
              <a:latin typeface="PT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47D3EF0-9C4F-404E-969C-34A3E080C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21" y="3567112"/>
            <a:ext cx="6190452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08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0176"/>
            <a:ext cx="8625482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Identificarea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tipului</a:t>
            </a:r>
            <a:r>
              <a:rPr lang="en-US" sz="3000" b="1" dirty="0">
                <a:latin typeface="PT Sans"/>
              </a:rPr>
              <a:t> de date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923925" y="2347921"/>
            <a:ext cx="6734898" cy="379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PT Sans"/>
              </a:rPr>
              <a:t>Identificăm tipul variabilei cu ajutorul funcţiei </a:t>
            </a:r>
            <a:r>
              <a:rPr lang="it-IT" sz="2000" b="1" i="1" dirty="0">
                <a:latin typeface="PT Sans"/>
              </a:rPr>
              <a:t>type()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BE792CE-75A7-4908-87FF-8401F5AFD3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231"/>
          <a:stretch/>
        </p:blipFill>
        <p:spPr>
          <a:xfrm>
            <a:off x="923925" y="2751301"/>
            <a:ext cx="3675784" cy="3906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8DB708-E1F1-4B09-8101-B503869D4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790" y="2751301"/>
            <a:ext cx="4460591" cy="385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0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5288"/>
            <a:ext cx="8625482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Conversia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datelor</a:t>
            </a:r>
            <a:endParaRPr lang="en-US" sz="30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2351088"/>
            <a:ext cx="9616389" cy="2871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PT Sans"/>
              </a:rPr>
              <a:t>Putem să schimbăm tipul de date oricând ne dorim. Tot ce trebuie să facem este să apelăm una dintre funcţiile built-in (preinstalate) cu numele specific tipului de date dorit:</a:t>
            </a:r>
          </a:p>
          <a:p>
            <a:r>
              <a:rPr lang="it-IT" sz="2000" dirty="0">
                <a:latin typeface="PT Sans"/>
              </a:rPr>
              <a:t>Conversia in şir de caractere (string): str()</a:t>
            </a:r>
          </a:p>
          <a:p>
            <a:r>
              <a:rPr lang="it-IT" sz="2000" dirty="0">
                <a:latin typeface="PT Sans"/>
              </a:rPr>
              <a:t>Conversia in numdr intreg: int()</a:t>
            </a:r>
          </a:p>
          <a:p>
            <a:r>
              <a:rPr lang="it-IT" sz="2000" dirty="0">
                <a:latin typeface="PT Sans"/>
              </a:rPr>
              <a:t>Conversia in numar cu punct flotant (numere zecimale):float()</a:t>
            </a:r>
          </a:p>
          <a:p>
            <a:r>
              <a:rPr lang="it-IT" sz="2000" dirty="0">
                <a:latin typeface="PT Sans"/>
              </a:rPr>
              <a:t>Conversia in tip boolean: bool()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C39F14-D918-43F2-9EB4-9882ECC87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21" y="4783094"/>
            <a:ext cx="5387545" cy="17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07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B0BFA8-26EF-4C67-83CF-E8096C78C25C}"/>
              </a:ext>
            </a:extLst>
          </p:cNvPr>
          <p:cNvSpPr/>
          <p:nvPr/>
        </p:nvSpPr>
        <p:spPr>
          <a:xfrm>
            <a:off x="609600" y="1757569"/>
            <a:ext cx="964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3000" b="1" dirty="0" smtClean="0">
                <a:solidFill>
                  <a:srgbClr val="000000"/>
                </a:solidFill>
                <a:latin typeface="PT Sans"/>
              </a:rPr>
              <a:t>Caracteristicile algoritmului: </a:t>
            </a:r>
            <a:endParaRPr lang="fr-BE" sz="3000" b="1" dirty="0">
              <a:latin typeface="PT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7914" y="2506662"/>
            <a:ext cx="8770257" cy="3270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1800" b="1" dirty="0">
                <a:latin typeface="PT Sans"/>
              </a:rPr>
              <a:t>1. </a:t>
            </a:r>
            <a:r>
              <a:rPr lang="fr-BE" sz="1800" b="1" dirty="0" err="1">
                <a:latin typeface="PT Sans"/>
              </a:rPr>
              <a:t>generalitate</a:t>
            </a:r>
            <a:r>
              <a:rPr lang="fr-BE" sz="1800" b="1" dirty="0">
                <a:latin typeface="PT Sans"/>
              </a:rPr>
              <a:t> </a:t>
            </a:r>
            <a:r>
              <a:rPr lang="fr-BE" sz="1800" dirty="0">
                <a:latin typeface="PT Sans"/>
              </a:rPr>
              <a:t>- un </a:t>
            </a:r>
            <a:r>
              <a:rPr lang="fr-BE" sz="1800" dirty="0" err="1">
                <a:latin typeface="PT Sans"/>
              </a:rPr>
              <a:t>algoritm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trebuie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să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ofere</a:t>
            </a:r>
            <a:r>
              <a:rPr lang="fr-BE" sz="1800" dirty="0">
                <a:latin typeface="PT Sans"/>
              </a:rPr>
              <a:t> o </a:t>
            </a:r>
            <a:r>
              <a:rPr lang="fr-BE" sz="1800" dirty="0" err="1">
                <a:latin typeface="PT Sans"/>
              </a:rPr>
              <a:t>metodă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generală</a:t>
            </a:r>
            <a:r>
              <a:rPr lang="fr-BE" sz="1800" dirty="0">
                <a:latin typeface="PT Sans"/>
              </a:rPr>
              <a:t> de </a:t>
            </a:r>
            <a:r>
              <a:rPr lang="fr-BE" sz="1800" dirty="0" err="1">
                <a:latin typeface="PT Sans"/>
              </a:rPr>
              <a:t>rezolvare</a:t>
            </a:r>
            <a:r>
              <a:rPr lang="fr-BE" sz="1800" dirty="0">
                <a:latin typeface="PT Sans"/>
              </a:rPr>
              <a:t> a </a:t>
            </a:r>
            <a:r>
              <a:rPr lang="fr-BE" sz="1800" dirty="0" err="1">
                <a:latin typeface="PT Sans"/>
              </a:rPr>
              <a:t>unui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anumit</a:t>
            </a:r>
            <a:r>
              <a:rPr lang="fr-BE" sz="1800" dirty="0">
                <a:latin typeface="PT Sans"/>
              </a:rPr>
              <a:t> tip de </a:t>
            </a:r>
            <a:r>
              <a:rPr lang="fr-BE" sz="1800" dirty="0" err="1">
                <a:latin typeface="PT Sans"/>
              </a:rPr>
              <a:t>probleme</a:t>
            </a:r>
            <a:r>
              <a:rPr lang="fr-BE" sz="1800" dirty="0">
                <a:latin typeface="PT Sans"/>
              </a:rPr>
              <a:t>, </a:t>
            </a:r>
            <a:r>
              <a:rPr lang="fr-BE" sz="1800" dirty="0" err="1">
                <a:latin typeface="PT Sans"/>
              </a:rPr>
              <a:t>pentru</a:t>
            </a:r>
            <a:r>
              <a:rPr lang="fr-BE" sz="1800" dirty="0">
                <a:latin typeface="PT Sans"/>
              </a:rPr>
              <a:t> date </a:t>
            </a:r>
            <a:r>
              <a:rPr lang="fr-BE" sz="1800" dirty="0" err="1">
                <a:latin typeface="PT Sans"/>
              </a:rPr>
              <a:t>iniţiale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 smtClean="0">
                <a:latin typeface="PT Sans"/>
              </a:rPr>
              <a:t>arbitrare</a:t>
            </a:r>
            <a:r>
              <a:rPr lang="fr-BE" sz="1800" dirty="0">
                <a:latin typeface="PT Sans"/>
              </a:rPr>
              <a:t>;</a:t>
            </a:r>
            <a:r>
              <a:rPr lang="fr-BE" sz="1800" dirty="0" smtClean="0">
                <a:latin typeface="PT Sans"/>
              </a:rPr>
              <a:t> </a:t>
            </a:r>
            <a:endParaRPr lang="fr-BE" sz="1800" dirty="0">
              <a:latin typeface="PT Sans"/>
            </a:endParaRPr>
          </a:p>
          <a:p>
            <a:pPr marL="0" indent="0">
              <a:buNone/>
            </a:pPr>
            <a:r>
              <a:rPr lang="fr-BE" sz="1800" b="1" dirty="0">
                <a:latin typeface="PT Sans"/>
              </a:rPr>
              <a:t>2. </a:t>
            </a:r>
            <a:r>
              <a:rPr lang="fr-BE" sz="1800" b="1" dirty="0" err="1">
                <a:latin typeface="PT Sans"/>
              </a:rPr>
              <a:t>precizie</a:t>
            </a:r>
            <a:r>
              <a:rPr lang="fr-BE" sz="1800" b="1" dirty="0">
                <a:latin typeface="PT Sans"/>
              </a:rPr>
              <a:t> (</a:t>
            </a:r>
            <a:r>
              <a:rPr lang="fr-BE" sz="1800" b="1" dirty="0" err="1">
                <a:latin typeface="PT Sans"/>
              </a:rPr>
              <a:t>claritate</a:t>
            </a:r>
            <a:r>
              <a:rPr lang="fr-BE" sz="1800" b="1" dirty="0">
                <a:latin typeface="PT Sans"/>
              </a:rPr>
              <a:t>) </a:t>
            </a:r>
            <a:r>
              <a:rPr lang="fr-BE" sz="1800" dirty="0">
                <a:latin typeface="PT Sans"/>
              </a:rPr>
              <a:t>- </a:t>
            </a:r>
            <a:r>
              <a:rPr lang="fr-BE" sz="1800" dirty="0" err="1">
                <a:latin typeface="PT Sans"/>
              </a:rPr>
              <a:t>descrierea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algoritmului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trebuie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facută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fără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ambiguităţi</a:t>
            </a:r>
            <a:r>
              <a:rPr lang="fr-BE" sz="1800" dirty="0">
                <a:latin typeface="PT Sans"/>
              </a:rPr>
              <a:t>, </a:t>
            </a:r>
            <a:r>
              <a:rPr lang="fr-BE" sz="1800" dirty="0" err="1">
                <a:latin typeface="PT Sans"/>
              </a:rPr>
              <a:t>iar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comenzile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trebuie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să</a:t>
            </a:r>
            <a:r>
              <a:rPr lang="fr-BE" sz="1800" dirty="0">
                <a:latin typeface="PT Sans"/>
              </a:rPr>
              <a:t> exprime </a:t>
            </a:r>
            <a:r>
              <a:rPr lang="fr-BE" sz="1800" dirty="0" err="1">
                <a:latin typeface="PT Sans"/>
              </a:rPr>
              <a:t>operaţii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cunoscute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calculatorului</a:t>
            </a:r>
            <a:r>
              <a:rPr lang="fr-BE" sz="1800" dirty="0">
                <a:latin typeface="PT Sans"/>
              </a:rPr>
              <a:t>, care pot fi </a:t>
            </a:r>
            <a:r>
              <a:rPr lang="fr-BE" sz="1800" dirty="0" err="1">
                <a:latin typeface="PT Sans"/>
              </a:rPr>
              <a:t>executate</a:t>
            </a:r>
            <a:r>
              <a:rPr lang="fr-BE" sz="1800" dirty="0">
                <a:latin typeface="PT Sans"/>
              </a:rPr>
              <a:t> de </a:t>
            </a:r>
            <a:r>
              <a:rPr lang="fr-BE" sz="1800" dirty="0" err="1">
                <a:latin typeface="PT Sans"/>
              </a:rPr>
              <a:t>către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 smtClean="0">
                <a:latin typeface="PT Sans"/>
              </a:rPr>
              <a:t>procesor</a:t>
            </a:r>
            <a:r>
              <a:rPr lang="fr-BE" sz="1800" dirty="0">
                <a:latin typeface="PT Sans"/>
              </a:rPr>
              <a:t>;</a:t>
            </a:r>
            <a:r>
              <a:rPr lang="fr-BE" sz="1800" dirty="0" smtClean="0">
                <a:latin typeface="PT Sans"/>
              </a:rPr>
              <a:t> </a:t>
            </a:r>
            <a:endParaRPr lang="fr-BE" sz="1800" dirty="0">
              <a:latin typeface="PT Sans"/>
            </a:endParaRPr>
          </a:p>
          <a:p>
            <a:pPr marL="0" indent="0">
              <a:buNone/>
            </a:pPr>
            <a:r>
              <a:rPr lang="fr-BE" sz="1800" b="1" dirty="0">
                <a:latin typeface="PT Sans"/>
              </a:rPr>
              <a:t>3. </a:t>
            </a:r>
            <a:r>
              <a:rPr lang="fr-BE" sz="1800" b="1" dirty="0" err="1">
                <a:latin typeface="PT Sans"/>
              </a:rPr>
              <a:t>determinare</a:t>
            </a:r>
            <a:r>
              <a:rPr lang="fr-BE" sz="1800" b="1" dirty="0">
                <a:latin typeface="PT Sans"/>
              </a:rPr>
              <a:t> </a:t>
            </a:r>
            <a:r>
              <a:rPr lang="fr-BE" sz="1800" dirty="0">
                <a:latin typeface="PT Sans"/>
              </a:rPr>
              <a:t>- la </a:t>
            </a:r>
            <a:r>
              <a:rPr lang="fr-BE" sz="1800" dirty="0" err="1">
                <a:latin typeface="PT Sans"/>
              </a:rPr>
              <a:t>fiecare</a:t>
            </a:r>
            <a:r>
              <a:rPr lang="fr-BE" sz="1800" dirty="0">
                <a:latin typeface="PT Sans"/>
              </a:rPr>
              <a:t> pas, </a:t>
            </a:r>
            <a:r>
              <a:rPr lang="fr-BE" sz="1800" dirty="0" err="1">
                <a:latin typeface="PT Sans"/>
              </a:rPr>
              <a:t>acţiunea</a:t>
            </a:r>
            <a:r>
              <a:rPr lang="fr-BE" sz="1800" dirty="0">
                <a:latin typeface="PT Sans"/>
              </a:rPr>
              <a:t> care </a:t>
            </a:r>
            <a:r>
              <a:rPr lang="fr-BE" sz="1800" dirty="0" err="1">
                <a:latin typeface="PT Sans"/>
              </a:rPr>
              <a:t>urmează</a:t>
            </a:r>
            <a:r>
              <a:rPr lang="fr-BE" sz="1800" dirty="0">
                <a:latin typeface="PT Sans"/>
              </a:rPr>
              <a:t> a fi </a:t>
            </a:r>
            <a:r>
              <a:rPr lang="fr-BE" sz="1800" dirty="0" err="1">
                <a:latin typeface="PT Sans"/>
              </a:rPr>
              <a:t>executată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trebuie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să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poată</a:t>
            </a:r>
            <a:r>
              <a:rPr lang="fr-BE" sz="1800" dirty="0">
                <a:latin typeface="PT Sans"/>
              </a:rPr>
              <a:t> fi </a:t>
            </a:r>
            <a:r>
              <a:rPr lang="fr-BE" sz="1800" dirty="0" err="1">
                <a:latin typeface="PT Sans"/>
              </a:rPr>
              <a:t>determinată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fără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echivoc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şi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unic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pe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baza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acţiunilor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 smtClean="0">
                <a:latin typeface="PT Sans"/>
              </a:rPr>
              <a:t>precedente</a:t>
            </a:r>
            <a:r>
              <a:rPr lang="fr-BE" sz="1800" dirty="0" smtClean="0">
                <a:latin typeface="PT Sans"/>
              </a:rPr>
              <a:t>; </a:t>
            </a:r>
            <a:endParaRPr lang="fr-BE" sz="1800" dirty="0">
              <a:latin typeface="PT Sans"/>
            </a:endParaRPr>
          </a:p>
          <a:p>
            <a:pPr marL="0" indent="0">
              <a:buNone/>
            </a:pPr>
            <a:r>
              <a:rPr lang="fr-BE" sz="1800" b="1" dirty="0">
                <a:latin typeface="PT Sans"/>
              </a:rPr>
              <a:t>4. </a:t>
            </a:r>
            <a:r>
              <a:rPr lang="fr-BE" sz="1800" b="1" dirty="0" err="1">
                <a:latin typeface="PT Sans"/>
              </a:rPr>
              <a:t>finitudinea</a:t>
            </a:r>
            <a:r>
              <a:rPr lang="fr-BE" sz="1800" b="1" dirty="0">
                <a:latin typeface="PT Sans"/>
              </a:rPr>
              <a:t> </a:t>
            </a:r>
            <a:r>
              <a:rPr lang="fr-BE" sz="1800" dirty="0">
                <a:latin typeface="PT Sans"/>
              </a:rPr>
              <a:t>- un </a:t>
            </a:r>
            <a:r>
              <a:rPr lang="fr-BE" sz="1800" dirty="0" err="1">
                <a:latin typeface="PT Sans"/>
              </a:rPr>
              <a:t>algoritm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trebuie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să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conducă</a:t>
            </a:r>
            <a:r>
              <a:rPr lang="fr-BE" sz="1800" dirty="0">
                <a:latin typeface="PT Sans"/>
              </a:rPr>
              <a:t> la </a:t>
            </a:r>
            <a:r>
              <a:rPr lang="fr-BE" sz="1800" dirty="0" err="1">
                <a:latin typeface="PT Sans"/>
              </a:rPr>
              <a:t>obţinerea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rezultatelor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într</a:t>
            </a:r>
            <a:r>
              <a:rPr lang="fr-BE" sz="1800" dirty="0">
                <a:latin typeface="PT Sans"/>
              </a:rPr>
              <a:t>-un </a:t>
            </a:r>
            <a:r>
              <a:rPr lang="fr-BE" sz="1800" dirty="0" err="1">
                <a:latin typeface="PT Sans"/>
              </a:rPr>
              <a:t>număr</a:t>
            </a:r>
            <a:r>
              <a:rPr lang="fr-BE" sz="1800" dirty="0">
                <a:latin typeface="PT Sans"/>
              </a:rPr>
              <a:t> finit de </a:t>
            </a:r>
            <a:r>
              <a:rPr lang="fr-BE" sz="1800" dirty="0" err="1" smtClean="0">
                <a:latin typeface="PT Sans"/>
              </a:rPr>
              <a:t>paşi</a:t>
            </a:r>
            <a:r>
              <a:rPr lang="fr-BE" sz="1800" dirty="0" smtClean="0">
                <a:latin typeface="PT Sans"/>
              </a:rPr>
              <a:t>; </a:t>
            </a:r>
            <a:endParaRPr lang="fr-BE" sz="1800" dirty="0">
              <a:latin typeface="PT Sans"/>
            </a:endParaRPr>
          </a:p>
          <a:p>
            <a:pPr marL="0" indent="0">
              <a:buNone/>
            </a:pPr>
            <a:r>
              <a:rPr lang="fr-BE" sz="1800" b="1" dirty="0">
                <a:latin typeface="PT Sans"/>
              </a:rPr>
              <a:t>5. </a:t>
            </a:r>
            <a:r>
              <a:rPr lang="fr-BE" sz="1800" b="1" dirty="0" err="1">
                <a:latin typeface="PT Sans"/>
              </a:rPr>
              <a:t>eficienţă</a:t>
            </a:r>
            <a:r>
              <a:rPr lang="fr-BE" sz="1800" b="1" dirty="0">
                <a:latin typeface="PT Sans"/>
              </a:rPr>
              <a:t> </a:t>
            </a:r>
            <a:r>
              <a:rPr lang="fr-BE" sz="1800" dirty="0">
                <a:latin typeface="PT Sans"/>
              </a:rPr>
              <a:t>- un </a:t>
            </a:r>
            <a:r>
              <a:rPr lang="fr-BE" sz="1800" dirty="0" err="1">
                <a:latin typeface="PT Sans"/>
              </a:rPr>
              <a:t>algoritm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trebuie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să</a:t>
            </a:r>
            <a:r>
              <a:rPr lang="fr-BE" sz="1800" dirty="0">
                <a:latin typeface="PT Sans"/>
              </a:rPr>
              <a:t> fie construit </a:t>
            </a:r>
            <a:r>
              <a:rPr lang="fr-BE" sz="1800" dirty="0" err="1">
                <a:latin typeface="PT Sans"/>
              </a:rPr>
              <a:t>în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aşa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fel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încât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să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folosească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resurse</a:t>
            </a:r>
            <a:r>
              <a:rPr lang="fr-BE" sz="1800" dirty="0">
                <a:latin typeface="PT Sans"/>
              </a:rPr>
              <a:t> hard </a:t>
            </a:r>
            <a:r>
              <a:rPr lang="fr-BE" sz="1800" dirty="0" err="1">
                <a:latin typeface="PT Sans"/>
              </a:rPr>
              <a:t>cît</a:t>
            </a:r>
            <a:r>
              <a:rPr lang="fr-BE" sz="1800" dirty="0">
                <a:latin typeface="PT Sans"/>
              </a:rPr>
              <a:t> mai </a:t>
            </a:r>
            <a:r>
              <a:rPr lang="fr-BE" sz="1800" dirty="0" err="1">
                <a:latin typeface="PT Sans"/>
              </a:rPr>
              <a:t>puţine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şi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să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 smtClean="0">
                <a:latin typeface="PT Sans"/>
              </a:rPr>
              <a:t>necesite</a:t>
            </a:r>
            <a:r>
              <a:rPr lang="fr-BE" sz="1800" dirty="0" smtClean="0">
                <a:latin typeface="PT Sans"/>
              </a:rPr>
              <a:t> </a:t>
            </a:r>
            <a:r>
              <a:rPr lang="fr-BE" sz="1800" dirty="0">
                <a:latin typeface="PT Sans"/>
              </a:rPr>
              <a:t>un </a:t>
            </a:r>
            <a:r>
              <a:rPr lang="fr-BE" sz="1800" dirty="0" err="1">
                <a:latin typeface="PT Sans"/>
              </a:rPr>
              <a:t>timp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minim</a:t>
            </a:r>
            <a:r>
              <a:rPr lang="fr-BE" sz="1800" dirty="0">
                <a:latin typeface="PT Sans"/>
              </a:rPr>
              <a:t> de </a:t>
            </a:r>
            <a:r>
              <a:rPr lang="fr-BE" sz="1800" dirty="0" err="1" smtClean="0">
                <a:latin typeface="PT Sans"/>
              </a:rPr>
              <a:t>execuţie</a:t>
            </a:r>
            <a:r>
              <a:rPr lang="fr-BE" sz="1800" dirty="0" smtClean="0">
                <a:latin typeface="PT Sans"/>
              </a:rPr>
              <a:t>; </a:t>
            </a:r>
            <a:endParaRPr lang="fr-BE" sz="1800" dirty="0">
              <a:latin typeface="PT Sans"/>
            </a:endParaRPr>
          </a:p>
          <a:p>
            <a:pPr marL="0" indent="0">
              <a:buNone/>
            </a:pPr>
            <a:r>
              <a:rPr lang="fr-BE" sz="1800" b="1" dirty="0">
                <a:latin typeface="PT Sans"/>
              </a:rPr>
              <a:t>6. </a:t>
            </a:r>
            <a:r>
              <a:rPr lang="fr-BE" sz="1800" b="1" dirty="0" err="1">
                <a:latin typeface="PT Sans"/>
              </a:rPr>
              <a:t>executabilitate</a:t>
            </a:r>
            <a:r>
              <a:rPr lang="fr-BE" sz="1800" b="1" dirty="0">
                <a:latin typeface="PT Sans"/>
              </a:rPr>
              <a:t> </a:t>
            </a:r>
            <a:r>
              <a:rPr lang="fr-BE" sz="1800" dirty="0">
                <a:latin typeface="PT Sans"/>
              </a:rPr>
              <a:t>- </a:t>
            </a:r>
            <a:r>
              <a:rPr lang="fr-BE" sz="1800" dirty="0" err="1">
                <a:latin typeface="PT Sans"/>
              </a:rPr>
              <a:t>algoritmul</a:t>
            </a:r>
            <a:r>
              <a:rPr lang="fr-BE" sz="1800" dirty="0">
                <a:latin typeface="PT Sans"/>
              </a:rPr>
              <a:t> ca </a:t>
            </a:r>
            <a:r>
              <a:rPr lang="fr-BE" sz="1800" dirty="0" err="1">
                <a:latin typeface="PT Sans"/>
              </a:rPr>
              <a:t>întreg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şi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fiecare</a:t>
            </a:r>
            <a:r>
              <a:rPr lang="fr-BE" sz="1800" dirty="0">
                <a:latin typeface="PT Sans"/>
              </a:rPr>
              <a:t> pas al </a:t>
            </a:r>
            <a:r>
              <a:rPr lang="fr-BE" sz="1800" dirty="0" err="1">
                <a:latin typeface="PT Sans"/>
              </a:rPr>
              <a:t>său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trebuie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să</a:t>
            </a:r>
            <a:r>
              <a:rPr lang="fr-BE" sz="1800" dirty="0">
                <a:latin typeface="PT Sans"/>
              </a:rPr>
              <a:t> </a:t>
            </a:r>
            <a:r>
              <a:rPr lang="fr-BE" sz="1800" dirty="0" err="1">
                <a:latin typeface="PT Sans"/>
              </a:rPr>
              <a:t>poată</a:t>
            </a:r>
            <a:r>
              <a:rPr lang="fr-BE" sz="1800" dirty="0">
                <a:latin typeface="PT Sans"/>
              </a:rPr>
              <a:t> fi </a:t>
            </a:r>
            <a:r>
              <a:rPr lang="fr-BE" sz="1800" dirty="0" err="1">
                <a:latin typeface="PT Sans"/>
              </a:rPr>
              <a:t>executat</a:t>
            </a:r>
            <a:r>
              <a:rPr lang="fr-BE" sz="1800" dirty="0">
                <a:latin typeface="PT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7877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08AC65-3B4E-4600-AF24-419C2BEB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2657"/>
            <a:ext cx="8596668" cy="685800"/>
          </a:xfrm>
        </p:spPr>
        <p:txBody>
          <a:bodyPr>
            <a:normAutofit/>
          </a:bodyPr>
          <a:lstStyle/>
          <a:p>
            <a:r>
              <a:rPr lang="en-GB" sz="3000" b="1" dirty="0" err="1">
                <a:latin typeface="PT Sans"/>
              </a:rPr>
              <a:t>Moduri</a:t>
            </a:r>
            <a:r>
              <a:rPr lang="en-GB" sz="3000" b="1" dirty="0">
                <a:latin typeface="PT Sans"/>
              </a:rPr>
              <a:t> de </a:t>
            </a:r>
            <a:r>
              <a:rPr lang="en-GB" sz="3000" b="1" dirty="0" err="1">
                <a:latin typeface="PT Sans"/>
              </a:rPr>
              <a:t>exprimare</a:t>
            </a:r>
            <a:r>
              <a:rPr lang="en-GB" sz="3000" b="1" dirty="0">
                <a:latin typeface="PT Sans"/>
              </a:rPr>
              <a:t> a </a:t>
            </a:r>
            <a:r>
              <a:rPr lang="en-GB" sz="3000" b="1" dirty="0" err="1">
                <a:latin typeface="PT Sans"/>
              </a:rPr>
              <a:t>algoritmilor</a:t>
            </a:r>
            <a:endParaRPr lang="fr-BE" sz="3000" b="1" dirty="0">
              <a:latin typeface="PT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E8DF4C-3D4A-448D-BD8D-9E89A696F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62" y="2863216"/>
            <a:ext cx="9700380" cy="276542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1" dirty="0" err="1" smtClean="0">
                <a:latin typeface="PT Sans"/>
              </a:rPr>
              <a:t>Limbaj</a:t>
            </a:r>
            <a:r>
              <a:rPr lang="en-GB" sz="2000" b="1" dirty="0" smtClean="0">
                <a:latin typeface="PT Sans"/>
              </a:rPr>
              <a:t> natural - </a:t>
            </a:r>
            <a:r>
              <a:rPr lang="en-GB" sz="2000" dirty="0" err="1" smtClean="0">
                <a:latin typeface="PT Sans"/>
              </a:rPr>
              <a:t>fraze</a:t>
            </a:r>
            <a:r>
              <a:rPr lang="en-GB" sz="2000" dirty="0" smtClean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coerente</a:t>
            </a:r>
            <a:r>
              <a:rPr lang="en-GB" sz="2000" dirty="0" smtClean="0">
                <a:latin typeface="PT Sans"/>
              </a:rPr>
              <a:t> in </a:t>
            </a:r>
            <a:r>
              <a:rPr lang="en-GB" sz="2000" dirty="0" err="1" smtClean="0">
                <a:latin typeface="PT Sans"/>
              </a:rPr>
              <a:t>limba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engleză</a:t>
            </a:r>
            <a:r>
              <a:rPr lang="en-GB" sz="2000" dirty="0" smtClean="0">
                <a:latin typeface="PT Sans"/>
              </a:rPr>
              <a:t>, </a:t>
            </a:r>
            <a:r>
              <a:rPr lang="en-GB" sz="2000" dirty="0" err="1">
                <a:latin typeface="PT Sans"/>
              </a:rPr>
              <a:t>română</a:t>
            </a:r>
            <a:r>
              <a:rPr lang="en-GB" sz="2000" dirty="0" smtClean="0">
                <a:latin typeface="PT Sans"/>
              </a:rPr>
              <a:t>,, </a:t>
            </a:r>
            <a:r>
              <a:rPr lang="en-GB" sz="2000" dirty="0" err="1" smtClean="0">
                <a:latin typeface="PT Sans"/>
              </a:rPr>
              <a:t>e.t.c</a:t>
            </a:r>
            <a:r>
              <a:rPr lang="en-GB" sz="2000" dirty="0" smtClean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ce</a:t>
            </a:r>
            <a:r>
              <a:rPr lang="en-GB" sz="2000" dirty="0" smtClean="0">
                <a:latin typeface="PT Sans"/>
              </a:rPr>
              <a:t> permit </a:t>
            </a:r>
            <a:r>
              <a:rPr lang="en-GB" sz="2000" dirty="0" err="1">
                <a:latin typeface="PT Sans"/>
              </a:rPr>
              <a:t>obținerea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unei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soluții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 smtClean="0">
                <a:latin typeface="PT Sans"/>
              </a:rPr>
              <a:t>pentru</a:t>
            </a:r>
            <a:r>
              <a:rPr lang="en-GB" sz="2000" dirty="0" smtClean="0">
                <a:latin typeface="PT Sans"/>
              </a:rPr>
              <a:t> </a:t>
            </a:r>
            <a:r>
              <a:rPr lang="en-GB" sz="2000" dirty="0">
                <a:latin typeface="PT Sans"/>
              </a:rPr>
              <a:t>o </a:t>
            </a:r>
            <a:r>
              <a:rPr lang="en-GB" sz="2000" dirty="0" err="1">
                <a:latin typeface="PT Sans"/>
              </a:rPr>
              <a:t>problemă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smtClean="0">
                <a:latin typeface="PT Sans"/>
              </a:rPr>
              <a:t>data.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 smtClean="0">
                <a:latin typeface="PT Sans"/>
              </a:rPr>
              <a:t>Scheme </a:t>
            </a:r>
            <a:r>
              <a:rPr lang="en-GB" sz="2000" b="1" dirty="0" err="1" smtClean="0">
                <a:latin typeface="PT Sans"/>
              </a:rPr>
              <a:t>logice</a:t>
            </a:r>
            <a:r>
              <a:rPr lang="en-GB" sz="2000" b="1" dirty="0" smtClean="0">
                <a:latin typeface="PT Sans"/>
              </a:rPr>
              <a:t> - </a:t>
            </a:r>
            <a:r>
              <a:rPr lang="en-GB" sz="2000" dirty="0" err="1">
                <a:latin typeface="PT Sans"/>
              </a:rPr>
              <a:t>diagrame</a:t>
            </a:r>
            <a:r>
              <a:rPr lang="en-GB" sz="2000" dirty="0">
                <a:latin typeface="PT Sans"/>
              </a:rPr>
              <a:t> de </a:t>
            </a:r>
            <a:r>
              <a:rPr lang="en-GB" sz="2000" dirty="0" err="1">
                <a:latin typeface="PT Sans"/>
              </a:rPr>
              <a:t>blocuri</a:t>
            </a:r>
            <a:endParaRPr lang="fr-BE" sz="2000" dirty="0">
              <a:latin typeface="PT San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 err="1">
                <a:latin typeface="PT Sans"/>
              </a:rPr>
              <a:t>Limbajul</a:t>
            </a:r>
            <a:r>
              <a:rPr lang="en-GB" sz="2000" b="1" dirty="0">
                <a:latin typeface="PT Sans"/>
              </a:rPr>
              <a:t> </a:t>
            </a:r>
            <a:r>
              <a:rPr lang="en-GB" sz="2000" b="1" dirty="0" err="1" smtClean="0">
                <a:latin typeface="PT Sans"/>
              </a:rPr>
              <a:t>Pseudocod</a:t>
            </a:r>
            <a:r>
              <a:rPr lang="en-GB" sz="2000" b="1" dirty="0" smtClean="0">
                <a:latin typeface="PT Sans"/>
              </a:rPr>
              <a:t> - </a:t>
            </a:r>
            <a:r>
              <a:rPr lang="en-GB" sz="2000" dirty="0" err="1" smtClean="0">
                <a:latin typeface="PT Sans"/>
              </a:rPr>
              <a:t>propozi</a:t>
            </a:r>
            <a:r>
              <a:rPr lang="fr-FR" sz="2000" dirty="0">
                <a:latin typeface="PT Sans"/>
              </a:rPr>
              <a:t>ț</a:t>
            </a:r>
            <a:r>
              <a:rPr lang="en-GB" sz="2000" dirty="0" smtClean="0">
                <a:latin typeface="PT Sans"/>
              </a:rPr>
              <a:t>ii </a:t>
            </a:r>
            <a:r>
              <a:rPr lang="en-GB" sz="2000" dirty="0" err="1">
                <a:latin typeface="PT Sans"/>
              </a:rPr>
              <a:t>scurte</a:t>
            </a:r>
            <a:r>
              <a:rPr lang="en-GB" sz="2000" b="1" dirty="0">
                <a:latin typeface="PT Sans"/>
              </a:rPr>
              <a:t> </a:t>
            </a:r>
            <a:r>
              <a:rPr lang="en-GB" sz="2000" dirty="0">
                <a:latin typeface="PT Sans"/>
              </a:rPr>
              <a:t>cu </a:t>
            </a:r>
            <a:r>
              <a:rPr lang="en-GB" sz="2000" dirty="0" err="1">
                <a:latin typeface="PT Sans"/>
              </a:rPr>
              <a:t>cuvinte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cheie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predefinite</a:t>
            </a:r>
            <a:r>
              <a:rPr lang="en-GB" sz="2000" b="1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exprimate</a:t>
            </a:r>
            <a:r>
              <a:rPr lang="en-GB" sz="2000" dirty="0">
                <a:latin typeface="PT Sans"/>
              </a:rPr>
              <a:t> in </a:t>
            </a:r>
            <a:r>
              <a:rPr lang="en-GB" sz="2000" dirty="0" err="1">
                <a:latin typeface="PT Sans"/>
              </a:rPr>
              <a:t>limba</a:t>
            </a:r>
            <a:r>
              <a:rPr lang="en-GB" sz="2000" dirty="0">
                <a:latin typeface="PT Sans"/>
              </a:rPr>
              <a:t> </a:t>
            </a:r>
            <a:r>
              <a:rPr lang="en-GB" sz="2000" dirty="0" err="1">
                <a:latin typeface="PT Sans"/>
              </a:rPr>
              <a:t>română</a:t>
            </a:r>
            <a:r>
              <a:rPr lang="en-GB" sz="2000" dirty="0">
                <a:latin typeface="PT Sans"/>
              </a:rPr>
              <a:t>, </a:t>
            </a:r>
            <a:r>
              <a:rPr lang="en-GB" sz="2000" dirty="0" err="1">
                <a:latin typeface="PT Sans"/>
              </a:rPr>
              <a:t>engleză</a:t>
            </a:r>
            <a:r>
              <a:rPr lang="en-GB" sz="2000" dirty="0">
                <a:latin typeface="PT Sans"/>
              </a:rPr>
              <a:t>, </a:t>
            </a:r>
            <a:r>
              <a:rPr lang="en-GB" sz="2000" dirty="0" err="1">
                <a:latin typeface="PT Sans"/>
              </a:rPr>
              <a:t>e.t.c</a:t>
            </a:r>
            <a:r>
              <a:rPr lang="en-GB" sz="2000" dirty="0">
                <a:latin typeface="PT Sans"/>
              </a:rPr>
              <a:t> </a:t>
            </a:r>
            <a:endParaRPr lang="fr-BE" sz="2000" dirty="0">
              <a:latin typeface="PT Sans"/>
            </a:endParaRPr>
          </a:p>
          <a:p>
            <a:pPr>
              <a:lnSpc>
                <a:spcPct val="150000"/>
              </a:lnSpc>
            </a:pPr>
            <a:endParaRPr lang="fr-BE" sz="20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992719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24587</TotalTime>
  <Words>3011</Words>
  <Application>Microsoft Office PowerPoint</Application>
  <PresentationFormat>Widescreen</PresentationFormat>
  <Paragraphs>617</Paragraphs>
  <Slides>79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8" baseType="lpstr">
      <vt:lpstr>Arial</vt:lpstr>
      <vt:lpstr>Calibri</vt:lpstr>
      <vt:lpstr>Calibri Light</vt:lpstr>
      <vt:lpstr>Cambria Math</vt:lpstr>
      <vt:lpstr>PT Sans</vt:lpstr>
      <vt:lpstr>Tahoma</vt:lpstr>
      <vt:lpstr>Times New Roman</vt:lpstr>
      <vt:lpstr>Wingdings 3</vt:lpstr>
      <vt:lpstr>Office Theme</vt:lpstr>
      <vt:lpstr>PowerPoint Presentation</vt:lpstr>
      <vt:lpstr>Total:</vt:lpstr>
      <vt:lpstr>Scopul și obiectivele cursului</vt:lpstr>
      <vt:lpstr>Conținutul prelegerii</vt:lpstr>
      <vt:lpstr>Noțiuni generale</vt:lpstr>
      <vt:lpstr>Etape ale rezolvării unei probleme cu ajutorul calculatorului</vt:lpstr>
      <vt:lpstr>Algoritm</vt:lpstr>
      <vt:lpstr>PowerPoint Presentation</vt:lpstr>
      <vt:lpstr>Moduri de exprimare a algoritmilor</vt:lpstr>
      <vt:lpstr>Exemplu de algoritm exprimat prin limbajul natural </vt:lpstr>
      <vt:lpstr>Scheme logice </vt:lpstr>
      <vt:lpstr>PowerPoint Presentation</vt:lpstr>
      <vt:lpstr>Operaţii de bază</vt:lpstr>
      <vt:lpstr>Blocul de start</vt:lpstr>
      <vt:lpstr>Blocul de stop</vt:lpstr>
      <vt:lpstr>Blocul de intrare</vt:lpstr>
      <vt:lpstr>Blocul de ieşire</vt:lpstr>
      <vt:lpstr>Blocul de atribuire</vt:lpstr>
      <vt:lpstr>Blocul de decizie</vt:lpstr>
      <vt:lpstr>Pentru exprimarea condiţiei se pot folosi operatori matematici:</vt:lpstr>
      <vt:lpstr>Datele din schemele logice</vt:lpstr>
      <vt:lpstr>Exemplu</vt:lpstr>
      <vt:lpstr>Reprezentarea algoritmilor prin limbajul pseudocod  </vt:lpstr>
      <vt:lpstr>Instrucţiuni</vt:lpstr>
      <vt:lpstr>Structura alternativă</vt:lpstr>
      <vt:lpstr>Instrucţiune de decizie </vt:lpstr>
      <vt:lpstr>Instrucţiunea repetitivă (WHILE-DO)  </vt:lpstr>
      <vt:lpstr>Instrucţiunea repetitivă (DO-WHILE) </vt:lpstr>
      <vt:lpstr>Exemplu Pseudocod </vt:lpstr>
      <vt:lpstr>Exemplu Pseudocod </vt:lpstr>
      <vt:lpstr>Limbaj de programare</vt:lpstr>
      <vt:lpstr>Limbaje de programare</vt:lpstr>
      <vt:lpstr>PowerPoint Presentation</vt:lpstr>
      <vt:lpstr>PowerPoint Presentation</vt:lpstr>
      <vt:lpstr>Scurt istoric</vt:lpstr>
      <vt:lpstr>Site-uri web populare realizate cu Python</vt:lpstr>
      <vt:lpstr>Cum instalam si executam codul in Python ?</vt:lpstr>
      <vt:lpstr>Mediu de dezvoltare Anaconda Jupyter</vt:lpstr>
      <vt:lpstr>Mediu de dezvoltare online (OnlineGDB)</vt:lpstr>
      <vt:lpstr>Elemente de bază ale unui program Python</vt:lpstr>
      <vt:lpstr>Exemple de comentarii</vt:lpstr>
      <vt:lpstr>Indentarea</vt:lpstr>
      <vt:lpstr>Cuvinte cheie</vt:lpstr>
      <vt:lpstr>Referinţe bibliografice</vt:lpstr>
      <vt:lpstr>PowerPoint Presentation</vt:lpstr>
      <vt:lpstr>Conținutul prelegerii</vt:lpstr>
      <vt:lpstr>Paradigme de programare in Python</vt:lpstr>
      <vt:lpstr>Programare imperativă</vt:lpstr>
      <vt:lpstr>Programare procedurală</vt:lpstr>
      <vt:lpstr>Programare structurată</vt:lpstr>
      <vt:lpstr>Programare modulară</vt:lpstr>
      <vt:lpstr>Programare funcțională</vt:lpstr>
      <vt:lpstr>Programare orientată pe obiecte</vt:lpstr>
      <vt:lpstr>Operatori aritmetici</vt:lpstr>
      <vt:lpstr>Adunarea și scăderea</vt:lpstr>
      <vt:lpstr>Înmulțirea</vt:lpstr>
      <vt:lpstr>Împărțirea</vt:lpstr>
      <vt:lpstr>Împărțirea întreagă și restul de la împărțire</vt:lpstr>
      <vt:lpstr>Ridicarea la putere</vt:lpstr>
      <vt:lpstr>Radăcina pătrată și constanta PI (π) </vt:lpstr>
      <vt:lpstr>Expresii numerice</vt:lpstr>
      <vt:lpstr>Notație științifică</vt:lpstr>
      <vt:lpstr>Gruparea operațiilor (Parantezele)</vt:lpstr>
      <vt:lpstr>Variabile în Python</vt:lpstr>
      <vt:lpstr>Caracteristicile variabilei</vt:lpstr>
      <vt:lpstr>Atribuirea simplă</vt:lpstr>
      <vt:lpstr>Atribuirea multiplă</vt:lpstr>
      <vt:lpstr>Atribuirea expresiilor</vt:lpstr>
      <vt:lpstr>Incrementarea</vt:lpstr>
      <vt:lpstr>Nume variabile, reguli de sintaxa</vt:lpstr>
      <vt:lpstr>Cuvinte rezervate</vt:lpstr>
      <vt:lpstr>Tipuri de date</vt:lpstr>
      <vt:lpstr>PowerPoint Presentation</vt:lpstr>
      <vt:lpstr>Tipurile de date numerice</vt:lpstr>
      <vt:lpstr>Date booleene</vt:lpstr>
      <vt:lpstr>Şiruri de caractere</vt:lpstr>
      <vt:lpstr>Valoarea None</vt:lpstr>
      <vt:lpstr>Identificarea tipului de date</vt:lpstr>
      <vt:lpstr>Conversia datelor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serghei.aladin@gmail.com</dc:creator>
  <cp:lastModifiedBy>Ollessea</cp:lastModifiedBy>
  <cp:revision>966</cp:revision>
  <dcterms:created xsi:type="dcterms:W3CDTF">2016-11-09T12:50:21Z</dcterms:created>
  <dcterms:modified xsi:type="dcterms:W3CDTF">2023-11-29T07:52:33Z</dcterms:modified>
</cp:coreProperties>
</file>