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EB Garamond"/>
      <p:regular r:id="rId16"/>
      <p:bold r:id="rId17"/>
      <p:italic r:id="rId18"/>
      <p:boldItalic r:id="rId19"/>
    </p:embeddedFont>
    <p:embeddedFont>
      <p:font typeface="PT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regular.fntdata"/><Relationship Id="rId11" Type="http://schemas.openxmlformats.org/officeDocument/2006/relationships/slide" Target="slides/slide6.xml"/><Relationship Id="rId22" Type="http://schemas.openxmlformats.org/officeDocument/2006/relationships/font" Target="fonts/PTSans-italic.fntdata"/><Relationship Id="rId10" Type="http://schemas.openxmlformats.org/officeDocument/2006/relationships/slide" Target="slides/slide5.xml"/><Relationship Id="rId21" Type="http://schemas.openxmlformats.org/officeDocument/2006/relationships/font" Target="fonts/PT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PT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EBGaramond-bold.fntdata"/><Relationship Id="rId16" Type="http://schemas.openxmlformats.org/officeDocument/2006/relationships/font" Target="fonts/EBGaramond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EBGaramond-boldItalic.fntdata"/><Relationship Id="rId6" Type="http://schemas.openxmlformats.org/officeDocument/2006/relationships/slide" Target="slides/slide1.xml"/><Relationship Id="rId18" Type="http://schemas.openxmlformats.org/officeDocument/2006/relationships/font" Target="fonts/EBGaramond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7715664b1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" name="Google Shape;22;g7715664b1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51ef5365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51ef5365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7715664b19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" name="Google Shape;30;g7715664b19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93cac351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93cac351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951ef5365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951ef5365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51ef5365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51ef5365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951ef53652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951ef53652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951ef5365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951ef5365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951ef53652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951ef53652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51ef5365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51ef5365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Page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/>
        </p:nvSpPr>
        <p:spPr>
          <a:xfrm>
            <a:off x="0" y="0"/>
            <a:ext cx="9144000" cy="21462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</p:txBody>
      </p:sp>
      <p:sp>
        <p:nvSpPr>
          <p:cNvPr id="8" name="Google Shape;8;p2"/>
          <p:cNvSpPr txBox="1"/>
          <p:nvPr/>
        </p:nvSpPr>
        <p:spPr>
          <a:xfrm>
            <a:off x="0" y="3012000"/>
            <a:ext cx="91440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65200" y="3204425"/>
            <a:ext cx="1413600" cy="14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/>
        </p:nvSpPr>
        <p:spPr>
          <a:xfrm>
            <a:off x="0" y="4810475"/>
            <a:ext cx="9144000" cy="3333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b="1" sz="1000">
              <a:solidFill>
                <a:srgbClr val="FFFFFF"/>
              </a:solidFill>
            </a:endParaRPr>
          </a:p>
        </p:txBody>
      </p:sp>
      <p:sp>
        <p:nvSpPr>
          <p:cNvPr id="11" name="Google Shape;11;p2"/>
          <p:cNvSpPr txBox="1"/>
          <p:nvPr/>
        </p:nvSpPr>
        <p:spPr>
          <a:xfrm>
            <a:off x="0" y="2146200"/>
            <a:ext cx="9144000" cy="865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B539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/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b="1" sz="1200">
                <a:solidFill>
                  <a:srgbClr val="0B5394"/>
                </a:solidFill>
              </a:defRPr>
            </a:lvl1pPr>
            <a:lvl2pPr lvl="1" rtl="0" algn="ctr">
              <a:buNone/>
              <a:defRPr b="1" sz="1200">
                <a:solidFill>
                  <a:srgbClr val="0B5394"/>
                </a:solidFill>
              </a:defRPr>
            </a:lvl2pPr>
            <a:lvl3pPr lvl="2" rtl="0" algn="ctr">
              <a:buNone/>
              <a:defRPr b="1" sz="1200">
                <a:solidFill>
                  <a:srgbClr val="0B5394"/>
                </a:solidFill>
              </a:defRPr>
            </a:lvl3pPr>
            <a:lvl4pPr lvl="3" rtl="0" algn="ctr">
              <a:buNone/>
              <a:defRPr b="1" sz="1200">
                <a:solidFill>
                  <a:srgbClr val="0B5394"/>
                </a:solidFill>
              </a:defRPr>
            </a:lvl4pPr>
            <a:lvl5pPr lvl="4" rtl="0" algn="ctr">
              <a:buNone/>
              <a:defRPr b="1" sz="1200">
                <a:solidFill>
                  <a:srgbClr val="0B5394"/>
                </a:solidFill>
              </a:defRPr>
            </a:lvl5pPr>
            <a:lvl6pPr lvl="5" rtl="0" algn="ctr">
              <a:buNone/>
              <a:defRPr b="1" sz="1200">
                <a:solidFill>
                  <a:srgbClr val="0B5394"/>
                </a:solidFill>
              </a:defRPr>
            </a:lvl6pPr>
            <a:lvl7pPr lvl="6" rtl="0" algn="ctr">
              <a:buNone/>
              <a:defRPr b="1" sz="1200">
                <a:solidFill>
                  <a:srgbClr val="0B5394"/>
                </a:solidFill>
              </a:defRPr>
            </a:lvl7pPr>
            <a:lvl8pPr lvl="7" rtl="0" algn="ctr">
              <a:buNone/>
              <a:defRPr b="1" sz="1200">
                <a:solidFill>
                  <a:srgbClr val="0B5394"/>
                </a:solidFill>
              </a:defRPr>
            </a:lvl8pPr>
            <a:lvl9pPr lvl="8" rtl="0" algn="ctr">
              <a:buNone/>
              <a:defRPr b="1" sz="1200">
                <a:solidFill>
                  <a:srgbClr val="0B5394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" name="Google Shape;18;p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SECTION_HEADER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vasile.drumea@faf.utm.md" TargetMode="External"/><Relationship Id="rId4" Type="http://schemas.openxmlformats.org/officeDocument/2006/relationships/hyperlink" Target="https://github.com/DrVasile" TargetMode="External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sourcemaking.com/design_patterns" TargetMode="External"/><Relationship Id="rId4" Type="http://schemas.openxmlformats.org/officeDocument/2006/relationships/hyperlink" Target="https://github.com/DrVasile/SDTM-Examples" TargetMode="External"/><Relationship Id="rId5" Type="http://schemas.openxmlformats.org/officeDocument/2006/relationships/hyperlink" Target="https://github.com/DrVasile/SDTM-Labs" TargetMode="External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ctrTitle"/>
          </p:nvPr>
        </p:nvSpPr>
        <p:spPr>
          <a:xfrm>
            <a:off x="0" y="0"/>
            <a:ext cx="9144000" cy="21462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Software Design Techniques and Mechanisms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" name="Google Shape;25;p5"/>
          <p:cNvSpPr txBox="1"/>
          <p:nvPr/>
        </p:nvSpPr>
        <p:spPr>
          <a:xfrm>
            <a:off x="0" y="3153450"/>
            <a:ext cx="9144000" cy="15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0" y="4733975"/>
            <a:ext cx="9144000" cy="4095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Chișinău 2021</a:t>
            </a:r>
            <a:endParaRPr b="1" sz="16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7" name="Google Shape;27;p5"/>
          <p:cNvSpPr txBox="1"/>
          <p:nvPr/>
        </p:nvSpPr>
        <p:spPr>
          <a:xfrm>
            <a:off x="0" y="2146200"/>
            <a:ext cx="9144000" cy="1007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Course </a:t>
            </a:r>
            <a:r>
              <a:rPr b="1" lang="en" sz="16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: Andrei Poștaru, senior lecturer</a:t>
            </a:r>
            <a:endParaRPr b="1" sz="16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Seminar : Vasile Drumea, university assistant</a:t>
            </a:r>
            <a:endParaRPr b="1" sz="16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/>
        </p:nvSpPr>
        <p:spPr>
          <a:xfrm>
            <a:off x="904200" y="2143800"/>
            <a:ext cx="733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Thanks for your attention!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Questions?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Contacts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Mobile:</a:t>
            </a:r>
            <a:r>
              <a:rPr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+37369886119</a:t>
            </a:r>
            <a:endParaRPr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Email: </a:t>
            </a:r>
            <a:r>
              <a:rPr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3"/>
              </a:rPr>
              <a:t>vasile.drumea@faf.utm.md</a:t>
            </a:r>
            <a:endParaRPr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Github: </a:t>
            </a:r>
            <a:r>
              <a:rPr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4"/>
              </a:rPr>
              <a:t>https://github.com/DrVasile</a:t>
            </a:r>
            <a:endParaRPr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Facebook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4" name="Google Shape;34;p6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36;p6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Prerequisites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OOP Principles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OO Modeling (e.g. UML)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One OOP programming language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4" name="Google Shape;44;p7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" name="Google Shape;4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Google Shape;46;p7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SOLID Principles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Single Responsibility Principle</a:t>
            </a:r>
            <a:endParaRPr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Open-Closed Principle</a:t>
            </a:r>
            <a:endParaRPr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Liskov Substitution Principle</a:t>
            </a:r>
            <a:endParaRPr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Interface Segregation Principle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Dependency Inversion Principle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4" name="Google Shape;54;p8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56;p8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Design Patterns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 </a:t>
            </a:r>
            <a:r>
              <a:rPr b="1" i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Design Pattern </a:t>
            </a: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is a generic, repeatable solution 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to a commonly occurring problem in software design. [2]</a:t>
            </a:r>
            <a:endParaRPr b="1" i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4" name="Google Shape;64;p9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9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Creational Patterns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Singleton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Prototype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Builder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Factory method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Abstract factory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4" name="Google Shape;74;p10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10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Structural Patterns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Adapter 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Bridge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Composite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Decorator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Facade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1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Behavioral Patterns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3" name="Google Shape;93;p12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Chain of Responsibility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Command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Iterator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Observer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Strategy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4" name="Google Shape;94;p12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Google Shape;96;p12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7" name="Google Shape;97;p12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References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3" name="Google Shape;103;p13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“Gang of four”, 1994, </a:t>
            </a:r>
            <a:r>
              <a:rPr b="1" i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Design Patterns: Elements of Reusable Object-Oriented Software</a:t>
            </a:r>
            <a:endParaRPr b="1" i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3"/>
              </a:rPr>
              <a:t>https://sourcemaking.com/design_patterns</a:t>
            </a: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4"/>
              </a:rPr>
              <a:t>https://github.com/DrVasile/SDTM-Examples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5"/>
              </a:rPr>
              <a:t>https://github.com/DrVasile/SDTM-Labs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" name="Google Shape;107;p1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UM Slid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