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4"/>
  </p:notesMasterIdLst>
  <p:sldIdLst>
    <p:sldId id="256" r:id="rId2"/>
    <p:sldId id="257" r:id="rId3"/>
    <p:sldId id="263" r:id="rId4"/>
    <p:sldId id="264" r:id="rId5"/>
    <p:sldId id="266" r:id="rId6"/>
    <p:sldId id="267" r:id="rId7"/>
    <p:sldId id="260" r:id="rId8"/>
    <p:sldId id="297" r:id="rId9"/>
    <p:sldId id="299" r:id="rId10"/>
    <p:sldId id="298" r:id="rId11"/>
    <p:sldId id="300" r:id="rId12"/>
    <p:sldId id="302" r:id="rId13"/>
    <p:sldId id="301" r:id="rId14"/>
    <p:sldId id="292" r:id="rId15"/>
    <p:sldId id="293" r:id="rId16"/>
    <p:sldId id="291" r:id="rId17"/>
    <p:sldId id="284" r:id="rId18"/>
    <p:sldId id="294" r:id="rId19"/>
    <p:sldId id="295" r:id="rId20"/>
    <p:sldId id="296" r:id="rId21"/>
    <p:sldId id="286" r:id="rId22"/>
    <p:sldId id="289" r:id="rId23"/>
    <p:sldId id="290" r:id="rId24"/>
    <p:sldId id="287" r:id="rId25"/>
    <p:sldId id="288" r:id="rId26"/>
    <p:sldId id="285" r:id="rId27"/>
    <p:sldId id="283" r:id="rId28"/>
    <p:sldId id="261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42" d="100"/>
          <a:sy n="42" d="100"/>
        </p:scale>
        <p:origin x="67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0121-AA76-4302-86A5-63227970498A}" type="datetimeFigureOut">
              <a:rPr lang="ro-RO" smtClean="0"/>
              <a:t>21.09.2024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0665-171B-4F32-BF12-7344AAB88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11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qm.harvard.edu/uploads/2/3/3/4/23349210/chang2016jphyscondmat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Quantum_Hall_effe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471" y="5160084"/>
            <a:ext cx="11391094" cy="1697915"/>
          </a:xfrm>
        </p:spPr>
        <p:txBody>
          <a:bodyPr>
            <a:normAutofit fontScale="92500"/>
          </a:bodyPr>
          <a:lstStyle/>
          <a:p>
            <a:r>
              <a:rPr lang="en-US" sz="4400" b="1" dirty="0" err="1" smtClean="0"/>
              <a:t>Dispozitive</a:t>
            </a:r>
            <a:r>
              <a:rPr lang="en-US" sz="4400" b="1" dirty="0" smtClean="0"/>
              <a:t> Hall</a:t>
            </a:r>
            <a:r>
              <a:rPr lang="ro-RO" sz="4400" b="1" dirty="0" smtClean="0"/>
              <a:t>. </a:t>
            </a:r>
          </a:p>
          <a:p>
            <a:r>
              <a:rPr lang="ro-RO" sz="4400" b="1" dirty="0" smtClean="0"/>
              <a:t>Dispozitive cu cuplaj de sarcină (DDS), alte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05718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Hall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​​</a:t>
            </a:r>
            <a:r>
              <a:rPr lang="en-US" dirty="0" err="1"/>
              <a:t>efectul</a:t>
            </a:r>
            <a:r>
              <a:rPr lang="en-US" dirty="0"/>
              <a:t> Hall standard,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AHE,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ale </a:t>
            </a:r>
            <a:r>
              <a:rPr lang="en-US" dirty="0" err="1"/>
              <a:t>probei</a:t>
            </a:r>
            <a:r>
              <a:rPr lang="en-US" dirty="0"/>
              <a:t> </a:t>
            </a:r>
            <a:r>
              <a:rPr lang="en-US" dirty="0" err="1"/>
              <a:t>conducătoare</a:t>
            </a:r>
            <a:r>
              <a:rPr lang="en-US" dirty="0"/>
              <a:t> </a:t>
            </a:r>
            <a:r>
              <a:rPr lang="en-US" dirty="0" err="1"/>
              <a:t>dobândesc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 </a:t>
            </a:r>
            <a:r>
              <a:rPr lang="en-US" dirty="0" err="1"/>
              <a:t>opuse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efectul</a:t>
            </a:r>
            <a:r>
              <a:rPr lang="en-US" dirty="0"/>
              <a:t> Hall de spin,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acumulării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, </a:t>
            </a:r>
            <a:r>
              <a:rPr lang="en-US" dirty="0" err="1"/>
              <a:t>acumularea</a:t>
            </a:r>
            <a:r>
              <a:rPr lang="en-US" dirty="0"/>
              <a:t> de spin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ale </a:t>
            </a:r>
            <a:r>
              <a:rPr lang="en-US" dirty="0" err="1"/>
              <a:t>probei</a:t>
            </a:r>
            <a:r>
              <a:rPr lang="en-US" dirty="0"/>
              <a:t>, sub </a:t>
            </a:r>
            <a:r>
              <a:rPr lang="en-US" dirty="0" err="1"/>
              <a:t>influența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încărcare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Într</a:t>
            </a:r>
            <a:r>
              <a:rPr lang="en-US" dirty="0" smtClean="0"/>
              <a:t>-o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/>
              <a:t>alternativă</a:t>
            </a:r>
            <a:r>
              <a:rPr lang="en-US" dirty="0"/>
              <a:t> a </a:t>
            </a:r>
            <a:r>
              <a:rPr lang="en-US" dirty="0" err="1"/>
              <a:t>efectului</a:t>
            </a:r>
            <a:r>
              <a:rPr lang="en-US" dirty="0"/>
              <a:t> de spin Hall, un </a:t>
            </a:r>
            <a:r>
              <a:rPr lang="en-US" dirty="0" err="1"/>
              <a:t>curent</a:t>
            </a:r>
            <a:r>
              <a:rPr lang="en-US" dirty="0"/>
              <a:t> de spin duce la o </a:t>
            </a:r>
            <a:r>
              <a:rPr lang="en-US" dirty="0" err="1"/>
              <a:t>acumulare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Deși</a:t>
            </a:r>
            <a:r>
              <a:rPr lang="en-US" dirty="0" smtClean="0"/>
              <a:t> </a:t>
            </a:r>
            <a:r>
              <a:rPr lang="en-US" dirty="0" err="1"/>
              <a:t>efectul</a:t>
            </a:r>
            <a:r>
              <a:rPr lang="en-US" dirty="0"/>
              <a:t> de spin Hall nu </a:t>
            </a:r>
            <a:r>
              <a:rPr lang="en-US" dirty="0" err="1"/>
              <a:t>este</a:t>
            </a:r>
            <a:r>
              <a:rPr lang="en-US" dirty="0"/>
              <a:t> specific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 care </a:t>
            </a:r>
            <a:r>
              <a:rPr lang="en-US" dirty="0" err="1"/>
              <a:t>conțin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magnetici</a:t>
            </a:r>
            <a:r>
              <a:rPr lang="en-US" dirty="0"/>
              <a:t>, </a:t>
            </a:r>
            <a:r>
              <a:rPr lang="en-US" dirty="0" err="1"/>
              <a:t>studiile</a:t>
            </a:r>
            <a:r>
              <a:rPr lang="en-US" dirty="0"/>
              <a:t> sale </a:t>
            </a:r>
            <a:r>
              <a:rPr lang="en-US" dirty="0" err="1"/>
              <a:t>sunt</a:t>
            </a:r>
            <a:r>
              <a:rPr lang="en-US" dirty="0"/>
              <a:t> cu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spintronicei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42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) The anomalous Hall effect and b) the spin Hall effect.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" y="1426464"/>
            <a:ext cx="11138559" cy="28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6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3" y="786384"/>
            <a:ext cx="11573629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8192" y="0"/>
            <a:ext cx="989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ciqm.harvard.edu/uploads/2/3/3/4/23349210/chang2016jphyscondmatt.pdf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6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296" y="1582090"/>
            <a:ext cx="9747504" cy="49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Quantum Hall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bidimensional</a:t>
            </a:r>
            <a:r>
              <a:rPr lang="en-US" dirty="0"/>
              <a:t>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produs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MOSFET,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intensități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a </a:t>
            </a:r>
            <a:r>
              <a:rPr lang="en-US" dirty="0" err="1"/>
              <a:t>câmpului</a:t>
            </a:r>
            <a:r>
              <a:rPr lang="en-US" dirty="0"/>
              <a:t> magnetic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scăzute</a:t>
            </a:r>
            <a:r>
              <a:rPr lang="en-US" dirty="0"/>
              <a:t>,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observa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Hall </a:t>
            </a:r>
            <a:r>
              <a:rPr lang="en-US" dirty="0" err="1"/>
              <a:t>cuantic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conductanța</a:t>
            </a:r>
            <a:r>
              <a:rPr lang="en-US" dirty="0"/>
              <a:t> Hall </a:t>
            </a:r>
            <a:r>
              <a:rPr lang="el-GR" dirty="0"/>
              <a:t>σ </a:t>
            </a:r>
            <a:r>
              <a:rPr lang="en-US" dirty="0" err="1"/>
              <a:t>suferă</a:t>
            </a:r>
            <a:r>
              <a:rPr lang="en-US" dirty="0"/>
              <a:t> </a:t>
            </a:r>
            <a:r>
              <a:rPr lang="en-US" dirty="0" err="1"/>
              <a:t>tranziții</a:t>
            </a:r>
            <a:r>
              <a:rPr lang="en-US" dirty="0"/>
              <a:t> Hall </a:t>
            </a:r>
            <a:r>
              <a:rPr lang="en-US" dirty="0" err="1"/>
              <a:t>cuantice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prelua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 smtClean="0"/>
              <a:t>.</a:t>
            </a:r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en.wikipedia.org/wiki/Quantum_Hall_effect</a:t>
            </a: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7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Photonic quantum hall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Efectul</a:t>
            </a:r>
            <a:r>
              <a:rPr lang="en-US" dirty="0"/>
              <a:t> Hall </a:t>
            </a:r>
            <a:r>
              <a:rPr lang="en-US" dirty="0" err="1"/>
              <a:t>cuantic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observat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bidimensionale</a:t>
            </a:r>
            <a:r>
              <a:rPr lang="en-US" dirty="0"/>
              <a:t>,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observat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fotoni</a:t>
            </a:r>
            <a:r>
              <a:rPr lang="en-US" dirty="0"/>
              <a:t>. </a:t>
            </a:r>
            <a:r>
              <a:rPr lang="en-US" dirty="0" err="1"/>
              <a:t>Fotonii</a:t>
            </a:r>
            <a:r>
              <a:rPr lang="en-US" dirty="0"/>
              <a:t> nu </a:t>
            </a:r>
            <a:r>
              <a:rPr lang="en-US" dirty="0" err="1"/>
              <a:t>posedă</a:t>
            </a:r>
            <a:r>
              <a:rPr lang="en-US" dirty="0"/>
              <a:t>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inerentă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manipularea</a:t>
            </a:r>
            <a:r>
              <a:rPr lang="en-US" dirty="0"/>
              <a:t> </a:t>
            </a:r>
            <a:r>
              <a:rPr lang="en-US" dirty="0" err="1"/>
              <a:t>rezonatoarelor</a:t>
            </a:r>
            <a:r>
              <a:rPr lang="en-US" dirty="0"/>
              <a:t> </a:t>
            </a:r>
            <a:r>
              <a:rPr lang="en-US" dirty="0" err="1"/>
              <a:t>optice</a:t>
            </a:r>
            <a:r>
              <a:rPr lang="en-US" dirty="0"/>
              <a:t> discrete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fazelor</a:t>
            </a:r>
            <a:r>
              <a:rPr lang="en-US" dirty="0"/>
              <a:t> de </a:t>
            </a:r>
            <a:r>
              <a:rPr lang="en-US" dirty="0" err="1"/>
              <a:t>cuplare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fazelor</a:t>
            </a:r>
            <a:r>
              <a:rPr lang="en-US" dirty="0"/>
              <a:t> la </a:t>
            </a:r>
            <a:r>
              <a:rPr lang="en-US" dirty="0" err="1"/>
              <a:t>fața</a:t>
            </a:r>
            <a:r>
              <a:rPr lang="en-US" dirty="0"/>
              <a:t> </a:t>
            </a:r>
            <a:r>
              <a:rPr lang="en-US" dirty="0" err="1"/>
              <a:t>locului</a:t>
            </a:r>
            <a:r>
              <a:rPr lang="en-US" dirty="0"/>
              <a:t>,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creat</a:t>
            </a:r>
            <a:r>
              <a:rPr lang="en-US" dirty="0"/>
              <a:t> un </a:t>
            </a:r>
            <a:r>
              <a:rPr lang="en-US" dirty="0" err="1"/>
              <a:t>câmp</a:t>
            </a:r>
            <a:r>
              <a:rPr lang="en-US" dirty="0"/>
              <a:t> magnetic </a:t>
            </a:r>
            <a:r>
              <a:rPr lang="en-US" dirty="0" smtClean="0"/>
              <a:t>artificial.</a:t>
            </a:r>
            <a:endParaRPr lang="ro-RO" dirty="0" smtClean="0"/>
          </a:p>
          <a:p>
            <a:endParaRPr lang="ro-RO" dirty="0"/>
          </a:p>
          <a:p>
            <a:r>
              <a:rPr lang="en-US" dirty="0" smtClean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exprimat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metaforă</a:t>
            </a:r>
            <a:r>
              <a:rPr lang="en-US" dirty="0"/>
              <a:t> a </a:t>
            </a:r>
            <a:r>
              <a:rPr lang="en-US" dirty="0" err="1"/>
              <a:t>fotonilor</a:t>
            </a:r>
            <a:r>
              <a:rPr lang="en-US" dirty="0"/>
              <a:t> care </a:t>
            </a:r>
            <a:r>
              <a:rPr lang="en-US" dirty="0" err="1" smtClean="0"/>
              <a:t>sar</a:t>
            </a:r>
            <a:r>
              <a:rPr lang="en-US" dirty="0" smtClean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oglinzi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ro-RO" dirty="0" smtClean="0"/>
              <a:t>reflectarea </a:t>
            </a:r>
            <a:r>
              <a:rPr lang="en-US" dirty="0" err="1" smtClean="0"/>
              <a:t>luminii</a:t>
            </a:r>
            <a:r>
              <a:rPr lang="en-US" dirty="0" smtClean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oglinzi</a:t>
            </a:r>
            <a:r>
              <a:rPr lang="en-US" dirty="0"/>
              <a:t>, </a:t>
            </a:r>
            <a:r>
              <a:rPr lang="en-US" dirty="0" err="1"/>
              <a:t>fotonii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direcționați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câștigă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unghiular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un </a:t>
            </a:r>
            <a:r>
              <a:rPr lang="en-US" dirty="0" err="1"/>
              <a:t>efect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câmp</a:t>
            </a:r>
            <a:r>
              <a:rPr lang="en-US" dirty="0"/>
              <a:t> magnetic.</a:t>
            </a:r>
          </a:p>
        </p:txBody>
      </p:sp>
    </p:spTree>
    <p:extLst>
      <p:ext uri="{BB962C8B-B14F-4D97-AF65-F5344CB8AC3E}">
        <p14:creationId xmlns:p14="http://schemas.microsoft.com/office/powerpoint/2010/main" val="101351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9071"/>
          </a:xfrm>
        </p:spPr>
        <p:txBody>
          <a:bodyPr/>
          <a:lstStyle/>
          <a:p>
            <a:pPr algn="ctr"/>
            <a:r>
              <a:rPr lang="en-US" dirty="0" err="1" smtClean="0"/>
              <a:t>Aplica</a:t>
            </a:r>
            <a:r>
              <a:rPr lang="ro-RO" dirty="0" smtClean="0"/>
              <a:t>ții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703" y="1982866"/>
            <a:ext cx="10282459" cy="185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3" y="4212183"/>
            <a:ext cx="10298915" cy="17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Dispozitivele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ca </a:t>
            </a:r>
            <a:r>
              <a:rPr lang="en-US" dirty="0" err="1"/>
              <a:t>senzori</a:t>
            </a:r>
            <a:r>
              <a:rPr lang="en-US" dirty="0"/>
              <a:t> de </a:t>
            </a:r>
            <a:r>
              <a:rPr lang="en-US" dirty="0" err="1"/>
              <a:t>proximitate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poziționării</a:t>
            </a:r>
            <a:r>
              <a:rPr lang="en-US" dirty="0"/>
              <a:t>, </a:t>
            </a:r>
            <a:r>
              <a:rPr lang="en-US" dirty="0" err="1"/>
              <a:t>vitezei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control al </a:t>
            </a:r>
            <a:r>
              <a:rPr lang="en-US" dirty="0" err="1"/>
              <a:t>motoarelor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smtClean="0"/>
              <a:t>Un </a:t>
            </a:r>
            <a:r>
              <a:rPr lang="en-US" dirty="0" err="1"/>
              <a:t>senzor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soluție</a:t>
            </a:r>
            <a:r>
              <a:rPr lang="en-US" dirty="0"/>
              <a:t> de </a:t>
            </a:r>
            <a:r>
              <a:rPr lang="en-US" dirty="0" err="1"/>
              <a:t>lungă</a:t>
            </a:r>
            <a:r>
              <a:rPr lang="en-US" dirty="0"/>
              <a:t> </a:t>
            </a:r>
            <a:r>
              <a:rPr lang="en-US" dirty="0" err="1"/>
              <a:t>durată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piese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uzeze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8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Hall Effect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senzorilor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cuprinde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: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liniari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comutatori</a:t>
            </a:r>
            <a:r>
              <a:rPr lang="en-US" dirty="0"/>
              <a:t>. </a:t>
            </a:r>
            <a:r>
              <a:rPr lang="en-US" dirty="0" err="1"/>
              <a:t>Senzorii</a:t>
            </a:r>
            <a:r>
              <a:rPr lang="en-US" dirty="0"/>
              <a:t> </a:t>
            </a:r>
            <a:r>
              <a:rPr lang="en-US" dirty="0" err="1"/>
              <a:t>liniari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Hall, </a:t>
            </a:r>
            <a:r>
              <a:rPr lang="en-US" dirty="0" err="1"/>
              <a:t>denumiți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obișnuit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analogici</a:t>
            </a:r>
            <a:r>
              <a:rPr lang="en-US" dirty="0"/>
              <a:t>, </a:t>
            </a:r>
            <a:r>
              <a:rPr lang="en-US" dirty="0" err="1"/>
              <a:t>prezintă</a:t>
            </a:r>
            <a:r>
              <a:rPr lang="en-US" dirty="0"/>
              <a:t> o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distinctivă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demonstrează</a:t>
            </a:r>
            <a:r>
              <a:rPr lang="en-US" dirty="0"/>
              <a:t> o </a:t>
            </a:r>
            <a:r>
              <a:rPr lang="en-US" dirty="0" err="1"/>
              <a:t>relație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cu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magnetic,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saturație</a:t>
            </a:r>
            <a:r>
              <a:rPr lang="en-US" dirty="0"/>
              <a:t> </a:t>
            </a:r>
            <a:r>
              <a:rPr lang="en-US" dirty="0" err="1"/>
              <a:t>determinat</a:t>
            </a:r>
            <a:r>
              <a:rPr lang="en-US" dirty="0"/>
              <a:t> de </a:t>
            </a:r>
            <a:r>
              <a:rPr lang="en-US" dirty="0" err="1"/>
              <a:t>constrângerile</a:t>
            </a:r>
            <a:r>
              <a:rPr lang="en-US" dirty="0"/>
              <a:t> </a:t>
            </a:r>
            <a:r>
              <a:rPr lang="en-US" dirty="0" err="1"/>
              <a:t>sursei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variație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precise </a:t>
            </a:r>
            <a:r>
              <a:rPr lang="en-US" dirty="0" err="1"/>
              <a:t>și</a:t>
            </a:r>
            <a:r>
              <a:rPr lang="en-US" dirty="0"/>
              <a:t> precise ale </a:t>
            </a:r>
            <a:r>
              <a:rPr lang="en-US" dirty="0" err="1"/>
              <a:t>intensității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magnetic, </a:t>
            </a:r>
            <a:r>
              <a:rPr lang="en-US" dirty="0" err="1"/>
              <a:t>făcându-i</a:t>
            </a:r>
            <a:r>
              <a:rPr lang="en-US" dirty="0"/>
              <a:t> </a:t>
            </a:r>
            <a:r>
              <a:rPr lang="en-US" dirty="0" err="1"/>
              <a:t>ideali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care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monitorizare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fină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49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68840" cy="3871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61" y="3223871"/>
            <a:ext cx="6911939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Efectul</a:t>
            </a:r>
            <a:r>
              <a:rPr lang="en-US" dirty="0" smtClean="0"/>
              <a:t> Hall </a:t>
            </a:r>
            <a:r>
              <a:rPr lang="ro-RO" dirty="0" smtClean="0"/>
              <a:t>și aplicații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1879 – Edwin Herbert </a:t>
            </a:r>
            <a:r>
              <a:rPr lang="ro-RO" dirty="0" err="1" smtClean="0"/>
              <a:t>Hall</a:t>
            </a:r>
            <a:endParaRPr lang="ro-RO" dirty="0" smtClean="0"/>
          </a:p>
          <a:p>
            <a:r>
              <a:rPr lang="ro-RO" dirty="0" smtClean="0"/>
              <a:t>Descoperit mai devreme ca electronul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" y="2094760"/>
            <a:ext cx="7372350" cy="438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1733006"/>
            <a:ext cx="4619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95" y="152399"/>
            <a:ext cx="5559988" cy="6544491"/>
          </a:xfrm>
        </p:spPr>
        <p:txBody>
          <a:bodyPr>
            <a:normAutofit/>
          </a:bodyPr>
          <a:lstStyle/>
          <a:p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deosebire</a:t>
            </a:r>
            <a:r>
              <a:rPr lang="en-US" dirty="0"/>
              <a:t> de </a:t>
            </a:r>
            <a:r>
              <a:rPr lang="en-US" dirty="0" err="1"/>
              <a:t>senzorii</a:t>
            </a:r>
            <a:r>
              <a:rPr lang="en-US" dirty="0"/>
              <a:t> </a:t>
            </a:r>
            <a:r>
              <a:rPr lang="en-US" dirty="0" err="1"/>
              <a:t>liniari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Hall, </a:t>
            </a:r>
            <a:r>
              <a:rPr lang="en-US" dirty="0" err="1"/>
              <a:t>senzorii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comutator</a:t>
            </a:r>
            <a:r>
              <a:rPr lang="en-US" dirty="0"/>
              <a:t>, </a:t>
            </a:r>
            <a:r>
              <a:rPr lang="en-US" dirty="0" err="1"/>
              <a:t>cunoscuți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mod similar cu </a:t>
            </a:r>
            <a:r>
              <a:rPr lang="en-US" dirty="0" err="1"/>
              <a:t>comutatoarele</a:t>
            </a:r>
            <a:r>
              <a:rPr lang="en-US" dirty="0"/>
              <a:t> </a:t>
            </a:r>
            <a:r>
              <a:rPr lang="en-US" dirty="0" err="1"/>
              <a:t>binare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Comportamentul</a:t>
            </a:r>
            <a:r>
              <a:rPr lang="en-US" dirty="0" smtClean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caracterizat</a:t>
            </a:r>
            <a:r>
              <a:rPr lang="en-US" dirty="0"/>
              <a:t> de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distincte</a:t>
            </a:r>
            <a:r>
              <a:rPr lang="en-US" dirty="0"/>
              <a:t>: ON </a:t>
            </a:r>
            <a:r>
              <a:rPr lang="en-US" dirty="0" err="1"/>
              <a:t>și</a:t>
            </a:r>
            <a:r>
              <a:rPr lang="en-US" dirty="0"/>
              <a:t> OFF.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se </a:t>
            </a: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dirty="0" err="1"/>
              <a:t>pornesc</a:t>
            </a:r>
            <a:r>
              <a:rPr lang="en-US" dirty="0"/>
              <a:t>”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magnetic </a:t>
            </a:r>
            <a:r>
              <a:rPr lang="en-US" dirty="0" err="1"/>
              <a:t>depășește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en-US" dirty="0" err="1"/>
              <a:t>prag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invers, se </a:t>
            </a:r>
            <a:r>
              <a:rPr lang="en-US" dirty="0" err="1"/>
              <a:t>dezactivează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„se </a:t>
            </a:r>
            <a:r>
              <a:rPr lang="en-US" dirty="0" err="1"/>
              <a:t>opresc</a:t>
            </a:r>
            <a:r>
              <a:rPr lang="en-US" dirty="0"/>
              <a:t>”,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magnetic </a:t>
            </a:r>
            <a:r>
              <a:rPr lang="en-US" dirty="0" err="1"/>
              <a:t>scade</a:t>
            </a:r>
            <a:r>
              <a:rPr lang="en-US" dirty="0"/>
              <a:t> sub </a:t>
            </a:r>
            <a:r>
              <a:rPr lang="en-US" dirty="0" err="1"/>
              <a:t>acel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/>
              <a:t>natură</a:t>
            </a:r>
            <a:r>
              <a:rPr lang="en-US" dirty="0"/>
              <a:t> </a:t>
            </a:r>
            <a:r>
              <a:rPr lang="en-US" dirty="0" err="1"/>
              <a:t>binară</a:t>
            </a:r>
            <a:r>
              <a:rPr lang="en-US" dirty="0"/>
              <a:t> face ca </a:t>
            </a:r>
            <a:r>
              <a:rPr lang="en-US" dirty="0" err="1"/>
              <a:t>senzorii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comutați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potriviti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care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 a </a:t>
            </a:r>
            <a:r>
              <a:rPr lang="en-US" dirty="0" err="1"/>
              <a:t>prezenței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absenței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câmp</a:t>
            </a:r>
            <a:r>
              <a:rPr lang="en-US" dirty="0"/>
              <a:t> magnetic.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20" y="0"/>
            <a:ext cx="5082980" cy="336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94" y="3172864"/>
            <a:ext cx="6530906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Hall Effect Zero Speed </a:t>
            </a:r>
            <a:r>
              <a:rPr lang="en-US" b="1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magnetici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contact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distorsiunea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magnetic </a:t>
            </a:r>
            <a:r>
              <a:rPr lang="en-US" dirty="0" err="1"/>
              <a:t>creat</a:t>
            </a:r>
            <a:r>
              <a:rPr lang="en-US" dirty="0"/>
              <a:t> de o </a:t>
            </a:r>
            <a:r>
              <a:rPr lang="en-US" dirty="0" err="1"/>
              <a:t>țintă</a:t>
            </a:r>
            <a:r>
              <a:rPr lang="en-US" dirty="0"/>
              <a:t> </a:t>
            </a:r>
            <a:r>
              <a:rPr lang="en-US" dirty="0" err="1"/>
              <a:t>feroasă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Senzorii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viteză</a:t>
            </a:r>
            <a:r>
              <a:rPr lang="en-US" dirty="0"/>
              <a:t> zero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precise ale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viteză</a:t>
            </a:r>
            <a:r>
              <a:rPr lang="en-US" dirty="0"/>
              <a:t> zero,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face ca </a:t>
            </a:r>
            <a:r>
              <a:rPr lang="en-US" dirty="0" err="1"/>
              <a:t>senzorii</a:t>
            </a:r>
            <a:r>
              <a:rPr lang="en-US" dirty="0"/>
              <a:t> de </a:t>
            </a:r>
            <a:r>
              <a:rPr lang="en-US" dirty="0" err="1"/>
              <a:t>viteză</a:t>
            </a:r>
            <a:r>
              <a:rPr lang="en-US" dirty="0"/>
              <a:t> zero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ideali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Senzorii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viteză</a:t>
            </a:r>
            <a:r>
              <a:rPr lang="en-US" dirty="0"/>
              <a:t> zero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digitală</a:t>
            </a:r>
            <a:r>
              <a:rPr lang="en-US" dirty="0"/>
              <a:t> cu </a:t>
            </a:r>
            <a:r>
              <a:rPr lang="en-US" dirty="0" err="1"/>
              <a:t>semnal</a:t>
            </a:r>
            <a:r>
              <a:rPr lang="en-US" dirty="0"/>
              <a:t> de </a:t>
            </a:r>
            <a:r>
              <a:rPr lang="en-US" dirty="0" err="1"/>
              <a:t>amplitudine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de </a:t>
            </a:r>
            <a:r>
              <a:rPr lang="en-US" dirty="0" err="1"/>
              <a:t>variația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6" y="4484249"/>
            <a:ext cx="7333645" cy="23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09728"/>
            <a:ext cx="10872216" cy="1170432"/>
          </a:xfrm>
        </p:spPr>
        <p:txBody>
          <a:bodyPr/>
          <a:lstStyle/>
          <a:p>
            <a:r>
              <a:rPr lang="en-US" b="1" dirty="0"/>
              <a:t>Hall Effect Quadrature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41173"/>
            <a:ext cx="11567160" cy="4050792"/>
          </a:xfrm>
        </p:spPr>
        <p:txBody>
          <a:bodyPr/>
          <a:lstStyle/>
          <a:p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magnetici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contact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distorsiunea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magnetic </a:t>
            </a:r>
            <a:r>
              <a:rPr lang="en-US" dirty="0" err="1"/>
              <a:t>creat</a:t>
            </a:r>
            <a:r>
              <a:rPr lang="en-US" dirty="0"/>
              <a:t> de o </a:t>
            </a:r>
            <a:r>
              <a:rPr lang="en-US" dirty="0" err="1"/>
              <a:t>țintă</a:t>
            </a:r>
            <a:r>
              <a:rPr lang="en-US" dirty="0"/>
              <a:t> </a:t>
            </a:r>
            <a:r>
              <a:rPr lang="en-US" dirty="0" err="1"/>
              <a:t>feroasă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Senzorii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cuadratura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ieșiri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defazate</a:t>
            </a:r>
            <a:r>
              <a:rPr lang="en-US" dirty="0"/>
              <a:t> de 90º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înregistra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/>
              <a:t>roata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angrenajul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 se </a:t>
            </a:r>
            <a:r>
              <a:rPr lang="en-US" dirty="0" err="1"/>
              <a:t>rotește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acelor</a:t>
            </a:r>
            <a:r>
              <a:rPr lang="en-US" dirty="0"/>
              <a:t> de </a:t>
            </a:r>
            <a:r>
              <a:rPr lang="en-US" dirty="0" err="1"/>
              <a:t>ceasornic</a:t>
            </a:r>
            <a:r>
              <a:rPr lang="en-US" dirty="0"/>
              <a:t>,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# 1 conduce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# 2,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ținta</a:t>
            </a:r>
            <a:r>
              <a:rPr lang="en-US" dirty="0"/>
              <a:t> se </a:t>
            </a:r>
            <a:r>
              <a:rPr lang="en-US" dirty="0" err="1"/>
              <a:t>rotește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invers </a:t>
            </a:r>
            <a:r>
              <a:rPr lang="en-US" dirty="0" err="1"/>
              <a:t>acelor</a:t>
            </a:r>
            <a:r>
              <a:rPr lang="en-US" dirty="0"/>
              <a:t> de </a:t>
            </a:r>
            <a:r>
              <a:rPr lang="en-US" dirty="0" err="1"/>
              <a:t>ceasornic</a:t>
            </a:r>
            <a:r>
              <a:rPr lang="en-US" dirty="0"/>
              <a:t>,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# 2 conduce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# 1. </a:t>
            </a:r>
            <a:endParaRPr lang="ro-RO" dirty="0" smtClean="0"/>
          </a:p>
          <a:p>
            <a:r>
              <a:rPr lang="en-US" dirty="0" err="1" smtClean="0"/>
              <a:t>Ambele</a:t>
            </a:r>
            <a:r>
              <a:rPr lang="en-US" dirty="0" smtClean="0"/>
              <a:t> </a:t>
            </a:r>
            <a:r>
              <a:rPr lang="en-US" dirty="0" err="1"/>
              <a:t>semnale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un </a:t>
            </a:r>
            <a:r>
              <a:rPr lang="en-US" dirty="0" err="1"/>
              <a:t>ciclu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de 50% cu </a:t>
            </a:r>
            <a:r>
              <a:rPr lang="en-US" dirty="0" err="1"/>
              <a:t>alinierea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a </a:t>
            </a:r>
            <a:r>
              <a:rPr lang="en-US" dirty="0" err="1"/>
              <a:t>senzorului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angrenajului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781" y="4535424"/>
            <a:ext cx="7340827" cy="21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0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908792" cy="950975"/>
          </a:xfrm>
        </p:spPr>
        <p:txBody>
          <a:bodyPr/>
          <a:lstStyle/>
          <a:p>
            <a:r>
              <a:rPr lang="en-US" dirty="0"/>
              <a:t>Hall Effect Speed and Direction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645920"/>
            <a:ext cx="11622024" cy="4050792"/>
          </a:xfrm>
        </p:spPr>
        <p:txBody>
          <a:bodyPr/>
          <a:lstStyle/>
          <a:p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magnetici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contact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distorsiunea</a:t>
            </a:r>
            <a:r>
              <a:rPr lang="en-US" dirty="0"/>
              <a:t> </a:t>
            </a:r>
            <a:r>
              <a:rPr lang="en-US" dirty="0" err="1"/>
              <a:t>câmpurilor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precise ale </a:t>
            </a:r>
            <a:r>
              <a:rPr lang="en-US" dirty="0" err="1"/>
              <a:t>vitezei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direcției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Ieșirea</a:t>
            </a:r>
            <a:r>
              <a:rPr lang="en-US" dirty="0" smtClean="0"/>
              <a:t> </a:t>
            </a:r>
            <a:r>
              <a:rPr lang="en-US" dirty="0"/>
              <a:t>#1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pătrată</a:t>
            </a:r>
            <a:r>
              <a:rPr lang="en-US" dirty="0"/>
              <a:t> </a:t>
            </a:r>
            <a:r>
              <a:rPr lang="en-US" dirty="0" err="1"/>
              <a:t>digitală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roții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angrenajului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Ieșirea</a:t>
            </a:r>
            <a:r>
              <a:rPr lang="en-US" dirty="0" smtClean="0"/>
              <a:t> </a:t>
            </a:r>
            <a:r>
              <a:rPr lang="en-US" dirty="0"/>
              <a:t>#2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 care,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roata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 se </a:t>
            </a:r>
            <a:r>
              <a:rPr lang="en-US" dirty="0" err="1"/>
              <a:t>rotește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acelor</a:t>
            </a:r>
            <a:r>
              <a:rPr lang="en-US" dirty="0"/>
              <a:t> de </a:t>
            </a:r>
            <a:r>
              <a:rPr lang="en-US" dirty="0" err="1"/>
              <a:t>ceasornic</a:t>
            </a:r>
            <a:r>
              <a:rPr lang="en-US" dirty="0"/>
              <a:t>,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#2 produce logic High,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roata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 se </a:t>
            </a:r>
            <a:r>
              <a:rPr lang="en-US" dirty="0" err="1"/>
              <a:t>rotește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invers </a:t>
            </a:r>
            <a:r>
              <a:rPr lang="en-US" dirty="0" err="1"/>
              <a:t>acelor</a:t>
            </a:r>
            <a:r>
              <a:rPr lang="en-US" dirty="0"/>
              <a:t> de </a:t>
            </a:r>
            <a:r>
              <a:rPr lang="en-US" dirty="0" err="1"/>
              <a:t>ceasornic</a:t>
            </a:r>
            <a:r>
              <a:rPr lang="en-US" dirty="0"/>
              <a:t>,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#2 produce logic </a:t>
            </a:r>
            <a:r>
              <a:rPr lang="en-US" dirty="0" err="1"/>
              <a:t>scăzut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Semnalul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ieșire</a:t>
            </a:r>
            <a:r>
              <a:rPr lang="en-US" dirty="0"/>
              <a:t> #1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un </a:t>
            </a:r>
            <a:r>
              <a:rPr lang="en-US" dirty="0" err="1"/>
              <a:t>ciclu</a:t>
            </a:r>
            <a:r>
              <a:rPr lang="en-US" dirty="0"/>
              <a:t> de </a:t>
            </a:r>
            <a:r>
              <a:rPr lang="en-US" dirty="0" err="1"/>
              <a:t>funcționare</a:t>
            </a:r>
            <a:r>
              <a:rPr lang="en-US" dirty="0"/>
              <a:t> de 50% cu </a:t>
            </a:r>
            <a:r>
              <a:rPr lang="en-US" dirty="0" err="1"/>
              <a:t>alinierea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a </a:t>
            </a:r>
            <a:r>
              <a:rPr lang="en-US" dirty="0" err="1"/>
              <a:t>senzorului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angrenajului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29" y="4846321"/>
            <a:ext cx="667207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6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165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Hall Effect Displacement Sensor with Linear 0-5 VDC </a:t>
            </a:r>
            <a:r>
              <a:rPr lang="en-US" sz="3600" b="1" dirty="0" smtClean="0"/>
              <a:t>Sensors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39" y="1529226"/>
            <a:ext cx="10895730" cy="4050792"/>
          </a:xfrm>
        </p:spPr>
        <p:txBody>
          <a:bodyPr/>
          <a:lstStyle/>
          <a:p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magnetici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contact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/>
              <a:t>proiectați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răspundă</a:t>
            </a:r>
            <a:r>
              <a:rPr lang="en-US" dirty="0"/>
              <a:t> la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câmpuri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negative </a:t>
            </a:r>
            <a:r>
              <a:rPr lang="en-US" dirty="0" err="1"/>
              <a:t>și</a:t>
            </a:r>
            <a:r>
              <a:rPr lang="en-US" dirty="0"/>
              <a:t> pot </a:t>
            </a: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schimbări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câmp</a:t>
            </a:r>
            <a:r>
              <a:rPr lang="en-US" dirty="0"/>
              <a:t> magnetic. </a:t>
            </a:r>
            <a:endParaRPr lang="ro-RO" dirty="0" smtClean="0"/>
          </a:p>
          <a:p>
            <a:r>
              <a:rPr lang="en-US" dirty="0" err="1" smtClean="0"/>
              <a:t>Având</a:t>
            </a:r>
            <a:r>
              <a:rPr lang="en-US" dirty="0" smtClean="0"/>
              <a:t> </a:t>
            </a:r>
            <a:r>
              <a:rPr lang="en-US" dirty="0"/>
              <a:t>magnet ca </a:t>
            </a:r>
            <a:r>
              <a:rPr lang="en-US" dirty="0" err="1"/>
              <a:t>țintă</a:t>
            </a:r>
            <a:r>
              <a:rPr lang="en-US" dirty="0"/>
              <a:t>,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unitate</a:t>
            </a:r>
            <a:r>
              <a:rPr lang="en-US" dirty="0"/>
              <a:t> produce o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Rail-To-Rail </a:t>
            </a:r>
            <a:r>
              <a:rPr lang="en-US" dirty="0" err="1"/>
              <a:t>raport-metrică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smtClean="0"/>
              <a:t>Are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un </a:t>
            </a:r>
            <a:r>
              <a:rPr lang="en-US" dirty="0" err="1"/>
              <a:t>amplificator</a:t>
            </a:r>
            <a:r>
              <a:rPr lang="en-US" dirty="0"/>
              <a:t> intern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la un </a:t>
            </a:r>
            <a:r>
              <a:rPr lang="en-US" dirty="0" err="1"/>
              <a:t>nivel</a:t>
            </a:r>
            <a:r>
              <a:rPr lang="en-US" dirty="0"/>
              <a:t> superior. </a:t>
            </a:r>
            <a:endParaRPr lang="ro-RO" dirty="0" smtClean="0"/>
          </a:p>
          <a:p>
            <a:r>
              <a:rPr lang="en-US" dirty="0" err="1" smtClean="0"/>
              <a:t>Acești</a:t>
            </a:r>
            <a:r>
              <a:rPr lang="en-US" dirty="0" smtClean="0"/>
              <a:t>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ideali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magnetic,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rotativă</a:t>
            </a:r>
            <a:r>
              <a:rPr lang="en-US" dirty="0"/>
              <a:t> a </a:t>
            </a:r>
            <a:r>
              <a:rPr lang="en-US" dirty="0" err="1"/>
              <a:t>ieșirii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42" y="4406537"/>
            <a:ext cx="7944316" cy="24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1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proximity sensor with Sinking “NPN” or Sourcing “PNP” output (HP)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2121408"/>
            <a:ext cx="11277599" cy="4050792"/>
          </a:xfrm>
        </p:spPr>
        <p:txBody>
          <a:bodyPr/>
          <a:lstStyle/>
          <a:p>
            <a:r>
              <a:rPr lang="en-US" dirty="0" err="1"/>
              <a:t>Comutatorul</a:t>
            </a:r>
            <a:r>
              <a:rPr lang="en-US" dirty="0"/>
              <a:t> de </a:t>
            </a:r>
            <a:r>
              <a:rPr lang="en-US" dirty="0" err="1"/>
              <a:t>proximitate</a:t>
            </a:r>
            <a:r>
              <a:rPr lang="en-US" dirty="0"/>
              <a:t> cu </a:t>
            </a:r>
            <a:r>
              <a:rPr lang="en-US" dirty="0" err="1"/>
              <a:t>senzor</a:t>
            </a:r>
            <a:r>
              <a:rPr lang="en-US" dirty="0"/>
              <a:t> magnetic </a:t>
            </a:r>
            <a:r>
              <a:rPr lang="en-US" dirty="0" err="1"/>
              <a:t>fără</a:t>
            </a:r>
            <a:r>
              <a:rPr lang="en-US" dirty="0"/>
              <a:t> contact produce o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digitală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Ieșirea</a:t>
            </a:r>
            <a:r>
              <a:rPr lang="en-US" dirty="0" smtClean="0"/>
              <a:t> </a:t>
            </a:r>
            <a:r>
              <a:rPr lang="en-US" dirty="0" err="1"/>
              <a:t>produsă</a:t>
            </a:r>
            <a:r>
              <a:rPr lang="en-US" dirty="0"/>
              <a:t> de </a:t>
            </a:r>
            <a:r>
              <a:rPr lang="en-US" dirty="0" err="1"/>
              <a:t>senzorul</a:t>
            </a:r>
            <a:r>
              <a:rPr lang="en-US" dirty="0"/>
              <a:t> </a:t>
            </a:r>
            <a:r>
              <a:rPr lang="en-US" dirty="0" err="1"/>
              <a:t>comutator</a:t>
            </a:r>
            <a:r>
              <a:rPr lang="en-US" dirty="0"/>
              <a:t> de </a:t>
            </a:r>
            <a:r>
              <a:rPr lang="en-US" dirty="0" err="1"/>
              <a:t>proximitate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Hall </a:t>
            </a:r>
            <a:r>
              <a:rPr lang="en-US" dirty="0" err="1"/>
              <a:t>comută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logic </a:t>
            </a:r>
            <a:r>
              <a:rPr lang="en-US" dirty="0" err="1"/>
              <a:t>scăzut</a:t>
            </a:r>
            <a:r>
              <a:rPr lang="en-US" dirty="0"/>
              <a:t> (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operare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logic </a:t>
            </a:r>
            <a:r>
              <a:rPr lang="en-US" dirty="0" err="1"/>
              <a:t>ridicat</a:t>
            </a:r>
            <a:r>
              <a:rPr lang="en-US" dirty="0"/>
              <a:t> (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eliberare</a:t>
            </a:r>
            <a:r>
              <a:rPr lang="en-US" dirty="0"/>
              <a:t>) cu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magnet ca </a:t>
            </a:r>
            <a:r>
              <a:rPr lang="en-US" dirty="0" err="1"/>
              <a:t>țintă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Diferența</a:t>
            </a:r>
            <a:r>
              <a:rPr lang="en-US" dirty="0" smtClean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punctele</a:t>
            </a:r>
            <a:r>
              <a:rPr lang="en-US" dirty="0"/>
              <a:t> de </a:t>
            </a:r>
            <a:r>
              <a:rPr lang="en-US" dirty="0" err="1"/>
              <a:t>acționare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eliberare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histerezis</a:t>
            </a:r>
            <a:r>
              <a:rPr lang="en-US" dirty="0"/>
              <a:t> al </a:t>
            </a:r>
            <a:r>
              <a:rPr lang="en-US" dirty="0" err="1"/>
              <a:t>dispozitivului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Circuitul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histerezis</a:t>
            </a:r>
            <a:r>
              <a:rPr lang="en-US" dirty="0"/>
              <a:t> </a:t>
            </a:r>
            <a:r>
              <a:rPr lang="en-US" dirty="0" err="1"/>
              <a:t>încorporat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comutarea</a:t>
            </a:r>
            <a:r>
              <a:rPr lang="en-US" dirty="0"/>
              <a:t> </a:t>
            </a:r>
            <a:r>
              <a:rPr lang="en-US" dirty="0" err="1"/>
              <a:t>curată</a:t>
            </a:r>
            <a:r>
              <a:rPr lang="en-US" dirty="0"/>
              <a:t> a </a:t>
            </a:r>
            <a:r>
              <a:rPr lang="en-US" dirty="0" err="1"/>
              <a:t>ieșirii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vibrațiilor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 electric.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666" y="4847024"/>
            <a:ext cx="6814334" cy="20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3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Hall effect measurement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Characterization of semiconductor devices</a:t>
            </a:r>
          </a:p>
          <a:p>
            <a:r>
              <a:rPr lang="en-US" dirty="0" err="1" smtClean="0"/>
              <a:t>Concentrația</a:t>
            </a:r>
            <a:r>
              <a:rPr lang="en-US" dirty="0" smtClean="0"/>
              <a:t> </a:t>
            </a:r>
            <a:r>
              <a:rPr lang="ro-RO" dirty="0" smtClean="0"/>
              <a:t>purtîtorilor de sarcină</a:t>
            </a:r>
            <a:r>
              <a:rPr lang="en-US" dirty="0" smtClean="0"/>
              <a:t> </a:t>
            </a:r>
            <a:endParaRPr lang="ro-RO" dirty="0" smtClean="0"/>
          </a:p>
          <a:p>
            <a:r>
              <a:rPr lang="ro-RO" dirty="0" smtClean="0"/>
              <a:t>H</a:t>
            </a:r>
            <a:r>
              <a:rPr lang="en-US" dirty="0" smtClean="0"/>
              <a:t>all-Constant </a:t>
            </a:r>
            <a:endParaRPr lang="ro-RO" dirty="0" smtClean="0"/>
          </a:p>
          <a:p>
            <a:r>
              <a:rPr lang="en-US" dirty="0" err="1" smtClean="0"/>
              <a:t>Rezistența</a:t>
            </a:r>
            <a:r>
              <a:rPr lang="en-US" dirty="0" smtClean="0"/>
              <a:t> </a:t>
            </a:r>
            <a:r>
              <a:rPr lang="en-US" dirty="0" err="1"/>
              <a:t>foii</a:t>
            </a:r>
            <a:r>
              <a:rPr lang="en-US" dirty="0"/>
              <a:t> [</a:t>
            </a:r>
            <a:r>
              <a:rPr lang="el-GR" dirty="0"/>
              <a:t>Ω</a:t>
            </a:r>
            <a:r>
              <a:rPr lang="el-GR" dirty="0" smtClean="0"/>
              <a:t>]</a:t>
            </a:r>
            <a:endParaRPr lang="ro-RO" dirty="0" smtClean="0"/>
          </a:p>
          <a:p>
            <a:r>
              <a:rPr lang="en-US" dirty="0" err="1" smtClean="0"/>
              <a:t>Rezistivitate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l-GR" dirty="0"/>
              <a:t>Ω</a:t>
            </a:r>
            <a:r>
              <a:rPr lang="en-US" dirty="0"/>
              <a:t>cm</a:t>
            </a:r>
            <a:r>
              <a:rPr lang="en-US" dirty="0" smtClean="0"/>
              <a:t>]</a:t>
            </a:r>
            <a:endParaRPr lang="ro-RO" dirty="0" smtClean="0"/>
          </a:p>
          <a:p>
            <a:r>
              <a:rPr lang="en-US" dirty="0" err="1" smtClean="0"/>
              <a:t>Conductivitate</a:t>
            </a:r>
            <a:r>
              <a:rPr lang="en-US" dirty="0" smtClean="0"/>
              <a:t> </a:t>
            </a:r>
            <a:r>
              <a:rPr lang="en-US" dirty="0"/>
              <a:t>[S/cm</a:t>
            </a:r>
            <a:r>
              <a:rPr lang="en-US" dirty="0" smtClean="0"/>
              <a:t>]</a:t>
            </a:r>
            <a:endParaRPr lang="ro-RO" dirty="0" smtClean="0"/>
          </a:p>
          <a:p>
            <a:r>
              <a:rPr lang="en-US" dirty="0" smtClean="0"/>
              <a:t>Alfa </a:t>
            </a:r>
            <a:r>
              <a:rPr lang="en-US" dirty="0"/>
              <a:t>(</a:t>
            </a:r>
            <a:r>
              <a:rPr lang="en-US" dirty="0" err="1"/>
              <a:t>rația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orizontală</a:t>
            </a:r>
            <a:r>
              <a:rPr lang="en-US" dirty="0"/>
              <a:t>/</a:t>
            </a:r>
            <a:r>
              <a:rPr lang="en-US" dirty="0" err="1"/>
              <a:t>verticală</a:t>
            </a:r>
            <a:r>
              <a:rPr lang="en-US" dirty="0" smtClean="0"/>
              <a:t>)</a:t>
            </a:r>
            <a:endParaRPr lang="ro-RO" dirty="0" smtClean="0"/>
          </a:p>
          <a:p>
            <a:r>
              <a:rPr lang="en-US" dirty="0" err="1" smtClean="0"/>
              <a:t>Rezistenta</a:t>
            </a:r>
            <a:r>
              <a:rPr lang="en-US" dirty="0" smtClean="0"/>
              <a:t> magneto</a:t>
            </a:r>
            <a:endParaRPr lang="ro-RO" dirty="0" smtClean="0"/>
          </a:p>
          <a:p>
            <a:r>
              <a:rPr lang="en-US" dirty="0" err="1" smtClean="0"/>
              <a:t>Coeficient</a:t>
            </a:r>
            <a:r>
              <a:rPr lang="en-US" dirty="0" smtClean="0"/>
              <a:t> </a:t>
            </a:r>
            <a:r>
              <a:rPr lang="en-US" dirty="0" err="1"/>
              <a:t>Seebeck</a:t>
            </a:r>
            <a:r>
              <a:rPr lang="en-US" dirty="0"/>
              <a:t> [</a:t>
            </a:r>
            <a:r>
              <a:rPr lang="el-GR" dirty="0"/>
              <a:t>μ</a:t>
            </a:r>
            <a:r>
              <a:rPr lang="en-US" dirty="0"/>
              <a:t>V/K]</a:t>
            </a:r>
          </a:p>
        </p:txBody>
      </p:sp>
    </p:spTree>
    <p:extLst>
      <p:ext uri="{BB962C8B-B14F-4D97-AF65-F5344CB8AC3E}">
        <p14:creationId xmlns:p14="http://schemas.microsoft.com/office/powerpoint/2010/main" val="240054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65" y="266918"/>
            <a:ext cx="3676324" cy="1609344"/>
          </a:xfrm>
        </p:spPr>
        <p:txBody>
          <a:bodyPr/>
          <a:lstStyle/>
          <a:p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medicin</a:t>
            </a:r>
            <a:r>
              <a:rPr lang="ro-RO" dirty="0"/>
              <a:t>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234" y="127580"/>
            <a:ext cx="8010580" cy="66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Utilitatea magnetometrelor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Măsurarea câmpului magnetic</a:t>
            </a:r>
          </a:p>
          <a:p>
            <a:r>
              <a:rPr lang="ro-RO" dirty="0" smtClean="0"/>
              <a:t>Ca </a:t>
            </a:r>
            <a:r>
              <a:rPr lang="ro-RO" dirty="0" err="1" smtClean="0"/>
              <a:t>sensor</a:t>
            </a:r>
            <a:r>
              <a:rPr lang="ro-RO" dirty="0" smtClean="0"/>
              <a:t> de curent</a:t>
            </a:r>
          </a:p>
          <a:p>
            <a:r>
              <a:rPr lang="ro-RO" dirty="0" smtClean="0"/>
              <a:t>Ca </a:t>
            </a:r>
            <a:r>
              <a:rPr lang="ro-RO" dirty="0" err="1" smtClean="0"/>
              <a:t>sensor</a:t>
            </a:r>
            <a:r>
              <a:rPr lang="ro-RO" dirty="0" smtClean="0"/>
              <a:t> </a:t>
            </a:r>
            <a:r>
              <a:rPr lang="ro-RO" dirty="0" err="1" smtClean="0"/>
              <a:t>pozițiometru</a:t>
            </a:r>
            <a:endParaRPr lang="ro-RO" dirty="0" smtClean="0"/>
          </a:p>
          <a:p>
            <a:r>
              <a:rPr lang="ro-RO" dirty="0" smtClean="0"/>
              <a:t>Indicator de combustibil</a:t>
            </a:r>
          </a:p>
          <a:p>
            <a:r>
              <a:rPr lang="ro-RO" dirty="0" smtClean="0"/>
              <a:t>Propulsia avioanelor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9848" y="463279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Telefoanele</a:t>
            </a:r>
            <a:r>
              <a:rPr lang="en-US" dirty="0" smtClean="0"/>
              <a:t> mobile </a:t>
            </a:r>
            <a:r>
              <a:rPr lang="en-US" dirty="0" err="1" smtClean="0"/>
              <a:t>echipate</a:t>
            </a:r>
            <a:r>
              <a:rPr lang="en-US" dirty="0" smtClean="0"/>
              <a:t> cu compass magnetic</a:t>
            </a:r>
          </a:p>
          <a:p>
            <a:r>
              <a:rPr lang="en-US" dirty="0" err="1" smtClean="0"/>
              <a:t>Ele</a:t>
            </a:r>
            <a:r>
              <a:rPr lang="en-US" dirty="0" smtClean="0"/>
              <a:t> m</a:t>
            </a:r>
            <a:r>
              <a:rPr lang="ro-RO" dirty="0" smtClean="0"/>
              <a:t>ă</a:t>
            </a:r>
            <a:r>
              <a:rPr lang="en-US" dirty="0" err="1" smtClean="0"/>
              <a:t>soare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err="1" smtClean="0"/>
              <a:t>mpul</a:t>
            </a:r>
            <a:r>
              <a:rPr lang="en-US" dirty="0" smtClean="0"/>
              <a:t> magnetic al Pam</a:t>
            </a:r>
            <a:r>
              <a:rPr lang="ro-RO" dirty="0" smtClean="0"/>
              <a:t>â</a:t>
            </a:r>
            <a:r>
              <a:rPr lang="en-US" dirty="0" err="1" smtClean="0"/>
              <a:t>ntului</a:t>
            </a:r>
            <a:r>
              <a:rPr lang="en-US" dirty="0" smtClean="0"/>
              <a:t> cu magnetometer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trei</a:t>
            </a:r>
            <a:r>
              <a:rPr lang="en-US" dirty="0" smtClean="0"/>
              <a:t> axe</a:t>
            </a:r>
          </a:p>
          <a:p>
            <a:r>
              <a:rPr lang="en-US" dirty="0" err="1" smtClean="0"/>
              <a:t>Aceste</a:t>
            </a:r>
            <a:r>
              <a:rPr lang="en-US" dirty="0" smtClean="0"/>
              <a:t> magnetometer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bazate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efectul</a:t>
            </a:r>
            <a:r>
              <a:rPr lang="en-US" dirty="0" smtClean="0"/>
              <a:t> Hall </a:t>
            </a:r>
            <a:r>
              <a:rPr lang="ro-RO" dirty="0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produc</a:t>
            </a:r>
            <a:r>
              <a:rPr lang="en-US" dirty="0" smtClean="0"/>
              <a:t> o </a:t>
            </a:r>
            <a:r>
              <a:rPr lang="en-US" dirty="0" err="1" smtClean="0"/>
              <a:t>tensiune</a:t>
            </a:r>
            <a:r>
              <a:rPr lang="en-US" dirty="0" smtClean="0"/>
              <a:t> </a:t>
            </a:r>
            <a:r>
              <a:rPr lang="en-US" dirty="0" err="1" smtClean="0"/>
              <a:t>propo</a:t>
            </a:r>
            <a:r>
              <a:rPr lang="ro-RO" dirty="0" err="1" smtClean="0"/>
              <a:t>rț</a:t>
            </a:r>
            <a:r>
              <a:rPr lang="en-US" dirty="0" err="1" smtClean="0"/>
              <a:t>onal</a:t>
            </a:r>
            <a:r>
              <a:rPr lang="ro-RO" dirty="0" smtClean="0"/>
              <a:t>ă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err="1" smtClean="0"/>
              <a:t>mpului</a:t>
            </a:r>
            <a:r>
              <a:rPr lang="en-US" dirty="0" smtClean="0"/>
              <a:t> magnetic </a:t>
            </a:r>
            <a:r>
              <a:rPr lang="en-US" dirty="0" err="1" smtClean="0"/>
              <a:t>aplicat</a:t>
            </a:r>
            <a:r>
              <a:rPr lang="en-US" dirty="0" smtClean="0"/>
              <a:t> </a:t>
            </a:r>
            <a:r>
              <a:rPr lang="ro-RO" dirty="0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sensibil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polaritate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90" y="2265361"/>
            <a:ext cx="26289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251" y="2781"/>
            <a:ext cx="7811749" cy="4394988"/>
          </a:xfrm>
        </p:spPr>
        <p:txBody>
          <a:bodyPr/>
          <a:lstStyle/>
          <a:p>
            <a:r>
              <a:rPr lang="ro-RO" dirty="0" smtClean="0"/>
              <a:t>Dispozitive cu cuplaj de sarcină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DMOE.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2"/>
            <a:ext cx="4222615" cy="37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83" y="101455"/>
            <a:ext cx="10058400" cy="76940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Conductivitatea și efectul Hall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64" y="721390"/>
            <a:ext cx="9350038" cy="61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0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678656"/>
          </a:xfrm>
        </p:spPr>
        <p:txBody>
          <a:bodyPr>
            <a:normAutofit fontScale="90000"/>
          </a:bodyPr>
          <a:lstStyle/>
          <a:p>
            <a:r>
              <a:rPr lang="ro-RO" dirty="0"/>
              <a:t>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2113188"/>
            <a:ext cx="10781211" cy="4744811"/>
          </a:xfrm>
        </p:spPr>
        <p:txBody>
          <a:bodyPr>
            <a:norm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DCS (Charge Coupled Devices (CCD) – un registru de detectori de fotoni extrem de sensibil. Este folosit pentru convertirea luminii captate de CCD  în valori digitale care sunt înregistrate de o cameră de luat vederi.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 poate fi definit ca circuit integrat sensibil la lumină imprimat pe o suprafață de Si pentru a forma elemente sensibile la lumină, numite pixeli. Fiecare pixel este convertit întro sarcină electrică.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 trei tipuri de CCD:</a:t>
            </a:r>
          </a:p>
          <a:p>
            <a:pPr algn="ctr"/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multiplicarea electronilor</a:t>
            </a:r>
          </a:p>
          <a:p>
            <a:pPr algn="ctr"/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transfer de cadru</a:t>
            </a:r>
          </a:p>
          <a:p>
            <a:pPr algn="ctr"/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canal inglobat CCD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9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58" y="1144040"/>
            <a:ext cx="7633742" cy="486417"/>
          </a:xfrm>
        </p:spPr>
        <p:txBody>
          <a:bodyPr>
            <a:normAutofit/>
          </a:bodyPr>
          <a:lstStyle/>
          <a:p>
            <a:r>
              <a:rPr lang="ro-RO" sz="2700" dirty="0"/>
              <a:t>Dispozitive cu cuplaj de sarcina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5" y="1802131"/>
            <a:ext cx="11408228" cy="488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foton de lumină care cade pe zona fotoactivă, definită de unul dintre pixeli va fi convertit într-unul (mai mulți) electroni, iar numărul de electroni colectați va fi direct proporțional cu intensitatea scenei la fiecare pixel. Electronii emisi din metal la iluminare sunt colectați în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elementului fotosoensibil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este proiectată (focusată) printro lentilă.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Când CCD este dezactivat, numărul de electroni din fiecare pixel este măsurat și scena poate fi reconstruită.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fotosensibile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captează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cuplat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71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32964"/>
            <a:ext cx="11399520" cy="3263504"/>
          </a:xfrm>
        </p:spPr>
        <p:txBody>
          <a:bodyPr/>
          <a:lstStyle/>
          <a:p>
            <a:r>
              <a:rPr lang="ro-RO" dirty="0"/>
              <a:t>S</a:t>
            </a:r>
            <a:r>
              <a:rPr lang="en-US" dirty="0" err="1"/>
              <a:t>ite-urile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citite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registrul</a:t>
            </a:r>
            <a:r>
              <a:rPr lang="en-US" dirty="0"/>
              <a:t> serial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ro-RO" dirty="0"/>
              <a:t>părții </a:t>
            </a:r>
            <a:r>
              <a:rPr lang="en-US" dirty="0" err="1"/>
              <a:t>inferioar</a:t>
            </a:r>
            <a:r>
              <a:rPr lang="ro-RO" dirty="0"/>
              <a:t>e</a:t>
            </a:r>
            <a:r>
              <a:rPr lang="en-US" dirty="0"/>
              <a:t> a </a:t>
            </a:r>
            <a:r>
              <a:rPr lang="en-US" dirty="0" err="1"/>
              <a:t>matricei</a:t>
            </a:r>
            <a:r>
              <a:rPr lang="en-US" dirty="0"/>
              <a:t> CCD</a:t>
            </a:r>
            <a:r>
              <a:rPr lang="ro-RO" dirty="0"/>
              <a:t>. </a:t>
            </a:r>
            <a:r>
              <a:rPr lang="en-US" dirty="0" err="1"/>
              <a:t>Registrul</a:t>
            </a:r>
            <a:r>
              <a:rPr lang="en-US" dirty="0"/>
              <a:t> serial </a:t>
            </a:r>
            <a:r>
              <a:rPr lang="en-US" dirty="0" err="1"/>
              <a:t>transferă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ro-RO" dirty="0"/>
              <a:t>sarcinile</a:t>
            </a:r>
            <a:r>
              <a:rPr lang="en-US" dirty="0"/>
              <a:t> de la </a:t>
            </a:r>
            <a:r>
              <a:rPr lang="en-US" dirty="0" err="1"/>
              <a:t>fiecare</a:t>
            </a:r>
            <a:r>
              <a:rPr lang="en-US" dirty="0"/>
              <a:t> site </a:t>
            </a:r>
            <a:r>
              <a:rPr lang="en-US" dirty="0" err="1"/>
              <a:t>foto</a:t>
            </a:r>
            <a:r>
              <a:rPr lang="en-US" dirty="0"/>
              <a:t> la un nod de </a:t>
            </a:r>
            <a:r>
              <a:rPr lang="en-US" dirty="0" err="1"/>
              <a:t>ieșire</a:t>
            </a:r>
            <a:r>
              <a:rPr lang="ro-RO" dirty="0"/>
              <a:t>. </a:t>
            </a:r>
            <a:r>
              <a:rPr lang="en-US" dirty="0"/>
              <a:t>De </a:t>
            </a:r>
            <a:r>
              <a:rPr lang="en-US" dirty="0" err="1"/>
              <a:t>acolo</a:t>
            </a:r>
            <a:r>
              <a:rPr lang="en-US" dirty="0"/>
              <a:t>,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trimisă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unitatea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 a </a:t>
            </a:r>
            <a:r>
              <a:rPr lang="en-US" dirty="0" err="1"/>
              <a:t>camerei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digitalizați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70" y="3293759"/>
            <a:ext cx="5663762" cy="33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8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20" y="1283494"/>
            <a:ext cx="9907904" cy="2104140"/>
          </a:xfrm>
        </p:spPr>
        <p:txBody>
          <a:bodyPr/>
          <a:lstStyle/>
          <a:p>
            <a:pPr marL="0" indent="0" algn="ctr">
              <a:buNone/>
            </a:pPr>
            <a:r>
              <a:rPr lang="ro-RO" sz="1350" dirty="0"/>
              <a:t>Sunt 3 faze de proces:</a:t>
            </a:r>
          </a:p>
          <a:p>
            <a:r>
              <a:rPr lang="pt-BR" sz="1350" dirty="0"/>
              <a:t>faza de curățare</a:t>
            </a:r>
            <a:endParaRPr lang="ro-RO" sz="1350" dirty="0"/>
          </a:p>
          <a:p>
            <a:r>
              <a:rPr lang="pt-BR" sz="1350" dirty="0"/>
              <a:t>faza de expunere sau integrare</a:t>
            </a:r>
            <a:endParaRPr lang="ro-RO" sz="1350" dirty="0"/>
          </a:p>
          <a:p>
            <a:r>
              <a:rPr lang="pt-BR" sz="1350" dirty="0"/>
              <a:t>faza de citire</a:t>
            </a:r>
            <a:endParaRPr lang="ro-RO" sz="1350" dirty="0"/>
          </a:p>
          <a:p>
            <a:pPr marL="0" indent="0">
              <a:buNone/>
            </a:pPr>
            <a:r>
              <a:rPr lang="ro-RO" sz="1350" b="1" dirty="0"/>
              <a:t>CCD este un dispozitiv dinamic care mută sarcinile pe o cale predeterminată </a:t>
            </a:r>
          </a:p>
          <a:p>
            <a:pPr marL="0" indent="0">
              <a:buNone/>
            </a:pPr>
            <a:r>
              <a:rPr lang="ro-RO" sz="1350" b="1" dirty="0"/>
              <a:t>controlată de pulsuri de ceas electronic</a:t>
            </a:r>
            <a:endParaRPr lang="en-GB" sz="1350" b="1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019" y="4160439"/>
            <a:ext cx="6299832" cy="23232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 err="1"/>
              <a:t>Figura</a:t>
            </a:r>
            <a:r>
              <a:rPr lang="en-GB" sz="1350" dirty="0"/>
              <a:t> de </a:t>
            </a:r>
            <a:r>
              <a:rPr lang="en-GB" sz="1350" dirty="0" err="1"/>
              <a:t>mai</a:t>
            </a:r>
            <a:r>
              <a:rPr lang="en-GB" sz="1350" dirty="0"/>
              <a:t> </a:t>
            </a:r>
            <a:r>
              <a:rPr lang="en-GB" sz="1350" dirty="0" err="1"/>
              <a:t>jos</a:t>
            </a:r>
            <a:r>
              <a:rPr lang="en-GB" sz="1350" dirty="0"/>
              <a:t> </a:t>
            </a:r>
            <a:r>
              <a:rPr lang="en-GB" sz="1350" dirty="0" err="1"/>
              <a:t>prezintă</a:t>
            </a:r>
            <a:r>
              <a:rPr lang="en-GB" sz="1350" dirty="0"/>
              <a:t> o </a:t>
            </a:r>
            <a:r>
              <a:rPr lang="en-GB" sz="1350" dirty="0" err="1"/>
              <a:t>secțiune</a:t>
            </a:r>
            <a:r>
              <a:rPr lang="en-GB" sz="1350" dirty="0"/>
              <a:t> </a:t>
            </a:r>
            <a:r>
              <a:rPr lang="en-GB" sz="1350" dirty="0" err="1"/>
              <a:t>transversală</a:t>
            </a:r>
            <a:r>
              <a:rPr lang="en-GB" sz="1350" dirty="0"/>
              <a:t> </a:t>
            </a:r>
            <a:r>
              <a:rPr lang="en-GB" sz="1350" dirty="0" err="1"/>
              <a:t>simplificată</a:t>
            </a:r>
            <a:r>
              <a:rPr lang="en-GB" sz="1350" dirty="0"/>
              <a:t> </a:t>
            </a:r>
            <a:r>
              <a:rPr lang="en-GB" sz="1350" dirty="0" err="1"/>
              <a:t>printr</a:t>
            </a:r>
            <a:r>
              <a:rPr lang="en-GB" sz="1350" dirty="0"/>
              <a:t>-un CCD. </a:t>
            </a:r>
            <a:endParaRPr lang="ro-RO" sz="1350" dirty="0"/>
          </a:p>
          <a:p>
            <a:r>
              <a:rPr lang="ro-RO" sz="1350" dirty="0"/>
              <a:t>Vedem,că </a:t>
            </a:r>
            <a:r>
              <a:rPr lang="en-GB" sz="1350" dirty="0"/>
              <a:t>Si </a:t>
            </a:r>
            <a:r>
              <a:rPr lang="en-GB" sz="1350" dirty="0" err="1"/>
              <a:t>în</a:t>
            </a:r>
            <a:r>
              <a:rPr lang="en-GB" sz="1350" dirty="0"/>
              <a:t> sine nu </a:t>
            </a:r>
            <a:r>
              <a:rPr lang="en-GB" sz="1350" dirty="0" err="1"/>
              <a:t>este</a:t>
            </a:r>
            <a:r>
              <a:rPr lang="en-GB" sz="1350" dirty="0"/>
              <a:t> </a:t>
            </a:r>
            <a:r>
              <a:rPr lang="en-GB" sz="1350" dirty="0" err="1"/>
              <a:t>aranjat</a:t>
            </a:r>
            <a:r>
              <a:rPr lang="en-GB" sz="1350" dirty="0"/>
              <a:t> </a:t>
            </a:r>
            <a:r>
              <a:rPr lang="en-GB" sz="1350" dirty="0" err="1"/>
              <a:t>pentru</a:t>
            </a:r>
            <a:r>
              <a:rPr lang="en-GB" sz="1350" dirty="0"/>
              <a:t> a forma </a:t>
            </a:r>
            <a:r>
              <a:rPr lang="en-GB" sz="1350" dirty="0" err="1"/>
              <a:t>pixeli</a:t>
            </a:r>
            <a:r>
              <a:rPr lang="en-GB" sz="1350" dirty="0"/>
              <a:t> </a:t>
            </a:r>
            <a:r>
              <a:rPr lang="en-GB" sz="1350" dirty="0" err="1"/>
              <a:t>individuali</a:t>
            </a:r>
            <a:r>
              <a:rPr lang="en-GB" sz="1350" dirty="0"/>
              <a:t>. De </a:t>
            </a:r>
            <a:r>
              <a:rPr lang="en-GB" sz="1350" dirty="0" err="1"/>
              <a:t>fapt</a:t>
            </a:r>
            <a:r>
              <a:rPr lang="en-GB" sz="1350" dirty="0"/>
              <a:t>, </a:t>
            </a:r>
            <a:r>
              <a:rPr lang="en-GB" sz="1350" dirty="0" err="1"/>
              <a:t>pixelii</a:t>
            </a:r>
            <a:r>
              <a:rPr lang="en-GB" sz="1350" dirty="0"/>
              <a:t> </a:t>
            </a:r>
            <a:r>
              <a:rPr lang="en-GB" sz="1350" dirty="0" err="1"/>
              <a:t>sunt</a:t>
            </a:r>
            <a:r>
              <a:rPr lang="en-GB" sz="1350" dirty="0"/>
              <a:t> </a:t>
            </a:r>
            <a:r>
              <a:rPr lang="en-GB" sz="1350" dirty="0" err="1"/>
              <a:t>definiți</a:t>
            </a:r>
            <a:r>
              <a:rPr lang="en-GB" sz="1350" dirty="0"/>
              <a:t> </a:t>
            </a:r>
            <a:r>
              <a:rPr lang="en-GB" sz="1350" dirty="0" err="1"/>
              <a:t>prin</a:t>
            </a:r>
            <a:r>
              <a:rPr lang="en-GB" sz="1350" dirty="0"/>
              <a:t> </a:t>
            </a:r>
            <a:r>
              <a:rPr lang="en-GB" sz="1350" dirty="0" err="1"/>
              <a:t>poziția</a:t>
            </a:r>
            <a:r>
              <a:rPr lang="en-GB" sz="1350" dirty="0"/>
              <a:t> </a:t>
            </a:r>
            <a:r>
              <a:rPr lang="en-GB" sz="1350" dirty="0" err="1"/>
              <a:t>electrozilor</a:t>
            </a:r>
            <a:r>
              <a:rPr lang="en-GB" sz="1350" dirty="0"/>
              <a:t> </a:t>
            </a:r>
            <a:r>
              <a:rPr lang="en-GB" sz="1350" dirty="0" err="1"/>
              <a:t>deasupra</a:t>
            </a:r>
            <a:r>
              <a:rPr lang="en-GB" sz="1350" dirty="0"/>
              <a:t> CCD-</a:t>
            </a:r>
            <a:r>
              <a:rPr lang="en-GB" sz="1350" dirty="0" err="1"/>
              <a:t>ului</a:t>
            </a:r>
            <a:r>
              <a:rPr lang="en-GB" sz="1350" dirty="0"/>
              <a:t> </a:t>
            </a:r>
            <a:r>
              <a:rPr lang="en-GB" sz="1350" dirty="0" err="1"/>
              <a:t>în</a:t>
            </a:r>
            <a:r>
              <a:rPr lang="en-GB" sz="1350" dirty="0"/>
              <a:t> sine. </a:t>
            </a:r>
            <a:endParaRPr lang="ro-RO" sz="1350" dirty="0"/>
          </a:p>
          <a:p>
            <a:r>
              <a:rPr lang="en-GB" sz="1350" dirty="0" err="1"/>
              <a:t>Dacă</a:t>
            </a:r>
            <a:r>
              <a:rPr lang="en-GB" sz="1350" dirty="0"/>
              <a:t> o </a:t>
            </a:r>
            <a:r>
              <a:rPr lang="en-GB" sz="1350" dirty="0" err="1"/>
              <a:t>tensiune</a:t>
            </a:r>
            <a:r>
              <a:rPr lang="en-GB" sz="1350" dirty="0"/>
              <a:t> </a:t>
            </a:r>
            <a:r>
              <a:rPr lang="en-GB" sz="1350" dirty="0" err="1"/>
              <a:t>pozitivă</a:t>
            </a:r>
            <a:r>
              <a:rPr lang="en-GB" sz="1350" dirty="0"/>
              <a:t> </a:t>
            </a:r>
            <a:r>
              <a:rPr lang="en-GB" sz="1350" dirty="0" err="1"/>
              <a:t>este</a:t>
            </a:r>
            <a:r>
              <a:rPr lang="en-GB" sz="1350" dirty="0"/>
              <a:t> </a:t>
            </a:r>
            <a:r>
              <a:rPr lang="en-GB" sz="1350" dirty="0" err="1"/>
              <a:t>aplicată</a:t>
            </a:r>
            <a:r>
              <a:rPr lang="en-GB" sz="1350" dirty="0"/>
              <a:t> </a:t>
            </a:r>
            <a:r>
              <a:rPr lang="en-GB" sz="1350" dirty="0" err="1"/>
              <a:t>electrodului</a:t>
            </a:r>
            <a:r>
              <a:rPr lang="en-GB" sz="1350" dirty="0"/>
              <a:t>, </a:t>
            </a:r>
            <a:r>
              <a:rPr lang="en-GB" sz="1350" dirty="0" err="1"/>
              <a:t>atunci</a:t>
            </a:r>
            <a:r>
              <a:rPr lang="en-GB" sz="1350" dirty="0"/>
              <a:t> </a:t>
            </a:r>
            <a:r>
              <a:rPr lang="en-GB" sz="1350" dirty="0" err="1"/>
              <a:t>acest</a:t>
            </a:r>
            <a:r>
              <a:rPr lang="en-GB" sz="1350" dirty="0"/>
              <a:t> </a:t>
            </a:r>
            <a:r>
              <a:rPr lang="en-GB" sz="1350" dirty="0" err="1"/>
              <a:t>potențial</a:t>
            </a:r>
            <a:r>
              <a:rPr lang="en-GB" sz="1350" dirty="0"/>
              <a:t> </a:t>
            </a:r>
            <a:r>
              <a:rPr lang="en-GB" sz="1350" dirty="0" err="1"/>
              <a:t>pozitiv</a:t>
            </a:r>
            <a:r>
              <a:rPr lang="en-GB" sz="1350" dirty="0"/>
              <a:t> </a:t>
            </a:r>
            <a:r>
              <a:rPr lang="en-GB" sz="1350" dirty="0" err="1"/>
              <a:t>va</a:t>
            </a:r>
            <a:r>
              <a:rPr lang="en-GB" sz="1350" dirty="0"/>
              <a:t> </a:t>
            </a:r>
            <a:r>
              <a:rPr lang="en-GB" sz="1350" dirty="0" err="1"/>
              <a:t>atrage</a:t>
            </a:r>
            <a:r>
              <a:rPr lang="en-GB" sz="1350" dirty="0"/>
              <a:t> </a:t>
            </a:r>
            <a:r>
              <a:rPr lang="en-GB" sz="1350" dirty="0" err="1"/>
              <a:t>toți</a:t>
            </a:r>
            <a:r>
              <a:rPr lang="en-GB" sz="1350" dirty="0"/>
              <a:t> </a:t>
            </a:r>
            <a:r>
              <a:rPr lang="en-GB" sz="1350" dirty="0" err="1"/>
              <a:t>electronii</a:t>
            </a:r>
            <a:r>
              <a:rPr lang="en-GB" sz="1350" dirty="0"/>
              <a:t> </a:t>
            </a:r>
            <a:r>
              <a:rPr lang="en-GB" sz="1350" dirty="0" err="1"/>
              <a:t>încărcați</a:t>
            </a:r>
            <a:r>
              <a:rPr lang="en-GB" sz="1350" dirty="0"/>
              <a:t> </a:t>
            </a:r>
            <a:r>
              <a:rPr lang="en-GB" sz="1350" dirty="0" err="1"/>
              <a:t>negativ</a:t>
            </a:r>
            <a:r>
              <a:rPr lang="en-GB" sz="1350" dirty="0"/>
              <a:t> </a:t>
            </a:r>
            <a:r>
              <a:rPr lang="en-GB" sz="1350" dirty="0" err="1"/>
              <a:t>aproape</a:t>
            </a:r>
            <a:r>
              <a:rPr lang="en-GB" sz="1350" dirty="0"/>
              <a:t> de zona de sub </a:t>
            </a:r>
            <a:r>
              <a:rPr lang="en-GB" sz="1350" dirty="0" err="1"/>
              <a:t>electrod</a:t>
            </a:r>
            <a:r>
              <a:rPr lang="en-GB" sz="1350" dirty="0"/>
              <a:t>. </a:t>
            </a:r>
            <a:r>
              <a:rPr lang="en-GB" sz="1350" dirty="0" err="1"/>
              <a:t>În</a:t>
            </a:r>
            <a:r>
              <a:rPr lang="en-GB" sz="1350" dirty="0"/>
              <a:t> plus, </a:t>
            </a:r>
            <a:r>
              <a:rPr lang="en-GB" sz="1350" dirty="0" err="1"/>
              <a:t>orificiile</a:t>
            </a:r>
            <a:r>
              <a:rPr lang="en-GB" sz="1350" dirty="0"/>
              <a:t> </a:t>
            </a:r>
            <a:r>
              <a:rPr lang="en-GB" sz="1350" dirty="0" err="1"/>
              <a:t>încărcate</a:t>
            </a:r>
            <a:r>
              <a:rPr lang="en-GB" sz="1350" dirty="0"/>
              <a:t> </a:t>
            </a:r>
            <a:r>
              <a:rPr lang="en-GB" sz="1350" dirty="0" err="1"/>
              <a:t>pozitiv</a:t>
            </a:r>
            <a:r>
              <a:rPr lang="en-GB" sz="1350" dirty="0"/>
              <a:t> </a:t>
            </a:r>
            <a:r>
              <a:rPr lang="en-GB" sz="1350" dirty="0" err="1"/>
              <a:t>vor</a:t>
            </a:r>
            <a:r>
              <a:rPr lang="en-GB" sz="1350" dirty="0"/>
              <a:t> fi </a:t>
            </a:r>
            <a:r>
              <a:rPr lang="en-GB" sz="1350" dirty="0" err="1"/>
              <a:t>respinse</a:t>
            </a:r>
            <a:r>
              <a:rPr lang="en-GB" sz="1350" dirty="0"/>
              <a:t> din zona din </a:t>
            </a:r>
            <a:r>
              <a:rPr lang="en-GB" sz="1350" dirty="0" err="1"/>
              <a:t>jurul</a:t>
            </a:r>
            <a:r>
              <a:rPr lang="en-GB" sz="1350" dirty="0"/>
              <a:t> </a:t>
            </a:r>
            <a:r>
              <a:rPr lang="en-GB" sz="1350" dirty="0" err="1"/>
              <a:t>electrodului</a:t>
            </a:r>
            <a:r>
              <a:rPr lang="en-GB" sz="1350" dirty="0"/>
              <a:t>. </a:t>
            </a:r>
            <a:r>
              <a:rPr lang="en-GB" sz="1350" dirty="0" err="1"/>
              <a:t>În</a:t>
            </a:r>
            <a:r>
              <a:rPr lang="en-GB" sz="1350" dirty="0"/>
              <a:t> </a:t>
            </a:r>
            <a:r>
              <a:rPr lang="en-GB" sz="1350" dirty="0" err="1"/>
              <a:t>consecință</a:t>
            </a:r>
            <a:r>
              <a:rPr lang="en-GB" sz="1350" dirty="0"/>
              <a:t>, se </a:t>
            </a:r>
            <a:r>
              <a:rPr lang="en-GB" sz="1350" dirty="0" err="1"/>
              <a:t>va</a:t>
            </a:r>
            <a:r>
              <a:rPr lang="en-GB" sz="1350" dirty="0"/>
              <a:t> forma </a:t>
            </a:r>
            <a:r>
              <a:rPr lang="ro-RO" sz="1350" dirty="0"/>
              <a:t>o </a:t>
            </a:r>
            <a:r>
              <a:rPr lang="en-GB" sz="1350" dirty="0"/>
              <a:t>„</a:t>
            </a:r>
            <a:r>
              <a:rPr lang="ro-RO" sz="1350" dirty="0"/>
              <a:t>groapă </a:t>
            </a:r>
            <a:r>
              <a:rPr lang="en-GB" sz="1350" dirty="0" err="1"/>
              <a:t>potențial</a:t>
            </a:r>
            <a:r>
              <a:rPr lang="ro-RO" sz="1350" dirty="0"/>
              <a:t>ă</a:t>
            </a:r>
            <a:r>
              <a:rPr lang="en-GB" sz="1350" dirty="0"/>
              <a:t>” </a:t>
            </a:r>
            <a:r>
              <a:rPr lang="en-GB" sz="1350" dirty="0" err="1"/>
              <a:t>în</a:t>
            </a:r>
            <a:r>
              <a:rPr lang="en-GB" sz="1350" dirty="0"/>
              <a:t> care </a:t>
            </a:r>
            <a:r>
              <a:rPr lang="en-GB" sz="1350" dirty="0" err="1"/>
              <a:t>vor</a:t>
            </a:r>
            <a:r>
              <a:rPr lang="en-GB" sz="1350" dirty="0"/>
              <a:t> fi </a:t>
            </a:r>
            <a:r>
              <a:rPr lang="en-GB" sz="1350" dirty="0" err="1"/>
              <a:t>depozitați</a:t>
            </a:r>
            <a:r>
              <a:rPr lang="en-GB" sz="1350" dirty="0"/>
              <a:t> </a:t>
            </a:r>
            <a:r>
              <a:rPr lang="en-GB" sz="1350" dirty="0" err="1"/>
              <a:t>toți</a:t>
            </a:r>
            <a:r>
              <a:rPr lang="en-GB" sz="1350" dirty="0"/>
              <a:t> </a:t>
            </a:r>
            <a:r>
              <a:rPr lang="en-GB" sz="1350" dirty="0" err="1"/>
              <a:t>electronii</a:t>
            </a:r>
            <a:r>
              <a:rPr lang="en-GB" sz="1350" dirty="0"/>
              <a:t> </a:t>
            </a:r>
            <a:r>
              <a:rPr lang="en-GB" sz="1350" dirty="0" err="1"/>
              <a:t>produși</a:t>
            </a:r>
            <a:r>
              <a:rPr lang="en-GB" sz="1350" dirty="0"/>
              <a:t> de </a:t>
            </a:r>
            <a:r>
              <a:rPr lang="en-GB" sz="1350" dirty="0" err="1"/>
              <a:t>fotoni</a:t>
            </a:r>
            <a:r>
              <a:rPr lang="ro-RO" sz="1350" dirty="0"/>
              <a:t>i</a:t>
            </a:r>
            <a:r>
              <a:rPr lang="en-GB" sz="1350" dirty="0"/>
              <a:t> care </a:t>
            </a:r>
            <a:r>
              <a:rPr lang="en-GB" sz="1350" dirty="0" err="1"/>
              <a:t>intră</a:t>
            </a:r>
            <a:r>
              <a:rPr lang="en-GB" sz="135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8" y="4242394"/>
            <a:ext cx="4396219" cy="245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677" y="113211"/>
            <a:ext cx="4811267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561158"/>
            <a:ext cx="11051177" cy="4678680"/>
          </a:xfrm>
        </p:spPr>
        <p:txBody>
          <a:bodyPr>
            <a:noAutofit/>
          </a:bodyPr>
          <a:lstStyle/>
          <a:p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groapa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atrage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groapa de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stocată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un pixel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capacitate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gropii potențiale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împiedicată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obturator ca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imagine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deschiderea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obturatorului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integrându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-se”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groapa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închiderea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obturatorului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depășește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CCD real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aranjate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orizontal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vertical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o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înălțime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1024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lățime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1024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separarea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CCD-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astronomice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10-20 pm.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CCD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1024x1024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zona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x 10mm.</a:t>
            </a:r>
          </a:p>
          <a:p>
            <a:endParaRPr lang="en-GB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84" y="4151211"/>
            <a:ext cx="2841144" cy="258441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C2A74FB-587B-A290-A14F-36EC00455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53" y="4372676"/>
            <a:ext cx="6627334" cy="2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2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316726"/>
            <a:ext cx="10054046" cy="612371"/>
          </a:xfrm>
        </p:spPr>
        <p:txBody>
          <a:bodyPr>
            <a:normAutofit fontScale="90000"/>
          </a:bodyPr>
          <a:lstStyle/>
          <a:p>
            <a:r>
              <a:rPr lang="ro-RO" dirty="0"/>
              <a:t>Cum este decretat / lucrează un CCD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39" y="1654630"/>
            <a:ext cx="7290559" cy="4325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687" y="1337691"/>
            <a:ext cx="3875313" cy="242111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463" y="4056436"/>
            <a:ext cx="4293325" cy="2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6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235131"/>
            <a:ext cx="10981507" cy="6548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Secțiunea</a:t>
            </a:r>
            <a:r>
              <a:rPr lang="en-GB" dirty="0"/>
              <a:t> </a:t>
            </a:r>
            <a:r>
              <a:rPr lang="en-GB" dirty="0" err="1"/>
              <a:t>superioară</a:t>
            </a:r>
            <a:r>
              <a:rPr lang="en-GB" dirty="0"/>
              <a:t> </a:t>
            </a:r>
            <a:r>
              <a:rPr lang="en-GB" dirty="0" err="1"/>
              <a:t>arată</a:t>
            </a:r>
            <a:r>
              <a:rPr lang="en-GB" dirty="0"/>
              <a:t> </a:t>
            </a:r>
            <a:r>
              <a:rPr lang="ro-RO" dirty="0"/>
              <a:t>sarcinile </a:t>
            </a:r>
            <a:r>
              <a:rPr lang="en-GB" dirty="0" err="1"/>
              <a:t>colectat</a:t>
            </a:r>
            <a:r>
              <a:rPr lang="ro-RO" dirty="0"/>
              <a:t>e</a:t>
            </a:r>
            <a:r>
              <a:rPr lang="en-GB" dirty="0"/>
              <a:t> sub </a:t>
            </a:r>
            <a:r>
              <a:rPr lang="en-GB" dirty="0" err="1"/>
              <a:t>unul</a:t>
            </a:r>
            <a:r>
              <a:rPr lang="en-GB" dirty="0"/>
              <a:t> </a:t>
            </a:r>
            <a:r>
              <a:rPr lang="en-GB" dirty="0" err="1"/>
              <a:t>dintre</a:t>
            </a:r>
            <a:r>
              <a:rPr lang="en-GB" dirty="0"/>
              <a:t> </a:t>
            </a:r>
            <a:r>
              <a:rPr lang="en-GB" dirty="0" err="1"/>
              <a:t>electrozi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transfera</a:t>
            </a:r>
            <a:r>
              <a:rPr lang="en-GB" dirty="0"/>
              <a:t> </a:t>
            </a:r>
            <a:r>
              <a:rPr lang="ro-RO" dirty="0"/>
              <a:t>sarcina</a:t>
            </a:r>
            <a:r>
              <a:rPr lang="en-GB" dirty="0"/>
              <a:t> din CCD, se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crea</a:t>
            </a:r>
            <a:r>
              <a:rPr lang="en-GB" dirty="0"/>
              <a:t> un </a:t>
            </a:r>
            <a:r>
              <a:rPr lang="en-GB" dirty="0" err="1"/>
              <a:t>nou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ro-RO" dirty="0"/>
              <a:t>groapă de</a:t>
            </a:r>
            <a:r>
              <a:rPr lang="en-GB" dirty="0"/>
              <a:t> </a:t>
            </a:r>
            <a:r>
              <a:rPr lang="en-GB" dirty="0" err="1" smtClean="0"/>
              <a:t>ținând</a:t>
            </a:r>
            <a:r>
              <a:rPr lang="en-GB" dirty="0" smtClean="0"/>
              <a:t> </a:t>
            </a:r>
            <a:r>
              <a:rPr lang="en-GB" dirty="0"/>
              <a:t>IØ3 </a:t>
            </a:r>
            <a:r>
              <a:rPr lang="en-GB" dirty="0" err="1"/>
              <a:t>ridicat</a:t>
            </a:r>
            <a:r>
              <a:rPr lang="en-GB" dirty="0"/>
              <a:t>, </a:t>
            </a:r>
            <a:r>
              <a:rPr lang="ro-RO" dirty="0"/>
              <a:t>sarcina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împărțită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între</a:t>
            </a:r>
            <a:r>
              <a:rPr lang="en-GB" dirty="0"/>
              <a:t> IØ2 </a:t>
            </a:r>
            <a:r>
              <a:rPr lang="en-GB" dirty="0" err="1"/>
              <a:t>și</a:t>
            </a:r>
            <a:r>
              <a:rPr lang="en-GB" dirty="0"/>
              <a:t> IØ3 (</a:t>
            </a:r>
            <a:r>
              <a:rPr lang="en-GB" dirty="0" err="1"/>
              <a:t>secțiunea</a:t>
            </a:r>
            <a:r>
              <a:rPr lang="en-GB" dirty="0"/>
              <a:t> 2). • </a:t>
            </a:r>
            <a:r>
              <a:rPr lang="ro-RO" dirty="0"/>
              <a:t>potențial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GB" dirty="0" err="1"/>
              <a:t>Dacă</a:t>
            </a:r>
            <a:r>
              <a:rPr lang="en-GB" dirty="0"/>
              <a:t> IØ2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redus</a:t>
            </a:r>
            <a:r>
              <a:rPr lang="en-GB" dirty="0"/>
              <a:t>, </a:t>
            </a:r>
            <a:r>
              <a:rPr lang="ro-RO" dirty="0"/>
              <a:t>sarcina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complet</a:t>
            </a:r>
            <a:r>
              <a:rPr lang="en-GB" dirty="0"/>
              <a:t> </a:t>
            </a:r>
            <a:r>
              <a:rPr lang="en-GB" dirty="0" err="1"/>
              <a:t>transferată</a:t>
            </a:r>
            <a:r>
              <a:rPr lang="en-GB" dirty="0"/>
              <a:t> sub </a:t>
            </a:r>
            <a:r>
              <a:rPr lang="en-GB" dirty="0" err="1"/>
              <a:t>electrodul</a:t>
            </a:r>
            <a:r>
              <a:rPr lang="en-GB" dirty="0"/>
              <a:t> IØ3 (</a:t>
            </a:r>
            <a:r>
              <a:rPr lang="en-GB" dirty="0" err="1"/>
              <a:t>secțiunea</a:t>
            </a:r>
            <a:r>
              <a:rPr lang="en-GB" dirty="0"/>
              <a:t> 3).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GB" dirty="0" err="1"/>
              <a:t>Pentru</a:t>
            </a:r>
            <a:r>
              <a:rPr lang="en-GB" dirty="0"/>
              <a:t> a continua </a:t>
            </a:r>
            <a:r>
              <a:rPr lang="en-GB" dirty="0" err="1"/>
              <a:t>descărcarea</a:t>
            </a:r>
            <a:r>
              <a:rPr lang="en-GB" dirty="0"/>
              <a:t> CCD, </a:t>
            </a:r>
            <a:r>
              <a:rPr lang="en-GB" dirty="0" err="1"/>
              <a:t>luând</a:t>
            </a:r>
            <a:r>
              <a:rPr lang="en-GB" dirty="0"/>
              <a:t> IØ1 </a:t>
            </a:r>
            <a:r>
              <a:rPr lang="ro-RO" dirty="0"/>
              <a:t>mare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</a:t>
            </a:r>
            <a:r>
              <a:rPr lang="en-GB" dirty="0" err="1"/>
              <a:t>luând</a:t>
            </a:r>
            <a:r>
              <a:rPr lang="en-GB" dirty="0"/>
              <a:t> IØ3 </a:t>
            </a:r>
            <a:r>
              <a:rPr lang="en-GB" dirty="0" err="1"/>
              <a:t>scăzut</a:t>
            </a:r>
            <a:r>
              <a:rPr lang="en-GB" dirty="0"/>
              <a:t>, se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asigura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</a:t>
            </a:r>
            <a:r>
              <a:rPr lang="en-GB" dirty="0" err="1"/>
              <a:t>norul</a:t>
            </a:r>
            <a:r>
              <a:rPr lang="en-GB" dirty="0"/>
              <a:t> de </a:t>
            </a:r>
            <a:r>
              <a:rPr lang="ro-RO" dirty="0"/>
              <a:t>sarcini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trece</a:t>
            </a:r>
            <a:r>
              <a:rPr lang="en-GB" dirty="0"/>
              <a:t> </a:t>
            </a:r>
            <a:r>
              <a:rPr lang="ro-RO" dirty="0"/>
              <a:t>pe</a:t>
            </a:r>
            <a:r>
              <a:rPr lang="en-GB" dirty="0"/>
              <a:t> sub </a:t>
            </a:r>
            <a:r>
              <a:rPr lang="en-GB" dirty="0" err="1"/>
              <a:t>electrozii</a:t>
            </a:r>
            <a:r>
              <a:rPr lang="en-GB" dirty="0"/>
              <a:t> IØ1. </a:t>
            </a:r>
            <a:endParaRPr lang="ro-RO" dirty="0"/>
          </a:p>
          <a:p>
            <a:pPr marL="0" indent="0">
              <a:buNone/>
            </a:pP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măsură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continuat</a:t>
            </a:r>
            <a:r>
              <a:rPr lang="en-GB" dirty="0"/>
              <a:t>, </a:t>
            </a:r>
            <a:r>
              <a:rPr lang="en-GB" dirty="0" err="1"/>
              <a:t>norul</a:t>
            </a:r>
            <a:r>
              <a:rPr lang="en-GB" dirty="0"/>
              <a:t> de </a:t>
            </a:r>
            <a:r>
              <a:rPr lang="ro-RO" dirty="0"/>
              <a:t>sarcini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progresa</a:t>
            </a:r>
            <a:r>
              <a:rPr lang="en-GB" dirty="0"/>
              <a:t> fie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coloană</a:t>
            </a:r>
            <a:r>
              <a:rPr lang="en-GB" dirty="0"/>
              <a:t>, fie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lungul</a:t>
            </a:r>
            <a:r>
              <a:rPr lang="en-GB" dirty="0"/>
              <a:t> </a:t>
            </a:r>
            <a:r>
              <a:rPr lang="en-GB" dirty="0" err="1"/>
              <a:t>rândului</a:t>
            </a:r>
            <a:r>
              <a:rPr lang="en-GB" dirty="0"/>
              <a:t>,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orientarea</a:t>
            </a:r>
            <a:r>
              <a:rPr lang="en-GB" dirty="0"/>
              <a:t> </a:t>
            </a:r>
            <a:r>
              <a:rPr lang="en-GB" dirty="0" err="1"/>
              <a:t>electrozilor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49" y="472551"/>
            <a:ext cx="7231072" cy="128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48" y="2403565"/>
            <a:ext cx="7336099" cy="114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604" y="4197532"/>
            <a:ext cx="7228009" cy="12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1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923" y="224446"/>
            <a:ext cx="7839482" cy="566651"/>
          </a:xfrm>
        </p:spPr>
        <p:txBody>
          <a:bodyPr>
            <a:normAutofit fontScale="90000"/>
          </a:bodyPr>
          <a:lstStyle/>
          <a:p>
            <a:r>
              <a:rPr lang="ro-RO" dirty="0"/>
              <a:t>Scanarea imaginilor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710692"/>
            <a:ext cx="9332323" cy="2695193"/>
          </a:xfrm>
        </p:spPr>
        <p:txBody>
          <a:bodyPr/>
          <a:lstStyle/>
          <a:p>
            <a:r>
              <a:rPr lang="en-GB" dirty="0"/>
              <a:t>CCD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folosit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colecta</a:t>
            </a:r>
            <a:r>
              <a:rPr lang="en-GB" dirty="0"/>
              <a:t> o imagine </a:t>
            </a:r>
            <a:r>
              <a:rPr lang="en-GB" dirty="0" err="1"/>
              <a:t>într-unul</a:t>
            </a:r>
            <a:r>
              <a:rPr lang="en-GB" dirty="0"/>
              <a:t> din </a:t>
            </a:r>
            <a:r>
              <a:rPr lang="en-GB" dirty="0" err="1"/>
              <a:t>trei</a:t>
            </a:r>
            <a:r>
              <a:rPr lang="en-GB" dirty="0"/>
              <a:t> </a:t>
            </a:r>
            <a:r>
              <a:rPr lang="en-GB" dirty="0" err="1"/>
              <a:t>moduri</a:t>
            </a:r>
            <a:endParaRPr lang="ro-RO" dirty="0"/>
          </a:p>
          <a:p>
            <a:r>
              <a:rPr lang="en-GB" dirty="0"/>
              <a:t>fie un pixel la un moment, </a:t>
            </a:r>
            <a:endParaRPr lang="ro-RO" dirty="0"/>
          </a:p>
          <a:p>
            <a:r>
              <a:rPr lang="en-GB" dirty="0"/>
              <a:t>un </a:t>
            </a:r>
            <a:r>
              <a:rPr lang="en-GB" dirty="0" err="1"/>
              <a:t>rând</a:t>
            </a:r>
            <a:r>
              <a:rPr lang="en-GB" dirty="0"/>
              <a:t> la un moment </a:t>
            </a:r>
            <a:r>
              <a:rPr lang="en-GB" dirty="0" err="1"/>
              <a:t>dat</a:t>
            </a:r>
            <a:r>
              <a:rPr lang="en-GB" dirty="0"/>
              <a:t>, </a:t>
            </a:r>
            <a:endParaRPr lang="ro-RO" dirty="0"/>
          </a:p>
          <a:p>
            <a:r>
              <a:rPr lang="en-GB" dirty="0" err="1"/>
              <a:t>sau</a:t>
            </a:r>
            <a:r>
              <a:rPr lang="en-GB" dirty="0"/>
              <a:t> ca o </a:t>
            </a:r>
            <a:r>
              <a:rPr lang="en-GB" dirty="0" err="1"/>
              <a:t>întreagă</a:t>
            </a:r>
            <a:r>
              <a:rPr lang="en-GB" dirty="0"/>
              <a:t> </a:t>
            </a:r>
            <a:r>
              <a:rPr lang="en-GB" dirty="0" err="1"/>
              <a:t>zonă</a:t>
            </a:r>
            <a:r>
              <a:rPr lang="en-GB" dirty="0"/>
              <a:t> </a:t>
            </a:r>
            <a:r>
              <a:rPr lang="en-GB" dirty="0" err="1"/>
              <a:t>simultan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17" y="3122567"/>
            <a:ext cx="6039883" cy="36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1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793" y="255765"/>
            <a:ext cx="7633742" cy="385565"/>
          </a:xfrm>
        </p:spPr>
        <p:txBody>
          <a:bodyPr>
            <a:normAutofit fontScale="90000"/>
          </a:bodyPr>
          <a:lstStyle/>
          <a:p>
            <a:r>
              <a:rPr lang="ro-RO" sz="2400" dirty="0"/>
              <a:t>Parametrii CCD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010194"/>
            <a:ext cx="11660778" cy="569540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cuantică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 este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simțit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placa de Si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QE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QE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pot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QE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cuantică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lungimii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nm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1050 nm cu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nm.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backthinning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Ultravioletul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raze X.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3. </a:t>
            </a:r>
            <a:r>
              <a:rPr lang="en-GB" b="1" dirty="0" err="1"/>
              <a:t>Intervalul</a:t>
            </a:r>
            <a:r>
              <a:rPr lang="en-GB" b="1" dirty="0"/>
              <a:t> </a:t>
            </a:r>
            <a:r>
              <a:rPr lang="en-GB" b="1" dirty="0" err="1"/>
              <a:t>dinamic</a:t>
            </a:r>
            <a:r>
              <a:rPr lang="en-GB" b="1" dirty="0"/>
              <a:t> </a:t>
            </a:r>
            <a:endParaRPr lang="ro-RO" b="1" dirty="0"/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Diferența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strălucită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interval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discutat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01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312" y="360269"/>
            <a:ext cx="2649174" cy="612371"/>
          </a:xfrm>
        </p:spPr>
        <p:txBody>
          <a:bodyPr>
            <a:normAutofit/>
          </a:bodyPr>
          <a:lstStyle/>
          <a:p>
            <a:r>
              <a:rPr lang="ro-RO" sz="2400" dirty="0"/>
              <a:t>Parametrii </a:t>
            </a:r>
            <a:r>
              <a:rPr lang="ro-RO" sz="2400" dirty="0" err="1"/>
              <a:t>ccd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629112"/>
            <a:ext cx="11234057" cy="4649768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Linearitatea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detector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excepția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logaritmic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considerație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detector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QE.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evident,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prelucrare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imagine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intensitatea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adevărată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diferitelor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imagine.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60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21"/>
            <a:ext cx="7978358" cy="76940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Conductivitatea și efectul Hall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48" y="698223"/>
            <a:ext cx="6123676" cy="41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3526"/>
            <a:ext cx="5930537" cy="30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9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210" y="229641"/>
            <a:ext cx="3735335" cy="520035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Parametrii CCD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818607"/>
            <a:ext cx="11190513" cy="54602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Zgomotul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T=300 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mii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consecință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masiv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răcire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mii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-40</a:t>
            </a:r>
            <a:r>
              <a:rPr lang="ro-RO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răcirea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-70</a:t>
            </a:r>
            <a:r>
              <a:rPr lang="ro-RO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substanțial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un electron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modalitate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ușoară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produce un CCD Multi-Pinned-Face (MPP).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T=200 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Zgomotul de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Zgomotul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la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4µV /electron).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Mărimea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mare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dedicată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raze X, cum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misiunea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XMM-Newton.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2-3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rms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rădăcină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pătrată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sunt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revendicat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recent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1 electron rms.</a:t>
            </a:r>
          </a:p>
          <a:p>
            <a:pPr marL="0" indent="0" algn="just"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imagistica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astronomică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electronica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GB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6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389" y="275740"/>
            <a:ext cx="3395764" cy="578784"/>
          </a:xfrm>
        </p:spPr>
        <p:txBody>
          <a:bodyPr>
            <a:normAutofit/>
          </a:bodyPr>
          <a:lstStyle/>
          <a:p>
            <a:r>
              <a:rPr lang="ro-RO" sz="2400" dirty="0"/>
              <a:t>Parametrii </a:t>
            </a:r>
            <a:r>
              <a:rPr lang="ro-RO" sz="2400" dirty="0" err="1"/>
              <a:t>ccd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34" y="1010193"/>
            <a:ext cx="11112137" cy="5582195"/>
          </a:xfrm>
        </p:spPr>
        <p:txBody>
          <a:bodyPr>
            <a:normAutofit/>
          </a:bodyPr>
          <a:lstStyle/>
          <a:p>
            <a:pPr algn="just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Puterea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CCD-urile consumă foarte puțină energie. În timpul integrării, doar un curent foarte mic curge și CCD consumă cca 50 mW . În timp ce CCD este dezactivat poate fi consumată mai multă energie, dar aceasta este de obicei doar cca wați. 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Desigur, electronica necesară pentru funcționarea CCD și procesarea imaginilor poate consuma mult mai multă energie.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Rezol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uția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spațială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fine ale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imagine.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Rezol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uția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intensității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Rezol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uția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eșantionare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abilitatea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cinetice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semnal-zgomot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vizibilitatea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fundalul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452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708" y="1113560"/>
            <a:ext cx="5385842" cy="703811"/>
          </a:xfrm>
        </p:spPr>
        <p:txBody>
          <a:bodyPr>
            <a:normAutofit/>
          </a:bodyPr>
          <a:lstStyle/>
          <a:p>
            <a:r>
              <a:rPr lang="ro-RO" sz="2400" dirty="0"/>
              <a:t>Avantaje &amp; Dezavantaje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68" y="4611155"/>
            <a:ext cx="6132058" cy="2039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b="1" dirty="0"/>
              <a:t>        </a:t>
            </a:r>
            <a:r>
              <a:rPr lang="en-GB" b="1" dirty="0" err="1"/>
              <a:t>Dezavantaje</a:t>
            </a:r>
            <a:r>
              <a:rPr lang="en-GB" b="1" dirty="0"/>
              <a:t> </a:t>
            </a:r>
            <a:endParaRPr lang="ro-RO" b="1" dirty="0"/>
          </a:p>
          <a:p>
            <a:r>
              <a:rPr lang="en-GB" dirty="0" err="1"/>
              <a:t>Demagnificarea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o </a:t>
            </a:r>
            <a:r>
              <a:rPr lang="en-GB" dirty="0" err="1"/>
              <a:t>problemă</a:t>
            </a:r>
            <a:r>
              <a:rPr lang="en-GB" dirty="0"/>
              <a:t> </a:t>
            </a:r>
            <a:r>
              <a:rPr lang="en-GB" dirty="0" err="1"/>
              <a:t>majoră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 err="1"/>
              <a:t>Variază</a:t>
            </a:r>
            <a:r>
              <a:rPr lang="en-GB" dirty="0"/>
              <a:t> cu </a:t>
            </a:r>
            <a:r>
              <a:rPr lang="en-GB" dirty="0" err="1"/>
              <a:t>aplicația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scump</a:t>
            </a:r>
            <a:r>
              <a:rPr lang="en-GB" dirty="0"/>
              <a:t> </a:t>
            </a:r>
            <a:r>
              <a:rPr lang="ro-RO" dirty="0"/>
              <a:t>(cele pentru cercetare - zeci de mii USD</a:t>
            </a:r>
            <a:r>
              <a:rPr lang="ro-RO" sz="1650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0594" y="2327613"/>
            <a:ext cx="5425440" cy="21058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b="1" dirty="0"/>
              <a:t>              </a:t>
            </a:r>
            <a:r>
              <a:rPr lang="en-GB" b="1" dirty="0"/>
              <a:t>Avantaje </a:t>
            </a:r>
            <a:endParaRPr lang="ro-RO" b="1" dirty="0"/>
          </a:p>
          <a:p>
            <a:r>
              <a:rPr lang="en-GB" dirty="0" err="1"/>
              <a:t>Relativ</a:t>
            </a:r>
            <a:r>
              <a:rPr lang="en-GB" dirty="0"/>
              <a:t> </a:t>
            </a:r>
            <a:r>
              <a:rPr lang="en-GB" dirty="0" err="1"/>
              <a:t>simplu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/>
              <a:t>Mai </a:t>
            </a:r>
            <a:r>
              <a:rPr lang="en-GB" dirty="0" err="1"/>
              <a:t>sensibil</a:t>
            </a:r>
            <a:r>
              <a:rPr lang="en-GB" dirty="0"/>
              <a:t> </a:t>
            </a:r>
            <a:r>
              <a:rPr lang="en-GB" dirty="0" err="1"/>
              <a:t>decât</a:t>
            </a:r>
            <a:r>
              <a:rPr lang="en-GB" dirty="0"/>
              <a:t> </a:t>
            </a:r>
            <a:r>
              <a:rPr lang="en-GB" dirty="0" err="1"/>
              <a:t>filmul</a:t>
            </a:r>
            <a:r>
              <a:rPr lang="en-GB" dirty="0"/>
              <a:t> </a:t>
            </a:r>
            <a:r>
              <a:rPr lang="en-GB" dirty="0" err="1"/>
              <a:t>fotografic</a:t>
            </a:r>
            <a:endParaRPr lang="ro-RO" dirty="0"/>
          </a:p>
          <a:p>
            <a:r>
              <a:rPr lang="en-GB" dirty="0"/>
              <a:t>Mai </a:t>
            </a:r>
            <a:r>
              <a:rPr lang="en-GB" dirty="0" err="1"/>
              <a:t>ieftin</a:t>
            </a:r>
            <a:r>
              <a:rPr lang="en-GB" dirty="0"/>
              <a:t> de </a:t>
            </a:r>
            <a:r>
              <a:rPr lang="en-GB" dirty="0" err="1"/>
              <a:t>înlocuit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caz</a:t>
            </a:r>
            <a:r>
              <a:rPr lang="en-GB" dirty="0"/>
              <a:t> de </a:t>
            </a:r>
            <a:r>
              <a:rPr lang="en-GB" dirty="0" err="1"/>
              <a:t>defecțiune</a:t>
            </a: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0320608A-BBD5-487B-74AA-303C445C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052" y="1633080"/>
            <a:ext cx="4848061" cy="39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66621"/>
            <a:ext cx="8638903" cy="76940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efectul Hall ȘI MAGNETOREZISTENȚA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19" y="783001"/>
            <a:ext cx="8855130" cy="59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778" y="151939"/>
            <a:ext cx="8646851" cy="63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4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 smtClean="0"/>
              <a:t>Potentialul</a:t>
            </a:r>
            <a:r>
              <a:rPr lang="ro-RO" dirty="0" smtClean="0"/>
              <a:t> HALL</a:t>
            </a:r>
          </a:p>
          <a:p>
            <a:endParaRPr lang="ro-RO" dirty="0"/>
          </a:p>
          <a:p>
            <a:r>
              <a:rPr lang="ro-RO" dirty="0" smtClean="0"/>
              <a:t>În metale</a:t>
            </a:r>
          </a:p>
          <a:p>
            <a:endParaRPr lang="ro-RO" dirty="0"/>
          </a:p>
          <a:p>
            <a:endParaRPr lang="ro-RO" dirty="0" smtClean="0"/>
          </a:p>
          <a:p>
            <a:r>
              <a:rPr lang="ro-RO" dirty="0" smtClean="0"/>
              <a:t>In semiconductoare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634" y="2121408"/>
            <a:ext cx="2305050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15" y="2678112"/>
            <a:ext cx="2028825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820" y="4387056"/>
            <a:ext cx="46386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0"/>
            <a:ext cx="10058400" cy="7223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Anomalous Hall </a:t>
            </a:r>
            <a:r>
              <a:rPr lang="en-US" b="1" dirty="0" smtClean="0"/>
              <a:t>effect</a:t>
            </a:r>
            <a:r>
              <a:rPr lang="ro-RO" b="1" dirty="0" smtClean="0"/>
              <a:t> (AHE)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2376"/>
            <a:ext cx="11375136" cy="6135624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Hall standard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proporțional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câmpul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magnetic B,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forța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Lorentz care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acționează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purtătorilor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lângă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Hall standard,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componentă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suplimentară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Hall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detectată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Edwin H. Hall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feromagnetice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componentă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proporțională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magnetizarea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cuplarea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spin-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sporit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Hall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anomal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(AHE)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identificării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semiconductori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semimagnetici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privește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rezistivitatea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Hall,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Hall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exprimat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=RHB+RSM</a:t>
            </a:r>
            <a:endParaRPr lang="ro-RO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semiconductor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feromagnetic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adesea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instrument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convenabil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fenomenelor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magnetice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tranziție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fază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histerezis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etc.,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măsurare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magnetizării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dificilă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200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spin Hall effect in comparison with the Hall effect and the anomalous Hall effect. Here jc denotes the charge current, and M the magnetization.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93" y="347472"/>
            <a:ext cx="8333576" cy="55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44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349</TotalTime>
  <Words>3033</Words>
  <Application>Microsoft Office PowerPoint</Application>
  <PresentationFormat>Widescreen</PresentationFormat>
  <Paragraphs>179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Wood Type</vt:lpstr>
      <vt:lpstr>PowerPoint Presentation</vt:lpstr>
      <vt:lpstr>Efectul Hall și aplicații</vt:lpstr>
      <vt:lpstr>Conductivitatea și efectul Hall</vt:lpstr>
      <vt:lpstr>Conductivitatea și efectul Hall</vt:lpstr>
      <vt:lpstr>efectul Hall ȘI MAGNETOREZISTENȚA</vt:lpstr>
      <vt:lpstr>PowerPoint Presentation</vt:lpstr>
      <vt:lpstr>PowerPoint Presentation</vt:lpstr>
      <vt:lpstr>Anomalous Hall effect (AHE)</vt:lpstr>
      <vt:lpstr>PowerPoint Presentation</vt:lpstr>
      <vt:lpstr>Spin Hall effect</vt:lpstr>
      <vt:lpstr>PowerPoint Presentation</vt:lpstr>
      <vt:lpstr>PowerPoint Presentation</vt:lpstr>
      <vt:lpstr>PowerPoint Presentation</vt:lpstr>
      <vt:lpstr>Quantum Hall effect</vt:lpstr>
      <vt:lpstr>Photonic quantum hall effect</vt:lpstr>
      <vt:lpstr>Aplicații</vt:lpstr>
      <vt:lpstr>PowerPoint Presentation</vt:lpstr>
      <vt:lpstr>Types of Hall Effect Sensors</vt:lpstr>
      <vt:lpstr>PowerPoint Presentation</vt:lpstr>
      <vt:lpstr>PowerPoint Presentation</vt:lpstr>
      <vt:lpstr>Hall Effect Zero Speed Sensors</vt:lpstr>
      <vt:lpstr>Hall Effect Quadrature Sensors</vt:lpstr>
      <vt:lpstr>Hall Effect Speed and Direction Sensors</vt:lpstr>
      <vt:lpstr>Hall Effect Displacement Sensor with Linear 0-5 VDC Sensors</vt:lpstr>
      <vt:lpstr>Digital proximity sensor with Sinking “NPN” or Sourcing “PNP” output (HP)</vt:lpstr>
      <vt:lpstr>Hall effect measurement system</vt:lpstr>
      <vt:lpstr>în medicină</vt:lpstr>
      <vt:lpstr>Utilitatea magnetometrelor</vt:lpstr>
      <vt:lpstr>Dispozitive cu cuplaj de sarcină</vt:lpstr>
      <vt:lpstr>CCD</vt:lpstr>
      <vt:lpstr>Dispozitive cu cuplaj de sarcina</vt:lpstr>
      <vt:lpstr>PowerPoint Presentation</vt:lpstr>
      <vt:lpstr>PowerPoint Presentation</vt:lpstr>
      <vt:lpstr>PowerPoint Presentation</vt:lpstr>
      <vt:lpstr>Cum este decretat / lucrează un CCD</vt:lpstr>
      <vt:lpstr>PowerPoint Presentation</vt:lpstr>
      <vt:lpstr>Scanarea imaginilor</vt:lpstr>
      <vt:lpstr>Parametrii CCD</vt:lpstr>
      <vt:lpstr>Parametrii ccd</vt:lpstr>
      <vt:lpstr>Parametrii CCD</vt:lpstr>
      <vt:lpstr>Parametrii ccd</vt:lpstr>
      <vt:lpstr>Avantaje &amp; Dezavantaje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User</cp:lastModifiedBy>
  <cp:revision>36</cp:revision>
  <dcterms:created xsi:type="dcterms:W3CDTF">2020-03-09T18:14:26Z</dcterms:created>
  <dcterms:modified xsi:type="dcterms:W3CDTF">2024-09-21T18:12:06Z</dcterms:modified>
</cp:coreProperties>
</file>