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sldIdLst>
    <p:sldId id="256" r:id="rId5"/>
    <p:sldId id="280" r:id="rId6"/>
    <p:sldId id="279" r:id="rId7"/>
    <p:sldId id="278" r:id="rId8"/>
    <p:sldId id="277" r:id="rId9"/>
    <p:sldId id="276" r:id="rId10"/>
    <p:sldId id="275" r:id="rId11"/>
    <p:sldId id="283" r:id="rId12"/>
    <p:sldId id="282" r:id="rId13"/>
    <p:sldId id="281" r:id="rId14"/>
    <p:sldId id="285" r:id="rId15"/>
    <p:sldId id="27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87" autoAdjust="0"/>
  </p:normalViewPr>
  <p:slideViewPr>
    <p:cSldViewPr snapToGrid="0">
      <p:cViewPr varScale="1">
        <p:scale>
          <a:sx n="92" d="100"/>
          <a:sy n="92" d="100"/>
        </p:scale>
        <p:origin x="6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97073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18662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267413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336122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167933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281995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503273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478658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33718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150581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2696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E01757-E667-4613-BE4B-3E73638EF006}"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174955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E01757-E667-4613-BE4B-3E73638EF006}"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224696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2502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695199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E01757-E667-4613-BE4B-3E73638EF006}" type="datetimeFigureOut">
              <a:rPr lang="en-US" smtClean="0"/>
              <a:t>11/28/2025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338090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E01757-E667-4613-BE4B-3E73638EF006}"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5DF09-7617-4F07-81D5-1F0152CAB3C7}" type="slidenum">
              <a:rPr lang="en-US" smtClean="0"/>
              <a:t>‹#›</a:t>
            </a:fld>
            <a:endParaRPr lang="en-US"/>
          </a:p>
        </p:txBody>
      </p:sp>
    </p:spTree>
    <p:extLst>
      <p:ext uri="{BB962C8B-B14F-4D97-AF65-F5344CB8AC3E}">
        <p14:creationId xmlns:p14="http://schemas.microsoft.com/office/powerpoint/2010/main" val="417013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E01757-E667-4613-BE4B-3E73638EF006}" type="datetimeFigureOut">
              <a:rPr lang="en-US" smtClean="0"/>
              <a:t>11/28/2025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AA5DF09-7617-4F07-81D5-1F0152CAB3C7}" type="slidenum">
              <a:rPr lang="en-US" smtClean="0"/>
              <a:t>‹#›</a:t>
            </a:fld>
            <a:endParaRPr lang="en-US"/>
          </a:p>
        </p:txBody>
      </p:sp>
    </p:spTree>
    <p:extLst>
      <p:ext uri="{BB962C8B-B14F-4D97-AF65-F5344CB8AC3E}">
        <p14:creationId xmlns:p14="http://schemas.microsoft.com/office/powerpoint/2010/main" val="393391312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4813" y="929390"/>
            <a:ext cx="11648106" cy="899410"/>
          </a:xfrm>
        </p:spPr>
        <p:txBody>
          <a:bodyPr/>
          <a:lstStyle/>
          <a:p>
            <a:pPr algn="ct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br>
              <a:rPr lang="ru-RU" sz="3600" dirty="0">
                <a:latin typeface="Times New Roman" panose="02020603050405020304" pitchFamily="18" charset="0"/>
                <a:cs typeface="Times New Roman" panose="02020603050405020304" pitchFamily="18" charset="0"/>
              </a:rPr>
            </a:br>
            <a:r>
              <a:rPr lang="ro-RO" sz="3600" dirty="0">
                <a:latin typeface="Times New Roman" panose="02020603050405020304" pitchFamily="18" charset="0"/>
                <a:cs typeface="Times New Roman" panose="02020603050405020304" pitchFamily="18" charset="0"/>
              </a:rPr>
              <a:t>Tema: </a:t>
            </a:r>
            <a:r>
              <a:rPr lang="ro-RO" sz="3600" b="1" dirty="0">
                <a:latin typeface="Times New Roman" panose="02020603050405020304" pitchFamily="18" charset="0"/>
                <a:cs typeface="Times New Roman" panose="02020603050405020304" pitchFamily="18" charset="0"/>
              </a:rPr>
              <a:t>Protecţia de </a:t>
            </a:r>
            <a:r>
              <a:rPr lang="ro-RO" sz="3600" b="1">
                <a:latin typeface="Times New Roman" panose="02020603050405020304" pitchFamily="18" charset="0"/>
                <a:cs typeface="Times New Roman" panose="02020603050405020304" pitchFamily="18" charset="0"/>
              </a:rPr>
              <a:t>electricitatea statică</a:t>
            </a:r>
            <a:br>
              <a:rPr lang="ro-RO"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17715" y="1439056"/>
            <a:ext cx="11778342" cy="4678716"/>
          </a:xfrm>
        </p:spPr>
        <p:txBody>
          <a:bodyPr>
            <a:noAutofit/>
          </a:bodyPr>
          <a:lstStyle/>
          <a:p>
            <a:pPr algn="just"/>
            <a:r>
              <a:rPr lang="ro-RO" sz="3200" b="1" dirty="0">
                <a:solidFill>
                  <a:schemeClr val="tx1"/>
                </a:solidFill>
                <a:latin typeface="Times New Roman" panose="02020603050405020304" pitchFamily="18" charset="0"/>
                <a:cs typeface="Times New Roman" panose="02020603050405020304" pitchFamily="18" charset="0"/>
              </a:rPr>
              <a:t>1. Electricitatea statică, factorii care determină intensitatea electrizării.  </a:t>
            </a:r>
            <a:br>
              <a:rPr lang="ro-RO" sz="3200" dirty="0">
                <a:solidFill>
                  <a:schemeClr val="tx1"/>
                </a:solidFill>
                <a:latin typeface="Times New Roman" panose="02020603050405020304" pitchFamily="18" charset="0"/>
                <a:cs typeface="Times New Roman" panose="02020603050405020304" pitchFamily="18" charset="0"/>
              </a:rPr>
            </a:br>
            <a:r>
              <a:rPr lang="ro-RO" sz="3200" dirty="0">
                <a:solidFill>
                  <a:schemeClr val="tx1"/>
                </a:solidFill>
                <a:latin typeface="Times New Roman" panose="02020603050405020304" pitchFamily="18" charset="0"/>
                <a:cs typeface="Times New Roman" panose="02020603050405020304" pitchFamily="18" charset="0"/>
              </a:rPr>
              <a:t>2. </a:t>
            </a:r>
            <a:r>
              <a:rPr lang="ro-RO" sz="3200" b="1" dirty="0">
                <a:solidFill>
                  <a:schemeClr val="tx1"/>
                </a:solidFill>
                <a:latin typeface="Times New Roman" panose="02020603050405020304" pitchFamily="18" charset="0"/>
                <a:cs typeface="Times New Roman" panose="02020603050405020304" pitchFamily="18" charset="0"/>
              </a:rPr>
              <a:t>Evaluarea pericolului  electricităţii statice.</a:t>
            </a:r>
          </a:p>
          <a:p>
            <a:r>
              <a:rPr lang="ro-RO" sz="3200" b="1" dirty="0">
                <a:solidFill>
                  <a:schemeClr val="tx1"/>
                </a:solidFill>
                <a:latin typeface="Times New Roman" panose="02020603050405020304" pitchFamily="18" charset="0"/>
                <a:cs typeface="Times New Roman" panose="02020603050405020304" pitchFamily="18" charset="0"/>
              </a:rPr>
              <a:t>3. PRotecţiA de electricitatea statică.</a:t>
            </a:r>
            <a:br>
              <a:rPr lang="ro-RO" sz="3200" dirty="0">
                <a:solidFill>
                  <a:schemeClr val="tx1"/>
                </a:solidFill>
                <a:latin typeface="Times New Roman" panose="02020603050405020304" pitchFamily="18" charset="0"/>
                <a:cs typeface="Times New Roman" panose="02020603050405020304" pitchFamily="18" charset="0"/>
              </a:rPr>
            </a:br>
            <a:br>
              <a:rPr lang="ro-RO" sz="3200" dirty="0">
                <a:solidFill>
                  <a:schemeClr val="tx1"/>
                </a:solidFill>
                <a:latin typeface="Times New Roman" panose="02020603050405020304" pitchFamily="18" charset="0"/>
                <a:cs typeface="Times New Roman" panose="02020603050405020304" pitchFamily="18" charset="0"/>
              </a:rPr>
            </a:br>
            <a:endParaRPr lang="ru-RU" sz="3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0190668"/>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1109" cy="791466"/>
          </a:xfrm>
        </p:spPr>
        <p:txBody>
          <a:bodyPr/>
          <a:lstStyle/>
          <a:p>
            <a:pPr algn="ctr"/>
            <a:r>
              <a:rPr lang="ro-RO" sz="3600" b="1" dirty="0">
                <a:latin typeface="Times New Roman" panose="02020603050405020304" pitchFamily="18" charset="0"/>
                <a:cs typeface="Times New Roman" panose="02020603050405020304" pitchFamily="18" charset="0"/>
              </a:rPr>
              <a:t>3. Metode de protecţie de electricitatea statică.</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94676" y="1364105"/>
            <a:ext cx="11497456" cy="5171605"/>
          </a:xfrm>
        </p:spPr>
        <p:txBody>
          <a:bodyPr>
            <a:normAutofit/>
          </a:bodyPr>
          <a:lstStyle/>
          <a:p>
            <a:pPr marL="0" indent="0" algn="just">
              <a:buNone/>
            </a:pPr>
            <a:r>
              <a:rPr lang="ro-RO" sz="2400" dirty="0">
                <a:latin typeface="Times New Roman" panose="02020603050405020304" pitchFamily="18" charset="0"/>
                <a:cs typeface="Times New Roman" panose="02020603050405020304" pitchFamily="18" charset="0"/>
              </a:rPr>
              <a:t>1. </a:t>
            </a:r>
            <a:r>
              <a:rPr lang="ro-RO" sz="2400" b="1" dirty="0">
                <a:latin typeface="Times New Roman" panose="02020603050405020304" pitchFamily="18" charset="0"/>
                <a:cs typeface="Times New Roman" panose="02020603050405020304" pitchFamily="18" charset="0"/>
              </a:rPr>
              <a:t>Reducerea intensităţii de generare a decărcărilor prin</a:t>
            </a:r>
            <a:r>
              <a:rPr lang="ro-RO" sz="2400" dirty="0">
                <a:latin typeface="Times New Roman" panose="02020603050405020304" pitchFamily="18" charset="0"/>
                <a:cs typeface="Times New Roman" panose="02020603050405020304" pitchFamily="18" charset="0"/>
              </a:rPr>
              <a:t>: reducerea </a:t>
            </a:r>
            <a:r>
              <a:rPr lang="ro-RO" sz="2400" i="1" dirty="0">
                <a:latin typeface="Times New Roman" panose="02020603050405020304" pitchFamily="18" charset="0"/>
                <a:cs typeface="Times New Roman" panose="02020603050405020304" pitchFamily="18" charset="0"/>
              </a:rPr>
              <a:t>vitezelor de separare; aplicarea materialelor ce iniţiază electrizarea de potenţial diferit; reducerea suprafeţelor de contact</a:t>
            </a:r>
            <a:r>
              <a:rPr lang="ro-RO" sz="2400"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2. </a:t>
            </a:r>
            <a:r>
              <a:rPr lang="ro-RO" sz="2400" b="1" dirty="0">
                <a:latin typeface="Times New Roman" panose="02020603050405020304" pitchFamily="18" charset="0"/>
                <a:cs typeface="Times New Roman" panose="02020603050405020304" pitchFamily="18" charset="0"/>
              </a:rPr>
              <a:t>Dispersarea descărcărilor din contul conductibilităţii materialelor şi a mediului ambiant </a:t>
            </a:r>
            <a:r>
              <a:rPr lang="ro-RO" sz="2400" dirty="0">
                <a:latin typeface="Times New Roman" panose="02020603050405020304" pitchFamily="18" charset="0"/>
                <a:cs typeface="Times New Roman" panose="02020603050405020304" pitchFamily="18" charset="0"/>
              </a:rPr>
              <a:t> pe calea reducerii rezistenţelor electrice a materialelor prin: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metoda de umezire </a:t>
            </a:r>
            <a:r>
              <a:rPr lang="ro-RO" sz="2400" dirty="0">
                <a:latin typeface="Times New Roman" panose="02020603050405020304" pitchFamily="18" charset="0"/>
                <a:cs typeface="Times New Roman" panose="02020603050405020304" pitchFamily="18" charset="0"/>
              </a:rPr>
              <a:t>(umiditatea mediului ambiant trebuie să fie mai înaltă ca umiditatea materialelor, iar materialul trebuie să aibă capacitatea de absorbţie a umidităţii); </a:t>
            </a:r>
          </a:p>
          <a:p>
            <a:pPr marL="0" indent="0" algn="just">
              <a:buNone/>
            </a:pPr>
            <a:r>
              <a:rPr lang="ro-RO" sz="2400" dirty="0">
                <a:latin typeface="Times New Roman" panose="02020603050405020304" pitchFamily="18" charset="0"/>
                <a:cs typeface="Times New Roman" panose="02020603050405020304" pitchFamily="18" charset="0"/>
              </a:rPr>
              <a:t>– prelucrarea suprafeţelor cu materialele/învelişuri antistatice. </a:t>
            </a:r>
          </a:p>
          <a:p>
            <a:pPr marL="0" indent="0" algn="just">
              <a:buNone/>
            </a:pPr>
            <a:r>
              <a:rPr lang="ro-RO" sz="2400" dirty="0">
                <a:latin typeface="Times New Roman" panose="02020603050405020304" pitchFamily="18" charset="0"/>
                <a:cs typeface="Times New Roman" panose="02020603050405020304" pitchFamily="18" charset="0"/>
              </a:rPr>
              <a:t>3. </a:t>
            </a:r>
            <a:r>
              <a:rPr lang="ro-RO" sz="2400" b="1" dirty="0">
                <a:latin typeface="Times New Roman" panose="02020603050405020304" pitchFamily="18" charset="0"/>
                <a:cs typeface="Times New Roman" panose="02020603050405020304" pitchFamily="18" charset="0"/>
              </a:rPr>
              <a:t>Crearea condiţiilor ce ar exlude iniţierea descărcării electrostatice</a:t>
            </a:r>
            <a:r>
              <a:rPr lang="ro-RO" sz="2400" dirty="0">
                <a:latin typeface="Times New Roman" panose="02020603050405020304" pitchFamily="18" charset="0"/>
                <a:cs typeface="Times New Roman" panose="02020603050405020304" pitchFamily="18" charset="0"/>
              </a:rPr>
              <a:t> – prin întroducerea (</a:t>
            </a:r>
            <a:r>
              <a:rPr lang="ro-RO" sz="2400" i="1" dirty="0">
                <a:latin typeface="Times New Roman" panose="02020603050405020304" pitchFamily="18" charset="0"/>
                <a:cs typeface="Times New Roman" panose="02020603050405020304" pitchFamily="18" charset="0"/>
              </a:rPr>
              <a:t>adaosurilor la combustibil, la lacuri, soluţii de clei etc</a:t>
            </a:r>
            <a:r>
              <a:rPr lang="ro-RO" sz="2400" dirty="0">
                <a:latin typeface="Times New Roman" panose="02020603050405020304" pitchFamily="18" charset="0"/>
                <a:cs typeface="Times New Roman" panose="02020603050405020304" pitchFamily="18" charset="0"/>
              </a:rPr>
              <a:t>.).</a:t>
            </a:r>
            <a:r>
              <a:rPr lang="ro-RO" dirty="0"/>
              <a:t> </a:t>
            </a:r>
          </a:p>
          <a:p>
            <a:endParaRPr lang="ro-RO" dirty="0"/>
          </a:p>
        </p:txBody>
      </p:sp>
    </p:spTree>
    <p:extLst>
      <p:ext uri="{BB962C8B-B14F-4D97-AF65-F5344CB8AC3E}">
        <p14:creationId xmlns:p14="http://schemas.microsoft.com/office/powerpoint/2010/main" val="786072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06178" cy="491662"/>
          </a:xfrm>
        </p:spPr>
        <p:txBody>
          <a:bodyPr/>
          <a:lstStyle/>
          <a:p>
            <a:endParaRPr lang="ro-RO" dirty="0"/>
          </a:p>
        </p:txBody>
      </p:sp>
      <p:sp>
        <p:nvSpPr>
          <p:cNvPr id="3" name="Объект 2"/>
          <p:cNvSpPr>
            <a:spLocks noGrp="1"/>
          </p:cNvSpPr>
          <p:nvPr>
            <p:ph idx="1"/>
          </p:nvPr>
        </p:nvSpPr>
        <p:spPr>
          <a:xfrm>
            <a:off x="404734" y="1169234"/>
            <a:ext cx="11452486" cy="5411448"/>
          </a:xfrm>
        </p:spPr>
        <p:txBody>
          <a:bodyPr>
            <a:normAutofit/>
          </a:bodyPr>
          <a:lstStyle/>
          <a:p>
            <a:pPr marL="0" indent="0" algn="just">
              <a:buNone/>
            </a:pPr>
            <a:r>
              <a:rPr lang="ro-RO" sz="2400" dirty="0">
                <a:latin typeface="Times New Roman" panose="02020603050405020304" pitchFamily="18" charset="0"/>
                <a:cs typeface="Times New Roman" panose="02020603050405020304" pitchFamily="18" charset="0"/>
              </a:rPr>
              <a:t>4. Crearea condiţiilor ce ar exclude inflamarea - </a:t>
            </a:r>
            <a:r>
              <a:rPr lang="ro-RO" sz="2400" i="1" dirty="0">
                <a:latin typeface="Times New Roman" panose="02020603050405020304" pitchFamily="18" charset="0"/>
                <a:cs typeface="Times New Roman" panose="02020603050405020304" pitchFamily="18" charset="0"/>
              </a:rPr>
              <a:t>tratarea antistatică a suprafeţelor materialelor cu substanţe antistatice, majorarea conductibilităţii mediului ambiant, eliminarea amestecurilor explozive formate în sistemele de ventilare şi aspirare</a:t>
            </a:r>
            <a:r>
              <a:rPr lang="ro-RO" sz="2400" dirty="0">
                <a:latin typeface="Times New Roman" panose="02020603050405020304" pitchFamily="18" charset="0"/>
                <a:cs typeface="Times New Roman" panose="02020603050405020304" pitchFamily="18" charset="0"/>
              </a:rPr>
              <a:t>.</a:t>
            </a:r>
          </a:p>
          <a:p>
            <a:pPr marL="0" indent="0" algn="just">
              <a:buNone/>
            </a:pPr>
            <a:r>
              <a:rPr lang="ro-RO" sz="2400" dirty="0">
                <a:latin typeface="Times New Roman" panose="02020603050405020304" pitchFamily="18" charset="0"/>
                <a:cs typeface="Times New Roman" panose="02020603050405020304" pitchFamily="18" charset="0"/>
              </a:rPr>
              <a:t>	Pentru dispersarea descărcărilor electrostatice pe calea majorării conductibilităţii mediului ambiant se utilizează </a:t>
            </a:r>
            <a:r>
              <a:rPr lang="ro-RO" sz="2400" b="1" dirty="0">
                <a:latin typeface="Times New Roman" panose="02020603050405020304" pitchFamily="18" charset="0"/>
                <a:cs typeface="Times New Roman" panose="02020603050405020304" pitchFamily="18" charset="0"/>
              </a:rPr>
              <a:t>neutralizatori de electricitate statică</a:t>
            </a:r>
            <a:r>
              <a:rPr lang="ro-RO" sz="2400" dirty="0">
                <a:latin typeface="Times New Roman" panose="02020603050405020304" pitchFamily="18" charset="0"/>
                <a:cs typeface="Times New Roman" panose="02020603050405020304" pitchFamily="18" charset="0"/>
              </a:rPr>
              <a:t>: </a:t>
            </a:r>
            <a:r>
              <a:rPr lang="ro-RO" sz="2400" i="1" dirty="0">
                <a:latin typeface="Times New Roman" panose="02020603050405020304" pitchFamily="18" charset="0"/>
                <a:cs typeface="Times New Roman" panose="02020603050405020304" pitchFamily="18" charset="0"/>
              </a:rPr>
              <a:t>inductivi; de tensiune înaltă 5–10 кW; radiozotopi</a:t>
            </a:r>
            <a:r>
              <a:rPr lang="ro-RO" sz="2400"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5. Crearea condiţiilor ce ar exlude descărcările electrostatice  - </a:t>
            </a:r>
            <a:r>
              <a:rPr lang="ro-RO" sz="2400" b="1" dirty="0">
                <a:latin typeface="Times New Roman" panose="02020603050405020304" pitchFamily="18" charset="0"/>
                <a:cs typeface="Times New Roman" panose="02020603050405020304" pitchFamily="18" charset="0"/>
              </a:rPr>
              <a:t>prin legare la pămînt a utilajului cu scopul neadmiterii acumulării încărcăturii pe obiectul conductor</a:t>
            </a:r>
            <a:r>
              <a:rPr lang="ro-RO" sz="2400"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Notă:</a:t>
            </a:r>
            <a:r>
              <a:rPr lang="ro-RO" sz="2400" dirty="0">
                <a:latin typeface="Times New Roman" panose="02020603050405020304" pitchFamily="18" charset="0"/>
                <a:cs typeface="Times New Roman" panose="02020603050405020304" pitchFamily="18" charset="0"/>
              </a:rPr>
              <a:t> Legarea la pămînt a utilajului tehnologic este cel mai simplu şi fiabil procedeu de protecţie de electricitatea statică. Utilajul se consideră electrostatic legat la pămînt dacă rezistenţa de scurgere a curentului nu depăşeşte </a:t>
            </a:r>
            <a:r>
              <a:rPr lang="ro-RO" sz="2400" b="1" dirty="0">
                <a:latin typeface="Times New Roman" panose="02020603050405020304" pitchFamily="18" charset="0"/>
                <a:cs typeface="Times New Roman" panose="02020603050405020304" pitchFamily="18" charset="0"/>
              </a:rPr>
              <a:t>10</a:t>
            </a:r>
            <a:r>
              <a:rPr lang="ro-RO" sz="2400" b="1" baseline="30000" dirty="0">
                <a:latin typeface="Times New Roman" panose="02020603050405020304" pitchFamily="18" charset="0"/>
                <a:cs typeface="Times New Roman" panose="02020603050405020304" pitchFamily="18" charset="0"/>
              </a:rPr>
              <a:t>6</a:t>
            </a:r>
            <a:r>
              <a:rPr lang="ro-RO" sz="2400" b="1" dirty="0">
                <a:latin typeface="Times New Roman" panose="02020603050405020304" pitchFamily="18" charset="0"/>
                <a:cs typeface="Times New Roman" panose="02020603050405020304" pitchFamily="18" charset="0"/>
              </a:rPr>
              <a:t> Ом. </a:t>
            </a:r>
          </a:p>
          <a:p>
            <a:endParaRPr lang="ro-RO" dirty="0"/>
          </a:p>
        </p:txBody>
      </p:sp>
    </p:spTree>
    <p:extLst>
      <p:ext uri="{BB962C8B-B14F-4D97-AF65-F5344CB8AC3E}">
        <p14:creationId xmlns:p14="http://schemas.microsoft.com/office/powerpoint/2010/main" val="2723950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669589" cy="1124622"/>
          </a:xfrm>
        </p:spPr>
        <p:txBody>
          <a:bodyPr/>
          <a:lstStyle/>
          <a:p>
            <a:pPr algn="ctr"/>
            <a:r>
              <a:rPr lang="x-none" sz="3600" b="1" dirty="0">
                <a:latin typeface="Andalus" panose="02020603050405020304" pitchFamily="18" charset="-78"/>
                <a:cs typeface="Andalus" panose="02020603050405020304" pitchFamily="18" charset="-78"/>
              </a:rPr>
              <a:t>Vă mulțumesc pentru atenție</a:t>
            </a:r>
            <a:endParaRPr lang="en-US" sz="3600" b="1" dirty="0">
              <a:latin typeface="Andalus" panose="02020603050405020304" pitchFamily="18" charset="-78"/>
              <a:cs typeface="Andalus" panose="02020603050405020304" pitchFamily="18"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0285" y="1577340"/>
            <a:ext cx="9921240" cy="4170317"/>
          </a:xfrm>
        </p:spPr>
      </p:pic>
    </p:spTree>
    <p:extLst>
      <p:ext uri="{BB962C8B-B14F-4D97-AF65-F5344CB8AC3E}">
        <p14:creationId xmlns:p14="http://schemas.microsoft.com/office/powerpoint/2010/main" val="522825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61207" cy="1400530"/>
          </a:xfrm>
        </p:spPr>
        <p:txBody>
          <a:bodyPr/>
          <a:lstStyle/>
          <a:p>
            <a:pPr lvl="0" algn="ctr"/>
            <a:r>
              <a:rPr lang="ro-RO" sz="3600" b="1" dirty="0">
                <a:latin typeface="Times New Roman" panose="02020603050405020304" pitchFamily="18" charset="0"/>
                <a:cs typeface="Times New Roman" panose="02020603050405020304" pitchFamily="18" charset="0"/>
              </a:rPr>
              <a:t>1.</a:t>
            </a:r>
            <a:r>
              <a:rPr lang="ru-RU" sz="3600" b="1" dirty="0">
                <a:latin typeface="Times New Roman" panose="02020603050405020304" pitchFamily="18" charset="0"/>
                <a:cs typeface="Times New Roman" panose="02020603050405020304" pitchFamily="18" charset="0"/>
              </a:rPr>
              <a:t> </a:t>
            </a:r>
            <a:r>
              <a:rPr lang="ro-RO" sz="3600" b="1" dirty="0">
                <a:latin typeface="Times New Roman" panose="02020603050405020304" pitchFamily="18" charset="0"/>
                <a:cs typeface="Times New Roman" panose="02020603050405020304" pitchFamily="18" charset="0"/>
              </a:rPr>
              <a:t>Electricitatea statică, factorii care determină intensitatea electrizării  </a:t>
            </a:r>
            <a:br>
              <a:rPr lang="ro-RO" sz="3600" dirty="0">
                <a:latin typeface="Times New Roman" panose="02020603050405020304" pitchFamily="18" charset="0"/>
                <a:cs typeface="Times New Roman" panose="02020603050405020304" pitchFamily="18" charset="0"/>
              </a:rPr>
            </a:b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69626" y="1798820"/>
            <a:ext cx="11107712" cy="4906780"/>
          </a:xfrm>
        </p:spPr>
        <p:txBody>
          <a:bodyPr>
            <a:noAutofit/>
          </a:bodyPr>
          <a:lstStyle/>
          <a:p>
            <a:pPr marL="0" indent="0" algn="just">
              <a:buNone/>
            </a:pPr>
            <a:r>
              <a:rPr lang="ro-RO" sz="2400" b="1" dirty="0">
                <a:latin typeface="Times New Roman" panose="02020603050405020304" pitchFamily="18" charset="0"/>
                <a:cs typeface="Times New Roman" panose="02020603050405020304" pitchFamily="18" charset="0"/>
              </a:rPr>
              <a:t>	Electricitatea statică</a:t>
            </a:r>
            <a:r>
              <a:rPr lang="ro-RO" sz="2400" dirty="0">
                <a:latin typeface="Times New Roman" panose="02020603050405020304" pitchFamily="18" charset="0"/>
                <a:cs typeface="Times New Roman" panose="02020603050405020304" pitchFamily="18" charset="0"/>
              </a:rPr>
              <a:t> – ansamblul fenomenelor, provocate de iniţierea descărcărilor electrice libere pe suprafaţă sau în volumul materialelor electrice, semiconductoare,  articole sau pe conductoarele izolate. </a:t>
            </a:r>
          </a:p>
          <a:p>
            <a:pPr marL="0" indent="0" algn="just">
              <a:buNone/>
            </a:pPr>
            <a:r>
              <a:rPr lang="ro-RO" sz="2400" dirty="0">
                <a:latin typeface="Times New Roman" panose="02020603050405020304" pitchFamily="18" charset="0"/>
                <a:cs typeface="Times New Roman" panose="02020603050405020304" pitchFamily="18" charset="0"/>
              </a:rPr>
              <a:t>	Valoarea electricităţii statice este determinată de </a:t>
            </a:r>
            <a:r>
              <a:rPr lang="ro-RO" sz="2400" b="1" dirty="0">
                <a:latin typeface="Times New Roman" panose="02020603050405020304" pitchFamily="18" charset="0"/>
                <a:cs typeface="Times New Roman" panose="02020603050405020304" pitchFamily="18" charset="0"/>
              </a:rPr>
              <a:t>natura substanţei, de grupa materialelor</a:t>
            </a:r>
            <a:r>
              <a:rPr lang="ro-RO" sz="2400" dirty="0">
                <a:latin typeface="Times New Roman" panose="02020603050405020304" pitchFamily="18" charset="0"/>
                <a:cs typeface="Times New Roman" panose="02020603050405020304" pitchFamily="18" charset="0"/>
              </a:rPr>
              <a:t> care constituie substanța: </a:t>
            </a:r>
          </a:p>
          <a:p>
            <a:pPr marL="0" indent="0" algn="just">
              <a:buNone/>
            </a:pPr>
            <a:r>
              <a:rPr lang="ro-RO" sz="2400" b="1" dirty="0">
                <a:latin typeface="Times New Roman" panose="02020603050405020304" pitchFamily="18" charset="0"/>
                <a:cs typeface="Times New Roman" panose="02020603050405020304" pitchFamily="18" charset="0"/>
              </a:rPr>
              <a:t>Grupele materialelor</a:t>
            </a:r>
            <a:r>
              <a:rPr lang="ro-RO" sz="2400" dirty="0">
                <a:latin typeface="Times New Roman" panose="02020603050405020304" pitchFamily="18" charset="0"/>
                <a:cs typeface="Times New Roman" panose="02020603050405020304" pitchFamily="18" charset="0"/>
              </a:rPr>
              <a:t>: </a:t>
            </a:r>
          </a:p>
          <a:p>
            <a:pPr marL="0" lvl="0" indent="0" algn="just">
              <a:buNone/>
            </a:pPr>
            <a:r>
              <a:rPr lang="ro-RO" sz="2400" b="1" dirty="0">
                <a:latin typeface="Times New Roman" panose="02020603050405020304" pitchFamily="18" charset="0"/>
                <a:cs typeface="Times New Roman" panose="02020603050405020304" pitchFamily="18" charset="0"/>
              </a:rPr>
              <a:t>	1. Conductoarele</a:t>
            </a:r>
            <a:r>
              <a:rPr lang="ro-RO" sz="2400" dirty="0">
                <a:latin typeface="Times New Roman" panose="02020603050405020304" pitchFamily="18" charset="0"/>
                <a:cs typeface="Times New Roman" panose="02020603050405020304" pitchFamily="18" charset="0"/>
              </a:rPr>
              <a:t> (cu rezistenţa electrică specifică ρv &lt; 10</a:t>
            </a:r>
            <a:r>
              <a:rPr lang="ro-RO" sz="2400" baseline="30000" dirty="0">
                <a:latin typeface="Times New Roman" panose="02020603050405020304" pitchFamily="18" charset="0"/>
                <a:cs typeface="Times New Roman" panose="02020603050405020304" pitchFamily="18" charset="0"/>
              </a:rPr>
              <a:t>5</a:t>
            </a:r>
            <a:r>
              <a:rPr lang="ro-RO" sz="2400" dirty="0">
                <a:latin typeface="Times New Roman" panose="02020603050405020304" pitchFamily="18" charset="0"/>
                <a:cs typeface="Times New Roman" panose="02020603050405020304" pitchFamily="18" charset="0"/>
              </a:rPr>
              <a:t> Оm⋅m) cu timpul de relaxare a descărcării electrice t &lt; 10 s. Astfel de substanţe nu sunt capabile să se electrizeze </a:t>
            </a:r>
            <a:r>
              <a:rPr lang="ro-RO" sz="2400" b="1" dirty="0">
                <a:latin typeface="Times New Roman" panose="02020603050405020304" pitchFamily="18" charset="0"/>
                <a:cs typeface="Times New Roman" panose="02020603050405020304" pitchFamily="18" charset="0"/>
              </a:rPr>
              <a:t>(metalele, electroliţii); </a:t>
            </a:r>
          </a:p>
          <a:p>
            <a:pPr marL="0" indent="0" algn="just">
              <a:buNone/>
            </a:pPr>
            <a:r>
              <a:rPr lang="ro-RO" sz="2400" dirty="0">
                <a:latin typeface="Times New Roman" panose="02020603050405020304" pitchFamily="18" charset="0"/>
                <a:cs typeface="Times New Roman" panose="02020603050405020304" pitchFamily="18" charset="0"/>
              </a:rPr>
              <a:t>	2. </a:t>
            </a:r>
            <a:r>
              <a:rPr lang="ro-RO" sz="2400" b="1" dirty="0">
                <a:latin typeface="Times New Roman" panose="02020603050405020304" pitchFamily="18" charset="0"/>
                <a:cs typeface="Times New Roman" panose="02020603050405020304" pitchFamily="18" charset="0"/>
              </a:rPr>
              <a:t>Materialele antistatice</a:t>
            </a:r>
            <a:r>
              <a:rPr lang="ro-RO" sz="2400" dirty="0">
                <a:latin typeface="Times New Roman" panose="02020603050405020304" pitchFamily="18" charset="0"/>
                <a:cs typeface="Times New Roman" panose="02020603050405020304" pitchFamily="18" charset="0"/>
              </a:rPr>
              <a:t> (cu rezistenţa electrică specifică de la 10</a:t>
            </a:r>
            <a:r>
              <a:rPr lang="ro-RO" sz="2400" baseline="30000" dirty="0">
                <a:latin typeface="Times New Roman" panose="02020603050405020304" pitchFamily="18" charset="0"/>
                <a:cs typeface="Times New Roman" panose="02020603050405020304" pitchFamily="18" charset="0"/>
              </a:rPr>
              <a:t>5</a:t>
            </a:r>
            <a:r>
              <a:rPr lang="ro-RO" sz="2400" dirty="0">
                <a:latin typeface="Times New Roman" panose="02020603050405020304" pitchFamily="18" charset="0"/>
                <a:cs typeface="Times New Roman" panose="02020603050405020304" pitchFamily="18" charset="0"/>
              </a:rPr>
              <a:t>–10</a:t>
            </a:r>
            <a:r>
              <a:rPr lang="ro-RO" sz="2400" baseline="30000" dirty="0">
                <a:latin typeface="Times New Roman" panose="02020603050405020304" pitchFamily="18" charset="0"/>
                <a:cs typeface="Times New Roman" panose="02020603050405020304" pitchFamily="18" charset="0"/>
              </a:rPr>
              <a:t>8</a:t>
            </a:r>
            <a:r>
              <a:rPr lang="ro-RO" sz="2400" dirty="0">
                <a:latin typeface="Times New Roman" panose="02020603050405020304" pitchFamily="18" charset="0"/>
                <a:cs typeface="Times New Roman" panose="02020603050405020304" pitchFamily="18" charset="0"/>
              </a:rPr>
              <a:t> Оm·m) și cu timpul de relaxare a descărcării t ≤ 1s. Deasemenea aceste substanţe nu sunt capabile să </a:t>
            </a:r>
            <a:r>
              <a:rPr lang="ro-RO" sz="2400" b="1" dirty="0">
                <a:latin typeface="Times New Roman" panose="02020603050405020304" pitchFamily="18" charset="0"/>
                <a:cs typeface="Times New Roman" panose="02020603050405020304" pitchFamily="18" charset="0"/>
              </a:rPr>
              <a:t>se electrizeze (hîrtia, lemnul, sticla etc.); </a:t>
            </a:r>
          </a:p>
          <a:p>
            <a:pPr marL="0" indent="0" algn="just">
              <a:buNone/>
            </a:pPr>
            <a:r>
              <a:rPr lang="ro-RO"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556924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51148" cy="521643"/>
          </a:xfrm>
        </p:spPr>
        <p:txBody>
          <a:bodyPr/>
          <a:lstStyle/>
          <a:p>
            <a:endParaRPr lang="ro-RO" dirty="0"/>
          </a:p>
        </p:txBody>
      </p:sp>
      <p:sp>
        <p:nvSpPr>
          <p:cNvPr id="3" name="Объект 2"/>
          <p:cNvSpPr>
            <a:spLocks noGrp="1"/>
          </p:cNvSpPr>
          <p:nvPr>
            <p:ph idx="1"/>
          </p:nvPr>
        </p:nvSpPr>
        <p:spPr>
          <a:xfrm>
            <a:off x="419725" y="1139252"/>
            <a:ext cx="11437495" cy="5531371"/>
          </a:xfrm>
        </p:spPr>
        <p:txBody>
          <a:bodyPr>
            <a:normAutofit/>
          </a:bodyPr>
          <a:lstStyle/>
          <a:p>
            <a:pPr marL="0" indent="0" algn="just">
              <a:buNone/>
            </a:pPr>
            <a:r>
              <a:rPr lang="ro-RO" dirty="0"/>
              <a:t>3</a:t>
            </a: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Materialele dielectrice</a:t>
            </a:r>
            <a:r>
              <a:rPr lang="ro-RO" sz="2400" dirty="0">
                <a:latin typeface="Times New Roman" panose="02020603050405020304" pitchFamily="18" charset="0"/>
                <a:cs typeface="Times New Roman" panose="02020603050405020304" pitchFamily="18" charset="0"/>
              </a:rPr>
              <a:t> (cu rezistenţa electrică specifică ρv &gt; 10</a:t>
            </a:r>
            <a:r>
              <a:rPr lang="ro-RO" sz="2400" baseline="30000" dirty="0">
                <a:latin typeface="Times New Roman" panose="02020603050405020304" pitchFamily="18" charset="0"/>
                <a:cs typeface="Times New Roman" panose="02020603050405020304" pitchFamily="18" charset="0"/>
              </a:rPr>
              <a:t>8</a:t>
            </a:r>
            <a:r>
              <a:rPr lang="ro-RO" sz="2400" dirty="0">
                <a:latin typeface="Times New Roman" panose="02020603050405020304" pitchFamily="18" charset="0"/>
                <a:cs typeface="Times New Roman" panose="02020603050405020304" pitchFamily="18" charset="0"/>
              </a:rPr>
              <a:t> Оm⋅m) și timpul de dispersare a descărcării  t ≥ 10 s (benzol ( ρv = 10</a:t>
            </a:r>
            <a:r>
              <a:rPr lang="ro-RO" sz="2400" baseline="30000" dirty="0">
                <a:latin typeface="Times New Roman" panose="02020603050405020304" pitchFamily="18" charset="0"/>
                <a:cs typeface="Times New Roman" panose="02020603050405020304" pitchFamily="18" charset="0"/>
              </a:rPr>
              <a:t>15</a:t>
            </a:r>
            <a:r>
              <a:rPr lang="ro-RO" sz="2400" dirty="0">
                <a:latin typeface="Times New Roman" panose="02020603050405020304" pitchFamily="18" charset="0"/>
                <a:cs typeface="Times New Roman" panose="02020603050405020304" pitchFamily="18" charset="0"/>
              </a:rPr>
              <a:t> Оm⋅m), kerosin ( ρv = 10</a:t>
            </a:r>
            <a:r>
              <a:rPr lang="ro-RO" sz="2400" baseline="30000" dirty="0">
                <a:latin typeface="Times New Roman" panose="02020603050405020304" pitchFamily="18" charset="0"/>
                <a:cs typeface="Times New Roman" panose="02020603050405020304" pitchFamily="18" charset="0"/>
              </a:rPr>
              <a:t>15</a:t>
            </a:r>
            <a:r>
              <a:rPr lang="ro-RO" sz="2400" dirty="0">
                <a:latin typeface="Times New Roman" panose="02020603050405020304" pitchFamily="18" charset="0"/>
                <a:cs typeface="Times New Roman" panose="02020603050405020304" pitchFamily="18" charset="0"/>
              </a:rPr>
              <a:t> Оm⋅m), efir ( ρv = 10</a:t>
            </a:r>
            <a:r>
              <a:rPr lang="ro-RO" sz="2400" baseline="30000" dirty="0">
                <a:latin typeface="Times New Roman" panose="02020603050405020304" pitchFamily="18" charset="0"/>
                <a:cs typeface="Times New Roman" panose="02020603050405020304" pitchFamily="18" charset="0"/>
              </a:rPr>
              <a:t>14 </a:t>
            </a:r>
            <a:r>
              <a:rPr lang="ro-RO" sz="2400" dirty="0">
                <a:latin typeface="Times New Roman" panose="02020603050405020304" pitchFamily="18" charset="0"/>
                <a:cs typeface="Times New Roman" panose="02020603050405020304" pitchFamily="18" charset="0"/>
              </a:rPr>
              <a:t>Оm⋅m), toate genurile de mase plastice, polietilenul, ( ρv = 10</a:t>
            </a:r>
            <a:r>
              <a:rPr lang="ro-RO" sz="2400" baseline="30000" dirty="0">
                <a:latin typeface="Times New Roman" panose="02020603050405020304" pitchFamily="18" charset="0"/>
                <a:cs typeface="Times New Roman" panose="02020603050405020304" pitchFamily="18" charset="0"/>
              </a:rPr>
              <a:t>17 </a:t>
            </a:r>
            <a:r>
              <a:rPr lang="ro-RO" sz="2400" dirty="0">
                <a:latin typeface="Times New Roman" panose="02020603050405020304" pitchFamily="18" charset="0"/>
                <a:cs typeface="Times New Roman" panose="02020603050405020304" pitchFamily="18" charset="0"/>
              </a:rPr>
              <a:t>Оm⋅m) etc. Aceste materiale </a:t>
            </a:r>
            <a:r>
              <a:rPr lang="ro-RO" sz="2400" b="1" dirty="0">
                <a:latin typeface="Times New Roman" panose="02020603050405020304" pitchFamily="18" charset="0"/>
                <a:cs typeface="Times New Roman" panose="02020603050405020304" pitchFamily="18" charset="0"/>
              </a:rPr>
              <a:t>sunt capabile să se electrizeze</a:t>
            </a:r>
            <a:r>
              <a:rPr lang="ro-RO" sz="2400"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	Procesul de electrizare se manifestă prin </a:t>
            </a:r>
            <a:r>
              <a:rPr lang="ro-RO" sz="2400" b="1" dirty="0">
                <a:latin typeface="Times New Roman" panose="02020603050405020304" pitchFamily="18" charset="0"/>
                <a:cs typeface="Times New Roman" panose="02020603050405020304" pitchFamily="18" charset="0"/>
              </a:rPr>
              <a:t>descărcarea electrică pe suprafaţa materialelor, care poate fi: </a:t>
            </a:r>
          </a:p>
          <a:p>
            <a:pPr lvl="0" algn="just"/>
            <a:r>
              <a:rPr lang="ro-RO" sz="2400" b="1" i="1" dirty="0">
                <a:latin typeface="Times New Roman" panose="02020603050405020304" pitchFamily="18" charset="0"/>
                <a:cs typeface="Times New Roman" panose="02020603050405020304" pitchFamily="18" charset="0"/>
              </a:rPr>
              <a:t>din contul diferenţei de potenţial  </a:t>
            </a:r>
            <a:r>
              <a:rPr lang="ro-RO" sz="2400" i="1" dirty="0">
                <a:latin typeface="Times New Roman" panose="02020603050405020304" pitchFamily="18" charset="0"/>
                <a:cs typeface="Times New Roman" panose="02020603050405020304" pitchFamily="18" charset="0"/>
              </a:rPr>
              <a:t>- pentru materialele și substanţele solide ; </a:t>
            </a:r>
            <a:endParaRPr lang="ro-RO" sz="2400" dirty="0">
              <a:latin typeface="Times New Roman" panose="02020603050405020304" pitchFamily="18" charset="0"/>
              <a:cs typeface="Times New Roman" panose="02020603050405020304" pitchFamily="18" charset="0"/>
            </a:endParaRPr>
          </a:p>
          <a:p>
            <a:pPr lvl="0" algn="just"/>
            <a:r>
              <a:rPr lang="ro-RO" sz="2400" b="1" i="1" dirty="0">
                <a:latin typeface="Times New Roman" panose="02020603050405020304" pitchFamily="18" charset="0"/>
                <a:cs typeface="Times New Roman" panose="02020603050405020304" pitchFamily="18" charset="0"/>
              </a:rPr>
              <a:t>din contul atracţiei reciproce a ionilor lichidului şi a aerului  </a:t>
            </a:r>
            <a:r>
              <a:rPr lang="ro-RO" sz="2400" i="1" dirty="0">
                <a:latin typeface="Times New Roman" panose="02020603050405020304" pitchFamily="18" charset="0"/>
                <a:cs typeface="Times New Roman" panose="02020603050405020304" pitchFamily="18" charset="0"/>
              </a:rPr>
              <a:t>- pentru lichide</a:t>
            </a:r>
            <a:r>
              <a:rPr lang="ro-RO" sz="2400"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Stratul electric format </a:t>
            </a: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strat electric de absorbţie</a:t>
            </a:r>
            <a:r>
              <a:rPr lang="ro-RO" sz="2400" dirty="0">
                <a:latin typeface="Times New Roman" panose="02020603050405020304" pitchFamily="18" charset="0"/>
                <a:cs typeface="Times New Roman" panose="02020603050405020304" pitchFamily="18" charset="0"/>
              </a:rPr>
              <a:t>. Dacă la suprafaţa de separare a  două corpuri este prezentă și </a:t>
            </a:r>
            <a:r>
              <a:rPr lang="ro-RO" sz="2400" b="1" dirty="0">
                <a:latin typeface="Times New Roman" panose="02020603050405020304" pitchFamily="18" charset="0"/>
                <a:cs typeface="Times New Roman" panose="02020603050405020304" pitchFamily="18" charset="0"/>
              </a:rPr>
              <a:t>umiditatea</a:t>
            </a:r>
            <a:r>
              <a:rPr lang="ro-RO" sz="2400" dirty="0">
                <a:latin typeface="Times New Roman" panose="02020603050405020304" pitchFamily="18" charset="0"/>
                <a:cs typeface="Times New Roman" panose="02020603050405020304" pitchFamily="18" charset="0"/>
              </a:rPr>
              <a:t>, atunci apare adăugător și </a:t>
            </a:r>
            <a:r>
              <a:rPr lang="ro-RO" sz="2400" b="1" dirty="0">
                <a:latin typeface="Times New Roman" panose="02020603050405020304" pitchFamily="18" charset="0"/>
                <a:cs typeface="Times New Roman" panose="02020603050405020304" pitchFamily="18" charset="0"/>
              </a:rPr>
              <a:t>stratul electrolitic</a:t>
            </a:r>
            <a:r>
              <a:rPr lang="ro-RO" sz="2400" dirty="0">
                <a:latin typeface="Times New Roman" panose="02020603050405020304" pitchFamily="18" charset="0"/>
                <a:cs typeface="Times New Roman" panose="02020603050405020304" pitchFamily="18" charset="0"/>
              </a:rPr>
              <a:t>.</a:t>
            </a:r>
          </a:p>
          <a:p>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5940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7"/>
            <a:ext cx="11121168" cy="356751"/>
          </a:xfrm>
        </p:spPr>
        <p:txBody>
          <a:bodyPr/>
          <a:lstStyle/>
          <a:p>
            <a:endParaRPr lang="ro-RO" dirty="0"/>
          </a:p>
        </p:txBody>
      </p:sp>
      <p:sp>
        <p:nvSpPr>
          <p:cNvPr id="3" name="Объект 2"/>
          <p:cNvSpPr>
            <a:spLocks noGrp="1"/>
          </p:cNvSpPr>
          <p:nvPr>
            <p:ph idx="1"/>
          </p:nvPr>
        </p:nvSpPr>
        <p:spPr>
          <a:xfrm>
            <a:off x="434716" y="1069145"/>
            <a:ext cx="11362544" cy="5646448"/>
          </a:xfrm>
        </p:spPr>
        <p:txBody>
          <a:bodyPr>
            <a:normAutofit lnSpcReduction="10000"/>
          </a:bodyPr>
          <a:lstStyle/>
          <a:p>
            <a:pPr marL="0" indent="0" algn="just">
              <a:buNone/>
            </a:pPr>
            <a:r>
              <a:rPr lang="ro-RO" sz="2400" dirty="0">
                <a:latin typeface="Times New Roman" panose="02020603050405020304" pitchFamily="18" charset="0"/>
                <a:cs typeface="Times New Roman" panose="02020603050405020304" pitchFamily="18" charset="0"/>
              </a:rPr>
              <a:t>	Condiţiile de iniţiere a electricităţii statice depind de </a:t>
            </a:r>
            <a:r>
              <a:rPr lang="ro-RO" sz="2400" b="1" dirty="0">
                <a:latin typeface="Times New Roman" panose="02020603050405020304" pitchFamily="18" charset="0"/>
                <a:cs typeface="Times New Roman" panose="02020603050405020304" pitchFamily="18" charset="0"/>
              </a:rPr>
              <a:t>tipul proceselor</a:t>
            </a:r>
            <a:r>
              <a:rPr lang="ro-RO" sz="2400" dirty="0">
                <a:latin typeface="Times New Roman" panose="02020603050405020304" pitchFamily="18" charset="0"/>
                <a:cs typeface="Times New Roman" panose="02020603050405020304" pitchFamily="18" charset="0"/>
              </a:rPr>
              <a:t> care decurg mai  rapid:  </a:t>
            </a:r>
            <a:r>
              <a:rPr lang="ro-RO" sz="2400" b="1" dirty="0">
                <a:latin typeface="Times New Roman" panose="02020603050405020304" pitchFamily="18" charset="0"/>
                <a:cs typeface="Times New Roman" panose="02020603050405020304" pitchFamily="18" charset="0"/>
              </a:rPr>
              <a:t>proces de </a:t>
            </a:r>
            <a:r>
              <a:rPr lang="ro-RO" sz="2400" b="1" i="1" dirty="0">
                <a:latin typeface="Times New Roman" panose="02020603050405020304" pitchFamily="18" charset="0"/>
                <a:cs typeface="Times New Roman" panose="02020603050405020304" pitchFamily="18" charset="0"/>
              </a:rPr>
              <a:t>generare sau proces de dispesare</a:t>
            </a:r>
            <a:r>
              <a:rPr lang="ro-RO" sz="2400" i="1" dirty="0">
                <a:latin typeface="Times New Roman" panose="02020603050405020304" pitchFamily="18" charset="0"/>
                <a:cs typeface="Times New Roman" panose="02020603050405020304" pitchFamily="18" charset="0"/>
              </a:rPr>
              <a:t>. </a:t>
            </a:r>
            <a:endParaRPr lang="ro-RO" sz="2400" dirty="0">
              <a:latin typeface="Times New Roman" panose="02020603050405020304" pitchFamily="18" charset="0"/>
              <a:cs typeface="Times New Roman" panose="02020603050405020304" pitchFamily="18" charset="0"/>
            </a:endParaRP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i="1" dirty="0">
                <a:latin typeface="Times New Roman" panose="02020603050405020304" pitchFamily="18" charset="0"/>
                <a:cs typeface="Times New Roman" panose="02020603050405020304" pitchFamily="18" charset="0"/>
              </a:rPr>
              <a:t>Procesul de dispersare </a:t>
            </a:r>
            <a:r>
              <a:rPr lang="ro-RO" sz="2400" dirty="0">
                <a:latin typeface="Times New Roman" panose="02020603050405020304" pitchFamily="18" charset="0"/>
                <a:cs typeface="Times New Roman" panose="02020603050405020304" pitchFamily="18" charset="0"/>
              </a:rPr>
              <a:t>decurge din contul </a:t>
            </a:r>
            <a:r>
              <a:rPr lang="ro-RO" sz="2400" b="1" dirty="0">
                <a:latin typeface="Times New Roman" panose="02020603050405020304" pitchFamily="18" charset="0"/>
                <a:cs typeface="Times New Roman" panose="02020603050405020304" pitchFamily="18" charset="0"/>
              </a:rPr>
              <a:t>conductibilităţii materialului şi a mediului</a:t>
            </a:r>
            <a:r>
              <a:rPr lang="ro-RO" sz="2400" dirty="0">
                <a:latin typeface="Times New Roman" panose="02020603050405020304" pitchFamily="18" charset="0"/>
                <a:cs typeface="Times New Roman" panose="02020603050405020304" pitchFamily="18" charset="0"/>
              </a:rPr>
              <a:t>. În realitate procesul de dispersare poate să decurgă şi din contul descărcărilor de gaze. 	</a:t>
            </a:r>
          </a:p>
          <a:p>
            <a:pPr marL="0" indent="0" algn="just">
              <a:buNone/>
            </a:pPr>
            <a:r>
              <a:rPr lang="ro-RO" sz="2400" b="1" dirty="0">
                <a:latin typeface="Times New Roman" panose="02020603050405020304" pitchFamily="18" charset="0"/>
                <a:cs typeface="Times New Roman" panose="02020603050405020304" pitchFamily="18" charset="0"/>
              </a:rPr>
              <a:t>	Factorii care determină intensitatea electrizării</a:t>
            </a:r>
            <a:r>
              <a:rPr lang="ro-RO" sz="2400" dirty="0">
                <a:latin typeface="Times New Roman" panose="02020603050405020304" pitchFamily="18" charset="0"/>
                <a:cs typeface="Times New Roman" panose="02020603050405020304" pitchFamily="18" charset="0"/>
              </a:rPr>
              <a:t>:</a:t>
            </a:r>
          </a:p>
          <a:p>
            <a:pPr algn="just"/>
            <a:r>
              <a:rPr lang="ro-RO" sz="2400" dirty="0">
                <a:latin typeface="Times New Roman" panose="02020603050405020304" pitchFamily="18" charset="0"/>
                <a:cs typeface="Times New Roman" panose="02020603050405020304" pitchFamily="18" charset="0"/>
              </a:rPr>
              <a:t> viteza de separare a stratului electric; </a:t>
            </a:r>
          </a:p>
          <a:p>
            <a:pPr lvl="0" algn="just"/>
            <a:r>
              <a:rPr lang="ro-RO" sz="2400" dirty="0">
                <a:latin typeface="Times New Roman" panose="02020603050405020304" pitchFamily="18" charset="0"/>
                <a:cs typeface="Times New Roman" panose="02020603050405020304" pitchFamily="18" charset="0"/>
              </a:rPr>
              <a:t>starea electrică a suprafeţelor de contact care este determinată de raportul constantelor dielectrice; </a:t>
            </a:r>
          </a:p>
          <a:p>
            <a:pPr lvl="0" algn="just"/>
            <a:r>
              <a:rPr lang="ro-RO" sz="2400" dirty="0">
                <a:latin typeface="Times New Roman" panose="02020603050405020304" pitchFamily="18" charset="0"/>
                <a:cs typeface="Times New Roman" panose="02020603050405020304" pitchFamily="18" charset="0"/>
              </a:rPr>
              <a:t>procesul de descărcare (cu cît este mai mare  coeficientul de frecare, cu atît fenomenul de electrizare este mai pronunţat); </a:t>
            </a:r>
          </a:p>
          <a:p>
            <a:pPr lvl="0" algn="just"/>
            <a:r>
              <a:rPr lang="ro-RO" sz="2400" dirty="0">
                <a:latin typeface="Times New Roman" panose="02020603050405020304" pitchFamily="18" charset="0"/>
                <a:cs typeface="Times New Roman" panose="02020603050405020304" pitchFamily="18" charset="0"/>
              </a:rPr>
              <a:t>suprafaţa de contact (cu cît sunt mai mici particulele, cu atît mai mare este suprafaţa lor şi mai evidenţiat este procesul de electrizare); </a:t>
            </a:r>
          </a:p>
          <a:p>
            <a:pPr lvl="0" algn="just"/>
            <a:r>
              <a:rPr lang="ro-RO" sz="2400" dirty="0">
                <a:latin typeface="Times New Roman" panose="02020603050405020304" pitchFamily="18" charset="0"/>
                <a:cs typeface="Times New Roman" panose="02020603050405020304" pitchFamily="18" charset="0"/>
              </a:rPr>
              <a:t>acţiunea cîmpului electric din exterior  (încărcarea prin inducţie). </a:t>
            </a:r>
          </a:p>
          <a:p>
            <a:pPr algn="just"/>
            <a:endParaRPr lang="ro-RO"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5696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061207" cy="866416"/>
          </a:xfrm>
        </p:spPr>
        <p:txBody>
          <a:bodyPr/>
          <a:lstStyle/>
          <a:p>
            <a:pPr algn="ctr"/>
            <a:r>
              <a:rPr lang="ro-RO" sz="3600" b="1" dirty="0">
                <a:latin typeface="Times New Roman" panose="02020603050405020304" pitchFamily="18" charset="0"/>
                <a:cs typeface="Times New Roman" panose="02020603050405020304" pitchFamily="18" charset="0"/>
              </a:rPr>
              <a:t>Cazuri de producere a descărcărilor statice</a:t>
            </a:r>
          </a:p>
        </p:txBody>
      </p:sp>
      <p:sp>
        <p:nvSpPr>
          <p:cNvPr id="3" name="Объект 2"/>
          <p:cNvSpPr>
            <a:spLocks noGrp="1"/>
          </p:cNvSpPr>
          <p:nvPr>
            <p:ph idx="1"/>
          </p:nvPr>
        </p:nvSpPr>
        <p:spPr>
          <a:xfrm>
            <a:off x="419726" y="1019331"/>
            <a:ext cx="11347554" cy="5696262"/>
          </a:xfrm>
        </p:spPr>
        <p:txBody>
          <a:bodyPr>
            <a:normAutofit lnSpcReduction="10000"/>
          </a:bodyPr>
          <a:lstStyle/>
          <a:p>
            <a:pPr marL="0" indent="0" algn="just">
              <a:buNone/>
            </a:pPr>
            <a:r>
              <a:rPr lang="ro-RO" dirty="0"/>
              <a:t>	</a:t>
            </a:r>
            <a:r>
              <a:rPr lang="ro-RO" sz="2400" dirty="0">
                <a:latin typeface="Times New Roman" panose="02020603050405020304" pitchFamily="18" charset="0"/>
                <a:cs typeface="Times New Roman" panose="02020603050405020304" pitchFamily="18" charset="0"/>
              </a:rPr>
              <a:t>• la lucrările de scurgere a LUI în rezervoarele neprotejate, cisterne şi alte capacităţi.  Potenţialul electrostatic poate atinge valori de </a:t>
            </a:r>
            <a:r>
              <a:rPr lang="ro-RO" sz="2400" b="1" dirty="0">
                <a:latin typeface="Times New Roman" panose="02020603050405020304" pitchFamily="18" charset="0"/>
                <a:cs typeface="Times New Roman" panose="02020603050405020304" pitchFamily="18" charset="0"/>
              </a:rPr>
              <a:t>18 000–20 000W</a:t>
            </a:r>
            <a:r>
              <a:rPr lang="ro-RO" sz="2400" dirty="0">
                <a:latin typeface="Times New Roman" panose="02020603050405020304" pitchFamily="18" charset="0"/>
                <a:cs typeface="Times New Roman" panose="02020603050405020304" pitchFamily="18" charset="0"/>
              </a:rPr>
              <a:t>: </a:t>
            </a:r>
          </a:p>
          <a:p>
            <a:pPr algn="just"/>
            <a:r>
              <a:rPr lang="ro-RO" sz="2400" dirty="0">
                <a:latin typeface="Times New Roman" panose="02020603050405020304" pitchFamily="18" charset="0"/>
                <a:cs typeface="Times New Roman" panose="02020603050405020304" pitchFamily="18" charset="0"/>
              </a:rPr>
              <a:t>- la curgerea liberă a lichidului  în vasele pline şi la viteze mari de curgere; </a:t>
            </a:r>
          </a:p>
          <a:p>
            <a:pPr algn="just"/>
            <a:r>
              <a:rPr lang="ro-RO" sz="2400" dirty="0">
                <a:latin typeface="Times New Roman" panose="02020603050405020304" pitchFamily="18" charset="0"/>
                <a:cs typeface="Times New Roman" panose="02020603050405020304" pitchFamily="18" charset="0"/>
              </a:rPr>
              <a:t>- în timpul curgerii lichizilor prin conducte izolate sau prin furtunuri de cauciuc;</a:t>
            </a:r>
          </a:p>
          <a:p>
            <a:pPr algn="just"/>
            <a:r>
              <a:rPr lang="ro-RO" sz="2400" dirty="0">
                <a:latin typeface="Times New Roman" panose="02020603050405020304" pitchFamily="18" charset="0"/>
                <a:cs typeface="Times New Roman" panose="02020603050405020304" pitchFamily="18" charset="0"/>
              </a:rPr>
              <a:t>- la ieşirile din duzele cu GPL sau gaze comprimate, în deosebi dacă în ele se conţine suspenzii şi pulbere dispresate; </a:t>
            </a:r>
          </a:p>
          <a:p>
            <a:pPr algn="just"/>
            <a:r>
              <a:rPr lang="ro-RO" sz="2400" dirty="0">
                <a:latin typeface="Times New Roman" panose="02020603050405020304" pitchFamily="18" charset="0"/>
                <a:cs typeface="Times New Roman" panose="02020603050405020304" pitchFamily="18" charset="0"/>
              </a:rPr>
              <a:t>- în timpul transportării LUI în cisterne şi rezervoare neprotejate prin legare la pămînt; </a:t>
            </a:r>
          </a:p>
          <a:p>
            <a:pPr algn="just"/>
            <a:r>
              <a:rPr lang="ro-RO" sz="2400" dirty="0">
                <a:latin typeface="Times New Roman" panose="02020603050405020304" pitchFamily="18" charset="0"/>
                <a:cs typeface="Times New Roman" panose="02020603050405020304" pitchFamily="18" charset="0"/>
              </a:rPr>
              <a:t>- la mişcarea amestecului praf-aer prin conductele neprotejate prin legare la pămînt (transport pneumatic, procese de fărămiţare, de cernere a produselor cerealiere, procesele de uscare cu aer); </a:t>
            </a:r>
          </a:p>
          <a:p>
            <a:pPr algn="just"/>
            <a:r>
              <a:rPr lang="ro-RO" sz="2400" dirty="0">
                <a:latin typeface="Times New Roman" panose="02020603050405020304" pitchFamily="18" charset="0"/>
                <a:cs typeface="Times New Roman" panose="02020603050405020304" pitchFamily="18" charset="0"/>
              </a:rPr>
              <a:t>- la procesele de amestecare a substanţelor  în instalaţii de amestecare; </a:t>
            </a:r>
          </a:p>
          <a:p>
            <a:pPr algn="just"/>
            <a:r>
              <a:rPr lang="ro-RO" sz="2400" dirty="0">
                <a:latin typeface="Times New Roman" panose="02020603050405020304" pitchFamily="18" charset="0"/>
                <a:cs typeface="Times New Roman" panose="02020603050405020304" pitchFamily="18" charset="0"/>
              </a:rPr>
              <a:t>- la tratarea mecanică a maselor plastice la diferite aparate, inclusiv manual; </a:t>
            </a:r>
          </a:p>
          <a:p>
            <a:pPr algn="just"/>
            <a:r>
              <a:rPr lang="ro-RO" sz="2400" dirty="0">
                <a:latin typeface="Times New Roman" panose="02020603050405020304" pitchFamily="18" charset="0"/>
                <a:cs typeface="Times New Roman" panose="02020603050405020304" pitchFamily="18" charset="0"/>
              </a:rPr>
              <a:t>• în timpul frecării curelelor de transmisie la instalaţiile tehnologice</a:t>
            </a:r>
            <a:r>
              <a:rPr lang="ro-RO" dirty="0"/>
              <a:t>. </a:t>
            </a:r>
          </a:p>
          <a:p>
            <a:pPr algn="just"/>
            <a:endParaRPr lang="ro-RO" dirty="0"/>
          </a:p>
        </p:txBody>
      </p:sp>
    </p:spTree>
    <p:extLst>
      <p:ext uri="{BB962C8B-B14F-4D97-AF65-F5344CB8AC3E}">
        <p14:creationId xmlns:p14="http://schemas.microsoft.com/office/powerpoint/2010/main" val="1780800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96119" cy="446692"/>
          </a:xfrm>
        </p:spPr>
        <p:txBody>
          <a:bodyPr/>
          <a:lstStyle/>
          <a:p>
            <a:endParaRPr lang="ro-RO" dirty="0"/>
          </a:p>
        </p:txBody>
      </p:sp>
      <p:sp>
        <p:nvSpPr>
          <p:cNvPr id="3" name="Объект 2"/>
          <p:cNvSpPr>
            <a:spLocks noGrp="1"/>
          </p:cNvSpPr>
          <p:nvPr>
            <p:ph idx="1"/>
          </p:nvPr>
        </p:nvSpPr>
        <p:spPr>
          <a:xfrm>
            <a:off x="284813" y="1139252"/>
            <a:ext cx="11557417" cy="5426440"/>
          </a:xfrm>
        </p:spPr>
        <p:txBody>
          <a:bodyPr>
            <a:normAutofit/>
          </a:bodyPr>
          <a:lstStyle/>
          <a:p>
            <a:pPr marL="0" indent="0" algn="just">
              <a:buNone/>
            </a:pPr>
            <a:r>
              <a:rPr lang="ro-RO" dirty="0"/>
              <a:t>	</a:t>
            </a:r>
            <a:r>
              <a:rPr lang="ro-RO" sz="2400" dirty="0">
                <a:latin typeface="Times New Roman" panose="02020603050405020304" pitchFamily="18" charset="0"/>
                <a:cs typeface="Times New Roman" panose="02020603050405020304" pitchFamily="18" charset="0"/>
              </a:rPr>
              <a:t>Potenţialul electrostatic  poate atinge valori de ordinul </a:t>
            </a:r>
            <a:r>
              <a:rPr lang="ro-RO" sz="2400" b="1" dirty="0">
                <a:latin typeface="Times New Roman" panose="02020603050405020304" pitchFamily="18" charset="0"/>
                <a:cs typeface="Times New Roman" panose="02020603050405020304" pitchFamily="18" charset="0"/>
              </a:rPr>
              <a:t>70 000–80 000 W</a:t>
            </a:r>
            <a:r>
              <a:rPr lang="ro-RO" sz="2400"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 - la frecarea hîrtiei abrazive; </a:t>
            </a:r>
          </a:p>
          <a:p>
            <a:pPr marL="0" indent="0" algn="just">
              <a:buNone/>
            </a:pPr>
            <a:r>
              <a:rPr lang="ro-RO" sz="2400" dirty="0">
                <a:latin typeface="Times New Roman" panose="02020603050405020304" pitchFamily="18" charset="0"/>
                <a:cs typeface="Times New Roman" panose="02020603050405020304" pitchFamily="18" charset="0"/>
              </a:rPr>
              <a:t> - la frecare materialelor dielectrice între ele.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Încărcăturile de electricitate statică pot să se formeze şi la FU: </a:t>
            </a:r>
          </a:p>
          <a:p>
            <a:pPr lvl="0" algn="just"/>
            <a:r>
              <a:rPr lang="ro-RO" sz="2400" dirty="0">
                <a:latin typeface="Times New Roman" panose="02020603050405020304" pitchFamily="18" charset="0"/>
                <a:cs typeface="Times New Roman" panose="02020603050405020304" pitchFamily="18" charset="0"/>
              </a:rPr>
              <a:t>la utilizarea încălţămintei cu tocuri din materiale care nu conduc curentul electric; </a:t>
            </a:r>
          </a:p>
          <a:p>
            <a:pPr lvl="0" algn="just"/>
            <a:r>
              <a:rPr lang="ro-RO" sz="2400" dirty="0">
                <a:latin typeface="Times New Roman" panose="02020603050405020304" pitchFamily="18" charset="0"/>
                <a:cs typeface="Times New Roman" panose="02020603050405020304" pitchFamily="18" charset="0"/>
              </a:rPr>
              <a:t>îmbrăcăminte şi lenjerie din lînă, fibre artificiale; </a:t>
            </a:r>
          </a:p>
          <a:p>
            <a:pPr lvl="0" algn="just"/>
            <a:r>
              <a:rPr lang="ro-RO" sz="2400" dirty="0">
                <a:latin typeface="Times New Roman" panose="02020603050405020304" pitchFamily="18" charset="0"/>
                <a:cs typeface="Times New Roman" panose="02020603050405020304" pitchFamily="18" charset="0"/>
              </a:rPr>
              <a:t>la deplasarea pe suprafeţele pardoselelor realizate din materiale neconductoare; </a:t>
            </a:r>
          </a:p>
          <a:p>
            <a:pPr lvl="0" algn="just"/>
            <a:r>
              <a:rPr lang="ro-RO" sz="2400" dirty="0">
                <a:latin typeface="Times New Roman" panose="02020603050405020304" pitchFamily="18" charset="0"/>
                <a:cs typeface="Times New Roman" panose="02020603050405020304" pitchFamily="18" charset="0"/>
              </a:rPr>
              <a:t>la îndeplinirea unui şir de operaţii manuale cu substanţele dielectrice. </a:t>
            </a:r>
          </a:p>
          <a:p>
            <a:pPr marL="0" indent="0" algn="just">
              <a:buNone/>
            </a:pPr>
            <a:r>
              <a:rPr lang="ro-RO" sz="2400" b="1" dirty="0">
                <a:latin typeface="Times New Roman" panose="02020603050405020304" pitchFamily="18" charset="0"/>
                <a:cs typeface="Times New Roman" panose="02020603050405020304" pitchFamily="18" charset="0"/>
              </a:rPr>
              <a:t>	 </a:t>
            </a:r>
            <a:endParaRPr lang="ro-RO" sz="24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2740252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66138" cy="1400530"/>
          </a:xfrm>
        </p:spPr>
        <p:txBody>
          <a:bodyPr/>
          <a:lstStyle/>
          <a:p>
            <a:pPr algn="ctr"/>
            <a:r>
              <a:rPr lang="ro-RO" sz="3600" b="1" dirty="0">
                <a:latin typeface="Times New Roman" panose="02020603050405020304" pitchFamily="18" charset="0"/>
                <a:cs typeface="Times New Roman" panose="02020603050405020304" pitchFamily="18" charset="0"/>
              </a:rPr>
              <a:t>2. Evaluarea pericolului electricităţii statice.</a:t>
            </a:r>
            <a:endParaRPr lang="ro-RO"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49705" y="1199213"/>
            <a:ext cx="11407515" cy="5381695"/>
          </a:xfrm>
        </p:spPr>
        <p:txBody>
          <a:bodyPr>
            <a:normAutofit lnSpcReduction="10000"/>
          </a:bodyPr>
          <a:lstStyle/>
          <a:p>
            <a:pPr marL="0" indent="0" algn="just">
              <a:buNone/>
            </a:pPr>
            <a:r>
              <a:rPr lang="ro-RO" sz="2800" dirty="0">
                <a:latin typeface="Times New Roman" panose="02020603050405020304" pitchFamily="18" charset="0"/>
                <a:cs typeface="Times New Roman" panose="02020603050405020304" pitchFamily="18" charset="0"/>
              </a:rPr>
              <a:t>	Electricitatea statică poate </a:t>
            </a:r>
            <a:r>
              <a:rPr lang="ro-RO" sz="2800" b="1" dirty="0">
                <a:latin typeface="Times New Roman" panose="02020603050405020304" pitchFamily="18" charset="0"/>
                <a:cs typeface="Times New Roman" panose="02020603050405020304" pitchFamily="18" charset="0"/>
              </a:rPr>
              <a:t>cauza</a:t>
            </a:r>
            <a:r>
              <a:rPr lang="ro-RO" sz="2800" dirty="0">
                <a:latin typeface="Times New Roman" panose="02020603050405020304" pitchFamily="18" charset="0"/>
                <a:cs typeface="Times New Roman" panose="02020603050405020304" pitchFamily="18" charset="0"/>
              </a:rPr>
              <a:t>: </a:t>
            </a:r>
          </a:p>
          <a:p>
            <a:pPr lvl="0" algn="just"/>
            <a:r>
              <a:rPr lang="ro-RO" sz="2800" dirty="0">
                <a:latin typeface="Times New Roman" panose="02020603050405020304" pitchFamily="18" charset="0"/>
                <a:cs typeface="Times New Roman" panose="02020603050405020304" pitchFamily="18" charset="0"/>
              </a:rPr>
              <a:t> încălcarea regimurilor normale a proceselor tehnologice; </a:t>
            </a:r>
          </a:p>
          <a:p>
            <a:pPr lvl="0" algn="just"/>
            <a:r>
              <a:rPr lang="ro-RO" sz="2800" dirty="0">
                <a:latin typeface="Times New Roman" panose="02020603050405020304" pitchFamily="18" charset="0"/>
                <a:cs typeface="Times New Roman" panose="02020603050405020304" pitchFamily="18" charset="0"/>
              </a:rPr>
              <a:t> crearea fonului la funcţionarea aparatelor electronice şi de telemecanică; </a:t>
            </a:r>
          </a:p>
          <a:p>
            <a:pPr lvl="0" algn="just"/>
            <a:r>
              <a:rPr lang="ro-RO" sz="2800" dirty="0">
                <a:latin typeface="Times New Roman" panose="02020603050405020304" pitchFamily="18" charset="0"/>
                <a:cs typeface="Times New Roman" panose="02020603050405020304" pitchFamily="18" charset="0"/>
              </a:rPr>
              <a:t>deteriorarea suprafeţelor materialelor, sporirea procesului de coroziune a metalelor; </a:t>
            </a:r>
          </a:p>
          <a:p>
            <a:pPr lvl="0" algn="just"/>
            <a:r>
              <a:rPr lang="ro-RO" sz="2800" dirty="0">
                <a:latin typeface="Times New Roman" panose="02020603050405020304" pitchFamily="18" charset="0"/>
                <a:cs typeface="Times New Roman" panose="02020603050405020304" pitchFamily="18" charset="0"/>
              </a:rPr>
              <a:t> înrăutăţirea calităţilor lubrifianţilor etc. </a:t>
            </a:r>
          </a:p>
          <a:p>
            <a:pPr marL="0" indent="0" algn="just">
              <a:buNone/>
            </a:pPr>
            <a:r>
              <a:rPr lang="ro-RO" sz="2800" dirty="0">
                <a:latin typeface="Times New Roman" panose="02020603050405020304" pitchFamily="18" charset="0"/>
                <a:cs typeface="Times New Roman" panose="02020603050405020304" pitchFamily="18" charset="0"/>
              </a:rPr>
              <a:t>	Acţiunea fiziologică a electrictăţii statice asupra OU depinde de </a:t>
            </a:r>
            <a:r>
              <a:rPr lang="ro-RO" sz="2800" b="1" dirty="0">
                <a:latin typeface="Times New Roman" panose="02020603050405020304" pitchFamily="18" charset="0"/>
                <a:cs typeface="Times New Roman" panose="02020603050405020304" pitchFamily="18" charset="0"/>
              </a:rPr>
              <a:t>energia formată la descărcare </a:t>
            </a:r>
            <a:r>
              <a:rPr lang="ro-RO" sz="2800" dirty="0">
                <a:latin typeface="Times New Roman" panose="02020603050405020304" pitchFamily="18" charset="0"/>
                <a:cs typeface="Times New Roman" panose="02020603050405020304" pitchFamily="18" charset="0"/>
              </a:rPr>
              <a:t>prin scînteie şi se manifestă sub formă de acupunctură </a:t>
            </a:r>
            <a:r>
              <a:rPr lang="ro-RO" sz="2800" b="1" dirty="0">
                <a:latin typeface="Times New Roman" panose="02020603050405020304" pitchFamily="18" charset="0"/>
                <a:cs typeface="Times New Roman" panose="02020603050405020304" pitchFamily="18" charset="0"/>
              </a:rPr>
              <a:t>slabă, medie sau puternică, sau sub formă de trepidaţie</a:t>
            </a:r>
            <a:r>
              <a:rPr lang="ro-RO" sz="2800" dirty="0">
                <a:latin typeface="Times New Roman" panose="02020603050405020304" pitchFamily="18" charset="0"/>
                <a:cs typeface="Times New Roman" panose="02020603050405020304" pitchFamily="18" charset="0"/>
              </a:rPr>
              <a:t>. </a:t>
            </a:r>
          </a:p>
          <a:p>
            <a:pPr marL="0" indent="0" algn="just">
              <a:buNone/>
            </a:pPr>
            <a:r>
              <a:rPr lang="ro-RO" sz="2800" dirty="0">
                <a:latin typeface="Times New Roman" panose="02020603050405020304" pitchFamily="18" charset="0"/>
                <a:cs typeface="Times New Roman" panose="02020603050405020304" pitchFamily="18" charset="0"/>
              </a:rPr>
              <a:t>	Aceste  acupuncturi şi trepidaţii </a:t>
            </a:r>
            <a:r>
              <a:rPr lang="ro-RO" sz="2800" b="1" dirty="0">
                <a:latin typeface="Times New Roman" panose="02020603050405020304" pitchFamily="18" charset="0"/>
                <a:cs typeface="Times New Roman" panose="02020603050405020304" pitchFamily="18" charset="0"/>
              </a:rPr>
              <a:t>nu sunt periculoase</a:t>
            </a:r>
            <a:r>
              <a:rPr lang="ro-RO" sz="2800" dirty="0">
                <a:latin typeface="Times New Roman" panose="02020603050405020304" pitchFamily="18" charset="0"/>
                <a:cs typeface="Times New Roman" panose="02020603050405020304" pitchFamily="18" charset="0"/>
              </a:rPr>
              <a:t>, pentru că puterea curentului a încărcăturii electricităţii statice este foarte mică.</a:t>
            </a:r>
          </a:p>
          <a:p>
            <a:endParaRPr lang="ro-RO" dirty="0"/>
          </a:p>
        </p:txBody>
      </p:sp>
    </p:spTree>
    <p:extLst>
      <p:ext uri="{BB962C8B-B14F-4D97-AF65-F5344CB8AC3E}">
        <p14:creationId xmlns:p14="http://schemas.microsoft.com/office/powerpoint/2010/main" val="2733570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106178" cy="401721"/>
          </a:xfrm>
        </p:spPr>
        <p:txBody>
          <a:bodyPr/>
          <a:lstStyle/>
          <a:p>
            <a:endParaRPr lang="ro-RO" dirty="0"/>
          </a:p>
        </p:txBody>
      </p:sp>
      <p:sp>
        <p:nvSpPr>
          <p:cNvPr id="3" name="Объект 2"/>
          <p:cNvSpPr>
            <a:spLocks noGrp="1"/>
          </p:cNvSpPr>
          <p:nvPr>
            <p:ph idx="1"/>
          </p:nvPr>
        </p:nvSpPr>
        <p:spPr>
          <a:xfrm>
            <a:off x="329783" y="1064302"/>
            <a:ext cx="11482465" cy="5471409"/>
          </a:xfrm>
        </p:spPr>
        <p:txBody>
          <a:bodyPr>
            <a:normAutofit lnSpcReduction="10000"/>
          </a:bodyPr>
          <a:lstStyle/>
          <a:p>
            <a:pPr marL="0" indent="0" algn="just">
              <a:buNone/>
            </a:pPr>
            <a:r>
              <a:rPr lang="ro-RO" dirty="0"/>
              <a:t>	</a:t>
            </a:r>
            <a:r>
              <a:rPr lang="ro-RO" sz="2400" dirty="0">
                <a:latin typeface="Times New Roman" panose="02020603050405020304" pitchFamily="18" charset="0"/>
                <a:cs typeface="Times New Roman" panose="02020603050405020304" pitchFamily="18" charset="0"/>
              </a:rPr>
              <a:t>Acţiunea îndelungată a electricității statice poate </a:t>
            </a:r>
            <a:r>
              <a:rPr lang="ro-RO" sz="2400" b="1" dirty="0">
                <a:latin typeface="Times New Roman" panose="02020603050405020304" pitchFamily="18" charset="0"/>
                <a:cs typeface="Times New Roman" panose="02020603050405020304" pitchFamily="18" charset="0"/>
              </a:rPr>
              <a:t>influenţa negativ</a:t>
            </a:r>
            <a:r>
              <a:rPr lang="ro-RO" sz="2400" dirty="0">
                <a:latin typeface="Times New Roman" panose="02020603050405020304" pitchFamily="18" charset="0"/>
                <a:cs typeface="Times New Roman" panose="02020603050405020304" pitchFamily="18" charset="0"/>
              </a:rPr>
              <a:t>: </a:t>
            </a:r>
          </a:p>
          <a:p>
            <a:pPr lvl="0" algn="just"/>
            <a:r>
              <a:rPr lang="ro-RO" sz="2400" dirty="0">
                <a:latin typeface="Times New Roman" panose="02020603050405020304" pitchFamily="18" charset="0"/>
                <a:cs typeface="Times New Roman" panose="02020603050405020304" pitchFamily="18" charset="0"/>
              </a:rPr>
              <a:t>asupra stării sănătăţii angajaţilor şi poate genera o serie de îmbolnăviri profesionale (a sistemului nervos; a sistemului cardiac şi alte sisteme vitale ale OU). </a:t>
            </a:r>
          </a:p>
          <a:p>
            <a:pPr algn="just"/>
            <a:r>
              <a:rPr lang="ro-RO" sz="2400" dirty="0">
                <a:latin typeface="Times New Roman" panose="02020603050405020304" pitchFamily="18" charset="0"/>
                <a:cs typeface="Times New Roman" panose="02020603050405020304" pitchFamily="18" charset="0"/>
              </a:rPr>
              <a:t>	NA ES sunt reglementate de către «Cerinţe igienice a electricității statice în condiţii de producere»: </a:t>
            </a:r>
          </a:p>
          <a:p>
            <a:pPr marL="0" indent="0" algn="just">
              <a:buNone/>
            </a:pPr>
            <a:r>
              <a:rPr lang="ro-RO" sz="2400" dirty="0">
                <a:latin typeface="Times New Roman" panose="02020603050405020304" pitchFamily="18" charset="0"/>
                <a:cs typeface="Times New Roman" panose="02020603050405020304" pitchFamily="18" charset="0"/>
              </a:rPr>
              <a:t>	1. NLA a intensităţii electricităţii statice la acţiunea de cel mult </a:t>
            </a:r>
            <a:r>
              <a:rPr lang="ro-RO" sz="2400" b="1" dirty="0">
                <a:latin typeface="Times New Roman" panose="02020603050405020304" pitchFamily="18" charset="0"/>
                <a:cs typeface="Times New Roman" panose="02020603050405020304" pitchFamily="18" charset="0"/>
              </a:rPr>
              <a:t>1oră în timpul unui schimb  constituie - 60 к</a:t>
            </a:r>
            <a:r>
              <a:rPr lang="ru-RU" sz="2400" b="1" dirty="0">
                <a:latin typeface="Times New Roman" panose="02020603050405020304" pitchFamily="18" charset="0"/>
                <a:cs typeface="Times New Roman" panose="02020603050405020304" pitchFamily="18" charset="0"/>
              </a:rPr>
              <a:t>в</a:t>
            </a:r>
            <a:r>
              <a:rPr lang="ro-RO" sz="2400" b="1" dirty="0">
                <a:latin typeface="Times New Roman" panose="02020603050405020304" pitchFamily="18" charset="0"/>
                <a:cs typeface="Times New Roman" panose="02020603050405020304" pitchFamily="18" charset="0"/>
              </a:rPr>
              <a:t>/m .</a:t>
            </a:r>
          </a:p>
          <a:p>
            <a:pPr marL="0" indent="0" algn="just">
              <a:buNone/>
            </a:pPr>
            <a:r>
              <a:rPr lang="ro-RO" sz="2400" dirty="0">
                <a:latin typeface="Times New Roman" panose="02020603050405020304" pitchFamily="18" charset="0"/>
                <a:cs typeface="Times New Roman" panose="02020603050405020304" pitchFamily="18" charset="0"/>
              </a:rPr>
              <a:t>	2. În diapazonul </a:t>
            </a:r>
            <a:r>
              <a:rPr lang="ro-RO" sz="2400" b="1" dirty="0">
                <a:latin typeface="Times New Roman" panose="02020603050405020304" pitchFamily="18" charset="0"/>
                <a:cs typeface="Times New Roman" panose="02020603050405020304" pitchFamily="18" charset="0"/>
              </a:rPr>
              <a:t>20–60 к</a:t>
            </a:r>
            <a:r>
              <a:rPr lang="ru-RU" sz="2400" b="1" dirty="0">
                <a:latin typeface="Times New Roman" panose="02020603050405020304" pitchFamily="18" charset="0"/>
                <a:cs typeface="Times New Roman" panose="02020603050405020304" pitchFamily="18" charset="0"/>
              </a:rPr>
              <a:t>в</a:t>
            </a:r>
            <a:r>
              <a:rPr lang="ro-RO" sz="2400" b="1" dirty="0">
                <a:latin typeface="Times New Roman" panose="02020603050405020304" pitchFamily="18" charset="0"/>
                <a:cs typeface="Times New Roman" panose="02020603050405020304" pitchFamily="18" charset="0"/>
              </a:rPr>
              <a:t>/m</a:t>
            </a:r>
            <a:r>
              <a:rPr lang="ro-RO" sz="2400" dirty="0">
                <a:latin typeface="Times New Roman" panose="02020603050405020304" pitchFamily="18" charset="0"/>
                <a:cs typeface="Times New Roman" panose="02020603050405020304" pitchFamily="18" charset="0"/>
              </a:rPr>
              <a:t> timpul admisibil de aflare a angajaţilor în cîmpurile de electricitate statice fără MIP se stabileşte de norme; </a:t>
            </a:r>
          </a:p>
          <a:p>
            <a:pPr marL="0" indent="0" algn="just">
              <a:buNone/>
            </a:pPr>
            <a:r>
              <a:rPr lang="ro-RO" sz="2400" dirty="0">
                <a:latin typeface="Times New Roman" panose="02020603050405020304" pitchFamily="18" charset="0"/>
                <a:cs typeface="Times New Roman" panose="02020603050405020304" pitchFamily="18" charset="0"/>
              </a:rPr>
              <a:t>	3. La intensităţile electricităţii </a:t>
            </a:r>
            <a:r>
              <a:rPr lang="ro-RO" sz="2400" b="1" dirty="0">
                <a:latin typeface="Times New Roman" panose="02020603050405020304" pitchFamily="18" charset="0"/>
                <a:cs typeface="Times New Roman" panose="02020603050405020304" pitchFamily="18" charset="0"/>
              </a:rPr>
              <a:t>statice ≥ 60 к</a:t>
            </a:r>
            <a:r>
              <a:rPr lang="ru-RU" sz="2400" b="1" dirty="0">
                <a:latin typeface="Times New Roman" panose="02020603050405020304" pitchFamily="18" charset="0"/>
                <a:cs typeface="Times New Roman" panose="02020603050405020304" pitchFamily="18" charset="0"/>
              </a:rPr>
              <a:t>в</a:t>
            </a:r>
            <a:r>
              <a:rPr lang="ro-RO" sz="2400" b="1" dirty="0">
                <a:latin typeface="Times New Roman" panose="02020603050405020304" pitchFamily="18" charset="0"/>
                <a:cs typeface="Times New Roman" panose="02020603050405020304" pitchFamily="18" charset="0"/>
              </a:rPr>
              <a:t>/m</a:t>
            </a:r>
            <a:r>
              <a:rPr lang="ro-RO" sz="2400" dirty="0">
                <a:latin typeface="Times New Roman" panose="02020603050405020304" pitchFamily="18" charset="0"/>
                <a:cs typeface="Times New Roman" panose="02020603050405020304" pitchFamily="18" charset="0"/>
              </a:rPr>
              <a:t>, se interzice lucrul </a:t>
            </a:r>
            <a:r>
              <a:rPr lang="ro-RO" sz="2400" b="1" dirty="0">
                <a:latin typeface="Times New Roman" panose="02020603050405020304" pitchFamily="18" charset="0"/>
                <a:cs typeface="Times New Roman" panose="02020603050405020304" pitchFamily="18" charset="0"/>
              </a:rPr>
              <a:t>fără utilizarea MIP</a:t>
            </a:r>
            <a:r>
              <a:rPr lang="ro-RO" sz="2400" dirty="0">
                <a:latin typeface="Times New Roman" panose="02020603050405020304" pitchFamily="18" charset="0"/>
                <a:cs typeface="Times New Roman" panose="02020603050405020304" pitchFamily="18" charset="0"/>
              </a:rPr>
              <a:t>; </a:t>
            </a:r>
          </a:p>
          <a:p>
            <a:pPr marL="0" indent="0" algn="just">
              <a:buNone/>
            </a:pPr>
            <a:r>
              <a:rPr lang="ro-RO" sz="2400" dirty="0">
                <a:latin typeface="Times New Roman" panose="02020603050405020304" pitchFamily="18" charset="0"/>
                <a:cs typeface="Times New Roman" panose="02020603050405020304" pitchFamily="18" charset="0"/>
              </a:rPr>
              <a:t>	4. La intensităţile ≤ 20 к</a:t>
            </a:r>
            <a:r>
              <a:rPr lang="ru-RU" sz="2400" dirty="0">
                <a:latin typeface="Times New Roman" panose="02020603050405020304" pitchFamily="18" charset="0"/>
                <a:cs typeface="Times New Roman" panose="02020603050405020304" pitchFamily="18" charset="0"/>
              </a:rPr>
              <a:t>в</a:t>
            </a:r>
            <a:r>
              <a:rPr lang="ro-RO" sz="2400" dirty="0">
                <a:latin typeface="Times New Roman" panose="02020603050405020304" pitchFamily="18" charset="0"/>
                <a:cs typeface="Times New Roman" panose="02020603050405020304" pitchFamily="18" charset="0"/>
              </a:rPr>
              <a:t>/m, timpul de aflare în cîmpurile de electricitate statică </a:t>
            </a:r>
            <a:r>
              <a:rPr lang="ro-RO" sz="2400" b="1" dirty="0">
                <a:latin typeface="Times New Roman" panose="02020603050405020304" pitchFamily="18" charset="0"/>
                <a:cs typeface="Times New Roman" panose="02020603050405020304" pitchFamily="18" charset="0"/>
              </a:rPr>
              <a:t>nu se limitează. </a:t>
            </a:r>
          </a:p>
          <a:p>
            <a:endParaRPr lang="ro-RO" dirty="0"/>
          </a:p>
        </p:txBody>
      </p:sp>
    </p:spTree>
    <p:extLst>
      <p:ext uri="{BB962C8B-B14F-4D97-AF65-F5344CB8AC3E}">
        <p14:creationId xmlns:p14="http://schemas.microsoft.com/office/powerpoint/2010/main" val="1989942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1211109" cy="431702"/>
          </a:xfrm>
        </p:spPr>
        <p:txBody>
          <a:bodyPr/>
          <a:lstStyle/>
          <a:p>
            <a:endParaRPr lang="ro-RO" dirty="0"/>
          </a:p>
        </p:txBody>
      </p:sp>
      <p:sp>
        <p:nvSpPr>
          <p:cNvPr id="3" name="Объект 2"/>
          <p:cNvSpPr>
            <a:spLocks noGrp="1"/>
          </p:cNvSpPr>
          <p:nvPr>
            <p:ph idx="1"/>
          </p:nvPr>
        </p:nvSpPr>
        <p:spPr>
          <a:xfrm>
            <a:off x="314794" y="1154243"/>
            <a:ext cx="11497456" cy="5546359"/>
          </a:xfrm>
        </p:spPr>
        <p:txBody>
          <a:bodyPr>
            <a:normAutofit/>
          </a:bodyPr>
          <a:lstStyle/>
          <a:p>
            <a:pPr marL="0" indent="0" algn="just">
              <a:buNone/>
            </a:pPr>
            <a:r>
              <a:rPr lang="ro-RO" dirty="0"/>
              <a:t>	</a:t>
            </a:r>
            <a:r>
              <a:rPr lang="ro-RO" sz="2400" b="1" dirty="0">
                <a:latin typeface="Times New Roman" panose="02020603050405020304" pitchFamily="18" charset="0"/>
                <a:cs typeface="Times New Roman" panose="02020603050405020304" pitchFamily="18" charset="0"/>
              </a:rPr>
              <a:t>Pericolul  de electrizare în procesele tehnologice şi condiţii</a:t>
            </a:r>
            <a:r>
              <a:rPr lang="ro-RO" sz="2400" dirty="0">
                <a:latin typeface="Times New Roman" panose="02020603050405020304" pitchFamily="18" charset="0"/>
                <a:cs typeface="Times New Roman" panose="02020603050405020304" pitchFamily="18" charset="0"/>
              </a:rPr>
              <a:t>: </a:t>
            </a:r>
          </a:p>
          <a:p>
            <a:pPr lvl="0" algn="just"/>
            <a:r>
              <a:rPr lang="ro-RO" sz="2400" dirty="0">
                <a:latin typeface="Times New Roman" panose="02020603050405020304" pitchFamily="18" charset="0"/>
                <a:cs typeface="Times New Roman" panose="02020603050405020304" pitchFamily="18" charset="0"/>
              </a:rPr>
              <a:t>posibilitatea inflamării amestecurilor de la descărcările electrice cu scîntei (</a:t>
            </a:r>
            <a:r>
              <a:rPr lang="ro-RO" sz="2400" b="1" dirty="0">
                <a:latin typeface="Times New Roman" panose="02020603050405020304" pitchFamily="18" charset="0"/>
                <a:cs typeface="Times New Roman" panose="02020603050405020304" pitchFamily="18" charset="0"/>
              </a:rPr>
              <a:t>incendii şi explozii); </a:t>
            </a:r>
          </a:p>
          <a:p>
            <a:pPr lvl="0" algn="just"/>
            <a:r>
              <a:rPr lang="ro-RO" sz="2400" dirty="0">
                <a:latin typeface="Times New Roman" panose="02020603050405020304" pitchFamily="18" charset="0"/>
                <a:cs typeface="Times New Roman" panose="02020603050405020304" pitchFamily="18" charset="0"/>
              </a:rPr>
              <a:t>condiţii de inflamare a amestecurilor explozive – prezenţa scînteei cu valoarea minimă a  energiei necesare pentru inflamarea amestecului. </a:t>
            </a:r>
          </a:p>
          <a:p>
            <a:pPr marL="0" indent="0" algn="just">
              <a:buNone/>
            </a:pPr>
            <a:r>
              <a:rPr lang="ro-RO" sz="2400"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Descărcările electrostatice de pe suprafaţa materialelor dielectrice </a:t>
            </a:r>
            <a:r>
              <a:rPr lang="ro-RO" sz="2400" dirty="0">
                <a:latin typeface="Times New Roman" panose="02020603050405020304" pitchFamily="18" charset="0"/>
                <a:cs typeface="Times New Roman" panose="02020603050405020304" pitchFamily="18" charset="0"/>
              </a:rPr>
              <a:t>- nu prezintă pericol, pentru că capacitatea şi energia de descărcare este relativ mică. Energia de descărcare poate fi determinată doar experimental (se descarcă nu de pe toată suprafaţa materialului dielectric, ci doar pe o porţiune mică la care intensitatea cîmpului electrostatic să atingă valori de străpungere).  </a:t>
            </a:r>
          </a:p>
          <a:p>
            <a:pPr marL="0" indent="0" algn="just">
              <a:buNone/>
            </a:pPr>
            <a:r>
              <a:rPr lang="ro-RO" sz="2400" b="1" dirty="0">
                <a:latin typeface="Times New Roman" panose="02020603050405020304" pitchFamily="18" charset="0"/>
                <a:cs typeface="Times New Roman" panose="02020603050405020304" pitchFamily="18" charset="0"/>
              </a:rPr>
              <a:t>	Notă:</a:t>
            </a:r>
            <a:r>
              <a:rPr lang="ro-RO" sz="2400" dirty="0">
                <a:latin typeface="Times New Roman" panose="02020603050405020304" pitchFamily="18" charset="0"/>
                <a:cs typeface="Times New Roman" panose="02020603050405020304" pitchFamily="18" charset="0"/>
              </a:rPr>
              <a:t> Un mare pericol reprezintă </a:t>
            </a:r>
            <a:r>
              <a:rPr lang="ro-RO" sz="2400" b="1" dirty="0">
                <a:latin typeface="Times New Roman" panose="02020603050405020304" pitchFamily="18" charset="0"/>
                <a:cs typeface="Times New Roman" panose="02020603050405020304" pitchFamily="18" charset="0"/>
              </a:rPr>
              <a:t>descărcăile în corpurile conductoare</a:t>
            </a:r>
            <a:r>
              <a:rPr lang="ru-RU" sz="2400" b="1" dirty="0">
                <a:latin typeface="Times New Roman" panose="02020603050405020304" pitchFamily="18" charset="0"/>
                <a:cs typeface="Times New Roman" panose="02020603050405020304" pitchFamily="18" charset="0"/>
              </a:rPr>
              <a:t> </a:t>
            </a:r>
            <a:r>
              <a:rPr lang="ro-RO" sz="2400" b="1" dirty="0">
                <a:latin typeface="Times New Roman" panose="02020603050405020304" pitchFamily="18" charset="0"/>
                <a:cs typeface="Times New Roman" panose="02020603050405020304" pitchFamily="18" charset="0"/>
              </a:rPr>
              <a:t>din contul  capacității electrice mari. </a:t>
            </a:r>
          </a:p>
          <a:p>
            <a:endParaRPr lang="ro-RO" dirty="0"/>
          </a:p>
        </p:txBody>
      </p:sp>
    </p:spTree>
    <p:extLst>
      <p:ext uri="{BB962C8B-B14F-4D97-AF65-F5344CB8AC3E}">
        <p14:creationId xmlns:p14="http://schemas.microsoft.com/office/powerpoint/2010/main" val="12486361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1AA262B9E4AE4EB418D74462309BC2" ma:contentTypeVersion="2" ma:contentTypeDescription="Create a new document." ma:contentTypeScope="" ma:versionID="33dc6776ac330f3e3c1076b8b89744f0">
  <xsd:schema xmlns:xsd="http://www.w3.org/2001/XMLSchema" xmlns:xs="http://www.w3.org/2001/XMLSchema" xmlns:p="http://schemas.microsoft.com/office/2006/metadata/properties" xmlns:ns2="026968c2-f538-47ff-8201-1153ae49d5cd" targetNamespace="http://schemas.microsoft.com/office/2006/metadata/properties" ma:root="true" ma:fieldsID="47cc4f0b4b578f45aecea18b78144cfa" ns2:_="">
    <xsd:import namespace="026968c2-f538-47ff-8201-1153ae49d5cd"/>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6968c2-f538-47ff-8201-1153ae49d5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FDBA4E-0F9F-4F06-9211-DEEED9DFEE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6968c2-f538-47ff-8201-1153ae49d5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FBDAFF1-6C6A-45FB-A50D-65785DFE20E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14C2CE9-A4AD-4056-AF6B-B2D8D98BD9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Ion</Template>
  <TotalTime>2229</TotalTime>
  <Words>1379</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Andalus</vt:lpstr>
      <vt:lpstr>Century Gothic</vt:lpstr>
      <vt:lpstr>Times New Roman</vt:lpstr>
      <vt:lpstr>Wingdings 3</vt:lpstr>
      <vt:lpstr>Ion</vt:lpstr>
      <vt:lpstr>           Tema: Protecţia de electricitatea statică </vt:lpstr>
      <vt:lpstr>1. Electricitatea statică, factorii care determină intensitatea electrizării   </vt:lpstr>
      <vt:lpstr>PowerPoint Presentation</vt:lpstr>
      <vt:lpstr>PowerPoint Presentation</vt:lpstr>
      <vt:lpstr>Cazuri de producere a descărcărilor statice</vt:lpstr>
      <vt:lpstr>PowerPoint Presentation</vt:lpstr>
      <vt:lpstr>2. Evaluarea pericolului electricităţii statice.</vt:lpstr>
      <vt:lpstr>PowerPoint Presentation</vt:lpstr>
      <vt:lpstr>PowerPoint Presentation</vt:lpstr>
      <vt:lpstr>3. Metode de protecţie de electricitatea statică. </vt:lpstr>
      <vt:lpstr>PowerPoint Presentation</vt:lpstr>
      <vt:lpstr>Vă mulțumesc pentru atenție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Amplasarea construcților și conformarea acestora la foc</dc:title>
  <dc:creator>Tatiana Butuc</dc:creator>
  <cp:lastModifiedBy>Mihaibencheci@outlook.com</cp:lastModifiedBy>
  <cp:revision>152</cp:revision>
  <dcterms:created xsi:type="dcterms:W3CDTF">2016-06-03T11:42:11Z</dcterms:created>
  <dcterms:modified xsi:type="dcterms:W3CDTF">2025-11-28T14:19:46Z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0x0101005E1AA262B9E4AE4EB418D74462309BC2</vt:lpwstr>
  </property>
</Properties>
</file>