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4" d="100"/>
          <a:sy n="144" d="100"/>
        </p:scale>
        <p:origin x="900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2026-01-27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4261" y="538922"/>
            <a:ext cx="11160234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dirty="0"/>
              <a:t>Information Security Technologies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b="1" dirty="0"/>
              <a:t>Lecture 1: Core Concepts and Terminology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dirty="0"/>
              <a:t>Technical University of Moldova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dirty="0"/>
              <a:t>Faculty of Computers, Informatics and Microelectronics</a:t>
            </a:r>
            <a:endParaRPr lang="en-US" dirty="0"/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Assistant Lecturer </a:t>
            </a:r>
            <a:r>
              <a:rPr lang="en-US"/>
              <a:t>Masiutin Maxim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endParaRPr lang="en-US" dirty="0"/>
          </a:p>
          <a:p>
            <a:pPr marL="342900" indent="-342900">
              <a:spcBef>
                <a:spcPts val="600"/>
              </a:spcBef>
              <a:spcAft>
                <a:spcPts val="300"/>
              </a:spcAft>
              <a:buFontTx/>
              <a:buChar char="-"/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Definition of information security vs cybersecurity</a:t>
            </a:r>
          </a:p>
          <a:p>
            <a:pPr marL="342900" indent="-342900">
              <a:spcBef>
                <a:spcPts val="600"/>
              </a:spcBef>
              <a:spcAft>
                <a:spcPts val="300"/>
              </a:spcAft>
              <a:buFontTx/>
              <a:buChar char="-"/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The CIA Triad: Confidentiality, Integrity, Availability</a:t>
            </a:r>
          </a:p>
          <a:p>
            <a:pPr marL="342900" indent="-342900">
              <a:spcBef>
                <a:spcPts val="600"/>
              </a:spcBef>
              <a:spcAft>
                <a:spcPts val="300"/>
              </a:spcAft>
              <a:buFontTx/>
              <a:buChar char="-"/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Additional security properties: Authentication, Non-repudiation, Accountability </a:t>
            </a:r>
          </a:p>
          <a:p>
            <a:pPr marL="342900" indent="-342900">
              <a:spcBef>
                <a:spcPts val="600"/>
              </a:spcBef>
              <a:spcAft>
                <a:spcPts val="300"/>
              </a:spcAft>
              <a:buFontTx/>
              <a:buChar char="-"/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Assets, threats, vulnerabilities, and risks</a:t>
            </a:r>
          </a:p>
          <a:p>
            <a:pPr marL="342900" indent="-342900">
              <a:spcBef>
                <a:spcPts val="600"/>
              </a:spcBef>
              <a:spcAft>
                <a:spcPts val="300"/>
              </a:spcAft>
              <a:buFontTx/>
              <a:buChar char="-"/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Security incidents vs security breaches</a:t>
            </a:r>
          </a:p>
          <a:p>
            <a:pPr marL="342900" indent="-342900">
              <a:spcBef>
                <a:spcPts val="600"/>
              </a:spcBef>
              <a:spcAft>
                <a:spcPts val="300"/>
              </a:spcAft>
              <a:buFontTx/>
              <a:buChar char="-"/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Defense in depth principle</a:t>
            </a:r>
          </a:p>
          <a:p>
            <a:pPr marL="342900" indent="-342900">
              <a:spcBef>
                <a:spcPts val="600"/>
              </a:spcBef>
              <a:spcAft>
                <a:spcPts val="300"/>
              </a:spcAft>
              <a:buFontTx/>
              <a:buChar char="-"/>
              <a:defRPr sz="2000">
                <a:solidFill>
                  <a:srgbClr val="000000"/>
                </a:solidFill>
                <a:latin typeface="Helvetica"/>
              </a:defRPr>
            </a:pPr>
            <a:r>
              <a:rPr lang="en-US" dirty="0"/>
              <a:t>Security by design and security by default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Integrity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Information remains accurate and complete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Prevents unauthorized modification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Examples: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Financial records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Medical prescriptions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Software code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Legal documents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Integrity Threats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Man-in-the-middle attacks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Malware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Insider modification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Hardware failures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Software bugs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Data corruption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Integrity Controls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Hashing algorithms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Digital signatures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Version control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Access controls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Checksums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Input validation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Availability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Information accessible when needed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Systems operational on demand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Examples: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Banking systems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Emergency services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E-commerce platforms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Healthcare systems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Availability Threats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Denial of Service (DoS)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Distributed DoS (DDoS)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Ransomware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Hardware failures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Natural disasters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Power outages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Availability Controls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Redundancy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Backups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Disaster recovery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Load balancing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DDoS mitigation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Uninterruptible power supplies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CIA Triad Balance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Properties often conflict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High confidentiality may reduce availability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High availability may reduce confidentiality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Context-dependent decisions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Risk-based approach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Authentication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Verifying identity claims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Factors: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Something you know (password)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Something you have (token)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Something you are (biometrics)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Somewhere you are (location)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Something you do (behavior)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Non-repudiation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Cannot deny performed actions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Achieved through: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Digital signatures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Comprehensive logging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Timestamps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Audit trails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Legal evidence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Accountability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Trace actions to entities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Requirements: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Strong authentication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Comprehensive logging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Secure log storage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Regular log review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Enables investigation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Lecture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Information Security vs Cybersecurity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The CIA Triad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Additional Security Properties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Assets, Threats, Vulnerabilities, Risks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Security Incidents vs Breaches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Defense in Depth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Security by Design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Assets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Anything of value to protect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Tangible: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Hardware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Facilities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Documents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Intangible: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Data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Software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Reputation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Intellectual property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Threats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Potential cause of unwanted incidents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Categories: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Intentional external (hackers)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Intentional internal (insiders)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Accidental (human error)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Environmental (disasters)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Threat Actors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Nation-states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Cybercriminals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Hacktivists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Insiders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Competitors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Script kiddies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Vulnerabilities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Weaknesses that can be exploited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Technical: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Unpatched software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Misconfigurations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Weak encryption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Human: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Social engineering susceptibility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Poor password habits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Risk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Potential for loss when threat exploits vulnerability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Formula: Risk = Threat x Vulnerability x Impact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Alternative: Risk = Likelihood x Impact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Enables prioritization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Context-dependent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Security Incident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Event potentially compromising CIA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Includes: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Attempted attacks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Policy violations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System malfunctions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Suspicious activities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May or may not succeed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Security Breach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Confirmed unauthorized access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Results in: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Data exposure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System compromise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Service disruption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All breaches are incidents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Not all incidents are breaches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Defense in Depth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Multiple layers of protection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Layers: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Physical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Perimeter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Network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Host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Application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Data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Human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Defense in Depth Diagram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Outer layer: Physical security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Next: Network perimeter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Then: Internal network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Next: Host systems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Then: Applications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Core: Data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All layers: People and processes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Security by Design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Security throughout development lifecycle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Not an afterthought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Includes: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Threat modeling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Secure architecture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Security testing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Security reviews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Information Security Defined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Protection of information from unauthorized: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Access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Use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Disclosure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Disruption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Modification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Destruction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Covers all forms: digital, paper, verbal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Also called InfoSec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Security by Default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Systems secure in default configuration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Users disable security if needed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Examples: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Passwords required immediately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Services disabled by default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Encryption enabled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Minimal privileges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Key Statistics 2025-2026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Global cybercrime cost: $10.5 trillion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Average data breach cost: $4.44 million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75% of population data under privacy regulation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AI-powered attacks increasing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Supply chain attacks growing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CIA Triad: foundation of security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Extended properties: authentication, non-repudiation, accountability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Risk = Threat x Vulnerability x Impact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Defense in depth: multiple layers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Security by design and default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Continuous balance required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Next Lecture Preview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Threat Landscape and Attack Vectors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Threat actor classifications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Attack methodologies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MITRE ATT&amp;CK framework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CVE and CVSS systems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Emerging threats 2026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Questions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dirty="0"/>
              <a:t>Questions?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dirty="0"/>
              <a:t>Discussion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rPr dirty="0"/>
              <a:t>Contact information</a:t>
            </a:r>
            <a:r>
              <a:rPr lang="en-US" dirty="0"/>
              <a:t>: Maxim Masiutin &lt;maxim.masiutin@isa.utm.md&gt;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Cybersecurity Defined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Subset of information security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Focuses on electronic systems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Protects: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Networks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Computers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Data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Programs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Defense against digital attacks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InfoSec vs Cybersecurity Comparison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Information Security: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Broader scope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All information formats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Physical and digital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Cybersecurity: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Digital focus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Electronic systems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Network defense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The CIA Triad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Three fundamental principles: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Confidentiality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Integrity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Availability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Foundation of all security decisions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Must be balanced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Origin: 1970s-1980s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Confidentiality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Information accessible only to authorized parties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Prevents unauthorized disclosure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Examples: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Bank account data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Medical records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Trade secrets</a:t>
            </a:r>
          </a:p>
          <a:p>
            <a:pPr lvl="1">
              <a:spcBef>
                <a:spcPts val="300"/>
              </a:spcBef>
              <a:spcAft>
                <a:spcPts val="200"/>
              </a:spcAft>
              <a:defRPr sz="1600">
                <a:solidFill>
                  <a:srgbClr val="000000"/>
                </a:solidFill>
                <a:latin typeface="Helvetica"/>
              </a:defRPr>
            </a:pPr>
            <a:r>
              <a:t>Personal information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Confidentiality Threats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Eavesdropping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Shoulder surfing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Social engineering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Data breaches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Unauthorized access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Insider threats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74320"/>
            <a:ext cx="11277295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0000"/>
                </a:solidFill>
                <a:latin typeface="Helvetica"/>
              </a:defRPr>
            </a:pPr>
            <a:r>
              <a:t>Confidentiality Controls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3716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Encryption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Access controls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Authentication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Physical security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Data classification</a:t>
            </a:r>
          </a:p>
          <a:p>
            <a:pPr>
              <a:spcBef>
                <a:spcPts val="600"/>
              </a:spcBef>
              <a:spcAft>
                <a:spcPts val="300"/>
              </a:spcAft>
              <a:defRPr sz="2000">
                <a:solidFill>
                  <a:srgbClr val="000000"/>
                </a:solidFill>
                <a:latin typeface="Helvetica"/>
              </a:defRPr>
            </a:pPr>
            <a:r>
              <a:t>Need-to-know principle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783</Words>
  <Application>Microsoft Office PowerPoint</Application>
  <PresentationFormat>Widescreen</PresentationFormat>
  <Paragraphs>267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Maxim Masiutin</cp:lastModifiedBy>
  <cp:revision>4</cp:revision>
  <dcterms:created xsi:type="dcterms:W3CDTF">2013-01-27T09:14:16Z</dcterms:created>
  <dcterms:modified xsi:type="dcterms:W3CDTF">2026-01-27T03:14:10Z</dcterms:modified>
  <cp:category/>
</cp:coreProperties>
</file>