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9" r:id="rId3"/>
    <p:sldId id="303" r:id="rId4"/>
    <p:sldId id="291" r:id="rId5"/>
    <p:sldId id="292" r:id="rId6"/>
    <p:sldId id="293" r:id="rId7"/>
    <p:sldId id="275" r:id="rId8"/>
    <p:sldId id="294" r:id="rId9"/>
    <p:sldId id="308" r:id="rId10"/>
    <p:sldId id="309" r:id="rId11"/>
    <p:sldId id="310" r:id="rId12"/>
    <p:sldId id="311" r:id="rId13"/>
    <p:sldId id="312" r:id="rId14"/>
    <p:sldId id="317" r:id="rId15"/>
    <p:sldId id="269" r:id="rId16"/>
    <p:sldId id="270" r:id="rId17"/>
    <p:sldId id="271" r:id="rId18"/>
    <p:sldId id="284" r:id="rId19"/>
    <p:sldId id="285" r:id="rId20"/>
    <p:sldId id="286" r:id="rId21"/>
    <p:sldId id="287" r:id="rId22"/>
    <p:sldId id="318" r:id="rId23"/>
    <p:sldId id="319" r:id="rId24"/>
    <p:sldId id="321" r:id="rId25"/>
    <p:sldId id="320" r:id="rId26"/>
    <p:sldId id="322" r:id="rId27"/>
    <p:sldId id="323" r:id="rId28"/>
    <p:sldId id="324" r:id="rId29"/>
    <p:sldId id="325" r:id="rId30"/>
    <p:sldId id="326" r:id="rId31"/>
    <p:sldId id="327" r:id="rId32"/>
    <p:sldId id="331" r:id="rId33"/>
    <p:sldId id="332" r:id="rId34"/>
    <p:sldId id="296" r:id="rId35"/>
    <p:sldId id="297" r:id="rId36"/>
    <p:sldId id="298" r:id="rId37"/>
    <p:sldId id="299" r:id="rId38"/>
    <p:sldId id="301" r:id="rId39"/>
    <p:sldId id="305" r:id="rId40"/>
    <p:sldId id="302" r:id="rId41"/>
    <p:sldId id="268" r:id="rId42"/>
    <p:sldId id="272" r:id="rId43"/>
    <p:sldId id="261" r:id="rId4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658" autoAdjust="0"/>
  </p:normalViewPr>
  <p:slideViewPr>
    <p:cSldViewPr snapToGrid="0">
      <p:cViewPr varScale="1">
        <p:scale>
          <a:sx n="62" d="100"/>
          <a:sy n="62" d="100"/>
        </p:scale>
        <p:origin x="78" y="876"/>
      </p:cViewPr>
      <p:guideLst/>
    </p:cSldViewPr>
  </p:slideViewPr>
  <p:outlineViewPr>
    <p:cViewPr>
      <p:scale>
        <a:sx n="33" d="100"/>
        <a:sy n="33" d="100"/>
      </p:scale>
      <p:origin x="0" y="-2817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E311A-EE86-47C2-B227-34900C28D669}" type="datetimeFigureOut">
              <a:rPr lang="ro-RO" smtClean="0"/>
              <a:t>23.11.2025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1EB5B-BA9C-4096-AB06-2F28CE036B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246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A213-F029-7D8A-E23C-6FCC3C0B5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D26CD-5AF2-43B4-ADC0-3223F5BC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FA44-18AC-9968-B59F-37DDEBC8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23.11.2025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FFC5C-B0C6-FE0C-644B-A15A641C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BB392-8A28-1994-665A-A1DCF165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060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9451-8B6B-90F2-5C1A-E04C022B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31A57-F7C3-1F9B-2335-E5D76BAAF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B04FB-9D25-CDE3-60B3-9CB64174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23.11.2025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2D42-A39B-B020-2D79-C18E5E9E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16F87-E6D1-5FC6-E79F-4133CC35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268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8566D-40CF-A410-567E-CD49F87E7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DE66F-8724-6C46-5D91-E4EC468E3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C21ED-3605-823E-C5EF-C0E301A7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23.11.2025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71687-5145-3E8B-543A-87174F05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D861E-1C51-4AEF-08B1-9B538A9C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039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634E-8589-FE00-9B76-CE7936B7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C4FD2-30E2-C5AC-8D3D-8DBA17FBB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C5F2B-2BCE-5D0F-2BE8-E140DDDF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23.11.2025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997EF-7891-23B4-9069-7FF1FE1C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92D1-0E46-5D2C-7F1E-7578B8EB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37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2570-E867-1C8F-F3CB-A4CA8A40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80453-694F-D236-A967-2FA3CC47A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A656D-18DD-79C3-6495-2C7CA37D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23.11.2025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657D1-70AF-024F-851C-543A6BBB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DF968-7F4E-45A6-466F-DCB816E0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7216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8BE3-C65C-B6C4-0C25-F1E065DB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4C8CD-F542-4F71-1CF3-D8D17BFE7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7D692-0538-946F-E677-B46A23F21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346F2-DA82-4F8A-3B2F-D2380D62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23.11.2025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0F5F5-DE3C-FAED-7F7C-3F6DF207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A3306-1158-BB1A-3F00-64B1887A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853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F90D-ADDA-AF3C-C23C-40062FD9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FCF78-58DF-D3A3-F6DD-D5CEACCF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B98A0-10A8-1739-2486-9C47CCA68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C65D-0A0A-1981-FC26-322C73340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1B9FE-3B74-4A94-ED61-452DC7DF2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82811D-93D3-F66E-7F45-55B90FF5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23.11.2025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9D3B8-F526-2BF3-A7FF-F7E53A94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E2F03-18D2-4811-9283-2591FDDB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0959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D97D-0E56-0A42-0259-A73E7F2D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C29B1-7C2A-A677-2F4F-2C884F31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23.11.2025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5EB01-EE23-780C-E926-5676F18A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D712F-ED36-B8C5-CD33-F7139A0D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550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3CE2D-0ECD-9634-8356-E0029ACB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23.11.2025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6A74E-D05F-1578-2B48-4CBAD34B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8EEB4-4740-5A7D-8C2F-128925D1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426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AF21-EA30-4CB3-3F70-757AD841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128C-D024-F299-3D6F-AC5BD755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C798A-0571-9746-3A2D-405183096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64763-BED1-D1F6-21CE-A32A44F6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23.11.2025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941AC-8641-B4C7-5D4A-9CBA46A9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7549A-A836-C298-A7CB-39A8537E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598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10BF-AAC6-B7FB-00A8-155EE8CE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1440C-0818-9A7F-9C5C-16EAFAD8F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86D2A-F401-DF3F-C3A1-206BB84CC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ED532-6E50-BF15-5CC9-9D78AA00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23.11.2025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C1B01-D76B-80AA-479F-4DA652E1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3794C-2AC5-CA07-B1BA-0FF64D8F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036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1A9FA-C318-77B0-3C34-3435BBEB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09572-F9B5-4410-445F-AB3539366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C0F3D-3ADD-9128-23E5-CDEB2899B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E363A-8D59-4613-8D69-E9001410136B}" type="datetimeFigureOut">
              <a:rPr lang="ro-RO" smtClean="0"/>
              <a:t>23.11.2025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A9675-4178-5AD9-0CBC-7A20ADDE4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1357E-65AC-59E4-4030-3DAF262DD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127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fordoctors.co.za/articles.php?cid=9&amp;id=40&amp;aid=351" TargetMode="External"/><Relationship Id="rId2" Type="http://schemas.openxmlformats.org/officeDocument/2006/relationships/hyperlink" Target="https://www.academia.edu/28842660/Biofizica_receptiei_auditiv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8-_HcssdZ0&amp;t=81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xlTIq8KnxNI5mcPlg-r3eIGFW0mwfwZ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EA22-7CEE-DBA1-17F3-77AF746D2B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sz="3100"/>
              <a:t>Analizorul vestibular partea I</a:t>
            </a:r>
            <a:endParaRPr lang="ro-R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C3761-2CEE-0FBA-5702-D7D730347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72037-AC61-17B8-F785-0D77462DEB02}"/>
              </a:ext>
            </a:extLst>
          </p:cNvPr>
          <p:cNvSpPr txBox="1"/>
          <p:nvPr/>
        </p:nvSpPr>
        <p:spPr>
          <a:xfrm>
            <a:off x="2724150" y="5582335"/>
            <a:ext cx="704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2"/>
              </a:rPr>
              <a:t>https://www.academia.edu/28842660/Biofizica_receptiei_auditive</a:t>
            </a:r>
            <a:endParaRPr lang="ro-RO" dirty="0"/>
          </a:p>
          <a:p>
            <a:endParaRPr lang="ro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0456F-26C2-849C-8BFF-8276DA468A8D}"/>
              </a:ext>
            </a:extLst>
          </p:cNvPr>
          <p:cNvSpPr txBox="1"/>
          <p:nvPr/>
        </p:nvSpPr>
        <p:spPr>
          <a:xfrm>
            <a:off x="1524000" y="6211669"/>
            <a:ext cx="876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https://www.nasafordoctors.co.za/articles.php?cid=9&amp;id=40&amp;aid=351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4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08CF4-F8D4-3E92-6DAD-E316C3D6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0744"/>
            <a:ext cx="5257800" cy="575304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celulă</a:t>
            </a:r>
            <a:r>
              <a:rPr lang="en-US" dirty="0"/>
              <a:t> de </a:t>
            </a:r>
            <a:r>
              <a:rPr lang="en-US" dirty="0" err="1"/>
              <a:t>păr</a:t>
            </a:r>
            <a:r>
              <a:rPr lang="en-US" dirty="0"/>
              <a:t> are pe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apicală</a:t>
            </a:r>
            <a:r>
              <a:rPr lang="en-US" dirty="0"/>
              <a:t> </a:t>
            </a:r>
            <a:r>
              <a:rPr lang="en-US" dirty="0" err="1"/>
              <a:t>numeroase</a:t>
            </a:r>
            <a:r>
              <a:rPr lang="en-US" dirty="0"/>
              <a:t> </a:t>
            </a:r>
            <a:r>
              <a:rPr lang="en-US" dirty="0" err="1"/>
              <a:t>stereocilii</a:t>
            </a:r>
            <a:r>
              <a:rPr lang="en-US" dirty="0"/>
              <a:t> (40-70) </a:t>
            </a:r>
            <a:r>
              <a:rPr lang="en-US" dirty="0" err="1"/>
              <a:t>și</a:t>
            </a:r>
            <a:r>
              <a:rPr lang="en-US" dirty="0"/>
              <a:t> 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kinociliu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Kinociliul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ciliu</a:t>
            </a:r>
            <a:r>
              <a:rPr lang="en-US" dirty="0"/>
              <a:t> </a:t>
            </a:r>
            <a:r>
              <a:rPr lang="en-US" dirty="0" err="1"/>
              <a:t>adevărat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lung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stereociliile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situat</a:t>
            </a:r>
            <a:r>
              <a:rPr lang="en-US" dirty="0"/>
              <a:t> excentric.</a:t>
            </a:r>
            <a:endParaRPr lang="ro-RO" dirty="0"/>
          </a:p>
          <a:p>
            <a:r>
              <a:rPr lang="en-US" dirty="0" err="1"/>
              <a:t>Generează</a:t>
            </a:r>
            <a:r>
              <a:rPr lang="en-US" dirty="0"/>
              <a:t> </a:t>
            </a:r>
            <a:r>
              <a:rPr lang="en-US" dirty="0" err="1"/>
              <a:t>activitate</a:t>
            </a:r>
            <a:r>
              <a:rPr lang="en-US" dirty="0"/>
              <a:t> </a:t>
            </a:r>
            <a:r>
              <a:rPr lang="en-US" dirty="0" err="1"/>
              <a:t>neuronală</a:t>
            </a:r>
            <a:r>
              <a:rPr lang="en-US" dirty="0"/>
              <a:t> </a:t>
            </a:r>
            <a:r>
              <a:rPr lang="en-US" dirty="0" err="1"/>
              <a:t>spontană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absența</a:t>
            </a:r>
            <a:r>
              <a:rPr lang="en-US" dirty="0"/>
              <a:t> </a:t>
            </a:r>
            <a:r>
              <a:rPr lang="en-US" dirty="0" err="1"/>
              <a:t>oricărui</a:t>
            </a:r>
            <a:r>
              <a:rPr lang="en-US" dirty="0"/>
              <a:t> </a:t>
            </a:r>
            <a:r>
              <a:rPr lang="en-US" dirty="0" err="1"/>
              <a:t>stimul</a:t>
            </a:r>
            <a:r>
              <a:rPr lang="en-US" dirty="0"/>
              <a:t>, cu o </a:t>
            </a:r>
            <a:r>
              <a:rPr lang="en-US" dirty="0" err="1"/>
              <a:t>rată</a:t>
            </a:r>
            <a:r>
              <a:rPr lang="en-US" dirty="0"/>
              <a:t> de 70-90 de </a:t>
            </a:r>
            <a:r>
              <a:rPr lang="ro-RO" dirty="0" err="1"/>
              <a:t>pckuri</a:t>
            </a:r>
            <a:r>
              <a:rPr lang="en-US" dirty="0"/>
              <a:t> pe </a:t>
            </a:r>
            <a:r>
              <a:rPr lang="en-US" dirty="0" err="1"/>
              <a:t>secundă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Deplasarea</a:t>
            </a:r>
            <a:r>
              <a:rPr lang="en-US" dirty="0"/>
              <a:t> </a:t>
            </a:r>
            <a:r>
              <a:rPr lang="en-US" dirty="0" err="1"/>
              <a:t>stereociliilor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kinociliu</a:t>
            </a:r>
            <a:r>
              <a:rPr lang="en-US" dirty="0"/>
              <a:t> duce la o </a:t>
            </a:r>
            <a:r>
              <a:rPr lang="en-US" dirty="0" err="1"/>
              <a:t>creștere</a:t>
            </a:r>
            <a:r>
              <a:rPr lang="en-US" dirty="0"/>
              <a:t> a </a:t>
            </a:r>
            <a:r>
              <a:rPr lang="en-US" dirty="0" err="1"/>
              <a:t>ratei</a:t>
            </a:r>
            <a:r>
              <a:rPr lang="en-US" dirty="0"/>
              <a:t> de </a:t>
            </a:r>
            <a:r>
              <a:rPr lang="en-US" dirty="0" err="1"/>
              <a:t>activare</a:t>
            </a:r>
            <a:r>
              <a:rPr lang="en-US" dirty="0"/>
              <a:t> a </a:t>
            </a:r>
            <a:r>
              <a:rPr lang="en-US" dirty="0" err="1"/>
              <a:t>fibrelor</a:t>
            </a:r>
            <a:r>
              <a:rPr lang="en-US" dirty="0"/>
              <a:t> </a:t>
            </a:r>
            <a:r>
              <a:rPr lang="en-US" dirty="0" err="1"/>
              <a:t>aferente</a:t>
            </a:r>
            <a:r>
              <a:rPr lang="en-US" dirty="0"/>
              <a:t> care </a:t>
            </a:r>
            <a:r>
              <a:rPr lang="en-US" dirty="0" err="1"/>
              <a:t>intră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contact cu </a:t>
            </a:r>
            <a:r>
              <a:rPr lang="en-US" dirty="0" err="1"/>
              <a:t>celula</a:t>
            </a:r>
            <a:r>
              <a:rPr lang="en-US" dirty="0"/>
              <a:t> de </a:t>
            </a:r>
            <a:r>
              <a:rPr lang="en-US" dirty="0" err="1"/>
              <a:t>păr</a:t>
            </a:r>
            <a:r>
              <a:rPr lang="en-US" dirty="0"/>
              <a:t> (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en-US" dirty="0" err="1"/>
              <a:t>direcțională</a:t>
            </a:r>
            <a:r>
              <a:rPr lang="en-US" dirty="0"/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26BBF-5050-D325-3F3C-B648B08A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15" y="169815"/>
            <a:ext cx="4557766" cy="65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0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39FC9-2933-D247-B134-C7B131EA2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37" y="461775"/>
            <a:ext cx="5493256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err="1"/>
              <a:t>Legăturile</a:t>
            </a:r>
            <a:r>
              <a:rPr lang="en-US" b="1" dirty="0"/>
              <a:t> de </a:t>
            </a:r>
            <a:r>
              <a:rPr lang="en-US" b="1" dirty="0" err="1"/>
              <a:t>vârf</a:t>
            </a:r>
            <a:r>
              <a:rPr lang="en-US" b="1" dirty="0"/>
              <a:t> </a:t>
            </a:r>
            <a:r>
              <a:rPr lang="en-US" dirty="0" err="1"/>
              <a:t>leagă</a:t>
            </a:r>
            <a:r>
              <a:rPr lang="en-US" dirty="0"/>
              <a:t> </a:t>
            </a:r>
            <a:r>
              <a:rPr lang="en-US" dirty="0" err="1"/>
              <a:t>vârful</a:t>
            </a:r>
            <a:r>
              <a:rPr lang="en-US" dirty="0"/>
              <a:t> </a:t>
            </a:r>
            <a:r>
              <a:rPr lang="en-US" dirty="0" err="1"/>
              <a:t>fiecărui</a:t>
            </a:r>
            <a:r>
              <a:rPr lang="en-US" dirty="0"/>
              <a:t> </a:t>
            </a:r>
            <a:r>
              <a:rPr lang="en-US" dirty="0" err="1"/>
              <a:t>stereociliu</a:t>
            </a:r>
            <a:r>
              <a:rPr lang="en-US" dirty="0"/>
              <a:t> de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vecinului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înalt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la </a:t>
            </a:r>
            <a:r>
              <a:rPr lang="en-US" dirty="0" err="1"/>
              <a:t>joncțiune</a:t>
            </a:r>
            <a:r>
              <a:rPr lang="en-US" dirty="0"/>
              <a:t> se </a:t>
            </a:r>
            <a:r>
              <a:rPr lang="en-US" dirty="0" err="1"/>
              <a:t>află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</a:t>
            </a:r>
            <a:r>
              <a:rPr lang="en-US" dirty="0" err="1"/>
              <a:t>cationice</a:t>
            </a:r>
            <a:r>
              <a:rPr lang="en-US" dirty="0"/>
              <a:t> </a:t>
            </a:r>
            <a:r>
              <a:rPr lang="en-US" dirty="0" err="1"/>
              <a:t>sensibile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înalt</a:t>
            </a:r>
            <a:r>
              <a:rPr lang="en-US" dirty="0"/>
              <a:t>. </a:t>
            </a:r>
            <a:endParaRPr lang="ro-RO" dirty="0"/>
          </a:p>
          <a:p>
            <a:pPr algn="just"/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stereocilii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scurti</a:t>
            </a:r>
            <a:r>
              <a:rPr lang="en-US" dirty="0"/>
              <a:t> sunt </a:t>
            </a:r>
            <a:r>
              <a:rPr lang="en-US" dirty="0" err="1"/>
              <a:t>împinși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cei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înalți</a:t>
            </a:r>
            <a:r>
              <a:rPr lang="en-US" dirty="0"/>
              <a:t>, </a:t>
            </a:r>
            <a:r>
              <a:rPr lang="en-US" dirty="0" err="1"/>
              <a:t>timpul</a:t>
            </a:r>
            <a:r>
              <a:rPr lang="en-US" dirty="0"/>
              <a:t> de </a:t>
            </a:r>
            <a:r>
              <a:rPr lang="en-US" dirty="0" err="1"/>
              <a:t>deschidere</a:t>
            </a:r>
            <a:r>
              <a:rPr lang="en-US" dirty="0"/>
              <a:t> al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. </a:t>
            </a:r>
            <a:endParaRPr lang="ro-RO" dirty="0"/>
          </a:p>
          <a:p>
            <a:pPr algn="just"/>
            <a:r>
              <a:rPr lang="en-US" dirty="0"/>
              <a:t>K+ - cel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abundent</a:t>
            </a:r>
            <a:r>
              <a:rPr lang="en-US" dirty="0"/>
              <a:t> cation din </a:t>
            </a:r>
            <a:r>
              <a:rPr lang="en-US" dirty="0" err="1"/>
              <a:t>endolimfă</a:t>
            </a:r>
            <a:r>
              <a:rPr lang="en-US" dirty="0"/>
              <a:t> - </a:t>
            </a:r>
            <a:r>
              <a:rPr lang="en-US" dirty="0" err="1"/>
              <a:t>și</a:t>
            </a:r>
            <a:r>
              <a:rPr lang="en-US" dirty="0"/>
              <a:t> Ca2+ </a:t>
            </a:r>
            <a:r>
              <a:rPr lang="en-US" dirty="0" err="1"/>
              <a:t>intră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canal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produc</a:t>
            </a:r>
            <a:r>
              <a:rPr lang="en-US" dirty="0"/>
              <a:t> depolarizare.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2DBD1-F970-192A-815E-39C0AC24C8D3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"/>
          <a:stretch/>
        </p:blipFill>
        <p:spPr bwMode="auto">
          <a:xfrm>
            <a:off x="6586780" y="292592"/>
            <a:ext cx="5493256" cy="275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FC1786-B1AE-74BF-0B3F-55620B4AC189}"/>
              </a:ext>
            </a:extLst>
          </p:cNvPr>
          <p:cNvSpPr txBox="1"/>
          <p:nvPr/>
        </p:nvSpPr>
        <p:spPr>
          <a:xfrm>
            <a:off x="6338809" y="3429000"/>
            <a:ext cx="54932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Un motor molecular </a:t>
            </a:r>
            <a:r>
              <a:rPr lang="en-US" sz="2000" dirty="0" err="1">
                <a:solidFill>
                  <a:srgbClr val="FF0000"/>
                </a:solidFill>
              </a:rPr>
              <a:t>bazat</a:t>
            </a:r>
            <a:r>
              <a:rPr lang="en-US" sz="2000" dirty="0">
                <a:solidFill>
                  <a:srgbClr val="FF0000"/>
                </a:solidFill>
              </a:rPr>
              <a:t> pe </a:t>
            </a:r>
            <a:r>
              <a:rPr lang="en-US" sz="2000" dirty="0" err="1">
                <a:solidFill>
                  <a:srgbClr val="FF0000"/>
                </a:solidFill>
              </a:rPr>
              <a:t>miozină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situat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în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vecinul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înalt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deplasează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apoi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canalul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spre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bază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eliberând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tensiunea</a:t>
            </a:r>
            <a:r>
              <a:rPr lang="en-US" sz="2000" dirty="0">
                <a:solidFill>
                  <a:srgbClr val="FF0000"/>
                </a:solidFill>
              </a:rPr>
              <a:t> din </a:t>
            </a:r>
            <a:r>
              <a:rPr lang="en-US" sz="2000" dirty="0" err="1">
                <a:solidFill>
                  <a:srgbClr val="FF0000"/>
                </a:solidFill>
              </a:rPr>
              <a:t>vârful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legăturii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r>
              <a:rPr lang="en-US" sz="2000" dirty="0" err="1">
                <a:solidFill>
                  <a:srgbClr val="FF0000"/>
                </a:solidFill>
              </a:rPr>
              <a:t>Aceasta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determină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închiderea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canalului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și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permite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restabilirea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stării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repaus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ro-RO" sz="2000" dirty="0">
              <a:solidFill>
                <a:srgbClr val="FF0000"/>
              </a:solidFill>
            </a:endParaRP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K+ care </a:t>
            </a:r>
            <a:r>
              <a:rPr lang="en-US" sz="2000" dirty="0" err="1">
                <a:solidFill>
                  <a:srgbClr val="FF0000"/>
                </a:solidFill>
              </a:rPr>
              <a:t>intră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în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celulele</a:t>
            </a:r>
            <a:r>
              <a:rPr lang="en-US" sz="2000" dirty="0">
                <a:solidFill>
                  <a:srgbClr val="FF0000"/>
                </a:solidFill>
              </a:rPr>
              <a:t> ciliate </a:t>
            </a:r>
            <a:r>
              <a:rPr lang="en-US" sz="2000" dirty="0" err="1">
                <a:solidFill>
                  <a:srgbClr val="FF0000"/>
                </a:solidFill>
              </a:rPr>
              <a:t>prin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canalele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cationice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sensibile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mecanic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este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reciclat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r>
              <a:rPr lang="en-US" sz="2000" dirty="0" err="1">
                <a:solidFill>
                  <a:srgbClr val="FF0000"/>
                </a:solidFill>
              </a:rPr>
              <a:t>Acesta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intră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în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celulele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susținere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și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apoi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trece</a:t>
            </a:r>
            <a:r>
              <a:rPr lang="en-US" sz="2000" dirty="0">
                <a:solidFill>
                  <a:srgbClr val="FF0000"/>
                </a:solidFill>
              </a:rPr>
              <a:t> la </a:t>
            </a:r>
            <a:r>
              <a:rPr lang="en-US" sz="2000" dirty="0" err="1">
                <a:solidFill>
                  <a:srgbClr val="FF0000"/>
                </a:solidFill>
              </a:rPr>
              <a:t>alte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celule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susținere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prin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intermediul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joncțiunilor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strânse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385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2533B-F3B1-79EC-9B24-952774C4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32" y="1646115"/>
            <a:ext cx="6941949" cy="4351338"/>
          </a:xfrm>
        </p:spPr>
        <p:txBody>
          <a:bodyPr/>
          <a:lstStyle/>
          <a:p>
            <a:r>
              <a:rPr lang="en-US" dirty="0" err="1"/>
              <a:t>Principalul</a:t>
            </a:r>
            <a:r>
              <a:rPr lang="en-US" dirty="0"/>
              <a:t> </a:t>
            </a:r>
            <a:r>
              <a:rPr lang="en-US" dirty="0" err="1"/>
              <a:t>neurotransmițător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neuronii</a:t>
            </a:r>
            <a:r>
              <a:rPr lang="en-US" dirty="0"/>
              <a:t> </a:t>
            </a:r>
            <a:r>
              <a:rPr lang="en-US" dirty="0" err="1"/>
              <a:t>vestibulari</a:t>
            </a:r>
            <a:r>
              <a:rPr lang="en-US" dirty="0"/>
              <a:t> </a:t>
            </a:r>
            <a:r>
              <a:rPr lang="en-US" dirty="0" err="1"/>
              <a:t>primari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secundari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aminoacid</a:t>
            </a:r>
            <a:r>
              <a:rPr lang="en-US" dirty="0"/>
              <a:t> </a:t>
            </a:r>
            <a:r>
              <a:rPr lang="en-US" dirty="0" err="1"/>
              <a:t>excitator</a:t>
            </a:r>
            <a:r>
              <a:rPr lang="en-US" dirty="0"/>
              <a:t>, fie </a:t>
            </a:r>
            <a:r>
              <a:rPr lang="en-US" dirty="0" err="1"/>
              <a:t>glutamat</a:t>
            </a:r>
            <a:r>
              <a:rPr lang="en-US" dirty="0"/>
              <a:t>, fie </a:t>
            </a:r>
            <a:r>
              <a:rPr lang="en-US" dirty="0" err="1"/>
              <a:t>aspartat</a:t>
            </a:r>
            <a:r>
              <a:rPr lang="en-US" dirty="0"/>
              <a:t>, care </a:t>
            </a:r>
            <a:r>
              <a:rPr lang="en-US" dirty="0" err="1"/>
              <a:t>acționează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receptorilor</a:t>
            </a:r>
            <a:r>
              <a:rPr lang="en-US" dirty="0"/>
              <a:t> </a:t>
            </a:r>
            <a:r>
              <a:rPr lang="en-US" dirty="0" err="1"/>
              <a:t>kainat</a:t>
            </a:r>
            <a:r>
              <a:rPr lang="en-US" dirty="0"/>
              <a:t>. </a:t>
            </a:r>
            <a:endParaRPr lang="ro-RO" dirty="0"/>
          </a:p>
          <a:p>
            <a:endParaRPr lang="ro-RO" dirty="0"/>
          </a:p>
          <a:p>
            <a:r>
              <a:rPr lang="en-US" dirty="0" err="1"/>
              <a:t>Principalul</a:t>
            </a:r>
            <a:r>
              <a:rPr lang="en-US" dirty="0"/>
              <a:t> </a:t>
            </a:r>
            <a:r>
              <a:rPr lang="en-US" dirty="0" err="1"/>
              <a:t>neurotransmițător</a:t>
            </a:r>
            <a:r>
              <a:rPr lang="en-US" dirty="0"/>
              <a:t> inhibitor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acetilcolina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2AF29-CFBB-4F17-DAF8-05B9F0B8A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443" y="860546"/>
            <a:ext cx="3751825" cy="513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6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9F8B5-22D1-9720-B822-D9F674EE6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07" y="808337"/>
            <a:ext cx="11033501" cy="5731947"/>
          </a:xfrm>
        </p:spPr>
        <p:txBody>
          <a:bodyPr>
            <a:normAutofit/>
          </a:bodyPr>
          <a:lstStyle/>
          <a:p>
            <a:r>
              <a:rPr lang="en-US" dirty="0" err="1"/>
              <a:t>Răspunsul</a:t>
            </a:r>
            <a:r>
              <a:rPr lang="en-US" dirty="0"/>
              <a:t> </a:t>
            </a:r>
            <a:r>
              <a:rPr lang="en-US" dirty="0" err="1"/>
              <a:t>diferențial</a:t>
            </a:r>
            <a:r>
              <a:rPr lang="en-US" dirty="0"/>
              <a:t> al </a:t>
            </a:r>
            <a:r>
              <a:rPr lang="en-US" dirty="0" err="1"/>
              <a:t>celulelor</a:t>
            </a:r>
            <a:r>
              <a:rPr lang="en-US" dirty="0"/>
              <a:t> ciliate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legat</a:t>
            </a:r>
            <a:r>
              <a:rPr lang="en-US" dirty="0"/>
              <a:t> de </a:t>
            </a:r>
            <a:r>
              <a:rPr lang="en-US" dirty="0" err="1"/>
              <a:t>funcția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 ciliate </a:t>
            </a:r>
            <a:r>
              <a:rPr lang="en-US" dirty="0" err="1"/>
              <a:t>în</a:t>
            </a:r>
            <a:r>
              <a:rPr lang="en-US" dirty="0"/>
              <a:t> sine, ci de </a:t>
            </a:r>
            <a:r>
              <a:rPr lang="en-US" dirty="0" err="1"/>
              <a:t>relația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cu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ale </a:t>
            </a:r>
            <a:r>
              <a:rPr lang="en-US" dirty="0" err="1"/>
              <a:t>organului</a:t>
            </a:r>
            <a:r>
              <a:rPr lang="en-US" dirty="0"/>
              <a:t> receptor. </a:t>
            </a:r>
            <a:endParaRPr lang="ro-RO" dirty="0"/>
          </a:p>
          <a:p>
            <a:r>
              <a:rPr lang="en-US" b="1" dirty="0"/>
              <a:t>O </a:t>
            </a:r>
            <a:r>
              <a:rPr lang="en-US" b="1" dirty="0" err="1"/>
              <a:t>celulă</a:t>
            </a:r>
            <a:r>
              <a:rPr lang="en-US" b="1" dirty="0"/>
              <a:t> </a:t>
            </a:r>
            <a:r>
              <a:rPr lang="en-US" b="1" dirty="0" err="1"/>
              <a:t>ciliată</a:t>
            </a:r>
            <a:r>
              <a:rPr lang="en-US" b="1" dirty="0"/>
              <a:t> </a:t>
            </a:r>
            <a:r>
              <a:rPr lang="en-US" b="1" dirty="0" err="1"/>
              <a:t>răspunde</a:t>
            </a:r>
            <a:r>
              <a:rPr lang="en-US" b="1" dirty="0"/>
              <a:t> </a:t>
            </a:r>
            <a:r>
              <a:rPr lang="en-US" b="1" dirty="0" err="1"/>
              <a:t>doar</a:t>
            </a:r>
            <a:r>
              <a:rPr lang="en-US" b="1" dirty="0"/>
              <a:t> la </a:t>
            </a:r>
            <a:r>
              <a:rPr lang="en-US" b="1" dirty="0" err="1"/>
              <a:t>deformarea</a:t>
            </a:r>
            <a:r>
              <a:rPr lang="en-US" b="1" dirty="0"/>
              <a:t> </a:t>
            </a:r>
            <a:r>
              <a:rPr lang="en-US" b="1" dirty="0" err="1"/>
              <a:t>ciliilor</a:t>
            </a:r>
            <a:r>
              <a:rPr lang="en-US" b="1" dirty="0"/>
              <a:t> </a:t>
            </a:r>
            <a:r>
              <a:rPr lang="en-US" b="1" dirty="0" err="1"/>
              <a:t>săi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Diferența</a:t>
            </a:r>
            <a:r>
              <a:rPr lang="en-US" b="1" dirty="0"/>
              <a:t> </a:t>
            </a:r>
            <a:r>
              <a:rPr lang="en-US" b="1" dirty="0" err="1"/>
              <a:t>specifică</a:t>
            </a:r>
            <a:r>
              <a:rPr lang="en-US" b="1" dirty="0"/>
              <a:t> de </a:t>
            </a:r>
            <a:r>
              <a:rPr lang="en-US" b="1" dirty="0" err="1"/>
              <a:t>sensibilitate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rotație</a:t>
            </a:r>
            <a:r>
              <a:rPr lang="en-US" b="1" dirty="0"/>
              <a:t>, </a:t>
            </a:r>
            <a:r>
              <a:rPr lang="en-US" b="1" dirty="0" err="1"/>
              <a:t>translație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înclinare</a:t>
            </a:r>
            <a:r>
              <a:rPr lang="en-US" b="1" dirty="0"/>
              <a:t> a </a:t>
            </a:r>
            <a:r>
              <a:rPr lang="en-US" b="1" dirty="0" err="1"/>
              <a:t>vestibulului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b="1" dirty="0" err="1"/>
              <a:t>explicată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forma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structura</a:t>
            </a:r>
            <a:r>
              <a:rPr lang="en-US" b="1" dirty="0"/>
              <a:t> </a:t>
            </a:r>
            <a:r>
              <a:rPr lang="en-US" b="1" dirty="0" err="1"/>
              <a:t>anatomică</a:t>
            </a:r>
            <a:r>
              <a:rPr lang="en-US" b="1" dirty="0"/>
              <a:t> </a:t>
            </a:r>
            <a:r>
              <a:rPr lang="en-US" b="1" dirty="0" err="1"/>
              <a:t>specifică</a:t>
            </a:r>
            <a:r>
              <a:rPr lang="en-US" b="1" dirty="0"/>
              <a:t> a </a:t>
            </a:r>
            <a:r>
              <a:rPr lang="en-US" b="1" dirty="0" err="1"/>
              <a:t>canalelor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organelor</a:t>
            </a:r>
            <a:r>
              <a:rPr lang="en-US" b="1" dirty="0"/>
              <a:t> </a:t>
            </a:r>
            <a:r>
              <a:rPr lang="en-US" b="1" dirty="0" err="1"/>
              <a:t>otolitice</a:t>
            </a:r>
            <a:r>
              <a:rPr lang="en-US" b="1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nu se </a:t>
            </a:r>
            <a:r>
              <a:rPr lang="en-US" b="1" dirty="0" err="1">
                <a:solidFill>
                  <a:srgbClr val="FF0000"/>
                </a:solidFill>
              </a:rPr>
              <a:t>datorează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vreunei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diferențe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structură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celulelor</a:t>
            </a:r>
            <a:r>
              <a:rPr lang="en-US" b="1" dirty="0">
                <a:solidFill>
                  <a:srgbClr val="FF0000"/>
                </a:solidFill>
              </a:rPr>
              <a:t> ciliate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41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F9E2-0DA6-E8B8-C66B-CF59A73D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6492" cy="967729"/>
          </a:xfrm>
        </p:spPr>
        <p:txBody>
          <a:bodyPr/>
          <a:lstStyle/>
          <a:p>
            <a:r>
              <a:rPr lang="en-US" b="1" dirty="0"/>
              <a:t>SCC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otolitul</a:t>
            </a:r>
            <a:r>
              <a:rPr lang="en-US" b="1" dirty="0"/>
              <a:t> au </a:t>
            </a:r>
            <a:r>
              <a:rPr lang="en-US" b="1" dirty="0" err="1"/>
              <a:t>funcționalități</a:t>
            </a:r>
            <a:r>
              <a:rPr lang="en-US" b="1" dirty="0"/>
              <a:t> </a:t>
            </a:r>
            <a:r>
              <a:rPr lang="en-US" b="1" dirty="0" err="1"/>
              <a:t>complementare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3EC0A-A168-2431-B2EA-C3ED89E1A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24634" cy="4351338"/>
          </a:xfrm>
        </p:spPr>
        <p:txBody>
          <a:bodyPr/>
          <a:lstStyle/>
          <a:p>
            <a:r>
              <a:rPr lang="en-US" dirty="0"/>
              <a:t>.Cele 3 </a:t>
            </a:r>
            <a:r>
              <a:rPr lang="en-US" dirty="0" err="1"/>
              <a:t>canale</a:t>
            </a:r>
            <a:r>
              <a:rPr lang="en-US" dirty="0"/>
              <a:t> orientate </a:t>
            </a:r>
            <a:r>
              <a:rPr lang="en-US" dirty="0" err="1"/>
              <a:t>ortogonal</a:t>
            </a:r>
            <a:r>
              <a:rPr lang="en-US" dirty="0"/>
              <a:t> </a:t>
            </a:r>
            <a:r>
              <a:rPr lang="en-US" dirty="0" err="1"/>
              <a:t>sesizează</a:t>
            </a:r>
            <a:r>
              <a:rPr lang="en-US" dirty="0"/>
              <a:t> o </a:t>
            </a:r>
            <a:r>
              <a:rPr lang="en-US" dirty="0" err="1"/>
              <a:t>accelerație</a:t>
            </a:r>
            <a:r>
              <a:rPr lang="en-US" dirty="0"/>
              <a:t> </a:t>
            </a:r>
            <a:r>
              <a:rPr lang="en-US" dirty="0" err="1"/>
              <a:t>unghiulară</a:t>
            </a:r>
            <a:r>
              <a:rPr lang="en-US" dirty="0"/>
              <a:t> care </a:t>
            </a:r>
            <a:r>
              <a:rPr lang="en-US" dirty="0" err="1"/>
              <a:t>depășește</a:t>
            </a:r>
            <a:r>
              <a:rPr lang="en-US" dirty="0"/>
              <a:t> 0,5/s² (cm/</a:t>
            </a:r>
            <a:r>
              <a:rPr lang="en-US" dirty="0" err="1"/>
              <a:t>secundă</a:t>
            </a:r>
            <a:r>
              <a:rPr lang="en-US" dirty="0"/>
              <a:t> </a:t>
            </a:r>
            <a:r>
              <a:rPr lang="en-US" dirty="0" err="1"/>
              <a:t>pătrată</a:t>
            </a:r>
            <a:r>
              <a:rPr lang="en-US" dirty="0"/>
              <a:t>),</a:t>
            </a:r>
            <a:endParaRPr lang="ro-RO" dirty="0"/>
          </a:p>
          <a:p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otolitic</a:t>
            </a:r>
            <a:r>
              <a:rPr lang="en-US" dirty="0"/>
              <a:t> </a:t>
            </a:r>
            <a:r>
              <a:rPr lang="en-US" dirty="0" err="1"/>
              <a:t>sesizează</a:t>
            </a:r>
            <a:r>
              <a:rPr lang="en-US" dirty="0"/>
              <a:t> o </a:t>
            </a:r>
            <a:r>
              <a:rPr lang="en-US" dirty="0" err="1"/>
              <a:t>accelerație</a:t>
            </a:r>
            <a:r>
              <a:rPr lang="en-US" dirty="0"/>
              <a:t> </a:t>
            </a:r>
            <a:r>
              <a:rPr lang="en-US" dirty="0" err="1"/>
              <a:t>liniară</a:t>
            </a:r>
            <a:r>
              <a:rPr lang="en-US" dirty="0"/>
              <a:t> a </a:t>
            </a:r>
            <a:r>
              <a:rPr lang="en-US" dirty="0" err="1"/>
              <a:t>capului</a:t>
            </a:r>
            <a:r>
              <a:rPr lang="en-US" dirty="0"/>
              <a:t> care </a:t>
            </a:r>
            <a:r>
              <a:rPr lang="en-US" dirty="0" err="1"/>
              <a:t>depășește</a:t>
            </a:r>
            <a:r>
              <a:rPr lang="en-US" dirty="0"/>
              <a:t> 2 cm/s²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înclinarea</a:t>
            </a:r>
            <a:r>
              <a:rPr lang="en-US" dirty="0"/>
              <a:t> </a:t>
            </a:r>
            <a:r>
              <a:rPr lang="en-US" dirty="0" err="1"/>
              <a:t>capului</a:t>
            </a:r>
            <a:r>
              <a:rPr lang="en-US" dirty="0"/>
              <a:t> cu o </a:t>
            </a:r>
            <a:r>
              <a:rPr lang="en-US" dirty="0" err="1"/>
              <a:t>precizie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0,5 grade.</a:t>
            </a:r>
          </a:p>
        </p:txBody>
      </p:sp>
    </p:spTree>
    <p:extLst>
      <p:ext uri="{BB962C8B-B14F-4D97-AF65-F5344CB8AC3E}">
        <p14:creationId xmlns:p14="http://schemas.microsoft.com/office/powerpoint/2010/main" val="106603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81B54-61A7-C3C9-EE5B-6BA51164B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14" y="554764"/>
            <a:ext cx="11095495" cy="63032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Canale </a:t>
            </a:r>
            <a:r>
              <a:rPr lang="en-US" b="1" dirty="0" err="1"/>
              <a:t>semicirculare</a:t>
            </a:r>
            <a:r>
              <a:rPr lang="en-US" b="1" dirty="0"/>
              <a:t>:</a:t>
            </a:r>
          </a:p>
          <a:p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endolimfei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semicirculare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cheia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determinarea</a:t>
            </a:r>
            <a:r>
              <a:rPr lang="en-US" dirty="0"/>
              <a:t> </a:t>
            </a:r>
            <a:r>
              <a:rPr lang="en-US" dirty="0" err="1"/>
              <a:t>mișcării</a:t>
            </a:r>
            <a:r>
              <a:rPr lang="en-US" dirty="0"/>
              <a:t> </a:t>
            </a:r>
            <a:r>
              <a:rPr lang="en-US" dirty="0" err="1"/>
              <a:t>capului</a:t>
            </a:r>
            <a:r>
              <a:rPr lang="en-US" dirty="0"/>
              <a:t> (</a:t>
            </a:r>
            <a:r>
              <a:rPr lang="en-US" dirty="0" err="1"/>
              <a:t>datul</a:t>
            </a:r>
            <a:r>
              <a:rPr lang="en-US" dirty="0"/>
              <a:t> din cap,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mersului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alergării</a:t>
            </a:r>
            <a:r>
              <a:rPr lang="en-US" dirty="0"/>
              <a:t>). </a:t>
            </a:r>
          </a:p>
          <a:p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semicirculare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adaptate</a:t>
            </a:r>
            <a:r>
              <a:rPr lang="en-US" dirty="0"/>
              <a:t> </a:t>
            </a:r>
            <a:r>
              <a:rPr lang="en-US" dirty="0" err="1"/>
              <a:t>evolutiv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sesiza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mișcări</a:t>
            </a:r>
            <a:r>
              <a:rPr lang="en-US" dirty="0"/>
              <a:t>. </a:t>
            </a:r>
            <a:r>
              <a:rPr lang="en-US" dirty="0" err="1"/>
              <a:t>Accelerarea</a:t>
            </a:r>
            <a:r>
              <a:rPr lang="en-US" dirty="0"/>
              <a:t> </a:t>
            </a:r>
            <a:r>
              <a:rPr lang="en-US" dirty="0" err="1"/>
              <a:t>capului</a:t>
            </a:r>
            <a:r>
              <a:rPr lang="en-US" dirty="0"/>
              <a:t> </a:t>
            </a:r>
            <a:r>
              <a:rPr lang="en-US" dirty="0" err="1"/>
              <a:t>declanșează</a:t>
            </a:r>
            <a:r>
              <a:rPr lang="en-US" dirty="0"/>
              <a:t> </a:t>
            </a:r>
            <a:r>
              <a:rPr lang="en-US" dirty="0" err="1"/>
              <a:t>epiteliul</a:t>
            </a:r>
            <a:r>
              <a:rPr lang="en-US" dirty="0"/>
              <a:t> </a:t>
            </a:r>
            <a:r>
              <a:rPr lang="en-US" dirty="0" err="1"/>
              <a:t>senzorial</a:t>
            </a:r>
            <a:r>
              <a:rPr lang="en-US" dirty="0"/>
              <a:t>, </a:t>
            </a:r>
            <a:r>
              <a:rPr lang="en-US" dirty="0" err="1"/>
              <a:t>semnalul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transmis</a:t>
            </a:r>
            <a:r>
              <a:rPr lang="en-US" dirty="0"/>
              <a:t> de la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epitelii</a:t>
            </a:r>
            <a:r>
              <a:rPr lang="en-US" dirty="0"/>
              <a:t> </a:t>
            </a:r>
            <a:r>
              <a:rPr lang="en-US" dirty="0" err="1"/>
              <a:t>senzoriale</a:t>
            </a:r>
            <a:r>
              <a:rPr lang="en-US" dirty="0"/>
              <a:t> la </a:t>
            </a:r>
            <a:r>
              <a:rPr lang="en-US" dirty="0" err="1"/>
              <a:t>creier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proporțional</a:t>
            </a:r>
            <a:r>
              <a:rPr lang="en-US" dirty="0"/>
              <a:t> cu </a:t>
            </a:r>
            <a:r>
              <a:rPr lang="en-US" dirty="0" err="1"/>
              <a:t>viteza</a:t>
            </a:r>
            <a:r>
              <a:rPr lang="en-US" dirty="0"/>
              <a:t> </a:t>
            </a:r>
            <a:r>
              <a:rPr lang="en-US" dirty="0" err="1"/>
              <a:t>capului</a:t>
            </a:r>
            <a:r>
              <a:rPr lang="en-US" dirty="0"/>
              <a:t>. </a:t>
            </a:r>
            <a:r>
              <a:rPr lang="en-US" dirty="0" err="1"/>
              <a:t>Accelerațiile</a:t>
            </a:r>
            <a:r>
              <a:rPr lang="en-US" dirty="0"/>
              <a:t> </a:t>
            </a:r>
            <a:r>
              <a:rPr lang="en-US" dirty="0" err="1"/>
              <a:t>capului</a:t>
            </a:r>
            <a:r>
              <a:rPr lang="en-US" dirty="0"/>
              <a:t> pot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</a:t>
            </a:r>
            <a:r>
              <a:rPr lang="en-US" dirty="0" err="1"/>
              <a:t>câteva</a:t>
            </a:r>
            <a:r>
              <a:rPr lang="en-US" dirty="0"/>
              <a:t> mii de grade/ sec.*2, </a:t>
            </a:r>
            <a:r>
              <a:rPr lang="en-US" dirty="0" err="1"/>
              <a:t>viteza</a:t>
            </a:r>
            <a:r>
              <a:rPr lang="en-US" dirty="0"/>
              <a:t> </a:t>
            </a:r>
            <a:r>
              <a:rPr lang="en-US" dirty="0" err="1"/>
              <a:t>capului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limitată</a:t>
            </a:r>
            <a:r>
              <a:rPr lang="en-US" dirty="0"/>
              <a:t> la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sute</a:t>
            </a:r>
            <a:r>
              <a:rPr lang="en-US" dirty="0"/>
              <a:t> de grade/sec. </a:t>
            </a:r>
            <a:r>
              <a:rPr lang="en-US" dirty="0" err="1"/>
              <a:t>Viteza</a:t>
            </a:r>
            <a:r>
              <a:rPr lang="en-US" dirty="0"/>
              <a:t> </a:t>
            </a:r>
            <a:r>
              <a:rPr lang="en-US" dirty="0" err="1"/>
              <a:t>susținută</a:t>
            </a:r>
            <a:r>
              <a:rPr lang="en-US" dirty="0"/>
              <a:t> nu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detectată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nici</a:t>
            </a:r>
            <a:r>
              <a:rPr lang="en-US" dirty="0"/>
              <a:t> </a:t>
            </a:r>
            <a:r>
              <a:rPr lang="en-US" dirty="0" err="1"/>
              <a:t>percepută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30 de </a:t>
            </a:r>
            <a:r>
              <a:rPr lang="en-US" dirty="0" err="1"/>
              <a:t>secunde</a:t>
            </a:r>
            <a:r>
              <a:rPr lang="en-US" dirty="0"/>
              <a:t>. </a:t>
            </a:r>
          </a:p>
          <a:p>
            <a:r>
              <a:rPr lang="en-US" sz="2200" i="1" dirty="0" err="1"/>
              <a:t>Formele</a:t>
            </a:r>
            <a:r>
              <a:rPr lang="en-US" sz="2200" i="1" dirty="0"/>
              <a:t> </a:t>
            </a:r>
            <a:r>
              <a:rPr lang="en-US" sz="2200" i="1" dirty="0" err="1"/>
              <a:t>pasive</a:t>
            </a:r>
            <a:r>
              <a:rPr lang="en-US" sz="2200" i="1" dirty="0"/>
              <a:t> de </a:t>
            </a:r>
            <a:r>
              <a:rPr lang="en-US" sz="2200" i="1" dirty="0" err="1"/>
              <a:t>mișcări</a:t>
            </a:r>
            <a:r>
              <a:rPr lang="en-US" sz="2200" i="1" dirty="0"/>
              <a:t>, cum </a:t>
            </a:r>
            <a:r>
              <a:rPr lang="en-US" sz="2200" i="1" dirty="0" err="1"/>
              <a:t>ar</a:t>
            </a:r>
            <a:r>
              <a:rPr lang="en-US" sz="2200" i="1" dirty="0"/>
              <a:t> fi </a:t>
            </a:r>
            <a:r>
              <a:rPr lang="en-US" sz="2200" i="1" dirty="0" err="1"/>
              <a:t>în</a:t>
            </a:r>
            <a:r>
              <a:rPr lang="en-US" sz="2200" i="1" dirty="0"/>
              <a:t> </a:t>
            </a:r>
            <a:r>
              <a:rPr lang="en-US" sz="2200" i="1" dirty="0" err="1"/>
              <a:t>avioane</a:t>
            </a:r>
            <a:r>
              <a:rPr lang="en-US" sz="2200" i="1" dirty="0"/>
              <a:t>, </a:t>
            </a:r>
            <a:r>
              <a:rPr lang="en-US" sz="2200" i="1" dirty="0" err="1"/>
              <a:t>carusele</a:t>
            </a:r>
            <a:r>
              <a:rPr lang="en-US" sz="2200" i="1" dirty="0"/>
              <a:t>, </a:t>
            </a:r>
            <a:r>
              <a:rPr lang="en-US" sz="2200" i="1" dirty="0" err="1"/>
              <a:t>mașini</a:t>
            </a:r>
            <a:r>
              <a:rPr lang="en-US" sz="2200" i="1" dirty="0"/>
              <a:t>, </a:t>
            </a:r>
            <a:r>
              <a:rPr lang="en-US" sz="2200" i="1" dirty="0" err="1"/>
              <a:t>montagne</a:t>
            </a:r>
            <a:r>
              <a:rPr lang="en-US" sz="2200" i="1" dirty="0"/>
              <a:t> ruse, </a:t>
            </a:r>
            <a:r>
              <a:rPr lang="en-US" sz="2200" i="1" dirty="0" err="1"/>
              <a:t>generează</a:t>
            </a:r>
            <a:r>
              <a:rPr lang="en-US" sz="2200" i="1" dirty="0"/>
              <a:t> </a:t>
            </a:r>
            <a:r>
              <a:rPr lang="en-US" sz="2200" i="1" dirty="0" err="1"/>
              <a:t>mișcări</a:t>
            </a:r>
            <a:r>
              <a:rPr lang="en-US" sz="2200" i="1" dirty="0"/>
              <a:t> </a:t>
            </a:r>
            <a:r>
              <a:rPr lang="en-US" sz="2200" i="1" dirty="0" err="1"/>
              <a:t>mai</a:t>
            </a:r>
            <a:r>
              <a:rPr lang="en-US" sz="2200" i="1" dirty="0"/>
              <a:t> complicate </a:t>
            </a:r>
            <a:r>
              <a:rPr lang="en-US" sz="2200" i="1" dirty="0" err="1"/>
              <a:t>și</a:t>
            </a:r>
            <a:r>
              <a:rPr lang="en-US" sz="2200" i="1" dirty="0"/>
              <a:t> pot induce cu </a:t>
            </a:r>
            <a:r>
              <a:rPr lang="en-US" sz="2200" i="1" dirty="0" err="1"/>
              <a:t>ușurință</a:t>
            </a:r>
            <a:r>
              <a:rPr lang="en-US" sz="2200" i="1" dirty="0"/>
              <a:t> </a:t>
            </a:r>
            <a:r>
              <a:rPr lang="en-US" sz="2200" i="1" dirty="0" err="1"/>
              <a:t>rău</a:t>
            </a:r>
            <a:r>
              <a:rPr lang="en-US" sz="2200" i="1" dirty="0"/>
              <a:t> de </a:t>
            </a:r>
            <a:r>
              <a:rPr lang="en-US" sz="2200" i="1" dirty="0" err="1"/>
              <a:t>mișcare</a:t>
            </a:r>
            <a:r>
              <a:rPr lang="en-US" sz="2200" i="1" dirty="0"/>
              <a:t>, </a:t>
            </a:r>
            <a:r>
              <a:rPr lang="en-US" sz="2200" i="1" dirty="0" err="1"/>
              <a:t>deoarece</a:t>
            </a:r>
            <a:r>
              <a:rPr lang="en-US" sz="2200" i="1" dirty="0"/>
              <a:t> </a:t>
            </a:r>
            <a:r>
              <a:rPr lang="en-US" sz="2200" i="1" dirty="0" err="1"/>
              <a:t>aparatul</a:t>
            </a:r>
            <a:r>
              <a:rPr lang="en-US" sz="2200" i="1" dirty="0"/>
              <a:t> vestibular nu </a:t>
            </a:r>
            <a:r>
              <a:rPr lang="en-US" sz="2200" i="1" dirty="0" err="1"/>
              <a:t>este</a:t>
            </a:r>
            <a:r>
              <a:rPr lang="en-US" sz="2200" i="1" dirty="0"/>
              <a:t> </a:t>
            </a:r>
            <a:r>
              <a:rPr lang="en-US" sz="2200" i="1" dirty="0" err="1"/>
              <a:t>adaptat</a:t>
            </a:r>
            <a:r>
              <a:rPr lang="en-US" sz="2200" i="1" dirty="0"/>
              <a:t> la </a:t>
            </a:r>
            <a:r>
              <a:rPr lang="en-US" sz="2200" i="1" dirty="0" err="1"/>
              <a:t>aceste</a:t>
            </a:r>
            <a:r>
              <a:rPr lang="en-US" sz="2200" i="1" dirty="0"/>
              <a:t> </a:t>
            </a:r>
            <a:r>
              <a:rPr lang="en-US" sz="2200" i="1" dirty="0" err="1"/>
              <a:t>tipuri</a:t>
            </a:r>
            <a:r>
              <a:rPr lang="en-US" sz="2200" i="1" dirty="0"/>
              <a:t> de </a:t>
            </a:r>
            <a:r>
              <a:rPr lang="en-US" sz="2200" i="1" dirty="0" err="1"/>
              <a:t>mișcări</a:t>
            </a:r>
            <a:r>
              <a:rPr lang="en-US" sz="2200" i="1" dirty="0"/>
              <a:t>. </a:t>
            </a:r>
          </a:p>
          <a:p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semicirculare</a:t>
            </a:r>
            <a:r>
              <a:rPr lang="en-US" dirty="0"/>
              <a:t> permit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endolimfei</a:t>
            </a:r>
            <a:r>
              <a:rPr 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doar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în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direcția</a:t>
            </a:r>
            <a:r>
              <a:rPr lang="en-US" i="1" dirty="0">
                <a:solidFill>
                  <a:srgbClr val="FF0000"/>
                </a:solidFill>
              </a:rPr>
              <a:t> de-a </a:t>
            </a:r>
            <a:r>
              <a:rPr lang="en-US" i="1" dirty="0" err="1">
                <a:solidFill>
                  <a:srgbClr val="FF0000"/>
                </a:solidFill>
              </a:rPr>
              <a:t>lungul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cavității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canaliculare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cilindrice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carcinoamele</a:t>
            </a:r>
            <a:r>
              <a:rPr lang="en-US" dirty="0"/>
              <a:t> squamous-</a:t>
            </a:r>
            <a:r>
              <a:rPr lang="en-US" dirty="0" err="1"/>
              <a:t>celular</a:t>
            </a:r>
            <a:r>
              <a:rPr lang="en-US" dirty="0"/>
              <a:t> (SCC) sunt </a:t>
            </a:r>
            <a:r>
              <a:rPr lang="en-US" dirty="0" err="1"/>
              <a:t>rotite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jurul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axe,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endolimfei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cupulei</a:t>
            </a:r>
            <a:r>
              <a:rPr lang="en-US" dirty="0"/>
              <a:t> din canal </a:t>
            </a:r>
            <a:r>
              <a:rPr lang="en-US" dirty="0" err="1"/>
              <a:t>acționează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forțe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1084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C6FD-7D6E-E4FE-1550-BEC6A720A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3369"/>
            <a:ext cx="10909515" cy="49835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Acestea </a:t>
            </a:r>
            <a:r>
              <a:rPr lang="en-US" dirty="0" err="1"/>
              <a:t>includ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Forța</a:t>
            </a:r>
            <a:r>
              <a:rPr lang="en-US" dirty="0"/>
              <a:t> </a:t>
            </a:r>
            <a:r>
              <a:rPr lang="en-US" dirty="0" err="1"/>
              <a:t>inerțială</a:t>
            </a:r>
            <a:r>
              <a:rPr lang="en-US" dirty="0"/>
              <a:t>, </a:t>
            </a:r>
            <a:r>
              <a:rPr lang="en-US" dirty="0" err="1"/>
              <a:t>proporțională</a:t>
            </a:r>
            <a:r>
              <a:rPr lang="en-US" dirty="0"/>
              <a:t> cu masa </a:t>
            </a:r>
            <a:r>
              <a:rPr lang="en-US" dirty="0" err="1"/>
              <a:t>endolimfei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cupulei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Forța</a:t>
            </a:r>
            <a:r>
              <a:rPr lang="en-US" dirty="0"/>
              <a:t> </a:t>
            </a:r>
            <a:r>
              <a:rPr lang="en-US" dirty="0" err="1"/>
              <a:t>elastică</a:t>
            </a:r>
            <a:r>
              <a:rPr lang="en-US" dirty="0"/>
              <a:t> de </a:t>
            </a:r>
            <a:r>
              <a:rPr lang="en-US" dirty="0" err="1"/>
              <a:t>restabilire</a:t>
            </a:r>
            <a:r>
              <a:rPr lang="en-US" dirty="0"/>
              <a:t> a </a:t>
            </a:r>
            <a:r>
              <a:rPr lang="en-US" dirty="0" err="1"/>
              <a:t>cupulei</a:t>
            </a:r>
            <a:r>
              <a:rPr lang="en-US" dirty="0"/>
              <a:t> care </a:t>
            </a:r>
            <a:r>
              <a:rPr lang="en-US" dirty="0" err="1"/>
              <a:t>poziționează</a:t>
            </a:r>
            <a:r>
              <a:rPr lang="en-US" dirty="0"/>
              <a:t> cupula </a:t>
            </a:r>
            <a:r>
              <a:rPr lang="en-US" dirty="0" err="1"/>
              <a:t>înapoi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poziția</a:t>
            </a:r>
            <a:r>
              <a:rPr lang="en-US" dirty="0"/>
              <a:t> </a:t>
            </a:r>
            <a:r>
              <a:rPr lang="en-US" dirty="0" err="1"/>
              <a:t>centrală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stimulare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Forțele</a:t>
            </a:r>
            <a:r>
              <a:rPr lang="en-US" dirty="0"/>
              <a:t> </a:t>
            </a:r>
            <a:r>
              <a:rPr lang="en-US" dirty="0" err="1"/>
              <a:t>vâscoase</a:t>
            </a:r>
            <a:r>
              <a:rPr lang="en-US" dirty="0"/>
              <a:t> care </a:t>
            </a:r>
            <a:r>
              <a:rPr lang="en-US" dirty="0" err="1"/>
              <a:t>acționează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fluidului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alunecă</a:t>
            </a:r>
            <a:r>
              <a:rPr lang="en-US" dirty="0"/>
              <a:t> pe </a:t>
            </a:r>
            <a:r>
              <a:rPr lang="en-US" dirty="0" err="1"/>
              <a:t>lângă</a:t>
            </a:r>
            <a:r>
              <a:rPr lang="en-US" dirty="0"/>
              <a:t> </a:t>
            </a:r>
            <a:r>
              <a:rPr lang="en-US" dirty="0" err="1"/>
              <a:t>peretele</a:t>
            </a:r>
            <a:r>
              <a:rPr lang="en-US" dirty="0"/>
              <a:t> intern al </a:t>
            </a:r>
            <a:r>
              <a:rPr lang="en-US" dirty="0" err="1"/>
              <a:t>tubului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forță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dependentă</a:t>
            </a:r>
            <a:r>
              <a:rPr lang="en-US" dirty="0"/>
              <a:t> de </a:t>
            </a: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mișcare</a:t>
            </a:r>
            <a:r>
              <a:rPr lang="en-US" dirty="0"/>
              <a:t> </a:t>
            </a:r>
            <a:r>
              <a:rPr lang="en-US" dirty="0" err="1"/>
              <a:t>relativă</a:t>
            </a:r>
            <a:r>
              <a:rPr lang="en-US" dirty="0"/>
              <a:t> a </a:t>
            </a:r>
            <a:r>
              <a:rPr lang="en-US" dirty="0" err="1"/>
              <a:t>endolimfei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perete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i="1" dirty="0" err="1"/>
              <a:t>Deflecția</a:t>
            </a:r>
            <a:r>
              <a:rPr lang="en-US" i="1" dirty="0"/>
              <a:t> </a:t>
            </a:r>
            <a:r>
              <a:rPr lang="en-US" i="1" dirty="0" err="1"/>
              <a:t>cupulară</a:t>
            </a:r>
            <a:r>
              <a:rPr lang="en-US" i="1" dirty="0"/>
              <a:t>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semnalul</a:t>
            </a:r>
            <a:r>
              <a:rPr lang="en-US" i="1" dirty="0"/>
              <a:t> pe care </a:t>
            </a:r>
            <a:r>
              <a:rPr lang="en-US" i="1" dirty="0" err="1"/>
              <a:t>îl</a:t>
            </a:r>
            <a:r>
              <a:rPr lang="en-US" i="1" dirty="0"/>
              <a:t> </a:t>
            </a:r>
            <a:r>
              <a:rPr lang="en-US" i="1" dirty="0" err="1"/>
              <a:t>primește</a:t>
            </a:r>
            <a:r>
              <a:rPr lang="en-US" i="1" dirty="0"/>
              <a:t> </a:t>
            </a:r>
            <a:r>
              <a:rPr lang="en-US" i="1" dirty="0" err="1"/>
              <a:t>creierul</a:t>
            </a:r>
            <a:r>
              <a:rPr lang="en-US" i="1" dirty="0"/>
              <a:t>, </a:t>
            </a:r>
            <a:r>
              <a:rPr lang="en-US" i="1" dirty="0" err="1"/>
              <a:t>deoarece</a:t>
            </a:r>
            <a:r>
              <a:rPr lang="en-US" i="1" dirty="0"/>
              <a:t> </a:t>
            </a:r>
            <a:r>
              <a:rPr lang="en-US" i="1" dirty="0" err="1"/>
              <a:t>acest</a:t>
            </a:r>
            <a:r>
              <a:rPr lang="en-US" i="1" dirty="0"/>
              <a:t> </a:t>
            </a:r>
            <a:r>
              <a:rPr lang="en-US" i="1" dirty="0" err="1"/>
              <a:t>proces</a:t>
            </a:r>
            <a:r>
              <a:rPr lang="en-US" i="1" dirty="0"/>
              <a:t> </a:t>
            </a:r>
            <a:r>
              <a:rPr lang="en-US" i="1" dirty="0" err="1"/>
              <a:t>declanșează</a:t>
            </a:r>
            <a:r>
              <a:rPr lang="en-US" i="1" dirty="0"/>
              <a:t> </a:t>
            </a:r>
            <a:r>
              <a:rPr lang="en-US" i="1" dirty="0" err="1"/>
              <a:t>depolarizarea</a:t>
            </a:r>
            <a:r>
              <a:rPr lang="en-US" i="1" dirty="0"/>
              <a:t> </a:t>
            </a:r>
            <a:r>
              <a:rPr lang="en-US" i="1" dirty="0" err="1"/>
              <a:t>sau</a:t>
            </a:r>
            <a:r>
              <a:rPr lang="en-US" i="1" dirty="0"/>
              <a:t> </a:t>
            </a:r>
            <a:r>
              <a:rPr lang="en-US" i="1" dirty="0" err="1"/>
              <a:t>hiperpolarizarea</a:t>
            </a:r>
            <a:r>
              <a:rPr lang="en-US" i="1" dirty="0"/>
              <a:t> </a:t>
            </a:r>
            <a:r>
              <a:rPr lang="en-US" i="1" dirty="0" err="1"/>
              <a:t>celulelor</a:t>
            </a:r>
            <a:r>
              <a:rPr lang="en-US" i="1" dirty="0"/>
              <a:t> ciliate.</a:t>
            </a:r>
          </a:p>
        </p:txBody>
      </p:sp>
    </p:spTree>
    <p:extLst>
      <p:ext uri="{BB962C8B-B14F-4D97-AF65-F5344CB8AC3E}">
        <p14:creationId xmlns:p14="http://schemas.microsoft.com/office/powerpoint/2010/main" val="419097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EAE9D-42D0-73E4-4C92-90D0ED452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437"/>
            <a:ext cx="10515600" cy="58583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semicirculare</a:t>
            </a:r>
            <a:r>
              <a:rPr lang="en-US" dirty="0"/>
              <a:t> nu sunt </a:t>
            </a:r>
            <a:r>
              <a:rPr lang="en-US" dirty="0" err="1"/>
              <a:t>proiectate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stimuli de </a:t>
            </a:r>
            <a:r>
              <a:rPr lang="en-US" dirty="0" err="1"/>
              <a:t>rotație</a:t>
            </a:r>
            <a:r>
              <a:rPr lang="en-US" dirty="0"/>
              <a:t> </a:t>
            </a:r>
            <a:r>
              <a:rPr lang="en-US" dirty="0" err="1"/>
              <a:t>susținută</a:t>
            </a:r>
            <a:r>
              <a:rPr lang="en-US" dirty="0"/>
              <a:t>. </a:t>
            </a:r>
            <a:r>
              <a:rPr lang="en-US" dirty="0" err="1"/>
              <a:t>Rotația</a:t>
            </a:r>
            <a:r>
              <a:rPr lang="en-US" dirty="0"/>
              <a:t> la </a:t>
            </a:r>
            <a:r>
              <a:rPr lang="en-US" dirty="0" err="1"/>
              <a:t>viteze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detectată</a:t>
            </a:r>
            <a:r>
              <a:rPr lang="en-US" dirty="0"/>
              <a:t> de SCC </a:t>
            </a:r>
            <a:r>
              <a:rPr lang="en-US" dirty="0" err="1"/>
              <a:t>după</a:t>
            </a:r>
            <a:r>
              <a:rPr lang="en-US" dirty="0"/>
              <a:t> 30 de </a:t>
            </a:r>
            <a:r>
              <a:rPr lang="en-US" dirty="0" err="1"/>
              <a:t>secunde</a:t>
            </a:r>
            <a:r>
              <a:rPr lang="en-US" dirty="0"/>
              <a:t>. </a:t>
            </a:r>
            <a:r>
              <a:rPr lang="en-US" i="1" dirty="0">
                <a:highlight>
                  <a:srgbClr val="FFFF00"/>
                </a:highlight>
              </a:rPr>
              <a:t>Sunt </a:t>
            </a:r>
            <a:r>
              <a:rPr lang="en-US" i="1" dirty="0" err="1">
                <a:highlight>
                  <a:srgbClr val="FFFF00"/>
                </a:highlight>
              </a:rPr>
              <a:t>detectate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doar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fazele</a:t>
            </a:r>
            <a:r>
              <a:rPr lang="en-US" i="1" dirty="0">
                <a:highlight>
                  <a:srgbClr val="FFFF00"/>
                </a:highlight>
              </a:rPr>
              <a:t> de </a:t>
            </a:r>
            <a:r>
              <a:rPr lang="en-US" i="1" dirty="0" err="1">
                <a:highlight>
                  <a:srgbClr val="FFFF00"/>
                </a:highlight>
              </a:rPr>
              <a:t>accelerare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și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decelerare</a:t>
            </a:r>
            <a:r>
              <a:rPr lang="en-US" dirty="0"/>
              <a:t>.</a:t>
            </a:r>
          </a:p>
          <a:p>
            <a:r>
              <a:rPr lang="en-US" dirty="0"/>
              <a:t>Cupula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readusă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poziția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centrală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perioadă</a:t>
            </a:r>
            <a:r>
              <a:rPr lang="en-US" dirty="0"/>
              <a:t> de 12 </a:t>
            </a:r>
            <a:r>
              <a:rPr lang="en-US" dirty="0" err="1"/>
              <a:t>secunde</a:t>
            </a:r>
            <a:r>
              <a:rPr lang="en-US" dirty="0"/>
              <a:t>.</a:t>
            </a:r>
          </a:p>
          <a:p>
            <a:r>
              <a:rPr lang="en-US" dirty="0"/>
              <a:t>Crista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movilă</a:t>
            </a:r>
            <a:r>
              <a:rPr lang="en-US" dirty="0"/>
              <a:t> de </a:t>
            </a:r>
            <a:r>
              <a:rPr lang="en-US" dirty="0" err="1"/>
              <a:t>țesut</a:t>
            </a:r>
            <a:r>
              <a:rPr lang="en-US" dirty="0"/>
              <a:t> </a:t>
            </a:r>
            <a:r>
              <a:rPr lang="en-US" dirty="0" err="1"/>
              <a:t>conjunctiv</a:t>
            </a:r>
            <a:r>
              <a:rPr lang="en-US" dirty="0"/>
              <a:t> </a:t>
            </a:r>
            <a:r>
              <a:rPr lang="en-US" dirty="0" err="1"/>
              <a:t>asemănătoare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creste</a:t>
            </a:r>
            <a:r>
              <a:rPr lang="en-US" dirty="0"/>
              <a:t> pe care se </a:t>
            </a:r>
            <a:r>
              <a:rPr lang="en-US" dirty="0" err="1"/>
              <a:t>află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senzoriale</a:t>
            </a:r>
            <a:r>
              <a:rPr lang="en-US" dirty="0"/>
              <a:t>. </a:t>
            </a:r>
          </a:p>
          <a:p>
            <a:r>
              <a:rPr lang="en-US" dirty="0"/>
              <a:t>Cilia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senzorialese</a:t>
            </a:r>
            <a:r>
              <a:rPr lang="en-US" dirty="0"/>
              <a:t> </a:t>
            </a:r>
            <a:r>
              <a:rPr lang="en-US" dirty="0" err="1"/>
              <a:t>proiectează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cupulă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masă</a:t>
            </a:r>
            <a:r>
              <a:rPr lang="en-US" dirty="0"/>
              <a:t> </a:t>
            </a:r>
            <a:r>
              <a:rPr lang="en-US" dirty="0" err="1"/>
              <a:t>gelatinoasă</a:t>
            </a:r>
            <a:r>
              <a:rPr lang="en-US" dirty="0"/>
              <a:t> care se </a:t>
            </a:r>
            <a:r>
              <a:rPr lang="en-US" dirty="0" err="1"/>
              <a:t>extinde</a:t>
            </a:r>
            <a:r>
              <a:rPr lang="en-US" dirty="0"/>
              <a:t> de la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cristei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</a:t>
            </a:r>
            <a:r>
              <a:rPr lang="en-US" dirty="0" err="1"/>
              <a:t>tavanul</a:t>
            </a:r>
            <a:r>
              <a:rPr lang="en-US" dirty="0"/>
              <a:t> </a:t>
            </a:r>
            <a:r>
              <a:rPr lang="en-US" dirty="0" err="1"/>
              <a:t>ampulei</a:t>
            </a:r>
            <a:r>
              <a:rPr lang="en-US" dirty="0"/>
              <a:t>, </a:t>
            </a:r>
            <a:r>
              <a:rPr lang="en-US" dirty="0" err="1"/>
              <a:t>formând</a:t>
            </a:r>
            <a:r>
              <a:rPr lang="en-US" dirty="0"/>
              <a:t> o </a:t>
            </a:r>
            <a:r>
              <a:rPr lang="en-US" dirty="0" err="1"/>
              <a:t>despărțitură</a:t>
            </a:r>
            <a:r>
              <a:rPr lang="en-US" dirty="0"/>
              <a:t> </a:t>
            </a:r>
            <a:r>
              <a:rPr lang="en-US" dirty="0" err="1"/>
              <a:t>etanșă</a:t>
            </a:r>
            <a:r>
              <a:rPr lang="en-US" dirty="0"/>
              <a:t>,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fi </a:t>
            </a:r>
            <a:r>
              <a:rPr lang="en-US" dirty="0" err="1"/>
              <a:t>deplasată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ca o </a:t>
            </a:r>
            <a:r>
              <a:rPr lang="en-US" dirty="0" err="1"/>
              <a:t>ușă</a:t>
            </a:r>
            <a:r>
              <a:rPr lang="en-US" dirty="0"/>
              <a:t> </a:t>
            </a:r>
            <a:r>
              <a:rPr lang="en-US" dirty="0" err="1"/>
              <a:t>batantă</a:t>
            </a:r>
            <a:r>
              <a:rPr lang="en-US" dirty="0"/>
              <a:t>, </a:t>
            </a:r>
            <a:r>
              <a:rPr lang="en-US" dirty="0" err="1"/>
              <a:t>coincidând</a:t>
            </a:r>
            <a:r>
              <a:rPr lang="en-US" dirty="0"/>
              <a:t> cu </a:t>
            </a:r>
            <a:r>
              <a:rPr lang="en-US" dirty="0" err="1"/>
              <a:t>mișcările</a:t>
            </a:r>
            <a:r>
              <a:rPr lang="en-US" dirty="0"/>
              <a:t> </a:t>
            </a:r>
            <a:r>
              <a:rPr lang="en-US" dirty="0" err="1"/>
              <a:t>endolimfei</a:t>
            </a:r>
            <a:r>
              <a:rPr lang="en-US" dirty="0"/>
              <a:t>.</a:t>
            </a:r>
          </a:p>
          <a:p>
            <a:r>
              <a:rPr lang="en-US" dirty="0"/>
              <a:t>Masa </a:t>
            </a:r>
            <a:r>
              <a:rPr lang="en-US" dirty="0" err="1"/>
              <a:t>gelatinoasă</a:t>
            </a:r>
            <a:r>
              <a:rPr lang="en-US" dirty="0"/>
              <a:t> a </a:t>
            </a:r>
            <a:r>
              <a:rPr lang="en-US" dirty="0" err="1"/>
              <a:t>cupulei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formată</a:t>
            </a:r>
            <a:r>
              <a:rPr lang="en-US" dirty="0"/>
              <a:t> din </a:t>
            </a:r>
            <a:r>
              <a:rPr lang="en-US" dirty="0" err="1"/>
              <a:t>polisaharide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conține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se </a:t>
            </a:r>
            <a:r>
              <a:rPr lang="en-US" dirty="0" err="1"/>
              <a:t>proiectează</a:t>
            </a:r>
            <a:r>
              <a:rPr lang="en-US" dirty="0"/>
              <a:t> </a:t>
            </a:r>
            <a:r>
              <a:rPr lang="en-US" dirty="0" err="1"/>
              <a:t>cilii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senzoriale</a:t>
            </a:r>
            <a:r>
              <a:rPr lang="en-US" dirty="0"/>
              <a:t>.</a:t>
            </a:r>
          </a:p>
          <a:p>
            <a:r>
              <a:rPr lang="en-US" dirty="0" err="1"/>
              <a:t>Nistagmusul</a:t>
            </a:r>
            <a:r>
              <a:rPr lang="en-US" dirty="0"/>
              <a:t> </a:t>
            </a:r>
            <a:r>
              <a:rPr lang="en-US" dirty="0" err="1"/>
              <a:t>supraviețuiește</a:t>
            </a:r>
            <a:r>
              <a:rPr lang="en-US" dirty="0"/>
              <a:t> </a:t>
            </a:r>
            <a:r>
              <a:rPr lang="en-US" dirty="0" err="1"/>
              <a:t>fenomenului</a:t>
            </a:r>
            <a:r>
              <a:rPr lang="en-US" dirty="0"/>
              <a:t> </a:t>
            </a:r>
            <a:r>
              <a:rPr lang="en-US" dirty="0" err="1"/>
              <a:t>menționat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sus.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se </a:t>
            </a:r>
            <a:r>
              <a:rPr lang="en-US" dirty="0" err="1"/>
              <a:t>datorează</a:t>
            </a:r>
            <a:r>
              <a:rPr lang="en-US" dirty="0"/>
              <a:t> </a:t>
            </a:r>
            <a:r>
              <a:rPr lang="en-US" dirty="0" err="1"/>
              <a:t>caracteristicii</a:t>
            </a:r>
            <a:r>
              <a:rPr lang="en-US" dirty="0"/>
              <a:t> </a:t>
            </a:r>
            <a:r>
              <a:rPr lang="en-US" dirty="0" err="1"/>
              <a:t>unice</a:t>
            </a:r>
            <a:r>
              <a:rPr lang="en-US" dirty="0"/>
              <a:t> </a:t>
            </a:r>
            <a:r>
              <a:rPr lang="en-US" dirty="0" err="1"/>
              <a:t>cunoscute</a:t>
            </a:r>
            <a:r>
              <a:rPr lang="en-US" dirty="0"/>
              <a:t> sub </a:t>
            </a:r>
            <a:r>
              <a:rPr lang="en-US" dirty="0" err="1"/>
              <a:t>numele</a:t>
            </a:r>
            <a:r>
              <a:rPr lang="en-US" dirty="0"/>
              <a:t> de </a:t>
            </a:r>
            <a:r>
              <a:rPr lang="en-US" i="1" dirty="0" err="1"/>
              <a:t>mecanism</a:t>
            </a:r>
            <a:r>
              <a:rPr lang="en-US" i="1" dirty="0"/>
              <a:t> de </a:t>
            </a:r>
            <a:r>
              <a:rPr lang="en-US" i="1" dirty="0" err="1"/>
              <a:t>stocare</a:t>
            </a:r>
            <a:r>
              <a:rPr lang="en-US" i="1" dirty="0"/>
              <a:t> a </a:t>
            </a:r>
            <a:r>
              <a:rPr lang="en-US" i="1" dirty="0" err="1"/>
              <a:t>vitezei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270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19CE-7E78-8FF9-81F9-6DE90004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290" y="282413"/>
            <a:ext cx="7205420" cy="797248"/>
          </a:xfrm>
        </p:spPr>
        <p:txBody>
          <a:bodyPr>
            <a:normAutofit/>
          </a:bodyPr>
          <a:lstStyle/>
          <a:p>
            <a:pPr algn="ctr"/>
            <a:r>
              <a:rPr lang="ro-RO" b="1" dirty="0"/>
              <a:t>Fizica proceselor in canale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B2A7A-7391-2D8C-5139-44A35A45B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1" y="1079661"/>
            <a:ext cx="11096787" cy="549592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Un analog al </a:t>
            </a:r>
            <a:r>
              <a:rPr lang="en-US" dirty="0" err="1"/>
              <a:t>unui</a:t>
            </a:r>
            <a:r>
              <a:rPr lang="en-US" dirty="0"/>
              <a:t> canal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cupolă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sticlă</a:t>
            </a:r>
            <a:r>
              <a:rPr lang="en-US" dirty="0"/>
              <a:t> </a:t>
            </a:r>
            <a:r>
              <a:rPr lang="en-US" dirty="0" err="1"/>
              <a:t>închisă</a:t>
            </a:r>
            <a:r>
              <a:rPr lang="en-US" dirty="0"/>
              <a:t>,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umplută</a:t>
            </a:r>
            <a:r>
              <a:rPr lang="en-US" dirty="0"/>
              <a:t> cu </a:t>
            </a:r>
            <a:r>
              <a:rPr lang="en-US" dirty="0" err="1"/>
              <a:t>apă</a:t>
            </a:r>
            <a:r>
              <a:rPr lang="en-US" dirty="0"/>
              <a:t> (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aer</a:t>
            </a:r>
            <a:r>
              <a:rPr lang="en-US" dirty="0"/>
              <a:t> </a:t>
            </a:r>
            <a:r>
              <a:rPr lang="en-US" dirty="0" err="1"/>
              <a:t>deasupra</a:t>
            </a:r>
            <a:r>
              <a:rPr lang="en-US" dirty="0"/>
              <a:t>), </a:t>
            </a:r>
            <a:r>
              <a:rPr lang="en-US" dirty="0" err="1"/>
              <a:t>fixată</a:t>
            </a:r>
            <a:r>
              <a:rPr lang="en-US" dirty="0"/>
              <a:t> pe un </a:t>
            </a:r>
            <a:r>
              <a:rPr lang="en-US" dirty="0" err="1"/>
              <a:t>platformă</a:t>
            </a:r>
            <a:r>
              <a:rPr lang="en-US" dirty="0"/>
              <a:t> </a:t>
            </a:r>
            <a:r>
              <a:rPr lang="en-US" dirty="0" err="1"/>
              <a:t>rotativă</a:t>
            </a:r>
            <a:r>
              <a:rPr lang="en-US" dirty="0"/>
              <a:t>. De </a:t>
            </a:r>
            <a:r>
              <a:rPr lang="en-US" dirty="0" err="1"/>
              <a:t>îndată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platanul</a:t>
            </a:r>
            <a:r>
              <a:rPr lang="en-US" dirty="0"/>
              <a:t> </a:t>
            </a:r>
            <a:r>
              <a:rPr lang="en-US" dirty="0" err="1"/>
              <a:t>rotativ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rotească</a:t>
            </a:r>
            <a:r>
              <a:rPr lang="en-US" dirty="0"/>
              <a:t>, </a:t>
            </a:r>
            <a:r>
              <a:rPr lang="en-US" dirty="0" err="1"/>
              <a:t>sticla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urma</a:t>
            </a:r>
            <a:r>
              <a:rPr lang="en-US" dirty="0"/>
              <a:t> </a:t>
            </a:r>
            <a:r>
              <a:rPr lang="en-US" dirty="0" err="1"/>
              <a:t>imediat</a:t>
            </a:r>
            <a:r>
              <a:rPr lang="en-US" dirty="0"/>
              <a:t> </a:t>
            </a:r>
            <a:r>
              <a:rPr lang="en-US" dirty="0" err="1"/>
              <a:t>rotația</a:t>
            </a:r>
            <a:r>
              <a:rPr lang="en-US" dirty="0"/>
              <a:t>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inerției</a:t>
            </a:r>
            <a:r>
              <a:rPr lang="en-US" dirty="0"/>
              <a:t> </a:t>
            </a:r>
            <a:r>
              <a:rPr lang="en-US" dirty="0" err="1"/>
              <a:t>masei</a:t>
            </a:r>
            <a:r>
              <a:rPr lang="en-US" dirty="0"/>
              <a:t>,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abia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un </a:t>
            </a:r>
            <a:r>
              <a:rPr lang="en-US" dirty="0" err="1"/>
              <a:t>timp</a:t>
            </a:r>
            <a:r>
              <a:rPr lang="en-US" dirty="0"/>
              <a:t> -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aderenței</a:t>
            </a:r>
            <a:r>
              <a:rPr lang="en-US" dirty="0"/>
              <a:t> </a:t>
            </a:r>
            <a:r>
              <a:rPr lang="en-US" dirty="0" err="1"/>
              <a:t>apei</a:t>
            </a:r>
            <a:r>
              <a:rPr lang="en-US" dirty="0"/>
              <a:t> la </a:t>
            </a:r>
            <a:r>
              <a:rPr lang="en-US" dirty="0" err="1"/>
              <a:t>peretele</a:t>
            </a:r>
            <a:r>
              <a:rPr lang="en-US" dirty="0"/>
              <a:t> </a:t>
            </a:r>
            <a:r>
              <a:rPr lang="en-US" dirty="0" err="1"/>
              <a:t>sticlei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coeziunii</a:t>
            </a:r>
            <a:r>
              <a:rPr lang="en-US" dirty="0"/>
              <a:t> interne a </a:t>
            </a:r>
            <a:r>
              <a:rPr lang="en-US" dirty="0" err="1"/>
              <a:t>moleculelor</a:t>
            </a:r>
            <a:r>
              <a:rPr lang="en-US" dirty="0"/>
              <a:t> de </a:t>
            </a:r>
            <a:r>
              <a:rPr lang="en-US" dirty="0" err="1"/>
              <a:t>apă</a:t>
            </a:r>
            <a:r>
              <a:rPr lang="en-US" dirty="0"/>
              <a:t> -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rotească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atinge</a:t>
            </a:r>
            <a:r>
              <a:rPr lang="en-US" dirty="0"/>
              <a:t>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viteză</a:t>
            </a:r>
            <a:r>
              <a:rPr lang="en-US" dirty="0"/>
              <a:t> </a:t>
            </a:r>
            <a:r>
              <a:rPr lang="en-US" dirty="0" err="1"/>
              <a:t>unghiulară</a:t>
            </a:r>
            <a:r>
              <a:rPr lang="en-US" dirty="0"/>
              <a:t> ca </a:t>
            </a:r>
            <a:r>
              <a:rPr lang="en-US" dirty="0" err="1"/>
              <a:t>sticla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platanul</a:t>
            </a:r>
            <a:r>
              <a:rPr lang="en-US" dirty="0"/>
              <a:t> </a:t>
            </a:r>
            <a:r>
              <a:rPr lang="en-US" dirty="0" err="1"/>
              <a:t>rotativ</a:t>
            </a:r>
            <a:r>
              <a:rPr lang="en-US" dirty="0"/>
              <a:t>.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frecare</a:t>
            </a:r>
            <a:r>
              <a:rPr lang="en-US" dirty="0"/>
              <a:t> (</a:t>
            </a:r>
            <a:r>
              <a:rPr lang="en-US" dirty="0" err="1"/>
              <a:t>aderență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vâscozitate</a:t>
            </a:r>
            <a:r>
              <a:rPr lang="en-US" dirty="0"/>
              <a:t> (</a:t>
            </a:r>
            <a:r>
              <a:rPr lang="en-US" dirty="0" err="1"/>
              <a:t>coeziune</a:t>
            </a:r>
            <a:r>
              <a:rPr lang="en-US" dirty="0"/>
              <a:t>), </a:t>
            </a:r>
            <a:r>
              <a:rPr lang="en-US" dirty="0" err="1"/>
              <a:t>apa</a:t>
            </a:r>
            <a:r>
              <a:rPr lang="en-US" dirty="0"/>
              <a:t> nu s-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mișca</a:t>
            </a:r>
            <a:r>
              <a:rPr lang="en-US" dirty="0"/>
              <a:t> </a:t>
            </a:r>
            <a:r>
              <a:rPr lang="en-US" dirty="0" err="1"/>
              <a:t>deloc</a:t>
            </a:r>
            <a:r>
              <a:rPr lang="en-US" dirty="0"/>
              <a:t>;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multă</a:t>
            </a:r>
            <a:r>
              <a:rPr lang="en-US" dirty="0"/>
              <a:t> </a:t>
            </a:r>
            <a:r>
              <a:rPr lang="en-US" dirty="0" err="1"/>
              <a:t>frecare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vâscozitate</a:t>
            </a:r>
            <a:r>
              <a:rPr lang="en-US" dirty="0"/>
              <a:t>,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urma</a:t>
            </a:r>
            <a:r>
              <a:rPr lang="en-US" dirty="0"/>
              <a:t>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sticlei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rapid. </a:t>
            </a:r>
            <a:endParaRPr lang="ro-RO" dirty="0"/>
          </a:p>
          <a:p>
            <a:pPr algn="just"/>
            <a:r>
              <a:rPr lang="en-US" dirty="0"/>
              <a:t>Pe </a:t>
            </a:r>
            <a:r>
              <a:rPr lang="en-US" dirty="0" err="1"/>
              <a:t>lângă</a:t>
            </a:r>
            <a:r>
              <a:rPr lang="en-US" dirty="0"/>
              <a:t> </a:t>
            </a:r>
            <a:r>
              <a:rPr lang="en-US" dirty="0" err="1"/>
              <a:t>frecare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vâscozitate</a:t>
            </a:r>
            <a:r>
              <a:rPr lang="en-US" dirty="0"/>
              <a:t>, masa </a:t>
            </a:r>
            <a:r>
              <a:rPr lang="en-US" dirty="0" err="1"/>
              <a:t>totală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masa </a:t>
            </a:r>
            <a:r>
              <a:rPr lang="en-US" dirty="0" err="1"/>
              <a:t>specifică</a:t>
            </a:r>
            <a:r>
              <a:rPr lang="en-US" dirty="0"/>
              <a:t> a </a:t>
            </a:r>
            <a:r>
              <a:rPr lang="en-US" dirty="0" err="1"/>
              <a:t>fluidului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inerția</a:t>
            </a:r>
            <a:r>
              <a:rPr lang="en-US" dirty="0"/>
              <a:t> </a:t>
            </a:r>
            <a:r>
              <a:rPr lang="en-US" dirty="0" err="1"/>
              <a:t>joacă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un </a:t>
            </a:r>
            <a:r>
              <a:rPr lang="en-US" dirty="0" err="1"/>
              <a:t>rol</a:t>
            </a:r>
            <a:r>
              <a:rPr lang="en-US" dirty="0"/>
              <a:t> crucial: cu </a:t>
            </a:r>
            <a:r>
              <a:rPr lang="en-US" dirty="0" err="1"/>
              <a:t>cât</a:t>
            </a:r>
            <a:r>
              <a:rPr lang="en-US" dirty="0"/>
              <a:t> masa </a:t>
            </a:r>
            <a:r>
              <a:rPr lang="en-US" dirty="0" err="1"/>
              <a:t>fluidului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mare, cu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o </a:t>
            </a:r>
            <a:r>
              <a:rPr lang="en-US" dirty="0" err="1"/>
              <a:t>forță</a:t>
            </a:r>
            <a:r>
              <a:rPr lang="en-US" dirty="0"/>
              <a:t> (</a:t>
            </a:r>
            <a:r>
              <a:rPr lang="en-US" dirty="0" err="1"/>
              <a:t>accelerație</a:t>
            </a:r>
            <a:r>
              <a:rPr lang="en-US" dirty="0"/>
              <a:t>)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mișca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. </a:t>
            </a:r>
            <a:endParaRPr lang="ro-RO" dirty="0"/>
          </a:p>
          <a:p>
            <a:pPr algn="just"/>
            <a:r>
              <a:rPr lang="en-US" dirty="0" err="1"/>
              <a:t>Frecarea</a:t>
            </a:r>
            <a:r>
              <a:rPr lang="en-US" dirty="0"/>
              <a:t>, </a:t>
            </a:r>
            <a:r>
              <a:rPr lang="en-US" dirty="0" err="1"/>
              <a:t>vâscozitatea</a:t>
            </a:r>
            <a:r>
              <a:rPr lang="en-US" dirty="0"/>
              <a:t>, masa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accelerația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de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urma</a:t>
            </a:r>
            <a:r>
              <a:rPr lang="en-US" dirty="0"/>
              <a:t> </a:t>
            </a:r>
            <a:r>
              <a:rPr lang="en-US" dirty="0" err="1"/>
              <a:t>mișcării</a:t>
            </a:r>
            <a:r>
              <a:rPr lang="en-US" dirty="0"/>
              <a:t> </a:t>
            </a:r>
            <a:r>
              <a:rPr lang="en-US" dirty="0" err="1"/>
              <a:t>sticlei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unghi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deplasată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a </a:t>
            </a:r>
            <a:r>
              <a:rPr lang="en-US" dirty="0" err="1"/>
              <a:t>atins</a:t>
            </a:r>
            <a:r>
              <a:rPr lang="en-US" dirty="0"/>
              <a:t>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viteză</a:t>
            </a:r>
            <a:r>
              <a:rPr lang="en-US" dirty="0"/>
              <a:t> </a:t>
            </a:r>
            <a:r>
              <a:rPr lang="en-US" dirty="0" err="1"/>
              <a:t>unghiulară</a:t>
            </a:r>
            <a:r>
              <a:rPr lang="en-US" dirty="0"/>
              <a:t> ca </a:t>
            </a:r>
            <a:r>
              <a:rPr lang="en-US" dirty="0" err="1"/>
              <a:t>sticla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en-US" dirty="0" err="1"/>
              <a:t>Atâta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platanul</a:t>
            </a:r>
            <a:r>
              <a:rPr lang="en-US" dirty="0"/>
              <a:t> </a:t>
            </a:r>
            <a:r>
              <a:rPr lang="en-US" dirty="0" err="1"/>
              <a:t>rotativ</a:t>
            </a:r>
            <a:r>
              <a:rPr lang="en-US" dirty="0"/>
              <a:t>, </a:t>
            </a:r>
            <a:r>
              <a:rPr lang="en-US" dirty="0" err="1"/>
              <a:t>sticla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se </a:t>
            </a:r>
            <a:r>
              <a:rPr lang="en-US" dirty="0" err="1"/>
              <a:t>rotesc</a:t>
            </a:r>
            <a:r>
              <a:rPr lang="en-US" dirty="0"/>
              <a:t> la o </a:t>
            </a:r>
            <a:r>
              <a:rPr lang="en-US" dirty="0" err="1"/>
              <a:t>viteză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, nu se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întâmplă</a:t>
            </a:r>
            <a:r>
              <a:rPr lang="en-US" dirty="0"/>
              <a:t> </a:t>
            </a:r>
            <a:r>
              <a:rPr lang="en-US" dirty="0" err="1"/>
              <a:t>nimic</a:t>
            </a:r>
            <a:r>
              <a:rPr lang="en-US" dirty="0"/>
              <a:t>. </a:t>
            </a:r>
            <a:r>
              <a:rPr lang="en-US" dirty="0" err="1"/>
              <a:t>Unghiul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rotită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comparație</a:t>
            </a:r>
            <a:r>
              <a:rPr lang="en-US" dirty="0"/>
              <a:t> cu </a:t>
            </a:r>
            <a:r>
              <a:rPr lang="en-US" dirty="0" err="1"/>
              <a:t>sticla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proporțional</a:t>
            </a:r>
            <a:r>
              <a:rPr lang="en-US" dirty="0"/>
              <a:t> cu </a:t>
            </a:r>
            <a:r>
              <a:rPr lang="en-US" dirty="0" err="1"/>
              <a:t>accelerația</a:t>
            </a:r>
            <a:r>
              <a:rPr lang="en-US" dirty="0"/>
              <a:t> </a:t>
            </a:r>
            <a:r>
              <a:rPr lang="en-US" dirty="0" err="1"/>
              <a:t>unghiulară</a:t>
            </a:r>
            <a:r>
              <a:rPr lang="en-US" dirty="0"/>
              <a:t> </a:t>
            </a:r>
            <a:r>
              <a:rPr lang="en-US" dirty="0" err="1"/>
              <a:t>aplicată</a:t>
            </a:r>
            <a:r>
              <a:rPr lang="en-US" dirty="0"/>
              <a:t> </a:t>
            </a:r>
            <a:r>
              <a:rPr lang="en-US" dirty="0" err="1"/>
              <a:t>sticlei</a:t>
            </a:r>
            <a:r>
              <a:rPr lang="en-US" dirty="0"/>
              <a:t>. De </a:t>
            </a:r>
            <a:r>
              <a:rPr lang="en-US" dirty="0" err="1"/>
              <a:t>îndată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platanul</a:t>
            </a:r>
            <a:r>
              <a:rPr lang="en-US" dirty="0"/>
              <a:t> </a:t>
            </a:r>
            <a:r>
              <a:rPr lang="en-US" dirty="0" err="1"/>
              <a:t>rotativ</a:t>
            </a:r>
            <a:r>
              <a:rPr lang="en-US" dirty="0"/>
              <a:t> se </a:t>
            </a:r>
            <a:r>
              <a:rPr lang="en-US" dirty="0" err="1"/>
              <a:t>oprește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sticla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opri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acum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roti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continuare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sticlă</a:t>
            </a:r>
            <a:r>
              <a:rPr lang="en-US" dirty="0"/>
              <a:t>. </a:t>
            </a:r>
            <a:r>
              <a:rPr lang="en-US" dirty="0" err="1"/>
              <a:t>Viteza</a:t>
            </a:r>
            <a:r>
              <a:rPr lang="en-US" dirty="0"/>
              <a:t> </a:t>
            </a:r>
            <a:r>
              <a:rPr lang="en-US" dirty="0" err="1"/>
              <a:t>apei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scădea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frecării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sticlă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din </a:t>
            </a:r>
            <a:r>
              <a:rPr lang="en-US" dirty="0" err="1"/>
              <a:t>urmă</a:t>
            </a:r>
            <a:r>
              <a:rPr lang="en-US" dirty="0"/>
              <a:t>,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ajunge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la o </a:t>
            </a:r>
            <a:r>
              <a:rPr lang="en-US" dirty="0" err="1"/>
              <a:t>staționare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70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E0391-5C2B-9249-8E71-9338510E5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3" y="309966"/>
            <a:ext cx="11499742" cy="635430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decelerația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aceeași</a:t>
            </a:r>
            <a:r>
              <a:rPr lang="en-US" dirty="0"/>
              <a:t> cu </a:t>
            </a:r>
            <a:r>
              <a:rPr lang="en-US" dirty="0" err="1"/>
              <a:t>accelerația</a:t>
            </a:r>
            <a:r>
              <a:rPr lang="en-US" dirty="0"/>
              <a:t>,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nevoie</a:t>
            </a:r>
            <a:r>
              <a:rPr lang="en-US" dirty="0"/>
              <a:t> de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oprească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rotit</a:t>
            </a:r>
            <a:r>
              <a:rPr lang="en-US" dirty="0"/>
              <a:t> exact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poziție</a:t>
            </a:r>
            <a:r>
              <a:rPr lang="en-US" dirty="0"/>
              <a:t> ca la </a:t>
            </a:r>
            <a:r>
              <a:rPr lang="en-US" dirty="0" err="1"/>
              <a:t>începutul</a:t>
            </a:r>
            <a:r>
              <a:rPr lang="en-US" dirty="0"/>
              <a:t> </a:t>
            </a:r>
            <a:r>
              <a:rPr lang="en-US" dirty="0" err="1"/>
              <a:t>experimentului</a:t>
            </a:r>
            <a:r>
              <a:rPr lang="en-US" dirty="0"/>
              <a:t>: nu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</a:t>
            </a:r>
            <a:r>
              <a:rPr lang="en-US" dirty="0" err="1"/>
              <a:t>nicio</a:t>
            </a:r>
            <a:r>
              <a:rPr lang="en-US" dirty="0"/>
              <a:t> </a:t>
            </a:r>
            <a:r>
              <a:rPr lang="en-US" dirty="0" err="1"/>
              <a:t>deplasare</a:t>
            </a:r>
            <a:r>
              <a:rPr lang="en-US" dirty="0"/>
              <a:t> </a:t>
            </a:r>
            <a:r>
              <a:rPr lang="en-US" dirty="0" err="1"/>
              <a:t>unghiulară</a:t>
            </a:r>
            <a:r>
              <a:rPr lang="en-US" dirty="0"/>
              <a:t> </a:t>
            </a:r>
            <a:r>
              <a:rPr lang="en-US" dirty="0" err="1"/>
              <a:t>relativă</a:t>
            </a:r>
            <a:r>
              <a:rPr lang="en-US" dirty="0"/>
              <a:t> </a:t>
            </a:r>
            <a:r>
              <a:rPr lang="en-US" dirty="0" err="1"/>
              <a:t>netă</a:t>
            </a:r>
            <a:r>
              <a:rPr lang="en-US" dirty="0"/>
              <a:t>. De </a:t>
            </a:r>
            <a:r>
              <a:rPr lang="en-US" dirty="0" err="1"/>
              <a:t>fapt</a:t>
            </a:r>
            <a:r>
              <a:rPr lang="en-US" dirty="0"/>
              <a:t>, </a:t>
            </a:r>
            <a:r>
              <a:rPr lang="en-US" dirty="0" err="1"/>
              <a:t>decelerația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accelerația</a:t>
            </a:r>
            <a:r>
              <a:rPr lang="en-US" dirty="0"/>
              <a:t> nu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neapărat</a:t>
            </a:r>
            <a:r>
              <a:rPr lang="en-US" dirty="0"/>
              <a:t> </a:t>
            </a:r>
            <a:r>
              <a:rPr lang="en-US" dirty="0" err="1"/>
              <a:t>aceleași</a:t>
            </a:r>
            <a:r>
              <a:rPr lang="en-US" dirty="0"/>
              <a:t>: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poziție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atinsă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treptele</a:t>
            </a:r>
            <a:r>
              <a:rPr lang="en-US" dirty="0"/>
              <a:t> de </a:t>
            </a:r>
            <a:r>
              <a:rPr lang="en-US" dirty="0" err="1"/>
              <a:t>viteză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accelerării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decelerării</a:t>
            </a:r>
            <a:r>
              <a:rPr lang="en-US" dirty="0"/>
              <a:t> sunt </a:t>
            </a:r>
            <a:r>
              <a:rPr lang="en-US" dirty="0" err="1"/>
              <a:t>opuse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au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magnitudine</a:t>
            </a:r>
            <a:r>
              <a:rPr lang="en-US" dirty="0"/>
              <a:t>. </a:t>
            </a:r>
            <a:endParaRPr lang="ro-RO" dirty="0"/>
          </a:p>
          <a:p>
            <a:r>
              <a:rPr lang="ro-RO" dirty="0"/>
              <a:t>e.g., </a:t>
            </a:r>
            <a:r>
              <a:rPr lang="en-US" dirty="0"/>
              <a:t>pasul de </a:t>
            </a:r>
            <a:r>
              <a:rPr lang="en-US" dirty="0" err="1"/>
              <a:t>viteză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același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opus (120°/s </a:t>
            </a:r>
            <a:r>
              <a:rPr lang="en-US" dirty="0" err="1"/>
              <a:t>și</a:t>
            </a:r>
            <a:r>
              <a:rPr lang="en-US" dirty="0"/>
              <a:t> −120°/s),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accelerăm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12 s cu 10°/s² la 120°/s,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sticla</a:t>
            </a:r>
            <a:r>
              <a:rPr lang="en-US" dirty="0"/>
              <a:t> se </a:t>
            </a:r>
            <a:r>
              <a:rPr lang="en-US" dirty="0" err="1"/>
              <a:t>oprește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decelerăm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2 s cu 60°/s² de la 120°/s la </a:t>
            </a:r>
            <a:r>
              <a:rPr lang="en-US" dirty="0" err="1"/>
              <a:t>staționare</a:t>
            </a:r>
            <a:r>
              <a:rPr lang="en-US" dirty="0"/>
              <a:t>. Deci, </a:t>
            </a:r>
            <a:r>
              <a:rPr lang="en-US" dirty="0" err="1"/>
              <a:t>deplasarea</a:t>
            </a:r>
            <a:r>
              <a:rPr lang="en-US" dirty="0"/>
              <a:t> </a:t>
            </a:r>
            <a:r>
              <a:rPr lang="en-US" dirty="0" err="1"/>
              <a:t>relativă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proporțională</a:t>
            </a:r>
            <a:r>
              <a:rPr lang="en-US" dirty="0"/>
              <a:t> cu </a:t>
            </a:r>
            <a:r>
              <a:rPr lang="en-US" dirty="0">
                <a:highlight>
                  <a:srgbClr val="FFFF00"/>
                </a:highlight>
              </a:rPr>
              <a:t>pasul de </a:t>
            </a:r>
            <a:r>
              <a:rPr lang="en-US" dirty="0" err="1">
                <a:highlight>
                  <a:srgbClr val="FFFF00"/>
                </a:highlight>
              </a:rPr>
              <a:t>viteză</a:t>
            </a:r>
            <a:r>
              <a:rPr lang="en-US" dirty="0">
                <a:highlight>
                  <a:srgbClr val="FFFF00"/>
                </a:highlight>
              </a:rPr>
              <a:t>: = </a:t>
            </a:r>
            <a:r>
              <a:rPr lang="en-US" dirty="0" err="1">
                <a:highlight>
                  <a:srgbClr val="FFFF00"/>
                </a:highlight>
              </a:rPr>
              <a:t>accelerație</a:t>
            </a:r>
            <a:r>
              <a:rPr lang="en-US" dirty="0">
                <a:highlight>
                  <a:srgbClr val="FFFF00"/>
                </a:highlight>
              </a:rPr>
              <a:t> × T </a:t>
            </a:r>
            <a:r>
              <a:rPr lang="en-US" dirty="0" err="1">
                <a:highlight>
                  <a:srgbClr val="FFFF00"/>
                </a:highlight>
              </a:rPr>
              <a:t>accelerație</a:t>
            </a:r>
            <a:r>
              <a:rPr lang="en-US" dirty="0"/>
              <a:t>. </a:t>
            </a:r>
            <a:r>
              <a:rPr lang="en-US" dirty="0" err="1"/>
              <a:t>Aceasta</a:t>
            </a:r>
            <a:r>
              <a:rPr lang="en-US" dirty="0"/>
              <a:t> are o </a:t>
            </a:r>
            <a:r>
              <a:rPr lang="en-US" dirty="0" err="1"/>
              <a:t>aplicație</a:t>
            </a:r>
            <a:r>
              <a:rPr lang="en-US" dirty="0"/>
              <a:t> </a:t>
            </a:r>
            <a:r>
              <a:rPr lang="en-US" dirty="0" err="1"/>
              <a:t>clinică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: </a:t>
            </a:r>
            <a:r>
              <a:rPr lang="en-US" dirty="0" err="1"/>
              <a:t>pasurile</a:t>
            </a:r>
            <a:r>
              <a:rPr lang="en-US" dirty="0"/>
              <a:t> de </a:t>
            </a:r>
            <a:r>
              <a:rPr lang="en-US" dirty="0" err="1"/>
              <a:t>viteză</a:t>
            </a:r>
            <a:r>
              <a:rPr lang="en-US" dirty="0"/>
              <a:t> sunt </a:t>
            </a:r>
            <a:r>
              <a:rPr lang="en-US" dirty="0" err="1"/>
              <a:t>utilizate</a:t>
            </a:r>
            <a:r>
              <a:rPr lang="en-US" dirty="0"/>
              <a:t> pe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diagnosticul</a:t>
            </a:r>
            <a:r>
              <a:rPr lang="en-US" dirty="0"/>
              <a:t> vestibular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scaune</a:t>
            </a:r>
            <a:r>
              <a:rPr lang="en-US" dirty="0"/>
              <a:t> rotative.</a:t>
            </a:r>
            <a:r>
              <a:rPr lang="ro-RO" dirty="0"/>
              <a:t> </a:t>
            </a:r>
          </a:p>
          <a:p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introducem</a:t>
            </a:r>
            <a:r>
              <a:rPr lang="en-US" dirty="0"/>
              <a:t> un fluid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(</a:t>
            </a:r>
            <a:r>
              <a:rPr lang="en-US" dirty="0" err="1"/>
              <a:t>masă</a:t>
            </a:r>
            <a:r>
              <a:rPr lang="en-US" dirty="0"/>
              <a:t> </a:t>
            </a:r>
            <a:r>
              <a:rPr lang="en-US" dirty="0" err="1"/>
              <a:t>specifică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)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sticlă</a:t>
            </a:r>
            <a:r>
              <a:rPr lang="en-US" dirty="0"/>
              <a:t> (</a:t>
            </a:r>
            <a:r>
              <a:rPr lang="en-US" dirty="0" err="1"/>
              <a:t>scăzând</a:t>
            </a:r>
            <a:r>
              <a:rPr lang="en-US" dirty="0"/>
              <a:t> </a:t>
            </a:r>
            <a:r>
              <a:rPr lang="en-US" dirty="0" err="1"/>
              <a:t>inerția</a:t>
            </a:r>
            <a:r>
              <a:rPr lang="en-US" dirty="0"/>
              <a:t> </a:t>
            </a:r>
            <a:r>
              <a:rPr lang="en-US" dirty="0" err="1"/>
              <a:t>masei</a:t>
            </a:r>
            <a:r>
              <a:rPr lang="en-US" dirty="0"/>
              <a:t>) </a:t>
            </a:r>
            <a:r>
              <a:rPr lang="en-US" dirty="0" err="1"/>
              <a:t>sau</a:t>
            </a:r>
            <a:r>
              <a:rPr lang="en-US" dirty="0"/>
              <a:t> un fluid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vâscos</a:t>
            </a:r>
            <a:r>
              <a:rPr lang="en-US" dirty="0"/>
              <a:t> care are o </a:t>
            </a:r>
            <a:r>
              <a:rPr lang="en-US" dirty="0" err="1"/>
              <a:t>aderență</a:t>
            </a:r>
            <a:r>
              <a:rPr lang="en-US" dirty="0"/>
              <a:t> </a:t>
            </a:r>
            <a:r>
              <a:rPr lang="en-US" dirty="0" err="1"/>
              <a:t>puternică</a:t>
            </a:r>
            <a:r>
              <a:rPr lang="en-US" dirty="0"/>
              <a:t> (</a:t>
            </a:r>
            <a:r>
              <a:rPr lang="en-US" dirty="0" err="1"/>
              <a:t>frecare</a:t>
            </a:r>
            <a:r>
              <a:rPr lang="en-US" dirty="0"/>
              <a:t> mare) la </a:t>
            </a:r>
            <a:r>
              <a:rPr lang="en-US" dirty="0" err="1"/>
              <a:t>peretele</a:t>
            </a:r>
            <a:r>
              <a:rPr lang="en-US" dirty="0"/>
              <a:t> </a:t>
            </a:r>
            <a:r>
              <a:rPr lang="en-US" dirty="0" err="1"/>
              <a:t>sticlei</a:t>
            </a:r>
            <a:r>
              <a:rPr lang="en-US" dirty="0"/>
              <a:t>, </a:t>
            </a:r>
            <a:r>
              <a:rPr lang="en-US" dirty="0" err="1"/>
              <a:t>deplasarea</a:t>
            </a:r>
            <a:r>
              <a:rPr lang="en-US" dirty="0"/>
              <a:t> </a:t>
            </a:r>
            <a:r>
              <a:rPr lang="en-US" dirty="0" err="1"/>
              <a:t>conținutului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sticlă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neglijabilă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Așadar</a:t>
            </a:r>
            <a:r>
              <a:rPr lang="en-US" dirty="0"/>
              <a:t>, </a:t>
            </a:r>
            <a:r>
              <a:rPr lang="en-US" dirty="0" err="1"/>
              <a:t>deplasarea</a:t>
            </a:r>
            <a:r>
              <a:rPr lang="en-US" dirty="0"/>
              <a:t> </a:t>
            </a:r>
            <a:r>
              <a:rPr lang="en-US" dirty="0" err="1"/>
              <a:t>relativă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odată</a:t>
            </a:r>
            <a:r>
              <a:rPr lang="en-US" dirty="0"/>
              <a:t> cu masa,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scădea</a:t>
            </a:r>
            <a:r>
              <a:rPr lang="en-US" dirty="0"/>
              <a:t>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frecarea</a:t>
            </a:r>
            <a:r>
              <a:rPr lang="en-US" dirty="0"/>
              <a:t> (</a:t>
            </a:r>
            <a:r>
              <a:rPr lang="en-US" dirty="0" err="1"/>
              <a:t>aderență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coeziune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magnitudinea</a:t>
            </a:r>
            <a:r>
              <a:rPr lang="en-US" dirty="0"/>
              <a:t> </a:t>
            </a:r>
            <a:r>
              <a:rPr lang="en-US" dirty="0" err="1"/>
              <a:t>pasului</a:t>
            </a:r>
            <a:r>
              <a:rPr lang="en-US" dirty="0"/>
              <a:t> de </a:t>
            </a:r>
            <a:r>
              <a:rPr lang="en-US" dirty="0" err="1"/>
              <a:t>viteză</a:t>
            </a:r>
            <a:r>
              <a:rPr lang="en-US" dirty="0"/>
              <a:t>. Orice </a:t>
            </a:r>
            <a:r>
              <a:rPr lang="en-US" dirty="0" err="1"/>
              <a:t>translație</a:t>
            </a:r>
            <a:r>
              <a:rPr lang="en-US" dirty="0"/>
              <a:t> a </a:t>
            </a:r>
            <a:r>
              <a:rPr lang="en-US" dirty="0" err="1"/>
              <a:t>platformei</a:t>
            </a:r>
            <a:r>
              <a:rPr lang="en-US" dirty="0"/>
              <a:t> rotative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sticlei</a:t>
            </a:r>
            <a:r>
              <a:rPr lang="en-US" dirty="0"/>
              <a:t> de </a:t>
            </a:r>
            <a:r>
              <a:rPr lang="en-US" dirty="0" err="1"/>
              <a:t>deasupra</a:t>
            </a:r>
            <a:r>
              <a:rPr lang="en-US" dirty="0"/>
              <a:t> nu </a:t>
            </a:r>
            <a:r>
              <a:rPr lang="en-US" dirty="0" err="1"/>
              <a:t>va</a:t>
            </a:r>
            <a:r>
              <a:rPr lang="en-US" dirty="0"/>
              <a:t> duce la </a:t>
            </a:r>
            <a:r>
              <a:rPr lang="en-US" dirty="0" err="1"/>
              <a:t>nicio</a:t>
            </a:r>
            <a:r>
              <a:rPr lang="en-US" dirty="0"/>
              <a:t> </a:t>
            </a:r>
            <a:r>
              <a:rPr lang="en-US" dirty="0" err="1"/>
              <a:t>mișcare</a:t>
            </a:r>
            <a:r>
              <a:rPr lang="en-US" dirty="0"/>
              <a:t> a </a:t>
            </a:r>
            <a:r>
              <a:rPr lang="en-US" dirty="0" err="1"/>
              <a:t>apei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nu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comprimată</a:t>
            </a:r>
            <a:r>
              <a:rPr lang="en-US" dirty="0"/>
              <a:t>. Apa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miște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rotații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en-US" dirty="0" err="1"/>
              <a:t>Situația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complexă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canalul</a:t>
            </a:r>
            <a:r>
              <a:rPr lang="en-US" dirty="0"/>
              <a:t> semicircular: </a:t>
            </a:r>
            <a:r>
              <a:rPr lang="en-US" dirty="0" err="1"/>
              <a:t>aici</a:t>
            </a:r>
            <a:r>
              <a:rPr lang="en-US" dirty="0"/>
              <a:t>, cupula </a:t>
            </a:r>
            <a:r>
              <a:rPr lang="en-US" dirty="0" err="1"/>
              <a:t>împiedică</a:t>
            </a:r>
            <a:r>
              <a:rPr lang="en-US" dirty="0"/>
              <a:t> </a:t>
            </a:r>
            <a:r>
              <a:rPr lang="en-US" dirty="0" err="1"/>
              <a:t>endolimfa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rotească</a:t>
            </a:r>
            <a:r>
              <a:rPr lang="en-US" dirty="0"/>
              <a:t> liber </a:t>
            </a:r>
            <a:r>
              <a:rPr lang="en-US" dirty="0" err="1"/>
              <a:t>în</a:t>
            </a:r>
            <a:r>
              <a:rPr lang="en-US" dirty="0"/>
              <a:t> canal. Cupula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considerată</a:t>
            </a:r>
            <a:r>
              <a:rPr lang="en-US" dirty="0"/>
              <a:t> o </a:t>
            </a:r>
            <a:r>
              <a:rPr lang="en-US" dirty="0" err="1"/>
              <a:t>membrană</a:t>
            </a:r>
            <a:r>
              <a:rPr lang="en-US" dirty="0"/>
              <a:t> </a:t>
            </a:r>
            <a:r>
              <a:rPr lang="en-US" dirty="0" err="1"/>
              <a:t>elastică</a:t>
            </a:r>
            <a:r>
              <a:rPr lang="en-US" dirty="0"/>
              <a:t> care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îndoi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direcții</a:t>
            </a:r>
            <a:r>
              <a:rPr lang="en-US" dirty="0"/>
              <a:t>. De </a:t>
            </a:r>
            <a:r>
              <a:rPr lang="en-US" dirty="0" err="1"/>
              <a:t>îndată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canalul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rotească</a:t>
            </a:r>
            <a:r>
              <a:rPr lang="en-US" dirty="0"/>
              <a:t>, </a:t>
            </a:r>
            <a:r>
              <a:rPr lang="en-US" dirty="0" err="1"/>
              <a:t>endolimfa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urmă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inerției</a:t>
            </a:r>
            <a:r>
              <a:rPr lang="en-US" dirty="0"/>
              <a:t> </a:t>
            </a:r>
            <a:r>
              <a:rPr lang="en-US" dirty="0" err="1"/>
              <a:t>masei</a:t>
            </a:r>
            <a:r>
              <a:rPr lang="en-US" dirty="0"/>
              <a:t>. Din nou, cu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frecarea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cu </a:t>
            </a:r>
            <a:r>
              <a:rPr lang="en-US" dirty="0" err="1"/>
              <a:t>cât</a:t>
            </a:r>
            <a:r>
              <a:rPr lang="en-US" dirty="0"/>
              <a:t> masa de </a:t>
            </a:r>
            <a:r>
              <a:rPr lang="en-US" dirty="0" err="1"/>
              <a:t>endolimfă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în</a:t>
            </a:r>
            <a:r>
              <a:rPr lang="en-US" dirty="0"/>
              <a:t> canal, cu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fluidul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tinde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rămână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cu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forța</a:t>
            </a:r>
            <a:r>
              <a:rPr lang="en-US" dirty="0"/>
              <a:t> care </a:t>
            </a:r>
            <a:r>
              <a:rPr lang="en-US" dirty="0" err="1"/>
              <a:t>acționează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cupulei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puternică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044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2F45-C9C4-2EC3-C9B5-68E0BB22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Sistemul</a:t>
            </a:r>
            <a:r>
              <a:rPr lang="en-US" dirty="0"/>
              <a:t> vestibular&gt; Func</a:t>
            </a:r>
            <a:r>
              <a:rPr lang="ro-RO" dirty="0" err="1"/>
              <a:t>țiile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16ED0-9E61-DBC9-68F5-9B7D74770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o-RO" dirty="0"/>
              <a:t>Detectarea accelerației unghiulare și liniare: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/>
              <a:t>Menținerea balanței, posturii și vederii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Poziția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locomoția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permite</a:t>
            </a:r>
            <a:r>
              <a:rPr lang="en-US" dirty="0"/>
              <a:t> o </a:t>
            </a:r>
            <a:r>
              <a:rPr lang="en-US" dirty="0" err="1"/>
              <a:t>locomoție</a:t>
            </a:r>
            <a:r>
              <a:rPr lang="en-US" dirty="0"/>
              <a:t> </a:t>
            </a:r>
            <a:r>
              <a:rPr lang="en-US" dirty="0" err="1"/>
              <a:t>echilibrată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a </a:t>
            </a:r>
            <a:r>
              <a:rPr lang="en-US" dirty="0" err="1"/>
              <a:t>compromite</a:t>
            </a:r>
            <a:r>
              <a:rPr lang="en-US" dirty="0"/>
              <a:t> </a:t>
            </a:r>
            <a:r>
              <a:rPr lang="en-US" dirty="0" err="1"/>
              <a:t>postura</a:t>
            </a:r>
            <a:r>
              <a:rPr lang="en-US" dirty="0"/>
              <a:t> </a:t>
            </a:r>
            <a:r>
              <a:rPr lang="en-US" dirty="0" err="1"/>
              <a:t>corpului</a:t>
            </a:r>
            <a:endParaRPr lang="en-US" dirty="0"/>
          </a:p>
          <a:p>
            <a:r>
              <a:rPr lang="ro-RO" dirty="0"/>
              <a:t>Conexiunea cu trunchiul cerebral, </a:t>
            </a:r>
            <a:r>
              <a:rPr lang="ro-RO" dirty="0" err="1"/>
              <a:t>cerebelu</a:t>
            </a:r>
            <a:r>
              <a:rPr lang="ro-RO" dirty="0"/>
              <a:t>, cortexul senzorial somatic pentru livrarea informației despre mișcarea și poziția capului și corpului</a:t>
            </a:r>
          </a:p>
          <a:p>
            <a:r>
              <a:rPr lang="en-US" dirty="0" err="1"/>
              <a:t>Stabilizarea</a:t>
            </a:r>
            <a:r>
              <a:rPr lang="en-US" dirty="0"/>
              <a:t> </a:t>
            </a:r>
            <a:r>
              <a:rPr lang="en-US" dirty="0" err="1"/>
              <a:t>privirii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asigura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câmpul</a:t>
            </a:r>
            <a:r>
              <a:rPr lang="en-US" dirty="0"/>
              <a:t> </a:t>
            </a:r>
            <a:r>
              <a:rPr lang="en-US" dirty="0" err="1"/>
              <a:t>vizual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</a:t>
            </a:r>
            <a:r>
              <a:rPr lang="en-US" dirty="0" err="1"/>
              <a:t>focalizat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obiectului</a:t>
            </a:r>
            <a:r>
              <a:rPr lang="en-US" dirty="0"/>
              <a:t> de </a:t>
            </a:r>
            <a:r>
              <a:rPr lang="en-US" dirty="0" err="1"/>
              <a:t>interes</a:t>
            </a:r>
            <a:endParaRPr lang="en-US" dirty="0"/>
          </a:p>
          <a:p>
            <a:r>
              <a:rPr lang="en-US" dirty="0" err="1"/>
              <a:t>Orientarea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raport</a:t>
            </a:r>
            <a:r>
              <a:rPr lang="en-US" dirty="0"/>
              <a:t> cu </a:t>
            </a:r>
            <a:r>
              <a:rPr lang="en-US" dirty="0" err="1"/>
              <a:t>gravitația</a:t>
            </a:r>
            <a:endParaRPr lang="en-US" dirty="0"/>
          </a:p>
          <a:p>
            <a:r>
              <a:rPr lang="ro-RO" dirty="0"/>
              <a:t>R</a:t>
            </a:r>
            <a:r>
              <a:rPr lang="en-US" dirty="0" err="1"/>
              <a:t>eajustarea</a:t>
            </a:r>
            <a:r>
              <a:rPr lang="en-US" dirty="0"/>
              <a:t> </a:t>
            </a:r>
            <a:r>
              <a:rPr lang="en-US" dirty="0" err="1"/>
              <a:t>funcțiilor</a:t>
            </a:r>
            <a:r>
              <a:rPr lang="en-US" dirty="0"/>
              <a:t> </a:t>
            </a:r>
            <a:r>
              <a:rPr lang="en-US" dirty="0" err="1"/>
              <a:t>autonome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reorientarea</a:t>
            </a:r>
            <a:r>
              <a:rPr lang="en-US" dirty="0"/>
              <a:t> </a:t>
            </a:r>
            <a:r>
              <a:rPr lang="en-US" dirty="0" err="1"/>
              <a:t>corpului</a:t>
            </a:r>
            <a:endParaRPr lang="en-US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 err="1"/>
              <a:t>Sistemele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care transmit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vitale</a:t>
            </a:r>
            <a:r>
              <a:rPr lang="en-US" dirty="0"/>
              <a:t> </a:t>
            </a:r>
            <a:r>
              <a:rPr lang="en-US" dirty="0" err="1"/>
              <a:t>creierului</a:t>
            </a:r>
            <a:r>
              <a:rPr lang="en-US" dirty="0"/>
              <a:t> </a:t>
            </a:r>
            <a:r>
              <a:rPr lang="en-US" dirty="0" err="1"/>
              <a:t>includ</a:t>
            </a:r>
            <a:r>
              <a:rPr lang="en-US" dirty="0"/>
              <a:t>:</a:t>
            </a:r>
          </a:p>
          <a:p>
            <a:r>
              <a:rPr lang="en-US" dirty="0"/>
              <a:t>1. </a:t>
            </a:r>
            <a:r>
              <a:rPr lang="en-US" dirty="0" err="1"/>
              <a:t>Vizual</a:t>
            </a:r>
            <a:endParaRPr lang="en-US" dirty="0"/>
          </a:p>
          <a:p>
            <a:r>
              <a:rPr lang="en-US" dirty="0"/>
              <a:t>2. Vestibular</a:t>
            </a:r>
          </a:p>
          <a:p>
            <a:r>
              <a:rPr lang="en-US" dirty="0"/>
              <a:t>3. </a:t>
            </a:r>
            <a:r>
              <a:rPr lang="en-US" dirty="0" err="1"/>
              <a:t>Sistem</a:t>
            </a:r>
            <a:r>
              <a:rPr lang="en-US" dirty="0"/>
              <a:t> proprioceptive</a:t>
            </a:r>
          </a:p>
          <a:p>
            <a:r>
              <a:rPr lang="en-US" dirty="0"/>
              <a:t>4. </a:t>
            </a:r>
            <a:r>
              <a:rPr lang="en-US" dirty="0" err="1"/>
              <a:t>Indici</a:t>
            </a:r>
            <a:r>
              <a:rPr lang="en-US" dirty="0"/>
              <a:t> </a:t>
            </a:r>
            <a:r>
              <a:rPr lang="en-US" dirty="0" err="1"/>
              <a:t>auditivi</a:t>
            </a:r>
            <a:r>
              <a:rPr lang="en-US" dirty="0"/>
              <a:t> (de </a:t>
            </a:r>
            <a:r>
              <a:rPr lang="en-US" dirty="0" err="1"/>
              <a:t>importanță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7051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DBA1-1429-59C1-83C5-AE4870515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647753"/>
            <a:ext cx="11315700" cy="5857822"/>
          </a:xfrm>
        </p:spPr>
        <p:txBody>
          <a:bodyPr>
            <a:noAutofit/>
          </a:bodyPr>
          <a:lstStyle/>
          <a:p>
            <a:pPr algn="just"/>
            <a:r>
              <a:rPr lang="ro-RO" sz="2400" dirty="0"/>
              <a:t>Rigiditatea cupulei va preveni, însă, o deviere mare: în câteva milisecunde se va atinge echilibrul între forța de inerție care acționează asupra cupulei și forța elastică a acesteia. Atâta timp cât accelerația continuă, acest echilibru va rămâne, rezultând o deviere persistentă care stimulează celulele ciliate din cupulă. Cu cât accelerația este mai puternică, cu atât cupula se va îndoi mai mult: deformarea constantă a cupulei va fi proporțională cu accelerația reală. </a:t>
            </a:r>
          </a:p>
          <a:p>
            <a:pPr algn="just"/>
            <a:r>
              <a:rPr lang="en-US" sz="2400" dirty="0"/>
              <a:t>O </a:t>
            </a:r>
            <a:r>
              <a:rPr lang="en-US" sz="2400" dirty="0" err="1"/>
              <a:t>rigiditate</a:t>
            </a:r>
            <a:r>
              <a:rPr lang="en-US" sz="2400" dirty="0"/>
              <a:t> </a:t>
            </a:r>
            <a:r>
              <a:rPr lang="en-US" sz="2400" dirty="0" err="1"/>
              <a:t>scăzută</a:t>
            </a:r>
            <a:r>
              <a:rPr lang="en-US" sz="2400" dirty="0"/>
              <a:t> a </a:t>
            </a:r>
            <a:r>
              <a:rPr lang="en-US" sz="2400" dirty="0" err="1"/>
              <a:t>cupulei</a:t>
            </a:r>
            <a:r>
              <a:rPr lang="en-US" sz="2400" dirty="0"/>
              <a:t> (</a:t>
            </a:r>
            <a:r>
              <a:rPr lang="en-US" sz="2400" dirty="0" err="1"/>
              <a:t>elasticitate</a:t>
            </a:r>
            <a:r>
              <a:rPr lang="en-US" sz="2400" dirty="0"/>
              <a:t> </a:t>
            </a:r>
            <a:r>
              <a:rPr lang="en-US" sz="2400" dirty="0" err="1"/>
              <a:t>ridicată</a:t>
            </a:r>
            <a:r>
              <a:rPr lang="en-US" sz="2400" dirty="0"/>
              <a:t>), o </a:t>
            </a:r>
            <a:r>
              <a:rPr lang="en-US" sz="2400" dirty="0" err="1"/>
              <a:t>masă</a:t>
            </a:r>
            <a:r>
              <a:rPr lang="en-US" sz="2400" dirty="0"/>
              <a:t> mare a </a:t>
            </a:r>
            <a:r>
              <a:rPr lang="en-US" sz="2400" dirty="0" err="1"/>
              <a:t>endolimfei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o </a:t>
            </a:r>
            <a:r>
              <a:rPr lang="en-US" sz="2400" dirty="0" err="1"/>
              <a:t>frecare</a:t>
            </a:r>
            <a:r>
              <a:rPr lang="en-US" sz="2400" dirty="0"/>
              <a:t> </a:t>
            </a:r>
            <a:r>
              <a:rPr lang="en-US" sz="2400" dirty="0" err="1"/>
              <a:t>scăzută</a:t>
            </a:r>
            <a:r>
              <a:rPr lang="en-US" sz="2400" dirty="0"/>
              <a:t> </a:t>
            </a:r>
            <a:r>
              <a:rPr lang="en-US" sz="2400" dirty="0" err="1"/>
              <a:t>vor</a:t>
            </a:r>
            <a:r>
              <a:rPr lang="en-US" sz="2400" dirty="0"/>
              <a:t> duce la o </a:t>
            </a:r>
            <a:r>
              <a:rPr lang="en-US" sz="2400" dirty="0" err="1"/>
              <a:t>deformare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mare a </a:t>
            </a:r>
            <a:r>
              <a:rPr lang="en-US" sz="2400" dirty="0" err="1"/>
              <a:t>cupulei</a:t>
            </a:r>
            <a:r>
              <a:rPr lang="en-US" sz="2400" dirty="0"/>
              <a:t> (</a:t>
            </a:r>
            <a:r>
              <a:rPr lang="en-US" sz="2400" dirty="0" err="1"/>
              <a:t>sensibilitate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mare). </a:t>
            </a:r>
            <a:r>
              <a:rPr lang="en-US" sz="2400" dirty="0" err="1"/>
              <a:t>Când</a:t>
            </a:r>
            <a:r>
              <a:rPr lang="en-US" sz="2400" dirty="0"/>
              <a:t> se </a:t>
            </a:r>
            <a:r>
              <a:rPr lang="en-US" sz="2400" dirty="0" err="1"/>
              <a:t>atinge</a:t>
            </a:r>
            <a:r>
              <a:rPr lang="en-US" sz="2400" dirty="0"/>
              <a:t> o </a:t>
            </a:r>
            <a:r>
              <a:rPr lang="en-US" sz="2400" dirty="0" err="1"/>
              <a:t>viteză</a:t>
            </a:r>
            <a:r>
              <a:rPr lang="en-US" sz="2400" dirty="0"/>
              <a:t> </a:t>
            </a:r>
            <a:r>
              <a:rPr lang="en-US" sz="2400" dirty="0" err="1"/>
              <a:t>unghiulară</a:t>
            </a:r>
            <a:r>
              <a:rPr lang="en-US" sz="2400" dirty="0"/>
              <a:t> </a:t>
            </a:r>
            <a:r>
              <a:rPr lang="en-US" sz="2400" dirty="0" err="1"/>
              <a:t>constantă</a:t>
            </a:r>
            <a:r>
              <a:rPr lang="en-US" sz="2400" dirty="0"/>
              <a:t>, cupula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începe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se </a:t>
            </a:r>
            <a:r>
              <a:rPr lang="en-US" sz="2400" dirty="0" err="1"/>
              <a:t>îndoiască</a:t>
            </a:r>
            <a:r>
              <a:rPr lang="en-US" sz="2400" dirty="0"/>
              <a:t> </a:t>
            </a:r>
            <a:r>
              <a:rPr lang="en-US" sz="2400" dirty="0" err="1"/>
              <a:t>înapoi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poziția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neutră</a:t>
            </a:r>
            <a:r>
              <a:rPr lang="en-US" sz="2400" dirty="0"/>
              <a:t>, </a:t>
            </a:r>
            <a:r>
              <a:rPr lang="en-US" sz="2400" dirty="0" err="1"/>
              <a:t>deoarece</a:t>
            </a:r>
            <a:r>
              <a:rPr lang="en-US" sz="2400" dirty="0"/>
              <a:t> nu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există</a:t>
            </a:r>
            <a:r>
              <a:rPr lang="en-US" sz="2400" dirty="0"/>
              <a:t> </a:t>
            </a:r>
            <a:r>
              <a:rPr lang="en-US" sz="2400" dirty="0" err="1"/>
              <a:t>nicio</a:t>
            </a:r>
            <a:r>
              <a:rPr lang="en-US" sz="2400" dirty="0"/>
              <a:t> </a:t>
            </a:r>
            <a:r>
              <a:rPr lang="en-US" sz="2400" dirty="0" err="1"/>
              <a:t>forță</a:t>
            </a:r>
            <a:r>
              <a:rPr lang="en-US" sz="2400" dirty="0"/>
              <a:t> </a:t>
            </a:r>
            <a:r>
              <a:rPr lang="en-US" sz="2400" dirty="0" err="1"/>
              <a:t>motrice</a:t>
            </a:r>
            <a:r>
              <a:rPr lang="en-US" sz="2400" dirty="0"/>
              <a:t> (</a:t>
            </a:r>
            <a:r>
              <a:rPr lang="en-US" sz="2400" dirty="0" err="1"/>
              <a:t>accelerație</a:t>
            </a:r>
            <a:r>
              <a:rPr lang="en-US" sz="2400" dirty="0"/>
              <a:t>) care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mențină</a:t>
            </a:r>
            <a:r>
              <a:rPr lang="en-US" sz="2400" dirty="0"/>
              <a:t> </a:t>
            </a:r>
            <a:r>
              <a:rPr lang="en-US" sz="2400" dirty="0" err="1"/>
              <a:t>deformarea</a:t>
            </a:r>
            <a:r>
              <a:rPr lang="en-US" sz="2400" dirty="0"/>
              <a:t> </a:t>
            </a:r>
            <a:r>
              <a:rPr lang="en-US" sz="2400" dirty="0" err="1"/>
              <a:t>cupulei</a:t>
            </a:r>
            <a:r>
              <a:rPr lang="en-US" sz="2400" dirty="0"/>
              <a:t>. Cu </a:t>
            </a:r>
            <a:r>
              <a:rPr lang="en-US" sz="2400" dirty="0" err="1"/>
              <a:t>toate</a:t>
            </a:r>
            <a:r>
              <a:rPr lang="en-US" sz="2400" dirty="0"/>
              <a:t> </a:t>
            </a:r>
            <a:r>
              <a:rPr lang="en-US" sz="2400" dirty="0" err="1"/>
              <a:t>acestea</a:t>
            </a:r>
            <a:r>
              <a:rPr lang="en-US" sz="2400" dirty="0"/>
              <a:t>, </a:t>
            </a:r>
            <a:r>
              <a:rPr lang="en-US" sz="2400" dirty="0" err="1"/>
              <a:t>timpul</a:t>
            </a:r>
            <a:r>
              <a:rPr lang="en-US" sz="2400" dirty="0"/>
              <a:t> de </a:t>
            </a:r>
            <a:r>
              <a:rPr lang="en-US" sz="2400" dirty="0" err="1"/>
              <a:t>revenire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destul</a:t>
            </a:r>
            <a:r>
              <a:rPr lang="en-US" sz="2400" dirty="0"/>
              <a:t> de lung, </a:t>
            </a:r>
            <a:r>
              <a:rPr lang="en-US" sz="2400" dirty="0" err="1"/>
              <a:t>deoarece</a:t>
            </a:r>
            <a:r>
              <a:rPr lang="en-US" sz="2400" dirty="0"/>
              <a:t> </a:t>
            </a:r>
            <a:r>
              <a:rPr lang="en-US" sz="2400" dirty="0" err="1"/>
              <a:t>acum</a:t>
            </a:r>
            <a:r>
              <a:rPr lang="en-US" sz="2400" dirty="0"/>
              <a:t> </a:t>
            </a:r>
            <a:r>
              <a:rPr lang="en-US" sz="2400" dirty="0" err="1"/>
              <a:t>doar</a:t>
            </a:r>
            <a:r>
              <a:rPr lang="en-US" sz="2400" dirty="0"/>
              <a:t> </a:t>
            </a:r>
            <a:r>
              <a:rPr lang="en-US" sz="2400" dirty="0" err="1"/>
              <a:t>forța</a:t>
            </a:r>
            <a:r>
              <a:rPr lang="en-US" sz="2400" dirty="0"/>
              <a:t> </a:t>
            </a:r>
            <a:r>
              <a:rPr lang="en-US" sz="2400" dirty="0" err="1"/>
              <a:t>elastică</a:t>
            </a:r>
            <a:r>
              <a:rPr lang="en-US" sz="2400" dirty="0"/>
              <a:t> a </a:t>
            </a:r>
            <a:r>
              <a:rPr lang="en-US" sz="2400" dirty="0" err="1"/>
              <a:t>cupulei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trebui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miște</a:t>
            </a:r>
            <a:r>
              <a:rPr lang="en-US" sz="2400" dirty="0"/>
              <a:t> masa </a:t>
            </a:r>
            <a:r>
              <a:rPr lang="en-US" sz="2400" dirty="0" err="1"/>
              <a:t>endolimfei</a:t>
            </a:r>
            <a:r>
              <a:rPr lang="en-US" sz="2400" dirty="0"/>
              <a:t> </a:t>
            </a:r>
            <a:r>
              <a:rPr lang="en-US" sz="2400" dirty="0" err="1"/>
              <a:t>împotriva</a:t>
            </a:r>
            <a:r>
              <a:rPr lang="en-US" sz="2400" dirty="0"/>
              <a:t> </a:t>
            </a:r>
            <a:r>
              <a:rPr lang="en-US" sz="2400" dirty="0" err="1"/>
              <a:t>frecării</a:t>
            </a:r>
            <a:r>
              <a:rPr lang="en-US" sz="2400" dirty="0"/>
              <a:t>. </a:t>
            </a:r>
            <a:endParaRPr lang="ro-RO" sz="2400" dirty="0"/>
          </a:p>
          <a:p>
            <a:pPr algn="just"/>
            <a:r>
              <a:rPr lang="en-US" sz="2400" dirty="0"/>
              <a:t>O </a:t>
            </a:r>
            <a:r>
              <a:rPr lang="en-US" sz="2400" dirty="0" err="1"/>
              <a:t>rigiditate</a:t>
            </a:r>
            <a:r>
              <a:rPr lang="en-US" sz="2400" dirty="0"/>
              <a:t> </a:t>
            </a:r>
            <a:r>
              <a:rPr lang="en-US" sz="2400" dirty="0" err="1"/>
              <a:t>scăzută</a:t>
            </a:r>
            <a:r>
              <a:rPr lang="en-US" sz="2400" dirty="0"/>
              <a:t> a </a:t>
            </a:r>
            <a:r>
              <a:rPr lang="en-US" sz="2400" dirty="0" err="1"/>
              <a:t>cupulei</a:t>
            </a:r>
            <a:r>
              <a:rPr lang="en-US" sz="2400" dirty="0"/>
              <a:t> (</a:t>
            </a:r>
            <a:r>
              <a:rPr lang="en-US" sz="2400" dirty="0" err="1"/>
              <a:t>elasticitate</a:t>
            </a:r>
            <a:r>
              <a:rPr lang="en-US" sz="2400" dirty="0"/>
              <a:t> </a:t>
            </a:r>
            <a:r>
              <a:rPr lang="en-US" sz="2400" dirty="0" err="1"/>
              <a:t>ridicată</a:t>
            </a:r>
            <a:r>
              <a:rPr lang="en-US" sz="2400" dirty="0"/>
              <a:t> = </a:t>
            </a:r>
            <a:r>
              <a:rPr lang="en-US" sz="2400" dirty="0" err="1"/>
              <a:t>forță</a:t>
            </a:r>
            <a:r>
              <a:rPr lang="en-US" sz="2400" dirty="0"/>
              <a:t> </a:t>
            </a:r>
            <a:r>
              <a:rPr lang="en-US" sz="2400" dirty="0" err="1"/>
              <a:t>elastică</a:t>
            </a:r>
            <a:r>
              <a:rPr lang="en-US" sz="2400" dirty="0"/>
              <a:t> </a:t>
            </a:r>
            <a:r>
              <a:rPr lang="en-US" sz="2400" dirty="0" err="1"/>
              <a:t>mică</a:t>
            </a:r>
            <a:r>
              <a:rPr lang="en-US" sz="2400" dirty="0"/>
              <a:t>), o </a:t>
            </a:r>
            <a:r>
              <a:rPr lang="en-US" sz="2400" dirty="0" err="1"/>
              <a:t>masă</a:t>
            </a:r>
            <a:r>
              <a:rPr lang="en-US" sz="2400" dirty="0"/>
              <a:t> mare a </a:t>
            </a:r>
            <a:r>
              <a:rPr lang="en-US" sz="2400" dirty="0" err="1"/>
              <a:t>endolimfei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o </a:t>
            </a:r>
            <a:r>
              <a:rPr lang="en-US" sz="2400" dirty="0" err="1"/>
              <a:t>frecare</a:t>
            </a:r>
            <a:r>
              <a:rPr lang="en-US" sz="2400" dirty="0"/>
              <a:t> </a:t>
            </a:r>
            <a:r>
              <a:rPr lang="en-US" sz="2400" dirty="0" err="1"/>
              <a:t>puternică</a:t>
            </a:r>
            <a:r>
              <a:rPr lang="en-US" sz="2400" dirty="0"/>
              <a:t> </a:t>
            </a:r>
            <a:r>
              <a:rPr lang="en-US" sz="2400" dirty="0" err="1"/>
              <a:t>vor</a:t>
            </a:r>
            <a:r>
              <a:rPr lang="en-US" sz="2400" dirty="0"/>
              <a:t> duce la o </a:t>
            </a:r>
            <a:r>
              <a:rPr lang="en-US" sz="2400" dirty="0" err="1"/>
              <a:t>revenire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lentă</a:t>
            </a:r>
            <a:r>
              <a:rPr lang="en-US" sz="2400" dirty="0"/>
              <a:t> a </a:t>
            </a:r>
            <a:r>
              <a:rPr lang="en-US" sz="2400" dirty="0" err="1"/>
              <a:t>cupulei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poziția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neutră</a:t>
            </a:r>
            <a:r>
              <a:rPr lang="en-US" sz="2400" dirty="0"/>
              <a:t>. 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634393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E9EA-3FE2-B6C1-0F81-0D5F204B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49" y="573437"/>
            <a:ext cx="11313763" cy="560352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rezumat</a:t>
            </a:r>
            <a:r>
              <a:rPr lang="en-US" dirty="0"/>
              <a:t>: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♦Creșterea </a:t>
            </a:r>
            <a:r>
              <a:rPr lang="en-US" dirty="0" err="1"/>
              <a:t>rigidității</a:t>
            </a:r>
            <a:r>
              <a:rPr lang="en-US" dirty="0"/>
              <a:t> </a:t>
            </a:r>
            <a:r>
              <a:rPr lang="en-US" dirty="0" err="1"/>
              <a:t>cupolei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vâscozității</a:t>
            </a:r>
            <a:r>
              <a:rPr lang="en-US" dirty="0"/>
              <a:t> </a:t>
            </a:r>
            <a:r>
              <a:rPr lang="en-US" dirty="0" err="1"/>
              <a:t>endolimfei</a:t>
            </a:r>
            <a:r>
              <a:rPr lang="en-US" dirty="0"/>
              <a:t>: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a </a:t>
            </a:r>
            <a:r>
              <a:rPr lang="en-US" dirty="0" err="1"/>
              <a:t>canalului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senzații</a:t>
            </a:r>
            <a:r>
              <a:rPr lang="en-US" dirty="0"/>
              <a:t> </a:t>
            </a:r>
            <a:r>
              <a:rPr lang="en-US" dirty="0" err="1"/>
              <a:t>postrotatorii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scurte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♦Creșterea </a:t>
            </a:r>
            <a:r>
              <a:rPr lang="en-US" dirty="0" err="1"/>
              <a:t>masei</a:t>
            </a:r>
            <a:r>
              <a:rPr lang="en-US" dirty="0"/>
              <a:t> absolute a </a:t>
            </a:r>
            <a:r>
              <a:rPr lang="en-US" dirty="0" err="1"/>
              <a:t>endolimfei</a:t>
            </a:r>
            <a:r>
              <a:rPr lang="en-US" dirty="0"/>
              <a:t>: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a </a:t>
            </a:r>
            <a:r>
              <a:rPr lang="en-US" dirty="0" err="1"/>
              <a:t>canalului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senzații</a:t>
            </a:r>
            <a:r>
              <a:rPr lang="en-US" dirty="0"/>
              <a:t> </a:t>
            </a:r>
            <a:r>
              <a:rPr lang="en-US" dirty="0" err="1"/>
              <a:t>postrotatorii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lungi.</a:t>
            </a:r>
            <a:endParaRPr lang="ro-RO" dirty="0"/>
          </a:p>
          <a:p>
            <a:pPr marL="0" indent="0" algn="just">
              <a:buNone/>
            </a:pPr>
            <a:r>
              <a:rPr lang="en-US" dirty="0"/>
              <a:t>♦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masei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a </a:t>
            </a:r>
            <a:r>
              <a:rPr lang="en-US" dirty="0" err="1"/>
              <a:t>endolimfei</a:t>
            </a:r>
            <a:r>
              <a:rPr lang="en-US" dirty="0"/>
              <a:t> </a:t>
            </a:r>
            <a:r>
              <a:rPr lang="en-US" dirty="0" err="1"/>
              <a:t>comparativ</a:t>
            </a:r>
            <a:r>
              <a:rPr lang="en-US" dirty="0"/>
              <a:t> cu </a:t>
            </a:r>
            <a:r>
              <a:rPr lang="en-US" dirty="0" err="1"/>
              <a:t>cea</a:t>
            </a:r>
            <a:r>
              <a:rPr lang="en-US" dirty="0"/>
              <a:t> a </a:t>
            </a:r>
            <a:r>
              <a:rPr lang="en-US" dirty="0" err="1"/>
              <a:t>cupolei</a:t>
            </a:r>
            <a:r>
              <a:rPr lang="en-US" dirty="0"/>
              <a:t>: sunt </a:t>
            </a:r>
            <a:r>
              <a:rPr lang="en-US" dirty="0" err="1"/>
              <a:t>induse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de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gravitație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accelerații</a:t>
            </a:r>
            <a:r>
              <a:rPr lang="en-US" dirty="0"/>
              <a:t> </a:t>
            </a:r>
            <a:r>
              <a:rPr lang="en-US" dirty="0" err="1"/>
              <a:t>liniare</a:t>
            </a:r>
            <a:r>
              <a:rPr lang="en-US" dirty="0"/>
              <a:t>. </a:t>
            </a:r>
            <a:endParaRPr lang="ro-RO" dirty="0"/>
          </a:p>
          <a:p>
            <a:pPr marL="0" indent="0" algn="just">
              <a:buNone/>
            </a:pPr>
            <a:r>
              <a:rPr lang="en-US" dirty="0"/>
              <a:t>Un canal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insensibil</a:t>
            </a:r>
            <a:r>
              <a:rPr lang="en-US" dirty="0"/>
              <a:t> la </a:t>
            </a:r>
            <a:r>
              <a:rPr lang="en-US" dirty="0" err="1"/>
              <a:t>accelerații</a:t>
            </a:r>
            <a:r>
              <a:rPr lang="en-US" dirty="0"/>
              <a:t> </a:t>
            </a:r>
            <a:r>
              <a:rPr lang="en-US" dirty="0" err="1"/>
              <a:t>liniare</a:t>
            </a:r>
            <a:r>
              <a:rPr lang="en-US" dirty="0"/>
              <a:t> (</a:t>
            </a:r>
            <a:r>
              <a:rPr lang="en-US" dirty="0" err="1"/>
              <a:t>coincidențiale</a:t>
            </a:r>
            <a:r>
              <a:rPr lang="en-US" dirty="0"/>
              <a:t>) </a:t>
            </a:r>
            <a:r>
              <a:rPr lang="en-US" dirty="0" err="1"/>
              <a:t>deoarece</a:t>
            </a:r>
            <a:r>
              <a:rPr lang="en-US" dirty="0"/>
              <a:t> cupola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endolimfa</a:t>
            </a:r>
            <a:r>
              <a:rPr lang="en-US" dirty="0"/>
              <a:t> au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densitate</a:t>
            </a:r>
            <a:r>
              <a:rPr lang="en-US" dirty="0"/>
              <a:t>. </a:t>
            </a:r>
            <a:r>
              <a:rPr lang="en-US" dirty="0" err="1"/>
              <a:t>Dacă</a:t>
            </a:r>
            <a:r>
              <a:rPr lang="en-US" dirty="0"/>
              <a:t> apar </a:t>
            </a:r>
            <a:r>
              <a:rPr lang="en-US" dirty="0" err="1"/>
              <a:t>diferențe</a:t>
            </a:r>
            <a:r>
              <a:rPr lang="en-US" dirty="0"/>
              <a:t> de </a:t>
            </a:r>
            <a:r>
              <a:rPr lang="en-US" dirty="0" err="1"/>
              <a:t>densități</a:t>
            </a:r>
            <a:r>
              <a:rPr lang="en-US" dirty="0"/>
              <a:t>, </a:t>
            </a:r>
            <a:r>
              <a:rPr lang="en-US" dirty="0" err="1"/>
              <a:t>dinamica</a:t>
            </a:r>
            <a:r>
              <a:rPr lang="en-US" dirty="0"/>
              <a:t> </a:t>
            </a:r>
            <a:r>
              <a:rPr lang="en-US" dirty="0" err="1"/>
              <a:t>canalului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complexă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duce la o </a:t>
            </a:r>
            <a:r>
              <a:rPr lang="en-US" dirty="0" err="1"/>
              <a:t>dependență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de </a:t>
            </a:r>
            <a:r>
              <a:rPr lang="en-US" dirty="0" err="1"/>
              <a:t>orientarea</a:t>
            </a:r>
            <a:r>
              <a:rPr lang="en-US" dirty="0"/>
              <a:t> </a:t>
            </a:r>
            <a:r>
              <a:rPr lang="en-US" dirty="0" err="1"/>
              <a:t>vectorului</a:t>
            </a:r>
            <a:r>
              <a:rPr lang="en-US" dirty="0"/>
              <a:t> </a:t>
            </a:r>
            <a:r>
              <a:rPr lang="en-US" dirty="0" err="1"/>
              <a:t>gravitațional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planul</a:t>
            </a:r>
            <a:r>
              <a:rPr lang="en-US" dirty="0"/>
              <a:t> </a:t>
            </a:r>
            <a:r>
              <a:rPr lang="en-US" dirty="0" err="1"/>
              <a:t>canalului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axa</a:t>
            </a:r>
            <a:r>
              <a:rPr lang="en-US" dirty="0"/>
              <a:t> de </a:t>
            </a:r>
            <a:r>
              <a:rPr lang="en-US" dirty="0" err="1"/>
              <a:t>rotație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distanța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axa</a:t>
            </a:r>
            <a:r>
              <a:rPr lang="en-US" dirty="0"/>
              <a:t> de </a:t>
            </a:r>
            <a:r>
              <a:rPr lang="en-US" dirty="0" err="1"/>
              <a:t>rotație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centrul</a:t>
            </a:r>
            <a:r>
              <a:rPr lang="en-US" dirty="0"/>
              <a:t> </a:t>
            </a:r>
            <a:r>
              <a:rPr lang="en-US" dirty="0" err="1"/>
              <a:t>canalului</a:t>
            </a:r>
            <a:r>
              <a:rPr lang="en-US" dirty="0"/>
              <a:t> semicircular. </a:t>
            </a:r>
            <a:endParaRPr lang="ro-RO" dirty="0"/>
          </a:p>
          <a:p>
            <a:pPr marL="0" indent="0" algn="just">
              <a:buNone/>
            </a:pPr>
            <a:r>
              <a:rPr lang="en-US" i="1" dirty="0" err="1"/>
              <a:t>Acesta</a:t>
            </a:r>
            <a:r>
              <a:rPr lang="en-US" i="1" dirty="0"/>
              <a:t>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efectul</a:t>
            </a:r>
            <a:r>
              <a:rPr lang="en-US" i="1" dirty="0"/>
              <a:t> pe care </a:t>
            </a:r>
            <a:r>
              <a:rPr lang="en-US" i="1" dirty="0" err="1"/>
              <a:t>majoritatea</a:t>
            </a:r>
            <a:r>
              <a:rPr lang="en-US" i="1" dirty="0"/>
              <a:t> </a:t>
            </a:r>
            <a:r>
              <a:rPr lang="en-US" i="1" dirty="0" err="1"/>
              <a:t>oamenilor</a:t>
            </a:r>
            <a:r>
              <a:rPr lang="en-US" i="1" dirty="0"/>
              <a:t> </a:t>
            </a:r>
            <a:r>
              <a:rPr lang="en-US" i="1" dirty="0" err="1"/>
              <a:t>îl</a:t>
            </a:r>
            <a:r>
              <a:rPr lang="en-US" i="1" dirty="0"/>
              <a:t> </a:t>
            </a:r>
            <a:r>
              <a:rPr lang="en-US" i="1" dirty="0" err="1"/>
              <a:t>experimentează</a:t>
            </a:r>
            <a:r>
              <a:rPr lang="en-US" i="1" dirty="0"/>
              <a:t> </a:t>
            </a:r>
            <a:r>
              <a:rPr lang="en-US" i="1" dirty="0" err="1"/>
              <a:t>după</a:t>
            </a:r>
            <a:r>
              <a:rPr lang="en-US" i="1" dirty="0"/>
              <a:t> </a:t>
            </a:r>
            <a:r>
              <a:rPr lang="en-US" i="1" dirty="0" err="1"/>
              <a:t>consumul</a:t>
            </a:r>
            <a:r>
              <a:rPr lang="en-US" i="1" dirty="0"/>
              <a:t> de </a:t>
            </a:r>
            <a:r>
              <a:rPr lang="en-US" i="1" dirty="0" err="1"/>
              <a:t>alcool</a:t>
            </a:r>
            <a:r>
              <a:rPr lang="en-US" i="1" dirty="0"/>
              <a:t>, </a:t>
            </a:r>
            <a:r>
              <a:rPr lang="en-US" i="1" dirty="0" err="1"/>
              <a:t>rezultând</a:t>
            </a:r>
            <a:r>
              <a:rPr lang="en-US" i="1" dirty="0"/>
              <a:t> </a:t>
            </a:r>
            <a:r>
              <a:rPr lang="en-US" i="1" dirty="0" err="1"/>
              <a:t>senzații</a:t>
            </a:r>
            <a:r>
              <a:rPr lang="en-US" i="1" dirty="0"/>
              <a:t> de </a:t>
            </a:r>
            <a:r>
              <a:rPr lang="en-US" i="1" dirty="0" err="1"/>
              <a:t>rotație</a:t>
            </a:r>
            <a:r>
              <a:rPr lang="en-US" i="1" dirty="0"/>
              <a:t> </a:t>
            </a:r>
            <a:r>
              <a:rPr lang="en-US" i="1" dirty="0" err="1"/>
              <a:t>atunci</a:t>
            </a:r>
            <a:r>
              <a:rPr lang="en-US" i="1" dirty="0"/>
              <a:t> </a:t>
            </a:r>
            <a:r>
              <a:rPr lang="en-US" i="1" dirty="0" err="1"/>
              <a:t>când</a:t>
            </a:r>
            <a:r>
              <a:rPr lang="en-US" i="1" dirty="0"/>
              <a:t> </a:t>
            </a:r>
            <a:r>
              <a:rPr lang="en-US" i="1" dirty="0" err="1"/>
              <a:t>stau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pat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poate</a:t>
            </a:r>
            <a:r>
              <a:rPr lang="en-US" i="1" dirty="0"/>
              <a:t> </a:t>
            </a:r>
            <a:r>
              <a:rPr lang="en-US" i="1" dirty="0" err="1"/>
              <a:t>chiar</a:t>
            </a:r>
            <a:r>
              <a:rPr lang="en-US" i="1" dirty="0"/>
              <a:t> induce </a:t>
            </a:r>
            <a:r>
              <a:rPr lang="en-US" i="1" dirty="0" err="1"/>
              <a:t>mișcări</a:t>
            </a:r>
            <a:r>
              <a:rPr lang="en-US" i="1" dirty="0"/>
              <a:t> </a:t>
            </a:r>
            <a:r>
              <a:rPr lang="en-US" i="1" dirty="0" err="1"/>
              <a:t>oculare</a:t>
            </a:r>
            <a:r>
              <a:rPr lang="en-US" i="1" dirty="0"/>
              <a:t> </a:t>
            </a:r>
            <a:r>
              <a:rPr lang="en-US" i="1" dirty="0" err="1"/>
              <a:t>cunoscute</a:t>
            </a:r>
            <a:r>
              <a:rPr lang="en-US" i="1" dirty="0"/>
              <a:t> sub </a:t>
            </a:r>
            <a:r>
              <a:rPr lang="en-US" i="1" dirty="0" err="1"/>
              <a:t>numele</a:t>
            </a:r>
            <a:r>
              <a:rPr lang="en-US" i="1" dirty="0"/>
              <a:t> de </a:t>
            </a:r>
            <a:r>
              <a:rPr lang="en-US" i="1" dirty="0" err="1"/>
              <a:t>nistagmus</a:t>
            </a:r>
            <a:r>
              <a:rPr lang="en-US" i="1" dirty="0"/>
              <a:t> </a:t>
            </a:r>
            <a:r>
              <a:rPr lang="en-US" i="1" dirty="0" err="1"/>
              <a:t>alcoolic</a:t>
            </a:r>
            <a:r>
              <a:rPr lang="en-US" i="1" dirty="0"/>
              <a:t> </a:t>
            </a:r>
            <a:r>
              <a:rPr lang="en-US" i="1" dirty="0" err="1"/>
              <a:t>pozițional</a:t>
            </a:r>
            <a:r>
              <a:rPr lang="en-US" i="1" dirty="0"/>
              <a:t> </a:t>
            </a:r>
            <a:endParaRPr lang="ro-RO" i="1" dirty="0"/>
          </a:p>
          <a:p>
            <a:pPr marL="0" indent="0" algn="just">
              <a:buNone/>
            </a:pPr>
            <a:r>
              <a:rPr lang="en-US" i="1" dirty="0"/>
              <a:t> </a:t>
            </a:r>
            <a:r>
              <a:rPr lang="en-US" i="1" dirty="0" err="1"/>
              <a:t>Acesta</a:t>
            </a:r>
            <a:r>
              <a:rPr lang="en-US" i="1" dirty="0"/>
              <a:t> </a:t>
            </a:r>
            <a:r>
              <a:rPr lang="en-US" i="1" dirty="0" err="1"/>
              <a:t>este</a:t>
            </a:r>
            <a:r>
              <a:rPr lang="en-US" i="1" dirty="0"/>
              <a:t>, de </a:t>
            </a:r>
            <a:r>
              <a:rPr lang="en-US" i="1" dirty="0" err="1"/>
              <a:t>asemenea</a:t>
            </a:r>
            <a:r>
              <a:rPr lang="en-US" i="1" dirty="0"/>
              <a:t>, </a:t>
            </a:r>
            <a:r>
              <a:rPr lang="en-US" i="1" dirty="0" err="1"/>
              <a:t>efectul</a:t>
            </a:r>
            <a:r>
              <a:rPr lang="en-US" i="1" dirty="0"/>
              <a:t> </a:t>
            </a:r>
            <a:r>
              <a:rPr lang="en-US" i="1" dirty="0" err="1"/>
              <a:t>experimentat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tulburarea</a:t>
            </a:r>
            <a:r>
              <a:rPr lang="en-US" i="1" dirty="0"/>
              <a:t> </a:t>
            </a:r>
            <a:r>
              <a:rPr lang="en-US" i="1" dirty="0" err="1"/>
              <a:t>vestibulară</a:t>
            </a:r>
            <a:r>
              <a:rPr lang="en-US" i="1" dirty="0"/>
              <a:t> </a:t>
            </a:r>
            <a:r>
              <a:rPr lang="en-US" i="1" dirty="0" err="1"/>
              <a:t>comună</a:t>
            </a:r>
            <a:r>
              <a:rPr lang="en-US" i="1" dirty="0"/>
              <a:t> VPPB. </a:t>
            </a:r>
            <a:r>
              <a:rPr lang="en-US" i="1" dirty="0" err="1"/>
              <a:t>În</a:t>
            </a:r>
            <a:r>
              <a:rPr lang="en-US" i="1" dirty="0"/>
              <a:t> VPPB, </a:t>
            </a:r>
            <a:r>
              <a:rPr lang="en-US" i="1" dirty="0" err="1"/>
              <a:t>particulele</a:t>
            </a:r>
            <a:r>
              <a:rPr lang="en-US" i="1" dirty="0"/>
              <a:t> de </a:t>
            </a:r>
            <a:r>
              <a:rPr lang="en-US" i="1" dirty="0" err="1"/>
              <a:t>otoconie</a:t>
            </a:r>
            <a:r>
              <a:rPr lang="en-US" i="1" dirty="0"/>
              <a:t> sunt </a:t>
            </a:r>
            <a:r>
              <a:rPr lang="en-US" i="1" dirty="0" err="1"/>
              <a:t>prezente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canalele</a:t>
            </a:r>
            <a:r>
              <a:rPr lang="en-US" i="1" dirty="0"/>
              <a:t> </a:t>
            </a:r>
            <a:r>
              <a:rPr lang="en-US" i="1" dirty="0" err="1"/>
              <a:t>semicirculare</a:t>
            </a:r>
            <a:r>
              <a:rPr lang="en-US" i="1" dirty="0"/>
              <a:t>. </a:t>
            </a:r>
            <a:r>
              <a:rPr lang="en-US" i="1" dirty="0" err="1"/>
              <a:t>Aceste</a:t>
            </a:r>
            <a:r>
              <a:rPr lang="en-US" i="1" dirty="0"/>
              <a:t> </a:t>
            </a:r>
            <a:r>
              <a:rPr lang="en-US" i="1" dirty="0" err="1"/>
              <a:t>particule</a:t>
            </a:r>
            <a:r>
              <a:rPr lang="en-US" i="1" dirty="0"/>
              <a:t> fac </a:t>
            </a:r>
            <a:r>
              <a:rPr lang="en-US" i="1" dirty="0" err="1"/>
              <a:t>sistemul</a:t>
            </a:r>
            <a:r>
              <a:rPr lang="en-US" i="1" dirty="0"/>
              <a:t> de </a:t>
            </a:r>
            <a:r>
              <a:rPr lang="en-US" i="1" dirty="0" err="1"/>
              <a:t>canale</a:t>
            </a:r>
            <a:r>
              <a:rPr lang="en-US" i="1" dirty="0"/>
              <a:t> </a:t>
            </a:r>
            <a:r>
              <a:rPr lang="en-US" i="1" dirty="0" err="1"/>
              <a:t>semicirculare</a:t>
            </a:r>
            <a:r>
              <a:rPr lang="en-US" i="1" dirty="0"/>
              <a:t> </a:t>
            </a:r>
            <a:r>
              <a:rPr lang="en-US" i="1" dirty="0" err="1"/>
              <a:t>sensibil</a:t>
            </a:r>
            <a:r>
              <a:rPr lang="en-US" i="1" dirty="0"/>
              <a:t> la </a:t>
            </a:r>
            <a:r>
              <a:rPr lang="en-US" i="1" dirty="0" err="1"/>
              <a:t>orientarea</a:t>
            </a:r>
            <a:r>
              <a:rPr lang="en-US" i="1" dirty="0"/>
              <a:t> </a:t>
            </a:r>
            <a:r>
              <a:rPr lang="en-US" i="1" dirty="0" err="1"/>
              <a:t>gravitației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cresc</a:t>
            </a:r>
            <a:r>
              <a:rPr lang="en-US" i="1" dirty="0"/>
              <a:t> </a:t>
            </a:r>
            <a:r>
              <a:rPr lang="en-US" i="1" dirty="0" err="1"/>
              <a:t>sensibilitatea</a:t>
            </a:r>
            <a:r>
              <a:rPr lang="en-US" i="1" dirty="0"/>
              <a:t> la </a:t>
            </a:r>
            <a:r>
              <a:rPr lang="en-US" i="1" dirty="0" err="1"/>
              <a:t>accelerații</a:t>
            </a:r>
            <a:r>
              <a:rPr lang="en-US" i="1" dirty="0"/>
              <a:t> (</a:t>
            </a:r>
            <a:r>
              <a:rPr lang="en-US" i="1" dirty="0" err="1"/>
              <a:t>masă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mare). Se </a:t>
            </a:r>
            <a:r>
              <a:rPr lang="en-US" i="1" dirty="0" err="1"/>
              <a:t>presupune</a:t>
            </a:r>
            <a:r>
              <a:rPr lang="en-US" i="1" dirty="0"/>
              <a:t> </a:t>
            </a:r>
            <a:r>
              <a:rPr lang="en-US" i="1" dirty="0" err="1"/>
              <a:t>că</a:t>
            </a:r>
            <a:r>
              <a:rPr lang="en-US" i="1" dirty="0"/>
              <a:t> </a:t>
            </a:r>
            <a:r>
              <a:rPr lang="en-US" i="1" dirty="0" err="1"/>
              <a:t>particulele</a:t>
            </a:r>
            <a:r>
              <a:rPr lang="en-US" i="1" dirty="0"/>
              <a:t> se pot </a:t>
            </a:r>
            <a:r>
              <a:rPr lang="en-US" i="1" dirty="0" err="1"/>
              <a:t>atașa</a:t>
            </a:r>
            <a:r>
              <a:rPr lang="en-US" i="1" dirty="0"/>
              <a:t> de </a:t>
            </a:r>
            <a:r>
              <a:rPr lang="en-US" i="1" dirty="0" err="1"/>
              <a:t>cupulă</a:t>
            </a:r>
            <a:r>
              <a:rPr lang="en-US" i="1" dirty="0"/>
              <a:t>, </a:t>
            </a:r>
            <a:r>
              <a:rPr lang="en-US" i="1" dirty="0" err="1"/>
              <a:t>fenomen</a:t>
            </a:r>
            <a:r>
              <a:rPr lang="en-US" i="1" dirty="0"/>
              <a:t> </a:t>
            </a:r>
            <a:r>
              <a:rPr lang="en-US" i="1" dirty="0" err="1"/>
              <a:t>numit</a:t>
            </a:r>
            <a:r>
              <a:rPr lang="en-US" i="1" dirty="0"/>
              <a:t> </a:t>
            </a:r>
            <a:r>
              <a:rPr lang="en-US" i="1" dirty="0" err="1"/>
              <a:t>cupulolitiază</a:t>
            </a:r>
            <a:r>
              <a:rPr lang="en-US" i="1" dirty="0"/>
              <a:t>, </a:t>
            </a:r>
            <a:r>
              <a:rPr lang="en-US" i="1" dirty="0" err="1"/>
              <a:t>sau</a:t>
            </a:r>
            <a:r>
              <a:rPr lang="en-US" i="1" dirty="0"/>
              <a:t> pot </a:t>
            </a:r>
            <a:r>
              <a:rPr lang="en-US" i="1" dirty="0" err="1"/>
              <a:t>rămâne</a:t>
            </a:r>
            <a:r>
              <a:rPr lang="en-US" i="1" dirty="0"/>
              <a:t> </a:t>
            </a:r>
            <a:r>
              <a:rPr lang="en-US" i="1" dirty="0" err="1"/>
              <a:t>plutind</a:t>
            </a:r>
            <a:r>
              <a:rPr lang="en-US" i="1" dirty="0"/>
              <a:t> liber </a:t>
            </a:r>
            <a:r>
              <a:rPr lang="en-US" i="1" dirty="0" err="1"/>
              <a:t>și</a:t>
            </a:r>
            <a:r>
              <a:rPr lang="en-US" i="1" dirty="0"/>
              <a:t> se pot </a:t>
            </a:r>
            <a:r>
              <a:rPr lang="en-US" i="1" dirty="0" err="1"/>
              <a:t>aglomera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canal, </a:t>
            </a:r>
            <a:r>
              <a:rPr lang="en-US" i="1" dirty="0" err="1"/>
              <a:t>fenomen</a:t>
            </a:r>
            <a:r>
              <a:rPr lang="en-US" i="1" dirty="0"/>
              <a:t> </a:t>
            </a:r>
            <a:r>
              <a:rPr lang="en-US" i="1" dirty="0" err="1"/>
              <a:t>numit</a:t>
            </a:r>
            <a:r>
              <a:rPr lang="en-US" i="1" dirty="0"/>
              <a:t> </a:t>
            </a:r>
            <a:r>
              <a:rPr lang="en-US" i="1" dirty="0" err="1"/>
              <a:t>canalitiază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5992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BA7C-0A4D-E04F-AC48-63C002DB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/>
          <a:lstStyle/>
          <a:p>
            <a:pPr algn="ctr"/>
            <a:r>
              <a:rPr lang="ro-RO" dirty="0"/>
              <a:t>Leg</a:t>
            </a:r>
            <a:r>
              <a:rPr lang="en-US" dirty="0" err="1"/>
              <a:t>ea</a:t>
            </a:r>
            <a:r>
              <a:rPr lang="en-US" dirty="0"/>
              <a:t> I</a:t>
            </a:r>
            <a:r>
              <a:rPr lang="ro-RO" dirty="0"/>
              <a:t> EWALD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A564F-BC57-1C8D-ECBA-78CBA9DE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39" y="1270862"/>
            <a:ext cx="11468746" cy="537929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Legile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Ewald </a:t>
            </a:r>
            <a:r>
              <a:rPr lang="en-US" dirty="0" err="1"/>
              <a:t>oferă</a:t>
            </a:r>
            <a:r>
              <a:rPr lang="en-US" dirty="0"/>
              <a:t> un </a:t>
            </a:r>
            <a:r>
              <a:rPr lang="en-US" dirty="0" err="1"/>
              <a:t>cadru</a:t>
            </a:r>
            <a:r>
              <a:rPr lang="en-US" dirty="0"/>
              <a:t> fundamental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înțelegerea</a:t>
            </a:r>
            <a:r>
              <a:rPr lang="en-US" dirty="0"/>
              <a:t> </a:t>
            </a:r>
            <a:r>
              <a:rPr lang="en-US" dirty="0" err="1"/>
              <a:t>modului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semicirculare</a:t>
            </a:r>
            <a:r>
              <a:rPr lang="en-US" dirty="0"/>
              <a:t> </a:t>
            </a:r>
            <a:r>
              <a:rPr lang="en-US" dirty="0" err="1"/>
              <a:t>răspund</a:t>
            </a:r>
            <a:r>
              <a:rPr lang="en-US" dirty="0"/>
              <a:t> la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capului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generează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de </a:t>
            </a:r>
            <a:r>
              <a:rPr lang="en-US" dirty="0" err="1"/>
              <a:t>nistagmus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I:</a:t>
            </a:r>
            <a:r>
              <a:rPr lang="en-US" dirty="0"/>
              <a:t> </a:t>
            </a:r>
            <a:r>
              <a:rPr lang="pt-BR" dirty="0"/>
              <a:t>Axa nistagmusului este paralelă cu axa anatomică a canalului semicircular afectat</a:t>
            </a:r>
            <a:endParaRPr lang="ro-RO" dirty="0"/>
          </a:p>
          <a:p>
            <a:r>
              <a:rPr lang="ro-RO" dirty="0"/>
              <a:t>sau:</a:t>
            </a:r>
            <a:r>
              <a:rPr lang="en-US" dirty="0"/>
              <a:t> un input neuronal </a:t>
            </a:r>
            <a:r>
              <a:rPr lang="en-US" dirty="0" err="1"/>
              <a:t>simetric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-un canal are ca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ochilor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planul</a:t>
            </a:r>
            <a:r>
              <a:rPr lang="en-US" dirty="0"/>
              <a:t> </a:t>
            </a:r>
            <a:r>
              <a:rPr lang="en-US" dirty="0" err="1"/>
              <a:t>canalului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mișcare</a:t>
            </a:r>
            <a:r>
              <a:rPr lang="en-US" dirty="0"/>
              <a:t> </a:t>
            </a:r>
            <a:r>
              <a:rPr lang="en-US" dirty="0" err="1"/>
              <a:t>compensatorie</a:t>
            </a:r>
            <a:r>
              <a:rPr lang="en-US" dirty="0"/>
              <a:t> a </a:t>
            </a:r>
            <a:r>
              <a:rPr lang="en-US" dirty="0" err="1"/>
              <a:t>ochilor</a:t>
            </a:r>
            <a:r>
              <a:rPr lang="en-US" dirty="0"/>
              <a:t> </a:t>
            </a:r>
            <a:r>
              <a:rPr lang="en-US" dirty="0" err="1"/>
              <a:t>rezultă</a:t>
            </a:r>
            <a:r>
              <a:rPr lang="en-US" dirty="0"/>
              <a:t> din VOR (reflex </a:t>
            </a:r>
            <a:r>
              <a:rPr lang="en-US" dirty="0" err="1"/>
              <a:t>vestibulo</a:t>
            </a:r>
            <a:r>
              <a:rPr lang="en-US" dirty="0"/>
              <a:t>-ocular)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opusă</a:t>
            </a:r>
            <a:r>
              <a:rPr lang="en-US" dirty="0"/>
              <a:t> </a:t>
            </a:r>
            <a:r>
              <a:rPr lang="en-US" dirty="0" err="1"/>
              <a:t>direcției</a:t>
            </a:r>
            <a:r>
              <a:rPr lang="en-US" dirty="0"/>
              <a:t> </a:t>
            </a:r>
            <a:r>
              <a:rPr lang="en-US" dirty="0" err="1"/>
              <a:t>accelerației</a:t>
            </a:r>
            <a:r>
              <a:rPr lang="en-US" dirty="0"/>
              <a:t> (cu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endolimfei</a:t>
            </a:r>
            <a:r>
              <a:rPr lang="en-US" dirty="0"/>
              <a:t>).</a:t>
            </a:r>
          </a:p>
          <a:p>
            <a:endParaRPr lang="en-US" dirty="0"/>
          </a:p>
          <a:p>
            <a:pPr marL="0" indent="0" algn="just">
              <a:buNone/>
            </a:pPr>
            <a:r>
              <a:rPr lang="en-US" b="1" i="1" dirty="0">
                <a:highlight>
                  <a:srgbClr val="FFFF00"/>
                </a:highlight>
              </a:rPr>
              <a:t>Not</a:t>
            </a:r>
            <a:r>
              <a:rPr lang="ro-RO" b="1" i="1" dirty="0">
                <a:highlight>
                  <a:srgbClr val="FFFF00"/>
                </a:highlight>
              </a:rPr>
              <a:t>ă: </a:t>
            </a:r>
            <a:r>
              <a:rPr lang="en-US" dirty="0"/>
              <a:t>Axa </a:t>
            </a:r>
            <a:r>
              <a:rPr lang="en-US" dirty="0" err="1"/>
              <a:t>nistagmusului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caracteristică</a:t>
            </a:r>
            <a:r>
              <a:rPr lang="en-US" dirty="0"/>
              <a:t> a </a:t>
            </a:r>
            <a:r>
              <a:rPr lang="en-US" dirty="0" err="1"/>
              <a:t>nistagmusului</a:t>
            </a:r>
            <a:r>
              <a:rPr lang="en-US" dirty="0"/>
              <a:t> care </a:t>
            </a:r>
            <a:r>
              <a:rPr lang="en-US" dirty="0" err="1"/>
              <a:t>descrie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mișcărilor</a:t>
            </a:r>
            <a:r>
              <a:rPr lang="en-US" dirty="0"/>
              <a:t> </a:t>
            </a:r>
            <a:r>
              <a:rPr lang="en-US" dirty="0" err="1"/>
              <a:t>involuntare</a:t>
            </a:r>
            <a:r>
              <a:rPr lang="en-US" dirty="0"/>
              <a:t> ale </a:t>
            </a:r>
            <a:r>
              <a:rPr lang="en-US" dirty="0" err="1"/>
              <a:t>ochilor</a:t>
            </a:r>
            <a:r>
              <a:rPr lang="en-US" dirty="0"/>
              <a:t>. </a:t>
            </a:r>
            <a:r>
              <a:rPr lang="en-US" dirty="0" err="1"/>
              <a:t>Mișcările</a:t>
            </a:r>
            <a:r>
              <a:rPr lang="en-US" dirty="0"/>
              <a:t> pot fi </a:t>
            </a:r>
            <a:r>
              <a:rPr lang="en-US" dirty="0" err="1">
                <a:solidFill>
                  <a:srgbClr val="FF0000"/>
                </a:solidFill>
              </a:rPr>
              <a:t>orizontale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verticale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rotatorii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nistagmusului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cauză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afecta</a:t>
            </a:r>
            <a:r>
              <a:rPr lang="en-US" dirty="0"/>
              <a:t>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ambii</a:t>
            </a:r>
            <a:r>
              <a:rPr lang="en-US" dirty="0"/>
              <a:t> </a:t>
            </a:r>
            <a:r>
              <a:rPr lang="en-US" dirty="0" err="1"/>
              <a:t>ochi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045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F594-EA13-B830-0C1F-AC1C9ACA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210142"/>
            <a:ext cx="5202264" cy="1325563"/>
          </a:xfrm>
        </p:spPr>
        <p:txBody>
          <a:bodyPr>
            <a:normAutofit/>
          </a:bodyPr>
          <a:lstStyle/>
          <a:p>
            <a:pPr algn="ctr"/>
            <a:r>
              <a:rPr lang="ro-RO" b="1" dirty="0"/>
              <a:t>AVOR / angular </a:t>
            </a:r>
            <a:r>
              <a:rPr lang="ro-RO" b="1" dirty="0" err="1"/>
              <a:t>vestibulo</a:t>
            </a:r>
            <a:r>
              <a:rPr lang="ro-RO" b="1" dirty="0"/>
              <a:t>-ocular reflex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F0B69-76F6-509A-E02E-A67060BF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040"/>
            <a:ext cx="5082153" cy="4351338"/>
          </a:xfrm>
        </p:spPr>
        <p:txBody>
          <a:bodyPr/>
          <a:lstStyle/>
          <a:p>
            <a:r>
              <a:rPr lang="en-US" dirty="0" err="1"/>
              <a:t>Rotația</a:t>
            </a:r>
            <a:r>
              <a:rPr lang="en-US" dirty="0"/>
              <a:t> </a:t>
            </a:r>
            <a:r>
              <a:rPr lang="en-US" dirty="0" err="1"/>
              <a:t>canalului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direcție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însoțită</a:t>
            </a:r>
            <a:r>
              <a:rPr lang="en-US" dirty="0"/>
              <a:t> de un </a:t>
            </a:r>
            <a:r>
              <a:rPr lang="en-US" dirty="0" err="1"/>
              <a:t>întârziere</a:t>
            </a:r>
            <a:r>
              <a:rPr lang="en-US" dirty="0"/>
              <a:t> a </a:t>
            </a:r>
            <a:r>
              <a:rPr lang="en-US" dirty="0" err="1"/>
              <a:t>fluidului</a:t>
            </a:r>
            <a:r>
              <a:rPr lang="en-US" dirty="0"/>
              <a:t> (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inerției</a:t>
            </a:r>
            <a:r>
              <a:rPr lang="en-US" dirty="0"/>
              <a:t> </a:t>
            </a:r>
            <a:r>
              <a:rPr lang="en-US" dirty="0" err="1"/>
              <a:t>fluidului</a:t>
            </a:r>
            <a:r>
              <a:rPr lang="en-US" dirty="0"/>
              <a:t>).</a:t>
            </a:r>
            <a:endParaRPr lang="ro-RO" dirty="0"/>
          </a:p>
          <a:p>
            <a:r>
              <a:rPr lang="en-US" dirty="0" err="1"/>
              <a:t>Aceasta</a:t>
            </a:r>
            <a:r>
              <a:rPr lang="en-US" dirty="0"/>
              <a:t> duce la o </a:t>
            </a:r>
            <a:r>
              <a:rPr lang="en-US" dirty="0" err="1"/>
              <a:t>îndoire</a:t>
            </a:r>
            <a:r>
              <a:rPr lang="en-US" dirty="0"/>
              <a:t> a </a:t>
            </a:r>
            <a:r>
              <a:rPr lang="en-US" dirty="0" err="1"/>
              <a:t>cupulei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opusă</a:t>
            </a:r>
            <a:r>
              <a:rPr lang="en-US" dirty="0"/>
              <a:t> </a:t>
            </a:r>
            <a:r>
              <a:rPr lang="en-US" dirty="0" err="1"/>
              <a:t>rotației</a:t>
            </a:r>
            <a:r>
              <a:rPr lang="en-US" dirty="0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9E4790-6C12-826F-6A47-EF4645F6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53" y="1890712"/>
            <a:ext cx="59436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F5D7F3-4A9B-8366-D27D-F15AE9B76215}"/>
              </a:ext>
            </a:extLst>
          </p:cNvPr>
          <p:cNvSpPr txBox="1"/>
          <p:nvPr/>
        </p:nvSpPr>
        <p:spPr>
          <a:xfrm>
            <a:off x="696302" y="6340071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https://www.youtube.com/watch?v=g8-_HcssdZ0&amp;t=81s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E1AE-80CD-8D0C-6629-ECA4FB43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032A2-1B33-421C-51B0-CF57B542B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7102" cy="4351338"/>
          </a:xfrm>
        </p:spPr>
        <p:txBody>
          <a:bodyPr/>
          <a:lstStyle/>
          <a:p>
            <a:r>
              <a:rPr lang="en-US" dirty="0" err="1"/>
              <a:t>Canalul</a:t>
            </a:r>
            <a:r>
              <a:rPr lang="en-US" dirty="0"/>
              <a:t> </a:t>
            </a:r>
            <a:r>
              <a:rPr lang="en-US" dirty="0" err="1"/>
              <a:t>orizontal</a:t>
            </a:r>
            <a:r>
              <a:rPr lang="en-US" dirty="0"/>
              <a:t> </a:t>
            </a:r>
            <a:r>
              <a:rPr lang="en-US" dirty="0" err="1"/>
              <a:t>inervează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rectul</a:t>
            </a:r>
            <a:r>
              <a:rPr lang="en-US" dirty="0">
                <a:solidFill>
                  <a:srgbClr val="FF0000"/>
                </a:solidFill>
              </a:rPr>
              <a:t> medial </a:t>
            </a:r>
            <a:r>
              <a:rPr lang="en-US" dirty="0"/>
              <a:t>ipsilateral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rectul</a:t>
            </a:r>
            <a:r>
              <a:rPr lang="en-US" dirty="0">
                <a:solidFill>
                  <a:srgbClr val="FF0000"/>
                </a:solidFill>
              </a:rPr>
              <a:t> lateral </a:t>
            </a:r>
            <a:r>
              <a:rPr lang="en-US" dirty="0"/>
              <a:t>contralateral.</a:t>
            </a:r>
            <a:endParaRPr lang="ro-RO" dirty="0"/>
          </a:p>
          <a:p>
            <a:r>
              <a:rPr lang="en-US" dirty="0" err="1"/>
              <a:t>Canalul</a:t>
            </a:r>
            <a:r>
              <a:rPr lang="en-US" dirty="0"/>
              <a:t> superior </a:t>
            </a:r>
            <a:r>
              <a:rPr lang="en-US" dirty="0" err="1"/>
              <a:t>inervează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rectul</a:t>
            </a:r>
            <a:r>
              <a:rPr lang="en-US" dirty="0">
                <a:solidFill>
                  <a:srgbClr val="FF0000"/>
                </a:solidFill>
              </a:rPr>
              <a:t> superior ipsilateral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oblicul</a:t>
            </a:r>
            <a:r>
              <a:rPr lang="en-US" dirty="0">
                <a:solidFill>
                  <a:srgbClr val="FF0000"/>
                </a:solidFill>
              </a:rPr>
              <a:t> inferior </a:t>
            </a:r>
            <a:r>
              <a:rPr lang="en-US" dirty="0"/>
              <a:t>contralateral.</a:t>
            </a:r>
            <a:endParaRPr lang="ro-RO" dirty="0"/>
          </a:p>
          <a:p>
            <a:r>
              <a:rPr lang="en-US" dirty="0" err="1"/>
              <a:t>Canalul</a:t>
            </a:r>
            <a:r>
              <a:rPr lang="en-US" dirty="0"/>
              <a:t> posterior </a:t>
            </a:r>
            <a:r>
              <a:rPr lang="en-US" dirty="0" err="1"/>
              <a:t>inervează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oblicul</a:t>
            </a:r>
            <a:r>
              <a:rPr lang="en-US" dirty="0">
                <a:solidFill>
                  <a:srgbClr val="FF0000"/>
                </a:solidFill>
              </a:rPr>
              <a:t> superior ipsilateral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rectul</a:t>
            </a:r>
            <a:r>
              <a:rPr lang="en-US" dirty="0">
                <a:solidFill>
                  <a:srgbClr val="FF0000"/>
                </a:solidFill>
              </a:rPr>
              <a:t> inferior </a:t>
            </a:r>
            <a:r>
              <a:rPr lang="en-US" dirty="0"/>
              <a:t>contralateral.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4F538-47B2-870F-0ABB-508484E0F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131" y="2358102"/>
            <a:ext cx="4925995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06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1700C-B4B2-5D6F-3E37-00DB2144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3919"/>
            <a:ext cx="10506559" cy="5433044"/>
          </a:xfrm>
        </p:spPr>
        <p:txBody>
          <a:bodyPr>
            <a:normAutofit/>
          </a:bodyPr>
          <a:lstStyle/>
          <a:p>
            <a:r>
              <a:rPr lang="en-US" dirty="0" err="1"/>
              <a:t>Funcția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a VOR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err="1">
                <a:solidFill>
                  <a:srgbClr val="FF0000"/>
                </a:solidFill>
              </a:rPr>
              <a:t>controla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poziția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ochilor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în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timpul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mișcărilor</a:t>
            </a:r>
            <a:r>
              <a:rPr lang="en-US" dirty="0"/>
              <a:t> </a:t>
            </a:r>
            <a:r>
              <a:rPr lang="en-US" dirty="0" err="1"/>
              <a:t>tranzitorii</a:t>
            </a:r>
            <a:r>
              <a:rPr lang="en-US" dirty="0"/>
              <a:t> ale </a:t>
            </a:r>
            <a:r>
              <a:rPr lang="en-US" dirty="0" err="1"/>
              <a:t>capului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a </a:t>
            </a:r>
            <a:r>
              <a:rPr lang="en-US" dirty="0" err="1">
                <a:solidFill>
                  <a:srgbClr val="FF0000"/>
                </a:solidFill>
              </a:rPr>
              <a:t>menține</a:t>
            </a:r>
            <a:r>
              <a:rPr lang="en-US" dirty="0">
                <a:solidFill>
                  <a:srgbClr val="FF0000"/>
                </a:solidFill>
              </a:rPr>
              <a:t> o imagine </a:t>
            </a:r>
            <a:r>
              <a:rPr lang="en-US" dirty="0" err="1">
                <a:solidFill>
                  <a:srgbClr val="FF0000"/>
                </a:solidFill>
              </a:rPr>
              <a:t>vizuală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stabilă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ro-RO" dirty="0">
              <a:solidFill>
                <a:srgbClr val="FF0000"/>
              </a:solidFill>
            </a:endParaRPr>
          </a:p>
          <a:p>
            <a:r>
              <a:rPr lang="en-US" dirty="0" err="1"/>
              <a:t>Acest</a:t>
            </a:r>
            <a:r>
              <a:rPr lang="en-US" dirty="0"/>
              <a:t> reflex </a:t>
            </a:r>
            <a:r>
              <a:rPr lang="en-US" dirty="0" err="1">
                <a:solidFill>
                  <a:srgbClr val="FF0000"/>
                </a:solidFill>
              </a:rPr>
              <a:t>mediază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mișcarea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ochiului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opusă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direcției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 </a:t>
            </a:r>
            <a:r>
              <a:rPr lang="en-US" dirty="0" err="1"/>
              <a:t>accelerare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accelerarea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dreapta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însoțită</a:t>
            </a:r>
            <a:r>
              <a:rPr lang="en-US" dirty="0"/>
              <a:t> de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ochilor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stânga</a:t>
            </a:r>
            <a:r>
              <a:rPr lang="en-US" dirty="0"/>
              <a:t> (</a:t>
            </a:r>
            <a:r>
              <a:rPr lang="en-US" dirty="0" err="1"/>
              <a:t>mediată</a:t>
            </a:r>
            <a:r>
              <a:rPr lang="en-US" dirty="0"/>
              <a:t> de VOR);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mișcare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stânga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este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întreruptă</a:t>
            </a:r>
            <a:r>
              <a:rPr lang="en-US" dirty="0">
                <a:solidFill>
                  <a:srgbClr val="FF0000"/>
                </a:solidFill>
              </a:rPr>
              <a:t> de o </a:t>
            </a:r>
            <a:r>
              <a:rPr lang="en-US" dirty="0" err="1">
                <a:solidFill>
                  <a:srgbClr val="FF0000"/>
                </a:solidFill>
              </a:rPr>
              <a:t>mișcare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compensatorie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rapidă</a:t>
            </a:r>
            <a:r>
              <a:rPr lang="en-US" dirty="0"/>
              <a:t> (</a:t>
            </a:r>
            <a:r>
              <a:rPr lang="en-US" dirty="0" err="1"/>
              <a:t>sacadacă</a:t>
            </a:r>
            <a:r>
              <a:rPr lang="en-US" dirty="0"/>
              <a:t>) a </a:t>
            </a:r>
            <a:r>
              <a:rPr lang="en-US" dirty="0" err="1"/>
              <a:t>ochilor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în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aceeași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direcție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accelerare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dreapta</a:t>
            </a:r>
            <a:r>
              <a:rPr lang="en-US" dirty="0"/>
              <a:t>, ca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exemplu</a:t>
            </a:r>
            <a:r>
              <a:rPr lang="en-US" dirty="0"/>
              <a:t>), care nu face </a:t>
            </a:r>
            <a:r>
              <a:rPr lang="en-US" dirty="0" err="1"/>
              <a:t>parte</a:t>
            </a:r>
            <a:r>
              <a:rPr lang="en-US" dirty="0"/>
              <a:t> din VOR, ci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un reflex de </a:t>
            </a:r>
            <a:r>
              <a:rPr lang="en-US" dirty="0" err="1">
                <a:solidFill>
                  <a:srgbClr val="FF0000"/>
                </a:solidFill>
              </a:rPr>
              <a:t>resetare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mediat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 </a:t>
            </a:r>
            <a:r>
              <a:rPr lang="en-US" dirty="0" err="1"/>
              <a:t>poziția</a:t>
            </a:r>
            <a:r>
              <a:rPr lang="en-US" dirty="0"/>
              <a:t> </a:t>
            </a:r>
            <a:r>
              <a:rPr lang="en-US" dirty="0" err="1"/>
              <a:t>ochiului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orbită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565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C9384-F3E6-862D-E7DA-63ABF1D77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6" y="351848"/>
            <a:ext cx="9329980" cy="626592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rotația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continuă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mișcare</a:t>
            </a:r>
            <a:r>
              <a:rPr lang="en-US" dirty="0"/>
              <a:t> cu </a:t>
            </a:r>
            <a:r>
              <a:rPr lang="en-US" dirty="0" err="1"/>
              <a:t>viteză</a:t>
            </a:r>
            <a:r>
              <a:rPr lang="en-US" dirty="0"/>
              <a:t> </a:t>
            </a:r>
            <a:r>
              <a:rPr lang="en-US" dirty="0" err="1"/>
              <a:t>regulată</a:t>
            </a:r>
            <a:r>
              <a:rPr lang="en-US" dirty="0"/>
              <a:t>), </a:t>
            </a:r>
            <a:r>
              <a:rPr lang="en-US" dirty="0" err="1"/>
              <a:t>endolimfa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recuperează</a:t>
            </a:r>
            <a:r>
              <a:rPr lang="en-US" dirty="0"/>
              <a:t>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canalului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cupula </a:t>
            </a:r>
            <a:r>
              <a:rPr lang="en-US" dirty="0" err="1">
                <a:solidFill>
                  <a:srgbClr val="FF0000"/>
                </a:solidFill>
              </a:rPr>
              <a:t>revine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în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poziția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verticală</a:t>
            </a:r>
            <a:r>
              <a:rPr lang="en-US" dirty="0"/>
              <a:t>;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descărcarea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fibrelor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nervoase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revine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ritmul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inițial</a:t>
            </a:r>
            <a:r>
              <a:rPr lang="en-US" dirty="0"/>
              <a:t> (se </a:t>
            </a:r>
            <a:r>
              <a:rPr lang="en-US" dirty="0" err="1"/>
              <a:t>adaptează</a:t>
            </a:r>
            <a:r>
              <a:rPr lang="en-US" dirty="0"/>
              <a:t>).</a:t>
            </a:r>
            <a:endParaRPr lang="ro-RO" dirty="0"/>
          </a:p>
          <a:p>
            <a:r>
              <a:rPr lang="en-US" dirty="0"/>
              <a:t>La om,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rotații</a:t>
            </a:r>
            <a:r>
              <a:rPr lang="en-US" dirty="0"/>
              <a:t> cu </a:t>
            </a:r>
            <a:r>
              <a:rPr lang="en-US" dirty="0" err="1"/>
              <a:t>viteză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 de 20 de </a:t>
            </a:r>
            <a:r>
              <a:rPr lang="en-US" dirty="0" err="1"/>
              <a:t>secunde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diferența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dintre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vitezele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endolimfei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și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cele</a:t>
            </a:r>
            <a:r>
              <a:rPr lang="en-US" dirty="0">
                <a:solidFill>
                  <a:srgbClr val="FF0000"/>
                </a:solidFill>
              </a:rPr>
              <a:t> ale </a:t>
            </a:r>
            <a:r>
              <a:rPr lang="en-US" dirty="0" err="1">
                <a:solidFill>
                  <a:srgbClr val="FF0000"/>
                </a:solidFill>
              </a:rPr>
              <a:t>peretelui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canalului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scade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treptat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practic</a:t>
            </a:r>
            <a:r>
              <a:rPr lang="en-US" dirty="0"/>
              <a:t>, cu </a:t>
            </a:r>
            <a:r>
              <a:rPr lang="en-US" dirty="0" err="1"/>
              <a:t>ochii</a:t>
            </a:r>
            <a:r>
              <a:rPr lang="en-US" dirty="0"/>
              <a:t> </a:t>
            </a:r>
            <a:r>
              <a:rPr lang="en-US" dirty="0" err="1"/>
              <a:t>închiși</a:t>
            </a:r>
            <a:r>
              <a:rPr lang="en-US" dirty="0"/>
              <a:t>, nu se </a:t>
            </a:r>
            <a:r>
              <a:rPr lang="en-US" dirty="0" err="1"/>
              <a:t>percepe</a:t>
            </a:r>
            <a:r>
              <a:rPr lang="en-US" dirty="0"/>
              <a:t> </a:t>
            </a:r>
            <a:r>
              <a:rPr lang="en-US" dirty="0" err="1"/>
              <a:t>nicio</a:t>
            </a:r>
            <a:r>
              <a:rPr lang="en-US" dirty="0"/>
              <a:t> </a:t>
            </a:r>
            <a:r>
              <a:rPr lang="en-US" dirty="0" err="1"/>
              <a:t>mișcare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capul </a:t>
            </a:r>
            <a:r>
              <a:rPr lang="en-US" dirty="0" err="1"/>
              <a:t>continuă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rotească</a:t>
            </a:r>
            <a:r>
              <a:rPr lang="en-US" dirty="0"/>
              <a:t> cu </a:t>
            </a:r>
            <a:r>
              <a:rPr lang="en-US" dirty="0" err="1"/>
              <a:t>viteză</a:t>
            </a:r>
            <a:r>
              <a:rPr lang="en-US" dirty="0"/>
              <a:t> </a:t>
            </a:r>
            <a:r>
              <a:rPr lang="en-US" dirty="0" err="1"/>
              <a:t>regulată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FĂRĂ </a:t>
            </a:r>
            <a:r>
              <a:rPr lang="en-US" dirty="0" err="1">
                <a:solidFill>
                  <a:srgbClr val="FF0000"/>
                </a:solidFill>
              </a:rPr>
              <a:t>accelerație</a:t>
            </a:r>
            <a:r>
              <a:rPr lang="en-US" dirty="0"/>
              <a:t>).</a:t>
            </a:r>
            <a:endParaRPr lang="ro-RO" dirty="0"/>
          </a:p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rotația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oprită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brusc</a:t>
            </a:r>
            <a:r>
              <a:rPr lang="en-US" dirty="0"/>
              <a:t>,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opresc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imediat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rotația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dar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endolimfa</a:t>
            </a:r>
            <a:r>
              <a:rPr lang="en-US" dirty="0">
                <a:solidFill>
                  <a:srgbClr val="FF0000"/>
                </a:solidFill>
              </a:rPr>
              <a:t> nu o face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cupula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îndoită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opusă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descărcării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fibrele</a:t>
            </a:r>
            <a:r>
              <a:rPr lang="en-US" dirty="0"/>
              <a:t> </a:t>
            </a:r>
            <a:r>
              <a:rPr lang="en-US" dirty="0" err="1"/>
              <a:t>nervoase</a:t>
            </a:r>
            <a:r>
              <a:rPr lang="en-US" dirty="0"/>
              <a:t> </a:t>
            </a:r>
            <a:r>
              <a:rPr lang="en-US" dirty="0" err="1"/>
              <a:t>vestibulare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opus </a:t>
            </a:r>
            <a:r>
              <a:rPr lang="en-US" dirty="0" err="1"/>
              <a:t>celui</a:t>
            </a:r>
            <a:r>
              <a:rPr lang="en-US" dirty="0"/>
              <a:t> al </a:t>
            </a:r>
            <a:r>
              <a:rPr lang="en-US" dirty="0" err="1"/>
              <a:t>rotației</a:t>
            </a:r>
            <a:r>
              <a:rPr lang="en-US" dirty="0"/>
              <a:t> </a:t>
            </a:r>
            <a:r>
              <a:rPr lang="en-US" dirty="0" err="1"/>
              <a:t>inițiale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>
                <a:highlight>
                  <a:srgbClr val="FFFF00"/>
                </a:highlight>
              </a:rPr>
              <a:t>Acest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decalaj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crește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odată</a:t>
            </a:r>
            <a:r>
              <a:rPr lang="en-US" dirty="0">
                <a:highlight>
                  <a:srgbClr val="FFFF00"/>
                </a:highlight>
              </a:rPr>
              <a:t> cu </a:t>
            </a:r>
            <a:r>
              <a:rPr lang="en-US" dirty="0" err="1">
                <a:highlight>
                  <a:srgbClr val="FFFF00"/>
                </a:highlight>
              </a:rPr>
              <a:t>creșterea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masei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endolimfei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și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scăderea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frecării</a:t>
            </a:r>
            <a:r>
              <a:rPr lang="en-US" dirty="0">
                <a:highlight>
                  <a:srgbClr val="FFFF00"/>
                </a:highlight>
              </a:rPr>
              <a:t> (care </a:t>
            </a:r>
            <a:r>
              <a:rPr lang="en-US" dirty="0" err="1">
                <a:highlight>
                  <a:srgbClr val="FFFF00"/>
                </a:highlight>
              </a:rPr>
              <a:t>este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prezentă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între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endolimfă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și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pereții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canalului</a:t>
            </a:r>
            <a:r>
              <a:rPr lang="en-US" dirty="0">
                <a:highlight>
                  <a:srgbClr val="FFFF00"/>
                </a:highlight>
              </a:rPr>
              <a:t> semicircular).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A5EED-43BC-FCC4-4361-20AABDE9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129" y="174356"/>
            <a:ext cx="2127688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7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80F52-69C8-7140-7BD8-21F9AF4B0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76" y="150213"/>
            <a:ext cx="6920750" cy="4234603"/>
          </a:xfrm>
        </p:spPr>
        <p:txBody>
          <a:bodyPr>
            <a:noAutofit/>
          </a:bodyPr>
          <a:lstStyle/>
          <a:p>
            <a:r>
              <a:rPr lang="en-US" sz="1800" b="1" dirty="0" err="1"/>
              <a:t>Mișcarea</a:t>
            </a:r>
            <a:r>
              <a:rPr lang="en-US" sz="1800" b="1" dirty="0"/>
              <a:t> </a:t>
            </a:r>
            <a:r>
              <a:rPr lang="en-US" sz="1800" b="1" dirty="0" err="1"/>
              <a:t>cupulei</a:t>
            </a:r>
            <a:r>
              <a:rPr lang="en-US" sz="1800" b="1" dirty="0"/>
              <a:t> </a:t>
            </a:r>
            <a:r>
              <a:rPr lang="en-US" sz="1800" b="1" dirty="0" err="1"/>
              <a:t>seamănă</a:t>
            </a:r>
            <a:r>
              <a:rPr lang="en-US" sz="1800" b="1" dirty="0"/>
              <a:t> cu </a:t>
            </a:r>
            <a:r>
              <a:rPr lang="en-US" sz="1800" b="1" dirty="0" err="1"/>
              <a:t>cea</a:t>
            </a:r>
            <a:r>
              <a:rPr lang="en-US" sz="1800" b="1" dirty="0"/>
              <a:t> a </a:t>
            </a:r>
            <a:r>
              <a:rPr lang="en-US" sz="1800" b="1" dirty="0" err="1"/>
              <a:t>unui</a:t>
            </a:r>
            <a:r>
              <a:rPr lang="en-US" sz="1800" b="1" dirty="0"/>
              <a:t> </a:t>
            </a:r>
            <a:r>
              <a:rPr lang="en-US" sz="1800" b="1" dirty="0" err="1"/>
              <a:t>pendul</a:t>
            </a:r>
            <a:r>
              <a:rPr lang="en-US" sz="1800" dirty="0"/>
              <a:t>. Cupula </a:t>
            </a:r>
            <a:r>
              <a:rPr lang="en-US" sz="1800" dirty="0" err="1"/>
              <a:t>acționează</a:t>
            </a:r>
            <a:r>
              <a:rPr lang="en-US" sz="1800" dirty="0"/>
              <a:t> ca un </a:t>
            </a:r>
            <a:r>
              <a:rPr lang="en-US" sz="1800" dirty="0" err="1"/>
              <a:t>cuplator</a:t>
            </a:r>
            <a:r>
              <a:rPr lang="en-US" sz="1800" dirty="0"/>
              <a:t> </a:t>
            </a:r>
            <a:r>
              <a:rPr lang="en-US" sz="1800" dirty="0" err="1"/>
              <a:t>între</a:t>
            </a:r>
            <a:r>
              <a:rPr lang="en-US" sz="1800" dirty="0"/>
              <a:t> </a:t>
            </a:r>
            <a:r>
              <a:rPr lang="en-US" sz="1800" dirty="0" err="1"/>
              <a:t>forța</a:t>
            </a:r>
            <a:r>
              <a:rPr lang="en-US" sz="1800" dirty="0"/>
              <a:t> </a:t>
            </a:r>
            <a:r>
              <a:rPr lang="en-US" sz="1800" dirty="0" err="1"/>
              <a:t>datorată</a:t>
            </a:r>
            <a:r>
              <a:rPr lang="en-US" sz="1800" dirty="0"/>
              <a:t> </a:t>
            </a:r>
            <a:r>
              <a:rPr lang="en-US" sz="1800" dirty="0" err="1"/>
              <a:t>accelerației</a:t>
            </a:r>
            <a:r>
              <a:rPr lang="en-US" sz="1800" dirty="0"/>
              <a:t> </a:t>
            </a:r>
            <a:r>
              <a:rPr lang="en-US" sz="1800" dirty="0" err="1"/>
              <a:t>unghiulare</a:t>
            </a:r>
            <a:r>
              <a:rPr lang="en-US" sz="1800" dirty="0"/>
              <a:t> a </a:t>
            </a:r>
            <a:r>
              <a:rPr lang="en-US" sz="1800" dirty="0" err="1"/>
              <a:t>capului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celulele</a:t>
            </a:r>
            <a:r>
              <a:rPr lang="en-US" sz="1800" dirty="0"/>
              <a:t> ciliate (</a:t>
            </a:r>
            <a:r>
              <a:rPr lang="en-US" sz="1800" dirty="0" err="1"/>
              <a:t>transductorul</a:t>
            </a:r>
            <a:r>
              <a:rPr lang="en-US" sz="1800" dirty="0"/>
              <a:t> </a:t>
            </a:r>
            <a:r>
              <a:rPr lang="en-US" sz="1800" dirty="0" err="1"/>
              <a:t>energiei</a:t>
            </a:r>
            <a:r>
              <a:rPr lang="en-US" sz="1800" dirty="0"/>
              <a:t> </a:t>
            </a:r>
            <a:r>
              <a:rPr lang="en-US" sz="1800" dirty="0" err="1"/>
              <a:t>mecanice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energie</a:t>
            </a:r>
            <a:r>
              <a:rPr lang="en-US" sz="1800" dirty="0"/>
              <a:t> </a:t>
            </a:r>
            <a:r>
              <a:rPr lang="en-US" sz="1800" dirty="0" err="1"/>
              <a:t>biologică</a:t>
            </a:r>
            <a:r>
              <a:rPr lang="en-US" sz="1800" dirty="0"/>
              <a:t>), </a:t>
            </a:r>
            <a:r>
              <a:rPr lang="en-US" sz="1800" dirty="0" err="1"/>
              <a:t>ducând</a:t>
            </a:r>
            <a:r>
              <a:rPr lang="en-US" sz="1800" dirty="0"/>
              <a:t> la </a:t>
            </a:r>
            <a:r>
              <a:rPr lang="en-US" sz="1800" dirty="0" err="1"/>
              <a:t>producerea</a:t>
            </a:r>
            <a:r>
              <a:rPr lang="en-US" sz="1800" dirty="0"/>
              <a:t> </a:t>
            </a:r>
            <a:r>
              <a:rPr lang="en-US" sz="1800" dirty="0" err="1"/>
              <a:t>unui</a:t>
            </a:r>
            <a:r>
              <a:rPr lang="en-US" sz="1800" dirty="0"/>
              <a:t> </a:t>
            </a:r>
            <a:r>
              <a:rPr lang="en-US" sz="1800" dirty="0" err="1"/>
              <a:t>potențial</a:t>
            </a:r>
            <a:r>
              <a:rPr lang="en-US" sz="1800" dirty="0"/>
              <a:t> de </a:t>
            </a:r>
            <a:r>
              <a:rPr lang="en-US" sz="1800" dirty="0" err="1"/>
              <a:t>acțiune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fibrele</a:t>
            </a:r>
            <a:r>
              <a:rPr lang="en-US" sz="1800" dirty="0"/>
              <a:t> </a:t>
            </a:r>
            <a:r>
              <a:rPr lang="en-US" sz="1800" dirty="0" err="1"/>
              <a:t>aferente</a:t>
            </a:r>
            <a:r>
              <a:rPr lang="en-US" sz="1800" dirty="0"/>
              <a:t> </a:t>
            </a:r>
            <a:r>
              <a:rPr lang="en-US" sz="1800" dirty="0" err="1"/>
              <a:t>vestibulare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1800" dirty="0" err="1"/>
              <a:t>Revenirea</a:t>
            </a:r>
            <a:r>
              <a:rPr lang="en-US" sz="1800" dirty="0"/>
              <a:t> </a:t>
            </a:r>
            <a:r>
              <a:rPr lang="en-US" sz="1800" dirty="0" err="1"/>
              <a:t>cupulei</a:t>
            </a:r>
            <a:r>
              <a:rPr lang="en-US" sz="1800" dirty="0"/>
              <a:t> la </a:t>
            </a:r>
            <a:r>
              <a:rPr lang="en-US" sz="1800" dirty="0" err="1"/>
              <a:t>poziția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naturală</a:t>
            </a:r>
            <a:r>
              <a:rPr lang="en-US" sz="1800" dirty="0"/>
              <a:t> </a:t>
            </a:r>
            <a:r>
              <a:rPr lang="en-US" sz="1800" dirty="0" err="1"/>
              <a:t>după</a:t>
            </a:r>
            <a:r>
              <a:rPr lang="en-US" sz="1800" dirty="0"/>
              <a:t> </a:t>
            </a:r>
            <a:r>
              <a:rPr lang="en-US" sz="1800" dirty="0" err="1"/>
              <a:t>atingerea</a:t>
            </a:r>
            <a:r>
              <a:rPr lang="en-US" sz="1800" dirty="0"/>
              <a:t> </a:t>
            </a:r>
            <a:r>
              <a:rPr lang="en-US" sz="1800" dirty="0" err="1"/>
              <a:t>vitezei</a:t>
            </a:r>
            <a:r>
              <a:rPr lang="en-US" sz="1800" dirty="0"/>
              <a:t> </a:t>
            </a:r>
            <a:r>
              <a:rPr lang="en-US" sz="1800" dirty="0" err="1"/>
              <a:t>unghiulare</a:t>
            </a:r>
            <a:r>
              <a:rPr lang="en-US" sz="1800" dirty="0"/>
              <a:t> </a:t>
            </a:r>
            <a:r>
              <a:rPr lang="en-US" sz="1800" dirty="0" err="1"/>
              <a:t>constante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determinată</a:t>
            </a:r>
            <a:r>
              <a:rPr lang="en-US" sz="1800" dirty="0"/>
              <a:t> de </a:t>
            </a:r>
            <a:r>
              <a:rPr lang="en-US" sz="1800" dirty="0" err="1"/>
              <a:t>capacitatea</a:t>
            </a:r>
            <a:r>
              <a:rPr lang="en-US" sz="1800" dirty="0"/>
              <a:t> </a:t>
            </a:r>
            <a:r>
              <a:rPr lang="en-US" sz="1800" dirty="0" err="1"/>
              <a:t>forței</a:t>
            </a:r>
            <a:r>
              <a:rPr lang="en-US" sz="1800" dirty="0"/>
              <a:t> </a:t>
            </a:r>
            <a:r>
              <a:rPr lang="en-US" sz="1800" dirty="0" err="1"/>
              <a:t>elastice</a:t>
            </a:r>
            <a:r>
              <a:rPr lang="en-US" sz="1800" dirty="0"/>
              <a:t> a </a:t>
            </a:r>
            <a:r>
              <a:rPr lang="en-US" sz="1800" dirty="0" err="1"/>
              <a:t>cupulei</a:t>
            </a:r>
            <a:r>
              <a:rPr lang="en-US" sz="1800" dirty="0"/>
              <a:t> de a </a:t>
            </a:r>
            <a:r>
              <a:rPr lang="en-US" sz="1800" dirty="0" err="1"/>
              <a:t>mișca</a:t>
            </a:r>
            <a:r>
              <a:rPr lang="en-US" sz="1800" dirty="0"/>
              <a:t> masa </a:t>
            </a:r>
            <a:r>
              <a:rPr lang="en-US" sz="1800" dirty="0" err="1"/>
              <a:t>endolimfei</a:t>
            </a:r>
            <a:r>
              <a:rPr lang="en-US" sz="1800" dirty="0"/>
              <a:t> </a:t>
            </a:r>
            <a:r>
              <a:rPr lang="en-US" sz="1800" dirty="0" err="1"/>
              <a:t>împotriva</a:t>
            </a:r>
            <a:r>
              <a:rPr lang="en-US" sz="1800" dirty="0"/>
              <a:t> </a:t>
            </a:r>
            <a:r>
              <a:rPr lang="en-US" sz="1800" dirty="0" err="1"/>
              <a:t>frecării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1800" dirty="0" err="1"/>
              <a:t>Așadar</a:t>
            </a:r>
            <a:r>
              <a:rPr lang="en-US" sz="1800" dirty="0"/>
              <a:t>, o </a:t>
            </a:r>
            <a:r>
              <a:rPr lang="en-US" sz="1800" dirty="0" err="1"/>
              <a:t>rigiditate</a:t>
            </a:r>
            <a:r>
              <a:rPr lang="en-US" sz="1800" dirty="0"/>
              <a:t> </a:t>
            </a:r>
            <a:r>
              <a:rPr lang="en-US" sz="1800" dirty="0" err="1"/>
              <a:t>redusă</a:t>
            </a:r>
            <a:r>
              <a:rPr lang="en-US" sz="1800" dirty="0"/>
              <a:t> a </a:t>
            </a:r>
            <a:r>
              <a:rPr lang="en-US" sz="1800" dirty="0" err="1"/>
              <a:t>cupulei</a:t>
            </a:r>
            <a:r>
              <a:rPr lang="en-US" sz="1800" dirty="0"/>
              <a:t>, o </a:t>
            </a:r>
            <a:r>
              <a:rPr lang="en-US" sz="1800" dirty="0" err="1"/>
              <a:t>masă</a:t>
            </a:r>
            <a:r>
              <a:rPr lang="en-US" sz="1800" dirty="0"/>
              <a:t> </a:t>
            </a:r>
            <a:r>
              <a:rPr lang="en-US" sz="1800" dirty="0" err="1"/>
              <a:t>endolimfei</a:t>
            </a:r>
            <a:r>
              <a:rPr lang="en-US" sz="1800" dirty="0"/>
              <a:t> mare </a:t>
            </a:r>
            <a:r>
              <a:rPr lang="en-US" sz="1800" dirty="0" err="1"/>
              <a:t>și</a:t>
            </a:r>
            <a:r>
              <a:rPr lang="en-US" sz="1800" dirty="0"/>
              <a:t> o </a:t>
            </a:r>
            <a:r>
              <a:rPr lang="en-US" sz="1800" dirty="0" err="1"/>
              <a:t>frecare</a:t>
            </a:r>
            <a:r>
              <a:rPr lang="en-US" sz="1800" dirty="0"/>
              <a:t> </a:t>
            </a:r>
            <a:r>
              <a:rPr lang="en-US" sz="1800" dirty="0" err="1"/>
              <a:t>puternică</a:t>
            </a:r>
            <a:r>
              <a:rPr lang="en-US" sz="1800" dirty="0"/>
              <a:t> </a:t>
            </a:r>
            <a:r>
              <a:rPr lang="en-US" sz="1800" dirty="0" err="1"/>
              <a:t>vor</a:t>
            </a:r>
            <a:r>
              <a:rPr lang="en-US" sz="1800" dirty="0"/>
              <a:t> duce la o </a:t>
            </a:r>
            <a:r>
              <a:rPr lang="en-US" sz="1800" dirty="0" err="1"/>
              <a:t>revenire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lentă</a:t>
            </a:r>
            <a:r>
              <a:rPr lang="en-US" sz="1800" dirty="0"/>
              <a:t> a </a:t>
            </a:r>
            <a:r>
              <a:rPr lang="en-US" sz="1800" dirty="0" err="1"/>
              <a:t>cupulei</a:t>
            </a:r>
            <a:r>
              <a:rPr lang="en-US" sz="1800" dirty="0"/>
              <a:t> la </a:t>
            </a:r>
            <a:r>
              <a:rPr lang="en-US" sz="1800" dirty="0" err="1"/>
              <a:t>poziția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naturală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1800" dirty="0" err="1"/>
              <a:t>Rigiditate</a:t>
            </a:r>
            <a:r>
              <a:rPr lang="en-US" sz="1800" dirty="0"/>
              <a:t> </a:t>
            </a:r>
            <a:r>
              <a:rPr lang="en-US" sz="1800" dirty="0" err="1"/>
              <a:t>crescută</a:t>
            </a:r>
            <a:r>
              <a:rPr lang="en-US" sz="1800" dirty="0"/>
              <a:t> a </a:t>
            </a:r>
            <a:r>
              <a:rPr lang="en-US" sz="1800" dirty="0" err="1"/>
              <a:t>cupulei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creșterea</a:t>
            </a:r>
            <a:r>
              <a:rPr lang="en-US" sz="1800" dirty="0"/>
              <a:t> </a:t>
            </a:r>
            <a:r>
              <a:rPr lang="en-US" sz="1800" dirty="0" err="1"/>
              <a:t>vâscozității</a:t>
            </a:r>
            <a:r>
              <a:rPr lang="en-US" sz="1800" dirty="0"/>
              <a:t> </a:t>
            </a:r>
            <a:r>
              <a:rPr lang="en-US" sz="1800" dirty="0" err="1"/>
              <a:t>endolimfei</a:t>
            </a:r>
            <a:r>
              <a:rPr lang="en-US" sz="1800" dirty="0"/>
              <a:t>: </a:t>
            </a:r>
            <a:r>
              <a:rPr lang="en-US" sz="1800" dirty="0" err="1"/>
              <a:t>sensibilitate</a:t>
            </a:r>
            <a:r>
              <a:rPr lang="en-US" sz="1800" dirty="0"/>
              <a:t> </a:t>
            </a:r>
            <a:r>
              <a:rPr lang="en-US" sz="1800" dirty="0" err="1"/>
              <a:t>canalară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mică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senzație</a:t>
            </a:r>
            <a:r>
              <a:rPr lang="en-US" sz="1800" dirty="0"/>
              <a:t> post-</a:t>
            </a:r>
            <a:r>
              <a:rPr lang="en-US" sz="1800" dirty="0" err="1"/>
              <a:t>rotatorie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scurtă</a:t>
            </a:r>
            <a:r>
              <a:rPr lang="en-US" sz="1800" dirty="0"/>
              <a:t>.</a:t>
            </a:r>
            <a:endParaRPr lang="ro-RO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291F4-124A-F4E1-64C3-3CA181AB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506" y="0"/>
            <a:ext cx="4785318" cy="3642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50D18C-D3CF-6E73-DE46-288337057181}"/>
              </a:ext>
            </a:extLst>
          </p:cNvPr>
          <p:cNvSpPr txBox="1"/>
          <p:nvPr/>
        </p:nvSpPr>
        <p:spPr>
          <a:xfrm>
            <a:off x="320540" y="4384817"/>
            <a:ext cx="115509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Creșterea </a:t>
            </a:r>
            <a:r>
              <a:rPr lang="en-US" dirty="0" err="1"/>
              <a:t>masei</a:t>
            </a:r>
            <a:r>
              <a:rPr lang="en-US" dirty="0"/>
              <a:t> absolute a </a:t>
            </a:r>
            <a:r>
              <a:rPr lang="en-US" dirty="0" err="1"/>
              <a:t>endolimfei</a:t>
            </a:r>
            <a:r>
              <a:rPr lang="en-US" dirty="0"/>
              <a:t>: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canalară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(</a:t>
            </a:r>
            <a:r>
              <a:rPr lang="en-US" dirty="0" err="1"/>
              <a:t>sens</a:t>
            </a:r>
            <a:r>
              <a:rPr lang="en-US" dirty="0"/>
              <a:t> de </a:t>
            </a:r>
            <a:r>
              <a:rPr lang="en-US" dirty="0" err="1"/>
              <a:t>rotație</a:t>
            </a:r>
            <a:r>
              <a:rPr lang="en-US" dirty="0"/>
              <a:t> cu </a:t>
            </a:r>
            <a:r>
              <a:rPr lang="en-US" dirty="0" err="1"/>
              <a:t>ușoară</a:t>
            </a:r>
            <a:r>
              <a:rPr lang="en-US" dirty="0"/>
              <a:t> </a:t>
            </a:r>
            <a:r>
              <a:rPr lang="en-US" dirty="0" err="1"/>
              <a:t>rotație</a:t>
            </a:r>
            <a:r>
              <a:rPr lang="en-US" dirty="0"/>
              <a:t> a </a:t>
            </a:r>
            <a:r>
              <a:rPr lang="en-US" dirty="0" err="1"/>
              <a:t>capului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senzație</a:t>
            </a:r>
            <a:r>
              <a:rPr lang="en-US" dirty="0"/>
              <a:t> post-</a:t>
            </a:r>
            <a:r>
              <a:rPr lang="en-US" dirty="0" err="1"/>
              <a:t>rotatorie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lungă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Deplasarea</a:t>
            </a:r>
            <a:r>
              <a:rPr lang="en-US" dirty="0"/>
              <a:t> </a:t>
            </a:r>
            <a:r>
              <a:rPr lang="en-US" dirty="0" err="1"/>
              <a:t>cupulară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un </a:t>
            </a:r>
            <a:r>
              <a:rPr lang="en-US" dirty="0" err="1"/>
              <a:t>stimul</a:t>
            </a:r>
            <a:r>
              <a:rPr lang="en-US" dirty="0"/>
              <a:t> de </a:t>
            </a:r>
            <a:r>
              <a:rPr lang="en-US" dirty="0" err="1"/>
              <a:t>accelerație</a:t>
            </a:r>
            <a:r>
              <a:rPr lang="en-US" dirty="0"/>
              <a:t> </a:t>
            </a:r>
            <a:r>
              <a:rPr lang="en-US" dirty="0" err="1"/>
              <a:t>unghiulară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 </a:t>
            </a:r>
            <a:r>
              <a:rPr lang="en-US" dirty="0" err="1"/>
              <a:t>urmează</a:t>
            </a:r>
            <a:r>
              <a:rPr lang="en-US" dirty="0"/>
              <a:t> o </a:t>
            </a:r>
            <a:r>
              <a:rPr lang="en-US" dirty="0" err="1"/>
              <a:t>evoluție</a:t>
            </a:r>
            <a:r>
              <a:rPr lang="en-US" dirty="0"/>
              <a:t> </a:t>
            </a:r>
            <a:r>
              <a:rPr lang="en-US" dirty="0" err="1"/>
              <a:t>temporală</a:t>
            </a:r>
            <a:r>
              <a:rPr lang="en-US" dirty="0"/>
              <a:t> </a:t>
            </a:r>
            <a:r>
              <a:rPr lang="en-US" dirty="0" err="1"/>
              <a:t>exponențială</a:t>
            </a:r>
            <a:r>
              <a:rPr lang="en-US" dirty="0"/>
              <a:t>, care </a:t>
            </a:r>
            <a:r>
              <a:rPr lang="en-US" dirty="0" err="1"/>
              <a:t>reprezintă</a:t>
            </a:r>
            <a:r>
              <a:rPr lang="en-US" dirty="0"/>
              <a:t> 63% din </a:t>
            </a:r>
            <a:r>
              <a:rPr lang="en-US" dirty="0" err="1"/>
              <a:t>deviația</a:t>
            </a:r>
            <a:r>
              <a:rPr lang="en-US" dirty="0"/>
              <a:t> </a:t>
            </a:r>
            <a:r>
              <a:rPr lang="en-US" dirty="0" err="1"/>
              <a:t>cupulară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, </a:t>
            </a:r>
            <a:r>
              <a:rPr lang="en-US" dirty="0" err="1"/>
              <a:t>având</a:t>
            </a:r>
            <a:r>
              <a:rPr lang="en-US" dirty="0"/>
              <a:t> loc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o </a:t>
            </a:r>
            <a:r>
              <a:rPr lang="en-US" dirty="0" err="1"/>
              <a:t>întârziere</a:t>
            </a:r>
            <a:r>
              <a:rPr lang="en-US" dirty="0"/>
              <a:t> </a:t>
            </a:r>
            <a:r>
              <a:rPr lang="en-US" dirty="0" err="1"/>
              <a:t>fixă</a:t>
            </a:r>
            <a:r>
              <a:rPr lang="en-US" dirty="0"/>
              <a:t> ​​</a:t>
            </a:r>
            <a:r>
              <a:rPr lang="en-US" dirty="0" err="1"/>
              <a:t>determinată</a:t>
            </a:r>
            <a:r>
              <a:rPr lang="en-US" dirty="0"/>
              <a:t> de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lungă</a:t>
            </a:r>
            <a:r>
              <a:rPr lang="en-US" dirty="0"/>
              <a:t> a </a:t>
            </a:r>
            <a:r>
              <a:rPr lang="en-US" dirty="0" err="1"/>
              <a:t>sistemului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Deviația</a:t>
            </a:r>
            <a:r>
              <a:rPr lang="en-US" dirty="0"/>
              <a:t> </a:t>
            </a:r>
            <a:r>
              <a:rPr lang="en-US" dirty="0" err="1"/>
              <a:t>ulterioară</a:t>
            </a:r>
            <a:r>
              <a:rPr lang="en-US" dirty="0"/>
              <a:t> a </a:t>
            </a:r>
            <a:r>
              <a:rPr lang="en-US" dirty="0" err="1"/>
              <a:t>cupulei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rată</a:t>
            </a:r>
            <a:r>
              <a:rPr lang="en-US" dirty="0"/>
              <a:t> (63%) a </a:t>
            </a:r>
            <a:r>
              <a:rPr lang="en-US" dirty="0" err="1"/>
              <a:t>mementoului</a:t>
            </a:r>
            <a:r>
              <a:rPr lang="en-US" dirty="0"/>
              <a:t> la </a:t>
            </a:r>
            <a:r>
              <a:rPr lang="en-US" dirty="0" err="1"/>
              <a:t>fiecare</a:t>
            </a:r>
            <a:r>
              <a:rPr lang="en-US" dirty="0"/>
              <a:t> T </a:t>
            </a:r>
            <a:r>
              <a:rPr lang="en-US" dirty="0" err="1"/>
              <a:t>secunde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95% din </a:t>
            </a:r>
            <a:r>
              <a:rPr lang="en-US" dirty="0" err="1"/>
              <a:t>deviația</a:t>
            </a:r>
            <a:r>
              <a:rPr lang="en-US" dirty="0"/>
              <a:t> </a:t>
            </a:r>
            <a:r>
              <a:rPr lang="en-US" dirty="0" err="1"/>
              <a:t>finală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loc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3 </a:t>
            </a:r>
            <a:r>
              <a:rPr lang="en-US" dirty="0" err="1"/>
              <a:t>ori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 de </a:t>
            </a:r>
            <a:r>
              <a:rPr lang="en-US" dirty="0" err="1"/>
              <a:t>timp.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09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620C7D-C09D-ADC2-F59D-FEBD26AEF191}"/>
              </a:ext>
            </a:extLst>
          </p:cNvPr>
          <p:cNvSpPr txBox="1"/>
          <p:nvPr/>
        </p:nvSpPr>
        <p:spPr>
          <a:xfrm>
            <a:off x="266675" y="458956"/>
            <a:ext cx="1114007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Timpul</a:t>
            </a:r>
            <a:r>
              <a:rPr lang="en-US" sz="2400" dirty="0"/>
              <a:t> </a:t>
            </a:r>
            <a:r>
              <a:rPr lang="en-US" sz="2400" dirty="0" err="1"/>
              <a:t>necesar</a:t>
            </a:r>
            <a:r>
              <a:rPr lang="en-US" sz="2400" dirty="0"/>
              <a:t> </a:t>
            </a:r>
            <a:r>
              <a:rPr lang="en-US" sz="2400" dirty="0" err="1"/>
              <a:t>cupulei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atinge</a:t>
            </a:r>
            <a:r>
              <a:rPr lang="en-US" sz="2400" dirty="0"/>
              <a:t> </a:t>
            </a:r>
            <a:r>
              <a:rPr lang="en-US" sz="2400" dirty="0" err="1"/>
              <a:t>deviația</a:t>
            </a:r>
            <a:r>
              <a:rPr lang="en-US" sz="2400" dirty="0"/>
              <a:t> </a:t>
            </a:r>
            <a:r>
              <a:rPr lang="en-US" sz="2400" dirty="0" err="1"/>
              <a:t>maximă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direct </a:t>
            </a:r>
            <a:r>
              <a:rPr lang="en-US" sz="2400" dirty="0" err="1"/>
              <a:t>proporțional</a:t>
            </a:r>
            <a:r>
              <a:rPr lang="en-US" sz="2400" dirty="0"/>
              <a:t> cu </a:t>
            </a:r>
            <a:r>
              <a:rPr lang="en-US" sz="2400" dirty="0" err="1"/>
              <a:t>vâscozitatea</a:t>
            </a:r>
            <a:r>
              <a:rPr lang="en-US" sz="2400" dirty="0"/>
              <a:t> </a:t>
            </a:r>
            <a:r>
              <a:rPr lang="en-US" sz="2400" dirty="0" err="1"/>
              <a:t>endolimfei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invers </a:t>
            </a:r>
            <a:r>
              <a:rPr lang="en-US" sz="2400" dirty="0" err="1"/>
              <a:t>proporțional</a:t>
            </a:r>
            <a:r>
              <a:rPr lang="en-US" sz="2400" dirty="0"/>
              <a:t> cu </a:t>
            </a:r>
            <a:r>
              <a:rPr lang="en-US" sz="2400" dirty="0" err="1"/>
              <a:t>elasticitatea</a:t>
            </a:r>
            <a:r>
              <a:rPr lang="en-US" sz="2400" dirty="0"/>
              <a:t> </a:t>
            </a:r>
            <a:r>
              <a:rPr lang="en-US" sz="2400" dirty="0" err="1"/>
              <a:t>cupulei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dirty="0"/>
              <a:t>Constanta de </a:t>
            </a:r>
            <a:r>
              <a:rPr lang="en-US" sz="2400" dirty="0" err="1"/>
              <a:t>timp</a:t>
            </a:r>
            <a:r>
              <a:rPr lang="en-US" sz="2400" dirty="0"/>
              <a:t> nu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/>
              <a:t>măsurată</a:t>
            </a:r>
            <a:r>
              <a:rPr lang="en-US" sz="2400" dirty="0"/>
              <a:t> direct, </a:t>
            </a:r>
            <a:r>
              <a:rPr lang="en-US" sz="2400" dirty="0" err="1"/>
              <a:t>dar</a:t>
            </a:r>
            <a:r>
              <a:rPr lang="en-US" sz="2400" dirty="0"/>
              <a:t> a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dirty="0" err="1"/>
              <a:t>estimată</a:t>
            </a:r>
            <a:r>
              <a:rPr lang="en-US" sz="2400" dirty="0"/>
              <a:t> la </a:t>
            </a:r>
            <a:r>
              <a:rPr lang="en-US" sz="2400" dirty="0" err="1"/>
              <a:t>aproximativ</a:t>
            </a:r>
            <a:r>
              <a:rPr lang="en-US" sz="2400" dirty="0"/>
              <a:t> 7 </a:t>
            </a:r>
            <a:r>
              <a:rPr lang="en-US" sz="2400" dirty="0" err="1"/>
              <a:t>secunde</a:t>
            </a:r>
            <a:r>
              <a:rPr lang="en-US" sz="2400" dirty="0"/>
              <a:t> (6-8) pe </a:t>
            </a:r>
            <a:r>
              <a:rPr lang="en-US" sz="2400" dirty="0" err="1"/>
              <a:t>baza</a:t>
            </a:r>
            <a:r>
              <a:rPr lang="en-US" sz="2400" dirty="0"/>
              <a:t> </a:t>
            </a:r>
            <a:r>
              <a:rPr lang="en-US" sz="2400" dirty="0" err="1"/>
              <a:t>răspunsului</a:t>
            </a:r>
            <a:r>
              <a:rPr lang="en-US" sz="2400" dirty="0"/>
              <a:t> </a:t>
            </a:r>
            <a:r>
              <a:rPr lang="en-US" sz="2400" dirty="0" err="1"/>
              <a:t>mediu</a:t>
            </a:r>
            <a:r>
              <a:rPr lang="en-US" sz="2400" dirty="0"/>
              <a:t> al </a:t>
            </a:r>
            <a:r>
              <a:rPr lang="en-US" sz="2400" dirty="0" err="1"/>
              <a:t>neuronilor</a:t>
            </a:r>
            <a:r>
              <a:rPr lang="en-US" sz="2400" dirty="0"/>
              <a:t> </a:t>
            </a:r>
            <a:r>
              <a:rPr lang="en-US" sz="2400" dirty="0" err="1"/>
              <a:t>aferenți</a:t>
            </a:r>
            <a:r>
              <a:rPr lang="en-US" sz="2400" dirty="0"/>
              <a:t> </a:t>
            </a:r>
            <a:r>
              <a:rPr lang="en-US" sz="2400" dirty="0" err="1"/>
              <a:t>primari</a:t>
            </a:r>
            <a:r>
              <a:rPr lang="en-US" sz="2400" dirty="0"/>
              <a:t> la </a:t>
            </a:r>
            <a:r>
              <a:rPr lang="en-US" sz="2400" dirty="0" err="1"/>
              <a:t>maimuța</a:t>
            </a:r>
            <a:r>
              <a:rPr lang="en-US" sz="2400" dirty="0"/>
              <a:t> </a:t>
            </a:r>
            <a:r>
              <a:rPr lang="en-US" sz="2400" dirty="0" err="1"/>
              <a:t>veveriță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dirty="0" err="1"/>
              <a:t>După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stimulul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terminat</a:t>
            </a:r>
            <a:r>
              <a:rPr lang="en-US" sz="2400" dirty="0"/>
              <a:t>, cupula </a:t>
            </a:r>
            <a:r>
              <a:rPr lang="en-US" sz="2400" dirty="0" err="1"/>
              <a:t>revine</a:t>
            </a:r>
            <a:r>
              <a:rPr lang="en-US" sz="2400" dirty="0"/>
              <a:t> la </a:t>
            </a:r>
            <a:r>
              <a:rPr lang="en-US" sz="2400" dirty="0" err="1"/>
              <a:t>poziția</a:t>
            </a:r>
            <a:r>
              <a:rPr lang="en-US" sz="2400" dirty="0"/>
              <a:t> de </a:t>
            </a:r>
            <a:r>
              <a:rPr lang="en-US" sz="2400" dirty="0" err="1"/>
              <a:t>repaus</a:t>
            </a:r>
            <a:r>
              <a:rPr lang="en-US" sz="2400" dirty="0"/>
              <a:t> cu </a:t>
            </a:r>
            <a:r>
              <a:rPr lang="en-US" sz="2400" dirty="0" err="1"/>
              <a:t>aceeași</a:t>
            </a:r>
            <a:r>
              <a:rPr lang="en-US" sz="2400" dirty="0"/>
              <a:t> </a:t>
            </a:r>
            <a:r>
              <a:rPr lang="en-US" sz="2400" dirty="0" err="1"/>
              <a:t>evoluție</a:t>
            </a:r>
            <a:r>
              <a:rPr lang="en-US" sz="2400" dirty="0"/>
              <a:t> </a:t>
            </a:r>
            <a:r>
              <a:rPr lang="en-US" sz="2400" dirty="0" err="1"/>
              <a:t>temporală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/>
              <a:t>Se </a:t>
            </a:r>
            <a:r>
              <a:rPr lang="en-US" sz="2400" dirty="0" err="1"/>
              <a:t>observă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aceeași</a:t>
            </a:r>
            <a:r>
              <a:rPr lang="en-US" sz="2400" dirty="0"/>
              <a:t> </a:t>
            </a:r>
            <a:r>
              <a:rPr lang="en-US" sz="2400" dirty="0" err="1"/>
              <a:t>constantă</a:t>
            </a:r>
            <a:r>
              <a:rPr lang="en-US" sz="2400" dirty="0"/>
              <a:t> de </a:t>
            </a:r>
            <a:r>
              <a:rPr lang="en-US" sz="2400" dirty="0" err="1"/>
              <a:t>timp</a:t>
            </a:r>
            <a:r>
              <a:rPr lang="en-US" sz="2400" dirty="0"/>
              <a:t> </a:t>
            </a:r>
            <a:r>
              <a:rPr lang="en-US" sz="2400" dirty="0" err="1"/>
              <a:t>revine</a:t>
            </a:r>
            <a:r>
              <a:rPr lang="en-US" sz="2400" dirty="0"/>
              <a:t> la 63% din </a:t>
            </a:r>
            <a:r>
              <a:rPr lang="en-US" sz="2400" dirty="0" err="1"/>
              <a:t>deviația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maximă</a:t>
            </a:r>
            <a:r>
              <a:rPr lang="en-US" sz="2400" dirty="0"/>
              <a:t> (37% din </a:t>
            </a:r>
            <a:r>
              <a:rPr lang="en-US" sz="2400" dirty="0" err="1"/>
              <a:t>poziția</a:t>
            </a:r>
            <a:r>
              <a:rPr lang="en-US" sz="2400" dirty="0"/>
              <a:t> de </a:t>
            </a:r>
            <a:r>
              <a:rPr lang="en-US" sz="2400" dirty="0" err="1"/>
              <a:t>repaus</a:t>
            </a:r>
            <a:r>
              <a:rPr lang="en-US" sz="2400" dirty="0"/>
              <a:t>).</a:t>
            </a:r>
            <a:endParaRPr lang="ro-RO" sz="2400" dirty="0"/>
          </a:p>
          <a:p>
            <a:r>
              <a:rPr lang="en-US" sz="2400" dirty="0">
                <a:solidFill>
                  <a:srgbClr val="FF0000"/>
                </a:solidFill>
              </a:rPr>
              <a:t>Constanta de </a:t>
            </a:r>
            <a:r>
              <a:rPr lang="en-US" sz="2400" dirty="0" err="1">
                <a:solidFill>
                  <a:srgbClr val="FF0000"/>
                </a:solidFill>
              </a:rPr>
              <a:t>timp</a:t>
            </a:r>
            <a:r>
              <a:rPr lang="en-US" sz="2400" dirty="0">
                <a:solidFill>
                  <a:srgbClr val="FF0000"/>
                </a:solidFill>
              </a:rPr>
              <a:t> a </a:t>
            </a:r>
            <a:r>
              <a:rPr lang="en-US" sz="2400" dirty="0" err="1">
                <a:solidFill>
                  <a:srgbClr val="FF0000"/>
                </a:solidFill>
              </a:rPr>
              <a:t>canalului</a:t>
            </a:r>
            <a:r>
              <a:rPr lang="en-US" sz="2400" dirty="0">
                <a:solidFill>
                  <a:srgbClr val="FF0000"/>
                </a:solidFill>
              </a:rPr>
              <a:t> ocular</a:t>
            </a:r>
            <a:r>
              <a:rPr lang="en-US" sz="2400" dirty="0"/>
              <a:t>: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timpul</a:t>
            </a:r>
            <a:r>
              <a:rPr lang="en-US" sz="2400" dirty="0"/>
              <a:t> </a:t>
            </a:r>
            <a:r>
              <a:rPr lang="en-US" sz="2400" dirty="0" err="1"/>
              <a:t>necesar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ca </a:t>
            </a:r>
            <a:r>
              <a:rPr lang="en-US" sz="2400" dirty="0" err="1"/>
              <a:t>magnitudinea</a:t>
            </a:r>
            <a:r>
              <a:rPr lang="en-US" sz="2400" dirty="0"/>
              <a:t> </a:t>
            </a:r>
            <a:r>
              <a:rPr lang="en-US" sz="2400" dirty="0" err="1"/>
              <a:t>vitezei</a:t>
            </a:r>
            <a:r>
              <a:rPr lang="en-US" sz="2400" dirty="0"/>
              <a:t> de </a:t>
            </a:r>
            <a:r>
              <a:rPr lang="en-US" sz="2400" dirty="0" err="1"/>
              <a:t>fază</a:t>
            </a:r>
            <a:r>
              <a:rPr lang="en-US" sz="2400" dirty="0"/>
              <a:t> </a:t>
            </a:r>
            <a:r>
              <a:rPr lang="en-US" sz="2400" dirty="0" err="1"/>
              <a:t>lentă</a:t>
            </a:r>
            <a:r>
              <a:rPr lang="en-US" sz="2400" dirty="0"/>
              <a:t> a </a:t>
            </a:r>
            <a:r>
              <a:rPr lang="en-US" sz="2400" dirty="0" err="1"/>
              <a:t>nistagmusului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se </a:t>
            </a:r>
            <a:r>
              <a:rPr lang="en-US" sz="2400" dirty="0" err="1"/>
              <a:t>reducă</a:t>
            </a:r>
            <a:r>
              <a:rPr lang="en-US" sz="2400" dirty="0"/>
              <a:t> la 37% din </a:t>
            </a:r>
            <a:r>
              <a:rPr lang="en-US" sz="2400" dirty="0" err="1"/>
              <a:t>valoarea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inițială</a:t>
            </a:r>
            <a:r>
              <a:rPr lang="en-US" sz="2400" dirty="0"/>
              <a:t> la </a:t>
            </a:r>
            <a:r>
              <a:rPr lang="en-US" sz="2400" dirty="0" err="1"/>
              <a:t>începutul</a:t>
            </a:r>
            <a:r>
              <a:rPr lang="en-US" sz="2400" dirty="0"/>
              <a:t> </a:t>
            </a:r>
            <a:r>
              <a:rPr lang="en-US" sz="2400" dirty="0" err="1"/>
              <a:t>decelerării</a:t>
            </a:r>
            <a:r>
              <a:rPr lang="en-US" sz="2400" dirty="0"/>
              <a:t> (</a:t>
            </a:r>
            <a:r>
              <a:rPr lang="en-US" sz="2400" dirty="0" err="1"/>
              <a:t>în</a:t>
            </a:r>
            <a:r>
              <a:rPr lang="en-US" sz="2400" dirty="0"/>
              <a:t> mod normal, </a:t>
            </a:r>
            <a:r>
              <a:rPr lang="en-US" sz="2400" b="1" dirty="0">
                <a:solidFill>
                  <a:srgbClr val="FF0000"/>
                </a:solidFill>
              </a:rPr>
              <a:t>15-18 </a:t>
            </a:r>
            <a:r>
              <a:rPr lang="en-US" sz="2400" b="1" dirty="0" err="1">
                <a:solidFill>
                  <a:srgbClr val="FF0000"/>
                </a:solidFill>
              </a:rPr>
              <a:t>secunde</a:t>
            </a:r>
            <a:r>
              <a:rPr lang="en-US" sz="2400" b="1" dirty="0">
                <a:solidFill>
                  <a:srgbClr val="FF0000"/>
                </a:solidFill>
              </a:rPr>
              <a:t>).</a:t>
            </a:r>
            <a:endParaRPr lang="ro-RO" sz="2400" b="1" dirty="0">
              <a:solidFill>
                <a:srgbClr val="FF0000"/>
              </a:solidFill>
            </a:endParaRPr>
          </a:p>
          <a:p>
            <a:r>
              <a:rPr lang="en-US" sz="2400" dirty="0" err="1"/>
              <a:t>Există</a:t>
            </a:r>
            <a:r>
              <a:rPr lang="en-US" sz="2400" dirty="0"/>
              <a:t> o </a:t>
            </a:r>
            <a:r>
              <a:rPr lang="en-US" sz="2400" dirty="0" err="1"/>
              <a:t>diferență</a:t>
            </a:r>
            <a:r>
              <a:rPr lang="en-US" sz="2400" dirty="0"/>
              <a:t> de </a:t>
            </a:r>
            <a:r>
              <a:rPr lang="en-US" sz="2400" dirty="0" err="1">
                <a:solidFill>
                  <a:srgbClr val="FF0000"/>
                </a:solidFill>
              </a:rPr>
              <a:t>aproximativ</a:t>
            </a:r>
            <a:r>
              <a:rPr lang="en-US" sz="2400" dirty="0">
                <a:solidFill>
                  <a:srgbClr val="FF0000"/>
                </a:solidFill>
              </a:rPr>
              <a:t> &gt; 10 </a:t>
            </a:r>
            <a:r>
              <a:rPr lang="en-US" sz="2400" dirty="0" err="1">
                <a:solidFill>
                  <a:srgbClr val="FF0000"/>
                </a:solidFill>
              </a:rPr>
              <a:t>secunde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între</a:t>
            </a:r>
            <a:r>
              <a:rPr lang="en-US" sz="2400" dirty="0"/>
              <a:t> </a:t>
            </a:r>
            <a:r>
              <a:rPr lang="en-US" sz="2400" dirty="0" err="1">
                <a:highlight>
                  <a:srgbClr val="FFFF00"/>
                </a:highlight>
              </a:rPr>
              <a:t>stabilizarea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mecanică</a:t>
            </a:r>
            <a:r>
              <a:rPr lang="en-US" sz="2400" dirty="0">
                <a:highlight>
                  <a:srgbClr val="FFFF00"/>
                </a:highlight>
              </a:rPr>
              <a:t> a </a:t>
            </a:r>
            <a:r>
              <a:rPr lang="en-US" sz="2400" dirty="0" err="1">
                <a:highlight>
                  <a:srgbClr val="FFFF00"/>
                </a:highlight>
              </a:rPr>
              <a:t>cupulei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în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poziția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sa</a:t>
            </a:r>
            <a:r>
              <a:rPr lang="en-US" sz="2400" dirty="0">
                <a:highlight>
                  <a:srgbClr val="FFFF00"/>
                </a:highlight>
              </a:rPr>
              <a:t> de </a:t>
            </a:r>
            <a:r>
              <a:rPr lang="en-US" sz="2400" dirty="0" err="1">
                <a:highlight>
                  <a:srgbClr val="FFFF00"/>
                </a:highlight>
              </a:rPr>
              <a:t>repaus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și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senzația</a:t>
            </a:r>
            <a:r>
              <a:rPr lang="en-US" sz="2400" dirty="0">
                <a:highlight>
                  <a:srgbClr val="FFFF00"/>
                </a:highlight>
              </a:rPr>
              <a:t> de </a:t>
            </a:r>
            <a:r>
              <a:rPr lang="en-US" sz="2400" dirty="0" err="1">
                <a:highlight>
                  <a:srgbClr val="FFFF00"/>
                </a:highlight>
              </a:rPr>
              <a:t>deviere</a:t>
            </a:r>
            <a:r>
              <a:rPr lang="en-US" sz="2400" dirty="0">
                <a:highlight>
                  <a:srgbClr val="FFFF00"/>
                </a:highlight>
              </a:rPr>
              <a:t> a </a:t>
            </a:r>
            <a:r>
              <a:rPr lang="en-US" sz="2400" dirty="0" err="1">
                <a:highlight>
                  <a:srgbClr val="FFFF00"/>
                </a:highlight>
              </a:rPr>
              <a:t>cupulei</a:t>
            </a:r>
            <a:r>
              <a:rPr lang="en-US" sz="2400" dirty="0">
                <a:highlight>
                  <a:srgbClr val="FFFF00"/>
                </a:highlight>
              </a:rPr>
              <a:t> (</a:t>
            </a:r>
            <a:r>
              <a:rPr lang="en-US" sz="2400" dirty="0" err="1">
                <a:highlight>
                  <a:srgbClr val="FFFF00"/>
                </a:highlight>
              </a:rPr>
              <a:t>nistagmus</a:t>
            </a:r>
            <a:r>
              <a:rPr lang="en-US" sz="2400" dirty="0">
                <a:highlight>
                  <a:srgbClr val="FFFF00"/>
                </a:highlight>
              </a:rPr>
              <a:t>)</a:t>
            </a:r>
            <a:r>
              <a:rPr lang="en-US" sz="2400" dirty="0"/>
              <a:t>, care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atribuită</a:t>
            </a:r>
            <a:r>
              <a:rPr lang="en-US" sz="2400" dirty="0"/>
              <a:t> </a:t>
            </a:r>
            <a:r>
              <a:rPr lang="en-US" sz="2400" dirty="0" err="1"/>
              <a:t>asimetriei</a:t>
            </a:r>
            <a:r>
              <a:rPr lang="en-US" sz="2400" dirty="0"/>
              <a:t> </a:t>
            </a:r>
            <a:r>
              <a:rPr lang="en-US" sz="2400" dirty="0" err="1"/>
              <a:t>neuronale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persistă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nucleii</a:t>
            </a:r>
            <a:r>
              <a:rPr lang="en-US" sz="2400" dirty="0"/>
              <a:t> </a:t>
            </a:r>
            <a:r>
              <a:rPr lang="en-US" sz="2400" dirty="0" err="1"/>
              <a:t>vestibulari</a:t>
            </a:r>
            <a:r>
              <a:rPr lang="en-US" sz="2400" dirty="0"/>
              <a:t> „</a:t>
            </a:r>
            <a:r>
              <a:rPr lang="en-US" sz="2400" dirty="0" err="1">
                <a:solidFill>
                  <a:srgbClr val="FF0000"/>
                </a:solidFill>
              </a:rPr>
              <a:t>integratorul</a:t>
            </a:r>
            <a:r>
              <a:rPr lang="en-US" sz="2400" dirty="0">
                <a:solidFill>
                  <a:srgbClr val="FF0000"/>
                </a:solidFill>
              </a:rPr>
              <a:t> de </a:t>
            </a:r>
            <a:r>
              <a:rPr lang="en-US" sz="2400" dirty="0" err="1">
                <a:solidFill>
                  <a:srgbClr val="FF0000"/>
                </a:solidFill>
              </a:rPr>
              <a:t>stocare</a:t>
            </a:r>
            <a:r>
              <a:rPr lang="en-US" sz="2400" dirty="0">
                <a:solidFill>
                  <a:srgbClr val="FF0000"/>
                </a:solidFill>
              </a:rPr>
              <a:t> a </a:t>
            </a:r>
            <a:r>
              <a:rPr lang="en-US" sz="2400" dirty="0" err="1">
                <a:solidFill>
                  <a:srgbClr val="FF0000"/>
                </a:solidFill>
              </a:rPr>
              <a:t>vitezei</a:t>
            </a:r>
            <a:r>
              <a:rPr lang="en-US" sz="2400" dirty="0">
                <a:solidFill>
                  <a:srgbClr val="FF0000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604053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71B0-5206-2711-A986-A49BA0AE5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743"/>
          </a:xfrm>
        </p:spPr>
        <p:txBody>
          <a:bodyPr/>
          <a:lstStyle/>
          <a:p>
            <a:pPr algn="ctr"/>
            <a:r>
              <a:rPr lang="ro-RO" b="1" dirty="0" err="1"/>
              <a:t>Velocity</a:t>
            </a:r>
            <a:r>
              <a:rPr lang="ro-RO" b="1" dirty="0"/>
              <a:t> </a:t>
            </a:r>
            <a:r>
              <a:rPr lang="ro-RO" b="1" dirty="0" err="1"/>
              <a:t>storage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D159-C067-808C-6BE9-9BF3C8693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3" y="1363851"/>
            <a:ext cx="11515241" cy="5129024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Este un </a:t>
            </a:r>
            <a:r>
              <a:rPr lang="en-US" dirty="0" err="1">
                <a:solidFill>
                  <a:srgbClr val="FF0000"/>
                </a:solidFill>
              </a:rPr>
              <a:t>mecanism</a:t>
            </a:r>
            <a:r>
              <a:rPr lang="en-US" dirty="0">
                <a:solidFill>
                  <a:srgbClr val="FF0000"/>
                </a:solidFill>
              </a:rPr>
              <a:t> vestibular central </a:t>
            </a:r>
            <a:r>
              <a:rPr lang="en-US" dirty="0"/>
              <a:t>care </a:t>
            </a:r>
            <a:r>
              <a:rPr lang="en-US" dirty="0" err="1"/>
              <a:t>stochează</a:t>
            </a:r>
            <a:r>
              <a:rPr lang="en-US" dirty="0"/>
              <a:t> </a:t>
            </a:r>
            <a:r>
              <a:rPr lang="en-US" dirty="0" err="1"/>
              <a:t>informațiile</a:t>
            </a:r>
            <a:r>
              <a:rPr lang="en-US" dirty="0"/>
              <a:t> de </a:t>
            </a:r>
            <a:r>
              <a:rPr lang="en-US" dirty="0" err="1"/>
              <a:t>viteză</a:t>
            </a:r>
            <a:r>
              <a:rPr lang="en-US" dirty="0"/>
              <a:t> </a:t>
            </a:r>
            <a:r>
              <a:rPr lang="en-US" dirty="0" err="1"/>
              <a:t>primite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capului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activează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oculomotor.</a:t>
            </a:r>
            <a:endParaRPr lang="ro-RO" dirty="0"/>
          </a:p>
          <a:p>
            <a:pPr algn="just"/>
            <a:r>
              <a:rPr lang="en-US" dirty="0" err="1"/>
              <a:t>Stocarea</a:t>
            </a:r>
            <a:r>
              <a:rPr lang="en-US" dirty="0"/>
              <a:t> </a:t>
            </a:r>
            <a:r>
              <a:rPr lang="en-US" dirty="0" err="1"/>
              <a:t>vitezei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modelată</a:t>
            </a:r>
            <a:r>
              <a:rPr lang="en-US" dirty="0"/>
              <a:t> ca un </a:t>
            </a:r>
            <a:r>
              <a:rPr lang="en-US" dirty="0">
                <a:solidFill>
                  <a:srgbClr val="FF0000"/>
                </a:solidFill>
              </a:rPr>
              <a:t>integrator,</a:t>
            </a:r>
            <a:r>
              <a:rPr lang="en-US" dirty="0"/>
              <a:t> cu </a:t>
            </a:r>
            <a:r>
              <a:rPr lang="en-US" dirty="0" err="1"/>
              <a:t>intrări</a:t>
            </a:r>
            <a:r>
              <a:rPr lang="en-US" dirty="0"/>
              <a:t> de la </a:t>
            </a:r>
            <a:r>
              <a:rPr lang="en-US" dirty="0" err="1"/>
              <a:t>canale</a:t>
            </a:r>
            <a:r>
              <a:rPr lang="en-US" dirty="0"/>
              <a:t>,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vizuale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somatosenzoriale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generează</a:t>
            </a:r>
            <a:r>
              <a:rPr lang="en-US" dirty="0">
                <a:solidFill>
                  <a:srgbClr val="FF0000"/>
                </a:solidFill>
              </a:rPr>
              <a:t> o </a:t>
            </a:r>
            <a:r>
              <a:rPr lang="en-US" dirty="0" err="1">
                <a:solidFill>
                  <a:srgbClr val="FF0000"/>
                </a:solidFill>
              </a:rPr>
              <a:t>componentă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joasă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frecvență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 </a:t>
            </a:r>
            <a:r>
              <a:rPr lang="en-US" dirty="0" err="1"/>
              <a:t>vitezei</a:t>
            </a:r>
            <a:r>
              <a:rPr lang="en-US" dirty="0"/>
              <a:t> </a:t>
            </a:r>
            <a:r>
              <a:rPr lang="en-US" dirty="0" err="1"/>
              <a:t>ochiului</a:t>
            </a:r>
            <a:r>
              <a:rPr lang="en-US" dirty="0"/>
              <a:t> care </a:t>
            </a:r>
            <a:r>
              <a:rPr lang="en-US" dirty="0" err="1"/>
              <a:t>compensează</a:t>
            </a:r>
            <a:r>
              <a:rPr lang="en-US" dirty="0"/>
              <a:t> </a:t>
            </a:r>
            <a:r>
              <a:rPr lang="en-US" dirty="0" err="1"/>
              <a:t>mișcările</a:t>
            </a:r>
            <a:r>
              <a:rPr lang="en-US" dirty="0"/>
              <a:t> care </a:t>
            </a:r>
            <a:r>
              <a:rPr lang="en-US" dirty="0" err="1"/>
              <a:t>activează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Inițial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s-a </a:t>
            </a:r>
            <a:r>
              <a:rPr lang="en-US" dirty="0" err="1"/>
              <a:t>emis</a:t>
            </a:r>
            <a:r>
              <a:rPr lang="en-US" dirty="0"/>
              <a:t> </a:t>
            </a:r>
            <a:r>
              <a:rPr lang="en-US" dirty="0" err="1"/>
              <a:t>ipoteza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funcția</a:t>
            </a:r>
            <a:r>
              <a:rPr lang="en-US" dirty="0"/>
              <a:t> </a:t>
            </a:r>
            <a:r>
              <a:rPr lang="en-US" dirty="0" err="1"/>
              <a:t>principală</a:t>
            </a:r>
            <a:r>
              <a:rPr lang="en-US" dirty="0"/>
              <a:t> a </a:t>
            </a:r>
            <a:r>
              <a:rPr lang="en-US" dirty="0" err="1"/>
              <a:t>stocării</a:t>
            </a:r>
            <a:r>
              <a:rPr lang="en-US" dirty="0"/>
              <a:t> </a:t>
            </a:r>
            <a:r>
              <a:rPr lang="en-US" dirty="0" err="1"/>
              <a:t>vitezei</a:t>
            </a:r>
            <a:r>
              <a:rPr lang="en-US" dirty="0"/>
              <a:t> era de a </a:t>
            </a:r>
            <a:r>
              <a:rPr lang="en-US" dirty="0" err="1"/>
              <a:t>extinde</a:t>
            </a:r>
            <a:r>
              <a:rPr lang="en-US" dirty="0"/>
              <a:t> </a:t>
            </a:r>
            <a:r>
              <a:rPr lang="en-US" dirty="0" err="1"/>
              <a:t>constanta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 a </a:t>
            </a:r>
            <a:r>
              <a:rPr lang="en-US" dirty="0" err="1"/>
              <a:t>dinamicii</a:t>
            </a:r>
            <a:r>
              <a:rPr lang="en-US" dirty="0"/>
              <a:t> </a:t>
            </a:r>
            <a:r>
              <a:rPr lang="en-US" dirty="0" err="1"/>
              <a:t>cupolei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nervului</a:t>
            </a:r>
            <a:r>
              <a:rPr lang="en-US" dirty="0"/>
              <a:t> </a:t>
            </a:r>
            <a:r>
              <a:rPr lang="en-US" dirty="0" err="1"/>
              <a:t>optulea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rotației</a:t>
            </a:r>
            <a:r>
              <a:rPr lang="en-US" dirty="0"/>
              <a:t> continue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întuneric</a:t>
            </a:r>
            <a:r>
              <a:rPr lang="en-US" dirty="0"/>
              <a:t>, de a </a:t>
            </a:r>
            <a:r>
              <a:rPr lang="en-US" dirty="0" err="1"/>
              <a:t>stoca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</a:t>
            </a:r>
            <a:r>
              <a:rPr lang="en-US" dirty="0" err="1"/>
              <a:t>înconjurătoare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genera </a:t>
            </a:r>
            <a:r>
              <a:rPr lang="en-US" dirty="0" err="1"/>
              <a:t>optocinetică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nistagmus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a </a:t>
            </a:r>
            <a:r>
              <a:rPr lang="en-US" dirty="0" err="1"/>
              <a:t>servi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 </a:t>
            </a:r>
            <a:r>
              <a:rPr lang="en-US" dirty="0" err="1"/>
              <a:t>punct</a:t>
            </a:r>
            <a:r>
              <a:rPr lang="en-US" dirty="0"/>
              <a:t> central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interacțiunea</a:t>
            </a:r>
            <a:r>
              <a:rPr lang="en-US" dirty="0"/>
              <a:t> </a:t>
            </a:r>
            <a:r>
              <a:rPr lang="en-US" dirty="0" err="1"/>
              <a:t>vizual-vestibulară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en-US" dirty="0" err="1"/>
              <a:t>Stocarea</a:t>
            </a:r>
            <a:r>
              <a:rPr lang="en-US" dirty="0"/>
              <a:t> </a:t>
            </a:r>
            <a:r>
              <a:rPr lang="en-US" dirty="0" err="1"/>
              <a:t>vitezei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modelată</a:t>
            </a:r>
            <a:r>
              <a:rPr lang="en-US" dirty="0"/>
              <a:t> ca un integrator tridimensional cu </a:t>
            </a:r>
            <a:r>
              <a:rPr lang="en-US" dirty="0" err="1"/>
              <a:t>proprietăți</a:t>
            </a:r>
            <a:r>
              <a:rPr lang="en-US" dirty="0"/>
              <a:t> de </a:t>
            </a:r>
            <a:r>
              <a:rPr lang="en-US" dirty="0" err="1"/>
              <a:t>orientare</a:t>
            </a:r>
            <a:r>
              <a:rPr lang="en-US" dirty="0"/>
              <a:t> legate de </a:t>
            </a:r>
            <a:r>
              <a:rPr lang="en-US" dirty="0" err="1"/>
              <a:t>verticala</a:t>
            </a:r>
            <a:r>
              <a:rPr lang="en-US" dirty="0"/>
              <a:t> </a:t>
            </a:r>
            <a:r>
              <a:rPr lang="en-US" dirty="0" err="1"/>
              <a:t>spațială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gravitație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orientare</a:t>
            </a:r>
            <a:r>
              <a:rPr lang="en-US" dirty="0"/>
              <a:t> </a:t>
            </a:r>
            <a:r>
              <a:rPr lang="en-US" dirty="0" err="1"/>
              <a:t>spațială</a:t>
            </a:r>
            <a:r>
              <a:rPr lang="en-US" dirty="0"/>
              <a:t> a </a:t>
            </a:r>
            <a:r>
              <a:rPr lang="en-US" dirty="0" err="1"/>
              <a:t>stocării</a:t>
            </a:r>
            <a:r>
              <a:rPr lang="en-US" dirty="0"/>
              <a:t> </a:t>
            </a:r>
            <a:r>
              <a:rPr lang="en-US" dirty="0" err="1"/>
              <a:t>vitezei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sub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nodulului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uvulei</a:t>
            </a:r>
            <a:r>
              <a:rPr lang="en-US" dirty="0"/>
              <a:t> </a:t>
            </a:r>
            <a:r>
              <a:rPr lang="en-US" dirty="0" err="1"/>
              <a:t>vestibulo-cerebelului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6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481A-691F-5366-ED40-799196FF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Factori adiționali cu rol în senzațiile vestibulare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2897F-94D5-906C-44F6-E13169B0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Învățare</a:t>
            </a:r>
            <a:endParaRPr lang="ro-RO" dirty="0"/>
          </a:p>
          <a:p>
            <a:r>
              <a:rPr lang="en-US" dirty="0"/>
              <a:t>Memorie</a:t>
            </a:r>
            <a:endParaRPr lang="ro-RO" dirty="0"/>
          </a:p>
          <a:p>
            <a:r>
              <a:rPr lang="en-US" dirty="0" err="1"/>
              <a:t>Medicamente</a:t>
            </a:r>
            <a:endParaRPr lang="ro-RO" dirty="0"/>
          </a:p>
          <a:p>
            <a:r>
              <a:rPr lang="en-US" dirty="0" err="1"/>
              <a:t>Îmbătrânire</a:t>
            </a:r>
            <a:endParaRPr lang="ro-RO" dirty="0"/>
          </a:p>
          <a:p>
            <a:endParaRPr lang="ro-RO" dirty="0"/>
          </a:p>
          <a:p>
            <a:r>
              <a:rPr lang="ro-RO" dirty="0"/>
              <a:t>C</a:t>
            </a:r>
            <a:r>
              <a:rPr lang="en-US" dirty="0" err="1"/>
              <a:t>ondiții</a:t>
            </a:r>
            <a:r>
              <a:rPr lang="en-US" dirty="0"/>
              <a:t> de </a:t>
            </a:r>
            <a:r>
              <a:rPr lang="en-US" dirty="0" err="1"/>
              <a:t>mediu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50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3092-126C-95A5-442A-F59EED94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307237" cy="905736"/>
          </a:xfrm>
        </p:spPr>
        <p:txBody>
          <a:bodyPr>
            <a:normAutofit/>
          </a:bodyPr>
          <a:lstStyle/>
          <a:p>
            <a:r>
              <a:rPr lang="ro-RO" dirty="0">
                <a:highlight>
                  <a:srgbClr val="FFFF00"/>
                </a:highlight>
              </a:rPr>
              <a:t>Legea </a:t>
            </a:r>
            <a:r>
              <a:rPr lang="ro-RO" dirty="0" err="1">
                <a:highlight>
                  <a:srgbClr val="FFFF00"/>
                </a:highlight>
              </a:rPr>
              <a:t>Ewald</a:t>
            </a:r>
            <a:r>
              <a:rPr lang="ro-RO" dirty="0">
                <a:highlight>
                  <a:srgbClr val="FFFF00"/>
                </a:highlight>
              </a:rPr>
              <a:t> – II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6DF27-EF9D-CD71-6855-2BF73A6ED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430" y="3830571"/>
            <a:ext cx="5111301" cy="285168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cristele</a:t>
            </a:r>
            <a:r>
              <a:rPr lang="en-US" dirty="0"/>
              <a:t> sunt </a:t>
            </a:r>
            <a:r>
              <a:rPr lang="en-US" dirty="0" err="1"/>
              <a:t>supuse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accelerații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 </a:t>
            </a:r>
            <a:r>
              <a:rPr lang="en-US" dirty="0" err="1"/>
              <a:t>prelungite</a:t>
            </a:r>
            <a:r>
              <a:rPr lang="en-US" dirty="0"/>
              <a:t>, o </a:t>
            </a:r>
            <a:r>
              <a:rPr lang="en-US" dirty="0" err="1"/>
              <a:t>proporție</a:t>
            </a:r>
            <a:r>
              <a:rPr lang="en-US" dirty="0"/>
              <a:t> </a:t>
            </a:r>
            <a:r>
              <a:rPr lang="en-US" dirty="0" err="1"/>
              <a:t>substanțială</a:t>
            </a:r>
            <a:r>
              <a:rPr lang="en-US" dirty="0"/>
              <a:t> de </a:t>
            </a:r>
            <a:r>
              <a:rPr lang="en-US" dirty="0" err="1"/>
              <a:t>fibre</a:t>
            </a:r>
            <a:r>
              <a:rPr lang="en-US" dirty="0"/>
              <a:t> </a:t>
            </a:r>
            <a:r>
              <a:rPr lang="en-US" dirty="0" err="1"/>
              <a:t>nervoase</a:t>
            </a:r>
            <a:r>
              <a:rPr lang="en-US" dirty="0"/>
              <a:t> </a:t>
            </a:r>
            <a:r>
              <a:rPr lang="en-US" dirty="0" err="1"/>
              <a:t>suferă</a:t>
            </a:r>
            <a:r>
              <a:rPr lang="en-US" dirty="0"/>
              <a:t> o </a:t>
            </a:r>
            <a:r>
              <a:rPr lang="en-US" dirty="0" err="1"/>
              <a:t>scădere</a:t>
            </a:r>
            <a:r>
              <a:rPr lang="en-US" dirty="0"/>
              <a:t> </a:t>
            </a:r>
            <a:r>
              <a:rPr lang="en-US" dirty="0" err="1"/>
              <a:t>lentă</a:t>
            </a:r>
            <a:r>
              <a:rPr lang="en-US" dirty="0"/>
              <a:t> a </a:t>
            </a:r>
            <a:r>
              <a:rPr lang="en-US" dirty="0" err="1"/>
              <a:t>ratei</a:t>
            </a:r>
            <a:r>
              <a:rPr lang="en-US" dirty="0"/>
              <a:t> de </a:t>
            </a:r>
            <a:r>
              <a:rPr lang="en-US" dirty="0" err="1"/>
              <a:t>activare</a:t>
            </a:r>
            <a:r>
              <a:rPr lang="en-US" dirty="0"/>
              <a:t> (</a:t>
            </a:r>
            <a:r>
              <a:rPr lang="en-US" dirty="0" err="1"/>
              <a:t>adaptare</a:t>
            </a:r>
            <a:r>
              <a:rPr lang="en-US" dirty="0"/>
              <a:t>),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activarea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la un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scăzut</a:t>
            </a:r>
            <a:r>
              <a:rPr lang="en-US" dirty="0"/>
              <a:t> care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treptat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atinge</a:t>
            </a:r>
            <a:r>
              <a:rPr lang="en-US" dirty="0"/>
              <a:t> </a:t>
            </a:r>
            <a:r>
              <a:rPr lang="en-US" dirty="0" err="1"/>
              <a:t>nivelul</a:t>
            </a:r>
            <a:r>
              <a:rPr lang="en-US" dirty="0"/>
              <a:t> de </a:t>
            </a:r>
            <a:r>
              <a:rPr lang="en-US" dirty="0" err="1"/>
              <a:t>repaus</a:t>
            </a:r>
            <a:r>
              <a:rPr lang="en-US" dirty="0"/>
              <a:t>.</a:t>
            </a: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90E4C-C8DF-E196-3289-EECF310E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431" y="175742"/>
            <a:ext cx="5111301" cy="3299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4CEF2-30B1-7BB9-634E-790EDB568748}"/>
              </a:ext>
            </a:extLst>
          </p:cNvPr>
          <p:cNvSpPr txBox="1"/>
          <p:nvPr/>
        </p:nvSpPr>
        <p:spPr>
          <a:xfrm>
            <a:off x="197558" y="1270862"/>
            <a:ext cx="650804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Legea </a:t>
            </a:r>
            <a:r>
              <a:rPr lang="en-US" sz="2400" b="1" dirty="0" err="1">
                <a:solidFill>
                  <a:srgbClr val="FF0000"/>
                </a:solidFill>
              </a:rPr>
              <a:t>lui</a:t>
            </a:r>
            <a:r>
              <a:rPr lang="en-US" sz="2400" b="1" dirty="0">
                <a:solidFill>
                  <a:srgbClr val="FF0000"/>
                </a:solidFill>
              </a:rPr>
              <a:t> Ewald </a:t>
            </a:r>
            <a:r>
              <a:rPr lang="ro-RO" sz="2400" b="1" dirty="0">
                <a:solidFill>
                  <a:srgbClr val="FF0000"/>
                </a:solidFill>
              </a:rPr>
              <a:t>- II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ro-RO" sz="2400" b="1" dirty="0">
              <a:solidFill>
                <a:srgbClr val="FF0000"/>
              </a:solidFill>
            </a:endParaRPr>
          </a:p>
          <a:p>
            <a:pPr algn="just"/>
            <a:r>
              <a:rPr lang="ro-RO" sz="2400" dirty="0"/>
              <a:t>În cazul canalului lateral, devierea cupulei departe de canal creează un răspuns excitator mai puternic decât atunci când aceasta deviază spre canal și creează un răspuns inhibitor.</a:t>
            </a:r>
          </a:p>
          <a:p>
            <a:pPr algn="just"/>
            <a:endParaRPr lang="ro-RO" sz="2400" dirty="0"/>
          </a:p>
          <a:p>
            <a:pPr algn="just"/>
            <a:r>
              <a:rPr lang="ro-RO" sz="2400" dirty="0"/>
              <a:t>sau: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canalele</a:t>
            </a:r>
            <a:r>
              <a:rPr lang="en-US" sz="2400" dirty="0"/>
              <a:t> </a:t>
            </a:r>
            <a:r>
              <a:rPr lang="en-US" sz="2400" dirty="0" err="1"/>
              <a:t>orizontale</a:t>
            </a:r>
            <a:r>
              <a:rPr lang="en-US" sz="2400" dirty="0"/>
              <a:t>, </a:t>
            </a:r>
            <a:r>
              <a:rPr lang="en-US" sz="2400" dirty="0" err="1"/>
              <a:t>mișcarea</a:t>
            </a:r>
            <a:r>
              <a:rPr lang="en-US" sz="2400" dirty="0"/>
              <a:t> </a:t>
            </a:r>
            <a:r>
              <a:rPr lang="en-US" sz="2400" dirty="0" err="1"/>
              <a:t>endolimfei</a:t>
            </a:r>
            <a:r>
              <a:rPr lang="en-US" sz="2400" dirty="0"/>
              <a:t> </a:t>
            </a:r>
            <a:r>
              <a:rPr lang="en-US" sz="2400" dirty="0" err="1"/>
              <a:t>spre</a:t>
            </a:r>
            <a:r>
              <a:rPr lang="en-US" sz="2400" dirty="0"/>
              <a:t> </a:t>
            </a:r>
            <a:r>
              <a:rPr lang="en-US" sz="2400" dirty="0" err="1"/>
              <a:t>utriculă</a:t>
            </a:r>
            <a:r>
              <a:rPr lang="en-US" sz="2400" dirty="0"/>
              <a:t> (</a:t>
            </a:r>
            <a:r>
              <a:rPr lang="en-US" sz="2400" dirty="0" err="1"/>
              <a:t>utriculopetal</a:t>
            </a:r>
            <a:r>
              <a:rPr lang="en-US" sz="2400" dirty="0"/>
              <a:t>) </a:t>
            </a:r>
            <a:r>
              <a:rPr lang="en-US" sz="2400" dirty="0" err="1"/>
              <a:t>provoacă</a:t>
            </a:r>
            <a:r>
              <a:rPr lang="en-US" sz="2400" dirty="0"/>
              <a:t> o </a:t>
            </a:r>
            <a:r>
              <a:rPr lang="en-US" sz="2400" dirty="0" err="1"/>
              <a:t>activitate</a:t>
            </a:r>
            <a:r>
              <a:rPr lang="en-US" sz="2400" dirty="0"/>
              <a:t> </a:t>
            </a:r>
            <a:r>
              <a:rPr lang="en-US" sz="2400" dirty="0" err="1"/>
              <a:t>neuronală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mare (</a:t>
            </a:r>
            <a:r>
              <a:rPr lang="en-US" sz="2400" dirty="0" err="1"/>
              <a:t>excitație</a:t>
            </a:r>
            <a:r>
              <a:rPr lang="en-US" sz="2400" dirty="0"/>
              <a:t> </a:t>
            </a:r>
            <a:r>
              <a:rPr lang="en-US" sz="2400" dirty="0" err="1"/>
              <a:t>cupulară</a:t>
            </a:r>
            <a:r>
              <a:rPr lang="en-US" sz="2400" dirty="0"/>
              <a:t>) </a:t>
            </a:r>
            <a:r>
              <a:rPr lang="en-US" sz="2400" dirty="0" err="1"/>
              <a:t>decât</a:t>
            </a:r>
            <a:r>
              <a:rPr lang="en-US" sz="2400" dirty="0"/>
              <a:t> </a:t>
            </a:r>
            <a:r>
              <a:rPr lang="en-US" sz="2400" dirty="0" err="1"/>
              <a:t>mișcarea</a:t>
            </a:r>
            <a:r>
              <a:rPr lang="en-US" sz="2400" dirty="0"/>
              <a:t> </a:t>
            </a:r>
            <a:r>
              <a:rPr lang="en-US" sz="2400" dirty="0" err="1"/>
              <a:t>endolimfei</a:t>
            </a:r>
            <a:r>
              <a:rPr lang="en-US" sz="2400" dirty="0"/>
              <a:t> </a:t>
            </a:r>
            <a:r>
              <a:rPr lang="en-US" sz="2400" dirty="0" err="1"/>
              <a:t>departe</a:t>
            </a:r>
            <a:r>
              <a:rPr lang="en-US" sz="2400" dirty="0"/>
              <a:t> de </a:t>
            </a:r>
            <a:r>
              <a:rPr lang="en-US" sz="2400" dirty="0" err="1"/>
              <a:t>utriculă</a:t>
            </a:r>
            <a:r>
              <a:rPr lang="en-US" sz="2400" dirty="0"/>
              <a:t> (</a:t>
            </a:r>
            <a:r>
              <a:rPr lang="en-US" sz="2400" dirty="0" err="1"/>
              <a:t>utriculofugal</a:t>
            </a:r>
            <a:r>
              <a:rPr lang="en-US" sz="2400" dirty="0"/>
              <a:t>). </a:t>
            </a:r>
            <a:endParaRPr lang="ro-RO" sz="2400" dirty="0"/>
          </a:p>
          <a:p>
            <a:pPr algn="just"/>
            <a:endParaRPr lang="ro-RO" sz="2400" dirty="0"/>
          </a:p>
          <a:p>
            <a:pPr algn="just"/>
            <a:r>
              <a:rPr lang="en-US" sz="2400" dirty="0" err="1"/>
              <a:t>Astfel</a:t>
            </a:r>
            <a:r>
              <a:rPr lang="en-US" sz="2400" dirty="0"/>
              <a:t>, </a:t>
            </a:r>
            <a:r>
              <a:rPr lang="en-US" sz="2400" dirty="0" err="1"/>
              <a:t>activitatea</a:t>
            </a:r>
            <a:r>
              <a:rPr lang="en-US" sz="2400" dirty="0"/>
              <a:t> </a:t>
            </a:r>
            <a:r>
              <a:rPr lang="en-US" sz="2400" dirty="0" err="1"/>
              <a:t>neuronală</a:t>
            </a:r>
            <a:r>
              <a:rPr lang="en-US" sz="2400" dirty="0"/>
              <a:t> </a:t>
            </a:r>
            <a:r>
              <a:rPr lang="en-US" sz="2400" dirty="0" err="1"/>
              <a:t>provenită</a:t>
            </a:r>
            <a:r>
              <a:rPr lang="en-US" sz="2400" dirty="0"/>
              <a:t> din </a:t>
            </a:r>
            <a:r>
              <a:rPr lang="en-US" sz="2400" dirty="0" err="1"/>
              <a:t>excitație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mare </a:t>
            </a:r>
            <a:r>
              <a:rPr lang="en-US" sz="2400" dirty="0" err="1"/>
              <a:t>decât</a:t>
            </a:r>
            <a:r>
              <a:rPr lang="en-US" sz="2400" dirty="0"/>
              <a:t> </a:t>
            </a:r>
            <a:r>
              <a:rPr lang="en-US" sz="2400" dirty="0" err="1"/>
              <a:t>activitatea</a:t>
            </a:r>
            <a:r>
              <a:rPr lang="en-US" sz="2400" dirty="0"/>
              <a:t> </a:t>
            </a:r>
            <a:r>
              <a:rPr lang="en-US" sz="2400" dirty="0" err="1"/>
              <a:t>neuronală</a:t>
            </a:r>
            <a:r>
              <a:rPr lang="en-US" sz="2400" dirty="0"/>
              <a:t> </a:t>
            </a:r>
            <a:r>
              <a:rPr lang="en-US" sz="2400" dirty="0" err="1"/>
              <a:t>datorată</a:t>
            </a:r>
            <a:r>
              <a:rPr lang="en-US" sz="2400" dirty="0"/>
              <a:t> </a:t>
            </a:r>
            <a:r>
              <a:rPr lang="en-US" sz="2400" dirty="0" err="1"/>
              <a:t>inhibiției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843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1E44-02DD-BC45-AC27-E803DE42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77719" cy="1325563"/>
          </a:xfrm>
        </p:spPr>
        <p:txBody>
          <a:bodyPr/>
          <a:lstStyle/>
          <a:p>
            <a:r>
              <a:rPr lang="ro-RO" dirty="0">
                <a:highlight>
                  <a:srgbClr val="FFFF00"/>
                </a:highlight>
              </a:rPr>
              <a:t>Legea lui </a:t>
            </a:r>
            <a:r>
              <a:rPr lang="ro-RO" dirty="0" err="1">
                <a:highlight>
                  <a:srgbClr val="FFFF00"/>
                </a:highlight>
              </a:rPr>
              <a:t>Ewald</a:t>
            </a:r>
            <a:r>
              <a:rPr lang="ro-RO" dirty="0">
                <a:highlight>
                  <a:srgbClr val="FFFF00"/>
                </a:highlight>
              </a:rPr>
              <a:t> - III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52731-D3CB-067A-0848-7F5629824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45" y="1690687"/>
            <a:ext cx="11219480" cy="48021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o-RO" dirty="0"/>
              <a:t>În cazul canalului posterior și anterior, devierea cupulei către canal creează un răspuns excitator mai puternic decât atunci când aceasta se îndepărtează de canal și creează un răspuns inhibitor.</a:t>
            </a:r>
          </a:p>
          <a:p>
            <a:pPr marL="0" indent="0" algn="just">
              <a:buNone/>
            </a:pPr>
            <a:r>
              <a:rPr lang="ro-RO" dirty="0">
                <a:highlight>
                  <a:srgbClr val="FFFF00"/>
                </a:highlight>
              </a:rPr>
              <a:t>sau: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verticale</a:t>
            </a:r>
            <a:r>
              <a:rPr lang="en-US" dirty="0"/>
              <a:t>,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endolimfei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opusă</a:t>
            </a:r>
            <a:r>
              <a:rPr lang="en-US" dirty="0"/>
              <a:t> </a:t>
            </a:r>
            <a:r>
              <a:rPr lang="en-US" dirty="0" err="1"/>
              <a:t>utriculei</a:t>
            </a:r>
            <a:r>
              <a:rPr lang="en-US" dirty="0"/>
              <a:t> (</a:t>
            </a:r>
            <a:r>
              <a:rPr lang="en-US" dirty="0" err="1"/>
              <a:t>utriculofugă</a:t>
            </a:r>
            <a:r>
              <a:rPr lang="en-US" dirty="0"/>
              <a:t>) </a:t>
            </a:r>
            <a:r>
              <a:rPr lang="en-US" dirty="0" err="1"/>
              <a:t>provoacă</a:t>
            </a:r>
            <a:r>
              <a:rPr lang="en-US" dirty="0"/>
              <a:t> o </a:t>
            </a:r>
            <a:r>
              <a:rPr lang="en-US" dirty="0" err="1"/>
              <a:t>activitate</a:t>
            </a:r>
            <a:r>
              <a:rPr lang="en-US" dirty="0"/>
              <a:t> </a:t>
            </a:r>
            <a:r>
              <a:rPr lang="en-US" dirty="0" err="1"/>
              <a:t>neuronală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utriculopetală</a:t>
            </a:r>
            <a:r>
              <a:rPr lang="en-US" dirty="0"/>
              <a:t> a </a:t>
            </a:r>
            <a:r>
              <a:rPr lang="en-US" dirty="0" err="1"/>
              <a:t>endolimfei</a:t>
            </a:r>
            <a:r>
              <a:rPr lang="en-US" dirty="0"/>
              <a:t> (</a:t>
            </a:r>
            <a:r>
              <a:rPr lang="en-US" dirty="0" err="1"/>
              <a:t>adică</a:t>
            </a:r>
            <a:r>
              <a:rPr lang="en-US" dirty="0"/>
              <a:t>, </a:t>
            </a:r>
            <a:r>
              <a:rPr lang="en-US" dirty="0" err="1"/>
              <a:t>opusul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</a:t>
            </a:r>
            <a:r>
              <a:rPr lang="en-US" dirty="0" err="1"/>
              <a:t>orizontale</a:t>
            </a:r>
            <a:r>
              <a:rPr lang="en-US" dirty="0"/>
              <a:t>). </a:t>
            </a:r>
            <a:endParaRPr lang="ro-RO" dirty="0"/>
          </a:p>
          <a:p>
            <a:pPr algn="just"/>
            <a:r>
              <a:rPr lang="en-US" dirty="0" err="1"/>
              <a:t>Diferențele</a:t>
            </a:r>
            <a:r>
              <a:rPr lang="en-US" dirty="0"/>
              <a:t> de </a:t>
            </a:r>
            <a:r>
              <a:rPr lang="en-US" dirty="0" err="1"/>
              <a:t>aranjament</a:t>
            </a:r>
            <a:r>
              <a:rPr lang="en-US" dirty="0"/>
              <a:t> al </a:t>
            </a:r>
            <a:r>
              <a:rPr lang="en-US" dirty="0" err="1"/>
              <a:t>celulelor</a:t>
            </a:r>
            <a:r>
              <a:rPr lang="en-US" dirty="0"/>
              <a:t> ciliate pe </a:t>
            </a:r>
            <a:r>
              <a:rPr lang="en-US" dirty="0" err="1"/>
              <a:t>cristă</a:t>
            </a:r>
            <a:r>
              <a:rPr lang="en-US" dirty="0"/>
              <a:t> (</a:t>
            </a:r>
            <a:r>
              <a:rPr lang="en-US" dirty="0" err="1"/>
              <a:t>polarizarea</a:t>
            </a:r>
            <a:r>
              <a:rPr lang="en-US" dirty="0"/>
              <a:t> </a:t>
            </a:r>
            <a:r>
              <a:rPr lang="en-US" dirty="0" err="1"/>
              <a:t>morfologică</a:t>
            </a:r>
            <a:r>
              <a:rPr lang="en-US" dirty="0"/>
              <a:t>) sunt </a:t>
            </a:r>
            <a:r>
              <a:rPr lang="en-US" dirty="0" err="1"/>
              <a:t>motivul</a:t>
            </a:r>
            <a:r>
              <a:rPr lang="en-US" dirty="0"/>
              <a:t> </a:t>
            </a:r>
            <a:r>
              <a:rPr lang="en-US" dirty="0" err="1"/>
              <a:t>diferențelor</a:t>
            </a:r>
            <a:r>
              <a:rPr lang="en-US" dirty="0"/>
              <a:t> de </a:t>
            </a:r>
            <a:r>
              <a:rPr lang="en-US" dirty="0" err="1"/>
              <a:t>excitație</a:t>
            </a:r>
            <a:r>
              <a:rPr lang="en-US" dirty="0"/>
              <a:t> </a:t>
            </a:r>
            <a:r>
              <a:rPr lang="en-US" dirty="0" err="1"/>
              <a:t>neuronală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semicirculare</a:t>
            </a:r>
            <a:r>
              <a:rPr lang="en-US" dirty="0"/>
              <a:t> </a:t>
            </a:r>
            <a:r>
              <a:rPr lang="en-US" dirty="0" err="1"/>
              <a:t>verticale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orizontale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>
                <a:highlight>
                  <a:srgbClr val="FFFF00"/>
                </a:highlight>
              </a:rPr>
              <a:t>Extinderea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legilor</a:t>
            </a:r>
            <a:r>
              <a:rPr lang="en-US" dirty="0">
                <a:highlight>
                  <a:srgbClr val="FFFF00"/>
                </a:highlight>
              </a:rPr>
              <a:t> 2 </a:t>
            </a:r>
            <a:r>
              <a:rPr lang="en-US" dirty="0" err="1">
                <a:highlight>
                  <a:srgbClr val="FFFF00"/>
                </a:highlight>
              </a:rPr>
              <a:t>și</a:t>
            </a:r>
            <a:r>
              <a:rPr lang="en-US" dirty="0">
                <a:highlight>
                  <a:srgbClr val="FFFF00"/>
                </a:highlight>
              </a:rPr>
              <a:t> 3 ale </a:t>
            </a:r>
            <a:r>
              <a:rPr lang="en-US" dirty="0" err="1">
                <a:highlight>
                  <a:srgbClr val="FFFF00"/>
                </a:highlight>
              </a:rPr>
              <a:t>lui</a:t>
            </a:r>
            <a:r>
              <a:rPr lang="en-US" dirty="0">
                <a:highlight>
                  <a:srgbClr val="FFFF00"/>
                </a:highlight>
              </a:rPr>
              <a:t> Ewald</a:t>
            </a:r>
            <a:r>
              <a:rPr lang="en-US" dirty="0"/>
              <a:t>: </a:t>
            </a:r>
            <a:endParaRPr lang="ro-RO" dirty="0"/>
          </a:p>
          <a:p>
            <a:pPr algn="just"/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organele</a:t>
            </a:r>
            <a:r>
              <a:rPr lang="en-US" dirty="0"/>
              <a:t> </a:t>
            </a:r>
            <a:r>
              <a:rPr lang="en-US" dirty="0" err="1"/>
              <a:t>otolitice</a:t>
            </a:r>
            <a:r>
              <a:rPr lang="en-US" dirty="0"/>
              <a:t>, </a:t>
            </a:r>
            <a:r>
              <a:rPr lang="en-US" dirty="0" err="1"/>
              <a:t>principiul</a:t>
            </a:r>
            <a:r>
              <a:rPr lang="en-US" dirty="0"/>
              <a:t> </a:t>
            </a:r>
            <a:r>
              <a:rPr lang="en-US" dirty="0" err="1"/>
              <a:t>excitației</a:t>
            </a:r>
            <a:r>
              <a:rPr lang="en-US" dirty="0"/>
              <a:t> care </a:t>
            </a:r>
            <a:r>
              <a:rPr lang="en-US" dirty="0" err="1"/>
              <a:t>provoacă</a:t>
            </a:r>
            <a:r>
              <a:rPr lang="en-US" dirty="0"/>
              <a:t> o </a:t>
            </a:r>
            <a:r>
              <a:rPr lang="en-US" dirty="0" err="1"/>
              <a:t>activitate</a:t>
            </a:r>
            <a:r>
              <a:rPr lang="en-US" dirty="0"/>
              <a:t> </a:t>
            </a:r>
            <a:r>
              <a:rPr lang="en-US" dirty="0" err="1"/>
              <a:t>neuronală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inhibiția</a:t>
            </a:r>
            <a:r>
              <a:rPr lang="en-US" dirty="0"/>
              <a:t> se </a:t>
            </a:r>
            <a:r>
              <a:rPr lang="en-US" dirty="0" err="1"/>
              <a:t>aplică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 </a:t>
            </a:r>
            <a:r>
              <a:rPr lang="en-US" dirty="0" err="1"/>
              <a:t>urmare</a:t>
            </a:r>
            <a:r>
              <a:rPr lang="en-US" dirty="0"/>
              <a:t> a </a:t>
            </a:r>
            <a:r>
              <a:rPr lang="en-US" dirty="0" err="1"/>
              <a:t>aranjamentului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 ciliate pe macula </a:t>
            </a:r>
            <a:r>
              <a:rPr lang="en-US" dirty="0" err="1"/>
              <a:t>utriculei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saculului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386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3917-D36F-1B73-DD33-9C08A501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Video referitoare la Legea I </a:t>
            </a:r>
            <a:r>
              <a:rPr lang="ro-RO" dirty="0" err="1"/>
              <a:t>Ewald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7B39-DD9E-E437-8E22-18F97DF5F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https://www.youtube.com/playlist?list=PLxlTIq8KnxNI5mcPlg-r3eIGFW0mwfwZ3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88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20CF13-436F-9B3E-FE6E-23089A009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476" y="297266"/>
            <a:ext cx="5718390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10584-DADE-E1AA-F706-60FE4E390A00}"/>
              </a:ext>
            </a:extLst>
          </p:cNvPr>
          <p:cNvSpPr txBox="1"/>
          <p:nvPr/>
        </p:nvSpPr>
        <p:spPr>
          <a:xfrm>
            <a:off x="0" y="4648604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Legile</a:t>
            </a:r>
            <a:r>
              <a:rPr lang="en-US" sz="2000" dirty="0"/>
              <a:t> </a:t>
            </a:r>
            <a:r>
              <a:rPr lang="en-US" sz="2000" dirty="0" err="1"/>
              <a:t>lui</a:t>
            </a:r>
            <a:r>
              <a:rPr lang="en-US" sz="2000" dirty="0"/>
              <a:t> Ewald </a:t>
            </a:r>
            <a:r>
              <a:rPr lang="en-US" sz="2000" dirty="0" err="1"/>
              <a:t>privind</a:t>
            </a:r>
            <a:r>
              <a:rPr lang="en-US" sz="2000" dirty="0"/>
              <a:t> </a:t>
            </a:r>
            <a:r>
              <a:rPr lang="en-US" sz="2000" dirty="0" err="1"/>
              <a:t>funcția</a:t>
            </a:r>
            <a:r>
              <a:rPr lang="en-US" sz="2000" dirty="0"/>
              <a:t> </a:t>
            </a:r>
            <a:r>
              <a:rPr lang="en-US" sz="2000" dirty="0" err="1"/>
              <a:t>canalului</a:t>
            </a:r>
            <a:r>
              <a:rPr lang="en-US" sz="2000" dirty="0"/>
              <a:t>, explicate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polaritatea</a:t>
            </a:r>
            <a:r>
              <a:rPr lang="en-US" sz="2000" dirty="0"/>
              <a:t> </a:t>
            </a:r>
            <a:r>
              <a:rPr lang="en-US" sz="2000" dirty="0" err="1"/>
              <a:t>cinociliilor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crestele</a:t>
            </a:r>
            <a:r>
              <a:rPr lang="en-US" sz="2000" dirty="0"/>
              <a:t> </a:t>
            </a:r>
            <a:r>
              <a:rPr lang="en-US" sz="2000" dirty="0" err="1"/>
              <a:t>semicirculare</a:t>
            </a:r>
            <a:r>
              <a:rPr lang="en-US" sz="2000" dirty="0"/>
              <a:t> ale </a:t>
            </a:r>
            <a:r>
              <a:rPr lang="en-US" sz="2000" dirty="0" err="1"/>
              <a:t>canalului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Ewald a </a:t>
            </a:r>
            <a:r>
              <a:rPr lang="en-US" sz="2000" dirty="0" err="1"/>
              <a:t>expus</a:t>
            </a:r>
            <a:r>
              <a:rPr lang="en-US" sz="2000" dirty="0"/>
              <a:t> </a:t>
            </a:r>
            <a:r>
              <a:rPr lang="en-US" sz="2000" dirty="0" err="1"/>
              <a:t>labirintul</a:t>
            </a:r>
            <a:r>
              <a:rPr lang="en-US" sz="2000" dirty="0"/>
              <a:t> </a:t>
            </a:r>
            <a:r>
              <a:rPr lang="en-US" sz="2000" dirty="0" err="1"/>
              <a:t>membranos</a:t>
            </a:r>
            <a:r>
              <a:rPr lang="en-US" sz="2000" dirty="0"/>
              <a:t> al </a:t>
            </a:r>
            <a:r>
              <a:rPr lang="en-US" sz="2000" dirty="0" err="1"/>
              <a:t>canalelor</a:t>
            </a:r>
            <a:r>
              <a:rPr lang="en-US" sz="2000" dirty="0"/>
              <a:t> </a:t>
            </a:r>
            <a:r>
              <a:rPr lang="en-US" sz="2000" dirty="0" err="1"/>
              <a:t>semicirculare</a:t>
            </a:r>
            <a:r>
              <a:rPr lang="en-US" sz="2000" dirty="0"/>
              <a:t> de </a:t>
            </a:r>
            <a:r>
              <a:rPr lang="en-US" sz="2000" dirty="0" err="1"/>
              <a:t>porumbel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aplicat</a:t>
            </a:r>
            <a:r>
              <a:rPr lang="en-US" sz="2000" dirty="0"/>
              <a:t> </a:t>
            </a:r>
            <a:r>
              <a:rPr lang="en-US" sz="2000" dirty="0" err="1"/>
              <a:t>presiuni</a:t>
            </a:r>
            <a:r>
              <a:rPr lang="en-US" sz="2000" dirty="0"/>
              <a:t> </a:t>
            </a:r>
            <a:r>
              <a:rPr lang="en-US" sz="2000" dirty="0" err="1"/>
              <a:t>pozitive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negative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provoca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fluxul </a:t>
            </a:r>
            <a:r>
              <a:rPr lang="en-US" sz="2000" dirty="0" err="1">
                <a:solidFill>
                  <a:srgbClr val="FF0000"/>
                </a:solidFill>
              </a:rPr>
              <a:t>endolimfei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ampullopetale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și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ampullofuge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 err="1"/>
              <a:t>Legile</a:t>
            </a:r>
            <a:r>
              <a:rPr lang="en-US" sz="2000" dirty="0"/>
              <a:t> </a:t>
            </a:r>
            <a:r>
              <a:rPr lang="en-US" sz="2000" dirty="0" err="1"/>
              <a:t>lui</a:t>
            </a:r>
            <a:r>
              <a:rPr lang="en-US" sz="2000" dirty="0"/>
              <a:t> Ewald: I) </a:t>
            </a:r>
            <a:r>
              <a:rPr lang="en-US" sz="2000" dirty="0" err="1"/>
              <a:t>mișcările</a:t>
            </a:r>
            <a:r>
              <a:rPr lang="en-US" sz="2000" dirty="0"/>
              <a:t> </a:t>
            </a:r>
            <a:r>
              <a:rPr lang="en-US" sz="2000" dirty="0" err="1"/>
              <a:t>ochilor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ale </a:t>
            </a:r>
            <a:r>
              <a:rPr lang="en-US" sz="2000" dirty="0" err="1"/>
              <a:t>capului</a:t>
            </a:r>
            <a:r>
              <a:rPr lang="en-US" sz="2000" dirty="0"/>
              <a:t> au loc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planul</a:t>
            </a:r>
            <a:r>
              <a:rPr lang="en-US" sz="2000" dirty="0"/>
              <a:t> </a:t>
            </a:r>
            <a:r>
              <a:rPr lang="en-US" sz="2000" dirty="0" err="1"/>
              <a:t>canalului</a:t>
            </a:r>
            <a:r>
              <a:rPr lang="en-US" sz="2000" dirty="0"/>
              <a:t> </a:t>
            </a:r>
            <a:r>
              <a:rPr lang="en-US" sz="2000" dirty="0" err="1"/>
              <a:t>stimulat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direcția</a:t>
            </a:r>
            <a:r>
              <a:rPr lang="en-US" sz="2000" dirty="0"/>
              <a:t> </a:t>
            </a:r>
            <a:r>
              <a:rPr lang="en-US" sz="2000" dirty="0" err="1"/>
              <a:t>fluxului</a:t>
            </a:r>
            <a:r>
              <a:rPr lang="en-US" sz="2000" dirty="0"/>
              <a:t> </a:t>
            </a:r>
            <a:r>
              <a:rPr lang="en-US" sz="2000" dirty="0" err="1"/>
              <a:t>endolimfei</a:t>
            </a:r>
            <a:r>
              <a:rPr lang="en-US" sz="2000" dirty="0"/>
              <a:t>; 2)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canalul</a:t>
            </a:r>
            <a:r>
              <a:rPr lang="en-US" sz="2000" dirty="0"/>
              <a:t> </a:t>
            </a:r>
            <a:r>
              <a:rPr lang="en-US" sz="2000" dirty="0" err="1"/>
              <a:t>orizontal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fluxul </a:t>
            </a:r>
            <a:r>
              <a:rPr lang="ro-RO" sz="2000" b="1" dirty="0">
                <a:solidFill>
                  <a:srgbClr val="FF0000"/>
                </a:solidFill>
              </a:rPr>
              <a:t>endolimfei </a:t>
            </a:r>
            <a:r>
              <a:rPr lang="en-US" sz="2000" b="1" dirty="0" err="1">
                <a:solidFill>
                  <a:srgbClr val="FF0000"/>
                </a:solidFill>
              </a:rPr>
              <a:t>ampullopetal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provoacă</a:t>
            </a:r>
            <a:r>
              <a:rPr lang="en-US" sz="2000" dirty="0"/>
              <a:t> cel </a:t>
            </a:r>
            <a:r>
              <a:rPr lang="en-US" sz="2000" dirty="0" err="1"/>
              <a:t>mai</a:t>
            </a:r>
            <a:r>
              <a:rPr lang="en-US" sz="2000" dirty="0"/>
              <a:t> mare </a:t>
            </a:r>
            <a:r>
              <a:rPr lang="en-US" sz="2000" dirty="0" err="1"/>
              <a:t>răspuns</a:t>
            </a:r>
            <a:r>
              <a:rPr lang="en-US" sz="2000" dirty="0"/>
              <a:t>;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endParaRPr lang="ro-RO" sz="2000" dirty="0"/>
          </a:p>
          <a:p>
            <a:r>
              <a:rPr lang="en-US" sz="2000" dirty="0"/>
              <a:t>3)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canalele</a:t>
            </a:r>
            <a:r>
              <a:rPr lang="en-US" sz="2000" dirty="0"/>
              <a:t> </a:t>
            </a:r>
            <a:r>
              <a:rPr lang="en-US" sz="2000" dirty="0" err="1"/>
              <a:t>posterioare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superioare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fluxul </a:t>
            </a:r>
            <a:r>
              <a:rPr lang="ro-RO" sz="2000" b="1" dirty="0">
                <a:solidFill>
                  <a:srgbClr val="FF0000"/>
                </a:solidFill>
              </a:rPr>
              <a:t>endolimfei </a:t>
            </a:r>
            <a:r>
              <a:rPr lang="en-US" sz="2000" b="1" dirty="0" err="1">
                <a:solidFill>
                  <a:srgbClr val="FF0000"/>
                </a:solidFill>
              </a:rPr>
              <a:t>ampullofug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provoacă</a:t>
            </a:r>
            <a:r>
              <a:rPr lang="en-US" sz="2000" dirty="0"/>
              <a:t> cel </a:t>
            </a:r>
            <a:r>
              <a:rPr lang="en-US" sz="2000" dirty="0" err="1"/>
              <a:t>mai</a:t>
            </a:r>
            <a:r>
              <a:rPr lang="en-US" sz="2000" dirty="0"/>
              <a:t> mare </a:t>
            </a:r>
            <a:r>
              <a:rPr lang="en-US" sz="2000" dirty="0" err="1"/>
              <a:t>răspuns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2181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D485-59A1-FE3F-5B7D-BD6237A7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Organe </a:t>
            </a:r>
            <a:r>
              <a:rPr lang="ro-RO" dirty="0" err="1"/>
              <a:t>otolitice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E9775-364C-CC4F-DC20-6AB9DB83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36" y="1825624"/>
            <a:ext cx="5005952" cy="47766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dirty="0"/>
              <a:t>D</a:t>
            </a:r>
            <a:r>
              <a:rPr lang="en-US" dirty="0" err="1"/>
              <a:t>ouă</a:t>
            </a:r>
            <a:r>
              <a:rPr lang="en-US" dirty="0"/>
              <a:t> </a:t>
            </a:r>
            <a:r>
              <a:rPr lang="en-US" dirty="0" err="1"/>
              <a:t>organe</a:t>
            </a:r>
            <a:r>
              <a:rPr lang="en-US" dirty="0"/>
              <a:t> </a:t>
            </a:r>
            <a:r>
              <a:rPr lang="en-US" dirty="0" err="1"/>
              <a:t>otolitice</a:t>
            </a:r>
            <a:r>
              <a:rPr lang="en-US" dirty="0"/>
              <a:t>: </a:t>
            </a:r>
            <a:r>
              <a:rPr lang="en-US" b="1" dirty="0" err="1">
                <a:solidFill>
                  <a:srgbClr val="FF0000"/>
                </a:solidFill>
              </a:rPr>
              <a:t>ultriculă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saculă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ro-RO" b="1" dirty="0">
              <a:solidFill>
                <a:srgbClr val="FF0000"/>
              </a:solidFill>
            </a:endParaRPr>
          </a:p>
          <a:p>
            <a:r>
              <a:rPr lang="ro-RO" dirty="0"/>
              <a:t>F</a:t>
            </a:r>
            <a:r>
              <a:rPr lang="en-US" dirty="0" err="1"/>
              <a:t>iecare</a:t>
            </a:r>
            <a:r>
              <a:rPr lang="en-US" dirty="0"/>
              <a:t> </a:t>
            </a:r>
            <a:r>
              <a:rPr lang="en-US" dirty="0" err="1"/>
              <a:t>conține</a:t>
            </a:r>
            <a:r>
              <a:rPr lang="en-US" dirty="0"/>
              <a:t> un </a:t>
            </a:r>
            <a:r>
              <a:rPr lang="en-US" dirty="0" err="1"/>
              <a:t>epiteliu</a:t>
            </a:r>
            <a:r>
              <a:rPr lang="en-US" dirty="0"/>
              <a:t> </a:t>
            </a:r>
            <a:r>
              <a:rPr lang="en-US" dirty="0" err="1"/>
              <a:t>senzorial</a:t>
            </a:r>
            <a:r>
              <a:rPr lang="en-US" dirty="0"/>
              <a:t>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dirty="0" err="1"/>
              <a:t>maculă</a:t>
            </a:r>
            <a:r>
              <a:rPr lang="en-US" dirty="0"/>
              <a:t>.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Orientate </a:t>
            </a:r>
            <a:r>
              <a:rPr lang="en-US" dirty="0" err="1"/>
              <a:t>orizontal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utriculă</a:t>
            </a:r>
            <a:r>
              <a:rPr lang="en-US" dirty="0"/>
              <a:t>.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Orientate vertical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saculă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ro-RO" b="1" dirty="0"/>
              <a:t>C</a:t>
            </a:r>
            <a:r>
              <a:rPr lang="en-US" b="1" dirty="0" err="1"/>
              <a:t>ilii</a:t>
            </a:r>
            <a:r>
              <a:rPr lang="en-US" b="1" dirty="0"/>
              <a:t> ale </a:t>
            </a:r>
            <a:r>
              <a:rPr lang="en-US" b="1" dirty="0" err="1"/>
              <a:t>celulelor</a:t>
            </a:r>
            <a:r>
              <a:rPr lang="en-US" b="1" dirty="0"/>
              <a:t> ciliate </a:t>
            </a:r>
            <a:r>
              <a:rPr lang="en-US" dirty="0" err="1"/>
              <a:t>încorporate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b="1" dirty="0"/>
              <a:t>membrana </a:t>
            </a:r>
            <a:r>
              <a:rPr lang="en-US" b="1" dirty="0" err="1"/>
              <a:t>otolitică</a:t>
            </a:r>
            <a:r>
              <a:rPr lang="en-US" b="1" dirty="0"/>
              <a:t> </a:t>
            </a:r>
            <a:r>
              <a:rPr lang="en-US" b="1" dirty="0" err="1"/>
              <a:t>gelatinoasă</a:t>
            </a:r>
            <a:r>
              <a:rPr lang="en-US" b="1" dirty="0"/>
              <a:t>.</a:t>
            </a:r>
            <a:endParaRPr lang="ro-RO" b="1" dirty="0"/>
          </a:p>
          <a:p>
            <a:r>
              <a:rPr lang="en-US" dirty="0" err="1"/>
              <a:t>Încorporate</a:t>
            </a:r>
            <a:r>
              <a:rPr lang="en-US" dirty="0"/>
              <a:t> la </a:t>
            </a:r>
            <a:r>
              <a:rPr lang="en-US" dirty="0" err="1"/>
              <a:t>suprafață</a:t>
            </a:r>
            <a:r>
              <a:rPr lang="en-US" dirty="0"/>
              <a:t> sunt </a:t>
            </a:r>
            <a:r>
              <a:rPr lang="en-US" dirty="0" err="1"/>
              <a:t>cristale</a:t>
            </a:r>
            <a:r>
              <a:rPr lang="en-US" dirty="0"/>
              <a:t> de </a:t>
            </a:r>
            <a:r>
              <a:rPr lang="en-US" dirty="0" err="1"/>
              <a:t>carbonat</a:t>
            </a:r>
            <a:r>
              <a:rPr lang="en-US" dirty="0"/>
              <a:t> de </a:t>
            </a:r>
            <a:r>
              <a:rPr lang="en-US" dirty="0" err="1"/>
              <a:t>calciu</a:t>
            </a:r>
            <a:r>
              <a:rPr lang="en-US" dirty="0"/>
              <a:t> </a:t>
            </a:r>
            <a:r>
              <a:rPr lang="en-US" dirty="0" err="1"/>
              <a:t>numite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otoliți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AA9FB-47C7-A1AD-3F72-1859E1BC7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353" y="0"/>
            <a:ext cx="6271647" cy="67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4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AFA2-BA7A-EE24-C9BF-259D10A7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Organe </a:t>
            </a:r>
            <a:r>
              <a:rPr lang="ro-RO" dirty="0" err="1"/>
              <a:t>otolitice</a:t>
            </a:r>
            <a:r>
              <a:rPr lang="ro-RO" dirty="0"/>
              <a:t>: funcțiile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C122-AE7A-D4A3-9B3B-31C03C0A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0" y="1870162"/>
            <a:ext cx="10709330" cy="4732116"/>
          </a:xfrm>
        </p:spPr>
        <p:txBody>
          <a:bodyPr>
            <a:normAutofit/>
          </a:bodyPr>
          <a:lstStyle/>
          <a:p>
            <a:r>
              <a:rPr lang="ro-RO" dirty="0"/>
              <a:t>S</a:t>
            </a:r>
            <a:r>
              <a:rPr lang="en-US" dirty="0" err="1"/>
              <a:t>pecializate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răspundă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gravitație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și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accelerație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liniară</a:t>
            </a:r>
            <a:endParaRPr lang="ro-RO" b="1" dirty="0">
              <a:solidFill>
                <a:srgbClr val="FF0000"/>
              </a:solidFill>
            </a:endParaRPr>
          </a:p>
          <a:p>
            <a:r>
              <a:rPr lang="en-US" dirty="0" err="1"/>
              <a:t>Otoliții</a:t>
            </a:r>
            <a:r>
              <a:rPr lang="en-US" dirty="0"/>
              <a:t> au o </a:t>
            </a:r>
            <a:r>
              <a:rPr lang="en-US" dirty="0" err="1"/>
              <a:t>densitate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endolimfa</a:t>
            </a:r>
            <a:endParaRPr lang="ro-RO" dirty="0"/>
          </a:p>
          <a:p>
            <a:r>
              <a:rPr lang="ro-RO" dirty="0"/>
              <a:t>Are loc o s</a:t>
            </a:r>
            <a:r>
              <a:rPr lang="en-US" dirty="0" err="1"/>
              <a:t>chimbare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unghiul</a:t>
            </a:r>
            <a:r>
              <a:rPr lang="en-US" dirty="0"/>
              <a:t> </a:t>
            </a:r>
            <a:r>
              <a:rPr lang="en-US" dirty="0" err="1"/>
              <a:t>capului</a:t>
            </a:r>
            <a:r>
              <a:rPr lang="en-US" dirty="0"/>
              <a:t> </a:t>
            </a:r>
            <a:r>
              <a:rPr lang="ro-RO" dirty="0"/>
              <a:t>s</a:t>
            </a:r>
            <a:r>
              <a:rPr lang="en-US" dirty="0"/>
              <a:t>e </a:t>
            </a:r>
            <a:r>
              <a:rPr lang="en-US" dirty="0" err="1"/>
              <a:t>modifică</a:t>
            </a:r>
            <a:r>
              <a:rPr lang="ro-RO" dirty="0"/>
              <a:t> </a:t>
            </a:r>
          </a:p>
          <a:p>
            <a:r>
              <a:rPr lang="ro-RO" dirty="0"/>
              <a:t>D</a:t>
            </a:r>
            <a:r>
              <a:rPr lang="en-US" dirty="0" err="1"/>
              <a:t>etermină</a:t>
            </a:r>
            <a:r>
              <a:rPr lang="en-US" dirty="0"/>
              <a:t> </a:t>
            </a:r>
            <a:r>
              <a:rPr lang="en-US" dirty="0" err="1"/>
              <a:t>deplasarea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otolitice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direcție</a:t>
            </a:r>
            <a:endParaRPr lang="ro-RO" dirty="0"/>
          </a:p>
          <a:p>
            <a:r>
              <a:rPr lang="en-US" dirty="0" err="1"/>
              <a:t>Cilii</a:t>
            </a:r>
            <a:r>
              <a:rPr lang="en-US" dirty="0"/>
              <a:t> </a:t>
            </a:r>
            <a:r>
              <a:rPr lang="en-US" dirty="0" err="1"/>
              <a:t>anumitor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/>
              <a:t> ciliate sunt </a:t>
            </a:r>
            <a:r>
              <a:rPr lang="en-US" dirty="0" err="1"/>
              <a:t>deviați</a:t>
            </a:r>
            <a:r>
              <a:rPr lang="ro-RO" dirty="0"/>
              <a:t>                    e</a:t>
            </a:r>
            <a:r>
              <a:rPr lang="en-US" dirty="0" err="1"/>
              <a:t>xcită</a:t>
            </a:r>
            <a:r>
              <a:rPr lang="en-US" dirty="0"/>
              <a:t>/</a:t>
            </a:r>
            <a:r>
              <a:rPr lang="en-US" dirty="0" err="1"/>
              <a:t>suprimă</a:t>
            </a:r>
            <a:r>
              <a:rPr lang="en-US" dirty="0"/>
              <a:t> </a:t>
            </a:r>
            <a:r>
              <a:rPr lang="en-US" dirty="0" err="1"/>
              <a:t>eliberarea</a:t>
            </a:r>
            <a:r>
              <a:rPr lang="en-US" dirty="0"/>
              <a:t> de </a:t>
            </a:r>
            <a:r>
              <a:rPr lang="ro-RO" dirty="0" err="1"/>
              <a:t>neurotransmițători</a:t>
            </a:r>
            <a:r>
              <a:rPr lang="ro-RO" dirty="0"/>
              <a:t> </a:t>
            </a:r>
            <a:r>
              <a:rPr lang="en-US" dirty="0"/>
              <a:t>din </a:t>
            </a:r>
            <a:r>
              <a:rPr lang="en-US" dirty="0" err="1"/>
              <a:t>celulele</a:t>
            </a:r>
            <a:r>
              <a:rPr lang="en-US" dirty="0"/>
              <a:t> ciliate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orientarea</a:t>
            </a:r>
            <a:r>
              <a:rPr lang="en-US" dirty="0"/>
              <a:t> </a:t>
            </a:r>
            <a:r>
              <a:rPr lang="en-US" dirty="0" err="1"/>
              <a:t>cililor</a:t>
            </a:r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A5D058E-4477-3637-D085-03DF85E84792}"/>
              </a:ext>
            </a:extLst>
          </p:cNvPr>
          <p:cNvSpPr/>
          <p:nvPr/>
        </p:nvSpPr>
        <p:spPr>
          <a:xfrm>
            <a:off x="6649096" y="3941753"/>
            <a:ext cx="976393" cy="2944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09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72BB-385E-CB73-FCAC-591AACC6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637" y="262105"/>
            <a:ext cx="5996553" cy="1325563"/>
          </a:xfrm>
        </p:spPr>
        <p:txBody>
          <a:bodyPr/>
          <a:lstStyle/>
          <a:p>
            <a:r>
              <a:rPr lang="en-US" b="1" dirty="0"/>
              <a:t>Organe </a:t>
            </a:r>
            <a:r>
              <a:rPr lang="en-US" b="1" dirty="0" err="1"/>
              <a:t>otolitice</a:t>
            </a:r>
            <a:r>
              <a:rPr lang="en-US" b="1" dirty="0"/>
              <a:t>: </a:t>
            </a:r>
            <a:r>
              <a:rPr lang="en-US" b="1" dirty="0" err="1"/>
              <a:t>funcțiile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9B24-FC6C-7865-7107-D82F88595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737" y="2395790"/>
            <a:ext cx="4270913" cy="2715378"/>
          </a:xfrm>
        </p:spPr>
        <p:txBody>
          <a:bodyPr>
            <a:normAutofit/>
          </a:bodyPr>
          <a:lstStyle/>
          <a:p>
            <a:r>
              <a:rPr lang="ro-RO" dirty="0" err="1"/>
              <a:t>Kinocilii</a:t>
            </a:r>
            <a:r>
              <a:rPr lang="ro-RO" dirty="0"/>
              <a:t> a fiecărei celule ciliate sunt orientate în diferite direcții în relație cu </a:t>
            </a:r>
            <a:r>
              <a:rPr lang="ro-RO" b="1" u="sng" dirty="0" err="1">
                <a:solidFill>
                  <a:srgbClr val="FF0000"/>
                </a:solidFill>
              </a:rPr>
              <a:t>striola</a:t>
            </a:r>
            <a:endParaRPr lang="ro-RO" b="1" u="sng" dirty="0">
              <a:solidFill>
                <a:srgbClr val="FF0000"/>
              </a:solidFill>
            </a:endParaRPr>
          </a:p>
          <a:p>
            <a:r>
              <a:rPr lang="ro-RO" dirty="0" err="1"/>
              <a:t>Ultricula</a:t>
            </a:r>
            <a:r>
              <a:rPr lang="ro-RO" dirty="0"/>
              <a:t> – </a:t>
            </a:r>
            <a:r>
              <a:rPr lang="ro-RO" b="1" dirty="0">
                <a:solidFill>
                  <a:srgbClr val="FF0000"/>
                </a:solidFill>
              </a:rPr>
              <a:t>spre </a:t>
            </a:r>
            <a:r>
              <a:rPr lang="ro-RO" b="1" dirty="0" err="1">
                <a:solidFill>
                  <a:srgbClr val="FF0000"/>
                </a:solidFill>
              </a:rPr>
              <a:t>striola</a:t>
            </a:r>
            <a:endParaRPr lang="ro-RO" b="1" dirty="0">
              <a:solidFill>
                <a:srgbClr val="FF0000"/>
              </a:solidFill>
            </a:endParaRPr>
          </a:p>
          <a:p>
            <a:r>
              <a:rPr lang="ro-RO" dirty="0" err="1"/>
              <a:t>Saccula</a:t>
            </a:r>
            <a:r>
              <a:rPr lang="ro-RO" dirty="0"/>
              <a:t> – </a:t>
            </a:r>
            <a:r>
              <a:rPr lang="ro-RO" b="1" dirty="0">
                <a:solidFill>
                  <a:srgbClr val="FF0000"/>
                </a:solidFill>
              </a:rPr>
              <a:t>de la </a:t>
            </a:r>
            <a:r>
              <a:rPr lang="ro-RO" b="1" dirty="0" err="1">
                <a:solidFill>
                  <a:srgbClr val="FF0000"/>
                </a:solidFill>
              </a:rPr>
              <a:t>striola</a:t>
            </a:r>
            <a:r>
              <a:rPr lang="ro-RO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22F0D2-2B20-9DA7-1D81-4E1DF8D02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5" y="1949864"/>
            <a:ext cx="6265190" cy="36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52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1E72-6B03-1E9A-C9D9-7F374938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9077" cy="1325563"/>
          </a:xfrm>
        </p:spPr>
        <p:txBody>
          <a:bodyPr/>
          <a:lstStyle/>
          <a:p>
            <a:pPr algn="ctr"/>
            <a:r>
              <a:rPr lang="en-US" dirty="0"/>
              <a:t>Organe </a:t>
            </a:r>
            <a:r>
              <a:rPr lang="en-US" dirty="0" err="1"/>
              <a:t>otolitice</a:t>
            </a:r>
            <a:r>
              <a:rPr lang="en-US" dirty="0"/>
              <a:t>: </a:t>
            </a:r>
            <a:r>
              <a:rPr lang="en-US" dirty="0" err="1"/>
              <a:t>funcțiile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4D806-9FC0-8421-82AE-7865E13C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5793" cy="4351338"/>
          </a:xfrm>
        </p:spPr>
        <p:txBody>
          <a:bodyPr/>
          <a:lstStyle/>
          <a:p>
            <a:r>
              <a:rPr lang="ro-RO" dirty="0"/>
              <a:t>A</a:t>
            </a:r>
            <a:r>
              <a:rPr lang="en-US" dirty="0" err="1"/>
              <a:t>ceeași</a:t>
            </a:r>
            <a:r>
              <a:rPr lang="en-US" dirty="0"/>
              <a:t> </a:t>
            </a:r>
            <a:r>
              <a:rPr lang="en-US" dirty="0" err="1"/>
              <a:t>transducție</a:t>
            </a:r>
            <a:r>
              <a:rPr lang="en-US" dirty="0"/>
              <a:t> </a:t>
            </a:r>
            <a:r>
              <a:rPr lang="en-US" dirty="0" err="1"/>
              <a:t>senzorială</a:t>
            </a:r>
            <a:r>
              <a:rPr lang="en-US" dirty="0"/>
              <a:t> ca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</a:t>
            </a:r>
            <a:r>
              <a:rPr lang="en-US" dirty="0" err="1"/>
              <a:t>semicirculare</a:t>
            </a:r>
            <a:r>
              <a:rPr lang="ro-RO" dirty="0"/>
              <a:t> </a:t>
            </a:r>
          </a:p>
          <a:p>
            <a:r>
              <a:rPr lang="en-US" dirty="0" err="1"/>
              <a:t>Îndoirea</a:t>
            </a:r>
            <a:r>
              <a:rPr lang="en-US" dirty="0"/>
              <a:t> </a:t>
            </a:r>
            <a:r>
              <a:rPr lang="en-US" dirty="0" err="1"/>
              <a:t>ciliilor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ro-RO" dirty="0"/>
              <a:t>k</a:t>
            </a:r>
            <a:r>
              <a:rPr lang="en-US" dirty="0" err="1"/>
              <a:t>inoci</a:t>
            </a:r>
            <a:r>
              <a:rPr lang="ro-RO" dirty="0" err="1"/>
              <a:t>liu</a:t>
            </a:r>
            <a:r>
              <a:rPr lang="ro-RO" dirty="0"/>
              <a:t> </a:t>
            </a:r>
            <a:r>
              <a:rPr lang="en-US" dirty="0" err="1"/>
              <a:t>depolarizează</a:t>
            </a:r>
            <a:r>
              <a:rPr lang="en-US" dirty="0"/>
              <a:t> </a:t>
            </a:r>
            <a:r>
              <a:rPr lang="en-US" dirty="0" err="1"/>
              <a:t>celula</a:t>
            </a:r>
            <a:r>
              <a:rPr lang="en-US" dirty="0"/>
              <a:t> </a:t>
            </a:r>
            <a:r>
              <a:rPr lang="en-US" dirty="0" err="1"/>
              <a:t>ciliată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D6EFB7-BA46-C44C-6103-E7BCF6A05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75" y="1027906"/>
            <a:ext cx="4715844" cy="45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22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345C-7BBA-834A-E622-329C3FA3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/>
              <a:t>Reflexele vestibulare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51A2-556B-CEA0-5408-F0380E44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369"/>
            <a:ext cx="10515600" cy="4983594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Reflexe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vestibulospinale</a:t>
            </a:r>
            <a:r>
              <a:rPr lang="ro-RO" b="1" dirty="0">
                <a:solidFill>
                  <a:srgbClr val="FF0000"/>
                </a:solidFill>
              </a:rPr>
              <a:t> (RVS)</a:t>
            </a:r>
          </a:p>
          <a:p>
            <a:r>
              <a:rPr lang="en-US" dirty="0" err="1"/>
              <a:t>detectează</a:t>
            </a:r>
            <a:r>
              <a:rPr lang="en-US" dirty="0"/>
              <a:t> </a:t>
            </a:r>
            <a:r>
              <a:rPr lang="en-US" dirty="0" err="1"/>
              <a:t>cedarea</a:t>
            </a:r>
            <a:r>
              <a:rPr lang="en-US" dirty="0"/>
              <a:t>/</a:t>
            </a:r>
            <a:r>
              <a:rPr lang="en-US" dirty="0" err="1"/>
              <a:t>înclinarea</a:t>
            </a:r>
            <a:endParaRPr lang="ro-RO" dirty="0"/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en-US" dirty="0" err="1"/>
              <a:t>contractă</a:t>
            </a:r>
            <a:r>
              <a:rPr lang="en-US" dirty="0"/>
              <a:t> </a:t>
            </a:r>
            <a:r>
              <a:rPr lang="en-US" dirty="0" err="1"/>
              <a:t>mușchii</a:t>
            </a:r>
            <a:r>
              <a:rPr lang="en-US" dirty="0"/>
              <a:t> </a:t>
            </a:r>
            <a:r>
              <a:rPr lang="en-US" dirty="0" err="1"/>
              <a:t>membrelor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susținere</a:t>
            </a:r>
            <a:r>
              <a:rPr lang="en-US" dirty="0"/>
              <a:t> postural</a:t>
            </a:r>
            <a:endParaRPr lang="ro-RO" dirty="0"/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Reflexe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vestibulocolice</a:t>
            </a:r>
            <a:r>
              <a:rPr lang="ro-RO" b="1" dirty="0">
                <a:solidFill>
                  <a:srgbClr val="FF0000"/>
                </a:solidFill>
              </a:rPr>
              <a:t> (RVC)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acționează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musculaturii</a:t>
            </a:r>
            <a:r>
              <a:rPr lang="en-US" dirty="0"/>
              <a:t> </a:t>
            </a:r>
            <a:r>
              <a:rPr lang="en-US" dirty="0" err="1"/>
              <a:t>gâtului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stabiliza</a:t>
            </a:r>
            <a:r>
              <a:rPr lang="en-US" dirty="0"/>
              <a:t> capul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corpul</a:t>
            </a:r>
            <a:r>
              <a:rPr lang="en-US" dirty="0"/>
              <a:t> se </a:t>
            </a:r>
            <a:r>
              <a:rPr lang="en-US" dirty="0" err="1"/>
              <a:t>mișcă</a:t>
            </a:r>
            <a:endParaRPr lang="ro-RO" dirty="0"/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Reflexe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vestibulo-oculare</a:t>
            </a:r>
            <a:r>
              <a:rPr lang="ro-RO" b="1" dirty="0">
                <a:solidFill>
                  <a:srgbClr val="FF0000"/>
                </a:solidFill>
              </a:rPr>
              <a:t> (RVO)</a:t>
            </a:r>
          </a:p>
          <a:p>
            <a:r>
              <a:rPr lang="en-US" dirty="0" err="1"/>
              <a:t>stabilizează</a:t>
            </a:r>
            <a:r>
              <a:rPr lang="en-US" dirty="0"/>
              <a:t> </a:t>
            </a:r>
            <a:r>
              <a:rPr lang="en-US" dirty="0" err="1"/>
              <a:t>imaginea</a:t>
            </a:r>
            <a:r>
              <a:rPr lang="en-US" dirty="0"/>
              <a:t> </a:t>
            </a:r>
            <a:r>
              <a:rPr lang="en-US" dirty="0" err="1"/>
              <a:t>vizuală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mișcării</a:t>
            </a:r>
            <a:r>
              <a:rPr lang="en-US" dirty="0"/>
              <a:t> </a:t>
            </a:r>
            <a:r>
              <a:rPr lang="en-US" dirty="0" err="1"/>
              <a:t>capului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simultană</a:t>
            </a:r>
            <a:r>
              <a:rPr lang="en-US" dirty="0"/>
              <a:t> a </a:t>
            </a:r>
            <a:r>
              <a:rPr lang="en-US" dirty="0" err="1"/>
              <a:t>ochilor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opusă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cu o </a:t>
            </a:r>
            <a:r>
              <a:rPr lang="en-US" dirty="0" err="1"/>
              <a:t>magnitudine</a:t>
            </a:r>
            <a:r>
              <a:rPr lang="en-US" dirty="0"/>
              <a:t> </a:t>
            </a:r>
            <a:r>
              <a:rPr lang="en-US" dirty="0" err="1"/>
              <a:t>egală</a:t>
            </a:r>
            <a:r>
              <a:rPr lang="en-US" dirty="0"/>
              <a:t> cu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capului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83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E2D5-4951-322B-B8B5-94510AAD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5683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Reflexul vestibulospinal (RVS)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800FA-62ED-EA9E-01B0-1D27622DA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787345"/>
            <a:ext cx="11649075" cy="5424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/>
              <a:t>este</a:t>
            </a:r>
            <a:r>
              <a:rPr lang="en-US" sz="1600" dirty="0"/>
              <a:t> un reflex care </a:t>
            </a:r>
            <a:r>
              <a:rPr lang="en-US" sz="1600" dirty="0" err="1"/>
              <a:t>utilizează</a:t>
            </a:r>
            <a:r>
              <a:rPr lang="en-US" sz="1600" dirty="0"/>
              <a:t> </a:t>
            </a:r>
            <a:r>
              <a:rPr lang="en-US" sz="1600" dirty="0" err="1"/>
              <a:t>sistemul</a:t>
            </a:r>
            <a:r>
              <a:rPr lang="en-US" sz="1600" dirty="0"/>
              <a:t> vestibular din </a:t>
            </a:r>
            <a:r>
              <a:rPr lang="en-US" sz="1600" dirty="0" err="1"/>
              <a:t>urechea</a:t>
            </a:r>
            <a:r>
              <a:rPr lang="en-US" sz="1600" dirty="0"/>
              <a:t> </a:t>
            </a:r>
            <a:r>
              <a:rPr lang="en-US" sz="1600" dirty="0" err="1"/>
              <a:t>internă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controla</a:t>
            </a:r>
            <a:r>
              <a:rPr lang="en-US" sz="1600" dirty="0"/>
              <a:t> </a:t>
            </a:r>
            <a:r>
              <a:rPr lang="en-US" sz="1600" dirty="0" err="1"/>
              <a:t>mușchii</a:t>
            </a:r>
            <a:r>
              <a:rPr lang="en-US" sz="1600" dirty="0"/>
              <a:t> </a:t>
            </a:r>
            <a:r>
              <a:rPr lang="en-US" sz="1600" dirty="0" err="1"/>
              <a:t>scheletici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scopul</a:t>
            </a:r>
            <a:r>
              <a:rPr lang="en-US" sz="1600" dirty="0"/>
              <a:t> </a:t>
            </a:r>
            <a:r>
              <a:rPr lang="en-US" sz="1600" dirty="0" err="1"/>
              <a:t>menținerii</a:t>
            </a:r>
            <a:r>
              <a:rPr lang="en-US" sz="1600" dirty="0"/>
              <a:t> </a:t>
            </a:r>
            <a:r>
              <a:rPr lang="en-US" sz="1600" dirty="0" err="1"/>
              <a:t>echilibrului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posturii</a:t>
            </a:r>
            <a:r>
              <a:rPr lang="en-US" sz="1600" dirty="0"/>
              <a:t>. </a:t>
            </a:r>
            <a:endParaRPr lang="ro-RO" sz="1600" dirty="0"/>
          </a:p>
          <a:p>
            <a:r>
              <a:rPr lang="en-US" sz="1600" dirty="0" err="1"/>
              <a:t>Când</a:t>
            </a:r>
            <a:r>
              <a:rPr lang="en-US" sz="1600" dirty="0"/>
              <a:t> capul se </a:t>
            </a:r>
            <a:r>
              <a:rPr lang="en-US" sz="1600" dirty="0" err="1"/>
              <a:t>mișcă</a:t>
            </a:r>
            <a:r>
              <a:rPr lang="en-US" sz="1600" dirty="0"/>
              <a:t>, RVS </a:t>
            </a:r>
            <a:r>
              <a:rPr lang="en-US" sz="1600" dirty="0" err="1"/>
              <a:t>trimite</a:t>
            </a:r>
            <a:r>
              <a:rPr lang="en-US" sz="1600" dirty="0"/>
              <a:t> </a:t>
            </a:r>
            <a:r>
              <a:rPr lang="en-US" sz="1600" dirty="0" err="1"/>
              <a:t>semnale</a:t>
            </a:r>
            <a:r>
              <a:rPr lang="en-US" sz="1600" dirty="0"/>
              <a:t> </a:t>
            </a:r>
            <a:r>
              <a:rPr lang="en-US" sz="1600" dirty="0" err="1"/>
              <a:t>către</a:t>
            </a:r>
            <a:r>
              <a:rPr lang="en-US" sz="1600" dirty="0"/>
              <a:t> </a:t>
            </a:r>
            <a:r>
              <a:rPr lang="en-US" sz="1600" dirty="0" err="1"/>
              <a:t>mușchii</a:t>
            </a:r>
            <a:r>
              <a:rPr lang="en-US" sz="1600" dirty="0"/>
              <a:t> </a:t>
            </a:r>
            <a:r>
              <a:rPr lang="en-US" sz="1600" dirty="0" err="1"/>
              <a:t>corpului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face </a:t>
            </a:r>
            <a:r>
              <a:rPr lang="en-US" sz="1600" dirty="0" err="1"/>
              <a:t>ajustări</a:t>
            </a:r>
            <a:r>
              <a:rPr lang="en-US" sz="1600" dirty="0"/>
              <a:t> automate, cum </a:t>
            </a:r>
            <a:r>
              <a:rPr lang="en-US" sz="1600" dirty="0" err="1"/>
              <a:t>ar</a:t>
            </a:r>
            <a:r>
              <a:rPr lang="en-US" sz="1600" dirty="0"/>
              <a:t> fi </a:t>
            </a:r>
            <a:r>
              <a:rPr lang="en-US" sz="1600" dirty="0" err="1"/>
              <a:t>contractarea</a:t>
            </a:r>
            <a:r>
              <a:rPr lang="en-US" sz="1600" dirty="0"/>
              <a:t> </a:t>
            </a:r>
            <a:r>
              <a:rPr lang="en-US" sz="1600" dirty="0" err="1"/>
              <a:t>membrelor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a </a:t>
            </a:r>
            <a:r>
              <a:rPr lang="en-US" sz="1600" dirty="0" err="1"/>
              <a:t>trunchiului</a:t>
            </a:r>
            <a:r>
              <a:rPr lang="en-US" sz="1600" dirty="0"/>
              <a:t>,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rămâne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poziție</a:t>
            </a:r>
            <a:r>
              <a:rPr lang="en-US" sz="1600" dirty="0"/>
              <a:t> </a:t>
            </a:r>
            <a:r>
              <a:rPr lang="en-US" sz="1600" dirty="0" err="1"/>
              <a:t>verticală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stabilă</a:t>
            </a:r>
            <a:r>
              <a:rPr lang="en-US" sz="1600" dirty="0"/>
              <a:t>. </a:t>
            </a:r>
            <a:r>
              <a:rPr lang="en-US" sz="1600" dirty="0" err="1"/>
              <a:t>Acest</a:t>
            </a:r>
            <a:r>
              <a:rPr lang="en-US" sz="1600" dirty="0"/>
              <a:t> reflex </a:t>
            </a:r>
            <a:r>
              <a:rPr lang="en-US" sz="1600" dirty="0" err="1"/>
              <a:t>funcționează</a:t>
            </a:r>
            <a:r>
              <a:rPr lang="en-US" sz="1600" dirty="0"/>
              <a:t> </a:t>
            </a:r>
            <a:r>
              <a:rPr lang="en-US" sz="1600" dirty="0" err="1"/>
              <a:t>împreună</a:t>
            </a:r>
            <a:r>
              <a:rPr lang="en-US" sz="1600" dirty="0"/>
              <a:t> cu </a:t>
            </a:r>
            <a:r>
              <a:rPr lang="en-US" sz="1600" dirty="0" err="1"/>
              <a:t>sistemele</a:t>
            </a:r>
            <a:r>
              <a:rPr lang="en-US" sz="1600" dirty="0"/>
              <a:t> </a:t>
            </a:r>
            <a:r>
              <a:rPr lang="en-US" sz="1600" dirty="0" err="1"/>
              <a:t>vizual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somatosenzorial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controla</a:t>
            </a:r>
            <a:r>
              <a:rPr lang="en-US" sz="1600" dirty="0"/>
              <a:t> </a:t>
            </a:r>
            <a:r>
              <a:rPr lang="en-US" sz="1600" dirty="0" err="1"/>
              <a:t>orientarea</a:t>
            </a:r>
            <a:r>
              <a:rPr lang="en-US" sz="1600" dirty="0"/>
              <a:t> </a:t>
            </a:r>
            <a:r>
              <a:rPr lang="en-US" sz="1600" dirty="0" err="1"/>
              <a:t>posturală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a </a:t>
            </a:r>
            <a:r>
              <a:rPr lang="en-US" sz="1600" dirty="0" err="1"/>
              <a:t>preveni</a:t>
            </a:r>
            <a:r>
              <a:rPr lang="en-US" sz="1600" dirty="0"/>
              <a:t> </a:t>
            </a:r>
            <a:r>
              <a:rPr lang="en-US" sz="1600" dirty="0" err="1"/>
              <a:t>căderile</a:t>
            </a:r>
            <a:r>
              <a:rPr lang="en-US" sz="1600" dirty="0"/>
              <a:t>.</a:t>
            </a:r>
            <a:endParaRPr lang="ro-RO" sz="1600" dirty="0"/>
          </a:p>
          <a:p>
            <a:r>
              <a:rPr lang="en-US" sz="1600" b="1" dirty="0"/>
              <a:t>Cum </a:t>
            </a:r>
            <a:r>
              <a:rPr lang="en-US" sz="1600" b="1" dirty="0" err="1"/>
              <a:t>funcționează</a:t>
            </a:r>
            <a:r>
              <a:rPr lang="ro-RO" sz="1600" b="1" dirty="0"/>
              <a:t>? </a:t>
            </a:r>
            <a:r>
              <a:rPr lang="en-US" sz="1600" b="1" dirty="0">
                <a:solidFill>
                  <a:srgbClr val="FF0000"/>
                </a:solidFill>
              </a:rPr>
              <a:t>In</a:t>
            </a:r>
            <a:r>
              <a:rPr lang="ro-RO" sz="1600" b="1" dirty="0">
                <a:solidFill>
                  <a:srgbClr val="FF0000"/>
                </a:solidFill>
              </a:rPr>
              <a:t>put</a:t>
            </a:r>
            <a:r>
              <a:rPr lang="en-US" sz="1600" b="1" dirty="0">
                <a:solidFill>
                  <a:srgbClr val="FF0000"/>
                </a:solidFill>
              </a:rPr>
              <a:t>: </a:t>
            </a:r>
            <a:r>
              <a:rPr lang="en-US" sz="1600" dirty="0" err="1"/>
              <a:t>Sistemul</a:t>
            </a:r>
            <a:r>
              <a:rPr lang="en-US" sz="1600" dirty="0"/>
              <a:t> vestibular din </a:t>
            </a:r>
            <a:r>
              <a:rPr lang="en-US" sz="1600" dirty="0" err="1"/>
              <a:t>urechea</a:t>
            </a:r>
            <a:r>
              <a:rPr lang="en-US" sz="1600" dirty="0"/>
              <a:t> </a:t>
            </a:r>
            <a:r>
              <a:rPr lang="en-US" sz="1600" dirty="0" err="1"/>
              <a:t>internă</a:t>
            </a:r>
            <a:r>
              <a:rPr lang="en-US" sz="1600" dirty="0"/>
              <a:t> </a:t>
            </a:r>
            <a:r>
              <a:rPr lang="en-US" sz="1600" dirty="0" err="1"/>
              <a:t>detectează</a:t>
            </a:r>
            <a:r>
              <a:rPr lang="en-US" sz="1600" dirty="0"/>
              <a:t> </a:t>
            </a:r>
            <a:r>
              <a:rPr lang="en-US" sz="1600" dirty="0" err="1"/>
              <a:t>modificări</a:t>
            </a:r>
            <a:r>
              <a:rPr lang="en-US" sz="1600" dirty="0"/>
              <a:t> ale </a:t>
            </a:r>
            <a:r>
              <a:rPr lang="en-US" sz="1600" dirty="0" err="1"/>
              <a:t>poziției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mișcării</a:t>
            </a:r>
            <a:r>
              <a:rPr lang="en-US" sz="1600" dirty="0"/>
              <a:t> </a:t>
            </a:r>
            <a:r>
              <a:rPr lang="en-US" sz="1600" dirty="0" err="1"/>
              <a:t>capului</a:t>
            </a:r>
            <a:r>
              <a:rPr lang="en-US" sz="1600" dirty="0"/>
              <a:t> (</a:t>
            </a:r>
            <a:r>
              <a:rPr lang="en-US" sz="1600" dirty="0" err="1"/>
              <a:t>accelerație</a:t>
            </a:r>
            <a:r>
              <a:rPr lang="en-US" sz="1600" dirty="0"/>
              <a:t> </a:t>
            </a:r>
            <a:r>
              <a:rPr lang="en-US" sz="1600" dirty="0" err="1"/>
              <a:t>liniară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unghiulară</a:t>
            </a:r>
            <a:r>
              <a:rPr lang="en-US" sz="1600" dirty="0"/>
              <a:t>).</a:t>
            </a:r>
            <a:endParaRPr lang="ro-RO" sz="1600" dirty="0"/>
          </a:p>
          <a:p>
            <a:r>
              <a:rPr lang="en-US" sz="1600" b="1" dirty="0" err="1"/>
              <a:t>Transmiterea</a:t>
            </a:r>
            <a:r>
              <a:rPr lang="en-US" sz="1600" b="1" dirty="0"/>
              <a:t> </a:t>
            </a:r>
            <a:r>
              <a:rPr lang="en-US" sz="1600" b="1" dirty="0" err="1"/>
              <a:t>semnalului</a:t>
            </a:r>
            <a:r>
              <a:rPr lang="en-US" sz="1600" dirty="0"/>
              <a:t>: </a:t>
            </a:r>
            <a:r>
              <a:rPr lang="en-US" sz="1600" dirty="0" err="1"/>
              <a:t>informații</a:t>
            </a:r>
            <a:r>
              <a:rPr lang="ro-RO" sz="1600" dirty="0"/>
              <a:t>le</a:t>
            </a:r>
            <a:r>
              <a:rPr lang="en-US" sz="1600" dirty="0"/>
              <a:t> s</a:t>
            </a:r>
            <a:r>
              <a:rPr lang="ro-RO" sz="1600" dirty="0"/>
              <a:t>e</a:t>
            </a:r>
            <a:r>
              <a:rPr lang="en-US" sz="1600" dirty="0"/>
              <a:t> </a:t>
            </a:r>
            <a:r>
              <a:rPr lang="en-US" sz="1600" dirty="0" err="1"/>
              <a:t>trimi</a:t>
            </a:r>
            <a:r>
              <a:rPr lang="ro-RO" sz="1600" dirty="0"/>
              <a:t>t</a:t>
            </a:r>
            <a:r>
              <a:rPr lang="en-US" sz="1600" dirty="0"/>
              <a:t> sub </a:t>
            </a:r>
            <a:r>
              <a:rPr lang="en-US" sz="1600" dirty="0" err="1"/>
              <a:t>formă</a:t>
            </a:r>
            <a:r>
              <a:rPr lang="en-US" sz="1600" dirty="0"/>
              <a:t> de </a:t>
            </a:r>
            <a:r>
              <a:rPr lang="en-US" sz="1600" dirty="0" err="1"/>
              <a:t>semnale</a:t>
            </a:r>
            <a:r>
              <a:rPr lang="en-US" sz="1600" dirty="0"/>
              <a:t> </a:t>
            </a:r>
            <a:r>
              <a:rPr lang="en-US" sz="1600" dirty="0" err="1"/>
              <a:t>neuronale</a:t>
            </a:r>
            <a:r>
              <a:rPr lang="en-US" sz="1600" dirty="0"/>
              <a:t> </a:t>
            </a:r>
            <a:r>
              <a:rPr lang="en-US" sz="1600" dirty="0" err="1"/>
              <a:t>către</a:t>
            </a:r>
            <a:r>
              <a:rPr lang="en-US" sz="1600" dirty="0"/>
              <a:t> </a:t>
            </a:r>
            <a:r>
              <a:rPr lang="en-US" sz="1600" dirty="0" err="1"/>
              <a:t>trunchiul</a:t>
            </a:r>
            <a:r>
              <a:rPr lang="en-US" sz="1600" dirty="0"/>
              <a:t> cerebral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apoi</a:t>
            </a:r>
            <a:r>
              <a:rPr lang="en-US" sz="1600" dirty="0"/>
              <a:t> </a:t>
            </a:r>
            <a:r>
              <a:rPr lang="en-US" sz="1600" dirty="0" err="1"/>
              <a:t>către</a:t>
            </a:r>
            <a:r>
              <a:rPr lang="en-US" sz="1600" dirty="0"/>
              <a:t> </a:t>
            </a:r>
            <a:r>
              <a:rPr lang="en-US" sz="1600" dirty="0" err="1"/>
              <a:t>măduva</a:t>
            </a:r>
            <a:r>
              <a:rPr lang="en-US" sz="1600" dirty="0"/>
              <a:t> </a:t>
            </a:r>
            <a:r>
              <a:rPr lang="en-US" sz="1600" dirty="0" err="1"/>
              <a:t>spinării</a:t>
            </a:r>
            <a:r>
              <a:rPr lang="en-US" sz="1600" dirty="0"/>
              <a:t>.</a:t>
            </a:r>
            <a:endParaRPr lang="ro-RO" sz="1600" dirty="0"/>
          </a:p>
          <a:p>
            <a:r>
              <a:rPr lang="en-US" sz="1600" b="1" dirty="0" err="1"/>
              <a:t>Răspunsul</a:t>
            </a:r>
            <a:r>
              <a:rPr lang="en-US" sz="1600" b="1" dirty="0"/>
              <a:t> muscular</a:t>
            </a:r>
            <a:r>
              <a:rPr lang="en-US" sz="1600" dirty="0"/>
              <a:t>: </a:t>
            </a:r>
            <a:r>
              <a:rPr lang="en-US" sz="1600" dirty="0" err="1"/>
              <a:t>Semnalele</a:t>
            </a:r>
            <a:r>
              <a:rPr lang="en-US" sz="1600" dirty="0"/>
              <a:t> </a:t>
            </a:r>
            <a:r>
              <a:rPr lang="en-US" sz="1600" dirty="0" err="1"/>
              <a:t>călătoresc</a:t>
            </a:r>
            <a:r>
              <a:rPr lang="en-US" sz="1600" dirty="0"/>
              <a:t> </a:t>
            </a:r>
            <a:r>
              <a:rPr lang="en-US" sz="1600" dirty="0" err="1"/>
              <a:t>către</a:t>
            </a:r>
            <a:r>
              <a:rPr lang="en-US" sz="1600" dirty="0"/>
              <a:t> </a:t>
            </a:r>
            <a:r>
              <a:rPr lang="en-US" sz="1600" dirty="0" err="1"/>
              <a:t>mușchi</a:t>
            </a:r>
            <a:r>
              <a:rPr lang="en-US" sz="1600" dirty="0"/>
              <a:t> „</a:t>
            </a:r>
            <a:r>
              <a:rPr lang="en-US" sz="1600" dirty="0" err="1"/>
              <a:t>antigravitaționali</a:t>
            </a:r>
            <a:r>
              <a:rPr lang="en-US" sz="1600" dirty="0"/>
              <a:t>” </a:t>
            </a:r>
            <a:r>
              <a:rPr lang="en-US" sz="1600" dirty="0" err="1"/>
              <a:t>specifici</a:t>
            </a:r>
            <a:r>
              <a:rPr lang="en-US" sz="1600" dirty="0"/>
              <a:t> din </a:t>
            </a:r>
            <a:r>
              <a:rPr lang="en-US" sz="1600" dirty="0" err="1"/>
              <a:t>membre</a:t>
            </a:r>
            <a:r>
              <a:rPr lang="en-US" sz="1600" dirty="0"/>
              <a:t>, </a:t>
            </a:r>
            <a:r>
              <a:rPr lang="en-US" sz="1600" dirty="0" err="1"/>
              <a:t>trunchi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gât</a:t>
            </a:r>
            <a:r>
              <a:rPr lang="en-US" sz="1600" dirty="0"/>
              <a:t>, </a:t>
            </a:r>
            <a:r>
              <a:rPr lang="en-US" sz="1600" dirty="0" err="1"/>
              <a:t>determinându-i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se </a:t>
            </a:r>
            <a:r>
              <a:rPr lang="en-US" sz="1600" dirty="0" err="1"/>
              <a:t>contracte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se </a:t>
            </a:r>
            <a:r>
              <a:rPr lang="en-US" sz="1600" dirty="0" err="1"/>
              <a:t>relaxeze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menține</a:t>
            </a:r>
            <a:r>
              <a:rPr lang="en-US" sz="1600" dirty="0"/>
              <a:t> </a:t>
            </a:r>
            <a:r>
              <a:rPr lang="en-US" sz="1600" dirty="0" err="1"/>
              <a:t>echilibrul</a:t>
            </a:r>
            <a:r>
              <a:rPr lang="en-US" sz="1600" dirty="0"/>
              <a:t>.</a:t>
            </a:r>
            <a:endParaRPr lang="ro-RO" sz="1600" dirty="0"/>
          </a:p>
          <a:p>
            <a:r>
              <a:rPr lang="en-US" sz="1600" b="1" dirty="0" err="1"/>
              <a:t>Exemplu</a:t>
            </a:r>
            <a:r>
              <a:rPr lang="en-US" sz="1600" b="1" dirty="0"/>
              <a:t>: </a:t>
            </a:r>
            <a:r>
              <a:rPr lang="en-US" sz="1600" dirty="0" err="1"/>
              <a:t>Dacă</a:t>
            </a:r>
            <a:r>
              <a:rPr lang="en-US" sz="1600" dirty="0"/>
              <a:t> </a:t>
            </a:r>
            <a:r>
              <a:rPr lang="en-US" sz="1600" dirty="0" err="1"/>
              <a:t>mergeți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corpul</a:t>
            </a:r>
            <a:r>
              <a:rPr lang="en-US" sz="1600" dirty="0"/>
              <a:t> </a:t>
            </a:r>
            <a:r>
              <a:rPr lang="en-US" sz="1600" dirty="0" err="1"/>
              <a:t>dumneavoastră</a:t>
            </a:r>
            <a:r>
              <a:rPr lang="en-US" sz="1600" dirty="0"/>
              <a:t> se </a:t>
            </a:r>
            <a:r>
              <a:rPr lang="en-US" sz="1600" dirty="0" err="1"/>
              <a:t>înclină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mod </a:t>
            </a:r>
            <a:r>
              <a:rPr lang="en-US" sz="1600" dirty="0" err="1"/>
              <a:t>neașteptat</a:t>
            </a:r>
            <a:r>
              <a:rPr lang="en-US" sz="1600" dirty="0"/>
              <a:t> </a:t>
            </a:r>
            <a:r>
              <a:rPr lang="en-US" sz="1600" dirty="0" err="1"/>
              <a:t>într</a:t>
            </a:r>
            <a:r>
              <a:rPr lang="en-US" sz="1600" dirty="0"/>
              <a:t>-o </a:t>
            </a:r>
            <a:r>
              <a:rPr lang="en-US" sz="1600" dirty="0" err="1"/>
              <a:t>parte</a:t>
            </a:r>
            <a:r>
              <a:rPr lang="en-US" sz="1600" dirty="0"/>
              <a:t>, RVS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determina</a:t>
            </a:r>
            <a:r>
              <a:rPr lang="en-US" sz="1600" dirty="0"/>
              <a:t> automat </a:t>
            </a:r>
            <a:r>
              <a:rPr lang="en-US" sz="1600" dirty="0" err="1"/>
              <a:t>contractarea</a:t>
            </a:r>
            <a:r>
              <a:rPr lang="en-US" sz="1600" dirty="0"/>
              <a:t> </a:t>
            </a:r>
            <a:r>
              <a:rPr lang="en-US" sz="1600" dirty="0" err="1"/>
              <a:t>mușchilor</a:t>
            </a:r>
            <a:r>
              <a:rPr lang="en-US" sz="1600" dirty="0"/>
              <a:t> </a:t>
            </a:r>
            <a:r>
              <a:rPr lang="en-US" sz="1600" dirty="0" err="1"/>
              <a:t>picioarelor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contracara</a:t>
            </a:r>
            <a:r>
              <a:rPr lang="en-US" sz="1600" dirty="0"/>
              <a:t> </a:t>
            </a:r>
            <a:r>
              <a:rPr lang="en-US" sz="1600" dirty="0" err="1"/>
              <a:t>mișcarea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a </a:t>
            </a:r>
            <a:r>
              <a:rPr lang="en-US" sz="1600" dirty="0" err="1"/>
              <a:t>vă</a:t>
            </a:r>
            <a:r>
              <a:rPr lang="en-US" sz="1600" dirty="0"/>
              <a:t> </a:t>
            </a:r>
            <a:r>
              <a:rPr lang="en-US" sz="1600" dirty="0" err="1"/>
              <a:t>împiedica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cădeți</a:t>
            </a:r>
            <a:r>
              <a:rPr lang="en-US" sz="1600" dirty="0"/>
              <a:t>.</a:t>
            </a:r>
            <a:endParaRPr lang="ro-RO" sz="1600" dirty="0"/>
          </a:p>
          <a:p>
            <a:pPr marL="0" indent="0" algn="ctr">
              <a:buNone/>
            </a:pPr>
            <a:r>
              <a:rPr lang="en-US" sz="1600" b="1" dirty="0" err="1"/>
              <a:t>Funcții</a:t>
            </a:r>
            <a:r>
              <a:rPr lang="en-US" sz="1600" b="1" dirty="0"/>
              <a:t> </a:t>
            </a:r>
            <a:r>
              <a:rPr lang="en-US" sz="1600" b="1" dirty="0" err="1"/>
              <a:t>cheie</a:t>
            </a:r>
            <a:r>
              <a:rPr lang="ro-RO" sz="1600" b="1" dirty="0"/>
              <a:t>:</a:t>
            </a:r>
          </a:p>
          <a:p>
            <a:r>
              <a:rPr lang="en-US" sz="1600" b="1" dirty="0" err="1"/>
              <a:t>Echilibru</a:t>
            </a:r>
            <a:r>
              <a:rPr lang="en-US" sz="1600" b="1" dirty="0"/>
              <a:t> </a:t>
            </a:r>
            <a:r>
              <a:rPr lang="en-US" sz="1600" b="1" dirty="0" err="1"/>
              <a:t>și</a:t>
            </a:r>
            <a:r>
              <a:rPr lang="en-US" sz="1600" b="1" dirty="0"/>
              <a:t> </a:t>
            </a:r>
            <a:r>
              <a:rPr lang="en-US" sz="1600" b="1" dirty="0" err="1"/>
              <a:t>postură</a:t>
            </a:r>
            <a:r>
              <a:rPr lang="en-US" sz="1600" dirty="0"/>
              <a:t>: Reflexul </a:t>
            </a:r>
            <a:r>
              <a:rPr lang="en-US" sz="1600" dirty="0" err="1"/>
              <a:t>vestibulocolic</a:t>
            </a:r>
            <a:r>
              <a:rPr lang="en-US" sz="1600" dirty="0"/>
              <a:t> (VSR) </a:t>
            </a:r>
            <a:r>
              <a:rPr lang="en-US" sz="1600" dirty="0" err="1"/>
              <a:t>este</a:t>
            </a:r>
            <a:r>
              <a:rPr lang="en-US" sz="1600" dirty="0"/>
              <a:t> crucial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menținerea</a:t>
            </a:r>
            <a:r>
              <a:rPr lang="en-US" sz="1600" dirty="0"/>
              <a:t> </a:t>
            </a:r>
            <a:r>
              <a:rPr lang="en-US" sz="1600" dirty="0" err="1"/>
              <a:t>unei</a:t>
            </a:r>
            <a:r>
              <a:rPr lang="en-US" sz="1600" dirty="0"/>
              <a:t> </a:t>
            </a:r>
            <a:r>
              <a:rPr lang="en-US" sz="1600" dirty="0" err="1"/>
              <a:t>posturi</a:t>
            </a:r>
            <a:r>
              <a:rPr lang="en-US" sz="1600" dirty="0"/>
              <a:t> </a:t>
            </a:r>
            <a:r>
              <a:rPr lang="en-US" sz="1600" dirty="0" err="1"/>
              <a:t>verticale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a </a:t>
            </a:r>
            <a:r>
              <a:rPr lang="en-US" sz="1600" dirty="0" err="1"/>
              <a:t>stabilității</a:t>
            </a:r>
            <a:r>
              <a:rPr lang="en-US" sz="1600" dirty="0"/>
              <a:t>, </a:t>
            </a:r>
            <a:r>
              <a:rPr lang="en-US" sz="1600" dirty="0" err="1"/>
              <a:t>în</a:t>
            </a:r>
            <a:r>
              <a:rPr lang="en-US" sz="1600" dirty="0"/>
              <a:t> special </a:t>
            </a:r>
            <a:r>
              <a:rPr lang="en-US" sz="1600" dirty="0" err="1"/>
              <a:t>atunci</a:t>
            </a:r>
            <a:r>
              <a:rPr lang="en-US" sz="1600" dirty="0"/>
              <a:t> </a:t>
            </a:r>
            <a:r>
              <a:rPr lang="en-US" sz="1600" dirty="0" err="1"/>
              <a:t>când</a:t>
            </a:r>
            <a:r>
              <a:rPr lang="en-US" sz="1600" dirty="0"/>
              <a:t> </a:t>
            </a:r>
            <a:r>
              <a:rPr lang="en-US" sz="1600" dirty="0" err="1"/>
              <a:t>gravitația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un factor.</a:t>
            </a:r>
            <a:endParaRPr lang="ro-RO" sz="1600" dirty="0"/>
          </a:p>
          <a:p>
            <a:r>
              <a:rPr lang="en-US" sz="1600" b="1" dirty="0" err="1"/>
              <a:t>Stabilizarea</a:t>
            </a:r>
            <a:r>
              <a:rPr lang="en-US" sz="1600" b="1" dirty="0"/>
              <a:t> </a:t>
            </a:r>
            <a:r>
              <a:rPr lang="en-US" sz="1600" b="1" dirty="0" err="1"/>
              <a:t>capului</a:t>
            </a:r>
            <a:r>
              <a:rPr lang="en-US" sz="1600" b="1" dirty="0"/>
              <a:t> </a:t>
            </a:r>
            <a:r>
              <a:rPr lang="en-US" sz="1600" b="1" dirty="0" err="1"/>
              <a:t>și</a:t>
            </a:r>
            <a:r>
              <a:rPr lang="en-US" sz="1600" b="1" dirty="0"/>
              <a:t> a </a:t>
            </a:r>
            <a:r>
              <a:rPr lang="en-US" sz="1600" b="1" dirty="0" err="1"/>
              <a:t>gâtului</a:t>
            </a:r>
            <a:r>
              <a:rPr lang="en-US" sz="1600" b="1" dirty="0"/>
              <a:t>:</a:t>
            </a:r>
            <a:r>
              <a:rPr lang="en-US" sz="1600" dirty="0"/>
              <a:t> O </a:t>
            </a:r>
            <a:r>
              <a:rPr lang="en-US" sz="1600" dirty="0" err="1"/>
              <a:t>componentă</a:t>
            </a:r>
            <a:r>
              <a:rPr lang="en-US" sz="1600" dirty="0"/>
              <a:t> </a:t>
            </a:r>
            <a:r>
              <a:rPr lang="en-US" sz="1600" dirty="0" err="1"/>
              <a:t>numită</a:t>
            </a:r>
            <a:r>
              <a:rPr lang="en-US" sz="1600" dirty="0"/>
              <a:t> reflex </a:t>
            </a:r>
            <a:r>
              <a:rPr lang="en-US" sz="1600" dirty="0" err="1"/>
              <a:t>vestibulocolic</a:t>
            </a:r>
            <a:r>
              <a:rPr lang="en-US" sz="1600" dirty="0"/>
              <a:t> (VCR) </a:t>
            </a:r>
            <a:r>
              <a:rPr lang="en-US" sz="1600" dirty="0" err="1"/>
              <a:t>utilizează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mod specific </a:t>
            </a:r>
            <a:r>
              <a:rPr lang="en-US" sz="1600" dirty="0" err="1"/>
              <a:t>mușchii</a:t>
            </a:r>
            <a:r>
              <a:rPr lang="en-US" sz="1600" dirty="0"/>
              <a:t> </a:t>
            </a:r>
            <a:r>
              <a:rPr lang="en-US" sz="1600" dirty="0" err="1"/>
              <a:t>gâtului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menține</a:t>
            </a:r>
            <a:r>
              <a:rPr lang="en-US" sz="1600" dirty="0"/>
              <a:t> capul </a:t>
            </a:r>
            <a:r>
              <a:rPr lang="en-US" sz="1600" dirty="0" err="1"/>
              <a:t>stabil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timp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/>
              <a:t> </a:t>
            </a:r>
            <a:r>
              <a:rPr lang="en-US" sz="1600" dirty="0" err="1"/>
              <a:t>corpul</a:t>
            </a:r>
            <a:r>
              <a:rPr lang="en-US" sz="1600" dirty="0"/>
              <a:t> se </a:t>
            </a:r>
            <a:r>
              <a:rPr lang="en-US" sz="1600" dirty="0" err="1"/>
              <a:t>mișcă</a:t>
            </a:r>
            <a:r>
              <a:rPr lang="en-US" sz="1600" dirty="0"/>
              <a:t>.</a:t>
            </a:r>
            <a:endParaRPr lang="ro-RO" sz="1600" dirty="0"/>
          </a:p>
          <a:p>
            <a:r>
              <a:rPr lang="en-US" sz="1600" b="1" dirty="0" err="1"/>
              <a:t>Coordonarea</a:t>
            </a:r>
            <a:r>
              <a:rPr lang="en-US" sz="1600" b="1" dirty="0"/>
              <a:t> cu </a:t>
            </a:r>
            <a:r>
              <a:rPr lang="en-US" sz="1600" b="1" dirty="0" err="1"/>
              <a:t>alte</a:t>
            </a:r>
            <a:r>
              <a:rPr lang="en-US" sz="1600" b="1" dirty="0"/>
              <a:t> </a:t>
            </a:r>
            <a:r>
              <a:rPr lang="en-US" sz="1600" b="1" dirty="0" err="1"/>
              <a:t>reflexe</a:t>
            </a:r>
            <a:r>
              <a:rPr lang="en-US" sz="1600" dirty="0"/>
              <a:t>: VSR </a:t>
            </a:r>
            <a:r>
              <a:rPr lang="en-US" sz="1600" dirty="0" err="1"/>
              <a:t>funcționează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tandem cu </a:t>
            </a:r>
            <a:r>
              <a:rPr lang="en-US" sz="1600" dirty="0" err="1"/>
              <a:t>reflexul</a:t>
            </a:r>
            <a:r>
              <a:rPr lang="en-US" sz="1600" dirty="0"/>
              <a:t> </a:t>
            </a:r>
            <a:r>
              <a:rPr lang="en-US" sz="1600" dirty="0" err="1"/>
              <a:t>vestibulo</a:t>
            </a:r>
            <a:r>
              <a:rPr lang="en-US" sz="1600" dirty="0"/>
              <a:t>-ocular (VOR) (care </a:t>
            </a:r>
            <a:r>
              <a:rPr lang="en-US" sz="1600" dirty="0" err="1"/>
              <a:t>stabilizează</a:t>
            </a:r>
            <a:r>
              <a:rPr lang="en-US" sz="1600" dirty="0"/>
              <a:t> </a:t>
            </a:r>
            <a:r>
              <a:rPr lang="en-US" sz="1600" dirty="0" err="1"/>
              <a:t>privirea</a:t>
            </a:r>
            <a:r>
              <a:rPr lang="en-US" sz="1600" dirty="0"/>
              <a:t>)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reflexele</a:t>
            </a:r>
            <a:r>
              <a:rPr lang="en-US" sz="1600" dirty="0"/>
              <a:t> </a:t>
            </a:r>
            <a:r>
              <a:rPr lang="en-US" sz="1600" dirty="0" err="1"/>
              <a:t>declanșate</a:t>
            </a:r>
            <a:r>
              <a:rPr lang="en-US" sz="1600" dirty="0"/>
              <a:t> de </a:t>
            </a:r>
            <a:r>
              <a:rPr lang="en-US" sz="1600" dirty="0" err="1"/>
              <a:t>ochi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de </a:t>
            </a:r>
            <a:r>
              <a:rPr lang="en-US" sz="1600" dirty="0" err="1"/>
              <a:t>receptorii</a:t>
            </a:r>
            <a:r>
              <a:rPr lang="en-US" sz="1600" dirty="0"/>
              <a:t> </a:t>
            </a:r>
            <a:r>
              <a:rPr lang="en-US" sz="1600" dirty="0" err="1"/>
              <a:t>tactili</a:t>
            </a:r>
            <a:r>
              <a:rPr lang="en-US" sz="1600" dirty="0"/>
              <a:t> (</a:t>
            </a:r>
            <a:r>
              <a:rPr lang="en-US" sz="1600" dirty="0" err="1"/>
              <a:t>somatosenzoriali</a:t>
            </a:r>
            <a:r>
              <a:rPr lang="en-US" sz="1600" dirty="0"/>
              <a:t>) ai </a:t>
            </a:r>
            <a:r>
              <a:rPr lang="en-US" sz="1600" dirty="0" err="1"/>
              <a:t>corpului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oferi</a:t>
            </a:r>
            <a:r>
              <a:rPr lang="en-US" sz="1600" dirty="0"/>
              <a:t> un control postural </a:t>
            </a:r>
            <a:r>
              <a:rPr lang="en-US" sz="1600" dirty="0" err="1"/>
              <a:t>complet</a:t>
            </a:r>
            <a:r>
              <a:rPr lang="en-US" sz="1600" dirty="0"/>
              <a:t>.</a:t>
            </a:r>
            <a:endParaRPr lang="ro-RO" sz="1600" dirty="0"/>
          </a:p>
          <a:p>
            <a:r>
              <a:rPr lang="en-US" sz="1600" b="1" dirty="0" err="1"/>
              <a:t>Tipuri</a:t>
            </a:r>
            <a:r>
              <a:rPr lang="en-US" sz="1600" b="1" dirty="0"/>
              <a:t> de VSR</a:t>
            </a:r>
            <a:endParaRPr lang="ro-RO" sz="1600" b="1" dirty="0"/>
          </a:p>
          <a:p>
            <a:r>
              <a:rPr lang="en-US" sz="1600" b="1" dirty="0">
                <a:solidFill>
                  <a:srgbClr val="FF0000"/>
                </a:solidFill>
              </a:rPr>
              <a:t>Static/Tonic</a:t>
            </a:r>
            <a:r>
              <a:rPr lang="en-US" sz="1600" dirty="0"/>
              <a:t>: </a:t>
            </a:r>
            <a:r>
              <a:rPr lang="en-US" sz="1600" dirty="0" err="1"/>
              <a:t>Ajustări</a:t>
            </a:r>
            <a:r>
              <a:rPr lang="en-US" sz="1600" dirty="0"/>
              <a:t> </a:t>
            </a:r>
            <a:r>
              <a:rPr lang="en-US" sz="1600" dirty="0" err="1"/>
              <a:t>bazate</a:t>
            </a:r>
            <a:r>
              <a:rPr lang="en-US" sz="1600" dirty="0"/>
              <a:t> pe </a:t>
            </a:r>
            <a:r>
              <a:rPr lang="en-US" sz="1600" dirty="0" err="1"/>
              <a:t>poziția</a:t>
            </a:r>
            <a:r>
              <a:rPr lang="en-US" sz="1600" dirty="0"/>
              <a:t> </a:t>
            </a:r>
            <a:r>
              <a:rPr lang="en-US" sz="1600" dirty="0" err="1"/>
              <a:t>statică</a:t>
            </a:r>
            <a:r>
              <a:rPr lang="en-US" sz="1600" dirty="0"/>
              <a:t> a </a:t>
            </a:r>
            <a:r>
              <a:rPr lang="en-US" sz="1600" dirty="0" err="1"/>
              <a:t>capului</a:t>
            </a:r>
            <a:r>
              <a:rPr lang="en-US" sz="1600" dirty="0"/>
              <a:t> </a:t>
            </a:r>
            <a:r>
              <a:rPr lang="en-US" sz="1600" dirty="0" err="1"/>
              <a:t>față</a:t>
            </a:r>
            <a:r>
              <a:rPr lang="en-US" sz="1600" dirty="0"/>
              <a:t> de </a:t>
            </a:r>
            <a:r>
              <a:rPr lang="en-US" sz="1600" dirty="0" err="1"/>
              <a:t>pământ</a:t>
            </a:r>
            <a:r>
              <a:rPr lang="en-US" sz="1600" dirty="0"/>
              <a:t>.</a:t>
            </a:r>
            <a:r>
              <a:rPr lang="ro-RO" sz="1600" dirty="0"/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Dinamic</a:t>
            </a:r>
            <a:r>
              <a:rPr lang="en-US" sz="1600" dirty="0"/>
              <a:t>: </a:t>
            </a:r>
            <a:r>
              <a:rPr lang="en-US" sz="1600" dirty="0" err="1"/>
              <a:t>Ajustări</a:t>
            </a:r>
            <a:r>
              <a:rPr lang="en-US" sz="1600" dirty="0"/>
              <a:t> ale </a:t>
            </a:r>
            <a:r>
              <a:rPr lang="en-US" sz="1600" dirty="0" err="1"/>
              <a:t>vitezei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mișcării</a:t>
            </a:r>
            <a:r>
              <a:rPr lang="en-US" sz="1600" dirty="0"/>
              <a:t> </a:t>
            </a:r>
            <a:r>
              <a:rPr lang="en-US" sz="1600" dirty="0" err="1"/>
              <a:t>capului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456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4CFD-0BF6-E650-7705-5BB1A9CD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750"/>
          </a:xfrm>
        </p:spPr>
        <p:txBody>
          <a:bodyPr/>
          <a:lstStyle/>
          <a:p>
            <a:pPr algn="ctr"/>
            <a:r>
              <a:rPr lang="ro-RO" dirty="0"/>
              <a:t>Structura sistemului vestibular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4258B6-BBF6-405C-C637-A3DD9218F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6876"/>
            <a:ext cx="9624448" cy="50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41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93A2-303F-01FC-F77E-27DF3593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24900" cy="1325563"/>
          </a:xfrm>
        </p:spPr>
        <p:txBody>
          <a:bodyPr/>
          <a:lstStyle/>
          <a:p>
            <a:r>
              <a:rPr lang="ro-RO" dirty="0"/>
              <a:t>Reflexul </a:t>
            </a:r>
            <a:r>
              <a:rPr lang="ro-RO" dirty="0" err="1"/>
              <a:t>vestibulo</a:t>
            </a:r>
            <a:r>
              <a:rPr lang="ro-RO" dirty="0"/>
              <a:t>-ocular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40063-72BD-3640-4048-E9822BEA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8" y="1825625"/>
            <a:ext cx="5414076" cy="483864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Exemplu</a:t>
            </a:r>
            <a:r>
              <a:rPr lang="en-US" dirty="0"/>
              <a:t> de </a:t>
            </a:r>
            <a:r>
              <a:rPr lang="en-US" dirty="0" err="1"/>
              <a:t>mișcare</a:t>
            </a:r>
            <a:r>
              <a:rPr lang="en-US" dirty="0"/>
              <a:t> a </a:t>
            </a:r>
            <a:r>
              <a:rPr lang="en-US" dirty="0" err="1"/>
              <a:t>capului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STÂNGA</a:t>
            </a:r>
            <a:endParaRPr lang="ro-RO" dirty="0"/>
          </a:p>
          <a:p>
            <a:r>
              <a:rPr lang="en-US" dirty="0" err="1"/>
              <a:t>Inerția</a:t>
            </a:r>
            <a:r>
              <a:rPr lang="en-US" dirty="0"/>
              <a:t> </a:t>
            </a:r>
            <a:r>
              <a:rPr lang="en-US" dirty="0" err="1"/>
              <a:t>mișcării</a:t>
            </a:r>
            <a:r>
              <a:rPr lang="en-US" dirty="0"/>
              <a:t> </a:t>
            </a:r>
            <a:r>
              <a:rPr lang="en-US" dirty="0" err="1"/>
              <a:t>endolimfei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dreapta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vestibulare</a:t>
            </a:r>
            <a:r>
              <a:rPr lang="en-US" dirty="0"/>
              <a:t> </a:t>
            </a:r>
            <a:r>
              <a:rPr lang="en-US" dirty="0" err="1"/>
              <a:t>orizontale</a:t>
            </a:r>
            <a:r>
              <a:rPr lang="en-US" dirty="0"/>
              <a:t> </a:t>
            </a:r>
            <a:r>
              <a:rPr lang="en-US" dirty="0" err="1"/>
              <a:t>provoacă</a:t>
            </a:r>
            <a:endParaRPr lang="ro-RO" dirty="0"/>
          </a:p>
          <a:p>
            <a:r>
              <a:rPr lang="ro-RO" dirty="0"/>
              <a:t>     </a:t>
            </a:r>
            <a:r>
              <a:rPr lang="en-US" dirty="0" err="1"/>
              <a:t>activarea</a:t>
            </a:r>
            <a:r>
              <a:rPr lang="en-US" dirty="0"/>
              <a:t> </a:t>
            </a:r>
            <a:r>
              <a:rPr lang="en-US" dirty="0" err="1"/>
              <a:t>aferentei</a:t>
            </a:r>
            <a:r>
              <a:rPr lang="en-US" dirty="0"/>
              <a:t> </a:t>
            </a:r>
            <a:r>
              <a:rPr lang="en-US" dirty="0" err="1"/>
              <a:t>vestibulare</a:t>
            </a:r>
            <a:r>
              <a:rPr lang="en-US" dirty="0"/>
              <a:t>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       </a:t>
            </a:r>
            <a:r>
              <a:rPr lang="en-US" dirty="0" err="1"/>
              <a:t>stângi</a:t>
            </a:r>
            <a:r>
              <a:rPr lang="ro-RO" dirty="0"/>
              <a:t> </a:t>
            </a:r>
          </a:p>
          <a:p>
            <a:endParaRPr lang="ro-RO" dirty="0"/>
          </a:p>
          <a:p>
            <a:r>
              <a:rPr lang="ro-RO" dirty="0"/>
              <a:t>     </a:t>
            </a:r>
            <a:r>
              <a:rPr lang="en-US" dirty="0" err="1"/>
              <a:t>activarea</a:t>
            </a:r>
            <a:r>
              <a:rPr lang="en-US" dirty="0"/>
              <a:t> </a:t>
            </a:r>
            <a:r>
              <a:rPr lang="en-US" dirty="0" err="1"/>
              <a:t>aferentei</a:t>
            </a:r>
            <a:r>
              <a:rPr lang="en-US" dirty="0"/>
              <a:t> </a:t>
            </a:r>
            <a:r>
              <a:rPr lang="en-US" dirty="0" err="1"/>
              <a:t>vestibulare</a:t>
            </a:r>
            <a:r>
              <a:rPr lang="en-US" dirty="0"/>
              <a:t> </a:t>
            </a:r>
            <a:r>
              <a:rPr lang="en-US" dirty="0" err="1"/>
              <a:t>drepte</a:t>
            </a:r>
            <a:endParaRPr lang="ro-RO" dirty="0"/>
          </a:p>
          <a:p>
            <a:endParaRPr lang="ro-RO" dirty="0"/>
          </a:p>
          <a:p>
            <a:r>
              <a:rPr lang="en-US" dirty="0"/>
              <a:t>Conexiuni </a:t>
            </a:r>
            <a:r>
              <a:rPr lang="en-US" dirty="0" err="1"/>
              <a:t>excitatorii</a:t>
            </a:r>
            <a:r>
              <a:rPr lang="en-US" dirty="0"/>
              <a:t> cu </a:t>
            </a:r>
            <a:r>
              <a:rPr lang="en-US" dirty="0" err="1"/>
              <a:t>nucleii</a:t>
            </a:r>
            <a:r>
              <a:rPr lang="en-US" dirty="0"/>
              <a:t> abducens </a:t>
            </a:r>
            <a:r>
              <a:rPr lang="en-US" dirty="0" err="1"/>
              <a:t>contralaterali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conexiuni inhibitorii pe partea </a:t>
            </a:r>
            <a:r>
              <a:rPr lang="ro-RO" dirty="0" err="1"/>
              <a:t>ispilaterală</a:t>
            </a:r>
            <a:endParaRPr lang="ro-RO" dirty="0"/>
          </a:p>
          <a:p>
            <a:r>
              <a:rPr lang="ro-RO" dirty="0"/>
              <a:t>Conexiuni excitatorii cu </a:t>
            </a:r>
            <a:r>
              <a:rPr lang="ro-RO" dirty="0" err="1"/>
              <a:t>interneuronul</a:t>
            </a:r>
            <a:r>
              <a:rPr lang="ro-RO" dirty="0"/>
              <a:t> inhibitor în nucleii vestibulari </a:t>
            </a:r>
            <a:r>
              <a:rPr lang="ro-RO" dirty="0" err="1"/>
              <a:t>contralaterali</a:t>
            </a:r>
            <a:endParaRPr lang="ro-RO" dirty="0"/>
          </a:p>
          <a:p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ochilor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dreapta</a:t>
            </a:r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B8CA9E18-2BAF-8F9C-1259-3CEA1529D9C5}"/>
              </a:ext>
            </a:extLst>
          </p:cNvPr>
          <p:cNvSpPr/>
          <p:nvPr/>
        </p:nvSpPr>
        <p:spPr>
          <a:xfrm>
            <a:off x="745210" y="2778206"/>
            <a:ext cx="185980" cy="49207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8ADF7DD-0001-3BE7-D044-54C0B581DF56}"/>
              </a:ext>
            </a:extLst>
          </p:cNvPr>
          <p:cNvSpPr/>
          <p:nvPr/>
        </p:nvSpPr>
        <p:spPr>
          <a:xfrm>
            <a:off x="746501" y="3752877"/>
            <a:ext cx="185980" cy="4920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48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0111-3A0D-576C-3B7C-7FEB85F1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Receptori</a:t>
            </a:r>
            <a:r>
              <a:rPr lang="en-US" dirty="0"/>
              <a:t> </a:t>
            </a:r>
            <a:r>
              <a:rPr lang="en-US" dirty="0" err="1"/>
              <a:t>periferici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B0F89-ADC8-165E-AC2E-87EF58B9B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600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Cristae:</a:t>
            </a:r>
          </a:p>
          <a:p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receptori</a:t>
            </a:r>
            <a:r>
              <a:rPr lang="en-US" dirty="0"/>
              <a:t> sunt </a:t>
            </a:r>
            <a:r>
              <a:rPr lang="en-US" dirty="0" err="1"/>
              <a:t>situați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capetele</a:t>
            </a:r>
            <a:r>
              <a:rPr lang="en-US" dirty="0"/>
              <a:t> </a:t>
            </a:r>
            <a:r>
              <a:rPr lang="en-US" dirty="0" err="1"/>
              <a:t>ampulate</a:t>
            </a:r>
            <a:r>
              <a:rPr lang="en-US" dirty="0"/>
              <a:t> ale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</a:t>
            </a:r>
            <a:r>
              <a:rPr lang="en-US" dirty="0" err="1"/>
              <a:t>semicirculare</a:t>
            </a:r>
            <a:r>
              <a:rPr lang="en-US" dirty="0"/>
              <a:t>.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receptori</a:t>
            </a:r>
            <a:r>
              <a:rPr lang="en-US" dirty="0"/>
              <a:t> </a:t>
            </a:r>
            <a:r>
              <a:rPr lang="en-US" dirty="0" err="1"/>
              <a:t>răspund</a:t>
            </a:r>
            <a:r>
              <a:rPr lang="en-US" dirty="0"/>
              <a:t> la </a:t>
            </a:r>
            <a:r>
              <a:rPr lang="en-US" dirty="0" err="1"/>
              <a:t>accelerația</a:t>
            </a:r>
            <a:r>
              <a:rPr lang="en-US" dirty="0"/>
              <a:t> </a:t>
            </a:r>
            <a:r>
              <a:rPr lang="en-US" dirty="0" err="1"/>
              <a:t>unghiulară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2BA56-D646-0AF1-D6B0-24D0A8D98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932" y="1438167"/>
            <a:ext cx="2391109" cy="1343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0CB00-61C4-41F7-6C80-C60162582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510" y="2923936"/>
            <a:ext cx="2333951" cy="1152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1263D2-5488-11B8-8113-599E5095C585}"/>
              </a:ext>
            </a:extLst>
          </p:cNvPr>
          <p:cNvSpPr txBox="1"/>
          <p:nvPr/>
        </p:nvSpPr>
        <p:spPr>
          <a:xfrm>
            <a:off x="7714877" y="4034513"/>
            <a:ext cx="3157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position of crista while rotating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FEE17-D1C5-F7B8-4E09-DEFE63230B12}"/>
              </a:ext>
            </a:extLst>
          </p:cNvPr>
          <p:cNvSpPr txBox="1"/>
          <p:nvPr/>
        </p:nvSpPr>
        <p:spPr>
          <a:xfrm>
            <a:off x="7714877" y="2677934"/>
            <a:ext cx="3221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position of crista while standing</a:t>
            </a:r>
          </a:p>
        </p:txBody>
      </p:sp>
    </p:spTree>
    <p:extLst>
      <p:ext uri="{BB962C8B-B14F-4D97-AF65-F5344CB8AC3E}">
        <p14:creationId xmlns:p14="http://schemas.microsoft.com/office/powerpoint/2010/main" val="281823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0D433-8D19-B371-379C-C1BE30D45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5946"/>
            <a:ext cx="10515600" cy="56810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Mecanismul</a:t>
            </a:r>
            <a:r>
              <a:rPr lang="en-US" b="1" dirty="0"/>
              <a:t> de </a:t>
            </a:r>
            <a:r>
              <a:rPr lang="en-US" b="1" dirty="0" err="1"/>
              <a:t>stocare</a:t>
            </a:r>
            <a:r>
              <a:rPr lang="en-US" b="1" dirty="0"/>
              <a:t> a </a:t>
            </a:r>
            <a:r>
              <a:rPr lang="en-US" b="1" dirty="0" err="1"/>
              <a:t>vitezei</a:t>
            </a:r>
            <a:r>
              <a:rPr lang="en-US" b="1" dirty="0"/>
              <a:t>:</a:t>
            </a:r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mecanism</a:t>
            </a:r>
            <a:r>
              <a:rPr lang="en-US" dirty="0"/>
              <a:t> </a:t>
            </a:r>
            <a:r>
              <a:rPr lang="en-US" dirty="0" err="1"/>
              <a:t>servește</a:t>
            </a:r>
            <a:r>
              <a:rPr lang="en-US" dirty="0"/>
              <a:t> la </a:t>
            </a: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reflexului</a:t>
            </a:r>
            <a:r>
              <a:rPr lang="en-US" dirty="0"/>
              <a:t> </a:t>
            </a:r>
            <a:r>
              <a:rPr lang="en-US" dirty="0" err="1"/>
              <a:t>vestibulo</a:t>
            </a:r>
            <a:r>
              <a:rPr lang="en-US" dirty="0"/>
              <a:t>-ocular (VOR) la </a:t>
            </a:r>
            <a:r>
              <a:rPr lang="en-US" dirty="0" err="1"/>
              <a:t>frecvențe</a:t>
            </a:r>
            <a:r>
              <a:rPr lang="en-US" dirty="0"/>
              <a:t> </a:t>
            </a:r>
            <a:r>
              <a:rPr lang="en-US" dirty="0" err="1"/>
              <a:t>joase</a:t>
            </a:r>
            <a:r>
              <a:rPr lang="en-US" dirty="0"/>
              <a:t> (sub 0,02 Hz).</a:t>
            </a:r>
          </a:p>
          <a:p>
            <a:r>
              <a:rPr lang="en-US" dirty="0" err="1"/>
              <a:t>Mecanismul</a:t>
            </a:r>
            <a:r>
              <a:rPr lang="en-US" dirty="0"/>
              <a:t> de </a:t>
            </a:r>
            <a:r>
              <a:rPr lang="en-US" dirty="0" err="1"/>
              <a:t>stocare</a:t>
            </a:r>
            <a:r>
              <a:rPr lang="en-US" dirty="0"/>
              <a:t> </a:t>
            </a:r>
            <a:r>
              <a:rPr lang="en-US" dirty="0" err="1"/>
              <a:t>vestibulară</a:t>
            </a:r>
            <a:r>
              <a:rPr lang="en-US" dirty="0"/>
              <a:t>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en-US" dirty="0" err="1"/>
              <a:t>semnalul</a:t>
            </a:r>
            <a:r>
              <a:rPr lang="en-US" dirty="0"/>
              <a:t> </a:t>
            </a:r>
            <a:r>
              <a:rPr lang="en-US" dirty="0" err="1"/>
              <a:t>labirintic</a:t>
            </a:r>
            <a:r>
              <a:rPr lang="en-US" dirty="0"/>
              <a:t> </a:t>
            </a:r>
            <a:r>
              <a:rPr lang="en-US" dirty="0" err="1"/>
              <a:t>periferic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proces</a:t>
            </a:r>
            <a:r>
              <a:rPr lang="en-US" dirty="0"/>
              <a:t> de </a:t>
            </a:r>
            <a:r>
              <a:rPr lang="en-US" dirty="0" err="1"/>
              <a:t>integrare</a:t>
            </a:r>
            <a:r>
              <a:rPr lang="en-US" dirty="0"/>
              <a:t>,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răspunsul</a:t>
            </a:r>
            <a:r>
              <a:rPr lang="en-US" dirty="0"/>
              <a:t> </a:t>
            </a:r>
            <a:r>
              <a:rPr lang="en-US" dirty="0" err="1"/>
              <a:t>reflexului</a:t>
            </a:r>
            <a:r>
              <a:rPr lang="en-US" dirty="0"/>
              <a:t> </a:t>
            </a:r>
            <a:r>
              <a:rPr lang="en-US" dirty="0" err="1"/>
              <a:t>vestibulo</a:t>
            </a:r>
            <a:r>
              <a:rPr lang="en-US" dirty="0"/>
              <a:t>-ocular.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se </a:t>
            </a:r>
            <a:r>
              <a:rPr lang="en-US" dirty="0" err="1"/>
              <a:t>realizează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prelungirea</a:t>
            </a:r>
            <a:r>
              <a:rPr lang="en-US" dirty="0"/>
              <a:t> </a:t>
            </a:r>
            <a:r>
              <a:rPr lang="en-US" dirty="0" err="1"/>
              <a:t>constantei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 a </a:t>
            </a:r>
            <a:r>
              <a:rPr lang="en-US" dirty="0" err="1"/>
              <a:t>descreșterii</a:t>
            </a:r>
            <a:r>
              <a:rPr lang="en-US" dirty="0"/>
              <a:t> </a:t>
            </a:r>
            <a:r>
              <a:rPr lang="en-US" dirty="0" err="1"/>
              <a:t>nistagmusului</a:t>
            </a:r>
            <a:r>
              <a:rPr lang="en-US" dirty="0"/>
              <a:t> vestibular la 20 de </a:t>
            </a:r>
            <a:r>
              <a:rPr lang="en-US" dirty="0" err="1"/>
              <a:t>secunde</a:t>
            </a:r>
            <a:r>
              <a:rPr lang="en-US" dirty="0"/>
              <a:t>. </a:t>
            </a:r>
          </a:p>
          <a:p>
            <a:r>
              <a:rPr lang="en-US" dirty="0" err="1"/>
              <a:t>Acest</a:t>
            </a:r>
            <a:r>
              <a:rPr lang="en-US" dirty="0"/>
              <a:t> circuit </a:t>
            </a:r>
            <a:r>
              <a:rPr lang="en-US" dirty="0" err="1"/>
              <a:t>stochează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</a:t>
            </a:r>
            <a:r>
              <a:rPr lang="en-US" dirty="0" err="1"/>
              <a:t>neuronală</a:t>
            </a:r>
            <a:r>
              <a:rPr lang="en-US" dirty="0"/>
              <a:t> </a:t>
            </a:r>
            <a:r>
              <a:rPr lang="en-US" dirty="0" err="1"/>
              <a:t>legată</a:t>
            </a:r>
            <a:r>
              <a:rPr lang="en-US" dirty="0"/>
              <a:t> de </a:t>
            </a:r>
            <a:r>
              <a:rPr lang="en-US" dirty="0" err="1"/>
              <a:t>viteza</a:t>
            </a:r>
            <a:r>
              <a:rPr lang="en-US" dirty="0"/>
              <a:t> </a:t>
            </a:r>
            <a:r>
              <a:rPr lang="en-US" dirty="0" err="1"/>
              <a:t>capului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ochiului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descarcă</a:t>
            </a:r>
            <a:r>
              <a:rPr lang="en-US" dirty="0"/>
              <a:t> pe </a:t>
            </a:r>
            <a:r>
              <a:rPr lang="en-US" dirty="0" err="1"/>
              <a:t>parcursul</a:t>
            </a:r>
            <a:r>
              <a:rPr lang="en-US" dirty="0"/>
              <a:t> </a:t>
            </a:r>
            <a:r>
              <a:rPr lang="en-US" dirty="0" err="1"/>
              <a:t>propriului</a:t>
            </a:r>
            <a:r>
              <a:rPr lang="en-US" dirty="0"/>
              <a:t> </a:t>
            </a:r>
            <a:r>
              <a:rPr lang="en-US" dirty="0" err="1"/>
              <a:t>timp.</a:t>
            </a:r>
            <a:r>
              <a:rPr lang="en-US" dirty="0"/>
              <a:t> Prin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joacă</a:t>
            </a:r>
            <a:r>
              <a:rPr lang="en-US" dirty="0"/>
              <a:t> un </a:t>
            </a:r>
            <a:r>
              <a:rPr lang="en-US" dirty="0" err="1"/>
              <a:t>rol</a:t>
            </a:r>
            <a:r>
              <a:rPr lang="en-US" dirty="0"/>
              <a:t> important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reflexul</a:t>
            </a:r>
            <a:r>
              <a:rPr lang="en-US" dirty="0"/>
              <a:t> optokinetic,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rotațiilor</a:t>
            </a:r>
            <a:r>
              <a:rPr lang="en-US" dirty="0"/>
              <a:t> </a:t>
            </a:r>
            <a:r>
              <a:rPr lang="en-US" dirty="0" err="1"/>
              <a:t>susținute</a:t>
            </a:r>
            <a:r>
              <a:rPr lang="en-US" dirty="0"/>
              <a:t>. </a:t>
            </a:r>
          </a:p>
          <a:p>
            <a:r>
              <a:rPr lang="en-US" dirty="0" err="1"/>
              <a:t>Acest</a:t>
            </a:r>
            <a:r>
              <a:rPr lang="en-US" dirty="0"/>
              <a:t> reflex </a:t>
            </a:r>
            <a:r>
              <a:rPr lang="en-US" dirty="0" err="1"/>
              <a:t>preia</a:t>
            </a:r>
            <a:r>
              <a:rPr lang="en-US" dirty="0"/>
              <a:t> </a:t>
            </a:r>
            <a:r>
              <a:rPr lang="en-US" dirty="0" err="1"/>
              <a:t>performanța</a:t>
            </a:r>
            <a:r>
              <a:rPr lang="en-US" dirty="0"/>
              <a:t> de </a:t>
            </a:r>
            <a:r>
              <a:rPr lang="en-US" dirty="0" err="1"/>
              <a:t>declin</a:t>
            </a:r>
            <a:r>
              <a:rPr lang="en-US" dirty="0"/>
              <a:t> a </a:t>
            </a:r>
            <a:r>
              <a:rPr lang="en-US" dirty="0" err="1"/>
              <a:t>sistemului</a:t>
            </a:r>
            <a:r>
              <a:rPr lang="en-US" dirty="0"/>
              <a:t> vestibular. </a:t>
            </a:r>
            <a:r>
              <a:rPr lang="en-US" dirty="0" err="1"/>
              <a:t>Tranziția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VOR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reflexul</a:t>
            </a:r>
            <a:r>
              <a:rPr lang="en-US" dirty="0"/>
              <a:t> optokinetic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facilitată</a:t>
            </a:r>
            <a:r>
              <a:rPr lang="en-US" dirty="0"/>
              <a:t> de </a:t>
            </a:r>
            <a:r>
              <a:rPr lang="en-US" dirty="0" err="1"/>
              <a:t>mecanismul</a:t>
            </a:r>
            <a:r>
              <a:rPr lang="en-US" dirty="0"/>
              <a:t> de </a:t>
            </a:r>
            <a:r>
              <a:rPr lang="en-US" dirty="0" err="1"/>
              <a:t>stocare</a:t>
            </a:r>
            <a:r>
              <a:rPr lang="en-US" dirty="0"/>
              <a:t> a </a:t>
            </a:r>
            <a:r>
              <a:rPr lang="en-US" dirty="0" err="1"/>
              <a:t>vitezei</a:t>
            </a:r>
            <a:r>
              <a:rPr lang="en-US" dirty="0"/>
              <a:t>. Constanta de </a:t>
            </a:r>
            <a:r>
              <a:rPr lang="en-US" dirty="0" err="1"/>
              <a:t>timp</a:t>
            </a:r>
            <a:r>
              <a:rPr lang="en-US" dirty="0"/>
              <a:t> a </a:t>
            </a:r>
            <a:r>
              <a:rPr lang="en-US" dirty="0" err="1"/>
              <a:t>stocării</a:t>
            </a:r>
            <a:r>
              <a:rPr lang="en-US" dirty="0"/>
              <a:t> </a:t>
            </a:r>
            <a:r>
              <a:rPr lang="en-US" dirty="0" err="1"/>
              <a:t>vitezei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influențată</a:t>
            </a:r>
            <a:r>
              <a:rPr lang="en-US" dirty="0"/>
              <a:t> de </a:t>
            </a:r>
            <a:r>
              <a:rPr lang="en-US" dirty="0" err="1"/>
              <a:t>intrările</a:t>
            </a:r>
            <a:r>
              <a:rPr lang="en-US" dirty="0"/>
              <a:t> statice de la </a:t>
            </a:r>
            <a:r>
              <a:rPr lang="en-US" dirty="0" err="1"/>
              <a:t>otoliți</a:t>
            </a:r>
            <a:r>
              <a:rPr lang="en-US" dirty="0"/>
              <a:t>.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redusă</a:t>
            </a:r>
            <a:r>
              <a:rPr lang="en-US" dirty="0"/>
              <a:t> </a:t>
            </a:r>
            <a:r>
              <a:rPr lang="en-US" dirty="0" err="1"/>
              <a:t>considerabil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capul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înclinat</a:t>
            </a:r>
            <a:r>
              <a:rPr lang="en-US" dirty="0"/>
              <a:t> </a:t>
            </a:r>
            <a:r>
              <a:rPr lang="en-US" dirty="0" err="1"/>
              <a:t>brusc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352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EFE3-669D-D84D-F81C-7B2CA58A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ui-sans-serif"/>
              </a:rPr>
              <a:t>Receptorii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vestibulari</a:t>
            </a:r>
            <a:br>
              <a:rPr lang="en-US" b="1" dirty="0">
                <a:latin typeface="ui-sans-serif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0AA0C-DA84-AD61-2E10-3C38599A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95400"/>
            <a:ext cx="1152525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>
                <a:latin typeface="ui-sans-serif"/>
              </a:rPr>
              <a:t>Receptorii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vestibulari</a:t>
            </a:r>
            <a:r>
              <a:rPr lang="en-US" dirty="0">
                <a:latin typeface="ui-sans-serif"/>
              </a:rPr>
              <a:t> </a:t>
            </a:r>
            <a:r>
              <a:rPr lang="en-US" b="1" dirty="0">
                <a:latin typeface="ui-sans-serif"/>
              </a:rPr>
              <a:t>se </a:t>
            </a:r>
            <a:r>
              <a:rPr lang="en-US" b="1" dirty="0" err="1">
                <a:latin typeface="ui-sans-serif"/>
              </a:rPr>
              <a:t>găsesc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în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labirintul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membranos</a:t>
            </a:r>
            <a:r>
              <a:rPr lang="en-US" dirty="0">
                <a:latin typeface="ui-sans-serif"/>
              </a:rPr>
              <a:t>.</a:t>
            </a:r>
          </a:p>
          <a:p>
            <a:pPr>
              <a:buNone/>
            </a:pP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utriculă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saculă</a:t>
            </a:r>
            <a:r>
              <a:rPr lang="en-US" dirty="0">
                <a:latin typeface="ui-sans-serif"/>
              </a:rPr>
              <a:t> se </a:t>
            </a:r>
            <a:r>
              <a:rPr lang="en-US" dirty="0" err="1">
                <a:latin typeface="ui-sans-serif"/>
              </a:rPr>
              <a:t>află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câte</a:t>
            </a:r>
            <a:r>
              <a:rPr lang="en-US" dirty="0">
                <a:latin typeface="ui-sans-serif"/>
              </a:rPr>
              <a:t> o </a:t>
            </a:r>
            <a:r>
              <a:rPr lang="en-US" dirty="0" err="1">
                <a:latin typeface="ui-sans-serif"/>
              </a:rPr>
              <a:t>maculă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denumită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funcție</a:t>
            </a:r>
            <a:r>
              <a:rPr lang="en-US" dirty="0">
                <a:latin typeface="ui-sans-serif"/>
              </a:rPr>
              <a:t> de cavitate, </a:t>
            </a:r>
            <a:r>
              <a:rPr lang="en-US" dirty="0" err="1">
                <a:latin typeface="ui-sans-serif"/>
              </a:rPr>
              <a:t>respectiv</a:t>
            </a:r>
            <a:r>
              <a:rPr lang="en-US" dirty="0">
                <a:latin typeface="ui-sans-serif"/>
              </a:rPr>
              <a:t>:</a:t>
            </a:r>
          </a:p>
          <a:p>
            <a:r>
              <a:rPr lang="en-US" b="1" dirty="0">
                <a:latin typeface="ui-sans-serif"/>
              </a:rPr>
              <a:t>macula </a:t>
            </a:r>
            <a:r>
              <a:rPr lang="en-US" b="1" dirty="0" err="1">
                <a:latin typeface="ui-sans-serif"/>
              </a:rPr>
              <a:t>utriculară</a:t>
            </a:r>
            <a:r>
              <a:rPr lang="en-US" dirty="0">
                <a:latin typeface="ui-sans-serif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ui-sans-serif"/>
              </a:rPr>
              <a:t>macula </a:t>
            </a:r>
            <a:r>
              <a:rPr lang="en-US" b="1" dirty="0" err="1">
                <a:latin typeface="ui-sans-serif"/>
              </a:rPr>
              <a:t>saculară</a:t>
            </a:r>
            <a:r>
              <a:rPr lang="en-US" dirty="0">
                <a:latin typeface="ui-sans-serif"/>
              </a:rPr>
              <a:t>.</a:t>
            </a:r>
          </a:p>
          <a:p>
            <a:pPr>
              <a:buNone/>
            </a:pPr>
            <a:r>
              <a:rPr lang="en-US" dirty="0" err="1">
                <a:latin typeface="ui-sans-serif"/>
              </a:rPr>
              <a:t>Maculele</a:t>
            </a:r>
            <a:r>
              <a:rPr lang="en-US" dirty="0">
                <a:latin typeface="ui-sans-serif"/>
              </a:rPr>
              <a:t> sunt </a:t>
            </a:r>
            <a:r>
              <a:rPr lang="en-US" dirty="0" err="1">
                <a:latin typeface="ui-sans-serif"/>
              </a:rPr>
              <a:t>formate</a:t>
            </a:r>
            <a:r>
              <a:rPr lang="en-US" dirty="0">
                <a:latin typeface="ui-sans-serif"/>
              </a:rPr>
              <a:t> din </a:t>
            </a:r>
            <a:r>
              <a:rPr lang="en-US" dirty="0" err="1">
                <a:latin typeface="ui-sans-serif"/>
              </a:rPr>
              <a:t>celule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susținere</a:t>
            </a:r>
            <a:r>
              <a:rPr lang="en-US" dirty="0">
                <a:latin typeface="ui-sans-serif"/>
              </a:rPr>
              <a:t> care sunt </a:t>
            </a:r>
            <a:r>
              <a:rPr lang="en-US" dirty="0" err="1">
                <a:latin typeface="ui-sans-serif"/>
              </a:rPr>
              <a:t>așezate</a:t>
            </a:r>
            <a:r>
              <a:rPr lang="en-US" dirty="0">
                <a:latin typeface="ui-sans-serif"/>
              </a:rPr>
              <a:t> pe o </a:t>
            </a:r>
            <a:r>
              <a:rPr lang="en-US" dirty="0" err="1">
                <a:latin typeface="ui-sans-serif"/>
              </a:rPr>
              <a:t>membrană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bazală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peste</a:t>
            </a:r>
            <a:r>
              <a:rPr lang="en-US" dirty="0">
                <a:latin typeface="ui-sans-serif"/>
              </a:rPr>
              <a:t> care sunt </a:t>
            </a:r>
            <a:r>
              <a:rPr lang="en-US" dirty="0" err="1">
                <a:latin typeface="ui-sans-serif"/>
              </a:rPr>
              <a:t>dispuse</a:t>
            </a:r>
            <a:r>
              <a:rPr lang="en-US" dirty="0">
                <a:latin typeface="ui-sans-serif"/>
              </a:rPr>
              <a:t> </a:t>
            </a:r>
            <a:r>
              <a:rPr lang="en-US" b="1" dirty="0" err="1">
                <a:latin typeface="ui-sans-serif"/>
              </a:rPr>
              <a:t>celule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senzoriale</a:t>
            </a:r>
            <a:r>
              <a:rPr lang="en-US" b="1" dirty="0">
                <a:latin typeface="ui-sans-serif"/>
              </a:rPr>
              <a:t> cu </a:t>
            </a:r>
            <a:r>
              <a:rPr lang="en-US" b="1" dirty="0" err="1">
                <a:latin typeface="ui-sans-serif"/>
              </a:rPr>
              <a:t>cili</a:t>
            </a:r>
            <a:r>
              <a:rPr lang="en-US" dirty="0">
                <a:latin typeface="ui-sans-serif"/>
              </a:rPr>
              <a:t>. La </a:t>
            </a:r>
            <a:r>
              <a:rPr lang="en-US" dirty="0" err="1">
                <a:latin typeface="ui-sans-serif"/>
              </a:rPr>
              <a:t>polul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bazal</a:t>
            </a:r>
            <a:r>
              <a:rPr lang="en-US" dirty="0">
                <a:latin typeface="ui-sans-serif"/>
              </a:rPr>
              <a:t> al </a:t>
            </a:r>
            <a:r>
              <a:rPr lang="en-US" dirty="0" err="1">
                <a:latin typeface="ui-sans-serif"/>
              </a:rPr>
              <a:t>acestor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celule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senzoriale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ajung</a:t>
            </a:r>
            <a:r>
              <a:rPr lang="en-US" dirty="0">
                <a:latin typeface="ui-sans-serif"/>
              </a:rPr>
              <a:t> dendrite ale </a:t>
            </a:r>
            <a:r>
              <a:rPr lang="en-US" dirty="0" err="1">
                <a:latin typeface="ui-sans-serif"/>
              </a:rPr>
              <a:t>neuronilor</a:t>
            </a:r>
            <a:r>
              <a:rPr lang="en-US" dirty="0">
                <a:latin typeface="ui-sans-serif"/>
              </a:rPr>
              <a:t> din </a:t>
            </a:r>
            <a:r>
              <a:rPr lang="en-US" dirty="0" err="1">
                <a:latin typeface="ui-sans-serif"/>
              </a:rPr>
              <a:t>ganglionul</a:t>
            </a:r>
            <a:r>
              <a:rPr lang="en-US" dirty="0">
                <a:latin typeface="ui-sans-serif"/>
              </a:rPr>
              <a:t> vestibular Scarpa.</a:t>
            </a:r>
            <a:endParaRPr lang="ro-RO" dirty="0">
              <a:latin typeface="ui-sans-serif"/>
            </a:endParaRPr>
          </a:p>
          <a:p>
            <a:pPr>
              <a:buNone/>
            </a:pP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Cilii</a:t>
            </a:r>
            <a:r>
              <a:rPr lang="en-US" dirty="0">
                <a:latin typeface="ui-sans-serif"/>
              </a:rPr>
              <a:t> sunt </a:t>
            </a:r>
            <a:r>
              <a:rPr lang="en-US" dirty="0" err="1">
                <a:latin typeface="ui-sans-serif"/>
              </a:rPr>
              <a:t>înglobați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membrana </a:t>
            </a:r>
            <a:r>
              <a:rPr lang="en-US" dirty="0" err="1">
                <a:latin typeface="ui-sans-serif"/>
              </a:rPr>
              <a:t>otolitică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care se </a:t>
            </a:r>
            <a:r>
              <a:rPr lang="en-US" dirty="0" err="1">
                <a:latin typeface="ui-sans-serif"/>
              </a:rPr>
              <a:t>află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carbonat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calciu</a:t>
            </a:r>
            <a:r>
              <a:rPr lang="en-US" dirty="0">
                <a:latin typeface="ui-sans-serif"/>
              </a:rPr>
              <a:t> (CaCO</a:t>
            </a:r>
            <a:r>
              <a:rPr lang="en-US" baseline="-25000" dirty="0">
                <a:latin typeface="ui-sans-serif"/>
              </a:rPr>
              <a:t>3</a:t>
            </a:r>
            <a:r>
              <a:rPr lang="en-US" dirty="0">
                <a:latin typeface="ui-sans-serif"/>
              </a:rPr>
              <a:t>)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magneziu</a:t>
            </a:r>
            <a:r>
              <a:rPr lang="en-US" dirty="0">
                <a:latin typeface="ui-sans-serif"/>
              </a:rPr>
              <a:t> (MgCO</a:t>
            </a:r>
            <a:r>
              <a:rPr lang="en-US" baseline="-25000" dirty="0">
                <a:latin typeface="ui-sans-serif"/>
              </a:rPr>
              <a:t>3</a:t>
            </a:r>
            <a:r>
              <a:rPr lang="en-US" dirty="0">
                <a:latin typeface="ui-sans-serif"/>
              </a:rPr>
              <a:t>) sub </a:t>
            </a:r>
            <a:r>
              <a:rPr lang="en-US" dirty="0" err="1">
                <a:latin typeface="ui-sans-serif"/>
              </a:rPr>
              <a:t>formă</a:t>
            </a:r>
            <a:r>
              <a:rPr lang="en-US" dirty="0">
                <a:latin typeface="ui-sans-serif"/>
              </a:rPr>
              <a:t> de granule, </a:t>
            </a:r>
            <a:r>
              <a:rPr lang="en-US" dirty="0" err="1">
                <a:latin typeface="ui-sans-serif"/>
              </a:rPr>
              <a:t>denumite</a:t>
            </a:r>
            <a:r>
              <a:rPr lang="en-US" dirty="0">
                <a:latin typeface="ui-sans-serif"/>
              </a:rPr>
              <a:t> </a:t>
            </a:r>
            <a:r>
              <a:rPr lang="en-US" b="1" dirty="0" err="1">
                <a:latin typeface="ui-sans-serif"/>
              </a:rPr>
              <a:t>otolite</a:t>
            </a:r>
            <a:r>
              <a:rPr lang="en-US" dirty="0">
                <a:latin typeface="ui-sans-serif"/>
              </a:rPr>
              <a:t>.</a:t>
            </a:r>
          </a:p>
          <a:p>
            <a:pPr>
              <a:buNone/>
            </a:pPr>
            <a:r>
              <a:rPr lang="en-US" b="1" dirty="0" err="1">
                <a:latin typeface="ui-sans-serif"/>
              </a:rPr>
              <a:t>Crestele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ampulare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aflate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ampulele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canalelor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semicirculare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membranoase</a:t>
            </a:r>
            <a:r>
              <a:rPr lang="en-US" dirty="0">
                <a:latin typeface="ui-sans-serif"/>
              </a:rPr>
              <a:t>, sunt </a:t>
            </a:r>
            <a:r>
              <a:rPr lang="en-US" dirty="0" err="1">
                <a:latin typeface="ui-sans-serif"/>
              </a:rPr>
              <a:t>alcătuite</a:t>
            </a:r>
            <a:r>
              <a:rPr lang="en-US" dirty="0">
                <a:latin typeface="ui-sans-serif"/>
              </a:rPr>
              <a:t> din </a:t>
            </a:r>
            <a:r>
              <a:rPr lang="en-US" dirty="0" err="1">
                <a:latin typeface="ui-sans-serif"/>
              </a:rPr>
              <a:t>celule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susținere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celule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senzoriale</a:t>
            </a:r>
            <a:r>
              <a:rPr lang="en-US" dirty="0">
                <a:latin typeface="ui-sans-serif"/>
              </a:rPr>
              <a:t>. La </a:t>
            </a:r>
            <a:r>
              <a:rPr lang="en-US" dirty="0" err="1">
                <a:latin typeface="ui-sans-serif"/>
              </a:rPr>
              <a:t>polul</a:t>
            </a:r>
            <a:r>
              <a:rPr lang="en-US" dirty="0">
                <a:latin typeface="ui-sans-serif"/>
              </a:rPr>
              <a:t> apical, </a:t>
            </a:r>
            <a:r>
              <a:rPr lang="en-US" dirty="0" err="1">
                <a:latin typeface="ui-sans-serif"/>
              </a:rPr>
              <a:t>celulele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senzoriale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prezintă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cili</a:t>
            </a:r>
            <a:r>
              <a:rPr lang="en-US" dirty="0">
                <a:latin typeface="ui-sans-serif"/>
              </a:rPr>
              <a:t> care </a:t>
            </a:r>
            <a:r>
              <a:rPr lang="en-US" dirty="0" err="1">
                <a:latin typeface="ui-sans-serif"/>
              </a:rPr>
              <a:t>pătrund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într</a:t>
            </a:r>
            <a:r>
              <a:rPr lang="en-US" dirty="0">
                <a:latin typeface="ui-sans-serif"/>
              </a:rPr>
              <a:t>-o </a:t>
            </a:r>
            <a:r>
              <a:rPr lang="en-US" b="1" dirty="0" err="1">
                <a:latin typeface="ui-sans-serif"/>
              </a:rPr>
              <a:t>cupolă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gelatinoasă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iar</a:t>
            </a:r>
            <a:r>
              <a:rPr lang="en-US" dirty="0">
                <a:latin typeface="ui-sans-serif"/>
              </a:rPr>
              <a:t> la </a:t>
            </a:r>
            <a:r>
              <a:rPr lang="en-US" dirty="0" err="1">
                <a:latin typeface="ui-sans-serif"/>
              </a:rPr>
              <a:t>polul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bazal</a:t>
            </a:r>
            <a:r>
              <a:rPr lang="en-US" dirty="0">
                <a:latin typeface="ui-sans-serif"/>
              </a:rPr>
              <a:t> se </a:t>
            </a:r>
            <a:r>
              <a:rPr lang="en-US" dirty="0" err="1">
                <a:latin typeface="ui-sans-serif"/>
              </a:rPr>
              <a:t>află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terminații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dendritice</a:t>
            </a:r>
            <a:r>
              <a:rPr lang="en-US" dirty="0">
                <a:latin typeface="ui-sans-serif"/>
              </a:rPr>
              <a:t> ale </a:t>
            </a:r>
            <a:r>
              <a:rPr lang="en-US" dirty="0" err="1">
                <a:latin typeface="ui-sans-serif"/>
              </a:rPr>
              <a:t>neuronilor</a:t>
            </a:r>
            <a:r>
              <a:rPr lang="en-US" dirty="0">
                <a:latin typeface="ui-sans-serif"/>
              </a:rPr>
              <a:t> din </a:t>
            </a:r>
            <a:r>
              <a:rPr lang="en-US" dirty="0" err="1">
                <a:latin typeface="ui-sans-serif"/>
              </a:rPr>
              <a:t>ganglionul</a:t>
            </a:r>
            <a:r>
              <a:rPr lang="en-US" dirty="0">
                <a:latin typeface="ui-sans-serif"/>
              </a:rPr>
              <a:t> vestibular Scarpa.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6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79939-C89C-4879-5799-CD697E3F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62" y="584028"/>
            <a:ext cx="4883891" cy="905736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Canalele semicirculare: Structura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6E916-43A7-AA48-F483-41C948C45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04256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Fiecare canal semicircular conține ampula care:</a:t>
            </a:r>
          </a:p>
          <a:p>
            <a:r>
              <a:rPr lang="ro-RO" dirty="0"/>
              <a:t>Conține celule ciliate încorporate în epiteliul senzorial numită </a:t>
            </a:r>
            <a:r>
              <a:rPr lang="ro-RO" dirty="0" err="1"/>
              <a:t>crista</a:t>
            </a:r>
            <a:r>
              <a:rPr lang="ro-RO" dirty="0"/>
              <a:t> </a:t>
            </a:r>
            <a:r>
              <a:rPr lang="ro-RO" dirty="0" err="1"/>
              <a:t>ampullaris</a:t>
            </a:r>
            <a:endParaRPr lang="ro-RO" dirty="0"/>
          </a:p>
          <a:p>
            <a:r>
              <a:rPr lang="ro-RO" dirty="0"/>
              <a:t>iar cilii celulelor ciliate sunt </a:t>
            </a:r>
            <a:r>
              <a:rPr lang="ro-RO" dirty="0" err="1"/>
              <a:t>prioectate</a:t>
            </a:r>
            <a:r>
              <a:rPr lang="ro-RO" dirty="0"/>
              <a:t>  </a:t>
            </a:r>
            <a:r>
              <a:rPr lang="ro-RO" dirty="0" err="1"/>
              <a:t>întro</a:t>
            </a:r>
            <a:r>
              <a:rPr lang="ro-RO" dirty="0"/>
              <a:t> calotă gelatinoasă numită cupula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046A2-DC93-BFEC-5001-0F211227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367" y="382550"/>
            <a:ext cx="4563112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5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90C8-70C4-8D3B-D672-A5484B6F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8" y="365126"/>
            <a:ext cx="7609668" cy="781750"/>
          </a:xfrm>
        </p:spPr>
        <p:txBody>
          <a:bodyPr/>
          <a:lstStyle/>
          <a:p>
            <a:pPr algn="ctr"/>
            <a:r>
              <a:rPr lang="ro-RO" b="1" dirty="0"/>
              <a:t>Funcția canalelor semicirculare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A9B4-5D06-6FBD-B7A6-0425B17C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68" y="1146876"/>
            <a:ext cx="7315200" cy="5650094"/>
          </a:xfrm>
        </p:spPr>
        <p:txBody>
          <a:bodyPr>
            <a:normAutofit fontScale="92500" lnSpcReduction="10000"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Sunt </a:t>
            </a:r>
            <a:r>
              <a:rPr lang="ro-RO" b="1" dirty="0" err="1">
                <a:solidFill>
                  <a:srgbClr val="FF0000"/>
                </a:solidFill>
              </a:rPr>
              <a:t>sensori</a:t>
            </a:r>
            <a:r>
              <a:rPr lang="ro-RO" b="1" dirty="0">
                <a:solidFill>
                  <a:srgbClr val="FF0000"/>
                </a:solidFill>
              </a:rPr>
              <a:t> biomecanici</a:t>
            </a:r>
            <a:r>
              <a:rPr lang="ro-RO" dirty="0"/>
              <a:t>!</a:t>
            </a:r>
          </a:p>
          <a:p>
            <a:pPr algn="just"/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părți</a:t>
            </a:r>
            <a:r>
              <a:rPr lang="en-US" dirty="0"/>
              <a:t> ale </a:t>
            </a:r>
            <a:r>
              <a:rPr lang="en-US" dirty="0" err="1"/>
              <a:t>urechii</a:t>
            </a:r>
            <a:r>
              <a:rPr lang="en-US" dirty="0"/>
              <a:t> interne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ajută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simți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capul se </a:t>
            </a:r>
            <a:r>
              <a:rPr lang="en-US" dirty="0" err="1"/>
              <a:t>învârte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se </a:t>
            </a:r>
            <a:r>
              <a:rPr lang="en-US" dirty="0" err="1"/>
              <a:t>rotește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îți</a:t>
            </a:r>
            <a:r>
              <a:rPr lang="en-US" dirty="0"/>
              <a:t> </a:t>
            </a:r>
            <a:r>
              <a:rPr lang="en-US" dirty="0" err="1"/>
              <a:t>rotești</a:t>
            </a:r>
            <a:r>
              <a:rPr lang="en-US" dirty="0"/>
              <a:t> capul, un fluid din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dirty="0" err="1"/>
              <a:t>endolimfă</a:t>
            </a:r>
            <a:r>
              <a:rPr lang="en-US" dirty="0"/>
              <a:t> se </a:t>
            </a:r>
            <a:r>
              <a:rPr lang="en-US" dirty="0" err="1"/>
              <a:t>mișcă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opusă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mișcare</a:t>
            </a:r>
            <a:r>
              <a:rPr lang="en-US" dirty="0"/>
              <a:t> </a:t>
            </a:r>
            <a:r>
              <a:rPr lang="en-US" dirty="0" err="1"/>
              <a:t>curbează</a:t>
            </a:r>
            <a:r>
              <a:rPr lang="en-US" dirty="0"/>
              <a:t> o </a:t>
            </a:r>
            <a:r>
              <a:rPr lang="en-US" dirty="0" err="1"/>
              <a:t>structură</a:t>
            </a:r>
            <a:r>
              <a:rPr lang="en-US" dirty="0"/>
              <a:t> </a:t>
            </a:r>
            <a:r>
              <a:rPr lang="en-US" dirty="0" err="1"/>
              <a:t>numită</a:t>
            </a:r>
            <a:r>
              <a:rPr lang="en-US" dirty="0"/>
              <a:t> </a:t>
            </a:r>
            <a:r>
              <a:rPr lang="en-US" dirty="0" err="1"/>
              <a:t>cupulă</a:t>
            </a:r>
            <a:r>
              <a:rPr lang="en-US" dirty="0"/>
              <a:t>, care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curbează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 ciliate minuscule.</a:t>
            </a:r>
            <a:r>
              <a:rPr lang="ro-RO" dirty="0"/>
              <a:t> </a:t>
            </a:r>
          </a:p>
          <a:p>
            <a:pPr algn="just"/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/>
              <a:t> ciliate </a:t>
            </a:r>
            <a:r>
              <a:rPr lang="en-US" dirty="0" err="1"/>
              <a:t>funcționează</a:t>
            </a:r>
            <a:r>
              <a:rPr lang="en-US" dirty="0"/>
              <a:t> ca </a:t>
            </a:r>
            <a:r>
              <a:rPr lang="en-US" dirty="0" err="1"/>
              <a:t>cele</a:t>
            </a:r>
            <a:r>
              <a:rPr lang="en-US" dirty="0"/>
              <a:t> din </a:t>
            </a:r>
            <a:r>
              <a:rPr lang="en-US" dirty="0" err="1"/>
              <a:t>urechi</a:t>
            </a:r>
            <a:r>
              <a:rPr lang="ro-RO" dirty="0"/>
              <a:t>,</a:t>
            </a:r>
            <a:r>
              <a:rPr lang="en-US" dirty="0"/>
              <a:t> care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ajută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auzi</a:t>
            </a:r>
            <a:r>
              <a:rPr lang="en-US" dirty="0"/>
              <a:t>, </a:t>
            </a:r>
            <a:r>
              <a:rPr lang="en-US" dirty="0" err="1"/>
              <a:t>transformând</a:t>
            </a:r>
            <a:r>
              <a:rPr lang="en-US" dirty="0"/>
              <a:t>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semnale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se </a:t>
            </a:r>
            <a:r>
              <a:rPr lang="en-US" dirty="0" err="1"/>
              <a:t>mișcă</a:t>
            </a:r>
            <a:r>
              <a:rPr lang="en-US" dirty="0"/>
              <a:t> capul,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semnale</a:t>
            </a:r>
            <a:r>
              <a:rPr lang="en-US" dirty="0"/>
              <a:t> fie </a:t>
            </a:r>
            <a:r>
              <a:rPr lang="ro-RO" dirty="0"/>
              <a:t>măresc</a:t>
            </a:r>
            <a:r>
              <a:rPr lang="en-US" dirty="0"/>
              <a:t>, fie </a:t>
            </a:r>
            <a:r>
              <a:rPr lang="en-US" dirty="0" err="1"/>
              <a:t>scad</a:t>
            </a:r>
            <a:r>
              <a:rPr lang="en-US" dirty="0"/>
              <a:t> </a:t>
            </a:r>
            <a:r>
              <a:rPr lang="en-US" dirty="0" err="1"/>
              <a:t>eliberarea</a:t>
            </a:r>
            <a:r>
              <a:rPr lang="en-US" dirty="0"/>
              <a:t> de </a:t>
            </a:r>
            <a:r>
              <a:rPr lang="en-US" dirty="0" err="1"/>
              <a:t>substanțe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(</a:t>
            </a:r>
            <a:r>
              <a:rPr lang="en-US" dirty="0" err="1"/>
              <a:t>neurotransmițători</a:t>
            </a:r>
            <a:r>
              <a:rPr lang="ro-RO" dirty="0"/>
              <a:t>lor</a:t>
            </a:r>
            <a:r>
              <a:rPr lang="en-US" dirty="0"/>
              <a:t>)</a:t>
            </a:r>
            <a:r>
              <a:rPr lang="ro-RO" dirty="0"/>
              <a:t> din celule ciliate,</a:t>
            </a:r>
            <a:r>
              <a:rPr lang="en-US" dirty="0"/>
              <a:t> care </a:t>
            </a:r>
            <a:r>
              <a:rPr lang="en-US" dirty="0" err="1"/>
              <a:t>trimit</a:t>
            </a:r>
            <a:r>
              <a:rPr lang="en-US" dirty="0"/>
              <a:t> </a:t>
            </a:r>
            <a:r>
              <a:rPr lang="en-US" dirty="0" err="1"/>
              <a:t>mesaje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creier</a:t>
            </a:r>
            <a:r>
              <a:rPr lang="en-U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73A7E7-EF7B-74F3-77A1-29551DD43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36" y="0"/>
            <a:ext cx="4287864" cy="68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6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E507-CEFF-CCFF-F51B-52F29B25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653" y="347872"/>
            <a:ext cx="5855898" cy="928837"/>
          </a:xfrm>
        </p:spPr>
        <p:txBody>
          <a:bodyPr/>
          <a:lstStyle/>
          <a:p>
            <a:pPr algn="ctr"/>
            <a:r>
              <a:rPr lang="ro-RO" b="1" dirty="0" err="1"/>
              <a:t>Întroducere</a:t>
            </a:r>
            <a:r>
              <a:rPr lang="ro-RO" b="1" dirty="0"/>
              <a:t> în Labirint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1F47A-008D-F1A2-2C61-37386FDB5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09" y="1276709"/>
            <a:ext cx="11179834" cy="49002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Cele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organe</a:t>
            </a:r>
            <a:r>
              <a:rPr lang="en-US" dirty="0"/>
              <a:t> de </a:t>
            </a:r>
            <a:r>
              <a:rPr lang="en-US" dirty="0" err="1"/>
              <a:t>echilibru</a:t>
            </a:r>
            <a:r>
              <a:rPr lang="en-US" dirty="0"/>
              <a:t> situate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osul</a:t>
            </a:r>
            <a:r>
              <a:rPr lang="en-US" dirty="0"/>
              <a:t> temporal </a:t>
            </a:r>
            <a:r>
              <a:rPr lang="en-US" dirty="0" err="1"/>
              <a:t>stâng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, </a:t>
            </a:r>
            <a:r>
              <a:rPr lang="en-US" dirty="0" err="1"/>
              <a:t>nervii</a:t>
            </a:r>
            <a:r>
              <a:rPr lang="en-US" dirty="0"/>
              <a:t> </a:t>
            </a:r>
            <a:r>
              <a:rPr lang="en-US" dirty="0" err="1"/>
              <a:t>vestibulari</a:t>
            </a:r>
            <a:r>
              <a:rPr lang="en-US" dirty="0"/>
              <a:t>, </a:t>
            </a:r>
            <a:r>
              <a:rPr lang="en-US" dirty="0" err="1"/>
              <a:t>nucleii</a:t>
            </a:r>
            <a:r>
              <a:rPr lang="en-US" dirty="0"/>
              <a:t> </a:t>
            </a:r>
            <a:r>
              <a:rPr lang="en-US" dirty="0" err="1"/>
              <a:t>vestibulari</a:t>
            </a:r>
            <a:r>
              <a:rPr lang="en-US" dirty="0"/>
              <a:t>, </a:t>
            </a:r>
            <a:r>
              <a:rPr lang="en-US" dirty="0" err="1"/>
              <a:t>vestibulo-cerebelul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cortexul</a:t>
            </a:r>
            <a:r>
              <a:rPr lang="en-US" dirty="0"/>
              <a:t> vestibular sunt </a:t>
            </a:r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> care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vestibular. </a:t>
            </a:r>
            <a:endParaRPr lang="ro-RO" dirty="0"/>
          </a:p>
          <a:p>
            <a:pPr algn="just"/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detectarea</a:t>
            </a:r>
            <a:r>
              <a:rPr lang="en-US" dirty="0"/>
              <a:t> </a:t>
            </a:r>
            <a:r>
              <a:rPr lang="en-US" dirty="0" err="1"/>
              <a:t>mișcării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orientării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spațiu</a:t>
            </a:r>
            <a:r>
              <a:rPr lang="en-US" dirty="0"/>
              <a:t>, </a:t>
            </a:r>
            <a:r>
              <a:rPr lang="en-US" dirty="0" err="1"/>
              <a:t>folosim</a:t>
            </a:r>
            <a:r>
              <a:rPr lang="en-US" dirty="0"/>
              <a:t> </a:t>
            </a:r>
            <a:r>
              <a:rPr lang="en-US" dirty="0" err="1"/>
              <a:t>văzul</a:t>
            </a:r>
            <a:r>
              <a:rPr lang="en-US" dirty="0"/>
              <a:t>, </a:t>
            </a:r>
            <a:r>
              <a:rPr lang="en-US" dirty="0" err="1"/>
              <a:t>propriocepția</a:t>
            </a:r>
            <a:r>
              <a:rPr lang="en-US" dirty="0"/>
              <a:t> (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gravitoreceptorii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vaselor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de </a:t>
            </a:r>
            <a:r>
              <a:rPr lang="en-US" dirty="0" err="1"/>
              <a:t>sânge</a:t>
            </a:r>
            <a:r>
              <a:rPr lang="en-US" dirty="0"/>
              <a:t>), </a:t>
            </a:r>
            <a:r>
              <a:rPr lang="en-US" dirty="0" err="1"/>
              <a:t>auzul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vestibular. </a:t>
            </a:r>
            <a:endParaRPr lang="ro-RO" dirty="0"/>
          </a:p>
          <a:p>
            <a:pPr algn="just"/>
            <a:r>
              <a:rPr lang="en-US" dirty="0" err="1"/>
              <a:t>Acesta</a:t>
            </a:r>
            <a:r>
              <a:rPr lang="en-US" dirty="0"/>
              <a:t> din </a:t>
            </a:r>
            <a:r>
              <a:rPr lang="en-US" dirty="0" err="1"/>
              <a:t>urmă</a:t>
            </a:r>
            <a:r>
              <a:rPr lang="en-US" dirty="0"/>
              <a:t>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de </a:t>
            </a:r>
            <a:r>
              <a:rPr lang="en-US" dirty="0" err="1"/>
              <a:t>senzori</a:t>
            </a:r>
            <a:r>
              <a:rPr lang="en-US" dirty="0"/>
              <a:t> </a:t>
            </a:r>
            <a:r>
              <a:rPr lang="en-US" dirty="0" err="1"/>
              <a:t>specializați</a:t>
            </a:r>
            <a:r>
              <a:rPr lang="en-US" dirty="0"/>
              <a:t> situate </a:t>
            </a:r>
            <a:r>
              <a:rPr lang="en-US" dirty="0" err="1"/>
              <a:t>în</a:t>
            </a:r>
            <a:r>
              <a:rPr lang="en-US" dirty="0"/>
              <a:t> cap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monitoriza</a:t>
            </a:r>
            <a:r>
              <a:rPr lang="en-US" dirty="0"/>
              <a:t> </a:t>
            </a:r>
            <a:r>
              <a:rPr lang="en-US" dirty="0" err="1"/>
              <a:t>accelerațiile</a:t>
            </a:r>
            <a:r>
              <a:rPr lang="en-US" dirty="0"/>
              <a:t> </a:t>
            </a:r>
            <a:r>
              <a:rPr lang="en-US" dirty="0" err="1"/>
              <a:t>unghiulare</a:t>
            </a:r>
            <a:r>
              <a:rPr lang="en-US" dirty="0"/>
              <a:t> (</a:t>
            </a:r>
            <a:r>
              <a:rPr lang="en-US" dirty="0" err="1"/>
              <a:t>rotații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dimensiuni</a:t>
            </a:r>
            <a:r>
              <a:rPr lang="en-US" dirty="0"/>
              <a:t> (3D))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accelerațiile</a:t>
            </a:r>
            <a:r>
              <a:rPr lang="en-US" dirty="0"/>
              <a:t> </a:t>
            </a:r>
            <a:r>
              <a:rPr lang="en-US" dirty="0" err="1"/>
              <a:t>liniare</a:t>
            </a:r>
            <a:r>
              <a:rPr lang="en-US" dirty="0"/>
              <a:t> (</a:t>
            </a:r>
            <a:r>
              <a:rPr lang="en-US" dirty="0" err="1"/>
              <a:t>translații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3D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înclinare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vectorul</a:t>
            </a:r>
            <a:r>
              <a:rPr lang="en-US" dirty="0"/>
              <a:t> </a:t>
            </a:r>
            <a:r>
              <a:rPr lang="en-US" dirty="0" err="1"/>
              <a:t>gravitațional</a:t>
            </a:r>
            <a:r>
              <a:rPr lang="en-US" dirty="0"/>
              <a:t>) ale </a:t>
            </a:r>
            <a:r>
              <a:rPr lang="en-US" dirty="0" err="1"/>
              <a:t>capului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spațiu</a:t>
            </a:r>
            <a:r>
              <a:rPr lang="en-US" dirty="0"/>
              <a:t>. </a:t>
            </a:r>
            <a:endParaRPr lang="ro-RO" dirty="0"/>
          </a:p>
          <a:p>
            <a:pPr algn="just"/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mișcărilor</a:t>
            </a:r>
            <a:r>
              <a:rPr lang="en-US" dirty="0"/>
              <a:t> </a:t>
            </a:r>
            <a:r>
              <a:rPr lang="en-US" dirty="0" err="1"/>
              <a:t>capului</a:t>
            </a:r>
            <a:r>
              <a:rPr lang="en-US" dirty="0"/>
              <a:t>,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forțe</a:t>
            </a:r>
            <a:r>
              <a:rPr lang="en-US" dirty="0"/>
              <a:t> </a:t>
            </a:r>
            <a:r>
              <a:rPr lang="en-US" dirty="0" err="1"/>
              <a:t>acționează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senzori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toți</a:t>
            </a:r>
            <a:r>
              <a:rPr lang="en-US" dirty="0"/>
              <a:t> </a:t>
            </a:r>
            <a:r>
              <a:rPr lang="en-US" dirty="0" err="1"/>
              <a:t>senzorii</a:t>
            </a:r>
            <a:r>
              <a:rPr lang="en-US" dirty="0"/>
              <a:t> sunt </a:t>
            </a:r>
            <a:r>
              <a:rPr lang="en-US" dirty="0" err="1"/>
              <a:t>stimulați</a:t>
            </a:r>
            <a:r>
              <a:rPr lang="en-US" dirty="0"/>
              <a:t> </a:t>
            </a:r>
            <a:r>
              <a:rPr lang="en-US" dirty="0" err="1"/>
              <a:t>simultan</a:t>
            </a:r>
            <a:r>
              <a:rPr lang="en-US" dirty="0"/>
              <a:t>: pe </a:t>
            </a:r>
            <a:r>
              <a:rPr lang="en-US" dirty="0" err="1"/>
              <a:t>Pământ</a:t>
            </a:r>
            <a:r>
              <a:rPr lang="en-US" dirty="0"/>
              <a:t>, </a:t>
            </a:r>
            <a:r>
              <a:rPr lang="en-US" dirty="0" err="1"/>
              <a:t>mișcările</a:t>
            </a:r>
            <a:r>
              <a:rPr lang="en-US" dirty="0"/>
              <a:t> </a:t>
            </a:r>
            <a:r>
              <a:rPr lang="en-US" dirty="0" err="1"/>
              <a:t>capului</a:t>
            </a:r>
            <a:r>
              <a:rPr lang="en-US" dirty="0"/>
              <a:t> au loc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câmpul</a:t>
            </a:r>
            <a:r>
              <a:rPr lang="en-US" dirty="0"/>
              <a:t> </a:t>
            </a:r>
            <a:r>
              <a:rPr lang="en-US" dirty="0" err="1"/>
              <a:t>gravitațional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sunt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compuse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din </a:t>
            </a:r>
            <a:r>
              <a:rPr lang="en-US" dirty="0" err="1"/>
              <a:t>rotații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din </a:t>
            </a:r>
            <a:r>
              <a:rPr lang="en-US" dirty="0" err="1"/>
              <a:t>translații</a:t>
            </a:r>
            <a:r>
              <a:rPr lang="en-US" dirty="0"/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3273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0D9A-2035-F3D9-C6BF-A0AB4890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Canalele </a:t>
            </a:r>
            <a:r>
              <a:rPr lang="ro-RO" dirty="0" err="1"/>
              <a:t>semicirulare</a:t>
            </a:r>
            <a:r>
              <a:rPr lang="ro-RO" dirty="0"/>
              <a:t>: transducția </a:t>
            </a:r>
            <a:r>
              <a:rPr lang="ro-RO" dirty="0" err="1"/>
              <a:t>sensorială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BDF6-AFBA-237D-CB22-8218AB86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488537"/>
            <a:ext cx="10515600" cy="19404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o-RO" dirty="0"/>
              <a:t>S</a:t>
            </a:r>
            <a:r>
              <a:rPr lang="en-US" dirty="0" err="1"/>
              <a:t>tereocilii</a:t>
            </a:r>
            <a:r>
              <a:rPr lang="en-US" dirty="0"/>
              <a:t>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mențin</a:t>
            </a:r>
            <a:r>
              <a:rPr lang="en-US" dirty="0"/>
              <a:t> </a:t>
            </a:r>
            <a:r>
              <a:rPr lang="en-US" dirty="0" err="1"/>
              <a:t>direcționalitatea</a:t>
            </a:r>
            <a:r>
              <a:rPr lang="en-US" dirty="0"/>
              <a:t> pe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părți</a:t>
            </a:r>
            <a:r>
              <a:rPr lang="en-US" dirty="0"/>
              <a:t> ale </a:t>
            </a:r>
            <a:r>
              <a:rPr lang="en-US" dirty="0" err="1"/>
              <a:t>capului</a:t>
            </a:r>
            <a:r>
              <a:rPr lang="ro-RO" dirty="0"/>
              <a:t> </a:t>
            </a:r>
          </a:p>
          <a:p>
            <a:r>
              <a:rPr lang="en-US" dirty="0" err="1"/>
              <a:t>Îndoirea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kinociliu</a:t>
            </a:r>
            <a:r>
              <a:rPr lang="en-US" dirty="0"/>
              <a:t> </a:t>
            </a:r>
            <a:r>
              <a:rPr lang="ro-RO" dirty="0"/>
              <a:t>     -         </a:t>
            </a:r>
            <a:r>
              <a:rPr lang="en-US" dirty="0" err="1"/>
              <a:t>deschide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cationice</a:t>
            </a:r>
            <a:r>
              <a:rPr lang="en-US" dirty="0"/>
              <a:t> </a:t>
            </a:r>
            <a:r>
              <a:rPr lang="ro-RO" dirty="0" err="1"/>
              <a:t>dirigate</a:t>
            </a:r>
            <a:r>
              <a:rPr lang="ro-RO" dirty="0"/>
              <a:t> 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ro-RO" dirty="0"/>
              <a:t>    </a:t>
            </a:r>
            <a:r>
              <a:rPr lang="en-US" dirty="0"/>
              <a:t> </a:t>
            </a:r>
            <a:r>
              <a:rPr lang="ro-RO" dirty="0"/>
              <a:t>            </a:t>
            </a:r>
          </a:p>
          <a:p>
            <a:pPr marL="0" indent="0">
              <a:buNone/>
            </a:pPr>
            <a:r>
              <a:rPr lang="ro-RO" dirty="0"/>
              <a:t>         -         </a:t>
            </a:r>
            <a:r>
              <a:rPr lang="en-US" dirty="0"/>
              <a:t>influx de K+</a:t>
            </a:r>
            <a:r>
              <a:rPr lang="ro-RO" dirty="0"/>
              <a:t>         -              </a:t>
            </a:r>
            <a:r>
              <a:rPr lang="en-US" dirty="0"/>
              <a:t>depolarizare </a:t>
            </a:r>
            <a:r>
              <a:rPr lang="ro-RO" dirty="0"/>
              <a:t>         </a:t>
            </a:r>
          </a:p>
          <a:p>
            <a:r>
              <a:rPr lang="en-US" dirty="0" err="1"/>
              <a:t>Îndoirea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kinociliu</a:t>
            </a:r>
            <a:r>
              <a:rPr lang="en-US" dirty="0"/>
              <a:t> </a:t>
            </a:r>
            <a:r>
              <a:rPr lang="ro-RO" dirty="0"/>
              <a:t>        -         </a:t>
            </a:r>
            <a:r>
              <a:rPr lang="en-US" dirty="0" err="1"/>
              <a:t>închide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care sunt </a:t>
            </a:r>
            <a:r>
              <a:rPr lang="en-US" dirty="0" err="1"/>
              <a:t>deschise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ro-RO" dirty="0"/>
              <a:t>timpul </a:t>
            </a:r>
            <a:r>
              <a:rPr lang="en-US" dirty="0"/>
              <a:t>star</a:t>
            </a:r>
            <a:r>
              <a:rPr lang="ro-RO" dirty="0"/>
              <a:t>ii</a:t>
            </a:r>
            <a:r>
              <a:rPr lang="en-US" dirty="0"/>
              <a:t> de </a:t>
            </a:r>
            <a:r>
              <a:rPr lang="en-US" dirty="0" err="1"/>
              <a:t>repaus</a:t>
            </a:r>
            <a:r>
              <a:rPr lang="en-US" dirty="0"/>
              <a:t> </a:t>
            </a:r>
            <a:r>
              <a:rPr lang="ro-RO" dirty="0"/>
              <a:t>           -         </a:t>
            </a:r>
            <a:r>
              <a:rPr lang="en-US" dirty="0" err="1"/>
              <a:t>hiperpolariz</a:t>
            </a:r>
            <a:r>
              <a:rPr lang="ro-RO" dirty="0"/>
              <a:t>are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3E025D-B86B-C0B9-06CF-643E47AC7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20" y="3620618"/>
            <a:ext cx="7052309" cy="31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4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2E4EE-93C8-1FB8-0743-5BB66669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5" y="173972"/>
            <a:ext cx="5240371" cy="1325563"/>
          </a:xfrm>
        </p:spPr>
        <p:txBody>
          <a:bodyPr/>
          <a:lstStyle/>
          <a:p>
            <a:pPr algn="ctr"/>
            <a:r>
              <a:rPr lang="ro-RO" dirty="0"/>
              <a:t>Celulele ciliate vestibulare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86630-E76A-FBFA-1662-5677AE84A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160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Histologic, </a:t>
            </a:r>
            <a:r>
              <a:rPr lang="en-US" dirty="0" err="1"/>
              <a:t>celulele</a:t>
            </a:r>
            <a:r>
              <a:rPr lang="en-US" dirty="0"/>
              <a:t> ciliate sunt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epiteliale</a:t>
            </a:r>
            <a:r>
              <a:rPr lang="en-US" dirty="0"/>
              <a:t> </a:t>
            </a:r>
            <a:r>
              <a:rPr lang="en-US" dirty="0" err="1"/>
              <a:t>columnare</a:t>
            </a:r>
            <a:r>
              <a:rPr lang="en-US" dirty="0"/>
              <a:t> </a:t>
            </a:r>
            <a:r>
              <a:rPr lang="en-US" dirty="0" err="1"/>
              <a:t>modificate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Se </a:t>
            </a:r>
            <a:r>
              <a:rPr lang="en-US" dirty="0" err="1"/>
              <a:t>numesc</a:t>
            </a:r>
            <a:r>
              <a:rPr lang="en-US" dirty="0"/>
              <a:t> </a:t>
            </a:r>
            <a:r>
              <a:rPr lang="en-US" dirty="0" err="1"/>
              <a:t>mecano-receptori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Morfologic</a:t>
            </a:r>
            <a:r>
              <a:rPr lang="en-US" dirty="0"/>
              <a:t>, sunt </a:t>
            </a:r>
            <a:r>
              <a:rPr lang="en-US" dirty="0" err="1"/>
              <a:t>diferite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Celulele</a:t>
            </a:r>
            <a:r>
              <a:rPr lang="en-US" dirty="0"/>
              <a:t> ciliate de tip I au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balon</a:t>
            </a:r>
            <a:r>
              <a:rPr lang="en-US" dirty="0"/>
              <a:t>, </a:t>
            </a:r>
            <a:r>
              <a:rPr lang="en-US" dirty="0" err="1"/>
              <a:t>înconjurate</a:t>
            </a:r>
            <a:r>
              <a:rPr lang="en-US" dirty="0"/>
              <a:t> de un </a:t>
            </a:r>
            <a:r>
              <a:rPr lang="en-US" dirty="0" err="1"/>
              <a:t>caliciu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Celulele</a:t>
            </a:r>
            <a:r>
              <a:rPr lang="en-US" dirty="0"/>
              <a:t> ciliate de tip II sunt </a:t>
            </a:r>
            <a:r>
              <a:rPr lang="en-US" dirty="0" err="1"/>
              <a:t>celule</a:t>
            </a:r>
            <a:r>
              <a:rPr lang="en-US" dirty="0"/>
              <a:t> de </a:t>
            </a:r>
            <a:r>
              <a:rPr lang="en-US" dirty="0" err="1"/>
              <a:t>formă</a:t>
            </a:r>
            <a:r>
              <a:rPr lang="en-US" dirty="0"/>
              <a:t> </a:t>
            </a:r>
            <a:r>
              <a:rPr lang="en-US" dirty="0" err="1"/>
              <a:t>cilindrică</a:t>
            </a:r>
            <a:r>
              <a:rPr lang="en-US" dirty="0"/>
              <a:t>, </a:t>
            </a:r>
            <a:r>
              <a:rPr lang="en-US" dirty="0" err="1"/>
              <a:t>contactate</a:t>
            </a:r>
            <a:r>
              <a:rPr lang="en-US" dirty="0"/>
              <a:t> la </a:t>
            </a:r>
            <a:r>
              <a:rPr lang="en-US" dirty="0" err="1"/>
              <a:t>suprafețele</a:t>
            </a:r>
            <a:r>
              <a:rPr lang="en-US" dirty="0"/>
              <a:t> </a:t>
            </a:r>
            <a:r>
              <a:rPr lang="en-US" dirty="0" err="1"/>
              <a:t>bazale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numeroși</a:t>
            </a:r>
            <a:r>
              <a:rPr lang="en-US" dirty="0"/>
              <a:t> </a:t>
            </a:r>
            <a:r>
              <a:rPr lang="en-US" dirty="0" err="1"/>
              <a:t>butoane</a:t>
            </a:r>
            <a:r>
              <a:rPr lang="en-US" dirty="0"/>
              <a:t> </a:t>
            </a:r>
            <a:r>
              <a:rPr lang="en-US" dirty="0" err="1"/>
              <a:t>sinaptice</a:t>
            </a:r>
            <a:r>
              <a:rPr lang="en-US" dirty="0"/>
              <a:t> </a:t>
            </a:r>
            <a:r>
              <a:rPr lang="en-US" dirty="0" err="1"/>
              <a:t>aferente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eferente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CF220-32FA-8C14-39BE-1EC9A5301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803" y="517992"/>
            <a:ext cx="5501864" cy="58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4875</Words>
  <Application>Microsoft Office PowerPoint</Application>
  <PresentationFormat>Widescreen</PresentationFormat>
  <Paragraphs>237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ui-sans-serif</vt:lpstr>
      <vt:lpstr>Wingdings</vt:lpstr>
      <vt:lpstr>Office Theme</vt:lpstr>
      <vt:lpstr>Analizorul vestibular partea I</vt:lpstr>
      <vt:lpstr>Sistemul vestibular&gt; Funcțiile</vt:lpstr>
      <vt:lpstr>Factori adiționali cu rol în senzațiile vestibulare</vt:lpstr>
      <vt:lpstr>Structura sistemului vestibular</vt:lpstr>
      <vt:lpstr>Canalele semicirculare: Structura</vt:lpstr>
      <vt:lpstr>Funcția canalelor semicirculare</vt:lpstr>
      <vt:lpstr>Întroducere în Labirint</vt:lpstr>
      <vt:lpstr>Canalele semicirulare: transducția sensorială</vt:lpstr>
      <vt:lpstr>Celulele ciliate vestibulare</vt:lpstr>
      <vt:lpstr>PowerPoint Presentation</vt:lpstr>
      <vt:lpstr>PowerPoint Presentation</vt:lpstr>
      <vt:lpstr>PowerPoint Presentation</vt:lpstr>
      <vt:lpstr>PowerPoint Presentation</vt:lpstr>
      <vt:lpstr>SCC și otolitul au funcționalități complementare</vt:lpstr>
      <vt:lpstr>PowerPoint Presentation</vt:lpstr>
      <vt:lpstr>PowerPoint Presentation</vt:lpstr>
      <vt:lpstr>PowerPoint Presentation</vt:lpstr>
      <vt:lpstr>Fizica proceselor in canale</vt:lpstr>
      <vt:lpstr>PowerPoint Presentation</vt:lpstr>
      <vt:lpstr>PowerPoint Presentation</vt:lpstr>
      <vt:lpstr>PowerPoint Presentation</vt:lpstr>
      <vt:lpstr>Legea I EWALD</vt:lpstr>
      <vt:lpstr>AVOR / angular vestibulo-ocular reflex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Velocity storage</vt:lpstr>
      <vt:lpstr>Legea Ewald – II</vt:lpstr>
      <vt:lpstr>Legea lui Ewald - III</vt:lpstr>
      <vt:lpstr>Video referitoare la Legea I Ewald</vt:lpstr>
      <vt:lpstr>PowerPoint Presentation</vt:lpstr>
      <vt:lpstr>Organe otolitice</vt:lpstr>
      <vt:lpstr>Organe otolitice: funcțiile</vt:lpstr>
      <vt:lpstr>Organe otolitice: funcțiile</vt:lpstr>
      <vt:lpstr>Organe otolitice: funcțiile</vt:lpstr>
      <vt:lpstr>Reflexele vestibulare</vt:lpstr>
      <vt:lpstr>Reflexul vestibulospinal (RVS)</vt:lpstr>
      <vt:lpstr>Reflexul vestibulo-ocular</vt:lpstr>
      <vt:lpstr>Receptori periferici</vt:lpstr>
      <vt:lpstr>PowerPoint Presentation</vt:lpstr>
      <vt:lpstr>Receptorii vestibulari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COR-RCU</dc:creator>
  <cp:lastModifiedBy>buzdugan artur</cp:lastModifiedBy>
  <cp:revision>29</cp:revision>
  <dcterms:created xsi:type="dcterms:W3CDTF">2025-09-10T06:06:51Z</dcterms:created>
  <dcterms:modified xsi:type="dcterms:W3CDTF">2025-11-23T12:00:49Z</dcterms:modified>
</cp:coreProperties>
</file>