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56" r:id="rId2"/>
    <p:sldId id="276" r:id="rId3"/>
    <p:sldId id="315" r:id="rId4"/>
    <p:sldId id="311" r:id="rId5"/>
    <p:sldId id="312" r:id="rId6"/>
    <p:sldId id="313" r:id="rId7"/>
    <p:sldId id="314" r:id="rId8"/>
    <p:sldId id="316" r:id="rId9"/>
    <p:sldId id="299" r:id="rId10"/>
    <p:sldId id="300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66566" autoAdjust="0"/>
  </p:normalViewPr>
  <p:slideViewPr>
    <p:cSldViewPr snapToGrid="0" showGuides="1">
      <p:cViewPr varScale="1">
        <p:scale>
          <a:sx n="59" d="100"/>
          <a:sy n="59" d="100"/>
        </p:scale>
        <p:origin x="1326" y="60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2663-A3DE-4C97-A353-6E07C7EA8E5C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A7C82-48CF-4B21-AA57-D615A798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7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/>
            </a:r>
            <a:br>
              <a:rPr lang="en-GB" sz="11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66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68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7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7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7C82-48CF-4B21-AA57-D615A7989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9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9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9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13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13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3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6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7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5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gif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9450" y="2240098"/>
            <a:ext cx="8022235" cy="2089274"/>
          </a:xfrm>
        </p:spPr>
        <p:txBody>
          <a:bodyPr>
            <a:normAutofit fontScale="90000"/>
          </a:bodyPr>
          <a:lstStyle/>
          <a:p>
            <a:r>
              <a:rPr lang="en-GB" sz="5400" b="1" dirty="0" err="1" smtClean="0"/>
              <a:t>Tema</a:t>
            </a:r>
            <a:r>
              <a:rPr lang="en-GB" sz="5400" b="1" dirty="0" smtClean="0"/>
              <a:t>:”</a:t>
            </a:r>
            <a:r>
              <a:rPr lang="en-GB" sz="5400" b="1" dirty="0" err="1" smtClean="0"/>
              <a:t>Efectuarea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calculelor</a:t>
            </a:r>
            <a:r>
              <a:rPr lang="en-GB" sz="5400" b="1" dirty="0"/>
              <a:t> </a:t>
            </a:r>
            <a:r>
              <a:rPr lang="en-GB" sz="5400" b="1" dirty="0" smtClean="0"/>
              <a:t>in MS Excel.”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10" y="5162390"/>
            <a:ext cx="282269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4" y="1665290"/>
            <a:ext cx="8596668" cy="3880773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 in </a:t>
            </a:r>
            <a:r>
              <a:rPr lang="en-US" dirty="0" err="1"/>
              <a:t>cazul</a:t>
            </a:r>
            <a:r>
              <a:rPr lang="en-US" dirty="0"/>
              <a:t> in care </a:t>
            </a:r>
            <a:r>
              <a:rPr lang="en-US" dirty="0" err="1"/>
              <a:t>dorim</a:t>
            </a:r>
            <a:r>
              <a:rPr lang="en-US" dirty="0"/>
              <a:t> </a:t>
            </a:r>
            <a:r>
              <a:rPr lang="en-US" dirty="0" err="1"/>
              <a:t>sa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/>
              <a:t>calculam</a:t>
            </a:r>
            <a:r>
              <a:rPr lang="en-US" dirty="0"/>
              <a:t> media a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aflate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A1, B1, C1 se </a:t>
            </a:r>
            <a:r>
              <a:rPr lang="en-US" dirty="0" err="1"/>
              <a:t>introce</a:t>
            </a:r>
            <a:r>
              <a:rPr lang="en-US" dirty="0"/>
              <a:t> in </a:t>
            </a:r>
            <a:r>
              <a:rPr lang="en-US" dirty="0" err="1"/>
              <a:t>celula</a:t>
            </a:r>
            <a:r>
              <a:rPr lang="en-US" dirty="0"/>
              <a:t> in care </a:t>
            </a:r>
            <a:r>
              <a:rPr lang="en-US" dirty="0" err="1"/>
              <a:t>dorim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apara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formula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=(A1+B1+C1</a:t>
            </a:r>
            <a:r>
              <a:rPr lang="en-US" dirty="0"/>
              <a:t>)/</a:t>
            </a:r>
            <a:r>
              <a:rPr lang="en-US" dirty="0" smtClean="0"/>
              <a:t>3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09" y="3860386"/>
            <a:ext cx="3753374" cy="1838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011" y="3870168"/>
            <a:ext cx="37147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6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214" y="316139"/>
            <a:ext cx="6607629" cy="1325563"/>
          </a:xfrm>
        </p:spPr>
        <p:txBody>
          <a:bodyPr/>
          <a:lstStyle/>
          <a:p>
            <a:r>
              <a:rPr lang="en-US" dirty="0" err="1" smtClean="0"/>
              <a:t>Ordinea</a:t>
            </a:r>
            <a:r>
              <a:rPr lang="en-US" dirty="0" smtClean="0"/>
              <a:t> </a:t>
            </a:r>
            <a:r>
              <a:rPr lang="en-US" dirty="0" err="1" smtClean="0"/>
              <a:t>operatiilor</a:t>
            </a:r>
            <a:r>
              <a:rPr lang="en-US" dirty="0" smtClean="0"/>
              <a:t> in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20" y="2106161"/>
            <a:ext cx="6953552" cy="364149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I. </a:t>
            </a:r>
            <a:r>
              <a:rPr lang="en-US" sz="2600" dirty="0" err="1" smtClean="0"/>
              <a:t>Operatiile</a:t>
            </a:r>
            <a:r>
              <a:rPr lang="en-US" sz="2600" dirty="0" smtClean="0"/>
              <a:t> </a:t>
            </a:r>
            <a:r>
              <a:rPr lang="en-US" sz="2600" dirty="0"/>
              <a:t>din </a:t>
            </a:r>
            <a:r>
              <a:rPr lang="en-US" sz="2600" dirty="0" err="1" smtClean="0"/>
              <a:t>paranteze</a:t>
            </a:r>
            <a:r>
              <a:rPr lang="en-US" sz="2600" dirty="0" smtClean="0"/>
              <a:t> ( )</a:t>
            </a:r>
            <a:endParaRPr lang="en-US" sz="2600" dirty="0"/>
          </a:p>
          <a:p>
            <a:r>
              <a:rPr lang="en-US" sz="2600" dirty="0" smtClean="0"/>
              <a:t>II. </a:t>
            </a:r>
            <a:r>
              <a:rPr lang="en-US" sz="2600" dirty="0" err="1" smtClean="0"/>
              <a:t>Ridicare</a:t>
            </a:r>
            <a:r>
              <a:rPr lang="en-US" sz="2600" dirty="0" smtClean="0"/>
              <a:t> </a:t>
            </a:r>
            <a:r>
              <a:rPr lang="en-US" sz="2600" dirty="0"/>
              <a:t>la </a:t>
            </a:r>
            <a:r>
              <a:rPr lang="en-US" sz="2600" dirty="0" err="1" smtClean="0"/>
              <a:t>putere</a:t>
            </a:r>
            <a:r>
              <a:rPr lang="en-US" sz="2600" dirty="0" smtClean="0"/>
              <a:t>  </a:t>
            </a:r>
            <a:r>
              <a:rPr lang="en-US" sz="2400" dirty="0"/>
              <a:t>^</a:t>
            </a:r>
            <a:endParaRPr lang="en-US" sz="2600" dirty="0"/>
          </a:p>
          <a:p>
            <a:r>
              <a:rPr lang="en-US" sz="2600" dirty="0" smtClean="0"/>
              <a:t>III.</a:t>
            </a:r>
            <a:r>
              <a:rPr lang="en-US" sz="2600" dirty="0"/>
              <a:t> </a:t>
            </a:r>
            <a:r>
              <a:rPr lang="en-US" sz="2600" dirty="0" err="1" smtClean="0"/>
              <a:t>Inmultiri</a:t>
            </a:r>
            <a:r>
              <a:rPr lang="en-US" sz="2600" dirty="0" smtClean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imparitri</a:t>
            </a:r>
            <a:endParaRPr lang="en-US" sz="2600" dirty="0"/>
          </a:p>
          <a:p>
            <a:r>
              <a:rPr lang="en-US" sz="2600" dirty="0"/>
              <a:t>IV. </a:t>
            </a:r>
            <a:r>
              <a:rPr lang="en-US" sz="2600" dirty="0" err="1" smtClean="0"/>
              <a:t>Adunari</a:t>
            </a:r>
            <a:r>
              <a:rPr lang="en-US" sz="2600" dirty="0" smtClean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 smtClean="0"/>
              <a:t>scaderi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Un </a:t>
            </a:r>
            <a:r>
              <a:rPr lang="en-US" sz="2600" dirty="0" err="1"/>
              <a:t>exemplu</a:t>
            </a:r>
            <a:r>
              <a:rPr lang="en-US" sz="2600" dirty="0"/>
              <a:t> </a:t>
            </a:r>
            <a:r>
              <a:rPr lang="en-US" sz="2600" dirty="0" err="1"/>
              <a:t>ar</a:t>
            </a:r>
            <a:r>
              <a:rPr lang="en-US" sz="2600" dirty="0"/>
              <a:t> fi in </a:t>
            </a:r>
            <a:r>
              <a:rPr lang="en-US" sz="2600" dirty="0" err="1"/>
              <a:t>cazul</a:t>
            </a:r>
            <a:r>
              <a:rPr lang="en-US" sz="2600" dirty="0"/>
              <a:t> </a:t>
            </a:r>
            <a:r>
              <a:rPr lang="en-US" sz="2600" dirty="0" err="1"/>
              <a:t>formulei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=C2+B8*4+D10, 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76571" y="21061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 smtClean="0"/>
              <a:t>paranteze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=2+3*4</a:t>
            </a:r>
          </a:p>
          <a:p>
            <a:r>
              <a:rPr lang="en-US" dirty="0"/>
              <a:t>Excel </a:t>
            </a:r>
            <a:r>
              <a:rPr lang="en-US" dirty="0" err="1"/>
              <a:t>calculează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</a:t>
            </a:r>
            <a:r>
              <a:rPr lang="en-US" dirty="0" err="1"/>
              <a:t>înmulțirea</a:t>
            </a:r>
            <a:r>
              <a:rPr lang="en-US" dirty="0"/>
              <a:t> → =2+(3*4) = 14.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6571" y="34939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Cu </a:t>
            </a:r>
            <a:r>
              <a:rPr lang="en-US" dirty="0" err="1" smtClean="0"/>
              <a:t>paranteze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=(2+3)*4</a:t>
            </a:r>
          </a:p>
          <a:p>
            <a:r>
              <a:rPr lang="en-US" dirty="0"/>
              <a:t>Se </a:t>
            </a:r>
            <a:r>
              <a:rPr lang="en-US" dirty="0" err="1"/>
              <a:t>calculează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</a:t>
            </a:r>
            <a:r>
              <a:rPr lang="en-US" dirty="0" err="1"/>
              <a:t>paranteza</a:t>
            </a:r>
            <a:r>
              <a:rPr lang="en-US" dirty="0"/>
              <a:t> → (5*4) = 20.</a:t>
            </a:r>
          </a:p>
        </p:txBody>
      </p:sp>
    </p:spTree>
    <p:extLst>
      <p:ext uri="{BB962C8B-B14F-4D97-AF65-F5344CB8AC3E}">
        <p14:creationId xmlns:p14="http://schemas.microsoft.com/office/powerpoint/2010/main" val="310367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1" y="544739"/>
            <a:ext cx="7935686" cy="990147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Introducerea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formulelei</a:t>
            </a:r>
            <a:r>
              <a:rPr lang="en-US" sz="4000" b="1" dirty="0" smtClean="0"/>
              <a:t> de la </a:t>
            </a:r>
            <a:r>
              <a:rPr lang="en-US" sz="4000" b="1" dirty="0" err="1" smtClean="0"/>
              <a:t>tastatura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Putem</a:t>
            </a:r>
            <a:r>
              <a:rPr lang="en-US" dirty="0"/>
              <a:t> introduce </a:t>
            </a:r>
            <a:r>
              <a:rPr lang="en-US" dirty="0" err="1"/>
              <a:t>formulele</a:t>
            </a:r>
            <a:r>
              <a:rPr lang="en-US" dirty="0"/>
              <a:t> fie de la </a:t>
            </a:r>
            <a:r>
              <a:rPr lang="en-US" dirty="0" err="1"/>
              <a:t>tastatura</a:t>
            </a:r>
            <a:r>
              <a:rPr lang="en-US" dirty="0"/>
              <a:t> fie </a:t>
            </a:r>
            <a:r>
              <a:rPr lang="en-US" dirty="0" err="1"/>
              <a:t>selectind</a:t>
            </a:r>
            <a:r>
              <a:rPr lang="en-US" dirty="0"/>
              <a:t> </a:t>
            </a:r>
            <a:r>
              <a:rPr lang="en-US" dirty="0" err="1"/>
              <a:t>referintele</a:t>
            </a:r>
            <a:r>
              <a:rPr lang="en-US" dirty="0"/>
              <a:t> la </a:t>
            </a:r>
            <a:r>
              <a:rPr lang="en-US" dirty="0" err="1"/>
              <a:t>celule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a introduce formula de la </a:t>
            </a:r>
            <a:r>
              <a:rPr lang="en-US" dirty="0" err="1"/>
              <a:t>tastatura</a:t>
            </a:r>
            <a:r>
              <a:rPr lang="en-US" dirty="0"/>
              <a:t>,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pasii</a:t>
            </a:r>
            <a:r>
              <a:rPr lang="en-US" dirty="0"/>
              <a:t> </a:t>
            </a:r>
            <a:r>
              <a:rPr lang="en-US" dirty="0" err="1"/>
              <a:t>urmatori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selecteaza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 in care </a:t>
            </a:r>
            <a:r>
              <a:rPr lang="en-US" dirty="0" err="1"/>
              <a:t>vrem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apara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formulei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scrie</a:t>
            </a:r>
            <a:r>
              <a:rPr lang="en-US" dirty="0"/>
              <a:t> </a:t>
            </a:r>
            <a:r>
              <a:rPr lang="en-US" dirty="0" err="1"/>
              <a:t>semnul</a:t>
            </a:r>
            <a:r>
              <a:rPr lang="en-US" dirty="0"/>
              <a:t> </a:t>
            </a:r>
            <a:r>
              <a:rPr lang="en-US" dirty="0" err="1"/>
              <a:t>egal</a:t>
            </a:r>
            <a:r>
              <a:rPr lang="en-US" dirty="0"/>
              <a:t> =</a:t>
            </a:r>
          </a:p>
          <a:p>
            <a:r>
              <a:rPr lang="en-US" dirty="0"/>
              <a:t>se </a:t>
            </a:r>
            <a:r>
              <a:rPr lang="en-US" dirty="0" err="1"/>
              <a:t>scrie</a:t>
            </a:r>
            <a:r>
              <a:rPr lang="en-US" dirty="0"/>
              <a:t> formula,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aparea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bara de </a:t>
            </a:r>
            <a:r>
              <a:rPr lang="en-US" dirty="0" err="1"/>
              <a:t>formule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apasa</a:t>
            </a:r>
            <a:r>
              <a:rPr lang="en-US" dirty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Enter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Excel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calcula</a:t>
            </a:r>
            <a:r>
              <a:rPr lang="en-US" dirty="0"/>
              <a:t> </a:t>
            </a:r>
            <a:r>
              <a:rPr lang="en-US" dirty="0" err="1" smtClean="0"/>
              <a:t>rezultatul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3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462"/>
            <a:ext cx="76200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Introducerea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formulei</a:t>
            </a:r>
            <a:r>
              <a:rPr lang="en-US" sz="3600" b="1" dirty="0" smtClean="0"/>
              <a:t> </a:t>
            </a:r>
            <a:r>
              <a:rPr lang="en-US" sz="3600" b="1" dirty="0" err="1"/>
              <a:t>selectind</a:t>
            </a:r>
            <a:r>
              <a:rPr lang="en-US" sz="3600" b="1" dirty="0"/>
              <a:t> </a:t>
            </a:r>
            <a:r>
              <a:rPr lang="en-US" sz="3600" b="1" dirty="0" err="1"/>
              <a:t>referintele</a:t>
            </a:r>
            <a:r>
              <a:rPr lang="en-US" sz="3600" b="1" dirty="0"/>
              <a:t> </a:t>
            </a:r>
            <a:r>
              <a:rPr lang="en-US" sz="3600" b="1" dirty="0" err="1" smtClean="0"/>
              <a:t>celulelor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3" y="1854654"/>
            <a:ext cx="7786233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 </a:t>
            </a:r>
            <a:r>
              <a:rPr lang="en-US" sz="2400" dirty="0" err="1"/>
              <a:t>selecteaza</a:t>
            </a:r>
            <a:r>
              <a:rPr lang="en-US" sz="2400" dirty="0"/>
              <a:t> </a:t>
            </a:r>
            <a:r>
              <a:rPr lang="en-US" sz="2400" dirty="0" err="1"/>
              <a:t>celula</a:t>
            </a:r>
            <a:r>
              <a:rPr lang="en-US" sz="2400" dirty="0"/>
              <a:t> in care </a:t>
            </a:r>
            <a:r>
              <a:rPr lang="en-US" sz="2400" dirty="0" err="1"/>
              <a:t>vrem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apara</a:t>
            </a:r>
            <a:r>
              <a:rPr lang="en-US" sz="2400" dirty="0"/>
              <a:t> </a:t>
            </a:r>
            <a:r>
              <a:rPr lang="en-US" sz="2400" dirty="0" err="1"/>
              <a:t>rezultatul</a:t>
            </a:r>
            <a:r>
              <a:rPr lang="en-US" sz="2400" dirty="0"/>
              <a:t> </a:t>
            </a:r>
            <a:r>
              <a:rPr lang="en-US" sz="2400" dirty="0" err="1"/>
              <a:t>formulei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 </a:t>
            </a:r>
            <a:r>
              <a:rPr lang="en-US" sz="2400" dirty="0" err="1"/>
              <a:t>scrie</a:t>
            </a:r>
            <a:r>
              <a:rPr lang="en-US" sz="2400" dirty="0"/>
              <a:t> </a:t>
            </a:r>
            <a:r>
              <a:rPr lang="en-US" sz="2400" dirty="0" err="1"/>
              <a:t>semnul</a:t>
            </a:r>
            <a:r>
              <a:rPr lang="en-US" sz="2400" dirty="0"/>
              <a:t> </a:t>
            </a:r>
            <a:r>
              <a:rPr lang="en-US" sz="2400" dirty="0" err="1"/>
              <a:t>egal</a:t>
            </a:r>
            <a:r>
              <a:rPr lang="en-US" sz="2400" dirty="0"/>
              <a:t> =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 </a:t>
            </a:r>
            <a:r>
              <a:rPr lang="en-US" sz="2400" dirty="0"/>
              <a:t>face </a:t>
            </a:r>
            <a:r>
              <a:rPr lang="en-US" sz="2400" dirty="0" err="1"/>
              <a:t>clic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celula</a:t>
            </a:r>
            <a:r>
              <a:rPr lang="en-US" sz="2400" dirty="0"/>
              <a:t> cu </a:t>
            </a:r>
            <a:r>
              <a:rPr lang="en-US" sz="2400" dirty="0" err="1"/>
              <a:t>adresa</a:t>
            </a:r>
            <a:r>
              <a:rPr lang="en-US" sz="2400" dirty="0"/>
              <a:t> care </a:t>
            </a:r>
            <a:r>
              <a:rPr lang="en-US" sz="2400" dirty="0" err="1"/>
              <a:t>vrem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apara</a:t>
            </a:r>
            <a:r>
              <a:rPr lang="en-US" sz="2400" dirty="0"/>
              <a:t> prima in formula, </a:t>
            </a:r>
            <a:r>
              <a:rPr lang="en-US" sz="2400" dirty="0" err="1"/>
              <a:t>adresa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 respective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aparea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bara de </a:t>
            </a:r>
            <a:r>
              <a:rPr lang="en-US" sz="2400" dirty="0" err="1"/>
              <a:t>formule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 </a:t>
            </a:r>
            <a:r>
              <a:rPr lang="en-US" sz="2400" dirty="0"/>
              <a:t>introduce un operator </a:t>
            </a:r>
            <a:r>
              <a:rPr lang="en-US" sz="2400" dirty="0" err="1"/>
              <a:t>matematic</a:t>
            </a:r>
            <a:r>
              <a:rPr lang="en-US" sz="2400" dirty="0"/>
              <a:t> </a:t>
            </a:r>
            <a:r>
              <a:rPr lang="en-US" sz="2400" dirty="0" err="1"/>
              <a:t>dupa</a:t>
            </a:r>
            <a:r>
              <a:rPr lang="en-US" sz="2400" dirty="0"/>
              <a:t> </a:t>
            </a:r>
            <a:r>
              <a:rPr lang="en-US" sz="2400" dirty="0" err="1"/>
              <a:t>valoare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urmatoarea</a:t>
            </a:r>
            <a:r>
              <a:rPr lang="en-US" sz="2400" dirty="0"/>
              <a:t> </a:t>
            </a:r>
            <a:r>
              <a:rPr lang="en-US" sz="2400" dirty="0" err="1"/>
              <a:t>operatie</a:t>
            </a:r>
            <a:r>
              <a:rPr lang="en-US" sz="2400" dirty="0"/>
              <a:t>, </a:t>
            </a:r>
            <a:r>
              <a:rPr lang="en-US" sz="2400" dirty="0" err="1"/>
              <a:t>operatorul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 smtClean="0"/>
              <a:t>aparea</a:t>
            </a:r>
            <a:r>
              <a:rPr lang="en-US" sz="2400" dirty="0" smtClean="0"/>
              <a:t> </a:t>
            </a:r>
            <a:r>
              <a:rPr lang="en-US" sz="2400" dirty="0" err="1"/>
              <a:t>pe</a:t>
            </a:r>
            <a:r>
              <a:rPr lang="en-US" sz="2400" dirty="0"/>
              <a:t> bara de </a:t>
            </a:r>
            <a:r>
              <a:rPr lang="en-US" sz="2400" dirty="0" err="1" smtClean="0"/>
              <a:t>formule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e </a:t>
            </a:r>
            <a:r>
              <a:rPr lang="en-US" sz="2400" dirty="0"/>
              <a:t>continua </a:t>
            </a:r>
            <a:r>
              <a:rPr lang="en-US" sz="2400" dirty="0" err="1"/>
              <a:t>selectarea</a:t>
            </a:r>
            <a:r>
              <a:rPr lang="en-US" sz="2400" dirty="0"/>
              <a:t> de </a:t>
            </a:r>
            <a:r>
              <a:rPr lang="en-US" sz="2400" dirty="0" err="1"/>
              <a:t>celule</a:t>
            </a:r>
            <a:r>
              <a:rPr lang="en-US" sz="2400" dirty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se introduce </a:t>
            </a:r>
            <a:r>
              <a:rPr lang="en-US" sz="2400" dirty="0" err="1"/>
              <a:t>operatorii</a:t>
            </a:r>
            <a:r>
              <a:rPr lang="en-US" sz="2400" dirty="0"/>
              <a:t> </a:t>
            </a:r>
            <a:r>
              <a:rPr lang="en-US" sz="2400" dirty="0" err="1"/>
              <a:t>matematici</a:t>
            </a:r>
            <a:r>
              <a:rPr lang="en-US" sz="2400" dirty="0"/>
              <a:t> </a:t>
            </a:r>
            <a:r>
              <a:rPr lang="en-US" sz="2400" dirty="0" err="1"/>
              <a:t>pina</a:t>
            </a:r>
            <a:r>
              <a:rPr lang="en-US" sz="2400" dirty="0"/>
              <a:t> </a:t>
            </a:r>
            <a:r>
              <a:rPr lang="en-US" sz="2400" dirty="0" err="1"/>
              <a:t>cind</a:t>
            </a:r>
            <a:r>
              <a:rPr lang="en-US" sz="2400" dirty="0"/>
              <a:t> se </a:t>
            </a:r>
            <a:r>
              <a:rPr lang="en-US" sz="2400" dirty="0" err="1"/>
              <a:t>termina</a:t>
            </a:r>
            <a:r>
              <a:rPr lang="en-US" sz="2400" dirty="0"/>
              <a:t> de </a:t>
            </a:r>
            <a:r>
              <a:rPr lang="en-US" sz="2400" dirty="0" err="1"/>
              <a:t>introdus</a:t>
            </a:r>
            <a:r>
              <a:rPr lang="en-US" sz="2400" dirty="0"/>
              <a:t> formula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 </a:t>
            </a:r>
            <a:r>
              <a:rPr lang="en-US" sz="2400" dirty="0" err="1"/>
              <a:t>apasa</a:t>
            </a:r>
            <a:r>
              <a:rPr lang="en-US" sz="2400" dirty="0"/>
              <a:t> </a:t>
            </a:r>
            <a:r>
              <a:rPr lang="en-US" sz="2400" dirty="0" err="1"/>
              <a:t>tasta</a:t>
            </a:r>
            <a:r>
              <a:rPr lang="en-US" sz="2400" dirty="0"/>
              <a:t> Enter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accepta</a:t>
            </a:r>
            <a:r>
              <a:rPr lang="en-US" sz="2400" dirty="0"/>
              <a:t> formula, </a:t>
            </a:r>
            <a:r>
              <a:rPr lang="en-US" sz="2400" dirty="0" err="1"/>
              <a:t>sau</a:t>
            </a:r>
            <a:r>
              <a:rPr lang="en-US" sz="2400" dirty="0"/>
              <a:t> Esc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anula</a:t>
            </a:r>
            <a:r>
              <a:rPr lang="en-US" sz="2400" dirty="0"/>
              <a:t> </a:t>
            </a:r>
            <a:r>
              <a:rPr lang="en-US" sz="2400" dirty="0" err="1" smtClean="0"/>
              <a:t>operatia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430" y="1854654"/>
            <a:ext cx="3845064" cy="16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3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920" y="332014"/>
            <a:ext cx="5200952" cy="1162051"/>
          </a:xfrm>
        </p:spPr>
        <p:txBody>
          <a:bodyPr/>
          <a:lstStyle/>
          <a:p>
            <a:r>
              <a:rPr lang="en-US" b="1" dirty="0" err="1"/>
              <a:t>Efectuarea</a:t>
            </a:r>
            <a:r>
              <a:rPr lang="en-US" b="1" dirty="0"/>
              <a:t> </a:t>
            </a:r>
            <a:r>
              <a:rPr lang="en-US" b="1" dirty="0" err="1" smtClean="0"/>
              <a:t>calculelor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4" y="1503694"/>
            <a:ext cx="10896600" cy="3850612"/>
          </a:xfrm>
        </p:spPr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alcatui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folosite</a:t>
            </a:r>
            <a:r>
              <a:rPr lang="en-US" dirty="0" smtClean="0"/>
              <a:t> </a:t>
            </a:r>
            <a:r>
              <a:rPr lang="en-US" dirty="0" err="1" smtClean="0"/>
              <a:t>patru</a:t>
            </a:r>
            <a:r>
              <a:rPr lang="en-US" dirty="0" smtClean="0"/>
              <a:t> </a:t>
            </a:r>
            <a:r>
              <a:rPr lang="en-US" dirty="0" err="1" smtClean="0"/>
              <a:t>semne</a:t>
            </a:r>
            <a:r>
              <a:rPr lang="en-US" dirty="0" smtClean="0"/>
              <a:t> de </a:t>
            </a:r>
            <a:r>
              <a:rPr lang="en-US" dirty="0" err="1" smtClean="0"/>
              <a:t>operatii</a:t>
            </a:r>
            <a:r>
              <a:rPr lang="en-US" dirty="0"/>
              <a:t> </a:t>
            </a:r>
            <a:r>
              <a:rPr lang="en-US" dirty="0" err="1" smtClean="0"/>
              <a:t>aritmetice</a:t>
            </a:r>
            <a:r>
              <a:rPr lang="en-US" dirty="0"/>
              <a:t> </a:t>
            </a:r>
            <a:r>
              <a:rPr lang="en-US" dirty="0" smtClean="0"/>
              <a:t>(-,+,*,/) , </a:t>
            </a:r>
            <a:r>
              <a:rPr lang="en-US" dirty="0" err="1" smtClean="0"/>
              <a:t>semnul</a:t>
            </a:r>
            <a:r>
              <a:rPr lang="en-US" dirty="0" smtClean="0"/>
              <a:t> </a:t>
            </a:r>
            <a:r>
              <a:rPr lang="en-US" dirty="0" err="1" smtClean="0"/>
              <a:t>ridicare</a:t>
            </a:r>
            <a:r>
              <a:rPr lang="en-US" dirty="0" smtClean="0"/>
              <a:t> la </a:t>
            </a:r>
            <a:r>
              <a:rPr lang="en-US" dirty="0" err="1" smtClean="0"/>
              <a:t>putere</a:t>
            </a:r>
            <a:r>
              <a:rPr lang="en-US" dirty="0" smtClean="0"/>
              <a:t> ^, </a:t>
            </a:r>
            <a:r>
              <a:rPr lang="en-US" dirty="0" err="1" smtClean="0"/>
              <a:t>calculul</a:t>
            </a:r>
            <a:r>
              <a:rPr lang="en-US" dirty="0" smtClean="0"/>
              <a:t> %.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4394" y="2890158"/>
          <a:ext cx="10363212" cy="327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4"/>
                <a:gridCol w="1993505"/>
                <a:gridCol w="4915303"/>
              </a:tblGrid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Operatia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Exemplu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Rezultatul</a:t>
                      </a:r>
                      <a:endParaRPr lang="en-US" sz="1600" dirty="0"/>
                    </a:p>
                  </a:txBody>
                  <a:tcPr/>
                </a:tc>
              </a:tr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Ridicarea</a:t>
                      </a:r>
                      <a:r>
                        <a:rPr lang="en-US" sz="1600" dirty="0" smtClean="0"/>
                        <a:t> la </a:t>
                      </a:r>
                      <a:r>
                        <a:rPr lang="en-US" sz="1600" dirty="0" err="1" smtClean="0"/>
                        <a:t>putere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 D5^2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Ridicarea</a:t>
                      </a:r>
                      <a:r>
                        <a:rPr lang="en-US" sz="1600" dirty="0" smtClean="0"/>
                        <a:t> la </a:t>
                      </a:r>
                      <a:r>
                        <a:rPr lang="en-US" sz="1600" dirty="0" err="1" smtClean="0"/>
                        <a:t>patrat</a:t>
                      </a:r>
                      <a:r>
                        <a:rPr lang="en-US" sz="1600" dirty="0" smtClean="0"/>
                        <a:t> din </a:t>
                      </a:r>
                      <a:r>
                        <a:rPr lang="en-US" sz="1600" dirty="0" err="1" smtClean="0"/>
                        <a:t>celula</a:t>
                      </a:r>
                      <a:r>
                        <a:rPr lang="en-US" sz="1600" dirty="0" smtClean="0"/>
                        <a:t> D5</a:t>
                      </a:r>
                      <a:endParaRPr lang="en-US" sz="1600" dirty="0"/>
                    </a:p>
                  </a:txBody>
                  <a:tcPr/>
                </a:tc>
              </a:tr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Adunare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=C7+C11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Aduna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valorile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celulelor</a:t>
                      </a:r>
                      <a:r>
                        <a:rPr lang="en-US" sz="1600" dirty="0" smtClean="0"/>
                        <a:t> C7 </a:t>
                      </a:r>
                      <a:r>
                        <a:rPr lang="en-US" sz="1600" dirty="0" err="1" smtClean="0"/>
                        <a:t>si</a:t>
                      </a:r>
                      <a:r>
                        <a:rPr lang="en-US" sz="1600" dirty="0" smtClean="0"/>
                        <a:t> C11</a:t>
                      </a:r>
                      <a:endParaRPr lang="en-US" sz="1600" dirty="0"/>
                    </a:p>
                  </a:txBody>
                  <a:tcPr/>
                </a:tc>
              </a:tr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Scadere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=H5-H2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Scade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valoarea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celulei</a:t>
                      </a:r>
                      <a:r>
                        <a:rPr lang="en-US" sz="1600" baseline="0" dirty="0" smtClean="0"/>
                        <a:t> H2 din </a:t>
                      </a:r>
                      <a:r>
                        <a:rPr lang="en-US" sz="1600" baseline="0" dirty="0" err="1" smtClean="0"/>
                        <a:t>cea</a:t>
                      </a:r>
                      <a:r>
                        <a:rPr lang="en-US" sz="1600" baseline="0" dirty="0" smtClean="0"/>
                        <a:t> a </a:t>
                      </a:r>
                      <a:r>
                        <a:rPr lang="en-US" sz="1600" baseline="0" dirty="0" err="1" smtClean="0"/>
                        <a:t>celulei</a:t>
                      </a:r>
                      <a:r>
                        <a:rPr lang="en-US" sz="1600" baseline="0" dirty="0" smtClean="0"/>
                        <a:t> H5</a:t>
                      </a:r>
                      <a:endParaRPr lang="en-US" sz="1600" dirty="0"/>
                    </a:p>
                  </a:txBody>
                  <a:tcPr/>
                </a:tc>
              </a:tr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Inmultire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E4*3,14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Inmulteste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valoarea</a:t>
                      </a:r>
                      <a:r>
                        <a:rPr lang="en-US" sz="1600" baseline="0" dirty="0" smtClean="0"/>
                        <a:t> din </a:t>
                      </a:r>
                      <a:r>
                        <a:rPr lang="en-US" sz="1600" baseline="0" dirty="0" err="1" smtClean="0"/>
                        <a:t>celula</a:t>
                      </a:r>
                      <a:r>
                        <a:rPr lang="en-US" sz="1600" baseline="0" dirty="0" smtClean="0"/>
                        <a:t> E4 cu 3,14</a:t>
                      </a:r>
                      <a:endParaRPr lang="en-US" sz="1600" dirty="0"/>
                    </a:p>
                  </a:txBody>
                  <a:tcPr/>
                </a:tc>
              </a:tr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Impartire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F9/100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Imparte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valoarea</a:t>
                      </a:r>
                      <a:r>
                        <a:rPr lang="en-US" sz="1600" baseline="0" dirty="0" smtClean="0"/>
                        <a:t> din </a:t>
                      </a:r>
                      <a:r>
                        <a:rPr lang="en-US" sz="1600" baseline="0" dirty="0" err="1" smtClean="0"/>
                        <a:t>celula</a:t>
                      </a:r>
                      <a:r>
                        <a:rPr lang="en-US" sz="1600" baseline="0" dirty="0" smtClean="0"/>
                        <a:t> F9 la 100</a:t>
                      </a:r>
                      <a:endParaRPr lang="en-US" sz="1600" dirty="0"/>
                    </a:p>
                  </a:txBody>
                  <a:tcPr/>
                </a:tc>
              </a:tr>
              <a:tr h="46793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Combinatii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=2^-(B8+B9)/2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3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1204" y="721177"/>
            <a:ext cx="8412238" cy="1126673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La </a:t>
            </a:r>
            <a:r>
              <a:rPr lang="en-US" i="1" u="sng" dirty="0" err="1"/>
              <a:t>alcatuirea</a:t>
            </a:r>
            <a:r>
              <a:rPr lang="en-US" i="1" u="sng" dirty="0"/>
              <a:t> </a:t>
            </a:r>
            <a:r>
              <a:rPr lang="en-US" i="1" u="sng" dirty="0" err="1" smtClean="0"/>
              <a:t>formulelor</a:t>
            </a:r>
            <a:r>
              <a:rPr lang="en-US" i="1" u="sng" dirty="0" smtClean="0"/>
              <a:t> </a:t>
            </a:r>
            <a:r>
              <a:rPr lang="en-US" i="1" u="sng" dirty="0"/>
              <a:t>pot fi </a:t>
            </a:r>
            <a:r>
              <a:rPr lang="en-US" i="1" u="sng" dirty="0" err="1"/>
              <a:t>folositi</a:t>
            </a:r>
            <a:r>
              <a:rPr lang="en-US" i="1" u="sng" dirty="0"/>
              <a:t> </a:t>
            </a:r>
            <a:r>
              <a:rPr lang="en-US" i="1" u="sng" dirty="0" err="1"/>
              <a:t>si</a:t>
            </a:r>
            <a:r>
              <a:rPr lang="en-US" i="1" u="sng" dirty="0"/>
              <a:t> </a:t>
            </a:r>
            <a:r>
              <a:rPr lang="en-US" i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04" y="1567543"/>
            <a:ext cx="8596668" cy="3276599"/>
          </a:xfrm>
        </p:spPr>
        <p:txBody>
          <a:bodyPr/>
          <a:lstStyle/>
          <a:p>
            <a:pPr marL="0" indent="0">
              <a:buNone/>
            </a:pPr>
            <a:endParaRPr lang="en-US" i="1" u="sng" dirty="0" smtClean="0"/>
          </a:p>
          <a:p>
            <a:r>
              <a:rPr lang="en-US" dirty="0" err="1" smtClean="0"/>
              <a:t>Operatori</a:t>
            </a:r>
            <a:r>
              <a:rPr lang="en-US" dirty="0" smtClean="0"/>
              <a:t> </a:t>
            </a:r>
            <a:r>
              <a:rPr lang="en-US" dirty="0" err="1" smtClean="0"/>
              <a:t>logici</a:t>
            </a:r>
            <a:r>
              <a:rPr lang="en-US" dirty="0" smtClean="0"/>
              <a:t> (AND, OR, NOT), 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lemente</a:t>
            </a:r>
            <a:r>
              <a:rPr lang="en-US" dirty="0" smtClean="0"/>
              <a:t> de </a:t>
            </a:r>
            <a:r>
              <a:rPr lang="en-US" dirty="0" err="1" smtClean="0"/>
              <a:t>comparatie</a:t>
            </a:r>
            <a:r>
              <a:rPr lang="en-US" dirty="0" smtClean="0"/>
              <a:t> (&gt;,&lt;,=,&lt;&gt;,&gt;=,&lt;=)</a:t>
            </a:r>
          </a:p>
          <a:p>
            <a:r>
              <a:rPr lang="en-US" dirty="0" smtClean="0"/>
              <a:t>Operator special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care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uneste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continutul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cellule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74" y="3736194"/>
            <a:ext cx="5751740" cy="26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072" y="234497"/>
            <a:ext cx="5921829" cy="1325563"/>
          </a:xfrm>
        </p:spPr>
        <p:txBody>
          <a:bodyPr/>
          <a:lstStyle/>
          <a:p>
            <a:r>
              <a:rPr lang="en-US" b="1" dirty="0" err="1"/>
              <a:t>Facilitatea</a:t>
            </a:r>
            <a:r>
              <a:rPr lang="en-US" b="1" dirty="0"/>
              <a:t> Auto </a:t>
            </a:r>
            <a:r>
              <a:rPr lang="en-US" b="1" dirty="0" smtClean="0"/>
              <a:t>Calculate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861828" cy="3880773"/>
          </a:xfrm>
        </p:spPr>
        <p:txBody>
          <a:bodyPr/>
          <a:lstStyle/>
          <a:p>
            <a:r>
              <a:rPr lang="en-US" b="1" dirty="0" smtClean="0"/>
              <a:t>AutoSum </a:t>
            </a:r>
            <a:r>
              <a:rPr lang="en-US" dirty="0" smtClean="0"/>
              <a:t>– </a:t>
            </a:r>
            <a:r>
              <a:rPr lang="en-US" dirty="0"/>
              <a:t>Suma </a:t>
            </a:r>
            <a:r>
              <a:rPr lang="en-US" dirty="0" err="1"/>
              <a:t>valorilor</a:t>
            </a:r>
            <a:r>
              <a:rPr lang="en-US" dirty="0"/>
              <a:t> </a:t>
            </a:r>
            <a:r>
              <a:rPr lang="en-US" dirty="0" err="1" smtClean="0"/>
              <a:t>numerice</a:t>
            </a:r>
            <a:r>
              <a:rPr lang="en-US" dirty="0" smtClean="0"/>
              <a:t> din </a:t>
            </a:r>
            <a:r>
              <a:rPr lang="en-US" dirty="0" err="1" smtClean="0"/>
              <a:t>blocul</a:t>
            </a:r>
            <a:r>
              <a:rPr lang="en-US" dirty="0" smtClean="0"/>
              <a:t> </a:t>
            </a:r>
            <a:r>
              <a:rPr lang="en-US" dirty="0" err="1" smtClean="0"/>
              <a:t>selectat</a:t>
            </a:r>
            <a:endParaRPr lang="en-US" dirty="0" smtClean="0"/>
          </a:p>
          <a:p>
            <a:r>
              <a:rPr lang="en-US" b="1" dirty="0" smtClean="0"/>
              <a:t>Sum –</a:t>
            </a:r>
            <a:r>
              <a:rPr lang="en-US" dirty="0" smtClean="0"/>
              <a:t>Average –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obtine</a:t>
            </a:r>
            <a:r>
              <a:rPr lang="en-US" dirty="0" smtClean="0"/>
              <a:t> media </a:t>
            </a:r>
            <a:r>
              <a:rPr lang="en-US" dirty="0" err="1" smtClean="0"/>
              <a:t>valorilor</a:t>
            </a:r>
            <a:r>
              <a:rPr lang="en-US" dirty="0" smtClean="0"/>
              <a:t> </a:t>
            </a:r>
            <a:r>
              <a:rPr lang="en-US" dirty="0" err="1" smtClean="0"/>
              <a:t>numerice</a:t>
            </a:r>
            <a:endParaRPr lang="en-US" dirty="0"/>
          </a:p>
          <a:p>
            <a:r>
              <a:rPr lang="en-US" b="1" dirty="0" smtClean="0"/>
              <a:t>Count Numbers </a:t>
            </a:r>
            <a:r>
              <a:rPr lang="en-US" dirty="0" smtClean="0"/>
              <a:t>–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obtine</a:t>
            </a:r>
            <a:r>
              <a:rPr lang="en-US" dirty="0" smtClean="0"/>
              <a:t> </a:t>
            </a:r>
            <a:r>
              <a:rPr lang="en-US" dirty="0" err="1" smtClean="0"/>
              <a:t>numarul</a:t>
            </a:r>
            <a:r>
              <a:rPr lang="en-US" dirty="0" smtClean="0"/>
              <a:t> </a:t>
            </a:r>
            <a:r>
              <a:rPr lang="en-US" dirty="0" err="1" smtClean="0"/>
              <a:t>valorilor</a:t>
            </a:r>
            <a:r>
              <a:rPr lang="en-US" dirty="0" smtClean="0"/>
              <a:t> </a:t>
            </a:r>
            <a:r>
              <a:rPr lang="en-US" dirty="0" err="1" smtClean="0"/>
              <a:t>numerice</a:t>
            </a:r>
            <a:endParaRPr lang="en-US" dirty="0" smtClean="0"/>
          </a:p>
          <a:p>
            <a:r>
              <a:rPr lang="en-US" b="1" dirty="0" smtClean="0"/>
              <a:t>Max </a:t>
            </a:r>
            <a:r>
              <a:rPr lang="en-US" dirty="0" smtClean="0"/>
              <a:t>–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obtine</a:t>
            </a:r>
            <a:r>
              <a:rPr lang="en-US" dirty="0" smtClean="0"/>
              <a:t> </a:t>
            </a:r>
            <a:r>
              <a:rPr lang="en-US" dirty="0" err="1" smtClean="0"/>
              <a:t>valoarea</a:t>
            </a:r>
            <a:r>
              <a:rPr lang="en-US" dirty="0" smtClean="0"/>
              <a:t> maximal</a:t>
            </a:r>
          </a:p>
          <a:p>
            <a:r>
              <a:rPr lang="en-US" b="1" dirty="0" smtClean="0"/>
              <a:t>Min</a:t>
            </a:r>
            <a:r>
              <a:rPr lang="en-US" dirty="0" smtClean="0"/>
              <a:t>-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obtine</a:t>
            </a:r>
            <a:r>
              <a:rPr lang="en-US" dirty="0" smtClean="0"/>
              <a:t> </a:t>
            </a: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 smtClean="0"/>
              <a:t>minimala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037" y="1573328"/>
            <a:ext cx="2552020" cy="228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281" y="4575857"/>
            <a:ext cx="4304620" cy="17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216" y="207745"/>
            <a:ext cx="4517571" cy="1325563"/>
          </a:xfrm>
        </p:spPr>
        <p:txBody>
          <a:bodyPr/>
          <a:lstStyle/>
          <a:p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 smtClean="0"/>
              <a:t>funtiilor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1014"/>
            <a:ext cx="8596668" cy="3880773"/>
          </a:xfrm>
        </p:spPr>
        <p:txBody>
          <a:bodyPr/>
          <a:lstStyle/>
          <a:p>
            <a:r>
              <a:rPr lang="en-US" dirty="0" err="1" smtClean="0"/>
              <a:t>Introducerea</a:t>
            </a:r>
            <a:r>
              <a:rPr lang="en-US" dirty="0" smtClean="0"/>
              <a:t> </a:t>
            </a:r>
            <a:r>
              <a:rPr lang="en-US" dirty="0" err="1" smtClean="0"/>
              <a:t>functiilor</a:t>
            </a:r>
            <a:r>
              <a:rPr lang="en-US" dirty="0" smtClean="0"/>
              <a:t> in </a:t>
            </a:r>
            <a:r>
              <a:rPr lang="en-US" dirty="0" err="1" smtClean="0"/>
              <a:t>foile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facuta</a:t>
            </a:r>
            <a:r>
              <a:rPr lang="en-US" dirty="0" smtClean="0"/>
              <a:t> </a:t>
            </a:r>
            <a:r>
              <a:rPr lang="en-US" dirty="0" err="1" smtClean="0"/>
              <a:t>atit</a:t>
            </a:r>
            <a:r>
              <a:rPr lang="en-US" dirty="0" smtClean="0"/>
              <a:t> manual </a:t>
            </a:r>
            <a:r>
              <a:rPr lang="en-US" dirty="0" err="1" smtClean="0"/>
              <a:t>cit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la </a:t>
            </a:r>
            <a:r>
              <a:rPr lang="en-US" dirty="0" err="1" smtClean="0"/>
              <a:t>tastatura</a:t>
            </a:r>
            <a:r>
              <a:rPr lang="en-US" dirty="0" smtClean="0"/>
              <a:t>, </a:t>
            </a:r>
            <a:r>
              <a:rPr lang="en-US" dirty="0" err="1" smtClean="0"/>
              <a:t>cit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cu </a:t>
            </a:r>
            <a:r>
              <a:rPr lang="en-US" dirty="0" err="1" smtClean="0"/>
              <a:t>ajutorul</a:t>
            </a:r>
            <a:r>
              <a:rPr lang="en-US" dirty="0" smtClean="0"/>
              <a:t> </a:t>
            </a:r>
            <a:r>
              <a:rPr lang="en-US" dirty="0" err="1" smtClean="0"/>
              <a:t>optiunii</a:t>
            </a:r>
            <a:r>
              <a:rPr lang="en-US" dirty="0" smtClean="0"/>
              <a:t> </a:t>
            </a:r>
            <a:r>
              <a:rPr lang="en-US" b="1" dirty="0"/>
              <a:t>I</a:t>
            </a:r>
            <a:r>
              <a:rPr lang="en-US" b="1" dirty="0" smtClean="0"/>
              <a:t>nsert function – Formulas.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68" y="3088349"/>
            <a:ext cx="3962400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55" y="2908188"/>
            <a:ext cx="4241974" cy="35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8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729" y="397782"/>
            <a:ext cx="6689271" cy="1325563"/>
          </a:xfrm>
        </p:spPr>
        <p:txBody>
          <a:bodyPr/>
          <a:lstStyle/>
          <a:p>
            <a:r>
              <a:rPr lang="en-US" b="1" dirty="0" err="1" smtClean="0"/>
              <a:t>Utilizarea</a:t>
            </a:r>
            <a:r>
              <a:rPr lang="en-US" b="1" dirty="0" smtClean="0"/>
              <a:t> </a:t>
            </a:r>
            <a:r>
              <a:rPr lang="en-US" b="1" dirty="0" err="1" smtClean="0"/>
              <a:t>functiilor</a:t>
            </a:r>
            <a:r>
              <a:rPr lang="en-US" b="1" dirty="0" smtClean="0"/>
              <a:t> </a:t>
            </a:r>
            <a:r>
              <a:rPr lang="en-US" b="1" dirty="0" err="1" smtClean="0"/>
              <a:t>standart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723345"/>
            <a:ext cx="8980088" cy="499132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Functia</a:t>
            </a:r>
            <a:r>
              <a:rPr lang="en-US" b="1" dirty="0" smtClean="0"/>
              <a:t> SUM</a:t>
            </a:r>
            <a:r>
              <a:rPr lang="en-US" dirty="0" smtClean="0"/>
              <a:t>- SUM(arg.1, arg.2…)</a:t>
            </a:r>
          </a:p>
          <a:p>
            <a:r>
              <a:rPr lang="en-US" b="1" dirty="0" err="1" smtClean="0"/>
              <a:t>Funtia</a:t>
            </a:r>
            <a:r>
              <a:rPr lang="en-US" b="1" dirty="0" smtClean="0"/>
              <a:t> IF</a:t>
            </a:r>
            <a:r>
              <a:rPr lang="en-US" dirty="0" smtClean="0"/>
              <a:t>- IF- (</a:t>
            </a:r>
            <a:r>
              <a:rPr lang="en-US" dirty="0" err="1" smtClean="0"/>
              <a:t>expresie_logica</a:t>
            </a:r>
            <a:r>
              <a:rPr lang="en-US" dirty="0" smtClean="0"/>
              <a:t>; Expr 1; Expr 2).</a:t>
            </a:r>
          </a:p>
          <a:p>
            <a:r>
              <a:rPr lang="en-US" b="1" dirty="0" err="1" smtClean="0"/>
              <a:t>Funtia</a:t>
            </a:r>
            <a:r>
              <a:rPr lang="en-US" b="1" dirty="0" smtClean="0"/>
              <a:t> ABS(x)- </a:t>
            </a:r>
            <a:r>
              <a:rPr lang="en-US" dirty="0" err="1" smtClean="0"/>
              <a:t>Calculeaza</a:t>
            </a:r>
            <a:r>
              <a:rPr lang="en-US" dirty="0" smtClean="0"/>
              <a:t> </a:t>
            </a:r>
            <a:r>
              <a:rPr lang="en-US" dirty="0" err="1" smtClean="0"/>
              <a:t>IxI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Functia</a:t>
            </a:r>
            <a:r>
              <a:rPr lang="en-US" b="1" dirty="0" smtClean="0"/>
              <a:t> INT(x)- </a:t>
            </a:r>
            <a:r>
              <a:rPr lang="en-US" dirty="0" err="1" smtClean="0"/>
              <a:t>Calculeaza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intreaga</a:t>
            </a:r>
            <a:r>
              <a:rPr lang="en-US" dirty="0" smtClean="0"/>
              <a:t> a </a:t>
            </a:r>
            <a:r>
              <a:rPr lang="en-US" dirty="0" err="1" smtClean="0"/>
              <a:t>expresiei</a:t>
            </a:r>
            <a:r>
              <a:rPr lang="en-US" dirty="0" smtClean="0"/>
              <a:t> x-( e.g.: INT(15,78)=&gt; 15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INT(-15,78)=&gt;-16)</a:t>
            </a:r>
          </a:p>
          <a:p>
            <a:r>
              <a:rPr lang="en-US" b="1" dirty="0" err="1" smtClean="0"/>
              <a:t>Funtia</a:t>
            </a:r>
            <a:r>
              <a:rPr lang="en-US" b="1" dirty="0" smtClean="0"/>
              <a:t> EXP(x)-</a:t>
            </a:r>
            <a:r>
              <a:rPr lang="en-US" dirty="0" err="1" smtClean="0"/>
              <a:t>Calculeaza</a:t>
            </a:r>
            <a:r>
              <a:rPr lang="en-US" dirty="0" smtClean="0"/>
              <a:t> e</a:t>
            </a:r>
            <a:r>
              <a:rPr lang="en-US" baseline="30000" dirty="0" smtClean="0"/>
              <a:t>x                                                               </a:t>
            </a:r>
            <a:r>
              <a:rPr lang="en-US" dirty="0" smtClean="0"/>
              <a:t>(e.g.: EXP(3)=&gt;20.086)</a:t>
            </a:r>
          </a:p>
          <a:p>
            <a:r>
              <a:rPr lang="en-US" b="1" dirty="0" err="1" smtClean="0"/>
              <a:t>Functia</a:t>
            </a:r>
            <a:r>
              <a:rPr lang="en-US" b="1" dirty="0" smtClean="0"/>
              <a:t> SQRT- </a:t>
            </a:r>
            <a:r>
              <a:rPr lang="en-US" dirty="0" err="1" smtClean="0"/>
              <a:t>Csalculeaza</a:t>
            </a:r>
            <a:r>
              <a:rPr lang="en-US" dirty="0" smtClean="0"/>
              <a:t> </a:t>
            </a:r>
            <a:r>
              <a:rPr lang="en-US" dirty="0" err="1" smtClean="0"/>
              <a:t>radacina</a:t>
            </a:r>
            <a:r>
              <a:rPr lang="en-US" dirty="0" smtClean="0"/>
              <a:t> </a:t>
            </a:r>
            <a:r>
              <a:rPr lang="en-US" dirty="0" err="1" smtClean="0"/>
              <a:t>patrata</a:t>
            </a:r>
            <a:r>
              <a:rPr lang="en-US" dirty="0" smtClean="0"/>
              <a:t>(x&gt;=0)-       ( e.g.: SQRT(28)=&gt;5.2915)</a:t>
            </a:r>
          </a:p>
          <a:p>
            <a:r>
              <a:rPr lang="en-US" b="1" dirty="0" err="1" smtClean="0"/>
              <a:t>Functia</a:t>
            </a:r>
            <a:r>
              <a:rPr lang="en-US" b="1" dirty="0" smtClean="0"/>
              <a:t> SIN(x)- </a:t>
            </a:r>
            <a:r>
              <a:rPr lang="en-US" dirty="0" err="1" smtClean="0"/>
              <a:t>Calculeaza</a:t>
            </a:r>
            <a:r>
              <a:rPr lang="en-US" dirty="0" smtClean="0"/>
              <a:t> SIN x-                                    (e.g.: SIN(30)=&gt;-0,544)</a:t>
            </a:r>
            <a:endParaRPr lang="en-US" dirty="0"/>
          </a:p>
          <a:p>
            <a:r>
              <a:rPr lang="en-US" b="1" dirty="0" smtClean="0"/>
              <a:t>Roman(n)- </a:t>
            </a:r>
            <a:r>
              <a:rPr lang="en-US" dirty="0" err="1" smtClean="0"/>
              <a:t>Transfera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. </a:t>
            </a:r>
            <a:r>
              <a:rPr lang="en-US" dirty="0" err="1" smtClean="0"/>
              <a:t>scrise</a:t>
            </a:r>
            <a:r>
              <a:rPr lang="en-US" dirty="0" smtClean="0"/>
              <a:t> cu </a:t>
            </a:r>
            <a:r>
              <a:rPr lang="en-US" dirty="0" err="1" smtClean="0"/>
              <a:t>cifre</a:t>
            </a:r>
            <a:r>
              <a:rPr lang="en-US" dirty="0" smtClean="0"/>
              <a:t> </a:t>
            </a:r>
            <a:r>
              <a:rPr lang="en-US" dirty="0" err="1" smtClean="0"/>
              <a:t>arabe</a:t>
            </a:r>
            <a:r>
              <a:rPr lang="en-US" dirty="0" smtClean="0"/>
              <a:t> in </a:t>
            </a:r>
            <a:r>
              <a:rPr lang="en-US" dirty="0" err="1" smtClean="0"/>
              <a:t>nr</a:t>
            </a:r>
            <a:r>
              <a:rPr lang="en-US" dirty="0" smtClean="0"/>
              <a:t>. </a:t>
            </a:r>
            <a:r>
              <a:rPr lang="en-US" dirty="0" err="1" smtClean="0"/>
              <a:t>Scrise</a:t>
            </a:r>
            <a:r>
              <a:rPr lang="en-US" dirty="0" smtClean="0"/>
              <a:t> cu </a:t>
            </a:r>
            <a:r>
              <a:rPr lang="en-US" dirty="0" err="1" smtClean="0"/>
              <a:t>cifre</a:t>
            </a:r>
            <a:r>
              <a:rPr lang="en-US" dirty="0" smtClean="0"/>
              <a:t> </a:t>
            </a:r>
            <a:r>
              <a:rPr lang="en-US" dirty="0" err="1" smtClean="0"/>
              <a:t>romane</a:t>
            </a:r>
            <a:r>
              <a:rPr lang="en-US" dirty="0" smtClean="0"/>
              <a:t>-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(e.g.: ROMAN(27)=&gt;XXVII)</a:t>
            </a:r>
          </a:p>
          <a:p>
            <a:r>
              <a:rPr lang="en-US" b="1" dirty="0" smtClean="0"/>
              <a:t>POWER</a:t>
            </a:r>
            <a:r>
              <a:rPr lang="en-US" dirty="0" smtClean="0"/>
              <a:t> -  Power (</a:t>
            </a:r>
            <a:r>
              <a:rPr lang="en-US" dirty="0" err="1" smtClean="0"/>
              <a:t>num</a:t>
            </a:r>
            <a:r>
              <a:rPr lang="en-US" dirty="0" smtClean="0"/>
              <a:t>; power).- calc. </a:t>
            </a:r>
            <a:r>
              <a:rPr lang="en-US" dirty="0" err="1" smtClean="0"/>
              <a:t>ridicarea</a:t>
            </a:r>
            <a:r>
              <a:rPr lang="en-US" dirty="0" smtClean="0"/>
              <a:t> la </a:t>
            </a:r>
            <a:r>
              <a:rPr lang="en-US" dirty="0" err="1" smtClean="0"/>
              <a:t>putere</a:t>
            </a:r>
            <a:r>
              <a:rPr lang="en-US" dirty="0" smtClean="0"/>
              <a:t>.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880" y="463241"/>
            <a:ext cx="3603777" cy="957942"/>
          </a:xfrm>
        </p:spPr>
        <p:txBody>
          <a:bodyPr/>
          <a:lstStyle/>
          <a:p>
            <a:pPr algn="l"/>
            <a:r>
              <a:rPr lang="en-US" dirty="0" err="1" smtClean="0"/>
              <a:t>Exemplu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1487" y="1645385"/>
            <a:ext cx="990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kumimoji="0" lang="ro-RO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o-RO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=sin</a:t>
            </a:r>
            <a:endParaRPr kumimoji="0" lang="ro-RO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883229" y="1645385"/>
          <a:ext cx="2938827" cy="50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1549400" imgH="279400" progId="Equation.3">
                  <p:embed/>
                </p:oleObj>
              </mc:Choice>
              <mc:Fallback>
                <p:oleObj r:id="rId6" imgW="1549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229" y="1645385"/>
                        <a:ext cx="2938827" cy="503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75668" y="1639529"/>
            <a:ext cx="2623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143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14300" algn="l"/>
                <a:tab pos="457200" algn="l"/>
              </a:tabLst>
            </a:pPr>
            <a:r>
              <a:rPr kumimoji="0" lang="ro-RO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kumimoji="0" lang="ro-RO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 x=0,2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o-RO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065589" y="2427228"/>
          <a:ext cx="6793291" cy="38429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95935"/>
                <a:gridCol w="3397356"/>
              </a:tblGrid>
              <a:tr h="324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Sintaxa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Destinatia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sin(x)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SIN(x)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ro-RO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POWER(x,y)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LOG10(x)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lg(x)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ABS(x)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|x|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SQRT(x)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√x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1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ROUND(x,y)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Rotungeste numarul x cu y cifre dupa virgula.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9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SUMIF(domeniu,”criteriu”)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Insumeaza celulele prestabilite conform rcriteriului.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93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471" y="1338943"/>
            <a:ext cx="4602237" cy="886960"/>
          </a:xfrm>
        </p:spPr>
        <p:txBody>
          <a:bodyPr/>
          <a:lstStyle/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 smtClean="0"/>
              <a:t>cursului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77" y="1338943"/>
            <a:ext cx="8596668" cy="515982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2505" y="1853294"/>
            <a:ext cx="5614609" cy="4006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Deplasarea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cadrul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foii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calcul</a:t>
            </a:r>
            <a:endParaRPr lang="en-US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Schimbarea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formatului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numerelor</a:t>
            </a:r>
            <a:endParaRPr lang="en-US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Ordinea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operatiilor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in Excel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Introducerea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formulelor</a:t>
            </a:r>
            <a:endParaRPr lang="en-US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Efectuarea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calculelor</a:t>
            </a:r>
            <a:endParaRPr lang="en-US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Facilitatea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Auto 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Calculate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Recalcularea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formulelor</a:t>
            </a:r>
            <a:endParaRPr lang="en-US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85511"/>
            <a:ext cx="5758543" cy="1325563"/>
          </a:xfrm>
        </p:spPr>
        <p:txBody>
          <a:bodyPr/>
          <a:lstStyle/>
          <a:p>
            <a:r>
              <a:rPr lang="en-US" dirty="0" err="1" smtClean="0"/>
              <a:t>Recalcularea</a:t>
            </a:r>
            <a:r>
              <a:rPr lang="en-US" dirty="0" smtClean="0"/>
              <a:t> </a:t>
            </a:r>
            <a:r>
              <a:rPr lang="en-US" dirty="0" err="1" smtClean="0"/>
              <a:t>formulelor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19" y="2149929"/>
            <a:ext cx="8596668" cy="426699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Valorile</a:t>
            </a:r>
            <a:r>
              <a:rPr lang="en-US" dirty="0" smtClean="0"/>
              <a:t> </a:t>
            </a:r>
            <a:r>
              <a:rPr lang="en-US" dirty="0" err="1" smtClean="0"/>
              <a:t>celulelor</a:t>
            </a:r>
            <a:r>
              <a:rPr lang="en-US" dirty="0" smtClean="0"/>
              <a:t> care </a:t>
            </a:r>
            <a:r>
              <a:rPr lang="en-US" dirty="0" err="1" smtClean="0"/>
              <a:t>contin</a:t>
            </a:r>
            <a:r>
              <a:rPr lang="en-US" dirty="0" smtClean="0"/>
              <a:t> </a:t>
            </a:r>
            <a:r>
              <a:rPr lang="en-US" dirty="0" err="1" smtClean="0"/>
              <a:t>firmule</a:t>
            </a:r>
            <a:r>
              <a:rPr lang="en-US" dirty="0" smtClean="0"/>
              <a:t> se </a:t>
            </a:r>
            <a:r>
              <a:rPr lang="en-US" dirty="0" err="1" smtClean="0"/>
              <a:t>recalculeaza</a:t>
            </a:r>
            <a:r>
              <a:rPr lang="en-US" dirty="0" smtClean="0"/>
              <a:t> de </a:t>
            </a:r>
            <a:r>
              <a:rPr lang="en-US" dirty="0" err="1" smtClean="0"/>
              <a:t>fiecare</a:t>
            </a:r>
            <a:r>
              <a:rPr lang="en-US" dirty="0" smtClean="0"/>
              <a:t> data </a:t>
            </a:r>
            <a:r>
              <a:rPr lang="en-US" dirty="0" err="1" smtClean="0"/>
              <a:t>cind</a:t>
            </a:r>
            <a:r>
              <a:rPr lang="en-US" dirty="0" smtClean="0"/>
              <a:t> </a:t>
            </a:r>
            <a:r>
              <a:rPr lang="en-US" dirty="0" err="1" smtClean="0"/>
              <a:t>efectuam</a:t>
            </a:r>
            <a:r>
              <a:rPr lang="en-US" dirty="0" smtClean="0"/>
              <a:t> </a:t>
            </a:r>
            <a:r>
              <a:rPr lang="en-US" dirty="0" err="1" smtClean="0"/>
              <a:t>modificari</a:t>
            </a:r>
            <a:r>
              <a:rPr lang="en-US" dirty="0" smtClean="0"/>
              <a:t> in </a:t>
            </a:r>
            <a:r>
              <a:rPr lang="en-US" dirty="0" err="1" smtClean="0"/>
              <a:t>foaia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evita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lucru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anula</a:t>
            </a:r>
            <a:r>
              <a:rPr lang="en-US" dirty="0" smtClean="0"/>
              <a:t> </a:t>
            </a:r>
            <a:r>
              <a:rPr lang="en-US" dirty="0" err="1" smtClean="0"/>
              <a:t>temporar</a:t>
            </a:r>
            <a:r>
              <a:rPr lang="en-US" dirty="0" smtClean="0"/>
              <a:t> </a:t>
            </a:r>
            <a:r>
              <a:rPr lang="en-US" dirty="0" err="1" smtClean="0"/>
              <a:t>regimul</a:t>
            </a:r>
            <a:r>
              <a:rPr lang="en-US" dirty="0" smtClean="0"/>
              <a:t> de </a:t>
            </a:r>
            <a:r>
              <a:rPr lang="en-US" dirty="0" err="1" smtClean="0"/>
              <a:t>recalculare</a:t>
            </a:r>
            <a:r>
              <a:rPr lang="en-US" dirty="0" smtClean="0"/>
              <a:t> automata in </a:t>
            </a:r>
            <a:r>
              <a:rPr lang="en-US" dirty="0" err="1" smtClean="0"/>
              <a:t>felul</a:t>
            </a:r>
            <a:r>
              <a:rPr lang="en-US" dirty="0" smtClean="0"/>
              <a:t> </a:t>
            </a:r>
            <a:r>
              <a:rPr lang="en-US" dirty="0" err="1" smtClean="0"/>
              <a:t>urmator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Selectam</a:t>
            </a:r>
            <a:r>
              <a:rPr lang="en-US" dirty="0" smtClean="0"/>
              <a:t> </a:t>
            </a:r>
            <a:r>
              <a:rPr lang="en-US" dirty="0" err="1" smtClean="0"/>
              <a:t>comanda</a:t>
            </a:r>
            <a:r>
              <a:rPr lang="en-US" dirty="0" smtClean="0"/>
              <a:t> </a:t>
            </a:r>
            <a:r>
              <a:rPr lang="en-US" b="1" dirty="0" smtClean="0"/>
              <a:t>Calculation</a:t>
            </a:r>
            <a:r>
              <a:rPr lang="en-US" dirty="0" smtClean="0"/>
              <a:t> din </a:t>
            </a:r>
            <a:r>
              <a:rPr lang="en-US" dirty="0" err="1" smtClean="0"/>
              <a:t>meniul</a:t>
            </a:r>
            <a:r>
              <a:rPr lang="en-US" dirty="0" smtClean="0"/>
              <a:t> </a:t>
            </a:r>
            <a:r>
              <a:rPr lang="en-US" b="1" dirty="0" smtClean="0"/>
              <a:t>FORMULLAS,</a:t>
            </a:r>
          </a:p>
          <a:p>
            <a:r>
              <a:rPr lang="en-US" dirty="0" err="1" smtClean="0"/>
              <a:t>Alegem</a:t>
            </a:r>
            <a:r>
              <a:rPr lang="en-US" dirty="0" smtClean="0"/>
              <a:t> </a:t>
            </a:r>
            <a:r>
              <a:rPr lang="en-US" dirty="0" err="1" smtClean="0"/>
              <a:t>optiunea</a:t>
            </a:r>
            <a:r>
              <a:rPr lang="en-US" dirty="0" smtClean="0"/>
              <a:t> </a:t>
            </a:r>
            <a:r>
              <a:rPr lang="en-US" b="1" dirty="0" smtClean="0"/>
              <a:t>Calculation (manual).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2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671" y="593724"/>
            <a:ext cx="7864929" cy="1325563"/>
          </a:xfrm>
        </p:spPr>
        <p:txBody>
          <a:bodyPr/>
          <a:lstStyle/>
          <a:p>
            <a:r>
              <a:rPr lang="en-US" b="1" dirty="0" err="1">
                <a:cs typeface="Times New Roman" panose="02020603050405020304" pitchFamily="18" charset="0"/>
              </a:rPr>
              <a:t>Deplasarea</a:t>
            </a:r>
            <a:r>
              <a:rPr lang="en-US" b="1" dirty="0"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cs typeface="Times New Roman" panose="02020603050405020304" pitchFamily="18" charset="0"/>
              </a:rPr>
              <a:t>cadrul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foii</a:t>
            </a:r>
            <a:r>
              <a:rPr lang="en-US" b="1" dirty="0"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cs typeface="Times New Roman" panose="02020603050405020304" pitchFamily="18" charset="0"/>
              </a:rPr>
              <a:t>calcul</a:t>
            </a:r>
            <a:r>
              <a:rPr lang="en-US" b="1" dirty="0">
                <a:cs typeface="Times New Roman" panose="02020603050405020304" pitchFamily="18" charset="0"/>
              </a:rPr>
              <a:t/>
            </a:r>
            <a:br>
              <a:rPr lang="en-US" b="1" dirty="0"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20" y="1682827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Deplasarea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tastatura</a:t>
            </a:r>
            <a:r>
              <a:rPr lang="en-US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Deplasarea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barele</a:t>
            </a:r>
            <a:r>
              <a:rPr lang="en-US" dirty="0" smtClean="0"/>
              <a:t> de </a:t>
            </a:r>
            <a:r>
              <a:rPr lang="en-US" dirty="0" err="1" smtClean="0"/>
              <a:t>derulare</a:t>
            </a:r>
            <a:r>
              <a:rPr lang="en-US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Deplasarea</a:t>
            </a:r>
            <a:r>
              <a:rPr lang="en-US" dirty="0" smtClean="0"/>
              <a:t> la o </a:t>
            </a:r>
            <a:r>
              <a:rPr lang="en-US" dirty="0" err="1" smtClean="0"/>
              <a:t>destinatie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784" y="3972964"/>
            <a:ext cx="6651216" cy="2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033" y="95592"/>
            <a:ext cx="6868886" cy="1325563"/>
          </a:xfrm>
        </p:spPr>
        <p:txBody>
          <a:bodyPr/>
          <a:lstStyle/>
          <a:p>
            <a:r>
              <a:rPr lang="en-US" b="1" dirty="0" err="1"/>
              <a:t>Deplasarea</a:t>
            </a:r>
            <a:r>
              <a:rPr lang="en-US" b="1" dirty="0"/>
              <a:t> </a:t>
            </a:r>
            <a:r>
              <a:rPr lang="en-US" b="1" dirty="0" err="1"/>
              <a:t>folosind</a:t>
            </a:r>
            <a:r>
              <a:rPr lang="en-US" b="1" dirty="0"/>
              <a:t> </a:t>
            </a:r>
            <a:r>
              <a:rPr lang="en-US" b="1" dirty="0" err="1"/>
              <a:t>tastatura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375787"/>
              </p:ext>
            </p:extLst>
          </p:nvPr>
        </p:nvGraphicFramePr>
        <p:xfrm>
          <a:off x="808264" y="1894684"/>
          <a:ext cx="7756071" cy="46658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9080"/>
                <a:gridCol w="4616991"/>
              </a:tblGrid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·        Tab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deplasare</a:t>
                      </a:r>
                      <a:r>
                        <a:rPr lang="en-US" sz="1800" dirty="0">
                          <a:effectLst/>
                        </a:rPr>
                        <a:t> cu o </a:t>
                      </a:r>
                      <a:r>
                        <a:rPr lang="en-US" sz="1800" dirty="0" err="1">
                          <a:effectLst/>
                        </a:rPr>
                        <a:t>celulă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spre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dreapta</a:t>
                      </a:r>
                      <a:endParaRPr lang="en-US" sz="1800" dirty="0">
                        <a:effectLst/>
                      </a:endParaRPr>
                    </a:p>
                  </a:txBody>
                  <a:tcPr marL="57932" marR="57932" marT="28966" marB="28966" anchor="ctr"/>
                </a:tc>
              </a:tr>
              <a:tr h="26420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·        Enter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>
                          <a:effectLst/>
                        </a:rPr>
                        <a:t>– deplasare cu o celulă mai jos</a:t>
                      </a: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·        Shift + Tab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deplasare</a:t>
                      </a:r>
                      <a:r>
                        <a:rPr lang="en-US" sz="1800" dirty="0">
                          <a:effectLst/>
                        </a:rPr>
                        <a:t> cu o </a:t>
                      </a:r>
                      <a:r>
                        <a:rPr lang="en-US" sz="1800" dirty="0" err="1">
                          <a:effectLst/>
                        </a:rPr>
                        <a:t>celulă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spre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stânga</a:t>
                      </a:r>
                      <a:endParaRPr lang="en-US" sz="1800" dirty="0">
                        <a:effectLst/>
                      </a:endParaRP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·        Shift + Enter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</a:rPr>
                        <a:t>–   deplasare cu o celulă mai sus</a:t>
                      </a: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·        Home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</a:rPr>
                        <a:t>– deplasare în coloana A din rândul curent</a:t>
                      </a: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·        Ctrl + Home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deplasare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în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celula</a:t>
                      </a:r>
                      <a:r>
                        <a:rPr lang="en-US" sz="1800" dirty="0">
                          <a:effectLst/>
                        </a:rPr>
                        <a:t> A1</a:t>
                      </a: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·        Ctrl + End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</a:rPr>
                        <a:t>– deplasare în </a:t>
                      </a:r>
                      <a:r>
                        <a:rPr lang="it-IT" sz="1800" dirty="0" smtClean="0">
                          <a:effectLst/>
                        </a:rPr>
                        <a:t>coltul</a:t>
                      </a:r>
                      <a:r>
                        <a:rPr lang="it-IT" sz="1800" baseline="0" dirty="0" smtClean="0">
                          <a:effectLst/>
                        </a:rPr>
                        <a:t> din dreapta de jos a zonei de lucru</a:t>
                      </a:r>
                      <a:endParaRPr lang="it-IT" sz="1800" dirty="0">
                        <a:effectLst/>
                      </a:endParaRP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·        PgUp, PgDown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deplasare</a:t>
                      </a:r>
                      <a:r>
                        <a:rPr lang="en-US" sz="1800" dirty="0">
                          <a:effectLst/>
                        </a:rPr>
                        <a:t> cu un </a:t>
                      </a:r>
                      <a:r>
                        <a:rPr lang="en-US" sz="1800" dirty="0" err="1">
                          <a:effectLst/>
                        </a:rPr>
                        <a:t>ecran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sus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respectiv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jos</a:t>
                      </a:r>
                      <a:endParaRPr lang="en-US" sz="1800" dirty="0">
                        <a:effectLst/>
                      </a:endParaRP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·        Alt + PgDown, PgUp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it-IT" sz="1800" dirty="0">
                          <a:effectLst/>
                        </a:rPr>
                        <a:t>– deplasare cu un ecran mai la dreapta, stânga</a:t>
                      </a:r>
                    </a:p>
                  </a:txBody>
                  <a:tcPr marL="57932" marR="57932" marT="28966" marB="28966" anchor="ctr"/>
                </a:tc>
              </a:tr>
              <a:tr h="418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·        Ctrl + PgDown, PgUp</a:t>
                      </a:r>
                    </a:p>
                  </a:txBody>
                  <a:tcPr marL="57932" marR="57932" marT="28966" marB="28966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– </a:t>
                      </a:r>
                      <a:r>
                        <a:rPr lang="en-US" sz="1800" dirty="0" err="1">
                          <a:effectLst/>
                        </a:rPr>
                        <a:t>deplasare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în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foaia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calcul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următoare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anterioară</a:t>
                      </a:r>
                      <a:endParaRPr lang="en-US" sz="1800" dirty="0">
                        <a:effectLst/>
                      </a:endParaRPr>
                    </a:p>
                  </a:txBody>
                  <a:tcPr marL="57932" marR="57932" marT="28966" marB="28966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534" y="-133008"/>
            <a:ext cx="12192000" cy="4572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Helvetica-Neue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529" y="350762"/>
            <a:ext cx="9051471" cy="1140844"/>
          </a:xfrm>
        </p:spPr>
        <p:txBody>
          <a:bodyPr>
            <a:normAutofit/>
          </a:bodyPr>
          <a:lstStyle/>
          <a:p>
            <a:pPr algn="r"/>
            <a:r>
              <a:rPr lang="da-DK" sz="4000" b="1" dirty="0"/>
              <a:t>Deplasarea folosind barele de derulare</a:t>
            </a:r>
            <a:endParaRPr lang="en-US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1262" y="1728673"/>
            <a:ext cx="7944152" cy="477361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din </a:t>
            </a:r>
            <a:r>
              <a:rPr lang="en-US" dirty="0" err="1"/>
              <a:t>săgeţile</a:t>
            </a:r>
            <a:r>
              <a:rPr lang="en-US" dirty="0"/>
              <a:t> </a:t>
            </a:r>
            <a:r>
              <a:rPr lang="en-US" dirty="0" err="1"/>
              <a:t>barei</a:t>
            </a:r>
            <a:r>
              <a:rPr lang="en-US" dirty="0"/>
              <a:t> de </a:t>
            </a:r>
            <a:r>
              <a:rPr lang="en-US" dirty="0" err="1"/>
              <a:t>derulare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dreaptă</a:t>
            </a:r>
            <a:r>
              <a:rPr lang="en-US" dirty="0"/>
              <a:t> a </a:t>
            </a:r>
            <a:r>
              <a:rPr lang="en-US" dirty="0" err="1"/>
              <a:t>ferestrei</a:t>
            </a:r>
            <a:r>
              <a:rPr lang="en-US" dirty="0"/>
              <a:t> se </a:t>
            </a:r>
            <a:r>
              <a:rPr lang="en-US" dirty="0" err="1"/>
              <a:t>observă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liniile</a:t>
            </a:r>
            <a:r>
              <a:rPr lang="en-US" dirty="0"/>
              <a:t> </a:t>
            </a:r>
            <a:r>
              <a:rPr lang="en-US" dirty="0" err="1"/>
              <a:t>vizibile</a:t>
            </a:r>
            <a:r>
              <a:rPr lang="en-US" dirty="0"/>
              <a:t> ale </a:t>
            </a:r>
            <a:r>
              <a:rPr lang="en-US" dirty="0" err="1"/>
              <a:t>foii</a:t>
            </a:r>
            <a:r>
              <a:rPr lang="en-US" dirty="0"/>
              <a:t> de </a:t>
            </a:r>
            <a:r>
              <a:rPr lang="en-US" dirty="0" err="1"/>
              <a:t>calcul</a:t>
            </a:r>
            <a:r>
              <a:rPr lang="en-US" dirty="0"/>
              <a:t>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modifica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din </a:t>
            </a:r>
            <a:r>
              <a:rPr lang="en-US" dirty="0" err="1"/>
              <a:t>săgeţile</a:t>
            </a:r>
            <a:r>
              <a:rPr lang="en-US" dirty="0"/>
              <a:t> </a:t>
            </a:r>
            <a:r>
              <a:rPr lang="en-US" dirty="0" err="1"/>
              <a:t>barei</a:t>
            </a:r>
            <a:r>
              <a:rPr lang="en-US" dirty="0"/>
              <a:t> de </a:t>
            </a:r>
            <a:r>
              <a:rPr lang="en-US" dirty="0" err="1"/>
              <a:t>derulare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de </a:t>
            </a:r>
            <a:r>
              <a:rPr lang="en-US" dirty="0" err="1"/>
              <a:t>jos</a:t>
            </a:r>
            <a:r>
              <a:rPr lang="en-US" dirty="0"/>
              <a:t> a </a:t>
            </a:r>
            <a:r>
              <a:rPr lang="en-US" dirty="0" err="1"/>
              <a:t>ferestrei</a:t>
            </a:r>
            <a:r>
              <a:rPr lang="en-US" dirty="0"/>
              <a:t> se </a:t>
            </a:r>
            <a:r>
              <a:rPr lang="en-US" dirty="0" err="1"/>
              <a:t>schimbă</a:t>
            </a:r>
            <a:r>
              <a:rPr lang="en-US" dirty="0"/>
              <a:t> </a:t>
            </a:r>
            <a:r>
              <a:rPr lang="en-US" dirty="0" err="1"/>
              <a:t>coloanele</a:t>
            </a:r>
            <a:r>
              <a:rPr lang="en-US" dirty="0"/>
              <a:t> </a:t>
            </a:r>
            <a:r>
              <a:rPr lang="en-US" dirty="0" err="1"/>
              <a:t>vizibile</a:t>
            </a:r>
            <a:r>
              <a:rPr lang="en-US" dirty="0" smtClean="0"/>
              <a:t>.</a:t>
            </a:r>
          </a:p>
          <a:p>
            <a:pPr marL="0" indent="0" fontAlgn="base">
              <a:buNone/>
            </a:pPr>
            <a:r>
              <a:rPr lang="en-US" dirty="0"/>
              <a:t>Un alt mod de a </a:t>
            </a:r>
            <a:r>
              <a:rPr lang="en-US" dirty="0" err="1"/>
              <a:t>modifica</a:t>
            </a:r>
            <a:r>
              <a:rPr lang="en-US" dirty="0"/>
              <a:t> zona </a:t>
            </a:r>
            <a:r>
              <a:rPr lang="en-US" dirty="0" err="1"/>
              <a:t>vizibilă</a:t>
            </a:r>
            <a:r>
              <a:rPr lang="en-US" dirty="0"/>
              <a:t> a </a:t>
            </a:r>
            <a:r>
              <a:rPr lang="en-US" dirty="0" err="1"/>
              <a:t>foii</a:t>
            </a:r>
            <a:r>
              <a:rPr lang="en-US" dirty="0"/>
              <a:t> de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barele</a:t>
            </a:r>
            <a:r>
              <a:rPr lang="en-US" dirty="0"/>
              <a:t> de </a:t>
            </a:r>
            <a:r>
              <a:rPr lang="en-US" dirty="0" err="1"/>
              <a:t>derulare</a:t>
            </a:r>
            <a:r>
              <a:rPr lang="en-US" dirty="0"/>
              <a:t>:</a:t>
            </a:r>
          </a:p>
          <a:p>
            <a:pPr lvl="0" fontAlgn="base"/>
            <a:r>
              <a:rPr lang="en-US" dirty="0"/>
              <a:t>Se </a:t>
            </a:r>
            <a:r>
              <a:rPr lang="en-US" dirty="0" err="1"/>
              <a:t>apasă</a:t>
            </a:r>
            <a:r>
              <a:rPr lang="en-US" dirty="0"/>
              <a:t> </a:t>
            </a:r>
            <a:r>
              <a:rPr lang="en-US" dirty="0" err="1"/>
              <a:t>butonului</a:t>
            </a:r>
            <a:r>
              <a:rPr lang="en-US" dirty="0"/>
              <a:t> </a:t>
            </a:r>
            <a:r>
              <a:rPr lang="en-US" dirty="0" err="1"/>
              <a:t>stâng</a:t>
            </a:r>
            <a:r>
              <a:rPr lang="en-US" dirty="0"/>
              <a:t> al mouse-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din </a:t>
            </a:r>
            <a:r>
              <a:rPr lang="en-US" dirty="0" err="1"/>
              <a:t>barele</a:t>
            </a:r>
            <a:r>
              <a:rPr lang="en-US" dirty="0"/>
              <a:t> de </a:t>
            </a:r>
            <a:r>
              <a:rPr lang="en-US" dirty="0" err="1"/>
              <a:t>derulare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ţinându</a:t>
            </a:r>
            <a:r>
              <a:rPr lang="en-US" dirty="0"/>
              <a:t>-l </a:t>
            </a:r>
            <a:r>
              <a:rPr lang="en-US" dirty="0" err="1"/>
              <a:t>apăsat</a:t>
            </a:r>
            <a:r>
              <a:rPr lang="en-US" dirty="0"/>
              <a:t> se </a:t>
            </a:r>
            <a:r>
              <a:rPr lang="en-US" dirty="0" err="1"/>
              <a:t>trage</a:t>
            </a:r>
            <a:r>
              <a:rPr lang="en-US" dirty="0"/>
              <a:t> mouse-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direcţia</a:t>
            </a:r>
            <a:r>
              <a:rPr lang="en-US" dirty="0"/>
              <a:t> </a:t>
            </a:r>
            <a:r>
              <a:rPr lang="en-US" dirty="0" err="1"/>
              <a:t>dorită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ecran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zona a </a:t>
            </a:r>
            <a:r>
              <a:rPr lang="en-US" dirty="0" err="1"/>
              <a:t>cărei</a:t>
            </a:r>
            <a:r>
              <a:rPr lang="en-US" dirty="0"/>
              <a:t> </a:t>
            </a:r>
            <a:r>
              <a:rPr lang="en-US" dirty="0" err="1"/>
              <a:t>vizualizare</a:t>
            </a:r>
            <a:r>
              <a:rPr lang="en-US" dirty="0"/>
              <a:t> se </a:t>
            </a:r>
            <a:r>
              <a:rPr lang="en-US" dirty="0" err="1"/>
              <a:t>doreşte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8" y="3809794"/>
            <a:ext cx="3000688" cy="23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557" y="374611"/>
            <a:ext cx="7701643" cy="1325563"/>
          </a:xfrm>
        </p:spPr>
        <p:txBody>
          <a:bodyPr/>
          <a:lstStyle/>
          <a:p>
            <a:r>
              <a:rPr lang="en-US" dirty="0" err="1"/>
              <a:t>Deplasarea</a:t>
            </a:r>
            <a:r>
              <a:rPr lang="en-US" dirty="0"/>
              <a:t> la o </a:t>
            </a:r>
            <a:r>
              <a:rPr lang="en-US" dirty="0" err="1"/>
              <a:t>destinaţie</a:t>
            </a:r>
            <a:r>
              <a:rPr lang="en-US" dirty="0"/>
              <a:t> </a:t>
            </a:r>
            <a:r>
              <a:rPr lang="en-US" dirty="0" err="1"/>
              <a:t>precisă</a:t>
            </a:r>
            <a:endParaRPr lang="en-US" dirty="0"/>
          </a:p>
        </p:txBody>
      </p:sp>
      <p:pic>
        <p:nvPicPr>
          <p:cNvPr id="3074" name="Picture 2" descr="MS Excel 2013: Unhide column A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814120"/>
            <a:ext cx="5648325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>
          <a:xfrm>
            <a:off x="9938657" y="3439885"/>
            <a:ext cx="1328057" cy="25037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349" y="1488557"/>
            <a:ext cx="7522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Dacă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doreşte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deplasarea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la o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anumită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celulă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foaia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calcul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se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parcurg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următoarele</a:t>
            </a:r>
            <a:r>
              <a:rPr lang="en-US" sz="2000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etape</a:t>
            </a:r>
            <a:r>
              <a:rPr lang="en-US" sz="2000" dirty="0" smtClean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en-US" sz="2000" dirty="0" smtClean="0">
              <a:solidFill>
                <a:srgbClr val="44444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0484" y="2581972"/>
            <a:ext cx="5398609" cy="316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Din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meniul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Home, Find and Select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-&gt;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 to… 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apasă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combinaţia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 taste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Ctrl + G</a:t>
            </a:r>
            <a:r>
              <a:rPr lang="en-US" b="1" dirty="0" smtClean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0" lvl="0" indent="0" fontAlgn="base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ts val="0"/>
              </a:spcBef>
              <a:tabLst>
                <a:tab pos="457200" algn="l"/>
              </a:tabLst>
            </a:pP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căsuţa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 to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din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fereastra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care se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deschide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alege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numele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la care se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doreşte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deplasarea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căsuţa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Reference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se introduce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adresa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celulei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la care se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doreşte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deplasarea</a:t>
            </a:r>
            <a:r>
              <a:rPr lang="en-US" dirty="0" smtClean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0" lvl="0" indent="0" fontAlgn="base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apasă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apoi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butonul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OK 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din </a:t>
            </a:r>
            <a:r>
              <a:rPr lang="en-US" dirty="0" err="1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fereastra</a:t>
            </a:r>
            <a:r>
              <a:rPr lang="en-US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44444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 to.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15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0" y="146352"/>
            <a:ext cx="8191500" cy="1325563"/>
          </a:xfrm>
        </p:spPr>
        <p:txBody>
          <a:bodyPr/>
          <a:lstStyle/>
          <a:p>
            <a:r>
              <a:rPr lang="en-US" b="1" dirty="0" err="1"/>
              <a:t>Schimbarea</a:t>
            </a:r>
            <a:r>
              <a:rPr lang="en-US" b="1" dirty="0"/>
              <a:t> </a:t>
            </a:r>
            <a:r>
              <a:rPr lang="en-US" b="1" dirty="0" err="1"/>
              <a:t>formatului</a:t>
            </a:r>
            <a:r>
              <a:rPr lang="en-US" b="1" dirty="0"/>
              <a:t> </a:t>
            </a:r>
            <a:r>
              <a:rPr lang="en-US" b="1" dirty="0" err="1" smtClean="0"/>
              <a:t>numerelor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0532" y="1626322"/>
            <a:ext cx="5290133" cy="44223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lucru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face, </a:t>
            </a:r>
            <a:r>
              <a:rPr lang="en-US" dirty="0" err="1" smtClean="0"/>
              <a:t>accesind</a:t>
            </a:r>
            <a:r>
              <a:rPr lang="en-US" dirty="0" smtClean="0"/>
              <a:t> din </a:t>
            </a:r>
            <a:r>
              <a:rPr lang="en-US" dirty="0" err="1" smtClean="0"/>
              <a:t>meniul</a:t>
            </a:r>
            <a:r>
              <a:rPr lang="en-US" dirty="0" smtClean="0"/>
              <a:t> </a:t>
            </a:r>
            <a:r>
              <a:rPr lang="en-US" b="1" dirty="0" smtClean="0"/>
              <a:t>HOME-&gt;</a:t>
            </a:r>
            <a:r>
              <a:rPr lang="en-US" b="1" dirty="0" err="1" smtClean="0"/>
              <a:t>FormatCells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Excel </a:t>
            </a: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urmatoarea</a:t>
            </a:r>
            <a:r>
              <a:rPr lang="en-US" dirty="0" smtClean="0"/>
              <a:t> </a:t>
            </a:r>
            <a:r>
              <a:rPr lang="en-US" dirty="0" err="1" smtClean="0"/>
              <a:t>paleta</a:t>
            </a:r>
            <a:r>
              <a:rPr lang="en-US" dirty="0" smtClean="0"/>
              <a:t> </a:t>
            </a:r>
            <a:r>
              <a:rPr lang="en-US" dirty="0" err="1" smtClean="0"/>
              <a:t>larga</a:t>
            </a:r>
            <a:r>
              <a:rPr lang="en-US" dirty="0" smtClean="0"/>
              <a:t> de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numerice</a:t>
            </a:r>
            <a:r>
              <a:rPr lang="en-US" dirty="0" smtClean="0"/>
              <a:t>(in total 12 </a:t>
            </a:r>
            <a:r>
              <a:rPr lang="en-US" dirty="0" err="1" smtClean="0"/>
              <a:t>categorii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i="1" dirty="0"/>
              <a:t>G</a:t>
            </a:r>
            <a:r>
              <a:rPr lang="en-US" b="1" i="1" dirty="0" smtClean="0"/>
              <a:t>eneral</a:t>
            </a:r>
          </a:p>
          <a:p>
            <a:pPr marL="0" indent="0">
              <a:buNone/>
            </a:pPr>
            <a:r>
              <a:rPr lang="en-US" b="1" i="1" dirty="0" smtClean="0"/>
              <a:t>-Number</a:t>
            </a:r>
          </a:p>
          <a:p>
            <a:pPr marL="0" indent="0">
              <a:buNone/>
            </a:pPr>
            <a:r>
              <a:rPr lang="en-US" b="1" i="1" dirty="0"/>
              <a:t>-</a:t>
            </a:r>
            <a:r>
              <a:rPr lang="en-US" b="1" i="1" dirty="0" smtClean="0"/>
              <a:t>Currency</a:t>
            </a:r>
          </a:p>
          <a:p>
            <a:pPr marL="0" indent="0">
              <a:buNone/>
            </a:pPr>
            <a:r>
              <a:rPr lang="en-US" b="1" i="1" dirty="0" smtClean="0"/>
              <a:t>-Date</a:t>
            </a:r>
          </a:p>
          <a:p>
            <a:pPr marL="0" indent="0">
              <a:buNone/>
            </a:pPr>
            <a:r>
              <a:rPr lang="en-US" b="1" i="1" dirty="0" smtClean="0"/>
              <a:t>-Time</a:t>
            </a:r>
          </a:p>
          <a:p>
            <a:pPr marL="0" indent="0">
              <a:buNone/>
            </a:pPr>
            <a:r>
              <a:rPr lang="en-US" b="1" i="1" dirty="0" smtClean="0"/>
              <a:t>-</a:t>
            </a:r>
            <a:r>
              <a:rPr lang="en-US" b="1" i="1" dirty="0" err="1"/>
              <a:t>P</a:t>
            </a:r>
            <a:r>
              <a:rPr lang="en-US" b="1" i="1" dirty="0" err="1" smtClean="0"/>
              <a:t>ercentaje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-Special</a:t>
            </a:r>
          </a:p>
          <a:p>
            <a:pPr marL="0" indent="0">
              <a:buNone/>
            </a:pPr>
            <a:r>
              <a:rPr lang="en-US" b="1" i="1" dirty="0" smtClean="0"/>
              <a:t>etc.</a:t>
            </a:r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333" y="3055560"/>
            <a:ext cx="3996266" cy="359518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7181" y="2413337"/>
            <a:ext cx="408361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1.500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(format numeric standard, cu separator de mii)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1.500,00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(cu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zecimale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1500 RON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(format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monedă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1500%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(format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procentual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15-Jan-2025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dacă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interpretat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067" y="1742571"/>
            <a:ext cx="4083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1. Ce </a:t>
            </a:r>
            <a:r>
              <a:rPr lang="en-US" sz="2000" b="1" dirty="0" err="1"/>
              <a:t>înseamnă</a:t>
            </a:r>
            <a:r>
              <a:rPr lang="en-US" sz="2000" b="1" dirty="0"/>
              <a:t> </a:t>
            </a:r>
            <a:r>
              <a:rPr lang="en-US" sz="2000" b="1" dirty="0" err="1"/>
              <a:t>formatul</a:t>
            </a:r>
            <a:r>
              <a:rPr lang="en-US" sz="2000" b="1" dirty="0"/>
              <a:t> </a:t>
            </a:r>
            <a:r>
              <a:rPr lang="en-US" sz="2000" b="1" dirty="0" err="1"/>
              <a:t>numerelor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68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0" y="146352"/>
            <a:ext cx="8191500" cy="1325563"/>
          </a:xfrm>
        </p:spPr>
        <p:txBody>
          <a:bodyPr/>
          <a:lstStyle/>
          <a:p>
            <a:r>
              <a:rPr lang="en-US" b="1" dirty="0" err="1"/>
              <a:t>Schimbarea</a:t>
            </a:r>
            <a:r>
              <a:rPr lang="en-US" b="1" dirty="0"/>
              <a:t> </a:t>
            </a:r>
            <a:r>
              <a:rPr lang="en-US" b="1" dirty="0" err="1"/>
              <a:t>formatului</a:t>
            </a:r>
            <a:r>
              <a:rPr lang="en-US" b="1" dirty="0"/>
              <a:t> </a:t>
            </a:r>
            <a:r>
              <a:rPr lang="en-US" b="1" dirty="0" err="1" smtClean="0"/>
              <a:t>numerelor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468"/>
          <a:stretch/>
        </p:blipFill>
        <p:spPr>
          <a:xfrm>
            <a:off x="522513" y="2083775"/>
            <a:ext cx="5297715" cy="4054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712" y="2081774"/>
            <a:ext cx="4630488" cy="40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071" y="332468"/>
            <a:ext cx="4876800" cy="1325563"/>
          </a:xfrm>
        </p:spPr>
        <p:txBody>
          <a:bodyPr/>
          <a:lstStyle/>
          <a:p>
            <a:r>
              <a:rPr lang="en-US" b="1" dirty="0" err="1"/>
              <a:t>Efectuarea</a:t>
            </a:r>
            <a:r>
              <a:rPr lang="en-US" b="1" dirty="0"/>
              <a:t> </a:t>
            </a:r>
            <a:r>
              <a:rPr lang="en-US" b="1" dirty="0" err="1"/>
              <a:t>calculelor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/>
          <a:lstStyle/>
          <a:p>
            <a:r>
              <a:rPr lang="en-US" dirty="0" err="1"/>
              <a:t>Formulele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in </a:t>
            </a:r>
            <a:r>
              <a:rPr lang="en-US" dirty="0" err="1"/>
              <a:t>foile</a:t>
            </a:r>
            <a:r>
              <a:rPr lang="en-US" dirty="0"/>
              <a:t> de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calculelor</a:t>
            </a:r>
            <a:r>
              <a:rPr lang="en-US" dirty="0"/>
              <a:t> cu </a:t>
            </a:r>
            <a:r>
              <a:rPr lang="en-US" dirty="0" err="1"/>
              <a:t>cifrele</a:t>
            </a:r>
            <a:r>
              <a:rPr lang="en-US" dirty="0"/>
              <a:t> </a:t>
            </a:r>
            <a:r>
              <a:rPr lang="en-US" dirty="0" err="1"/>
              <a:t>introduse</a:t>
            </a:r>
            <a:r>
              <a:rPr lang="en-US" dirty="0"/>
              <a:t> de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utilizator</a:t>
            </a:r>
            <a:r>
              <a:rPr lang="en-US" dirty="0"/>
              <a:t>. 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formulelor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operatii</a:t>
            </a:r>
            <a:r>
              <a:rPr lang="en-US" dirty="0"/>
              <a:t> de </a:t>
            </a:r>
            <a:r>
              <a:rPr lang="en-US" dirty="0" err="1"/>
              <a:t>adunare</a:t>
            </a:r>
            <a:r>
              <a:rPr lang="en-US" dirty="0"/>
              <a:t>, </a:t>
            </a:r>
            <a:r>
              <a:rPr lang="en-US" dirty="0" err="1"/>
              <a:t>scadere</a:t>
            </a:r>
            <a:r>
              <a:rPr lang="en-US" dirty="0"/>
              <a:t>, </a:t>
            </a:r>
            <a:r>
              <a:rPr lang="en-US" dirty="0" err="1"/>
              <a:t>inmultire</a:t>
            </a:r>
            <a:r>
              <a:rPr lang="en-US" dirty="0"/>
              <a:t>, </a:t>
            </a:r>
            <a:r>
              <a:rPr lang="en-US" dirty="0" err="1"/>
              <a:t>impartire</a:t>
            </a:r>
            <a:r>
              <a:rPr lang="en-US" dirty="0"/>
              <a:t>,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din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Formulele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formate</a:t>
            </a:r>
            <a:r>
              <a:rPr lang="en-US" dirty="0"/>
              <a:t> de </a:t>
            </a:r>
            <a:r>
              <a:rPr lang="en-US" dirty="0" err="1"/>
              <a:t>regula</a:t>
            </a:r>
            <a:r>
              <a:rPr lang="en-US" dirty="0"/>
              <a:t> din  </a:t>
            </a:r>
            <a:r>
              <a:rPr lang="en-US" dirty="0" err="1"/>
              <a:t>una</a:t>
            </a:r>
            <a:r>
              <a:rPr lang="en-US" dirty="0"/>
              <a:t> 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adrese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un operator </a:t>
            </a:r>
            <a:r>
              <a:rPr lang="en-US" dirty="0" err="1"/>
              <a:t>matematic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+, -, *,/.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674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</TotalTime>
  <Words>1017</Words>
  <Application>Microsoft Office PowerPoint</Application>
  <PresentationFormat>Widescreen</PresentationFormat>
  <Paragraphs>199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Helvetica-Neue</vt:lpstr>
      <vt:lpstr>PT Sans</vt:lpstr>
      <vt:lpstr>Times New Roman</vt:lpstr>
      <vt:lpstr>Wingdings</vt:lpstr>
      <vt:lpstr>Wingdings 3</vt:lpstr>
      <vt:lpstr>Office Theme</vt:lpstr>
      <vt:lpstr>Equation.3</vt:lpstr>
      <vt:lpstr>Tema:”Efectuarea calculelor in MS Excel.” </vt:lpstr>
      <vt:lpstr>Structura cursului:</vt:lpstr>
      <vt:lpstr>Deplasarea in cadrul foii de calcul </vt:lpstr>
      <vt:lpstr>Deplasarea folosind tastatura</vt:lpstr>
      <vt:lpstr>Deplasarea folosind barele de derulare</vt:lpstr>
      <vt:lpstr>Deplasarea la o destinaţie precisă</vt:lpstr>
      <vt:lpstr>Schimbarea formatului numerelor</vt:lpstr>
      <vt:lpstr>Schimbarea formatului numerelor</vt:lpstr>
      <vt:lpstr>Efectuarea calculelor</vt:lpstr>
      <vt:lpstr>PowerPoint Presentation</vt:lpstr>
      <vt:lpstr>Ordinea operatiilor in Excel</vt:lpstr>
      <vt:lpstr>Introducerea formulelei de la tastatura</vt:lpstr>
      <vt:lpstr>Introducerea  formulei selectind referintele celulelor</vt:lpstr>
      <vt:lpstr>Efectuarea calculelor</vt:lpstr>
      <vt:lpstr>La alcatuirea formulelor pot fi folositi si :</vt:lpstr>
      <vt:lpstr>Facilitatea Auto Calculate</vt:lpstr>
      <vt:lpstr>Utilizarea funtiilor</vt:lpstr>
      <vt:lpstr>Utilizarea functiilor standart</vt:lpstr>
      <vt:lpstr>Exemplu:</vt:lpstr>
      <vt:lpstr>Recalcularea formulelor</vt:lpstr>
    </vt:vector>
  </TitlesOfParts>
  <Company>Deloitte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Hardware-ul sistemelor de calcul</dc:title>
  <dc:creator>Borozan, Denis</dc:creator>
  <cp:lastModifiedBy>Ollessea</cp:lastModifiedBy>
  <cp:revision>273</cp:revision>
  <cp:lastPrinted>2020-09-21T19:11:46Z</cp:lastPrinted>
  <dcterms:created xsi:type="dcterms:W3CDTF">2020-01-20T12:23:41Z</dcterms:created>
  <dcterms:modified xsi:type="dcterms:W3CDTF">2026-01-02T09:45:08Z</dcterms:modified>
</cp:coreProperties>
</file>