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223"/>
  </p:notesMasterIdLst>
  <p:sldIdLst>
    <p:sldId id="256" r:id="rId2"/>
    <p:sldId id="295" r:id="rId3"/>
    <p:sldId id="302" r:id="rId4"/>
    <p:sldId id="728" r:id="rId5"/>
    <p:sldId id="315" r:id="rId6"/>
    <p:sldId id="776" r:id="rId7"/>
    <p:sldId id="777" r:id="rId8"/>
    <p:sldId id="778" r:id="rId9"/>
    <p:sldId id="440" r:id="rId10"/>
    <p:sldId id="441" r:id="rId11"/>
    <p:sldId id="442" r:id="rId12"/>
    <p:sldId id="443" r:id="rId13"/>
    <p:sldId id="444" r:id="rId14"/>
    <p:sldId id="445" r:id="rId15"/>
    <p:sldId id="469" r:id="rId16"/>
    <p:sldId id="446" r:id="rId17"/>
    <p:sldId id="457" r:id="rId18"/>
    <p:sldId id="258" r:id="rId19"/>
    <p:sldId id="449" r:id="rId20"/>
    <p:sldId id="410" r:id="rId21"/>
    <p:sldId id="265" r:id="rId22"/>
    <p:sldId id="411" r:id="rId23"/>
    <p:sldId id="412" r:id="rId24"/>
    <p:sldId id="413" r:id="rId25"/>
    <p:sldId id="301" r:id="rId26"/>
    <p:sldId id="414" r:id="rId27"/>
    <p:sldId id="416" r:id="rId28"/>
    <p:sldId id="453" r:id="rId29"/>
    <p:sldId id="259" r:id="rId30"/>
    <p:sldId id="454" r:id="rId31"/>
    <p:sldId id="768" r:id="rId32"/>
    <p:sldId id="780" r:id="rId33"/>
    <p:sldId id="450" r:id="rId34"/>
    <p:sldId id="750" r:id="rId35"/>
    <p:sldId id="751" r:id="rId36"/>
    <p:sldId id="451" r:id="rId37"/>
    <p:sldId id="753" r:id="rId38"/>
    <p:sldId id="752" r:id="rId39"/>
    <p:sldId id="447" r:id="rId40"/>
    <p:sldId id="452" r:id="rId41"/>
    <p:sldId id="260" r:id="rId42"/>
    <p:sldId id="263" r:id="rId43"/>
    <p:sldId id="745" r:id="rId44"/>
    <p:sldId id="748" r:id="rId45"/>
    <p:sldId id="747" r:id="rId46"/>
    <p:sldId id="316" r:id="rId47"/>
    <p:sldId id="261" r:id="rId48"/>
    <p:sldId id="262" r:id="rId49"/>
    <p:sldId id="438" r:id="rId50"/>
    <p:sldId id="439" r:id="rId51"/>
    <p:sldId id="270" r:id="rId52"/>
    <p:sldId id="482" r:id="rId53"/>
    <p:sldId id="478" r:id="rId54"/>
    <p:sldId id="481" r:id="rId55"/>
    <p:sldId id="479" r:id="rId56"/>
    <p:sldId id="480" r:id="rId57"/>
    <p:sldId id="323" r:id="rId58"/>
    <p:sldId id="324" r:id="rId59"/>
    <p:sldId id="271" r:id="rId60"/>
    <p:sldId id="754" r:id="rId61"/>
    <p:sldId id="280" r:id="rId62"/>
    <p:sldId id="272" r:id="rId63"/>
    <p:sldId id="273" r:id="rId64"/>
    <p:sldId id="274" r:id="rId65"/>
    <p:sldId id="281" r:id="rId66"/>
    <p:sldId id="282" r:id="rId67"/>
    <p:sldId id="420" r:id="rId68"/>
    <p:sldId id="792" r:id="rId69"/>
    <p:sldId id="462" r:id="rId70"/>
    <p:sldId id="283" r:id="rId71"/>
    <p:sldId id="284" r:id="rId72"/>
    <p:sldId id="725" r:id="rId73"/>
    <p:sldId id="419" r:id="rId74"/>
    <p:sldId id="458" r:id="rId75"/>
    <p:sldId id="459" r:id="rId76"/>
    <p:sldId id="461" r:id="rId77"/>
    <p:sldId id="460" r:id="rId78"/>
    <p:sldId id="285" r:id="rId79"/>
    <p:sldId id="286" r:id="rId80"/>
    <p:sldId id="785" r:id="rId81"/>
    <p:sldId id="787" r:id="rId82"/>
    <p:sldId id="788" r:id="rId83"/>
    <p:sldId id="287" r:id="rId84"/>
    <p:sldId id="786" r:id="rId85"/>
    <p:sldId id="421" r:id="rId86"/>
    <p:sldId id="417" r:id="rId87"/>
    <p:sldId id="418" r:id="rId88"/>
    <p:sldId id="789" r:id="rId89"/>
    <p:sldId id="790" r:id="rId90"/>
    <p:sldId id="791" r:id="rId91"/>
    <p:sldId id="422" r:id="rId92"/>
    <p:sldId id="423" r:id="rId93"/>
    <p:sldId id="424" r:id="rId94"/>
    <p:sldId id="425" r:id="rId95"/>
    <p:sldId id="793" r:id="rId96"/>
    <p:sldId id="291" r:id="rId97"/>
    <p:sldId id="426" r:id="rId98"/>
    <p:sldId id="427" r:id="rId99"/>
    <p:sldId id="292" r:id="rId100"/>
    <p:sldId id="293" r:id="rId101"/>
    <p:sldId id="294" r:id="rId102"/>
    <p:sldId id="428" r:id="rId103"/>
    <p:sldId id="429" r:id="rId104"/>
    <p:sldId id="288" r:id="rId105"/>
    <p:sldId id="289" r:id="rId106"/>
    <p:sldId id="794" r:id="rId107"/>
    <p:sldId id="724" r:id="rId108"/>
    <p:sldId id="328" r:id="rId109"/>
    <p:sldId id="290" r:id="rId110"/>
    <p:sldId id="297" r:id="rId111"/>
    <p:sldId id="298" r:id="rId112"/>
    <p:sldId id="744" r:id="rId113"/>
    <p:sldId id="740" r:id="rId114"/>
    <p:sldId id="722" r:id="rId115"/>
    <p:sldId id="729" r:id="rId116"/>
    <p:sldId id="730" r:id="rId117"/>
    <p:sldId id="731" r:id="rId118"/>
    <p:sldId id="732" r:id="rId119"/>
    <p:sldId id="733" r:id="rId120"/>
    <p:sldId id="734" r:id="rId121"/>
    <p:sldId id="735" r:id="rId122"/>
    <p:sldId id="736" r:id="rId123"/>
    <p:sldId id="737" r:id="rId124"/>
    <p:sldId id="738" r:id="rId125"/>
    <p:sldId id="739" r:id="rId126"/>
    <p:sldId id="741" r:id="rId127"/>
    <p:sldId id="742" r:id="rId128"/>
    <p:sldId id="721" r:id="rId129"/>
    <p:sldId id="329" r:id="rId130"/>
    <p:sldId id="430" r:id="rId131"/>
    <p:sldId id="431" r:id="rId132"/>
    <p:sldId id="432" r:id="rId133"/>
    <p:sldId id="433" r:id="rId134"/>
    <p:sldId id="435" r:id="rId135"/>
    <p:sldId id="434" r:id="rId136"/>
    <p:sldId id="436" r:id="rId137"/>
    <p:sldId id="437" r:id="rId138"/>
    <p:sldId id="299" r:id="rId139"/>
    <p:sldId id="317" r:id="rId140"/>
    <p:sldId id="743" r:id="rId141"/>
    <p:sldId id="318" r:id="rId142"/>
    <p:sldId id="473" r:id="rId143"/>
    <p:sldId id="347" r:id="rId144"/>
    <p:sldId id="335" r:id="rId145"/>
    <p:sldId id="465" r:id="rId146"/>
    <p:sldId id="471" r:id="rId147"/>
    <p:sldId id="719" r:id="rId148"/>
    <p:sldId id="475" r:id="rId149"/>
    <p:sldId id="415" r:id="rId150"/>
    <p:sldId id="349" r:id="rId151"/>
    <p:sldId id="319" r:id="rId152"/>
    <p:sldId id="343" r:id="rId153"/>
    <p:sldId id="720" r:id="rId154"/>
    <p:sldId id="320" r:id="rId155"/>
    <p:sldId id="470" r:id="rId156"/>
    <p:sldId id="477" r:id="rId157"/>
    <p:sldId id="448" r:id="rId158"/>
    <p:sldId id="455" r:id="rId159"/>
    <p:sldId id="456" r:id="rId160"/>
    <p:sldId id="468" r:id="rId161"/>
    <p:sldId id="322" r:id="rId162"/>
    <p:sldId id="755" r:id="rId163"/>
    <p:sldId id="756" r:id="rId164"/>
    <p:sldId id="757" r:id="rId165"/>
    <p:sldId id="758" r:id="rId166"/>
    <p:sldId id="759" r:id="rId167"/>
    <p:sldId id="760" r:id="rId168"/>
    <p:sldId id="761" r:id="rId169"/>
    <p:sldId id="467" r:id="rId170"/>
    <p:sldId id="762" r:id="rId171"/>
    <p:sldId id="763" r:id="rId172"/>
    <p:sldId id="764" r:id="rId173"/>
    <p:sldId id="765" r:id="rId174"/>
    <p:sldId id="766" r:id="rId175"/>
    <p:sldId id="767" r:id="rId176"/>
    <p:sldId id="321" r:id="rId177"/>
    <p:sldId id="340" r:id="rId178"/>
    <p:sldId id="344" r:id="rId179"/>
    <p:sldId id="341" r:id="rId180"/>
    <p:sldId id="342" r:id="rId181"/>
    <p:sldId id="348" r:id="rId182"/>
    <p:sldId id="345" r:id="rId183"/>
    <p:sldId id="408" r:id="rId184"/>
    <p:sldId id="331" r:id="rId185"/>
    <p:sldId id="327" r:id="rId186"/>
    <p:sldId id="716" r:id="rId187"/>
    <p:sldId id="717" r:id="rId188"/>
    <p:sldId id="749" r:id="rId189"/>
    <p:sldId id="718" r:id="rId190"/>
    <p:sldId id="305" r:id="rId191"/>
    <p:sldId id="264" r:id="rId192"/>
    <p:sldId id="306" r:id="rId193"/>
    <p:sldId id="266" r:id="rId194"/>
    <p:sldId id="307" r:id="rId195"/>
    <p:sldId id="308" r:id="rId196"/>
    <p:sldId id="309" r:id="rId197"/>
    <p:sldId id="310" r:id="rId198"/>
    <p:sldId id="336" r:id="rId199"/>
    <p:sldId id="464" r:id="rId200"/>
    <p:sldId id="267" r:id="rId201"/>
    <p:sldId id="337" r:id="rId202"/>
    <p:sldId id="311" r:id="rId203"/>
    <p:sldId id="312" r:id="rId204"/>
    <p:sldId id="483" r:id="rId205"/>
    <p:sldId id="339" r:id="rId206"/>
    <p:sldId id="313" r:id="rId207"/>
    <p:sldId id="314" r:id="rId208"/>
    <p:sldId id="268" r:id="rId209"/>
    <p:sldId id="269" r:id="rId210"/>
    <p:sldId id="723" r:id="rId211"/>
    <p:sldId id="326" r:id="rId212"/>
    <p:sldId id="332" r:id="rId213"/>
    <p:sldId id="325" r:id="rId214"/>
    <p:sldId id="333" r:id="rId215"/>
    <p:sldId id="300" r:id="rId216"/>
    <p:sldId id="769" r:id="rId217"/>
    <p:sldId id="334" r:id="rId218"/>
    <p:sldId id="783" r:id="rId219"/>
    <p:sldId id="781" r:id="rId220"/>
    <p:sldId id="782" r:id="rId221"/>
    <p:sldId id="784" r:id="rId2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38B1855-1B75-4FBE-930C-398BA8C253C6}" styleName="主题样式 2 - 强调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206" autoAdjust="0"/>
    <p:restoredTop sz="94660"/>
  </p:normalViewPr>
  <p:slideViewPr>
    <p:cSldViewPr snapToGrid="0">
      <p:cViewPr varScale="1">
        <p:scale>
          <a:sx n="93" d="100"/>
          <a:sy n="93" d="100"/>
        </p:scale>
        <p:origin x="36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tableStyles" Target="tableStyle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notesMaster" Target="notesMasters/notesMaster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presProps" Target="presProps.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568DFA-F615-4589-AEC3-335542C5D903}" type="datetimeFigureOut">
              <a:rPr lang="ro-RO" smtClean="0"/>
              <a:t>24.09.2025</a:t>
            </a:fld>
            <a:endParaRPr lang="ro-R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A75F19-8F0D-49FE-8B5D-FCCC286082A4}" type="slidenum">
              <a:rPr lang="ro-RO" smtClean="0"/>
              <a:t>‹#›</a:t>
            </a:fld>
            <a:endParaRPr lang="ro-RO"/>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9EA75F19-8F0D-49FE-8B5D-FCCC286082A4}" type="slidenum">
              <a:rPr lang="ro-RO" smtClean="0"/>
              <a:t>1</a:t>
            </a:fld>
            <a:endParaRPr lang="ro-RO"/>
          </a:p>
        </p:txBody>
      </p:sp>
    </p:spTree>
    <p:extLst>
      <p:ext uri="{BB962C8B-B14F-4D97-AF65-F5344CB8AC3E}">
        <p14:creationId xmlns:p14="http://schemas.microsoft.com/office/powerpoint/2010/main" val="337913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9EA75F19-8F0D-49FE-8B5D-FCCC286082A4}" type="slidenum">
              <a:rPr lang="ro-RO" smtClean="0"/>
              <a:t>151</a:t>
            </a:fld>
            <a:endParaRPr lang="ro-RO"/>
          </a:p>
        </p:txBody>
      </p:sp>
    </p:spTree>
    <p:extLst>
      <p:ext uri="{BB962C8B-B14F-4D97-AF65-F5344CB8AC3E}">
        <p14:creationId xmlns:p14="http://schemas.microsoft.com/office/powerpoint/2010/main" val="3619425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12D0F0-FEB5-4A3D-9B64-8AE531CEC92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12D0F0-FEB5-4A3D-9B64-8AE531CEC92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12D0F0-FEB5-4A3D-9B64-8AE531CEC92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09800" y="136525"/>
            <a:ext cx="8224101" cy="671823"/>
          </a:xfrm>
          <a:solidFill>
            <a:schemeClr val="bg1">
              <a:alpha val="50000"/>
            </a:schemeClr>
          </a:solidFill>
        </p:spPr>
        <p:txBody>
          <a:bodyPr>
            <a:normAutofit/>
          </a:bodyPr>
          <a:lstStyle>
            <a:lvl1pPr algn="ctr">
              <a:defRPr sz="3600" b="1" i="0">
                <a:solidFill>
                  <a:srgbClr val="C00000"/>
                </a:solidFill>
                <a:highlight>
                  <a:srgbClr val="FFFF00"/>
                </a:highlight>
                <a:latin typeface="Consolas" panose="020B0609020204030204" pitchFamily="49" charset="0"/>
              </a:defRPr>
            </a:lvl1pPr>
          </a:lstStyle>
          <a:p>
            <a:r>
              <a:rPr lang="en-US" dirty="0"/>
              <a:t>Click to edit Master title style</a:t>
            </a:r>
          </a:p>
        </p:txBody>
      </p:sp>
      <p:sp>
        <p:nvSpPr>
          <p:cNvPr id="3" name="Content Placeholder 2"/>
          <p:cNvSpPr>
            <a:spLocks noGrp="1"/>
          </p:cNvSpPr>
          <p:nvPr>
            <p:ph idx="1"/>
          </p:nvPr>
        </p:nvSpPr>
        <p:spPr>
          <a:xfrm>
            <a:off x="65987" y="923827"/>
            <a:ext cx="11924907" cy="5844782"/>
          </a:xfrm>
          <a:solidFill>
            <a:schemeClr val="bg1">
              <a:alpha val="50000"/>
            </a:schemeClr>
          </a:solidFill>
        </p:spPr>
        <p:txBody>
          <a:bodyPr/>
          <a:lstStyle>
            <a:lvl1pPr marL="228600" indent="-228600">
              <a:buClr>
                <a:srgbClr val="C00000"/>
              </a:buClr>
              <a:buFont typeface="Wingdings" panose="05000000000000000000" pitchFamily="2" charset="2"/>
              <a:buChar char="§"/>
              <a:defRPr sz="3200" b="1" i="1">
                <a:latin typeface="Consolas" panose="020B0609020204030204" pitchFamily="49" charset="0"/>
              </a:defRPr>
            </a:lvl1pPr>
            <a:lvl2pPr marL="685800" indent="-228600">
              <a:buClr>
                <a:srgbClr val="C00000"/>
              </a:buClr>
              <a:buFont typeface="Arial" panose="020B0604020202020204" pitchFamily="34" charset="0"/>
              <a:buChar char="•"/>
              <a:defRPr sz="3200" b="1" i="1">
                <a:latin typeface="Consolas" panose="020B0609020204030204" pitchFamily="49" charset="0"/>
              </a:defRPr>
            </a:lvl2pPr>
            <a:lvl3pPr marL="1143000" indent="-228600">
              <a:buClr>
                <a:srgbClr val="C00000"/>
              </a:buClr>
              <a:buFont typeface="Wingdings" panose="05000000000000000000" pitchFamily="2" charset="2"/>
              <a:buChar char="ü"/>
              <a:defRPr sz="3200" b="1" i="1">
                <a:latin typeface="Consolas" panose="020B0609020204030204" pitchFamily="49" charset="0"/>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462994" y="6403484"/>
            <a:ext cx="650450" cy="365125"/>
          </a:xfrm>
        </p:spPr>
        <p:txBody>
          <a:bodyPr/>
          <a:lstStyle>
            <a:lvl1pPr>
              <a:defRPr sz="2000">
                <a:solidFill>
                  <a:schemeClr val="tx1"/>
                </a:solidFill>
                <a:latin typeface="Consolas" panose="020B0609020204030204" pitchFamily="49" charset="0"/>
              </a:defRPr>
            </a:lvl1pPr>
          </a:lstStyle>
          <a:p>
            <a:fld id="{0712D0F0-FEB5-4A3D-9B64-8AE531CEC929}"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12D0F0-FEB5-4A3D-9B64-8AE531CEC92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12D0F0-FEB5-4A3D-9B64-8AE531CEC92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12D0F0-FEB5-4A3D-9B64-8AE531CEC92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12D0F0-FEB5-4A3D-9B64-8AE531CEC92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12D0F0-FEB5-4A3D-9B64-8AE531CEC92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12D0F0-FEB5-4A3D-9B64-8AE531CEC92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12D0F0-FEB5-4A3D-9B64-8AE531CEC92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12D0F0-FEB5-4A3D-9B64-8AE531CEC92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hyperlink" Target="https://www.mdpi.com/2076-3417/13/2/758"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esgeemusings.com/2024/07/04/unveiling-the-essence-of-ai-and-leadership-in-the-future/" TargetMode="Externa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hyperlink" Target="https://blog.simpletechnology.io/it-infrastructure-barriers-to-ai-adoption" TargetMode="External"/></Relationships>
</file>

<file path=ppt/slides/_rels/slide149.xml.rels><?xml version="1.0" encoding="UTF-8" standalone="yes"?>
<Relationships xmlns="http://schemas.openxmlformats.org/package/2006/relationships"><Relationship Id="rId3" Type="http://schemas.openxmlformats.org/officeDocument/2006/relationships/hyperlink" Target="https://scikit-learn.org/stable/tutorial/machine_learning_map/index.html"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educba.com/knowledge-discovery-and-data-mining/"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hyperlink" Target="https://doi.org/10.1109/MC.2018.3011041" TargetMode="Externa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medium.com/towards-data-science/solving-a-constrained-project-scheduling-problem-with-quantum-annealing-d0640e657a3b"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mdpi.com/2076-3417/13/2/758"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hyperlink" Target="https://worldbank.org/ext/en/home" TargetMode="External"/><Relationship Id="rId2" Type="http://schemas.openxmlformats.org/officeDocument/2006/relationships/hyperlink" Target="https://www.kaggle.com/" TargetMode="External"/><Relationship Id="rId1" Type="http://schemas.openxmlformats.org/officeDocument/2006/relationships/slideLayout" Target="../slideLayouts/slideLayout2.xml"/><Relationship Id="rId5" Type="http://schemas.openxmlformats.org/officeDocument/2006/relationships/hyperlink" Target="https://unstats.un.org/bigdata/task-teams/training/catalog/" TargetMode="External"/><Relationship Id="rId4" Type="http://schemas.openxmlformats.org/officeDocument/2006/relationships/hyperlink" Target="https://bdva.eu/" TargetMode="External"/></Relationships>
</file>

<file path=ppt/slides/_rels/slide217.xml.rels><?xml version="1.0" encoding="UTF-8" standalone="yes"?>
<Relationships xmlns="http://schemas.openxmlformats.org/package/2006/relationships"><Relationship Id="rId3" Type="http://schemas.openxmlformats.org/officeDocument/2006/relationships/hyperlink" Target="https://unstats.un.org/bigdata/task-teams/training/catalog/" TargetMode="External"/><Relationship Id="rId2" Type="http://schemas.openxmlformats.org/officeDocument/2006/relationships/hyperlink" Target="https://bdva.eu/" TargetMode="External"/><Relationship Id="rId1" Type="http://schemas.openxmlformats.org/officeDocument/2006/relationships/slideLayout" Target="../slideLayouts/slideLayout2.xml"/><Relationship Id="rId5" Type="http://schemas.openxmlformats.org/officeDocument/2006/relationships/hyperlink" Target="https://www.researchgate.net/publication/335015455_Big_Data" TargetMode="External"/><Relationship Id="rId4" Type="http://schemas.openxmlformats.org/officeDocument/2006/relationships/hyperlink" Target="https://www.google.md/books/edition/Big_Data_Modele_de_afaceri_Securitatea_m/MylgEAAAQBAJ?hl=en&amp;gbpv=1&amp;dq=tehnologii+Big+data+ro&amp;printsec=frontcover" TargetMode="External"/></Relationships>
</file>

<file path=ppt/slides/_rels/slide218.xml.rels><?xml version="1.0" encoding="UTF-8" standalone="yes"?>
<Relationships xmlns="http://schemas.openxmlformats.org/package/2006/relationships"><Relationship Id="rId3" Type="http://schemas.openxmlformats.org/officeDocument/2006/relationships/hyperlink" Target="https://www.gartner.com/en/information-technology/glossary" TargetMode="External"/><Relationship Id="rId2" Type="http://schemas.openxmlformats.org/officeDocument/2006/relationships/hyperlink" Target="https://www.tableau.com/analytics/what-is-big-data-analytics" TargetMode="External"/><Relationship Id="rId1" Type="http://schemas.openxmlformats.org/officeDocument/2006/relationships/slideLayout" Target="../slideLayouts/slideLayout2.xml"/><Relationship Id="rId6" Type="http://schemas.openxmlformats.org/officeDocument/2006/relationships/hyperlink" Target="https://www.google.md/books/edition/Enterprise_Big_Data_Engineering_Analytic/P5BJDAAAQBAJ?hl=en&amp;gbpv=1&amp;dq=big+data&amp;printsec=frontcover" TargetMode="External"/><Relationship Id="rId5" Type="http://schemas.openxmlformats.org/officeDocument/2006/relationships/hyperlink" Target="https://www.google.md/books/edition/Big_Data/u7IfEAAAQBAJ?hl=en&amp;gbpv=1&amp;dq=big+data&amp;printsec=frontcover" TargetMode="External"/><Relationship Id="rId4" Type="http://schemas.openxmlformats.org/officeDocument/2006/relationships/hyperlink" Target="https://www.google.md/books/edition/Big_Data_Analytics/_xhADQAAQBAJ?hl=en&amp;gbpv=1&amp;kptab=overview" TargetMode="External"/></Relationships>
</file>

<file path=ppt/slides/_rels/slide219.xml.rels><?xml version="1.0" encoding="UTF-8" standalone="yes"?>
<Relationships xmlns="http://schemas.openxmlformats.org/package/2006/relationships"><Relationship Id="rId3" Type="http://schemas.openxmlformats.org/officeDocument/2006/relationships/hyperlink" Target="https://www.google.md/books/edition/Big_Data_on_Real_World_Applications/hm-QDwAAQBAJ?hl=en&amp;gbpv=1&amp;dq=big+data&amp;printsec=frontcover" TargetMode="External"/><Relationship Id="rId2" Type="http://schemas.openxmlformats.org/officeDocument/2006/relationships/hyperlink" Target="https://www.google.md/books/edition/Big_Data_Technologies_and_Applications/5n8XDQAAQBAJ?hl=en&amp;gbpv=1&amp;dq=big+data&amp;printsec=frontcover" TargetMode="External"/><Relationship Id="rId1" Type="http://schemas.openxmlformats.org/officeDocument/2006/relationships/slideLayout" Target="../slideLayouts/slideLayout2.xml"/><Relationship Id="rId4" Type="http://schemas.openxmlformats.org/officeDocument/2006/relationships/hyperlink" Target="https://www.google.md/books/edition/Understanding_Big_Data_Analytics_for_Ent/0sJqV1t4UVsC?hl=en&amp;gbpv=1&amp;dq=big+data&amp;printsec=frontcover"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hyperlink" Target="https://www.google.md/books/edition/Practical_Big_Data_Analytics/vNNJDwAAQBAJ?hl=en" TargetMode="External"/><Relationship Id="rId2" Type="http://schemas.openxmlformats.org/officeDocument/2006/relationships/hyperlink" Target="https://www.google.md/books/edition/Big_Data_Big_Analytics/HYYaX9dsZsYC?hl=en&amp;gbpv=1&amp;dq=big+data&amp;printsec=frontcover" TargetMode="External"/><Relationship Id="rId1" Type="http://schemas.openxmlformats.org/officeDocument/2006/relationships/slideLayout" Target="../slideLayouts/slideLayout2.xml"/><Relationship Id="rId5" Type="http://schemas.openxmlformats.org/officeDocument/2006/relationships/hyperlink" Target="https://www.google.md/books/edition/Big_Data_Imperatives/FP4RMWVDqrMC?hl=en&amp;gbpv=1&amp;dq=big+data&amp;printsec=frontcover" TargetMode="External"/><Relationship Id="rId4" Type="http://schemas.openxmlformats.org/officeDocument/2006/relationships/hyperlink" Target="https://www.google.md/books/edition/Big_Data/L0UPCgAAQBAJ?hl=en&amp;gbpv=1&amp;dq=big+data&amp;printsec=frontcover" TargetMode="External"/></Relationships>
</file>

<file path=ppt/slides/_rels/slide221.xml.rels><?xml version="1.0" encoding="UTF-8" standalone="yes"?>
<Relationships xmlns="http://schemas.openxmlformats.org/package/2006/relationships"><Relationship Id="rId3" Type="http://schemas.openxmlformats.org/officeDocument/2006/relationships/hyperlink" Target="https://www.sap.com/products/technology-platform/what-is-big-data.html" TargetMode="External"/><Relationship Id="rId2" Type="http://schemas.openxmlformats.org/officeDocument/2006/relationships/hyperlink" Target="https://www.google.md/books/edition/Big_Data_Computing/mXr6AQAAQBAJ?hl=en&amp;gbpv=1&amp;dq=tehnologii+Big+data&amp;printsec=frontcover"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144.xml"/><Relationship Id="rId13" Type="http://schemas.openxmlformats.org/officeDocument/2006/relationships/slide" Target="slide215.xml"/><Relationship Id="rId3" Type="http://schemas.openxmlformats.org/officeDocument/2006/relationships/slide" Target="slide203.xml"/><Relationship Id="rId7" Type="http://schemas.openxmlformats.org/officeDocument/2006/relationships/slide" Target="slide213.xml"/><Relationship Id="rId12" Type="http://schemas.openxmlformats.org/officeDocument/2006/relationships/slide" Target="slide211.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96.xml"/><Relationship Id="rId11" Type="http://schemas.openxmlformats.org/officeDocument/2006/relationships/slide" Target="slide212.xml"/><Relationship Id="rId5" Type="http://schemas.openxmlformats.org/officeDocument/2006/relationships/slide" Target="slide65.xml"/><Relationship Id="rId10" Type="http://schemas.openxmlformats.org/officeDocument/2006/relationships/slide" Target="slide185.xml"/><Relationship Id="rId4" Type="http://schemas.openxmlformats.org/officeDocument/2006/relationships/slide" Target="slide57.xml"/><Relationship Id="rId9" Type="http://schemas.openxmlformats.org/officeDocument/2006/relationships/slide" Target="slide19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netacad.com/"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hyperlink" Target="https://hadoop.apache.org/hdfs/"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s://www.geeksforgeeks.org/python/hadoop-streaming-using-python-word-count-problem/?utm_source=chatgpt.com" TargetMode="External"/><Relationship Id="rId2" Type="http://schemas.openxmlformats.org/officeDocument/2006/relationships/hyperlink" Target="https://www.michael-noll.com/tutorials/writing-an-hadoop-mapreduce-program-in-python/?utm_source=chatgpt.com" TargetMode="External"/><Relationship Id="rId1" Type="http://schemas.openxmlformats.org/officeDocument/2006/relationships/slideLayout" Target="../slideLayouts/slideLayout2.xml"/><Relationship Id="rId6" Type="http://schemas.openxmlformats.org/officeDocument/2006/relationships/hyperlink" Target="https://mmas.github.io/hadoop-streaming-practical-introduction-mapreduce-python?utm_source=chatgpt.com" TargetMode="External"/><Relationship Id="rId5" Type="http://schemas.openxmlformats.org/officeDocument/2006/relationships/hyperlink" Target="https://www.talend.com/resources/what-is-mapreduce/?utm_source=chatgpt.com" TargetMode="External"/><Relationship Id="rId4" Type="http://schemas.openxmlformats.org/officeDocument/2006/relationships/hyperlink" Target="https://www.tutorialspoint.com/hadoop/hadoop_streaming.htm?utm_source=chatgpt.com" TargetMode="External"/></Relationships>
</file>

<file path=ppt/slides/_rels/slide9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686189" y="5782442"/>
            <a:ext cx="2132405" cy="458598"/>
          </a:xfrm>
          <a:solidFill>
            <a:schemeClr val="bg1">
              <a:alpha val="50000"/>
            </a:schemeClr>
          </a:solidFill>
        </p:spPr>
        <p:txBody>
          <a:bodyPr>
            <a:normAutofit fontScale="85000" lnSpcReduction="10000"/>
          </a:bodyPr>
          <a:lstStyle/>
          <a:p>
            <a:r>
              <a:rPr lang="ro-RO" b="1" i="1" dirty="0">
                <a:latin typeface="Elsie Black" panose="02000000000000000000" pitchFamily="2" charset="0"/>
                <a:ea typeface="Cambria" panose="02040503050406030204" pitchFamily="18" charset="0"/>
              </a:rPr>
              <a:t>Dr. Ion GANEA</a:t>
            </a:r>
            <a:endParaRPr lang="en-US" b="1" i="1" dirty="0">
              <a:latin typeface="Elsie Black" panose="02000000000000000000" pitchFamily="2" charset="0"/>
              <a:ea typeface="Cambria" panose="02040503050406030204" pitchFamily="18" charset="0"/>
            </a:endParaRPr>
          </a:p>
        </p:txBody>
      </p:sp>
      <p:sp>
        <p:nvSpPr>
          <p:cNvPr id="4" name="Rectangle 2"/>
          <p:cNvSpPr>
            <a:spLocks noChangeArrowheads="1"/>
          </p:cNvSpPr>
          <p:nvPr/>
        </p:nvSpPr>
        <p:spPr bwMode="auto">
          <a:xfrm>
            <a:off x="3355823" y="192634"/>
            <a:ext cx="6330366" cy="1562274"/>
          </a:xfrm>
          <a:prstGeom prst="rect">
            <a:avLst/>
          </a:prstGeom>
          <a:solidFill>
            <a:schemeClr val="bg1">
              <a:alpha val="50000"/>
            </a:schemeClr>
          </a:solidFill>
          <a:ln>
            <a:noFill/>
          </a:ln>
          <a:effectLst/>
        </p:spPr>
        <p:txBody>
          <a:bodyPr lIns="90000" tIns="0" rIns="90000" bIns="45000"/>
          <a:lstStyle>
            <a:lvl1pPr marL="27305">
              <a:tabLst>
                <a:tab pos="723900" algn="l"/>
                <a:tab pos="1447800" algn="l"/>
                <a:tab pos="2171700" algn="l"/>
                <a:tab pos="2895600" algn="l"/>
                <a:tab pos="3619500" algn="l"/>
                <a:tab pos="4343400" algn="l"/>
                <a:tab pos="5067300" algn="l"/>
                <a:tab pos="5791200" algn="l"/>
              </a:tabLst>
              <a:defRPr>
                <a:solidFill>
                  <a:schemeClr val="tx1"/>
                </a:solidFill>
                <a:latin typeface="Corbel" panose="020B0503020204020204" pitchFamily="34" charset="0"/>
              </a:defRPr>
            </a:lvl1pPr>
            <a:lvl2pPr marL="742950" indent="-285750">
              <a:tabLst>
                <a:tab pos="723900" algn="l"/>
                <a:tab pos="1447800" algn="l"/>
                <a:tab pos="2171700" algn="l"/>
                <a:tab pos="2895600" algn="l"/>
                <a:tab pos="3619500" algn="l"/>
                <a:tab pos="4343400" algn="l"/>
                <a:tab pos="5067300" algn="l"/>
                <a:tab pos="5791200" algn="l"/>
              </a:tabLst>
              <a:defRPr>
                <a:solidFill>
                  <a:schemeClr val="tx1"/>
                </a:solidFill>
                <a:latin typeface="Corbel" panose="020B0503020204020204" pitchFamily="34" charset="0"/>
              </a:defRPr>
            </a:lvl2pPr>
            <a:lvl3pPr marL="1143000" indent="-228600">
              <a:tabLst>
                <a:tab pos="723900" algn="l"/>
                <a:tab pos="1447800" algn="l"/>
                <a:tab pos="2171700" algn="l"/>
                <a:tab pos="2895600" algn="l"/>
                <a:tab pos="3619500" algn="l"/>
                <a:tab pos="4343400" algn="l"/>
                <a:tab pos="5067300" algn="l"/>
                <a:tab pos="5791200" algn="l"/>
              </a:tabLst>
              <a:defRPr>
                <a:solidFill>
                  <a:schemeClr val="tx1"/>
                </a:solidFill>
                <a:latin typeface="Corbel" panose="020B0503020204020204" pitchFamily="34" charset="0"/>
              </a:defRPr>
            </a:lvl3pPr>
            <a:lvl4pPr marL="1600200" indent="-228600">
              <a:tabLst>
                <a:tab pos="723900" algn="l"/>
                <a:tab pos="1447800" algn="l"/>
                <a:tab pos="2171700" algn="l"/>
                <a:tab pos="2895600" algn="l"/>
                <a:tab pos="3619500" algn="l"/>
                <a:tab pos="4343400" algn="l"/>
                <a:tab pos="5067300" algn="l"/>
                <a:tab pos="5791200" algn="l"/>
              </a:tabLst>
              <a:defRPr>
                <a:solidFill>
                  <a:schemeClr val="tx1"/>
                </a:solidFill>
                <a:latin typeface="Corbel" panose="020B0503020204020204" pitchFamily="34" charset="0"/>
              </a:defRPr>
            </a:lvl4pPr>
            <a:lvl5pPr marL="2057400" indent="-228600">
              <a:tabLst>
                <a:tab pos="723900" algn="l"/>
                <a:tab pos="1447800" algn="l"/>
                <a:tab pos="2171700" algn="l"/>
                <a:tab pos="2895600" algn="l"/>
                <a:tab pos="3619500" algn="l"/>
                <a:tab pos="4343400" algn="l"/>
                <a:tab pos="5067300" algn="l"/>
                <a:tab pos="5791200" algn="l"/>
              </a:tabLst>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Ls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Ls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Ls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Lst>
              <a:defRPr>
                <a:solidFill>
                  <a:schemeClr val="tx1"/>
                </a:solidFill>
                <a:latin typeface="Corbel" panose="020B0503020204020204" pitchFamily="34" charset="0"/>
              </a:defRPr>
            </a:lvl9pPr>
          </a:lstStyle>
          <a:p>
            <a:pPr algn="ctr" eaLnBrk="1" hangingPunct="1">
              <a:spcBef>
                <a:spcPts val="600"/>
              </a:spcBef>
              <a:buClr>
                <a:srgbClr val="000000"/>
              </a:buClr>
              <a:buSzPct val="100000"/>
              <a:buFont typeface="Times New Roman" panose="02020603050405020304" pitchFamily="18" charset="0"/>
              <a:buNone/>
            </a:pPr>
            <a:r>
              <a:rPr lang="ro-RO" altLang="ro-RO" sz="2800" dirty="0">
                <a:solidFill>
                  <a:srgbClr val="000000"/>
                </a:solidFill>
                <a:latin typeface="Cambria" panose="02040503050406030204" pitchFamily="18" charset="0"/>
                <a:ea typeface="Arial Unicode MS" charset="-128"/>
                <a:cs typeface="DejaVu Sans" panose="020B0603030804020204" charset="0"/>
              </a:rPr>
              <a:t> </a:t>
            </a:r>
            <a:r>
              <a:rPr lang="ro-RO" altLang="ro-RO" sz="2800" b="1" i="1" dirty="0">
                <a:solidFill>
                  <a:srgbClr val="000000"/>
                </a:solidFill>
                <a:latin typeface="Elsie Black" panose="02000000000000000000" pitchFamily="2" charset="0"/>
                <a:ea typeface="Arial Unicode MS" charset="-128"/>
                <a:cs typeface="DejaVu Sans" panose="020B0603030804020204" charset="0"/>
              </a:rPr>
              <a:t>Universitatea Tehnică a Moldovei</a:t>
            </a:r>
          </a:p>
          <a:p>
            <a:pPr algn="ctr" eaLnBrk="1" hangingPunct="1">
              <a:spcBef>
                <a:spcPts val="600"/>
              </a:spcBef>
              <a:buClr>
                <a:srgbClr val="000000"/>
              </a:buClr>
              <a:buSzPct val="100000"/>
              <a:buFont typeface="Times New Roman" panose="02020603050405020304" pitchFamily="18" charset="0"/>
              <a:buNone/>
            </a:pPr>
            <a:r>
              <a:rPr lang="ro-RO" altLang="ro-RO" sz="2800" b="1" i="1" dirty="0">
                <a:solidFill>
                  <a:srgbClr val="000000"/>
                </a:solidFill>
                <a:latin typeface="Elsie Black" panose="02000000000000000000" pitchFamily="2" charset="0"/>
                <a:ea typeface="Arial Unicode MS" charset="-128"/>
                <a:cs typeface="DejaVu Sans" panose="020B0603030804020204" charset="0"/>
              </a:rPr>
              <a:t>Departamentul Informatică</a:t>
            </a:r>
          </a:p>
          <a:p>
            <a:pPr algn="ctr" eaLnBrk="1" hangingPunct="1">
              <a:spcBef>
                <a:spcPts val="600"/>
              </a:spcBef>
              <a:buClr>
                <a:srgbClr val="000000"/>
              </a:buClr>
              <a:buSzPct val="100000"/>
              <a:buFont typeface="Times New Roman" panose="02020603050405020304" pitchFamily="18" charset="0"/>
              <a:buNone/>
            </a:pPr>
            <a:r>
              <a:rPr lang="ro-RO" altLang="ro-RO" sz="2800" b="1" i="1" dirty="0">
                <a:solidFill>
                  <a:srgbClr val="000000"/>
                </a:solidFill>
                <a:latin typeface="Elsie Black" panose="02000000000000000000" pitchFamily="2" charset="0"/>
                <a:ea typeface="Arial Unicode MS" charset="-128"/>
                <a:cs typeface="DejaVu Sans" panose="020B0603030804020204" charset="0"/>
              </a:rPr>
              <a:t> și Sisteme Inginerești</a:t>
            </a:r>
            <a:endParaRPr lang="en-US" altLang="ro-RO" sz="2800" b="1" i="1" dirty="0">
              <a:solidFill>
                <a:srgbClr val="000000"/>
              </a:solidFill>
              <a:latin typeface="Elsie Black" panose="02000000000000000000" pitchFamily="2" charset="0"/>
              <a:ea typeface="Arial Unicode MS" charset="-128"/>
              <a:cs typeface="DejaVu Sans" panose="020B060303080402020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920" y="304373"/>
            <a:ext cx="2145764" cy="1127807"/>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7320" t="25808" r="27320" b="25808"/>
          <a:stretch>
            <a:fillRect/>
          </a:stretch>
        </p:blipFill>
        <p:spPr>
          <a:xfrm>
            <a:off x="10269415" y="143269"/>
            <a:ext cx="1359390" cy="1450017"/>
          </a:xfrm>
          <a:prstGeom prst="rect">
            <a:avLst/>
          </a:prstGeom>
        </p:spPr>
      </p:pic>
      <p:sp>
        <p:nvSpPr>
          <p:cNvPr id="7" name="Rectangle 2"/>
          <p:cNvSpPr>
            <a:spLocks noChangeArrowheads="1"/>
          </p:cNvSpPr>
          <p:nvPr/>
        </p:nvSpPr>
        <p:spPr bwMode="auto">
          <a:xfrm>
            <a:off x="6785286" y="3594776"/>
            <a:ext cx="3674347" cy="576064"/>
          </a:xfrm>
          <a:prstGeom prst="rect">
            <a:avLst/>
          </a:prstGeom>
          <a:solidFill>
            <a:schemeClr val="bg1">
              <a:alpha val="50000"/>
            </a:schemeClr>
          </a:solidFill>
          <a:ln>
            <a:noFill/>
          </a:ln>
          <a:effectLst/>
        </p:spPr>
        <p:txBody>
          <a:bodyPr lIns="90000" tIns="0" rIns="90000" bIns="45000"/>
          <a:lstStyle>
            <a:lvl1pPr marL="27305">
              <a:tabLst>
                <a:tab pos="723900" algn="l"/>
                <a:tab pos="1447800" algn="l"/>
                <a:tab pos="2171700" algn="l"/>
                <a:tab pos="2895600" algn="l"/>
                <a:tab pos="3619500" algn="l"/>
                <a:tab pos="4343400" algn="l"/>
                <a:tab pos="5067300" algn="l"/>
                <a:tab pos="5791200" algn="l"/>
              </a:tabLst>
              <a:defRPr>
                <a:solidFill>
                  <a:schemeClr val="tx1"/>
                </a:solidFill>
                <a:latin typeface="Corbel" panose="020B0503020204020204" pitchFamily="34" charset="0"/>
              </a:defRPr>
            </a:lvl1pPr>
            <a:lvl2pPr marL="742950" indent="-285750">
              <a:tabLst>
                <a:tab pos="723900" algn="l"/>
                <a:tab pos="1447800" algn="l"/>
                <a:tab pos="2171700" algn="l"/>
                <a:tab pos="2895600" algn="l"/>
                <a:tab pos="3619500" algn="l"/>
                <a:tab pos="4343400" algn="l"/>
                <a:tab pos="5067300" algn="l"/>
                <a:tab pos="5791200" algn="l"/>
              </a:tabLst>
              <a:defRPr>
                <a:solidFill>
                  <a:schemeClr val="tx1"/>
                </a:solidFill>
                <a:latin typeface="Corbel" panose="020B0503020204020204" pitchFamily="34" charset="0"/>
              </a:defRPr>
            </a:lvl2pPr>
            <a:lvl3pPr marL="1143000" indent="-228600">
              <a:tabLst>
                <a:tab pos="723900" algn="l"/>
                <a:tab pos="1447800" algn="l"/>
                <a:tab pos="2171700" algn="l"/>
                <a:tab pos="2895600" algn="l"/>
                <a:tab pos="3619500" algn="l"/>
                <a:tab pos="4343400" algn="l"/>
                <a:tab pos="5067300" algn="l"/>
                <a:tab pos="5791200" algn="l"/>
              </a:tabLst>
              <a:defRPr>
                <a:solidFill>
                  <a:schemeClr val="tx1"/>
                </a:solidFill>
                <a:latin typeface="Corbel" panose="020B0503020204020204" pitchFamily="34" charset="0"/>
              </a:defRPr>
            </a:lvl3pPr>
            <a:lvl4pPr marL="1600200" indent="-228600">
              <a:tabLst>
                <a:tab pos="723900" algn="l"/>
                <a:tab pos="1447800" algn="l"/>
                <a:tab pos="2171700" algn="l"/>
                <a:tab pos="2895600" algn="l"/>
                <a:tab pos="3619500" algn="l"/>
                <a:tab pos="4343400" algn="l"/>
                <a:tab pos="5067300" algn="l"/>
                <a:tab pos="5791200" algn="l"/>
              </a:tabLst>
              <a:defRPr>
                <a:solidFill>
                  <a:schemeClr val="tx1"/>
                </a:solidFill>
                <a:latin typeface="Corbel" panose="020B0503020204020204" pitchFamily="34" charset="0"/>
              </a:defRPr>
            </a:lvl4pPr>
            <a:lvl5pPr marL="2057400" indent="-228600">
              <a:tabLst>
                <a:tab pos="723900" algn="l"/>
                <a:tab pos="1447800" algn="l"/>
                <a:tab pos="2171700" algn="l"/>
                <a:tab pos="2895600" algn="l"/>
                <a:tab pos="3619500" algn="l"/>
                <a:tab pos="4343400" algn="l"/>
                <a:tab pos="5067300" algn="l"/>
                <a:tab pos="5791200" algn="l"/>
              </a:tabLst>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Ls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Ls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Ls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Lst>
              <a:defRPr>
                <a:solidFill>
                  <a:schemeClr val="tx1"/>
                </a:solidFill>
                <a:latin typeface="Corbel" panose="020B0503020204020204" pitchFamily="34" charset="0"/>
              </a:defRPr>
            </a:lvl9pPr>
          </a:lstStyle>
          <a:p>
            <a:pPr algn="r" eaLnBrk="1" hangingPunct="1">
              <a:spcBef>
                <a:spcPts val="600"/>
              </a:spcBef>
              <a:buClr>
                <a:srgbClr val="000000"/>
              </a:buClr>
              <a:buSzPct val="100000"/>
              <a:buFont typeface="Times New Roman" panose="02020603050405020304" pitchFamily="18" charset="0"/>
              <a:buNone/>
            </a:pPr>
            <a:r>
              <a:rPr lang="en-US" altLang="ro-RO" sz="2800" b="1" i="1" dirty="0">
                <a:solidFill>
                  <a:srgbClr val="000000"/>
                </a:solidFill>
                <a:latin typeface="Cambria" panose="02040503050406030204" pitchFamily="18" charset="0"/>
                <a:ea typeface="Arial Unicode MS" charset="-128"/>
                <a:cs typeface="DejaVu Sans" panose="020B0603030804020204" charset="0"/>
              </a:rPr>
              <a:t>Note de curs</a:t>
            </a:r>
            <a:r>
              <a:rPr lang="ro-RO" altLang="ro-RO" sz="2800" b="1" i="1" dirty="0">
                <a:solidFill>
                  <a:srgbClr val="000000"/>
                </a:solidFill>
                <a:latin typeface="Cambria" panose="02040503050406030204" pitchFamily="18" charset="0"/>
                <a:ea typeface="Arial Unicode MS" charset="-128"/>
                <a:cs typeface="DejaVu Sans" panose="020B0603030804020204" charset="0"/>
              </a:rPr>
              <a:t> sintetice</a:t>
            </a:r>
            <a:endParaRPr lang="en-US" altLang="ro-RO" sz="2800" b="1" i="1" dirty="0">
              <a:solidFill>
                <a:srgbClr val="000000"/>
              </a:solidFill>
              <a:latin typeface="Cambria" panose="02040503050406030204" pitchFamily="18" charset="0"/>
              <a:ea typeface="Arial Unicode MS" charset="-128"/>
              <a:cs typeface="DejaVu Sans" panose="020B0603030804020204" charset="0"/>
            </a:endParaRPr>
          </a:p>
        </p:txBody>
      </p:sp>
      <p:pic>
        <p:nvPicPr>
          <p:cNvPr id="8" name="Picture 7" descr="logo"/>
          <p:cNvPicPr>
            <a:picLocks noChangeAspect="1"/>
          </p:cNvPicPr>
          <p:nvPr/>
        </p:nvPicPr>
        <p:blipFill>
          <a:blip r:embed="rId5"/>
          <a:stretch>
            <a:fillRect/>
          </a:stretch>
        </p:blipFill>
        <p:spPr>
          <a:xfrm>
            <a:off x="247650" y="2767330"/>
            <a:ext cx="3782060" cy="3925570"/>
          </a:xfrm>
          <a:prstGeom prst="rect">
            <a:avLst/>
          </a:prstGeom>
        </p:spPr>
      </p:pic>
      <p:sp>
        <p:nvSpPr>
          <p:cNvPr id="9" name="Subtitle 2"/>
          <p:cNvSpPr txBox="1"/>
          <p:nvPr/>
        </p:nvSpPr>
        <p:spPr>
          <a:xfrm>
            <a:off x="5298700" y="6206768"/>
            <a:ext cx="2444612" cy="458598"/>
          </a:xfrm>
          <a:prstGeom prst="rect">
            <a:avLst/>
          </a:prstGeom>
          <a:solidFill>
            <a:schemeClr val="bg1">
              <a:alpha val="5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o-RO" b="1" i="1" dirty="0">
                <a:latin typeface="Cambria" panose="02040503050406030204" pitchFamily="18" charset="0"/>
                <a:ea typeface="Cambria" panose="02040503050406030204" pitchFamily="18" charset="0"/>
              </a:rPr>
              <a:t>Chișinău, 2024</a:t>
            </a:r>
            <a:endParaRPr lang="en-US" b="1" i="1" dirty="0">
              <a:latin typeface="Cambria" panose="02040503050406030204" pitchFamily="18" charset="0"/>
              <a:ea typeface="Cambria" panose="02040503050406030204" pitchFamily="18" charset="0"/>
            </a:endParaRPr>
          </a:p>
        </p:txBody>
      </p:sp>
      <p:sp>
        <p:nvSpPr>
          <p:cNvPr id="10" name="Rectangle: Rounded Corners 9"/>
          <p:cNvSpPr/>
          <p:nvPr/>
        </p:nvSpPr>
        <p:spPr>
          <a:xfrm>
            <a:off x="4129267" y="1905792"/>
            <a:ext cx="6330366" cy="1342041"/>
          </a:xfrm>
          <a:prstGeom prst="round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ro-RO" sz="8000" dirty="0">
                <a:solidFill>
                  <a:srgbClr val="FCF600"/>
                </a:solidFill>
                <a:latin typeface="Elephant" panose="02020904090505020303" pitchFamily="18" charset="0"/>
              </a:rPr>
              <a:t>BIG DATA</a:t>
            </a:r>
            <a:endParaRPr lang="en-US" sz="8000" dirty="0">
              <a:solidFill>
                <a:srgbClr val="FCF600"/>
              </a:solidFill>
              <a:latin typeface="Elephant" panose="02020904090505020303" pitchFamily="18" charset="0"/>
            </a:endParaRPr>
          </a:p>
        </p:txBody>
      </p:sp>
      <p:pic>
        <p:nvPicPr>
          <p:cNvPr id="11" name="Picture 10">
            <a:extLst>
              <a:ext uri="{FF2B5EF4-FFF2-40B4-BE49-F238E27FC236}">
                <a16:creationId xmlns:a16="http://schemas.microsoft.com/office/drawing/2014/main" id="{C126FC43-73D3-F922-B0AD-C4D365156C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12302" y="5626257"/>
            <a:ext cx="715327" cy="765681"/>
          </a:xfrm>
          <a:prstGeom prst="rect">
            <a:avLst/>
          </a:prstGeom>
        </p:spPr>
      </p:pic>
      <p:pic>
        <p:nvPicPr>
          <p:cNvPr id="25" name="Picture 24">
            <a:extLst>
              <a:ext uri="{FF2B5EF4-FFF2-40B4-BE49-F238E27FC236}">
                <a16:creationId xmlns:a16="http://schemas.microsoft.com/office/drawing/2014/main" id="{FAF747EA-D40D-DF01-BB1F-DB400E4B4ECB}"/>
              </a:ext>
            </a:extLst>
          </p:cNvPr>
          <p:cNvPicPr>
            <a:picLocks noChangeAspect="1"/>
          </p:cNvPicPr>
          <p:nvPr/>
        </p:nvPicPr>
        <p:blipFill>
          <a:blip r:embed="rId7"/>
          <a:stretch>
            <a:fillRect/>
          </a:stretch>
        </p:blipFill>
        <p:spPr>
          <a:xfrm>
            <a:off x="8940912" y="5651740"/>
            <a:ext cx="858106" cy="74019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kumimoji="0" lang="en-US" sz="3600" b="1" i="1" u="none" strike="noStrike" kern="1200" cap="none" spc="0" normalizeH="0" baseline="0" noProof="0" dirty="0" err="1">
                <a:ln>
                  <a:noFill/>
                </a:ln>
                <a:solidFill>
                  <a:srgbClr val="C00000"/>
                </a:solidFill>
                <a:effectLst/>
                <a:highlight>
                  <a:srgbClr val="FFFF00"/>
                </a:highlight>
                <a:uLnTx/>
                <a:uFillTx/>
                <a:latin typeface="Consolas" panose="020B0609020204030204" pitchFamily="49" charset="0"/>
                <a:ea typeface="Cambria" panose="02040503050406030204" pitchFamily="18" charset="0"/>
              </a:rPr>
              <a:t>Informația</a:t>
            </a:r>
            <a:r>
              <a:rPr kumimoji="0" lang="en-US" sz="3600" b="1" i="1" u="none" strike="noStrike" kern="1200" cap="none" spc="0" normalizeH="0" baseline="0" noProof="0" dirty="0">
                <a:ln>
                  <a:noFill/>
                </a:ln>
                <a:solidFill>
                  <a:srgbClr val="C00000"/>
                </a:solidFill>
                <a:effectLst/>
                <a:highlight>
                  <a:srgbClr val="FFFF00"/>
                </a:highlight>
                <a:uLnTx/>
                <a:uFillTx/>
                <a:latin typeface="Consolas" panose="020B0609020204030204" pitchFamily="49" charset="0"/>
                <a:ea typeface="Cambria" panose="02040503050406030204" pitchFamily="18" charset="0"/>
              </a:rPr>
              <a:t>:</a:t>
            </a:r>
            <a:endParaRPr lang="en-US" dirty="0"/>
          </a:p>
        </p:txBody>
      </p:sp>
      <p:sp>
        <p:nvSpPr>
          <p:cNvPr id="3" name="Content Placeholder 2"/>
          <p:cNvSpPr>
            <a:spLocks noGrp="1"/>
          </p:cNvSpPr>
          <p:nvPr>
            <p:ph idx="1"/>
          </p:nvPr>
        </p:nvSpPr>
        <p:spPr/>
        <p:txBody>
          <a:bodyPr>
            <a:normAutofit/>
          </a:bodyPr>
          <a:lstStyle/>
          <a:p>
            <a:pPr marL="90805" lvl="4">
              <a:lnSpc>
                <a:spcPct val="150000"/>
              </a:lnSpc>
              <a:defRPr/>
            </a:pPr>
            <a:r>
              <a:rPr lang="en-US" sz="2800" b="1" i="1" dirty="0" err="1">
                <a:latin typeface="Consolas" panose="020B0609020204030204" pitchFamily="49" charset="0"/>
                <a:ea typeface="Cambria" panose="02040503050406030204" pitchFamily="18" charset="0"/>
              </a:rPr>
              <a:t>Datele</a:t>
            </a:r>
            <a:r>
              <a:rPr lang="en-US" sz="2800" b="1" i="1" dirty="0">
                <a:latin typeface="Consolas" panose="020B0609020204030204" pitchFamily="49" charset="0"/>
                <a:ea typeface="Cambria" panose="02040503050406030204" pitchFamily="18" charset="0"/>
              </a:rPr>
              <a:t> </a:t>
            </a:r>
            <a:r>
              <a:rPr lang="en-US" sz="2800" b="1" i="1" dirty="0" err="1">
                <a:latin typeface="Consolas" panose="020B0609020204030204" pitchFamily="49" charset="0"/>
                <a:ea typeface="Cambria" panose="02040503050406030204" pitchFamily="18" charset="0"/>
              </a:rPr>
              <a:t>organizate</a:t>
            </a:r>
            <a:r>
              <a:rPr lang="en-US" sz="2800" b="1" i="1" dirty="0">
                <a:latin typeface="Consolas" panose="020B0609020204030204" pitchFamily="49" charset="0"/>
                <a:ea typeface="Cambria" panose="02040503050406030204" pitchFamily="18" charset="0"/>
              </a:rPr>
              <a:t> </a:t>
            </a:r>
            <a:r>
              <a:rPr lang="en-US" sz="2800" b="1" i="1" dirty="0" err="1">
                <a:latin typeface="Consolas" panose="020B0609020204030204" pitchFamily="49" charset="0"/>
                <a:ea typeface="Cambria" panose="02040503050406030204" pitchFamily="18" charset="0"/>
              </a:rPr>
              <a:t>și</a:t>
            </a:r>
            <a:r>
              <a:rPr lang="en-US" sz="2800" b="1" i="1" dirty="0">
                <a:latin typeface="Consolas" panose="020B0609020204030204" pitchFamily="49" charset="0"/>
                <a:ea typeface="Cambria" panose="02040503050406030204" pitchFamily="18" charset="0"/>
              </a:rPr>
              <a:t> </a:t>
            </a:r>
            <a:r>
              <a:rPr lang="en-US" sz="2800" b="1" i="1" dirty="0" err="1">
                <a:latin typeface="Consolas" panose="020B0609020204030204" pitchFamily="49" charset="0"/>
                <a:ea typeface="Cambria" panose="02040503050406030204" pitchFamily="18" charset="0"/>
              </a:rPr>
              <a:t>utilizate</a:t>
            </a:r>
            <a:r>
              <a:rPr lang="en-US" sz="2800" b="1" i="1" dirty="0">
                <a:latin typeface="Consolas" panose="020B0609020204030204" pitchFamily="49" charset="0"/>
                <a:ea typeface="Cambria" panose="02040503050406030204" pitchFamily="18" charset="0"/>
              </a:rPr>
              <a:t> </a:t>
            </a:r>
            <a:r>
              <a:rPr lang="en-US" sz="2800" b="1" i="1" dirty="0" err="1">
                <a:latin typeface="Consolas" panose="020B0609020204030204" pitchFamily="49" charset="0"/>
                <a:ea typeface="Cambria" panose="02040503050406030204" pitchFamily="18" charset="0"/>
              </a:rPr>
              <a:t>într</a:t>
            </a:r>
            <a:r>
              <a:rPr lang="en-US" sz="2800" b="1" i="1" dirty="0">
                <a:latin typeface="Consolas" panose="020B0609020204030204" pitchFamily="49" charset="0"/>
                <a:ea typeface="Cambria" panose="02040503050406030204" pitchFamily="18" charset="0"/>
              </a:rPr>
              <a:t>-un </a:t>
            </a:r>
            <a:r>
              <a:rPr lang="en-US" sz="2800" b="1" i="1" dirty="0" err="1">
                <a:latin typeface="Consolas" panose="020B0609020204030204" pitchFamily="49" charset="0"/>
                <a:ea typeface="Cambria" panose="02040503050406030204" pitchFamily="18" charset="0"/>
              </a:rPr>
              <a:t>anumit</a:t>
            </a:r>
            <a:r>
              <a:rPr lang="en-US" sz="2800" b="1" i="1" dirty="0">
                <a:latin typeface="Consolas" panose="020B0609020204030204" pitchFamily="49" charset="0"/>
                <a:ea typeface="Cambria" panose="02040503050406030204" pitchFamily="18" charset="0"/>
              </a:rPr>
              <a:t> context </a:t>
            </a:r>
            <a:r>
              <a:rPr lang="en-US" sz="2800" b="1" i="1" dirty="0" err="1">
                <a:latin typeface="Consolas" panose="020B0609020204030204" pitchFamily="49" charset="0"/>
                <a:ea typeface="Cambria" panose="02040503050406030204" pitchFamily="18" charset="0"/>
              </a:rPr>
              <a:t>devin</a:t>
            </a:r>
            <a:r>
              <a:rPr lang="en-US" sz="2800" b="1" i="1" dirty="0">
                <a:latin typeface="Consolas" panose="020B0609020204030204" pitchFamily="49" charset="0"/>
                <a:ea typeface="Cambria" panose="02040503050406030204" pitchFamily="18" charset="0"/>
              </a:rPr>
              <a:t> </a:t>
            </a:r>
            <a:r>
              <a:rPr lang="en-US" sz="2800" b="1" i="1" dirty="0" err="1">
                <a:solidFill>
                  <a:srgbClr val="C00000"/>
                </a:solidFill>
                <a:highlight>
                  <a:srgbClr val="FFFF00"/>
                </a:highlight>
                <a:latin typeface="Consolas" panose="020B0609020204030204" pitchFamily="49" charset="0"/>
                <a:ea typeface="Cambria" panose="02040503050406030204" pitchFamily="18" charset="0"/>
              </a:rPr>
              <a:t>informație</a:t>
            </a:r>
            <a:r>
              <a:rPr lang="ro-RO" sz="2800" b="1" i="1" dirty="0">
                <a:latin typeface="Consolas" panose="020B0609020204030204" pitchFamily="49" charset="0"/>
                <a:ea typeface="Cambria" panose="02040503050406030204" pitchFamily="18" charset="0"/>
              </a:rPr>
              <a:t>, care reprezintă</a:t>
            </a:r>
            <a:r>
              <a:rPr lang="ro-RO" sz="2800" b="1" dirty="0">
                <a:latin typeface="Consolas" panose="020B0609020204030204" pitchFamily="49" charset="0"/>
                <a:ea typeface="Cambria" panose="02040503050406030204" pitchFamily="18" charset="0"/>
              </a:rPr>
              <a:t>:</a:t>
            </a:r>
            <a:endParaRPr lang="en-US" sz="4400" dirty="0"/>
          </a:p>
          <a:p>
            <a:pPr marL="90805" lvl="4">
              <a:lnSpc>
                <a:spcPct val="150000"/>
              </a:lnSpc>
              <a:defRPr/>
            </a:pPr>
            <a:r>
              <a:rPr lang="ro-RO" sz="2800" b="1" i="1" dirty="0">
                <a:solidFill>
                  <a:srgbClr val="C00000"/>
                </a:solidFill>
                <a:highlight>
                  <a:srgbClr val="FFFF00"/>
                </a:highlight>
                <a:latin typeface="Consolas" panose="020B0609020204030204" pitchFamily="49" charset="0"/>
                <a:ea typeface="Cambria" panose="02040503050406030204" pitchFamily="18" charset="0"/>
              </a:rPr>
              <a:t>(a)</a:t>
            </a:r>
            <a:r>
              <a:rPr lang="ro-RO" sz="2800" b="1" i="1" dirty="0">
                <a:latin typeface="Consolas" panose="020B0609020204030204" pitchFamily="49" charset="0"/>
                <a:ea typeface="Cambria" panose="02040503050406030204" pitchFamily="18" charset="0"/>
              </a:rPr>
              <a:t> </a:t>
            </a:r>
            <a:r>
              <a:rPr kumimoji="0" lang="en-US" sz="2800" b="1" i="1" u="none" strike="noStrike" kern="1200" cap="none" spc="0" normalizeH="0" baseline="0" noProof="0" dirty="0" err="1">
                <a:ln>
                  <a:noFill/>
                </a:ln>
                <a:effectLst/>
                <a:highlight>
                  <a:srgbClr val="00FF00"/>
                </a:highlight>
                <a:uLnTx/>
                <a:uFillTx/>
                <a:latin typeface="Consolas" panose="020B0609020204030204" pitchFamily="49" charset="0"/>
                <a:ea typeface="Cambria" panose="02040503050406030204" pitchFamily="18" charset="0"/>
              </a:rPr>
              <a:t>Semnificația</a:t>
            </a:r>
            <a:r>
              <a:rPr kumimoji="0" lang="en-US" sz="2800" b="1" i="1" u="none" strike="noStrike" kern="1200" cap="none" spc="0" normalizeH="0" baseline="0" noProof="0" dirty="0">
                <a:ln>
                  <a:noFill/>
                </a:ln>
                <a:effectLst/>
                <a:highlight>
                  <a:srgbClr val="00FF00"/>
                </a:highlight>
                <a:uLnTx/>
                <a:uFillTx/>
                <a:latin typeface="Consolas" panose="020B0609020204030204" pitchFamily="49" charset="0"/>
                <a:ea typeface="Cambria" panose="02040503050406030204" pitchFamily="18" charset="0"/>
              </a:rPr>
              <a:t> </a:t>
            </a:r>
            <a:r>
              <a:rPr kumimoji="0" lang="en-US" sz="2800" b="1" i="1" u="none" strike="noStrike" kern="1200" cap="none" spc="0" normalizeH="0" baseline="0" noProof="0" dirty="0" err="1">
                <a:ln>
                  <a:noFill/>
                </a:ln>
                <a:effectLst/>
                <a:highlight>
                  <a:srgbClr val="00FF00"/>
                </a:highlight>
                <a:uLnTx/>
                <a:uFillTx/>
                <a:latin typeface="Consolas" panose="020B0609020204030204" pitchFamily="49" charset="0"/>
                <a:ea typeface="Cambria" panose="02040503050406030204" pitchFamily="18" charset="0"/>
              </a:rPr>
              <a:t>datelor</a:t>
            </a:r>
            <a:r>
              <a:rPr kumimoji="0" lang="ro-RO" sz="2800" b="1" i="1" u="none" strike="noStrike" kern="1200" cap="none" spc="0" normalizeH="0" baseline="0" noProof="0" dirty="0">
                <a:ln>
                  <a:noFill/>
                </a:ln>
                <a:effectLst/>
                <a:uLnTx/>
                <a:uFillTx/>
                <a:latin typeface="Consolas" panose="020B0609020204030204" pitchFamily="49" charset="0"/>
                <a:ea typeface="Cambria" panose="02040503050406030204" pitchFamily="18" charset="0"/>
              </a:rPr>
              <a:t>.</a:t>
            </a:r>
          </a:p>
          <a:p>
            <a:pPr marR="0" lvl="0" algn="l" defTabSz="457200" rtl="0" eaLnBrk="1" fontAlgn="auto" latinLnBrk="0" hangingPunct="1">
              <a:lnSpc>
                <a:spcPct val="150000"/>
              </a:lnSpc>
              <a:spcBef>
                <a:spcPts val="0"/>
              </a:spcBef>
              <a:spcAft>
                <a:spcPts val="0"/>
              </a:spcAft>
              <a:buClrTx/>
              <a:buSzTx/>
              <a:defRPr/>
            </a:pPr>
            <a:r>
              <a:rPr kumimoji="0" lang="en-US" sz="2800" b="1" i="1" u="none" strike="noStrike" kern="1200" cap="none" spc="0" normalizeH="0" baseline="0" noProof="0" dirty="0">
                <a:ln>
                  <a:noFill/>
                </a:ln>
                <a:effectLst/>
                <a:uLnTx/>
                <a:uFillTx/>
                <a:latin typeface="Consolas" panose="020B0609020204030204" pitchFamily="49" charset="0"/>
                <a:ea typeface="Cambria" panose="02040503050406030204" pitchFamily="18" charset="0"/>
              </a:rPr>
              <a:t> </a:t>
            </a:r>
            <a:r>
              <a:rPr lang="en-US" altLang="ro-RO" sz="2800" b="1" i="1" dirty="0" err="1">
                <a:latin typeface="Consolas" panose="020B0609020204030204" pitchFamily="49" charset="0"/>
                <a:ea typeface="Arial Unicode MS" charset="-128"/>
                <a:cs typeface="DejaVu Sans" panose="020B0603030804020204" charset="0"/>
              </a:rPr>
              <a:t>Datele</a:t>
            </a:r>
            <a:r>
              <a:rPr lang="en-US" altLang="ro-RO" sz="2800" b="1" i="1" dirty="0">
                <a:latin typeface="Consolas" panose="020B0609020204030204" pitchFamily="49" charset="0"/>
                <a:ea typeface="Arial Unicode MS" charset="-128"/>
                <a:cs typeface="DejaVu Sans" panose="020B0603030804020204" charset="0"/>
              </a:rPr>
              <a:t> </a:t>
            </a:r>
            <a:r>
              <a:rPr lang="en-US" altLang="ro-RO" sz="2800" b="1" i="1" dirty="0" err="1">
                <a:latin typeface="Consolas" panose="020B0609020204030204" pitchFamily="49" charset="0"/>
                <a:ea typeface="Arial Unicode MS" charset="-128"/>
                <a:cs typeface="DejaVu Sans" panose="020B0603030804020204" charset="0"/>
              </a:rPr>
              <a:t>organizate</a:t>
            </a:r>
            <a:r>
              <a:rPr lang="en-US" altLang="ro-RO" sz="2800" b="1" i="1" dirty="0">
                <a:latin typeface="Consolas" panose="020B0609020204030204" pitchFamily="49" charset="0"/>
                <a:ea typeface="Arial Unicode MS" charset="-128"/>
                <a:cs typeface="DejaVu Sans" panose="020B0603030804020204" charset="0"/>
              </a:rPr>
              <a:t> </a:t>
            </a:r>
            <a:r>
              <a:rPr lang="en-US" altLang="ro-RO" sz="2800" b="1" i="1" dirty="0" err="1">
                <a:latin typeface="Consolas" panose="020B0609020204030204" pitchFamily="49" charset="0"/>
                <a:ea typeface="Arial Unicode MS" charset="-128"/>
                <a:cs typeface="DejaVu Sans" panose="020B0603030804020204" charset="0"/>
              </a:rPr>
              <a:t>şi</a:t>
            </a:r>
            <a:r>
              <a:rPr lang="en-US" altLang="ro-RO" sz="2800" b="1" i="1" dirty="0">
                <a:latin typeface="Consolas" panose="020B0609020204030204" pitchFamily="49" charset="0"/>
                <a:ea typeface="Arial Unicode MS" charset="-128"/>
                <a:cs typeface="DejaVu Sans" panose="020B0603030804020204" charset="0"/>
              </a:rPr>
              <a:t> </a:t>
            </a:r>
            <a:r>
              <a:rPr lang="en-US" altLang="ro-RO" sz="2800" b="1" i="1" dirty="0" err="1">
                <a:latin typeface="Consolas" panose="020B0609020204030204" pitchFamily="49" charset="0"/>
                <a:ea typeface="Arial Unicode MS" charset="-128"/>
                <a:cs typeface="DejaVu Sans" panose="020B0603030804020204" charset="0"/>
              </a:rPr>
              <a:t>prezentate</a:t>
            </a:r>
            <a:r>
              <a:rPr lang="en-US" altLang="ro-RO" sz="2800" b="1" i="1" dirty="0">
                <a:latin typeface="Consolas" panose="020B0609020204030204" pitchFamily="49" charset="0"/>
                <a:ea typeface="Arial Unicode MS" charset="-128"/>
                <a:cs typeface="DejaVu Sans" panose="020B0603030804020204" charset="0"/>
              </a:rPr>
              <a:t> </a:t>
            </a:r>
            <a:r>
              <a:rPr lang="en-US" altLang="ro-RO" sz="2800" b="1" i="1" dirty="0" err="1">
                <a:latin typeface="Consolas" panose="020B0609020204030204" pitchFamily="49" charset="0"/>
                <a:ea typeface="Arial Unicode MS" charset="-128"/>
                <a:cs typeface="DejaVu Sans" panose="020B0603030804020204" charset="0"/>
              </a:rPr>
              <a:t>într</a:t>
            </a:r>
            <a:r>
              <a:rPr lang="en-US" altLang="ro-RO" sz="2800" b="1" i="1" dirty="0">
                <a:latin typeface="Consolas" panose="020B0609020204030204" pitchFamily="49" charset="0"/>
                <a:ea typeface="Arial Unicode MS" charset="-128"/>
                <a:cs typeface="DejaVu Sans" panose="020B0603030804020204" charset="0"/>
              </a:rPr>
              <a:t>-un mod </a:t>
            </a:r>
            <a:r>
              <a:rPr lang="en-US" altLang="ro-RO" sz="2800" b="1" i="1" dirty="0" err="1">
                <a:latin typeface="Consolas" panose="020B0609020204030204" pitchFamily="49" charset="0"/>
                <a:ea typeface="Arial Unicode MS" charset="-128"/>
                <a:cs typeface="DejaVu Sans" panose="020B0603030804020204" charset="0"/>
              </a:rPr>
              <a:t>sistematic</a:t>
            </a:r>
            <a:r>
              <a:rPr lang="en-US" altLang="ro-RO" sz="2800" b="1" i="1" dirty="0">
                <a:latin typeface="Consolas" panose="020B0609020204030204" pitchFamily="49" charset="0"/>
                <a:ea typeface="Arial Unicode MS" charset="-128"/>
                <a:cs typeface="DejaVu Sans" panose="020B0603030804020204" charset="0"/>
              </a:rPr>
              <a:t> </a:t>
            </a:r>
            <a:r>
              <a:rPr lang="en-US" altLang="ro-RO" sz="2800" b="1" i="1" dirty="0" err="1">
                <a:latin typeface="Consolas" panose="020B0609020204030204" pitchFamily="49" charset="0"/>
                <a:ea typeface="Arial Unicode MS" charset="-128"/>
                <a:cs typeface="DejaVu Sans" panose="020B0603030804020204" charset="0"/>
              </a:rPr>
              <a:t>pentru</a:t>
            </a:r>
            <a:r>
              <a:rPr lang="en-US" altLang="ro-RO" sz="2800" b="1" i="1" dirty="0">
                <a:latin typeface="Consolas" panose="020B0609020204030204" pitchFamily="49" charset="0"/>
                <a:ea typeface="Arial Unicode MS" charset="-128"/>
                <a:cs typeface="DejaVu Sans" panose="020B0603030804020204" charset="0"/>
              </a:rPr>
              <a:t> a </a:t>
            </a:r>
            <a:r>
              <a:rPr lang="en-US" altLang="ro-RO" sz="2800" b="1" i="1" dirty="0" err="1">
                <a:latin typeface="Consolas" panose="020B0609020204030204" pitchFamily="49" charset="0"/>
                <a:ea typeface="Arial Unicode MS" charset="-128"/>
                <a:cs typeface="DejaVu Sans" panose="020B0603030804020204" charset="0"/>
              </a:rPr>
              <a:t>sublinia</a:t>
            </a:r>
            <a:r>
              <a:rPr lang="en-US" altLang="ro-RO" sz="2800" b="1" i="1" dirty="0">
                <a:latin typeface="Consolas" panose="020B0609020204030204" pitchFamily="49" charset="0"/>
                <a:ea typeface="Arial Unicode MS" charset="-128"/>
                <a:cs typeface="DejaVu Sans" panose="020B0603030804020204" charset="0"/>
              </a:rPr>
              <a:t> </a:t>
            </a:r>
            <a:r>
              <a:rPr lang="en-US" altLang="ro-RO" sz="2800" b="1" i="1" dirty="0" err="1">
                <a:latin typeface="Consolas" panose="020B0609020204030204" pitchFamily="49" charset="0"/>
                <a:ea typeface="Arial Unicode MS" charset="-128"/>
                <a:cs typeface="DejaVu Sans" panose="020B0603030804020204" charset="0"/>
              </a:rPr>
              <a:t>sensul</a:t>
            </a:r>
            <a:r>
              <a:rPr lang="en-US" altLang="ro-RO" sz="2800" b="1" i="1" dirty="0">
                <a:latin typeface="Consolas" panose="020B0609020204030204" pitchFamily="49" charset="0"/>
                <a:ea typeface="Arial Unicode MS" charset="-128"/>
                <a:cs typeface="DejaVu Sans" panose="020B0603030804020204" charset="0"/>
              </a:rPr>
              <a:t> </a:t>
            </a:r>
            <a:r>
              <a:rPr lang="en-US" altLang="ro-RO" sz="2800" b="1" i="1" dirty="0" err="1">
                <a:latin typeface="Consolas" panose="020B0609020204030204" pitchFamily="49" charset="0"/>
                <a:ea typeface="Arial Unicode MS" charset="-128"/>
                <a:cs typeface="DejaVu Sans" panose="020B0603030804020204" charset="0"/>
              </a:rPr>
              <a:t>acestor</a:t>
            </a:r>
            <a:r>
              <a:rPr lang="en-US" altLang="ro-RO" sz="2800" b="1" i="1" dirty="0">
                <a:latin typeface="Consolas" panose="020B0609020204030204" pitchFamily="49" charset="0"/>
                <a:ea typeface="Arial Unicode MS" charset="-128"/>
                <a:cs typeface="DejaVu Sans" panose="020B0603030804020204" charset="0"/>
              </a:rPr>
              <a:t> date;</a:t>
            </a:r>
            <a:endParaRPr kumimoji="0" lang="en-US" sz="3000" b="1" i="1" u="none" strike="noStrike" kern="1200" cap="none" spc="0" normalizeH="0" baseline="0" noProof="0" dirty="0">
              <a:ln>
                <a:noFill/>
              </a:ln>
              <a:effectLst/>
              <a:uLnTx/>
              <a:uFillTx/>
              <a:latin typeface="Consolas" panose="020B0609020204030204" pitchFamily="49" charset="0"/>
              <a:ea typeface="Cambria" panose="02040503050406030204" pitchFamily="18" charset="0"/>
            </a:endParaRPr>
          </a:p>
          <a:p>
            <a:pPr marL="0" marR="0" lvl="0" indent="0" algn="l" defTabSz="457200" rtl="0" eaLnBrk="1" fontAlgn="auto" latinLnBrk="0" hangingPunct="1">
              <a:lnSpc>
                <a:spcPct val="150000"/>
              </a:lnSpc>
              <a:spcBef>
                <a:spcPts val="0"/>
              </a:spcBef>
              <a:spcAft>
                <a:spcPts val="0"/>
              </a:spcAft>
              <a:buClrTx/>
              <a:buSzTx/>
              <a:buFontTx/>
              <a:buNone/>
              <a:defRPr/>
            </a:pPr>
            <a:r>
              <a:rPr kumimoji="0" lang="en-US" sz="3000" b="1" i="1" u="none" strike="noStrike" kern="1200" cap="none" spc="0" normalizeH="0" baseline="0" noProof="0" dirty="0">
                <a:ln>
                  <a:noFill/>
                </a:ln>
                <a:solidFill>
                  <a:srgbClr val="C00000"/>
                </a:solidFill>
                <a:effectLst/>
                <a:highlight>
                  <a:srgbClr val="FFFF00"/>
                </a:highlight>
                <a:uLnTx/>
                <a:uFillTx/>
                <a:latin typeface="Consolas" panose="020B0609020204030204" pitchFamily="49" charset="0"/>
                <a:ea typeface="Cambria" panose="02040503050406030204" pitchFamily="18" charset="0"/>
              </a:rPr>
              <a:t>(b)</a:t>
            </a:r>
            <a:r>
              <a:rPr kumimoji="0" lang="en-US" sz="3000" b="1" i="1" u="none" strike="noStrike" kern="1200" cap="none" spc="0" normalizeH="0" baseline="0" noProof="0" dirty="0">
                <a:ln>
                  <a:noFill/>
                </a:ln>
                <a:effectLst/>
                <a:uLnTx/>
                <a:uFillTx/>
                <a:latin typeface="Consolas" panose="020B0609020204030204" pitchFamily="49" charset="0"/>
                <a:ea typeface="Cambria" panose="02040503050406030204" pitchFamily="18" charset="0"/>
              </a:rPr>
              <a:t> </a:t>
            </a:r>
            <a:r>
              <a:rPr kumimoji="0" lang="en-US" sz="3000" b="1" i="1" u="none" strike="noStrike" kern="1200" cap="none" spc="0" normalizeH="0" baseline="0" noProof="0" dirty="0">
                <a:ln>
                  <a:noFill/>
                </a:ln>
                <a:effectLst/>
                <a:highlight>
                  <a:srgbClr val="00FF00"/>
                </a:highlight>
                <a:uLnTx/>
                <a:uFillTx/>
                <a:latin typeface="Consolas" panose="020B0609020204030204" pitchFamily="49" charset="0"/>
                <a:ea typeface="Cambria" panose="02040503050406030204" pitchFamily="18" charset="0"/>
              </a:rPr>
              <a:t>+ </a:t>
            </a:r>
            <a:r>
              <a:rPr kumimoji="0" lang="en-US" sz="3000" b="1" i="1" u="none" strike="noStrike" kern="1200" cap="none" spc="0" normalizeH="0" baseline="0" noProof="0" dirty="0" err="1">
                <a:ln>
                  <a:noFill/>
                </a:ln>
                <a:effectLst/>
                <a:highlight>
                  <a:srgbClr val="00FF00"/>
                </a:highlight>
                <a:uLnTx/>
                <a:uFillTx/>
                <a:latin typeface="Consolas" panose="020B0609020204030204" pitchFamily="49" charset="0"/>
                <a:ea typeface="Cambria" panose="02040503050406030204" pitchFamily="18" charset="0"/>
              </a:rPr>
              <a:t>noile</a:t>
            </a:r>
            <a:r>
              <a:rPr kumimoji="0" lang="en-US" sz="3000" b="1" i="1" u="none" strike="noStrike" kern="1200" cap="none" spc="0" normalizeH="0" baseline="0" noProof="0" dirty="0">
                <a:ln>
                  <a:noFill/>
                </a:ln>
                <a:effectLst/>
                <a:highlight>
                  <a:srgbClr val="00FF00"/>
                </a:highlight>
                <a:uLnTx/>
                <a:uFillTx/>
                <a:latin typeface="Consolas" panose="020B0609020204030204" pitchFamily="49" charset="0"/>
                <a:ea typeface="Cambria" panose="02040503050406030204" pitchFamily="18" charset="0"/>
              </a:rPr>
              <a:t> </a:t>
            </a:r>
            <a:r>
              <a:rPr kumimoji="0" lang="en-US" sz="3000" b="1" i="1" u="none" strike="noStrike" kern="1200" cap="none" spc="0" normalizeH="0" baseline="0" noProof="0" dirty="0" err="1">
                <a:ln>
                  <a:noFill/>
                </a:ln>
                <a:effectLst/>
                <a:highlight>
                  <a:srgbClr val="00FF00"/>
                </a:highlight>
                <a:uLnTx/>
                <a:uFillTx/>
                <a:latin typeface="Consolas" panose="020B0609020204030204" pitchFamily="49" charset="0"/>
                <a:ea typeface="Cambria" panose="02040503050406030204" pitchFamily="18" charset="0"/>
              </a:rPr>
              <a:t>semnificații</a:t>
            </a:r>
            <a:r>
              <a:rPr kumimoji="0" lang="en-US" sz="3000" b="1" i="1" u="none" strike="noStrike" kern="1200" cap="none" spc="0" normalizeH="0" baseline="0" noProof="0" dirty="0">
                <a:ln>
                  <a:noFill/>
                </a:ln>
                <a:effectLst/>
                <a:highlight>
                  <a:srgbClr val="00FF00"/>
                </a:highlight>
                <a:uLnTx/>
                <a:uFillTx/>
                <a:latin typeface="Consolas" panose="020B0609020204030204" pitchFamily="49" charset="0"/>
                <a:ea typeface="Cambria" panose="02040503050406030204" pitchFamily="18" charset="0"/>
              </a:rPr>
              <a:t> </a:t>
            </a:r>
            <a:r>
              <a:rPr kumimoji="0" lang="en-US" sz="3000" b="1" i="1" u="none" strike="noStrike" kern="1200" cap="none" spc="0" normalizeH="0" baseline="0" noProof="0" dirty="0">
                <a:ln>
                  <a:noFill/>
                </a:ln>
                <a:effectLst/>
                <a:uLnTx/>
                <a:uFillTx/>
                <a:latin typeface="Consolas" panose="020B0609020204030204" pitchFamily="49" charset="0"/>
                <a:ea typeface="Cambria" panose="02040503050406030204" pitchFamily="18" charset="0"/>
              </a:rPr>
              <a:t>ale </a:t>
            </a:r>
            <a:r>
              <a:rPr kumimoji="0" lang="en-US" sz="3000" b="1" i="1" u="none" strike="noStrike" kern="1200" cap="none" spc="0" normalizeH="0" baseline="0" noProof="0" dirty="0" err="1">
                <a:ln>
                  <a:noFill/>
                </a:ln>
                <a:effectLst/>
                <a:uLnTx/>
                <a:uFillTx/>
                <a:latin typeface="Consolas" panose="020B0609020204030204" pitchFamily="49" charset="0"/>
                <a:ea typeface="Cambria" panose="02040503050406030204" pitchFamily="18" charset="0"/>
              </a:rPr>
              <a:t>datelor</a:t>
            </a:r>
            <a:r>
              <a:rPr kumimoji="0" lang="en-US" sz="3000" b="1" i="1" u="none" strike="noStrike" kern="1200" cap="none" spc="0" normalizeH="0" baseline="0" noProof="0" dirty="0">
                <a:ln>
                  <a:noFill/>
                </a:ln>
                <a:effectLst/>
                <a:uLnTx/>
                <a:uFillTx/>
                <a:latin typeface="Consolas" panose="020B0609020204030204" pitchFamily="49" charset="0"/>
                <a:ea typeface="Cambria" panose="02040503050406030204" pitchFamily="18" charset="0"/>
              </a:rPr>
              <a:t> care pot fi </a:t>
            </a:r>
            <a:r>
              <a:rPr kumimoji="0" lang="en-US" sz="3000" b="1" i="1" u="none" strike="noStrike" kern="1200" cap="none" spc="0" normalizeH="0" baseline="0" noProof="0" dirty="0" err="1">
                <a:ln>
                  <a:noFill/>
                </a:ln>
                <a:effectLst/>
                <a:uLnTx/>
                <a:uFillTx/>
                <a:latin typeface="Consolas" panose="020B0609020204030204" pitchFamily="49" charset="0"/>
                <a:ea typeface="Cambria" panose="02040503050406030204" pitchFamily="18" charset="0"/>
              </a:rPr>
              <a:t>obținute</a:t>
            </a:r>
            <a:r>
              <a:rPr kumimoji="0" lang="en-US" sz="3000" b="1" i="1" u="none" strike="noStrike" kern="1200" cap="none" spc="0" normalizeH="0" baseline="0" noProof="0" dirty="0">
                <a:ln>
                  <a:noFill/>
                </a:ln>
                <a:effectLst/>
                <a:uLnTx/>
                <a:uFillTx/>
                <a:latin typeface="Consolas" panose="020B0609020204030204" pitchFamily="49" charset="0"/>
                <a:ea typeface="Cambria" panose="02040503050406030204" pitchFamily="18" charset="0"/>
              </a:rPr>
              <a:t> cu </a:t>
            </a:r>
            <a:r>
              <a:rPr kumimoji="0" lang="en-US" sz="3000" b="1" i="1" u="none" strike="noStrike" kern="1200" cap="none" spc="0" normalizeH="0" baseline="0" noProof="0" dirty="0" err="1">
                <a:ln>
                  <a:noFill/>
                </a:ln>
                <a:effectLst/>
                <a:uLnTx/>
                <a:uFillTx/>
                <a:latin typeface="Consolas" panose="020B0609020204030204" pitchFamily="49" charset="0"/>
                <a:ea typeface="Cambria" panose="02040503050406030204" pitchFamily="18" charset="0"/>
              </a:rPr>
              <a:t>ajutorul</a:t>
            </a:r>
            <a:r>
              <a:rPr kumimoji="0" lang="en-US" sz="3000" b="1" i="1" u="none" strike="noStrike" kern="1200" cap="none" spc="0" normalizeH="0" baseline="0" noProof="0" dirty="0">
                <a:ln>
                  <a:noFill/>
                </a:ln>
                <a:effectLst/>
                <a:uLnTx/>
                <a:uFillTx/>
                <a:latin typeface="Consolas" panose="020B0609020204030204" pitchFamily="49" charset="0"/>
                <a:ea typeface="Cambria" panose="02040503050406030204" pitchFamily="18" charset="0"/>
              </a:rPr>
              <a:t> </a:t>
            </a:r>
            <a:r>
              <a:rPr kumimoji="0" lang="en-US" sz="3000" b="1" i="1" u="none" strike="noStrike" kern="1200" cap="none" spc="0" normalizeH="0" baseline="0" noProof="0" dirty="0" err="1">
                <a:ln>
                  <a:noFill/>
                </a:ln>
                <a:effectLst/>
                <a:uLnTx/>
                <a:uFillTx/>
                <a:latin typeface="Consolas" panose="020B0609020204030204" pitchFamily="49" charset="0"/>
                <a:ea typeface="Cambria" panose="02040503050406030204" pitchFamily="18" charset="0"/>
              </a:rPr>
              <a:t>cunoștințelor</a:t>
            </a:r>
            <a:r>
              <a:rPr kumimoji="0" lang="en-US" sz="3000" b="1" i="1" u="none" strike="noStrike" kern="1200" cap="none" spc="0" normalizeH="0" baseline="0" noProof="0" dirty="0">
                <a:ln>
                  <a:noFill/>
                </a:ln>
                <a:effectLst/>
                <a:uLnTx/>
                <a:uFillTx/>
                <a:latin typeface="Consolas" panose="020B0609020204030204" pitchFamily="49" charset="0"/>
                <a:ea typeface="Cambria" panose="02040503050406030204" pitchFamily="18" charset="0"/>
              </a:rPr>
              <a:t> din </a:t>
            </a:r>
            <a:r>
              <a:rPr kumimoji="0" lang="en-US" sz="3000" b="1" i="1" u="none" strike="noStrike" kern="1200" cap="none" spc="0" normalizeH="0" baseline="0" noProof="0" dirty="0" err="1">
                <a:ln>
                  <a:noFill/>
                </a:ln>
                <a:effectLst/>
                <a:uLnTx/>
                <a:uFillTx/>
                <a:latin typeface="Consolas" panose="020B0609020204030204" pitchFamily="49" charset="0"/>
                <a:ea typeface="Cambria" panose="02040503050406030204" pitchFamily="18" charset="0"/>
              </a:rPr>
              <a:t>semnificațiile</a:t>
            </a:r>
            <a:r>
              <a:rPr kumimoji="0" lang="en-US" sz="3000" b="1" i="1" u="none" strike="noStrike" kern="1200" cap="none" spc="0" normalizeH="0" baseline="0" noProof="0" dirty="0">
                <a:ln>
                  <a:noFill/>
                </a:ln>
                <a:effectLst/>
                <a:uLnTx/>
                <a:uFillTx/>
                <a:latin typeface="Consolas" panose="020B0609020204030204" pitchFamily="49" charset="0"/>
                <a:ea typeface="Cambria" panose="02040503050406030204" pitchFamily="18" charset="0"/>
              </a:rPr>
              <a:t> </a:t>
            </a:r>
            <a:r>
              <a:rPr kumimoji="0" lang="en-US" sz="3000" b="1" i="1" u="none" strike="noStrike" kern="1200" cap="none" spc="0" normalizeH="0" baseline="0" noProof="0" dirty="0" err="1">
                <a:ln>
                  <a:noFill/>
                </a:ln>
                <a:effectLst/>
                <a:uLnTx/>
                <a:uFillTx/>
                <a:latin typeface="Consolas" panose="020B0609020204030204" pitchFamily="49" charset="0"/>
                <a:ea typeface="Cambria" panose="02040503050406030204" pitchFamily="18" charset="0"/>
              </a:rPr>
              <a:t>cunoscute</a:t>
            </a:r>
            <a:r>
              <a:rPr kumimoji="0" lang="en-US" sz="3000" b="1" i="1" u="none" strike="noStrike" kern="1200" cap="none" spc="0" normalizeH="0" baseline="0" noProof="0" dirty="0">
                <a:ln>
                  <a:noFill/>
                </a:ln>
                <a:effectLst/>
                <a:uLnTx/>
                <a:uFillTx/>
                <a:latin typeface="Consolas" panose="020B0609020204030204" pitchFamily="49" charset="0"/>
                <a:ea typeface="Cambria" panose="02040503050406030204" pitchFamily="18" charset="0"/>
              </a:rPr>
              <a:t>, eventual </a:t>
            </a:r>
            <a:r>
              <a:rPr kumimoji="0" lang="en-US" sz="3000" b="1" i="1" u="none" strike="noStrike" kern="1200" cap="none" spc="0" normalizeH="0" baseline="0" noProof="0" dirty="0" err="1">
                <a:ln>
                  <a:noFill/>
                </a:ln>
                <a:effectLst/>
                <a:uLnTx/>
                <a:uFillTx/>
                <a:latin typeface="Consolas" panose="020B0609020204030204" pitchFamily="49" charset="0"/>
                <a:ea typeface="Cambria" panose="02040503050406030204" pitchFamily="18" charset="0"/>
              </a:rPr>
              <a:t>obținute</a:t>
            </a:r>
            <a:r>
              <a:rPr kumimoji="0" lang="en-US" sz="3000" b="1" i="1" u="none" strike="noStrike" kern="1200" cap="none" spc="0" normalizeH="0" baseline="0" noProof="0" dirty="0">
                <a:ln>
                  <a:noFill/>
                </a:ln>
                <a:effectLst/>
                <a:uLnTx/>
                <a:uFillTx/>
                <a:latin typeface="Consolas" panose="020B0609020204030204" pitchFamily="49" charset="0"/>
                <a:ea typeface="Cambria" panose="02040503050406030204" pitchFamily="18" charset="0"/>
              </a:rPr>
              <a:t> ale </a:t>
            </a:r>
            <a:r>
              <a:rPr kumimoji="0" lang="en-US" sz="3000" b="1" i="1" u="none" strike="noStrike" kern="1200" cap="none" spc="0" normalizeH="0" baseline="0" noProof="0" dirty="0" err="1">
                <a:ln>
                  <a:noFill/>
                </a:ln>
                <a:effectLst/>
                <a:uLnTx/>
                <a:uFillTx/>
                <a:latin typeface="Consolas" panose="020B0609020204030204" pitchFamily="49" charset="0"/>
                <a:ea typeface="Cambria" panose="02040503050406030204" pitchFamily="18" charset="0"/>
              </a:rPr>
              <a:t>datelor</a:t>
            </a:r>
            <a:r>
              <a:rPr kumimoji="0" lang="en-US" sz="3000" b="1" i="1" u="none" strike="noStrike" kern="1200" cap="none" spc="0" normalizeH="0" baseline="0" noProof="0" dirty="0">
                <a:ln>
                  <a:noFill/>
                </a:ln>
                <a:effectLst/>
                <a:uLnTx/>
                <a:uFillTx/>
                <a:latin typeface="Consolas" panose="020B0609020204030204" pitchFamily="49" charset="0"/>
                <a:ea typeface="Cambria" panose="02040503050406030204" pitchFamily="18" charset="0"/>
              </a:rPr>
              <a:t>;</a:t>
            </a:r>
            <a:r>
              <a:rPr kumimoji="0" lang="ro-RO" sz="3000" b="1" i="1" u="none" strike="noStrike" kern="1200" cap="none" spc="0" normalizeH="0" baseline="0" noProof="0" dirty="0">
                <a:ln>
                  <a:noFill/>
                </a:ln>
                <a:effectLst/>
                <a:uLnTx/>
                <a:uFillTx/>
                <a:latin typeface="Consolas" panose="020B0609020204030204" pitchFamily="49" charset="0"/>
                <a:ea typeface="Cambria" panose="02040503050406030204" pitchFamily="18" charset="0"/>
              </a:rPr>
              <a:t> </a:t>
            </a:r>
            <a:r>
              <a:rPr kumimoji="0" lang="en-US" sz="3000" b="1" i="1" u="none" strike="noStrike" kern="1200" cap="none" spc="0" normalizeH="0" baseline="0" noProof="0" dirty="0">
                <a:ln>
                  <a:noFill/>
                </a:ln>
                <a:effectLst/>
                <a:uLnTx/>
                <a:uFillTx/>
                <a:latin typeface="Consolas" panose="020B0609020204030204" pitchFamily="49" charset="0"/>
                <a:ea typeface="Cambria" panose="02040503050406030204" pitchFamily="18" charset="0"/>
              </a:rPr>
              <a:t> </a:t>
            </a:r>
          </a:p>
          <a:p>
            <a:endParaRPr lang="en-US" dirty="0"/>
          </a:p>
        </p:txBody>
      </p:sp>
      <p:sp>
        <p:nvSpPr>
          <p:cNvPr id="4" name="Slide Number Placeholder 3"/>
          <p:cNvSpPr>
            <a:spLocks noGrp="1"/>
          </p:cNvSpPr>
          <p:nvPr>
            <p:ph type="sldNum" sz="quarter" idx="12"/>
          </p:nvPr>
        </p:nvSpPr>
        <p:spPr/>
        <p:txBody>
          <a:bodyPr/>
          <a:lstStyle/>
          <a:p>
            <a:fld id="{0712D0F0-FEB5-4A3D-9B64-8AE531CEC929}" type="slidenum">
              <a:rPr lang="en-US" smtClean="0"/>
              <a:t>10</a:t>
            </a:fld>
            <a:endParaRPr lang="en-US"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8572" y="89391"/>
            <a:ext cx="2563529" cy="429532"/>
          </a:xfrm>
        </p:spPr>
        <p:txBody>
          <a:bodyPr>
            <a:noAutofit/>
          </a:bodyPr>
          <a:lstStyle/>
          <a:p>
            <a:r>
              <a:rPr lang="en-US" sz="2800" dirty="0" err="1"/>
              <a:t>Crearea</a:t>
            </a:r>
            <a:r>
              <a:rPr lang="en-US" sz="2800" dirty="0"/>
              <a:t> RDD</a:t>
            </a:r>
          </a:p>
        </p:txBody>
      </p:sp>
      <p:sp>
        <p:nvSpPr>
          <p:cNvPr id="3" name="Content Placeholder 2"/>
          <p:cNvSpPr>
            <a:spLocks noGrp="1"/>
          </p:cNvSpPr>
          <p:nvPr>
            <p:ph idx="1"/>
          </p:nvPr>
        </p:nvSpPr>
        <p:spPr>
          <a:xfrm>
            <a:off x="65987" y="664029"/>
            <a:ext cx="11924907" cy="6104580"/>
          </a:xfrm>
        </p:spPr>
        <p:txBody>
          <a:bodyPr>
            <a:normAutofit fontScale="70000" lnSpcReduction="20000"/>
          </a:bodyPr>
          <a:lstStyle/>
          <a:p>
            <a:pPr marL="0" indent="0">
              <a:lnSpc>
                <a:spcPct val="120000"/>
              </a:lnSpc>
              <a:buNone/>
            </a:pPr>
            <a:r>
              <a:rPr lang="ro-RO" dirty="0"/>
              <a:t>	</a:t>
            </a:r>
            <a:r>
              <a:rPr lang="en-US" dirty="0"/>
              <a:t>RDD pot fi create </a:t>
            </a:r>
            <a:r>
              <a:rPr lang="en-US" dirty="0" err="1"/>
              <a:t>în</a:t>
            </a:r>
            <a:r>
              <a:rPr lang="en-US" dirty="0"/>
              <a:t> </a:t>
            </a:r>
            <a:r>
              <a:rPr lang="en-US" dirty="0" err="1"/>
              <a:t>mai</a:t>
            </a:r>
            <a:r>
              <a:rPr lang="en-US" dirty="0"/>
              <a:t> </a:t>
            </a:r>
            <a:r>
              <a:rPr lang="en-US" dirty="0" err="1"/>
              <a:t>multe</a:t>
            </a:r>
            <a:r>
              <a:rPr lang="en-US" dirty="0"/>
              <a:t> </a:t>
            </a:r>
            <a:r>
              <a:rPr lang="en-US" dirty="0" err="1"/>
              <a:t>moduri</a:t>
            </a:r>
            <a:r>
              <a:rPr lang="en-US" dirty="0"/>
              <a:t>:</a:t>
            </a:r>
            <a:endParaRPr lang="ro-RO" dirty="0"/>
          </a:p>
          <a:p>
            <a:pPr>
              <a:lnSpc>
                <a:spcPct val="120000"/>
              </a:lnSpc>
            </a:pPr>
            <a:r>
              <a:rPr lang="en-US" dirty="0" err="1">
                <a:solidFill>
                  <a:srgbClr val="C00000"/>
                </a:solidFill>
                <a:highlight>
                  <a:srgbClr val="FFFF00"/>
                </a:highlight>
              </a:rPr>
              <a:t>Paralelizarea</a:t>
            </a:r>
            <a:r>
              <a:rPr lang="en-US" dirty="0">
                <a:solidFill>
                  <a:srgbClr val="C00000"/>
                </a:solidFill>
                <a:highlight>
                  <a:srgbClr val="FFFF00"/>
                </a:highlight>
              </a:rPr>
              <a:t> </a:t>
            </a:r>
            <a:r>
              <a:rPr lang="en-US" dirty="0" err="1">
                <a:solidFill>
                  <a:srgbClr val="C00000"/>
                </a:solidFill>
                <a:highlight>
                  <a:srgbClr val="FFFF00"/>
                </a:highlight>
              </a:rPr>
              <a:t>unei</a:t>
            </a:r>
            <a:r>
              <a:rPr lang="en-US" dirty="0">
                <a:solidFill>
                  <a:srgbClr val="C00000"/>
                </a:solidFill>
                <a:highlight>
                  <a:srgbClr val="FFFF00"/>
                </a:highlight>
              </a:rPr>
              <a:t> </a:t>
            </a:r>
            <a:r>
              <a:rPr lang="en-US" dirty="0" err="1">
                <a:solidFill>
                  <a:srgbClr val="C00000"/>
                </a:solidFill>
                <a:highlight>
                  <a:srgbClr val="FFFF00"/>
                </a:highlight>
              </a:rPr>
              <a:t>colecții</a:t>
            </a:r>
            <a:r>
              <a:rPr lang="en-US" dirty="0"/>
              <a:t>:</a:t>
            </a:r>
            <a:endParaRPr lang="ro-RO" dirty="0"/>
          </a:p>
          <a:p>
            <a:pPr lvl="1">
              <a:lnSpc>
                <a:spcPct val="120000"/>
              </a:lnSpc>
            </a:pPr>
            <a:r>
              <a:rPr lang="en-US" dirty="0"/>
              <a:t> </a:t>
            </a:r>
            <a:r>
              <a:rPr lang="en-US" dirty="0" err="1"/>
              <a:t>Crearea</a:t>
            </a:r>
            <a:r>
              <a:rPr lang="en-US" dirty="0"/>
              <a:t> </a:t>
            </a:r>
            <a:r>
              <a:rPr lang="en-US" dirty="0" err="1"/>
              <a:t>unui</a:t>
            </a:r>
            <a:r>
              <a:rPr lang="en-US" dirty="0"/>
              <a:t> RDD din o </a:t>
            </a:r>
            <a:r>
              <a:rPr lang="en-US" dirty="0" err="1"/>
              <a:t>colecție</a:t>
            </a:r>
            <a:r>
              <a:rPr lang="en-US" dirty="0"/>
              <a:t> </a:t>
            </a:r>
            <a:r>
              <a:rPr lang="en-US" dirty="0" err="1"/>
              <a:t>locală</a:t>
            </a:r>
            <a:r>
              <a:rPr lang="en-US" dirty="0"/>
              <a:t> de </a:t>
            </a:r>
            <a:r>
              <a:rPr lang="en-US" dirty="0" err="1"/>
              <a:t>obiecte</a:t>
            </a:r>
            <a:r>
              <a:rPr lang="en-US" dirty="0"/>
              <a:t>.</a:t>
            </a:r>
            <a:endParaRPr lang="ro-RO" dirty="0"/>
          </a:p>
          <a:p>
            <a:pPr>
              <a:lnSpc>
                <a:spcPct val="120000"/>
              </a:lnSpc>
            </a:pPr>
            <a:r>
              <a:rPr lang="en-US" dirty="0" err="1">
                <a:solidFill>
                  <a:srgbClr val="C00000"/>
                </a:solidFill>
                <a:highlight>
                  <a:srgbClr val="FFFF00"/>
                </a:highlight>
              </a:rPr>
              <a:t>Citirea</a:t>
            </a:r>
            <a:r>
              <a:rPr lang="en-US" dirty="0">
                <a:solidFill>
                  <a:srgbClr val="C00000"/>
                </a:solidFill>
                <a:highlight>
                  <a:srgbClr val="FFFF00"/>
                </a:highlight>
              </a:rPr>
              <a:t> </a:t>
            </a:r>
            <a:r>
              <a:rPr lang="en-US" dirty="0" err="1">
                <a:solidFill>
                  <a:srgbClr val="C00000"/>
                </a:solidFill>
                <a:highlight>
                  <a:srgbClr val="FFFF00"/>
                </a:highlight>
              </a:rPr>
              <a:t>unui</a:t>
            </a:r>
            <a:r>
              <a:rPr lang="en-US" dirty="0">
                <a:solidFill>
                  <a:srgbClr val="C00000"/>
                </a:solidFill>
                <a:highlight>
                  <a:srgbClr val="FFFF00"/>
                </a:highlight>
              </a:rPr>
              <a:t> </a:t>
            </a:r>
            <a:r>
              <a:rPr lang="en-US" dirty="0" err="1">
                <a:solidFill>
                  <a:srgbClr val="C00000"/>
                </a:solidFill>
                <a:highlight>
                  <a:srgbClr val="FFFF00"/>
                </a:highlight>
              </a:rPr>
              <a:t>fișier</a:t>
            </a:r>
            <a:r>
              <a:rPr lang="en-US" dirty="0"/>
              <a:t>: </a:t>
            </a:r>
            <a:r>
              <a:rPr lang="en-US" dirty="0" err="1"/>
              <a:t>Crearea</a:t>
            </a:r>
            <a:r>
              <a:rPr lang="en-US" dirty="0"/>
              <a:t> </a:t>
            </a:r>
            <a:r>
              <a:rPr lang="en-US" dirty="0" err="1"/>
              <a:t>unui</a:t>
            </a:r>
            <a:r>
              <a:rPr lang="en-US" dirty="0"/>
              <a:t> RDD din </a:t>
            </a:r>
            <a:r>
              <a:rPr lang="en-US" dirty="0" err="1"/>
              <a:t>datele</a:t>
            </a:r>
            <a:r>
              <a:rPr lang="en-US" dirty="0"/>
              <a:t> </a:t>
            </a:r>
            <a:r>
              <a:rPr lang="en-US" dirty="0" err="1"/>
              <a:t>stocate</a:t>
            </a:r>
            <a:r>
              <a:rPr lang="en-US" dirty="0"/>
              <a:t> </a:t>
            </a:r>
            <a:r>
              <a:rPr lang="en-US" dirty="0" err="1"/>
              <a:t>într</a:t>
            </a:r>
            <a:r>
              <a:rPr lang="en-US" dirty="0"/>
              <a:t>-un </a:t>
            </a:r>
            <a:r>
              <a:rPr lang="en-US" dirty="0" err="1"/>
              <a:t>fișier</a:t>
            </a:r>
            <a:r>
              <a:rPr lang="en-US" dirty="0"/>
              <a:t> (text, CSV, JSON etc.).</a:t>
            </a:r>
            <a:endParaRPr lang="ro-RO" dirty="0"/>
          </a:p>
          <a:p>
            <a:pPr>
              <a:lnSpc>
                <a:spcPct val="120000"/>
              </a:lnSpc>
            </a:pPr>
            <a:r>
              <a:rPr lang="en-US" dirty="0" err="1">
                <a:solidFill>
                  <a:srgbClr val="C00000"/>
                </a:solidFill>
                <a:highlight>
                  <a:srgbClr val="FFFF00"/>
                </a:highlight>
              </a:rPr>
              <a:t>Transformarea</a:t>
            </a:r>
            <a:r>
              <a:rPr lang="en-US" dirty="0">
                <a:solidFill>
                  <a:srgbClr val="C00000"/>
                </a:solidFill>
                <a:highlight>
                  <a:srgbClr val="FFFF00"/>
                </a:highlight>
              </a:rPr>
              <a:t> </a:t>
            </a:r>
            <a:r>
              <a:rPr lang="en-US" dirty="0" err="1">
                <a:solidFill>
                  <a:srgbClr val="C00000"/>
                </a:solidFill>
                <a:highlight>
                  <a:srgbClr val="FFFF00"/>
                </a:highlight>
              </a:rPr>
              <a:t>altui</a:t>
            </a:r>
            <a:r>
              <a:rPr lang="en-US" dirty="0">
                <a:solidFill>
                  <a:srgbClr val="C00000"/>
                </a:solidFill>
                <a:highlight>
                  <a:srgbClr val="FFFF00"/>
                </a:highlight>
              </a:rPr>
              <a:t> RDD</a:t>
            </a:r>
            <a:r>
              <a:rPr lang="en-US" dirty="0"/>
              <a:t>: </a:t>
            </a:r>
            <a:r>
              <a:rPr lang="en-US" dirty="0" err="1"/>
              <a:t>Crearea</a:t>
            </a:r>
            <a:r>
              <a:rPr lang="en-US" dirty="0"/>
              <a:t> </a:t>
            </a:r>
            <a:r>
              <a:rPr lang="en-US" dirty="0" err="1"/>
              <a:t>unui</a:t>
            </a:r>
            <a:r>
              <a:rPr lang="en-US" dirty="0"/>
              <a:t> </a:t>
            </a:r>
            <a:r>
              <a:rPr lang="en-US" dirty="0" err="1"/>
              <a:t>nou</a:t>
            </a:r>
            <a:r>
              <a:rPr lang="en-US" dirty="0"/>
              <a:t> RDD </a:t>
            </a:r>
            <a:r>
              <a:rPr lang="en-US" dirty="0" err="1"/>
              <a:t>prin</a:t>
            </a:r>
            <a:r>
              <a:rPr lang="en-US" dirty="0"/>
              <a:t> </a:t>
            </a:r>
            <a:r>
              <a:rPr lang="en-US" dirty="0" err="1"/>
              <a:t>aplicarea</a:t>
            </a:r>
            <a:r>
              <a:rPr lang="en-US" dirty="0"/>
              <a:t> </a:t>
            </a:r>
            <a:r>
              <a:rPr lang="en-US" dirty="0" err="1"/>
              <a:t>unei</a:t>
            </a:r>
            <a:r>
              <a:rPr lang="en-US" dirty="0"/>
              <a:t> </a:t>
            </a:r>
            <a:r>
              <a:rPr lang="en-US" dirty="0" err="1"/>
              <a:t>funcții</a:t>
            </a:r>
            <a:r>
              <a:rPr lang="en-US" dirty="0"/>
              <a:t> pe un RDD existent.</a:t>
            </a:r>
            <a:endParaRPr lang="ro-RO" dirty="0"/>
          </a:p>
          <a:p>
            <a:pPr>
              <a:lnSpc>
                <a:spcPct val="120000"/>
              </a:lnSpc>
            </a:pPr>
            <a:r>
              <a:rPr lang="en-US" dirty="0" err="1">
                <a:solidFill>
                  <a:srgbClr val="C00000"/>
                </a:solidFill>
                <a:highlight>
                  <a:srgbClr val="FFFF00"/>
                </a:highlight>
              </a:rPr>
              <a:t>Operații</a:t>
            </a:r>
            <a:r>
              <a:rPr lang="en-US" dirty="0">
                <a:solidFill>
                  <a:srgbClr val="C00000"/>
                </a:solidFill>
                <a:highlight>
                  <a:srgbClr val="FFFF00"/>
                </a:highlight>
              </a:rPr>
              <a:t> pe RDD</a:t>
            </a:r>
            <a:r>
              <a:rPr lang="en-US" dirty="0"/>
              <a:t> </a:t>
            </a:r>
            <a:r>
              <a:rPr lang="ro-RO" sz="3000" dirty="0"/>
              <a:t>(</a:t>
            </a:r>
            <a:r>
              <a:rPr lang="en-US" sz="3000" dirty="0" err="1"/>
              <a:t>două</a:t>
            </a:r>
            <a:r>
              <a:rPr lang="en-US" sz="3000" dirty="0"/>
              <a:t> </a:t>
            </a:r>
            <a:r>
              <a:rPr lang="en-US" sz="3000" dirty="0" err="1"/>
              <a:t>tipuri</a:t>
            </a:r>
            <a:r>
              <a:rPr lang="en-US" sz="3000" dirty="0"/>
              <a:t> </a:t>
            </a:r>
            <a:r>
              <a:rPr lang="en-US" sz="3000" dirty="0" err="1"/>
              <a:t>principale</a:t>
            </a:r>
            <a:r>
              <a:rPr lang="ro-RO" sz="3000" dirty="0"/>
              <a:t>)</a:t>
            </a:r>
            <a:r>
              <a:rPr lang="en-US" dirty="0"/>
              <a:t>:</a:t>
            </a:r>
            <a:endParaRPr lang="ro-RO" dirty="0"/>
          </a:p>
          <a:p>
            <a:pPr>
              <a:lnSpc>
                <a:spcPct val="120000"/>
              </a:lnSpc>
            </a:pPr>
            <a:r>
              <a:rPr lang="en-US" dirty="0" err="1">
                <a:highlight>
                  <a:srgbClr val="00FF00"/>
                </a:highlight>
              </a:rPr>
              <a:t>Transformări</a:t>
            </a:r>
            <a:r>
              <a:rPr lang="en-US" dirty="0"/>
              <a:t>: </a:t>
            </a:r>
            <a:r>
              <a:rPr lang="en-US" dirty="0" err="1"/>
              <a:t>Creează</a:t>
            </a:r>
            <a:r>
              <a:rPr lang="en-US" dirty="0"/>
              <a:t> un </a:t>
            </a:r>
            <a:r>
              <a:rPr lang="en-US" dirty="0" err="1"/>
              <a:t>nou</a:t>
            </a:r>
            <a:r>
              <a:rPr lang="en-US" dirty="0"/>
              <a:t> RDD din </a:t>
            </a:r>
            <a:r>
              <a:rPr lang="en-US" dirty="0" err="1"/>
              <a:t>unul</a:t>
            </a:r>
            <a:r>
              <a:rPr lang="en-US" dirty="0"/>
              <a:t> existent </a:t>
            </a:r>
            <a:r>
              <a:rPr lang="en-US" dirty="0" err="1"/>
              <a:t>fără</a:t>
            </a:r>
            <a:r>
              <a:rPr lang="en-US" dirty="0"/>
              <a:t> a </a:t>
            </a:r>
            <a:r>
              <a:rPr lang="en-US" dirty="0" err="1"/>
              <a:t>modifica</a:t>
            </a:r>
            <a:r>
              <a:rPr lang="en-US" dirty="0"/>
              <a:t> </a:t>
            </a:r>
            <a:r>
              <a:rPr lang="en-US" dirty="0" err="1"/>
              <a:t>datele</a:t>
            </a:r>
            <a:r>
              <a:rPr lang="en-US" dirty="0"/>
              <a:t> </a:t>
            </a:r>
            <a:r>
              <a:rPr lang="en-US" dirty="0" err="1"/>
              <a:t>originale</a:t>
            </a:r>
            <a:r>
              <a:rPr lang="en-US" dirty="0"/>
              <a:t>.</a:t>
            </a:r>
            <a:endParaRPr lang="ro-RO" dirty="0"/>
          </a:p>
          <a:p>
            <a:pPr lvl="1">
              <a:lnSpc>
                <a:spcPct val="120000"/>
              </a:lnSpc>
            </a:pPr>
            <a:r>
              <a:rPr lang="en-US" dirty="0"/>
              <a:t> </a:t>
            </a:r>
            <a:r>
              <a:rPr lang="en-US" dirty="0" err="1"/>
              <a:t>Exemple</a:t>
            </a:r>
            <a:r>
              <a:rPr lang="en-US" dirty="0"/>
              <a:t>: map, filter, </a:t>
            </a:r>
            <a:r>
              <a:rPr lang="en-US" dirty="0" err="1"/>
              <a:t>flatMap</a:t>
            </a:r>
            <a:r>
              <a:rPr lang="en-US" dirty="0"/>
              <a:t>, </a:t>
            </a:r>
            <a:r>
              <a:rPr lang="en-US" dirty="0" err="1"/>
              <a:t>reduceByKey</a:t>
            </a:r>
            <a:r>
              <a:rPr lang="en-US" dirty="0"/>
              <a:t>, join.</a:t>
            </a:r>
            <a:endParaRPr lang="ro-RO" dirty="0"/>
          </a:p>
          <a:p>
            <a:pPr>
              <a:lnSpc>
                <a:spcPct val="120000"/>
              </a:lnSpc>
            </a:pPr>
            <a:r>
              <a:rPr lang="en-US" dirty="0" err="1">
                <a:highlight>
                  <a:srgbClr val="00FF00"/>
                </a:highlight>
              </a:rPr>
              <a:t>Acțiuni</a:t>
            </a:r>
            <a:r>
              <a:rPr lang="en-US" dirty="0"/>
              <a:t>: </a:t>
            </a:r>
            <a:r>
              <a:rPr lang="en-US" dirty="0" err="1"/>
              <a:t>Returnează</a:t>
            </a:r>
            <a:r>
              <a:rPr lang="en-US" dirty="0"/>
              <a:t> un </a:t>
            </a:r>
            <a:r>
              <a:rPr lang="en-US" dirty="0" err="1"/>
              <a:t>rezultat</a:t>
            </a:r>
            <a:r>
              <a:rPr lang="en-US" dirty="0"/>
              <a:t> </a:t>
            </a:r>
            <a:r>
              <a:rPr lang="en-US" dirty="0" err="1"/>
              <a:t>sau</a:t>
            </a:r>
            <a:r>
              <a:rPr lang="en-US" dirty="0"/>
              <a:t> </a:t>
            </a:r>
            <a:r>
              <a:rPr lang="en-US" dirty="0" err="1"/>
              <a:t>declanșează</a:t>
            </a:r>
            <a:r>
              <a:rPr lang="en-US" dirty="0"/>
              <a:t> o </a:t>
            </a:r>
            <a:r>
              <a:rPr lang="en-US" dirty="0" err="1"/>
              <a:t>operație</a:t>
            </a:r>
            <a:r>
              <a:rPr lang="en-US" dirty="0"/>
              <a:t>, </a:t>
            </a:r>
            <a:r>
              <a:rPr lang="en-US" dirty="0" err="1"/>
              <a:t>implicând</a:t>
            </a:r>
            <a:r>
              <a:rPr lang="en-US" dirty="0"/>
              <a:t> </a:t>
            </a:r>
            <a:r>
              <a:rPr lang="en-US" dirty="0" err="1"/>
              <a:t>calculul</a:t>
            </a:r>
            <a:r>
              <a:rPr lang="en-US" dirty="0"/>
              <a:t> </a:t>
            </a:r>
            <a:r>
              <a:rPr lang="en-US" dirty="0" err="1"/>
              <a:t>efectiv</a:t>
            </a:r>
            <a:r>
              <a:rPr lang="en-US" dirty="0"/>
              <a:t>.</a:t>
            </a:r>
            <a:endParaRPr lang="ro-RO" dirty="0"/>
          </a:p>
          <a:p>
            <a:pPr lvl="1">
              <a:lnSpc>
                <a:spcPct val="120000"/>
              </a:lnSpc>
            </a:pPr>
            <a:r>
              <a:rPr lang="en-US" dirty="0"/>
              <a:t> </a:t>
            </a:r>
            <a:r>
              <a:rPr lang="en-US" dirty="0" err="1"/>
              <a:t>Exemple</a:t>
            </a:r>
            <a:r>
              <a:rPr lang="en-US" dirty="0"/>
              <a:t>: count, collect, </a:t>
            </a:r>
            <a:r>
              <a:rPr lang="en-US" dirty="0" err="1"/>
              <a:t>saveAsTextFile</a:t>
            </a:r>
            <a:r>
              <a:rPr lang="en-US" dirty="0"/>
              <a:t>.</a:t>
            </a:r>
          </a:p>
        </p:txBody>
      </p:sp>
      <p:sp>
        <p:nvSpPr>
          <p:cNvPr id="4" name="Slide Number Placeholder 3"/>
          <p:cNvSpPr>
            <a:spLocks noGrp="1"/>
          </p:cNvSpPr>
          <p:nvPr>
            <p:ph type="sldNum" sz="quarter" idx="12"/>
          </p:nvPr>
        </p:nvSpPr>
        <p:spPr/>
        <p:txBody>
          <a:bodyPr/>
          <a:lstStyle/>
          <a:p>
            <a:fld id="{0712D0F0-FEB5-4A3D-9B64-8AE531CEC929}" type="slidenum">
              <a:rPr lang="en-US" smtClean="0"/>
              <a:t>100</a:t>
            </a:fld>
            <a:endParaRPr lang="en-US"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Exempl</a:t>
            </a:r>
            <a:r>
              <a:rPr lang="ro-RO" dirty="0"/>
              <a:t>e</a:t>
            </a:r>
            <a:endParaRPr lang="en-US" dirty="0"/>
          </a:p>
        </p:txBody>
      </p:sp>
      <p:sp>
        <p:nvSpPr>
          <p:cNvPr id="3" name="Content Placeholder 2"/>
          <p:cNvSpPr>
            <a:spLocks noGrp="1"/>
          </p:cNvSpPr>
          <p:nvPr>
            <p:ph idx="1"/>
          </p:nvPr>
        </p:nvSpPr>
        <p:spPr/>
        <p:txBody>
          <a:bodyPr>
            <a:normAutofit fontScale="55000" lnSpcReduction="20000"/>
          </a:bodyPr>
          <a:lstStyle/>
          <a:p>
            <a:pPr>
              <a:lnSpc>
                <a:spcPct val="120000"/>
              </a:lnSpc>
            </a:pPr>
            <a:r>
              <a:rPr lang="en-US" dirty="0" err="1"/>
              <a:t>Scalaval</a:t>
            </a:r>
            <a:r>
              <a:rPr lang="en-US" dirty="0"/>
              <a:t> </a:t>
            </a:r>
            <a:r>
              <a:rPr lang="en-US" dirty="0" err="1"/>
              <a:t>textFile</a:t>
            </a:r>
            <a:r>
              <a:rPr lang="en-US" dirty="0"/>
              <a:t> = </a:t>
            </a:r>
            <a:r>
              <a:rPr lang="en-US" dirty="0" err="1"/>
              <a:t>sc.textFile</a:t>
            </a:r>
            <a:r>
              <a:rPr lang="en-US" dirty="0"/>
              <a:t>("file.txt") // </a:t>
            </a:r>
            <a:r>
              <a:rPr lang="en-US" dirty="0" err="1"/>
              <a:t>Creează</a:t>
            </a:r>
            <a:r>
              <a:rPr lang="en-US" dirty="0"/>
              <a:t> un RDD din </a:t>
            </a:r>
            <a:r>
              <a:rPr lang="en-US" dirty="0" err="1"/>
              <a:t>fișierul</a:t>
            </a:r>
            <a:r>
              <a:rPr lang="en-US" dirty="0"/>
              <a:t> </a:t>
            </a:r>
            <a:r>
              <a:rPr lang="en-US" dirty="0" err="1"/>
              <a:t>textval</a:t>
            </a:r>
            <a:r>
              <a:rPr lang="en-US" dirty="0"/>
              <a:t> counts = </a:t>
            </a:r>
            <a:r>
              <a:rPr lang="en-US" dirty="0" err="1"/>
              <a:t>textFile.flatMap</a:t>
            </a:r>
            <a:r>
              <a:rPr lang="en-US" dirty="0"/>
              <a:t>(line =&gt; </a:t>
            </a:r>
            <a:r>
              <a:rPr lang="en-US" dirty="0" err="1"/>
              <a:t>line.split</a:t>
            </a:r>
            <a:r>
              <a:rPr lang="en-US" dirty="0"/>
              <a:t>(" "))                     .</a:t>
            </a:r>
            <a:r>
              <a:rPr lang="en-US" dirty="0" err="1"/>
              <a:t>mapToPair</a:t>
            </a:r>
            <a:r>
              <a:rPr lang="en-US" dirty="0"/>
              <a:t>(word =&gt; (word, 1))                     .</a:t>
            </a:r>
            <a:r>
              <a:rPr lang="en-US" dirty="0" err="1"/>
              <a:t>reduceByKey</a:t>
            </a:r>
            <a:r>
              <a:rPr lang="en-US" dirty="0"/>
              <a:t>(_ + _) // </a:t>
            </a:r>
            <a:r>
              <a:rPr lang="en-US" dirty="0" err="1"/>
              <a:t>Numără</a:t>
            </a:r>
            <a:r>
              <a:rPr lang="en-US" dirty="0"/>
              <a:t> </a:t>
            </a:r>
            <a:r>
              <a:rPr lang="en-US" dirty="0" err="1"/>
              <a:t>aparițiile</a:t>
            </a:r>
            <a:r>
              <a:rPr lang="en-US" dirty="0"/>
              <a:t> </a:t>
            </a:r>
            <a:r>
              <a:rPr lang="en-US" dirty="0" err="1"/>
              <a:t>cuvintelorcounts.saveAsTextFile</a:t>
            </a:r>
            <a:r>
              <a:rPr lang="en-US" dirty="0"/>
              <a:t>("wordcounts.txt")</a:t>
            </a:r>
            <a:r>
              <a:rPr lang="en-US" dirty="0" err="1"/>
              <a:t>Folosește</a:t>
            </a:r>
            <a:r>
              <a:rPr lang="en-US" dirty="0"/>
              <a:t> </a:t>
            </a:r>
            <a:r>
              <a:rPr lang="en-US" dirty="0" err="1"/>
              <a:t>codul</a:t>
            </a:r>
            <a:r>
              <a:rPr lang="en-US" dirty="0"/>
              <a:t> cu </a:t>
            </a:r>
            <a:r>
              <a:rPr lang="en-US" dirty="0" err="1"/>
              <a:t>precauție</a:t>
            </a:r>
            <a:r>
              <a:rPr lang="en-US" dirty="0"/>
              <a:t>.</a:t>
            </a:r>
            <a:endParaRPr lang="ro-RO" dirty="0"/>
          </a:p>
          <a:p>
            <a:pPr>
              <a:lnSpc>
                <a:spcPct val="120000"/>
              </a:lnSpc>
            </a:pPr>
            <a:r>
              <a:rPr lang="en-US" dirty="0" err="1"/>
              <a:t>Avantajele</a:t>
            </a:r>
            <a:r>
              <a:rPr lang="en-US" dirty="0"/>
              <a:t> </a:t>
            </a:r>
            <a:r>
              <a:rPr lang="en-US" dirty="0" err="1"/>
              <a:t>utilizării</a:t>
            </a:r>
            <a:r>
              <a:rPr lang="en-US" dirty="0"/>
              <a:t> RDD-</a:t>
            </a:r>
            <a:r>
              <a:rPr lang="en-US" dirty="0" err="1"/>
              <a:t>urilor</a:t>
            </a:r>
            <a:r>
              <a:rPr lang="en-US" dirty="0"/>
              <a:t>:</a:t>
            </a:r>
            <a:endParaRPr lang="ro-RO" dirty="0"/>
          </a:p>
          <a:p>
            <a:pPr>
              <a:lnSpc>
                <a:spcPct val="120000"/>
              </a:lnSpc>
            </a:pPr>
            <a:r>
              <a:rPr lang="en-US" dirty="0" err="1"/>
              <a:t>Performanță</a:t>
            </a:r>
            <a:r>
              <a:rPr lang="en-US" dirty="0"/>
              <a:t>: RDD-urile permit </a:t>
            </a:r>
            <a:r>
              <a:rPr lang="en-US" dirty="0" err="1"/>
              <a:t>procesarea</a:t>
            </a:r>
            <a:r>
              <a:rPr lang="en-US" dirty="0"/>
              <a:t> </a:t>
            </a:r>
            <a:r>
              <a:rPr lang="en-US" dirty="0" err="1"/>
              <a:t>în</a:t>
            </a:r>
            <a:r>
              <a:rPr lang="en-US" dirty="0"/>
              <a:t> </a:t>
            </a:r>
            <a:r>
              <a:rPr lang="en-US" dirty="0" err="1"/>
              <a:t>paralel</a:t>
            </a:r>
            <a:r>
              <a:rPr lang="en-US" dirty="0"/>
              <a:t> a </a:t>
            </a:r>
            <a:r>
              <a:rPr lang="en-US" dirty="0" err="1"/>
              <a:t>datelor</a:t>
            </a:r>
            <a:r>
              <a:rPr lang="en-US" dirty="0"/>
              <a:t>, </a:t>
            </a:r>
            <a:r>
              <a:rPr lang="en-US" dirty="0" err="1"/>
              <a:t>ceea</a:t>
            </a:r>
            <a:r>
              <a:rPr lang="en-US" dirty="0"/>
              <a:t> </a:t>
            </a:r>
            <a:r>
              <a:rPr lang="en-US" dirty="0" err="1"/>
              <a:t>ce</a:t>
            </a:r>
            <a:r>
              <a:rPr lang="en-US" dirty="0"/>
              <a:t> duce la o </a:t>
            </a:r>
            <a:r>
              <a:rPr lang="en-US" dirty="0" err="1"/>
              <a:t>îmbunătățire</a:t>
            </a:r>
            <a:r>
              <a:rPr lang="en-US" dirty="0"/>
              <a:t> </a:t>
            </a:r>
            <a:r>
              <a:rPr lang="en-US" dirty="0" err="1"/>
              <a:t>semnificativă</a:t>
            </a:r>
            <a:r>
              <a:rPr lang="en-US" dirty="0"/>
              <a:t> a </a:t>
            </a:r>
            <a:r>
              <a:rPr lang="en-US" dirty="0" err="1"/>
              <a:t>performanței</a:t>
            </a:r>
            <a:r>
              <a:rPr lang="en-US" dirty="0"/>
              <a:t>.</a:t>
            </a:r>
            <a:endParaRPr lang="ro-RO" dirty="0"/>
          </a:p>
          <a:p>
            <a:pPr>
              <a:lnSpc>
                <a:spcPct val="120000"/>
              </a:lnSpc>
            </a:pPr>
            <a:r>
              <a:rPr lang="en-US" dirty="0" err="1"/>
              <a:t>Reziliență</a:t>
            </a:r>
            <a:r>
              <a:rPr lang="en-US" dirty="0"/>
              <a:t>: RDD-urile sunt </a:t>
            </a:r>
            <a:r>
              <a:rPr lang="en-US" dirty="0" err="1"/>
              <a:t>reziliente</a:t>
            </a:r>
            <a:r>
              <a:rPr lang="en-US" dirty="0"/>
              <a:t> la </a:t>
            </a:r>
            <a:r>
              <a:rPr lang="en-US" dirty="0" err="1"/>
              <a:t>eșecuri</a:t>
            </a:r>
            <a:r>
              <a:rPr lang="en-US" dirty="0"/>
              <a:t>, </a:t>
            </a:r>
            <a:r>
              <a:rPr lang="en-US" dirty="0" err="1"/>
              <a:t>ceea</a:t>
            </a:r>
            <a:r>
              <a:rPr lang="en-US" dirty="0"/>
              <a:t> </a:t>
            </a:r>
            <a:r>
              <a:rPr lang="en-US" dirty="0" err="1"/>
              <a:t>ce</a:t>
            </a:r>
            <a:r>
              <a:rPr lang="en-US" dirty="0"/>
              <a:t> </a:t>
            </a:r>
            <a:r>
              <a:rPr lang="en-US" dirty="0" err="1"/>
              <a:t>asigură</a:t>
            </a:r>
            <a:r>
              <a:rPr lang="en-US" dirty="0"/>
              <a:t> </a:t>
            </a:r>
            <a:r>
              <a:rPr lang="en-US" dirty="0" err="1"/>
              <a:t>continuitatea</a:t>
            </a:r>
            <a:r>
              <a:rPr lang="en-US" dirty="0"/>
              <a:t> </a:t>
            </a:r>
            <a:r>
              <a:rPr lang="en-US" dirty="0" err="1"/>
              <a:t>procesării</a:t>
            </a:r>
            <a:r>
              <a:rPr lang="en-US" dirty="0"/>
              <a:t> </a:t>
            </a:r>
            <a:r>
              <a:rPr lang="en-US" dirty="0" err="1"/>
              <a:t>datelor</a:t>
            </a:r>
            <a:r>
              <a:rPr lang="en-US" dirty="0"/>
              <a:t>.</a:t>
            </a:r>
            <a:endParaRPr lang="ro-RO" dirty="0"/>
          </a:p>
          <a:p>
            <a:pPr>
              <a:lnSpc>
                <a:spcPct val="120000"/>
              </a:lnSpc>
            </a:pPr>
            <a:r>
              <a:rPr lang="en-US" dirty="0" err="1"/>
              <a:t>Flexibilitate</a:t>
            </a:r>
            <a:r>
              <a:rPr lang="en-US" dirty="0"/>
              <a:t>: RDD-urile pot fi </a:t>
            </a:r>
            <a:r>
              <a:rPr lang="en-US" dirty="0" err="1"/>
              <a:t>utilizate</a:t>
            </a:r>
            <a:r>
              <a:rPr lang="en-US" dirty="0"/>
              <a:t> </a:t>
            </a:r>
            <a:r>
              <a:rPr lang="en-US" dirty="0" err="1"/>
              <a:t>pentru</a:t>
            </a:r>
            <a:r>
              <a:rPr lang="en-US" dirty="0"/>
              <a:t> o </a:t>
            </a:r>
            <a:r>
              <a:rPr lang="en-US" dirty="0" err="1"/>
              <a:t>gamă</a:t>
            </a:r>
            <a:r>
              <a:rPr lang="en-US" dirty="0"/>
              <a:t> </a:t>
            </a:r>
            <a:r>
              <a:rPr lang="en-US" dirty="0" err="1"/>
              <a:t>largă</a:t>
            </a:r>
            <a:r>
              <a:rPr lang="en-US" dirty="0"/>
              <a:t> de </a:t>
            </a:r>
            <a:r>
              <a:rPr lang="en-US" dirty="0" err="1"/>
              <a:t>aplicații</a:t>
            </a:r>
            <a:r>
              <a:rPr lang="en-US" dirty="0"/>
              <a:t>, de la </a:t>
            </a:r>
            <a:r>
              <a:rPr lang="en-US" dirty="0" err="1"/>
              <a:t>procesare</a:t>
            </a:r>
            <a:r>
              <a:rPr lang="en-US" dirty="0"/>
              <a:t> batch la streaming </a:t>
            </a:r>
            <a:r>
              <a:rPr lang="en-US" dirty="0" err="1"/>
              <a:t>și</a:t>
            </a:r>
            <a:r>
              <a:rPr lang="en-US" dirty="0"/>
              <a:t> machine learning.</a:t>
            </a:r>
            <a:endParaRPr lang="ro-RO" dirty="0"/>
          </a:p>
          <a:p>
            <a:pPr>
              <a:lnSpc>
                <a:spcPct val="120000"/>
              </a:lnSpc>
            </a:pPr>
            <a:r>
              <a:rPr lang="en-US" dirty="0" err="1"/>
              <a:t>Limitări:Imuabilitatea</a:t>
            </a:r>
            <a:r>
              <a:rPr lang="en-US" dirty="0"/>
              <a:t>: </a:t>
            </a:r>
            <a:r>
              <a:rPr lang="en-US" dirty="0" err="1"/>
              <a:t>Pentru</a:t>
            </a:r>
            <a:r>
              <a:rPr lang="en-US" dirty="0"/>
              <a:t> </a:t>
            </a:r>
            <a:r>
              <a:rPr lang="en-US" dirty="0" err="1"/>
              <a:t>unele</a:t>
            </a:r>
            <a:r>
              <a:rPr lang="en-US" dirty="0"/>
              <a:t> </a:t>
            </a:r>
            <a:r>
              <a:rPr lang="en-US" dirty="0" err="1"/>
              <a:t>aplicații</a:t>
            </a:r>
            <a:r>
              <a:rPr lang="en-US" dirty="0"/>
              <a:t>, </a:t>
            </a:r>
            <a:r>
              <a:rPr lang="en-US" dirty="0" err="1"/>
              <a:t>necesitatea</a:t>
            </a:r>
            <a:r>
              <a:rPr lang="en-US" dirty="0"/>
              <a:t> de a </a:t>
            </a:r>
            <a:r>
              <a:rPr lang="en-US" dirty="0" err="1"/>
              <a:t>crea</a:t>
            </a:r>
            <a:r>
              <a:rPr lang="en-US" dirty="0"/>
              <a:t> </a:t>
            </a:r>
            <a:r>
              <a:rPr lang="en-US" dirty="0" err="1"/>
              <a:t>noi</a:t>
            </a:r>
            <a:r>
              <a:rPr lang="en-US" dirty="0"/>
              <a:t> RDD-</a:t>
            </a:r>
            <a:r>
              <a:rPr lang="en-US" dirty="0" err="1"/>
              <a:t>uri</a:t>
            </a:r>
            <a:r>
              <a:rPr lang="en-US" dirty="0"/>
              <a:t> la </a:t>
            </a:r>
            <a:r>
              <a:rPr lang="en-US" dirty="0" err="1"/>
              <a:t>fiecare</a:t>
            </a:r>
            <a:r>
              <a:rPr lang="en-US" dirty="0"/>
              <a:t> </a:t>
            </a:r>
            <a:r>
              <a:rPr lang="en-US" dirty="0" err="1"/>
              <a:t>transformare</a:t>
            </a:r>
            <a:r>
              <a:rPr lang="en-US" dirty="0"/>
              <a:t> </a:t>
            </a:r>
            <a:r>
              <a:rPr lang="en-US" dirty="0" err="1"/>
              <a:t>poate</a:t>
            </a:r>
            <a:r>
              <a:rPr lang="en-US" dirty="0"/>
              <a:t> fi </a:t>
            </a:r>
            <a:r>
              <a:rPr lang="en-US" dirty="0" err="1"/>
              <a:t>ineficientă</a:t>
            </a:r>
            <a:r>
              <a:rPr lang="en-US" dirty="0"/>
              <a:t>.</a:t>
            </a:r>
            <a:endParaRPr lang="ro-RO" dirty="0"/>
          </a:p>
          <a:p>
            <a:pPr>
              <a:lnSpc>
                <a:spcPct val="120000"/>
              </a:lnSpc>
            </a:pPr>
            <a:r>
              <a:rPr lang="en-US" dirty="0" err="1"/>
              <a:t>Complexitate</a:t>
            </a:r>
            <a:r>
              <a:rPr lang="en-US" dirty="0"/>
              <a:t>: </a:t>
            </a:r>
            <a:r>
              <a:rPr lang="en-US" dirty="0" err="1"/>
              <a:t>Programarea</a:t>
            </a:r>
            <a:r>
              <a:rPr lang="en-US" dirty="0"/>
              <a:t> cu RDD-</a:t>
            </a:r>
            <a:r>
              <a:rPr lang="en-US" dirty="0" err="1"/>
              <a:t>uri</a:t>
            </a:r>
            <a:r>
              <a:rPr lang="en-US" dirty="0"/>
              <a:t> </a:t>
            </a:r>
            <a:r>
              <a:rPr lang="en-US" dirty="0" err="1"/>
              <a:t>poate</a:t>
            </a:r>
            <a:r>
              <a:rPr lang="en-US" dirty="0"/>
              <a:t> fi </a:t>
            </a:r>
            <a:r>
              <a:rPr lang="en-US" dirty="0" err="1"/>
              <a:t>mai</a:t>
            </a:r>
            <a:r>
              <a:rPr lang="en-US" dirty="0"/>
              <a:t> </a:t>
            </a:r>
            <a:r>
              <a:rPr lang="en-US" dirty="0" err="1"/>
              <a:t>complexă</a:t>
            </a:r>
            <a:r>
              <a:rPr lang="en-US" dirty="0"/>
              <a:t> </a:t>
            </a:r>
            <a:r>
              <a:rPr lang="en-US" dirty="0" err="1"/>
              <a:t>decât</a:t>
            </a:r>
            <a:r>
              <a:rPr lang="en-US" dirty="0"/>
              <a:t> </a:t>
            </a:r>
            <a:r>
              <a:rPr lang="en-US" dirty="0" err="1"/>
              <a:t>alte</a:t>
            </a:r>
            <a:r>
              <a:rPr lang="en-US" dirty="0"/>
              <a:t> </a:t>
            </a:r>
            <a:r>
              <a:rPr lang="en-US" dirty="0" err="1"/>
              <a:t>modele</a:t>
            </a:r>
            <a:r>
              <a:rPr lang="en-US" dirty="0"/>
              <a:t> de </a:t>
            </a:r>
            <a:r>
              <a:rPr lang="en-US" dirty="0" err="1"/>
              <a:t>programare</a:t>
            </a:r>
            <a:r>
              <a:rPr lang="en-US" dirty="0"/>
              <a:t> </a:t>
            </a:r>
            <a:r>
              <a:rPr lang="en-US" dirty="0" err="1"/>
              <a:t>distribuită.RDD</a:t>
            </a:r>
            <a:r>
              <a:rPr lang="en-US" dirty="0"/>
              <a:t>-urile sunt </a:t>
            </a:r>
            <a:r>
              <a:rPr lang="en-US" dirty="0" err="1"/>
              <a:t>fundamentale</a:t>
            </a:r>
            <a:r>
              <a:rPr lang="en-US" dirty="0"/>
              <a:t> </a:t>
            </a:r>
            <a:r>
              <a:rPr lang="en-US" dirty="0" err="1"/>
              <a:t>pentru</a:t>
            </a:r>
            <a:r>
              <a:rPr lang="en-US" dirty="0"/>
              <a:t> </a:t>
            </a:r>
            <a:r>
              <a:rPr lang="en-US" dirty="0" err="1"/>
              <a:t>înțelegerea</a:t>
            </a:r>
            <a:r>
              <a:rPr lang="en-US" dirty="0"/>
              <a:t> Spark </a:t>
            </a:r>
            <a:r>
              <a:rPr lang="en-US" dirty="0" err="1"/>
              <a:t>și</a:t>
            </a:r>
            <a:r>
              <a:rPr lang="en-US" dirty="0"/>
              <a:t> </a:t>
            </a:r>
            <a:r>
              <a:rPr lang="en-US" dirty="0" err="1"/>
              <a:t>reprezintă</a:t>
            </a:r>
            <a:r>
              <a:rPr lang="en-US" dirty="0"/>
              <a:t> o </a:t>
            </a:r>
            <a:r>
              <a:rPr lang="en-US" dirty="0" err="1"/>
              <a:t>bază</a:t>
            </a:r>
            <a:r>
              <a:rPr lang="en-US" dirty="0"/>
              <a:t> </a:t>
            </a:r>
            <a:r>
              <a:rPr lang="en-US" dirty="0" err="1"/>
              <a:t>solidă</a:t>
            </a:r>
            <a:r>
              <a:rPr lang="en-US" dirty="0"/>
              <a:t> </a:t>
            </a:r>
            <a:r>
              <a:rPr lang="en-US" dirty="0" err="1"/>
              <a:t>pentru</a:t>
            </a:r>
            <a:r>
              <a:rPr lang="en-US" dirty="0"/>
              <a:t> </a:t>
            </a:r>
            <a:r>
              <a:rPr lang="en-US" dirty="0" err="1"/>
              <a:t>explorarea</a:t>
            </a:r>
            <a:r>
              <a:rPr lang="en-US" dirty="0"/>
              <a:t> </a:t>
            </a:r>
            <a:r>
              <a:rPr lang="en-US" dirty="0" err="1"/>
              <a:t>altor</a:t>
            </a:r>
            <a:r>
              <a:rPr lang="en-US" dirty="0"/>
              <a:t> </a:t>
            </a:r>
            <a:r>
              <a:rPr lang="en-US" dirty="0" err="1"/>
              <a:t>concepte</a:t>
            </a:r>
            <a:r>
              <a:rPr lang="en-US" dirty="0"/>
              <a:t> </a:t>
            </a:r>
            <a:r>
              <a:rPr lang="en-US" dirty="0" err="1"/>
              <a:t>și</a:t>
            </a:r>
            <a:r>
              <a:rPr lang="en-US" dirty="0"/>
              <a:t> </a:t>
            </a:r>
            <a:r>
              <a:rPr lang="en-US" dirty="0" err="1"/>
              <a:t>aplicații</a:t>
            </a:r>
            <a:r>
              <a:rPr lang="en-US" dirty="0"/>
              <a:t>.</a:t>
            </a:r>
          </a:p>
        </p:txBody>
      </p:sp>
      <p:sp>
        <p:nvSpPr>
          <p:cNvPr id="4" name="Slide Number Placeholder 3"/>
          <p:cNvSpPr>
            <a:spLocks noGrp="1"/>
          </p:cNvSpPr>
          <p:nvPr>
            <p:ph type="sldNum" sz="quarter" idx="12"/>
          </p:nvPr>
        </p:nvSpPr>
        <p:spPr/>
        <p:txBody>
          <a:bodyPr/>
          <a:lstStyle/>
          <a:p>
            <a:fld id="{0712D0F0-FEB5-4A3D-9B64-8AE531CEC929}" type="slidenum">
              <a:rPr lang="en-US" smtClean="0"/>
              <a:t>101</a:t>
            </a:fld>
            <a:endParaRPr lang="en-US"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9998" y="89391"/>
            <a:ext cx="4947501" cy="563752"/>
          </a:xfrm>
        </p:spPr>
        <p:txBody>
          <a:bodyPr>
            <a:normAutofit/>
          </a:bodyPr>
          <a:lstStyle/>
          <a:p>
            <a:r>
              <a:rPr lang="ro-RO" sz="2800" dirty="0"/>
              <a:t>Detalii tehnice avansate</a:t>
            </a:r>
          </a:p>
        </p:txBody>
      </p:sp>
      <p:sp>
        <p:nvSpPr>
          <p:cNvPr id="3" name="Content Placeholder 2"/>
          <p:cNvSpPr>
            <a:spLocks noGrp="1"/>
          </p:cNvSpPr>
          <p:nvPr>
            <p:ph idx="1"/>
          </p:nvPr>
        </p:nvSpPr>
        <p:spPr/>
        <p:txBody>
          <a:bodyPr>
            <a:normAutofit fontScale="77500" lnSpcReduction="20000"/>
          </a:bodyPr>
          <a:lstStyle/>
          <a:p>
            <a:pPr>
              <a:lnSpc>
                <a:spcPct val="120000"/>
              </a:lnSpc>
            </a:pPr>
            <a:r>
              <a:rPr lang="ro-RO" dirty="0"/>
              <a:t>Configurarea și tunarea Apache Spark:</a:t>
            </a:r>
          </a:p>
          <a:p>
            <a:pPr>
              <a:lnSpc>
                <a:spcPct val="120000"/>
              </a:lnSpc>
            </a:pPr>
            <a:r>
              <a:rPr lang="ro-RO" dirty="0"/>
              <a:t>Instalarea și configurarea Spark: Instrucțiuni pentru instalarea Spark pe un cluster, configurarea modului standalone sau integrării cu Hadoop YARN și tuning-ul pentru performanță.</a:t>
            </a:r>
          </a:p>
          <a:p>
            <a:pPr>
              <a:lnSpc>
                <a:spcPct val="120000"/>
              </a:lnSpc>
            </a:pPr>
            <a:r>
              <a:rPr lang="ro-RO" dirty="0"/>
              <a:t>Optimizarea joburilor Spark: Cum se ajustează numărul de executori, să optimizezi paralelismul și se folosește caching-ul pentru a îmbunătăți performanța joburilor.</a:t>
            </a:r>
          </a:p>
          <a:p>
            <a:pPr>
              <a:lnSpc>
                <a:spcPct val="120000"/>
              </a:lnSpc>
            </a:pPr>
            <a:r>
              <a:rPr lang="ro-RO" dirty="0"/>
              <a:t>Fault Tolerance și Persistență:Toleranța la erori: cum Spark reface RDD-urile din linia lor de descendență (lineage) în cazul în care un nod eșuează.</a:t>
            </a:r>
          </a:p>
          <a:p>
            <a:pPr>
              <a:lnSpc>
                <a:spcPct val="120000"/>
              </a:lnSpc>
            </a:pPr>
            <a:r>
              <a:rPr lang="ro-RO" dirty="0"/>
              <a:t>Persistența în memorie și pe disc: Cum și când să persiști RDD-urile în memorie (cu replicare) sau pe disc pentru a proteja datele și a optimiza execuția.</a:t>
            </a:r>
          </a:p>
        </p:txBody>
      </p:sp>
      <p:sp>
        <p:nvSpPr>
          <p:cNvPr id="4" name="Slide Number Placeholder 3"/>
          <p:cNvSpPr>
            <a:spLocks noGrp="1"/>
          </p:cNvSpPr>
          <p:nvPr>
            <p:ph type="sldNum" sz="quarter" idx="12"/>
          </p:nvPr>
        </p:nvSpPr>
        <p:spPr/>
        <p:txBody>
          <a:bodyPr/>
          <a:lstStyle/>
          <a:p>
            <a:fld id="{0712D0F0-FEB5-4A3D-9B64-8AE531CEC929}" type="slidenum">
              <a:rPr lang="en-US" smtClean="0"/>
              <a:t>102</a:t>
            </a:fld>
            <a:endParaRPr lang="en-US"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0772" y="89391"/>
            <a:ext cx="6036072" cy="671823"/>
          </a:xfrm>
        </p:spPr>
        <p:txBody>
          <a:bodyPr>
            <a:normAutofit/>
          </a:bodyPr>
          <a:lstStyle/>
          <a:p>
            <a:r>
              <a:rPr lang="ro-RO" sz="2800" dirty="0"/>
              <a:t>Aspecte practice și laborator</a:t>
            </a:r>
          </a:p>
        </p:txBody>
      </p:sp>
      <p:sp>
        <p:nvSpPr>
          <p:cNvPr id="3" name="Content Placeholder 2"/>
          <p:cNvSpPr>
            <a:spLocks noGrp="1"/>
          </p:cNvSpPr>
          <p:nvPr>
            <p:ph idx="1"/>
          </p:nvPr>
        </p:nvSpPr>
        <p:spPr/>
        <p:txBody>
          <a:bodyPr>
            <a:normAutofit fontScale="85000" lnSpcReduction="20000"/>
          </a:bodyPr>
          <a:lstStyle/>
          <a:p>
            <a:pPr>
              <a:lnSpc>
                <a:spcPct val="110000"/>
              </a:lnSpc>
            </a:pPr>
            <a:r>
              <a:rPr lang="ro-RO" dirty="0"/>
              <a:t>Laborator:</a:t>
            </a:r>
          </a:p>
          <a:p>
            <a:pPr lvl="1">
              <a:lnSpc>
                <a:spcPct val="110000"/>
              </a:lnSpc>
            </a:pPr>
            <a:r>
              <a:rPr lang="ro-RO" dirty="0"/>
              <a:t>Configurarea unui cluster Spark: Ghid pentru instalarea și configurarea unui cluster Spark local sau pe cloud.</a:t>
            </a:r>
          </a:p>
          <a:p>
            <a:pPr>
              <a:lnSpc>
                <a:spcPct val="110000"/>
              </a:lnSpc>
            </a:pPr>
            <a:r>
              <a:rPr lang="ro-RO" dirty="0"/>
              <a:t>Exercițiu practic: Propunere pentru a scrie și rula un job Spark pentru procesarea unui set de date mare, cum ar fi un fișier de log-uri, și aplicarea de transformări și acțiuni pe RDD-uri.</a:t>
            </a:r>
          </a:p>
          <a:p>
            <a:pPr>
              <a:lnSpc>
                <a:spcPct val="110000"/>
              </a:lnSpc>
            </a:pPr>
            <a:r>
              <a:rPr lang="ro-RO" dirty="0"/>
              <a:t>Proiecte de grup:</a:t>
            </a:r>
          </a:p>
          <a:p>
            <a:pPr lvl="1">
              <a:lnSpc>
                <a:spcPct val="110000"/>
              </a:lnSpc>
            </a:pPr>
            <a:r>
              <a:rPr lang="ro-RO" dirty="0"/>
              <a:t>Propuneri de proiecte: Idee de proiect pentru dezvoltarea unei aplicații de machine learning cu Spark MLlib sau analizarea unor seturi de date mari folosind Spark SQL.</a:t>
            </a:r>
          </a:p>
          <a:p>
            <a:pPr lvl="1">
              <a:lnSpc>
                <a:spcPct val="110000"/>
              </a:lnSpc>
            </a:pPr>
            <a:r>
              <a:rPr lang="ro-RO" dirty="0"/>
              <a:t>Prezentarea proiectului: Cerința ca studenții să prezinte arhitectura, implementarea și rezultatele proiectului lor, explicând provocările și soluțiile tehnice.</a:t>
            </a:r>
          </a:p>
        </p:txBody>
      </p:sp>
      <p:sp>
        <p:nvSpPr>
          <p:cNvPr id="4" name="Slide Number Placeholder 3"/>
          <p:cNvSpPr>
            <a:spLocks noGrp="1"/>
          </p:cNvSpPr>
          <p:nvPr>
            <p:ph type="sldNum" sz="quarter" idx="12"/>
          </p:nvPr>
        </p:nvSpPr>
        <p:spPr/>
        <p:txBody>
          <a:bodyPr/>
          <a:lstStyle/>
          <a:p>
            <a:fld id="{0712D0F0-FEB5-4A3D-9B64-8AE531CEC929}" type="slidenum">
              <a:rPr lang="en-US" smtClean="0"/>
              <a:t>103</a:t>
            </a:fld>
            <a:endParaRPr lang="en-US"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MapReduce </a:t>
            </a:r>
            <a:r>
              <a:rPr lang="ro-RO" dirty="0" err="1"/>
              <a:t>vs</a:t>
            </a:r>
            <a:r>
              <a:rPr lang="en-US" dirty="0"/>
              <a:t> Spark </a:t>
            </a:r>
            <a:r>
              <a:rPr lang="en-US" dirty="0" err="1"/>
              <a:t>și</a:t>
            </a:r>
            <a:r>
              <a:rPr lang="en-US" dirty="0"/>
              <a:t> </a:t>
            </a:r>
            <a:r>
              <a:rPr lang="en-US" dirty="0" err="1"/>
              <a:t>Flink</a:t>
            </a:r>
            <a:endParaRPr lang="en-US" dirty="0"/>
          </a:p>
        </p:txBody>
      </p:sp>
      <p:sp>
        <p:nvSpPr>
          <p:cNvPr id="3" name="Content Placeholder 2"/>
          <p:cNvSpPr>
            <a:spLocks noGrp="1"/>
          </p:cNvSpPr>
          <p:nvPr>
            <p:ph idx="1"/>
          </p:nvPr>
        </p:nvSpPr>
        <p:spPr/>
        <p:txBody>
          <a:bodyPr>
            <a:normAutofit fontScale="55000" lnSpcReduction="20000"/>
          </a:bodyPr>
          <a:lstStyle/>
          <a:p>
            <a:pPr marL="0" indent="0">
              <a:buNone/>
            </a:pPr>
            <a:r>
              <a:rPr lang="en-US" b="1" dirty="0">
                <a:solidFill>
                  <a:srgbClr val="C00000"/>
                </a:solidFill>
                <a:highlight>
                  <a:srgbClr val="FFFF00"/>
                </a:highlight>
              </a:rPr>
              <a:t>MapReduce</a:t>
            </a:r>
          </a:p>
          <a:p>
            <a:pPr>
              <a:buFont typeface="Arial" panose="020B0604020202020204" pitchFamily="34" charset="0"/>
              <a:buChar char="•"/>
            </a:pPr>
            <a:r>
              <a:rPr lang="en-US" b="1" dirty="0"/>
              <a:t>Model de </a:t>
            </a:r>
            <a:r>
              <a:rPr lang="en-US" b="1" dirty="0" err="1"/>
              <a:t>programare</a:t>
            </a:r>
            <a:r>
              <a:rPr lang="en-US" b="1" dirty="0"/>
              <a:t>:</a:t>
            </a:r>
            <a:r>
              <a:rPr lang="en-US" dirty="0"/>
              <a:t> </a:t>
            </a:r>
            <a:r>
              <a:rPr lang="en-US" dirty="0" err="1"/>
              <a:t>Simplu</a:t>
            </a:r>
            <a:r>
              <a:rPr lang="en-US" dirty="0"/>
              <a:t> </a:t>
            </a:r>
            <a:r>
              <a:rPr lang="en-US" dirty="0" err="1"/>
              <a:t>și</a:t>
            </a:r>
            <a:r>
              <a:rPr lang="en-US" dirty="0"/>
              <a:t> </a:t>
            </a:r>
            <a:r>
              <a:rPr lang="en-US" dirty="0" err="1"/>
              <a:t>ușor</a:t>
            </a:r>
            <a:r>
              <a:rPr lang="en-US" dirty="0"/>
              <a:t> de </a:t>
            </a:r>
            <a:r>
              <a:rPr lang="en-US" dirty="0" err="1"/>
              <a:t>înțeles</a:t>
            </a:r>
            <a:r>
              <a:rPr lang="en-US" dirty="0"/>
              <a:t>, </a:t>
            </a:r>
            <a:r>
              <a:rPr lang="en-US" dirty="0" err="1"/>
              <a:t>bazat</a:t>
            </a:r>
            <a:r>
              <a:rPr lang="en-US" dirty="0"/>
              <a:t> pe </a:t>
            </a:r>
            <a:r>
              <a:rPr lang="en-US" dirty="0" err="1"/>
              <a:t>modelul</a:t>
            </a:r>
            <a:r>
              <a:rPr lang="en-US" dirty="0"/>
              <a:t> map-reduce.</a:t>
            </a:r>
          </a:p>
          <a:p>
            <a:pPr>
              <a:buFont typeface="Arial" panose="020B0604020202020204" pitchFamily="34" charset="0"/>
              <a:buChar char="•"/>
            </a:pPr>
            <a:r>
              <a:rPr lang="en-US" b="1" dirty="0" err="1"/>
              <a:t>Viteză</a:t>
            </a:r>
            <a:r>
              <a:rPr lang="en-US" b="1" dirty="0"/>
              <a:t>:</a:t>
            </a:r>
            <a:r>
              <a:rPr lang="en-US" dirty="0"/>
              <a:t> </a:t>
            </a:r>
            <a:r>
              <a:rPr lang="en-US" dirty="0" err="1"/>
              <a:t>Relativ</a:t>
            </a:r>
            <a:r>
              <a:rPr lang="en-US" dirty="0"/>
              <a:t> </a:t>
            </a:r>
            <a:r>
              <a:rPr lang="en-US" dirty="0" err="1"/>
              <a:t>lentă</a:t>
            </a:r>
            <a:r>
              <a:rPr lang="en-US" dirty="0"/>
              <a:t> din </a:t>
            </a:r>
            <a:r>
              <a:rPr lang="en-US" dirty="0" err="1"/>
              <a:t>cauza</a:t>
            </a:r>
            <a:r>
              <a:rPr lang="en-US" dirty="0"/>
              <a:t> </a:t>
            </a:r>
            <a:r>
              <a:rPr lang="en-US" dirty="0" err="1"/>
              <a:t>scrierii</a:t>
            </a:r>
            <a:r>
              <a:rPr lang="en-US" dirty="0"/>
              <a:t> </a:t>
            </a:r>
            <a:r>
              <a:rPr lang="en-US" dirty="0" err="1"/>
              <a:t>intermediare</a:t>
            </a:r>
            <a:r>
              <a:rPr lang="en-US" dirty="0"/>
              <a:t> a </a:t>
            </a:r>
            <a:r>
              <a:rPr lang="en-US" dirty="0" err="1"/>
              <a:t>datelor</a:t>
            </a:r>
            <a:r>
              <a:rPr lang="en-US" dirty="0"/>
              <a:t> pe disc.</a:t>
            </a:r>
          </a:p>
          <a:p>
            <a:pPr>
              <a:buFont typeface="Arial" panose="020B0604020202020204" pitchFamily="34" charset="0"/>
              <a:buChar char="•"/>
            </a:pPr>
            <a:r>
              <a:rPr lang="en-US" b="1" dirty="0" err="1"/>
              <a:t>Utilizări</a:t>
            </a:r>
            <a:r>
              <a:rPr lang="en-US" b="1" dirty="0"/>
              <a:t>:</a:t>
            </a:r>
            <a:r>
              <a:rPr lang="en-US" dirty="0"/>
              <a:t> </a:t>
            </a:r>
            <a:r>
              <a:rPr lang="en-US" dirty="0" err="1"/>
              <a:t>Potrivit</a:t>
            </a:r>
            <a:r>
              <a:rPr lang="en-US" dirty="0"/>
              <a:t> </a:t>
            </a:r>
            <a:r>
              <a:rPr lang="en-US" dirty="0" err="1"/>
              <a:t>pentru</a:t>
            </a:r>
            <a:r>
              <a:rPr lang="en-US" dirty="0"/>
              <a:t> </a:t>
            </a:r>
            <a:r>
              <a:rPr lang="en-US" dirty="0" err="1"/>
              <a:t>sarcini</a:t>
            </a:r>
            <a:r>
              <a:rPr lang="en-US" dirty="0"/>
              <a:t> batch, cum </a:t>
            </a:r>
            <a:r>
              <a:rPr lang="en-US" dirty="0" err="1"/>
              <a:t>ar</a:t>
            </a:r>
            <a:r>
              <a:rPr lang="en-US" dirty="0"/>
              <a:t> fi </a:t>
            </a:r>
            <a:r>
              <a:rPr lang="en-US" dirty="0" err="1"/>
              <a:t>analiza</a:t>
            </a:r>
            <a:r>
              <a:rPr lang="en-US" dirty="0"/>
              <a:t> de log-</a:t>
            </a:r>
            <a:r>
              <a:rPr lang="en-US" dirty="0" err="1"/>
              <a:t>uri</a:t>
            </a:r>
            <a:r>
              <a:rPr lang="en-US" dirty="0"/>
              <a:t>, </a:t>
            </a:r>
            <a:r>
              <a:rPr lang="en-US" dirty="0" err="1"/>
              <a:t>indexarea</a:t>
            </a:r>
            <a:r>
              <a:rPr lang="en-US" dirty="0"/>
              <a:t> </a:t>
            </a:r>
            <a:r>
              <a:rPr lang="en-US" dirty="0" err="1"/>
              <a:t>motoarelor</a:t>
            </a:r>
            <a:r>
              <a:rPr lang="en-US" dirty="0"/>
              <a:t> de </a:t>
            </a:r>
            <a:r>
              <a:rPr lang="en-US" dirty="0" err="1"/>
              <a:t>căutare</a:t>
            </a:r>
            <a:r>
              <a:rPr lang="en-US" dirty="0"/>
              <a:t>.</a:t>
            </a:r>
          </a:p>
          <a:p>
            <a:r>
              <a:rPr lang="en-US" b="1" dirty="0">
                <a:solidFill>
                  <a:srgbClr val="C00000"/>
                </a:solidFill>
                <a:highlight>
                  <a:srgbClr val="FFFF00"/>
                </a:highlight>
              </a:rPr>
              <a:t>Spark</a:t>
            </a:r>
          </a:p>
          <a:p>
            <a:pPr>
              <a:buFont typeface="Arial" panose="020B0604020202020204" pitchFamily="34" charset="0"/>
              <a:buChar char="•"/>
            </a:pPr>
            <a:r>
              <a:rPr lang="en-US" b="1" dirty="0"/>
              <a:t>Model de </a:t>
            </a:r>
            <a:r>
              <a:rPr lang="en-US" b="1" dirty="0" err="1"/>
              <a:t>programare</a:t>
            </a:r>
            <a:r>
              <a:rPr lang="en-US" b="1" dirty="0"/>
              <a:t>:</a:t>
            </a:r>
            <a:r>
              <a:rPr lang="en-US" dirty="0"/>
              <a:t> RDD-</a:t>
            </a:r>
            <a:r>
              <a:rPr lang="en-US" dirty="0" err="1"/>
              <a:t>uri</a:t>
            </a:r>
            <a:r>
              <a:rPr lang="en-US" dirty="0"/>
              <a:t> (Resilient Distributed Datasets), care permit </a:t>
            </a:r>
            <a:r>
              <a:rPr lang="en-US" dirty="0" err="1"/>
              <a:t>procesarea</a:t>
            </a:r>
            <a:r>
              <a:rPr lang="en-US" dirty="0"/>
              <a:t> </a:t>
            </a:r>
            <a:r>
              <a:rPr lang="en-US" dirty="0" err="1"/>
              <a:t>în</a:t>
            </a:r>
            <a:r>
              <a:rPr lang="en-US" dirty="0"/>
              <a:t> </a:t>
            </a:r>
            <a:r>
              <a:rPr lang="en-US" dirty="0" err="1"/>
              <a:t>memorie</a:t>
            </a:r>
            <a:r>
              <a:rPr lang="en-US" dirty="0"/>
              <a:t> </a:t>
            </a:r>
            <a:r>
              <a:rPr lang="en-US" dirty="0" err="1"/>
              <a:t>și</a:t>
            </a:r>
            <a:r>
              <a:rPr lang="en-US" dirty="0"/>
              <a:t> </a:t>
            </a:r>
            <a:r>
              <a:rPr lang="en-US" dirty="0" err="1"/>
              <a:t>reutilizarea</a:t>
            </a:r>
            <a:r>
              <a:rPr lang="en-US" dirty="0"/>
              <a:t> </a:t>
            </a:r>
            <a:r>
              <a:rPr lang="en-US" dirty="0" err="1"/>
              <a:t>intermediarilor</a:t>
            </a:r>
            <a:r>
              <a:rPr lang="en-US" dirty="0"/>
              <a:t>.</a:t>
            </a:r>
          </a:p>
          <a:p>
            <a:pPr>
              <a:buFont typeface="Arial" panose="020B0604020202020204" pitchFamily="34" charset="0"/>
              <a:buChar char="•"/>
            </a:pPr>
            <a:r>
              <a:rPr lang="en-US" b="1" dirty="0" err="1"/>
              <a:t>Viteză</a:t>
            </a:r>
            <a:r>
              <a:rPr lang="en-US" b="1" dirty="0"/>
              <a:t>:</a:t>
            </a:r>
            <a:r>
              <a:rPr lang="en-US" dirty="0"/>
              <a:t> Mult </a:t>
            </a:r>
            <a:r>
              <a:rPr lang="en-US" dirty="0" err="1"/>
              <a:t>mai</a:t>
            </a:r>
            <a:r>
              <a:rPr lang="en-US" dirty="0"/>
              <a:t> rapid </a:t>
            </a:r>
            <a:r>
              <a:rPr lang="en-US" dirty="0" err="1"/>
              <a:t>decât</a:t>
            </a:r>
            <a:r>
              <a:rPr lang="en-US" dirty="0"/>
              <a:t> MapReduce </a:t>
            </a:r>
            <a:r>
              <a:rPr lang="en-US" dirty="0" err="1"/>
              <a:t>datorită</a:t>
            </a:r>
            <a:r>
              <a:rPr lang="en-US" dirty="0"/>
              <a:t> </a:t>
            </a:r>
            <a:r>
              <a:rPr lang="en-US" dirty="0" err="1"/>
              <a:t>procesării</a:t>
            </a:r>
            <a:r>
              <a:rPr lang="en-US" dirty="0"/>
              <a:t> </a:t>
            </a:r>
            <a:r>
              <a:rPr lang="en-US" dirty="0" err="1"/>
              <a:t>în</a:t>
            </a:r>
            <a:r>
              <a:rPr lang="en-US" dirty="0"/>
              <a:t> </a:t>
            </a:r>
            <a:r>
              <a:rPr lang="en-US" dirty="0" err="1"/>
              <a:t>memorie</a:t>
            </a:r>
            <a:r>
              <a:rPr lang="en-US" dirty="0"/>
              <a:t>.</a:t>
            </a:r>
          </a:p>
          <a:p>
            <a:pPr>
              <a:buFont typeface="Arial" panose="020B0604020202020204" pitchFamily="34" charset="0"/>
              <a:buChar char="•"/>
            </a:pPr>
            <a:r>
              <a:rPr lang="en-US" b="1" dirty="0" err="1"/>
              <a:t>Utilizări</a:t>
            </a:r>
            <a:r>
              <a:rPr lang="en-US" b="1" dirty="0"/>
              <a:t>:</a:t>
            </a:r>
            <a:r>
              <a:rPr lang="en-US" dirty="0"/>
              <a:t> </a:t>
            </a:r>
            <a:r>
              <a:rPr lang="en-US" dirty="0" err="1"/>
              <a:t>Potrivit</a:t>
            </a:r>
            <a:r>
              <a:rPr lang="en-US" dirty="0"/>
              <a:t> </a:t>
            </a:r>
            <a:r>
              <a:rPr lang="en-US" dirty="0" err="1"/>
              <a:t>pentru</a:t>
            </a:r>
            <a:r>
              <a:rPr lang="en-US" dirty="0"/>
              <a:t> o </a:t>
            </a:r>
            <a:r>
              <a:rPr lang="en-US" dirty="0" err="1"/>
              <a:t>gamă</a:t>
            </a:r>
            <a:r>
              <a:rPr lang="en-US" dirty="0"/>
              <a:t> </a:t>
            </a:r>
            <a:r>
              <a:rPr lang="en-US" dirty="0" err="1"/>
              <a:t>largă</a:t>
            </a:r>
            <a:r>
              <a:rPr lang="en-US" dirty="0"/>
              <a:t> de </a:t>
            </a:r>
            <a:r>
              <a:rPr lang="en-US" dirty="0" err="1"/>
              <a:t>sarcini</a:t>
            </a:r>
            <a:r>
              <a:rPr lang="en-US" dirty="0"/>
              <a:t>, </a:t>
            </a:r>
            <a:r>
              <a:rPr lang="en-US" dirty="0" err="1"/>
              <a:t>inclusiv</a:t>
            </a:r>
            <a:r>
              <a:rPr lang="en-US" dirty="0"/>
              <a:t> </a:t>
            </a:r>
            <a:r>
              <a:rPr lang="en-US" dirty="0" err="1"/>
              <a:t>procesare</a:t>
            </a:r>
            <a:r>
              <a:rPr lang="en-US" dirty="0"/>
              <a:t> batch, streaming, machine learning, </a:t>
            </a:r>
            <a:r>
              <a:rPr lang="en-US" dirty="0" err="1"/>
              <a:t>grafuri</a:t>
            </a:r>
            <a:r>
              <a:rPr lang="en-US" dirty="0"/>
              <a:t>.</a:t>
            </a:r>
          </a:p>
          <a:p>
            <a:pPr>
              <a:buFont typeface="Arial" panose="020B0604020202020204" pitchFamily="34" charset="0"/>
              <a:buChar char="•"/>
            </a:pPr>
            <a:r>
              <a:rPr lang="en-US" b="1" dirty="0"/>
              <a:t>Alte </a:t>
            </a:r>
            <a:r>
              <a:rPr lang="en-US" b="1" dirty="0" err="1"/>
              <a:t>caracteristici</a:t>
            </a:r>
            <a:r>
              <a:rPr lang="en-US" b="1" dirty="0"/>
              <a:t>:</a:t>
            </a:r>
            <a:r>
              <a:rPr lang="en-US" dirty="0"/>
              <a:t> </a:t>
            </a:r>
            <a:r>
              <a:rPr lang="en-US" dirty="0" err="1"/>
              <a:t>Suportă</a:t>
            </a:r>
            <a:r>
              <a:rPr lang="en-US" dirty="0"/>
              <a:t> SQL, machine learning, </a:t>
            </a:r>
            <a:r>
              <a:rPr lang="en-US" dirty="0" err="1"/>
              <a:t>grafuri</a:t>
            </a:r>
            <a:r>
              <a:rPr lang="en-US" dirty="0"/>
              <a:t>, streaming.</a:t>
            </a:r>
          </a:p>
          <a:p>
            <a:r>
              <a:rPr lang="en-US" b="1" dirty="0" err="1">
                <a:solidFill>
                  <a:srgbClr val="C00000"/>
                </a:solidFill>
                <a:highlight>
                  <a:srgbClr val="FFFF00"/>
                </a:highlight>
              </a:rPr>
              <a:t>Flink</a:t>
            </a:r>
            <a:endParaRPr lang="en-US" b="1" dirty="0">
              <a:solidFill>
                <a:srgbClr val="C00000"/>
              </a:solidFill>
              <a:highlight>
                <a:srgbClr val="FFFF00"/>
              </a:highlight>
            </a:endParaRPr>
          </a:p>
          <a:p>
            <a:pPr>
              <a:buFont typeface="Arial" panose="020B0604020202020204" pitchFamily="34" charset="0"/>
              <a:buChar char="•"/>
            </a:pPr>
            <a:r>
              <a:rPr lang="en-US" b="1" dirty="0"/>
              <a:t>Model de </a:t>
            </a:r>
            <a:r>
              <a:rPr lang="en-US" b="1" dirty="0" err="1"/>
              <a:t>programare</a:t>
            </a:r>
            <a:r>
              <a:rPr lang="en-US" b="1" dirty="0"/>
              <a:t>:</a:t>
            </a:r>
            <a:r>
              <a:rPr lang="en-US" dirty="0"/>
              <a:t> </a:t>
            </a:r>
            <a:r>
              <a:rPr lang="en-US" dirty="0" err="1"/>
              <a:t>Fluxuri</a:t>
            </a:r>
            <a:r>
              <a:rPr lang="en-US" dirty="0"/>
              <a:t> de date continue, </a:t>
            </a:r>
            <a:r>
              <a:rPr lang="en-US" dirty="0" err="1"/>
              <a:t>optimizat</a:t>
            </a:r>
            <a:r>
              <a:rPr lang="en-US" dirty="0"/>
              <a:t> </a:t>
            </a:r>
            <a:r>
              <a:rPr lang="en-US" dirty="0" err="1"/>
              <a:t>pentru</a:t>
            </a:r>
            <a:r>
              <a:rPr lang="en-US" dirty="0"/>
              <a:t> </a:t>
            </a:r>
            <a:r>
              <a:rPr lang="en-US" dirty="0" err="1"/>
              <a:t>procesarea</a:t>
            </a:r>
            <a:r>
              <a:rPr lang="en-US" dirty="0"/>
              <a:t> de streaming.</a:t>
            </a:r>
          </a:p>
          <a:p>
            <a:pPr>
              <a:buFont typeface="Arial" panose="020B0604020202020204" pitchFamily="34" charset="0"/>
              <a:buChar char="•"/>
            </a:pPr>
            <a:r>
              <a:rPr lang="en-US" b="1" dirty="0" err="1"/>
              <a:t>Viteză</a:t>
            </a:r>
            <a:r>
              <a:rPr lang="en-US" b="1" dirty="0"/>
              <a:t>:</a:t>
            </a:r>
            <a:r>
              <a:rPr lang="en-US" dirty="0"/>
              <a:t> </a:t>
            </a:r>
            <a:r>
              <a:rPr lang="en-US" dirty="0" err="1"/>
              <a:t>Foarte</a:t>
            </a:r>
            <a:r>
              <a:rPr lang="en-US" dirty="0"/>
              <a:t> rapid, cu </a:t>
            </a:r>
            <a:r>
              <a:rPr lang="en-US" dirty="0" err="1"/>
              <a:t>latență</a:t>
            </a:r>
            <a:r>
              <a:rPr lang="en-US" dirty="0"/>
              <a:t> </a:t>
            </a:r>
            <a:r>
              <a:rPr lang="en-US" dirty="0" err="1"/>
              <a:t>redusă</a:t>
            </a:r>
            <a:r>
              <a:rPr lang="en-US" dirty="0"/>
              <a:t>, ideal </a:t>
            </a:r>
            <a:r>
              <a:rPr lang="en-US" dirty="0" err="1"/>
              <a:t>pentru</a:t>
            </a:r>
            <a:r>
              <a:rPr lang="en-US" dirty="0"/>
              <a:t> </a:t>
            </a:r>
            <a:r>
              <a:rPr lang="en-US" dirty="0" err="1"/>
              <a:t>aplicații</a:t>
            </a:r>
            <a:r>
              <a:rPr lang="en-US" dirty="0"/>
              <a:t> </a:t>
            </a:r>
            <a:r>
              <a:rPr lang="en-US" dirty="0" err="1"/>
              <a:t>în</a:t>
            </a:r>
            <a:r>
              <a:rPr lang="en-US" dirty="0"/>
              <a:t> </a:t>
            </a:r>
            <a:r>
              <a:rPr lang="en-US" dirty="0" err="1"/>
              <a:t>timp</a:t>
            </a:r>
            <a:r>
              <a:rPr lang="en-US" dirty="0"/>
              <a:t> real.</a:t>
            </a:r>
          </a:p>
          <a:p>
            <a:pPr>
              <a:buFont typeface="Arial" panose="020B0604020202020204" pitchFamily="34" charset="0"/>
              <a:buChar char="•"/>
            </a:pPr>
            <a:r>
              <a:rPr lang="en-US" b="1" dirty="0" err="1"/>
              <a:t>Utilizări</a:t>
            </a:r>
            <a:r>
              <a:rPr lang="en-US" b="1" dirty="0"/>
              <a:t>:</a:t>
            </a:r>
            <a:r>
              <a:rPr lang="en-US" dirty="0"/>
              <a:t> </a:t>
            </a:r>
            <a:r>
              <a:rPr lang="en-US" dirty="0" err="1"/>
              <a:t>Potrivit</a:t>
            </a:r>
            <a:r>
              <a:rPr lang="en-US" dirty="0"/>
              <a:t> </a:t>
            </a:r>
            <a:r>
              <a:rPr lang="en-US" dirty="0" err="1"/>
              <a:t>în</a:t>
            </a:r>
            <a:r>
              <a:rPr lang="en-US" dirty="0"/>
              <a:t> special </a:t>
            </a:r>
            <a:r>
              <a:rPr lang="en-US" dirty="0" err="1"/>
              <a:t>pentru</a:t>
            </a:r>
            <a:r>
              <a:rPr lang="en-US" dirty="0"/>
              <a:t> </a:t>
            </a:r>
            <a:r>
              <a:rPr lang="en-US" dirty="0" err="1"/>
              <a:t>procesarea</a:t>
            </a:r>
            <a:r>
              <a:rPr lang="en-US" dirty="0"/>
              <a:t> de streaming, cum </a:t>
            </a:r>
            <a:r>
              <a:rPr lang="en-US" dirty="0" err="1"/>
              <a:t>ar</a:t>
            </a:r>
            <a:r>
              <a:rPr lang="en-US" dirty="0"/>
              <a:t> fi </a:t>
            </a:r>
            <a:r>
              <a:rPr lang="en-US" dirty="0" err="1"/>
              <a:t>analiza</a:t>
            </a:r>
            <a:r>
              <a:rPr lang="en-US" dirty="0"/>
              <a:t> </a:t>
            </a:r>
            <a:r>
              <a:rPr lang="en-US" dirty="0" err="1"/>
              <a:t>senzorilor</a:t>
            </a:r>
            <a:r>
              <a:rPr lang="en-US" dirty="0"/>
              <a:t>, </a:t>
            </a:r>
            <a:r>
              <a:rPr lang="en-US" dirty="0" err="1"/>
              <a:t>aplicații</a:t>
            </a:r>
            <a:r>
              <a:rPr lang="en-US" dirty="0"/>
              <a:t> IoT.</a:t>
            </a:r>
          </a:p>
          <a:p>
            <a:pPr>
              <a:buFont typeface="Arial" panose="020B0604020202020204" pitchFamily="34" charset="0"/>
              <a:buChar char="•"/>
            </a:pPr>
            <a:r>
              <a:rPr lang="en-US" b="1" dirty="0"/>
              <a:t>Alte </a:t>
            </a:r>
            <a:r>
              <a:rPr lang="en-US" b="1" dirty="0" err="1"/>
              <a:t>caracteristici</a:t>
            </a:r>
            <a:r>
              <a:rPr lang="en-US" b="1" dirty="0"/>
              <a:t>:</a:t>
            </a:r>
            <a:r>
              <a:rPr lang="en-US" dirty="0"/>
              <a:t> </a:t>
            </a:r>
            <a:r>
              <a:rPr lang="en-US" dirty="0" err="1"/>
              <a:t>Suportă</a:t>
            </a:r>
            <a:r>
              <a:rPr lang="en-US" dirty="0"/>
              <a:t> </a:t>
            </a:r>
            <a:r>
              <a:rPr lang="en-US" dirty="0" err="1"/>
              <a:t>atât</a:t>
            </a:r>
            <a:r>
              <a:rPr lang="en-US" dirty="0"/>
              <a:t> </a:t>
            </a:r>
            <a:r>
              <a:rPr lang="en-US" dirty="0" err="1"/>
              <a:t>procesarea</a:t>
            </a:r>
            <a:r>
              <a:rPr lang="en-US" dirty="0"/>
              <a:t> batch, </a:t>
            </a:r>
            <a:r>
              <a:rPr lang="en-US" dirty="0" err="1"/>
              <a:t>cât</a:t>
            </a:r>
            <a:r>
              <a:rPr lang="en-US" dirty="0"/>
              <a:t> </a:t>
            </a:r>
            <a:r>
              <a:rPr lang="en-US" dirty="0" err="1"/>
              <a:t>și</a:t>
            </a:r>
            <a:r>
              <a:rPr lang="en-US" dirty="0"/>
              <a:t> streaming, windowing, event time.</a:t>
            </a:r>
          </a:p>
          <a:p>
            <a:endParaRPr lang="en-US" dirty="0"/>
          </a:p>
        </p:txBody>
      </p:sp>
      <p:sp>
        <p:nvSpPr>
          <p:cNvPr id="4" name="Slide Number Placeholder 3"/>
          <p:cNvSpPr>
            <a:spLocks noGrp="1"/>
          </p:cNvSpPr>
          <p:nvPr>
            <p:ph type="sldNum" sz="quarter" idx="12"/>
          </p:nvPr>
        </p:nvSpPr>
        <p:spPr/>
        <p:txBody>
          <a:bodyPr/>
          <a:lstStyle/>
          <a:p>
            <a:fld id="{0712D0F0-FEB5-4A3D-9B64-8AE531CEC929}" type="slidenum">
              <a:rPr lang="en-US" smtClean="0"/>
              <a:t>104</a:t>
            </a:fld>
            <a:endParaRPr lang="en-US"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l="549" t="1301" b="1"/>
          <a:stretch>
            <a:fillRect/>
          </a:stretch>
        </p:blipFill>
        <p:spPr>
          <a:xfrm>
            <a:off x="723977" y="1925515"/>
            <a:ext cx="10744045" cy="3808875"/>
          </a:xfrm>
          <a:prstGeom prst="rect">
            <a:avLst/>
          </a:prstGeom>
        </p:spPr>
      </p:pic>
      <p:sp>
        <p:nvSpPr>
          <p:cNvPr id="11" name="Title 1"/>
          <p:cNvSpPr>
            <a:spLocks noGrp="1"/>
          </p:cNvSpPr>
          <p:nvPr>
            <p:ph type="title"/>
          </p:nvPr>
        </p:nvSpPr>
        <p:spPr>
          <a:xfrm>
            <a:off x="2209800" y="136525"/>
            <a:ext cx="8224838" cy="671513"/>
          </a:xfrm>
        </p:spPr>
        <p:txBody>
          <a:bodyPr/>
          <a:lstStyle/>
          <a:p>
            <a:r>
              <a:rPr lang="en-US" dirty="0"/>
              <a:t>MapReduce </a:t>
            </a:r>
            <a:r>
              <a:rPr lang="ro-RO" dirty="0" err="1"/>
              <a:t>vs</a:t>
            </a:r>
            <a:r>
              <a:rPr lang="en-US" dirty="0"/>
              <a:t> Spark </a:t>
            </a:r>
            <a:r>
              <a:rPr lang="en-US" dirty="0" err="1"/>
              <a:t>și</a:t>
            </a:r>
            <a:r>
              <a:rPr lang="en-US" dirty="0"/>
              <a:t> </a:t>
            </a:r>
            <a:r>
              <a:rPr lang="en-US" dirty="0" err="1"/>
              <a:t>Flink</a:t>
            </a:r>
            <a:endParaRPr lang="en-US" dirty="0"/>
          </a:p>
        </p:txBody>
      </p:sp>
      <p:sp>
        <p:nvSpPr>
          <p:cNvPr id="2" name="Slide Number Placeholder 1"/>
          <p:cNvSpPr>
            <a:spLocks noGrp="1"/>
          </p:cNvSpPr>
          <p:nvPr>
            <p:ph type="sldNum" sz="quarter" idx="12"/>
          </p:nvPr>
        </p:nvSpPr>
        <p:spPr/>
        <p:txBody>
          <a:bodyPr/>
          <a:lstStyle/>
          <a:p>
            <a:fld id="{0712D0F0-FEB5-4A3D-9B64-8AE531CEC929}" type="slidenum">
              <a:rPr lang="en-US" smtClean="0"/>
              <a:t>105</a:t>
            </a:fld>
            <a:endParaRPr lang="en-US"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0C80C-33DE-61C8-7104-5A5087A55A0A}"/>
              </a:ext>
            </a:extLst>
          </p:cNvPr>
          <p:cNvSpPr>
            <a:spLocks noGrp="1"/>
          </p:cNvSpPr>
          <p:nvPr>
            <p:ph type="title"/>
          </p:nvPr>
        </p:nvSpPr>
        <p:spPr>
          <a:xfrm>
            <a:off x="3585682" y="126250"/>
            <a:ext cx="5810530" cy="418279"/>
          </a:xfrm>
        </p:spPr>
        <p:txBody>
          <a:bodyPr>
            <a:normAutofit fontScale="90000"/>
          </a:bodyPr>
          <a:lstStyle/>
          <a:p>
            <a:r>
              <a:rPr lang="ro-RO" altLang="ro-RO" sz="3200" dirty="0" err="1">
                <a:latin typeface="Arial" panose="020B0604020202020204" pitchFamily="34" charset="0"/>
              </a:rPr>
              <a:t>MapReduce</a:t>
            </a:r>
            <a:r>
              <a:rPr lang="ro-RO" altLang="ro-RO" sz="3200" dirty="0">
                <a:latin typeface="Arial" panose="020B0604020202020204" pitchFamily="34" charset="0"/>
              </a:rPr>
              <a:t> </a:t>
            </a:r>
            <a:r>
              <a:rPr lang="ro-RO" altLang="ro-RO" sz="3200" dirty="0" err="1">
                <a:latin typeface="Arial" panose="020B0604020202020204" pitchFamily="34" charset="0"/>
              </a:rPr>
              <a:t>vs</a:t>
            </a:r>
            <a:r>
              <a:rPr lang="ro-RO" altLang="ro-RO" sz="3200" dirty="0">
                <a:latin typeface="Arial" panose="020B0604020202020204" pitchFamily="34" charset="0"/>
              </a:rPr>
              <a:t> Apache </a:t>
            </a:r>
            <a:r>
              <a:rPr lang="ro-RO" altLang="ro-RO" sz="3200" dirty="0" err="1">
                <a:latin typeface="Arial" panose="020B0604020202020204" pitchFamily="34" charset="0"/>
              </a:rPr>
              <a:t>Spark</a:t>
            </a:r>
            <a:endParaRPr lang="ro-RO" sz="3200" dirty="0"/>
          </a:p>
        </p:txBody>
      </p:sp>
      <p:graphicFrame>
        <p:nvGraphicFramePr>
          <p:cNvPr id="5" name="Content Placeholder 4">
            <a:extLst>
              <a:ext uri="{FF2B5EF4-FFF2-40B4-BE49-F238E27FC236}">
                <a16:creationId xmlns:a16="http://schemas.microsoft.com/office/drawing/2014/main" id="{4FDF1B84-CC76-8FDF-165A-E4DFC338EB9F}"/>
              </a:ext>
            </a:extLst>
          </p:cNvPr>
          <p:cNvGraphicFramePr>
            <a:graphicFrameLocks noGrp="1"/>
          </p:cNvGraphicFramePr>
          <p:nvPr>
            <p:ph idx="1"/>
            <p:extLst>
              <p:ext uri="{D42A27DB-BD31-4B8C-83A1-F6EECF244321}">
                <p14:modId xmlns:p14="http://schemas.microsoft.com/office/powerpoint/2010/main" val="1651122306"/>
              </p:ext>
            </p:extLst>
          </p:nvPr>
        </p:nvGraphicFramePr>
        <p:xfrm>
          <a:off x="154111" y="678094"/>
          <a:ext cx="11805007" cy="5608320"/>
        </p:xfrm>
        <a:graphic>
          <a:graphicData uri="http://schemas.openxmlformats.org/drawingml/2006/table">
            <a:tbl>
              <a:tblPr>
                <a:tableStyleId>{16D9F66E-5EB9-4882-86FB-DCBF35E3C3E4}</a:tableStyleId>
              </a:tblPr>
              <a:tblGrid>
                <a:gridCol w="3256909">
                  <a:extLst>
                    <a:ext uri="{9D8B030D-6E8A-4147-A177-3AD203B41FA5}">
                      <a16:colId xmlns:a16="http://schemas.microsoft.com/office/drawing/2014/main" val="890346657"/>
                    </a:ext>
                  </a:extLst>
                </a:gridCol>
                <a:gridCol w="4171308">
                  <a:extLst>
                    <a:ext uri="{9D8B030D-6E8A-4147-A177-3AD203B41FA5}">
                      <a16:colId xmlns:a16="http://schemas.microsoft.com/office/drawing/2014/main" val="807694798"/>
                    </a:ext>
                  </a:extLst>
                </a:gridCol>
                <a:gridCol w="4376790">
                  <a:extLst>
                    <a:ext uri="{9D8B030D-6E8A-4147-A177-3AD203B41FA5}">
                      <a16:colId xmlns:a16="http://schemas.microsoft.com/office/drawing/2014/main" val="1020583242"/>
                    </a:ext>
                  </a:extLst>
                </a:gridCol>
              </a:tblGrid>
              <a:tr h="389362">
                <a:tc>
                  <a:txBody>
                    <a:bodyPr/>
                    <a:lstStyle/>
                    <a:p>
                      <a:pPr algn="ctr">
                        <a:buNone/>
                      </a:pPr>
                      <a:r>
                        <a:rPr lang="ro-RO" sz="2000" b="1" dirty="0">
                          <a:latin typeface="Consolas" panose="020B0609020204030204" pitchFamily="49" charset="0"/>
                        </a:rPr>
                        <a:t>Caracteristică</a:t>
                      </a:r>
                    </a:p>
                  </a:txBody>
                  <a:tcPr anchor="ctr">
                    <a:solidFill>
                      <a:srgbClr val="92D050"/>
                    </a:solidFill>
                  </a:tcPr>
                </a:tc>
                <a:tc>
                  <a:txBody>
                    <a:bodyPr/>
                    <a:lstStyle/>
                    <a:p>
                      <a:pPr algn="ctr">
                        <a:buNone/>
                      </a:pPr>
                      <a:r>
                        <a:rPr lang="ro-RO" sz="2000" b="1" dirty="0" err="1">
                          <a:latin typeface="Consolas" panose="020B0609020204030204" pitchFamily="49" charset="0"/>
                        </a:rPr>
                        <a:t>MapReduce</a:t>
                      </a:r>
                      <a:endParaRPr lang="ro-RO" sz="2000" b="1" dirty="0">
                        <a:latin typeface="Consolas" panose="020B0609020204030204" pitchFamily="49" charset="0"/>
                      </a:endParaRPr>
                    </a:p>
                  </a:txBody>
                  <a:tcPr anchor="ctr">
                    <a:solidFill>
                      <a:srgbClr val="92D050"/>
                    </a:solidFill>
                  </a:tcPr>
                </a:tc>
                <a:tc>
                  <a:txBody>
                    <a:bodyPr/>
                    <a:lstStyle/>
                    <a:p>
                      <a:pPr algn="ctr">
                        <a:buNone/>
                      </a:pPr>
                      <a:r>
                        <a:rPr lang="ro-RO" sz="2000" b="1" dirty="0">
                          <a:latin typeface="Consolas" panose="020B0609020204030204" pitchFamily="49" charset="0"/>
                        </a:rPr>
                        <a:t>Apache </a:t>
                      </a:r>
                      <a:r>
                        <a:rPr lang="ro-RO" sz="2000" b="1" dirty="0" err="1">
                          <a:latin typeface="Consolas" panose="020B0609020204030204" pitchFamily="49" charset="0"/>
                        </a:rPr>
                        <a:t>Spark</a:t>
                      </a:r>
                      <a:endParaRPr lang="ro-RO" sz="2000" b="1" dirty="0">
                        <a:latin typeface="Consolas" panose="020B0609020204030204" pitchFamily="49" charset="0"/>
                      </a:endParaRPr>
                    </a:p>
                  </a:txBody>
                  <a:tcPr anchor="ctr">
                    <a:solidFill>
                      <a:srgbClr val="92D050"/>
                    </a:solidFill>
                  </a:tcPr>
                </a:tc>
                <a:extLst>
                  <a:ext uri="{0D108BD9-81ED-4DB2-BD59-A6C34878D82A}">
                    <a16:rowId xmlns:a16="http://schemas.microsoft.com/office/drawing/2014/main" val="2378810144"/>
                  </a:ext>
                </a:extLst>
              </a:tr>
              <a:tr h="973405">
                <a:tc>
                  <a:txBody>
                    <a:bodyPr/>
                    <a:lstStyle/>
                    <a:p>
                      <a:pPr>
                        <a:buNone/>
                      </a:pPr>
                      <a:r>
                        <a:rPr lang="ro-RO" sz="2000" b="1" dirty="0">
                          <a:latin typeface="Consolas" panose="020B0609020204030204" pitchFamily="49" charset="0"/>
                        </a:rPr>
                        <a:t>Model</a:t>
                      </a:r>
                      <a:endParaRPr lang="ro-RO" sz="2000" dirty="0">
                        <a:latin typeface="Consolas" panose="020B0609020204030204" pitchFamily="49" charset="0"/>
                      </a:endParaRPr>
                    </a:p>
                  </a:txBody>
                  <a:tcPr anchor="ctr"/>
                </a:tc>
                <a:tc>
                  <a:txBody>
                    <a:bodyPr/>
                    <a:lstStyle/>
                    <a:p>
                      <a:pPr>
                        <a:buNone/>
                      </a:pPr>
                      <a:r>
                        <a:rPr lang="it-IT" sz="2000" dirty="0">
                          <a:latin typeface="Consolas" panose="020B0609020204030204" pitchFamily="49" charset="0"/>
                        </a:rPr>
                        <a:t>Procesare batch (în loturi), 2 pași: Map + Reduce</a:t>
                      </a:r>
                    </a:p>
                  </a:txBody>
                  <a:tcPr anchor="ctr"/>
                </a:tc>
                <a:tc>
                  <a:txBody>
                    <a:bodyPr/>
                    <a:lstStyle/>
                    <a:p>
                      <a:pPr>
                        <a:buNone/>
                      </a:pPr>
                      <a:r>
                        <a:rPr lang="en-US" sz="2000">
                          <a:latin typeface="Consolas" panose="020B0609020204030204" pitchFamily="49" charset="0"/>
                        </a:rPr>
                        <a:t>Procesare in-memory distribuită, DAG (Directed Acyclic Graph)</a:t>
                      </a:r>
                    </a:p>
                  </a:txBody>
                  <a:tcPr anchor="ctr"/>
                </a:tc>
                <a:extLst>
                  <a:ext uri="{0D108BD9-81ED-4DB2-BD59-A6C34878D82A}">
                    <a16:rowId xmlns:a16="http://schemas.microsoft.com/office/drawing/2014/main" val="3162782682"/>
                  </a:ext>
                </a:extLst>
              </a:tr>
              <a:tr h="681384">
                <a:tc>
                  <a:txBody>
                    <a:bodyPr/>
                    <a:lstStyle/>
                    <a:p>
                      <a:pPr>
                        <a:buNone/>
                      </a:pPr>
                      <a:r>
                        <a:rPr lang="ro-RO" sz="2000" b="1" dirty="0">
                          <a:latin typeface="Consolas" panose="020B0609020204030204" pitchFamily="49" charset="0"/>
                        </a:rPr>
                        <a:t>Viteză</a:t>
                      </a:r>
                      <a:endParaRPr lang="ro-RO" sz="2000" dirty="0">
                        <a:latin typeface="Consolas" panose="020B0609020204030204" pitchFamily="49" charset="0"/>
                      </a:endParaRPr>
                    </a:p>
                  </a:txBody>
                  <a:tcPr anchor="ctr"/>
                </a:tc>
                <a:tc>
                  <a:txBody>
                    <a:bodyPr/>
                    <a:lstStyle/>
                    <a:p>
                      <a:pPr>
                        <a:buNone/>
                      </a:pPr>
                      <a:r>
                        <a:rPr lang="ro-RO" sz="2000">
                          <a:latin typeface="Consolas" panose="020B0609020204030204" pitchFamily="49" charset="0"/>
                        </a:rPr>
                        <a:t>Mai lent – citește/scrie pe disc după fiecare pas</a:t>
                      </a:r>
                    </a:p>
                  </a:txBody>
                  <a:tcPr anchor="ctr"/>
                </a:tc>
                <a:tc>
                  <a:txBody>
                    <a:bodyPr/>
                    <a:lstStyle/>
                    <a:p>
                      <a:pPr>
                        <a:buNone/>
                      </a:pPr>
                      <a:r>
                        <a:rPr lang="it-IT" sz="2000">
                          <a:latin typeface="Consolas" panose="020B0609020204030204" pitchFamily="49" charset="0"/>
                        </a:rPr>
                        <a:t>Mult mai rapid – păstrează datele în memorie</a:t>
                      </a:r>
                    </a:p>
                  </a:txBody>
                  <a:tcPr anchor="ctr"/>
                </a:tc>
                <a:extLst>
                  <a:ext uri="{0D108BD9-81ED-4DB2-BD59-A6C34878D82A}">
                    <a16:rowId xmlns:a16="http://schemas.microsoft.com/office/drawing/2014/main" val="1229729074"/>
                  </a:ext>
                </a:extLst>
              </a:tr>
              <a:tr h="681384">
                <a:tc>
                  <a:txBody>
                    <a:bodyPr/>
                    <a:lstStyle/>
                    <a:p>
                      <a:pPr>
                        <a:buNone/>
                      </a:pPr>
                      <a:r>
                        <a:rPr lang="ro-RO" sz="2000" b="1" dirty="0">
                          <a:latin typeface="Consolas" panose="020B0609020204030204" pitchFamily="49" charset="0"/>
                        </a:rPr>
                        <a:t>Complexitate</a:t>
                      </a:r>
                      <a:endParaRPr lang="ro-RO" sz="2000" dirty="0">
                        <a:latin typeface="Consolas" panose="020B0609020204030204" pitchFamily="49" charset="0"/>
                      </a:endParaRPr>
                    </a:p>
                  </a:txBody>
                  <a:tcPr anchor="ctr"/>
                </a:tc>
                <a:tc>
                  <a:txBody>
                    <a:bodyPr/>
                    <a:lstStyle/>
                    <a:p>
                      <a:pPr>
                        <a:buNone/>
                      </a:pPr>
                      <a:r>
                        <a:rPr lang="it-IT" sz="2000" dirty="0">
                          <a:latin typeface="Consolas" panose="020B0609020204030204" pitchFamily="49" charset="0"/>
                        </a:rPr>
                        <a:t>Necesită cod detaliat pentru fiecare job</a:t>
                      </a:r>
                    </a:p>
                  </a:txBody>
                  <a:tcPr anchor="ctr"/>
                </a:tc>
                <a:tc>
                  <a:txBody>
                    <a:bodyPr/>
                    <a:lstStyle/>
                    <a:p>
                      <a:pPr>
                        <a:buNone/>
                      </a:pPr>
                      <a:r>
                        <a:rPr lang="ro-RO" sz="2000">
                          <a:latin typeface="Consolas" panose="020B0609020204030204" pitchFamily="49" charset="0"/>
                        </a:rPr>
                        <a:t>API-uri de nivel înalt (PySpark, SparkSQL, MLlib)</a:t>
                      </a:r>
                    </a:p>
                  </a:txBody>
                  <a:tcPr anchor="ctr"/>
                </a:tc>
                <a:extLst>
                  <a:ext uri="{0D108BD9-81ED-4DB2-BD59-A6C34878D82A}">
                    <a16:rowId xmlns:a16="http://schemas.microsoft.com/office/drawing/2014/main" val="1917784899"/>
                  </a:ext>
                </a:extLst>
              </a:tr>
              <a:tr h="681384">
                <a:tc>
                  <a:txBody>
                    <a:bodyPr/>
                    <a:lstStyle/>
                    <a:p>
                      <a:pPr>
                        <a:buNone/>
                      </a:pPr>
                      <a:r>
                        <a:rPr lang="ro-RO" sz="2000" b="1" dirty="0">
                          <a:latin typeface="Consolas" panose="020B0609020204030204" pitchFamily="49" charset="0"/>
                        </a:rPr>
                        <a:t>Iterații (ML, grafuri)</a:t>
                      </a:r>
                      <a:endParaRPr lang="ro-RO" sz="2000" dirty="0">
                        <a:latin typeface="Consolas" panose="020B0609020204030204" pitchFamily="49" charset="0"/>
                      </a:endParaRPr>
                    </a:p>
                  </a:txBody>
                  <a:tcPr anchor="ctr"/>
                </a:tc>
                <a:tc>
                  <a:txBody>
                    <a:bodyPr/>
                    <a:lstStyle/>
                    <a:p>
                      <a:pPr>
                        <a:buNone/>
                      </a:pPr>
                      <a:r>
                        <a:rPr lang="ro-RO" sz="2000" dirty="0">
                          <a:latin typeface="Consolas" panose="020B0609020204030204" pitchFamily="49" charset="0"/>
                        </a:rPr>
                        <a:t>Ineficient (scriere repetată pe </a:t>
                      </a:r>
                      <a:r>
                        <a:rPr lang="ro-RO" sz="2000" dirty="0" err="1">
                          <a:latin typeface="Consolas" panose="020B0609020204030204" pitchFamily="49" charset="0"/>
                        </a:rPr>
                        <a:t>HDFS</a:t>
                      </a:r>
                      <a:r>
                        <a:rPr lang="ro-RO" sz="2000" dirty="0">
                          <a:latin typeface="Consolas" panose="020B0609020204030204" pitchFamily="49" charset="0"/>
                        </a:rPr>
                        <a:t>)</a:t>
                      </a:r>
                    </a:p>
                  </a:txBody>
                  <a:tcPr anchor="ctr"/>
                </a:tc>
                <a:tc>
                  <a:txBody>
                    <a:bodyPr/>
                    <a:lstStyle/>
                    <a:p>
                      <a:pPr>
                        <a:buNone/>
                      </a:pPr>
                      <a:r>
                        <a:rPr lang="ro-RO" sz="2000">
                          <a:latin typeface="Consolas" panose="020B0609020204030204" pitchFamily="49" charset="0"/>
                        </a:rPr>
                        <a:t>Eficient (datele rămân în memorie între pași)</a:t>
                      </a:r>
                    </a:p>
                  </a:txBody>
                  <a:tcPr anchor="ctr"/>
                </a:tc>
                <a:extLst>
                  <a:ext uri="{0D108BD9-81ED-4DB2-BD59-A6C34878D82A}">
                    <a16:rowId xmlns:a16="http://schemas.microsoft.com/office/drawing/2014/main" val="2613219285"/>
                  </a:ext>
                </a:extLst>
              </a:tr>
              <a:tr h="389362">
                <a:tc>
                  <a:txBody>
                    <a:bodyPr/>
                    <a:lstStyle/>
                    <a:p>
                      <a:pPr>
                        <a:buNone/>
                      </a:pPr>
                      <a:r>
                        <a:rPr lang="ro-RO" sz="2000" b="1">
                          <a:latin typeface="Consolas" panose="020B0609020204030204" pitchFamily="49" charset="0"/>
                        </a:rPr>
                        <a:t>Procesare streaming</a:t>
                      </a:r>
                      <a:endParaRPr lang="ro-RO" sz="2000">
                        <a:latin typeface="Consolas" panose="020B0609020204030204" pitchFamily="49" charset="0"/>
                      </a:endParaRPr>
                    </a:p>
                  </a:txBody>
                  <a:tcPr anchor="ctr"/>
                </a:tc>
                <a:tc>
                  <a:txBody>
                    <a:bodyPr/>
                    <a:lstStyle/>
                    <a:p>
                      <a:pPr>
                        <a:buNone/>
                      </a:pPr>
                      <a:r>
                        <a:rPr lang="ro-RO" sz="2000" dirty="0">
                          <a:latin typeface="Consolas" panose="020B0609020204030204" pitchFamily="49" charset="0"/>
                        </a:rPr>
                        <a:t>Nu (doar </a:t>
                      </a:r>
                      <a:r>
                        <a:rPr lang="ro-RO" sz="2000" dirty="0" err="1">
                          <a:latin typeface="Consolas" panose="020B0609020204030204" pitchFamily="49" charset="0"/>
                        </a:rPr>
                        <a:t>batch</a:t>
                      </a:r>
                      <a:r>
                        <a:rPr lang="ro-RO" sz="2000" dirty="0">
                          <a:latin typeface="Consolas" panose="020B0609020204030204" pitchFamily="49" charset="0"/>
                        </a:rPr>
                        <a:t>)</a:t>
                      </a:r>
                    </a:p>
                  </a:txBody>
                  <a:tcPr anchor="ctr"/>
                </a:tc>
                <a:tc>
                  <a:txBody>
                    <a:bodyPr/>
                    <a:lstStyle/>
                    <a:p>
                      <a:pPr>
                        <a:buNone/>
                      </a:pPr>
                      <a:r>
                        <a:rPr lang="ro-RO" sz="2000">
                          <a:latin typeface="Consolas" panose="020B0609020204030204" pitchFamily="49" charset="0"/>
                        </a:rPr>
                        <a:t>Da (Spark Streaming)</a:t>
                      </a:r>
                    </a:p>
                  </a:txBody>
                  <a:tcPr anchor="ctr"/>
                </a:tc>
                <a:extLst>
                  <a:ext uri="{0D108BD9-81ED-4DB2-BD59-A6C34878D82A}">
                    <a16:rowId xmlns:a16="http://schemas.microsoft.com/office/drawing/2014/main" val="1649829935"/>
                  </a:ext>
                </a:extLst>
              </a:tr>
              <a:tr h="681384">
                <a:tc>
                  <a:txBody>
                    <a:bodyPr/>
                    <a:lstStyle/>
                    <a:p>
                      <a:pPr>
                        <a:buNone/>
                      </a:pPr>
                      <a:r>
                        <a:rPr lang="ro-RO" sz="2000" b="1">
                          <a:latin typeface="Consolas" panose="020B0609020204030204" pitchFamily="49" charset="0"/>
                        </a:rPr>
                        <a:t>Limbaje</a:t>
                      </a:r>
                      <a:endParaRPr lang="ro-RO" sz="2000">
                        <a:latin typeface="Consolas" panose="020B0609020204030204" pitchFamily="49" charset="0"/>
                      </a:endParaRPr>
                    </a:p>
                  </a:txBody>
                  <a:tcPr anchor="ctr"/>
                </a:tc>
                <a:tc>
                  <a:txBody>
                    <a:bodyPr/>
                    <a:lstStyle/>
                    <a:p>
                      <a:pPr>
                        <a:buNone/>
                      </a:pPr>
                      <a:r>
                        <a:rPr lang="ro-RO" sz="2000" dirty="0">
                          <a:latin typeface="Consolas" panose="020B0609020204030204" pitchFamily="49" charset="0"/>
                        </a:rPr>
                        <a:t>Java, </a:t>
                      </a:r>
                      <a:r>
                        <a:rPr lang="ro-RO" sz="2000" dirty="0" err="1">
                          <a:latin typeface="Consolas" panose="020B0609020204030204" pitchFamily="49" charset="0"/>
                        </a:rPr>
                        <a:t>Python</a:t>
                      </a:r>
                      <a:r>
                        <a:rPr lang="ro-RO" sz="2000" dirty="0">
                          <a:latin typeface="Consolas" panose="020B0609020204030204" pitchFamily="49" charset="0"/>
                        </a:rPr>
                        <a:t> (prin </a:t>
                      </a:r>
                      <a:r>
                        <a:rPr lang="ro-RO" sz="2000" dirty="0" err="1">
                          <a:latin typeface="Consolas" panose="020B0609020204030204" pitchFamily="49" charset="0"/>
                        </a:rPr>
                        <a:t>Hadoop</a:t>
                      </a:r>
                      <a:r>
                        <a:rPr lang="ro-RO" sz="2000" dirty="0">
                          <a:latin typeface="Consolas" panose="020B0609020204030204" pitchFamily="49" charset="0"/>
                        </a:rPr>
                        <a:t> </a:t>
                      </a:r>
                      <a:r>
                        <a:rPr lang="ro-RO" sz="2000" dirty="0" err="1">
                          <a:latin typeface="Consolas" panose="020B0609020204030204" pitchFamily="49" charset="0"/>
                        </a:rPr>
                        <a:t>Streaming</a:t>
                      </a:r>
                      <a:r>
                        <a:rPr lang="ro-RO" sz="2000" dirty="0">
                          <a:latin typeface="Consolas" panose="020B0609020204030204" pitchFamily="49" charset="0"/>
                        </a:rPr>
                        <a:t>), etc.</a:t>
                      </a:r>
                    </a:p>
                  </a:txBody>
                  <a:tcPr anchor="ctr"/>
                </a:tc>
                <a:tc>
                  <a:txBody>
                    <a:bodyPr/>
                    <a:lstStyle/>
                    <a:p>
                      <a:pPr>
                        <a:buNone/>
                      </a:pPr>
                      <a:r>
                        <a:rPr lang="fi-FI" sz="2000" dirty="0">
                          <a:latin typeface="Consolas" panose="020B0609020204030204" pitchFamily="49" charset="0"/>
                        </a:rPr>
                        <a:t>Python (PySpark), Scala, Java, R</a:t>
                      </a:r>
                    </a:p>
                  </a:txBody>
                  <a:tcPr anchor="ctr"/>
                </a:tc>
                <a:extLst>
                  <a:ext uri="{0D108BD9-81ED-4DB2-BD59-A6C34878D82A}">
                    <a16:rowId xmlns:a16="http://schemas.microsoft.com/office/drawing/2014/main" val="1863937997"/>
                  </a:ext>
                </a:extLst>
              </a:tr>
              <a:tr h="973405">
                <a:tc>
                  <a:txBody>
                    <a:bodyPr/>
                    <a:lstStyle/>
                    <a:p>
                      <a:pPr>
                        <a:buNone/>
                      </a:pPr>
                      <a:r>
                        <a:rPr lang="ro-RO" sz="2000" b="1" dirty="0">
                          <a:latin typeface="Consolas" panose="020B0609020204030204" pitchFamily="49" charset="0"/>
                        </a:rPr>
                        <a:t>Când e potrivit</a:t>
                      </a:r>
                      <a:endParaRPr lang="ro-RO" sz="2000" dirty="0">
                        <a:latin typeface="Consolas" panose="020B0609020204030204" pitchFamily="49" charset="0"/>
                      </a:endParaRPr>
                    </a:p>
                  </a:txBody>
                  <a:tcPr anchor="ctr"/>
                </a:tc>
                <a:tc>
                  <a:txBody>
                    <a:bodyPr/>
                    <a:lstStyle/>
                    <a:p>
                      <a:pPr>
                        <a:buNone/>
                      </a:pPr>
                      <a:r>
                        <a:rPr lang="en-US" sz="2000">
                          <a:latin typeface="Consolas" panose="020B0609020204030204" pitchFamily="49" charset="0"/>
                        </a:rPr>
                        <a:t>Prelucrări batch simple, rapoarte, indexare web</a:t>
                      </a:r>
                    </a:p>
                  </a:txBody>
                  <a:tcPr anchor="ctr"/>
                </a:tc>
                <a:tc>
                  <a:txBody>
                    <a:bodyPr/>
                    <a:lstStyle/>
                    <a:p>
                      <a:pPr>
                        <a:buNone/>
                      </a:pPr>
                      <a:r>
                        <a:rPr lang="en-US" sz="2000" dirty="0">
                          <a:latin typeface="Consolas" panose="020B0609020204030204" pitchFamily="49" charset="0"/>
                        </a:rPr>
                        <a:t>Machine Learning, </a:t>
                      </a:r>
                      <a:r>
                        <a:rPr lang="en-US" sz="2000" dirty="0" err="1">
                          <a:latin typeface="Consolas" panose="020B0609020204030204" pitchFamily="49" charset="0"/>
                        </a:rPr>
                        <a:t>procesare</a:t>
                      </a:r>
                      <a:r>
                        <a:rPr lang="en-US" sz="2000" dirty="0">
                          <a:latin typeface="Consolas" panose="020B0609020204030204" pitchFamily="49" charset="0"/>
                        </a:rPr>
                        <a:t> real-time, </a:t>
                      </a:r>
                      <a:r>
                        <a:rPr lang="en-US" sz="2000" dirty="0" err="1">
                          <a:latin typeface="Consolas" panose="020B0609020204030204" pitchFamily="49" charset="0"/>
                        </a:rPr>
                        <a:t>grafuri</a:t>
                      </a:r>
                      <a:r>
                        <a:rPr lang="en-US" sz="2000" dirty="0">
                          <a:latin typeface="Consolas" panose="020B0609020204030204" pitchFamily="49" charset="0"/>
                        </a:rPr>
                        <a:t>, analytics </a:t>
                      </a:r>
                      <a:r>
                        <a:rPr lang="en-US" sz="2000" dirty="0" err="1">
                          <a:latin typeface="Consolas" panose="020B0609020204030204" pitchFamily="49" charset="0"/>
                        </a:rPr>
                        <a:t>complexe</a:t>
                      </a:r>
                      <a:endParaRPr lang="en-US" sz="2000" dirty="0">
                        <a:latin typeface="Consolas" panose="020B0609020204030204" pitchFamily="49" charset="0"/>
                      </a:endParaRPr>
                    </a:p>
                  </a:txBody>
                  <a:tcPr anchor="ctr"/>
                </a:tc>
                <a:extLst>
                  <a:ext uri="{0D108BD9-81ED-4DB2-BD59-A6C34878D82A}">
                    <a16:rowId xmlns:a16="http://schemas.microsoft.com/office/drawing/2014/main" val="366192494"/>
                  </a:ext>
                </a:extLst>
              </a:tr>
            </a:tbl>
          </a:graphicData>
        </a:graphic>
      </p:graphicFrame>
      <p:sp>
        <p:nvSpPr>
          <p:cNvPr id="4" name="Slide Number Placeholder 3">
            <a:extLst>
              <a:ext uri="{FF2B5EF4-FFF2-40B4-BE49-F238E27FC236}">
                <a16:creationId xmlns:a16="http://schemas.microsoft.com/office/drawing/2014/main" id="{97AE7736-6A5C-8362-C641-44D3732BE1D5}"/>
              </a:ext>
            </a:extLst>
          </p:cNvPr>
          <p:cNvSpPr>
            <a:spLocks noGrp="1"/>
          </p:cNvSpPr>
          <p:nvPr>
            <p:ph type="sldNum" sz="quarter" idx="12"/>
          </p:nvPr>
        </p:nvSpPr>
        <p:spPr/>
        <p:txBody>
          <a:bodyPr/>
          <a:lstStyle/>
          <a:p>
            <a:fld id="{0712D0F0-FEB5-4A3D-9B64-8AE531CEC929}" type="slidenum">
              <a:rPr lang="en-US" smtClean="0"/>
              <a:t>106</a:t>
            </a:fld>
            <a:endParaRPr lang="en-US" dirty="0"/>
          </a:p>
        </p:txBody>
      </p:sp>
    </p:spTree>
    <p:extLst>
      <p:ext uri="{BB962C8B-B14F-4D97-AF65-F5344CB8AC3E}">
        <p14:creationId xmlns:p14="http://schemas.microsoft.com/office/powerpoint/2010/main" val="22217396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07968F2-2981-CDE3-B11A-44148F45CB68}"/>
              </a:ext>
            </a:extLst>
          </p:cNvPr>
          <p:cNvSpPr>
            <a:spLocks noGrp="1"/>
          </p:cNvSpPr>
          <p:nvPr>
            <p:ph type="sldNum" sz="quarter" idx="12"/>
          </p:nvPr>
        </p:nvSpPr>
        <p:spPr/>
        <p:txBody>
          <a:bodyPr/>
          <a:lstStyle/>
          <a:p>
            <a:fld id="{0712D0F0-FEB5-4A3D-9B64-8AE531CEC929}" type="slidenum">
              <a:rPr lang="en-US" smtClean="0"/>
              <a:t>107</a:t>
            </a:fld>
            <a:endParaRPr lang="en-US" dirty="0"/>
          </a:p>
        </p:txBody>
      </p:sp>
      <p:pic>
        <p:nvPicPr>
          <p:cNvPr id="7" name="Picture 6">
            <a:extLst>
              <a:ext uri="{FF2B5EF4-FFF2-40B4-BE49-F238E27FC236}">
                <a16:creationId xmlns:a16="http://schemas.microsoft.com/office/drawing/2014/main" id="{069EDD9E-3383-5228-68F1-3D9E968ABB94}"/>
              </a:ext>
            </a:extLst>
          </p:cNvPr>
          <p:cNvPicPr>
            <a:picLocks noChangeAspect="1"/>
          </p:cNvPicPr>
          <p:nvPr/>
        </p:nvPicPr>
        <p:blipFill>
          <a:blip r:embed="rId2">
            <a:extLst>
              <a:ext uri="{28A0092B-C50C-407E-A947-70E740481C1C}">
                <a14:useLocalDpi xmlns:a14="http://schemas.microsoft.com/office/drawing/2010/main" val="0"/>
              </a:ext>
            </a:extLst>
          </a:blip>
          <a:srcRect l="4011" r="3961" b="7160"/>
          <a:stretch>
            <a:fillRect/>
          </a:stretch>
        </p:blipFill>
        <p:spPr>
          <a:xfrm>
            <a:off x="2175642" y="875141"/>
            <a:ext cx="7650998" cy="4039478"/>
          </a:xfrm>
          <a:prstGeom prst="rect">
            <a:avLst/>
          </a:prstGeom>
        </p:spPr>
      </p:pic>
      <p:sp>
        <p:nvSpPr>
          <p:cNvPr id="8" name="TextBox 7">
            <a:extLst>
              <a:ext uri="{FF2B5EF4-FFF2-40B4-BE49-F238E27FC236}">
                <a16:creationId xmlns:a16="http://schemas.microsoft.com/office/drawing/2014/main" id="{0B8C1711-FE2B-6184-F85C-319F8832EE10}"/>
              </a:ext>
            </a:extLst>
          </p:cNvPr>
          <p:cNvSpPr txBox="1"/>
          <p:nvPr/>
        </p:nvSpPr>
        <p:spPr>
          <a:xfrm>
            <a:off x="2491485" y="1717721"/>
            <a:ext cx="6983002" cy="2862322"/>
          </a:xfrm>
          <a:prstGeom prst="rect">
            <a:avLst/>
          </a:prstGeom>
          <a:noFill/>
        </p:spPr>
        <p:txBody>
          <a:bodyPr wrap="none" rtlCol="0">
            <a:spAutoFit/>
          </a:bodyPr>
          <a:lstStyle/>
          <a:p>
            <a:pPr algn="ctr"/>
            <a:r>
              <a:rPr lang="ro-RO" sz="6000" dirty="0">
                <a:solidFill>
                  <a:schemeClr val="accent1">
                    <a:lumMod val="50000"/>
                  </a:schemeClr>
                </a:solidFill>
                <a:latin typeface="Elsie Black" panose="02000000000000000000" pitchFamily="2" charset="0"/>
              </a:rPr>
              <a:t>Procesarea</a:t>
            </a:r>
            <a:br>
              <a:rPr lang="ro-RO" sz="6000" dirty="0">
                <a:solidFill>
                  <a:schemeClr val="accent1">
                    <a:lumMod val="50000"/>
                  </a:schemeClr>
                </a:solidFill>
                <a:latin typeface="Elsie Black" panose="02000000000000000000" pitchFamily="2" charset="0"/>
              </a:rPr>
            </a:br>
            <a:r>
              <a:rPr lang="ro-RO" sz="6000" dirty="0">
                <a:solidFill>
                  <a:schemeClr val="accent1">
                    <a:lumMod val="50000"/>
                  </a:schemeClr>
                </a:solidFill>
                <a:latin typeface="Elsie Black" panose="02000000000000000000" pitchFamily="2" charset="0"/>
              </a:rPr>
              <a:t> fluxurilor de date</a:t>
            </a:r>
          </a:p>
          <a:p>
            <a:pPr algn="ctr"/>
            <a:endParaRPr lang="ro-RO" sz="6000" dirty="0"/>
          </a:p>
        </p:txBody>
      </p:sp>
    </p:spTree>
    <p:extLst>
      <p:ext uri="{BB962C8B-B14F-4D97-AF65-F5344CB8AC3E}">
        <p14:creationId xmlns:p14="http://schemas.microsoft.com/office/powerpoint/2010/main" val="386590987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Streaming Data</a:t>
            </a:r>
          </a:p>
        </p:txBody>
      </p:sp>
      <p:sp>
        <p:nvSpPr>
          <p:cNvPr id="3" name="Content Placeholder 2"/>
          <p:cNvSpPr>
            <a:spLocks noGrp="1"/>
          </p:cNvSpPr>
          <p:nvPr>
            <p:ph idx="1"/>
          </p:nvPr>
        </p:nvSpPr>
        <p:spPr/>
        <p:txBody>
          <a:bodyPr/>
          <a:lstStyle/>
          <a:p>
            <a:r>
              <a:rPr lang="ro-RO" dirty="0"/>
              <a:t>Procesarea datelor în timp real, care devine din ce în ce mai relevantă în Big Data.</a:t>
            </a:r>
          </a:p>
          <a:p>
            <a:endParaRPr lang="ro-RO" dirty="0"/>
          </a:p>
        </p:txBody>
      </p:sp>
      <p:sp>
        <p:nvSpPr>
          <p:cNvPr id="4" name="Slide Number Placeholder 3"/>
          <p:cNvSpPr>
            <a:spLocks noGrp="1"/>
          </p:cNvSpPr>
          <p:nvPr>
            <p:ph type="sldNum" sz="quarter" idx="12"/>
          </p:nvPr>
        </p:nvSpPr>
        <p:spPr/>
        <p:txBody>
          <a:bodyPr/>
          <a:lstStyle/>
          <a:p>
            <a:fld id="{0712D0F0-FEB5-4A3D-9B64-8AE531CEC929}" type="slidenum">
              <a:rPr lang="en-US" smtClean="0"/>
              <a:t>108</a:t>
            </a:fld>
            <a:endParaRPr lang="en-US" dirty="0"/>
          </a:p>
        </p:txBody>
      </p:sp>
    </p:spTree>
    <p:extLst>
      <p:ext uri="{BB962C8B-B14F-4D97-AF65-F5344CB8AC3E}">
        <p14:creationId xmlns:p14="http://schemas.microsoft.com/office/powerpoint/2010/main" val="196877539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497832" y="270782"/>
            <a:ext cx="7196335" cy="5845175"/>
          </a:xfrm>
          <a:prstGeom prst="rect">
            <a:avLst/>
          </a:prstGeom>
        </p:spPr>
      </p:pic>
      <p:sp>
        <p:nvSpPr>
          <p:cNvPr id="6" name="TextBox 5"/>
          <p:cNvSpPr txBox="1"/>
          <p:nvPr/>
        </p:nvSpPr>
        <p:spPr>
          <a:xfrm>
            <a:off x="957106" y="6266683"/>
            <a:ext cx="7091624" cy="400110"/>
          </a:xfrm>
          <a:prstGeom prst="rect">
            <a:avLst/>
          </a:prstGeom>
          <a:noFill/>
        </p:spPr>
        <p:txBody>
          <a:bodyPr wrap="square">
            <a:spAutoFit/>
          </a:bodyPr>
          <a:lstStyle/>
          <a:p>
            <a:r>
              <a:rPr lang="ro-RO" sz="2000" b="1" i="1" dirty="0">
                <a:latin typeface="Consolas" panose="020B0609020204030204" pitchFamily="49" charset="0"/>
              </a:rPr>
              <a:t>SURSA: </a:t>
            </a:r>
            <a:r>
              <a:rPr lang="en-US" sz="2000" b="1" i="1" dirty="0">
                <a:latin typeface="Consolas" panose="020B0609020204030204" pitchFamily="49" charset="0"/>
                <a:hlinkClick r:id="rId3"/>
              </a:rPr>
              <a:t>https://www.mdpi.com/2076-3417/13/2/758</a:t>
            </a:r>
            <a:r>
              <a:rPr lang="ro-RO" sz="2000" b="1" i="1" dirty="0">
                <a:latin typeface="Consolas" panose="020B0609020204030204" pitchFamily="49" charset="0"/>
              </a:rPr>
              <a:t> </a:t>
            </a:r>
            <a:endParaRPr lang="en-US" sz="2000" b="1" i="1" dirty="0">
              <a:latin typeface="Consolas" panose="020B0609020204030204" pitchFamily="49" charset="0"/>
            </a:endParaRPr>
          </a:p>
        </p:txBody>
      </p:sp>
      <p:sp>
        <p:nvSpPr>
          <p:cNvPr id="2" name="Slide Number Placeholder 1"/>
          <p:cNvSpPr>
            <a:spLocks noGrp="1"/>
          </p:cNvSpPr>
          <p:nvPr>
            <p:ph type="sldNum" sz="quarter" idx="12"/>
          </p:nvPr>
        </p:nvSpPr>
        <p:spPr/>
        <p:txBody>
          <a:bodyPr/>
          <a:lstStyle/>
          <a:p>
            <a:fld id="{0712D0F0-FEB5-4A3D-9B64-8AE531CEC929}" type="slidenum">
              <a:rPr lang="en-US" smtClean="0"/>
              <a:t>109</a:t>
            </a:fld>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kumimoji="0" lang="en-US" sz="3200" b="1" i="1" u="none" strike="noStrike" kern="1200" cap="none" spc="0" normalizeH="0" baseline="0" noProof="0" dirty="0" err="1">
                <a:ln>
                  <a:noFill/>
                </a:ln>
                <a:solidFill>
                  <a:srgbClr val="C00000"/>
                </a:solidFill>
                <a:effectLst/>
                <a:highlight>
                  <a:srgbClr val="FFFF00"/>
                </a:highlight>
                <a:uLnTx/>
                <a:uFillTx/>
                <a:latin typeface="Consolas" panose="020B0609020204030204" pitchFamily="49" charset="0"/>
                <a:ea typeface="Cambria" panose="02040503050406030204" pitchFamily="18" charset="0"/>
              </a:rPr>
              <a:t>Informația</a:t>
            </a:r>
            <a:r>
              <a:rPr kumimoji="0" lang="en-US" sz="3200" b="1" i="1" u="none" strike="noStrike" kern="1200" cap="none" spc="0" normalizeH="0" baseline="0" noProof="0" dirty="0">
                <a:ln>
                  <a:noFill/>
                </a:ln>
                <a:solidFill>
                  <a:srgbClr val="C00000"/>
                </a:solidFill>
                <a:effectLst/>
                <a:uLnTx/>
                <a:uFillTx/>
                <a:latin typeface="Consolas" panose="020B0609020204030204" pitchFamily="49" charset="0"/>
                <a:ea typeface="Cambria" panose="02040503050406030204" pitchFamily="18" charset="0"/>
              </a:rPr>
              <a:t> </a:t>
            </a:r>
            <a:r>
              <a:rPr kumimoji="0" lang="en-US" sz="2400" b="1" i="1" u="none" strike="noStrike" kern="1200" cap="none" spc="0" normalizeH="0" baseline="0" noProof="0" dirty="0">
                <a:ln>
                  <a:noFill/>
                </a:ln>
                <a:solidFill>
                  <a:schemeClr val="tx1"/>
                </a:solidFill>
                <a:effectLst/>
                <a:uLnTx/>
                <a:uFillTx/>
                <a:latin typeface="Consolas" panose="020B0609020204030204" pitchFamily="49" charset="0"/>
                <a:ea typeface="Cambria" panose="02040503050406030204" pitchFamily="18" charset="0"/>
              </a:rPr>
              <a:t>(</a:t>
            </a:r>
            <a:r>
              <a:rPr kumimoji="0" lang="en-US" sz="2400" b="1" i="1" u="none" strike="noStrike" kern="1200" cap="none" spc="0" normalizeH="0" baseline="0" noProof="0" dirty="0" err="1">
                <a:ln>
                  <a:noFill/>
                </a:ln>
                <a:solidFill>
                  <a:schemeClr val="tx1"/>
                </a:solidFill>
                <a:effectLst/>
                <a:uLnTx/>
                <a:uFillTx/>
                <a:latin typeface="Consolas" panose="020B0609020204030204" pitchFamily="49" charset="0"/>
                <a:ea typeface="Cambria" panose="02040503050406030204" pitchFamily="18" charset="0"/>
              </a:rPr>
              <a:t>continuare</a:t>
            </a:r>
            <a:r>
              <a:rPr kumimoji="0" lang="en-US" sz="2400" b="1" i="1" u="none" strike="noStrike" kern="1200" cap="none" spc="0" normalizeH="0" baseline="0" noProof="0" dirty="0">
                <a:ln>
                  <a:noFill/>
                </a:ln>
                <a:solidFill>
                  <a:schemeClr val="tx1"/>
                </a:solidFill>
                <a:effectLst/>
                <a:uLnTx/>
                <a:uFillTx/>
                <a:latin typeface="Consolas" panose="020B0609020204030204" pitchFamily="49" charset="0"/>
                <a:ea typeface="Cambria" panose="02040503050406030204" pitchFamily="18" charset="0"/>
              </a:rPr>
              <a:t>)</a:t>
            </a:r>
            <a:endParaRPr lang="en-US" sz="2400" dirty="0">
              <a:solidFill>
                <a:schemeClr val="tx1"/>
              </a:solidFill>
            </a:endParaRPr>
          </a:p>
        </p:txBody>
      </p:sp>
      <p:sp>
        <p:nvSpPr>
          <p:cNvPr id="3" name="Content Placeholder 2"/>
          <p:cNvSpPr>
            <a:spLocks noGrp="1"/>
          </p:cNvSpPr>
          <p:nvPr>
            <p:ph idx="1"/>
          </p:nvPr>
        </p:nvSpPr>
        <p:spPr/>
        <p:txBody>
          <a:bodyPr/>
          <a:lstStyle/>
          <a:p>
            <a:pPr marL="82550" indent="0">
              <a:lnSpc>
                <a:spcPct val="150000"/>
              </a:lnSpc>
              <a:spcBef>
                <a:spcPts val="600"/>
              </a:spcBef>
              <a:buClr>
                <a:srgbClr val="3891A7"/>
              </a:buClr>
              <a:buSzPct val="80000"/>
            </a:pPr>
            <a:r>
              <a:rPr kumimoji="0" lang="en-US" sz="3200" b="1" i="1" u="none" strike="noStrike" kern="1200" cap="none" spc="0" normalizeH="0" baseline="0" noProof="0" dirty="0">
                <a:ln>
                  <a:noFill/>
                </a:ln>
                <a:solidFill>
                  <a:srgbClr val="C00000"/>
                </a:solidFill>
                <a:effectLst/>
                <a:highlight>
                  <a:srgbClr val="FFFF00"/>
                </a:highlight>
                <a:uLnTx/>
                <a:uFillTx/>
                <a:latin typeface="Consolas" panose="020B0609020204030204" pitchFamily="49" charset="0"/>
                <a:ea typeface="Cambria" panose="02040503050406030204" pitchFamily="18" charset="0"/>
              </a:rPr>
              <a:t>(c)</a:t>
            </a:r>
            <a:r>
              <a:rPr kumimoji="0" lang="en-US" sz="3200" b="1" i="1" u="none" strike="noStrike" kern="1200" cap="none" spc="0" normalizeH="0" baseline="0" noProof="0" dirty="0">
                <a:ln>
                  <a:noFill/>
                </a:ln>
                <a:effectLst/>
                <a:uLnTx/>
                <a:uFillTx/>
                <a:latin typeface="Consolas" panose="020B0609020204030204" pitchFamily="49" charset="0"/>
                <a:ea typeface="Cambria" panose="02040503050406030204" pitchFamily="18" charset="0"/>
              </a:rPr>
              <a:t> </a:t>
            </a:r>
            <a:r>
              <a:rPr kumimoji="0" lang="en-US" sz="3200" b="1" i="1" u="none" strike="noStrike" kern="1200" cap="none" spc="0" normalizeH="0" baseline="0" noProof="0" dirty="0" err="1">
                <a:ln>
                  <a:noFill/>
                </a:ln>
                <a:effectLst/>
                <a:uLnTx/>
                <a:uFillTx/>
                <a:latin typeface="Consolas" panose="020B0609020204030204" pitchFamily="49" charset="0"/>
                <a:ea typeface="Cambria" panose="02040503050406030204" pitchFamily="18" charset="0"/>
              </a:rPr>
              <a:t>Fiecare</a:t>
            </a:r>
            <a:r>
              <a:rPr kumimoji="0" lang="en-US" sz="3200" b="1" i="1" u="none" strike="noStrike" kern="1200" cap="none" spc="0" normalizeH="0" baseline="0" noProof="0" dirty="0">
                <a:ln>
                  <a:noFill/>
                </a:ln>
                <a:effectLst/>
                <a:uLnTx/>
                <a:uFillTx/>
                <a:latin typeface="Consolas" panose="020B0609020204030204" pitchFamily="49" charset="0"/>
                <a:ea typeface="Cambria" panose="02040503050406030204" pitchFamily="18" charset="0"/>
              </a:rPr>
              <a:t> </a:t>
            </a:r>
            <a:r>
              <a:rPr kumimoji="0" lang="en-US" sz="3200" b="1" i="1" u="none" strike="noStrike" kern="1200" cap="none" spc="0" normalizeH="0" baseline="0" noProof="0" dirty="0" err="1">
                <a:ln>
                  <a:noFill/>
                </a:ln>
                <a:effectLst/>
                <a:uLnTx/>
                <a:uFillTx/>
                <a:latin typeface="Consolas" panose="020B0609020204030204" pitchFamily="49" charset="0"/>
                <a:ea typeface="Cambria" panose="02040503050406030204" pitchFamily="18" charset="0"/>
              </a:rPr>
              <a:t>dintre</a:t>
            </a:r>
            <a:r>
              <a:rPr kumimoji="0" lang="en-US" sz="3200" b="1" i="1" u="none" strike="noStrike" kern="1200" cap="none" spc="0" normalizeH="0" baseline="0" noProof="0" dirty="0">
                <a:ln>
                  <a:noFill/>
                </a:ln>
                <a:effectLst/>
                <a:uLnTx/>
                <a:uFillTx/>
                <a:latin typeface="Consolas" panose="020B0609020204030204" pitchFamily="49" charset="0"/>
                <a:ea typeface="Cambria" panose="02040503050406030204" pitchFamily="18" charset="0"/>
              </a:rPr>
              <a:t> </a:t>
            </a:r>
            <a:r>
              <a:rPr kumimoji="0" lang="en-US" sz="3200" b="1" i="1" u="none" strike="noStrike" kern="1200" cap="none" spc="0" normalizeH="0" baseline="0" noProof="0" dirty="0" err="1">
                <a:ln>
                  <a:noFill/>
                </a:ln>
                <a:effectLst/>
                <a:highlight>
                  <a:srgbClr val="00FF00"/>
                </a:highlight>
                <a:uLnTx/>
                <a:uFillTx/>
                <a:latin typeface="Consolas" panose="020B0609020204030204" pitchFamily="49" charset="0"/>
                <a:ea typeface="Cambria" panose="02040503050406030204" pitchFamily="18" charset="0"/>
              </a:rPr>
              <a:t>elementele</a:t>
            </a:r>
            <a:r>
              <a:rPr kumimoji="0" lang="en-US" sz="3200" b="1" i="1" u="none" strike="noStrike" kern="1200" cap="none" spc="0" normalizeH="0" baseline="0" noProof="0" dirty="0">
                <a:ln>
                  <a:noFill/>
                </a:ln>
                <a:effectLst/>
                <a:highlight>
                  <a:srgbClr val="00FF00"/>
                </a:highlight>
                <a:uLnTx/>
                <a:uFillTx/>
                <a:latin typeface="Consolas" panose="020B0609020204030204" pitchFamily="49" charset="0"/>
                <a:ea typeface="Cambria" panose="02040503050406030204" pitchFamily="18" charset="0"/>
              </a:rPr>
              <a:t> </a:t>
            </a:r>
            <a:r>
              <a:rPr kumimoji="0" lang="en-US" sz="3200" b="1" i="1" u="none" strike="noStrike" kern="1200" cap="none" spc="0" normalizeH="0" baseline="0" noProof="0" dirty="0" err="1">
                <a:ln>
                  <a:noFill/>
                </a:ln>
                <a:effectLst/>
                <a:highlight>
                  <a:srgbClr val="00FF00"/>
                </a:highlight>
                <a:uLnTx/>
                <a:uFillTx/>
                <a:latin typeface="Consolas" panose="020B0609020204030204" pitchFamily="49" charset="0"/>
                <a:ea typeface="Cambria" panose="02040503050406030204" pitchFamily="18" charset="0"/>
              </a:rPr>
              <a:t>noi</a:t>
            </a:r>
            <a:r>
              <a:rPr kumimoji="0" lang="en-US" sz="3200" b="1" i="1" u="none" strike="noStrike" kern="1200" cap="none" spc="0" normalizeH="0" baseline="0" noProof="0" dirty="0">
                <a:ln>
                  <a:noFill/>
                </a:ln>
                <a:effectLst/>
                <a:uLnTx/>
                <a:uFillTx/>
                <a:latin typeface="Consolas" panose="020B0609020204030204" pitchFamily="49" charset="0"/>
                <a:ea typeface="Cambria" panose="02040503050406030204" pitchFamily="18" charset="0"/>
              </a:rPr>
              <a:t>, </a:t>
            </a:r>
            <a:r>
              <a:rPr kumimoji="0" lang="en-US" sz="3200" b="1" i="1" u="none" strike="noStrike" kern="1200" cap="none" spc="0" normalizeH="0" baseline="0" noProof="0" dirty="0" err="1">
                <a:ln>
                  <a:noFill/>
                </a:ln>
                <a:effectLst/>
                <a:uLnTx/>
                <a:uFillTx/>
                <a:latin typeface="Consolas" panose="020B0609020204030204" pitchFamily="49" charset="0"/>
                <a:ea typeface="Cambria" panose="02040503050406030204" pitchFamily="18" charset="0"/>
              </a:rPr>
              <a:t>în</a:t>
            </a:r>
            <a:r>
              <a:rPr kumimoji="0" lang="en-US" sz="3200" b="1" i="1" u="none" strike="noStrike" kern="1200" cap="none" spc="0" normalizeH="0" baseline="0" noProof="0" dirty="0">
                <a:ln>
                  <a:noFill/>
                </a:ln>
                <a:effectLst/>
                <a:uLnTx/>
                <a:uFillTx/>
                <a:latin typeface="Consolas" panose="020B0609020204030204" pitchFamily="49" charset="0"/>
                <a:ea typeface="Cambria" panose="02040503050406030204" pitchFamily="18" charset="0"/>
              </a:rPr>
              <a:t> </a:t>
            </a:r>
            <a:r>
              <a:rPr kumimoji="0" lang="en-US" sz="3200" b="1" i="1" u="none" strike="noStrike" kern="1200" cap="none" spc="0" normalizeH="0" baseline="0" noProof="0" dirty="0" err="1">
                <a:ln>
                  <a:noFill/>
                </a:ln>
                <a:effectLst/>
                <a:uLnTx/>
                <a:uFillTx/>
                <a:latin typeface="Consolas" panose="020B0609020204030204" pitchFamily="49" charset="0"/>
                <a:ea typeface="Cambria" panose="02040503050406030204" pitchFamily="18" charset="0"/>
              </a:rPr>
              <a:t>raport</a:t>
            </a:r>
            <a:r>
              <a:rPr kumimoji="0" lang="en-US" sz="3200" b="1" i="1" u="none" strike="noStrike" kern="1200" cap="none" spc="0" normalizeH="0" baseline="0" noProof="0" dirty="0">
                <a:ln>
                  <a:noFill/>
                </a:ln>
                <a:effectLst/>
                <a:uLnTx/>
                <a:uFillTx/>
                <a:latin typeface="Consolas" panose="020B0609020204030204" pitchFamily="49" charset="0"/>
                <a:ea typeface="Cambria" panose="02040503050406030204" pitchFamily="18" charset="0"/>
              </a:rPr>
              <a:t> cu </a:t>
            </a:r>
            <a:r>
              <a:rPr kumimoji="0" lang="en-US" sz="3200" b="1" i="1" u="none" strike="noStrike" kern="1200" cap="none" spc="0" normalizeH="0" baseline="0" noProof="0" dirty="0" err="1">
                <a:ln>
                  <a:noFill/>
                </a:ln>
                <a:effectLst/>
                <a:uLnTx/>
                <a:uFillTx/>
                <a:latin typeface="Consolas" panose="020B0609020204030204" pitchFamily="49" charset="0"/>
                <a:ea typeface="Cambria" panose="02040503050406030204" pitchFamily="18" charset="0"/>
              </a:rPr>
              <a:t>cunoștințele</a:t>
            </a:r>
            <a:r>
              <a:rPr kumimoji="0" lang="en-US" sz="3200" b="1" i="1" u="none" strike="noStrike" kern="1200" cap="none" spc="0" normalizeH="0" baseline="0" noProof="0" dirty="0">
                <a:ln>
                  <a:noFill/>
                </a:ln>
                <a:effectLst/>
                <a:uLnTx/>
                <a:uFillTx/>
                <a:latin typeface="Consolas" panose="020B0609020204030204" pitchFamily="49" charset="0"/>
                <a:ea typeface="Cambria" panose="02040503050406030204" pitchFamily="18" charset="0"/>
              </a:rPr>
              <a:t> </a:t>
            </a:r>
            <a:r>
              <a:rPr kumimoji="0" lang="en-US" sz="3200" b="1" i="1" u="none" strike="noStrike" kern="1200" cap="none" spc="0" normalizeH="0" baseline="0" noProof="0" dirty="0" err="1">
                <a:ln>
                  <a:noFill/>
                </a:ln>
                <a:effectLst/>
                <a:uLnTx/>
                <a:uFillTx/>
                <a:latin typeface="Consolas" panose="020B0609020204030204" pitchFamily="49" charset="0"/>
                <a:ea typeface="Cambria" panose="02040503050406030204" pitchFamily="18" charset="0"/>
              </a:rPr>
              <a:t>prealabile</a:t>
            </a:r>
            <a:r>
              <a:rPr kumimoji="0" lang="en-US" sz="3200" b="1" i="1" u="none" strike="noStrike" kern="1200" cap="none" spc="0" normalizeH="0" baseline="0" noProof="0" dirty="0">
                <a:ln>
                  <a:noFill/>
                </a:ln>
                <a:effectLst/>
                <a:uLnTx/>
                <a:uFillTx/>
                <a:latin typeface="Consolas" panose="020B0609020204030204" pitchFamily="49" charset="0"/>
                <a:ea typeface="Cambria" panose="02040503050406030204" pitchFamily="18" charset="0"/>
              </a:rPr>
              <a:t>, </a:t>
            </a:r>
            <a:r>
              <a:rPr kumimoji="0" lang="en-US" sz="3200" b="1" i="1" u="none" strike="noStrike" kern="1200" cap="none" spc="0" normalizeH="0" baseline="0" noProof="0" dirty="0" err="1">
                <a:ln>
                  <a:noFill/>
                </a:ln>
                <a:effectLst/>
                <a:uLnTx/>
                <a:uFillTx/>
                <a:latin typeface="Consolas" panose="020B0609020204030204" pitchFamily="49" charset="0"/>
                <a:ea typeface="Cambria" panose="02040503050406030204" pitchFamily="18" charset="0"/>
              </a:rPr>
              <a:t>cuprinse</a:t>
            </a:r>
            <a:r>
              <a:rPr kumimoji="0" lang="en-US" sz="3200" b="1" i="1" u="none" strike="noStrike" kern="1200" cap="none" spc="0" normalizeH="0" baseline="0" noProof="0" dirty="0">
                <a:ln>
                  <a:noFill/>
                </a:ln>
                <a:effectLst/>
                <a:uLnTx/>
                <a:uFillTx/>
                <a:latin typeface="Consolas" panose="020B0609020204030204" pitchFamily="49" charset="0"/>
                <a:ea typeface="Cambria" panose="02040503050406030204" pitchFamily="18" charset="0"/>
              </a:rPr>
              <a:t> </a:t>
            </a:r>
            <a:r>
              <a:rPr kumimoji="0" lang="en-US" sz="3200" b="1" i="1" u="none" strike="noStrike" kern="1200" cap="none" spc="0" normalizeH="0" baseline="0" noProof="0" dirty="0" err="1">
                <a:ln>
                  <a:noFill/>
                </a:ln>
                <a:effectLst/>
                <a:uLnTx/>
                <a:uFillTx/>
                <a:latin typeface="Consolas" panose="020B0609020204030204" pitchFamily="49" charset="0"/>
                <a:ea typeface="Cambria" panose="02040503050406030204" pitchFamily="18" charset="0"/>
              </a:rPr>
              <a:t>în</a:t>
            </a:r>
            <a:r>
              <a:rPr kumimoji="0" lang="en-US" sz="3200" b="1" i="1" u="none" strike="noStrike" kern="1200" cap="none" spc="0" normalizeH="0" baseline="0" noProof="0" dirty="0">
                <a:ln>
                  <a:noFill/>
                </a:ln>
                <a:effectLst/>
                <a:uLnTx/>
                <a:uFillTx/>
                <a:latin typeface="Consolas" panose="020B0609020204030204" pitchFamily="49" charset="0"/>
                <a:ea typeface="Cambria" panose="02040503050406030204" pitchFamily="18" charset="0"/>
              </a:rPr>
              <a:t> </a:t>
            </a:r>
            <a:r>
              <a:rPr kumimoji="0" lang="en-US" sz="3200" b="1" i="1" u="none" strike="noStrike" kern="1200" cap="none" spc="0" normalizeH="0" baseline="0" noProof="0" dirty="0" err="1">
                <a:ln>
                  <a:noFill/>
                </a:ln>
                <a:effectLst/>
                <a:uLnTx/>
                <a:uFillTx/>
                <a:latin typeface="Consolas" panose="020B0609020204030204" pitchFamily="49" charset="0"/>
                <a:ea typeface="Cambria" panose="02040503050406030204" pitchFamily="18" charset="0"/>
              </a:rPr>
              <a:t>semnificația</a:t>
            </a:r>
            <a:r>
              <a:rPr kumimoji="0" lang="en-US" sz="3200" b="1" i="1" u="none" strike="noStrike" kern="1200" cap="none" spc="0" normalizeH="0" baseline="0" noProof="0" dirty="0">
                <a:ln>
                  <a:noFill/>
                </a:ln>
                <a:effectLst/>
                <a:uLnTx/>
                <a:uFillTx/>
                <a:latin typeface="Consolas" panose="020B0609020204030204" pitchFamily="49" charset="0"/>
                <a:ea typeface="Cambria" panose="02040503050406030204" pitchFamily="18" charset="0"/>
              </a:rPr>
              <a:t> </a:t>
            </a:r>
            <a:r>
              <a:rPr kumimoji="0" lang="en-US" sz="3200" b="1" i="1" u="none" strike="noStrike" kern="1200" cap="none" spc="0" normalizeH="0" baseline="0" noProof="0" dirty="0" err="1">
                <a:ln>
                  <a:noFill/>
                </a:ln>
                <a:effectLst/>
                <a:uLnTx/>
                <a:uFillTx/>
                <a:latin typeface="Consolas" panose="020B0609020204030204" pitchFamily="49" charset="0"/>
                <a:ea typeface="Cambria" panose="02040503050406030204" pitchFamily="18" charset="0"/>
              </a:rPr>
              <a:t>unui</a:t>
            </a:r>
            <a:r>
              <a:rPr kumimoji="0" lang="en-US" sz="3200" b="1" i="1" u="none" strike="noStrike" kern="1200" cap="none" spc="0" normalizeH="0" baseline="0" noProof="0" dirty="0">
                <a:ln>
                  <a:noFill/>
                </a:ln>
                <a:effectLst/>
                <a:uLnTx/>
                <a:uFillTx/>
                <a:latin typeface="Consolas" panose="020B0609020204030204" pitchFamily="49" charset="0"/>
                <a:ea typeface="Cambria" panose="02040503050406030204" pitchFamily="18" charset="0"/>
              </a:rPr>
              <a:t> </a:t>
            </a:r>
            <a:r>
              <a:rPr kumimoji="0" lang="en-US" sz="3200" b="1" i="1" u="none" strike="noStrike" kern="1200" cap="none" spc="0" normalizeH="0" baseline="0" noProof="0" dirty="0" err="1">
                <a:ln>
                  <a:noFill/>
                </a:ln>
                <a:effectLst/>
                <a:uLnTx/>
                <a:uFillTx/>
                <a:latin typeface="Consolas" panose="020B0609020204030204" pitchFamily="49" charset="0"/>
                <a:ea typeface="Cambria" panose="02040503050406030204" pitchFamily="18" charset="0"/>
              </a:rPr>
              <a:t>simbol</a:t>
            </a:r>
            <a:r>
              <a:rPr kumimoji="0" lang="en-US" sz="3200" b="1" i="1" u="none" strike="noStrike" kern="1200" cap="none" spc="0" normalizeH="0" baseline="0" noProof="0" dirty="0">
                <a:ln>
                  <a:noFill/>
                </a:ln>
                <a:effectLst/>
                <a:uLnTx/>
                <a:uFillTx/>
                <a:latin typeface="Consolas" panose="020B0609020204030204" pitchFamily="49" charset="0"/>
                <a:ea typeface="Cambria" panose="02040503050406030204" pitchFamily="18" charset="0"/>
              </a:rPr>
              <a:t> </a:t>
            </a:r>
            <a:r>
              <a:rPr kumimoji="0" lang="en-US" sz="3200" b="1" i="1" u="none" strike="noStrike" kern="1200" cap="none" spc="0" normalizeH="0" baseline="0" noProof="0" dirty="0" err="1">
                <a:ln>
                  <a:noFill/>
                </a:ln>
                <a:effectLst/>
                <a:uLnTx/>
                <a:uFillTx/>
                <a:latin typeface="Consolas" panose="020B0609020204030204" pitchFamily="49" charset="0"/>
                <a:ea typeface="Cambria" panose="02040503050406030204" pitchFamily="18" charset="0"/>
              </a:rPr>
              <a:t>sau</a:t>
            </a:r>
            <a:r>
              <a:rPr kumimoji="0" lang="en-US" sz="3200" b="1" i="1" u="none" strike="noStrike" kern="1200" cap="none" spc="0" normalizeH="0" baseline="0" noProof="0" dirty="0">
                <a:ln>
                  <a:noFill/>
                </a:ln>
                <a:effectLst/>
                <a:uLnTx/>
                <a:uFillTx/>
                <a:latin typeface="Consolas" panose="020B0609020204030204" pitchFamily="49" charset="0"/>
                <a:ea typeface="Cambria" panose="02040503050406030204" pitchFamily="18" charset="0"/>
              </a:rPr>
              <a:t> a </a:t>
            </a:r>
            <a:r>
              <a:rPr kumimoji="0" lang="en-US" sz="3200" b="1" i="1" u="none" strike="noStrike" kern="1200" cap="none" spc="0" normalizeH="0" baseline="0" noProof="0" dirty="0" err="1">
                <a:ln>
                  <a:noFill/>
                </a:ln>
                <a:effectLst/>
                <a:uLnTx/>
                <a:uFillTx/>
                <a:latin typeface="Consolas" panose="020B0609020204030204" pitchFamily="49" charset="0"/>
                <a:ea typeface="Cambria" panose="02040503050406030204" pitchFamily="18" charset="0"/>
              </a:rPr>
              <a:t>unui</a:t>
            </a:r>
            <a:r>
              <a:rPr kumimoji="0" lang="en-US" sz="3200" b="1" i="1" u="none" strike="noStrike" kern="1200" cap="none" spc="0" normalizeH="0" baseline="0" noProof="0" dirty="0">
                <a:ln>
                  <a:noFill/>
                </a:ln>
                <a:effectLst/>
                <a:uLnTx/>
                <a:uFillTx/>
                <a:latin typeface="Consolas" panose="020B0609020204030204" pitchFamily="49" charset="0"/>
                <a:ea typeface="Cambria" panose="02040503050406030204" pitchFamily="18" charset="0"/>
              </a:rPr>
              <a:t> </a:t>
            </a:r>
            <a:r>
              <a:rPr kumimoji="0" lang="en-US" sz="3200" b="1" i="1" u="none" strike="noStrike" kern="1200" cap="none" spc="0" normalizeH="0" baseline="0" noProof="0" dirty="0" err="1">
                <a:ln>
                  <a:noFill/>
                </a:ln>
                <a:effectLst/>
                <a:uLnTx/>
                <a:uFillTx/>
                <a:latin typeface="Consolas" panose="020B0609020204030204" pitchFamily="49" charset="0"/>
                <a:ea typeface="Cambria" panose="02040503050406030204" pitchFamily="18" charset="0"/>
              </a:rPr>
              <a:t>grup</a:t>
            </a:r>
            <a:r>
              <a:rPr kumimoji="0" lang="en-US" sz="3200" b="1" i="1" u="none" strike="noStrike" kern="1200" cap="none" spc="0" normalizeH="0" baseline="0" noProof="0" dirty="0">
                <a:ln>
                  <a:noFill/>
                </a:ln>
                <a:effectLst/>
                <a:uLnTx/>
                <a:uFillTx/>
                <a:latin typeface="Consolas" panose="020B0609020204030204" pitchFamily="49" charset="0"/>
                <a:ea typeface="Cambria" panose="02040503050406030204" pitchFamily="18" charset="0"/>
              </a:rPr>
              <a:t> de </a:t>
            </a:r>
            <a:r>
              <a:rPr kumimoji="0" lang="en-US" sz="3200" b="1" i="1" u="none" strike="noStrike" kern="1200" cap="none" spc="0" normalizeH="0" baseline="0" noProof="0" dirty="0" err="1">
                <a:ln>
                  <a:noFill/>
                </a:ln>
                <a:effectLst/>
                <a:uLnTx/>
                <a:uFillTx/>
                <a:latin typeface="Consolas" panose="020B0609020204030204" pitchFamily="49" charset="0"/>
                <a:ea typeface="Cambria" panose="02040503050406030204" pitchFamily="18" charset="0"/>
              </a:rPr>
              <a:t>simboluri</a:t>
            </a:r>
            <a:r>
              <a:rPr kumimoji="0" lang="en-US" sz="3200" b="1" i="1" u="none" strike="noStrike" kern="1200" cap="none" spc="0" normalizeH="0" baseline="0" noProof="0" dirty="0">
                <a:ln>
                  <a:noFill/>
                </a:ln>
                <a:effectLst/>
                <a:uLnTx/>
                <a:uFillTx/>
                <a:latin typeface="Consolas" panose="020B0609020204030204" pitchFamily="49" charset="0"/>
                <a:ea typeface="Cambria" panose="02040503050406030204" pitchFamily="18" charset="0"/>
              </a:rPr>
              <a:t>.</a:t>
            </a:r>
            <a:endParaRPr lang="en-US" sz="3200" b="1" i="1" dirty="0">
              <a:latin typeface="Consolas" panose="020B0609020204030204" pitchFamily="49" charset="0"/>
            </a:endParaRPr>
          </a:p>
          <a:p>
            <a:pPr marL="539750" indent="-457200" eaLnBrk="1" hangingPunct="1">
              <a:lnSpc>
                <a:spcPct val="150000"/>
              </a:lnSpc>
              <a:spcBef>
                <a:spcPts val="600"/>
              </a:spcBef>
              <a:buClr>
                <a:srgbClr val="C00000"/>
              </a:buClr>
              <a:buSzPct val="80000"/>
              <a:buFont typeface="Wingdings" panose="05000000000000000000" pitchFamily="2" charset="2"/>
              <a:buChar char="§"/>
            </a:pPr>
            <a:r>
              <a:rPr lang="en-US" altLang="ro-RO" sz="3200" dirty="0">
                <a:latin typeface="Cambria" panose="02040503050406030204" pitchFamily="18" charset="0"/>
                <a:ea typeface="Arial Unicode MS" charset="-128"/>
                <a:cs typeface="DejaVu Sans" panose="020B0603030804020204" charset="0"/>
              </a:rPr>
              <a:t> </a:t>
            </a:r>
            <a:r>
              <a:rPr lang="en-US" altLang="ro-RO" sz="3200" b="1" i="1" dirty="0" err="1">
                <a:latin typeface="Consolas" panose="020B0609020204030204" pitchFamily="49" charset="0"/>
                <a:ea typeface="Arial Unicode MS" charset="-128"/>
                <a:cs typeface="DejaVu Sans" panose="020B0603030804020204" charset="0"/>
              </a:rPr>
              <a:t>Informaţiile</a:t>
            </a:r>
            <a:r>
              <a:rPr lang="en-US" altLang="ro-RO" sz="3200" b="1" i="1" dirty="0">
                <a:latin typeface="Consolas" panose="020B0609020204030204" pitchFamily="49" charset="0"/>
                <a:ea typeface="Arial Unicode MS" charset="-128"/>
                <a:cs typeface="DejaVu Sans" panose="020B0603030804020204" charset="0"/>
              </a:rPr>
              <a:t> se </a:t>
            </a:r>
            <a:r>
              <a:rPr lang="en-US" altLang="ro-RO" sz="3200" b="1" i="1" dirty="0" err="1">
                <a:latin typeface="Consolas" panose="020B0609020204030204" pitchFamily="49" charset="0"/>
                <a:ea typeface="Arial Unicode MS" charset="-128"/>
                <a:cs typeface="DejaVu Sans" panose="020B0603030804020204" charset="0"/>
              </a:rPr>
              <a:t>prezintă</a:t>
            </a:r>
            <a:r>
              <a:rPr lang="en-US" altLang="ro-RO" sz="3200" b="1" i="1" dirty="0">
                <a:latin typeface="Consolas" panose="020B0609020204030204" pitchFamily="49" charset="0"/>
                <a:ea typeface="Arial Unicode MS" charset="-128"/>
                <a:cs typeface="DejaVu Sans" panose="020B0603030804020204" charset="0"/>
              </a:rPr>
              <a:t> sub </a:t>
            </a:r>
            <a:r>
              <a:rPr lang="en-US" altLang="ro-RO" sz="3200" b="1" i="1" dirty="0" err="1">
                <a:latin typeface="Consolas" panose="020B0609020204030204" pitchFamily="49" charset="0"/>
                <a:ea typeface="Arial Unicode MS" charset="-128"/>
                <a:cs typeface="DejaVu Sans" panose="020B0603030804020204" charset="0"/>
              </a:rPr>
              <a:t>formă</a:t>
            </a:r>
            <a:r>
              <a:rPr lang="en-US" altLang="ro-RO" sz="3200" b="1" i="1" dirty="0">
                <a:latin typeface="Consolas" panose="020B0609020204030204" pitchFamily="49" charset="0"/>
                <a:ea typeface="Arial Unicode MS" charset="-128"/>
                <a:cs typeface="DejaVu Sans" panose="020B0603030804020204" charset="0"/>
              </a:rPr>
              <a:t> de </a:t>
            </a:r>
            <a:r>
              <a:rPr lang="en-US" altLang="ro-RO" sz="3200" b="1" i="1" dirty="0" err="1">
                <a:latin typeface="Consolas" panose="020B0609020204030204" pitchFamily="49" charset="0"/>
                <a:ea typeface="Arial Unicode MS" charset="-128"/>
                <a:cs typeface="DejaVu Sans" panose="020B0603030804020204" charset="0"/>
              </a:rPr>
              <a:t>rapoarte</a:t>
            </a:r>
            <a:r>
              <a:rPr lang="en-US" altLang="ro-RO" sz="3200" b="1" i="1" dirty="0">
                <a:latin typeface="Consolas" panose="020B0609020204030204" pitchFamily="49" charset="0"/>
                <a:ea typeface="Arial Unicode MS" charset="-128"/>
                <a:cs typeface="DejaVu Sans" panose="020B0603030804020204" charset="0"/>
              </a:rPr>
              <a:t>, </a:t>
            </a:r>
            <a:r>
              <a:rPr lang="en-US" altLang="ro-RO" sz="3200" b="1" i="1" dirty="0" err="1">
                <a:latin typeface="Consolas" panose="020B0609020204030204" pitchFamily="49" charset="0"/>
                <a:ea typeface="Arial Unicode MS" charset="-128"/>
                <a:cs typeface="DejaVu Sans" panose="020B0603030804020204" charset="0"/>
              </a:rPr>
              <a:t>statistici</a:t>
            </a:r>
            <a:r>
              <a:rPr lang="en-US" altLang="ro-RO" sz="3200" b="1" i="1" dirty="0">
                <a:latin typeface="Consolas" panose="020B0609020204030204" pitchFamily="49" charset="0"/>
                <a:ea typeface="Arial Unicode MS" charset="-128"/>
                <a:cs typeface="DejaVu Sans" panose="020B0603030804020204" charset="0"/>
              </a:rPr>
              <a:t>, </a:t>
            </a:r>
            <a:r>
              <a:rPr lang="en-US" altLang="ro-RO" sz="3200" b="1" i="1" dirty="0" err="1">
                <a:latin typeface="Consolas" panose="020B0609020204030204" pitchFamily="49" charset="0"/>
                <a:ea typeface="Arial Unicode MS" charset="-128"/>
                <a:cs typeface="DejaVu Sans" panose="020B0603030804020204" charset="0"/>
              </a:rPr>
              <a:t>diagrame</a:t>
            </a:r>
            <a:r>
              <a:rPr lang="en-US" altLang="ro-RO" sz="3200" b="1" i="1" dirty="0">
                <a:latin typeface="Consolas" panose="020B0609020204030204" pitchFamily="49" charset="0"/>
                <a:ea typeface="Arial Unicode MS" charset="-128"/>
                <a:cs typeface="DejaVu Sans" panose="020B0603030804020204" charset="0"/>
              </a:rPr>
              <a:t> etc</a:t>
            </a:r>
            <a:r>
              <a:rPr lang="en-US" altLang="ro-RO" sz="3200" b="1" i="1" dirty="0">
                <a:solidFill>
                  <a:srgbClr val="000000"/>
                </a:solidFill>
                <a:latin typeface="Consolas" panose="020B0609020204030204" pitchFamily="49" charset="0"/>
                <a:ea typeface="Arial Unicode MS" charset="-128"/>
                <a:cs typeface="DejaVu Sans" panose="020B0603030804020204" charset="0"/>
              </a:rPr>
              <a:t>. </a:t>
            </a:r>
          </a:p>
          <a:p>
            <a:endParaRPr lang="en-US" dirty="0"/>
          </a:p>
        </p:txBody>
      </p:sp>
      <p:sp>
        <p:nvSpPr>
          <p:cNvPr id="4" name="Slide Number Placeholder 3"/>
          <p:cNvSpPr>
            <a:spLocks noGrp="1"/>
          </p:cNvSpPr>
          <p:nvPr>
            <p:ph type="sldNum" sz="quarter" idx="12"/>
          </p:nvPr>
        </p:nvSpPr>
        <p:spPr/>
        <p:txBody>
          <a:bodyPr/>
          <a:lstStyle/>
          <a:p>
            <a:fld id="{0712D0F0-FEB5-4A3D-9B64-8AE531CEC929}" type="slidenum">
              <a:rPr lang="en-US" smtClean="0"/>
              <a:t>11</a:t>
            </a:fld>
            <a:endParaRPr lang="en-US"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12D0F0-FEB5-4A3D-9B64-8AE531CEC929}" type="slidenum">
              <a:rPr lang="en-US" smtClean="0"/>
              <a:t>110</a:t>
            </a:fld>
            <a:endParaRPr lang="en-US" dirty="0"/>
          </a:p>
        </p:txBody>
      </p:sp>
      <p:pic>
        <p:nvPicPr>
          <p:cNvPr id="8" name="Picture 7"/>
          <p:cNvPicPr>
            <a:picLocks noChangeAspect="1"/>
          </p:cNvPicPr>
          <p:nvPr/>
        </p:nvPicPr>
        <p:blipFill>
          <a:blip r:embed="rId2"/>
          <a:stretch>
            <a:fillRect/>
          </a:stretch>
        </p:blipFill>
        <p:spPr>
          <a:xfrm>
            <a:off x="3359649" y="0"/>
            <a:ext cx="6511325" cy="6805860"/>
          </a:xfrm>
          <a:prstGeom prst="rect">
            <a:avLst/>
          </a:prstGeo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ro-RO"/>
          </a:p>
        </p:txBody>
      </p:sp>
      <p:pic>
        <p:nvPicPr>
          <p:cNvPr id="5" name="Content Placeholder 4"/>
          <p:cNvPicPr>
            <a:picLocks noGrp="1" noChangeAspect="1"/>
          </p:cNvPicPr>
          <p:nvPr>
            <p:ph idx="1"/>
          </p:nvPr>
        </p:nvPicPr>
        <p:blipFill>
          <a:blip r:embed="rId2"/>
          <a:srcRect t="19979" b="4751"/>
          <a:stretch/>
        </p:blipFill>
        <p:spPr>
          <a:xfrm>
            <a:off x="1758099" y="136525"/>
            <a:ext cx="8811063" cy="6632084"/>
          </a:xfrm>
          <a:prstGeom prst="rect">
            <a:avLst/>
          </a:prstGeom>
        </p:spPr>
      </p:pic>
      <p:sp>
        <p:nvSpPr>
          <p:cNvPr id="4" name="Slide Number Placeholder 3"/>
          <p:cNvSpPr>
            <a:spLocks noGrp="1"/>
          </p:cNvSpPr>
          <p:nvPr>
            <p:ph type="sldNum" sz="quarter" idx="12"/>
          </p:nvPr>
        </p:nvSpPr>
        <p:spPr/>
        <p:txBody>
          <a:bodyPr/>
          <a:lstStyle/>
          <a:p>
            <a:fld id="{0712D0F0-FEB5-4A3D-9B64-8AE531CEC929}" type="slidenum">
              <a:rPr lang="en-US" smtClean="0"/>
              <a:t>111</a:t>
            </a:fld>
            <a:endParaRPr lang="en-US"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9242B-F66B-B7AF-7A88-DBE0297AA1AF}"/>
              </a:ext>
            </a:extLst>
          </p:cNvPr>
          <p:cNvSpPr>
            <a:spLocks noGrp="1"/>
          </p:cNvSpPr>
          <p:nvPr>
            <p:ph type="title"/>
          </p:nvPr>
        </p:nvSpPr>
        <p:spPr/>
        <p:txBody>
          <a:bodyPr/>
          <a:lstStyle/>
          <a:p>
            <a:endParaRPr lang="ro-RO"/>
          </a:p>
        </p:txBody>
      </p:sp>
      <p:sp>
        <p:nvSpPr>
          <p:cNvPr id="3" name="Content Placeholder 2">
            <a:extLst>
              <a:ext uri="{FF2B5EF4-FFF2-40B4-BE49-F238E27FC236}">
                <a16:creationId xmlns:a16="http://schemas.microsoft.com/office/drawing/2014/main" id="{370AE169-EFD3-4CF7-9D8C-83F217DE67F9}"/>
              </a:ext>
            </a:extLst>
          </p:cNvPr>
          <p:cNvSpPr>
            <a:spLocks noGrp="1"/>
          </p:cNvSpPr>
          <p:nvPr>
            <p:ph idx="1"/>
          </p:nvPr>
        </p:nvSpPr>
        <p:spPr/>
        <p:txBody>
          <a:bodyPr/>
          <a:lstStyle/>
          <a:p>
            <a:endParaRPr lang="ro-RO"/>
          </a:p>
        </p:txBody>
      </p:sp>
      <p:sp>
        <p:nvSpPr>
          <p:cNvPr id="4" name="Slide Number Placeholder 3">
            <a:extLst>
              <a:ext uri="{FF2B5EF4-FFF2-40B4-BE49-F238E27FC236}">
                <a16:creationId xmlns:a16="http://schemas.microsoft.com/office/drawing/2014/main" id="{F028F533-C642-DBB2-6BE1-8A640D0FB0E1}"/>
              </a:ext>
            </a:extLst>
          </p:cNvPr>
          <p:cNvSpPr>
            <a:spLocks noGrp="1"/>
          </p:cNvSpPr>
          <p:nvPr>
            <p:ph type="sldNum" sz="quarter" idx="12"/>
          </p:nvPr>
        </p:nvSpPr>
        <p:spPr/>
        <p:txBody>
          <a:bodyPr/>
          <a:lstStyle/>
          <a:p>
            <a:fld id="{0712D0F0-FEB5-4A3D-9B64-8AE531CEC929}" type="slidenum">
              <a:rPr lang="en-US" smtClean="0"/>
              <a:t>112</a:t>
            </a:fld>
            <a:endParaRPr lang="en-US" dirty="0"/>
          </a:p>
        </p:txBody>
      </p:sp>
    </p:spTree>
    <p:extLst>
      <p:ext uri="{BB962C8B-B14F-4D97-AF65-F5344CB8AC3E}">
        <p14:creationId xmlns:p14="http://schemas.microsoft.com/office/powerpoint/2010/main" val="6070906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42819C0-C3D0-0CCC-C579-6AC6DA3B3688}"/>
              </a:ext>
            </a:extLst>
          </p:cNvPr>
          <p:cNvSpPr>
            <a:spLocks noGrp="1"/>
          </p:cNvSpPr>
          <p:nvPr>
            <p:ph type="sldNum" sz="quarter" idx="12"/>
          </p:nvPr>
        </p:nvSpPr>
        <p:spPr/>
        <p:txBody>
          <a:bodyPr/>
          <a:lstStyle/>
          <a:p>
            <a:fld id="{0712D0F0-FEB5-4A3D-9B64-8AE531CEC929}" type="slidenum">
              <a:rPr lang="en-US" smtClean="0"/>
              <a:t>113</a:t>
            </a:fld>
            <a:endParaRPr lang="en-US" dirty="0"/>
          </a:p>
        </p:txBody>
      </p:sp>
      <p:pic>
        <p:nvPicPr>
          <p:cNvPr id="8" name="Picture 7">
            <a:extLst>
              <a:ext uri="{FF2B5EF4-FFF2-40B4-BE49-F238E27FC236}">
                <a16:creationId xmlns:a16="http://schemas.microsoft.com/office/drawing/2014/main" id="{EB3ABFF2-25C5-06ED-9B96-6E74208760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580" y="3914930"/>
            <a:ext cx="2649193" cy="2649193"/>
          </a:xfrm>
          <a:prstGeom prst="rect">
            <a:avLst/>
          </a:prstGeom>
        </p:spPr>
      </p:pic>
      <p:pic>
        <p:nvPicPr>
          <p:cNvPr id="6" name="Picture 5">
            <a:extLst>
              <a:ext uri="{FF2B5EF4-FFF2-40B4-BE49-F238E27FC236}">
                <a16:creationId xmlns:a16="http://schemas.microsoft.com/office/drawing/2014/main" id="{27DDD51F-3163-91E9-450C-92BE6127498A}"/>
              </a:ext>
            </a:extLst>
          </p:cNvPr>
          <p:cNvPicPr>
            <a:picLocks noChangeAspect="1"/>
          </p:cNvPicPr>
          <p:nvPr/>
        </p:nvPicPr>
        <p:blipFill>
          <a:blip r:embed="rId3">
            <a:extLst>
              <a:ext uri="{28A0092B-C50C-407E-A947-70E740481C1C}">
                <a14:useLocalDpi xmlns:a14="http://schemas.microsoft.com/office/drawing/2010/main" val="0"/>
              </a:ext>
            </a:extLst>
          </a:blip>
          <a:srcRect l="4011" r="3961" b="7160"/>
          <a:stretch>
            <a:fillRect/>
          </a:stretch>
        </p:blipFill>
        <p:spPr>
          <a:xfrm>
            <a:off x="3357860" y="811164"/>
            <a:ext cx="6282044" cy="3316715"/>
          </a:xfrm>
          <a:prstGeom prst="rect">
            <a:avLst/>
          </a:prstGeom>
        </p:spPr>
      </p:pic>
      <p:sp>
        <p:nvSpPr>
          <p:cNvPr id="7" name="TextBox 6">
            <a:extLst>
              <a:ext uri="{FF2B5EF4-FFF2-40B4-BE49-F238E27FC236}">
                <a16:creationId xmlns:a16="http://schemas.microsoft.com/office/drawing/2014/main" id="{46EEF9A4-4834-2B26-DB3F-D630646003E5}"/>
              </a:ext>
            </a:extLst>
          </p:cNvPr>
          <p:cNvSpPr txBox="1"/>
          <p:nvPr/>
        </p:nvSpPr>
        <p:spPr>
          <a:xfrm>
            <a:off x="4402795" y="1500025"/>
            <a:ext cx="4192173" cy="1938992"/>
          </a:xfrm>
          <a:prstGeom prst="rect">
            <a:avLst/>
          </a:prstGeom>
          <a:noFill/>
        </p:spPr>
        <p:txBody>
          <a:bodyPr wrap="none" rtlCol="0">
            <a:spAutoFit/>
          </a:bodyPr>
          <a:lstStyle/>
          <a:p>
            <a:r>
              <a:rPr lang="ro-RO" sz="6000" dirty="0">
                <a:solidFill>
                  <a:schemeClr val="accent1">
                    <a:lumMod val="50000"/>
                  </a:schemeClr>
                </a:solidFill>
                <a:latin typeface="Elsie Black" panose="02000000000000000000" pitchFamily="2" charset="0"/>
              </a:rPr>
              <a:t>Integrarea</a:t>
            </a:r>
          </a:p>
          <a:p>
            <a:pPr algn="ctr"/>
            <a:r>
              <a:rPr lang="ro-RO" sz="6000" dirty="0">
                <a:solidFill>
                  <a:schemeClr val="accent1">
                    <a:lumMod val="50000"/>
                  </a:schemeClr>
                </a:solidFill>
                <a:latin typeface="Elsie Black" panose="02000000000000000000" pitchFamily="2" charset="0"/>
              </a:rPr>
              <a:t> Datelor</a:t>
            </a:r>
          </a:p>
        </p:txBody>
      </p:sp>
    </p:spTree>
    <p:extLst>
      <p:ext uri="{BB962C8B-B14F-4D97-AF65-F5344CB8AC3E}">
        <p14:creationId xmlns:p14="http://schemas.microsoft.com/office/powerpoint/2010/main" val="390620195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00F40-9B89-4821-EA7E-A7B4444AA270}"/>
              </a:ext>
            </a:extLst>
          </p:cNvPr>
          <p:cNvSpPr>
            <a:spLocks noGrp="1"/>
          </p:cNvSpPr>
          <p:nvPr>
            <p:ph type="title"/>
          </p:nvPr>
        </p:nvSpPr>
        <p:spPr/>
        <p:txBody>
          <a:bodyPr/>
          <a:lstStyle/>
          <a:p>
            <a:r>
              <a:rPr lang="ro-RO" dirty="0"/>
              <a:t>Managementul integrării datelor</a:t>
            </a:r>
          </a:p>
        </p:txBody>
      </p:sp>
      <p:sp>
        <p:nvSpPr>
          <p:cNvPr id="3" name="Content Placeholder 2">
            <a:extLst>
              <a:ext uri="{FF2B5EF4-FFF2-40B4-BE49-F238E27FC236}">
                <a16:creationId xmlns:a16="http://schemas.microsoft.com/office/drawing/2014/main" id="{D0B60522-CAA3-4F0B-E5AA-FCC1A6455358}"/>
              </a:ext>
            </a:extLst>
          </p:cNvPr>
          <p:cNvSpPr>
            <a:spLocks noGrp="1"/>
          </p:cNvSpPr>
          <p:nvPr>
            <p:ph idx="1"/>
          </p:nvPr>
        </p:nvSpPr>
        <p:spPr>
          <a:xfrm>
            <a:off x="78556" y="1212351"/>
            <a:ext cx="11924907" cy="5556258"/>
          </a:xfrm>
        </p:spPr>
        <p:txBody>
          <a:bodyPr>
            <a:normAutofit fontScale="92500" lnSpcReduction="10000"/>
          </a:bodyPr>
          <a:lstStyle/>
          <a:p>
            <a:pPr>
              <a:lnSpc>
                <a:spcPct val="110000"/>
              </a:lnSpc>
            </a:pPr>
            <a:r>
              <a:rPr lang="ro-RO" dirty="0"/>
              <a:t>Proces esențial pentru a asigura că datele din surse diverse sunt combinate într-o formă coerentă și utilă pentru analiză și luarea deciziilor.</a:t>
            </a:r>
          </a:p>
          <a:p>
            <a:pPr>
              <a:lnSpc>
                <a:spcPct val="110000"/>
              </a:lnSpc>
            </a:pPr>
            <a:r>
              <a:rPr lang="ro-RO" dirty="0"/>
              <a:t>Având în vedere carecteristicele datelor în Big Data (</a:t>
            </a:r>
            <a:r>
              <a:rPr lang="ro-RO" b="0" dirty="0"/>
              <a:t>„</a:t>
            </a:r>
            <a:r>
              <a:rPr lang="ro-RO" dirty="0">
                <a:solidFill>
                  <a:srgbClr val="C00000"/>
                </a:solidFill>
                <a:highlight>
                  <a:srgbClr val="FFFF00"/>
                </a:highlight>
              </a:rPr>
              <a:t>V</a:t>
            </a:r>
            <a:r>
              <a:rPr lang="ro-RO" b="0" dirty="0"/>
              <a:t>”</a:t>
            </a:r>
            <a:r>
              <a:rPr lang="ro-RO" dirty="0"/>
              <a:t>), gestionarea integrării datelor necesită abordări și tehnologii avansate pentru a armoniza datele și a asigura valoarea analitică a acestora.</a:t>
            </a:r>
          </a:p>
          <a:p>
            <a:pPr>
              <a:lnSpc>
                <a:spcPct val="110000"/>
              </a:lnSpc>
            </a:pPr>
            <a:r>
              <a:rPr lang="ro-RO" dirty="0"/>
              <a:t>Un management bine planificat al integrării datelor este esențial, oferind organizațiilor capacitatea de a obține informații valoroase și de a lua decizii în timp real.</a:t>
            </a:r>
          </a:p>
        </p:txBody>
      </p:sp>
      <p:sp>
        <p:nvSpPr>
          <p:cNvPr id="4" name="Slide Number Placeholder 3">
            <a:extLst>
              <a:ext uri="{FF2B5EF4-FFF2-40B4-BE49-F238E27FC236}">
                <a16:creationId xmlns:a16="http://schemas.microsoft.com/office/drawing/2014/main" id="{64169FDB-285C-38D7-536A-3729447EEE0D}"/>
              </a:ext>
            </a:extLst>
          </p:cNvPr>
          <p:cNvSpPr>
            <a:spLocks noGrp="1"/>
          </p:cNvSpPr>
          <p:nvPr>
            <p:ph type="sldNum" sz="quarter" idx="12"/>
          </p:nvPr>
        </p:nvSpPr>
        <p:spPr/>
        <p:txBody>
          <a:bodyPr/>
          <a:lstStyle/>
          <a:p>
            <a:fld id="{0712D0F0-FEB5-4A3D-9B64-8AE531CEC929}" type="slidenum">
              <a:rPr lang="en-US" smtClean="0"/>
              <a:t>114</a:t>
            </a:fld>
            <a:endParaRPr lang="en-US" dirty="0"/>
          </a:p>
        </p:txBody>
      </p:sp>
    </p:spTree>
    <p:extLst>
      <p:ext uri="{BB962C8B-B14F-4D97-AF65-F5344CB8AC3E}">
        <p14:creationId xmlns:p14="http://schemas.microsoft.com/office/powerpoint/2010/main" val="288056100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BF855-E786-CF2D-9054-3CB73832A78F}"/>
              </a:ext>
            </a:extLst>
          </p:cNvPr>
          <p:cNvSpPr>
            <a:spLocks noGrp="1"/>
          </p:cNvSpPr>
          <p:nvPr>
            <p:ph type="title"/>
          </p:nvPr>
        </p:nvSpPr>
        <p:spPr/>
        <p:txBody>
          <a:bodyPr/>
          <a:lstStyle/>
          <a:p>
            <a:r>
              <a:rPr lang="ro-RO" dirty="0"/>
              <a:t>Surse Eterogene de Date</a:t>
            </a:r>
          </a:p>
        </p:txBody>
      </p:sp>
      <p:sp>
        <p:nvSpPr>
          <p:cNvPr id="3" name="Content Placeholder 2">
            <a:extLst>
              <a:ext uri="{FF2B5EF4-FFF2-40B4-BE49-F238E27FC236}">
                <a16:creationId xmlns:a16="http://schemas.microsoft.com/office/drawing/2014/main" id="{15D665C4-27C2-E0BA-F96C-E5DA60576EEB}"/>
              </a:ext>
            </a:extLst>
          </p:cNvPr>
          <p:cNvSpPr>
            <a:spLocks noGrp="1"/>
          </p:cNvSpPr>
          <p:nvPr>
            <p:ph idx="1"/>
          </p:nvPr>
        </p:nvSpPr>
        <p:spPr/>
        <p:txBody>
          <a:bodyPr>
            <a:normAutofit fontScale="92500"/>
          </a:bodyPr>
          <a:lstStyle/>
          <a:p>
            <a:r>
              <a:rPr lang="ro-RO" dirty="0"/>
              <a:t>În Big Data, datele provin dintr-o gamă vastă de surse.</a:t>
            </a:r>
          </a:p>
          <a:p>
            <a:r>
              <a:rPr lang="ro-RO" dirty="0"/>
              <a:t>Aceste surse de date au formate și structuri diferite.</a:t>
            </a:r>
          </a:p>
          <a:p>
            <a:r>
              <a:rPr lang="ro-RO" dirty="0"/>
              <a:t>Eterogenitatea datelor necesită procese complexe de transformare și integrare. </a:t>
            </a:r>
          </a:p>
          <a:p>
            <a:pPr>
              <a:buFont typeface="Arial" panose="020B0604020202020204" pitchFamily="34" charset="0"/>
              <a:buChar char="•"/>
            </a:pPr>
            <a:r>
              <a:rPr lang="ro-RO" b="1" dirty="0"/>
              <a:t>Date structurate</a:t>
            </a:r>
            <a:r>
              <a:rPr lang="ro-RO" dirty="0"/>
              <a:t> (e.g. BD relaționale, foi de calcul).</a:t>
            </a:r>
          </a:p>
          <a:p>
            <a:pPr>
              <a:buFont typeface="Arial" panose="020B0604020202020204" pitchFamily="34" charset="0"/>
              <a:buChar char="•"/>
            </a:pPr>
            <a:r>
              <a:rPr lang="ro-RO" b="1" dirty="0"/>
              <a:t>Date nestructurate</a:t>
            </a:r>
            <a:r>
              <a:rPr lang="ro-RO" dirty="0"/>
              <a:t> (e-mailuri, documente text, imagini, videoclipuri).</a:t>
            </a:r>
          </a:p>
          <a:p>
            <a:pPr>
              <a:buFont typeface="Arial" panose="020B0604020202020204" pitchFamily="34" charset="0"/>
              <a:buChar char="•"/>
            </a:pPr>
            <a:r>
              <a:rPr lang="ro-RO" b="1" dirty="0"/>
              <a:t>Date semi-structurate</a:t>
            </a:r>
            <a:r>
              <a:rPr lang="ro-RO" dirty="0"/>
              <a:t> (JSON, XML, log-uri de servere).</a:t>
            </a:r>
          </a:p>
          <a:p>
            <a:pPr>
              <a:buFont typeface="Arial" panose="020B0604020202020204" pitchFamily="34" charset="0"/>
              <a:buChar char="•"/>
            </a:pPr>
            <a:r>
              <a:rPr lang="ro-RO" b="1" dirty="0"/>
              <a:t>Fluxuri de date în timp real</a:t>
            </a:r>
            <a:r>
              <a:rPr lang="ro-RO" dirty="0"/>
              <a:t> (de la senzori IoT, platforme de social media, tranzacții financiare).</a:t>
            </a:r>
          </a:p>
          <a:p>
            <a:endParaRPr lang="ro-RO" dirty="0"/>
          </a:p>
        </p:txBody>
      </p:sp>
      <p:sp>
        <p:nvSpPr>
          <p:cNvPr id="4" name="Slide Number Placeholder 3">
            <a:extLst>
              <a:ext uri="{FF2B5EF4-FFF2-40B4-BE49-F238E27FC236}">
                <a16:creationId xmlns:a16="http://schemas.microsoft.com/office/drawing/2014/main" id="{3E0C7A93-666A-D023-5F0F-00561F9401C7}"/>
              </a:ext>
            </a:extLst>
          </p:cNvPr>
          <p:cNvSpPr>
            <a:spLocks noGrp="1"/>
          </p:cNvSpPr>
          <p:nvPr>
            <p:ph type="sldNum" sz="quarter" idx="12"/>
          </p:nvPr>
        </p:nvSpPr>
        <p:spPr/>
        <p:txBody>
          <a:bodyPr/>
          <a:lstStyle/>
          <a:p>
            <a:fld id="{0712D0F0-FEB5-4A3D-9B64-8AE531CEC929}" type="slidenum">
              <a:rPr lang="en-US" smtClean="0"/>
              <a:t>115</a:t>
            </a:fld>
            <a:endParaRPr lang="en-US" dirty="0"/>
          </a:p>
        </p:txBody>
      </p:sp>
    </p:spTree>
    <p:extLst>
      <p:ext uri="{BB962C8B-B14F-4D97-AF65-F5344CB8AC3E}">
        <p14:creationId xmlns:p14="http://schemas.microsoft.com/office/powerpoint/2010/main" val="180351427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BD220-E177-70BA-66E6-D8B19263402E}"/>
              </a:ext>
            </a:extLst>
          </p:cNvPr>
          <p:cNvSpPr>
            <a:spLocks noGrp="1"/>
          </p:cNvSpPr>
          <p:nvPr>
            <p:ph type="title"/>
          </p:nvPr>
        </p:nvSpPr>
        <p:spPr/>
        <p:txBody>
          <a:bodyPr/>
          <a:lstStyle/>
          <a:p>
            <a:r>
              <a:rPr lang="ro-RO" b="1" dirty="0"/>
              <a:t>ETL - ELT</a:t>
            </a:r>
            <a:endParaRPr lang="ro-RO" dirty="0"/>
          </a:p>
        </p:txBody>
      </p:sp>
      <p:sp>
        <p:nvSpPr>
          <p:cNvPr id="3" name="Content Placeholder 2">
            <a:extLst>
              <a:ext uri="{FF2B5EF4-FFF2-40B4-BE49-F238E27FC236}">
                <a16:creationId xmlns:a16="http://schemas.microsoft.com/office/drawing/2014/main" id="{8DEA43DD-E475-4AAB-EA98-1C958F402B94}"/>
              </a:ext>
            </a:extLst>
          </p:cNvPr>
          <p:cNvSpPr>
            <a:spLocks noGrp="1"/>
          </p:cNvSpPr>
          <p:nvPr>
            <p:ph idx="1"/>
          </p:nvPr>
        </p:nvSpPr>
        <p:spPr/>
        <p:txBody>
          <a:bodyPr>
            <a:normAutofit fontScale="92500" lnSpcReduction="20000"/>
          </a:bodyPr>
          <a:lstStyle/>
          <a:p>
            <a:r>
              <a:rPr lang="ro-RO" dirty="0"/>
              <a:t>În Big Data, procesul </a:t>
            </a:r>
            <a:r>
              <a:rPr lang="ro-RO" dirty="0">
                <a:solidFill>
                  <a:srgbClr val="C00000"/>
                </a:solidFill>
                <a:highlight>
                  <a:srgbClr val="FFFF00"/>
                </a:highlight>
              </a:rPr>
              <a:t>ETL</a:t>
            </a:r>
            <a:r>
              <a:rPr lang="ro-RO" dirty="0"/>
              <a:t> tradițional poate fi adaptat și înlocuit cu </a:t>
            </a:r>
            <a:r>
              <a:rPr lang="ro-RO" dirty="0">
                <a:solidFill>
                  <a:srgbClr val="C00000"/>
                </a:solidFill>
                <a:highlight>
                  <a:srgbClr val="FFFF00"/>
                </a:highlight>
              </a:rPr>
              <a:t>ELT</a:t>
            </a:r>
            <a:r>
              <a:rPr lang="ro-RO" dirty="0"/>
              <a:t> (Extracție, Încărcare și Transformare), din cauza volumelor mari de date și a diversității surselor.</a:t>
            </a:r>
          </a:p>
          <a:p>
            <a:r>
              <a:rPr lang="ro-RO" dirty="0"/>
              <a:t>În ELT, datele sunt mai întâi încărcate într-o platformă Big Data (e.g. Hadoop, Apache Spark), unde sunt transformate ulterior.</a:t>
            </a:r>
          </a:p>
          <a:p>
            <a:pPr>
              <a:buFont typeface="Arial" panose="020B0604020202020204" pitchFamily="34" charset="0"/>
              <a:buChar char="•"/>
            </a:pPr>
            <a:r>
              <a:rPr lang="ro-RO" b="1" dirty="0">
                <a:highlight>
                  <a:srgbClr val="00FF00"/>
                </a:highlight>
              </a:rPr>
              <a:t>Extracție</a:t>
            </a:r>
            <a:r>
              <a:rPr lang="ro-RO" dirty="0"/>
              <a:t>: Preluarea datelor din diferite surse, adesea realizată în timp real pentru a gestiona fluxurile de date.</a:t>
            </a:r>
          </a:p>
          <a:p>
            <a:pPr>
              <a:buFont typeface="Arial" panose="020B0604020202020204" pitchFamily="34" charset="0"/>
              <a:buChar char="•"/>
            </a:pPr>
            <a:r>
              <a:rPr lang="ro-RO" b="1" dirty="0">
                <a:highlight>
                  <a:srgbClr val="00FF00"/>
                </a:highlight>
              </a:rPr>
              <a:t>Transformare</a:t>
            </a:r>
            <a:r>
              <a:rPr lang="ro-RO" dirty="0"/>
              <a:t>: Curățarea, formatarea și standardizarea datelor, inclusiv procese precum eliminarea valorilor neconforme sau duplicatelor.</a:t>
            </a:r>
          </a:p>
          <a:p>
            <a:pPr>
              <a:buFont typeface="Arial" panose="020B0604020202020204" pitchFamily="34" charset="0"/>
              <a:buChar char="•"/>
            </a:pPr>
            <a:r>
              <a:rPr lang="ro-RO" b="1" dirty="0">
                <a:highlight>
                  <a:srgbClr val="00FF00"/>
                </a:highlight>
              </a:rPr>
              <a:t>Încărcare</a:t>
            </a:r>
            <a:r>
              <a:rPr lang="ro-RO" dirty="0"/>
              <a:t>: Stocarea datelor într-o arhitectură Big Data pentru analiză ulterioară, de exemplu în sisteme de tip Data Lake sau Data Warehouse.</a:t>
            </a:r>
          </a:p>
          <a:p>
            <a:endParaRPr lang="ro-RO" dirty="0"/>
          </a:p>
        </p:txBody>
      </p:sp>
      <p:sp>
        <p:nvSpPr>
          <p:cNvPr id="4" name="Slide Number Placeholder 3">
            <a:extLst>
              <a:ext uri="{FF2B5EF4-FFF2-40B4-BE49-F238E27FC236}">
                <a16:creationId xmlns:a16="http://schemas.microsoft.com/office/drawing/2014/main" id="{66EE071A-BF9C-A841-4D6A-9E1E48B5E3D2}"/>
              </a:ext>
            </a:extLst>
          </p:cNvPr>
          <p:cNvSpPr>
            <a:spLocks noGrp="1"/>
          </p:cNvSpPr>
          <p:nvPr>
            <p:ph type="sldNum" sz="quarter" idx="12"/>
          </p:nvPr>
        </p:nvSpPr>
        <p:spPr/>
        <p:txBody>
          <a:bodyPr/>
          <a:lstStyle/>
          <a:p>
            <a:fld id="{0712D0F0-FEB5-4A3D-9B64-8AE531CEC929}" type="slidenum">
              <a:rPr lang="en-US" smtClean="0"/>
              <a:t>116</a:t>
            </a:fld>
            <a:endParaRPr lang="en-US" dirty="0"/>
          </a:p>
        </p:txBody>
      </p:sp>
    </p:spTree>
    <p:extLst>
      <p:ext uri="{BB962C8B-B14F-4D97-AF65-F5344CB8AC3E}">
        <p14:creationId xmlns:p14="http://schemas.microsoft.com/office/powerpoint/2010/main" val="38463374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47AE8-7CED-5B07-B000-E5C48634CECC}"/>
              </a:ext>
            </a:extLst>
          </p:cNvPr>
          <p:cNvSpPr>
            <a:spLocks noGrp="1"/>
          </p:cNvSpPr>
          <p:nvPr>
            <p:ph type="title"/>
          </p:nvPr>
        </p:nvSpPr>
        <p:spPr>
          <a:xfrm>
            <a:off x="729465" y="136525"/>
            <a:ext cx="10839235" cy="671823"/>
          </a:xfrm>
        </p:spPr>
        <p:txBody>
          <a:bodyPr>
            <a:normAutofit fontScale="90000"/>
          </a:bodyPr>
          <a:lstStyle/>
          <a:p>
            <a:r>
              <a:rPr lang="ro-RO" b="1" dirty="0"/>
              <a:t>Integrarea Semantică și Standardizarea Datelor</a:t>
            </a:r>
            <a:endParaRPr lang="ro-RO" dirty="0"/>
          </a:p>
        </p:txBody>
      </p:sp>
      <p:sp>
        <p:nvSpPr>
          <p:cNvPr id="3" name="Content Placeholder 2">
            <a:extLst>
              <a:ext uri="{FF2B5EF4-FFF2-40B4-BE49-F238E27FC236}">
                <a16:creationId xmlns:a16="http://schemas.microsoft.com/office/drawing/2014/main" id="{A43FC3A4-D80C-7F5E-769F-A6C431557DFA}"/>
              </a:ext>
            </a:extLst>
          </p:cNvPr>
          <p:cNvSpPr>
            <a:spLocks noGrp="1"/>
          </p:cNvSpPr>
          <p:nvPr>
            <p:ph idx="1"/>
          </p:nvPr>
        </p:nvSpPr>
        <p:spPr>
          <a:xfrm>
            <a:off x="65987" y="1047963"/>
            <a:ext cx="11924907" cy="5720645"/>
          </a:xfrm>
        </p:spPr>
        <p:txBody>
          <a:bodyPr/>
          <a:lstStyle/>
          <a:p>
            <a:pPr>
              <a:lnSpc>
                <a:spcPct val="100000"/>
              </a:lnSpc>
            </a:pPr>
            <a:r>
              <a:rPr lang="ro-RO" dirty="0"/>
              <a:t>Datele din Big Data trebuie standardizate pentru a fi integrate eficient:</a:t>
            </a:r>
          </a:p>
          <a:p>
            <a:pPr marL="534988" indent="-268288">
              <a:lnSpc>
                <a:spcPct val="100000"/>
              </a:lnSpc>
              <a:buFont typeface="Arial" panose="020B0604020202020204" pitchFamily="34" charset="0"/>
              <a:buChar char="•"/>
            </a:pPr>
            <a:r>
              <a:rPr lang="ro-RO" b="1" dirty="0">
                <a:solidFill>
                  <a:srgbClr val="C00000"/>
                </a:solidFill>
                <a:highlight>
                  <a:srgbClr val="FFFF00"/>
                </a:highlight>
              </a:rPr>
              <a:t>Mapare ontologică</a:t>
            </a:r>
            <a:r>
              <a:rPr lang="ro-RO" dirty="0"/>
              <a:t>: </a:t>
            </a:r>
          </a:p>
          <a:p>
            <a:pPr marL="266700" indent="0">
              <a:lnSpc>
                <a:spcPct val="100000"/>
              </a:lnSpc>
              <a:buNone/>
            </a:pPr>
            <a:r>
              <a:rPr lang="ro-RO" dirty="0"/>
              <a:t>Utilizarea ontologiilor și a modelelor semantice pentru a corela concepte similare din surse diferite.</a:t>
            </a:r>
          </a:p>
          <a:p>
            <a:pPr marL="534988" indent="-268288">
              <a:lnSpc>
                <a:spcPct val="100000"/>
              </a:lnSpc>
              <a:buFont typeface="Arial" panose="020B0604020202020204" pitchFamily="34" charset="0"/>
              <a:buChar char="•"/>
            </a:pPr>
            <a:r>
              <a:rPr lang="ro-RO" b="1" dirty="0">
                <a:solidFill>
                  <a:srgbClr val="C00000"/>
                </a:solidFill>
                <a:highlight>
                  <a:srgbClr val="FFFF00"/>
                </a:highlight>
              </a:rPr>
              <a:t>Standardizare și normalizare</a:t>
            </a:r>
            <a:r>
              <a:rPr lang="ro-RO" dirty="0"/>
              <a:t>:</a:t>
            </a:r>
          </a:p>
          <a:p>
            <a:pPr marL="266700" indent="0">
              <a:lnSpc>
                <a:spcPct val="100000"/>
              </a:lnSpc>
              <a:buNone/>
            </a:pPr>
            <a:r>
              <a:rPr lang="ro-RO" dirty="0"/>
              <a:t> Asigurarea că valorile din date (e.g. unități de măsură, formate de date, structuri de nume) sunt consecvente pentru a permite analiză corectă.</a:t>
            </a:r>
          </a:p>
          <a:p>
            <a:endParaRPr lang="ro-RO" dirty="0"/>
          </a:p>
        </p:txBody>
      </p:sp>
      <p:sp>
        <p:nvSpPr>
          <p:cNvPr id="4" name="Slide Number Placeholder 3">
            <a:extLst>
              <a:ext uri="{FF2B5EF4-FFF2-40B4-BE49-F238E27FC236}">
                <a16:creationId xmlns:a16="http://schemas.microsoft.com/office/drawing/2014/main" id="{2B73A02E-2EB3-1F37-CB59-66324BC8B67E}"/>
              </a:ext>
            </a:extLst>
          </p:cNvPr>
          <p:cNvSpPr>
            <a:spLocks noGrp="1"/>
          </p:cNvSpPr>
          <p:nvPr>
            <p:ph type="sldNum" sz="quarter" idx="12"/>
          </p:nvPr>
        </p:nvSpPr>
        <p:spPr/>
        <p:txBody>
          <a:bodyPr/>
          <a:lstStyle/>
          <a:p>
            <a:fld id="{0712D0F0-FEB5-4A3D-9B64-8AE531CEC929}" type="slidenum">
              <a:rPr lang="en-US" smtClean="0"/>
              <a:t>117</a:t>
            </a:fld>
            <a:endParaRPr lang="en-US" dirty="0"/>
          </a:p>
        </p:txBody>
      </p:sp>
    </p:spTree>
    <p:extLst>
      <p:ext uri="{BB962C8B-B14F-4D97-AF65-F5344CB8AC3E}">
        <p14:creationId xmlns:p14="http://schemas.microsoft.com/office/powerpoint/2010/main" val="31828773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80733-93E6-E408-5AB0-23163109311D}"/>
              </a:ext>
            </a:extLst>
          </p:cNvPr>
          <p:cNvSpPr>
            <a:spLocks noGrp="1"/>
          </p:cNvSpPr>
          <p:nvPr>
            <p:ph type="title"/>
          </p:nvPr>
        </p:nvSpPr>
        <p:spPr/>
        <p:txBody>
          <a:bodyPr>
            <a:normAutofit/>
          </a:bodyPr>
          <a:lstStyle/>
          <a:p>
            <a:r>
              <a:rPr lang="ro-RO" b="1" dirty="0"/>
              <a:t>Curățarea și Calitatea Datelor</a:t>
            </a:r>
            <a:endParaRPr lang="ro-RO" dirty="0"/>
          </a:p>
        </p:txBody>
      </p:sp>
      <p:sp>
        <p:nvSpPr>
          <p:cNvPr id="3" name="Content Placeholder 2">
            <a:extLst>
              <a:ext uri="{FF2B5EF4-FFF2-40B4-BE49-F238E27FC236}">
                <a16:creationId xmlns:a16="http://schemas.microsoft.com/office/drawing/2014/main" id="{AA0168D7-E9E7-1296-7497-6691370CE76E}"/>
              </a:ext>
            </a:extLst>
          </p:cNvPr>
          <p:cNvSpPr>
            <a:spLocks noGrp="1"/>
          </p:cNvSpPr>
          <p:nvPr>
            <p:ph idx="1"/>
          </p:nvPr>
        </p:nvSpPr>
        <p:spPr>
          <a:xfrm>
            <a:off x="221353" y="964924"/>
            <a:ext cx="11749294" cy="5137926"/>
          </a:xfrm>
        </p:spPr>
        <p:txBody>
          <a:bodyPr/>
          <a:lstStyle/>
          <a:p>
            <a:pPr>
              <a:lnSpc>
                <a:spcPct val="100000"/>
              </a:lnSpc>
            </a:pPr>
            <a:r>
              <a:rPr lang="ro-RO" dirty="0"/>
              <a:t>Curățarea datelor este critică, având în vedere că datele din Big Data pot avea o calitate variabilă:</a:t>
            </a:r>
          </a:p>
          <a:p>
            <a:pPr marL="627063" indent="-320675">
              <a:lnSpc>
                <a:spcPct val="100000"/>
              </a:lnSpc>
              <a:buFont typeface="Arial" panose="020B0604020202020204" pitchFamily="34" charset="0"/>
              <a:buChar char="•"/>
            </a:pPr>
            <a:r>
              <a:rPr lang="ro-RO" b="1" dirty="0"/>
              <a:t>Eliminarea valorilor lipsă și a erorilor</a:t>
            </a:r>
            <a:r>
              <a:rPr lang="ro-RO" dirty="0"/>
              <a:t>: Tratarea datelor lipsă și a celor incorecte.</a:t>
            </a:r>
          </a:p>
          <a:p>
            <a:pPr marL="627063" indent="-320675">
              <a:lnSpc>
                <a:spcPct val="100000"/>
              </a:lnSpc>
              <a:buFont typeface="Arial" panose="020B0604020202020204" pitchFamily="34" charset="0"/>
              <a:buChar char="•"/>
            </a:pPr>
            <a:r>
              <a:rPr lang="ro-RO" b="1" dirty="0"/>
              <a:t>Consolidarea și deduplicarea</a:t>
            </a:r>
            <a:r>
              <a:rPr lang="ro-RO" dirty="0"/>
              <a:t>: Identificarea și eliminarea datelor duplicate.</a:t>
            </a:r>
          </a:p>
          <a:p>
            <a:pPr marL="627063" indent="-320675">
              <a:lnSpc>
                <a:spcPct val="100000"/>
              </a:lnSpc>
              <a:buFont typeface="Arial" panose="020B0604020202020204" pitchFamily="34" charset="0"/>
              <a:buChar char="•"/>
            </a:pPr>
            <a:r>
              <a:rPr lang="ro-RO" b="1" dirty="0"/>
              <a:t>Validarea și verificarea</a:t>
            </a:r>
            <a:r>
              <a:rPr lang="ro-RO" dirty="0"/>
              <a:t>: Verificarea consecvenței datelor și corectitudinea lor în funcție de regulile de afaceri.</a:t>
            </a:r>
          </a:p>
        </p:txBody>
      </p:sp>
      <p:sp>
        <p:nvSpPr>
          <p:cNvPr id="4" name="Slide Number Placeholder 3">
            <a:extLst>
              <a:ext uri="{FF2B5EF4-FFF2-40B4-BE49-F238E27FC236}">
                <a16:creationId xmlns:a16="http://schemas.microsoft.com/office/drawing/2014/main" id="{A4EB6204-E865-9753-A743-1F37083BFCFA}"/>
              </a:ext>
            </a:extLst>
          </p:cNvPr>
          <p:cNvSpPr>
            <a:spLocks noGrp="1"/>
          </p:cNvSpPr>
          <p:nvPr>
            <p:ph type="sldNum" sz="quarter" idx="12"/>
          </p:nvPr>
        </p:nvSpPr>
        <p:spPr/>
        <p:txBody>
          <a:bodyPr/>
          <a:lstStyle/>
          <a:p>
            <a:fld id="{0712D0F0-FEB5-4A3D-9B64-8AE531CEC929}" type="slidenum">
              <a:rPr lang="en-US" smtClean="0"/>
              <a:t>118</a:t>
            </a:fld>
            <a:endParaRPr lang="en-US" dirty="0"/>
          </a:p>
        </p:txBody>
      </p:sp>
    </p:spTree>
    <p:extLst>
      <p:ext uri="{BB962C8B-B14F-4D97-AF65-F5344CB8AC3E}">
        <p14:creationId xmlns:p14="http://schemas.microsoft.com/office/powerpoint/2010/main" val="297517728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BDCFE-46E5-6C7E-8DC5-BF8192F4A7BC}"/>
              </a:ext>
            </a:extLst>
          </p:cNvPr>
          <p:cNvSpPr>
            <a:spLocks noGrp="1"/>
          </p:cNvSpPr>
          <p:nvPr>
            <p:ph type="title"/>
          </p:nvPr>
        </p:nvSpPr>
        <p:spPr>
          <a:xfrm>
            <a:off x="1520576" y="89391"/>
            <a:ext cx="9427034" cy="568155"/>
          </a:xfrm>
        </p:spPr>
        <p:txBody>
          <a:bodyPr>
            <a:normAutofit fontScale="90000"/>
          </a:bodyPr>
          <a:lstStyle/>
          <a:p>
            <a:r>
              <a:rPr lang="ro-RO" b="1" dirty="0"/>
              <a:t>Stocarea și Arhitectura Datelor Integrate</a:t>
            </a:r>
            <a:endParaRPr lang="ro-RO" dirty="0"/>
          </a:p>
        </p:txBody>
      </p:sp>
      <p:sp>
        <p:nvSpPr>
          <p:cNvPr id="3" name="Content Placeholder 2">
            <a:extLst>
              <a:ext uri="{FF2B5EF4-FFF2-40B4-BE49-F238E27FC236}">
                <a16:creationId xmlns:a16="http://schemas.microsoft.com/office/drawing/2014/main" id="{9C38B16E-35BE-5E79-88D9-D4EA7801EDFB}"/>
              </a:ext>
            </a:extLst>
          </p:cNvPr>
          <p:cNvSpPr>
            <a:spLocks noGrp="1"/>
          </p:cNvSpPr>
          <p:nvPr>
            <p:ph idx="1"/>
          </p:nvPr>
        </p:nvSpPr>
        <p:spPr/>
        <p:txBody>
          <a:bodyPr/>
          <a:lstStyle/>
          <a:p>
            <a:pPr>
              <a:lnSpc>
                <a:spcPct val="100000"/>
              </a:lnSpc>
              <a:buFont typeface="Arial" panose="020B0604020202020204" pitchFamily="34" charset="0"/>
              <a:buChar char="•"/>
            </a:pPr>
            <a:r>
              <a:rPr lang="ro-RO" b="1" dirty="0">
                <a:solidFill>
                  <a:srgbClr val="C00000"/>
                </a:solidFill>
                <a:highlight>
                  <a:srgbClr val="FFFF00"/>
                </a:highlight>
              </a:rPr>
              <a:t>Data Lake</a:t>
            </a:r>
            <a:r>
              <a:rPr lang="ro-RO" dirty="0"/>
              <a:t>: Un sistem de stocare de tipuri diverse de date, neconstrâns de schema fixă, potrivit pentru stocarea volumelor mari de date brute.</a:t>
            </a:r>
          </a:p>
          <a:p>
            <a:pPr>
              <a:lnSpc>
                <a:spcPct val="100000"/>
              </a:lnSpc>
              <a:buFont typeface="Arial" panose="020B0604020202020204" pitchFamily="34" charset="0"/>
              <a:buChar char="•"/>
            </a:pPr>
            <a:r>
              <a:rPr lang="ro-RO" b="1" dirty="0">
                <a:solidFill>
                  <a:srgbClr val="C00000"/>
                </a:solidFill>
                <a:highlight>
                  <a:srgbClr val="FFFF00"/>
                </a:highlight>
              </a:rPr>
              <a:t>Data Warehouse</a:t>
            </a:r>
            <a:r>
              <a:rPr lang="ro-RO" dirty="0"/>
              <a:t>: Folosit pentru stocarea datelor structurate, unde sunt aplicate transformări pentru analiză.</a:t>
            </a:r>
          </a:p>
          <a:p>
            <a:pPr>
              <a:lnSpc>
                <a:spcPct val="100000"/>
              </a:lnSpc>
              <a:buFont typeface="Arial" panose="020B0604020202020204" pitchFamily="34" charset="0"/>
              <a:buChar char="•"/>
            </a:pPr>
            <a:r>
              <a:rPr lang="ro-RO" b="1" dirty="0">
                <a:solidFill>
                  <a:srgbClr val="C00000"/>
                </a:solidFill>
                <a:highlight>
                  <a:srgbClr val="FFFF00"/>
                </a:highlight>
              </a:rPr>
              <a:t>Arhitecturi hibride</a:t>
            </a:r>
            <a:r>
              <a:rPr lang="ro-RO" dirty="0"/>
              <a:t>: Integrarea între Data Lake și Data Warehouse, unde datele brute sunt procesate în Data Lake și rezultatele transformate sunt mutate în Data Warehouse pentru analize rapide.</a:t>
            </a:r>
          </a:p>
          <a:p>
            <a:endParaRPr lang="ro-RO" dirty="0"/>
          </a:p>
        </p:txBody>
      </p:sp>
      <p:sp>
        <p:nvSpPr>
          <p:cNvPr id="4" name="Slide Number Placeholder 3">
            <a:extLst>
              <a:ext uri="{FF2B5EF4-FFF2-40B4-BE49-F238E27FC236}">
                <a16:creationId xmlns:a16="http://schemas.microsoft.com/office/drawing/2014/main" id="{4A583D99-3F55-0F37-3790-03568F5A4C60}"/>
              </a:ext>
            </a:extLst>
          </p:cNvPr>
          <p:cNvSpPr>
            <a:spLocks noGrp="1"/>
          </p:cNvSpPr>
          <p:nvPr>
            <p:ph type="sldNum" sz="quarter" idx="12"/>
          </p:nvPr>
        </p:nvSpPr>
        <p:spPr/>
        <p:txBody>
          <a:bodyPr/>
          <a:lstStyle/>
          <a:p>
            <a:fld id="{0712D0F0-FEB5-4A3D-9B64-8AE531CEC929}" type="slidenum">
              <a:rPr lang="en-US" smtClean="0"/>
              <a:t>119</a:t>
            </a:fld>
            <a:endParaRPr lang="en-US" dirty="0"/>
          </a:p>
        </p:txBody>
      </p:sp>
    </p:spTree>
    <p:extLst>
      <p:ext uri="{BB962C8B-B14F-4D97-AF65-F5344CB8AC3E}">
        <p14:creationId xmlns:p14="http://schemas.microsoft.com/office/powerpoint/2010/main" val="4021018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Cunoștințele</a:t>
            </a:r>
            <a:endParaRPr lang="en-US" dirty="0"/>
          </a:p>
        </p:txBody>
      </p:sp>
      <p:sp>
        <p:nvSpPr>
          <p:cNvPr id="3" name="Content Placeholder 2"/>
          <p:cNvSpPr>
            <a:spLocks noGrp="1"/>
          </p:cNvSpPr>
          <p:nvPr>
            <p:ph idx="1"/>
          </p:nvPr>
        </p:nvSpPr>
        <p:spPr/>
        <p:txBody>
          <a:bodyPr/>
          <a:lstStyle/>
          <a:p>
            <a:pPr marL="361950" indent="-279400">
              <a:lnSpc>
                <a:spcPct val="150000"/>
              </a:lnSpc>
              <a:spcBef>
                <a:spcPts val="600"/>
              </a:spcBef>
              <a:buClr>
                <a:srgbClr val="C00000"/>
              </a:buClr>
              <a:buSzPct val="80000"/>
              <a:buFont typeface="Wingdings" panose="05000000000000000000" pitchFamily="2" charset="2"/>
              <a:buChar char="§"/>
            </a:pPr>
            <a:r>
              <a:rPr lang="en-US" altLang="ro-RO" sz="3200" b="1" i="1" dirty="0" err="1">
                <a:latin typeface="Consolas" panose="020B0609020204030204" pitchFamily="49" charset="0"/>
                <a:ea typeface="Arial Unicode MS" charset="-128"/>
                <a:cs typeface="DejaVu Sans" panose="020B0603030804020204" charset="0"/>
              </a:rPr>
              <a:t>Colecţii</a:t>
            </a:r>
            <a:r>
              <a:rPr lang="en-US" altLang="ro-RO" sz="3200" b="1" i="1" dirty="0">
                <a:latin typeface="Consolas" panose="020B0609020204030204" pitchFamily="49" charset="0"/>
                <a:ea typeface="Arial Unicode MS" charset="-128"/>
                <a:cs typeface="DejaVu Sans" panose="020B0603030804020204" charset="0"/>
              </a:rPr>
              <a:t> de date, </a:t>
            </a:r>
            <a:r>
              <a:rPr lang="en-US" altLang="ro-RO" sz="3200" b="1" i="1" dirty="0" err="1">
                <a:latin typeface="Consolas" panose="020B0609020204030204" pitchFamily="49" charset="0"/>
                <a:ea typeface="Arial Unicode MS" charset="-128"/>
                <a:cs typeface="DejaVu Sans" panose="020B0603030804020204" charset="0"/>
              </a:rPr>
              <a:t>informaţii</a:t>
            </a:r>
            <a:r>
              <a:rPr lang="en-US" altLang="ro-RO" sz="3200" b="1" i="1" dirty="0">
                <a:latin typeface="Consolas" panose="020B0609020204030204" pitchFamily="49" charset="0"/>
                <a:ea typeface="Arial Unicode MS" charset="-128"/>
                <a:cs typeface="DejaVu Sans" panose="020B0603030804020204" charset="0"/>
              </a:rPr>
              <a:t>, </a:t>
            </a:r>
            <a:r>
              <a:rPr lang="en-US" altLang="ro-RO" sz="3200" b="1" i="1" dirty="0" err="1">
                <a:latin typeface="Consolas" panose="020B0609020204030204" pitchFamily="49" charset="0"/>
                <a:ea typeface="Arial Unicode MS" charset="-128"/>
                <a:cs typeface="DejaVu Sans" panose="020B0603030804020204" charset="0"/>
              </a:rPr>
              <a:t>adevăruri</a:t>
            </a:r>
            <a:r>
              <a:rPr lang="en-US" altLang="ro-RO" sz="3200" b="1" i="1" dirty="0">
                <a:latin typeface="Consolas" panose="020B0609020204030204" pitchFamily="49" charset="0"/>
                <a:ea typeface="Arial Unicode MS" charset="-128"/>
                <a:cs typeface="DejaVu Sans" panose="020B0603030804020204" charset="0"/>
              </a:rPr>
              <a:t> </a:t>
            </a:r>
            <a:r>
              <a:rPr lang="en-US" altLang="ro-RO" sz="3200" b="1" i="1" dirty="0" err="1">
                <a:latin typeface="Consolas" panose="020B0609020204030204" pitchFamily="49" charset="0"/>
                <a:ea typeface="Arial Unicode MS" charset="-128"/>
                <a:cs typeface="DejaVu Sans" panose="020B0603030804020204" charset="0"/>
              </a:rPr>
              <a:t>şi</a:t>
            </a:r>
            <a:r>
              <a:rPr lang="en-US" altLang="ro-RO" sz="3200" b="1" i="1" dirty="0">
                <a:latin typeface="Consolas" panose="020B0609020204030204" pitchFamily="49" charset="0"/>
                <a:ea typeface="Arial Unicode MS" charset="-128"/>
                <a:cs typeface="DejaVu Sans" panose="020B0603030804020204" charset="0"/>
              </a:rPr>
              <a:t> principii </a:t>
            </a:r>
            <a:r>
              <a:rPr lang="en-US" altLang="ro-RO" sz="3200" b="1" i="1" dirty="0" err="1">
                <a:latin typeface="Consolas" panose="020B0609020204030204" pitchFamily="49" charset="0"/>
                <a:ea typeface="Arial Unicode MS" charset="-128"/>
                <a:cs typeface="DejaVu Sans" panose="020B0603030804020204" charset="0"/>
              </a:rPr>
              <a:t>învăţate</a:t>
            </a:r>
            <a:r>
              <a:rPr lang="en-US" altLang="ro-RO" sz="3200" b="1" i="1" dirty="0">
                <a:latin typeface="Consolas" panose="020B0609020204030204" pitchFamily="49" charset="0"/>
                <a:ea typeface="Arial Unicode MS" charset="-128"/>
                <a:cs typeface="DejaVu Sans" panose="020B0603030804020204" charset="0"/>
              </a:rPr>
              <a:t>, </a:t>
            </a:r>
            <a:r>
              <a:rPr lang="en-US" altLang="ro-RO" sz="3200" b="1" i="1" dirty="0" err="1">
                <a:latin typeface="Consolas" panose="020B0609020204030204" pitchFamily="49" charset="0"/>
                <a:ea typeface="Arial Unicode MS" charset="-128"/>
                <a:cs typeface="DejaVu Sans" panose="020B0603030804020204" charset="0"/>
              </a:rPr>
              <a:t>acumulate</a:t>
            </a:r>
            <a:r>
              <a:rPr lang="en-US" altLang="ro-RO" sz="3200" b="1" i="1" dirty="0">
                <a:latin typeface="Consolas" panose="020B0609020204030204" pitchFamily="49" charset="0"/>
                <a:ea typeface="Arial Unicode MS" charset="-128"/>
                <a:cs typeface="DejaVu Sans" panose="020B0603030804020204" charset="0"/>
              </a:rPr>
              <a:t> de-a </a:t>
            </a:r>
            <a:r>
              <a:rPr lang="en-US" altLang="ro-RO" sz="3200" b="1" i="1" dirty="0" err="1">
                <a:latin typeface="Consolas" panose="020B0609020204030204" pitchFamily="49" charset="0"/>
                <a:ea typeface="Arial Unicode MS" charset="-128"/>
                <a:cs typeface="DejaVu Sans" panose="020B0603030804020204" charset="0"/>
              </a:rPr>
              <a:t>lungul</a:t>
            </a:r>
            <a:r>
              <a:rPr lang="en-US" altLang="ro-RO" sz="3200" b="1" i="1" dirty="0">
                <a:latin typeface="Consolas" panose="020B0609020204030204" pitchFamily="49" charset="0"/>
                <a:ea typeface="Arial Unicode MS" charset="-128"/>
                <a:cs typeface="DejaVu Sans" panose="020B0603030804020204" charset="0"/>
              </a:rPr>
              <a:t> </a:t>
            </a:r>
            <a:r>
              <a:rPr lang="en-US" altLang="ro-RO" sz="3200" b="1" i="1" dirty="0" err="1">
                <a:latin typeface="Consolas" panose="020B0609020204030204" pitchFamily="49" charset="0"/>
                <a:ea typeface="Arial Unicode MS" charset="-128"/>
                <a:cs typeface="DejaVu Sans" panose="020B0603030804020204" charset="0"/>
              </a:rPr>
              <a:t>timpului</a:t>
            </a:r>
            <a:endParaRPr lang="ro-RO" altLang="ro-RO" sz="3200" b="1" i="1" dirty="0">
              <a:latin typeface="Consolas" panose="020B0609020204030204" pitchFamily="49" charset="0"/>
              <a:ea typeface="Arial Unicode MS" charset="-128"/>
              <a:cs typeface="DejaVu Sans" panose="020B0603030804020204" charset="0"/>
            </a:endParaRPr>
          </a:p>
          <a:p>
            <a:pPr marL="361950" indent="-279400">
              <a:lnSpc>
                <a:spcPct val="150000"/>
              </a:lnSpc>
              <a:spcBef>
                <a:spcPts val="600"/>
              </a:spcBef>
              <a:buClr>
                <a:srgbClr val="C00000"/>
              </a:buClr>
              <a:buSzPct val="80000"/>
              <a:buFont typeface="Wingdings" panose="05000000000000000000" pitchFamily="2" charset="2"/>
              <a:buChar char="§"/>
            </a:pPr>
            <a:r>
              <a:rPr lang="en-US" altLang="ro-RO" sz="3200" b="1" i="1" dirty="0" err="1">
                <a:latin typeface="Consolas" panose="020B0609020204030204" pitchFamily="49" charset="0"/>
                <a:ea typeface="Arial Unicode MS" charset="-128"/>
                <a:cs typeface="DejaVu Sans" panose="020B0603030804020204" charset="0"/>
              </a:rPr>
              <a:t>Informaţiile</a:t>
            </a:r>
            <a:r>
              <a:rPr lang="en-US" altLang="ro-RO" sz="3200" b="1" i="1" dirty="0">
                <a:latin typeface="Consolas" panose="020B0609020204030204" pitchFamily="49" charset="0"/>
                <a:ea typeface="Arial Unicode MS" charset="-128"/>
                <a:cs typeface="DejaVu Sans" panose="020B0603030804020204" charset="0"/>
              </a:rPr>
              <a:t> </a:t>
            </a:r>
            <a:r>
              <a:rPr lang="en-US" altLang="ro-RO" sz="3200" b="1" i="1" dirty="0" err="1">
                <a:latin typeface="Consolas" panose="020B0609020204030204" pitchFamily="49" charset="0"/>
                <a:ea typeface="Arial Unicode MS" charset="-128"/>
                <a:cs typeface="DejaVu Sans" panose="020B0603030804020204" charset="0"/>
              </a:rPr>
              <a:t>despre</a:t>
            </a:r>
            <a:r>
              <a:rPr lang="en-US" altLang="ro-RO" sz="3200" b="1" i="1" dirty="0">
                <a:latin typeface="Consolas" panose="020B0609020204030204" pitchFamily="49" charset="0"/>
                <a:ea typeface="Arial Unicode MS" charset="-128"/>
                <a:cs typeface="DejaVu Sans" panose="020B0603030804020204" charset="0"/>
              </a:rPr>
              <a:t> un </a:t>
            </a:r>
            <a:r>
              <a:rPr lang="en-US" altLang="ro-RO" sz="3200" b="1" i="1" dirty="0" err="1">
                <a:latin typeface="Consolas" panose="020B0609020204030204" pitchFamily="49" charset="0"/>
                <a:ea typeface="Arial Unicode MS" charset="-128"/>
                <a:cs typeface="DejaVu Sans" panose="020B0603030804020204" charset="0"/>
              </a:rPr>
              <a:t>subiect</a:t>
            </a:r>
            <a:r>
              <a:rPr lang="en-US" altLang="ro-RO" sz="3200" b="1" i="1" dirty="0">
                <a:latin typeface="Consolas" panose="020B0609020204030204" pitchFamily="49" charset="0"/>
                <a:ea typeface="Arial Unicode MS" charset="-128"/>
                <a:cs typeface="DejaVu Sans" panose="020B0603030804020204" charset="0"/>
              </a:rPr>
              <a:t> </a:t>
            </a:r>
            <a:r>
              <a:rPr lang="en-US" altLang="ro-RO" sz="3200" b="1" i="1" dirty="0" err="1">
                <a:latin typeface="Consolas" panose="020B0609020204030204" pitchFamily="49" charset="0"/>
                <a:ea typeface="Arial Unicode MS" charset="-128"/>
                <a:cs typeface="DejaVu Sans" panose="020B0603030804020204" charset="0"/>
              </a:rPr>
              <a:t>reţinute</a:t>
            </a:r>
            <a:r>
              <a:rPr lang="en-US" altLang="ro-RO" sz="3200" b="1" i="1" dirty="0">
                <a:latin typeface="Consolas" panose="020B0609020204030204" pitchFamily="49" charset="0"/>
                <a:ea typeface="Arial Unicode MS" charset="-128"/>
                <a:cs typeface="DejaVu Sans" panose="020B0603030804020204" charset="0"/>
              </a:rPr>
              <a:t> </a:t>
            </a:r>
            <a:r>
              <a:rPr lang="en-US" altLang="ro-RO" sz="3200" b="1" i="1" dirty="0" err="1">
                <a:latin typeface="Consolas" panose="020B0609020204030204" pitchFamily="49" charset="0"/>
                <a:ea typeface="Arial Unicode MS" charset="-128"/>
                <a:cs typeface="DejaVu Sans" panose="020B0603030804020204" charset="0"/>
              </a:rPr>
              <a:t>şi</a:t>
            </a:r>
            <a:r>
              <a:rPr lang="en-US" altLang="ro-RO" sz="3200" b="1" i="1" dirty="0">
                <a:latin typeface="Consolas" panose="020B0609020204030204" pitchFamily="49" charset="0"/>
                <a:ea typeface="Arial Unicode MS" charset="-128"/>
                <a:cs typeface="DejaVu Sans" panose="020B0603030804020204" charset="0"/>
              </a:rPr>
              <a:t> </a:t>
            </a:r>
            <a:r>
              <a:rPr lang="en-US" altLang="ro-RO" sz="3200" b="1" i="1" dirty="0" err="1">
                <a:latin typeface="Consolas" panose="020B0609020204030204" pitchFamily="49" charset="0"/>
                <a:ea typeface="Arial Unicode MS" charset="-128"/>
                <a:cs typeface="DejaVu Sans" panose="020B0603030804020204" charset="0"/>
              </a:rPr>
              <a:t>înţelese</a:t>
            </a:r>
            <a:r>
              <a:rPr lang="en-US" altLang="ro-RO" sz="3200" b="1" i="1" dirty="0">
                <a:latin typeface="Consolas" panose="020B0609020204030204" pitchFamily="49" charset="0"/>
                <a:ea typeface="Arial Unicode MS" charset="-128"/>
                <a:cs typeface="DejaVu Sans" panose="020B0603030804020204" charset="0"/>
              </a:rPr>
              <a:t> </a:t>
            </a:r>
            <a:r>
              <a:rPr lang="en-US" altLang="ro-RO" sz="3200" b="1" i="1" dirty="0" err="1">
                <a:latin typeface="Consolas" panose="020B0609020204030204" pitchFamily="49" charset="0"/>
                <a:ea typeface="Arial Unicode MS" charset="-128"/>
                <a:cs typeface="DejaVu Sans" panose="020B0603030804020204" charset="0"/>
              </a:rPr>
              <a:t>şi</a:t>
            </a:r>
            <a:r>
              <a:rPr lang="en-US" altLang="ro-RO" sz="3200" b="1" i="1" dirty="0">
                <a:latin typeface="Consolas" panose="020B0609020204030204" pitchFamily="49" charset="0"/>
                <a:ea typeface="Arial Unicode MS" charset="-128"/>
                <a:cs typeface="DejaVu Sans" panose="020B0603030804020204" charset="0"/>
              </a:rPr>
              <a:t> care</a:t>
            </a:r>
          </a:p>
          <a:p>
            <a:pPr marL="361950" indent="-279400">
              <a:lnSpc>
                <a:spcPct val="150000"/>
              </a:lnSpc>
              <a:spcBef>
                <a:spcPts val="600"/>
              </a:spcBef>
              <a:buClr>
                <a:srgbClr val="C00000"/>
              </a:buClr>
              <a:buSzPct val="80000"/>
              <a:buFont typeface="Wingdings" panose="05000000000000000000" pitchFamily="2" charset="2"/>
              <a:buChar char="§"/>
            </a:pPr>
            <a:r>
              <a:rPr lang="en-US" altLang="ro-RO" sz="3200" b="1" i="1" dirty="0">
                <a:latin typeface="Consolas" panose="020B0609020204030204" pitchFamily="49" charset="0"/>
                <a:ea typeface="Arial Unicode MS" charset="-128"/>
                <a:cs typeface="DejaVu Sans" panose="020B0603030804020204" charset="0"/>
              </a:rPr>
              <a:t>pot fi </a:t>
            </a:r>
            <a:r>
              <a:rPr lang="en-US" altLang="ro-RO" sz="3200" b="1" i="1" dirty="0" err="1">
                <a:latin typeface="Consolas" panose="020B0609020204030204" pitchFamily="49" charset="0"/>
                <a:ea typeface="Arial Unicode MS" charset="-128"/>
                <a:cs typeface="DejaVu Sans" panose="020B0603030804020204" charset="0"/>
              </a:rPr>
              <a:t>folosite</a:t>
            </a:r>
            <a:r>
              <a:rPr lang="en-US" altLang="ro-RO" sz="3200" b="1" i="1" dirty="0">
                <a:latin typeface="Consolas" panose="020B0609020204030204" pitchFamily="49" charset="0"/>
                <a:ea typeface="Arial Unicode MS" charset="-128"/>
                <a:cs typeface="DejaVu Sans" panose="020B0603030804020204" charset="0"/>
              </a:rPr>
              <a:t> </a:t>
            </a:r>
            <a:r>
              <a:rPr lang="en-US" altLang="ro-RO" sz="3200" b="1" i="1" dirty="0" err="1">
                <a:latin typeface="Consolas" panose="020B0609020204030204" pitchFamily="49" charset="0"/>
                <a:ea typeface="Arial Unicode MS" charset="-128"/>
                <a:cs typeface="DejaVu Sans" panose="020B0603030804020204" charset="0"/>
              </a:rPr>
              <a:t>în</a:t>
            </a:r>
            <a:r>
              <a:rPr lang="en-US" altLang="ro-RO" sz="3200" b="1" i="1" dirty="0">
                <a:latin typeface="Consolas" panose="020B0609020204030204" pitchFamily="49" charset="0"/>
                <a:ea typeface="Arial Unicode MS" charset="-128"/>
                <a:cs typeface="DejaVu Sans" panose="020B0603030804020204" charset="0"/>
              </a:rPr>
              <a:t> </a:t>
            </a:r>
            <a:r>
              <a:rPr lang="en-US" altLang="ro-RO" sz="3200" b="1" i="1" dirty="0" err="1">
                <a:latin typeface="Consolas" panose="020B0609020204030204" pitchFamily="49" charset="0"/>
                <a:ea typeface="Arial Unicode MS" charset="-128"/>
                <a:cs typeface="DejaVu Sans" panose="020B0603030804020204" charset="0"/>
              </a:rPr>
              <a:t>luarea</a:t>
            </a:r>
            <a:r>
              <a:rPr lang="en-US" altLang="ro-RO" sz="3200" b="1" i="1" dirty="0">
                <a:latin typeface="Consolas" panose="020B0609020204030204" pitchFamily="49" charset="0"/>
                <a:ea typeface="Arial Unicode MS" charset="-128"/>
                <a:cs typeface="DejaVu Sans" panose="020B0603030804020204" charset="0"/>
              </a:rPr>
              <a:t> de </a:t>
            </a:r>
            <a:r>
              <a:rPr lang="en-US" altLang="ro-RO" sz="3200" b="1" i="1" dirty="0" err="1">
                <a:latin typeface="Consolas" panose="020B0609020204030204" pitchFamily="49" charset="0"/>
                <a:ea typeface="Arial Unicode MS" charset="-128"/>
                <a:cs typeface="DejaVu Sans" panose="020B0603030804020204" charset="0"/>
              </a:rPr>
              <a:t>decizii</a:t>
            </a:r>
            <a:r>
              <a:rPr lang="en-US" altLang="ro-RO" sz="3200" b="1" i="1" dirty="0">
                <a:latin typeface="Consolas" panose="020B0609020204030204" pitchFamily="49" charset="0"/>
                <a:ea typeface="Arial Unicode MS" charset="-128"/>
                <a:cs typeface="DejaVu Sans" panose="020B0603030804020204" charset="0"/>
              </a:rPr>
              <a:t>,</a:t>
            </a:r>
          </a:p>
          <a:p>
            <a:pPr marL="361950" indent="-279400">
              <a:lnSpc>
                <a:spcPct val="150000"/>
              </a:lnSpc>
              <a:spcBef>
                <a:spcPts val="600"/>
              </a:spcBef>
              <a:buClr>
                <a:srgbClr val="C00000"/>
              </a:buClr>
              <a:buSzPct val="80000"/>
              <a:buFont typeface="Wingdings" panose="05000000000000000000" pitchFamily="2" charset="2"/>
              <a:buChar char="§"/>
            </a:pPr>
            <a:r>
              <a:rPr lang="en-US" altLang="ro-RO" sz="3200" b="1" i="1" dirty="0" err="1">
                <a:latin typeface="Consolas" panose="020B0609020204030204" pitchFamily="49" charset="0"/>
                <a:ea typeface="Arial Unicode MS" charset="-128"/>
                <a:cs typeface="DejaVu Sans" panose="020B0603030804020204" charset="0"/>
              </a:rPr>
              <a:t>formează</a:t>
            </a:r>
            <a:r>
              <a:rPr lang="en-US" altLang="ro-RO" sz="3200" b="1" i="1" dirty="0">
                <a:latin typeface="Consolas" panose="020B0609020204030204" pitchFamily="49" charset="0"/>
                <a:ea typeface="Arial Unicode MS" charset="-128"/>
                <a:cs typeface="DejaVu Sans" panose="020B0603030804020204" charset="0"/>
              </a:rPr>
              <a:t> </a:t>
            </a:r>
            <a:r>
              <a:rPr lang="en-US" altLang="ro-RO" sz="3200" b="1" i="1" dirty="0" err="1">
                <a:latin typeface="Consolas" panose="020B0609020204030204" pitchFamily="49" charset="0"/>
                <a:ea typeface="Arial Unicode MS" charset="-128"/>
                <a:cs typeface="DejaVu Sans" panose="020B0603030804020204" charset="0"/>
              </a:rPr>
              <a:t>judecăţi</a:t>
            </a:r>
            <a:r>
              <a:rPr lang="en-US" altLang="ro-RO" sz="3200" b="1" i="1" dirty="0">
                <a:latin typeface="Consolas" panose="020B0609020204030204" pitchFamily="49" charset="0"/>
                <a:ea typeface="Arial Unicode MS" charset="-128"/>
                <a:cs typeface="DejaVu Sans" panose="020B0603030804020204" charset="0"/>
              </a:rPr>
              <a:t> </a:t>
            </a:r>
            <a:r>
              <a:rPr lang="en-US" altLang="ro-RO" sz="3200" b="1" i="1" dirty="0" err="1">
                <a:latin typeface="Consolas" panose="020B0609020204030204" pitchFamily="49" charset="0"/>
                <a:ea typeface="Arial Unicode MS" charset="-128"/>
                <a:cs typeface="DejaVu Sans" panose="020B0603030804020204" charset="0"/>
              </a:rPr>
              <a:t>şi</a:t>
            </a:r>
            <a:r>
              <a:rPr lang="en-US" altLang="ro-RO" sz="3200" b="1" i="1" dirty="0">
                <a:latin typeface="Consolas" panose="020B0609020204030204" pitchFamily="49" charset="0"/>
                <a:ea typeface="Arial Unicode MS" charset="-128"/>
                <a:cs typeface="DejaVu Sans" panose="020B0603030804020204" charset="0"/>
              </a:rPr>
              <a:t> </a:t>
            </a:r>
            <a:r>
              <a:rPr lang="en-US" altLang="ro-RO" sz="3200" b="1" i="1" dirty="0" err="1">
                <a:latin typeface="Consolas" panose="020B0609020204030204" pitchFamily="49" charset="0"/>
                <a:ea typeface="Arial Unicode MS" charset="-128"/>
                <a:cs typeface="DejaVu Sans" panose="020B0603030804020204" charset="0"/>
              </a:rPr>
              <a:t>opinii</a:t>
            </a:r>
            <a:r>
              <a:rPr lang="en-US" altLang="ro-RO" sz="3200" b="1" i="1" dirty="0">
                <a:latin typeface="Consolas" panose="020B0609020204030204" pitchFamily="49" charset="0"/>
                <a:ea typeface="Arial Unicode MS" charset="-128"/>
                <a:cs typeface="DejaVu Sans" panose="020B0603030804020204" charset="0"/>
              </a:rPr>
              <a:t> </a:t>
            </a:r>
            <a:r>
              <a:rPr lang="en-US" altLang="ro-RO" sz="3200" b="1" i="1" dirty="0" err="1">
                <a:latin typeface="Consolas" panose="020B0609020204030204" pitchFamily="49" charset="0"/>
                <a:ea typeface="Arial Unicode MS" charset="-128"/>
                <a:cs typeface="DejaVu Sans" panose="020B0603030804020204" charset="0"/>
              </a:rPr>
              <a:t>devin</a:t>
            </a:r>
            <a:r>
              <a:rPr lang="en-US" altLang="ro-RO" sz="3200" b="1" i="1" dirty="0">
                <a:latin typeface="Consolas" panose="020B0609020204030204" pitchFamily="49" charset="0"/>
                <a:ea typeface="Arial Unicode MS" charset="-128"/>
                <a:cs typeface="DejaVu Sans" panose="020B0603030804020204" charset="0"/>
              </a:rPr>
              <a:t> </a:t>
            </a:r>
            <a:r>
              <a:rPr lang="en-US" altLang="ro-RO" sz="3200" b="1" i="1" dirty="0" err="1">
                <a:latin typeface="Consolas" panose="020B0609020204030204" pitchFamily="49" charset="0"/>
                <a:ea typeface="Arial Unicode MS" charset="-128"/>
                <a:cs typeface="DejaVu Sans" panose="020B0603030804020204" charset="0"/>
              </a:rPr>
              <a:t>cunoştinţe</a:t>
            </a:r>
            <a:r>
              <a:rPr lang="en-US" altLang="ro-RO" sz="3200" b="1" i="1" dirty="0">
                <a:latin typeface="Consolas" panose="020B0609020204030204" pitchFamily="49" charset="0"/>
                <a:ea typeface="Arial Unicode MS" charset="-128"/>
                <a:cs typeface="DejaVu Sans" panose="020B0603030804020204" charset="0"/>
              </a:rPr>
              <a:t>. </a:t>
            </a:r>
            <a:endParaRPr lang="en-US" altLang="ro-RO" sz="3200" dirty="0">
              <a:latin typeface="Cambria" panose="02040503050406030204" pitchFamily="18" charset="0"/>
              <a:ea typeface="Arial Unicode MS" charset="-128"/>
              <a:cs typeface="DejaVu Sans" panose="020B0603030804020204" charset="0"/>
            </a:endParaRPr>
          </a:p>
          <a:p>
            <a:endParaRPr lang="en-US" dirty="0"/>
          </a:p>
        </p:txBody>
      </p:sp>
      <p:sp>
        <p:nvSpPr>
          <p:cNvPr id="4" name="Slide Number Placeholder 3"/>
          <p:cNvSpPr>
            <a:spLocks noGrp="1"/>
          </p:cNvSpPr>
          <p:nvPr>
            <p:ph type="sldNum" sz="quarter" idx="12"/>
          </p:nvPr>
        </p:nvSpPr>
        <p:spPr/>
        <p:txBody>
          <a:bodyPr/>
          <a:lstStyle/>
          <a:p>
            <a:fld id="{0712D0F0-FEB5-4A3D-9B64-8AE531CEC929}" type="slidenum">
              <a:rPr lang="en-US" smtClean="0"/>
              <a:t>12</a:t>
            </a:fld>
            <a:endParaRPr lang="en-US"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D6235-7E72-359B-4563-3D52F04D6206}"/>
              </a:ext>
            </a:extLst>
          </p:cNvPr>
          <p:cNvSpPr>
            <a:spLocks noGrp="1"/>
          </p:cNvSpPr>
          <p:nvPr>
            <p:ph type="title"/>
          </p:nvPr>
        </p:nvSpPr>
        <p:spPr>
          <a:xfrm>
            <a:off x="188537" y="136525"/>
            <a:ext cx="11924907" cy="671823"/>
          </a:xfrm>
        </p:spPr>
        <p:txBody>
          <a:bodyPr>
            <a:normAutofit fontScale="90000"/>
          </a:bodyPr>
          <a:lstStyle/>
          <a:p>
            <a:r>
              <a:rPr lang="ro-RO" b="1" dirty="0"/>
              <a:t>Instrumente și Tehnologii pentru Integrarea Big Data</a:t>
            </a:r>
            <a:endParaRPr lang="ro-RO" dirty="0"/>
          </a:p>
        </p:txBody>
      </p:sp>
      <p:sp>
        <p:nvSpPr>
          <p:cNvPr id="3" name="Content Placeholder 2">
            <a:extLst>
              <a:ext uri="{FF2B5EF4-FFF2-40B4-BE49-F238E27FC236}">
                <a16:creationId xmlns:a16="http://schemas.microsoft.com/office/drawing/2014/main" id="{23EF9054-214B-C62D-BA87-F03518FD5880}"/>
              </a:ext>
            </a:extLst>
          </p:cNvPr>
          <p:cNvSpPr>
            <a:spLocks noGrp="1"/>
          </p:cNvSpPr>
          <p:nvPr>
            <p:ph idx="1"/>
          </p:nvPr>
        </p:nvSpPr>
        <p:spPr/>
        <p:txBody>
          <a:bodyPr>
            <a:normAutofit/>
          </a:bodyPr>
          <a:lstStyle/>
          <a:p>
            <a:pPr>
              <a:buFont typeface="Arial" panose="020B0604020202020204" pitchFamily="34" charset="0"/>
              <a:buChar char="•"/>
            </a:pPr>
            <a:r>
              <a:rPr lang="ro-RO" b="1" dirty="0"/>
              <a:t>Apache NiFi</a:t>
            </a:r>
            <a:r>
              <a:rPr lang="ro-RO" dirty="0"/>
              <a:t>: Automatizează fluxurile de date, facilitând procesarea în timp real între diferite sisteme.</a:t>
            </a:r>
          </a:p>
          <a:p>
            <a:pPr>
              <a:buFont typeface="Arial" panose="020B0604020202020204" pitchFamily="34" charset="0"/>
              <a:buChar char="•"/>
            </a:pPr>
            <a:r>
              <a:rPr lang="ro-RO" b="1" dirty="0"/>
              <a:t>Apache Kafka</a:t>
            </a:r>
            <a:r>
              <a:rPr lang="ro-RO" dirty="0"/>
              <a:t>: Un sistem de streaming de date care facilitează integrarea datelor în timp real din mai multe surse.</a:t>
            </a:r>
          </a:p>
          <a:p>
            <a:pPr>
              <a:buFont typeface="Arial" panose="020B0604020202020204" pitchFamily="34" charset="0"/>
              <a:buChar char="•"/>
            </a:pPr>
            <a:r>
              <a:rPr lang="ro-RO" b="1" dirty="0"/>
              <a:t>Apache Spark</a:t>
            </a:r>
            <a:r>
              <a:rPr lang="ro-RO" dirty="0"/>
              <a:t>: Permite procesarea distribuită și scalabilă, fiind ideal pentru manipularea volumelor mari de date și pentru operațiuni ETL rapide.</a:t>
            </a:r>
          </a:p>
          <a:p>
            <a:pPr>
              <a:buFont typeface="Arial" panose="020B0604020202020204" pitchFamily="34" charset="0"/>
              <a:buChar char="•"/>
            </a:pPr>
            <a:r>
              <a:rPr lang="ro-RO" b="1" dirty="0"/>
              <a:t>NoSQL</a:t>
            </a:r>
            <a:r>
              <a:rPr lang="ro-RO" dirty="0"/>
              <a:t>: Baze de date precum MongoDB, Cassandra, HBase, Neo4j care permit stocarea datelor nestructurate și semi-structurate.</a:t>
            </a:r>
          </a:p>
          <a:p>
            <a:endParaRPr lang="ro-RO" dirty="0"/>
          </a:p>
        </p:txBody>
      </p:sp>
      <p:sp>
        <p:nvSpPr>
          <p:cNvPr id="4" name="Slide Number Placeholder 3">
            <a:extLst>
              <a:ext uri="{FF2B5EF4-FFF2-40B4-BE49-F238E27FC236}">
                <a16:creationId xmlns:a16="http://schemas.microsoft.com/office/drawing/2014/main" id="{F8833567-DF0C-0255-00DB-C0EAB8925ADB}"/>
              </a:ext>
            </a:extLst>
          </p:cNvPr>
          <p:cNvSpPr>
            <a:spLocks noGrp="1"/>
          </p:cNvSpPr>
          <p:nvPr>
            <p:ph type="sldNum" sz="quarter" idx="12"/>
          </p:nvPr>
        </p:nvSpPr>
        <p:spPr/>
        <p:txBody>
          <a:bodyPr/>
          <a:lstStyle/>
          <a:p>
            <a:fld id="{0712D0F0-FEB5-4A3D-9B64-8AE531CEC929}" type="slidenum">
              <a:rPr lang="en-US" smtClean="0"/>
              <a:t>120</a:t>
            </a:fld>
            <a:endParaRPr lang="en-US" dirty="0"/>
          </a:p>
        </p:txBody>
      </p:sp>
    </p:spTree>
    <p:extLst>
      <p:ext uri="{BB962C8B-B14F-4D97-AF65-F5344CB8AC3E}">
        <p14:creationId xmlns:p14="http://schemas.microsoft.com/office/powerpoint/2010/main" val="404009387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97FD1-4CF2-BDC5-70A8-E5AD68B8F5DB}"/>
              </a:ext>
            </a:extLst>
          </p:cNvPr>
          <p:cNvSpPr>
            <a:spLocks noGrp="1"/>
          </p:cNvSpPr>
          <p:nvPr>
            <p:ph type="title"/>
          </p:nvPr>
        </p:nvSpPr>
        <p:spPr>
          <a:xfrm>
            <a:off x="2168703" y="89391"/>
            <a:ext cx="8978757" cy="671823"/>
          </a:xfrm>
        </p:spPr>
        <p:txBody>
          <a:bodyPr>
            <a:normAutofit fontScale="90000"/>
          </a:bodyPr>
          <a:lstStyle/>
          <a:p>
            <a:r>
              <a:rPr lang="ro-RO" b="1" dirty="0"/>
              <a:t>Calitatea și Managementul Metadatelor</a:t>
            </a:r>
            <a:endParaRPr lang="ro-RO" dirty="0"/>
          </a:p>
        </p:txBody>
      </p:sp>
      <p:sp>
        <p:nvSpPr>
          <p:cNvPr id="3" name="Content Placeholder 2">
            <a:extLst>
              <a:ext uri="{FF2B5EF4-FFF2-40B4-BE49-F238E27FC236}">
                <a16:creationId xmlns:a16="http://schemas.microsoft.com/office/drawing/2014/main" id="{807EAFE6-2193-156A-49BD-99F26A4F7DD6}"/>
              </a:ext>
            </a:extLst>
          </p:cNvPr>
          <p:cNvSpPr>
            <a:spLocks noGrp="1"/>
          </p:cNvSpPr>
          <p:nvPr>
            <p:ph idx="1"/>
          </p:nvPr>
        </p:nvSpPr>
        <p:spPr/>
        <p:txBody>
          <a:bodyPr/>
          <a:lstStyle/>
          <a:p>
            <a:pPr>
              <a:lnSpc>
                <a:spcPct val="100000"/>
              </a:lnSpc>
            </a:pPr>
            <a:r>
              <a:rPr lang="ro-RO" b="1" dirty="0"/>
              <a:t>Metadate și catalogarea datelor</a:t>
            </a:r>
            <a:r>
              <a:rPr lang="ro-RO" dirty="0"/>
              <a:t>:</a:t>
            </a:r>
          </a:p>
          <a:p>
            <a:pPr marL="534988" indent="-311150">
              <a:lnSpc>
                <a:spcPct val="100000"/>
              </a:lnSpc>
              <a:buFont typeface="Arial" panose="020B0604020202020204" pitchFamily="34" charset="0"/>
              <a:buChar char="•"/>
            </a:pPr>
            <a:r>
              <a:rPr lang="ro-RO" dirty="0"/>
              <a:t>Utilizarea metadatelor pentru a descrie și urmări sursele și transformările prin care trec datele,</a:t>
            </a:r>
          </a:p>
          <a:p>
            <a:pPr marL="534988" indent="-311150">
              <a:lnSpc>
                <a:spcPct val="100000"/>
              </a:lnSpc>
              <a:buFont typeface="Arial" panose="020B0604020202020204" pitchFamily="34" charset="0"/>
              <a:buChar char="•"/>
            </a:pPr>
            <a:r>
              <a:rPr lang="ro-RO" dirty="0"/>
              <a:t>Aceasta permite integrarea mai eficientă și trasabilitatea.</a:t>
            </a:r>
          </a:p>
          <a:p>
            <a:pPr marL="311150" indent="-311150">
              <a:lnSpc>
                <a:spcPct val="100000"/>
              </a:lnSpc>
            </a:pPr>
            <a:r>
              <a:rPr lang="ro-RO" b="1" dirty="0"/>
              <a:t>Profilarea datelor</a:t>
            </a:r>
            <a:r>
              <a:rPr lang="ro-RO" dirty="0"/>
              <a:t>:</a:t>
            </a:r>
          </a:p>
          <a:p>
            <a:pPr marL="627063" indent="-266700">
              <a:lnSpc>
                <a:spcPct val="100000"/>
              </a:lnSpc>
              <a:buFont typeface="Arial" panose="020B0604020202020204" pitchFamily="34" charset="0"/>
              <a:buChar char="•"/>
            </a:pPr>
            <a:r>
              <a:rPr lang="ro-RO" dirty="0"/>
              <a:t>Monitorizarea continuă a calității datelor pentru   a asigura coerența și acuratețea.</a:t>
            </a:r>
          </a:p>
          <a:p>
            <a:endParaRPr lang="ro-RO" dirty="0"/>
          </a:p>
        </p:txBody>
      </p:sp>
      <p:sp>
        <p:nvSpPr>
          <p:cNvPr id="4" name="Slide Number Placeholder 3">
            <a:extLst>
              <a:ext uri="{FF2B5EF4-FFF2-40B4-BE49-F238E27FC236}">
                <a16:creationId xmlns:a16="http://schemas.microsoft.com/office/drawing/2014/main" id="{92D5DED7-33F2-01AE-3FDB-70B397B2EC02}"/>
              </a:ext>
            </a:extLst>
          </p:cNvPr>
          <p:cNvSpPr>
            <a:spLocks noGrp="1"/>
          </p:cNvSpPr>
          <p:nvPr>
            <p:ph type="sldNum" sz="quarter" idx="12"/>
          </p:nvPr>
        </p:nvSpPr>
        <p:spPr/>
        <p:txBody>
          <a:bodyPr/>
          <a:lstStyle/>
          <a:p>
            <a:fld id="{0712D0F0-FEB5-4A3D-9B64-8AE531CEC929}" type="slidenum">
              <a:rPr lang="en-US" smtClean="0"/>
              <a:t>121</a:t>
            </a:fld>
            <a:endParaRPr lang="en-US" dirty="0"/>
          </a:p>
        </p:txBody>
      </p:sp>
    </p:spTree>
    <p:extLst>
      <p:ext uri="{BB962C8B-B14F-4D97-AF65-F5344CB8AC3E}">
        <p14:creationId xmlns:p14="http://schemas.microsoft.com/office/powerpoint/2010/main" val="13528955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47280-F827-DE63-87DF-DFABFBE74295}"/>
              </a:ext>
            </a:extLst>
          </p:cNvPr>
          <p:cNvSpPr>
            <a:spLocks noGrp="1"/>
          </p:cNvSpPr>
          <p:nvPr>
            <p:ph type="title"/>
          </p:nvPr>
        </p:nvSpPr>
        <p:spPr/>
        <p:txBody>
          <a:bodyPr>
            <a:normAutofit/>
          </a:bodyPr>
          <a:lstStyle/>
          <a:p>
            <a:r>
              <a:rPr lang="ro-RO" b="1" dirty="0"/>
              <a:t>Securitate și Confidențialitate</a:t>
            </a:r>
            <a:endParaRPr lang="ro-RO" dirty="0"/>
          </a:p>
        </p:txBody>
      </p:sp>
      <p:sp>
        <p:nvSpPr>
          <p:cNvPr id="3" name="Content Placeholder 2">
            <a:extLst>
              <a:ext uri="{FF2B5EF4-FFF2-40B4-BE49-F238E27FC236}">
                <a16:creationId xmlns:a16="http://schemas.microsoft.com/office/drawing/2014/main" id="{21D725A9-009E-C0C0-CF76-FF8805C7D034}"/>
              </a:ext>
            </a:extLst>
          </p:cNvPr>
          <p:cNvSpPr>
            <a:spLocks noGrp="1"/>
          </p:cNvSpPr>
          <p:nvPr>
            <p:ph idx="1"/>
          </p:nvPr>
        </p:nvSpPr>
        <p:spPr/>
        <p:txBody>
          <a:bodyPr/>
          <a:lstStyle/>
          <a:p>
            <a:pPr>
              <a:lnSpc>
                <a:spcPct val="100000"/>
              </a:lnSpc>
              <a:buFont typeface="Arial" panose="020B0604020202020204" pitchFamily="34" charset="0"/>
              <a:buChar char="•"/>
            </a:pPr>
            <a:r>
              <a:rPr lang="ro-RO" b="1" dirty="0"/>
              <a:t>Acces controlat și criptare</a:t>
            </a:r>
            <a:r>
              <a:rPr lang="ro-RO" dirty="0"/>
              <a:t>:</a:t>
            </a:r>
          </a:p>
          <a:p>
            <a:pPr lvl="1">
              <a:lnSpc>
                <a:spcPct val="100000"/>
              </a:lnSpc>
            </a:pPr>
            <a:r>
              <a:rPr lang="ro-RO" dirty="0"/>
              <a:t>Gestionarea accesului la date și implementarea criptării pentru protejarea datelor sensibile.</a:t>
            </a:r>
          </a:p>
          <a:p>
            <a:pPr>
              <a:lnSpc>
                <a:spcPct val="100000"/>
              </a:lnSpc>
            </a:pPr>
            <a:r>
              <a:rPr lang="ro-RO" b="1" dirty="0"/>
              <a:t>Conformitate</a:t>
            </a:r>
            <a:r>
              <a:rPr lang="ro-RO" dirty="0"/>
              <a:t>: </a:t>
            </a:r>
          </a:p>
          <a:p>
            <a:pPr lvl="1">
              <a:lnSpc>
                <a:spcPct val="100000"/>
              </a:lnSpc>
            </a:pPr>
            <a:r>
              <a:rPr lang="ro-RO" dirty="0"/>
              <a:t>Asigurarea că integrarea datelor respectă reglementările (de exemplu, GDPR, HIPAA).</a:t>
            </a:r>
          </a:p>
          <a:p>
            <a:endParaRPr lang="ro-RO" dirty="0"/>
          </a:p>
        </p:txBody>
      </p:sp>
      <p:sp>
        <p:nvSpPr>
          <p:cNvPr id="4" name="Slide Number Placeholder 3">
            <a:extLst>
              <a:ext uri="{FF2B5EF4-FFF2-40B4-BE49-F238E27FC236}">
                <a16:creationId xmlns:a16="http://schemas.microsoft.com/office/drawing/2014/main" id="{06FD6643-C491-1A76-EBDA-810AB4C11AF4}"/>
              </a:ext>
            </a:extLst>
          </p:cNvPr>
          <p:cNvSpPr>
            <a:spLocks noGrp="1"/>
          </p:cNvSpPr>
          <p:nvPr>
            <p:ph type="sldNum" sz="quarter" idx="12"/>
          </p:nvPr>
        </p:nvSpPr>
        <p:spPr/>
        <p:txBody>
          <a:bodyPr/>
          <a:lstStyle/>
          <a:p>
            <a:fld id="{0712D0F0-FEB5-4A3D-9B64-8AE531CEC929}" type="slidenum">
              <a:rPr lang="en-US" smtClean="0"/>
              <a:t>122</a:t>
            </a:fld>
            <a:endParaRPr lang="en-US" dirty="0"/>
          </a:p>
        </p:txBody>
      </p:sp>
    </p:spTree>
    <p:extLst>
      <p:ext uri="{BB962C8B-B14F-4D97-AF65-F5344CB8AC3E}">
        <p14:creationId xmlns:p14="http://schemas.microsoft.com/office/powerpoint/2010/main" val="428364619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D2A07-1A23-9913-78AF-8608200D8BAD}"/>
              </a:ext>
            </a:extLst>
          </p:cNvPr>
          <p:cNvSpPr>
            <a:spLocks noGrp="1"/>
          </p:cNvSpPr>
          <p:nvPr>
            <p:ph type="title"/>
          </p:nvPr>
        </p:nvSpPr>
        <p:spPr/>
        <p:txBody>
          <a:bodyPr>
            <a:normAutofit fontScale="90000"/>
          </a:bodyPr>
          <a:lstStyle/>
          <a:p>
            <a:r>
              <a:rPr lang="ro-RO" b="1" dirty="0"/>
              <a:t>Automatizare și Integrare Continuă</a:t>
            </a:r>
            <a:endParaRPr lang="ro-RO" dirty="0"/>
          </a:p>
        </p:txBody>
      </p:sp>
      <p:sp>
        <p:nvSpPr>
          <p:cNvPr id="3" name="Content Placeholder 2">
            <a:extLst>
              <a:ext uri="{FF2B5EF4-FFF2-40B4-BE49-F238E27FC236}">
                <a16:creationId xmlns:a16="http://schemas.microsoft.com/office/drawing/2014/main" id="{514E0736-77C2-DA07-FB34-93B3DBD70458}"/>
              </a:ext>
            </a:extLst>
          </p:cNvPr>
          <p:cNvSpPr>
            <a:spLocks noGrp="1"/>
          </p:cNvSpPr>
          <p:nvPr>
            <p:ph idx="1"/>
          </p:nvPr>
        </p:nvSpPr>
        <p:spPr/>
        <p:txBody>
          <a:bodyPr>
            <a:normAutofit lnSpcReduction="10000"/>
          </a:bodyPr>
          <a:lstStyle/>
          <a:p>
            <a:pPr>
              <a:lnSpc>
                <a:spcPct val="100000"/>
              </a:lnSpc>
            </a:pPr>
            <a:r>
              <a:rPr lang="ro-RO" dirty="0"/>
              <a:t>Managementul integrării datelor poate fi optimizat prin automatizare, ceea ce permite:</a:t>
            </a:r>
          </a:p>
          <a:p>
            <a:pPr>
              <a:lnSpc>
                <a:spcPct val="100000"/>
              </a:lnSpc>
              <a:buFont typeface="Arial" panose="020B0604020202020204" pitchFamily="34" charset="0"/>
              <a:buChar char="•"/>
            </a:pPr>
            <a:r>
              <a:rPr lang="ro-RO" b="1" dirty="0"/>
              <a:t>Automatizarea fluxurilor de date</a:t>
            </a:r>
            <a:r>
              <a:rPr lang="ro-RO" dirty="0"/>
              <a:t>:</a:t>
            </a:r>
          </a:p>
          <a:p>
            <a:pPr marL="534988">
              <a:lnSpc>
                <a:spcPct val="100000"/>
              </a:lnSpc>
              <a:buFont typeface="Wingdings" panose="05000000000000000000" pitchFamily="2" charset="2"/>
              <a:buChar char="ü"/>
            </a:pPr>
            <a:r>
              <a:rPr lang="ro-RO" dirty="0"/>
              <a:t>Folosirea uneltelor pentru a gestiona actualizările și pentru a asigura că datele integrate sunt mereu actualizate.</a:t>
            </a:r>
          </a:p>
          <a:p>
            <a:pPr lvl="1">
              <a:lnSpc>
                <a:spcPct val="100000"/>
              </a:lnSpc>
              <a:buFont typeface="Wingdings" panose="05000000000000000000" pitchFamily="2" charset="2"/>
              <a:buChar char="ü"/>
            </a:pPr>
            <a:r>
              <a:rPr lang="ro-RO" b="1" dirty="0"/>
              <a:t>Fluxuri de lucru CI/CD (Continuous Integration / Continuous Deployment)</a:t>
            </a:r>
            <a:r>
              <a:rPr lang="ro-RO" dirty="0"/>
              <a:t>:</a:t>
            </a:r>
          </a:p>
          <a:p>
            <a:pPr>
              <a:lnSpc>
                <a:spcPct val="100000"/>
              </a:lnSpc>
              <a:buFont typeface="Arial" panose="020B0604020202020204" pitchFamily="34" charset="0"/>
              <a:buChar char="•"/>
            </a:pPr>
            <a:r>
              <a:rPr lang="ro-RO" dirty="0"/>
              <a:t>Integrarea schimbărilor de date într-un proces continuu de actualizare a datelor și aplicațiilor care le utilizează.</a:t>
            </a:r>
          </a:p>
          <a:p>
            <a:endParaRPr lang="ro-RO" dirty="0"/>
          </a:p>
        </p:txBody>
      </p:sp>
      <p:sp>
        <p:nvSpPr>
          <p:cNvPr id="4" name="Slide Number Placeholder 3">
            <a:extLst>
              <a:ext uri="{FF2B5EF4-FFF2-40B4-BE49-F238E27FC236}">
                <a16:creationId xmlns:a16="http://schemas.microsoft.com/office/drawing/2014/main" id="{D24C9FF2-8793-37EC-F775-F89C2F3CBF82}"/>
              </a:ext>
            </a:extLst>
          </p:cNvPr>
          <p:cNvSpPr>
            <a:spLocks noGrp="1"/>
          </p:cNvSpPr>
          <p:nvPr>
            <p:ph type="sldNum" sz="quarter" idx="12"/>
          </p:nvPr>
        </p:nvSpPr>
        <p:spPr/>
        <p:txBody>
          <a:bodyPr/>
          <a:lstStyle/>
          <a:p>
            <a:fld id="{0712D0F0-FEB5-4A3D-9B64-8AE531CEC929}" type="slidenum">
              <a:rPr lang="en-US" smtClean="0"/>
              <a:t>123</a:t>
            </a:fld>
            <a:endParaRPr lang="en-US" dirty="0"/>
          </a:p>
        </p:txBody>
      </p:sp>
    </p:spTree>
    <p:extLst>
      <p:ext uri="{BB962C8B-B14F-4D97-AF65-F5344CB8AC3E}">
        <p14:creationId xmlns:p14="http://schemas.microsoft.com/office/powerpoint/2010/main" val="369269180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99BE7-A4B9-D373-6953-7819D907171C}"/>
              </a:ext>
            </a:extLst>
          </p:cNvPr>
          <p:cNvSpPr>
            <a:spLocks noGrp="1"/>
          </p:cNvSpPr>
          <p:nvPr>
            <p:ph type="title"/>
          </p:nvPr>
        </p:nvSpPr>
        <p:spPr/>
        <p:txBody>
          <a:bodyPr/>
          <a:lstStyle/>
          <a:p>
            <a:r>
              <a:rPr lang="ro-RO" b="1" dirty="0"/>
              <a:t>Analiză și Vizualizare Integrată</a:t>
            </a:r>
            <a:endParaRPr lang="ro-RO" dirty="0"/>
          </a:p>
        </p:txBody>
      </p:sp>
      <p:sp>
        <p:nvSpPr>
          <p:cNvPr id="3" name="Content Placeholder 2">
            <a:extLst>
              <a:ext uri="{FF2B5EF4-FFF2-40B4-BE49-F238E27FC236}">
                <a16:creationId xmlns:a16="http://schemas.microsoft.com/office/drawing/2014/main" id="{33CE84FB-BB77-48EA-D153-5892ABEA6B7E}"/>
              </a:ext>
            </a:extLst>
          </p:cNvPr>
          <p:cNvSpPr>
            <a:spLocks noGrp="1"/>
          </p:cNvSpPr>
          <p:nvPr>
            <p:ph idx="1"/>
          </p:nvPr>
        </p:nvSpPr>
        <p:spPr/>
        <p:txBody>
          <a:bodyPr/>
          <a:lstStyle/>
          <a:p>
            <a:pPr>
              <a:lnSpc>
                <a:spcPct val="100000"/>
              </a:lnSpc>
            </a:pPr>
            <a:r>
              <a:rPr lang="ro-RO" dirty="0"/>
              <a:t>Scopul integrării datelor este de a permite analiza acestora într-un mod unificat:</a:t>
            </a:r>
          </a:p>
          <a:p>
            <a:pPr lvl="1">
              <a:lnSpc>
                <a:spcPct val="100000"/>
              </a:lnSpc>
            </a:pPr>
            <a:r>
              <a:rPr lang="ro-RO" b="1" dirty="0"/>
              <a:t>Agregarea datelor</a:t>
            </a:r>
            <a:r>
              <a:rPr lang="ro-RO" dirty="0"/>
              <a:t>: Combinarea datelor într-un format accesibil pentru analiză.</a:t>
            </a:r>
          </a:p>
          <a:p>
            <a:pPr lvl="1">
              <a:lnSpc>
                <a:spcPct val="100000"/>
              </a:lnSpc>
            </a:pPr>
            <a:r>
              <a:rPr lang="ro-RO" b="1" dirty="0"/>
              <a:t>Vizualizare</a:t>
            </a:r>
            <a:r>
              <a:rPr lang="ro-RO" dirty="0"/>
              <a:t>: Utilizarea uneltelor de vizualizare a datelor, precum Tableau, Power BI sau module de vizualizare Spark pentru a permite interpretarea rezultatelor analitice.</a:t>
            </a:r>
          </a:p>
          <a:p>
            <a:endParaRPr lang="ro-RO" dirty="0"/>
          </a:p>
        </p:txBody>
      </p:sp>
      <p:sp>
        <p:nvSpPr>
          <p:cNvPr id="4" name="Slide Number Placeholder 3">
            <a:extLst>
              <a:ext uri="{FF2B5EF4-FFF2-40B4-BE49-F238E27FC236}">
                <a16:creationId xmlns:a16="http://schemas.microsoft.com/office/drawing/2014/main" id="{53DE6201-6E73-8F0F-C571-C52EBAFEA7DA}"/>
              </a:ext>
            </a:extLst>
          </p:cNvPr>
          <p:cNvSpPr>
            <a:spLocks noGrp="1"/>
          </p:cNvSpPr>
          <p:nvPr>
            <p:ph type="sldNum" sz="quarter" idx="12"/>
          </p:nvPr>
        </p:nvSpPr>
        <p:spPr/>
        <p:txBody>
          <a:bodyPr/>
          <a:lstStyle/>
          <a:p>
            <a:fld id="{0712D0F0-FEB5-4A3D-9B64-8AE531CEC929}" type="slidenum">
              <a:rPr lang="en-US" smtClean="0"/>
              <a:t>124</a:t>
            </a:fld>
            <a:endParaRPr lang="en-US" dirty="0"/>
          </a:p>
        </p:txBody>
      </p:sp>
    </p:spTree>
    <p:extLst>
      <p:ext uri="{BB962C8B-B14F-4D97-AF65-F5344CB8AC3E}">
        <p14:creationId xmlns:p14="http://schemas.microsoft.com/office/powerpoint/2010/main" val="214678351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36D03-FA11-167D-D0C4-E36A82E15203}"/>
              </a:ext>
            </a:extLst>
          </p:cNvPr>
          <p:cNvSpPr>
            <a:spLocks noGrp="1"/>
          </p:cNvSpPr>
          <p:nvPr>
            <p:ph type="title"/>
          </p:nvPr>
        </p:nvSpPr>
        <p:spPr/>
        <p:txBody>
          <a:bodyPr/>
          <a:lstStyle/>
          <a:p>
            <a:r>
              <a:rPr lang="ro-RO" b="1" dirty="0"/>
              <a:t>Exemple de Fluxuri de Integrare</a:t>
            </a:r>
            <a:endParaRPr lang="ro-RO" dirty="0"/>
          </a:p>
        </p:txBody>
      </p:sp>
      <p:sp>
        <p:nvSpPr>
          <p:cNvPr id="3" name="Content Placeholder 2">
            <a:extLst>
              <a:ext uri="{FF2B5EF4-FFF2-40B4-BE49-F238E27FC236}">
                <a16:creationId xmlns:a16="http://schemas.microsoft.com/office/drawing/2014/main" id="{2E008F79-FBD4-B740-D194-2621DF26F759}"/>
              </a:ext>
            </a:extLst>
          </p:cNvPr>
          <p:cNvSpPr>
            <a:spLocks noGrp="1"/>
          </p:cNvSpPr>
          <p:nvPr>
            <p:ph idx="1"/>
          </p:nvPr>
        </p:nvSpPr>
        <p:spPr/>
        <p:txBody>
          <a:bodyPr>
            <a:normAutofit fontScale="92500" lnSpcReduction="10000"/>
          </a:bodyPr>
          <a:lstStyle/>
          <a:p>
            <a:r>
              <a:rPr lang="ro-RO" dirty="0"/>
              <a:t>Un exemplu concret de flux de integrare în Big Data ar putea fi un proiect de oraș inteligent:</a:t>
            </a:r>
          </a:p>
          <a:p>
            <a:pPr>
              <a:buFont typeface="+mj-lt"/>
              <a:buAutoNum type="arabicPeriod"/>
            </a:pPr>
            <a:r>
              <a:rPr lang="ro-RO" b="1" dirty="0">
                <a:solidFill>
                  <a:srgbClr val="C00000"/>
                </a:solidFill>
                <a:highlight>
                  <a:srgbClr val="FFFF00"/>
                </a:highlight>
              </a:rPr>
              <a:t>Colectare</a:t>
            </a:r>
            <a:r>
              <a:rPr lang="ro-RO" dirty="0"/>
              <a:t>: Datele de trafic sunt colectate din senzorii de pe drumuri și camerele de supraveghere.</a:t>
            </a:r>
          </a:p>
          <a:p>
            <a:pPr>
              <a:buFont typeface="+mj-lt"/>
              <a:buAutoNum type="arabicPeriod"/>
            </a:pPr>
            <a:r>
              <a:rPr lang="ro-RO" b="1" dirty="0">
                <a:solidFill>
                  <a:srgbClr val="C00000"/>
                </a:solidFill>
                <a:highlight>
                  <a:srgbClr val="FFFF00"/>
                </a:highlight>
              </a:rPr>
              <a:t>Transformare</a:t>
            </a:r>
            <a:r>
              <a:rPr lang="ro-RO" dirty="0"/>
              <a:t>: Datele sunt curățate, iar valorile lipsă sunt completate.</a:t>
            </a:r>
          </a:p>
          <a:p>
            <a:pPr>
              <a:buFont typeface="+mj-lt"/>
              <a:buAutoNum type="arabicPeriod"/>
            </a:pPr>
            <a:r>
              <a:rPr lang="ro-RO" b="1" dirty="0">
                <a:solidFill>
                  <a:srgbClr val="C00000"/>
                </a:solidFill>
                <a:highlight>
                  <a:srgbClr val="FFFF00"/>
                </a:highlight>
              </a:rPr>
              <a:t>Integrare</a:t>
            </a:r>
            <a:r>
              <a:rPr lang="ro-RO" dirty="0"/>
              <a:t>: Datele din trafic sunt integrate cu date meteo și cu datele din transportul public.</a:t>
            </a:r>
          </a:p>
          <a:p>
            <a:pPr>
              <a:buFont typeface="+mj-lt"/>
              <a:buAutoNum type="arabicPeriod"/>
            </a:pPr>
            <a:r>
              <a:rPr lang="ro-RO" b="1" dirty="0">
                <a:solidFill>
                  <a:srgbClr val="C00000"/>
                </a:solidFill>
                <a:highlight>
                  <a:srgbClr val="FFFF00"/>
                </a:highlight>
              </a:rPr>
              <a:t>Analiză</a:t>
            </a:r>
            <a:r>
              <a:rPr lang="ro-RO" dirty="0"/>
              <a:t>: Analize predictive sunt efectuate pentru a identifica și gestiona zonele de trafic aglomerat.</a:t>
            </a:r>
          </a:p>
          <a:p>
            <a:pPr>
              <a:buFont typeface="+mj-lt"/>
              <a:buAutoNum type="arabicPeriod"/>
            </a:pPr>
            <a:r>
              <a:rPr lang="ro-RO" b="1" dirty="0">
                <a:solidFill>
                  <a:srgbClr val="C00000"/>
                </a:solidFill>
                <a:highlight>
                  <a:srgbClr val="FFFF00"/>
                </a:highlight>
              </a:rPr>
              <a:t>Vizualizare</a:t>
            </a:r>
            <a:r>
              <a:rPr lang="ro-RO" dirty="0"/>
              <a:t>: Datele sunt vizualizate pe o hartă interactivă în timp real, disponibilă pentru autorități și cetățeni pentru a lua decizii informate.</a:t>
            </a:r>
          </a:p>
          <a:p>
            <a:endParaRPr lang="ro-RO" dirty="0"/>
          </a:p>
        </p:txBody>
      </p:sp>
      <p:sp>
        <p:nvSpPr>
          <p:cNvPr id="4" name="Slide Number Placeholder 3">
            <a:extLst>
              <a:ext uri="{FF2B5EF4-FFF2-40B4-BE49-F238E27FC236}">
                <a16:creationId xmlns:a16="http://schemas.microsoft.com/office/drawing/2014/main" id="{D5666A7E-4587-3004-4172-601402D6BE40}"/>
              </a:ext>
            </a:extLst>
          </p:cNvPr>
          <p:cNvSpPr>
            <a:spLocks noGrp="1"/>
          </p:cNvSpPr>
          <p:nvPr>
            <p:ph type="sldNum" sz="quarter" idx="12"/>
          </p:nvPr>
        </p:nvSpPr>
        <p:spPr/>
        <p:txBody>
          <a:bodyPr/>
          <a:lstStyle/>
          <a:p>
            <a:fld id="{0712D0F0-FEB5-4A3D-9B64-8AE531CEC929}" type="slidenum">
              <a:rPr lang="en-US" smtClean="0"/>
              <a:t>125</a:t>
            </a:fld>
            <a:endParaRPr lang="en-US" dirty="0"/>
          </a:p>
        </p:txBody>
      </p:sp>
    </p:spTree>
    <p:extLst>
      <p:ext uri="{BB962C8B-B14F-4D97-AF65-F5344CB8AC3E}">
        <p14:creationId xmlns:p14="http://schemas.microsoft.com/office/powerpoint/2010/main" val="40262715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CC366-B138-1B19-5B11-B9BE2B61B707}"/>
              </a:ext>
            </a:extLst>
          </p:cNvPr>
          <p:cNvSpPr>
            <a:spLocks noGrp="1"/>
          </p:cNvSpPr>
          <p:nvPr>
            <p:ph type="title"/>
          </p:nvPr>
        </p:nvSpPr>
        <p:spPr>
          <a:xfrm>
            <a:off x="760288" y="89392"/>
            <a:ext cx="10900879" cy="582902"/>
          </a:xfrm>
        </p:spPr>
        <p:txBody>
          <a:bodyPr>
            <a:normAutofit/>
          </a:bodyPr>
          <a:lstStyle/>
          <a:p>
            <a:r>
              <a:rPr lang="ro-RO" sz="2800" dirty="0"/>
              <a:t>Informații Preliminare de Management al Datelor</a:t>
            </a:r>
          </a:p>
        </p:txBody>
      </p:sp>
      <p:sp>
        <p:nvSpPr>
          <p:cNvPr id="3" name="Content Placeholder 2">
            <a:extLst>
              <a:ext uri="{FF2B5EF4-FFF2-40B4-BE49-F238E27FC236}">
                <a16:creationId xmlns:a16="http://schemas.microsoft.com/office/drawing/2014/main" id="{C5A282DD-BB7C-9831-AE7C-90F1AA157EB2}"/>
              </a:ext>
            </a:extLst>
          </p:cNvPr>
          <p:cNvSpPr>
            <a:spLocks noGrp="1"/>
          </p:cNvSpPr>
          <p:nvPr>
            <p:ph idx="1"/>
          </p:nvPr>
        </p:nvSpPr>
        <p:spPr>
          <a:xfrm>
            <a:off x="151142" y="793522"/>
            <a:ext cx="11756605" cy="5853858"/>
          </a:xfrm>
        </p:spPr>
        <p:txBody>
          <a:bodyPr>
            <a:normAutofit fontScale="85000" lnSpcReduction="20000"/>
          </a:bodyPr>
          <a:lstStyle/>
          <a:p>
            <a:pPr>
              <a:lnSpc>
                <a:spcPct val="120000"/>
              </a:lnSpc>
            </a:pPr>
            <a:r>
              <a:rPr lang="ro-RO" dirty="0"/>
              <a:t>Reprezintă informațiile inițiale sau pregătitoare despre modul în care datele vor fi colectate, organizate, stocate și procesate într-un proiect de gestionare a datelor, oferind o bază pentru planificarea și implementarea gestionării eficiente a acestora.</a:t>
            </a:r>
          </a:p>
          <a:p>
            <a:pPr>
              <a:lnSpc>
                <a:spcPct val="120000"/>
              </a:lnSpc>
            </a:pPr>
            <a:r>
              <a:rPr lang="ro-RO" dirty="0"/>
              <a:t>PDMI este folosit de cercetători și echipe de proiect pentru a planifica eficient gestionarea datelor și pentru a asigura că toate aspectele privind stocarea, accesul și protecția datelor sunt documentate și aliniate cu obiectivele proiectului.</a:t>
            </a:r>
          </a:p>
          <a:p>
            <a:pPr>
              <a:lnSpc>
                <a:spcPct val="120000"/>
              </a:lnSpc>
            </a:pPr>
            <a:r>
              <a:rPr lang="ro-RO" dirty="0"/>
              <a:t>PDMI poate fi utilizat în stadiile inițiale ale proiectării unui proiect pentru a stabili bazele gestionării eficiente a datelor.</a:t>
            </a:r>
          </a:p>
        </p:txBody>
      </p:sp>
      <p:sp>
        <p:nvSpPr>
          <p:cNvPr id="4" name="Slide Number Placeholder 3">
            <a:extLst>
              <a:ext uri="{FF2B5EF4-FFF2-40B4-BE49-F238E27FC236}">
                <a16:creationId xmlns:a16="http://schemas.microsoft.com/office/drawing/2014/main" id="{A90537F1-2EA6-64DD-E57F-EB0BDC614E35}"/>
              </a:ext>
            </a:extLst>
          </p:cNvPr>
          <p:cNvSpPr>
            <a:spLocks noGrp="1"/>
          </p:cNvSpPr>
          <p:nvPr>
            <p:ph type="sldNum" sz="quarter" idx="12"/>
          </p:nvPr>
        </p:nvSpPr>
        <p:spPr/>
        <p:txBody>
          <a:bodyPr/>
          <a:lstStyle/>
          <a:p>
            <a:fld id="{0712D0F0-FEB5-4A3D-9B64-8AE531CEC929}" type="slidenum">
              <a:rPr lang="en-US" smtClean="0"/>
              <a:t>126</a:t>
            </a:fld>
            <a:endParaRPr lang="en-US" dirty="0"/>
          </a:p>
        </p:txBody>
      </p:sp>
    </p:spTree>
    <p:extLst>
      <p:ext uri="{BB962C8B-B14F-4D97-AF65-F5344CB8AC3E}">
        <p14:creationId xmlns:p14="http://schemas.microsoft.com/office/powerpoint/2010/main" val="24446302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C2253-84FB-5330-12AE-F69F9F8C9F6B}"/>
              </a:ext>
            </a:extLst>
          </p:cNvPr>
          <p:cNvSpPr>
            <a:spLocks noGrp="1"/>
          </p:cNvSpPr>
          <p:nvPr>
            <p:ph type="title"/>
          </p:nvPr>
        </p:nvSpPr>
        <p:spPr>
          <a:xfrm>
            <a:off x="4304535" y="117121"/>
            <a:ext cx="3365281" cy="519851"/>
          </a:xfrm>
        </p:spPr>
        <p:txBody>
          <a:bodyPr>
            <a:normAutofit/>
          </a:bodyPr>
          <a:lstStyle/>
          <a:p>
            <a:r>
              <a:rPr lang="ro-RO" sz="2800" dirty="0"/>
              <a:t>Elementele PDMI</a:t>
            </a:r>
          </a:p>
        </p:txBody>
      </p:sp>
      <p:sp>
        <p:nvSpPr>
          <p:cNvPr id="4" name="Slide Number Placeholder 3">
            <a:extLst>
              <a:ext uri="{FF2B5EF4-FFF2-40B4-BE49-F238E27FC236}">
                <a16:creationId xmlns:a16="http://schemas.microsoft.com/office/drawing/2014/main" id="{A504FE84-4CE5-F6F1-FA2A-D8834163224E}"/>
              </a:ext>
            </a:extLst>
          </p:cNvPr>
          <p:cNvSpPr>
            <a:spLocks noGrp="1"/>
          </p:cNvSpPr>
          <p:nvPr>
            <p:ph type="sldNum" sz="quarter" idx="12"/>
          </p:nvPr>
        </p:nvSpPr>
        <p:spPr/>
        <p:txBody>
          <a:bodyPr/>
          <a:lstStyle/>
          <a:p>
            <a:fld id="{0712D0F0-FEB5-4A3D-9B64-8AE531CEC929}" type="slidenum">
              <a:rPr lang="en-US" smtClean="0"/>
              <a:t>127</a:t>
            </a:fld>
            <a:endParaRPr lang="en-US" dirty="0"/>
          </a:p>
        </p:txBody>
      </p:sp>
      <p:sp>
        <p:nvSpPr>
          <p:cNvPr id="5" name="Rectangle 1">
            <a:extLst>
              <a:ext uri="{FF2B5EF4-FFF2-40B4-BE49-F238E27FC236}">
                <a16:creationId xmlns:a16="http://schemas.microsoft.com/office/drawing/2014/main" id="{E5F29916-8445-B6A0-5BED-9F59676C06D9}"/>
              </a:ext>
            </a:extLst>
          </p:cNvPr>
          <p:cNvSpPr>
            <a:spLocks noGrp="1" noChangeArrowheads="1"/>
          </p:cNvSpPr>
          <p:nvPr>
            <p:ph idx="1"/>
          </p:nvPr>
        </p:nvSpPr>
        <p:spPr bwMode="auto">
          <a:xfrm>
            <a:off x="169346" y="848642"/>
            <a:ext cx="11656209"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ro-RO" altLang="ro-RO" sz="2400" u="none" strike="noStrike" cap="none" normalizeH="0" baseline="0" dirty="0">
                <a:ln>
                  <a:noFill/>
                </a:ln>
                <a:solidFill>
                  <a:srgbClr val="C00000"/>
                </a:solidFill>
                <a:effectLst/>
                <a:highlight>
                  <a:srgbClr val="FFFF00"/>
                </a:highlight>
              </a:rPr>
              <a:t>Descrierea seturilor de date</a:t>
            </a:r>
            <a:r>
              <a:rPr kumimoji="0" lang="ro-RO" altLang="ro-RO" sz="2400" u="none" strike="noStrike" cap="none" normalizeH="0" baseline="0" dirty="0">
                <a:ln>
                  <a:noFill/>
                </a:ln>
                <a:solidFill>
                  <a:schemeClr val="tx1"/>
                </a:solidFill>
                <a:effectLst/>
              </a:rPr>
              <a:t>: Specifică ce tipuri de date vor fi colectate, formatele acestora și volumul estimat.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ro-RO" altLang="ro-RO" sz="2400" u="none" strike="noStrike" cap="none" normalizeH="0" baseline="0" dirty="0">
                <a:ln>
                  <a:noFill/>
                </a:ln>
                <a:solidFill>
                  <a:srgbClr val="C00000"/>
                </a:solidFill>
                <a:effectLst/>
                <a:highlight>
                  <a:srgbClr val="FFFF00"/>
                </a:highlight>
              </a:rPr>
              <a:t>Structura și organizarea datelor</a:t>
            </a:r>
            <a:r>
              <a:rPr kumimoji="0" lang="ro-RO" altLang="ro-RO" sz="2400" u="none" strike="noStrike" cap="none" normalizeH="0" baseline="0" dirty="0">
                <a:ln>
                  <a:noFill/>
                </a:ln>
                <a:solidFill>
                  <a:schemeClr val="tx1"/>
                </a:solidFill>
                <a:effectLst/>
              </a:rPr>
              <a:t>: Informații despre modul în care datele vor fi structurate, incluzând utilizarea bazelor de date sau a altor soluții de stocare.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ro-RO" altLang="ro-RO" sz="2400" u="none" strike="noStrike" cap="none" normalizeH="0" baseline="0" dirty="0">
                <a:ln>
                  <a:noFill/>
                </a:ln>
                <a:solidFill>
                  <a:srgbClr val="C00000"/>
                </a:solidFill>
                <a:effectLst/>
                <a:highlight>
                  <a:srgbClr val="FFFF00"/>
                </a:highlight>
              </a:rPr>
              <a:t>Protecția datelor și confidențialitatea</a:t>
            </a:r>
            <a:r>
              <a:rPr kumimoji="0" lang="ro-RO" altLang="ro-RO" sz="2400" u="none" strike="noStrike" cap="none" normalizeH="0" baseline="0" dirty="0">
                <a:ln>
                  <a:noFill/>
                </a:ln>
                <a:solidFill>
                  <a:schemeClr val="tx1"/>
                </a:solidFill>
                <a:effectLst/>
              </a:rPr>
              <a:t>: Identifică măsuri preliminare pentru protejarea datelor, inclusiv pentru protejarea confidențialității și respectarea reglementărilor de protecție a datelor.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ro-RO" altLang="ro-RO" sz="2400" u="none" strike="noStrike" cap="none" normalizeH="0" baseline="0" dirty="0">
                <a:ln>
                  <a:noFill/>
                </a:ln>
                <a:solidFill>
                  <a:srgbClr val="C00000"/>
                </a:solidFill>
                <a:effectLst/>
                <a:highlight>
                  <a:srgbClr val="FFFF00"/>
                </a:highlight>
              </a:rPr>
              <a:t>Strategia de partajare și acces la date</a:t>
            </a:r>
            <a:r>
              <a:rPr kumimoji="0" lang="ro-RO" altLang="ro-RO" sz="2400" u="none" strike="noStrike" cap="none" normalizeH="0" baseline="0" dirty="0">
                <a:ln>
                  <a:noFill/>
                </a:ln>
                <a:solidFill>
                  <a:schemeClr val="tx1"/>
                </a:solidFill>
                <a:effectLst/>
              </a:rPr>
              <a:t>: Cum vor fi distribuite și accesibile datele, de exemplu, prin stocare în cloud sau platforme de partajare a datelor.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ro-RO" altLang="ro-RO" sz="2400" u="none" strike="noStrike" cap="none" normalizeH="0" baseline="0" dirty="0">
                <a:ln>
                  <a:noFill/>
                </a:ln>
                <a:solidFill>
                  <a:srgbClr val="C00000"/>
                </a:solidFill>
                <a:effectLst/>
                <a:highlight>
                  <a:srgbClr val="FFFF00"/>
                </a:highlight>
              </a:rPr>
              <a:t>Planificarea integrității și calității datelor</a:t>
            </a:r>
            <a:r>
              <a:rPr kumimoji="0" lang="ro-RO" altLang="ro-RO" sz="2400" u="none" strike="noStrike" cap="none" normalizeH="0" baseline="0" dirty="0">
                <a:ln>
                  <a:noFill/>
                </a:ln>
                <a:solidFill>
                  <a:schemeClr val="tx1"/>
                </a:solidFill>
                <a:effectLst/>
              </a:rPr>
              <a:t>: Proceduri de asigurare a calității, pentru a preveni erorile și pentru a menține integritatea datelor în timpul colectării și prelucrării acestora.</a:t>
            </a:r>
          </a:p>
        </p:txBody>
      </p:sp>
    </p:spTree>
    <p:extLst>
      <p:ext uri="{BB962C8B-B14F-4D97-AF65-F5344CB8AC3E}">
        <p14:creationId xmlns:p14="http://schemas.microsoft.com/office/powerpoint/2010/main" val="107885636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8B66B3-23E5-BC3F-C1A9-46E42649D5D4}"/>
              </a:ext>
            </a:extLst>
          </p:cNvPr>
          <p:cNvSpPr>
            <a:spLocks noGrp="1"/>
          </p:cNvSpPr>
          <p:nvPr>
            <p:ph type="sldNum" sz="quarter" idx="12"/>
          </p:nvPr>
        </p:nvSpPr>
        <p:spPr/>
        <p:txBody>
          <a:bodyPr/>
          <a:lstStyle/>
          <a:p>
            <a:fld id="{0712D0F0-FEB5-4A3D-9B64-8AE531CEC929}" type="slidenum">
              <a:rPr lang="en-US" smtClean="0"/>
              <a:t>128</a:t>
            </a:fld>
            <a:endParaRPr lang="en-US" dirty="0"/>
          </a:p>
        </p:txBody>
      </p:sp>
      <p:pic>
        <p:nvPicPr>
          <p:cNvPr id="7" name="Picture 6">
            <a:extLst>
              <a:ext uri="{FF2B5EF4-FFF2-40B4-BE49-F238E27FC236}">
                <a16:creationId xmlns:a16="http://schemas.microsoft.com/office/drawing/2014/main" id="{A0EE5965-758A-83C3-A4A6-CC70469FD0CB}"/>
              </a:ext>
            </a:extLst>
          </p:cNvPr>
          <p:cNvPicPr>
            <a:picLocks noChangeAspect="1"/>
          </p:cNvPicPr>
          <p:nvPr/>
        </p:nvPicPr>
        <p:blipFill>
          <a:blip r:embed="rId2"/>
          <a:stretch>
            <a:fillRect/>
          </a:stretch>
        </p:blipFill>
        <p:spPr>
          <a:xfrm>
            <a:off x="803378" y="3733799"/>
            <a:ext cx="2248431" cy="2248431"/>
          </a:xfrm>
          <a:prstGeom prst="rect">
            <a:avLst/>
          </a:prstGeom>
        </p:spPr>
      </p:pic>
      <p:sp>
        <p:nvSpPr>
          <p:cNvPr id="2" name="Title 1">
            <a:extLst>
              <a:ext uri="{FF2B5EF4-FFF2-40B4-BE49-F238E27FC236}">
                <a16:creationId xmlns:a16="http://schemas.microsoft.com/office/drawing/2014/main" id="{3FB1AAA8-0EF7-F5D6-10A7-2325363C3D4C}"/>
              </a:ext>
            </a:extLst>
          </p:cNvPr>
          <p:cNvSpPr txBox="1">
            <a:spLocks/>
          </p:cNvSpPr>
          <p:nvPr/>
        </p:nvSpPr>
        <p:spPr>
          <a:xfrm>
            <a:off x="3571125" y="1611894"/>
            <a:ext cx="6097713" cy="3246120"/>
          </a:xfrm>
          <a:prstGeom prst="rect">
            <a:avLst/>
          </a:prstGeom>
          <a:gradFill>
            <a:gsLst>
              <a:gs pos="0">
                <a:schemeClr val="accent6">
                  <a:lumMod val="75000"/>
                </a:schemeClr>
              </a:gs>
              <a:gs pos="93636">
                <a:schemeClr val="accent6">
                  <a:lumMod val="50000"/>
                </a:schemeClr>
              </a:gs>
              <a:gs pos="50000">
                <a:srgbClr val="00B050"/>
              </a:gs>
            </a:gsLst>
          </a:gradFill>
          <a:scene3d>
            <a:camera prst="orthographicFront"/>
            <a:lightRig rig="threePt" dir="t"/>
          </a:scene3d>
          <a:sp3d>
            <a:bevelT w="139700" h="139700" prst="divot"/>
          </a:sp3d>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sz="3600" b="1" i="0" kern="1200">
                <a:solidFill>
                  <a:srgbClr val="C00000"/>
                </a:solidFill>
                <a:highlight>
                  <a:srgbClr val="FFFF00"/>
                </a:highlight>
                <a:latin typeface="Consolas" panose="020B0609020204030204" pitchFamily="49" charset="0"/>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ct val="150000"/>
              </a:lnSpc>
            </a:pPr>
            <a:r>
              <a:rPr lang="ro-RO" sz="6000" dirty="0">
                <a:latin typeface="Elsie Black" panose="02000000000000000000" pitchFamily="2" charset="0"/>
              </a:rPr>
              <a:t>Vizualizarea </a:t>
            </a:r>
            <a:br>
              <a:rPr lang="ro-RO" sz="6000" dirty="0">
                <a:latin typeface="Elsie Black" panose="02000000000000000000" pitchFamily="2" charset="0"/>
              </a:rPr>
            </a:br>
            <a:r>
              <a:rPr lang="ro-RO" sz="6000" dirty="0">
                <a:latin typeface="Elsie Black" panose="02000000000000000000" pitchFamily="2" charset="0"/>
              </a:rPr>
              <a:t>datelor</a:t>
            </a:r>
            <a:endParaRPr lang="ro-RO" sz="6000" i="1" dirty="0"/>
          </a:p>
        </p:txBody>
      </p:sp>
    </p:spTree>
    <p:extLst>
      <p:ext uri="{BB962C8B-B14F-4D97-AF65-F5344CB8AC3E}">
        <p14:creationId xmlns:p14="http://schemas.microsoft.com/office/powerpoint/2010/main" val="248944882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7257" y="89391"/>
            <a:ext cx="7440330" cy="560161"/>
          </a:xfrm>
        </p:spPr>
        <p:txBody>
          <a:bodyPr>
            <a:normAutofit/>
          </a:bodyPr>
          <a:lstStyle/>
          <a:p>
            <a:r>
              <a:rPr lang="ro-RO" sz="3200" dirty="0"/>
              <a:t>Vizualizarea datelor în Big Data</a:t>
            </a:r>
          </a:p>
        </p:txBody>
      </p:sp>
      <p:sp>
        <p:nvSpPr>
          <p:cNvPr id="3" name="Content Placeholder 2"/>
          <p:cNvSpPr>
            <a:spLocks noGrp="1"/>
          </p:cNvSpPr>
          <p:nvPr>
            <p:ph idx="1"/>
          </p:nvPr>
        </p:nvSpPr>
        <p:spPr>
          <a:xfrm>
            <a:off x="272816" y="751115"/>
            <a:ext cx="11397007" cy="5652370"/>
          </a:xfrm>
        </p:spPr>
        <p:txBody>
          <a:bodyPr>
            <a:normAutofit fontScale="92500"/>
          </a:bodyPr>
          <a:lstStyle/>
          <a:p>
            <a:pPr>
              <a:lnSpc>
                <a:spcPct val="110000"/>
              </a:lnSpc>
            </a:pPr>
            <a:r>
              <a:rPr lang="ro-RO" dirty="0"/>
              <a:t>Proces esențial pentru a transforma volume masive de informație în cunoștințe acționabile.</a:t>
            </a:r>
          </a:p>
          <a:p>
            <a:pPr>
              <a:lnSpc>
                <a:spcPct val="110000"/>
              </a:lnSpc>
            </a:pPr>
            <a:r>
              <a:rPr lang="ro-RO" dirty="0"/>
              <a:t>Prin utilizarea tehnologiilor și instrumentelor potrivite, organizațiile pot obține o înțelegere mai profundă a datelor lor și pot lua decizii mai bune.</a:t>
            </a:r>
          </a:p>
          <a:p>
            <a:pPr marL="914400" lvl="2" indent="0">
              <a:lnSpc>
                <a:spcPct val="110000"/>
              </a:lnSpc>
              <a:buNone/>
            </a:pPr>
            <a:r>
              <a:rPr lang="ro-RO" dirty="0"/>
              <a:t>Etape:</a:t>
            </a:r>
          </a:p>
          <a:p>
            <a:pPr marL="971550" lvl="1" indent="-514350">
              <a:lnSpc>
                <a:spcPct val="110000"/>
              </a:lnSpc>
              <a:buFont typeface="+mj-lt"/>
              <a:buAutoNum type="arabicParenR"/>
            </a:pPr>
            <a:r>
              <a:rPr lang="ro-RO" dirty="0"/>
              <a:t>Colectarea și Integrarea Datelor</a:t>
            </a:r>
          </a:p>
          <a:p>
            <a:pPr marL="971550" lvl="1" indent="-514350">
              <a:lnSpc>
                <a:spcPct val="110000"/>
              </a:lnSpc>
              <a:buFont typeface="+mj-lt"/>
              <a:buAutoNum type="arabicParenR"/>
            </a:pPr>
            <a:r>
              <a:rPr lang="ro-RO" dirty="0"/>
              <a:t>Preprocesarea Datelor</a:t>
            </a:r>
          </a:p>
          <a:p>
            <a:pPr marL="971550" lvl="1" indent="-514350">
              <a:lnSpc>
                <a:spcPct val="110000"/>
              </a:lnSpc>
              <a:buFont typeface="+mj-lt"/>
              <a:buAutoNum type="arabicParenR"/>
            </a:pPr>
            <a:r>
              <a:rPr lang="ro-RO" dirty="0"/>
              <a:t>Analiza Datelor</a:t>
            </a:r>
          </a:p>
          <a:p>
            <a:pPr marL="971550" lvl="1" indent="-514350">
              <a:lnSpc>
                <a:spcPct val="110000"/>
              </a:lnSpc>
              <a:buFont typeface="+mj-lt"/>
              <a:buAutoNum type="arabicParenR"/>
            </a:pPr>
            <a:r>
              <a:rPr lang="ro-RO" dirty="0"/>
              <a:t>Vizualizarea Datelor</a:t>
            </a:r>
          </a:p>
          <a:p>
            <a:pPr marL="514350" indent="-514350">
              <a:lnSpc>
                <a:spcPct val="110000"/>
              </a:lnSpc>
              <a:buFont typeface="+mj-lt"/>
              <a:buAutoNum type="arabicParenR"/>
            </a:pPr>
            <a:endParaRPr lang="ro-RO" dirty="0"/>
          </a:p>
          <a:p>
            <a:pPr>
              <a:lnSpc>
                <a:spcPct val="110000"/>
              </a:lnSpc>
            </a:pPr>
            <a:endParaRPr lang="ro-RO" dirty="0"/>
          </a:p>
        </p:txBody>
      </p:sp>
      <p:sp>
        <p:nvSpPr>
          <p:cNvPr id="4" name="Slide Number Placeholder 3"/>
          <p:cNvSpPr>
            <a:spLocks noGrp="1"/>
          </p:cNvSpPr>
          <p:nvPr>
            <p:ph type="sldNum" sz="quarter" idx="12"/>
          </p:nvPr>
        </p:nvSpPr>
        <p:spPr/>
        <p:txBody>
          <a:bodyPr/>
          <a:lstStyle/>
          <a:p>
            <a:fld id="{0712D0F0-FEB5-4A3D-9B64-8AE531CEC929}" type="slidenum">
              <a:rPr lang="en-US" smtClean="0"/>
              <a:t>129</a:t>
            </a:fld>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Datele și cunoștințele</a:t>
            </a:r>
            <a:endParaRPr lang="en-US" dirty="0"/>
          </a:p>
        </p:txBody>
      </p:sp>
      <p:sp>
        <p:nvSpPr>
          <p:cNvPr id="3" name="Content Placeholder 2"/>
          <p:cNvSpPr>
            <a:spLocks noGrp="1"/>
          </p:cNvSpPr>
          <p:nvPr>
            <p:ph idx="1"/>
          </p:nvPr>
        </p:nvSpPr>
        <p:spPr/>
        <p:txBody>
          <a:bodyPr/>
          <a:lstStyle/>
          <a:p>
            <a:pPr marL="271780" indent="-271780">
              <a:lnSpc>
                <a:spcPct val="150000"/>
              </a:lnSpc>
              <a:buClr>
                <a:srgbClr val="C00000"/>
              </a:buClr>
              <a:buFont typeface="Wingdings" panose="05000000000000000000" pitchFamily="2" charset="2"/>
              <a:buChar char="§"/>
            </a:pPr>
            <a:r>
              <a:rPr lang="ro-RO" sz="3200" b="1" i="1" dirty="0">
                <a:effectLst/>
                <a:latin typeface="Consolas" panose="020B0609020204030204" pitchFamily="49" charset="0"/>
                <a:ea typeface="Carlito" panose="020F0502020204030204" pitchFamily="34" charset="0"/>
                <a:cs typeface="Times New Roman" panose="02020603050405020304" pitchFamily="18" charset="0"/>
              </a:rPr>
              <a:t>Posedă caracteristici diferite și funcționează diferit.</a:t>
            </a:r>
          </a:p>
          <a:p>
            <a:pPr marL="271780" indent="-271780">
              <a:lnSpc>
                <a:spcPct val="150000"/>
              </a:lnSpc>
              <a:buClr>
                <a:srgbClr val="C00000"/>
              </a:buClr>
              <a:buFont typeface="Wingdings" panose="05000000000000000000" pitchFamily="2" charset="2"/>
              <a:buChar char="§"/>
            </a:pPr>
            <a:r>
              <a:rPr lang="ro-RO" sz="3200" b="1" i="1" dirty="0">
                <a:effectLst/>
                <a:latin typeface="Consolas" panose="020B0609020204030204" pitchFamily="49" charset="0"/>
                <a:ea typeface="Carlito" panose="020F0502020204030204" pitchFamily="34" charset="0"/>
                <a:cs typeface="Times New Roman" panose="02020603050405020304" pitchFamily="18" charset="0"/>
              </a:rPr>
              <a:t>Apariția de noi fapte în baza de cunoștințe și/sau stabilirea de noi conexiuni între acestea</a:t>
            </a:r>
          </a:p>
          <a:p>
            <a:pPr marL="271780" indent="-271780">
              <a:lnSpc>
                <a:spcPct val="150000"/>
              </a:lnSpc>
              <a:buClr>
                <a:srgbClr val="C00000"/>
              </a:buClr>
              <a:buFont typeface="Wingdings" panose="05000000000000000000" pitchFamily="2" charset="2"/>
              <a:buChar char="§"/>
            </a:pPr>
            <a:r>
              <a:rPr lang="ro-RO" sz="3200" b="1" i="1" dirty="0">
                <a:effectLst/>
                <a:latin typeface="Consolas" panose="020B0609020204030204" pitchFamily="49" charset="0"/>
                <a:ea typeface="Carlito" panose="020F0502020204030204" pitchFamily="34" charset="0"/>
                <a:cs typeface="Times New Roman" panose="02020603050405020304" pitchFamily="18" charset="0"/>
              </a:rPr>
              <a:t>implică schimbări în procesul de luare a deciziilor la rezolvarea problemelor</a:t>
            </a:r>
            <a:r>
              <a:rPr lang="ro-RO" sz="3200" b="1" i="1" dirty="0">
                <a:effectLst/>
                <a:latin typeface="Cambria" panose="02040503050406030204" pitchFamily="18" charset="0"/>
                <a:ea typeface="Carlito" panose="020F0502020204030204" pitchFamily="34" charset="0"/>
                <a:cs typeface="Times New Roman" panose="02020603050405020304" pitchFamily="18" charset="0"/>
              </a:rPr>
              <a:t>.</a:t>
            </a:r>
          </a:p>
          <a:p>
            <a:pPr marL="271780" indent="-271780">
              <a:lnSpc>
                <a:spcPct val="150000"/>
              </a:lnSpc>
              <a:buClr>
                <a:srgbClr val="C00000"/>
              </a:buClr>
              <a:buFont typeface="Wingdings" panose="05000000000000000000" pitchFamily="2" charset="2"/>
              <a:buChar char="§"/>
            </a:pPr>
            <a:r>
              <a:rPr lang="ro-RO" sz="3200" b="1" i="1" dirty="0">
                <a:latin typeface="Consolas" panose="020B0609020204030204" pitchFamily="49" charset="0"/>
                <a:ea typeface="Carlito" panose="020F0502020204030204" pitchFamily="34" charset="0"/>
                <a:cs typeface="Times New Roman" panose="02020603050405020304" pitchFamily="18" charset="0"/>
              </a:rPr>
              <a:t>Conduc la </a:t>
            </a:r>
            <a:r>
              <a:rPr lang="ro-RO" sz="3200" b="1" i="1" dirty="0">
                <a:solidFill>
                  <a:srgbClr val="C00000"/>
                </a:solidFill>
                <a:highlight>
                  <a:srgbClr val="FFFF00"/>
                </a:highlight>
                <a:latin typeface="Consolas" panose="020B0609020204030204" pitchFamily="49" charset="0"/>
                <a:ea typeface="Carlito" panose="020F0502020204030204" pitchFamily="34" charset="0"/>
                <a:cs typeface="Times New Roman" panose="02020603050405020304" pitchFamily="18" charset="0"/>
              </a:rPr>
              <a:t>cunoaștere</a:t>
            </a:r>
            <a:r>
              <a:rPr lang="ro-RO" sz="3200" b="1" i="1" dirty="0">
                <a:latin typeface="Consolas" panose="020B0609020204030204" pitchFamily="49" charset="0"/>
                <a:ea typeface="Carlito" panose="020F0502020204030204" pitchFamily="34" charset="0"/>
                <a:cs typeface="Times New Roman" panose="02020603050405020304" pitchFamily="18" charset="0"/>
              </a:rPr>
              <a:t>.</a:t>
            </a:r>
            <a:endParaRPr lang="en-US" sz="3200" b="1" i="1" dirty="0">
              <a:effectLst/>
              <a:latin typeface="Consolas" panose="020B0609020204030204" pitchFamily="49" charset="0"/>
              <a:ea typeface="Carlito"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2"/>
          </p:nvPr>
        </p:nvSpPr>
        <p:spPr/>
        <p:txBody>
          <a:bodyPr/>
          <a:lstStyle/>
          <a:p>
            <a:fld id="{0712D0F0-FEB5-4A3D-9B64-8AE531CEC929}" type="slidenum">
              <a:rPr lang="en-US" smtClean="0"/>
              <a:t>13</a:t>
            </a:fld>
            <a:endParaRPr lang="en-US"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o-RO" dirty="0"/>
              <a:t>1. Colectarea și Integrarea Datelor</a:t>
            </a:r>
          </a:p>
        </p:txBody>
      </p:sp>
      <p:sp>
        <p:nvSpPr>
          <p:cNvPr id="3" name="Content Placeholder 2"/>
          <p:cNvSpPr>
            <a:spLocks noGrp="1"/>
          </p:cNvSpPr>
          <p:nvPr>
            <p:ph idx="1"/>
          </p:nvPr>
        </p:nvSpPr>
        <p:spPr/>
        <p:txBody>
          <a:bodyPr/>
          <a:lstStyle/>
          <a:p>
            <a:r>
              <a:rPr lang="ro-RO" dirty="0"/>
              <a:t>Surse multiple: Datele sunt adunate dintr-o varietate de surse, atât interne (baze de date, aplicații), cât și externe (rețele sociale, senzori, dispozitive IoT).Standardizare: Datele sunt curățate, transformate și standardizate pentru a asigura consistența și acuratețea.Integrare: Datele din diferite surse sunt integrate într-un format unificat, pregătindu-le pentru analiză.</a:t>
            </a:r>
          </a:p>
        </p:txBody>
      </p:sp>
      <p:sp>
        <p:nvSpPr>
          <p:cNvPr id="4" name="Slide Number Placeholder 3"/>
          <p:cNvSpPr>
            <a:spLocks noGrp="1"/>
          </p:cNvSpPr>
          <p:nvPr>
            <p:ph type="sldNum" sz="quarter" idx="12"/>
          </p:nvPr>
        </p:nvSpPr>
        <p:spPr/>
        <p:txBody>
          <a:bodyPr/>
          <a:lstStyle/>
          <a:p>
            <a:fld id="{0712D0F0-FEB5-4A3D-9B64-8AE531CEC929}" type="slidenum">
              <a:rPr lang="en-US" smtClean="0"/>
              <a:t>130</a:t>
            </a:fld>
            <a:endParaRPr lang="en-US"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2. Preprocesarea Datelor </a:t>
            </a:r>
          </a:p>
        </p:txBody>
      </p:sp>
      <p:sp>
        <p:nvSpPr>
          <p:cNvPr id="3" name="Content Placeholder 2"/>
          <p:cNvSpPr>
            <a:spLocks noGrp="1"/>
          </p:cNvSpPr>
          <p:nvPr>
            <p:ph idx="1"/>
          </p:nvPr>
        </p:nvSpPr>
        <p:spPr>
          <a:xfrm>
            <a:off x="397496" y="1063671"/>
            <a:ext cx="11397007" cy="5339813"/>
          </a:xfrm>
        </p:spPr>
        <p:txBody>
          <a:bodyPr/>
          <a:lstStyle/>
          <a:p>
            <a:pPr>
              <a:lnSpc>
                <a:spcPct val="125000"/>
              </a:lnSpc>
            </a:pPr>
            <a:r>
              <a:rPr lang="ro-RO" dirty="0">
                <a:solidFill>
                  <a:srgbClr val="C00000"/>
                </a:solidFill>
                <a:highlight>
                  <a:srgbClr val="FFFF00"/>
                </a:highlight>
              </a:rPr>
              <a:t>Curățare</a:t>
            </a:r>
            <a:r>
              <a:rPr lang="ro-RO" dirty="0"/>
              <a:t>: Se elimină datele duplicate, erorile, valorile lipsă și anomaliile.</a:t>
            </a:r>
          </a:p>
          <a:p>
            <a:pPr>
              <a:lnSpc>
                <a:spcPct val="125000"/>
              </a:lnSpc>
            </a:pPr>
            <a:r>
              <a:rPr lang="ro-RO" dirty="0">
                <a:solidFill>
                  <a:srgbClr val="C00000"/>
                </a:solidFill>
                <a:highlight>
                  <a:srgbClr val="FFFF00"/>
                </a:highlight>
              </a:rPr>
              <a:t>Transformare</a:t>
            </a:r>
            <a:r>
              <a:rPr lang="ro-RO" dirty="0"/>
              <a:t>: Datele sunt transformate într-un format potrivit pentru analiză, cum ar fi normalizarea sau discretizarea.</a:t>
            </a:r>
          </a:p>
          <a:p>
            <a:pPr>
              <a:lnSpc>
                <a:spcPct val="125000"/>
              </a:lnSpc>
            </a:pPr>
            <a:r>
              <a:rPr lang="ro-RO" dirty="0">
                <a:solidFill>
                  <a:srgbClr val="C00000"/>
                </a:solidFill>
                <a:highlight>
                  <a:srgbClr val="FFFF00"/>
                </a:highlight>
              </a:rPr>
              <a:t>Îmbogățire</a:t>
            </a:r>
            <a:r>
              <a:rPr lang="ro-RO" dirty="0"/>
              <a:t>: Datele sunt îmbogățite cu informații suplimentare pentru a obține o înțelegere mai profundă.</a:t>
            </a:r>
          </a:p>
        </p:txBody>
      </p:sp>
      <p:sp>
        <p:nvSpPr>
          <p:cNvPr id="4" name="Slide Number Placeholder 3"/>
          <p:cNvSpPr>
            <a:spLocks noGrp="1"/>
          </p:cNvSpPr>
          <p:nvPr>
            <p:ph type="sldNum" sz="quarter" idx="12"/>
          </p:nvPr>
        </p:nvSpPr>
        <p:spPr/>
        <p:txBody>
          <a:bodyPr/>
          <a:lstStyle/>
          <a:p>
            <a:fld id="{0712D0F0-FEB5-4A3D-9B64-8AE531CEC929}" type="slidenum">
              <a:rPr lang="en-US" smtClean="0"/>
              <a:t>131</a:t>
            </a:fld>
            <a:endParaRPr lang="en-US"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3. Analiza Datelor</a:t>
            </a:r>
          </a:p>
        </p:txBody>
      </p:sp>
      <p:sp>
        <p:nvSpPr>
          <p:cNvPr id="3" name="Content Placeholder 2"/>
          <p:cNvSpPr>
            <a:spLocks noGrp="1"/>
          </p:cNvSpPr>
          <p:nvPr>
            <p:ph idx="1"/>
          </p:nvPr>
        </p:nvSpPr>
        <p:spPr>
          <a:xfrm>
            <a:off x="1095080" y="1296303"/>
            <a:ext cx="10367914" cy="4265393"/>
          </a:xfrm>
        </p:spPr>
        <p:txBody>
          <a:bodyPr>
            <a:normAutofit lnSpcReduction="10000"/>
          </a:bodyPr>
          <a:lstStyle/>
          <a:p>
            <a:pPr>
              <a:lnSpc>
                <a:spcPct val="150000"/>
              </a:lnSpc>
            </a:pPr>
            <a:r>
              <a:rPr lang="ro-RO" dirty="0">
                <a:solidFill>
                  <a:srgbClr val="C00000"/>
                </a:solidFill>
                <a:highlight>
                  <a:srgbClr val="FFFF00"/>
                </a:highlight>
              </a:rPr>
              <a:t>Explorare</a:t>
            </a:r>
            <a:r>
              <a:rPr lang="ro-RO" dirty="0"/>
              <a:t>: Se utilizează tehnici statistice și de data mining pentru a descoperi tipare, tendințe și relații ascunse în date.</a:t>
            </a:r>
          </a:p>
          <a:p>
            <a:pPr>
              <a:lnSpc>
                <a:spcPct val="150000"/>
              </a:lnSpc>
            </a:pPr>
            <a:r>
              <a:rPr lang="ro-RO" dirty="0">
                <a:solidFill>
                  <a:srgbClr val="C00000"/>
                </a:solidFill>
                <a:highlight>
                  <a:srgbClr val="FFFF00"/>
                </a:highlight>
              </a:rPr>
              <a:t>Modelare</a:t>
            </a:r>
            <a:r>
              <a:rPr lang="ro-RO" dirty="0"/>
              <a:t>: Se construiesc modele predictive pentru a prezice viitoare evenimente sau comportamente.</a:t>
            </a:r>
          </a:p>
        </p:txBody>
      </p:sp>
      <p:sp>
        <p:nvSpPr>
          <p:cNvPr id="4" name="Slide Number Placeholder 3"/>
          <p:cNvSpPr>
            <a:spLocks noGrp="1"/>
          </p:cNvSpPr>
          <p:nvPr>
            <p:ph type="sldNum" sz="quarter" idx="12"/>
          </p:nvPr>
        </p:nvSpPr>
        <p:spPr/>
        <p:txBody>
          <a:bodyPr/>
          <a:lstStyle/>
          <a:p>
            <a:fld id="{0712D0F0-FEB5-4A3D-9B64-8AE531CEC929}" type="slidenum">
              <a:rPr lang="en-US" smtClean="0"/>
              <a:t>132</a:t>
            </a:fld>
            <a:endParaRPr lang="en-US"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4. Vizualizarea Datelor </a:t>
            </a:r>
          </a:p>
        </p:txBody>
      </p:sp>
      <p:sp>
        <p:nvSpPr>
          <p:cNvPr id="3" name="Content Placeholder 2"/>
          <p:cNvSpPr>
            <a:spLocks noGrp="1"/>
          </p:cNvSpPr>
          <p:nvPr>
            <p:ph idx="1"/>
          </p:nvPr>
        </p:nvSpPr>
        <p:spPr/>
        <p:txBody>
          <a:bodyPr/>
          <a:lstStyle/>
          <a:p>
            <a:pPr>
              <a:lnSpc>
                <a:spcPct val="100000"/>
              </a:lnSpc>
            </a:pPr>
            <a:r>
              <a:rPr lang="ro-RO" dirty="0">
                <a:solidFill>
                  <a:srgbClr val="C00000"/>
                </a:solidFill>
                <a:highlight>
                  <a:srgbClr val="FFFF00"/>
                </a:highlight>
              </a:rPr>
              <a:t>Selectarea datelor</a:t>
            </a:r>
            <a:r>
              <a:rPr lang="ro-RO" dirty="0"/>
              <a:t>: Se aleg datele relevante pentru a răspunde la întrebările de afaceri.</a:t>
            </a:r>
          </a:p>
          <a:p>
            <a:pPr>
              <a:lnSpc>
                <a:spcPct val="100000"/>
              </a:lnSpc>
            </a:pPr>
            <a:r>
              <a:rPr lang="ro-RO" dirty="0">
                <a:solidFill>
                  <a:srgbClr val="C00000"/>
                </a:solidFill>
                <a:highlight>
                  <a:srgbClr val="FFFF00"/>
                </a:highlight>
              </a:rPr>
              <a:t>Alegerea tipului de vizualizare</a:t>
            </a:r>
            <a:r>
              <a:rPr lang="ro-RO" dirty="0"/>
              <a:t>: Se alege tipul de vizualizare cel mai potrivit pentru a comunica informația (grafice, diagrame, hărți etc.).</a:t>
            </a:r>
          </a:p>
          <a:p>
            <a:pPr>
              <a:lnSpc>
                <a:spcPct val="100000"/>
              </a:lnSpc>
            </a:pPr>
            <a:r>
              <a:rPr lang="ro-RO" dirty="0">
                <a:solidFill>
                  <a:srgbClr val="C00000"/>
                </a:solidFill>
                <a:highlight>
                  <a:srgbClr val="FFFF00"/>
                </a:highlight>
              </a:rPr>
              <a:t>Crearea vizualizării</a:t>
            </a:r>
            <a:r>
              <a:rPr lang="ro-RO" dirty="0"/>
              <a:t>: Se utilizează instrumente de vizualizare pentru a crea reprezentări vizuale clare și informative.</a:t>
            </a:r>
          </a:p>
          <a:p>
            <a:pPr>
              <a:lnSpc>
                <a:spcPct val="100000"/>
              </a:lnSpc>
            </a:pPr>
            <a:r>
              <a:rPr lang="ro-RO" dirty="0">
                <a:solidFill>
                  <a:srgbClr val="C00000"/>
                </a:solidFill>
                <a:highlight>
                  <a:srgbClr val="FFFF00"/>
                </a:highlight>
              </a:rPr>
              <a:t>Interpretare</a:t>
            </a:r>
            <a:r>
              <a:rPr lang="ro-RO" dirty="0"/>
              <a:t>: Se interpretează vizualizările pentru a extrage insight-uri și a lua decizii informate.</a:t>
            </a:r>
          </a:p>
        </p:txBody>
      </p:sp>
      <p:sp>
        <p:nvSpPr>
          <p:cNvPr id="4" name="Slide Number Placeholder 3"/>
          <p:cNvSpPr>
            <a:spLocks noGrp="1"/>
          </p:cNvSpPr>
          <p:nvPr>
            <p:ph type="sldNum" sz="quarter" idx="12"/>
          </p:nvPr>
        </p:nvSpPr>
        <p:spPr/>
        <p:txBody>
          <a:bodyPr/>
          <a:lstStyle/>
          <a:p>
            <a:fld id="{0712D0F0-FEB5-4A3D-9B64-8AE531CEC929}" type="slidenum">
              <a:rPr lang="en-US" smtClean="0"/>
              <a:t>133</a:t>
            </a:fld>
            <a:endParaRPr lang="en-US"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o-RO" b="1" dirty="0"/>
              <a:t>Tipuri de Vizualizări</a:t>
            </a:r>
            <a:endParaRPr lang="ro-RO" dirty="0"/>
          </a:p>
        </p:txBody>
      </p:sp>
      <p:sp>
        <p:nvSpPr>
          <p:cNvPr id="3" name="Content Placeholder 2"/>
          <p:cNvSpPr>
            <a:spLocks noGrp="1"/>
          </p:cNvSpPr>
          <p:nvPr>
            <p:ph idx="1"/>
          </p:nvPr>
        </p:nvSpPr>
        <p:spPr>
          <a:xfrm>
            <a:off x="1048967" y="1006521"/>
            <a:ext cx="10266733" cy="5396963"/>
          </a:xfrm>
        </p:spPr>
        <p:txBody>
          <a:bodyPr/>
          <a:lstStyle/>
          <a:p>
            <a:pPr>
              <a:lnSpc>
                <a:spcPct val="150000"/>
              </a:lnSpc>
            </a:pPr>
            <a:r>
              <a:rPr lang="ro-RO" b="1" dirty="0">
                <a:highlight>
                  <a:srgbClr val="00FF00"/>
                </a:highlight>
              </a:rPr>
              <a:t>Vizualizări statice</a:t>
            </a:r>
            <a:r>
              <a:rPr lang="ro-RO" b="1" dirty="0"/>
              <a:t>:</a:t>
            </a:r>
          </a:p>
          <a:p>
            <a:pPr lvl="1">
              <a:lnSpc>
                <a:spcPct val="150000"/>
              </a:lnSpc>
            </a:pPr>
            <a:r>
              <a:rPr lang="ro-RO" dirty="0"/>
              <a:t> Grafice, diagrame, hărți.</a:t>
            </a:r>
          </a:p>
          <a:p>
            <a:pPr>
              <a:lnSpc>
                <a:spcPct val="150000"/>
              </a:lnSpc>
            </a:pPr>
            <a:r>
              <a:rPr lang="ro-RO" b="1" dirty="0">
                <a:highlight>
                  <a:srgbClr val="00FF00"/>
                </a:highlight>
              </a:rPr>
              <a:t>Vizualizări interactive</a:t>
            </a:r>
            <a:r>
              <a:rPr lang="ro-RO" b="1" dirty="0"/>
              <a:t>:</a:t>
            </a:r>
          </a:p>
          <a:p>
            <a:pPr lvl="1">
              <a:lnSpc>
                <a:spcPct val="150000"/>
              </a:lnSpc>
            </a:pPr>
            <a:r>
              <a:rPr lang="ro-RO" dirty="0"/>
              <a:t> Dashboards, vizualizări 3D, infografice.</a:t>
            </a:r>
          </a:p>
          <a:p>
            <a:pPr>
              <a:lnSpc>
                <a:spcPct val="150000"/>
              </a:lnSpc>
            </a:pPr>
            <a:r>
              <a:rPr lang="ro-RO" b="1" dirty="0">
                <a:highlight>
                  <a:srgbClr val="00FF00"/>
                </a:highlight>
              </a:rPr>
              <a:t>Vizualizări geo-spațiale</a:t>
            </a:r>
            <a:r>
              <a:rPr lang="ro-RO" b="1" dirty="0"/>
              <a:t>:</a:t>
            </a:r>
          </a:p>
          <a:p>
            <a:pPr lvl="1">
              <a:lnSpc>
                <a:spcPct val="150000"/>
              </a:lnSpc>
            </a:pPr>
            <a:r>
              <a:rPr lang="ro-RO" dirty="0"/>
              <a:t> Hărți tematice, analize spațiale.</a:t>
            </a:r>
          </a:p>
          <a:p>
            <a:endParaRPr lang="ro-RO" dirty="0"/>
          </a:p>
        </p:txBody>
      </p:sp>
      <p:sp>
        <p:nvSpPr>
          <p:cNvPr id="4" name="Slide Number Placeholder 3"/>
          <p:cNvSpPr>
            <a:spLocks noGrp="1"/>
          </p:cNvSpPr>
          <p:nvPr>
            <p:ph type="sldNum" sz="quarter" idx="12"/>
          </p:nvPr>
        </p:nvSpPr>
        <p:spPr/>
        <p:txBody>
          <a:bodyPr/>
          <a:lstStyle/>
          <a:p>
            <a:fld id="{0712D0F0-FEB5-4A3D-9B64-8AE531CEC929}" type="slidenum">
              <a:rPr lang="en-US" smtClean="0"/>
              <a:t>134</a:t>
            </a:fld>
            <a:endParaRPr lang="en-US"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o-RO" b="1" dirty="0"/>
              <a:t>Tehnologii Utilizate</a:t>
            </a:r>
            <a:endParaRPr lang="ro-RO" dirty="0"/>
          </a:p>
        </p:txBody>
      </p:sp>
      <p:sp>
        <p:nvSpPr>
          <p:cNvPr id="3" name="Content Placeholder 2"/>
          <p:cNvSpPr>
            <a:spLocks noGrp="1"/>
          </p:cNvSpPr>
          <p:nvPr>
            <p:ph idx="1"/>
          </p:nvPr>
        </p:nvSpPr>
        <p:spPr/>
        <p:txBody>
          <a:bodyPr>
            <a:normAutofit lnSpcReduction="10000"/>
          </a:bodyPr>
          <a:lstStyle/>
          <a:p>
            <a:pPr>
              <a:lnSpc>
                <a:spcPct val="150000"/>
              </a:lnSpc>
              <a:buFont typeface="Arial" panose="020B0604020202020204" pitchFamily="34" charset="0"/>
              <a:buChar char="•"/>
            </a:pPr>
            <a:r>
              <a:rPr lang="ro-RO" b="1" dirty="0">
                <a:highlight>
                  <a:srgbClr val="00FF00"/>
                </a:highlight>
              </a:rPr>
              <a:t>Instrumente de vizualizare</a:t>
            </a:r>
            <a:r>
              <a:rPr lang="ro-RO" b="1" dirty="0"/>
              <a:t>:</a:t>
            </a:r>
          </a:p>
          <a:p>
            <a:pPr>
              <a:lnSpc>
                <a:spcPct val="150000"/>
              </a:lnSpc>
              <a:buFont typeface="Arial" panose="020B0604020202020204" pitchFamily="34" charset="0"/>
              <a:buChar char="•"/>
            </a:pPr>
            <a:r>
              <a:rPr lang="ro-RO" dirty="0"/>
              <a:t> </a:t>
            </a:r>
            <a:r>
              <a:rPr lang="ro-RO" dirty="0">
                <a:solidFill>
                  <a:srgbClr val="C00000"/>
                </a:solidFill>
                <a:highlight>
                  <a:srgbClr val="FFFF00"/>
                </a:highlight>
              </a:rPr>
              <a:t>Tableau, Power BI, Qlik Sense, Google Data Studio</a:t>
            </a:r>
            <a:r>
              <a:rPr lang="ro-RO" dirty="0"/>
              <a:t>.</a:t>
            </a:r>
          </a:p>
          <a:p>
            <a:pPr>
              <a:lnSpc>
                <a:spcPct val="150000"/>
              </a:lnSpc>
              <a:buFont typeface="Arial" panose="020B0604020202020204" pitchFamily="34" charset="0"/>
              <a:buChar char="•"/>
            </a:pPr>
            <a:r>
              <a:rPr lang="ro-RO" b="1" dirty="0">
                <a:highlight>
                  <a:srgbClr val="00FF00"/>
                </a:highlight>
              </a:rPr>
              <a:t>Platforme Big Data</a:t>
            </a:r>
            <a:r>
              <a:rPr lang="ro-RO" b="1" dirty="0"/>
              <a:t>:</a:t>
            </a:r>
            <a:r>
              <a:rPr lang="ro-RO" dirty="0"/>
              <a:t> </a:t>
            </a:r>
            <a:r>
              <a:rPr lang="ro-RO" dirty="0">
                <a:solidFill>
                  <a:srgbClr val="C00000"/>
                </a:solidFill>
                <a:highlight>
                  <a:srgbClr val="FFFF00"/>
                </a:highlight>
              </a:rPr>
              <a:t>Hadoop, Spark, Cloud Dataflow</a:t>
            </a:r>
            <a:r>
              <a:rPr lang="ro-RO" dirty="0"/>
              <a:t>.</a:t>
            </a:r>
          </a:p>
          <a:p>
            <a:pPr>
              <a:lnSpc>
                <a:spcPct val="150000"/>
              </a:lnSpc>
              <a:buFont typeface="Arial" panose="020B0604020202020204" pitchFamily="34" charset="0"/>
              <a:buChar char="•"/>
            </a:pPr>
            <a:r>
              <a:rPr lang="ro-RO" b="1" dirty="0">
                <a:highlight>
                  <a:srgbClr val="00FF00"/>
                </a:highlight>
              </a:rPr>
              <a:t>Limbaje de programare</a:t>
            </a:r>
            <a:r>
              <a:rPr lang="ro-RO" b="1" dirty="0"/>
              <a:t>:</a:t>
            </a:r>
            <a:r>
              <a:rPr lang="ro-RO" dirty="0"/>
              <a:t> </a:t>
            </a:r>
            <a:r>
              <a:rPr lang="ro-RO" dirty="0">
                <a:solidFill>
                  <a:srgbClr val="C00000"/>
                </a:solidFill>
                <a:highlight>
                  <a:srgbClr val="FFFF00"/>
                </a:highlight>
              </a:rPr>
              <a:t>Python, Go, R, SQL, Cypher</a:t>
            </a:r>
            <a:r>
              <a:rPr lang="ro-RO" dirty="0"/>
              <a:t>.</a:t>
            </a:r>
          </a:p>
          <a:p>
            <a:pPr>
              <a:lnSpc>
                <a:spcPct val="150000"/>
              </a:lnSpc>
              <a:buFont typeface="Arial" panose="020B0604020202020204" pitchFamily="34" charset="0"/>
              <a:buChar char="•"/>
            </a:pPr>
            <a:r>
              <a:rPr lang="ro-RO" b="1" dirty="0">
                <a:highlight>
                  <a:srgbClr val="00FF00"/>
                </a:highlight>
              </a:rPr>
              <a:t>Baze de date</a:t>
            </a:r>
            <a:r>
              <a:rPr lang="ro-RO" dirty="0">
                <a:highlight>
                  <a:srgbClr val="00FF00"/>
                </a:highlight>
              </a:rPr>
              <a:t> NoSQL</a:t>
            </a:r>
            <a:r>
              <a:rPr lang="ro-RO" dirty="0"/>
              <a:t>: </a:t>
            </a:r>
            <a:r>
              <a:rPr lang="ro-RO" dirty="0">
                <a:solidFill>
                  <a:srgbClr val="C00000"/>
                </a:solidFill>
                <a:highlight>
                  <a:srgbClr val="FFFF00"/>
                </a:highlight>
              </a:rPr>
              <a:t>Neo4j, HBase, Cassandra, MongoDB</a:t>
            </a:r>
            <a:r>
              <a:rPr lang="ro-RO" dirty="0"/>
              <a:t>; </a:t>
            </a:r>
          </a:p>
          <a:p>
            <a:pPr>
              <a:lnSpc>
                <a:spcPct val="150000"/>
              </a:lnSpc>
              <a:buFont typeface="Arial" panose="020B0604020202020204" pitchFamily="34" charset="0"/>
              <a:buChar char="•"/>
            </a:pPr>
            <a:r>
              <a:rPr lang="ro-RO" b="1" dirty="0">
                <a:highlight>
                  <a:srgbClr val="00FF00"/>
                </a:highlight>
              </a:rPr>
              <a:t>Baze de Date Relaționale</a:t>
            </a:r>
            <a:r>
              <a:rPr lang="ro-RO" dirty="0"/>
              <a:t> (</a:t>
            </a:r>
            <a:r>
              <a:rPr lang="ro-RO" dirty="0">
                <a:solidFill>
                  <a:srgbClr val="C00000"/>
                </a:solidFill>
                <a:highlight>
                  <a:srgbClr val="FFFF00"/>
                </a:highlight>
              </a:rPr>
              <a:t>SQL</a:t>
            </a:r>
            <a:r>
              <a:rPr lang="ro-RO" dirty="0"/>
              <a:t>).</a:t>
            </a:r>
          </a:p>
          <a:p>
            <a:endParaRPr lang="ro-RO" dirty="0"/>
          </a:p>
        </p:txBody>
      </p:sp>
      <p:sp>
        <p:nvSpPr>
          <p:cNvPr id="4" name="Slide Number Placeholder 3"/>
          <p:cNvSpPr>
            <a:spLocks noGrp="1"/>
          </p:cNvSpPr>
          <p:nvPr>
            <p:ph type="sldNum" sz="quarter" idx="12"/>
          </p:nvPr>
        </p:nvSpPr>
        <p:spPr/>
        <p:txBody>
          <a:bodyPr/>
          <a:lstStyle/>
          <a:p>
            <a:fld id="{0712D0F0-FEB5-4A3D-9B64-8AE531CEC929}" type="slidenum">
              <a:rPr lang="en-US" smtClean="0"/>
              <a:t>135</a:t>
            </a:fld>
            <a:endParaRPr lang="en-US"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2115" y="89391"/>
            <a:ext cx="10172644" cy="671823"/>
          </a:xfrm>
        </p:spPr>
        <p:txBody>
          <a:bodyPr>
            <a:normAutofit fontScale="90000"/>
          </a:bodyPr>
          <a:lstStyle/>
          <a:p>
            <a:r>
              <a:rPr lang="ro-RO" b="1" dirty="0"/>
              <a:t>Beneficiile Vizualizării Datelor în Big Data</a:t>
            </a:r>
            <a:endParaRPr lang="ro-RO" dirty="0"/>
          </a:p>
        </p:txBody>
      </p:sp>
      <p:sp>
        <p:nvSpPr>
          <p:cNvPr id="3" name="Content Placeholder 2"/>
          <p:cNvSpPr>
            <a:spLocks noGrp="1"/>
          </p:cNvSpPr>
          <p:nvPr>
            <p:ph idx="1"/>
          </p:nvPr>
        </p:nvSpPr>
        <p:spPr/>
        <p:txBody>
          <a:bodyPr>
            <a:normAutofit/>
          </a:bodyPr>
          <a:lstStyle/>
          <a:p>
            <a:pPr>
              <a:lnSpc>
                <a:spcPct val="100000"/>
              </a:lnSpc>
            </a:pPr>
            <a:r>
              <a:rPr lang="ro-RO" b="1" dirty="0">
                <a:highlight>
                  <a:srgbClr val="00FF00"/>
                </a:highlight>
              </a:rPr>
              <a:t>Înțelegere</a:t>
            </a:r>
            <a:r>
              <a:rPr lang="ro-RO" b="1" dirty="0"/>
              <a:t> mai bună a datelor:</a:t>
            </a:r>
            <a:r>
              <a:rPr lang="ro-RO" dirty="0"/>
              <a:t> Vizualizările fac datele mai ușor de înțeles și de interpretat.</a:t>
            </a:r>
          </a:p>
          <a:p>
            <a:pPr>
              <a:lnSpc>
                <a:spcPct val="100000"/>
              </a:lnSpc>
            </a:pPr>
            <a:r>
              <a:rPr lang="ro-RO" b="1" dirty="0">
                <a:highlight>
                  <a:srgbClr val="00FF00"/>
                </a:highlight>
              </a:rPr>
              <a:t>Identificare</a:t>
            </a:r>
            <a:r>
              <a:rPr lang="ro-RO" b="1" dirty="0"/>
              <a:t> rapidă a trendurilor și anomaliilor:</a:t>
            </a:r>
            <a:r>
              <a:rPr lang="ro-RO" dirty="0"/>
              <a:t> Vizualizările permit identificarea rapidă a modelelor și a comportamentelor neobișnuite.</a:t>
            </a:r>
          </a:p>
          <a:p>
            <a:pPr>
              <a:lnSpc>
                <a:spcPct val="100000"/>
              </a:lnSpc>
            </a:pPr>
            <a:r>
              <a:rPr lang="ro-RO" b="1" dirty="0">
                <a:highlight>
                  <a:srgbClr val="00FF00"/>
                </a:highlight>
              </a:rPr>
              <a:t>Comunicare</a:t>
            </a:r>
            <a:r>
              <a:rPr lang="ro-RO" b="1" dirty="0"/>
              <a:t> eficientă:</a:t>
            </a:r>
            <a:r>
              <a:rPr lang="ro-RO" dirty="0"/>
              <a:t> Vizualizările sunt un mod eficient de a comunica informații complexe către o audiență largă.</a:t>
            </a:r>
          </a:p>
          <a:p>
            <a:pPr>
              <a:lnSpc>
                <a:spcPct val="100000"/>
              </a:lnSpc>
            </a:pPr>
            <a:r>
              <a:rPr lang="ro-RO" b="1" dirty="0">
                <a:highlight>
                  <a:srgbClr val="00FF00"/>
                </a:highlight>
              </a:rPr>
              <a:t>Suport pentru luarea deciziilor</a:t>
            </a:r>
            <a:r>
              <a:rPr lang="ro-RO" b="1" dirty="0"/>
              <a:t>:</a:t>
            </a:r>
            <a:r>
              <a:rPr lang="ro-RO" dirty="0"/>
              <a:t> Vizualizările oferă o bază solidă pentru luarea deciziilor informate.</a:t>
            </a:r>
          </a:p>
          <a:p>
            <a:endParaRPr lang="ro-RO" dirty="0"/>
          </a:p>
        </p:txBody>
      </p:sp>
      <p:sp>
        <p:nvSpPr>
          <p:cNvPr id="4" name="Slide Number Placeholder 3"/>
          <p:cNvSpPr>
            <a:spLocks noGrp="1"/>
          </p:cNvSpPr>
          <p:nvPr>
            <p:ph type="sldNum" sz="quarter" idx="12"/>
          </p:nvPr>
        </p:nvSpPr>
        <p:spPr/>
        <p:txBody>
          <a:bodyPr/>
          <a:lstStyle/>
          <a:p>
            <a:fld id="{0712D0F0-FEB5-4A3D-9B64-8AE531CEC929}" type="slidenum">
              <a:rPr lang="en-US" smtClean="0"/>
              <a:t>136</a:t>
            </a:fld>
            <a:endParaRPr lang="en-US" dirty="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0829" y="136525"/>
            <a:ext cx="8703072" cy="671823"/>
          </a:xfrm>
        </p:spPr>
        <p:txBody>
          <a:bodyPr>
            <a:normAutofit fontScale="90000"/>
          </a:bodyPr>
          <a:lstStyle/>
          <a:p>
            <a:r>
              <a:rPr lang="ro-RO" dirty="0"/>
              <a:t>Aplicații pentru vizualizarea datelor</a:t>
            </a:r>
          </a:p>
        </p:txBody>
      </p:sp>
      <p:sp>
        <p:nvSpPr>
          <p:cNvPr id="3" name="Content Placeholder 2"/>
          <p:cNvSpPr>
            <a:spLocks noGrp="1"/>
          </p:cNvSpPr>
          <p:nvPr>
            <p:ph idx="1"/>
          </p:nvPr>
        </p:nvSpPr>
        <p:spPr/>
        <p:txBody>
          <a:bodyPr/>
          <a:lstStyle/>
          <a:p>
            <a:endParaRPr lang="ro-RO" dirty="0"/>
          </a:p>
        </p:txBody>
      </p:sp>
      <p:sp>
        <p:nvSpPr>
          <p:cNvPr id="4" name="Slide Number Placeholder 3"/>
          <p:cNvSpPr>
            <a:spLocks noGrp="1"/>
          </p:cNvSpPr>
          <p:nvPr>
            <p:ph type="sldNum" sz="quarter" idx="12"/>
          </p:nvPr>
        </p:nvSpPr>
        <p:spPr/>
        <p:txBody>
          <a:bodyPr/>
          <a:lstStyle/>
          <a:p>
            <a:fld id="{0712D0F0-FEB5-4A3D-9B64-8AE531CEC929}" type="slidenum">
              <a:rPr lang="en-US" smtClean="0"/>
              <a:t>137</a:t>
            </a:fld>
            <a:endParaRPr lang="en-US" dirty="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Looker Studio</a:t>
            </a:r>
          </a:p>
        </p:txBody>
      </p:sp>
      <p:sp>
        <p:nvSpPr>
          <p:cNvPr id="3" name="Content Placeholder 2"/>
          <p:cNvSpPr>
            <a:spLocks noGrp="1"/>
          </p:cNvSpPr>
          <p:nvPr>
            <p:ph idx="1"/>
          </p:nvPr>
        </p:nvSpPr>
        <p:spPr/>
        <p:txBody>
          <a:bodyPr>
            <a:normAutofit/>
          </a:bodyPr>
          <a:lstStyle/>
          <a:p>
            <a:pPr defTabSz="631825"/>
            <a:r>
              <a:rPr lang="ro-RO" dirty="0"/>
              <a:t>Anterior Google Data Studio </a:t>
            </a:r>
          </a:p>
          <a:p>
            <a:pPr defTabSz="631825"/>
            <a:r>
              <a:rPr lang="ro-RO" dirty="0"/>
              <a:t>Instrument online pentru conversia datelor în rapoarte și tablouri de bord personalizabile, informative. </a:t>
            </a:r>
          </a:p>
          <a:p>
            <a:pPr defTabSz="631825"/>
            <a:r>
              <a:rPr lang="ro-RO" dirty="0"/>
              <a:t>Looker Studio este parte a suitei Google Analytics 360 pentru întreprinderi, iar o versiune gratuită este disponibilă pentru persoane fizice și echipe mici.</a:t>
            </a:r>
          </a:p>
        </p:txBody>
      </p:sp>
      <p:sp>
        <p:nvSpPr>
          <p:cNvPr id="4" name="Slide Number Placeholder 3"/>
          <p:cNvSpPr>
            <a:spLocks noGrp="1"/>
          </p:cNvSpPr>
          <p:nvPr>
            <p:ph type="sldNum" sz="quarter" idx="12"/>
          </p:nvPr>
        </p:nvSpPr>
        <p:spPr/>
        <p:txBody>
          <a:bodyPr/>
          <a:lstStyle/>
          <a:p>
            <a:fld id="{0712D0F0-FEB5-4A3D-9B64-8AE531CEC929}" type="slidenum">
              <a:rPr lang="en-US" smtClean="0"/>
              <a:t>138</a:t>
            </a:fld>
            <a:endParaRPr lang="en-US" dirty="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712D0F0-FEB5-4A3D-9B64-8AE531CEC929}" type="slidenum">
              <a:rPr lang="en-US" smtClean="0"/>
              <a:t>139</a:t>
            </a:fld>
            <a:endParaRPr lang="en-US" dirty="0"/>
          </a:p>
        </p:txBody>
      </p:sp>
      <p:sp>
        <p:nvSpPr>
          <p:cNvPr id="6" name="TextBox 5"/>
          <p:cNvSpPr txBox="1"/>
          <p:nvPr/>
        </p:nvSpPr>
        <p:spPr>
          <a:xfrm>
            <a:off x="7121084" y="3908390"/>
            <a:ext cx="4461653" cy="2677656"/>
          </a:xfrm>
          <a:prstGeom prst="rect">
            <a:avLst/>
          </a:prstGeom>
          <a:noFill/>
        </p:spPr>
        <p:txBody>
          <a:bodyPr wrap="square">
            <a:spAutoFit/>
          </a:bodyPr>
          <a:lstStyle/>
          <a:p>
            <a:pPr marL="342900" indent="-342900">
              <a:buClr>
                <a:srgbClr val="C00000"/>
              </a:buClr>
              <a:buFont typeface="Wingdings" panose="05000000000000000000" pitchFamily="2" charset="2"/>
              <a:buChar char="§"/>
            </a:pPr>
            <a:r>
              <a:rPr lang="en-US" sz="2400" b="1" i="1" dirty="0" err="1">
                <a:latin typeface="Consolas" panose="020B0609020204030204" pitchFamily="49" charset="0"/>
              </a:rPr>
              <a:t>Introducere</a:t>
            </a:r>
            <a:r>
              <a:rPr lang="en-US" sz="2400" b="1" i="1" dirty="0">
                <a:latin typeface="Consolas" panose="020B0609020204030204" pitchFamily="49" charset="0"/>
              </a:rPr>
              <a:t> </a:t>
            </a:r>
            <a:r>
              <a:rPr lang="en-US" sz="2400" b="1" i="1" dirty="0" err="1">
                <a:latin typeface="Consolas" panose="020B0609020204030204" pitchFamily="49" charset="0"/>
              </a:rPr>
              <a:t>în</a:t>
            </a:r>
            <a:r>
              <a:rPr lang="en-US" sz="2400" b="1" i="1" dirty="0">
                <a:latin typeface="Consolas" panose="020B0609020204030204" pitchFamily="49" charset="0"/>
              </a:rPr>
              <a:t> AI </a:t>
            </a:r>
            <a:r>
              <a:rPr lang="en-US" sz="2400" b="1" i="1" dirty="0" err="1">
                <a:latin typeface="Consolas" panose="020B0609020204030204" pitchFamily="49" charset="0"/>
              </a:rPr>
              <a:t>și</a:t>
            </a:r>
            <a:r>
              <a:rPr lang="en-US" sz="2400" b="1" i="1" dirty="0">
                <a:latin typeface="Consolas" panose="020B0609020204030204" pitchFamily="49" charset="0"/>
              </a:rPr>
              <a:t> </a:t>
            </a:r>
            <a:r>
              <a:rPr lang="en-US" sz="2400" b="1" i="1" dirty="0" err="1">
                <a:latin typeface="Consolas" panose="020B0609020204030204" pitchFamily="49" charset="0"/>
              </a:rPr>
              <a:t>relația</a:t>
            </a:r>
            <a:r>
              <a:rPr lang="en-US" sz="2400" b="1" i="1" dirty="0">
                <a:latin typeface="Consolas" panose="020B0609020204030204" pitchFamily="49" charset="0"/>
              </a:rPr>
              <a:t> </a:t>
            </a:r>
            <a:r>
              <a:rPr lang="en-US" sz="2400" b="1" i="1" dirty="0" err="1">
                <a:latin typeface="Consolas" panose="020B0609020204030204" pitchFamily="49" charset="0"/>
              </a:rPr>
              <a:t>sa</a:t>
            </a:r>
            <a:r>
              <a:rPr lang="en-US" sz="2400" b="1" i="1" dirty="0">
                <a:latin typeface="Consolas" panose="020B0609020204030204" pitchFamily="49" charset="0"/>
              </a:rPr>
              <a:t> cu Big Data.</a:t>
            </a:r>
          </a:p>
          <a:p>
            <a:pPr marL="342900" indent="-342900">
              <a:buClr>
                <a:srgbClr val="C00000"/>
              </a:buClr>
              <a:buFont typeface="Wingdings" panose="05000000000000000000" pitchFamily="2" charset="2"/>
              <a:buChar char="§"/>
            </a:pPr>
            <a:r>
              <a:rPr lang="en-US" sz="2400" b="1" i="1" dirty="0">
                <a:latin typeface="Consolas" panose="020B0609020204030204" pitchFamily="49" charset="0"/>
              </a:rPr>
              <a:t>Data Mining</a:t>
            </a:r>
          </a:p>
          <a:p>
            <a:pPr marL="342900" indent="-342900">
              <a:buClr>
                <a:srgbClr val="C00000"/>
              </a:buClr>
              <a:buFont typeface="Wingdings" panose="05000000000000000000" pitchFamily="2" charset="2"/>
              <a:buChar char="§"/>
            </a:pPr>
            <a:r>
              <a:rPr lang="en-US" sz="2400" b="1" i="1" dirty="0">
                <a:latin typeface="Consolas" panose="020B0609020204030204" pitchFamily="49" charset="0"/>
              </a:rPr>
              <a:t>Text Mining</a:t>
            </a:r>
            <a:endParaRPr lang="ro-RO" sz="2400" b="1" i="1" dirty="0">
              <a:latin typeface="Consolas" panose="020B0609020204030204" pitchFamily="49" charset="0"/>
            </a:endParaRPr>
          </a:p>
          <a:p>
            <a:pPr marL="342900" indent="-342900">
              <a:buClr>
                <a:srgbClr val="C00000"/>
              </a:buClr>
              <a:buFont typeface="Wingdings" panose="05000000000000000000" pitchFamily="2" charset="2"/>
              <a:buChar char="§"/>
            </a:pPr>
            <a:r>
              <a:rPr lang="ro-RO" sz="2400" b="1" i="1" dirty="0">
                <a:latin typeface="Consolas" panose="020B0609020204030204" pitchFamily="49" charset="0"/>
              </a:rPr>
              <a:t>NLP</a:t>
            </a:r>
            <a:endParaRPr lang="en-US" sz="2400" b="1" i="1" dirty="0">
              <a:latin typeface="Consolas" panose="020B0609020204030204" pitchFamily="49" charset="0"/>
            </a:endParaRPr>
          </a:p>
          <a:p>
            <a:pPr marL="342900" indent="-342900">
              <a:buClr>
                <a:srgbClr val="C00000"/>
              </a:buClr>
              <a:buFont typeface="Wingdings" panose="05000000000000000000" pitchFamily="2" charset="2"/>
              <a:buChar char="§"/>
            </a:pPr>
            <a:r>
              <a:rPr lang="en-US" sz="2400" b="1" i="1" dirty="0">
                <a:latin typeface="Consolas" panose="020B0609020204030204" pitchFamily="49" charset="0"/>
              </a:rPr>
              <a:t>Machine Learning</a:t>
            </a:r>
          </a:p>
          <a:p>
            <a:pPr marL="342900" indent="-342900">
              <a:buClr>
                <a:srgbClr val="C00000"/>
              </a:buClr>
              <a:buFont typeface="Wingdings" panose="05000000000000000000" pitchFamily="2" charset="2"/>
              <a:buChar char="§"/>
            </a:pPr>
            <a:r>
              <a:rPr lang="en-US" sz="2400" b="1" i="1" dirty="0">
                <a:latin typeface="Consolas" panose="020B0609020204030204" pitchFamily="49" charset="0"/>
              </a:rPr>
              <a:t>Deep Learning</a:t>
            </a:r>
          </a:p>
        </p:txBody>
      </p:sp>
      <p:pic>
        <p:nvPicPr>
          <p:cNvPr id="8" name="Picture 7"/>
          <p:cNvPicPr>
            <a:picLocks noChangeAspect="1"/>
          </p:cNvPicPr>
          <p:nvPr/>
        </p:nvPicPr>
        <p:blipFill>
          <a:blip r:embed="rId2"/>
          <a:stretch>
            <a:fillRect/>
          </a:stretch>
        </p:blipFill>
        <p:spPr>
          <a:xfrm>
            <a:off x="157385" y="65186"/>
            <a:ext cx="6843956" cy="6703423"/>
          </a:xfrm>
          <a:prstGeom prst="rect">
            <a:avLst/>
          </a:prstGeom>
          <a:noFill/>
        </p:spPr>
      </p:pic>
      <p:pic>
        <p:nvPicPr>
          <p:cNvPr id="2" name="Picture 1">
            <a:extLst>
              <a:ext uri="{FF2B5EF4-FFF2-40B4-BE49-F238E27FC236}">
                <a16:creationId xmlns:a16="http://schemas.microsoft.com/office/drawing/2014/main" id="{4182955F-075A-4B87-A89E-055E2C068AC9}"/>
              </a:ext>
            </a:extLst>
          </p:cNvPr>
          <p:cNvPicPr>
            <a:picLocks noChangeAspect="1"/>
          </p:cNvPicPr>
          <p:nvPr/>
        </p:nvPicPr>
        <p:blipFill>
          <a:blip r:embed="rId3">
            <a:extLst>
              <a:ext uri="{28A0092B-C50C-407E-A947-70E740481C1C}">
                <a14:useLocalDpi xmlns:a14="http://schemas.microsoft.com/office/drawing/2010/main" val="0"/>
              </a:ext>
            </a:extLst>
          </a:blip>
          <a:srcRect l="4011" r="3961" b="7160"/>
          <a:stretch>
            <a:fillRect/>
          </a:stretch>
        </p:blipFill>
        <p:spPr>
          <a:xfrm>
            <a:off x="7121084" y="608013"/>
            <a:ext cx="4219304" cy="2227655"/>
          </a:xfrm>
          <a:prstGeom prst="rect">
            <a:avLst/>
          </a:prstGeom>
        </p:spPr>
      </p:pic>
      <p:sp>
        <p:nvSpPr>
          <p:cNvPr id="5" name="TextBox 4">
            <a:extLst>
              <a:ext uri="{FF2B5EF4-FFF2-40B4-BE49-F238E27FC236}">
                <a16:creationId xmlns:a16="http://schemas.microsoft.com/office/drawing/2014/main" id="{C5A83AFF-A6E6-BCDF-D32F-0B444341D98E}"/>
              </a:ext>
            </a:extLst>
          </p:cNvPr>
          <p:cNvSpPr txBox="1"/>
          <p:nvPr/>
        </p:nvSpPr>
        <p:spPr>
          <a:xfrm>
            <a:off x="7642147" y="628562"/>
            <a:ext cx="3419526" cy="1938992"/>
          </a:xfrm>
          <a:prstGeom prst="rect">
            <a:avLst/>
          </a:prstGeom>
          <a:noFill/>
        </p:spPr>
        <p:txBody>
          <a:bodyPr wrap="none" rtlCol="0">
            <a:spAutoFit/>
          </a:bodyPr>
          <a:lstStyle/>
          <a:p>
            <a:pPr algn="ctr"/>
            <a:r>
              <a:rPr lang="ro-RO" sz="6000" b="1" dirty="0">
                <a:solidFill>
                  <a:schemeClr val="accent1">
                    <a:lumMod val="50000"/>
                  </a:schemeClr>
                </a:solidFill>
                <a:latin typeface="Elsie Black" panose="02000000000000000000" pitchFamily="2" charset="0"/>
              </a:rPr>
              <a:t>IA</a:t>
            </a:r>
            <a:r>
              <a:rPr lang="ro-RO" sz="6000" b="1" i="1" dirty="0">
                <a:solidFill>
                  <a:schemeClr val="accent1">
                    <a:lumMod val="50000"/>
                  </a:schemeClr>
                </a:solidFill>
                <a:latin typeface="Elsie Black" panose="02000000000000000000" pitchFamily="2" charset="0"/>
              </a:rPr>
              <a:t> în </a:t>
            </a:r>
          </a:p>
          <a:p>
            <a:pPr algn="ctr"/>
            <a:r>
              <a:rPr lang="ro-RO" sz="6000" b="1" i="1" dirty="0">
                <a:solidFill>
                  <a:schemeClr val="accent1">
                    <a:lumMod val="50000"/>
                  </a:schemeClr>
                </a:solidFill>
                <a:latin typeface="Elsie Black" panose="02000000000000000000" pitchFamily="2" charset="0"/>
              </a:rPr>
              <a:t>Big Data</a:t>
            </a:r>
          </a:p>
        </p:txBody>
      </p:sp>
    </p:spTree>
    <p:extLst>
      <p:ext uri="{BB962C8B-B14F-4D97-AF65-F5344CB8AC3E}">
        <p14:creationId xmlns:p14="http://schemas.microsoft.com/office/powerpoint/2010/main" val="34378872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Baza de cunoștințe</a:t>
            </a:r>
            <a:endParaRPr lang="en-US" dirty="0"/>
          </a:p>
        </p:txBody>
      </p:sp>
      <p:sp>
        <p:nvSpPr>
          <p:cNvPr id="3" name="Content Placeholder 2"/>
          <p:cNvSpPr>
            <a:spLocks noGrp="1"/>
          </p:cNvSpPr>
          <p:nvPr>
            <p:ph idx="1"/>
          </p:nvPr>
        </p:nvSpPr>
        <p:spPr/>
        <p:txBody>
          <a:bodyPr>
            <a:normAutofit lnSpcReduction="10000"/>
          </a:bodyPr>
          <a:lstStyle/>
          <a:p>
            <a:pPr marL="271780" indent="-271780" algn="just" defTabSz="457200">
              <a:lnSpc>
                <a:spcPct val="150000"/>
              </a:lnSpc>
              <a:spcAft>
                <a:spcPct val="0"/>
              </a:spcAft>
              <a:buClr>
                <a:srgbClr val="C00000"/>
              </a:buClr>
              <a:buFont typeface="Wingdings" panose="05000000000000000000" pitchFamily="2" charset="2"/>
              <a:buChar char="§"/>
            </a:pPr>
            <a:r>
              <a:rPr lang="zh-CN" sz="3200" b="1" i="1" dirty="0">
                <a:latin typeface="Consolas" panose="020B0609020204030204" pitchFamily="49" charset="0"/>
                <a:ea typeface="Carlito" panose="020F0502020204030204"/>
                <a:cs typeface="Consolas" panose="020B0609020204030204" pitchFamily="49" charset="0"/>
              </a:rPr>
              <a:t>(en. Knowledge Base</a:t>
            </a:r>
            <a:r>
              <a:rPr lang="ro-RO" altLang="zh-CN" sz="3200" b="1" i="1" dirty="0">
                <a:latin typeface="Consolas" panose="020B0609020204030204" pitchFamily="49" charset="0"/>
                <a:ea typeface="Carlito" panose="020F0502020204030204"/>
                <a:cs typeface="Consolas" panose="020B0609020204030204" pitchFamily="49" charset="0"/>
              </a:rPr>
              <a:t> - KB</a:t>
            </a:r>
            <a:r>
              <a:rPr lang="zh-CN" sz="3200" b="1" i="1" dirty="0">
                <a:latin typeface="Consolas" panose="020B0609020204030204" pitchFamily="49" charset="0"/>
                <a:ea typeface="Carlito" panose="020F0502020204030204"/>
                <a:cs typeface="Consolas" panose="020B0609020204030204" pitchFamily="49" charset="0"/>
              </a:rPr>
              <a:t>)</a:t>
            </a:r>
            <a:endParaRPr lang="ro-RO" altLang="zh-CN" sz="3200" b="1" i="1" dirty="0">
              <a:latin typeface="Consolas" panose="020B0609020204030204" pitchFamily="49" charset="0"/>
              <a:ea typeface="Carlito" panose="020F0502020204030204"/>
              <a:cs typeface="Consolas" panose="020B0609020204030204" pitchFamily="49" charset="0"/>
            </a:endParaRPr>
          </a:p>
          <a:p>
            <a:pPr marL="271780" indent="-271780" algn="just" defTabSz="457200">
              <a:lnSpc>
                <a:spcPct val="150000"/>
              </a:lnSpc>
              <a:spcAft>
                <a:spcPct val="0"/>
              </a:spcAft>
              <a:buClr>
                <a:srgbClr val="C00000"/>
              </a:buClr>
              <a:buFont typeface="Wingdings" panose="05000000000000000000" pitchFamily="2" charset="2"/>
              <a:buChar char="§"/>
            </a:pPr>
            <a:r>
              <a:rPr lang="ro-RO" altLang="zh-CN" sz="3200" b="1" i="1" dirty="0">
                <a:latin typeface="Consolas" panose="020B0609020204030204" pitchFamily="49" charset="0"/>
                <a:ea typeface="Carlito" panose="020F0502020204030204"/>
                <a:cs typeface="Consolas" panose="020B0609020204030204" pitchFamily="49" charset="0"/>
              </a:rPr>
              <a:t>S</a:t>
            </a:r>
            <a:r>
              <a:rPr lang="zh-CN" sz="3200" b="1" i="1" dirty="0">
                <a:latin typeface="Consolas" panose="020B0609020204030204" pitchFamily="49" charset="0"/>
                <a:ea typeface="Carlito" panose="020F0502020204030204"/>
                <a:cs typeface="Consolas" panose="020B0609020204030204" pitchFamily="49" charset="0"/>
              </a:rPr>
              <a:t>emnifică o tehnologie folosită pentru a stoca informații complexe, atât structurate cât și nestructurate utilizate de către un sistem informatic.</a:t>
            </a:r>
            <a:endParaRPr lang="ro-RO" altLang="zh-CN" sz="3200" b="1" i="1" dirty="0">
              <a:latin typeface="Consolas" panose="020B0609020204030204" pitchFamily="49" charset="0"/>
              <a:ea typeface="Carlito" panose="020F0502020204030204"/>
              <a:cs typeface="Consolas" panose="020B0609020204030204" pitchFamily="49" charset="0"/>
            </a:endParaRPr>
          </a:p>
          <a:p>
            <a:pPr marL="271780" indent="-271780" algn="just" defTabSz="457200">
              <a:lnSpc>
                <a:spcPct val="150000"/>
              </a:lnSpc>
              <a:spcAft>
                <a:spcPct val="0"/>
              </a:spcAft>
              <a:buClr>
                <a:srgbClr val="C00000"/>
              </a:buClr>
              <a:buFont typeface="Wingdings" panose="05000000000000000000" pitchFamily="2" charset="2"/>
              <a:buChar char="§"/>
            </a:pPr>
            <a:r>
              <a:rPr lang="zh-CN" sz="3200" b="1" i="1" dirty="0">
                <a:latin typeface="Consolas" panose="020B0609020204030204" pitchFamily="49" charset="0"/>
                <a:ea typeface="Carlito" panose="020F0502020204030204"/>
                <a:cs typeface="Consolas" panose="020B0609020204030204" pitchFamily="49" charset="0"/>
              </a:rPr>
              <a:t>Termenul a fost utilizat inițial pentru sistemele expert, care au fost primele care aveau sisteme bazate pe cunoaștere.</a:t>
            </a:r>
          </a:p>
          <a:p>
            <a:endParaRPr lang="en-US" dirty="0"/>
          </a:p>
        </p:txBody>
      </p:sp>
      <p:sp>
        <p:nvSpPr>
          <p:cNvPr id="4" name="Slide Number Placeholder 3"/>
          <p:cNvSpPr>
            <a:spLocks noGrp="1"/>
          </p:cNvSpPr>
          <p:nvPr>
            <p:ph type="sldNum" sz="quarter" idx="12"/>
          </p:nvPr>
        </p:nvSpPr>
        <p:spPr/>
        <p:txBody>
          <a:bodyPr/>
          <a:lstStyle/>
          <a:p>
            <a:fld id="{0712D0F0-FEB5-4A3D-9B64-8AE531CEC929}" type="slidenum">
              <a:rPr lang="en-US" smtClean="0"/>
              <a:t>14</a:t>
            </a:fld>
            <a:endParaRPr lang="en-US" dirty="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46286-3E00-E069-512F-E39DBAF5267F}"/>
              </a:ext>
            </a:extLst>
          </p:cNvPr>
          <p:cNvSpPr>
            <a:spLocks noGrp="1"/>
          </p:cNvSpPr>
          <p:nvPr>
            <p:ph type="title"/>
          </p:nvPr>
        </p:nvSpPr>
        <p:spPr>
          <a:xfrm>
            <a:off x="4582883" y="177621"/>
            <a:ext cx="3026234" cy="671823"/>
          </a:xfrm>
        </p:spPr>
        <p:txBody>
          <a:bodyPr/>
          <a:lstStyle/>
          <a:p>
            <a:r>
              <a:rPr lang="ro-RO" dirty="0"/>
              <a:t>Inteligența </a:t>
            </a:r>
          </a:p>
        </p:txBody>
      </p:sp>
      <p:sp>
        <p:nvSpPr>
          <p:cNvPr id="3" name="Content Placeholder 2">
            <a:extLst>
              <a:ext uri="{FF2B5EF4-FFF2-40B4-BE49-F238E27FC236}">
                <a16:creationId xmlns:a16="http://schemas.microsoft.com/office/drawing/2014/main" id="{5C10429B-7F02-120C-8D5A-8436FE53E5C9}"/>
              </a:ext>
            </a:extLst>
          </p:cNvPr>
          <p:cNvSpPr>
            <a:spLocks noGrp="1"/>
          </p:cNvSpPr>
          <p:nvPr>
            <p:ph idx="1"/>
          </p:nvPr>
        </p:nvSpPr>
        <p:spPr>
          <a:xfrm>
            <a:off x="429802" y="2160270"/>
            <a:ext cx="11332396" cy="4366260"/>
          </a:xfrm>
          <a:solidFill>
            <a:schemeClr val="accent6">
              <a:lumMod val="20000"/>
              <a:lumOff val="80000"/>
            </a:schemeClr>
          </a:solidFill>
          <a:ln>
            <a:noFill/>
          </a:ln>
          <a:effectLst>
            <a:outerShdw blurRad="107950" dist="12700" dir="5400000" algn="ctr">
              <a:srgbClr val="000000"/>
            </a:outerShdw>
          </a:effectLst>
          <a:scene3d>
            <a:camera prst="orthographicFront"/>
            <a:lightRig rig="threePt" dir="t"/>
          </a:scene3d>
          <a:sp3d>
            <a:bevelT w="139700" h="139700" prst="divot"/>
          </a:sp3d>
        </p:spPr>
        <p:txBody>
          <a:bodyPr>
            <a:noAutofit/>
          </a:bodyPr>
          <a:lstStyle/>
          <a:p>
            <a:pPr marL="182563" indent="0">
              <a:lnSpc>
                <a:spcPct val="150000"/>
              </a:lnSpc>
              <a:buNone/>
            </a:pPr>
            <a:r>
              <a:rPr lang="ro-RO" sz="3400" dirty="0"/>
              <a:t>Inteligența reprezintă capacitatea de a rezolva </a:t>
            </a:r>
            <a:r>
              <a:rPr lang="ro-RO" sz="3400" dirty="0">
                <a:highlight>
                  <a:srgbClr val="00FF00"/>
                </a:highlight>
              </a:rPr>
              <a:t>probleme noi și</a:t>
            </a:r>
            <a:r>
              <a:rPr lang="en-US" sz="3400" b="0" i="0" dirty="0">
                <a:highlight>
                  <a:srgbClr val="00FF00"/>
                </a:highlight>
              </a:rPr>
              <a:t>/</a:t>
            </a:r>
            <a:r>
              <a:rPr lang="ro-RO" sz="3400" dirty="0">
                <a:highlight>
                  <a:srgbClr val="00FF00"/>
                </a:highlight>
              </a:rPr>
              <a:t>sau complexe</a:t>
            </a:r>
            <a:r>
              <a:rPr lang="ro-RO" sz="3400" dirty="0">
                <a:solidFill>
                  <a:srgbClr val="C00000"/>
                </a:solidFill>
              </a:rPr>
              <a:t> </a:t>
            </a:r>
            <a:r>
              <a:rPr lang="ro-RO" sz="3400" dirty="0"/>
              <a:t>prin   utilizarea unor </a:t>
            </a:r>
            <a:r>
              <a:rPr lang="ro-RO" sz="3400" dirty="0">
                <a:highlight>
                  <a:srgbClr val="00FF00"/>
                </a:highlight>
              </a:rPr>
              <a:t>metode flexibile și creative</a:t>
            </a:r>
            <a:r>
              <a:rPr lang="ro-RO" sz="3400" dirty="0"/>
              <a:t>, bazându-se pe </a:t>
            </a:r>
            <a:r>
              <a:rPr lang="ro-RO" sz="3400" dirty="0">
                <a:highlight>
                  <a:srgbClr val="00FF00"/>
                </a:highlight>
              </a:rPr>
              <a:t>cunoștințe și experiențe anterioare</a:t>
            </a:r>
            <a:r>
              <a:rPr lang="ro-RO" sz="3400" dirty="0"/>
              <a:t>.</a:t>
            </a:r>
          </a:p>
        </p:txBody>
      </p:sp>
      <p:sp>
        <p:nvSpPr>
          <p:cNvPr id="4" name="Slide Number Placeholder 3">
            <a:extLst>
              <a:ext uri="{FF2B5EF4-FFF2-40B4-BE49-F238E27FC236}">
                <a16:creationId xmlns:a16="http://schemas.microsoft.com/office/drawing/2014/main" id="{832669D4-0F8D-1585-E130-0D4D76C2F38A}"/>
              </a:ext>
            </a:extLst>
          </p:cNvPr>
          <p:cNvSpPr>
            <a:spLocks noGrp="1"/>
          </p:cNvSpPr>
          <p:nvPr>
            <p:ph type="sldNum" sz="quarter" idx="12"/>
          </p:nvPr>
        </p:nvSpPr>
        <p:spPr/>
        <p:txBody>
          <a:bodyPr/>
          <a:lstStyle/>
          <a:p>
            <a:fld id="{0712D0F0-FEB5-4A3D-9B64-8AE531CEC929}" type="slidenum">
              <a:rPr lang="en-US" smtClean="0"/>
              <a:t>140</a:t>
            </a:fld>
            <a:endParaRPr lang="en-US" dirty="0"/>
          </a:p>
        </p:txBody>
      </p:sp>
      <p:sp>
        <p:nvSpPr>
          <p:cNvPr id="6" name="TextBox 5">
            <a:extLst>
              <a:ext uri="{FF2B5EF4-FFF2-40B4-BE49-F238E27FC236}">
                <a16:creationId xmlns:a16="http://schemas.microsoft.com/office/drawing/2014/main" id="{31DD3583-EA8F-475A-EDC5-9459ACD81B01}"/>
              </a:ext>
            </a:extLst>
          </p:cNvPr>
          <p:cNvSpPr txBox="1"/>
          <p:nvPr/>
        </p:nvSpPr>
        <p:spPr>
          <a:xfrm>
            <a:off x="943810" y="966248"/>
            <a:ext cx="9259584" cy="1077218"/>
          </a:xfrm>
          <a:prstGeom prst="rect">
            <a:avLst/>
          </a:prstGeom>
          <a:noFill/>
        </p:spPr>
        <p:txBody>
          <a:bodyPr wrap="square">
            <a:spAutoFit/>
          </a:bodyPr>
          <a:lstStyle/>
          <a:p>
            <a:r>
              <a:rPr lang="ro-RO" sz="3200" b="1" i="1" dirty="0">
                <a:latin typeface="Consolas" panose="020B0609020204030204" pitchFamily="49" charset="0"/>
              </a:rPr>
              <a:t>O definiție generală și comprehensivă a inteligenței: </a:t>
            </a:r>
          </a:p>
        </p:txBody>
      </p:sp>
    </p:spTree>
    <p:extLst>
      <p:ext uri="{BB962C8B-B14F-4D97-AF65-F5344CB8AC3E}">
        <p14:creationId xmlns:p14="http://schemas.microsoft.com/office/powerpoint/2010/main" val="90207677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7343" y="0"/>
            <a:ext cx="5186987" cy="671823"/>
          </a:xfrm>
        </p:spPr>
        <p:txBody>
          <a:bodyPr>
            <a:normAutofit/>
          </a:bodyPr>
          <a:lstStyle/>
          <a:p>
            <a:r>
              <a:rPr lang="ro-RO" sz="3200" dirty="0"/>
              <a:t>Definirea Inteligenței</a:t>
            </a:r>
          </a:p>
        </p:txBody>
      </p:sp>
      <p:sp>
        <p:nvSpPr>
          <p:cNvPr id="3" name="Content Placeholder 2"/>
          <p:cNvSpPr>
            <a:spLocks noGrp="1"/>
          </p:cNvSpPr>
          <p:nvPr>
            <p:ph idx="1"/>
          </p:nvPr>
        </p:nvSpPr>
        <p:spPr>
          <a:xfrm>
            <a:off x="0" y="786454"/>
            <a:ext cx="12113444" cy="5842945"/>
          </a:xfrm>
        </p:spPr>
        <p:txBody>
          <a:bodyPr>
            <a:normAutofit lnSpcReduction="10000"/>
          </a:bodyPr>
          <a:lstStyle/>
          <a:p>
            <a:pPr>
              <a:lnSpc>
                <a:spcPct val="100000"/>
              </a:lnSpc>
            </a:pPr>
            <a:r>
              <a:rPr lang="ro-RO" dirty="0"/>
              <a:t>Inteligența reprezintă capacitatea de a înțelege</a:t>
            </a:r>
          </a:p>
          <a:p>
            <a:pPr marL="533400" lvl="1" indent="-130175">
              <a:lnSpc>
                <a:spcPct val="100000"/>
              </a:lnSpc>
            </a:pPr>
            <a:r>
              <a:rPr lang="ro-RO" dirty="0"/>
              <a:t> cu ușurință și cu acuratețe,</a:t>
            </a:r>
          </a:p>
          <a:p>
            <a:pPr marL="533400" lvl="1" indent="-130175">
              <a:lnSpc>
                <a:spcPct val="100000"/>
              </a:lnSpc>
            </a:pPr>
            <a:r>
              <a:rPr lang="ro-RO" dirty="0"/>
              <a:t> eficient și în profunzime,</a:t>
            </a:r>
          </a:p>
          <a:p>
            <a:pPr marL="533400" lvl="1" indent="-130175">
              <a:lnSpc>
                <a:spcPct val="100000"/>
              </a:lnSpc>
            </a:pPr>
            <a:r>
              <a:rPr lang="ro-RO" dirty="0"/>
              <a:t> de a sesiza ceea ce este esențial,</a:t>
            </a:r>
          </a:p>
          <a:p>
            <a:pPr marL="533400" lvl="1" indent="-130175">
              <a:lnSpc>
                <a:spcPct val="100000"/>
              </a:lnSpc>
            </a:pPr>
            <a:r>
              <a:rPr lang="ro-RO" dirty="0"/>
              <a:t> de a rezolva situații sau probleme noi pe baza </a:t>
            </a:r>
          </a:p>
          <a:p>
            <a:pPr marL="0" indent="0">
              <a:lnSpc>
                <a:spcPct val="100000"/>
              </a:lnSpc>
              <a:buNone/>
            </a:pPr>
            <a:r>
              <a:rPr lang="ro-RO" dirty="0"/>
              <a:t>  experienței acumulate anterior.</a:t>
            </a:r>
          </a:p>
          <a:p>
            <a:pPr>
              <a:lnSpc>
                <a:spcPct val="100000"/>
              </a:lnSpc>
            </a:pPr>
            <a:r>
              <a:rPr lang="ro-RO" dirty="0"/>
              <a:t>De asemenea, este facultatea de a descoperi proprietățile obiectelor și fenomenelor înconjurătoare,</a:t>
            </a:r>
          </a:p>
          <a:p>
            <a:pPr lvl="1">
              <a:lnSpc>
                <a:spcPct val="100000"/>
              </a:lnSpc>
            </a:pPr>
            <a:r>
              <a:rPr lang="ro-RO" dirty="0"/>
              <a:t>cât și a relațiilor dintre acestea,</a:t>
            </a:r>
          </a:p>
          <a:p>
            <a:pPr lvl="1">
              <a:lnSpc>
                <a:spcPct val="100000"/>
              </a:lnSpc>
            </a:pPr>
            <a:r>
              <a:rPr lang="ro-RO" dirty="0"/>
              <a:t>dublată de posibilitatea de a rezolva probleme noi</a:t>
            </a:r>
          </a:p>
        </p:txBody>
      </p:sp>
      <p:sp>
        <p:nvSpPr>
          <p:cNvPr id="4" name="Slide Number Placeholder 3"/>
          <p:cNvSpPr>
            <a:spLocks noGrp="1"/>
          </p:cNvSpPr>
          <p:nvPr>
            <p:ph type="sldNum" sz="quarter" idx="12"/>
          </p:nvPr>
        </p:nvSpPr>
        <p:spPr/>
        <p:txBody>
          <a:bodyPr/>
          <a:lstStyle/>
          <a:p>
            <a:fld id="{0712D0F0-FEB5-4A3D-9B64-8AE531CEC929}" type="slidenum">
              <a:rPr lang="en-US" smtClean="0"/>
              <a:t>141</a:t>
            </a:fld>
            <a:endParaRPr lang="en-US" dirty="0"/>
          </a:p>
        </p:txBody>
      </p:sp>
    </p:spTree>
    <p:extLst>
      <p:ext uri="{BB962C8B-B14F-4D97-AF65-F5344CB8AC3E}">
        <p14:creationId xmlns:p14="http://schemas.microsoft.com/office/powerpoint/2010/main" val="76070079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ro-RO"/>
          </a:p>
        </p:txBody>
      </p:sp>
      <p:sp>
        <p:nvSpPr>
          <p:cNvPr id="4" name="Slide Number Placeholder 3"/>
          <p:cNvSpPr>
            <a:spLocks noGrp="1"/>
          </p:cNvSpPr>
          <p:nvPr>
            <p:ph type="sldNum" sz="quarter" idx="12"/>
          </p:nvPr>
        </p:nvSpPr>
        <p:spPr/>
        <p:txBody>
          <a:bodyPr/>
          <a:lstStyle/>
          <a:p>
            <a:fld id="{0712D0F0-FEB5-4A3D-9B64-8AE531CEC929}" type="slidenum">
              <a:rPr lang="en-US" smtClean="0"/>
              <a:t>142</a:t>
            </a:fld>
            <a:endParaRPr lang="en-US" dirty="0"/>
          </a:p>
        </p:txBody>
      </p:sp>
      <p:pic>
        <p:nvPicPr>
          <p:cNvPr id="7" name="Picture 6"/>
          <p:cNvPicPr>
            <a:picLocks noChangeAspect="1"/>
          </p:cNvPicPr>
          <p:nvPr/>
        </p:nvPicPr>
        <p:blipFill>
          <a:blip r:embed="rId2"/>
          <a:stretch>
            <a:fillRect/>
          </a:stretch>
        </p:blipFill>
        <p:spPr>
          <a:xfrm>
            <a:off x="490194" y="0"/>
            <a:ext cx="10972800" cy="6858000"/>
          </a:xfrm>
          <a:prstGeom prst="rect">
            <a:avLst/>
          </a:prstGeom>
        </p:spPr>
      </p:pic>
    </p:spTree>
    <p:extLst>
      <p:ext uri="{BB962C8B-B14F-4D97-AF65-F5344CB8AC3E}">
        <p14:creationId xmlns:p14="http://schemas.microsoft.com/office/powerpoint/2010/main" val="12675094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828" y="89391"/>
            <a:ext cx="7233501" cy="671823"/>
          </a:xfrm>
        </p:spPr>
        <p:txBody>
          <a:bodyPr>
            <a:normAutofit/>
          </a:bodyPr>
          <a:lstStyle/>
          <a:p>
            <a:r>
              <a:rPr lang="ro-RO" sz="2800" dirty="0"/>
              <a:t>Inteligența Artificială (IA) </a:t>
            </a:r>
          </a:p>
        </p:txBody>
      </p:sp>
      <p:sp>
        <p:nvSpPr>
          <p:cNvPr id="3" name="Content Placeholder 2"/>
          <p:cNvSpPr>
            <a:spLocks noGrp="1"/>
          </p:cNvSpPr>
          <p:nvPr>
            <p:ph idx="1"/>
          </p:nvPr>
        </p:nvSpPr>
        <p:spPr>
          <a:xfrm>
            <a:off x="261258" y="533401"/>
            <a:ext cx="11723914" cy="6235208"/>
          </a:xfrm>
        </p:spPr>
        <p:txBody>
          <a:bodyPr>
            <a:noAutofit/>
          </a:bodyPr>
          <a:lstStyle/>
          <a:p>
            <a:pPr marL="0" indent="0">
              <a:lnSpc>
                <a:spcPct val="100000"/>
              </a:lnSpc>
              <a:buNone/>
            </a:pPr>
            <a:r>
              <a:rPr lang="ro-RO" sz="2700" dirty="0"/>
              <a:t>	Se referă la </a:t>
            </a:r>
          </a:p>
          <a:p>
            <a:pPr>
              <a:lnSpc>
                <a:spcPct val="120000"/>
              </a:lnSpc>
            </a:pPr>
            <a:r>
              <a:rPr lang="ro-RO" sz="2700" dirty="0"/>
              <a:t>Capacitatea mașinilor de a imita funcțiile umane, cum ar fi raționamentul, învățarea, planificarea și creativitatea.</a:t>
            </a:r>
          </a:p>
          <a:p>
            <a:pPr marL="271780" indent="-271780">
              <a:lnSpc>
                <a:spcPct val="120000"/>
              </a:lnSpc>
            </a:pPr>
            <a:r>
              <a:rPr lang="ro-RO" sz="2700" dirty="0"/>
              <a:t>Prin intermediul IA, sistemele tehnice pot percepe mediul în care se află, </a:t>
            </a:r>
          </a:p>
          <a:p>
            <a:pPr>
              <a:lnSpc>
                <a:spcPct val="120000"/>
              </a:lnSpc>
            </a:pPr>
            <a:r>
              <a:rPr lang="ro-RO" sz="2700" dirty="0"/>
              <a:t>procesează aceste informații și rezolvă probleme pentru a atinge un anumit obiectiv.</a:t>
            </a:r>
          </a:p>
          <a:p>
            <a:pPr>
              <a:lnSpc>
                <a:spcPct val="120000"/>
              </a:lnSpc>
            </a:pPr>
            <a:r>
              <a:rPr lang="ro-RO" sz="2700" dirty="0"/>
              <a:t> Similar domeniului IA se folosește conceptul </a:t>
            </a:r>
            <a:r>
              <a:rPr lang="ro-RO" sz="2700" dirty="0">
                <a:solidFill>
                  <a:srgbClr val="C00000"/>
                </a:solidFill>
                <a:highlight>
                  <a:srgbClr val="FFFF00"/>
                </a:highlight>
              </a:rPr>
              <a:t>Inteligența Computațională</a:t>
            </a:r>
            <a:r>
              <a:rPr lang="ro-RO" sz="2700" dirty="0"/>
              <a:t> (</a:t>
            </a:r>
            <a:r>
              <a:rPr lang="ro-RO" sz="2700" dirty="0">
                <a:solidFill>
                  <a:srgbClr val="C00000"/>
                </a:solidFill>
                <a:highlight>
                  <a:srgbClr val="FFFF00"/>
                </a:highlight>
              </a:rPr>
              <a:t>IC</a:t>
            </a:r>
            <a:r>
              <a:rPr lang="ro-RO" sz="2700" dirty="0"/>
              <a:t>)</a:t>
            </a:r>
            <a:r>
              <a:rPr lang="en-US" sz="2700" dirty="0"/>
              <a:t>, </a:t>
            </a:r>
            <a:r>
              <a:rPr lang="ro-RO" sz="2700" dirty="0"/>
              <a:t>definită ca:</a:t>
            </a:r>
          </a:p>
          <a:p>
            <a:pPr lvl="1">
              <a:lnSpc>
                <a:spcPct val="120000"/>
              </a:lnSpc>
            </a:pPr>
            <a:r>
              <a:rPr lang="ro-RO" sz="2700" dirty="0"/>
              <a:t> </a:t>
            </a:r>
            <a:r>
              <a:rPr lang="ro-RO" sz="2700" dirty="0">
                <a:solidFill>
                  <a:srgbClr val="C00000"/>
                </a:solidFill>
                <a:highlight>
                  <a:srgbClr val="FFFF00"/>
                </a:highlight>
              </a:rPr>
              <a:t>Modelare a Inteligenței Biologice</a:t>
            </a:r>
            <a:r>
              <a:rPr lang="ro-RO" sz="2700" dirty="0"/>
              <a:t>, spre deosebire de IA care se bazează pe noțiunea de cunoștințe.</a:t>
            </a:r>
          </a:p>
        </p:txBody>
      </p:sp>
      <p:sp>
        <p:nvSpPr>
          <p:cNvPr id="4" name="Slide Number Placeholder 3"/>
          <p:cNvSpPr>
            <a:spLocks noGrp="1"/>
          </p:cNvSpPr>
          <p:nvPr>
            <p:ph type="sldNum" sz="quarter" idx="12"/>
          </p:nvPr>
        </p:nvSpPr>
        <p:spPr/>
        <p:txBody>
          <a:bodyPr/>
          <a:lstStyle/>
          <a:p>
            <a:fld id="{0712D0F0-FEB5-4A3D-9B64-8AE531CEC929}" type="slidenum">
              <a:rPr lang="en-US" smtClean="0"/>
              <a:t>143</a:t>
            </a:fld>
            <a:endParaRPr lang="en-US" dirty="0"/>
          </a:p>
        </p:txBody>
      </p:sp>
    </p:spTree>
    <p:extLst>
      <p:ext uri="{BB962C8B-B14F-4D97-AF65-F5344CB8AC3E}">
        <p14:creationId xmlns:p14="http://schemas.microsoft.com/office/powerpoint/2010/main" val="195061228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4859" y="89391"/>
            <a:ext cx="5615321" cy="671823"/>
          </a:xfrm>
        </p:spPr>
        <p:txBody>
          <a:bodyPr>
            <a:normAutofit/>
          </a:bodyPr>
          <a:lstStyle/>
          <a:p>
            <a:r>
              <a:rPr lang="ro-RO" sz="3200" dirty="0"/>
              <a:t>Inteligență</a:t>
            </a:r>
            <a:r>
              <a:rPr lang="ro-RO" dirty="0"/>
              <a:t> </a:t>
            </a:r>
            <a:r>
              <a:rPr lang="ro-RO" sz="3200" dirty="0"/>
              <a:t>Artificială</a:t>
            </a:r>
            <a:endParaRPr lang="ro-RO" dirty="0"/>
          </a:p>
        </p:txBody>
      </p:sp>
      <p:sp>
        <p:nvSpPr>
          <p:cNvPr id="3" name="Content Placeholder 2"/>
          <p:cNvSpPr>
            <a:spLocks noGrp="1"/>
          </p:cNvSpPr>
          <p:nvPr>
            <p:ph idx="1"/>
          </p:nvPr>
        </p:nvSpPr>
        <p:spPr>
          <a:xfrm>
            <a:off x="78556" y="923827"/>
            <a:ext cx="11924907" cy="5844782"/>
          </a:xfrm>
        </p:spPr>
        <p:txBody>
          <a:bodyPr>
            <a:normAutofit fontScale="92500" lnSpcReduction="20000"/>
          </a:bodyPr>
          <a:lstStyle/>
          <a:p>
            <a:r>
              <a:rPr lang="ro-RO" dirty="0"/>
              <a:t>Aplicarea AI pentru Big Data.</a:t>
            </a:r>
          </a:p>
          <a:p>
            <a:r>
              <a:rPr lang="ro-RO" dirty="0"/>
              <a:t>Tehnici de AI pentru analiza și interpretarea datelor mari.</a:t>
            </a:r>
          </a:p>
          <a:p>
            <a:r>
              <a:rPr lang="ro-RO" dirty="0"/>
              <a:t>Utilizarea rețelelor neuronale și Deep Learning în Big Data.</a:t>
            </a:r>
          </a:p>
          <a:p>
            <a:pPr>
              <a:lnSpc>
                <a:spcPct val="150000"/>
              </a:lnSpc>
            </a:pPr>
            <a:r>
              <a:rPr lang="ro-RO" dirty="0"/>
              <a:t>Printre tehnologiile inteligente utilizate sunt</a:t>
            </a:r>
          </a:p>
          <a:p>
            <a:pPr algn="ctr">
              <a:lnSpc>
                <a:spcPct val="150000"/>
              </a:lnSpc>
            </a:pPr>
            <a:r>
              <a:rPr lang="ro-RO" dirty="0">
                <a:solidFill>
                  <a:srgbClr val="C00000"/>
                </a:solidFill>
              </a:rPr>
              <a:t> </a:t>
            </a:r>
            <a:r>
              <a:rPr lang="ro-RO" dirty="0">
                <a:solidFill>
                  <a:srgbClr val="C00000"/>
                </a:solidFill>
                <a:highlight>
                  <a:srgbClr val="FFFF00"/>
                </a:highlight>
              </a:rPr>
              <a:t>Data Mining (DM)</a:t>
            </a:r>
            <a:r>
              <a:rPr lang="ro-RO" dirty="0"/>
              <a:t>, </a:t>
            </a:r>
            <a:r>
              <a:rPr lang="ro-RO" dirty="0">
                <a:solidFill>
                  <a:srgbClr val="C00000"/>
                </a:solidFill>
                <a:highlight>
                  <a:srgbClr val="FFFF00"/>
                </a:highlight>
              </a:rPr>
              <a:t>Text Mining (TM)</a:t>
            </a:r>
            <a:r>
              <a:rPr lang="ro-RO" dirty="0"/>
              <a:t>,</a:t>
            </a:r>
          </a:p>
          <a:p>
            <a:pPr algn="ctr">
              <a:lnSpc>
                <a:spcPct val="150000"/>
              </a:lnSpc>
            </a:pPr>
            <a:r>
              <a:rPr lang="ro-RO" dirty="0"/>
              <a:t> </a:t>
            </a:r>
            <a:r>
              <a:rPr lang="ro-RO" dirty="0">
                <a:solidFill>
                  <a:srgbClr val="C00000"/>
                </a:solidFill>
                <a:highlight>
                  <a:srgbClr val="FFFF00"/>
                </a:highlight>
              </a:rPr>
              <a:t>Natural Language Processing </a:t>
            </a:r>
            <a:r>
              <a:rPr lang="en-US" dirty="0">
                <a:solidFill>
                  <a:srgbClr val="C00000"/>
                </a:solidFill>
                <a:highlight>
                  <a:srgbClr val="FFFF00"/>
                </a:highlight>
              </a:rPr>
              <a:t>(</a:t>
            </a:r>
            <a:r>
              <a:rPr lang="ro-RO" dirty="0">
                <a:solidFill>
                  <a:srgbClr val="C00000"/>
                </a:solidFill>
                <a:highlight>
                  <a:srgbClr val="FFFF00"/>
                </a:highlight>
              </a:rPr>
              <a:t>NLP)</a:t>
            </a:r>
            <a:r>
              <a:rPr lang="ro-RO" dirty="0"/>
              <a:t>,</a:t>
            </a:r>
          </a:p>
          <a:p>
            <a:pPr algn="ctr">
              <a:lnSpc>
                <a:spcPct val="150000"/>
              </a:lnSpc>
            </a:pPr>
            <a:r>
              <a:rPr lang="ro-RO" dirty="0">
                <a:solidFill>
                  <a:srgbClr val="C00000"/>
                </a:solidFill>
              </a:rPr>
              <a:t> </a:t>
            </a:r>
            <a:r>
              <a:rPr lang="ro-RO" dirty="0">
                <a:solidFill>
                  <a:srgbClr val="C00000"/>
                </a:solidFill>
                <a:highlight>
                  <a:srgbClr val="FFFF00"/>
                </a:highlight>
              </a:rPr>
              <a:t>Machine Learning (ML)</a:t>
            </a:r>
            <a:r>
              <a:rPr lang="ro-RO" dirty="0"/>
              <a:t>, </a:t>
            </a:r>
            <a:r>
              <a:rPr lang="ro-RO" dirty="0">
                <a:solidFill>
                  <a:srgbClr val="C00000"/>
                </a:solidFill>
                <a:highlight>
                  <a:srgbClr val="FFFF00"/>
                </a:highlight>
              </a:rPr>
              <a:t>Deep Learning (DL)</a:t>
            </a:r>
            <a:r>
              <a:rPr lang="ro-RO" dirty="0"/>
              <a:t>,</a:t>
            </a:r>
          </a:p>
          <a:p>
            <a:pPr algn="ctr">
              <a:lnSpc>
                <a:spcPct val="150000"/>
              </a:lnSpc>
            </a:pPr>
            <a:r>
              <a:rPr lang="ro-RO" dirty="0">
                <a:solidFill>
                  <a:srgbClr val="C00000"/>
                </a:solidFill>
                <a:highlight>
                  <a:srgbClr val="FFFF00"/>
                </a:highlight>
              </a:rPr>
              <a:t>Transfer Learning (TL)</a:t>
            </a:r>
            <a:r>
              <a:rPr lang="ro-RO" dirty="0"/>
              <a:t>,</a:t>
            </a:r>
            <a:r>
              <a:rPr lang="ro-RO" dirty="0">
                <a:solidFill>
                  <a:srgbClr val="C00000"/>
                </a:solidFill>
              </a:rPr>
              <a:t> </a:t>
            </a:r>
            <a:r>
              <a:rPr lang="ro-RO" dirty="0">
                <a:solidFill>
                  <a:srgbClr val="C00000"/>
                </a:solidFill>
                <a:highlight>
                  <a:srgbClr val="FFFF00"/>
                </a:highlight>
              </a:rPr>
              <a:t>Reinforce Learning (RL)</a:t>
            </a:r>
            <a:r>
              <a:rPr lang="ro-RO" dirty="0"/>
              <a:t>.</a:t>
            </a:r>
          </a:p>
        </p:txBody>
      </p:sp>
      <p:sp>
        <p:nvSpPr>
          <p:cNvPr id="4" name="Slide Number Placeholder 3"/>
          <p:cNvSpPr>
            <a:spLocks noGrp="1"/>
          </p:cNvSpPr>
          <p:nvPr>
            <p:ph type="sldNum" sz="quarter" idx="12"/>
          </p:nvPr>
        </p:nvSpPr>
        <p:spPr/>
        <p:txBody>
          <a:bodyPr/>
          <a:lstStyle/>
          <a:p>
            <a:fld id="{0712D0F0-FEB5-4A3D-9B64-8AE531CEC929}" type="slidenum">
              <a:rPr lang="en-US" smtClean="0"/>
              <a:t>144</a:t>
            </a:fld>
            <a:endParaRPr lang="en-US" dirty="0"/>
          </a:p>
        </p:txBody>
      </p:sp>
    </p:spTree>
    <p:extLst>
      <p:ext uri="{BB962C8B-B14F-4D97-AF65-F5344CB8AC3E}">
        <p14:creationId xmlns:p14="http://schemas.microsoft.com/office/powerpoint/2010/main" val="380576970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490" y="732426"/>
            <a:ext cx="4483170" cy="1959404"/>
          </a:xfrm>
          <a:solidFill>
            <a:schemeClr val="bg1">
              <a:alpha val="20000"/>
            </a:schemeClr>
          </a:solidFill>
        </p:spPr>
        <p:txBody>
          <a:bodyPr>
            <a:noAutofit/>
          </a:bodyPr>
          <a:lstStyle/>
          <a:p>
            <a:r>
              <a:rPr lang="ro-RO" sz="6000" dirty="0">
                <a:latin typeface="Elsie Black" panose="02000000000000000000" pitchFamily="2" charset="0"/>
              </a:rPr>
              <a:t>Universul</a:t>
            </a:r>
            <a:br>
              <a:rPr lang="ro-RO" sz="6000" dirty="0">
                <a:latin typeface="Elsie Black" panose="02000000000000000000" pitchFamily="2" charset="0"/>
              </a:rPr>
            </a:br>
            <a:r>
              <a:rPr lang="ro-RO" sz="6000" dirty="0">
                <a:latin typeface="Elsie Black" panose="02000000000000000000" pitchFamily="2" charset="0"/>
              </a:rPr>
              <a:t>IA</a:t>
            </a:r>
          </a:p>
        </p:txBody>
      </p:sp>
      <p:sp>
        <p:nvSpPr>
          <p:cNvPr id="4" name="Slide Number Placeholder 3"/>
          <p:cNvSpPr>
            <a:spLocks noGrp="1"/>
          </p:cNvSpPr>
          <p:nvPr>
            <p:ph type="sldNum" sz="quarter" idx="12"/>
          </p:nvPr>
        </p:nvSpPr>
        <p:spPr/>
        <p:txBody>
          <a:bodyPr/>
          <a:lstStyle/>
          <a:p>
            <a:fld id="{0712D0F0-FEB5-4A3D-9B64-8AE531CEC929}" type="slidenum">
              <a:rPr lang="en-US" smtClean="0"/>
              <a:t>145</a:t>
            </a:fld>
            <a:endParaRPr lang="en-US" dirty="0"/>
          </a:p>
        </p:txBody>
      </p:sp>
      <p:sp>
        <p:nvSpPr>
          <p:cNvPr id="12" name="TextBox 11"/>
          <p:cNvSpPr txBox="1"/>
          <p:nvPr/>
        </p:nvSpPr>
        <p:spPr>
          <a:xfrm>
            <a:off x="78556" y="5758712"/>
            <a:ext cx="4260631" cy="923330"/>
          </a:xfrm>
          <a:prstGeom prst="rect">
            <a:avLst/>
          </a:prstGeom>
          <a:solidFill>
            <a:schemeClr val="lt1">
              <a:alpha val="80000"/>
            </a:schemeClr>
          </a:solidFill>
        </p:spPr>
        <p:txBody>
          <a:bodyPr wrap="square">
            <a:spAutoFit/>
          </a:bodyPr>
          <a:lstStyle/>
          <a:p>
            <a:r>
              <a:rPr lang="ro-RO" b="1" i="1" dirty="0">
                <a:latin typeface="Consolas" panose="020B0609020204030204" pitchFamily="49" charset="0"/>
                <a:hlinkClick r:id="rId2"/>
              </a:rPr>
              <a:t>https://esgeemusings.com/2024/07/04/unveiling-the-essence-of-ai-and-leadership-in-the-future/</a:t>
            </a:r>
            <a:r>
              <a:rPr lang="ro-RO" b="1" i="1" dirty="0">
                <a:latin typeface="Consolas" panose="020B0609020204030204" pitchFamily="49" charset="0"/>
              </a:rPr>
              <a:t> </a:t>
            </a:r>
          </a:p>
        </p:txBody>
      </p:sp>
      <p:pic>
        <p:nvPicPr>
          <p:cNvPr id="7" name="Picture 6">
            <a:extLst>
              <a:ext uri="{FF2B5EF4-FFF2-40B4-BE49-F238E27FC236}">
                <a16:creationId xmlns:a16="http://schemas.microsoft.com/office/drawing/2014/main" id="{010D243E-8EEA-BF35-680F-AEBAC13C87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9129" y="0"/>
            <a:ext cx="6826680" cy="6923024"/>
          </a:xfrm>
          <a:prstGeom prst="rect">
            <a:avLst/>
          </a:prstGeom>
        </p:spPr>
      </p:pic>
    </p:spTree>
    <p:extLst>
      <p:ext uri="{BB962C8B-B14F-4D97-AF65-F5344CB8AC3E}">
        <p14:creationId xmlns:p14="http://schemas.microsoft.com/office/powerpoint/2010/main" val="269932055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ro-RO"/>
          </a:p>
        </p:txBody>
      </p:sp>
      <p:pic>
        <p:nvPicPr>
          <p:cNvPr id="5" name="Content Placeholder 4"/>
          <p:cNvPicPr>
            <a:picLocks noGrp="1" noChangeAspect="1"/>
          </p:cNvPicPr>
          <p:nvPr>
            <p:ph idx="1"/>
          </p:nvPr>
        </p:nvPicPr>
        <p:blipFill>
          <a:blip r:embed="rId2"/>
          <a:stretch>
            <a:fillRect/>
          </a:stretch>
        </p:blipFill>
        <p:spPr>
          <a:xfrm>
            <a:off x="311785" y="132080"/>
            <a:ext cx="11569065" cy="6636385"/>
          </a:xfrm>
          <a:prstGeom prst="rect">
            <a:avLst/>
          </a:prstGeom>
        </p:spPr>
      </p:pic>
      <p:sp>
        <p:nvSpPr>
          <p:cNvPr id="4" name="Slide Number Placeholder 3"/>
          <p:cNvSpPr>
            <a:spLocks noGrp="1"/>
          </p:cNvSpPr>
          <p:nvPr>
            <p:ph type="sldNum" sz="quarter" idx="12"/>
          </p:nvPr>
        </p:nvSpPr>
        <p:spPr/>
        <p:txBody>
          <a:bodyPr/>
          <a:lstStyle/>
          <a:p>
            <a:fld id="{0712D0F0-FEB5-4A3D-9B64-8AE531CEC929}" type="slidenum">
              <a:rPr lang="en-US" smtClean="0"/>
              <a:t>146</a:t>
            </a:fld>
            <a:endParaRPr lang="en-US" dirty="0"/>
          </a:p>
        </p:txBody>
      </p:sp>
    </p:spTree>
    <p:extLst>
      <p:ext uri="{BB962C8B-B14F-4D97-AF65-F5344CB8AC3E}">
        <p14:creationId xmlns:p14="http://schemas.microsoft.com/office/powerpoint/2010/main" val="397183900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138E0-A540-5899-8D85-97EF978CC4A6}"/>
              </a:ext>
            </a:extLst>
          </p:cNvPr>
          <p:cNvSpPr>
            <a:spLocks noGrp="1"/>
          </p:cNvSpPr>
          <p:nvPr>
            <p:ph type="title"/>
          </p:nvPr>
        </p:nvSpPr>
        <p:spPr/>
        <p:txBody>
          <a:bodyPr/>
          <a:lstStyle/>
          <a:p>
            <a:endParaRPr lang="ro-RO"/>
          </a:p>
        </p:txBody>
      </p:sp>
      <p:sp>
        <p:nvSpPr>
          <p:cNvPr id="4" name="Slide Number Placeholder 3">
            <a:extLst>
              <a:ext uri="{FF2B5EF4-FFF2-40B4-BE49-F238E27FC236}">
                <a16:creationId xmlns:a16="http://schemas.microsoft.com/office/drawing/2014/main" id="{9C95408E-037D-0F7C-EB35-6BD4C41DA457}"/>
              </a:ext>
            </a:extLst>
          </p:cNvPr>
          <p:cNvSpPr>
            <a:spLocks noGrp="1"/>
          </p:cNvSpPr>
          <p:nvPr>
            <p:ph type="sldNum" sz="quarter" idx="12"/>
          </p:nvPr>
        </p:nvSpPr>
        <p:spPr/>
        <p:txBody>
          <a:bodyPr/>
          <a:lstStyle/>
          <a:p>
            <a:fld id="{0712D0F0-FEB5-4A3D-9B64-8AE531CEC929}" type="slidenum">
              <a:rPr lang="en-US" smtClean="0"/>
              <a:t>147</a:t>
            </a:fld>
            <a:endParaRPr lang="en-US" dirty="0"/>
          </a:p>
        </p:txBody>
      </p:sp>
      <p:pic>
        <p:nvPicPr>
          <p:cNvPr id="5" name="Content Placeholder 4"/>
          <p:cNvPicPr>
            <a:picLocks noGrp="1" noChangeAspect="1"/>
          </p:cNvPicPr>
          <p:nvPr>
            <p:ph idx="1"/>
          </p:nvPr>
        </p:nvPicPr>
        <p:blipFill>
          <a:blip r:embed="rId2"/>
          <a:stretch>
            <a:fillRect/>
          </a:stretch>
        </p:blipFill>
        <p:spPr>
          <a:xfrm>
            <a:off x="2137025" y="755210"/>
            <a:ext cx="7725051" cy="6102790"/>
          </a:xfrm>
          <a:prstGeom prst="rect">
            <a:avLst/>
          </a:prstGeom>
        </p:spPr>
      </p:pic>
    </p:spTree>
    <p:extLst>
      <p:ext uri="{BB962C8B-B14F-4D97-AF65-F5344CB8AC3E}">
        <p14:creationId xmlns:p14="http://schemas.microsoft.com/office/powerpoint/2010/main" val="361371619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ro-RO"/>
          </a:p>
        </p:txBody>
      </p:sp>
      <p:pic>
        <p:nvPicPr>
          <p:cNvPr id="5" name="Content Placeholder 4"/>
          <p:cNvPicPr>
            <a:picLocks noGrp="1" noChangeAspect="1"/>
          </p:cNvPicPr>
          <p:nvPr>
            <p:ph idx="1"/>
          </p:nvPr>
        </p:nvPicPr>
        <p:blipFill>
          <a:blip r:embed="rId2"/>
          <a:stretch>
            <a:fillRect/>
          </a:stretch>
        </p:blipFill>
        <p:spPr>
          <a:xfrm>
            <a:off x="2681482" y="136525"/>
            <a:ext cx="5196456" cy="3955415"/>
          </a:xfrm>
          <a:prstGeom prst="rect">
            <a:avLst/>
          </a:prstGeom>
        </p:spPr>
      </p:pic>
      <p:sp>
        <p:nvSpPr>
          <p:cNvPr id="4" name="Slide Number Placeholder 3"/>
          <p:cNvSpPr>
            <a:spLocks noGrp="1"/>
          </p:cNvSpPr>
          <p:nvPr>
            <p:ph type="sldNum" sz="quarter" idx="12"/>
          </p:nvPr>
        </p:nvSpPr>
        <p:spPr/>
        <p:txBody>
          <a:bodyPr/>
          <a:lstStyle/>
          <a:p>
            <a:fld id="{0712D0F0-FEB5-4A3D-9B64-8AE531CEC929}" type="slidenum">
              <a:rPr lang="en-US" smtClean="0"/>
              <a:t>148</a:t>
            </a:fld>
            <a:endParaRPr lang="en-US" dirty="0"/>
          </a:p>
        </p:txBody>
      </p:sp>
      <p:pic>
        <p:nvPicPr>
          <p:cNvPr id="6" name="Picture 5"/>
          <p:cNvPicPr>
            <a:picLocks noChangeAspect="1"/>
          </p:cNvPicPr>
          <p:nvPr/>
        </p:nvPicPr>
        <p:blipFill>
          <a:blip r:embed="rId3"/>
          <a:stretch>
            <a:fillRect/>
          </a:stretch>
        </p:blipFill>
        <p:spPr>
          <a:xfrm>
            <a:off x="2461260" y="0"/>
            <a:ext cx="6858000" cy="6858000"/>
          </a:xfrm>
          <a:prstGeom prst="rect">
            <a:avLst/>
          </a:prstGeom>
        </p:spPr>
      </p:pic>
      <p:sp>
        <p:nvSpPr>
          <p:cNvPr id="8" name="TextBox 7"/>
          <p:cNvSpPr txBox="1"/>
          <p:nvPr/>
        </p:nvSpPr>
        <p:spPr>
          <a:xfrm>
            <a:off x="5797815" y="5335369"/>
            <a:ext cx="6098240" cy="646331"/>
          </a:xfrm>
          <a:prstGeom prst="rect">
            <a:avLst/>
          </a:prstGeom>
          <a:noFill/>
        </p:spPr>
        <p:txBody>
          <a:bodyPr wrap="square">
            <a:spAutoFit/>
          </a:bodyPr>
          <a:lstStyle/>
          <a:p>
            <a:r>
              <a:rPr lang="ro-RO" b="1" dirty="0">
                <a:hlinkClick r:id="rId4"/>
              </a:rPr>
              <a:t>https://blog.simpletechnology.io/it-infrastructure-barriers-to-ai-adoption</a:t>
            </a:r>
            <a:r>
              <a:rPr lang="en-US" b="1" dirty="0"/>
              <a:t> </a:t>
            </a:r>
            <a:endParaRPr lang="ro-RO" b="1" dirty="0"/>
          </a:p>
        </p:txBody>
      </p:sp>
    </p:spTree>
    <p:extLst>
      <p:ext uri="{BB962C8B-B14F-4D97-AF65-F5344CB8AC3E}">
        <p14:creationId xmlns:p14="http://schemas.microsoft.com/office/powerpoint/2010/main" val="365322001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867" y="2268007"/>
            <a:ext cx="2449092" cy="1356936"/>
          </a:xfrm>
        </p:spPr>
        <p:txBody>
          <a:bodyPr>
            <a:normAutofit/>
          </a:bodyPr>
          <a:lstStyle/>
          <a:p>
            <a:r>
              <a:rPr lang="ro-RO" dirty="0"/>
              <a:t>Algoritmi IA</a:t>
            </a:r>
          </a:p>
        </p:txBody>
      </p:sp>
      <p:pic>
        <p:nvPicPr>
          <p:cNvPr id="5" name="Content Placeholder 4"/>
          <p:cNvPicPr>
            <a:picLocks noGrp="1" noChangeAspect="1"/>
          </p:cNvPicPr>
          <p:nvPr>
            <p:ph idx="1"/>
          </p:nvPr>
        </p:nvPicPr>
        <p:blipFill>
          <a:blip r:embed="rId2"/>
          <a:stretch>
            <a:fillRect/>
          </a:stretch>
        </p:blipFill>
        <p:spPr>
          <a:xfrm>
            <a:off x="2548018" y="89391"/>
            <a:ext cx="9474149" cy="6038565"/>
          </a:xfrm>
          <a:prstGeom prst="rect">
            <a:avLst/>
          </a:prstGeom>
        </p:spPr>
      </p:pic>
      <p:sp>
        <p:nvSpPr>
          <p:cNvPr id="4" name="Slide Number Placeholder 3"/>
          <p:cNvSpPr>
            <a:spLocks noGrp="1"/>
          </p:cNvSpPr>
          <p:nvPr>
            <p:ph type="sldNum" sz="quarter" idx="12"/>
          </p:nvPr>
        </p:nvSpPr>
        <p:spPr/>
        <p:txBody>
          <a:bodyPr/>
          <a:lstStyle/>
          <a:p>
            <a:fld id="{0712D0F0-FEB5-4A3D-9B64-8AE531CEC929}" type="slidenum">
              <a:rPr lang="en-US" smtClean="0"/>
              <a:t>149</a:t>
            </a:fld>
            <a:endParaRPr lang="en-US" dirty="0"/>
          </a:p>
        </p:txBody>
      </p:sp>
      <p:sp>
        <p:nvSpPr>
          <p:cNvPr id="7" name="TextBox 6"/>
          <p:cNvSpPr txBox="1"/>
          <p:nvPr/>
        </p:nvSpPr>
        <p:spPr>
          <a:xfrm>
            <a:off x="283029" y="5907823"/>
            <a:ext cx="8240485" cy="707886"/>
          </a:xfrm>
          <a:prstGeom prst="rect">
            <a:avLst/>
          </a:prstGeom>
          <a:noFill/>
        </p:spPr>
        <p:txBody>
          <a:bodyPr wrap="square">
            <a:spAutoFit/>
          </a:bodyPr>
          <a:lstStyle/>
          <a:p>
            <a:r>
              <a:rPr lang="en-US" sz="2000" b="1" i="1" dirty="0" err="1">
                <a:effectLst/>
                <a:latin typeface="Consolas" panose="020B0609020204030204" pitchFamily="49" charset="0"/>
                <a:ea typeface="Carlito" panose="020F0502020204030204" pitchFamily="34" charset="0"/>
                <a:cs typeface="Times New Roman" panose="02020603050405020304" pitchFamily="18" charset="0"/>
              </a:rPr>
              <a:t>Sursa</a:t>
            </a:r>
            <a:r>
              <a:rPr lang="en-US" sz="2000" b="1" i="1" dirty="0">
                <a:effectLst/>
                <a:latin typeface="Consolas" panose="020B0609020204030204" pitchFamily="49" charset="0"/>
                <a:ea typeface="Carlito" panose="020F0502020204030204" pitchFamily="34" charset="0"/>
                <a:cs typeface="Times New Roman" panose="02020603050405020304" pitchFamily="18" charset="0"/>
              </a:rPr>
              <a:t>: </a:t>
            </a:r>
            <a:r>
              <a:rPr lang="en-US" sz="2000" b="1" i="1" u="sng" dirty="0">
                <a:solidFill>
                  <a:srgbClr val="0563C1"/>
                </a:solidFill>
                <a:effectLst/>
                <a:latin typeface="Consolas" panose="020B0609020204030204" pitchFamily="49" charset="0"/>
                <a:ea typeface="Carlito" panose="020F0502020204030204" pitchFamily="34" charset="0"/>
                <a:cs typeface="Times New Roman" panose="02020603050405020304" pitchFamily="18" charset="0"/>
                <a:hlinkClick r:id="rId3"/>
              </a:rPr>
              <a:t>https://scikit-learn.org/stable/tutorial/machine_learning_map/index.html</a:t>
            </a:r>
            <a:r>
              <a:rPr lang="en-US" sz="2000" b="1" i="1" dirty="0">
                <a:effectLst/>
                <a:latin typeface="Consolas" panose="020B0609020204030204" pitchFamily="49" charset="0"/>
                <a:ea typeface="Carlito" panose="020F0502020204030204" pitchFamily="34" charset="0"/>
                <a:cs typeface="Times New Roman" panose="02020603050405020304" pitchFamily="18" charset="0"/>
              </a:rPr>
              <a:t> </a:t>
            </a:r>
            <a:endParaRPr lang="ro-RO" sz="2000" b="1" i="1" dirty="0">
              <a:effectLst/>
              <a:latin typeface="Consolas" panose="020B0609020204030204" pitchFamily="49" charset="0"/>
              <a:ea typeface="Carlito"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27369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ro-RO"/>
          </a:p>
        </p:txBody>
      </p:sp>
      <p:sp>
        <p:nvSpPr>
          <p:cNvPr id="4" name="Slide Number Placeholder 3"/>
          <p:cNvSpPr>
            <a:spLocks noGrp="1"/>
          </p:cNvSpPr>
          <p:nvPr>
            <p:ph type="sldNum" sz="quarter" idx="12"/>
          </p:nvPr>
        </p:nvSpPr>
        <p:spPr/>
        <p:txBody>
          <a:bodyPr/>
          <a:lstStyle/>
          <a:p>
            <a:fld id="{0712D0F0-FEB5-4A3D-9B64-8AE531CEC929}" type="slidenum">
              <a:rPr lang="en-US" smtClean="0"/>
              <a:t>15</a:t>
            </a:fld>
            <a:endParaRPr lang="en-US" dirty="0"/>
          </a:p>
        </p:txBody>
      </p:sp>
      <p:pic>
        <p:nvPicPr>
          <p:cNvPr id="6" name="Picture 5"/>
          <p:cNvPicPr>
            <a:picLocks noChangeAspect="1"/>
          </p:cNvPicPr>
          <p:nvPr/>
        </p:nvPicPr>
        <p:blipFill>
          <a:blip r:embed="rId2"/>
          <a:stretch>
            <a:fillRect/>
          </a:stretch>
        </p:blipFill>
        <p:spPr>
          <a:xfrm>
            <a:off x="611480" y="78740"/>
            <a:ext cx="10969040" cy="6093911"/>
          </a:xfrm>
          <a:prstGeom prst="rect">
            <a:avLst/>
          </a:prstGeom>
        </p:spPr>
      </p:pic>
      <p:sp>
        <p:nvSpPr>
          <p:cNvPr id="8" name="TextBox 7"/>
          <p:cNvSpPr txBox="1"/>
          <p:nvPr/>
        </p:nvSpPr>
        <p:spPr>
          <a:xfrm>
            <a:off x="191167" y="6172651"/>
            <a:ext cx="10242734" cy="461665"/>
          </a:xfrm>
          <a:prstGeom prst="rect">
            <a:avLst/>
          </a:prstGeom>
          <a:noFill/>
        </p:spPr>
        <p:txBody>
          <a:bodyPr wrap="square">
            <a:spAutoFit/>
          </a:bodyPr>
          <a:lstStyle/>
          <a:p>
            <a:r>
              <a:rPr lang="ro-RO" sz="2400" b="1" i="1" dirty="0">
                <a:latin typeface="Consolas" panose="020B0609020204030204" pitchFamily="49" charset="0"/>
                <a:hlinkClick r:id="rId3"/>
              </a:rPr>
              <a:t>https://www.educba.com/knowledge-discovery-and-data-mining/</a:t>
            </a:r>
            <a:r>
              <a:rPr lang="ro-RO" sz="2400" b="1" i="1" dirty="0">
                <a:latin typeface="Consolas" panose="020B0609020204030204" pitchFamily="49" charset="0"/>
              </a:rPr>
              <a:t>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12D0F0-FEB5-4A3D-9B64-8AE531CEC929}" type="slidenum">
              <a:rPr lang="en-US" smtClean="0"/>
              <a:t>150</a:t>
            </a:fld>
            <a:endParaRPr lang="en-US" dirty="0"/>
          </a:p>
        </p:txBody>
      </p:sp>
      <p:pic>
        <p:nvPicPr>
          <p:cNvPr id="6" name="Content Placeholder 4"/>
          <p:cNvPicPr>
            <a:picLocks noGrp="1" noChangeAspect="1"/>
          </p:cNvPicPr>
          <p:nvPr>
            <p:ph idx="1"/>
          </p:nvPr>
        </p:nvPicPr>
        <p:blipFill>
          <a:blip r:embed="rId2"/>
          <a:stretch>
            <a:fillRect/>
          </a:stretch>
        </p:blipFill>
        <p:spPr>
          <a:xfrm>
            <a:off x="2743201" y="84419"/>
            <a:ext cx="6491372" cy="6689162"/>
          </a:xfrm>
          <a:prstGeom prst="rect">
            <a:avLst/>
          </a:prstGeom>
        </p:spPr>
      </p:pic>
    </p:spTree>
    <p:extLst>
      <p:ext uri="{BB962C8B-B14F-4D97-AF65-F5344CB8AC3E}">
        <p14:creationId xmlns:p14="http://schemas.microsoft.com/office/powerpoint/2010/main" val="82609956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9506" y="107576"/>
            <a:ext cx="2406008" cy="479028"/>
          </a:xfrm>
        </p:spPr>
        <p:txBody>
          <a:bodyPr>
            <a:noAutofit/>
          </a:bodyPr>
          <a:lstStyle/>
          <a:p>
            <a:r>
              <a:rPr lang="ro-RO" sz="2800" dirty="0"/>
              <a:t>Data Mining</a:t>
            </a:r>
          </a:p>
        </p:txBody>
      </p:sp>
      <p:sp>
        <p:nvSpPr>
          <p:cNvPr id="3" name="Content Placeholder 2"/>
          <p:cNvSpPr>
            <a:spLocks noGrp="1"/>
          </p:cNvSpPr>
          <p:nvPr>
            <p:ph idx="1"/>
          </p:nvPr>
        </p:nvSpPr>
        <p:spPr>
          <a:xfrm>
            <a:off x="198840" y="586605"/>
            <a:ext cx="11794319" cy="6056242"/>
          </a:xfrm>
        </p:spPr>
        <p:txBody>
          <a:bodyPr>
            <a:noAutofit/>
          </a:bodyPr>
          <a:lstStyle/>
          <a:p>
            <a:pPr>
              <a:lnSpc>
                <a:spcPct val="110000"/>
              </a:lnSpc>
            </a:pPr>
            <a:r>
              <a:rPr lang="en-US" altLang="en-US" sz="2700" dirty="0" err="1"/>
              <a:t>Proces</a:t>
            </a:r>
            <a:r>
              <a:rPr lang="en-US" altLang="en-US" sz="2700" dirty="0"/>
              <a:t> </a:t>
            </a:r>
            <a:r>
              <a:rPr lang="en-US" altLang="en-US" sz="2700" i="1" dirty="0" err="1"/>
              <a:t>netrivial</a:t>
            </a:r>
            <a:r>
              <a:rPr lang="en-US" altLang="en-US" sz="2700" dirty="0"/>
              <a:t> de </a:t>
            </a:r>
            <a:r>
              <a:rPr lang="en-US" altLang="en-US" sz="2700" dirty="0" err="1"/>
              <a:t>extragere</a:t>
            </a:r>
            <a:r>
              <a:rPr lang="en-US" altLang="en-US" sz="2700" dirty="0"/>
              <a:t> a </a:t>
            </a:r>
            <a:r>
              <a:rPr lang="en-US" altLang="en-US" sz="2700" dirty="0" err="1"/>
              <a:t>informaţiei</a:t>
            </a:r>
            <a:r>
              <a:rPr lang="en-US" altLang="en-US" sz="2700" dirty="0"/>
              <a:t> </a:t>
            </a:r>
            <a:r>
              <a:rPr lang="ro-RO" altLang="en-US" sz="2700" dirty="0"/>
              <a:t>utile</a:t>
            </a:r>
            <a:r>
              <a:rPr lang="en-US" altLang="en-US" sz="2700" dirty="0"/>
              <a:t>,</a:t>
            </a:r>
            <a:r>
              <a:rPr lang="ro-RO" altLang="en-US" sz="2700" dirty="0"/>
              <a:t> </a:t>
            </a:r>
            <a:r>
              <a:rPr lang="en-US" altLang="en-US" sz="2700" dirty="0"/>
              <a:t>anterior </a:t>
            </a:r>
            <a:r>
              <a:rPr lang="en-US" altLang="en-US" sz="2700" dirty="0" err="1"/>
              <a:t>necunoscute</a:t>
            </a:r>
            <a:r>
              <a:rPr lang="en-US" altLang="en-US" sz="2700" dirty="0"/>
              <a:t>, </a:t>
            </a:r>
            <a:r>
              <a:rPr lang="en-US" altLang="en-US" sz="2700" dirty="0" err="1"/>
              <a:t>interesante</a:t>
            </a:r>
            <a:r>
              <a:rPr lang="en-US" altLang="en-US" sz="2700" dirty="0"/>
              <a:t> </a:t>
            </a:r>
            <a:r>
              <a:rPr lang="en-US" altLang="en-US" sz="2700" dirty="0" err="1"/>
              <a:t>şi</a:t>
            </a:r>
            <a:r>
              <a:rPr lang="en-US" altLang="en-US" sz="2700" dirty="0"/>
              <a:t> </a:t>
            </a:r>
            <a:r>
              <a:rPr lang="en-US" altLang="en-US" sz="2700" dirty="0" err="1"/>
              <a:t>potenţial</a:t>
            </a:r>
            <a:r>
              <a:rPr lang="en-US" altLang="en-US" sz="2700" dirty="0"/>
              <a:t> utile din date,</a:t>
            </a:r>
          </a:p>
          <a:p>
            <a:pPr>
              <a:lnSpc>
                <a:spcPct val="110000"/>
              </a:lnSpc>
            </a:pPr>
            <a:r>
              <a:rPr lang="en-US" altLang="en-US" sz="2700" dirty="0"/>
              <a:t> de </a:t>
            </a:r>
            <a:r>
              <a:rPr lang="en-US" altLang="en-US" sz="2700" dirty="0" err="1"/>
              <a:t>regulă</a:t>
            </a:r>
            <a:r>
              <a:rPr lang="en-US" altLang="en-US" sz="2700" dirty="0"/>
              <a:t> sub</a:t>
            </a:r>
            <a:r>
              <a:rPr lang="ro-RO" altLang="en-US" sz="2700" dirty="0"/>
              <a:t> </a:t>
            </a:r>
            <a:r>
              <a:rPr lang="en-US" altLang="en-US" sz="2700" dirty="0"/>
              <a:t>forma de </a:t>
            </a:r>
            <a:r>
              <a:rPr lang="en-US" altLang="en-US" sz="2700" dirty="0" err="1"/>
              <a:t>modele</a:t>
            </a:r>
            <a:r>
              <a:rPr lang="en-US" altLang="en-US" sz="2700" dirty="0"/>
              <a:t> </a:t>
            </a:r>
            <a:r>
              <a:rPr lang="en-US" altLang="en-US" sz="2700" dirty="0" err="1"/>
              <a:t>şi</a:t>
            </a:r>
            <a:r>
              <a:rPr lang="en-US" altLang="en-US" sz="2700" dirty="0"/>
              <a:t> </a:t>
            </a:r>
            <a:r>
              <a:rPr lang="en-US" altLang="en-US" sz="2700" dirty="0" err="1"/>
              <a:t>şabloane</a:t>
            </a:r>
            <a:r>
              <a:rPr lang="en-US" altLang="en-US" sz="2700" dirty="0"/>
              <a:t> de </a:t>
            </a:r>
            <a:r>
              <a:rPr lang="en-US" altLang="en-US" sz="2700" dirty="0" err="1"/>
              <a:t>cunoaşter</a:t>
            </a:r>
            <a:r>
              <a:rPr lang="ro-RO" altLang="en-US" sz="2700" dirty="0"/>
              <a:t>e,</a:t>
            </a:r>
            <a:r>
              <a:rPr lang="en-US" altLang="en-US" sz="2700" dirty="0"/>
              <a:t> </a:t>
            </a:r>
            <a:r>
              <a:rPr lang="ro-RO" altLang="en-US" sz="2700" dirty="0"/>
              <a:t>pentru a găsi </a:t>
            </a:r>
            <a:r>
              <a:rPr lang="ro-RO" altLang="en-US" sz="2700" dirty="0" err="1"/>
              <a:t>relaţii</a:t>
            </a:r>
            <a:r>
              <a:rPr lang="ro-RO" altLang="en-US" sz="2700" dirty="0"/>
              <a:t> noi </a:t>
            </a:r>
            <a:r>
              <a:rPr lang="ro-RO" altLang="en-US" sz="2700" dirty="0" err="1"/>
              <a:t>şi</a:t>
            </a:r>
            <a:r>
              <a:rPr lang="ro-RO" altLang="en-US" sz="2700" dirty="0"/>
              <a:t> pentru </a:t>
            </a:r>
            <a:r>
              <a:rPr lang="ro-RO" altLang="en-US" sz="2700" dirty="0" err="1"/>
              <a:t>sumarizarea</a:t>
            </a:r>
            <a:r>
              <a:rPr lang="en-US" altLang="en-US" sz="2700" dirty="0"/>
              <a:t> </a:t>
            </a:r>
            <a:r>
              <a:rPr lang="ro-RO" altLang="en-US" sz="2700" dirty="0"/>
              <a:t>datelor</a:t>
            </a:r>
            <a:endParaRPr lang="en-US" altLang="en-US" sz="2700" dirty="0"/>
          </a:p>
          <a:p>
            <a:pPr>
              <a:lnSpc>
                <a:spcPct val="110000"/>
              </a:lnSpc>
            </a:pPr>
            <a:r>
              <a:rPr lang="ro-RO" altLang="en-US" sz="2700" dirty="0"/>
              <a:t> în moduri care sunt atât </a:t>
            </a:r>
            <a:r>
              <a:rPr lang="ro-RO" altLang="en-US" sz="2700" dirty="0" err="1"/>
              <a:t>uşor</a:t>
            </a:r>
            <a:r>
              <a:rPr lang="ro-RO" altLang="en-US" sz="2700" dirty="0"/>
              <a:t> de </a:t>
            </a:r>
            <a:r>
              <a:rPr lang="ro-RO" altLang="en-US" sz="2700" dirty="0" err="1"/>
              <a:t>înţeles</a:t>
            </a:r>
            <a:r>
              <a:rPr lang="ro-RO" altLang="en-US" sz="2700" dirty="0"/>
              <a:t> cât </a:t>
            </a:r>
            <a:r>
              <a:rPr lang="ro-RO" altLang="en-US" sz="2700" dirty="0" err="1"/>
              <a:t>şi</a:t>
            </a:r>
            <a:r>
              <a:rPr lang="ro-RO" altLang="en-US" sz="2700" dirty="0"/>
              <a:t> utile celui ce </a:t>
            </a:r>
            <a:r>
              <a:rPr lang="ro-RO" altLang="en-US" sz="2700" dirty="0" err="1"/>
              <a:t>deţine</a:t>
            </a:r>
            <a:r>
              <a:rPr lang="ro-RO" altLang="en-US" sz="2700" dirty="0"/>
              <a:t> datele.</a:t>
            </a:r>
            <a:endParaRPr lang="en-US" altLang="en-US" sz="2700" dirty="0">
              <a:cs typeface="Cambria" panose="02040503050406030204" pitchFamily="18" charset="0"/>
            </a:endParaRPr>
          </a:p>
          <a:p>
            <a:pPr>
              <a:lnSpc>
                <a:spcPct val="110000"/>
              </a:lnSpc>
            </a:pPr>
            <a:r>
              <a:rPr lang="ro-RO" sz="2700" dirty="0"/>
              <a:t>Metode și algoritmi de extragere a cunoștințelor din </a:t>
            </a:r>
            <a:r>
              <a:rPr lang="en-US" sz="2700" dirty="0" err="1"/>
              <a:t>seturi</a:t>
            </a:r>
            <a:r>
              <a:rPr lang="en-US" sz="2700" dirty="0"/>
              <a:t> massive de </a:t>
            </a:r>
            <a:r>
              <a:rPr lang="ro-RO" sz="2700" dirty="0"/>
              <a:t>date</a:t>
            </a:r>
            <a:r>
              <a:rPr lang="en-US" sz="2700" dirty="0"/>
              <a:t>.</a:t>
            </a:r>
            <a:endParaRPr lang="ro-RO" sz="2700" dirty="0"/>
          </a:p>
          <a:p>
            <a:pPr>
              <a:lnSpc>
                <a:spcPct val="110000"/>
              </a:lnSpc>
            </a:pPr>
            <a:r>
              <a:rPr lang="ro-RO" sz="2700" dirty="0"/>
              <a:t>Implementarea și optimizarea tehnicilor de Data Mining pe seturi de date masive.</a:t>
            </a:r>
          </a:p>
          <a:p>
            <a:pPr>
              <a:lnSpc>
                <a:spcPct val="110000"/>
              </a:lnSpc>
            </a:pPr>
            <a:r>
              <a:rPr lang="ro-RO" sz="2700" dirty="0"/>
              <a:t>Platforme și instrumente pentru Data Mining în Big Data (de ex. Hadoop, Spark).</a:t>
            </a:r>
          </a:p>
        </p:txBody>
      </p:sp>
      <p:sp>
        <p:nvSpPr>
          <p:cNvPr id="4" name="Slide Number Placeholder 3"/>
          <p:cNvSpPr>
            <a:spLocks noGrp="1"/>
          </p:cNvSpPr>
          <p:nvPr>
            <p:ph type="sldNum" sz="quarter" idx="12"/>
          </p:nvPr>
        </p:nvSpPr>
        <p:spPr/>
        <p:txBody>
          <a:bodyPr/>
          <a:lstStyle/>
          <a:p>
            <a:fld id="{0712D0F0-FEB5-4A3D-9B64-8AE531CEC929}" type="slidenum">
              <a:rPr lang="en-US" smtClean="0"/>
              <a:t>151</a:t>
            </a:fld>
            <a:endParaRPr lang="en-US" dirty="0"/>
          </a:p>
        </p:txBody>
      </p:sp>
    </p:spTree>
    <p:extLst>
      <p:ext uri="{BB962C8B-B14F-4D97-AF65-F5344CB8AC3E}">
        <p14:creationId xmlns:p14="http://schemas.microsoft.com/office/powerpoint/2010/main" val="137226023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4515" y="102288"/>
            <a:ext cx="2955415" cy="489384"/>
          </a:xfrm>
        </p:spPr>
        <p:txBody>
          <a:bodyPr>
            <a:normAutofit/>
          </a:bodyPr>
          <a:lstStyle/>
          <a:p>
            <a:r>
              <a:rPr lang="ro-RO" sz="2800" dirty="0"/>
              <a:t>Algoritmi DM</a:t>
            </a:r>
          </a:p>
        </p:txBody>
      </p:sp>
      <p:sp>
        <p:nvSpPr>
          <p:cNvPr id="3" name="Content Placeholder 2"/>
          <p:cNvSpPr>
            <a:spLocks noGrp="1"/>
          </p:cNvSpPr>
          <p:nvPr>
            <p:ph idx="1"/>
          </p:nvPr>
        </p:nvSpPr>
        <p:spPr>
          <a:xfrm>
            <a:off x="292231" y="591672"/>
            <a:ext cx="11821213" cy="6164039"/>
          </a:xfrm>
        </p:spPr>
        <p:txBody>
          <a:bodyPr>
            <a:normAutofit fontScale="92500"/>
          </a:bodyPr>
          <a:lstStyle/>
          <a:p>
            <a:pPr>
              <a:lnSpc>
                <a:spcPct val="120000"/>
              </a:lnSpc>
            </a:pPr>
            <a:r>
              <a:rPr lang="ro-RO" sz="2400" dirty="0">
                <a:solidFill>
                  <a:srgbClr val="C00000"/>
                </a:solidFill>
                <a:highlight>
                  <a:srgbClr val="FFFF00"/>
                </a:highlight>
              </a:rPr>
              <a:t>Algoritmi de asociere</a:t>
            </a:r>
            <a:r>
              <a:rPr lang="ro-RO" sz="2400" dirty="0"/>
              <a:t>: Identifică relații între elemente dintr-un set de date. De exemplu, "Clienții care cumpără pâine cumpără și lapte". (Exemplu: algoritmul Apriori);</a:t>
            </a:r>
          </a:p>
          <a:p>
            <a:pPr>
              <a:lnSpc>
                <a:spcPct val="120000"/>
              </a:lnSpc>
            </a:pPr>
            <a:r>
              <a:rPr lang="ro-RO" sz="2400" dirty="0">
                <a:solidFill>
                  <a:srgbClr val="C00000"/>
                </a:solidFill>
                <a:highlight>
                  <a:srgbClr val="FFFF00"/>
                </a:highlight>
              </a:rPr>
              <a:t>Algoritmi de clasificare</a:t>
            </a:r>
            <a:r>
              <a:rPr lang="ro-RO" sz="2400" dirty="0"/>
              <a:t>: Alocă elemente într-una sau mai multe clase predefinite.</a:t>
            </a:r>
          </a:p>
          <a:p>
            <a:pPr>
              <a:lnSpc>
                <a:spcPct val="120000"/>
              </a:lnSpc>
            </a:pPr>
            <a:r>
              <a:rPr lang="ro-RO" sz="2400" dirty="0"/>
              <a:t> De exemplu, clasificarea e-mailurilor ca fiind spam sau nu.</a:t>
            </a:r>
          </a:p>
          <a:p>
            <a:pPr lvl="1">
              <a:lnSpc>
                <a:spcPct val="120000"/>
              </a:lnSpc>
            </a:pPr>
            <a:r>
              <a:rPr lang="ro-RO" sz="2400" dirty="0"/>
              <a:t> (</a:t>
            </a:r>
            <a:r>
              <a:rPr lang="en-US" sz="2400" dirty="0"/>
              <a:t>Alg.:</a:t>
            </a:r>
            <a:r>
              <a:rPr lang="ro-RO" sz="2400" dirty="0"/>
              <a:t> </a:t>
            </a:r>
            <a:r>
              <a:rPr lang="en-US" sz="2400" dirty="0"/>
              <a:t>SVM, </a:t>
            </a:r>
            <a:r>
              <a:rPr lang="ro-RO" sz="2400" dirty="0" err="1"/>
              <a:t>Naïve</a:t>
            </a:r>
            <a:r>
              <a:rPr lang="ro-RO" sz="2400" dirty="0"/>
              <a:t> Bayes, Arbori de decizie</a:t>
            </a:r>
            <a:r>
              <a:rPr lang="en-US" sz="2400" dirty="0"/>
              <a:t> . . .</a:t>
            </a:r>
            <a:r>
              <a:rPr lang="ro-RO" sz="2400" dirty="0"/>
              <a:t>)</a:t>
            </a:r>
          </a:p>
          <a:p>
            <a:pPr>
              <a:lnSpc>
                <a:spcPct val="120000"/>
              </a:lnSpc>
            </a:pPr>
            <a:r>
              <a:rPr lang="ro-RO" sz="2400" dirty="0">
                <a:solidFill>
                  <a:srgbClr val="C00000"/>
                </a:solidFill>
                <a:highlight>
                  <a:srgbClr val="FFFF00"/>
                </a:highlight>
              </a:rPr>
              <a:t>Algoritmi de regresie</a:t>
            </a:r>
            <a:r>
              <a:rPr lang="ro-RO" sz="2400" dirty="0"/>
              <a:t>: Prezic o valoare numerică continuă. De exemplu, predicția prețului unei case în funcție de suprafață, număr de camere etc.</a:t>
            </a:r>
          </a:p>
          <a:p>
            <a:pPr>
              <a:lnSpc>
                <a:spcPct val="120000"/>
              </a:lnSpc>
            </a:pPr>
            <a:r>
              <a:rPr lang="ro-RO" sz="2400" dirty="0"/>
              <a:t> (Exemplu: Regresie liniară, Regresie logistică)</a:t>
            </a:r>
          </a:p>
          <a:p>
            <a:pPr>
              <a:lnSpc>
                <a:spcPct val="120000"/>
              </a:lnSpc>
            </a:pPr>
            <a:r>
              <a:rPr lang="ro-RO" sz="2400" dirty="0">
                <a:solidFill>
                  <a:srgbClr val="C00000"/>
                </a:solidFill>
                <a:highlight>
                  <a:srgbClr val="FFFF00"/>
                </a:highlight>
              </a:rPr>
              <a:t>Algoritmi de clustering</a:t>
            </a:r>
            <a:r>
              <a:rPr lang="ro-RO" sz="2400" dirty="0"/>
              <a:t>: Grupează date similare în clustere. De exemplu, segmentarea clienților în funcție de comportamentul de cumpărare. </a:t>
            </a:r>
          </a:p>
          <a:p>
            <a:pPr>
              <a:lnSpc>
                <a:spcPct val="120000"/>
              </a:lnSpc>
            </a:pPr>
            <a:r>
              <a:rPr lang="ro-RO" sz="2400" dirty="0"/>
              <a:t>(Exemplu: K-means, Hierarchical clustering)</a:t>
            </a:r>
          </a:p>
        </p:txBody>
      </p:sp>
      <p:sp>
        <p:nvSpPr>
          <p:cNvPr id="4" name="Slide Number Placeholder 3"/>
          <p:cNvSpPr>
            <a:spLocks noGrp="1"/>
          </p:cNvSpPr>
          <p:nvPr>
            <p:ph type="sldNum" sz="quarter" idx="12"/>
          </p:nvPr>
        </p:nvSpPr>
        <p:spPr/>
        <p:txBody>
          <a:bodyPr/>
          <a:lstStyle/>
          <a:p>
            <a:fld id="{0712D0F0-FEB5-4A3D-9B64-8AE531CEC929}" type="slidenum">
              <a:rPr lang="en-US" smtClean="0"/>
              <a:t>152</a:t>
            </a:fld>
            <a:endParaRPr lang="en-US" dirty="0"/>
          </a:p>
        </p:txBody>
      </p:sp>
    </p:spTree>
    <p:extLst>
      <p:ext uri="{BB962C8B-B14F-4D97-AF65-F5344CB8AC3E}">
        <p14:creationId xmlns:p14="http://schemas.microsoft.com/office/powerpoint/2010/main" val="35021669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89EBE-8585-9A6F-E2D5-28A611104224}"/>
              </a:ext>
            </a:extLst>
          </p:cNvPr>
          <p:cNvSpPr>
            <a:spLocks noGrp="1"/>
          </p:cNvSpPr>
          <p:nvPr>
            <p:ph type="title"/>
          </p:nvPr>
        </p:nvSpPr>
        <p:spPr/>
        <p:txBody>
          <a:bodyPr/>
          <a:lstStyle/>
          <a:p>
            <a:r>
              <a:rPr lang="ro-RO" b="1" dirty="0"/>
              <a:t>Machine Learning (ML)</a:t>
            </a:r>
            <a:endParaRPr lang="ro-RO" dirty="0"/>
          </a:p>
        </p:txBody>
      </p:sp>
      <p:sp>
        <p:nvSpPr>
          <p:cNvPr id="3" name="Content Placeholder 2">
            <a:extLst>
              <a:ext uri="{FF2B5EF4-FFF2-40B4-BE49-F238E27FC236}">
                <a16:creationId xmlns:a16="http://schemas.microsoft.com/office/drawing/2014/main" id="{7CF385F9-D964-283E-52F6-44C6A91E7251}"/>
              </a:ext>
            </a:extLst>
          </p:cNvPr>
          <p:cNvSpPr>
            <a:spLocks noGrp="1"/>
          </p:cNvSpPr>
          <p:nvPr>
            <p:ph idx="1"/>
          </p:nvPr>
        </p:nvSpPr>
        <p:spPr/>
        <p:txBody>
          <a:bodyPr/>
          <a:lstStyle/>
          <a:p>
            <a:pPr marL="0" indent="0">
              <a:lnSpc>
                <a:spcPct val="100000"/>
              </a:lnSpc>
              <a:buNone/>
            </a:pPr>
            <a:r>
              <a:rPr lang="ro-RO" b="1" dirty="0"/>
              <a:t>	Definiție</a:t>
            </a:r>
            <a:r>
              <a:rPr lang="ro-RO" dirty="0"/>
              <a:t>:</a:t>
            </a:r>
          </a:p>
          <a:p>
            <a:pPr>
              <a:lnSpc>
                <a:spcPct val="100000"/>
              </a:lnSpc>
            </a:pPr>
            <a:r>
              <a:rPr lang="ro-RO" dirty="0"/>
              <a:t> ML este un subdomeniu al IA care se concentrează pe dezvoltarea algoritmilor ce permit calculatoarelor să învețe din date și să facă predicții, să ia sau să propună decizii fără a fi explicit programate pentru fiecare sarcină.</a:t>
            </a:r>
          </a:p>
          <a:p>
            <a:pPr>
              <a:lnSpc>
                <a:spcPct val="100000"/>
              </a:lnSpc>
            </a:pPr>
            <a:r>
              <a:rPr lang="ro-RO" dirty="0"/>
              <a:t> Algoritmi de învățare automată scalabili pentru Big Data.</a:t>
            </a:r>
          </a:p>
          <a:p>
            <a:pPr>
              <a:lnSpc>
                <a:spcPct val="100000"/>
              </a:lnSpc>
            </a:pPr>
            <a:r>
              <a:rPr lang="ro-RO" dirty="0"/>
              <a:t> Utilizarea ML în Big Data pentru prognoză și   predicție.</a:t>
            </a:r>
          </a:p>
          <a:p>
            <a:pPr>
              <a:buFont typeface="Arial" panose="020B0604020202020204" pitchFamily="34" charset="0"/>
              <a:buChar char="•"/>
            </a:pPr>
            <a:endParaRPr lang="ro-RO" dirty="0"/>
          </a:p>
          <a:p>
            <a:endParaRPr lang="ro-RO" dirty="0"/>
          </a:p>
        </p:txBody>
      </p:sp>
      <p:sp>
        <p:nvSpPr>
          <p:cNvPr id="4" name="Slide Number Placeholder 3">
            <a:extLst>
              <a:ext uri="{FF2B5EF4-FFF2-40B4-BE49-F238E27FC236}">
                <a16:creationId xmlns:a16="http://schemas.microsoft.com/office/drawing/2014/main" id="{09080BB8-DCA3-F951-EDF7-7669FA46D54D}"/>
              </a:ext>
            </a:extLst>
          </p:cNvPr>
          <p:cNvSpPr>
            <a:spLocks noGrp="1"/>
          </p:cNvSpPr>
          <p:nvPr>
            <p:ph type="sldNum" sz="quarter" idx="12"/>
          </p:nvPr>
        </p:nvSpPr>
        <p:spPr/>
        <p:txBody>
          <a:bodyPr/>
          <a:lstStyle/>
          <a:p>
            <a:fld id="{0712D0F0-FEB5-4A3D-9B64-8AE531CEC929}" type="slidenum">
              <a:rPr lang="en-US" smtClean="0"/>
              <a:t>153</a:t>
            </a:fld>
            <a:endParaRPr lang="en-US" dirty="0"/>
          </a:p>
        </p:txBody>
      </p:sp>
    </p:spTree>
    <p:extLst>
      <p:ext uri="{BB962C8B-B14F-4D97-AF65-F5344CB8AC3E}">
        <p14:creationId xmlns:p14="http://schemas.microsoft.com/office/powerpoint/2010/main" val="384656022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i="1" dirty="0"/>
              <a:t>ML</a:t>
            </a:r>
          </a:p>
        </p:txBody>
      </p:sp>
      <p:sp>
        <p:nvSpPr>
          <p:cNvPr id="3" name="Content Placeholder 2"/>
          <p:cNvSpPr>
            <a:spLocks noGrp="1"/>
          </p:cNvSpPr>
          <p:nvPr>
            <p:ph idx="1"/>
          </p:nvPr>
        </p:nvSpPr>
        <p:spPr/>
        <p:txBody>
          <a:bodyPr>
            <a:normAutofit/>
          </a:bodyPr>
          <a:lstStyle/>
          <a:p>
            <a:pPr marL="457200" lvl="1" indent="0">
              <a:buNone/>
            </a:pPr>
            <a:r>
              <a:rPr lang="ro-RO" dirty="0"/>
              <a:t>	</a:t>
            </a:r>
            <a:r>
              <a:rPr lang="ro-RO" dirty="0">
                <a:solidFill>
                  <a:srgbClr val="C00000"/>
                </a:solidFill>
                <a:highlight>
                  <a:srgbClr val="FFFF00"/>
                </a:highlight>
              </a:rPr>
              <a:t>Proces</a:t>
            </a:r>
            <a:r>
              <a:rPr lang="ro-RO" dirty="0"/>
              <a:t>:</a:t>
            </a:r>
          </a:p>
          <a:p>
            <a:r>
              <a:rPr lang="ro-RO" dirty="0"/>
              <a:t>Antrenarea unui model pe baza datelor istorice (supervizată, nesupervizată sau semi-supervizată).</a:t>
            </a:r>
          </a:p>
          <a:p>
            <a:r>
              <a:rPr lang="ro-RO" dirty="0"/>
              <a:t>Validarea și testarea modelului pentru a evalua performanța sa.</a:t>
            </a:r>
          </a:p>
          <a:p>
            <a:r>
              <a:rPr lang="ro-RO" dirty="0"/>
              <a:t>Aplicarea modelului pentru a face predicții sau clasificări pe noi seturi de date.</a:t>
            </a:r>
          </a:p>
          <a:p>
            <a:pPr marL="0" indent="0">
              <a:buNone/>
            </a:pPr>
            <a:r>
              <a:rPr lang="ro-RO" dirty="0"/>
              <a:t>	</a:t>
            </a:r>
            <a:r>
              <a:rPr lang="ro-RO" dirty="0">
                <a:solidFill>
                  <a:srgbClr val="C00000"/>
                </a:solidFill>
                <a:highlight>
                  <a:srgbClr val="FFFF00"/>
                </a:highlight>
              </a:rPr>
              <a:t>Scop</a:t>
            </a:r>
            <a:r>
              <a:rPr lang="ro-RO" dirty="0"/>
              <a:t>:</a:t>
            </a:r>
          </a:p>
          <a:p>
            <a:r>
              <a:rPr lang="ro-RO" dirty="0"/>
              <a:t> Învățarea automată se concentrează pe crearea de modele care pot generaliza și aplica cunoștințe dobândite din date la sarcini noi.</a:t>
            </a:r>
          </a:p>
        </p:txBody>
      </p:sp>
      <p:sp>
        <p:nvSpPr>
          <p:cNvPr id="4" name="Slide Number Placeholder 3"/>
          <p:cNvSpPr>
            <a:spLocks noGrp="1"/>
          </p:cNvSpPr>
          <p:nvPr>
            <p:ph type="sldNum" sz="quarter" idx="12"/>
          </p:nvPr>
        </p:nvSpPr>
        <p:spPr/>
        <p:txBody>
          <a:bodyPr/>
          <a:lstStyle/>
          <a:p>
            <a:fld id="{0712D0F0-FEB5-4A3D-9B64-8AE531CEC929}" type="slidenum">
              <a:rPr lang="en-US" smtClean="0"/>
              <a:t>154</a:t>
            </a:fld>
            <a:endParaRPr lang="en-US" dirty="0"/>
          </a:p>
        </p:txBody>
      </p:sp>
    </p:spTree>
    <p:extLst>
      <p:ext uri="{BB962C8B-B14F-4D97-AF65-F5344CB8AC3E}">
        <p14:creationId xmlns:p14="http://schemas.microsoft.com/office/powerpoint/2010/main" val="61555792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36525"/>
            <a:ext cx="8224101" cy="541569"/>
          </a:xfrm>
        </p:spPr>
        <p:txBody>
          <a:bodyPr>
            <a:normAutofit fontScale="90000"/>
          </a:bodyPr>
          <a:lstStyle/>
          <a:p>
            <a:r>
              <a:rPr lang="ro-RO" dirty="0"/>
              <a:t>KDD vs ML</a:t>
            </a:r>
          </a:p>
        </p:txBody>
      </p:sp>
      <p:sp>
        <p:nvSpPr>
          <p:cNvPr id="4" name="Slide Number Placeholder 3"/>
          <p:cNvSpPr>
            <a:spLocks noGrp="1"/>
          </p:cNvSpPr>
          <p:nvPr>
            <p:ph type="sldNum" sz="quarter" idx="12"/>
          </p:nvPr>
        </p:nvSpPr>
        <p:spPr/>
        <p:txBody>
          <a:bodyPr/>
          <a:lstStyle/>
          <a:p>
            <a:fld id="{0712D0F0-FEB5-4A3D-9B64-8AE531CEC929}" type="slidenum">
              <a:rPr lang="en-US" smtClean="0"/>
              <a:t>155</a:t>
            </a:fld>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120044" y="54351"/>
            <a:ext cx="1894329" cy="978117"/>
          </a:xfrm>
          <a:prstGeom prst="rect">
            <a:avLst/>
          </a:prstGeom>
          <a:noFill/>
        </p:spPr>
      </p:pic>
      <p:sp>
        <p:nvSpPr>
          <p:cNvPr id="12" name="TextBox 11">
            <a:extLst>
              <a:ext uri="{FF2B5EF4-FFF2-40B4-BE49-F238E27FC236}">
                <a16:creationId xmlns:a16="http://schemas.microsoft.com/office/drawing/2014/main" id="{DCC2279A-326E-61BA-FC67-4E3A8196323B}"/>
              </a:ext>
            </a:extLst>
          </p:cNvPr>
          <p:cNvSpPr txBox="1"/>
          <p:nvPr/>
        </p:nvSpPr>
        <p:spPr>
          <a:xfrm>
            <a:off x="499902" y="678094"/>
            <a:ext cx="11192195" cy="5724644"/>
          </a:xfrm>
          <a:prstGeom prst="rect">
            <a:avLst/>
          </a:prstGeom>
          <a:solidFill>
            <a:schemeClr val="bg1">
              <a:alpha val="50000"/>
            </a:schemeClr>
          </a:solidFill>
        </p:spPr>
        <p:txBody>
          <a:bodyPr wrap="square">
            <a:spAutoFit/>
          </a:bodyPr>
          <a:lstStyle/>
          <a:p>
            <a:r>
              <a:rPr lang="ro-RO" sz="2800" b="1" i="1" dirty="0">
                <a:solidFill>
                  <a:srgbClr val="C00000"/>
                </a:solidFill>
                <a:latin typeface="Consolas" panose="020B0609020204030204" pitchFamily="49" charset="0"/>
              </a:rPr>
              <a:t>	</a:t>
            </a:r>
            <a:r>
              <a:rPr lang="ro-RO" sz="2600" b="1" i="1" dirty="0">
                <a:solidFill>
                  <a:srgbClr val="C00000"/>
                </a:solidFill>
                <a:highlight>
                  <a:srgbClr val="FFFF00"/>
                </a:highlight>
                <a:latin typeface="Consolas" panose="020B0609020204030204" pitchFamily="49" charset="0"/>
              </a:rPr>
              <a:t>Abordare</a:t>
            </a:r>
            <a:r>
              <a:rPr lang="ro-RO" sz="2600" b="1" i="1" dirty="0">
                <a:latin typeface="Consolas" panose="020B0609020204030204" pitchFamily="49" charset="0"/>
              </a:rPr>
              <a:t>:</a:t>
            </a:r>
          </a:p>
          <a:p>
            <a:r>
              <a:rPr lang="ro-RO" sz="2600" b="1" i="1" dirty="0">
                <a:highlight>
                  <a:srgbClr val="00FF00"/>
                </a:highlight>
                <a:latin typeface="Consolas" panose="020B0609020204030204" pitchFamily="49" charset="0"/>
              </a:rPr>
              <a:t>KDD</a:t>
            </a:r>
            <a:r>
              <a:rPr lang="ro-RO" sz="2600" b="1" i="1" dirty="0">
                <a:latin typeface="Consolas" panose="020B0609020204030204" pitchFamily="49" charset="0"/>
              </a:rPr>
              <a:t> este un proces complex și complet de descoperire a cunoștințelor din date, care include mai multe etape;</a:t>
            </a:r>
          </a:p>
          <a:p>
            <a:r>
              <a:rPr lang="ro-RO" sz="2600" b="1" i="1" dirty="0">
                <a:highlight>
                  <a:srgbClr val="00FF00"/>
                </a:highlight>
                <a:latin typeface="Consolas" panose="020B0609020204030204" pitchFamily="49" charset="0"/>
              </a:rPr>
              <a:t>ML</a:t>
            </a:r>
            <a:r>
              <a:rPr lang="ro-RO" sz="2600" b="1" i="1" dirty="0">
                <a:latin typeface="Consolas" panose="020B0609020204030204" pitchFamily="49" charset="0"/>
              </a:rPr>
              <a:t> este una dintre tehnicile folosite în faza de DM din KDD.</a:t>
            </a:r>
          </a:p>
          <a:p>
            <a:r>
              <a:rPr lang="ro-RO" sz="2600" b="1" i="1" dirty="0">
                <a:solidFill>
                  <a:srgbClr val="C00000"/>
                </a:solidFill>
                <a:latin typeface="Consolas" panose="020B0609020204030204" pitchFamily="49" charset="0"/>
              </a:rPr>
              <a:t>	</a:t>
            </a:r>
            <a:r>
              <a:rPr lang="ro-RO" sz="2600" b="1" i="1" dirty="0">
                <a:solidFill>
                  <a:srgbClr val="C00000"/>
                </a:solidFill>
                <a:highlight>
                  <a:srgbClr val="FFFF00"/>
                </a:highlight>
                <a:latin typeface="Consolas" panose="020B0609020204030204" pitchFamily="49" charset="0"/>
              </a:rPr>
              <a:t>Domeniu de aplicare</a:t>
            </a:r>
            <a:r>
              <a:rPr lang="ro-RO" sz="2600" b="1" i="1" dirty="0">
                <a:latin typeface="Consolas" panose="020B0609020204030204" pitchFamily="49" charset="0"/>
              </a:rPr>
              <a:t>:</a:t>
            </a:r>
          </a:p>
          <a:p>
            <a:r>
              <a:rPr lang="ro-RO" sz="2600" b="1" i="1" dirty="0">
                <a:highlight>
                  <a:srgbClr val="00FF00"/>
                </a:highlight>
                <a:latin typeface="Consolas" panose="020B0609020204030204" pitchFamily="49" charset="0"/>
              </a:rPr>
              <a:t>KDD</a:t>
            </a:r>
            <a:r>
              <a:rPr lang="ro-RO" sz="2600" b="1" i="1" dirty="0">
                <a:latin typeface="Consolas" panose="020B0609020204030204" pitchFamily="49" charset="0"/>
              </a:rPr>
              <a:t> este un termen mai larg care acoperă întregul proces de analiză a datelor;</a:t>
            </a:r>
          </a:p>
          <a:p>
            <a:r>
              <a:rPr lang="ro-RO" sz="2600" b="1" i="1" dirty="0">
                <a:highlight>
                  <a:srgbClr val="00FF00"/>
                </a:highlight>
                <a:latin typeface="Consolas" panose="020B0609020204030204" pitchFamily="49" charset="0"/>
              </a:rPr>
              <a:t>ML</a:t>
            </a:r>
            <a:r>
              <a:rPr lang="ro-RO" sz="2600" b="1" i="1" dirty="0">
                <a:latin typeface="Consolas" panose="020B0609020204030204" pitchFamily="49" charset="0"/>
              </a:rPr>
              <a:t> este un domeniu specific care se ocupă de dezvoltarea și implementarea algoritmilor de învățare automată.</a:t>
            </a:r>
          </a:p>
          <a:p>
            <a:r>
              <a:rPr lang="ro-RO" sz="2600" b="1" i="1" dirty="0">
                <a:solidFill>
                  <a:srgbClr val="C00000"/>
                </a:solidFill>
                <a:latin typeface="Consolas" panose="020B0609020204030204" pitchFamily="49" charset="0"/>
              </a:rPr>
              <a:t>	</a:t>
            </a:r>
            <a:r>
              <a:rPr lang="ro-RO" sz="2600" b="1" i="1" dirty="0">
                <a:solidFill>
                  <a:srgbClr val="C00000"/>
                </a:solidFill>
                <a:highlight>
                  <a:srgbClr val="FFFF00"/>
                </a:highlight>
                <a:latin typeface="Consolas" panose="020B0609020204030204" pitchFamily="49" charset="0"/>
              </a:rPr>
              <a:t>Focus</a:t>
            </a:r>
            <a:r>
              <a:rPr lang="ro-RO" sz="2600" b="1" i="1" dirty="0">
                <a:latin typeface="Consolas" panose="020B0609020204030204" pitchFamily="49" charset="0"/>
              </a:rPr>
              <a:t>:</a:t>
            </a:r>
          </a:p>
          <a:p>
            <a:r>
              <a:rPr lang="ro-RO" sz="2600" b="1" i="1" dirty="0">
                <a:latin typeface="Consolas" panose="020B0609020204030204" pitchFamily="49" charset="0"/>
              </a:rPr>
              <a:t> </a:t>
            </a:r>
            <a:r>
              <a:rPr lang="ro-RO" sz="2600" b="1" i="1" dirty="0">
                <a:highlight>
                  <a:srgbClr val="00FF00"/>
                </a:highlight>
                <a:latin typeface="Consolas" panose="020B0609020204030204" pitchFamily="49" charset="0"/>
              </a:rPr>
              <a:t>KDD</a:t>
            </a:r>
            <a:r>
              <a:rPr lang="ro-RO" sz="2600" b="1" i="1" dirty="0">
                <a:latin typeface="Consolas" panose="020B0609020204030204" pitchFamily="49" charset="0"/>
              </a:rPr>
              <a:t> se concentrează pe extragerea de cunoștințe utile și interpretarea acestora,</a:t>
            </a:r>
          </a:p>
          <a:p>
            <a:r>
              <a:rPr lang="ro-RO" sz="2600" b="1" i="1" dirty="0">
                <a:highlight>
                  <a:srgbClr val="00FF00"/>
                </a:highlight>
                <a:latin typeface="Consolas" panose="020B0609020204030204" pitchFamily="49" charset="0"/>
              </a:rPr>
              <a:t>ML</a:t>
            </a:r>
            <a:r>
              <a:rPr lang="ro-RO" sz="2600" b="1" i="1" dirty="0">
                <a:latin typeface="Consolas" panose="020B0609020204030204" pitchFamily="49" charset="0"/>
              </a:rPr>
              <a:t> se concentrează pe optimizarea și crearea modelelor care învață din date pentru a face predicții.</a:t>
            </a:r>
          </a:p>
        </p:txBody>
      </p:sp>
    </p:spTree>
    <p:extLst>
      <p:ext uri="{BB962C8B-B14F-4D97-AF65-F5344CB8AC3E}">
        <p14:creationId xmlns:p14="http://schemas.microsoft.com/office/powerpoint/2010/main" val="255948936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910766" y="59463"/>
            <a:ext cx="6739073" cy="6739073"/>
          </a:xfrm>
          <a:prstGeom prst="rect">
            <a:avLst/>
          </a:prstGeom>
        </p:spPr>
      </p:pic>
      <p:sp>
        <p:nvSpPr>
          <p:cNvPr id="4" name="Slide Number Placeholder 3"/>
          <p:cNvSpPr>
            <a:spLocks noGrp="1"/>
          </p:cNvSpPr>
          <p:nvPr>
            <p:ph type="sldNum" sz="quarter" idx="12"/>
          </p:nvPr>
        </p:nvSpPr>
        <p:spPr/>
        <p:txBody>
          <a:bodyPr/>
          <a:lstStyle/>
          <a:p>
            <a:fld id="{0712D0F0-FEB5-4A3D-9B64-8AE531CEC929}" type="slidenum">
              <a:rPr lang="en-US" smtClean="0"/>
              <a:t>156</a:t>
            </a:fld>
            <a:endParaRPr lang="en-US" dirty="0"/>
          </a:p>
        </p:txBody>
      </p:sp>
    </p:spTree>
    <p:extLst>
      <p:ext uri="{BB962C8B-B14F-4D97-AF65-F5344CB8AC3E}">
        <p14:creationId xmlns:p14="http://schemas.microsoft.com/office/powerpoint/2010/main" val="239235966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068" y="1698196"/>
            <a:ext cx="2496621" cy="1106648"/>
          </a:xfrm>
        </p:spPr>
        <p:txBody>
          <a:bodyPr>
            <a:normAutofit/>
          </a:bodyPr>
          <a:lstStyle/>
          <a:p>
            <a:r>
              <a:rPr lang="ro-RO" i="1" dirty="0"/>
              <a:t>Algoritmi</a:t>
            </a:r>
            <a:br>
              <a:rPr lang="ro-RO" i="1" dirty="0"/>
            </a:br>
            <a:r>
              <a:rPr lang="ro-RO" i="1"/>
              <a:t> ML</a:t>
            </a:r>
            <a:endParaRPr lang="ro-RO" i="1"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t="758"/>
          <a:stretch>
            <a:fillRect/>
          </a:stretch>
        </p:blipFill>
        <p:spPr>
          <a:xfrm>
            <a:off x="4048523" y="-1"/>
            <a:ext cx="5198218" cy="6858001"/>
          </a:xfrm>
        </p:spPr>
      </p:pic>
      <p:sp>
        <p:nvSpPr>
          <p:cNvPr id="4" name="Slide Number Placeholder 3"/>
          <p:cNvSpPr>
            <a:spLocks noGrp="1"/>
          </p:cNvSpPr>
          <p:nvPr>
            <p:ph type="sldNum" sz="quarter" idx="12"/>
          </p:nvPr>
        </p:nvSpPr>
        <p:spPr/>
        <p:txBody>
          <a:bodyPr/>
          <a:lstStyle/>
          <a:p>
            <a:fld id="{0712D0F0-FEB5-4A3D-9B64-8AE531CEC929}" type="slidenum">
              <a:rPr lang="en-US" smtClean="0"/>
              <a:t>157</a:t>
            </a:fld>
            <a:endParaRPr lang="en-US" dirty="0"/>
          </a:p>
        </p:txBody>
      </p:sp>
      <p:pic>
        <p:nvPicPr>
          <p:cNvPr id="5" name="Picture 4"/>
          <p:cNvPicPr>
            <a:picLocks noChangeAspect="1"/>
          </p:cNvPicPr>
          <p:nvPr/>
        </p:nvPicPr>
        <p:blipFill>
          <a:blip r:embed="rId3"/>
          <a:stretch>
            <a:fillRect/>
          </a:stretch>
        </p:blipFill>
        <p:spPr>
          <a:xfrm>
            <a:off x="18416" y="3429000"/>
            <a:ext cx="3965471" cy="2731769"/>
          </a:xfrm>
          <a:prstGeom prst="rect">
            <a:avLst/>
          </a:prstGeom>
        </p:spPr>
      </p:pic>
    </p:spTree>
    <p:extLst>
      <p:ext uri="{BB962C8B-B14F-4D97-AF65-F5344CB8AC3E}">
        <p14:creationId xmlns:p14="http://schemas.microsoft.com/office/powerpoint/2010/main" val="68680243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589" y="136525"/>
            <a:ext cx="8163312" cy="1003906"/>
          </a:xfrm>
        </p:spPr>
        <p:txBody>
          <a:bodyPr>
            <a:normAutofit fontScale="90000"/>
          </a:bodyPr>
          <a:lstStyle/>
          <a:p>
            <a:r>
              <a:rPr lang="ro-RO" sz="3300" dirty="0"/>
              <a:t>Învățare prin Recompensă (Întărire) </a:t>
            </a:r>
            <a:br>
              <a:rPr lang="ro-RO" dirty="0"/>
            </a:br>
            <a:r>
              <a:rPr lang="ro-RO" sz="3100" i="1" dirty="0"/>
              <a:t>(RL - Reinforcement Learning)</a:t>
            </a:r>
            <a:endParaRPr lang="ro-RO" i="1" dirty="0"/>
          </a:p>
        </p:txBody>
      </p:sp>
      <p:sp>
        <p:nvSpPr>
          <p:cNvPr id="3" name="Content Placeholder 2"/>
          <p:cNvSpPr>
            <a:spLocks noGrp="1"/>
          </p:cNvSpPr>
          <p:nvPr>
            <p:ph idx="1"/>
          </p:nvPr>
        </p:nvSpPr>
        <p:spPr>
          <a:xfrm>
            <a:off x="65987" y="1232899"/>
            <a:ext cx="11924907" cy="5535709"/>
          </a:xfrm>
        </p:spPr>
        <p:txBody>
          <a:bodyPr>
            <a:noAutofit/>
          </a:bodyPr>
          <a:lstStyle/>
          <a:p>
            <a:pPr>
              <a:lnSpc>
                <a:spcPct val="120000"/>
              </a:lnSpc>
            </a:pPr>
            <a:r>
              <a:rPr lang="ro-RO" sz="2400" dirty="0"/>
              <a:t>Ramură a ML care se concentrează pe modul în care agenții software ar trebui să ia acțiuni într-un mediu pentru a maximiza o noțiune de recompensă cumulativă.</a:t>
            </a:r>
          </a:p>
          <a:p>
            <a:pPr>
              <a:lnSpc>
                <a:spcPct val="120000"/>
              </a:lnSpc>
            </a:pPr>
            <a:r>
              <a:rPr lang="ro-RO" sz="2400" dirty="0"/>
              <a:t> Conceptul central este acela de a învăța o politică de decizie, care să indice agentului ce acțiuni să întreprindă în diverse situații pentru a obține cele mai mari recompense pe termen lung.</a:t>
            </a:r>
          </a:p>
          <a:p>
            <a:pPr marL="0" indent="0">
              <a:lnSpc>
                <a:spcPct val="120000"/>
              </a:lnSpc>
              <a:buNone/>
            </a:pPr>
            <a:r>
              <a:rPr lang="ro-RO" sz="2400" dirty="0"/>
              <a:t>		</a:t>
            </a:r>
            <a:r>
              <a:rPr lang="ro-RO" sz="2400" dirty="0">
                <a:highlight>
                  <a:srgbClr val="00FF00"/>
                </a:highlight>
              </a:rPr>
              <a:t>Concepte cheie:</a:t>
            </a:r>
          </a:p>
          <a:p>
            <a:pPr>
              <a:lnSpc>
                <a:spcPct val="120000"/>
              </a:lnSpc>
            </a:pPr>
            <a:r>
              <a:rPr lang="ro-RO" sz="2400" dirty="0">
                <a:solidFill>
                  <a:srgbClr val="C00000"/>
                </a:solidFill>
                <a:highlight>
                  <a:srgbClr val="FFFF00"/>
                </a:highlight>
              </a:rPr>
              <a:t>Agent</a:t>
            </a:r>
            <a:r>
              <a:rPr lang="ro-RO" sz="2400" dirty="0"/>
              <a:t>: Entitatea care învață și ia decizii (de exemplu, un robot sau un program software).</a:t>
            </a:r>
          </a:p>
          <a:p>
            <a:pPr>
              <a:lnSpc>
                <a:spcPct val="120000"/>
              </a:lnSpc>
            </a:pPr>
            <a:r>
              <a:rPr lang="ro-RO" sz="2400" dirty="0">
                <a:solidFill>
                  <a:srgbClr val="C00000"/>
                </a:solidFill>
                <a:highlight>
                  <a:srgbClr val="FFFF00"/>
                </a:highlight>
              </a:rPr>
              <a:t>Medii</a:t>
            </a:r>
            <a:r>
              <a:rPr lang="ro-RO" sz="2400" dirty="0"/>
              <a:t>: Tot ceea ce este în afara agentului și cu care agentul interacționează.</a:t>
            </a:r>
          </a:p>
        </p:txBody>
      </p:sp>
      <p:sp>
        <p:nvSpPr>
          <p:cNvPr id="4" name="Slide Number Placeholder 3"/>
          <p:cNvSpPr>
            <a:spLocks noGrp="1"/>
          </p:cNvSpPr>
          <p:nvPr>
            <p:ph type="sldNum" sz="quarter" idx="12"/>
          </p:nvPr>
        </p:nvSpPr>
        <p:spPr/>
        <p:txBody>
          <a:bodyPr/>
          <a:lstStyle/>
          <a:p>
            <a:fld id="{0712D0F0-FEB5-4A3D-9B64-8AE531CEC929}" type="slidenum">
              <a:rPr lang="en-US" smtClean="0"/>
              <a:t>158</a:t>
            </a:fld>
            <a:endParaRPr lang="en-US" dirty="0"/>
          </a:p>
        </p:txBody>
      </p:sp>
    </p:spTree>
    <p:extLst>
      <p:ext uri="{BB962C8B-B14F-4D97-AF65-F5344CB8AC3E}">
        <p14:creationId xmlns:p14="http://schemas.microsoft.com/office/powerpoint/2010/main" val="83181991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i="1" dirty="0"/>
              <a:t>RL</a:t>
            </a:r>
            <a:r>
              <a:rPr lang="ro-RO" dirty="0"/>
              <a:t> </a:t>
            </a:r>
            <a:r>
              <a:rPr lang="ro-RO" sz="2400" dirty="0">
                <a:solidFill>
                  <a:schemeClr val="tx1"/>
                </a:solidFill>
              </a:rPr>
              <a:t>(continuare)</a:t>
            </a:r>
            <a:endParaRPr lang="ro-RO" dirty="0">
              <a:solidFill>
                <a:schemeClr val="tx1"/>
              </a:solidFill>
            </a:endParaRPr>
          </a:p>
        </p:txBody>
      </p:sp>
      <p:sp>
        <p:nvSpPr>
          <p:cNvPr id="3" name="Content Placeholder 2"/>
          <p:cNvSpPr>
            <a:spLocks noGrp="1"/>
          </p:cNvSpPr>
          <p:nvPr>
            <p:ph idx="1"/>
          </p:nvPr>
        </p:nvSpPr>
        <p:spPr/>
        <p:txBody>
          <a:bodyPr>
            <a:normAutofit fontScale="77500" lnSpcReduction="20000"/>
          </a:bodyPr>
          <a:lstStyle/>
          <a:p>
            <a:pPr>
              <a:lnSpc>
                <a:spcPct val="120000"/>
              </a:lnSpc>
            </a:pPr>
            <a:r>
              <a:rPr lang="ro-RO" sz="3200" dirty="0">
                <a:solidFill>
                  <a:srgbClr val="C00000"/>
                </a:solidFill>
                <a:highlight>
                  <a:srgbClr val="FFFF00"/>
                </a:highlight>
              </a:rPr>
              <a:t>Stări (States)</a:t>
            </a:r>
            <a:r>
              <a:rPr lang="ro-RO" sz="3200" dirty="0"/>
              <a:t>:</a:t>
            </a:r>
            <a:r>
              <a:rPr lang="ro-RO" sz="3200" dirty="0">
                <a:solidFill>
                  <a:srgbClr val="C00000"/>
                </a:solidFill>
              </a:rPr>
              <a:t> </a:t>
            </a:r>
            <a:r>
              <a:rPr lang="ro-RO" sz="3200" dirty="0"/>
              <a:t>Reprezentări ale situațiilor posibile în care se poate afla agentul în mediu.</a:t>
            </a:r>
          </a:p>
          <a:p>
            <a:pPr>
              <a:lnSpc>
                <a:spcPct val="120000"/>
              </a:lnSpc>
            </a:pPr>
            <a:r>
              <a:rPr lang="ro-RO" dirty="0">
                <a:solidFill>
                  <a:srgbClr val="C00000"/>
                </a:solidFill>
                <a:highlight>
                  <a:srgbClr val="FFFF00"/>
                </a:highlight>
              </a:rPr>
              <a:t>Acțiuni (Actions)</a:t>
            </a:r>
            <a:r>
              <a:rPr lang="ro-RO" dirty="0"/>
              <a:t>:</a:t>
            </a:r>
            <a:r>
              <a:rPr lang="ro-RO" dirty="0">
                <a:solidFill>
                  <a:srgbClr val="C00000"/>
                </a:solidFill>
              </a:rPr>
              <a:t> </a:t>
            </a:r>
            <a:r>
              <a:rPr lang="ro-RO" dirty="0"/>
              <a:t>Deciziile sau mișcările pe care agentul le poate face.</a:t>
            </a:r>
          </a:p>
          <a:p>
            <a:pPr>
              <a:lnSpc>
                <a:spcPct val="120000"/>
              </a:lnSpc>
            </a:pPr>
            <a:r>
              <a:rPr lang="ro-RO" dirty="0">
                <a:solidFill>
                  <a:srgbClr val="C00000"/>
                </a:solidFill>
                <a:highlight>
                  <a:srgbClr val="FFFF00"/>
                </a:highlight>
              </a:rPr>
              <a:t>Recompensă (Reward)</a:t>
            </a:r>
            <a:r>
              <a:rPr lang="ro-RO" dirty="0"/>
              <a:t>:</a:t>
            </a:r>
            <a:r>
              <a:rPr lang="ro-RO" dirty="0">
                <a:solidFill>
                  <a:srgbClr val="C00000"/>
                </a:solidFill>
              </a:rPr>
              <a:t> </a:t>
            </a:r>
            <a:r>
              <a:rPr lang="ro-RO" dirty="0"/>
              <a:t>Feedback-ul primit de agent după ce a luat o anumită acțiune într-o anumită stare. Recompensa poate fi pozitivă sau negativă, și este folosită pentru a evalua performanța acțiunii.</a:t>
            </a:r>
          </a:p>
          <a:p>
            <a:pPr>
              <a:lnSpc>
                <a:spcPct val="120000"/>
              </a:lnSpc>
            </a:pPr>
            <a:r>
              <a:rPr lang="ro-RO" dirty="0">
                <a:solidFill>
                  <a:srgbClr val="C00000"/>
                </a:solidFill>
                <a:highlight>
                  <a:srgbClr val="FFFF00"/>
                </a:highlight>
              </a:rPr>
              <a:t>Politică (Policy)</a:t>
            </a:r>
            <a:r>
              <a:rPr lang="ro-RO" dirty="0"/>
              <a:t>:</a:t>
            </a:r>
            <a:r>
              <a:rPr lang="ro-RO" dirty="0">
                <a:solidFill>
                  <a:srgbClr val="C00000"/>
                </a:solidFill>
              </a:rPr>
              <a:t> </a:t>
            </a:r>
            <a:r>
              <a:rPr lang="ro-RO" dirty="0"/>
              <a:t>Strategia pe care o folosește agentul pentru a decide ce acțiune să ia într-o anumită stare. Politica poate fi deterministă sau stocastică.</a:t>
            </a:r>
          </a:p>
          <a:p>
            <a:pPr>
              <a:lnSpc>
                <a:spcPct val="120000"/>
              </a:lnSpc>
            </a:pPr>
            <a:r>
              <a:rPr lang="ro-RO" dirty="0">
                <a:solidFill>
                  <a:srgbClr val="C00000"/>
                </a:solidFill>
                <a:highlight>
                  <a:srgbClr val="FFFF00"/>
                </a:highlight>
              </a:rPr>
              <a:t>Valoare (Value)</a:t>
            </a:r>
            <a:r>
              <a:rPr lang="ro-RO" dirty="0"/>
              <a:t>:</a:t>
            </a:r>
            <a:r>
              <a:rPr lang="ro-RO" dirty="0">
                <a:solidFill>
                  <a:srgbClr val="C00000"/>
                </a:solidFill>
              </a:rPr>
              <a:t> </a:t>
            </a:r>
            <a:r>
              <a:rPr lang="ro-RO" dirty="0"/>
              <a:t>O măsură a cât de bună este o stare sau o acțiune în termeni de recompense viitoare așteptate.</a:t>
            </a:r>
          </a:p>
          <a:p>
            <a:endParaRPr lang="ro-RO" dirty="0"/>
          </a:p>
        </p:txBody>
      </p:sp>
      <p:sp>
        <p:nvSpPr>
          <p:cNvPr id="4" name="Slide Number Placeholder 3"/>
          <p:cNvSpPr>
            <a:spLocks noGrp="1"/>
          </p:cNvSpPr>
          <p:nvPr>
            <p:ph type="sldNum" sz="quarter" idx="12"/>
          </p:nvPr>
        </p:nvSpPr>
        <p:spPr/>
        <p:txBody>
          <a:bodyPr/>
          <a:lstStyle/>
          <a:p>
            <a:fld id="{0712D0F0-FEB5-4A3D-9B64-8AE531CEC929}" type="slidenum">
              <a:rPr lang="en-US" smtClean="0"/>
              <a:t>159</a:t>
            </a:fld>
            <a:endParaRPr lang="en-US" dirty="0"/>
          </a:p>
        </p:txBody>
      </p:sp>
    </p:spTree>
    <p:extLst>
      <p:ext uri="{BB962C8B-B14F-4D97-AF65-F5344CB8AC3E}">
        <p14:creationId xmlns:p14="http://schemas.microsoft.com/office/powerpoint/2010/main" val="1973280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93240" y="89391"/>
            <a:ext cx="2902944" cy="671823"/>
          </a:xfrm>
        </p:spPr>
        <p:txBody>
          <a:bodyPr>
            <a:normAutofit/>
          </a:bodyPr>
          <a:lstStyle/>
          <a:p>
            <a:r>
              <a:rPr lang="ro-RO" sz="3200" dirty="0"/>
              <a:t>Cunoaștere</a:t>
            </a:r>
            <a:endParaRPr lang="en-US" sz="3200" dirty="0"/>
          </a:p>
        </p:txBody>
      </p:sp>
      <p:sp>
        <p:nvSpPr>
          <p:cNvPr id="3" name="Content Placeholder 2"/>
          <p:cNvSpPr>
            <a:spLocks noGrp="1"/>
          </p:cNvSpPr>
          <p:nvPr>
            <p:ph idx="1"/>
          </p:nvPr>
        </p:nvSpPr>
        <p:spPr/>
        <p:txBody>
          <a:bodyPr>
            <a:normAutofit fontScale="40000" lnSpcReduction="20000"/>
          </a:bodyPr>
          <a:lstStyle/>
          <a:p>
            <a:pPr marL="457200" indent="-457200">
              <a:lnSpc>
                <a:spcPct val="150000"/>
              </a:lnSpc>
              <a:buClr>
                <a:srgbClr val="C00000"/>
              </a:buClr>
              <a:buFont typeface="Wingdings" panose="05000000000000000000" pitchFamily="2" charset="2"/>
              <a:buChar char="§"/>
            </a:pPr>
            <a:r>
              <a:rPr lang="ro-RO" sz="6500" dirty="0"/>
              <a:t>Ansamblu de date, informații, concepte și experiențe acumulate de o persoană sau de o comunitate, care sunt integrate într-un sistem coerent și utilizate pentru a înțelege și explica lumea înconjurătoare.</a:t>
            </a:r>
          </a:p>
          <a:p>
            <a:pPr marL="457200" indent="-457200">
              <a:lnSpc>
                <a:spcPct val="150000"/>
              </a:lnSpc>
              <a:buClr>
                <a:srgbClr val="C00000"/>
              </a:buClr>
              <a:buFont typeface="Wingdings" panose="05000000000000000000" pitchFamily="2" charset="2"/>
              <a:buChar char="§"/>
            </a:pPr>
            <a:r>
              <a:rPr lang="ro-RO" sz="6500" dirty="0"/>
              <a:t>Reprezintă atât înțelegerea faptelor, fenomenelor, relațiilor dintre ele, cât și abilitatea de a le utiliza eficient în rezolvarea problemelor sau în luarea deciziilor.</a:t>
            </a:r>
            <a:endParaRPr lang="ro-RO" sz="6500" b="1" i="1" dirty="0">
              <a:effectLst/>
              <a:latin typeface="Consolas" panose="020B0609020204030204" pitchFamily="49" charset="0"/>
              <a:ea typeface="Carlito" panose="020F0502020204030204" pitchFamily="34" charset="0"/>
              <a:cs typeface="Times New Roman" panose="02020603050405020304" pitchFamily="18" charset="0"/>
            </a:endParaRPr>
          </a:p>
          <a:p>
            <a:pPr marL="457200" indent="-457200">
              <a:lnSpc>
                <a:spcPct val="150000"/>
              </a:lnSpc>
              <a:buClr>
                <a:srgbClr val="C00000"/>
              </a:buClr>
              <a:buFont typeface="Wingdings" panose="05000000000000000000" pitchFamily="2" charset="2"/>
              <a:buChar char="§"/>
            </a:pPr>
            <a:r>
              <a:rPr lang="ro-RO" sz="6500" b="1" i="1" dirty="0">
                <a:effectLst/>
                <a:latin typeface="Consolas" panose="020B0609020204030204" pitchFamily="49" charset="0"/>
                <a:ea typeface="Carlito" panose="020F0502020204030204" pitchFamily="34" charset="0"/>
                <a:cs typeface="Times New Roman" panose="02020603050405020304" pitchFamily="18" charset="0"/>
              </a:rPr>
              <a:t>Stare reală de lucruri, bazată pe fapte și argumente raționale, justificată logic sau de fapt și verificată empiric sau practic</a:t>
            </a:r>
            <a:r>
              <a:rPr lang="ro-RO" sz="3200" b="1" i="1" dirty="0">
                <a:effectLst/>
                <a:latin typeface="Consolas" panose="020B0609020204030204" pitchFamily="49" charset="0"/>
                <a:ea typeface="Carlito" panose="020F0502020204030204" pitchFamily="34" charset="0"/>
                <a:cs typeface="Times New Roman" panose="02020603050405020304" pitchFamily="18" charset="0"/>
              </a:rPr>
              <a:t>. </a:t>
            </a:r>
          </a:p>
          <a:p>
            <a:pPr marL="457200" indent="-457200">
              <a:lnSpc>
                <a:spcPct val="150000"/>
              </a:lnSpc>
              <a:buClr>
                <a:srgbClr val="C00000"/>
              </a:buClr>
              <a:buFont typeface="Wingdings" panose="05000000000000000000" pitchFamily="2" charset="2"/>
              <a:buChar char="§"/>
            </a:pPr>
            <a:endParaRPr lang="en-US" sz="3200" b="1" i="1" dirty="0">
              <a:latin typeface="Consolas" panose="020B0609020204030204" pitchFamily="49" charset="0"/>
            </a:endParaRPr>
          </a:p>
          <a:p>
            <a:endParaRPr lang="en-US" dirty="0"/>
          </a:p>
        </p:txBody>
      </p:sp>
      <p:sp>
        <p:nvSpPr>
          <p:cNvPr id="4" name="Slide Number Placeholder 3"/>
          <p:cNvSpPr>
            <a:spLocks noGrp="1"/>
          </p:cNvSpPr>
          <p:nvPr>
            <p:ph type="sldNum" sz="quarter" idx="12"/>
          </p:nvPr>
        </p:nvSpPr>
        <p:spPr/>
        <p:txBody>
          <a:bodyPr/>
          <a:lstStyle/>
          <a:p>
            <a:fld id="{0712D0F0-FEB5-4A3D-9B64-8AE531CEC929}" type="slidenum">
              <a:rPr lang="en-US" smtClean="0"/>
              <a:t>16</a:t>
            </a:fld>
            <a:endParaRPr lang="en-US" dirty="0"/>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36525"/>
            <a:ext cx="8224101" cy="1014181"/>
          </a:xfrm>
        </p:spPr>
        <p:txBody>
          <a:bodyPr>
            <a:normAutofit fontScale="90000"/>
          </a:bodyPr>
          <a:lstStyle/>
          <a:p>
            <a:r>
              <a:rPr lang="ro-RO" dirty="0"/>
              <a:t>Î</a:t>
            </a:r>
            <a:r>
              <a:rPr lang="en-US" dirty="0" err="1"/>
              <a:t>nv</a:t>
            </a:r>
            <a:r>
              <a:rPr lang="ro-RO" dirty="0" err="1"/>
              <a:t>ăț</a:t>
            </a:r>
            <a:r>
              <a:rPr lang="en-US" dirty="0"/>
              <a:t>are </a:t>
            </a:r>
            <a:r>
              <a:rPr lang="en-US" dirty="0" err="1"/>
              <a:t>prin</a:t>
            </a:r>
            <a:r>
              <a:rPr lang="en-US" dirty="0"/>
              <a:t> transfer</a:t>
            </a:r>
            <a:br>
              <a:rPr lang="ro-RO" dirty="0"/>
            </a:br>
            <a:r>
              <a:rPr lang="ro-RO" b="0" dirty="0"/>
              <a:t> </a:t>
            </a:r>
            <a:r>
              <a:rPr lang="ro-RO" sz="3100" dirty="0"/>
              <a:t>(</a:t>
            </a:r>
            <a:r>
              <a:rPr lang="ro-RO" sz="3100" i="1" dirty="0"/>
              <a:t>TL – Transfer learning</a:t>
            </a:r>
            <a:r>
              <a:rPr lang="ro-RO" sz="3100" dirty="0"/>
              <a:t>)</a:t>
            </a:r>
            <a:endParaRPr lang="ro-RO" dirty="0"/>
          </a:p>
        </p:txBody>
      </p:sp>
      <p:sp>
        <p:nvSpPr>
          <p:cNvPr id="3" name="Content Placeholder 2"/>
          <p:cNvSpPr>
            <a:spLocks noGrp="1"/>
          </p:cNvSpPr>
          <p:nvPr>
            <p:ph idx="1"/>
          </p:nvPr>
        </p:nvSpPr>
        <p:spPr>
          <a:xfrm>
            <a:off x="65987" y="1458929"/>
            <a:ext cx="11924907" cy="5309679"/>
          </a:xfrm>
        </p:spPr>
        <p:txBody>
          <a:bodyPr/>
          <a:lstStyle/>
          <a:p>
            <a:endParaRPr lang="ro-RO" dirty="0"/>
          </a:p>
        </p:txBody>
      </p:sp>
      <p:sp>
        <p:nvSpPr>
          <p:cNvPr id="4" name="Slide Number Placeholder 3"/>
          <p:cNvSpPr>
            <a:spLocks noGrp="1"/>
          </p:cNvSpPr>
          <p:nvPr>
            <p:ph type="sldNum" sz="quarter" idx="12"/>
          </p:nvPr>
        </p:nvSpPr>
        <p:spPr/>
        <p:txBody>
          <a:bodyPr/>
          <a:lstStyle/>
          <a:p>
            <a:fld id="{0712D0F0-FEB5-4A3D-9B64-8AE531CEC929}" type="slidenum">
              <a:rPr lang="en-US" smtClean="0"/>
              <a:t>160</a:t>
            </a:fld>
            <a:endParaRPr lang="en-US" dirty="0"/>
          </a:p>
        </p:txBody>
      </p:sp>
    </p:spTree>
    <p:extLst>
      <p:ext uri="{BB962C8B-B14F-4D97-AF65-F5344CB8AC3E}">
        <p14:creationId xmlns:p14="http://schemas.microsoft.com/office/powerpoint/2010/main" val="171887965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Deep Learning</a:t>
            </a:r>
          </a:p>
        </p:txBody>
      </p:sp>
      <p:sp>
        <p:nvSpPr>
          <p:cNvPr id="3" name="Content Placeholder 2"/>
          <p:cNvSpPr>
            <a:spLocks noGrp="1"/>
          </p:cNvSpPr>
          <p:nvPr>
            <p:ph idx="1"/>
          </p:nvPr>
        </p:nvSpPr>
        <p:spPr>
          <a:xfrm>
            <a:off x="490530" y="1005016"/>
            <a:ext cx="11397007" cy="5716459"/>
          </a:xfrm>
        </p:spPr>
        <p:txBody>
          <a:bodyPr>
            <a:normAutofit fontScale="92500" lnSpcReduction="20000"/>
          </a:bodyPr>
          <a:lstStyle/>
          <a:p>
            <a:pPr>
              <a:lnSpc>
                <a:spcPct val="110000"/>
              </a:lnSpc>
            </a:pPr>
            <a:r>
              <a:rPr lang="ro-RO" dirty="0"/>
              <a:t>Subdomeniu al ML care utilizează rețele neuronale artificiale cu multe straturi.</a:t>
            </a:r>
          </a:p>
          <a:p>
            <a:pPr>
              <a:lnSpc>
                <a:spcPct val="110000"/>
              </a:lnSpc>
            </a:pPr>
            <a:r>
              <a:rPr lang="ro-RO" dirty="0"/>
              <a:t>Rețele neuronale artificiale: Modele inspirate de creierul uman.</a:t>
            </a:r>
          </a:p>
          <a:p>
            <a:pPr>
              <a:lnSpc>
                <a:spcPct val="110000"/>
              </a:lnSpc>
            </a:pPr>
            <a:r>
              <a:rPr lang="ro-RO" dirty="0"/>
              <a:t>Rețele neuronale convoluționale (CNN): Utilizate în principal pentru procesarea imaginilor.</a:t>
            </a:r>
          </a:p>
          <a:p>
            <a:pPr>
              <a:lnSpc>
                <a:spcPct val="110000"/>
              </a:lnSpc>
            </a:pPr>
            <a:r>
              <a:rPr lang="ro-RO" dirty="0"/>
              <a:t>Rețele neuronale recurente (RNN): Utilizate pentru procesarea secvențelor, cum ar fi textul sau seriile temporale.</a:t>
            </a:r>
          </a:p>
          <a:p>
            <a:pPr>
              <a:lnSpc>
                <a:spcPct val="110000"/>
              </a:lnSpc>
            </a:pPr>
            <a:r>
              <a:rPr lang="ro-RO" dirty="0"/>
              <a:t>Rețele generative adversariale (GAN): Utilizate pentru a genera date noi, cum ar fi imagini sau texte.</a:t>
            </a:r>
          </a:p>
        </p:txBody>
      </p:sp>
      <p:sp>
        <p:nvSpPr>
          <p:cNvPr id="4" name="Slide Number Placeholder 3"/>
          <p:cNvSpPr>
            <a:spLocks noGrp="1"/>
          </p:cNvSpPr>
          <p:nvPr>
            <p:ph type="sldNum" sz="quarter" idx="12"/>
          </p:nvPr>
        </p:nvSpPr>
        <p:spPr/>
        <p:txBody>
          <a:bodyPr/>
          <a:lstStyle/>
          <a:p>
            <a:fld id="{0712D0F0-FEB5-4A3D-9B64-8AE531CEC929}" type="slidenum">
              <a:rPr lang="en-US" smtClean="0"/>
              <a:t>161</a:t>
            </a:fld>
            <a:endParaRPr lang="en-US" dirty="0"/>
          </a:p>
        </p:txBody>
      </p:sp>
    </p:spTree>
    <p:extLst>
      <p:ext uri="{BB962C8B-B14F-4D97-AF65-F5344CB8AC3E}">
        <p14:creationId xmlns:p14="http://schemas.microsoft.com/office/powerpoint/2010/main" val="68480574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8E351-6FC4-0364-817E-9166304470FA}"/>
              </a:ext>
            </a:extLst>
          </p:cNvPr>
          <p:cNvSpPr>
            <a:spLocks noGrp="1"/>
          </p:cNvSpPr>
          <p:nvPr>
            <p:ph type="title"/>
          </p:nvPr>
        </p:nvSpPr>
        <p:spPr>
          <a:xfrm>
            <a:off x="3369924" y="89391"/>
            <a:ext cx="6082301" cy="671823"/>
          </a:xfrm>
        </p:spPr>
        <p:txBody>
          <a:bodyPr>
            <a:normAutofit fontScale="90000"/>
          </a:bodyPr>
          <a:lstStyle/>
          <a:p>
            <a:r>
              <a:rPr lang="ro-RO" b="1" dirty="0">
                <a:latin typeface="Elsie Black" panose="02000000000000000000" pitchFamily="2" charset="0"/>
              </a:rPr>
              <a:t>LLM - </a:t>
            </a:r>
            <a:r>
              <a:rPr lang="ro-RO" b="1" dirty="0"/>
              <a:t>Large Language Model</a:t>
            </a:r>
            <a:endParaRPr lang="ro-RO" dirty="0">
              <a:latin typeface="Elsie Black" panose="02000000000000000000" pitchFamily="2" charset="0"/>
            </a:endParaRPr>
          </a:p>
        </p:txBody>
      </p:sp>
      <p:sp>
        <p:nvSpPr>
          <p:cNvPr id="3" name="Content Placeholder 2">
            <a:extLst>
              <a:ext uri="{FF2B5EF4-FFF2-40B4-BE49-F238E27FC236}">
                <a16:creationId xmlns:a16="http://schemas.microsoft.com/office/drawing/2014/main" id="{4EA59308-90F5-B038-9A94-B115AE2B6B15}"/>
              </a:ext>
            </a:extLst>
          </p:cNvPr>
          <p:cNvSpPr>
            <a:spLocks noGrp="1"/>
          </p:cNvSpPr>
          <p:nvPr>
            <p:ph idx="1"/>
          </p:nvPr>
        </p:nvSpPr>
        <p:spPr/>
        <p:txBody>
          <a:bodyPr/>
          <a:lstStyle/>
          <a:p>
            <a:r>
              <a:rPr lang="ro-RO" dirty="0"/>
              <a:t>LLM este un model de IA antrenat pe cantități mari de date textuale pentru a înțelege, genera și interpreta limbajul natural.</a:t>
            </a:r>
          </a:p>
          <a:p>
            <a:r>
              <a:rPr lang="ro-RO" dirty="0"/>
              <a:t>Aceste modele se bazează pe arhitecturi avansate de rețele neuronale, cum ar fi </a:t>
            </a:r>
            <a:r>
              <a:rPr lang="ro-RO" b="1" dirty="0"/>
              <a:t>Transformers</a:t>
            </a:r>
            <a:r>
              <a:rPr lang="ro-RO" dirty="0"/>
              <a:t>, utilizate în aplicații precum traducerea automată, completarea textului, chatbot-uri și rezumarea textului.</a:t>
            </a:r>
          </a:p>
          <a:p>
            <a:endParaRPr lang="ro-RO" dirty="0"/>
          </a:p>
        </p:txBody>
      </p:sp>
      <p:sp>
        <p:nvSpPr>
          <p:cNvPr id="4" name="Slide Number Placeholder 3">
            <a:extLst>
              <a:ext uri="{FF2B5EF4-FFF2-40B4-BE49-F238E27FC236}">
                <a16:creationId xmlns:a16="http://schemas.microsoft.com/office/drawing/2014/main" id="{E80C195D-E1FF-78C6-E186-EA626A978DEA}"/>
              </a:ext>
            </a:extLst>
          </p:cNvPr>
          <p:cNvSpPr>
            <a:spLocks noGrp="1"/>
          </p:cNvSpPr>
          <p:nvPr>
            <p:ph type="sldNum" sz="quarter" idx="12"/>
          </p:nvPr>
        </p:nvSpPr>
        <p:spPr/>
        <p:txBody>
          <a:bodyPr/>
          <a:lstStyle/>
          <a:p>
            <a:fld id="{0712D0F0-FEB5-4A3D-9B64-8AE531CEC929}" type="slidenum">
              <a:rPr lang="en-US" smtClean="0"/>
              <a:t>162</a:t>
            </a:fld>
            <a:endParaRPr lang="en-US" dirty="0"/>
          </a:p>
        </p:txBody>
      </p:sp>
    </p:spTree>
    <p:extLst>
      <p:ext uri="{BB962C8B-B14F-4D97-AF65-F5344CB8AC3E}">
        <p14:creationId xmlns:p14="http://schemas.microsoft.com/office/powerpoint/2010/main" val="216148975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33296-8DB5-5B76-E8C3-B1C06F0682FE}"/>
              </a:ext>
            </a:extLst>
          </p:cNvPr>
          <p:cNvSpPr>
            <a:spLocks noGrp="1"/>
          </p:cNvSpPr>
          <p:nvPr>
            <p:ph type="title"/>
          </p:nvPr>
        </p:nvSpPr>
        <p:spPr/>
        <p:txBody>
          <a:bodyPr/>
          <a:lstStyle/>
          <a:p>
            <a:r>
              <a:rPr lang="ro-RO" b="1" dirty="0"/>
              <a:t>Caracteristici LLM</a:t>
            </a:r>
            <a:endParaRPr lang="ro-RO" dirty="0"/>
          </a:p>
        </p:txBody>
      </p:sp>
      <p:sp>
        <p:nvSpPr>
          <p:cNvPr id="3" name="Content Placeholder 2">
            <a:extLst>
              <a:ext uri="{FF2B5EF4-FFF2-40B4-BE49-F238E27FC236}">
                <a16:creationId xmlns:a16="http://schemas.microsoft.com/office/drawing/2014/main" id="{BFCCB811-06CA-80BE-66DD-EE01ED9C3A89}"/>
              </a:ext>
            </a:extLst>
          </p:cNvPr>
          <p:cNvSpPr>
            <a:spLocks noGrp="1"/>
          </p:cNvSpPr>
          <p:nvPr>
            <p:ph idx="1"/>
          </p:nvPr>
        </p:nvSpPr>
        <p:spPr/>
        <p:txBody>
          <a:bodyPr>
            <a:normAutofit fontScale="92500" lnSpcReduction="10000"/>
          </a:bodyPr>
          <a:lstStyle/>
          <a:p>
            <a:pPr>
              <a:buFont typeface="+mj-lt"/>
              <a:buAutoNum type="arabicPeriod"/>
            </a:pPr>
            <a:r>
              <a:rPr lang="ro-RO" b="1" dirty="0"/>
              <a:t>Scalabilitate</a:t>
            </a:r>
            <a:r>
              <a:rPr lang="ro-RO" dirty="0"/>
              <a:t>: Sunt antrenate pe date masive, inclusiv cărți, articole, site-uri web etc.</a:t>
            </a:r>
          </a:p>
          <a:p>
            <a:pPr>
              <a:buFont typeface="+mj-lt"/>
              <a:buAutoNum type="arabicPeriod"/>
            </a:pPr>
            <a:r>
              <a:rPr lang="ro-RO" b="1" dirty="0"/>
              <a:t>Capacități multiple</a:t>
            </a:r>
            <a:r>
              <a:rPr lang="ro-RO" dirty="0"/>
              <a:t>: Pot răspunde la întrebări, rezuma texte, scrie cod, efectua traduceri și genera conținut creativ.</a:t>
            </a:r>
          </a:p>
          <a:p>
            <a:pPr>
              <a:buFont typeface="+mj-lt"/>
              <a:buAutoNum type="arabicPeriod"/>
            </a:pPr>
            <a:r>
              <a:rPr lang="ro-RO" b="1" dirty="0"/>
              <a:t>Arhitectură Transformer</a:t>
            </a:r>
            <a:r>
              <a:rPr lang="ro-RO" dirty="0"/>
              <a:t>: Folosesc mecanisme de </a:t>
            </a:r>
            <a:r>
              <a:rPr lang="ro-RO" b="1" dirty="0"/>
              <a:t>self-attention</a:t>
            </a:r>
            <a:r>
              <a:rPr lang="ro-RO" dirty="0"/>
              <a:t> pentru a înțelege contextul fiecărui cuvânt într-un text. Exemple includ GPT (Generative Pre-trained Transformer), BERT (Bidirectional Encoder Representations from Transformers) și PaLM.</a:t>
            </a:r>
          </a:p>
          <a:p>
            <a:pPr>
              <a:buFont typeface="+mj-lt"/>
              <a:buAutoNum type="arabicPeriod"/>
            </a:pPr>
            <a:r>
              <a:rPr lang="ro-RO" b="1" dirty="0"/>
              <a:t>Antrenare prealabilă și adaptare</a:t>
            </a:r>
            <a:r>
              <a:rPr lang="ro-RO" dirty="0"/>
              <a:t>: Modelele sunt antrenate inițial pe seturi de date generale (pre-train) și apoi perfecționate pentru sarcini specifice (fine-tune).</a:t>
            </a:r>
          </a:p>
          <a:p>
            <a:endParaRPr lang="ro-RO" dirty="0"/>
          </a:p>
        </p:txBody>
      </p:sp>
      <p:sp>
        <p:nvSpPr>
          <p:cNvPr id="4" name="Slide Number Placeholder 3">
            <a:extLst>
              <a:ext uri="{FF2B5EF4-FFF2-40B4-BE49-F238E27FC236}">
                <a16:creationId xmlns:a16="http://schemas.microsoft.com/office/drawing/2014/main" id="{5F9DD882-8A14-83E8-0E40-234CA63C8F61}"/>
              </a:ext>
            </a:extLst>
          </p:cNvPr>
          <p:cNvSpPr>
            <a:spLocks noGrp="1"/>
          </p:cNvSpPr>
          <p:nvPr>
            <p:ph type="sldNum" sz="quarter" idx="12"/>
          </p:nvPr>
        </p:nvSpPr>
        <p:spPr/>
        <p:txBody>
          <a:bodyPr/>
          <a:lstStyle/>
          <a:p>
            <a:fld id="{0712D0F0-FEB5-4A3D-9B64-8AE531CEC929}" type="slidenum">
              <a:rPr lang="en-US" smtClean="0"/>
              <a:t>163</a:t>
            </a:fld>
            <a:endParaRPr lang="en-US" dirty="0"/>
          </a:p>
        </p:txBody>
      </p:sp>
    </p:spTree>
    <p:extLst>
      <p:ext uri="{BB962C8B-B14F-4D97-AF65-F5344CB8AC3E}">
        <p14:creationId xmlns:p14="http://schemas.microsoft.com/office/powerpoint/2010/main" val="218758041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E72AD-6FA9-AB1D-B001-6452F1DA6ADE}"/>
              </a:ext>
            </a:extLst>
          </p:cNvPr>
          <p:cNvSpPr>
            <a:spLocks noGrp="1"/>
          </p:cNvSpPr>
          <p:nvPr>
            <p:ph type="title"/>
          </p:nvPr>
        </p:nvSpPr>
        <p:spPr/>
        <p:txBody>
          <a:bodyPr/>
          <a:lstStyle/>
          <a:p>
            <a:r>
              <a:rPr lang="ro-RO" b="1" dirty="0"/>
              <a:t>Aplicații</a:t>
            </a:r>
            <a:endParaRPr lang="ro-RO" dirty="0"/>
          </a:p>
        </p:txBody>
      </p:sp>
      <p:sp>
        <p:nvSpPr>
          <p:cNvPr id="3" name="Content Placeholder 2">
            <a:extLst>
              <a:ext uri="{FF2B5EF4-FFF2-40B4-BE49-F238E27FC236}">
                <a16:creationId xmlns:a16="http://schemas.microsoft.com/office/drawing/2014/main" id="{985D6805-3F33-4155-0881-AB655A6AA8EB}"/>
              </a:ext>
            </a:extLst>
          </p:cNvPr>
          <p:cNvSpPr>
            <a:spLocks noGrp="1"/>
          </p:cNvSpPr>
          <p:nvPr>
            <p:ph idx="1"/>
          </p:nvPr>
        </p:nvSpPr>
        <p:spPr/>
        <p:txBody>
          <a:bodyPr/>
          <a:lstStyle/>
          <a:p>
            <a:pPr>
              <a:buFont typeface="Arial" panose="020B0604020202020204" pitchFamily="34" charset="0"/>
              <a:buChar char="•"/>
            </a:pPr>
            <a:r>
              <a:rPr lang="ro-RO" dirty="0"/>
              <a:t>Asistenți virtuali (ex: ChatGPT, Google Bard)</a:t>
            </a:r>
          </a:p>
          <a:p>
            <a:pPr>
              <a:buFont typeface="Arial" panose="020B0604020202020204" pitchFamily="34" charset="0"/>
              <a:buChar char="•"/>
            </a:pPr>
            <a:r>
              <a:rPr lang="ro-RO" dirty="0"/>
              <a:t>Sistemele de recomandare bazate pe text</a:t>
            </a:r>
          </a:p>
          <a:p>
            <a:pPr>
              <a:buFont typeface="Arial" panose="020B0604020202020204" pitchFamily="34" charset="0"/>
              <a:buChar char="•"/>
            </a:pPr>
            <a:r>
              <a:rPr lang="ro-RO" dirty="0"/>
              <a:t>Analiza sentimentului</a:t>
            </a:r>
          </a:p>
          <a:p>
            <a:pPr>
              <a:buFont typeface="Arial" panose="020B0604020202020204" pitchFamily="34" charset="0"/>
              <a:buChar char="•"/>
            </a:pPr>
            <a:r>
              <a:rPr lang="ro-RO" dirty="0"/>
              <a:t>Completarea automată a codului (ex: GitHub Copilot)</a:t>
            </a:r>
          </a:p>
          <a:p>
            <a:endParaRPr lang="ro-RO" dirty="0"/>
          </a:p>
        </p:txBody>
      </p:sp>
      <p:sp>
        <p:nvSpPr>
          <p:cNvPr id="4" name="Slide Number Placeholder 3">
            <a:extLst>
              <a:ext uri="{FF2B5EF4-FFF2-40B4-BE49-F238E27FC236}">
                <a16:creationId xmlns:a16="http://schemas.microsoft.com/office/drawing/2014/main" id="{053A8B87-DAE3-CE54-59A9-63865606B0DD}"/>
              </a:ext>
            </a:extLst>
          </p:cNvPr>
          <p:cNvSpPr>
            <a:spLocks noGrp="1"/>
          </p:cNvSpPr>
          <p:nvPr>
            <p:ph type="sldNum" sz="quarter" idx="12"/>
          </p:nvPr>
        </p:nvSpPr>
        <p:spPr/>
        <p:txBody>
          <a:bodyPr/>
          <a:lstStyle/>
          <a:p>
            <a:fld id="{0712D0F0-FEB5-4A3D-9B64-8AE531CEC929}" type="slidenum">
              <a:rPr lang="en-US" smtClean="0"/>
              <a:t>164</a:t>
            </a:fld>
            <a:endParaRPr lang="en-US" dirty="0"/>
          </a:p>
        </p:txBody>
      </p:sp>
    </p:spTree>
    <p:extLst>
      <p:ext uri="{BB962C8B-B14F-4D97-AF65-F5344CB8AC3E}">
        <p14:creationId xmlns:p14="http://schemas.microsoft.com/office/powerpoint/2010/main" val="3671972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CAF8F-4B4B-B6AB-4B2C-88C49F9B76D6}"/>
              </a:ext>
            </a:extLst>
          </p:cNvPr>
          <p:cNvSpPr>
            <a:spLocks noGrp="1"/>
          </p:cNvSpPr>
          <p:nvPr>
            <p:ph type="title"/>
          </p:nvPr>
        </p:nvSpPr>
        <p:spPr/>
        <p:txBody>
          <a:bodyPr>
            <a:normAutofit/>
          </a:bodyPr>
          <a:lstStyle/>
          <a:p>
            <a:r>
              <a:rPr lang="ro-RO" dirty="0"/>
              <a:t>LLM - </a:t>
            </a:r>
            <a:r>
              <a:rPr lang="ro-RO" b="1" dirty="0"/>
              <a:t>Logic Language Model</a:t>
            </a:r>
            <a:endParaRPr lang="ro-RO" dirty="0"/>
          </a:p>
        </p:txBody>
      </p:sp>
      <p:sp>
        <p:nvSpPr>
          <p:cNvPr id="3" name="Content Placeholder 2">
            <a:extLst>
              <a:ext uri="{FF2B5EF4-FFF2-40B4-BE49-F238E27FC236}">
                <a16:creationId xmlns:a16="http://schemas.microsoft.com/office/drawing/2014/main" id="{A7A609B3-64F7-04AE-9087-91727D49E1C2}"/>
              </a:ext>
            </a:extLst>
          </p:cNvPr>
          <p:cNvSpPr>
            <a:spLocks noGrp="1"/>
          </p:cNvSpPr>
          <p:nvPr>
            <p:ph idx="1"/>
          </p:nvPr>
        </p:nvSpPr>
        <p:spPr/>
        <p:txBody>
          <a:bodyPr/>
          <a:lstStyle/>
          <a:p>
            <a:r>
              <a:rPr lang="ro-RO" b="1" dirty="0"/>
              <a:t>Logic Language Model</a:t>
            </a:r>
            <a:r>
              <a:rPr lang="ro-RO" dirty="0"/>
              <a:t> este o clasă specializată de modele care integrează </a:t>
            </a:r>
            <a:r>
              <a:rPr lang="ro-RO" b="1" dirty="0"/>
              <a:t>logica formală</a:t>
            </a:r>
            <a:r>
              <a:rPr lang="ro-RO" dirty="0"/>
              <a:t> (cum ar fi logica propozițională sau logica de ordinul întâi) în procesarea și generarea limbajului natural.</a:t>
            </a:r>
          </a:p>
          <a:p>
            <a:r>
              <a:rPr lang="ro-RO" dirty="0"/>
              <a:t>Aceste modele sunt utilizate pentru a combina raționamentul logic și limbajul natural, oferind capacități de deducție, validare a afirmațiilor sau generare de texte bazate pe reguli logice.</a:t>
            </a:r>
          </a:p>
          <a:p>
            <a:endParaRPr lang="ro-RO" dirty="0"/>
          </a:p>
        </p:txBody>
      </p:sp>
      <p:sp>
        <p:nvSpPr>
          <p:cNvPr id="4" name="Slide Number Placeholder 3">
            <a:extLst>
              <a:ext uri="{FF2B5EF4-FFF2-40B4-BE49-F238E27FC236}">
                <a16:creationId xmlns:a16="http://schemas.microsoft.com/office/drawing/2014/main" id="{294D3D97-345C-F949-1A8D-93C4AA61FCFE}"/>
              </a:ext>
            </a:extLst>
          </p:cNvPr>
          <p:cNvSpPr>
            <a:spLocks noGrp="1"/>
          </p:cNvSpPr>
          <p:nvPr>
            <p:ph type="sldNum" sz="quarter" idx="12"/>
          </p:nvPr>
        </p:nvSpPr>
        <p:spPr/>
        <p:txBody>
          <a:bodyPr/>
          <a:lstStyle/>
          <a:p>
            <a:fld id="{0712D0F0-FEB5-4A3D-9B64-8AE531CEC929}" type="slidenum">
              <a:rPr lang="en-US" smtClean="0"/>
              <a:t>165</a:t>
            </a:fld>
            <a:endParaRPr lang="en-US" dirty="0"/>
          </a:p>
        </p:txBody>
      </p:sp>
    </p:spTree>
    <p:extLst>
      <p:ext uri="{BB962C8B-B14F-4D97-AF65-F5344CB8AC3E}">
        <p14:creationId xmlns:p14="http://schemas.microsoft.com/office/powerpoint/2010/main" val="157776715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6D1A6-B74E-1B90-B369-378BCA74F49A}"/>
              </a:ext>
            </a:extLst>
          </p:cNvPr>
          <p:cNvSpPr>
            <a:spLocks noGrp="1"/>
          </p:cNvSpPr>
          <p:nvPr>
            <p:ph type="title"/>
          </p:nvPr>
        </p:nvSpPr>
        <p:spPr>
          <a:xfrm>
            <a:off x="2209800" y="136525"/>
            <a:ext cx="8454775" cy="671823"/>
          </a:xfrm>
        </p:spPr>
        <p:txBody>
          <a:bodyPr>
            <a:normAutofit fontScale="90000"/>
          </a:bodyPr>
          <a:lstStyle/>
          <a:p>
            <a:r>
              <a:rPr lang="ro-RO" b="1" dirty="0"/>
              <a:t>Caracteristici Logic Language Models</a:t>
            </a:r>
            <a:endParaRPr lang="ro-RO" dirty="0"/>
          </a:p>
        </p:txBody>
      </p:sp>
      <p:sp>
        <p:nvSpPr>
          <p:cNvPr id="3" name="Content Placeholder 2">
            <a:extLst>
              <a:ext uri="{FF2B5EF4-FFF2-40B4-BE49-F238E27FC236}">
                <a16:creationId xmlns:a16="http://schemas.microsoft.com/office/drawing/2014/main" id="{969E1C07-EFF2-C603-E059-557501D7BBCF}"/>
              </a:ext>
            </a:extLst>
          </p:cNvPr>
          <p:cNvSpPr>
            <a:spLocks noGrp="1"/>
          </p:cNvSpPr>
          <p:nvPr>
            <p:ph idx="1"/>
          </p:nvPr>
        </p:nvSpPr>
        <p:spPr/>
        <p:txBody>
          <a:bodyPr/>
          <a:lstStyle/>
          <a:p>
            <a:pPr>
              <a:buFont typeface="+mj-lt"/>
              <a:buAutoNum type="arabicPeriod"/>
            </a:pPr>
            <a:r>
              <a:rPr lang="ro-RO" b="1" dirty="0"/>
              <a:t>Integrarea logicii formale</a:t>
            </a:r>
            <a:r>
              <a:rPr lang="ro-RO" dirty="0"/>
              <a:t>: Modelele combină limbajul natural cu reguli logice bine definite pentru a răspunde la întrebări sau a verifica afirmații.</a:t>
            </a:r>
          </a:p>
          <a:p>
            <a:pPr>
              <a:buFont typeface="+mj-lt"/>
              <a:buAutoNum type="arabicPeriod"/>
            </a:pPr>
            <a:r>
              <a:rPr lang="ro-RO" b="1" dirty="0"/>
              <a:t>Aplicații în AI simbolică</a:t>
            </a:r>
            <a:r>
              <a:rPr lang="ro-RO" dirty="0"/>
              <a:t>: Utilizează metode de AI simbolică pentru a face deducții și raționamente precise.</a:t>
            </a:r>
          </a:p>
          <a:p>
            <a:pPr>
              <a:buFont typeface="+mj-lt"/>
              <a:buAutoNum type="arabicPeriod"/>
            </a:pPr>
            <a:r>
              <a:rPr lang="ro-RO" b="1" dirty="0"/>
              <a:t>Capacitatea de verificare</a:t>
            </a:r>
            <a:r>
              <a:rPr lang="ro-RO" dirty="0"/>
              <a:t>: Permite modelelor să verifice validitatea propozițiilor sau să rezolve probleme bazate pe reguli logice.</a:t>
            </a:r>
          </a:p>
          <a:p>
            <a:endParaRPr lang="ro-RO" dirty="0"/>
          </a:p>
        </p:txBody>
      </p:sp>
      <p:sp>
        <p:nvSpPr>
          <p:cNvPr id="4" name="Slide Number Placeholder 3">
            <a:extLst>
              <a:ext uri="{FF2B5EF4-FFF2-40B4-BE49-F238E27FC236}">
                <a16:creationId xmlns:a16="http://schemas.microsoft.com/office/drawing/2014/main" id="{8AD045EE-16AF-676E-1868-A16210E54CFE}"/>
              </a:ext>
            </a:extLst>
          </p:cNvPr>
          <p:cNvSpPr>
            <a:spLocks noGrp="1"/>
          </p:cNvSpPr>
          <p:nvPr>
            <p:ph type="sldNum" sz="quarter" idx="12"/>
          </p:nvPr>
        </p:nvSpPr>
        <p:spPr/>
        <p:txBody>
          <a:bodyPr/>
          <a:lstStyle/>
          <a:p>
            <a:fld id="{0712D0F0-FEB5-4A3D-9B64-8AE531CEC929}" type="slidenum">
              <a:rPr lang="en-US" smtClean="0"/>
              <a:t>166</a:t>
            </a:fld>
            <a:endParaRPr lang="en-US" dirty="0"/>
          </a:p>
        </p:txBody>
      </p:sp>
    </p:spTree>
    <p:extLst>
      <p:ext uri="{BB962C8B-B14F-4D97-AF65-F5344CB8AC3E}">
        <p14:creationId xmlns:p14="http://schemas.microsoft.com/office/powerpoint/2010/main" val="349938044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23EAE-27ED-BCB6-FA77-8E4A57864E33}"/>
              </a:ext>
            </a:extLst>
          </p:cNvPr>
          <p:cNvSpPr>
            <a:spLocks noGrp="1"/>
          </p:cNvSpPr>
          <p:nvPr>
            <p:ph type="title"/>
          </p:nvPr>
        </p:nvSpPr>
        <p:spPr/>
        <p:txBody>
          <a:bodyPr/>
          <a:lstStyle/>
          <a:p>
            <a:r>
              <a:rPr lang="ro-RO" b="1" dirty="0"/>
              <a:t>Exemple de utilizare</a:t>
            </a:r>
            <a:endParaRPr lang="ro-RO" dirty="0"/>
          </a:p>
        </p:txBody>
      </p:sp>
      <p:sp>
        <p:nvSpPr>
          <p:cNvPr id="3" name="Content Placeholder 2">
            <a:extLst>
              <a:ext uri="{FF2B5EF4-FFF2-40B4-BE49-F238E27FC236}">
                <a16:creationId xmlns:a16="http://schemas.microsoft.com/office/drawing/2014/main" id="{1E31C161-ECB4-DE59-4E86-3CE9CE3DE41C}"/>
              </a:ext>
            </a:extLst>
          </p:cNvPr>
          <p:cNvSpPr>
            <a:spLocks noGrp="1"/>
          </p:cNvSpPr>
          <p:nvPr>
            <p:ph idx="1"/>
          </p:nvPr>
        </p:nvSpPr>
        <p:spPr/>
        <p:txBody>
          <a:bodyPr/>
          <a:lstStyle/>
          <a:p>
            <a:pPr>
              <a:buFont typeface="Arial" panose="020B0604020202020204" pitchFamily="34" charset="0"/>
              <a:buChar char="•"/>
            </a:pPr>
            <a:r>
              <a:rPr lang="ro-RO" b="1" dirty="0"/>
              <a:t>Sisteme expert</a:t>
            </a:r>
            <a:r>
              <a:rPr lang="ro-RO" dirty="0"/>
              <a:t>: Generarea de recomandări bazate pe reguli predefinite.</a:t>
            </a:r>
          </a:p>
          <a:p>
            <a:pPr>
              <a:buFont typeface="Arial" panose="020B0604020202020204" pitchFamily="34" charset="0"/>
              <a:buChar char="•"/>
            </a:pPr>
            <a:r>
              <a:rPr lang="ro-RO" b="1" dirty="0"/>
              <a:t>Validarea datelor</a:t>
            </a:r>
            <a:r>
              <a:rPr lang="ro-RO" dirty="0"/>
              <a:t>: Verificarea logică a consistenței datelor din bazele de cunoștințe.</a:t>
            </a:r>
          </a:p>
          <a:p>
            <a:pPr>
              <a:buFont typeface="Arial" panose="020B0604020202020204" pitchFamily="34" charset="0"/>
              <a:buChar char="•"/>
            </a:pPr>
            <a:r>
              <a:rPr lang="ro-RO" b="1" dirty="0"/>
              <a:t>Raționament deductiv</a:t>
            </a:r>
            <a:r>
              <a:rPr lang="ro-RO" dirty="0"/>
              <a:t>: Rezolvarea problemelor matematice sau științifice care implică relații logice complexe.</a:t>
            </a:r>
          </a:p>
          <a:p>
            <a:endParaRPr lang="ro-RO" dirty="0"/>
          </a:p>
        </p:txBody>
      </p:sp>
      <p:sp>
        <p:nvSpPr>
          <p:cNvPr id="4" name="Slide Number Placeholder 3">
            <a:extLst>
              <a:ext uri="{FF2B5EF4-FFF2-40B4-BE49-F238E27FC236}">
                <a16:creationId xmlns:a16="http://schemas.microsoft.com/office/drawing/2014/main" id="{4D856031-7437-427C-E225-3DB50DE4D2AB}"/>
              </a:ext>
            </a:extLst>
          </p:cNvPr>
          <p:cNvSpPr>
            <a:spLocks noGrp="1"/>
          </p:cNvSpPr>
          <p:nvPr>
            <p:ph type="sldNum" sz="quarter" idx="12"/>
          </p:nvPr>
        </p:nvSpPr>
        <p:spPr/>
        <p:txBody>
          <a:bodyPr/>
          <a:lstStyle/>
          <a:p>
            <a:fld id="{0712D0F0-FEB5-4A3D-9B64-8AE531CEC929}" type="slidenum">
              <a:rPr lang="en-US" smtClean="0"/>
              <a:t>167</a:t>
            </a:fld>
            <a:endParaRPr lang="en-US" dirty="0"/>
          </a:p>
        </p:txBody>
      </p:sp>
    </p:spTree>
    <p:extLst>
      <p:ext uri="{BB962C8B-B14F-4D97-AF65-F5344CB8AC3E}">
        <p14:creationId xmlns:p14="http://schemas.microsoft.com/office/powerpoint/2010/main" val="176963794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E3095-0578-201F-F766-F0A2A219F42A}"/>
              </a:ext>
            </a:extLst>
          </p:cNvPr>
          <p:cNvSpPr>
            <a:spLocks noGrp="1"/>
          </p:cNvSpPr>
          <p:nvPr>
            <p:ph type="title"/>
          </p:nvPr>
        </p:nvSpPr>
        <p:spPr>
          <a:xfrm>
            <a:off x="4315146" y="198170"/>
            <a:ext cx="3385829" cy="671823"/>
          </a:xfrm>
        </p:spPr>
        <p:txBody>
          <a:bodyPr/>
          <a:lstStyle/>
          <a:p>
            <a:r>
              <a:rPr lang="ro-RO" dirty="0"/>
              <a:t>Diferențe</a:t>
            </a:r>
          </a:p>
        </p:txBody>
      </p:sp>
      <p:graphicFrame>
        <p:nvGraphicFramePr>
          <p:cNvPr id="15" name="Content Placeholder 14">
            <a:extLst>
              <a:ext uri="{FF2B5EF4-FFF2-40B4-BE49-F238E27FC236}">
                <a16:creationId xmlns:a16="http://schemas.microsoft.com/office/drawing/2014/main" id="{4E637CB3-D933-4A7F-FBFB-23B175A8CFE0}"/>
              </a:ext>
            </a:extLst>
          </p:cNvPr>
          <p:cNvGraphicFramePr>
            <a:graphicFrameLocks noGrp="1"/>
          </p:cNvGraphicFramePr>
          <p:nvPr>
            <p:ph idx="1"/>
            <p:extLst>
              <p:ext uri="{D42A27DB-BD31-4B8C-83A1-F6EECF244321}">
                <p14:modId xmlns:p14="http://schemas.microsoft.com/office/powerpoint/2010/main" val="3113681364"/>
              </p:ext>
            </p:extLst>
          </p:nvPr>
        </p:nvGraphicFramePr>
        <p:xfrm>
          <a:off x="1015429" y="1447907"/>
          <a:ext cx="10161142" cy="3749040"/>
        </p:xfrm>
        <a:graphic>
          <a:graphicData uri="http://schemas.openxmlformats.org/drawingml/2006/table">
            <a:tbl>
              <a:tblPr firstRow="1" bandRow="1">
                <a:tableStyleId>{93296810-A885-4BE3-A3E7-6D5BEEA58F35}</a:tableStyleId>
              </a:tblPr>
              <a:tblGrid>
                <a:gridCol w="2444549">
                  <a:extLst>
                    <a:ext uri="{9D8B030D-6E8A-4147-A177-3AD203B41FA5}">
                      <a16:colId xmlns:a16="http://schemas.microsoft.com/office/drawing/2014/main" val="4221739235"/>
                    </a:ext>
                  </a:extLst>
                </a:gridCol>
                <a:gridCol w="4092050">
                  <a:extLst>
                    <a:ext uri="{9D8B030D-6E8A-4147-A177-3AD203B41FA5}">
                      <a16:colId xmlns:a16="http://schemas.microsoft.com/office/drawing/2014/main" val="3226148788"/>
                    </a:ext>
                  </a:extLst>
                </a:gridCol>
                <a:gridCol w="3624543">
                  <a:extLst>
                    <a:ext uri="{9D8B030D-6E8A-4147-A177-3AD203B41FA5}">
                      <a16:colId xmlns:a16="http://schemas.microsoft.com/office/drawing/2014/main" val="4128200418"/>
                    </a:ext>
                  </a:extLst>
                </a:gridCol>
              </a:tblGrid>
              <a:tr h="370840">
                <a:tc>
                  <a:txBody>
                    <a:bodyPr/>
                    <a:lstStyle/>
                    <a:p>
                      <a:r>
                        <a:rPr lang="ro-RO" sz="2400" b="1" i="1" dirty="0">
                          <a:latin typeface="Consolas" panose="020B0609020204030204" pitchFamily="49" charset="0"/>
                        </a:rPr>
                        <a:t>Aspect</a:t>
                      </a:r>
                    </a:p>
                  </a:txBody>
                  <a:tcPr anchor="ctr"/>
                </a:tc>
                <a:tc>
                  <a:txBody>
                    <a:bodyPr/>
                    <a:lstStyle/>
                    <a:p>
                      <a:r>
                        <a:rPr lang="ro-RO" sz="2400" b="1" i="1" dirty="0">
                          <a:latin typeface="Consolas" panose="020B0609020204030204" pitchFamily="49" charset="0"/>
                        </a:rPr>
                        <a:t>Large Language Mode</a:t>
                      </a:r>
                    </a:p>
                  </a:txBody>
                  <a:tcPr anchor="ctr"/>
                </a:tc>
                <a:tc>
                  <a:txBody>
                    <a:bodyPr/>
                    <a:lstStyle/>
                    <a:p>
                      <a:r>
                        <a:rPr lang="ro-RO" sz="2400" b="1" i="1" dirty="0">
                          <a:latin typeface="Consolas" panose="020B0609020204030204" pitchFamily="49" charset="0"/>
                        </a:rPr>
                        <a:t>Logic Language Model</a:t>
                      </a:r>
                    </a:p>
                  </a:txBody>
                  <a:tcPr anchor="ctr"/>
                </a:tc>
                <a:extLst>
                  <a:ext uri="{0D108BD9-81ED-4DB2-BD59-A6C34878D82A}">
                    <a16:rowId xmlns:a16="http://schemas.microsoft.com/office/drawing/2014/main" val="1614423690"/>
                  </a:ext>
                </a:extLst>
              </a:tr>
              <a:tr h="370840">
                <a:tc>
                  <a:txBody>
                    <a:bodyPr/>
                    <a:lstStyle/>
                    <a:p>
                      <a:r>
                        <a:rPr lang="ro-RO" sz="2400" b="1" i="1" dirty="0">
                          <a:latin typeface="Consolas" panose="020B0609020204030204" pitchFamily="49" charset="0"/>
                        </a:rPr>
                        <a:t>Scop</a:t>
                      </a:r>
                    </a:p>
                  </a:txBody>
                  <a:tcPr/>
                </a:tc>
                <a:tc>
                  <a:txBody>
                    <a:bodyPr/>
                    <a:lstStyle/>
                    <a:p>
                      <a:r>
                        <a:rPr lang="it-IT" sz="2400" b="1" i="1" dirty="0">
                          <a:latin typeface="Consolas" panose="020B0609020204030204" pitchFamily="49" charset="0"/>
                        </a:rPr>
                        <a:t>Înțelegere și generare limbaj natural</a:t>
                      </a:r>
                      <a:endParaRPr lang="ro-RO" sz="2400" b="1" i="1" dirty="0">
                        <a:latin typeface="Consolas" panose="020B0609020204030204" pitchFamily="49" charset="0"/>
                      </a:endParaRPr>
                    </a:p>
                  </a:txBody>
                  <a:tcPr/>
                </a:tc>
                <a:tc>
                  <a:txBody>
                    <a:bodyPr/>
                    <a:lstStyle/>
                    <a:p>
                      <a:r>
                        <a:rPr lang="ro-RO" sz="2400" b="1" i="1" dirty="0">
                          <a:latin typeface="Consolas" panose="020B0609020204030204" pitchFamily="49" charset="0"/>
                        </a:rPr>
                        <a:t>Raționament bazat pe logică formală</a:t>
                      </a:r>
                    </a:p>
                  </a:txBody>
                  <a:tcPr/>
                </a:tc>
                <a:extLst>
                  <a:ext uri="{0D108BD9-81ED-4DB2-BD59-A6C34878D82A}">
                    <a16:rowId xmlns:a16="http://schemas.microsoft.com/office/drawing/2014/main" val="3263487488"/>
                  </a:ext>
                </a:extLst>
              </a:tr>
              <a:tr h="370840">
                <a:tc>
                  <a:txBody>
                    <a:bodyPr/>
                    <a:lstStyle/>
                    <a:p>
                      <a:r>
                        <a:rPr lang="ro-RO" sz="2400" b="1" i="1" dirty="0">
                          <a:latin typeface="Consolas" panose="020B0609020204030204" pitchFamily="49" charset="0"/>
                        </a:rPr>
                        <a:t>Date de antrenare</a:t>
                      </a:r>
                    </a:p>
                  </a:txBody>
                  <a:tcPr/>
                </a:tc>
                <a:tc>
                  <a:txBody>
                    <a:bodyPr/>
                    <a:lstStyle/>
                    <a:p>
                      <a:r>
                        <a:rPr lang="ro-RO" sz="2400" b="1" i="1" dirty="0">
                          <a:latin typeface="Consolas" panose="020B0609020204030204" pitchFamily="49" charset="0"/>
                        </a:rPr>
                        <a:t>Date nestructurate (text, conversații)</a:t>
                      </a:r>
                    </a:p>
                  </a:txBody>
                  <a:tcPr/>
                </a:tc>
                <a:tc>
                  <a:txBody>
                    <a:bodyPr/>
                    <a:lstStyle/>
                    <a:p>
                      <a:r>
                        <a:rPr lang="pl-PL" sz="2400" b="1" i="1" dirty="0">
                          <a:latin typeface="Consolas" panose="020B0609020204030204" pitchFamily="49" charset="0"/>
                        </a:rPr>
                        <a:t>Reguli logice și limbaj formal</a:t>
                      </a:r>
                      <a:endParaRPr lang="ro-RO" sz="2400" b="1" i="1" dirty="0">
                        <a:latin typeface="Consolas" panose="020B0609020204030204" pitchFamily="49" charset="0"/>
                      </a:endParaRPr>
                    </a:p>
                  </a:txBody>
                  <a:tcPr/>
                </a:tc>
                <a:extLst>
                  <a:ext uri="{0D108BD9-81ED-4DB2-BD59-A6C34878D82A}">
                    <a16:rowId xmlns:a16="http://schemas.microsoft.com/office/drawing/2014/main" val="1506368394"/>
                  </a:ext>
                </a:extLst>
              </a:tr>
              <a:tr h="370840">
                <a:tc>
                  <a:txBody>
                    <a:bodyPr/>
                    <a:lstStyle/>
                    <a:p>
                      <a:r>
                        <a:rPr lang="ro-RO" sz="2400" b="1" i="1" dirty="0">
                          <a:latin typeface="Consolas" panose="020B0609020204030204" pitchFamily="49" charset="0"/>
                        </a:rPr>
                        <a:t>Aplicații</a:t>
                      </a:r>
                    </a:p>
                  </a:txBody>
                  <a:tcPr/>
                </a:tc>
                <a:tc>
                  <a:txBody>
                    <a:bodyPr/>
                    <a:lstStyle/>
                    <a:p>
                      <a:r>
                        <a:rPr lang="ro-RO" sz="2400" b="1" i="1" dirty="0">
                          <a:latin typeface="Consolas" panose="020B0609020204030204" pitchFamily="49" charset="0"/>
                        </a:rPr>
                        <a:t>Chatbot-uri, traduceri, rezumări</a:t>
                      </a:r>
                    </a:p>
                  </a:txBody>
                  <a:tcPr/>
                </a:tc>
                <a:tc>
                  <a:txBody>
                    <a:bodyPr/>
                    <a:lstStyle/>
                    <a:p>
                      <a:r>
                        <a:rPr lang="ro-RO" sz="2400" b="1" i="1" dirty="0">
                          <a:latin typeface="Consolas" panose="020B0609020204030204" pitchFamily="49" charset="0"/>
                        </a:rPr>
                        <a:t>Sisteme expert, raționament logic</a:t>
                      </a:r>
                    </a:p>
                  </a:txBody>
                  <a:tcPr/>
                </a:tc>
                <a:extLst>
                  <a:ext uri="{0D108BD9-81ED-4DB2-BD59-A6C34878D82A}">
                    <a16:rowId xmlns:a16="http://schemas.microsoft.com/office/drawing/2014/main" val="484314029"/>
                  </a:ext>
                </a:extLst>
              </a:tr>
              <a:tr h="370840">
                <a:tc>
                  <a:txBody>
                    <a:bodyPr/>
                    <a:lstStyle/>
                    <a:p>
                      <a:r>
                        <a:rPr lang="ro-RO" sz="2400" b="1" i="1" dirty="0">
                          <a:latin typeface="Consolas" panose="020B0609020204030204" pitchFamily="49" charset="0"/>
                        </a:rPr>
                        <a:t>Felxibilitate </a:t>
                      </a:r>
                    </a:p>
                  </a:txBody>
                  <a:tcPr/>
                </a:tc>
                <a:tc>
                  <a:txBody>
                    <a:bodyPr/>
                    <a:lstStyle/>
                    <a:p>
                      <a:r>
                        <a:rPr lang="ro-RO" sz="2400" b="1" i="1" dirty="0">
                          <a:latin typeface="Consolas" panose="020B0609020204030204" pitchFamily="49" charset="0"/>
                        </a:rPr>
                        <a:t>General și contextual</a:t>
                      </a:r>
                    </a:p>
                  </a:txBody>
                  <a:tcPr/>
                </a:tc>
                <a:tc>
                  <a:txBody>
                    <a:bodyPr/>
                    <a:lstStyle/>
                    <a:p>
                      <a:r>
                        <a:rPr lang="ro-RO" sz="2400" b="1" i="1" dirty="0">
                          <a:latin typeface="Consolas" panose="020B0609020204030204" pitchFamily="49" charset="0"/>
                        </a:rPr>
                        <a:t>Strict bazat pe reguli</a:t>
                      </a:r>
                    </a:p>
                  </a:txBody>
                  <a:tcPr/>
                </a:tc>
                <a:extLst>
                  <a:ext uri="{0D108BD9-81ED-4DB2-BD59-A6C34878D82A}">
                    <a16:rowId xmlns:a16="http://schemas.microsoft.com/office/drawing/2014/main" val="1450320115"/>
                  </a:ext>
                </a:extLst>
              </a:tr>
            </a:tbl>
          </a:graphicData>
        </a:graphic>
      </p:graphicFrame>
      <p:sp>
        <p:nvSpPr>
          <p:cNvPr id="4" name="Slide Number Placeholder 3">
            <a:extLst>
              <a:ext uri="{FF2B5EF4-FFF2-40B4-BE49-F238E27FC236}">
                <a16:creationId xmlns:a16="http://schemas.microsoft.com/office/drawing/2014/main" id="{C7C614B8-BB2A-08BD-1074-0E56888A92EE}"/>
              </a:ext>
            </a:extLst>
          </p:cNvPr>
          <p:cNvSpPr>
            <a:spLocks noGrp="1"/>
          </p:cNvSpPr>
          <p:nvPr>
            <p:ph type="sldNum" sz="quarter" idx="12"/>
          </p:nvPr>
        </p:nvSpPr>
        <p:spPr/>
        <p:txBody>
          <a:bodyPr/>
          <a:lstStyle/>
          <a:p>
            <a:fld id="{0712D0F0-FEB5-4A3D-9B64-8AE531CEC929}" type="slidenum">
              <a:rPr lang="en-US" smtClean="0"/>
              <a:t>168</a:t>
            </a:fld>
            <a:endParaRPr lang="en-US" dirty="0"/>
          </a:p>
        </p:txBody>
      </p:sp>
    </p:spTree>
    <p:extLst>
      <p:ext uri="{BB962C8B-B14F-4D97-AF65-F5344CB8AC3E}">
        <p14:creationId xmlns:p14="http://schemas.microsoft.com/office/powerpoint/2010/main" val="267655440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9911" y="167348"/>
            <a:ext cx="7320831" cy="671823"/>
          </a:xfrm>
        </p:spPr>
        <p:txBody>
          <a:bodyPr/>
          <a:lstStyle/>
          <a:p>
            <a:r>
              <a:rPr lang="ro-RO" b="1" dirty="0"/>
              <a:t>Natural Language Processing</a:t>
            </a:r>
            <a:endParaRPr lang="ro-RO" dirty="0"/>
          </a:p>
        </p:txBody>
      </p:sp>
      <p:sp>
        <p:nvSpPr>
          <p:cNvPr id="3" name="Content Placeholder 2"/>
          <p:cNvSpPr>
            <a:spLocks noGrp="1"/>
          </p:cNvSpPr>
          <p:nvPr>
            <p:ph idx="1"/>
          </p:nvPr>
        </p:nvSpPr>
        <p:spPr/>
        <p:txBody>
          <a:bodyPr>
            <a:normAutofit/>
          </a:bodyPr>
          <a:lstStyle/>
          <a:p>
            <a:r>
              <a:rPr lang="ro-RO" b="1" dirty="0"/>
              <a:t>NLP</a:t>
            </a:r>
            <a:r>
              <a:rPr lang="ro-RO" dirty="0"/>
              <a:t> - subramură a IA, domeniu interdisciplinar la intersecția dintre IA, lingvistică și informtică, care se ocupă de procesarea și înțelegerea limbajului natural de către computere.</a:t>
            </a:r>
          </a:p>
          <a:p>
            <a:r>
              <a:rPr lang="ro-RO" dirty="0"/>
              <a:t>Scopul NLP este de a dezvolta aplicații care permit mașinilor să interpreteze, analizeze, genereze și interacționeze cu limbajul uman într-un mod cât mai natural.</a:t>
            </a:r>
          </a:p>
          <a:p>
            <a:r>
              <a:rPr lang="ro-RO" b="1" dirty="0"/>
              <a:t>Limbajul natural și logica</a:t>
            </a:r>
            <a:r>
              <a:rPr lang="ro-RO" dirty="0"/>
              <a:t>: Integrează raționamentul logic pentru validarea și înțelegerea textului.</a:t>
            </a:r>
          </a:p>
          <a:p>
            <a:r>
              <a:rPr lang="ro-RO" dirty="0"/>
              <a:t>Analiza seturilor mari de texte -</a:t>
            </a:r>
            <a:r>
              <a:rPr lang="ro-RO" b="1" dirty="0"/>
              <a:t> Big Data</a:t>
            </a:r>
            <a:r>
              <a:rPr lang="ro-RO" dirty="0"/>
              <a:t>.</a:t>
            </a:r>
          </a:p>
          <a:p>
            <a:endParaRPr lang="ro-RO" dirty="0"/>
          </a:p>
          <a:p>
            <a:endParaRPr lang="ro-RO" dirty="0"/>
          </a:p>
        </p:txBody>
      </p:sp>
      <p:sp>
        <p:nvSpPr>
          <p:cNvPr id="4" name="Slide Number Placeholder 3"/>
          <p:cNvSpPr>
            <a:spLocks noGrp="1"/>
          </p:cNvSpPr>
          <p:nvPr>
            <p:ph type="sldNum" sz="quarter" idx="12"/>
          </p:nvPr>
        </p:nvSpPr>
        <p:spPr/>
        <p:txBody>
          <a:bodyPr/>
          <a:lstStyle/>
          <a:p>
            <a:fld id="{0712D0F0-FEB5-4A3D-9B64-8AE531CEC929}" type="slidenum">
              <a:rPr lang="en-US" smtClean="0"/>
              <a:t>169</a:t>
            </a:fld>
            <a:endParaRPr lang="en-US" dirty="0"/>
          </a:p>
        </p:txBody>
      </p:sp>
    </p:spTree>
    <p:extLst>
      <p:ext uri="{BB962C8B-B14F-4D97-AF65-F5344CB8AC3E}">
        <p14:creationId xmlns:p14="http://schemas.microsoft.com/office/powerpoint/2010/main" val="3633452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Tipuri de cunoaștere</a:t>
            </a:r>
          </a:p>
        </p:txBody>
      </p:sp>
      <p:sp>
        <p:nvSpPr>
          <p:cNvPr id="3" name="Content Placeholder 2"/>
          <p:cNvSpPr>
            <a:spLocks noGrp="1"/>
          </p:cNvSpPr>
          <p:nvPr>
            <p:ph idx="1"/>
          </p:nvPr>
        </p:nvSpPr>
        <p:spPr/>
        <p:txBody>
          <a:bodyPr>
            <a:normAutofit/>
          </a:bodyPr>
          <a:lstStyle/>
          <a:p>
            <a:pPr>
              <a:buFont typeface="+mj-lt"/>
              <a:buAutoNum type="arabicPeriod"/>
            </a:pPr>
            <a:r>
              <a:rPr lang="ro-RO" b="1" dirty="0">
                <a:solidFill>
                  <a:srgbClr val="C00000"/>
                </a:solidFill>
                <a:highlight>
                  <a:srgbClr val="FFFF00"/>
                </a:highlight>
              </a:rPr>
              <a:t>Factuală</a:t>
            </a:r>
            <a:r>
              <a:rPr lang="ro-RO" dirty="0"/>
              <a:t> (declarativă): include fapte și informații specifice despre evenimente, obiecte sau concepte.</a:t>
            </a:r>
          </a:p>
          <a:p>
            <a:pPr>
              <a:buFont typeface="+mj-lt"/>
              <a:buAutoNum type="arabicPeriod"/>
            </a:pPr>
            <a:r>
              <a:rPr lang="ro-RO" b="1" dirty="0">
                <a:solidFill>
                  <a:srgbClr val="C00000"/>
                </a:solidFill>
                <a:highlight>
                  <a:srgbClr val="FFFF00"/>
                </a:highlight>
              </a:rPr>
              <a:t>Procedurală</a:t>
            </a:r>
            <a:r>
              <a:rPr lang="ro-RO" dirty="0"/>
              <a:t>: referă la abilitățile și metodele necesare pentru a desfășura o activitate sau a rezolva o problemă.</a:t>
            </a:r>
          </a:p>
          <a:p>
            <a:pPr>
              <a:buFont typeface="+mj-lt"/>
              <a:buAutoNum type="arabicPeriod"/>
            </a:pPr>
            <a:r>
              <a:rPr lang="ro-RO" b="1" dirty="0">
                <a:solidFill>
                  <a:srgbClr val="C00000"/>
                </a:solidFill>
                <a:highlight>
                  <a:srgbClr val="FFFF00"/>
                </a:highlight>
              </a:rPr>
              <a:t>Conceptuală</a:t>
            </a:r>
            <a:r>
              <a:rPr lang="ro-RO" dirty="0"/>
              <a:t>: presupune înțelegerea legilor, principiilor și relațiilor dintre diferite entități sau fenomene.</a:t>
            </a:r>
          </a:p>
          <a:p>
            <a:pPr>
              <a:buFont typeface="+mj-lt"/>
              <a:buAutoNum type="arabicPeriod"/>
            </a:pPr>
            <a:r>
              <a:rPr lang="ro-RO" b="1" dirty="0">
                <a:solidFill>
                  <a:srgbClr val="C00000"/>
                </a:solidFill>
                <a:highlight>
                  <a:srgbClr val="FFFF00"/>
                </a:highlight>
              </a:rPr>
              <a:t>Metacognitivă</a:t>
            </a:r>
            <a:r>
              <a:rPr lang="ro-RO" dirty="0"/>
              <a:t>: este conștientizarea și gestionarea propriului proces de învățare și cunoaștere.</a:t>
            </a:r>
          </a:p>
          <a:p>
            <a:endParaRPr lang="ro-RO" dirty="0"/>
          </a:p>
        </p:txBody>
      </p:sp>
      <p:sp>
        <p:nvSpPr>
          <p:cNvPr id="4" name="Slide Number Placeholder 3"/>
          <p:cNvSpPr>
            <a:spLocks noGrp="1"/>
          </p:cNvSpPr>
          <p:nvPr>
            <p:ph type="sldNum" sz="quarter" idx="12"/>
          </p:nvPr>
        </p:nvSpPr>
        <p:spPr/>
        <p:txBody>
          <a:bodyPr/>
          <a:lstStyle/>
          <a:p>
            <a:fld id="{0712D0F0-FEB5-4A3D-9B64-8AE531CEC929}" type="slidenum">
              <a:rPr lang="en-US" smtClean="0"/>
              <a:t>17</a:t>
            </a:fld>
            <a:endParaRPr lang="en-US" dirty="0"/>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58BF0-676C-FA8B-3622-366947981534}"/>
              </a:ext>
            </a:extLst>
          </p:cNvPr>
          <p:cNvSpPr>
            <a:spLocks noGrp="1"/>
          </p:cNvSpPr>
          <p:nvPr>
            <p:ph type="title"/>
          </p:nvPr>
        </p:nvSpPr>
        <p:spPr>
          <a:xfrm>
            <a:off x="4263775" y="89391"/>
            <a:ext cx="4012553" cy="671823"/>
          </a:xfrm>
        </p:spPr>
        <p:txBody>
          <a:bodyPr/>
          <a:lstStyle/>
          <a:p>
            <a:r>
              <a:rPr lang="ro-RO" b="1" dirty="0"/>
              <a:t>Obiective NLP</a:t>
            </a:r>
            <a:endParaRPr lang="ro-RO" dirty="0"/>
          </a:p>
        </p:txBody>
      </p:sp>
      <p:sp>
        <p:nvSpPr>
          <p:cNvPr id="3" name="Content Placeholder 2">
            <a:extLst>
              <a:ext uri="{FF2B5EF4-FFF2-40B4-BE49-F238E27FC236}">
                <a16:creationId xmlns:a16="http://schemas.microsoft.com/office/drawing/2014/main" id="{635510D0-5727-4C04-AB05-1A701578EDA8}"/>
              </a:ext>
            </a:extLst>
          </p:cNvPr>
          <p:cNvSpPr>
            <a:spLocks noGrp="1"/>
          </p:cNvSpPr>
          <p:nvPr>
            <p:ph idx="1"/>
          </p:nvPr>
        </p:nvSpPr>
        <p:spPr/>
        <p:txBody>
          <a:bodyPr/>
          <a:lstStyle/>
          <a:p>
            <a:pPr>
              <a:buFont typeface="+mj-lt"/>
              <a:buAutoNum type="arabicPeriod"/>
            </a:pPr>
            <a:r>
              <a:rPr lang="ro-RO" b="1" dirty="0"/>
              <a:t>Înțelegerea limbajului</a:t>
            </a:r>
            <a:r>
              <a:rPr lang="ro-RO" dirty="0"/>
              <a:t>: Interpretarea sensului cuvintelor, propozițiilor sau contextului general.</a:t>
            </a:r>
          </a:p>
          <a:p>
            <a:pPr>
              <a:buFont typeface="+mj-lt"/>
              <a:buAutoNum type="arabicPeriod"/>
            </a:pPr>
            <a:r>
              <a:rPr lang="ro-RO" b="1" dirty="0"/>
              <a:t>Generarea limbajului</a:t>
            </a:r>
            <a:r>
              <a:rPr lang="ro-RO" dirty="0"/>
              <a:t>: Crearea de text coerent, precum completarea automată sau generarea de răspunsuri.</a:t>
            </a:r>
          </a:p>
          <a:p>
            <a:pPr>
              <a:buFont typeface="+mj-lt"/>
              <a:buAutoNum type="arabicPeriod"/>
            </a:pPr>
            <a:r>
              <a:rPr lang="ro-RO" b="1" dirty="0"/>
              <a:t>Analiza limbajului</a:t>
            </a:r>
            <a:r>
              <a:rPr lang="ro-RO" dirty="0"/>
              <a:t>: Extracția de informații, analiza sentimentului sau clasificarea textului.</a:t>
            </a:r>
          </a:p>
          <a:p>
            <a:pPr>
              <a:buFont typeface="+mj-lt"/>
              <a:buAutoNum type="arabicPeriod"/>
            </a:pPr>
            <a:r>
              <a:rPr lang="ro-RO" b="1" dirty="0"/>
              <a:t>Interacțiune uman-computer</a:t>
            </a:r>
            <a:r>
              <a:rPr lang="ro-RO" dirty="0"/>
              <a:t>: Dezvoltarea de interfețe naturale, cum sunt asistenții virtuali.</a:t>
            </a:r>
          </a:p>
          <a:p>
            <a:endParaRPr lang="ro-RO" dirty="0"/>
          </a:p>
        </p:txBody>
      </p:sp>
      <p:sp>
        <p:nvSpPr>
          <p:cNvPr id="4" name="Slide Number Placeholder 3">
            <a:extLst>
              <a:ext uri="{FF2B5EF4-FFF2-40B4-BE49-F238E27FC236}">
                <a16:creationId xmlns:a16="http://schemas.microsoft.com/office/drawing/2014/main" id="{F068D774-5D12-73E9-6240-26BD0E0522ED}"/>
              </a:ext>
            </a:extLst>
          </p:cNvPr>
          <p:cNvSpPr>
            <a:spLocks noGrp="1"/>
          </p:cNvSpPr>
          <p:nvPr>
            <p:ph type="sldNum" sz="quarter" idx="12"/>
          </p:nvPr>
        </p:nvSpPr>
        <p:spPr/>
        <p:txBody>
          <a:bodyPr/>
          <a:lstStyle/>
          <a:p>
            <a:fld id="{0712D0F0-FEB5-4A3D-9B64-8AE531CEC929}" type="slidenum">
              <a:rPr lang="en-US" smtClean="0"/>
              <a:t>170</a:t>
            </a:fld>
            <a:endParaRPr lang="en-US" dirty="0"/>
          </a:p>
        </p:txBody>
      </p:sp>
    </p:spTree>
    <p:extLst>
      <p:ext uri="{BB962C8B-B14F-4D97-AF65-F5344CB8AC3E}">
        <p14:creationId xmlns:p14="http://schemas.microsoft.com/office/powerpoint/2010/main" val="217413412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B89ED-1639-A0E0-29B9-812E82412526}"/>
              </a:ext>
            </a:extLst>
          </p:cNvPr>
          <p:cNvSpPr>
            <a:spLocks noGrp="1"/>
          </p:cNvSpPr>
          <p:nvPr>
            <p:ph type="title"/>
          </p:nvPr>
        </p:nvSpPr>
        <p:spPr/>
        <p:txBody>
          <a:bodyPr/>
          <a:lstStyle/>
          <a:p>
            <a:r>
              <a:rPr lang="ro-RO" b="1" dirty="0"/>
              <a:t>Subdomenii NLP</a:t>
            </a:r>
            <a:endParaRPr lang="ro-RO" dirty="0"/>
          </a:p>
        </p:txBody>
      </p:sp>
      <p:sp>
        <p:nvSpPr>
          <p:cNvPr id="3" name="Content Placeholder 2">
            <a:extLst>
              <a:ext uri="{FF2B5EF4-FFF2-40B4-BE49-F238E27FC236}">
                <a16:creationId xmlns:a16="http://schemas.microsoft.com/office/drawing/2014/main" id="{A0E5451B-7538-7875-B458-48E7E7CA795C}"/>
              </a:ext>
            </a:extLst>
          </p:cNvPr>
          <p:cNvSpPr>
            <a:spLocks noGrp="1"/>
          </p:cNvSpPr>
          <p:nvPr>
            <p:ph idx="1"/>
          </p:nvPr>
        </p:nvSpPr>
        <p:spPr/>
        <p:txBody>
          <a:bodyPr>
            <a:normAutofit fontScale="85000" lnSpcReduction="20000"/>
          </a:bodyPr>
          <a:lstStyle/>
          <a:p>
            <a:pPr>
              <a:buFont typeface="+mj-lt"/>
              <a:buAutoNum type="arabicPeriod"/>
            </a:pPr>
            <a:r>
              <a:rPr lang="ro-RO" b="1" dirty="0"/>
              <a:t>Procesare sintactică</a:t>
            </a:r>
            <a:r>
              <a:rPr lang="ro-RO" dirty="0"/>
              <a:t>:</a:t>
            </a:r>
          </a:p>
          <a:p>
            <a:pPr marL="742950" lvl="1" indent="-285750">
              <a:buFont typeface="+mj-lt"/>
              <a:buAutoNum type="arabicPeriod"/>
            </a:pPr>
            <a:r>
              <a:rPr lang="ro-RO" dirty="0"/>
              <a:t>Analiza structurii gramaticale (parsing).</a:t>
            </a:r>
          </a:p>
          <a:p>
            <a:pPr marL="742950" lvl="1" indent="-285750">
              <a:buFont typeface="+mj-lt"/>
              <a:buAutoNum type="arabicPeriod"/>
            </a:pPr>
            <a:r>
              <a:rPr lang="ro-RO" dirty="0"/>
              <a:t>Identificarea părților de vorbire (POS tagging).</a:t>
            </a:r>
          </a:p>
          <a:p>
            <a:pPr>
              <a:buFont typeface="+mj-lt"/>
              <a:buAutoNum type="arabicPeriod"/>
            </a:pPr>
            <a:r>
              <a:rPr lang="ro-RO" b="1" dirty="0"/>
              <a:t>Procesare semantică</a:t>
            </a:r>
            <a:r>
              <a:rPr lang="ro-RO" dirty="0"/>
              <a:t>:</a:t>
            </a:r>
          </a:p>
          <a:p>
            <a:pPr marL="742950" lvl="1" indent="-285750">
              <a:buFont typeface="+mj-lt"/>
              <a:buAutoNum type="arabicPeriod"/>
            </a:pPr>
            <a:r>
              <a:rPr lang="ro-RO" dirty="0"/>
              <a:t>Înțelegerea sensului cuvintelor și frazelor (semantică lexicală).</a:t>
            </a:r>
          </a:p>
          <a:p>
            <a:pPr marL="742950" lvl="1" indent="-285750">
              <a:buFont typeface="+mj-lt"/>
              <a:buAutoNum type="arabicPeriod"/>
            </a:pPr>
            <a:r>
              <a:rPr lang="ro-RO" dirty="0"/>
              <a:t>Identificarea relațiilor dintre concepte (ontologii și rețele semantice).</a:t>
            </a:r>
          </a:p>
          <a:p>
            <a:pPr>
              <a:buFont typeface="+mj-lt"/>
              <a:buAutoNum type="arabicPeriod"/>
            </a:pPr>
            <a:r>
              <a:rPr lang="ro-RO" b="1" dirty="0"/>
              <a:t>Procesare pragmatică</a:t>
            </a:r>
            <a:r>
              <a:rPr lang="ro-RO" dirty="0"/>
              <a:t>:</a:t>
            </a:r>
          </a:p>
          <a:p>
            <a:pPr marL="742950" lvl="1" indent="-285750">
              <a:buFont typeface="+mj-lt"/>
              <a:buAutoNum type="arabicPeriod"/>
            </a:pPr>
            <a:r>
              <a:rPr lang="ro-RO" dirty="0"/>
              <a:t>Înțelegerea contextului și intenției vorbitorului.</a:t>
            </a:r>
          </a:p>
          <a:p>
            <a:pPr>
              <a:buFont typeface="+mj-lt"/>
              <a:buAutoNum type="arabicPeriod"/>
            </a:pPr>
            <a:r>
              <a:rPr lang="ro-RO" b="1" dirty="0"/>
              <a:t>Recunoaștere și generare a vorbirii</a:t>
            </a:r>
            <a:r>
              <a:rPr lang="ro-RO" dirty="0"/>
              <a:t>:</a:t>
            </a:r>
          </a:p>
          <a:p>
            <a:pPr marL="742950" lvl="1" indent="-285750">
              <a:buFont typeface="+mj-lt"/>
              <a:buAutoNum type="arabicPeriod"/>
            </a:pPr>
            <a:r>
              <a:rPr lang="ro-RO" dirty="0"/>
              <a:t>Conversia vorbirii în text (speech-to-text).</a:t>
            </a:r>
          </a:p>
          <a:p>
            <a:pPr marL="742950" lvl="1" indent="-285750">
              <a:buFont typeface="+mj-lt"/>
              <a:buAutoNum type="arabicPeriod"/>
            </a:pPr>
            <a:r>
              <a:rPr lang="ro-RO" dirty="0"/>
              <a:t>Generarea vorbirii din text (text-to-speech).</a:t>
            </a:r>
          </a:p>
          <a:p>
            <a:pPr>
              <a:buFont typeface="+mj-lt"/>
              <a:buAutoNum type="arabicPeriod"/>
            </a:pPr>
            <a:r>
              <a:rPr lang="ro-RO" b="1" dirty="0"/>
              <a:t>Analiza sentimentului și opiniilor</a:t>
            </a:r>
            <a:r>
              <a:rPr lang="ro-RO" dirty="0"/>
              <a:t>:</a:t>
            </a:r>
          </a:p>
          <a:p>
            <a:pPr marL="742950" lvl="1" indent="-285750">
              <a:buFont typeface="+mj-lt"/>
              <a:buAutoNum type="arabicPeriod"/>
            </a:pPr>
            <a:r>
              <a:rPr lang="ro-RO" dirty="0"/>
              <a:t>Identificarea polarității (pozitiv, negativ, neutru) în recenzii, comentarii etc.</a:t>
            </a:r>
          </a:p>
          <a:p>
            <a:endParaRPr lang="ro-RO" dirty="0"/>
          </a:p>
        </p:txBody>
      </p:sp>
      <p:sp>
        <p:nvSpPr>
          <p:cNvPr id="4" name="Slide Number Placeholder 3">
            <a:extLst>
              <a:ext uri="{FF2B5EF4-FFF2-40B4-BE49-F238E27FC236}">
                <a16:creationId xmlns:a16="http://schemas.microsoft.com/office/drawing/2014/main" id="{1A6D4A40-E534-38B6-9BFE-A03B6C9ECBBC}"/>
              </a:ext>
            </a:extLst>
          </p:cNvPr>
          <p:cNvSpPr>
            <a:spLocks noGrp="1"/>
          </p:cNvSpPr>
          <p:nvPr>
            <p:ph type="sldNum" sz="quarter" idx="12"/>
          </p:nvPr>
        </p:nvSpPr>
        <p:spPr/>
        <p:txBody>
          <a:bodyPr/>
          <a:lstStyle/>
          <a:p>
            <a:fld id="{0712D0F0-FEB5-4A3D-9B64-8AE531CEC929}" type="slidenum">
              <a:rPr lang="en-US" smtClean="0"/>
              <a:t>171</a:t>
            </a:fld>
            <a:endParaRPr lang="en-US" dirty="0"/>
          </a:p>
        </p:txBody>
      </p:sp>
    </p:spTree>
    <p:extLst>
      <p:ext uri="{BB962C8B-B14F-4D97-AF65-F5344CB8AC3E}">
        <p14:creationId xmlns:p14="http://schemas.microsoft.com/office/powerpoint/2010/main" val="76134583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8A3D9-0DBB-EBAC-4A65-D032FCFB16AE}"/>
              </a:ext>
            </a:extLst>
          </p:cNvPr>
          <p:cNvSpPr>
            <a:spLocks noGrp="1"/>
          </p:cNvSpPr>
          <p:nvPr>
            <p:ph type="title"/>
          </p:nvPr>
        </p:nvSpPr>
        <p:spPr/>
        <p:txBody>
          <a:bodyPr/>
          <a:lstStyle/>
          <a:p>
            <a:r>
              <a:rPr lang="ro-RO" b="1" dirty="0"/>
              <a:t>Aplicații comune NLP</a:t>
            </a:r>
            <a:endParaRPr lang="ro-RO" dirty="0"/>
          </a:p>
        </p:txBody>
      </p:sp>
      <p:sp>
        <p:nvSpPr>
          <p:cNvPr id="3" name="Content Placeholder 2">
            <a:extLst>
              <a:ext uri="{FF2B5EF4-FFF2-40B4-BE49-F238E27FC236}">
                <a16:creationId xmlns:a16="http://schemas.microsoft.com/office/drawing/2014/main" id="{6D5B11BE-1117-1B3A-9218-2833958A31BF}"/>
              </a:ext>
            </a:extLst>
          </p:cNvPr>
          <p:cNvSpPr>
            <a:spLocks noGrp="1"/>
          </p:cNvSpPr>
          <p:nvPr>
            <p:ph idx="1"/>
          </p:nvPr>
        </p:nvSpPr>
        <p:spPr/>
        <p:txBody>
          <a:bodyPr>
            <a:normAutofit fontScale="92500" lnSpcReduction="10000"/>
          </a:bodyPr>
          <a:lstStyle/>
          <a:p>
            <a:pPr>
              <a:buFont typeface="+mj-lt"/>
              <a:buAutoNum type="arabicPeriod"/>
            </a:pPr>
            <a:r>
              <a:rPr lang="ro-RO" b="1" dirty="0"/>
              <a:t>Motoare de căutare</a:t>
            </a:r>
            <a:r>
              <a:rPr lang="ro-RO" dirty="0"/>
              <a:t>: Înțelegerea intenției utilizatorului și îmbunătățirea rezultatelor căutării.</a:t>
            </a:r>
          </a:p>
          <a:p>
            <a:pPr>
              <a:buFont typeface="+mj-lt"/>
              <a:buAutoNum type="arabicPeriod"/>
            </a:pPr>
            <a:r>
              <a:rPr lang="ro-RO" b="1" dirty="0"/>
              <a:t>Asistenți virtuali</a:t>
            </a:r>
            <a:r>
              <a:rPr lang="ro-RO" dirty="0"/>
              <a:t>: Alexa, Google Assistant, Siri, care interpretează comenzile vocale.</a:t>
            </a:r>
          </a:p>
          <a:p>
            <a:pPr>
              <a:buFont typeface="+mj-lt"/>
              <a:buAutoNum type="arabicPeriod"/>
            </a:pPr>
            <a:r>
              <a:rPr lang="ro-RO" b="1" dirty="0"/>
              <a:t>Chatbot-uri</a:t>
            </a:r>
            <a:r>
              <a:rPr lang="ro-RO" dirty="0"/>
              <a:t>: Conversații automate cu utilizatorii, utilizate în servicii pentru clienți.</a:t>
            </a:r>
          </a:p>
          <a:p>
            <a:pPr>
              <a:buFont typeface="+mj-lt"/>
              <a:buAutoNum type="arabicPeriod"/>
            </a:pPr>
            <a:r>
              <a:rPr lang="ro-RO" b="1" dirty="0"/>
              <a:t>Analiza textului</a:t>
            </a:r>
            <a:r>
              <a:rPr lang="ro-RO" dirty="0"/>
              <a:t>: Clasificare, rezumare și extracția informațiilor din documente.</a:t>
            </a:r>
          </a:p>
          <a:p>
            <a:pPr>
              <a:buFont typeface="+mj-lt"/>
              <a:buAutoNum type="arabicPeriod"/>
            </a:pPr>
            <a:r>
              <a:rPr lang="ro-RO" b="1" dirty="0"/>
              <a:t>Traducere automată</a:t>
            </a:r>
            <a:r>
              <a:rPr lang="ro-RO" dirty="0"/>
              <a:t>: Google Translate și alte sisteme similare.</a:t>
            </a:r>
          </a:p>
          <a:p>
            <a:pPr>
              <a:buFont typeface="+mj-lt"/>
              <a:buAutoNum type="arabicPeriod"/>
            </a:pPr>
            <a:r>
              <a:rPr lang="ro-RO" b="1" dirty="0"/>
              <a:t>Corectare gramaticală</a:t>
            </a:r>
            <a:r>
              <a:rPr lang="ro-RO" dirty="0"/>
              <a:t>: Instrumente precum Grammarly.</a:t>
            </a:r>
          </a:p>
          <a:p>
            <a:pPr>
              <a:buFont typeface="+mj-lt"/>
              <a:buAutoNum type="arabicPeriod"/>
            </a:pPr>
            <a:r>
              <a:rPr lang="ro-RO" b="1" dirty="0"/>
              <a:t>Detectarea spamului</a:t>
            </a:r>
            <a:r>
              <a:rPr lang="ro-RO" dirty="0"/>
              <a:t>: Identificarea mesajelor nedorite în e-mailuri.</a:t>
            </a:r>
          </a:p>
          <a:p>
            <a:endParaRPr lang="ro-RO" dirty="0"/>
          </a:p>
        </p:txBody>
      </p:sp>
      <p:sp>
        <p:nvSpPr>
          <p:cNvPr id="4" name="Slide Number Placeholder 3">
            <a:extLst>
              <a:ext uri="{FF2B5EF4-FFF2-40B4-BE49-F238E27FC236}">
                <a16:creationId xmlns:a16="http://schemas.microsoft.com/office/drawing/2014/main" id="{CF3F3D81-8581-9317-07FE-12FB4BEFCFC0}"/>
              </a:ext>
            </a:extLst>
          </p:cNvPr>
          <p:cNvSpPr>
            <a:spLocks noGrp="1"/>
          </p:cNvSpPr>
          <p:nvPr>
            <p:ph type="sldNum" sz="quarter" idx="12"/>
          </p:nvPr>
        </p:nvSpPr>
        <p:spPr/>
        <p:txBody>
          <a:bodyPr/>
          <a:lstStyle/>
          <a:p>
            <a:fld id="{0712D0F0-FEB5-4A3D-9B64-8AE531CEC929}" type="slidenum">
              <a:rPr lang="en-US" smtClean="0"/>
              <a:t>172</a:t>
            </a:fld>
            <a:endParaRPr lang="en-US" dirty="0"/>
          </a:p>
        </p:txBody>
      </p:sp>
    </p:spTree>
    <p:extLst>
      <p:ext uri="{BB962C8B-B14F-4D97-AF65-F5344CB8AC3E}">
        <p14:creationId xmlns:p14="http://schemas.microsoft.com/office/powerpoint/2010/main" val="277810748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5D7BC-4E83-7830-ED69-D46939396492}"/>
              </a:ext>
            </a:extLst>
          </p:cNvPr>
          <p:cNvSpPr>
            <a:spLocks noGrp="1"/>
          </p:cNvSpPr>
          <p:nvPr>
            <p:ph type="title"/>
          </p:nvPr>
        </p:nvSpPr>
        <p:spPr/>
        <p:txBody>
          <a:bodyPr>
            <a:normAutofit/>
          </a:bodyPr>
          <a:lstStyle/>
          <a:p>
            <a:r>
              <a:rPr lang="ro-RO" b="1" dirty="0"/>
              <a:t>Metode și tehnologii în NLP</a:t>
            </a:r>
            <a:endParaRPr lang="ro-RO" dirty="0"/>
          </a:p>
        </p:txBody>
      </p:sp>
      <p:sp>
        <p:nvSpPr>
          <p:cNvPr id="3" name="Content Placeholder 2">
            <a:extLst>
              <a:ext uri="{FF2B5EF4-FFF2-40B4-BE49-F238E27FC236}">
                <a16:creationId xmlns:a16="http://schemas.microsoft.com/office/drawing/2014/main" id="{B8D1C14C-9E4F-3C50-6A6E-458BC27E06EC}"/>
              </a:ext>
            </a:extLst>
          </p:cNvPr>
          <p:cNvSpPr>
            <a:spLocks noGrp="1"/>
          </p:cNvSpPr>
          <p:nvPr>
            <p:ph idx="1"/>
          </p:nvPr>
        </p:nvSpPr>
        <p:spPr/>
        <p:txBody>
          <a:bodyPr>
            <a:normAutofit fontScale="77500" lnSpcReduction="20000"/>
          </a:bodyPr>
          <a:lstStyle/>
          <a:p>
            <a:pPr>
              <a:buFont typeface="+mj-lt"/>
              <a:buAutoNum type="arabicPeriod"/>
            </a:pPr>
            <a:r>
              <a:rPr lang="ro-RO" b="1" dirty="0"/>
              <a:t>Modele de limbaj</a:t>
            </a:r>
            <a:r>
              <a:rPr lang="ro-RO" dirty="0"/>
              <a:t>:</a:t>
            </a:r>
          </a:p>
          <a:p>
            <a:pPr marL="742950" lvl="1" indent="-285750">
              <a:buFont typeface="+mj-lt"/>
              <a:buAutoNum type="arabicPeriod"/>
            </a:pPr>
            <a:r>
              <a:rPr lang="ro-RO" b="1" dirty="0"/>
              <a:t>Reguli lingvistice</a:t>
            </a:r>
            <a:r>
              <a:rPr lang="ro-RO" dirty="0"/>
              <a:t>: Sisteme bazate pe gramatici și reguli (mai vechi).</a:t>
            </a:r>
          </a:p>
          <a:p>
            <a:pPr marL="742950" lvl="1" indent="-285750">
              <a:buFont typeface="+mj-lt"/>
              <a:buAutoNum type="arabicPeriod"/>
            </a:pPr>
            <a:r>
              <a:rPr lang="ro-RO" b="1" dirty="0"/>
              <a:t>Machine Learning (ML)</a:t>
            </a:r>
            <a:r>
              <a:rPr lang="ro-RO" dirty="0"/>
              <a:t>: Algoritmi care învață din date, cum ar fi Naive Bayes sau SVM.</a:t>
            </a:r>
          </a:p>
          <a:p>
            <a:pPr marL="742950" lvl="1" indent="-285750">
              <a:buFont typeface="+mj-lt"/>
              <a:buAutoNum type="arabicPeriod"/>
            </a:pPr>
            <a:r>
              <a:rPr lang="ro-RO" b="1" dirty="0"/>
              <a:t>Deep Learning</a:t>
            </a:r>
            <a:r>
              <a:rPr lang="ro-RO" dirty="0"/>
              <a:t>: Modele avansate, cum ar fi rețelele neuronale recurente (RNN), LSTM și </a:t>
            </a:r>
            <a:r>
              <a:rPr lang="ro-RO" b="1" dirty="0"/>
              <a:t>Transformers</a:t>
            </a:r>
            <a:r>
              <a:rPr lang="ro-RO" dirty="0"/>
              <a:t> (ex: GPT, BERT).</a:t>
            </a:r>
          </a:p>
          <a:p>
            <a:pPr>
              <a:buFont typeface="+mj-lt"/>
              <a:buAutoNum type="arabicPeriod"/>
            </a:pPr>
            <a:r>
              <a:rPr lang="ro-RO" b="1" dirty="0"/>
              <a:t>Preprocesare a textului</a:t>
            </a:r>
            <a:r>
              <a:rPr lang="ro-RO" dirty="0"/>
              <a:t>:</a:t>
            </a:r>
          </a:p>
          <a:p>
            <a:pPr marL="742950" lvl="1" indent="-285750">
              <a:buFont typeface="+mj-lt"/>
              <a:buAutoNum type="arabicPeriod"/>
            </a:pPr>
            <a:r>
              <a:rPr lang="ro-RO" b="1" dirty="0"/>
              <a:t>Tokenizare</a:t>
            </a:r>
            <a:r>
              <a:rPr lang="ro-RO" dirty="0"/>
              <a:t>: Împărțirea textului în cuvinte sau fraze.</a:t>
            </a:r>
          </a:p>
          <a:p>
            <a:pPr marL="742950" lvl="1" indent="-285750">
              <a:buFont typeface="+mj-lt"/>
              <a:buAutoNum type="arabicPeriod"/>
            </a:pPr>
            <a:r>
              <a:rPr lang="ro-RO" b="1" dirty="0"/>
              <a:t>Stemming și lematizare</a:t>
            </a:r>
            <a:r>
              <a:rPr lang="ro-RO" dirty="0"/>
              <a:t>: Reducerea cuvintelor la forma lor de bază.</a:t>
            </a:r>
          </a:p>
          <a:p>
            <a:pPr marL="742950" lvl="1" indent="-285750">
              <a:buFont typeface="+mj-lt"/>
              <a:buAutoNum type="arabicPeriod"/>
            </a:pPr>
            <a:r>
              <a:rPr lang="ro-RO" b="1" dirty="0"/>
              <a:t>Eliminarea cuvintelor neimportante</a:t>
            </a:r>
            <a:r>
              <a:rPr lang="ro-RO" dirty="0"/>
              <a:t>: Filtrarea stop words (e.g., "și", "la", "de").</a:t>
            </a:r>
          </a:p>
          <a:p>
            <a:pPr>
              <a:buFont typeface="+mj-lt"/>
              <a:buAutoNum type="arabicPeriod"/>
            </a:pPr>
            <a:r>
              <a:rPr lang="ro-RO" b="1" dirty="0"/>
              <a:t>Tehnici de reprezentare a textului</a:t>
            </a:r>
            <a:r>
              <a:rPr lang="ro-RO" dirty="0"/>
              <a:t>:</a:t>
            </a:r>
          </a:p>
          <a:p>
            <a:pPr marL="742950" lvl="1" indent="-285750">
              <a:buFont typeface="+mj-lt"/>
              <a:buAutoNum type="arabicPeriod"/>
            </a:pPr>
            <a:r>
              <a:rPr lang="ro-RO" b="1" dirty="0"/>
              <a:t>Bag of Words (BoW)</a:t>
            </a:r>
            <a:r>
              <a:rPr lang="ro-RO" dirty="0"/>
              <a:t> și </a:t>
            </a:r>
            <a:r>
              <a:rPr lang="ro-RO" b="1" dirty="0"/>
              <a:t>TF-IDF</a:t>
            </a:r>
            <a:r>
              <a:rPr lang="ro-RO" dirty="0"/>
              <a:t>: Reprezentări numerice simple.</a:t>
            </a:r>
          </a:p>
          <a:p>
            <a:pPr marL="742950" lvl="1" indent="-285750">
              <a:buFont typeface="+mj-lt"/>
              <a:buAutoNum type="arabicPeriod"/>
            </a:pPr>
            <a:r>
              <a:rPr lang="ro-RO" b="1" dirty="0"/>
              <a:t>Word Embeddings</a:t>
            </a:r>
            <a:r>
              <a:rPr lang="ro-RO" dirty="0"/>
              <a:t>: Reprezentări distribuite, cum sunt Word2Vec, GloVe sau embeddings generate de modele Transformers.</a:t>
            </a:r>
          </a:p>
          <a:p>
            <a:endParaRPr lang="ro-RO" dirty="0"/>
          </a:p>
        </p:txBody>
      </p:sp>
      <p:sp>
        <p:nvSpPr>
          <p:cNvPr id="4" name="Slide Number Placeholder 3">
            <a:extLst>
              <a:ext uri="{FF2B5EF4-FFF2-40B4-BE49-F238E27FC236}">
                <a16:creationId xmlns:a16="http://schemas.microsoft.com/office/drawing/2014/main" id="{D270E463-CB56-7C5C-7352-2B29F773788F}"/>
              </a:ext>
            </a:extLst>
          </p:cNvPr>
          <p:cNvSpPr>
            <a:spLocks noGrp="1"/>
          </p:cNvSpPr>
          <p:nvPr>
            <p:ph type="sldNum" sz="quarter" idx="12"/>
          </p:nvPr>
        </p:nvSpPr>
        <p:spPr/>
        <p:txBody>
          <a:bodyPr/>
          <a:lstStyle/>
          <a:p>
            <a:fld id="{0712D0F0-FEB5-4A3D-9B64-8AE531CEC929}" type="slidenum">
              <a:rPr lang="en-US" smtClean="0"/>
              <a:t>173</a:t>
            </a:fld>
            <a:endParaRPr lang="en-US" dirty="0"/>
          </a:p>
        </p:txBody>
      </p:sp>
    </p:spTree>
    <p:extLst>
      <p:ext uri="{BB962C8B-B14F-4D97-AF65-F5344CB8AC3E}">
        <p14:creationId xmlns:p14="http://schemas.microsoft.com/office/powerpoint/2010/main" val="91979164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8FDF4-8B6D-E680-EDBD-015074882992}"/>
              </a:ext>
            </a:extLst>
          </p:cNvPr>
          <p:cNvSpPr>
            <a:spLocks noGrp="1"/>
          </p:cNvSpPr>
          <p:nvPr>
            <p:ph type="title"/>
          </p:nvPr>
        </p:nvSpPr>
        <p:spPr/>
        <p:txBody>
          <a:bodyPr/>
          <a:lstStyle/>
          <a:p>
            <a:r>
              <a:rPr lang="ro-RO" b="1" dirty="0"/>
              <a:t>Provocări în NLP</a:t>
            </a:r>
            <a:endParaRPr lang="ro-RO" dirty="0"/>
          </a:p>
        </p:txBody>
      </p:sp>
      <p:sp>
        <p:nvSpPr>
          <p:cNvPr id="3" name="Content Placeholder 2">
            <a:extLst>
              <a:ext uri="{FF2B5EF4-FFF2-40B4-BE49-F238E27FC236}">
                <a16:creationId xmlns:a16="http://schemas.microsoft.com/office/drawing/2014/main" id="{A43EE9FF-CFBC-D958-EB8B-582D80074ADD}"/>
              </a:ext>
            </a:extLst>
          </p:cNvPr>
          <p:cNvSpPr>
            <a:spLocks noGrp="1"/>
          </p:cNvSpPr>
          <p:nvPr>
            <p:ph idx="1"/>
          </p:nvPr>
        </p:nvSpPr>
        <p:spPr/>
        <p:txBody>
          <a:bodyPr/>
          <a:lstStyle/>
          <a:p>
            <a:pPr>
              <a:buFont typeface="+mj-lt"/>
              <a:buAutoNum type="arabicPeriod"/>
            </a:pPr>
            <a:r>
              <a:rPr lang="ro-RO" b="1" dirty="0"/>
              <a:t>Ambiguitatea limbajului</a:t>
            </a:r>
            <a:r>
              <a:rPr lang="ro-RO" dirty="0"/>
              <a:t>: Multe cuvinte sau fraze pot avea mai multe sensuri (e.g., polisemia).</a:t>
            </a:r>
          </a:p>
          <a:p>
            <a:pPr>
              <a:buFont typeface="+mj-lt"/>
              <a:buAutoNum type="arabicPeriod"/>
            </a:pPr>
            <a:r>
              <a:rPr lang="ro-RO" b="1" dirty="0"/>
              <a:t>Contextul cultural și lingvistic</a:t>
            </a:r>
            <a:r>
              <a:rPr lang="ro-RO" dirty="0"/>
              <a:t>: Sensurile pot varia în funcție de regiune, cultură sau dialect.</a:t>
            </a:r>
          </a:p>
          <a:p>
            <a:pPr>
              <a:buFont typeface="+mj-lt"/>
              <a:buAutoNum type="arabicPeriod"/>
            </a:pPr>
            <a:r>
              <a:rPr lang="ro-RO" b="1" dirty="0"/>
              <a:t>Figuri de stil</a:t>
            </a:r>
            <a:r>
              <a:rPr lang="ro-RO" dirty="0"/>
              <a:t>: Înțelegerea metaforelor, ironiei sau sarcasmului.</a:t>
            </a:r>
          </a:p>
          <a:p>
            <a:pPr>
              <a:buFont typeface="+mj-lt"/>
              <a:buAutoNum type="arabicPeriod"/>
            </a:pPr>
            <a:r>
              <a:rPr lang="ro-RO" b="1" dirty="0"/>
              <a:t>Procesarea limbajelor complexe</a:t>
            </a:r>
            <a:r>
              <a:rPr lang="ro-RO" dirty="0"/>
              <a:t>: Limbile cu structuri gramaticale complicate sau caracteristici unice (e.g., limbile tonale).</a:t>
            </a:r>
          </a:p>
          <a:p>
            <a:endParaRPr lang="ro-RO" dirty="0"/>
          </a:p>
        </p:txBody>
      </p:sp>
      <p:sp>
        <p:nvSpPr>
          <p:cNvPr id="4" name="Slide Number Placeholder 3">
            <a:extLst>
              <a:ext uri="{FF2B5EF4-FFF2-40B4-BE49-F238E27FC236}">
                <a16:creationId xmlns:a16="http://schemas.microsoft.com/office/drawing/2014/main" id="{1CE18D52-9C73-02FD-E139-850E7634E285}"/>
              </a:ext>
            </a:extLst>
          </p:cNvPr>
          <p:cNvSpPr>
            <a:spLocks noGrp="1"/>
          </p:cNvSpPr>
          <p:nvPr>
            <p:ph type="sldNum" sz="quarter" idx="12"/>
          </p:nvPr>
        </p:nvSpPr>
        <p:spPr/>
        <p:txBody>
          <a:bodyPr/>
          <a:lstStyle/>
          <a:p>
            <a:fld id="{0712D0F0-FEB5-4A3D-9B64-8AE531CEC929}" type="slidenum">
              <a:rPr lang="en-US" smtClean="0"/>
              <a:t>174</a:t>
            </a:fld>
            <a:endParaRPr lang="en-US" dirty="0"/>
          </a:p>
        </p:txBody>
      </p:sp>
    </p:spTree>
    <p:extLst>
      <p:ext uri="{BB962C8B-B14F-4D97-AF65-F5344CB8AC3E}">
        <p14:creationId xmlns:p14="http://schemas.microsoft.com/office/powerpoint/2010/main" val="121140431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A3083-C76D-A2E1-653A-F92F950A033D}"/>
              </a:ext>
            </a:extLst>
          </p:cNvPr>
          <p:cNvSpPr>
            <a:spLocks noGrp="1"/>
          </p:cNvSpPr>
          <p:nvPr>
            <p:ph type="title"/>
          </p:nvPr>
        </p:nvSpPr>
        <p:spPr/>
        <p:txBody>
          <a:bodyPr/>
          <a:lstStyle/>
          <a:p>
            <a:endParaRPr lang="ro-RO" dirty="0"/>
          </a:p>
        </p:txBody>
      </p:sp>
      <p:sp>
        <p:nvSpPr>
          <p:cNvPr id="3" name="Content Placeholder 2">
            <a:extLst>
              <a:ext uri="{FF2B5EF4-FFF2-40B4-BE49-F238E27FC236}">
                <a16:creationId xmlns:a16="http://schemas.microsoft.com/office/drawing/2014/main" id="{62983CE9-DCFD-705A-77C9-CFE0C90B8CF3}"/>
              </a:ext>
            </a:extLst>
          </p:cNvPr>
          <p:cNvSpPr>
            <a:spLocks noGrp="1"/>
          </p:cNvSpPr>
          <p:nvPr>
            <p:ph idx="1"/>
          </p:nvPr>
        </p:nvSpPr>
        <p:spPr/>
        <p:txBody>
          <a:bodyPr/>
          <a:lstStyle/>
          <a:p>
            <a:endParaRPr lang="ro-RO" dirty="0"/>
          </a:p>
        </p:txBody>
      </p:sp>
      <p:sp>
        <p:nvSpPr>
          <p:cNvPr id="4" name="Slide Number Placeholder 3">
            <a:extLst>
              <a:ext uri="{FF2B5EF4-FFF2-40B4-BE49-F238E27FC236}">
                <a16:creationId xmlns:a16="http://schemas.microsoft.com/office/drawing/2014/main" id="{1F6ADBD3-D9B3-41B6-85A3-98C0453957DA}"/>
              </a:ext>
            </a:extLst>
          </p:cNvPr>
          <p:cNvSpPr>
            <a:spLocks noGrp="1"/>
          </p:cNvSpPr>
          <p:nvPr>
            <p:ph type="sldNum" sz="quarter" idx="12"/>
          </p:nvPr>
        </p:nvSpPr>
        <p:spPr/>
        <p:txBody>
          <a:bodyPr/>
          <a:lstStyle/>
          <a:p>
            <a:fld id="{0712D0F0-FEB5-4A3D-9B64-8AE531CEC929}" type="slidenum">
              <a:rPr lang="en-US" smtClean="0"/>
              <a:t>175</a:t>
            </a:fld>
            <a:endParaRPr lang="en-US" dirty="0"/>
          </a:p>
        </p:txBody>
      </p:sp>
    </p:spTree>
    <p:extLst>
      <p:ext uri="{BB962C8B-B14F-4D97-AF65-F5344CB8AC3E}">
        <p14:creationId xmlns:p14="http://schemas.microsoft.com/office/powerpoint/2010/main" val="154742066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9342" y="1481306"/>
            <a:ext cx="3461657" cy="671823"/>
          </a:xfrm>
        </p:spPr>
        <p:txBody>
          <a:bodyPr/>
          <a:lstStyle/>
          <a:p>
            <a:r>
              <a:rPr lang="ro-RO" dirty="0"/>
              <a:t>Text Mining</a:t>
            </a:r>
          </a:p>
        </p:txBody>
      </p:sp>
      <p:sp>
        <p:nvSpPr>
          <p:cNvPr id="3" name="Content Placeholder 2"/>
          <p:cNvSpPr>
            <a:spLocks noGrp="1"/>
          </p:cNvSpPr>
          <p:nvPr>
            <p:ph idx="1"/>
          </p:nvPr>
        </p:nvSpPr>
        <p:spPr>
          <a:xfrm>
            <a:off x="1087097" y="4939329"/>
            <a:ext cx="8195015" cy="1537671"/>
          </a:xfrm>
        </p:spPr>
        <p:txBody>
          <a:bodyPr>
            <a:normAutofit/>
          </a:bodyPr>
          <a:lstStyle/>
          <a:p>
            <a:r>
              <a:rPr lang="ro-RO" sz="2000" dirty="0"/>
              <a:t>Prelucrarea și analiza datelor textuale în volume mari.</a:t>
            </a:r>
          </a:p>
          <a:p>
            <a:r>
              <a:rPr lang="ro-RO" sz="2000" dirty="0"/>
              <a:t>Algoritmi de Text Mining scalabili.</a:t>
            </a:r>
          </a:p>
          <a:p>
            <a:r>
              <a:rPr lang="ro-RO" sz="2000" dirty="0"/>
              <a:t>Aplicații ale Text Mining-ului în analiza Big Data (de ex. analiza sentimentelor, clasificarea textelor).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1030" y="694443"/>
            <a:ext cx="6372225" cy="3552825"/>
          </a:xfrm>
          <a:prstGeom prst="rect">
            <a:avLst/>
          </a:prstGeom>
        </p:spPr>
      </p:pic>
      <p:sp>
        <p:nvSpPr>
          <p:cNvPr id="5" name="Slide Number Placeholder 4"/>
          <p:cNvSpPr>
            <a:spLocks noGrp="1"/>
          </p:cNvSpPr>
          <p:nvPr>
            <p:ph type="sldNum" sz="quarter" idx="12"/>
          </p:nvPr>
        </p:nvSpPr>
        <p:spPr/>
        <p:txBody>
          <a:bodyPr/>
          <a:lstStyle/>
          <a:p>
            <a:fld id="{0712D0F0-FEB5-4A3D-9B64-8AE531CEC929}" type="slidenum">
              <a:rPr lang="en-US" smtClean="0"/>
              <a:t>176</a:t>
            </a:fld>
            <a:endParaRPr lang="en-US" dirty="0"/>
          </a:p>
        </p:txBody>
      </p:sp>
    </p:spTree>
    <p:extLst>
      <p:ext uri="{BB962C8B-B14F-4D97-AF65-F5344CB8AC3E}">
        <p14:creationId xmlns:p14="http://schemas.microsoft.com/office/powerpoint/2010/main" val="101850083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6428" y="89391"/>
            <a:ext cx="3314644" cy="671823"/>
          </a:xfrm>
        </p:spPr>
        <p:txBody>
          <a:bodyPr/>
          <a:lstStyle/>
          <a:p>
            <a:r>
              <a:rPr lang="ro-RO" dirty="0"/>
              <a:t>Definire TM</a:t>
            </a:r>
          </a:p>
        </p:txBody>
      </p:sp>
      <p:sp>
        <p:nvSpPr>
          <p:cNvPr id="3" name="Content Placeholder 2"/>
          <p:cNvSpPr>
            <a:spLocks noGrp="1"/>
          </p:cNvSpPr>
          <p:nvPr>
            <p:ph idx="1"/>
          </p:nvPr>
        </p:nvSpPr>
        <p:spPr/>
        <p:txBody>
          <a:bodyPr>
            <a:normAutofit lnSpcReduction="10000"/>
          </a:bodyPr>
          <a:lstStyle/>
          <a:p>
            <a:r>
              <a:rPr lang="ro-RO" dirty="0"/>
              <a:t>Ramură a inteligenței artificiale și a lingvisticii computaționale;</a:t>
            </a:r>
          </a:p>
          <a:p>
            <a:r>
              <a:rPr lang="ro-RO" dirty="0"/>
              <a:t>Proces de analiză automată a unor cantități mari de date textuale și extragerea informațiilor utile, modele și a dobândirii de cunoștințe relevante ascunse. </a:t>
            </a:r>
          </a:p>
          <a:p>
            <a:r>
              <a:rPr lang="ro-RO" dirty="0"/>
              <a:t>Scopul principal este de a transforma datele textuale neorganizate și nestructurate într-o formă structurată, ușor de analizat și interpretat.</a:t>
            </a:r>
          </a:p>
          <a:p>
            <a:r>
              <a:rPr lang="ro-RO" dirty="0"/>
              <a:t>TM este utilizat pe scară largă în diverse domenii: marketing, sănătate, securitate și inteligență națională, știință... pentru a transforma volume mari de date textuale în informații acționabile.</a:t>
            </a:r>
          </a:p>
          <a:p>
            <a:endParaRPr lang="ro-RO" dirty="0"/>
          </a:p>
        </p:txBody>
      </p:sp>
      <p:sp>
        <p:nvSpPr>
          <p:cNvPr id="4" name="Slide Number Placeholder 3"/>
          <p:cNvSpPr>
            <a:spLocks noGrp="1"/>
          </p:cNvSpPr>
          <p:nvPr>
            <p:ph type="sldNum" sz="quarter" idx="12"/>
          </p:nvPr>
        </p:nvSpPr>
        <p:spPr/>
        <p:txBody>
          <a:bodyPr/>
          <a:lstStyle/>
          <a:p>
            <a:fld id="{0712D0F0-FEB5-4A3D-9B64-8AE531CEC929}" type="slidenum">
              <a:rPr lang="en-US" smtClean="0"/>
              <a:t>177</a:t>
            </a:fld>
            <a:endParaRPr lang="en-US" dirty="0"/>
          </a:p>
        </p:txBody>
      </p:sp>
    </p:spTree>
    <p:extLst>
      <p:ext uri="{BB962C8B-B14F-4D97-AF65-F5344CB8AC3E}">
        <p14:creationId xmlns:p14="http://schemas.microsoft.com/office/powerpoint/2010/main" val="153849859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Categorii de Algoritmi TM</a:t>
            </a:r>
          </a:p>
        </p:txBody>
      </p:sp>
      <p:sp>
        <p:nvSpPr>
          <p:cNvPr id="3" name="Content Placeholder 2"/>
          <p:cNvSpPr>
            <a:spLocks noGrp="1"/>
          </p:cNvSpPr>
          <p:nvPr>
            <p:ph idx="1"/>
          </p:nvPr>
        </p:nvSpPr>
        <p:spPr>
          <a:xfrm>
            <a:off x="893638" y="1328904"/>
            <a:ext cx="10569356" cy="4952153"/>
          </a:xfrm>
        </p:spPr>
        <p:txBody>
          <a:bodyPr>
            <a:normAutofit lnSpcReduction="10000"/>
          </a:bodyPr>
          <a:lstStyle/>
          <a:p>
            <a:pPr>
              <a:lnSpc>
                <a:spcPct val="100000"/>
              </a:lnSpc>
            </a:pPr>
            <a:r>
              <a:rPr lang="ro-RO" dirty="0">
                <a:solidFill>
                  <a:srgbClr val="C00000"/>
                </a:solidFill>
                <a:highlight>
                  <a:srgbClr val="FFFF00"/>
                </a:highlight>
              </a:rPr>
              <a:t>Învățare supravegheată (clasificare)</a:t>
            </a:r>
            <a:r>
              <a:rPr lang="ro-RO" dirty="0"/>
              <a:t>: Modelul este antrenat pe date etichetate.</a:t>
            </a:r>
          </a:p>
          <a:p>
            <a:pPr lvl="1">
              <a:lnSpc>
                <a:spcPct val="100000"/>
              </a:lnSpc>
            </a:pPr>
            <a:r>
              <a:rPr lang="ro-RO" dirty="0"/>
              <a:t> Exemple: clasificare, regresie.</a:t>
            </a:r>
          </a:p>
          <a:p>
            <a:pPr>
              <a:lnSpc>
                <a:spcPct val="100000"/>
              </a:lnSpc>
            </a:pPr>
            <a:r>
              <a:rPr lang="ro-RO" dirty="0">
                <a:solidFill>
                  <a:srgbClr val="C00000"/>
                </a:solidFill>
                <a:highlight>
                  <a:srgbClr val="FFFF00"/>
                </a:highlight>
              </a:rPr>
              <a:t>Învățare nesupravegheată (clusterizare)</a:t>
            </a:r>
            <a:r>
              <a:rPr lang="ro-RO" dirty="0"/>
              <a:t>: Modelul identifică modele în date neetichetate. </a:t>
            </a:r>
          </a:p>
          <a:p>
            <a:pPr lvl="1">
              <a:lnSpc>
                <a:spcPct val="100000"/>
              </a:lnSpc>
            </a:pPr>
            <a:r>
              <a:rPr lang="ro-RO" dirty="0"/>
              <a:t>Exemple: clustering, asociere.</a:t>
            </a:r>
          </a:p>
          <a:p>
            <a:pPr>
              <a:lnSpc>
                <a:spcPct val="100000"/>
              </a:lnSpc>
            </a:pPr>
            <a:r>
              <a:rPr lang="ro-RO" dirty="0">
                <a:solidFill>
                  <a:srgbClr val="C00000"/>
                </a:solidFill>
                <a:highlight>
                  <a:srgbClr val="FFFF00"/>
                </a:highlight>
              </a:rPr>
              <a:t>Învățare prin întărire</a:t>
            </a:r>
            <a:r>
              <a:rPr lang="ro-RO" dirty="0"/>
              <a:t>: Agentul învață să ia decizii într-un mediu pentru a maximiza o recompensă.</a:t>
            </a:r>
          </a:p>
        </p:txBody>
      </p:sp>
      <p:sp>
        <p:nvSpPr>
          <p:cNvPr id="4" name="Slide Number Placeholder 3"/>
          <p:cNvSpPr>
            <a:spLocks noGrp="1"/>
          </p:cNvSpPr>
          <p:nvPr>
            <p:ph type="sldNum" sz="quarter" idx="12"/>
          </p:nvPr>
        </p:nvSpPr>
        <p:spPr/>
        <p:txBody>
          <a:bodyPr/>
          <a:lstStyle/>
          <a:p>
            <a:fld id="{0712D0F0-FEB5-4A3D-9B64-8AE531CEC929}" type="slidenum">
              <a:rPr lang="en-US" smtClean="0"/>
              <a:t>178</a:t>
            </a:fld>
            <a:endParaRPr lang="en-US" dirty="0"/>
          </a:p>
        </p:txBody>
      </p:sp>
    </p:spTree>
    <p:extLst>
      <p:ext uri="{BB962C8B-B14F-4D97-AF65-F5344CB8AC3E}">
        <p14:creationId xmlns:p14="http://schemas.microsoft.com/office/powerpoint/2010/main" val="385628370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0572" y="1352324"/>
            <a:ext cx="8001000" cy="4841649"/>
          </a:xfrm>
        </p:spPr>
        <p:txBody>
          <a:bodyPr>
            <a:normAutofit lnSpcReduction="10000"/>
          </a:bodyPr>
          <a:lstStyle/>
          <a:p>
            <a:pPr>
              <a:lnSpc>
                <a:spcPct val="150000"/>
              </a:lnSpc>
            </a:pPr>
            <a:r>
              <a:rPr lang="ro-RO" dirty="0"/>
              <a:t>Preprocesare;</a:t>
            </a:r>
          </a:p>
          <a:p>
            <a:pPr>
              <a:lnSpc>
                <a:spcPct val="150000"/>
              </a:lnSpc>
            </a:pPr>
            <a:r>
              <a:rPr lang="ro-RO" dirty="0"/>
              <a:t>Tokenizare;</a:t>
            </a:r>
          </a:p>
          <a:p>
            <a:pPr>
              <a:lnSpc>
                <a:spcPct val="150000"/>
              </a:lnSpc>
            </a:pPr>
            <a:r>
              <a:rPr lang="ro-RO" dirty="0"/>
              <a:t>Lematizare și stemming;</a:t>
            </a:r>
          </a:p>
          <a:p>
            <a:pPr>
              <a:lnSpc>
                <a:spcPct val="150000"/>
              </a:lnSpc>
            </a:pPr>
            <a:r>
              <a:rPr lang="ro-RO" dirty="0"/>
              <a:t>Transformarea datelor;</a:t>
            </a:r>
          </a:p>
          <a:p>
            <a:pPr>
              <a:lnSpc>
                <a:spcPct val="150000"/>
              </a:lnSpc>
            </a:pPr>
            <a:r>
              <a:rPr lang="ro-RO" dirty="0"/>
              <a:t>Extragerea caracteristicilor;</a:t>
            </a:r>
          </a:p>
          <a:p>
            <a:pPr>
              <a:lnSpc>
                <a:spcPct val="150000"/>
              </a:lnSpc>
            </a:pPr>
            <a:r>
              <a:rPr lang="ro-RO" dirty="0"/>
              <a:t>Analiza și interpretarea.</a:t>
            </a:r>
          </a:p>
          <a:p>
            <a:pPr>
              <a:lnSpc>
                <a:spcPct val="150000"/>
              </a:lnSpc>
            </a:pPr>
            <a:endParaRPr lang="ro-RO" dirty="0"/>
          </a:p>
        </p:txBody>
      </p:sp>
      <p:sp>
        <p:nvSpPr>
          <p:cNvPr id="4" name="Slide Number Placeholder 3"/>
          <p:cNvSpPr>
            <a:spLocks noGrp="1"/>
          </p:cNvSpPr>
          <p:nvPr>
            <p:ph type="sldNum" sz="quarter" idx="12"/>
          </p:nvPr>
        </p:nvSpPr>
        <p:spPr/>
        <p:txBody>
          <a:bodyPr/>
          <a:lstStyle/>
          <a:p>
            <a:fld id="{0712D0F0-FEB5-4A3D-9B64-8AE531CEC929}" type="slidenum">
              <a:rPr lang="en-US" smtClean="0"/>
              <a:t>179</a:t>
            </a:fld>
            <a:endParaRPr lang="en-US" dirty="0"/>
          </a:p>
        </p:txBody>
      </p:sp>
      <p:sp>
        <p:nvSpPr>
          <p:cNvPr id="5" name="Title 1"/>
          <p:cNvSpPr>
            <a:spLocks noGrp="1"/>
          </p:cNvSpPr>
          <p:nvPr>
            <p:ph type="title"/>
          </p:nvPr>
        </p:nvSpPr>
        <p:spPr>
          <a:xfrm>
            <a:off x="2209800" y="136525"/>
            <a:ext cx="8224838" cy="671513"/>
          </a:xfrm>
        </p:spPr>
        <p:txBody>
          <a:bodyPr/>
          <a:lstStyle/>
          <a:p>
            <a:r>
              <a:rPr lang="ro-RO" dirty="0"/>
              <a:t>Pașii principali ai text mining</a:t>
            </a:r>
          </a:p>
        </p:txBody>
      </p:sp>
    </p:spTree>
    <p:extLst>
      <p:ext uri="{BB962C8B-B14F-4D97-AF65-F5344CB8AC3E}">
        <p14:creationId xmlns:p14="http://schemas.microsoft.com/office/powerpoint/2010/main" val="1696403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4849" y="924247"/>
            <a:ext cx="11782302" cy="5661799"/>
          </a:xfrm>
        </p:spPr>
        <p:txBody>
          <a:bodyPr>
            <a:normAutofit fontScale="85000" lnSpcReduction="10000"/>
          </a:bodyPr>
          <a:lstStyle/>
          <a:p>
            <a:pPr>
              <a:lnSpc>
                <a:spcPct val="120000"/>
              </a:lnSpc>
            </a:pPr>
            <a:r>
              <a:rPr lang="ro-RO" dirty="0"/>
              <a:t>Reprezintă </a:t>
            </a:r>
            <a:r>
              <a:rPr lang="en-US" dirty="0" err="1"/>
              <a:t>seturi</a:t>
            </a:r>
            <a:r>
              <a:rPr lang="en-US" dirty="0"/>
              <a:t> de date </a:t>
            </a:r>
            <a:r>
              <a:rPr lang="en-US" dirty="0" err="1"/>
              <a:t>extrem</a:t>
            </a:r>
            <a:r>
              <a:rPr lang="en-US" dirty="0"/>
              <a:t> de </a:t>
            </a:r>
            <a:r>
              <a:rPr lang="en-US" dirty="0" err="1"/>
              <a:t>mari</a:t>
            </a:r>
            <a:r>
              <a:rPr lang="en-US" dirty="0"/>
              <a:t>, </a:t>
            </a:r>
            <a:r>
              <a:rPr lang="en-US" dirty="0" err="1"/>
              <a:t>complexe</a:t>
            </a:r>
            <a:r>
              <a:rPr lang="en-US" dirty="0"/>
              <a:t> </a:t>
            </a:r>
            <a:r>
              <a:rPr lang="en-US" dirty="0" err="1"/>
              <a:t>și</a:t>
            </a:r>
            <a:r>
              <a:rPr lang="en-US" dirty="0"/>
              <a:t> variate, generate </a:t>
            </a:r>
            <a:r>
              <a:rPr lang="en-US" dirty="0" err="1"/>
              <a:t>și</a:t>
            </a:r>
            <a:r>
              <a:rPr lang="en-US" dirty="0"/>
              <a:t> </a:t>
            </a:r>
            <a:r>
              <a:rPr lang="en-US" dirty="0" err="1"/>
              <a:t>colectate</a:t>
            </a:r>
            <a:r>
              <a:rPr lang="en-US" dirty="0"/>
              <a:t> </a:t>
            </a:r>
            <a:r>
              <a:rPr lang="en-US" dirty="0" err="1"/>
              <a:t>în</a:t>
            </a:r>
            <a:r>
              <a:rPr lang="en-US" dirty="0"/>
              <a:t> </a:t>
            </a:r>
            <a:r>
              <a:rPr lang="en-US" dirty="0" err="1"/>
              <a:t>ritm</a:t>
            </a:r>
            <a:r>
              <a:rPr lang="en-US" dirty="0"/>
              <a:t> </a:t>
            </a:r>
            <a:r>
              <a:rPr lang="en-US" dirty="0" err="1"/>
              <a:t>accelerat</a:t>
            </a:r>
            <a:r>
              <a:rPr lang="en-US" dirty="0"/>
              <a:t> din diverse </a:t>
            </a:r>
            <a:r>
              <a:rPr lang="en-US" dirty="0" err="1"/>
              <a:t>surse</a:t>
            </a:r>
            <a:r>
              <a:rPr lang="ro-RO" dirty="0"/>
              <a:t> și care se extinde mereu:</a:t>
            </a:r>
            <a:br>
              <a:rPr lang="ro-RO" dirty="0"/>
            </a:br>
            <a:r>
              <a:rPr lang="en-US" dirty="0"/>
              <a:t> </a:t>
            </a:r>
            <a:r>
              <a:rPr lang="en-US" dirty="0" err="1"/>
              <a:t>dispozitive</a:t>
            </a:r>
            <a:r>
              <a:rPr lang="en-US" dirty="0"/>
              <a:t> IoT, </a:t>
            </a:r>
            <a:r>
              <a:rPr lang="en-US" dirty="0" err="1"/>
              <a:t>senzori</a:t>
            </a:r>
            <a:r>
              <a:rPr lang="en-US" dirty="0"/>
              <a:t>, </a:t>
            </a:r>
            <a:r>
              <a:rPr lang="ro-RO" dirty="0"/>
              <a:t>rețele </a:t>
            </a:r>
            <a:r>
              <a:rPr lang="en-US" dirty="0"/>
              <a:t>social</a:t>
            </a:r>
            <a:r>
              <a:rPr lang="ro-RO" dirty="0"/>
              <a:t>e</a:t>
            </a:r>
            <a:r>
              <a:rPr lang="en-US" dirty="0"/>
              <a:t>, </a:t>
            </a:r>
            <a:r>
              <a:rPr lang="en-US" dirty="0" err="1"/>
              <a:t>tranzacții</a:t>
            </a:r>
            <a:r>
              <a:rPr lang="en-US" dirty="0"/>
              <a:t> </a:t>
            </a:r>
            <a:r>
              <a:rPr lang="en-US" dirty="0" err="1"/>
              <a:t>financiare</a:t>
            </a:r>
            <a:r>
              <a:rPr lang="en-US" dirty="0"/>
              <a:t>, </a:t>
            </a:r>
            <a:r>
              <a:rPr lang="en-US" dirty="0" err="1"/>
              <a:t>și</a:t>
            </a:r>
            <a:r>
              <a:rPr lang="en-US" dirty="0"/>
              <a:t> </a:t>
            </a:r>
            <a:r>
              <a:rPr lang="en-US" dirty="0" err="1"/>
              <a:t>multe</a:t>
            </a:r>
            <a:r>
              <a:rPr lang="en-US" dirty="0"/>
              <a:t> </a:t>
            </a:r>
            <a:r>
              <a:rPr lang="en-US" dirty="0" err="1"/>
              <a:t>altele</a:t>
            </a:r>
            <a:r>
              <a:rPr lang="en-US" dirty="0"/>
              <a:t>.</a:t>
            </a:r>
            <a:endParaRPr lang="ro-RO" dirty="0"/>
          </a:p>
          <a:p>
            <a:pPr>
              <a:lnSpc>
                <a:spcPct val="120000"/>
              </a:lnSpc>
            </a:pPr>
            <a:r>
              <a:rPr lang="ro-RO" dirty="0"/>
              <a:t>Sunt </a:t>
            </a:r>
            <a:r>
              <a:rPr lang="en-US" dirty="0" err="1"/>
              <a:t>controlate</a:t>
            </a:r>
            <a:r>
              <a:rPr lang="en-US" dirty="0"/>
              <a:t> de </a:t>
            </a:r>
            <a:r>
              <a:rPr lang="en-US" dirty="0" err="1"/>
              <a:t>companii</a:t>
            </a:r>
            <a:r>
              <a:rPr lang="en-US" dirty="0"/>
              <a:t>, </a:t>
            </a:r>
            <a:r>
              <a:rPr lang="en-US" dirty="0" err="1"/>
              <a:t>autorități</a:t>
            </a:r>
            <a:r>
              <a:rPr lang="en-US" dirty="0"/>
              <a:t> </a:t>
            </a:r>
            <a:r>
              <a:rPr lang="en-US" dirty="0" err="1"/>
              <a:t>și</a:t>
            </a:r>
            <a:r>
              <a:rPr lang="en-US" dirty="0"/>
              <a:t> </a:t>
            </a:r>
            <a:r>
              <a:rPr lang="en-US" dirty="0" err="1"/>
              <a:t>alte</a:t>
            </a:r>
            <a:r>
              <a:rPr lang="en-US" dirty="0"/>
              <a:t> </a:t>
            </a:r>
            <a:r>
              <a:rPr lang="en-US" dirty="0" err="1"/>
              <a:t>organizații</a:t>
            </a:r>
            <a:r>
              <a:rPr lang="en-US" dirty="0"/>
              <a:t> </a:t>
            </a:r>
            <a:r>
              <a:rPr lang="en-US" dirty="0" err="1"/>
              <a:t>mari</a:t>
            </a:r>
            <a:r>
              <a:rPr lang="ro-RO" dirty="0"/>
              <a:t>.</a:t>
            </a:r>
          </a:p>
          <a:p>
            <a:pPr>
              <a:lnSpc>
                <a:spcPct val="120000"/>
              </a:lnSpc>
            </a:pPr>
            <a:r>
              <a:rPr lang="ro-RO" sz="3200" b="1" i="1" dirty="0">
                <a:effectLst/>
                <a:latin typeface="Consolas" panose="020B0609020204030204" pitchFamily="49" charset="0"/>
                <a:ea typeface="Carlito" panose="020F0502020204030204" pitchFamily="34" charset="0"/>
                <a:cs typeface="Times New Roman" panose="02020603050405020304" pitchFamily="18" charset="0"/>
              </a:rPr>
              <a:t>Sunt supuse unor analize ample bazate pe utilizarea de algoritmi de învățarea automată</a:t>
            </a:r>
            <a:r>
              <a:rPr lang="ro-RO" sz="1800" dirty="0">
                <a:effectLst/>
                <a:latin typeface="Cambria" panose="02040503050406030204" pitchFamily="18" charset="0"/>
                <a:ea typeface="Carlito" panose="020F0502020204030204" pitchFamily="34" charset="0"/>
                <a:cs typeface="Times New Roman" panose="02020603050405020304" pitchFamily="18" charset="0"/>
              </a:rPr>
              <a:t>.</a:t>
            </a:r>
            <a:endParaRPr lang="ro-RO" dirty="0"/>
          </a:p>
          <a:p>
            <a:pPr>
              <a:lnSpc>
                <a:spcPct val="120000"/>
              </a:lnSpc>
            </a:pPr>
            <a:r>
              <a:rPr lang="ro-RO" dirty="0"/>
              <a:t>Din cauza creșterii și complexității lor exponențiale, sunt greu de procesat și utilizat eficient de DBMS tradițional.</a:t>
            </a:r>
          </a:p>
        </p:txBody>
      </p:sp>
      <p:sp>
        <p:nvSpPr>
          <p:cNvPr id="4" name="Title 1"/>
          <p:cNvSpPr>
            <a:spLocks noGrp="1"/>
          </p:cNvSpPr>
          <p:nvPr>
            <p:ph type="title"/>
          </p:nvPr>
        </p:nvSpPr>
        <p:spPr>
          <a:xfrm>
            <a:off x="4290646" y="89391"/>
            <a:ext cx="4325239" cy="671513"/>
          </a:xfrm>
        </p:spPr>
        <p:txBody>
          <a:bodyPr>
            <a:normAutofit fontScale="90000"/>
          </a:bodyPr>
          <a:lstStyle/>
          <a:p>
            <a:r>
              <a:rPr lang="ro-RO" sz="3200" dirty="0">
                <a:latin typeface="Elephant" panose="02020904090505020303" pitchFamily="18" charset="0"/>
              </a:rPr>
              <a:t>Defini</a:t>
            </a:r>
            <a:r>
              <a:rPr lang="ro-RO" dirty="0">
                <a:latin typeface="Elephant" panose="02020904090505020303" pitchFamily="18" charset="0"/>
              </a:rPr>
              <a:t>ț</a:t>
            </a:r>
            <a:r>
              <a:rPr lang="ro-RO" sz="3200" dirty="0">
                <a:latin typeface="Elephant" panose="02020904090505020303" pitchFamily="18" charset="0"/>
              </a:rPr>
              <a:t>ie </a:t>
            </a:r>
            <a:r>
              <a:rPr lang="ro-RO" sz="3200" i="1" dirty="0">
                <a:latin typeface="Elephant" panose="02020904090505020303" pitchFamily="18" charset="0"/>
              </a:rPr>
              <a:t>BIG DATA</a:t>
            </a:r>
            <a:endParaRPr lang="en-US" sz="3200" i="1" dirty="0">
              <a:latin typeface="Elephant" panose="02020904090505020303" pitchFamily="18" charset="0"/>
            </a:endParaRPr>
          </a:p>
        </p:txBody>
      </p:sp>
      <p:sp>
        <p:nvSpPr>
          <p:cNvPr id="2" name="Slide Number Placeholder 1"/>
          <p:cNvSpPr>
            <a:spLocks noGrp="1"/>
          </p:cNvSpPr>
          <p:nvPr>
            <p:ph type="sldNum" sz="quarter" idx="12"/>
          </p:nvPr>
        </p:nvSpPr>
        <p:spPr/>
        <p:txBody>
          <a:bodyPr/>
          <a:lstStyle/>
          <a:p>
            <a:fld id="{0712D0F0-FEB5-4A3D-9B64-8AE531CEC929}" type="slidenum">
              <a:rPr lang="en-US" smtClean="0"/>
              <a:t>18</a:t>
            </a:fld>
            <a:endParaRPr lang="en-US" dirty="0"/>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ro-RO"/>
          </a:p>
        </p:txBody>
      </p:sp>
      <p:sp>
        <p:nvSpPr>
          <p:cNvPr id="3" name="Content Placeholder 2"/>
          <p:cNvSpPr>
            <a:spLocks noGrp="1"/>
          </p:cNvSpPr>
          <p:nvPr>
            <p:ph idx="1"/>
          </p:nvPr>
        </p:nvSpPr>
        <p:spPr/>
        <p:txBody>
          <a:bodyPr/>
          <a:lstStyle/>
          <a:p>
            <a:endParaRPr lang="ro-RO"/>
          </a:p>
        </p:txBody>
      </p:sp>
      <p:sp>
        <p:nvSpPr>
          <p:cNvPr id="4" name="Slide Number Placeholder 3"/>
          <p:cNvSpPr>
            <a:spLocks noGrp="1"/>
          </p:cNvSpPr>
          <p:nvPr>
            <p:ph type="sldNum" sz="quarter" idx="12"/>
          </p:nvPr>
        </p:nvSpPr>
        <p:spPr/>
        <p:txBody>
          <a:bodyPr/>
          <a:lstStyle/>
          <a:p>
            <a:fld id="{0712D0F0-FEB5-4A3D-9B64-8AE531CEC929}" type="slidenum">
              <a:rPr lang="en-US" smtClean="0"/>
              <a:t>180</a:t>
            </a:fld>
            <a:endParaRPr lang="en-US" dirty="0"/>
          </a:p>
        </p:txBody>
      </p:sp>
    </p:spTree>
    <p:extLst>
      <p:ext uri="{BB962C8B-B14F-4D97-AF65-F5344CB8AC3E}">
        <p14:creationId xmlns:p14="http://schemas.microsoft.com/office/powerpoint/2010/main" val="6084591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ro-RO" dirty="0"/>
          </a:p>
        </p:txBody>
      </p:sp>
      <p:sp>
        <p:nvSpPr>
          <p:cNvPr id="3" name="Content Placeholder 2"/>
          <p:cNvSpPr>
            <a:spLocks noGrp="1"/>
          </p:cNvSpPr>
          <p:nvPr>
            <p:ph idx="1"/>
          </p:nvPr>
        </p:nvSpPr>
        <p:spPr/>
        <p:txBody>
          <a:bodyPr/>
          <a:lstStyle/>
          <a:p>
            <a:endParaRPr lang="ro-RO" dirty="0"/>
          </a:p>
        </p:txBody>
      </p:sp>
      <p:sp>
        <p:nvSpPr>
          <p:cNvPr id="4" name="Slide Number Placeholder 3"/>
          <p:cNvSpPr>
            <a:spLocks noGrp="1"/>
          </p:cNvSpPr>
          <p:nvPr>
            <p:ph type="sldNum" sz="quarter" idx="12"/>
          </p:nvPr>
        </p:nvSpPr>
        <p:spPr/>
        <p:txBody>
          <a:bodyPr/>
          <a:lstStyle/>
          <a:p>
            <a:fld id="{0712D0F0-FEB5-4A3D-9B64-8AE531CEC929}" type="slidenum">
              <a:rPr lang="en-US" smtClean="0"/>
              <a:t>181</a:t>
            </a:fld>
            <a:endParaRPr lang="en-US" dirty="0"/>
          </a:p>
        </p:txBody>
      </p:sp>
    </p:spTree>
    <p:extLst>
      <p:ext uri="{BB962C8B-B14F-4D97-AF65-F5344CB8AC3E}">
        <p14:creationId xmlns:p14="http://schemas.microsoft.com/office/powerpoint/2010/main" val="355895476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Rețelele Neuronale</a:t>
            </a:r>
          </a:p>
        </p:txBody>
      </p:sp>
      <p:pic>
        <p:nvPicPr>
          <p:cNvPr id="5" name="Content Placeholder 4"/>
          <p:cNvPicPr>
            <a:picLocks noGrp="1" noChangeAspect="1"/>
          </p:cNvPicPr>
          <p:nvPr>
            <p:ph idx="1"/>
          </p:nvPr>
        </p:nvPicPr>
        <p:blipFill>
          <a:blip r:embed="rId2"/>
          <a:stretch>
            <a:fillRect/>
          </a:stretch>
        </p:blipFill>
        <p:spPr>
          <a:xfrm>
            <a:off x="1266031" y="1165225"/>
            <a:ext cx="9525000" cy="5362575"/>
          </a:xfrm>
          <a:prstGeom prst="rect">
            <a:avLst/>
          </a:prstGeom>
        </p:spPr>
      </p:pic>
      <p:sp>
        <p:nvSpPr>
          <p:cNvPr id="4" name="Slide Number Placeholder 3"/>
          <p:cNvSpPr>
            <a:spLocks noGrp="1"/>
          </p:cNvSpPr>
          <p:nvPr>
            <p:ph type="sldNum" sz="quarter" idx="12"/>
          </p:nvPr>
        </p:nvSpPr>
        <p:spPr/>
        <p:txBody>
          <a:bodyPr/>
          <a:lstStyle/>
          <a:p>
            <a:fld id="{0712D0F0-FEB5-4A3D-9B64-8AE531CEC929}" type="slidenum">
              <a:rPr lang="en-US" smtClean="0"/>
              <a:t>182</a:t>
            </a:fld>
            <a:endParaRPr lang="en-US" dirty="0"/>
          </a:p>
        </p:txBody>
      </p:sp>
    </p:spTree>
    <p:extLst>
      <p:ext uri="{BB962C8B-B14F-4D97-AF65-F5344CB8AC3E}">
        <p14:creationId xmlns:p14="http://schemas.microsoft.com/office/powerpoint/2010/main" val="58996630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1456055" y="1583690"/>
            <a:ext cx="9144000" cy="4524375"/>
          </a:xfrm>
          <a:prstGeom prst="rect">
            <a:avLst/>
          </a:prstGeom>
        </p:spPr>
      </p:pic>
      <p:sp>
        <p:nvSpPr>
          <p:cNvPr id="4" name="Slide Number Placeholder 3"/>
          <p:cNvSpPr>
            <a:spLocks noGrp="1"/>
          </p:cNvSpPr>
          <p:nvPr>
            <p:ph type="sldNum" sz="quarter" idx="12"/>
          </p:nvPr>
        </p:nvSpPr>
        <p:spPr/>
        <p:txBody>
          <a:bodyPr/>
          <a:lstStyle/>
          <a:p>
            <a:fld id="{0712D0F0-FEB5-4A3D-9B64-8AE531CEC929}" type="slidenum">
              <a:rPr lang="en-US" smtClean="0"/>
              <a:t>183</a:t>
            </a:fld>
            <a:endParaRPr lang="en-US" dirty="0"/>
          </a:p>
        </p:txBody>
      </p:sp>
    </p:spTree>
    <p:extLst>
      <p:ext uri="{BB962C8B-B14F-4D97-AF65-F5344CB8AC3E}">
        <p14:creationId xmlns:p14="http://schemas.microsoft.com/office/powerpoint/2010/main" val="50181436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12D0F0-FEB5-4A3D-9B64-8AE531CEC929}" type="slidenum">
              <a:rPr lang="en-US" smtClean="0"/>
              <a:t>184</a:t>
            </a:fld>
            <a:endParaRPr lang="en-US" dirty="0"/>
          </a:p>
        </p:txBody>
      </p:sp>
      <p:pic>
        <p:nvPicPr>
          <p:cNvPr id="2" name="Picture 1">
            <a:extLst>
              <a:ext uri="{FF2B5EF4-FFF2-40B4-BE49-F238E27FC236}">
                <a16:creationId xmlns:a16="http://schemas.microsoft.com/office/drawing/2014/main" id="{DC21C24C-9395-5420-FBC9-AEEC5AA09369}"/>
              </a:ext>
            </a:extLst>
          </p:cNvPr>
          <p:cNvPicPr>
            <a:picLocks noChangeAspect="1"/>
          </p:cNvPicPr>
          <p:nvPr/>
        </p:nvPicPr>
        <p:blipFill>
          <a:blip r:embed="rId2">
            <a:extLst>
              <a:ext uri="{28A0092B-C50C-407E-A947-70E740481C1C}">
                <a14:useLocalDpi xmlns:a14="http://schemas.microsoft.com/office/drawing/2010/main" val="0"/>
              </a:ext>
            </a:extLst>
          </a:blip>
          <a:srcRect l="4011" r="3961" b="7160"/>
          <a:stretch>
            <a:fillRect/>
          </a:stretch>
        </p:blipFill>
        <p:spPr>
          <a:xfrm>
            <a:off x="3647327" y="607308"/>
            <a:ext cx="5462514" cy="3861950"/>
          </a:xfrm>
          <a:prstGeom prst="rect">
            <a:avLst/>
          </a:prstGeom>
        </p:spPr>
      </p:pic>
      <p:sp>
        <p:nvSpPr>
          <p:cNvPr id="5" name="TextBox 4">
            <a:extLst>
              <a:ext uri="{FF2B5EF4-FFF2-40B4-BE49-F238E27FC236}">
                <a16:creationId xmlns:a16="http://schemas.microsoft.com/office/drawing/2014/main" id="{F7CBBF24-86BF-8711-F6E5-72E2D7A80172}"/>
              </a:ext>
            </a:extLst>
          </p:cNvPr>
          <p:cNvSpPr txBox="1"/>
          <p:nvPr/>
        </p:nvSpPr>
        <p:spPr>
          <a:xfrm>
            <a:off x="3983194" y="1490008"/>
            <a:ext cx="4641014" cy="1938992"/>
          </a:xfrm>
          <a:prstGeom prst="rect">
            <a:avLst/>
          </a:prstGeom>
          <a:noFill/>
        </p:spPr>
        <p:txBody>
          <a:bodyPr wrap="none" rtlCol="0">
            <a:spAutoFit/>
          </a:bodyPr>
          <a:lstStyle/>
          <a:p>
            <a:pPr algn="ctr"/>
            <a:r>
              <a:rPr lang="ro-RO" sz="6000" dirty="0">
                <a:latin typeface="Elsie Black" panose="02000000000000000000" pitchFamily="2" charset="0"/>
              </a:rPr>
              <a:t>Big Data </a:t>
            </a:r>
          </a:p>
          <a:p>
            <a:pPr algn="ctr"/>
            <a:r>
              <a:rPr lang="ro-RO" sz="6000" b="1" dirty="0">
                <a:latin typeface="Elsie Black" panose="02000000000000000000" pitchFamily="2" charset="0"/>
              </a:rPr>
              <a:t>ș</a:t>
            </a:r>
            <a:r>
              <a:rPr lang="ro-RO" sz="6000" dirty="0">
                <a:latin typeface="Elsie Black" panose="02000000000000000000" pitchFamily="2" charset="0"/>
              </a:rPr>
              <a:t>i Iot </a:t>
            </a:r>
            <a:r>
              <a:rPr lang="ro-RO" sz="6000" b="1" dirty="0">
                <a:latin typeface="Elsie Black" panose="02000000000000000000" pitchFamily="2" charset="0"/>
              </a:rPr>
              <a:t>ș</a:t>
            </a:r>
            <a:r>
              <a:rPr lang="ro-RO" sz="6000" dirty="0">
                <a:latin typeface="Elsie Black" panose="02000000000000000000" pitchFamily="2" charset="0"/>
              </a:rPr>
              <a:t>i </a:t>
            </a:r>
            <a:r>
              <a:rPr lang="ro-RO" sz="6000" dirty="0" err="1">
                <a:latin typeface="Elsie Black" panose="02000000000000000000" pitchFamily="2" charset="0"/>
              </a:rPr>
              <a:t>IIoT</a:t>
            </a:r>
            <a:endParaRPr lang="ro-RO" sz="6000" dirty="0">
              <a:latin typeface="Elsie Black" panose="02000000000000000000" pitchFamily="2" charset="0"/>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Big Data și IoT</a:t>
            </a:r>
          </a:p>
        </p:txBody>
      </p:sp>
      <p:sp>
        <p:nvSpPr>
          <p:cNvPr id="3" name="Content Placeholder 2"/>
          <p:cNvSpPr>
            <a:spLocks noGrp="1"/>
          </p:cNvSpPr>
          <p:nvPr>
            <p:ph idx="1"/>
          </p:nvPr>
        </p:nvSpPr>
        <p:spPr/>
        <p:txBody>
          <a:bodyPr>
            <a:normAutofit fontScale="92500" lnSpcReduction="10000"/>
          </a:bodyPr>
          <a:lstStyle/>
          <a:p>
            <a:r>
              <a:rPr lang="ro-RO" dirty="0"/>
              <a:t>Aplicarea  practică a   procesării în timp real în contextul IoT.</a:t>
            </a:r>
          </a:p>
          <a:p>
            <a:pPr algn="just">
              <a:lnSpc>
                <a:spcPct val="107000"/>
              </a:lnSpc>
              <a:spcAft>
                <a:spcPts val="800"/>
              </a:spcAft>
            </a:pPr>
            <a:r>
              <a:rPr lang="ro-RO" b="1" kern="100" dirty="0">
                <a:effectLst/>
                <a:ea typeface="Calibri" panose="020F0502020204030204" charset="0"/>
                <a:cs typeface="Times New Roman" panose="02020603050405020304" pitchFamily="18" charset="0"/>
              </a:rPr>
              <a:t>Big Data și IoT (Internet of Things)</a:t>
            </a:r>
            <a:r>
              <a:rPr lang="ro-RO" kern="100" dirty="0">
                <a:effectLst/>
                <a:ea typeface="Calibri" panose="020F0502020204030204" charset="0"/>
                <a:cs typeface="Times New Roman" panose="02020603050405020304" pitchFamily="18" charset="0"/>
              </a:rPr>
              <a:t> are aplicații largi în analiza și procesarea datelor în timp real. </a:t>
            </a:r>
          </a:p>
          <a:p>
            <a:pPr algn="just">
              <a:lnSpc>
                <a:spcPct val="107000"/>
              </a:lnSpc>
              <a:spcAft>
                <a:spcPts val="800"/>
              </a:spcAft>
            </a:pPr>
            <a:r>
              <a:rPr lang="ro-RO" kern="100" dirty="0">
                <a:effectLst/>
                <a:ea typeface="Calibri" panose="020F0502020204030204" charset="0"/>
                <a:cs typeface="Times New Roman" panose="02020603050405020304" pitchFamily="18" charset="0"/>
              </a:rPr>
              <a:t>IoT poate fi considerat un „driver” pentru Big Data, adică o sursă importantă de date care necesită infrastructură Big Data pentru a fi gestionată și analizată eficient.</a:t>
            </a:r>
          </a:p>
          <a:p>
            <a:pPr algn="just">
              <a:lnSpc>
                <a:spcPct val="107000"/>
              </a:lnSpc>
              <a:spcAft>
                <a:spcPts val="800"/>
              </a:spcAft>
            </a:pPr>
            <a:r>
              <a:rPr lang="ro-RO" kern="100" dirty="0">
                <a:effectLst/>
                <a:ea typeface="Calibri" panose="020F0502020204030204" charset="0"/>
                <a:cs typeface="Times New Roman" panose="02020603050405020304" pitchFamily="18" charset="0"/>
              </a:rPr>
              <a:t>Datele din IoT sunt procesate și analizate în timp real, consolidând astfel conexiunile logice între Strimimg și IoT.</a:t>
            </a:r>
          </a:p>
          <a:p>
            <a:endParaRPr lang="ro-RO" dirty="0"/>
          </a:p>
        </p:txBody>
      </p:sp>
      <p:sp>
        <p:nvSpPr>
          <p:cNvPr id="4" name="Slide Number Placeholder 3"/>
          <p:cNvSpPr>
            <a:spLocks noGrp="1"/>
          </p:cNvSpPr>
          <p:nvPr>
            <p:ph type="sldNum" sz="quarter" idx="12"/>
          </p:nvPr>
        </p:nvSpPr>
        <p:spPr/>
        <p:txBody>
          <a:bodyPr/>
          <a:lstStyle/>
          <a:p>
            <a:fld id="{0712D0F0-FEB5-4A3D-9B64-8AE531CEC929}" type="slidenum">
              <a:rPr lang="en-US" smtClean="0"/>
              <a:t>185</a:t>
            </a:fld>
            <a:endParaRPr lang="en-US" dirty="0"/>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980" y="136525"/>
            <a:ext cx="10479405" cy="671830"/>
          </a:xfrm>
        </p:spPr>
        <p:txBody>
          <a:bodyPr>
            <a:normAutofit fontScale="90000"/>
          </a:bodyPr>
          <a:lstStyle/>
          <a:p>
            <a:r>
              <a:rPr lang="ro-RO" altLang="en-US">
                <a:highlight>
                  <a:srgbClr val="FFFF00"/>
                </a:highlight>
                <a:sym typeface="+mn-ea"/>
              </a:rPr>
              <a:t>Inteligența Artificială a Lucrurilor </a:t>
            </a:r>
            <a:r>
              <a:rPr lang="en-US">
                <a:highlight>
                  <a:srgbClr val="FFFF00"/>
                </a:highlight>
                <a:sym typeface="+mn-ea"/>
              </a:rPr>
              <a:t>(AIoT)</a:t>
            </a:r>
            <a:endParaRPr lang="en-US"/>
          </a:p>
        </p:txBody>
      </p:sp>
      <p:sp>
        <p:nvSpPr>
          <p:cNvPr id="3" name="Content Placeholder 2"/>
          <p:cNvSpPr>
            <a:spLocks noGrp="1"/>
          </p:cNvSpPr>
          <p:nvPr>
            <p:ph idx="1"/>
          </p:nvPr>
        </p:nvSpPr>
        <p:spPr/>
        <p:txBody>
          <a:bodyPr>
            <a:normAutofit/>
          </a:bodyPr>
          <a:lstStyle/>
          <a:p>
            <a:pPr>
              <a:lnSpc>
                <a:spcPct val="100000"/>
              </a:lnSpc>
            </a:pPr>
            <a:r>
              <a:rPr lang="ro-RO" altLang="en-US"/>
              <a:t>AIoT este o combinație între IA și IoT.</a:t>
            </a:r>
          </a:p>
          <a:p>
            <a:pPr>
              <a:lnSpc>
                <a:spcPct val="100000"/>
              </a:lnSpc>
            </a:pPr>
            <a:r>
              <a:rPr lang="ro-RO" altLang="en-US"/>
              <a:t>AIoT îmbină capacitățile de conectivitate și colectare de date ale dispozitivelor IoT cu puterea de analiză, învățare și luare de decizii autonomă a IA.</a:t>
            </a:r>
          </a:p>
          <a:p>
            <a:pPr>
              <a:lnSpc>
                <a:spcPct val="100000"/>
              </a:lnSpc>
            </a:pPr>
            <a:r>
              <a:rPr lang="ro-RO" altLang="en-US"/>
              <a:t>Această integrare permite dispozitivelor IoT nu doar să colecteze și să trimită date, ci și să proceseze și să analizeze aceste date în timp real pentru a lua decizii inteligente și automate.</a:t>
            </a:r>
          </a:p>
        </p:txBody>
      </p:sp>
      <p:sp>
        <p:nvSpPr>
          <p:cNvPr id="4" name="Slide Number Placeholder 3"/>
          <p:cNvSpPr>
            <a:spLocks noGrp="1"/>
          </p:cNvSpPr>
          <p:nvPr>
            <p:ph type="sldNum" sz="quarter" idx="12"/>
          </p:nvPr>
        </p:nvSpPr>
        <p:spPr/>
        <p:txBody>
          <a:bodyPr/>
          <a:lstStyle/>
          <a:p>
            <a:fld id="{0712D0F0-FEB5-4A3D-9B64-8AE531CEC929}" type="slidenum">
              <a:rPr lang="en-US" smtClean="0"/>
              <a:t>186</a:t>
            </a:fld>
            <a:endParaRPr lang="en-US" dirty="0"/>
          </a:p>
        </p:txBody>
      </p:sp>
    </p:spTree>
    <p:extLst>
      <p:ext uri="{BB962C8B-B14F-4D97-AF65-F5344CB8AC3E}">
        <p14:creationId xmlns:p14="http://schemas.microsoft.com/office/powerpoint/2010/main" val="220535135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highlight>
                  <a:srgbClr val="FFFF00"/>
                </a:highlight>
                <a:sym typeface="+mn-ea"/>
              </a:rPr>
              <a:t>Caracteristici și Beneficii AIoT</a:t>
            </a:r>
            <a:endParaRPr lang="en-US"/>
          </a:p>
        </p:txBody>
      </p:sp>
      <p:sp>
        <p:nvSpPr>
          <p:cNvPr id="3" name="Content Placeholder 2"/>
          <p:cNvSpPr>
            <a:spLocks noGrp="1"/>
          </p:cNvSpPr>
          <p:nvPr>
            <p:ph idx="1"/>
          </p:nvPr>
        </p:nvSpPr>
        <p:spPr/>
        <p:txBody>
          <a:bodyPr>
            <a:normAutofit fontScale="87500" lnSpcReduction="20000"/>
          </a:bodyPr>
          <a:lstStyle/>
          <a:p>
            <a:pPr marL="514350" indent="-514350">
              <a:buFont typeface="+mj-lt"/>
              <a:buAutoNum type="arabicParenR"/>
            </a:pPr>
            <a:r>
              <a:rPr lang="en-US">
                <a:solidFill>
                  <a:srgbClr val="C00000"/>
                </a:solidFill>
                <a:highlight>
                  <a:srgbClr val="FFFF00"/>
                </a:highlight>
              </a:rPr>
              <a:t>Autonomie și Automatizare</a:t>
            </a:r>
            <a:r>
              <a:rPr lang="en-US"/>
              <a:t>: AIoT permite sistemelor să opereze autonom fără intervenția umană, îmbunătățind eficiența și reducând costurile operaționale.</a:t>
            </a:r>
          </a:p>
          <a:p>
            <a:pPr marL="514350" indent="-514350">
              <a:buFont typeface="+mj-lt"/>
              <a:buAutoNum type="arabicParenR"/>
            </a:pPr>
            <a:r>
              <a:rPr lang="en-US">
                <a:solidFill>
                  <a:srgbClr val="C00000"/>
                </a:solidFill>
                <a:highlight>
                  <a:srgbClr val="FFFF00"/>
                </a:highlight>
              </a:rPr>
              <a:t>Analiză în Timp Real</a:t>
            </a:r>
            <a:r>
              <a:rPr lang="en-US"/>
              <a:t>: Cu AI integrat în dispozitivele IoT, analiza datelor poate fi realizată instantaneu, ceea ce este crucial pentru aplicații care necesită reacții rapide, cum ar fi mașinile autonome sau sistemele de securitate.</a:t>
            </a:r>
          </a:p>
          <a:p>
            <a:pPr marL="514350" indent="-514350">
              <a:buFont typeface="+mj-lt"/>
              <a:buAutoNum type="arabicParenR"/>
            </a:pPr>
            <a:r>
              <a:rPr lang="en-US">
                <a:solidFill>
                  <a:srgbClr val="C00000"/>
                </a:solidFill>
                <a:highlight>
                  <a:srgbClr val="FFFF00"/>
                </a:highlight>
              </a:rPr>
              <a:t>Învățare Automată</a:t>
            </a:r>
            <a:r>
              <a:rPr lang="en-US"/>
              <a:t>: AIoT utilizează algoritmi de machine learning pentru a învăța din datele colectate, îmbunătățindu-și continuu performanța și ajustându-se la condițiile schimbătoare.</a:t>
            </a:r>
          </a:p>
          <a:p>
            <a:pPr marL="514350" indent="-514350">
              <a:buFont typeface="+mj-lt"/>
              <a:buAutoNum type="arabicParenR"/>
            </a:pPr>
            <a:r>
              <a:rPr lang="en-US">
                <a:solidFill>
                  <a:srgbClr val="C00000"/>
                </a:solidFill>
                <a:highlight>
                  <a:srgbClr val="FFFF00"/>
                </a:highlight>
              </a:rPr>
              <a:t>Decizii Proactive</a:t>
            </a:r>
            <a:r>
              <a:rPr lang="en-US"/>
              <a:t>: Dispozitivele AIoT pot anticipa probleme și pot lua măsuri preventive, cum ar fi întreținerea predictivă în fabrici sau optimizarea consumului de energie în clădiri inteligente.</a:t>
            </a:r>
          </a:p>
        </p:txBody>
      </p:sp>
      <p:sp>
        <p:nvSpPr>
          <p:cNvPr id="4" name="Slide Number Placeholder 3"/>
          <p:cNvSpPr>
            <a:spLocks noGrp="1"/>
          </p:cNvSpPr>
          <p:nvPr>
            <p:ph type="sldNum" sz="quarter" idx="12"/>
          </p:nvPr>
        </p:nvSpPr>
        <p:spPr/>
        <p:txBody>
          <a:bodyPr/>
          <a:lstStyle/>
          <a:p>
            <a:fld id="{0712D0F0-FEB5-4A3D-9B64-8AE531CEC929}" type="slidenum">
              <a:rPr lang="en-US" smtClean="0"/>
              <a:t>187</a:t>
            </a:fld>
            <a:endParaRPr lang="en-US" dirty="0"/>
          </a:p>
        </p:txBody>
      </p:sp>
    </p:spTree>
    <p:extLst>
      <p:ext uri="{BB962C8B-B14F-4D97-AF65-F5344CB8AC3E}">
        <p14:creationId xmlns:p14="http://schemas.microsoft.com/office/powerpoint/2010/main" val="340065141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6D044-4F92-AFEC-A108-FBF3B9C2C5F4}"/>
              </a:ext>
            </a:extLst>
          </p:cNvPr>
          <p:cNvSpPr>
            <a:spLocks noGrp="1"/>
          </p:cNvSpPr>
          <p:nvPr>
            <p:ph type="title"/>
          </p:nvPr>
        </p:nvSpPr>
        <p:spPr>
          <a:xfrm>
            <a:off x="318500" y="1451616"/>
            <a:ext cx="3030876" cy="1301858"/>
          </a:xfrm>
        </p:spPr>
        <p:txBody>
          <a:bodyPr>
            <a:normAutofit/>
          </a:bodyPr>
          <a:lstStyle/>
          <a:p>
            <a:r>
              <a:rPr lang="ro-RO" sz="4000" i="1" dirty="0">
                <a:solidFill>
                  <a:schemeClr val="accent6">
                    <a:lumMod val="50000"/>
                  </a:schemeClr>
                </a:solidFill>
                <a:latin typeface="Elsie Black" panose="02000000000000000000" pitchFamily="2" charset="0"/>
              </a:rPr>
              <a:t>Arhitectura</a:t>
            </a:r>
            <a:br>
              <a:rPr lang="ro-RO" sz="4000" i="1" dirty="0">
                <a:solidFill>
                  <a:schemeClr val="accent6">
                    <a:lumMod val="50000"/>
                  </a:schemeClr>
                </a:solidFill>
                <a:latin typeface="Elsie Black" panose="02000000000000000000" pitchFamily="2" charset="0"/>
              </a:rPr>
            </a:br>
            <a:r>
              <a:rPr lang="ro-RO" sz="4000" i="1" dirty="0">
                <a:solidFill>
                  <a:schemeClr val="accent6">
                    <a:lumMod val="50000"/>
                  </a:schemeClr>
                </a:solidFill>
                <a:latin typeface="Elsie Black" panose="02000000000000000000" pitchFamily="2" charset="0"/>
              </a:rPr>
              <a:t> IoT</a:t>
            </a:r>
          </a:p>
        </p:txBody>
      </p:sp>
      <p:pic>
        <p:nvPicPr>
          <p:cNvPr id="6" name="Content Placeholder 5">
            <a:extLst>
              <a:ext uri="{FF2B5EF4-FFF2-40B4-BE49-F238E27FC236}">
                <a16:creationId xmlns:a16="http://schemas.microsoft.com/office/drawing/2014/main" id="{5AFF4AF2-D9FE-8807-6D1C-27C6019506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03660" y="109439"/>
            <a:ext cx="6467756" cy="6659170"/>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p:spPr>
      </p:pic>
      <p:sp>
        <p:nvSpPr>
          <p:cNvPr id="4" name="Slide Number Placeholder 3">
            <a:extLst>
              <a:ext uri="{FF2B5EF4-FFF2-40B4-BE49-F238E27FC236}">
                <a16:creationId xmlns:a16="http://schemas.microsoft.com/office/drawing/2014/main" id="{2E2EBA44-1246-5735-C0BC-0DA42A1EB978}"/>
              </a:ext>
            </a:extLst>
          </p:cNvPr>
          <p:cNvSpPr>
            <a:spLocks noGrp="1"/>
          </p:cNvSpPr>
          <p:nvPr>
            <p:ph type="sldNum" sz="quarter" idx="12"/>
          </p:nvPr>
        </p:nvSpPr>
        <p:spPr/>
        <p:txBody>
          <a:bodyPr/>
          <a:lstStyle/>
          <a:p>
            <a:fld id="{0712D0F0-FEB5-4A3D-9B64-8AE531CEC929}" type="slidenum">
              <a:rPr lang="en-US" smtClean="0"/>
              <a:t>188</a:t>
            </a:fld>
            <a:endParaRPr lang="en-US" dirty="0"/>
          </a:p>
        </p:txBody>
      </p:sp>
    </p:spTree>
    <p:extLst>
      <p:ext uri="{BB962C8B-B14F-4D97-AF65-F5344CB8AC3E}">
        <p14:creationId xmlns:p14="http://schemas.microsoft.com/office/powerpoint/2010/main" val="166280452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0"/>
            <a:ext cx="8223885" cy="549275"/>
          </a:xfrm>
        </p:spPr>
        <p:txBody>
          <a:bodyPr>
            <a:normAutofit fontScale="90000"/>
          </a:bodyPr>
          <a:lstStyle/>
          <a:p>
            <a:r>
              <a:rPr lang="en-US" dirty="0" err="1">
                <a:highlight>
                  <a:srgbClr val="FFFF00"/>
                </a:highlight>
                <a:sym typeface="+mn-ea"/>
              </a:rPr>
              <a:t>Aplicații</a:t>
            </a:r>
            <a:r>
              <a:rPr lang="en-US" dirty="0">
                <a:highlight>
                  <a:srgbClr val="FFFF00"/>
                </a:highlight>
                <a:sym typeface="+mn-ea"/>
              </a:rPr>
              <a:t> </a:t>
            </a:r>
            <a:r>
              <a:rPr lang="en-US" dirty="0" err="1">
                <a:highlight>
                  <a:srgbClr val="FFFF00"/>
                </a:highlight>
                <a:sym typeface="+mn-ea"/>
              </a:rPr>
              <a:t>AIoT</a:t>
            </a:r>
            <a:endParaRPr lang="en-US" dirty="0"/>
          </a:p>
        </p:txBody>
      </p:sp>
      <p:sp>
        <p:nvSpPr>
          <p:cNvPr id="3" name="Content Placeholder 2"/>
          <p:cNvSpPr>
            <a:spLocks noGrp="1"/>
          </p:cNvSpPr>
          <p:nvPr>
            <p:ph idx="1"/>
          </p:nvPr>
        </p:nvSpPr>
        <p:spPr>
          <a:xfrm>
            <a:off x="65987" y="738407"/>
            <a:ext cx="11924907" cy="5844782"/>
          </a:xfrm>
        </p:spPr>
        <p:txBody>
          <a:bodyPr>
            <a:normAutofit fontScale="90000" lnSpcReduction="10000"/>
          </a:bodyPr>
          <a:lstStyle/>
          <a:p>
            <a:r>
              <a:rPr lang="en-US" sz="3600" dirty="0" err="1">
                <a:solidFill>
                  <a:srgbClr val="C00000"/>
                </a:solidFill>
                <a:highlight>
                  <a:srgbClr val="FFFF00"/>
                </a:highlight>
              </a:rPr>
              <a:t>Orașe</a:t>
            </a:r>
            <a:r>
              <a:rPr lang="en-US" sz="3600" dirty="0">
                <a:solidFill>
                  <a:srgbClr val="C00000"/>
                </a:solidFill>
                <a:highlight>
                  <a:srgbClr val="FFFF00"/>
                </a:highlight>
              </a:rPr>
              <a:t> </a:t>
            </a:r>
            <a:r>
              <a:rPr lang="en-US" sz="3600" dirty="0" err="1">
                <a:solidFill>
                  <a:srgbClr val="C00000"/>
                </a:solidFill>
                <a:highlight>
                  <a:srgbClr val="FFFF00"/>
                </a:highlight>
              </a:rPr>
              <a:t>Inteligente</a:t>
            </a:r>
            <a:r>
              <a:rPr lang="en-US" sz="3600" dirty="0"/>
              <a:t>: </a:t>
            </a:r>
            <a:r>
              <a:rPr lang="en-US" sz="3600" dirty="0" err="1"/>
              <a:t>Optimizarea</a:t>
            </a:r>
            <a:r>
              <a:rPr lang="en-US" sz="3600" dirty="0"/>
              <a:t> </a:t>
            </a:r>
            <a:r>
              <a:rPr lang="en-US" sz="3600" dirty="0" err="1"/>
              <a:t>traficului</a:t>
            </a:r>
            <a:r>
              <a:rPr lang="en-US" sz="3600" dirty="0"/>
              <a:t>, </a:t>
            </a:r>
            <a:r>
              <a:rPr lang="en-US" sz="3600" dirty="0" err="1"/>
              <a:t>gestionarea</a:t>
            </a:r>
            <a:r>
              <a:rPr lang="en-US" sz="3600" dirty="0"/>
              <a:t> </a:t>
            </a:r>
            <a:r>
              <a:rPr lang="en-US" sz="3600" dirty="0" err="1"/>
              <a:t>energiei</a:t>
            </a:r>
            <a:r>
              <a:rPr lang="en-US" sz="3600" dirty="0"/>
              <a:t> </a:t>
            </a:r>
            <a:r>
              <a:rPr lang="en-US" sz="3600" dirty="0" err="1"/>
              <a:t>și</a:t>
            </a:r>
            <a:r>
              <a:rPr lang="en-US" sz="3600" dirty="0"/>
              <a:t> </a:t>
            </a:r>
            <a:r>
              <a:rPr lang="en-US" sz="3600" dirty="0" err="1"/>
              <a:t>monitorizarea</a:t>
            </a:r>
            <a:r>
              <a:rPr lang="en-US" sz="3600" dirty="0"/>
              <a:t> </a:t>
            </a:r>
            <a:r>
              <a:rPr lang="en-US" sz="3600" dirty="0" err="1"/>
              <a:t>poluării</a:t>
            </a:r>
            <a:r>
              <a:rPr lang="en-US" sz="3600" dirty="0"/>
              <a:t>.</a:t>
            </a:r>
          </a:p>
          <a:p>
            <a:pPr>
              <a:lnSpc>
                <a:spcPct val="100000"/>
              </a:lnSpc>
            </a:pPr>
            <a:r>
              <a:rPr lang="en-US" sz="3600" dirty="0" err="1">
                <a:solidFill>
                  <a:srgbClr val="C00000"/>
                </a:solidFill>
                <a:highlight>
                  <a:srgbClr val="FFFF00"/>
                </a:highlight>
              </a:rPr>
              <a:t>Sisteme</a:t>
            </a:r>
            <a:r>
              <a:rPr lang="en-US" sz="3600" dirty="0">
                <a:solidFill>
                  <a:srgbClr val="C00000"/>
                </a:solidFill>
                <a:highlight>
                  <a:srgbClr val="FFFF00"/>
                </a:highlight>
              </a:rPr>
              <a:t> </a:t>
            </a:r>
            <a:r>
              <a:rPr lang="en-US" sz="3600" dirty="0" err="1">
                <a:solidFill>
                  <a:srgbClr val="C00000"/>
                </a:solidFill>
                <a:highlight>
                  <a:srgbClr val="FFFF00"/>
                </a:highlight>
              </a:rPr>
              <a:t>Industriale</a:t>
            </a:r>
            <a:r>
              <a:rPr lang="en-US" sz="3600" dirty="0"/>
              <a:t>: </a:t>
            </a:r>
            <a:r>
              <a:rPr lang="en-US" sz="3600" dirty="0" err="1"/>
              <a:t>Automatizarea</a:t>
            </a:r>
            <a:r>
              <a:rPr lang="en-US" sz="3600" dirty="0"/>
              <a:t> </a:t>
            </a:r>
            <a:r>
              <a:rPr lang="en-US" sz="3600" dirty="0" err="1"/>
              <a:t>proceselor</a:t>
            </a:r>
            <a:r>
              <a:rPr lang="en-US" sz="3600" dirty="0"/>
              <a:t> de </a:t>
            </a:r>
            <a:r>
              <a:rPr lang="en-US" sz="3600" dirty="0" err="1"/>
              <a:t>producție</a:t>
            </a:r>
            <a:r>
              <a:rPr lang="en-US" sz="3600" dirty="0"/>
              <a:t>, </a:t>
            </a:r>
            <a:r>
              <a:rPr lang="en-US" sz="3600" dirty="0" err="1"/>
              <a:t>întreținere</a:t>
            </a:r>
            <a:r>
              <a:rPr lang="en-US" sz="3600" dirty="0"/>
              <a:t> </a:t>
            </a:r>
            <a:r>
              <a:rPr lang="en-US" sz="3600" dirty="0" err="1"/>
              <a:t>predictivă</a:t>
            </a:r>
            <a:r>
              <a:rPr lang="en-US" sz="3600" dirty="0"/>
              <a:t> a </a:t>
            </a:r>
            <a:r>
              <a:rPr lang="en-US" sz="3600" dirty="0" err="1"/>
              <a:t>echipamentelor</a:t>
            </a:r>
            <a:r>
              <a:rPr lang="en-US" sz="3600" dirty="0"/>
              <a:t>.</a:t>
            </a:r>
          </a:p>
          <a:p>
            <a:pPr>
              <a:lnSpc>
                <a:spcPct val="100000"/>
              </a:lnSpc>
            </a:pPr>
            <a:r>
              <a:rPr lang="en-US" sz="3600" dirty="0">
                <a:solidFill>
                  <a:srgbClr val="C00000"/>
                </a:solidFill>
                <a:highlight>
                  <a:srgbClr val="FFFF00"/>
                </a:highlight>
              </a:rPr>
              <a:t>Case </a:t>
            </a:r>
            <a:r>
              <a:rPr lang="en-US" sz="3600" dirty="0" err="1">
                <a:solidFill>
                  <a:srgbClr val="C00000"/>
                </a:solidFill>
                <a:highlight>
                  <a:srgbClr val="FFFF00"/>
                </a:highlight>
              </a:rPr>
              <a:t>Inteligente</a:t>
            </a:r>
            <a:r>
              <a:rPr lang="en-US" sz="3600" dirty="0"/>
              <a:t>: </a:t>
            </a:r>
            <a:r>
              <a:rPr lang="en-US" sz="3600" dirty="0" err="1"/>
              <a:t>Asistenți</a:t>
            </a:r>
            <a:r>
              <a:rPr lang="en-US" sz="3600" dirty="0"/>
              <a:t> </a:t>
            </a:r>
            <a:r>
              <a:rPr lang="en-US" sz="3600" dirty="0" err="1"/>
              <a:t>virtuali</a:t>
            </a:r>
            <a:r>
              <a:rPr lang="en-US" sz="3600" dirty="0"/>
              <a:t>, </a:t>
            </a:r>
            <a:r>
              <a:rPr lang="en-US" sz="3600" dirty="0" err="1"/>
              <a:t>sisteme</a:t>
            </a:r>
            <a:r>
              <a:rPr lang="en-US" sz="3600" dirty="0"/>
              <a:t> de </a:t>
            </a:r>
            <a:r>
              <a:rPr lang="en-US" sz="3600" dirty="0" err="1"/>
              <a:t>securitate</a:t>
            </a:r>
            <a:r>
              <a:rPr lang="en-US" sz="3600" dirty="0"/>
              <a:t> </a:t>
            </a:r>
            <a:r>
              <a:rPr lang="en-US" sz="3600" dirty="0" err="1"/>
              <a:t>avansate</a:t>
            </a:r>
            <a:r>
              <a:rPr lang="en-US" sz="3600" dirty="0"/>
              <a:t>, </a:t>
            </a:r>
            <a:r>
              <a:rPr lang="en-US" sz="3600" dirty="0" err="1"/>
              <a:t>controlul</a:t>
            </a:r>
            <a:r>
              <a:rPr lang="en-US" sz="3600" dirty="0"/>
              <a:t> automat al </a:t>
            </a:r>
            <a:r>
              <a:rPr lang="en-US" sz="3600" dirty="0" err="1"/>
              <a:t>iluminatului</a:t>
            </a:r>
            <a:r>
              <a:rPr lang="en-US" sz="3600" dirty="0"/>
              <a:t> </a:t>
            </a:r>
            <a:r>
              <a:rPr lang="en-US" sz="3600" dirty="0" err="1"/>
              <a:t>și</a:t>
            </a:r>
            <a:r>
              <a:rPr lang="en-US" sz="3600" dirty="0"/>
              <a:t> </a:t>
            </a:r>
            <a:r>
              <a:rPr lang="en-US" sz="3600" dirty="0" err="1"/>
              <a:t>temperaturii</a:t>
            </a:r>
            <a:r>
              <a:rPr lang="en-US" sz="3600" dirty="0"/>
              <a:t>.</a:t>
            </a:r>
          </a:p>
          <a:p>
            <a:pPr>
              <a:lnSpc>
                <a:spcPct val="100000"/>
              </a:lnSpc>
            </a:pPr>
            <a:r>
              <a:rPr lang="en-US" sz="3600" dirty="0" err="1">
                <a:solidFill>
                  <a:srgbClr val="C00000"/>
                </a:solidFill>
                <a:highlight>
                  <a:srgbClr val="FFFF00"/>
                </a:highlight>
              </a:rPr>
              <a:t>Sănătate</a:t>
            </a:r>
            <a:r>
              <a:rPr lang="en-US" sz="3600" dirty="0"/>
              <a:t>: </a:t>
            </a:r>
            <a:r>
              <a:rPr lang="en-US" sz="3600" dirty="0" err="1"/>
              <a:t>Dispozitive</a:t>
            </a:r>
            <a:r>
              <a:rPr lang="en-US" sz="3600" dirty="0"/>
              <a:t> </a:t>
            </a:r>
            <a:r>
              <a:rPr lang="en-US" sz="3600" dirty="0" err="1"/>
              <a:t>portabile</a:t>
            </a:r>
            <a:r>
              <a:rPr lang="en-US" sz="3600" dirty="0"/>
              <a:t> de </a:t>
            </a:r>
            <a:r>
              <a:rPr lang="en-US" sz="3600" dirty="0" err="1"/>
              <a:t>monitorizare</a:t>
            </a:r>
            <a:r>
              <a:rPr lang="en-US" sz="3600" dirty="0"/>
              <a:t> a </a:t>
            </a:r>
            <a:r>
              <a:rPr lang="en-US" sz="3600" dirty="0" err="1"/>
              <a:t>sănătății</a:t>
            </a:r>
            <a:r>
              <a:rPr lang="en-US" sz="3600" dirty="0"/>
              <a:t>, </a:t>
            </a:r>
            <a:r>
              <a:rPr lang="en-US" sz="3600" dirty="0" err="1"/>
              <a:t>diagnosticare</a:t>
            </a:r>
            <a:r>
              <a:rPr lang="en-US" sz="3600" dirty="0"/>
              <a:t> </a:t>
            </a:r>
            <a:r>
              <a:rPr lang="en-US" sz="3600" dirty="0" err="1"/>
              <a:t>automată</a:t>
            </a:r>
            <a:r>
              <a:rPr lang="en-US" sz="3600" dirty="0"/>
              <a:t> </a:t>
            </a:r>
            <a:r>
              <a:rPr lang="en-US" sz="3600" dirty="0" err="1"/>
              <a:t>și</a:t>
            </a:r>
            <a:r>
              <a:rPr lang="en-US" sz="3600" dirty="0"/>
              <a:t> </a:t>
            </a:r>
            <a:r>
              <a:rPr lang="en-US" sz="3600" dirty="0" err="1"/>
              <a:t>optimizarea</a:t>
            </a:r>
            <a:r>
              <a:rPr lang="en-US" sz="3600" dirty="0"/>
              <a:t> </a:t>
            </a:r>
            <a:r>
              <a:rPr lang="en-US" sz="3600" dirty="0" err="1"/>
              <a:t>tratamentelor</a:t>
            </a:r>
            <a:r>
              <a:rPr lang="en-US" sz="3600" dirty="0"/>
              <a:t>.</a:t>
            </a:r>
          </a:p>
          <a:p>
            <a:pPr>
              <a:lnSpc>
                <a:spcPct val="100000"/>
              </a:lnSpc>
            </a:pPr>
            <a:r>
              <a:rPr lang="en-US" sz="3600" dirty="0" err="1">
                <a:solidFill>
                  <a:srgbClr val="C00000"/>
                </a:solidFill>
                <a:highlight>
                  <a:srgbClr val="FFFF00"/>
                </a:highlight>
              </a:rPr>
              <a:t>Mașini</a:t>
            </a:r>
            <a:r>
              <a:rPr lang="en-US" sz="3600" dirty="0">
                <a:solidFill>
                  <a:srgbClr val="C00000"/>
                </a:solidFill>
                <a:highlight>
                  <a:srgbClr val="FFFF00"/>
                </a:highlight>
              </a:rPr>
              <a:t> </a:t>
            </a:r>
            <a:r>
              <a:rPr lang="en-US" sz="3600" dirty="0" err="1">
                <a:solidFill>
                  <a:srgbClr val="C00000"/>
                </a:solidFill>
                <a:highlight>
                  <a:srgbClr val="FFFF00"/>
                </a:highlight>
              </a:rPr>
              <a:t>Autonome</a:t>
            </a:r>
            <a:r>
              <a:rPr lang="en-US" sz="3600" dirty="0"/>
              <a:t>: </a:t>
            </a:r>
            <a:r>
              <a:rPr lang="en-US" sz="3600" dirty="0" err="1"/>
              <a:t>Utilizarea</a:t>
            </a:r>
            <a:r>
              <a:rPr lang="en-US" sz="3600" dirty="0"/>
              <a:t> </a:t>
            </a:r>
            <a:r>
              <a:rPr lang="en-US" sz="3600" dirty="0" err="1"/>
              <a:t>datelor</a:t>
            </a:r>
            <a:r>
              <a:rPr lang="en-US" sz="3600" dirty="0"/>
              <a:t> de la </a:t>
            </a:r>
            <a:r>
              <a:rPr lang="en-US" sz="3600" dirty="0" err="1"/>
              <a:t>senzori</a:t>
            </a:r>
            <a:r>
              <a:rPr lang="en-US" sz="3600" dirty="0"/>
              <a:t> </a:t>
            </a:r>
            <a:r>
              <a:rPr lang="en-US" sz="3600" dirty="0" err="1"/>
              <a:t>pentru</a:t>
            </a:r>
            <a:r>
              <a:rPr lang="en-US" sz="3600" dirty="0"/>
              <a:t> </a:t>
            </a:r>
            <a:r>
              <a:rPr lang="en-US" sz="3600" dirty="0" err="1"/>
              <a:t>navigație</a:t>
            </a:r>
            <a:r>
              <a:rPr lang="en-US" sz="3600" dirty="0"/>
              <a:t> </a:t>
            </a:r>
            <a:r>
              <a:rPr lang="en-US" sz="3600" dirty="0" err="1"/>
              <a:t>și</a:t>
            </a:r>
            <a:r>
              <a:rPr lang="en-US" sz="3600" dirty="0"/>
              <a:t> </a:t>
            </a:r>
            <a:r>
              <a:rPr lang="en-US" sz="3600" dirty="0" err="1"/>
              <a:t>decizii</a:t>
            </a:r>
            <a:r>
              <a:rPr lang="en-US" sz="3600" dirty="0"/>
              <a:t> </a:t>
            </a:r>
            <a:r>
              <a:rPr lang="en-US" sz="3600" dirty="0" err="1"/>
              <a:t>în</a:t>
            </a:r>
            <a:r>
              <a:rPr lang="en-US" sz="3600" dirty="0"/>
              <a:t> </a:t>
            </a:r>
            <a:r>
              <a:rPr lang="en-US" sz="3600" dirty="0" err="1"/>
              <a:t>timp</a:t>
            </a:r>
            <a:r>
              <a:rPr lang="en-US" sz="3600" dirty="0"/>
              <a:t> real</a:t>
            </a:r>
            <a:r>
              <a:rPr lang="en-US" dirty="0"/>
              <a:t>.</a:t>
            </a:r>
          </a:p>
        </p:txBody>
      </p:sp>
      <p:sp>
        <p:nvSpPr>
          <p:cNvPr id="4" name="Slide Number Placeholder 3"/>
          <p:cNvSpPr>
            <a:spLocks noGrp="1"/>
          </p:cNvSpPr>
          <p:nvPr>
            <p:ph type="sldNum" sz="quarter" idx="12"/>
          </p:nvPr>
        </p:nvSpPr>
        <p:spPr/>
        <p:txBody>
          <a:bodyPr/>
          <a:lstStyle/>
          <a:p>
            <a:fld id="{0712D0F0-FEB5-4A3D-9B64-8AE531CEC929}" type="slidenum">
              <a:rPr lang="en-US" smtClean="0"/>
              <a:t>189</a:t>
            </a:fld>
            <a:endParaRPr lang="en-US" dirty="0"/>
          </a:p>
        </p:txBody>
      </p:sp>
    </p:spTree>
    <p:extLst>
      <p:ext uri="{BB962C8B-B14F-4D97-AF65-F5344CB8AC3E}">
        <p14:creationId xmlns:p14="http://schemas.microsoft.com/office/powerpoint/2010/main" val="1084411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0505" y="177622"/>
            <a:ext cx="5635870" cy="325812"/>
          </a:xfrm>
        </p:spPr>
        <p:txBody>
          <a:bodyPr>
            <a:normAutofit fontScale="90000"/>
          </a:bodyPr>
          <a:lstStyle/>
          <a:p>
            <a:r>
              <a:rPr lang="ro-RO" dirty="0">
                <a:latin typeface="Elephant" panose="02020904090505020303" pitchFamily="18" charset="0"/>
              </a:rPr>
              <a:t>Big Data </a:t>
            </a:r>
            <a:r>
              <a:rPr lang="ro-RO" sz="4000" dirty="0">
                <a:latin typeface="Elephant" panose="02020904090505020303" pitchFamily="18" charset="0"/>
              </a:rPr>
              <a:t>ș</a:t>
            </a:r>
            <a:r>
              <a:rPr lang="ro-RO" dirty="0">
                <a:latin typeface="Elephant" panose="02020904090505020303" pitchFamily="18" charset="0"/>
              </a:rPr>
              <a:t>i Complexitate</a:t>
            </a:r>
          </a:p>
        </p:txBody>
      </p:sp>
      <p:sp>
        <p:nvSpPr>
          <p:cNvPr id="3" name="Content Placeholder 2"/>
          <p:cNvSpPr>
            <a:spLocks noGrp="1"/>
          </p:cNvSpPr>
          <p:nvPr>
            <p:ph idx="1"/>
          </p:nvPr>
        </p:nvSpPr>
        <p:spPr>
          <a:xfrm>
            <a:off x="65987" y="708917"/>
            <a:ext cx="11924907" cy="6059692"/>
          </a:xfrm>
        </p:spPr>
        <p:txBody>
          <a:bodyPr>
            <a:noAutofit/>
          </a:bodyPr>
          <a:lstStyle/>
          <a:p>
            <a:pPr>
              <a:lnSpc>
                <a:spcPct val="120000"/>
              </a:lnSpc>
            </a:pPr>
            <a:r>
              <a:rPr lang="ro-RO" sz="2000" dirty="0"/>
              <a:t>Colectarea masivă a datelor din domeniul studiat poate duce la provocări legate de volumul, variabilitatea și complexitatea datelor. </a:t>
            </a:r>
          </a:p>
          <a:p>
            <a:pPr>
              <a:lnSpc>
                <a:spcPct val="120000"/>
              </a:lnSpc>
            </a:pPr>
            <a:r>
              <a:rPr lang="ro-RO" sz="2000" dirty="0"/>
              <a:t>Analiza acestor seturi mari de date necesită tehnici avansate de procesare, cum ar fi învățarea automată și analiza datelor.</a:t>
            </a:r>
          </a:p>
          <a:p>
            <a:pPr>
              <a:lnSpc>
                <a:spcPct val="120000"/>
              </a:lnSpc>
            </a:pPr>
            <a:r>
              <a:rPr lang="ro-RO" sz="2000" dirty="0"/>
              <a:t>Cu colectarea continuă a datelor de la diverse experimente și entități, apare provocarea gestionării și analizării eficiente a volumelor mari de date. </a:t>
            </a:r>
          </a:p>
          <a:p>
            <a:pPr>
              <a:lnSpc>
                <a:spcPct val="120000"/>
              </a:lnSpc>
            </a:pPr>
            <a:r>
              <a:rPr lang="ro-RO" sz="2000" dirty="0"/>
              <a:t>Tehnologiile de analiză a seturilor masive de date, cum ar fi tehnici de stocare eficientă, procesare paralelă și metode de reducere a dimensionalității datelor, devin tot mai importante în acest context.</a:t>
            </a:r>
          </a:p>
          <a:p>
            <a:pPr>
              <a:lnSpc>
                <a:spcPct val="120000"/>
              </a:lnSpc>
            </a:pPr>
            <a:r>
              <a:rPr lang="ro-RO" sz="2000" dirty="0"/>
              <a:t> Creșterea volumului de date dintr-un anumit domeniu  a dus la necesitatea dezvoltării unor baze de date centralizate și platforme integrate care să faciliteze stocarea, gestionarea și partajarea datelor între cercetători din întreaga lume.</a:t>
            </a:r>
          </a:p>
          <a:p>
            <a:pPr>
              <a:lnSpc>
                <a:spcPct val="120000"/>
              </a:lnSpc>
            </a:pPr>
            <a:r>
              <a:rPr lang="ro-RO" sz="2000" dirty="0"/>
              <a:t> În acest sens sunt depozitele de date, BD vectoriale și lacurile de date. </a:t>
            </a:r>
          </a:p>
        </p:txBody>
      </p:sp>
      <p:sp>
        <p:nvSpPr>
          <p:cNvPr id="4" name="Slide Number Placeholder 3"/>
          <p:cNvSpPr>
            <a:spLocks noGrp="1"/>
          </p:cNvSpPr>
          <p:nvPr>
            <p:ph type="sldNum" sz="quarter" idx="12"/>
          </p:nvPr>
        </p:nvSpPr>
        <p:spPr/>
        <p:txBody>
          <a:bodyPr/>
          <a:lstStyle/>
          <a:p>
            <a:fld id="{0712D0F0-FEB5-4A3D-9B64-8AE531CEC929}" type="slidenum">
              <a:rPr lang="en-US" smtClean="0"/>
              <a:t>19</a:t>
            </a:fld>
            <a:endParaRPr lang="en-US" dirty="0"/>
          </a:p>
        </p:txBody>
      </p:sp>
    </p:spTree>
    <p:extLst>
      <p:ext uri="{BB962C8B-B14F-4D97-AF65-F5344CB8AC3E}">
        <p14:creationId xmlns:p14="http://schemas.microsoft.com/office/powerpoint/2010/main" val="173933918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0138" y="510013"/>
            <a:ext cx="6097713" cy="2399665"/>
          </a:xfrm>
          <a:scene3d>
            <a:camera prst="orthographicFront"/>
            <a:lightRig rig="threePt" dir="t"/>
          </a:scene3d>
          <a:sp3d>
            <a:bevelT w="139700" h="139700" prst="divot"/>
          </a:sp3d>
        </p:spPr>
        <p:style>
          <a:lnRef idx="1">
            <a:schemeClr val="accent6"/>
          </a:lnRef>
          <a:fillRef idx="2">
            <a:schemeClr val="accent6"/>
          </a:fillRef>
          <a:effectRef idx="1">
            <a:schemeClr val="accent6"/>
          </a:effectRef>
          <a:fontRef idx="minor">
            <a:schemeClr val="dk1"/>
          </a:fontRef>
        </p:style>
        <p:txBody>
          <a:bodyPr>
            <a:normAutofit/>
          </a:bodyPr>
          <a:lstStyle/>
          <a:p>
            <a:pPr>
              <a:lnSpc>
                <a:spcPct val="150000"/>
              </a:lnSpc>
            </a:pPr>
            <a:r>
              <a:rPr lang="ro-RO" sz="6000" i="1" dirty="0"/>
              <a:t>Economia 4.0</a:t>
            </a:r>
            <a:br>
              <a:rPr lang="ro-RO" sz="6000" i="1" dirty="0"/>
            </a:br>
            <a:r>
              <a:rPr lang="ro-RO" sz="4000" i="1" dirty="0">
                <a:solidFill>
                  <a:schemeClr val="tx1"/>
                </a:solidFill>
                <a:highlight>
                  <a:srgbClr val="00FF00"/>
                </a:highlight>
              </a:rPr>
              <a:t>Economie de precizie</a:t>
            </a:r>
            <a:endParaRPr lang="ro-RO" sz="6000" i="1" dirty="0"/>
          </a:p>
        </p:txBody>
      </p:sp>
      <p:sp>
        <p:nvSpPr>
          <p:cNvPr id="3" name="Slide Number Placeholder 2"/>
          <p:cNvSpPr>
            <a:spLocks noGrp="1"/>
          </p:cNvSpPr>
          <p:nvPr>
            <p:ph type="sldNum" sz="quarter" idx="12"/>
          </p:nvPr>
        </p:nvSpPr>
        <p:spPr/>
        <p:txBody>
          <a:bodyPr/>
          <a:lstStyle/>
          <a:p>
            <a:fld id="{0712D0F0-FEB5-4A3D-9B64-8AE531CEC929}" type="slidenum">
              <a:rPr lang="en-US" smtClean="0"/>
              <a:t>190</a:t>
            </a:fld>
            <a:endParaRPr lang="en-US" dirty="0"/>
          </a:p>
        </p:txBody>
      </p:sp>
      <p:sp>
        <p:nvSpPr>
          <p:cNvPr id="5" name="TextBox 4"/>
          <p:cNvSpPr txBox="1"/>
          <p:nvPr/>
        </p:nvSpPr>
        <p:spPr>
          <a:xfrm>
            <a:off x="2940138" y="3330347"/>
            <a:ext cx="6097712" cy="2708434"/>
          </a:xfrm>
          <a:prstGeom prst="rect">
            <a:avLst/>
          </a:prstGeom>
          <a:scene3d>
            <a:camera prst="orthographicFront"/>
            <a:lightRig rig="threePt" dir="t"/>
          </a:scene3d>
          <a:sp3d>
            <a:bevelT w="139700" h="139700" prst="divot"/>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lnSpc>
                <a:spcPct val="150000"/>
              </a:lnSpc>
            </a:pPr>
            <a:r>
              <a:rPr lang="ro-RO" sz="6000" b="1" i="1" dirty="0">
                <a:solidFill>
                  <a:srgbClr val="C00000"/>
                </a:solidFill>
                <a:highlight>
                  <a:srgbClr val="FFFF00"/>
                </a:highlight>
                <a:latin typeface="Consolas" panose="020B0609020204030204" pitchFamily="49" charset="0"/>
              </a:rPr>
              <a:t>Economia 5.0</a:t>
            </a:r>
          </a:p>
          <a:p>
            <a:pPr algn="ctr"/>
            <a:r>
              <a:rPr lang="ro-RO" sz="4000" b="1" i="1" dirty="0">
                <a:highlight>
                  <a:srgbClr val="00FF00"/>
                </a:highlight>
                <a:latin typeface="Consolas" panose="020B0609020204030204" pitchFamily="49" charset="0"/>
              </a:rPr>
              <a:t>Economie regenerativă</a:t>
            </a:r>
            <a:br>
              <a:rPr lang="ro-RO" sz="4000" b="1" i="1" dirty="0">
                <a:highlight>
                  <a:srgbClr val="00FF00"/>
                </a:highlight>
                <a:latin typeface="Consolas" panose="020B0609020204030204" pitchFamily="49" charset="0"/>
              </a:rPr>
            </a:br>
            <a:r>
              <a:rPr lang="ro-RO" sz="4000" b="1" i="1" dirty="0">
                <a:highlight>
                  <a:srgbClr val="00FF00"/>
                </a:highlight>
                <a:latin typeface="Consolas" panose="020B0609020204030204" pitchFamily="49" charset="0"/>
              </a:rPr>
              <a:t>(E. Inteligentă)</a:t>
            </a:r>
            <a:endParaRPr lang="ro-RO" sz="4000" b="1" dirty="0">
              <a:highlight>
                <a:srgbClr val="00FF00"/>
              </a:highlight>
              <a:latin typeface="Consolas" panose="020B0609020204030204" pitchFamily="49" charset="0"/>
            </a:endParaRPr>
          </a:p>
        </p:txBody>
      </p:sp>
    </p:spTree>
    <p:extLst>
      <p:ext uri="{BB962C8B-B14F-4D97-AF65-F5344CB8AC3E}">
        <p14:creationId xmlns:p14="http://schemas.microsoft.com/office/powerpoint/2010/main" val="335949549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6722" y="136525"/>
            <a:ext cx="9037180" cy="671823"/>
          </a:xfrm>
        </p:spPr>
        <p:txBody>
          <a:bodyPr>
            <a:normAutofit fontScale="90000"/>
          </a:bodyPr>
          <a:lstStyle/>
          <a:p>
            <a:r>
              <a:rPr lang="en-US" b="1" dirty="0"/>
              <a:t>Economia 4.0 </a:t>
            </a:r>
            <a:r>
              <a:rPr lang="en-US" b="1" dirty="0" err="1"/>
              <a:t>și</a:t>
            </a:r>
            <a:r>
              <a:rPr lang="en-US" b="1" dirty="0"/>
              <a:t> 5.0 </a:t>
            </a:r>
            <a:r>
              <a:rPr lang="en-US" b="1" dirty="0" err="1"/>
              <a:t>și</a:t>
            </a:r>
            <a:r>
              <a:rPr lang="en-US" b="1" dirty="0"/>
              <a:t> </a:t>
            </a:r>
            <a:r>
              <a:rPr lang="en-US" b="1" dirty="0" err="1"/>
              <a:t>rolul</a:t>
            </a:r>
            <a:r>
              <a:rPr lang="en-US" b="1" dirty="0"/>
              <a:t> </a:t>
            </a:r>
            <a:r>
              <a:rPr lang="en-US" b="1" i="1" dirty="0"/>
              <a:t>Big Data</a:t>
            </a:r>
            <a:endParaRPr lang="en-US" i="1" dirty="0"/>
          </a:p>
        </p:txBody>
      </p:sp>
      <p:sp>
        <p:nvSpPr>
          <p:cNvPr id="3" name="Content Placeholder 2"/>
          <p:cNvSpPr>
            <a:spLocks noGrp="1"/>
          </p:cNvSpPr>
          <p:nvPr>
            <p:ph idx="1"/>
          </p:nvPr>
        </p:nvSpPr>
        <p:spPr/>
        <p:txBody>
          <a:bodyPr/>
          <a:lstStyle/>
          <a:p>
            <a:pPr>
              <a:lnSpc>
                <a:spcPct val="150000"/>
              </a:lnSpc>
            </a:pPr>
            <a:r>
              <a:rPr lang="ro-RO" b="1" dirty="0"/>
              <a:t> </a:t>
            </a:r>
            <a:r>
              <a:rPr lang="en-US" b="1" dirty="0"/>
              <a:t>Economia 4.0 </a:t>
            </a:r>
            <a:r>
              <a:rPr lang="en-US" b="1" dirty="0" err="1"/>
              <a:t>și</a:t>
            </a:r>
            <a:r>
              <a:rPr lang="en-US" b="1" dirty="0"/>
              <a:t> 5.0</a:t>
            </a:r>
            <a:r>
              <a:rPr lang="en-US" dirty="0"/>
              <a:t> </a:t>
            </a:r>
            <a:r>
              <a:rPr lang="en-US" dirty="0" err="1"/>
              <a:t>reprezintă</a:t>
            </a:r>
            <a:r>
              <a:rPr lang="en-US" dirty="0"/>
              <a:t> </a:t>
            </a:r>
            <a:r>
              <a:rPr lang="en-US" dirty="0" err="1"/>
              <a:t>etape</a:t>
            </a:r>
            <a:r>
              <a:rPr lang="en-US" dirty="0"/>
              <a:t> evolutive ale </a:t>
            </a:r>
            <a:r>
              <a:rPr lang="ro-RO" dirty="0"/>
              <a:t>  </a:t>
            </a:r>
            <a:r>
              <a:rPr lang="en-US" dirty="0" err="1"/>
              <a:t>revoluției</a:t>
            </a:r>
            <a:r>
              <a:rPr lang="en-US" dirty="0"/>
              <a:t> </a:t>
            </a:r>
            <a:r>
              <a:rPr lang="en-US" dirty="0" err="1"/>
              <a:t>industriale</a:t>
            </a:r>
            <a:r>
              <a:rPr lang="en-US" dirty="0"/>
              <a:t>, </a:t>
            </a:r>
            <a:r>
              <a:rPr lang="en-US" dirty="0" err="1"/>
              <a:t>caracterizate</a:t>
            </a:r>
            <a:r>
              <a:rPr lang="en-US" dirty="0"/>
              <a:t> </a:t>
            </a:r>
            <a:r>
              <a:rPr lang="en-US" dirty="0" err="1"/>
              <a:t>printr</a:t>
            </a:r>
            <a:r>
              <a:rPr lang="en-US" dirty="0"/>
              <a:t>-o </a:t>
            </a:r>
            <a:r>
              <a:rPr lang="en-US" dirty="0" err="1"/>
              <a:t>integrare</a:t>
            </a:r>
            <a:r>
              <a:rPr lang="en-US" dirty="0"/>
              <a:t> </a:t>
            </a:r>
            <a:r>
              <a:rPr lang="en-US" dirty="0" err="1"/>
              <a:t>profundă</a:t>
            </a:r>
            <a:r>
              <a:rPr lang="en-US" dirty="0"/>
              <a:t> a </a:t>
            </a:r>
            <a:r>
              <a:rPr lang="en-US" dirty="0" err="1"/>
              <a:t>tehnologiilor</a:t>
            </a:r>
            <a:r>
              <a:rPr lang="en-US" dirty="0"/>
              <a:t> </a:t>
            </a:r>
            <a:r>
              <a:rPr lang="en-US" dirty="0" err="1"/>
              <a:t>digitale</a:t>
            </a:r>
            <a:r>
              <a:rPr lang="en-US" dirty="0"/>
              <a:t> </a:t>
            </a:r>
            <a:r>
              <a:rPr lang="en-US" dirty="0" err="1"/>
              <a:t>în</a:t>
            </a:r>
            <a:r>
              <a:rPr lang="en-US" dirty="0"/>
              <a:t> </a:t>
            </a:r>
            <a:r>
              <a:rPr lang="en-US" dirty="0" err="1"/>
              <a:t>toate</a:t>
            </a:r>
            <a:r>
              <a:rPr lang="en-US" dirty="0"/>
              <a:t> </a:t>
            </a:r>
            <a:r>
              <a:rPr lang="en-US" dirty="0" err="1"/>
              <a:t>aspectele</a:t>
            </a:r>
            <a:r>
              <a:rPr lang="en-US" dirty="0"/>
              <a:t> </a:t>
            </a:r>
            <a:r>
              <a:rPr lang="en-US" dirty="0" err="1"/>
              <a:t>vieții</a:t>
            </a:r>
            <a:r>
              <a:rPr lang="en-US" dirty="0"/>
              <a:t> </a:t>
            </a:r>
            <a:r>
              <a:rPr lang="en-US" dirty="0" err="1"/>
              <a:t>și</a:t>
            </a:r>
            <a:r>
              <a:rPr lang="en-US" dirty="0"/>
              <a:t> ale </a:t>
            </a:r>
            <a:r>
              <a:rPr lang="en-US" dirty="0" err="1"/>
              <a:t>economiei</a:t>
            </a:r>
            <a:r>
              <a:rPr lang="en-US" dirty="0"/>
              <a:t>.</a:t>
            </a:r>
            <a:endParaRPr lang="ro-RO" dirty="0"/>
          </a:p>
          <a:p>
            <a:pPr>
              <a:lnSpc>
                <a:spcPct val="150000"/>
              </a:lnSpc>
            </a:pPr>
            <a:r>
              <a:rPr lang="en-US" dirty="0"/>
              <a:t> </a:t>
            </a:r>
            <a:r>
              <a:rPr lang="en-US" b="1" dirty="0"/>
              <a:t>Big Data</a:t>
            </a:r>
            <a:r>
              <a:rPr lang="en-US" dirty="0"/>
              <a:t> </a:t>
            </a:r>
            <a:r>
              <a:rPr lang="en-US" dirty="0" err="1"/>
              <a:t>joacă</a:t>
            </a:r>
            <a:r>
              <a:rPr lang="en-US" dirty="0"/>
              <a:t> un </a:t>
            </a:r>
            <a:r>
              <a:rPr lang="en-US" dirty="0" err="1"/>
              <a:t>rol</a:t>
            </a:r>
            <a:r>
              <a:rPr lang="en-US" dirty="0"/>
              <a:t> central </a:t>
            </a:r>
            <a:r>
              <a:rPr lang="en-US" dirty="0" err="1"/>
              <a:t>în</a:t>
            </a:r>
            <a:r>
              <a:rPr lang="en-US" dirty="0"/>
              <a:t> </a:t>
            </a:r>
            <a:r>
              <a:rPr lang="en-US" dirty="0" err="1"/>
              <a:t>aceste</a:t>
            </a:r>
            <a:r>
              <a:rPr lang="en-US" dirty="0"/>
              <a:t> </a:t>
            </a:r>
            <a:r>
              <a:rPr lang="en-US" dirty="0" err="1"/>
              <a:t>evoluții</a:t>
            </a:r>
            <a:r>
              <a:rPr lang="en-US" dirty="0"/>
              <a:t>, </a:t>
            </a:r>
            <a:r>
              <a:rPr lang="en-US" dirty="0" err="1"/>
              <a:t>furnizând</a:t>
            </a:r>
            <a:r>
              <a:rPr lang="en-US" dirty="0"/>
              <a:t> </a:t>
            </a:r>
            <a:r>
              <a:rPr lang="en-US" dirty="0" err="1"/>
              <a:t>combustibilul</a:t>
            </a:r>
            <a:r>
              <a:rPr lang="en-US" dirty="0"/>
              <a:t> </a:t>
            </a:r>
            <a:r>
              <a:rPr lang="en-US" dirty="0" err="1"/>
              <a:t>necesar</a:t>
            </a:r>
            <a:r>
              <a:rPr lang="en-US" dirty="0"/>
              <a:t> </a:t>
            </a:r>
            <a:r>
              <a:rPr lang="en-US" dirty="0" err="1"/>
              <a:t>pentru</a:t>
            </a:r>
            <a:r>
              <a:rPr lang="en-US" dirty="0"/>
              <a:t> </a:t>
            </a:r>
            <a:r>
              <a:rPr lang="en-US" dirty="0" err="1"/>
              <a:t>inovație</a:t>
            </a:r>
            <a:r>
              <a:rPr lang="en-US" dirty="0"/>
              <a:t> </a:t>
            </a:r>
            <a:r>
              <a:rPr lang="en-US" dirty="0" err="1"/>
              <a:t>și</a:t>
            </a:r>
            <a:r>
              <a:rPr lang="en-US" dirty="0"/>
              <a:t> </a:t>
            </a:r>
            <a:r>
              <a:rPr lang="en-US" dirty="0" err="1"/>
              <a:t>transformare</a:t>
            </a:r>
            <a:r>
              <a:rPr lang="en-US" dirty="0"/>
              <a:t>.</a:t>
            </a:r>
          </a:p>
          <a:p>
            <a:endParaRPr lang="en-US" dirty="0"/>
          </a:p>
        </p:txBody>
      </p:sp>
      <p:sp>
        <p:nvSpPr>
          <p:cNvPr id="4" name="Slide Number Placeholder 3"/>
          <p:cNvSpPr>
            <a:spLocks noGrp="1"/>
          </p:cNvSpPr>
          <p:nvPr>
            <p:ph type="sldNum" sz="quarter" idx="12"/>
          </p:nvPr>
        </p:nvSpPr>
        <p:spPr/>
        <p:txBody>
          <a:bodyPr/>
          <a:lstStyle/>
          <a:p>
            <a:fld id="{0712D0F0-FEB5-4A3D-9B64-8AE531CEC929}" type="slidenum">
              <a:rPr lang="en-US" smtClean="0"/>
              <a:t>191</a:t>
            </a:fld>
            <a:endParaRPr lang="en-US" dirty="0"/>
          </a:p>
        </p:txBody>
      </p:sp>
    </p:spTree>
    <p:extLst>
      <p:ext uri="{BB962C8B-B14F-4D97-AF65-F5344CB8AC3E}">
        <p14:creationId xmlns:p14="http://schemas.microsoft.com/office/powerpoint/2010/main" val="310090434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626" y="89391"/>
            <a:ext cx="10417628" cy="671823"/>
          </a:xfrm>
        </p:spPr>
        <p:txBody>
          <a:bodyPr>
            <a:normAutofit fontScale="90000"/>
          </a:bodyPr>
          <a:lstStyle/>
          <a:p>
            <a:r>
              <a:rPr lang="it-IT" dirty="0"/>
              <a:t>Componente esențiale ale Economiei 4.0 și 5.0</a:t>
            </a:r>
            <a:endParaRPr lang="ro-RO" dirty="0"/>
          </a:p>
        </p:txBody>
      </p:sp>
      <p:sp>
        <p:nvSpPr>
          <p:cNvPr id="3" name="Content Placeholder 2"/>
          <p:cNvSpPr>
            <a:spLocks noGrp="1"/>
          </p:cNvSpPr>
          <p:nvPr>
            <p:ph idx="1"/>
          </p:nvPr>
        </p:nvSpPr>
        <p:spPr>
          <a:xfrm>
            <a:off x="293914" y="761214"/>
            <a:ext cx="5958296" cy="5789283"/>
          </a:xfrm>
          <a:solidFill>
            <a:schemeClr val="bg1">
              <a:alpha val="40000"/>
            </a:schemeClr>
          </a:solidFill>
        </p:spPr>
        <p:txBody>
          <a:bodyPr/>
          <a:lstStyle/>
          <a:p>
            <a:pPr marL="0" indent="0" algn="ctr">
              <a:lnSpc>
                <a:spcPct val="100000"/>
              </a:lnSpc>
              <a:buNone/>
            </a:pPr>
            <a:r>
              <a:rPr lang="ro-RO" dirty="0"/>
              <a:t>Evoluție semnificativă a modului în sunt produse și consumate bunuri și servicii, fiind alimentate de tehnologii:</a:t>
            </a:r>
          </a:p>
          <a:p>
            <a:pPr marL="0" indent="0" algn="ctr">
              <a:lnSpc>
                <a:spcPct val="100000"/>
              </a:lnSpc>
              <a:buNone/>
            </a:pPr>
            <a:r>
              <a:rPr lang="ro-RO" dirty="0"/>
              <a:t> </a:t>
            </a:r>
          </a:p>
          <a:p>
            <a:endParaRPr lang="ro-RO" dirty="0"/>
          </a:p>
          <a:p>
            <a:pPr marL="514350" indent="-514350">
              <a:buFont typeface="+mj-lt"/>
              <a:buAutoNum type="arabicPeriod"/>
            </a:pPr>
            <a:endParaRPr lang="ro-RO" u="sng" dirty="0"/>
          </a:p>
        </p:txBody>
      </p:sp>
      <p:graphicFrame>
        <p:nvGraphicFramePr>
          <p:cNvPr id="5" name="Table 4"/>
          <p:cNvGraphicFramePr>
            <a:graphicFrameLocks noGrp="1"/>
          </p:cNvGraphicFramePr>
          <p:nvPr>
            <p:custDataLst>
              <p:tags r:id="rId1"/>
            </p:custDataLst>
          </p:nvPr>
        </p:nvGraphicFramePr>
        <p:xfrm>
          <a:off x="6507764" y="857274"/>
          <a:ext cx="5390322" cy="5187662"/>
        </p:xfrm>
        <a:graphic>
          <a:graphicData uri="http://schemas.openxmlformats.org/drawingml/2006/table">
            <a:tbl>
              <a:tblPr firstRow="1" bandRow="1">
                <a:tableStyleId>{638B1855-1B75-4FBE-930C-398BA8C253C6}</a:tableStyleId>
              </a:tblPr>
              <a:tblGrid>
                <a:gridCol w="986319">
                  <a:extLst>
                    <a:ext uri="{9D8B030D-6E8A-4147-A177-3AD203B41FA5}">
                      <a16:colId xmlns:a16="http://schemas.microsoft.com/office/drawing/2014/main" val="20000"/>
                    </a:ext>
                  </a:extLst>
                </a:gridCol>
                <a:gridCol w="3217188">
                  <a:extLst>
                    <a:ext uri="{9D8B030D-6E8A-4147-A177-3AD203B41FA5}">
                      <a16:colId xmlns:a16="http://schemas.microsoft.com/office/drawing/2014/main" val="20001"/>
                    </a:ext>
                  </a:extLst>
                </a:gridCol>
                <a:gridCol w="1186815">
                  <a:extLst>
                    <a:ext uri="{9D8B030D-6E8A-4147-A177-3AD203B41FA5}">
                      <a16:colId xmlns:a16="http://schemas.microsoft.com/office/drawing/2014/main" val="20002"/>
                    </a:ext>
                  </a:extLst>
                </a:gridCol>
              </a:tblGrid>
              <a:tr h="753745">
                <a:tc gridSpan="3">
                  <a:txBody>
                    <a:bodyPr/>
                    <a:lstStyle/>
                    <a:p>
                      <a:pPr algn="ctr"/>
                      <a:r>
                        <a:rPr lang="ro-RO" sz="3600" b="1" i="1" u="none" baseline="0" dirty="0">
                          <a:solidFill>
                            <a:srgbClr val="C00000"/>
                          </a:solidFill>
                          <a:highlight>
                            <a:srgbClr val="FFFF00"/>
                          </a:highlight>
                          <a:latin typeface="Consolas" panose="020B0609020204030204" pitchFamily="49" charset="0"/>
                          <a:cs typeface="Consolas" panose="020B0609020204030204" pitchFamily="49" charset="0"/>
                        </a:rPr>
                        <a:t>Societate</a:t>
                      </a:r>
                      <a:r>
                        <a:rPr lang="ro-RO" sz="3200" b="1" i="1" u="none" baseline="0" dirty="0">
                          <a:solidFill>
                            <a:srgbClr val="C00000"/>
                          </a:solidFill>
                          <a:highlight>
                            <a:srgbClr val="FFFF00"/>
                          </a:highlight>
                          <a:latin typeface="Consolas" panose="020B0609020204030204" pitchFamily="49" charset="0"/>
                          <a:cs typeface="Consolas" panose="020B0609020204030204" pitchFamily="49" charset="0"/>
                        </a:rPr>
                        <a:t> </a:t>
                      </a:r>
                    </a:p>
                  </a:txBody>
                  <a:tcPr anchor="ctr"/>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10000"/>
                  </a:ext>
                </a:extLst>
              </a:tr>
              <a:tr h="753745">
                <a:tc>
                  <a:txBody>
                    <a:bodyPr/>
                    <a:lstStyle/>
                    <a:p>
                      <a:pPr algn="ctr"/>
                      <a:r>
                        <a:rPr lang="ro-RO" sz="3200" b="1" i="1" dirty="0">
                          <a:solidFill>
                            <a:srgbClr val="C00000"/>
                          </a:solidFill>
                          <a:highlight>
                            <a:srgbClr val="FFFF00"/>
                          </a:highlight>
                          <a:latin typeface="Consolas" panose="020B0609020204030204" pitchFamily="49" charset="0"/>
                        </a:rPr>
                        <a:t>4.0</a:t>
                      </a:r>
                    </a:p>
                  </a:txBody>
                  <a:tcPr anchor="ctr"/>
                </a:tc>
                <a:tc>
                  <a:txBody>
                    <a:bodyPr/>
                    <a:lstStyle/>
                    <a:p>
                      <a:pPr algn="ctr"/>
                      <a:r>
                        <a:rPr lang="ro-RO" sz="3200" b="1" i="1" dirty="0">
                          <a:solidFill>
                            <a:srgbClr val="C00000"/>
                          </a:solidFill>
                          <a:highlight>
                            <a:srgbClr val="FFFF00"/>
                          </a:highlight>
                          <a:latin typeface="Consolas" panose="020B0609020204030204" pitchFamily="49" charset="0"/>
                          <a:cs typeface="Consolas" panose="020B0609020204030204" pitchFamily="49" charset="0"/>
                        </a:rPr>
                        <a:t>Industrie</a:t>
                      </a:r>
                    </a:p>
                  </a:txBody>
                  <a:tcPr anchor="ctr"/>
                </a:tc>
                <a:tc>
                  <a:txBody>
                    <a:bodyPr/>
                    <a:lstStyle/>
                    <a:p>
                      <a:pPr algn="ctr"/>
                      <a:r>
                        <a:rPr lang="ro-RO" sz="3200" b="1" i="1" dirty="0">
                          <a:solidFill>
                            <a:srgbClr val="C00000"/>
                          </a:solidFill>
                          <a:highlight>
                            <a:srgbClr val="FFFF00"/>
                          </a:highlight>
                          <a:latin typeface="Consolas" panose="020B0609020204030204" pitchFamily="49" charset="0"/>
                          <a:cs typeface="Consolas" panose="020B0609020204030204" pitchFamily="49" charset="0"/>
                        </a:rPr>
                        <a:t>5.0</a:t>
                      </a:r>
                    </a:p>
                  </a:txBody>
                  <a:tcPr anchor="ctr"/>
                </a:tc>
                <a:extLst>
                  <a:ext uri="{0D108BD9-81ED-4DB2-BD59-A6C34878D82A}">
                    <a16:rowId xmlns:a16="http://schemas.microsoft.com/office/drawing/2014/main" val="10001"/>
                  </a:ext>
                </a:extLst>
              </a:tr>
              <a:tr h="753745">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o-RO" sz="3200" b="1" i="1" u="none" strike="noStrike" kern="1200" cap="none" spc="0" normalizeH="0" baseline="0" noProof="0" dirty="0">
                          <a:ln>
                            <a:noFill/>
                          </a:ln>
                          <a:solidFill>
                            <a:srgbClr val="C00000"/>
                          </a:solidFill>
                          <a:effectLst/>
                          <a:highlight>
                            <a:srgbClr val="FFFF00"/>
                          </a:highlight>
                          <a:uLnTx/>
                          <a:uFillTx/>
                          <a:latin typeface="Consolas" panose="020B0609020204030204" pitchFamily="49" charset="0"/>
                        </a:rPr>
                        <a:t>4.0</a:t>
                      </a:r>
                      <a:endParaRPr kumimoji="0" lang="ro-RO" sz="3200" b="1" i="1" u="none" strike="noStrike" kern="1200" cap="none" spc="0" normalizeH="0" baseline="0" noProof="0" dirty="0">
                        <a:ln>
                          <a:noFill/>
                        </a:ln>
                        <a:solidFill>
                          <a:srgbClr val="C00000"/>
                        </a:solidFill>
                        <a:effectLst/>
                        <a:highlight>
                          <a:srgbClr val="FFFF00"/>
                        </a:highlight>
                        <a:uLnTx/>
                        <a:uFillTx/>
                        <a:latin typeface="Consolas" panose="020B0609020204030204" pitchFamily="49" charset="0"/>
                        <a:ea typeface="+mn-ea"/>
                        <a:cs typeface="+mn-cs"/>
                      </a:endParaRPr>
                    </a:p>
                  </a:txBody>
                  <a:tcPr anchor="ctr"/>
                </a:tc>
                <a:tc>
                  <a:txBody>
                    <a:bodyPr/>
                    <a:lstStyle/>
                    <a:p>
                      <a:pPr algn="ctr"/>
                      <a:r>
                        <a:rPr lang="ro-RO" sz="3200" b="1" i="1" dirty="0">
                          <a:solidFill>
                            <a:srgbClr val="C00000"/>
                          </a:solidFill>
                          <a:highlight>
                            <a:srgbClr val="FFFF00"/>
                          </a:highlight>
                          <a:latin typeface="Consolas" panose="020B0609020204030204" pitchFamily="49" charset="0"/>
                          <a:cs typeface="Consolas" panose="020B0609020204030204" pitchFamily="49" charset="0"/>
                        </a:rPr>
                        <a:t>Agricultură</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o-RO" sz="3200" b="1" i="1" u="none" strike="noStrike" kern="1200" cap="none" spc="0" normalizeH="0" baseline="0" noProof="0" dirty="0">
                          <a:ln>
                            <a:noFill/>
                          </a:ln>
                          <a:solidFill>
                            <a:srgbClr val="C00000"/>
                          </a:solidFill>
                          <a:effectLst/>
                          <a:highlight>
                            <a:srgbClr val="FFFF00"/>
                          </a:highlight>
                          <a:uLnTx/>
                          <a:uFillTx/>
                          <a:latin typeface="Consolas" panose="020B0609020204030204" pitchFamily="49" charset="0"/>
                          <a:cs typeface="Consolas" panose="020B0609020204030204" pitchFamily="49" charset="0"/>
                        </a:rPr>
                        <a:t>5.0</a:t>
                      </a:r>
                      <a:endParaRPr kumimoji="0" lang="ro-RO" sz="3200" b="1" i="1" u="none" strike="noStrike" kern="1200" cap="none" spc="0" normalizeH="0" baseline="0" noProof="0" dirty="0">
                        <a:ln>
                          <a:noFill/>
                        </a:ln>
                        <a:solidFill>
                          <a:srgbClr val="C00000"/>
                        </a:solidFill>
                        <a:effectLst/>
                        <a:highlight>
                          <a:srgbClr val="FFFF00"/>
                        </a:highlight>
                        <a:uLnTx/>
                        <a:uFillTx/>
                        <a:latin typeface="Consolas" panose="020B0609020204030204" pitchFamily="49" charset="0"/>
                        <a:ea typeface="+mn-ea"/>
                        <a:cs typeface="Consolas" panose="020B0609020204030204" pitchFamily="49" charset="0"/>
                      </a:endParaRPr>
                    </a:p>
                  </a:txBody>
                  <a:tcPr anchor="ctr"/>
                </a:tc>
                <a:extLst>
                  <a:ext uri="{0D108BD9-81ED-4DB2-BD59-A6C34878D82A}">
                    <a16:rowId xmlns:a16="http://schemas.microsoft.com/office/drawing/2014/main" val="10002"/>
                  </a:ext>
                </a:extLst>
              </a:tr>
              <a:tr h="753745">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o-RO" sz="3200" b="1" i="1" u="none" strike="noStrike" kern="1200" cap="none" spc="0" normalizeH="0" baseline="0" noProof="0" dirty="0">
                          <a:ln>
                            <a:noFill/>
                          </a:ln>
                          <a:solidFill>
                            <a:srgbClr val="C00000"/>
                          </a:solidFill>
                          <a:effectLst/>
                          <a:highlight>
                            <a:srgbClr val="FFFF00"/>
                          </a:highlight>
                          <a:uLnTx/>
                          <a:uFillTx/>
                          <a:latin typeface="Consolas" panose="020B0609020204030204" pitchFamily="49" charset="0"/>
                          <a:ea typeface="+mn-ea"/>
                          <a:cs typeface="+mn-cs"/>
                        </a:rPr>
                        <a:t>4.0</a:t>
                      </a:r>
                    </a:p>
                  </a:txBody>
                  <a:tcPr anchor="ctr"/>
                </a:tc>
                <a:tc>
                  <a:txBody>
                    <a:bodyPr/>
                    <a:lstStyle/>
                    <a:p>
                      <a:pPr algn="ctr">
                        <a:buNone/>
                      </a:pPr>
                      <a:r>
                        <a:rPr lang="ro-RO" sz="3200" b="1" i="1" dirty="0">
                          <a:solidFill>
                            <a:srgbClr val="C00000"/>
                          </a:solidFill>
                          <a:highlight>
                            <a:srgbClr val="FFFF00"/>
                          </a:highlight>
                          <a:latin typeface="Consolas" panose="020B0609020204030204" pitchFamily="49" charset="0"/>
                          <a:cs typeface="Consolas" panose="020B0609020204030204" pitchFamily="49" charset="0"/>
                          <a:sym typeface="+mn-ea"/>
                        </a:rPr>
                        <a:t>Biotehnologii</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o-RO" sz="3200" b="1" i="1" u="none" strike="noStrike" kern="1200" cap="none" spc="0" normalizeH="0" baseline="0" noProof="0" dirty="0">
                          <a:ln>
                            <a:noFill/>
                          </a:ln>
                          <a:solidFill>
                            <a:srgbClr val="C00000"/>
                          </a:solidFill>
                          <a:effectLst/>
                          <a:highlight>
                            <a:srgbClr val="FFFF00"/>
                          </a:highlight>
                          <a:uLnTx/>
                          <a:uFillTx/>
                          <a:latin typeface="Consolas" panose="020B0609020204030204" pitchFamily="49" charset="0"/>
                          <a:ea typeface="+mn-ea"/>
                          <a:cs typeface="Consolas" panose="020B0609020204030204" pitchFamily="49" charset="0"/>
                        </a:rPr>
                        <a:t>5.0</a:t>
                      </a:r>
                    </a:p>
                  </a:txBody>
                  <a:tcPr anchor="ctr"/>
                </a:tc>
                <a:extLst>
                  <a:ext uri="{0D108BD9-81ED-4DB2-BD59-A6C34878D82A}">
                    <a16:rowId xmlns:a16="http://schemas.microsoft.com/office/drawing/2014/main" val="10003"/>
                  </a:ext>
                </a:extLst>
              </a:tr>
              <a:tr h="753745">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o-RO" sz="3200" b="1" i="1" u="none" strike="noStrike" kern="1200" cap="none" spc="0" normalizeH="0" baseline="0" noProof="0" dirty="0">
                          <a:ln>
                            <a:noFill/>
                          </a:ln>
                          <a:solidFill>
                            <a:srgbClr val="C00000"/>
                          </a:solidFill>
                          <a:effectLst/>
                          <a:highlight>
                            <a:srgbClr val="FFFF00"/>
                          </a:highlight>
                          <a:uLnTx/>
                          <a:uFillTx/>
                          <a:latin typeface="Consolas" panose="020B0609020204030204" pitchFamily="49" charset="0"/>
                        </a:rPr>
                        <a:t>4.0</a:t>
                      </a:r>
                      <a:endParaRPr kumimoji="0" lang="ro-RO" sz="3200" b="1" i="1" u="none" strike="noStrike" kern="1200" cap="none" spc="0" normalizeH="0" baseline="0" noProof="0" dirty="0">
                        <a:ln>
                          <a:noFill/>
                        </a:ln>
                        <a:solidFill>
                          <a:srgbClr val="C00000"/>
                        </a:solidFill>
                        <a:effectLst/>
                        <a:highlight>
                          <a:srgbClr val="FFFF00"/>
                        </a:highlight>
                        <a:uLnTx/>
                        <a:uFillTx/>
                        <a:latin typeface="Consolas" panose="020B0609020204030204" pitchFamily="49" charset="0"/>
                        <a:ea typeface="+mn-ea"/>
                        <a:cs typeface="+mn-cs"/>
                      </a:endParaRPr>
                    </a:p>
                  </a:txBody>
                  <a:tcPr anchor="ctr"/>
                </a:tc>
                <a:tc>
                  <a:txBody>
                    <a:bodyPr/>
                    <a:lstStyle/>
                    <a:p>
                      <a:pPr algn="ctr"/>
                      <a:r>
                        <a:rPr lang="ro-RO" sz="3200" b="1" i="1" dirty="0">
                          <a:solidFill>
                            <a:srgbClr val="C00000"/>
                          </a:solidFill>
                          <a:highlight>
                            <a:srgbClr val="FFFF00"/>
                          </a:highlight>
                          <a:latin typeface="Consolas" panose="020B0609020204030204" pitchFamily="49" charset="0"/>
                          <a:cs typeface="Consolas" panose="020B0609020204030204" pitchFamily="49" charset="0"/>
                        </a:rPr>
                        <a:t>Servicii</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o-RO" sz="3200" b="1" i="1" u="none" strike="noStrike" kern="1200" cap="none" spc="0" normalizeH="0" baseline="0" noProof="0" dirty="0">
                          <a:ln>
                            <a:noFill/>
                          </a:ln>
                          <a:solidFill>
                            <a:srgbClr val="C00000"/>
                          </a:solidFill>
                          <a:effectLst/>
                          <a:highlight>
                            <a:srgbClr val="FFFF00"/>
                          </a:highlight>
                          <a:uLnTx/>
                          <a:uFillTx/>
                          <a:latin typeface="Consolas" panose="020B0609020204030204" pitchFamily="49" charset="0"/>
                          <a:cs typeface="Consolas" panose="020B0609020204030204" pitchFamily="49" charset="0"/>
                        </a:rPr>
                        <a:t>5.0</a:t>
                      </a:r>
                      <a:endParaRPr kumimoji="0" lang="ro-RO" sz="3200" b="1" i="1" u="none" strike="noStrike" kern="1200" cap="none" spc="0" normalizeH="0" baseline="0" noProof="0" dirty="0">
                        <a:ln>
                          <a:noFill/>
                        </a:ln>
                        <a:solidFill>
                          <a:srgbClr val="C00000"/>
                        </a:solidFill>
                        <a:effectLst/>
                        <a:highlight>
                          <a:srgbClr val="FFFF00"/>
                        </a:highlight>
                        <a:uLnTx/>
                        <a:uFillTx/>
                        <a:latin typeface="Consolas" panose="020B0609020204030204" pitchFamily="49" charset="0"/>
                        <a:ea typeface="+mn-ea"/>
                        <a:cs typeface="Consolas" panose="020B0609020204030204" pitchFamily="49" charset="0"/>
                      </a:endParaRPr>
                    </a:p>
                  </a:txBody>
                  <a:tcPr anchor="ctr"/>
                </a:tc>
                <a:extLst>
                  <a:ext uri="{0D108BD9-81ED-4DB2-BD59-A6C34878D82A}">
                    <a16:rowId xmlns:a16="http://schemas.microsoft.com/office/drawing/2014/main" val="10004"/>
                  </a:ext>
                </a:extLst>
              </a:tr>
              <a:tr h="665192">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o-RO" sz="3200" b="1" i="1" u="none" strike="noStrike" kern="1200" cap="none" spc="0" normalizeH="0" baseline="0" noProof="0" dirty="0">
                          <a:ln>
                            <a:noFill/>
                          </a:ln>
                          <a:solidFill>
                            <a:srgbClr val="C00000"/>
                          </a:solidFill>
                          <a:effectLst/>
                          <a:highlight>
                            <a:srgbClr val="FFFF00"/>
                          </a:highlight>
                          <a:uLnTx/>
                          <a:uFillTx/>
                          <a:latin typeface="Consolas" panose="020B0609020204030204" pitchFamily="49" charset="0"/>
                        </a:rPr>
                        <a:t>4.0</a:t>
                      </a:r>
                      <a:endParaRPr kumimoji="0" lang="ro-RO" sz="3200" b="1" i="1" u="none" strike="noStrike" kern="1200" cap="none" spc="0" normalizeH="0" baseline="0" noProof="0" dirty="0">
                        <a:ln>
                          <a:noFill/>
                        </a:ln>
                        <a:solidFill>
                          <a:srgbClr val="C00000"/>
                        </a:solidFill>
                        <a:effectLst/>
                        <a:highlight>
                          <a:srgbClr val="FFFF00"/>
                        </a:highlight>
                        <a:uLnTx/>
                        <a:uFillTx/>
                        <a:latin typeface="Consolas" panose="020B0609020204030204" pitchFamily="49" charset="0"/>
                        <a:ea typeface="+mn-ea"/>
                        <a:cs typeface="+mn-cs"/>
                      </a:endParaRPr>
                    </a:p>
                  </a:txBody>
                  <a:tcPr anchor="ctr"/>
                </a:tc>
                <a:tc>
                  <a:txBody>
                    <a:bodyPr/>
                    <a:lstStyle/>
                    <a:p>
                      <a:pPr algn="ctr"/>
                      <a:r>
                        <a:rPr lang="ro-RO" sz="3200" b="1" i="1" dirty="0">
                          <a:solidFill>
                            <a:srgbClr val="C00000"/>
                          </a:solidFill>
                          <a:highlight>
                            <a:srgbClr val="FFFF00"/>
                          </a:highlight>
                          <a:latin typeface="Consolas" panose="020B0609020204030204" pitchFamily="49" charset="0"/>
                          <a:cs typeface="Consolas" panose="020B0609020204030204" pitchFamily="49" charset="0"/>
                        </a:rPr>
                        <a:t>Guvernare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o-RO" sz="3200" b="1" i="1" u="none" strike="noStrike" kern="1200" cap="none" spc="0" normalizeH="0" baseline="0" noProof="0" dirty="0">
                          <a:ln>
                            <a:noFill/>
                          </a:ln>
                          <a:solidFill>
                            <a:srgbClr val="C00000"/>
                          </a:solidFill>
                          <a:effectLst/>
                          <a:highlight>
                            <a:srgbClr val="FFFF00"/>
                          </a:highlight>
                          <a:uLnTx/>
                          <a:uFillTx/>
                          <a:latin typeface="Consolas" panose="020B0609020204030204" pitchFamily="49" charset="0"/>
                          <a:cs typeface="Consolas" panose="020B0609020204030204" pitchFamily="49" charset="0"/>
                        </a:rPr>
                        <a:t>5.0</a:t>
                      </a:r>
                      <a:endParaRPr kumimoji="0" lang="ro-RO" sz="3200" b="1" i="1" u="none" strike="noStrike" kern="1200" cap="none" spc="0" normalizeH="0" baseline="0" noProof="0" dirty="0">
                        <a:ln>
                          <a:noFill/>
                        </a:ln>
                        <a:solidFill>
                          <a:srgbClr val="C00000"/>
                        </a:solidFill>
                        <a:effectLst/>
                        <a:highlight>
                          <a:srgbClr val="FFFF00"/>
                        </a:highlight>
                        <a:uLnTx/>
                        <a:uFillTx/>
                        <a:latin typeface="Consolas" panose="020B0609020204030204" pitchFamily="49" charset="0"/>
                        <a:ea typeface="+mn-ea"/>
                        <a:cs typeface="Consolas" panose="020B0609020204030204" pitchFamily="49" charset="0"/>
                      </a:endParaRPr>
                    </a:p>
                  </a:txBody>
                  <a:tcPr anchor="ctr"/>
                </a:tc>
                <a:extLst>
                  <a:ext uri="{0D108BD9-81ED-4DB2-BD59-A6C34878D82A}">
                    <a16:rowId xmlns:a16="http://schemas.microsoft.com/office/drawing/2014/main" val="10005"/>
                  </a:ext>
                </a:extLst>
              </a:tr>
              <a:tr h="753745">
                <a:tc>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o-RO" sz="3200" b="1" i="1" u="none" strike="noStrike" kern="1200" cap="none" spc="0" normalizeH="0" baseline="0" noProof="0" dirty="0">
                        <a:ln>
                          <a:noFill/>
                        </a:ln>
                        <a:solidFill>
                          <a:srgbClr val="C00000"/>
                        </a:solidFill>
                        <a:effectLst/>
                        <a:highlight>
                          <a:srgbClr val="FFFF00"/>
                        </a:highlight>
                        <a:uLnTx/>
                        <a:uFillTx/>
                        <a:latin typeface="Consolas" panose="020B0609020204030204" pitchFamily="49" charset="0"/>
                        <a:ea typeface="+mn-ea"/>
                        <a:cs typeface="+mn-cs"/>
                      </a:endParaRPr>
                    </a:p>
                  </a:txBody>
                  <a:tcPr anchor="ctr"/>
                </a:tc>
                <a:tc>
                  <a:txBody>
                    <a:bodyPr/>
                    <a:lstStyle/>
                    <a:p>
                      <a:pPr algn="ctr"/>
                      <a:r>
                        <a:rPr lang="ro-RO" sz="3600" b="1" i="1" dirty="0">
                          <a:solidFill>
                            <a:srgbClr val="C00000"/>
                          </a:solidFill>
                          <a:highlight>
                            <a:srgbClr val="FFFF00"/>
                          </a:highlight>
                          <a:latin typeface="Elsie Black" panose="02000000000000000000" pitchFamily="2" charset="0"/>
                          <a:cs typeface="Consolas" panose="020B0609020204030204" pitchFamily="49" charset="0"/>
                        </a:rPr>
                        <a:t>5G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o-RO" sz="3200" b="1" i="1" u="none" strike="noStrike" kern="1200" cap="none" spc="0" normalizeH="0" baseline="0" noProof="0" dirty="0">
                        <a:ln>
                          <a:noFill/>
                        </a:ln>
                        <a:solidFill>
                          <a:srgbClr val="C00000"/>
                        </a:solidFill>
                        <a:effectLst/>
                        <a:highlight>
                          <a:srgbClr val="FFFF00"/>
                        </a:highlight>
                        <a:uLnTx/>
                        <a:uFillTx/>
                        <a:latin typeface="Consolas" panose="020B0609020204030204" pitchFamily="49" charset="0"/>
                        <a:ea typeface="+mn-ea"/>
                        <a:cs typeface="Consolas" panose="020B0609020204030204" pitchFamily="49" charset="0"/>
                      </a:endParaRPr>
                    </a:p>
                  </a:txBody>
                  <a:tcPr anchor="ctr"/>
                </a:tc>
                <a:extLst>
                  <a:ext uri="{0D108BD9-81ED-4DB2-BD59-A6C34878D82A}">
                    <a16:rowId xmlns:a16="http://schemas.microsoft.com/office/drawing/2014/main" val="10006"/>
                  </a:ext>
                </a:extLst>
              </a:tr>
            </a:tbl>
          </a:graphicData>
        </a:graphic>
      </p:graphicFrame>
      <p:sp>
        <p:nvSpPr>
          <p:cNvPr id="4" name="Slide Number Placeholder 3"/>
          <p:cNvSpPr>
            <a:spLocks noGrp="1"/>
          </p:cNvSpPr>
          <p:nvPr>
            <p:ph type="sldNum" sz="quarter" idx="12"/>
          </p:nvPr>
        </p:nvSpPr>
        <p:spPr/>
        <p:txBody>
          <a:bodyPr/>
          <a:lstStyle/>
          <a:p>
            <a:fld id="{0712D0F0-FEB5-4A3D-9B64-8AE531CEC929}" type="slidenum">
              <a:rPr lang="en-US" smtClean="0"/>
              <a:t>192</a:t>
            </a:fld>
            <a:endParaRPr lang="en-US" dirty="0"/>
          </a:p>
        </p:txBody>
      </p:sp>
      <p:sp>
        <p:nvSpPr>
          <p:cNvPr id="6" name="Rectangle 5"/>
          <p:cNvSpPr/>
          <p:nvPr/>
        </p:nvSpPr>
        <p:spPr>
          <a:xfrm>
            <a:off x="1640145" y="3382644"/>
            <a:ext cx="4251960" cy="117856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o-RO" sz="3200" b="1" i="1" dirty="0">
                <a:solidFill>
                  <a:srgbClr val="C00000"/>
                </a:solidFill>
                <a:highlight>
                  <a:srgbClr val="FFFF00"/>
                </a:highlight>
                <a:latin typeface="Bookman Old Style" panose="02050604050505020204" pitchFamily="18" charset="0"/>
              </a:rPr>
              <a:t>IA, IoT, Big Data, Blockchain</a:t>
            </a:r>
            <a:endParaRPr lang="ro-RO" sz="3200" b="1" i="1" dirty="0">
              <a:latin typeface="Bookman Old Style" panose="02050604050505020204" pitchFamily="18" charset="0"/>
            </a:endParaRPr>
          </a:p>
        </p:txBody>
      </p:sp>
      <p:cxnSp>
        <p:nvCxnSpPr>
          <p:cNvPr id="8" name="Straight Connector 7"/>
          <p:cNvCxnSpPr/>
          <p:nvPr/>
        </p:nvCxnSpPr>
        <p:spPr>
          <a:xfrm>
            <a:off x="8076406" y="1487706"/>
            <a:ext cx="2253037" cy="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Rounded Corners 9"/>
          <p:cNvSpPr/>
          <p:nvPr/>
        </p:nvSpPr>
        <p:spPr>
          <a:xfrm>
            <a:off x="559610" y="4561324"/>
            <a:ext cx="2160850" cy="1487830"/>
          </a:xfrm>
          <a:prstGeom prst="roundRect">
            <a:avLst/>
          </a:prstGeom>
          <a:ln w="28575">
            <a:noFill/>
            <a:prstDash val="sysDash"/>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0">
            <a:schemeClr val="accent6"/>
          </a:lnRef>
          <a:fillRef idx="3">
            <a:schemeClr val="accent6"/>
          </a:fillRef>
          <a:effectRef idx="3">
            <a:schemeClr val="accent6"/>
          </a:effectRef>
          <a:fontRef idx="minor">
            <a:schemeClr val="lt1"/>
          </a:fontRef>
        </p:style>
        <p:txBody>
          <a:bodyPr rtlCol="0" anchor="ctr"/>
          <a:lstStyle/>
          <a:p>
            <a:r>
              <a:rPr lang="ro-RO" sz="10000" b="1" i="1" dirty="0">
                <a:latin typeface="Elsie Black" panose="02000000000000000000" pitchFamily="2" charset="0"/>
              </a:rPr>
              <a:t>5.0</a:t>
            </a:r>
          </a:p>
        </p:txBody>
      </p:sp>
    </p:spTree>
    <p:extLst>
      <p:ext uri="{BB962C8B-B14F-4D97-AF65-F5344CB8AC3E}">
        <p14:creationId xmlns:p14="http://schemas.microsoft.com/office/powerpoint/2010/main" val="113958490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Economia 4.0: </a:t>
            </a:r>
            <a:r>
              <a:rPr lang="en-US" sz="3200" b="1" dirty="0" err="1"/>
              <a:t>Bazele</a:t>
            </a:r>
            <a:r>
              <a:rPr lang="en-US" sz="3200" b="1" dirty="0"/>
              <a:t> </a:t>
            </a:r>
            <a:r>
              <a:rPr lang="en-US" sz="3200" b="1" dirty="0" err="1"/>
              <a:t>digitale</a:t>
            </a:r>
            <a:endParaRPr lang="en-US" sz="3200" dirty="0"/>
          </a:p>
        </p:txBody>
      </p:sp>
      <p:sp>
        <p:nvSpPr>
          <p:cNvPr id="3" name="Content Placeholder 2"/>
          <p:cNvSpPr>
            <a:spLocks noGrp="1"/>
          </p:cNvSpPr>
          <p:nvPr>
            <p:ph idx="1"/>
          </p:nvPr>
        </p:nvSpPr>
        <p:spPr/>
        <p:txBody>
          <a:bodyPr/>
          <a:lstStyle/>
          <a:p>
            <a:pPr>
              <a:lnSpc>
                <a:spcPct val="125000"/>
              </a:lnSpc>
            </a:pPr>
            <a:r>
              <a:rPr lang="en-US" b="1" dirty="0" err="1"/>
              <a:t>Caracteristici</a:t>
            </a:r>
            <a:r>
              <a:rPr lang="en-US" b="1" dirty="0"/>
              <a:t>:</a:t>
            </a:r>
            <a:endParaRPr lang="ro-RO" b="1" dirty="0"/>
          </a:p>
          <a:p>
            <a:pPr lvl="1">
              <a:lnSpc>
                <a:spcPct val="125000"/>
              </a:lnSpc>
            </a:pPr>
            <a:r>
              <a:rPr lang="en-US" dirty="0" err="1"/>
              <a:t>Digitalizare</a:t>
            </a:r>
            <a:r>
              <a:rPr lang="en-US" dirty="0"/>
              <a:t>, </a:t>
            </a:r>
            <a:r>
              <a:rPr lang="en-US" dirty="0" err="1"/>
              <a:t>automatizare</a:t>
            </a:r>
            <a:r>
              <a:rPr lang="en-US" dirty="0"/>
              <a:t>, </a:t>
            </a:r>
            <a:r>
              <a:rPr lang="en-US" dirty="0" err="1"/>
              <a:t>interconectare</a:t>
            </a:r>
            <a:r>
              <a:rPr lang="en-US" dirty="0"/>
              <a:t>, Internet of Things (IoT).</a:t>
            </a:r>
          </a:p>
          <a:p>
            <a:pPr lvl="1">
              <a:lnSpc>
                <a:spcPct val="125000"/>
              </a:lnSpc>
            </a:pPr>
            <a:r>
              <a:rPr lang="en-US" b="1" dirty="0" err="1"/>
              <a:t>Rolul</a:t>
            </a:r>
            <a:r>
              <a:rPr lang="en-US" b="1" dirty="0"/>
              <a:t> Big Data:</a:t>
            </a:r>
            <a:r>
              <a:rPr lang="en-US" dirty="0"/>
              <a:t> </a:t>
            </a:r>
            <a:r>
              <a:rPr lang="en-US" dirty="0" err="1"/>
              <a:t>Optimizarea</a:t>
            </a:r>
            <a:r>
              <a:rPr lang="en-US" dirty="0"/>
              <a:t> </a:t>
            </a:r>
            <a:r>
              <a:rPr lang="en-US" dirty="0" err="1"/>
              <a:t>proceselor</a:t>
            </a:r>
            <a:r>
              <a:rPr lang="en-US" dirty="0"/>
              <a:t>, </a:t>
            </a:r>
            <a:r>
              <a:rPr lang="en-US" dirty="0" err="1"/>
              <a:t>previziuni</a:t>
            </a:r>
            <a:r>
              <a:rPr lang="en-US" dirty="0"/>
              <a:t>, </a:t>
            </a:r>
            <a:r>
              <a:rPr lang="en-US" dirty="0" err="1"/>
              <a:t>personalizarea</a:t>
            </a:r>
            <a:r>
              <a:rPr lang="en-US" dirty="0"/>
              <a:t> </a:t>
            </a:r>
            <a:r>
              <a:rPr lang="en-US" dirty="0" err="1"/>
              <a:t>serviciilor</a:t>
            </a:r>
            <a:r>
              <a:rPr lang="en-US" dirty="0"/>
              <a:t>, </a:t>
            </a:r>
            <a:r>
              <a:rPr lang="en-US" dirty="0" err="1"/>
              <a:t>descoperirea</a:t>
            </a:r>
            <a:r>
              <a:rPr lang="en-US" dirty="0"/>
              <a:t> de </a:t>
            </a:r>
            <a:r>
              <a:rPr lang="en-US" dirty="0" err="1"/>
              <a:t>noi</a:t>
            </a:r>
            <a:r>
              <a:rPr lang="en-US" dirty="0"/>
              <a:t> </a:t>
            </a:r>
            <a:r>
              <a:rPr lang="en-US" dirty="0" err="1"/>
              <a:t>modele</a:t>
            </a:r>
            <a:r>
              <a:rPr lang="en-US" dirty="0"/>
              <a:t> de </a:t>
            </a:r>
            <a:r>
              <a:rPr lang="en-US" dirty="0" err="1"/>
              <a:t>afaceri</a:t>
            </a:r>
            <a:r>
              <a:rPr lang="en-US" dirty="0"/>
              <a:t>.</a:t>
            </a:r>
          </a:p>
          <a:p>
            <a:pPr lvl="1">
              <a:lnSpc>
                <a:spcPct val="125000"/>
              </a:lnSpc>
            </a:pPr>
            <a:r>
              <a:rPr lang="en-US" b="1" dirty="0" err="1"/>
              <a:t>Exemple</a:t>
            </a:r>
            <a:r>
              <a:rPr lang="en-US" b="1" dirty="0"/>
              <a:t>:</a:t>
            </a:r>
            <a:r>
              <a:rPr lang="en-US" dirty="0"/>
              <a:t> </a:t>
            </a:r>
            <a:r>
              <a:rPr lang="en-US" dirty="0" err="1"/>
              <a:t>Fabrica</a:t>
            </a:r>
            <a:r>
              <a:rPr lang="en-US" dirty="0"/>
              <a:t> </a:t>
            </a:r>
            <a:r>
              <a:rPr lang="en-US" dirty="0" err="1"/>
              <a:t>inteligentă</a:t>
            </a:r>
            <a:r>
              <a:rPr lang="en-US" dirty="0"/>
              <a:t>, </a:t>
            </a:r>
            <a:r>
              <a:rPr lang="en-US" dirty="0" err="1"/>
              <a:t>mașini</a:t>
            </a:r>
            <a:r>
              <a:rPr lang="en-US" dirty="0"/>
              <a:t> </a:t>
            </a:r>
            <a:r>
              <a:rPr lang="en-US" dirty="0" err="1"/>
              <a:t>autonome</a:t>
            </a:r>
            <a:r>
              <a:rPr lang="en-US" dirty="0"/>
              <a:t>, </a:t>
            </a:r>
            <a:r>
              <a:rPr lang="en-US" dirty="0" err="1"/>
              <a:t>orașe</a:t>
            </a:r>
            <a:r>
              <a:rPr lang="en-US" dirty="0"/>
              <a:t> </a:t>
            </a:r>
            <a:r>
              <a:rPr lang="en-US" dirty="0" err="1"/>
              <a:t>inteligente</a:t>
            </a:r>
            <a:r>
              <a:rPr lang="en-US" dirty="0"/>
              <a:t>.</a:t>
            </a:r>
          </a:p>
          <a:p>
            <a:endParaRPr lang="en-US" dirty="0"/>
          </a:p>
        </p:txBody>
      </p:sp>
      <p:sp>
        <p:nvSpPr>
          <p:cNvPr id="4" name="Slide Number Placeholder 3"/>
          <p:cNvSpPr>
            <a:spLocks noGrp="1"/>
          </p:cNvSpPr>
          <p:nvPr>
            <p:ph type="sldNum" sz="quarter" idx="12"/>
          </p:nvPr>
        </p:nvSpPr>
        <p:spPr/>
        <p:txBody>
          <a:bodyPr/>
          <a:lstStyle/>
          <a:p>
            <a:fld id="{0712D0F0-FEB5-4A3D-9B64-8AE531CEC929}" type="slidenum">
              <a:rPr lang="en-US" smtClean="0"/>
              <a:t>193</a:t>
            </a:fld>
            <a:endParaRPr lang="en-US" dirty="0"/>
          </a:p>
        </p:txBody>
      </p:sp>
    </p:spTree>
    <p:extLst>
      <p:ext uri="{BB962C8B-B14F-4D97-AF65-F5344CB8AC3E}">
        <p14:creationId xmlns:p14="http://schemas.microsoft.com/office/powerpoint/2010/main" val="94837505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Industria 4.0</a:t>
            </a:r>
          </a:p>
        </p:txBody>
      </p:sp>
      <p:sp>
        <p:nvSpPr>
          <p:cNvPr id="3" name="Content Placeholder 2"/>
          <p:cNvSpPr>
            <a:spLocks noGrp="1"/>
          </p:cNvSpPr>
          <p:nvPr>
            <p:ph idx="1"/>
          </p:nvPr>
        </p:nvSpPr>
        <p:spPr>
          <a:xfrm>
            <a:off x="339698" y="876693"/>
            <a:ext cx="11512603" cy="5844782"/>
          </a:xfrm>
        </p:spPr>
        <p:txBody>
          <a:bodyPr>
            <a:normAutofit fontScale="92500" lnSpcReduction="10000"/>
          </a:bodyPr>
          <a:lstStyle/>
          <a:p>
            <a:pPr marL="0" indent="0" algn="ctr">
              <a:lnSpc>
                <a:spcPct val="125000"/>
              </a:lnSpc>
              <a:buNone/>
            </a:pPr>
            <a:r>
              <a:rPr lang="ro-RO" dirty="0">
                <a:highlight>
                  <a:srgbClr val="00FF00"/>
                </a:highlight>
              </a:rPr>
              <a:t>Automatizare și Eficiență</a:t>
            </a:r>
            <a:endParaRPr lang="ro-RO" dirty="0">
              <a:solidFill>
                <a:srgbClr val="C00000"/>
              </a:solidFill>
              <a:highlight>
                <a:srgbClr val="00FF00"/>
              </a:highlight>
            </a:endParaRPr>
          </a:p>
          <a:p>
            <a:pPr>
              <a:lnSpc>
                <a:spcPct val="125000"/>
              </a:lnSpc>
            </a:pPr>
            <a:r>
              <a:rPr lang="ro-RO" dirty="0">
                <a:solidFill>
                  <a:srgbClr val="C00000"/>
                </a:solidFill>
                <a:highlight>
                  <a:srgbClr val="FFFF00"/>
                </a:highlight>
              </a:rPr>
              <a:t>Fabricație inteligentă</a:t>
            </a:r>
            <a:r>
              <a:rPr lang="ro-RO" dirty="0"/>
              <a:t>: Utilizarea roboților colaborativi, a imprimantei 3D și a sistemelor autonome pentru optimizarea producției.</a:t>
            </a:r>
          </a:p>
          <a:p>
            <a:pPr>
              <a:lnSpc>
                <a:spcPct val="125000"/>
              </a:lnSpc>
            </a:pPr>
            <a:r>
              <a:rPr lang="ro-RO" dirty="0">
                <a:solidFill>
                  <a:srgbClr val="C00000"/>
                </a:solidFill>
                <a:highlight>
                  <a:srgbClr val="FFFF00"/>
                </a:highlight>
              </a:rPr>
              <a:t>Mentenanță predictivă</a:t>
            </a:r>
            <a:r>
              <a:rPr lang="ro-RO" dirty="0"/>
              <a:t>: Utilizarea senzorilor și a analizei datelor pentru a anticipa defecțiunile echipamentelor.</a:t>
            </a:r>
          </a:p>
          <a:p>
            <a:pPr>
              <a:lnSpc>
                <a:spcPct val="125000"/>
              </a:lnSpc>
            </a:pPr>
            <a:r>
              <a:rPr lang="ro-RO" dirty="0">
                <a:solidFill>
                  <a:srgbClr val="C00000"/>
                </a:solidFill>
                <a:highlight>
                  <a:srgbClr val="FFFF00"/>
                </a:highlight>
              </a:rPr>
              <a:t>Lanțuri de aprovizionare inteligente</a:t>
            </a:r>
            <a:r>
              <a:rPr lang="ro-RO" dirty="0"/>
              <a:t>: Integrarea tehnologiilor digitale pentru o mai bună gestionare a fluxului de materiale și informații.</a:t>
            </a:r>
          </a:p>
        </p:txBody>
      </p:sp>
      <p:sp>
        <p:nvSpPr>
          <p:cNvPr id="4" name="Slide Number Placeholder 3"/>
          <p:cNvSpPr>
            <a:spLocks noGrp="1"/>
          </p:cNvSpPr>
          <p:nvPr>
            <p:ph type="sldNum" sz="quarter" idx="12"/>
          </p:nvPr>
        </p:nvSpPr>
        <p:spPr/>
        <p:txBody>
          <a:bodyPr/>
          <a:lstStyle/>
          <a:p>
            <a:fld id="{0712D0F0-FEB5-4A3D-9B64-8AE531CEC929}" type="slidenum">
              <a:rPr lang="en-US" smtClean="0"/>
              <a:t>194</a:t>
            </a:fld>
            <a:endParaRPr lang="en-US" dirty="0"/>
          </a:p>
        </p:txBody>
      </p:sp>
    </p:spTree>
    <p:extLst>
      <p:ext uri="{BB962C8B-B14F-4D97-AF65-F5344CB8AC3E}">
        <p14:creationId xmlns:p14="http://schemas.microsoft.com/office/powerpoint/2010/main" val="30294050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Agricultura 4.0</a:t>
            </a:r>
          </a:p>
        </p:txBody>
      </p:sp>
      <p:sp>
        <p:nvSpPr>
          <p:cNvPr id="3" name="Content Placeholder 2"/>
          <p:cNvSpPr>
            <a:spLocks noGrp="1"/>
          </p:cNvSpPr>
          <p:nvPr>
            <p:ph idx="1"/>
          </p:nvPr>
        </p:nvSpPr>
        <p:spPr/>
        <p:txBody>
          <a:bodyPr/>
          <a:lstStyle/>
          <a:p>
            <a:pPr>
              <a:lnSpc>
                <a:spcPct val="125000"/>
              </a:lnSpc>
            </a:pPr>
            <a:r>
              <a:rPr lang="ro-RO" dirty="0">
                <a:highlight>
                  <a:srgbClr val="00FF00"/>
                </a:highlight>
              </a:rPr>
              <a:t>Agricultura de precizie</a:t>
            </a:r>
            <a:r>
              <a:rPr lang="ro-RO" dirty="0"/>
              <a:t>:</a:t>
            </a:r>
          </a:p>
          <a:p>
            <a:pPr lvl="1">
              <a:lnSpc>
                <a:spcPct val="125000"/>
              </a:lnSpc>
            </a:pPr>
            <a:r>
              <a:rPr lang="ro-RO" dirty="0">
                <a:solidFill>
                  <a:srgbClr val="C00000"/>
                </a:solidFill>
                <a:highlight>
                  <a:srgbClr val="FFFF00"/>
                </a:highlight>
              </a:rPr>
              <a:t>Utilizarea dronelor</a:t>
            </a:r>
            <a:r>
              <a:rPr lang="ro-RO" dirty="0"/>
              <a:t>, a senzorilor și a analizei datelor pentru a optimiza utilizarea inputurilor agricole.</a:t>
            </a:r>
          </a:p>
          <a:p>
            <a:pPr lvl="1">
              <a:lnSpc>
                <a:spcPct val="125000"/>
              </a:lnSpc>
            </a:pPr>
            <a:r>
              <a:rPr lang="ro-RO" dirty="0">
                <a:solidFill>
                  <a:srgbClr val="C00000"/>
                </a:solidFill>
                <a:highlight>
                  <a:srgbClr val="FFFF00"/>
                </a:highlight>
              </a:rPr>
              <a:t>Ferme inteligente</a:t>
            </a:r>
            <a:r>
              <a:rPr lang="ro-RO" dirty="0"/>
              <a:t>: Automatizarea proceselor agricole, de la irigare până la recoltare.</a:t>
            </a:r>
          </a:p>
          <a:p>
            <a:pPr lvl="1">
              <a:lnSpc>
                <a:spcPct val="125000"/>
              </a:lnSpc>
            </a:pPr>
            <a:r>
              <a:rPr lang="ro-RO" dirty="0">
                <a:solidFill>
                  <a:srgbClr val="C00000"/>
                </a:solidFill>
                <a:highlight>
                  <a:srgbClr val="FFFF00"/>
                </a:highlight>
              </a:rPr>
              <a:t>Lanțuri alimentare sustenabile</a:t>
            </a:r>
            <a:r>
              <a:rPr lang="ro-RO" dirty="0"/>
              <a:t>: Traseabilitatea produselor alimentare și reducerea deșeurilor.</a:t>
            </a:r>
          </a:p>
        </p:txBody>
      </p:sp>
      <p:sp>
        <p:nvSpPr>
          <p:cNvPr id="4" name="Slide Number Placeholder 3"/>
          <p:cNvSpPr>
            <a:spLocks noGrp="1"/>
          </p:cNvSpPr>
          <p:nvPr>
            <p:ph type="sldNum" sz="quarter" idx="12"/>
          </p:nvPr>
        </p:nvSpPr>
        <p:spPr/>
        <p:txBody>
          <a:bodyPr/>
          <a:lstStyle/>
          <a:p>
            <a:fld id="{0712D0F0-FEB5-4A3D-9B64-8AE531CEC929}" type="slidenum">
              <a:rPr lang="en-US" smtClean="0"/>
              <a:t>195</a:t>
            </a:fld>
            <a:endParaRPr lang="en-US" dirty="0"/>
          </a:p>
        </p:txBody>
      </p:sp>
    </p:spTree>
    <p:extLst>
      <p:ext uri="{BB962C8B-B14F-4D97-AF65-F5344CB8AC3E}">
        <p14:creationId xmlns:p14="http://schemas.microsoft.com/office/powerpoint/2010/main" val="229662513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Servicii 4.0</a:t>
            </a:r>
          </a:p>
        </p:txBody>
      </p:sp>
      <p:sp>
        <p:nvSpPr>
          <p:cNvPr id="3" name="Content Placeholder 2"/>
          <p:cNvSpPr>
            <a:spLocks noGrp="1"/>
          </p:cNvSpPr>
          <p:nvPr>
            <p:ph idx="1"/>
          </p:nvPr>
        </p:nvSpPr>
        <p:spPr/>
        <p:txBody>
          <a:bodyPr/>
          <a:lstStyle/>
          <a:p>
            <a:r>
              <a:rPr lang="ro-RO" dirty="0">
                <a:solidFill>
                  <a:srgbClr val="C00000"/>
                </a:solidFill>
                <a:highlight>
                  <a:srgbClr val="FFFF00"/>
                </a:highlight>
              </a:rPr>
              <a:t>Sănătate</a:t>
            </a:r>
            <a:r>
              <a:rPr lang="ro-RO" dirty="0"/>
              <a:t>: Telemedicină, diagnosticare asistată de AI, personalizare a tratamentelor.</a:t>
            </a:r>
          </a:p>
          <a:p>
            <a:r>
              <a:rPr lang="ro-RO" dirty="0">
                <a:solidFill>
                  <a:srgbClr val="C00000"/>
                </a:solidFill>
                <a:highlight>
                  <a:srgbClr val="FFFF00"/>
                </a:highlight>
              </a:rPr>
              <a:t>Educație</a:t>
            </a:r>
            <a:r>
              <a:rPr lang="ro-RO" dirty="0"/>
              <a:t>: Învățare personalizată, realitate virtuală și augmentată, platforme online interactive.</a:t>
            </a:r>
          </a:p>
          <a:p>
            <a:r>
              <a:rPr lang="ro-RO" dirty="0">
                <a:solidFill>
                  <a:srgbClr val="C00000"/>
                </a:solidFill>
                <a:highlight>
                  <a:srgbClr val="FFFF00"/>
                </a:highlight>
              </a:rPr>
              <a:t>Finanțe</a:t>
            </a:r>
            <a:r>
              <a:rPr lang="ro-RO" dirty="0"/>
              <a:t>: Banking digital, criptomonede, robo-advisori.</a:t>
            </a:r>
          </a:p>
          <a:p>
            <a:r>
              <a:rPr lang="ro-RO" dirty="0">
                <a:solidFill>
                  <a:srgbClr val="C00000"/>
                </a:solidFill>
                <a:highlight>
                  <a:srgbClr val="FFFF00"/>
                </a:highlight>
              </a:rPr>
              <a:t>Transport</a:t>
            </a:r>
            <a:r>
              <a:rPr lang="ro-RO" dirty="0"/>
              <a:t>: Vehicule autonome, logistică inteligentă, mobilitate urbană.</a:t>
            </a:r>
          </a:p>
          <a:p>
            <a:r>
              <a:rPr lang="ro-RO" dirty="0">
                <a:solidFill>
                  <a:srgbClr val="C00000"/>
                </a:solidFill>
                <a:highlight>
                  <a:srgbClr val="FFFF00"/>
                </a:highlight>
              </a:rPr>
              <a:t>Energie</a:t>
            </a:r>
            <a:r>
              <a:rPr lang="ro-RO" dirty="0"/>
              <a:t>: Rețele inteligente, energie regenerabilă, eficiență energetică.</a:t>
            </a:r>
          </a:p>
        </p:txBody>
      </p:sp>
      <p:sp>
        <p:nvSpPr>
          <p:cNvPr id="4" name="Slide Number Placeholder 3"/>
          <p:cNvSpPr>
            <a:spLocks noGrp="1"/>
          </p:cNvSpPr>
          <p:nvPr>
            <p:ph type="sldNum" sz="quarter" idx="12"/>
          </p:nvPr>
        </p:nvSpPr>
        <p:spPr/>
        <p:txBody>
          <a:bodyPr/>
          <a:lstStyle/>
          <a:p>
            <a:fld id="{0712D0F0-FEB5-4A3D-9B64-8AE531CEC929}" type="slidenum">
              <a:rPr lang="en-US" smtClean="0"/>
              <a:t>196</a:t>
            </a:fld>
            <a:endParaRPr lang="en-US" dirty="0"/>
          </a:p>
        </p:txBody>
      </p:sp>
    </p:spTree>
    <p:extLst>
      <p:ext uri="{BB962C8B-B14F-4D97-AF65-F5344CB8AC3E}">
        <p14:creationId xmlns:p14="http://schemas.microsoft.com/office/powerpoint/2010/main" val="366428305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i="1" dirty="0"/>
              <a:t>Guvernare 4.0</a:t>
            </a:r>
          </a:p>
        </p:txBody>
      </p:sp>
      <p:sp>
        <p:nvSpPr>
          <p:cNvPr id="3" name="Content Placeholder 2"/>
          <p:cNvSpPr>
            <a:spLocks noGrp="1"/>
          </p:cNvSpPr>
          <p:nvPr>
            <p:ph idx="1"/>
          </p:nvPr>
        </p:nvSpPr>
        <p:spPr>
          <a:xfrm>
            <a:off x="574013" y="923827"/>
            <a:ext cx="11043973" cy="5797648"/>
          </a:xfrm>
        </p:spPr>
        <p:txBody>
          <a:bodyPr/>
          <a:lstStyle/>
          <a:p>
            <a:pPr>
              <a:lnSpc>
                <a:spcPct val="125000"/>
              </a:lnSpc>
            </a:pPr>
            <a:r>
              <a:rPr lang="ro-RO" dirty="0"/>
              <a:t>Guvernare electronică:</a:t>
            </a:r>
          </a:p>
          <a:p>
            <a:pPr lvl="1">
              <a:lnSpc>
                <a:spcPct val="125000"/>
              </a:lnSpc>
            </a:pPr>
            <a:r>
              <a:rPr lang="ro-RO" dirty="0"/>
              <a:t>Simplificarea interacțiunii dintre cetățeni și administrație.</a:t>
            </a:r>
          </a:p>
          <a:p>
            <a:pPr lvl="1">
              <a:lnSpc>
                <a:spcPct val="125000"/>
              </a:lnSpc>
            </a:pPr>
            <a:r>
              <a:rPr lang="ro-RO" dirty="0"/>
              <a:t>Orașe inteligente: Utilizarea tehnologiilor digitale pentru a îmbunătăți calitatea vieții în orașe.</a:t>
            </a:r>
          </a:p>
          <a:p>
            <a:pPr lvl="1">
              <a:lnSpc>
                <a:spcPct val="125000"/>
              </a:lnSpc>
            </a:pPr>
            <a:r>
              <a:rPr lang="ro-RO" dirty="0"/>
              <a:t>Securitate cibernetică: Protecția infrastructurilor critice și a datelor personale.</a:t>
            </a:r>
          </a:p>
        </p:txBody>
      </p:sp>
      <p:sp>
        <p:nvSpPr>
          <p:cNvPr id="4" name="Slide Number Placeholder 3"/>
          <p:cNvSpPr>
            <a:spLocks noGrp="1"/>
          </p:cNvSpPr>
          <p:nvPr>
            <p:ph type="sldNum" sz="quarter" idx="12"/>
          </p:nvPr>
        </p:nvSpPr>
        <p:spPr/>
        <p:txBody>
          <a:bodyPr/>
          <a:lstStyle/>
          <a:p>
            <a:fld id="{0712D0F0-FEB5-4A3D-9B64-8AE531CEC929}" type="slidenum">
              <a:rPr lang="en-US" smtClean="0"/>
              <a:t>197</a:t>
            </a:fld>
            <a:endParaRPr lang="en-US" dirty="0"/>
          </a:p>
        </p:txBody>
      </p:sp>
    </p:spTree>
    <p:extLst>
      <p:ext uri="{BB962C8B-B14F-4D97-AF65-F5344CB8AC3E}">
        <p14:creationId xmlns:p14="http://schemas.microsoft.com/office/powerpoint/2010/main" val="191140959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Economia 5.0</a:t>
            </a:r>
          </a:p>
        </p:txBody>
      </p:sp>
      <p:sp>
        <p:nvSpPr>
          <p:cNvPr id="3" name="Content Placeholder 2"/>
          <p:cNvSpPr>
            <a:spLocks noGrp="1"/>
          </p:cNvSpPr>
          <p:nvPr>
            <p:ph idx="1"/>
          </p:nvPr>
        </p:nvSpPr>
        <p:spPr>
          <a:xfrm>
            <a:off x="816428" y="969675"/>
            <a:ext cx="10790099" cy="5452896"/>
          </a:xfrm>
        </p:spPr>
        <p:txBody>
          <a:bodyPr>
            <a:normAutofit lnSpcReduction="10000"/>
          </a:bodyPr>
          <a:lstStyle/>
          <a:p>
            <a:pPr>
              <a:lnSpc>
                <a:spcPct val="150000"/>
              </a:lnSpc>
            </a:pPr>
            <a:r>
              <a:rPr lang="ro-RO" dirty="0"/>
              <a:t>Concept emergent care integrează tehnologii avansate precum:</a:t>
            </a:r>
          </a:p>
          <a:p>
            <a:pPr marL="719455">
              <a:lnSpc>
                <a:spcPct val="150000"/>
              </a:lnSpc>
            </a:pPr>
            <a:r>
              <a:rPr lang="ro-RO" dirty="0"/>
              <a:t> </a:t>
            </a:r>
            <a:r>
              <a:rPr lang="ro-RO" dirty="0">
                <a:solidFill>
                  <a:srgbClr val="C00000"/>
                </a:solidFill>
                <a:highlight>
                  <a:srgbClr val="FFFF00"/>
                </a:highlight>
              </a:rPr>
              <a:t>Inteligența Artificială (IA), </a:t>
            </a:r>
          </a:p>
          <a:p>
            <a:pPr marL="719455">
              <a:lnSpc>
                <a:spcPct val="150000"/>
              </a:lnSpc>
            </a:pPr>
            <a:r>
              <a:rPr lang="ro-RO" dirty="0">
                <a:solidFill>
                  <a:srgbClr val="C00000"/>
                </a:solidFill>
              </a:rPr>
              <a:t> </a:t>
            </a:r>
            <a:r>
              <a:rPr lang="ro-RO" dirty="0">
                <a:solidFill>
                  <a:srgbClr val="C00000"/>
                </a:solidFill>
                <a:highlight>
                  <a:srgbClr val="FFFF00"/>
                </a:highlight>
              </a:rPr>
              <a:t>Internetul Lucrurilor (IoT),</a:t>
            </a:r>
          </a:p>
          <a:p>
            <a:pPr marL="719455">
              <a:lnSpc>
                <a:spcPct val="150000"/>
              </a:lnSpc>
            </a:pPr>
            <a:r>
              <a:rPr lang="ro-RO" dirty="0">
                <a:solidFill>
                  <a:srgbClr val="C00000"/>
                </a:solidFill>
              </a:rPr>
              <a:t> </a:t>
            </a:r>
            <a:r>
              <a:rPr lang="ro-RO" dirty="0">
                <a:solidFill>
                  <a:srgbClr val="C00000"/>
                </a:solidFill>
                <a:highlight>
                  <a:srgbClr val="FFFF00"/>
                </a:highlight>
              </a:rPr>
              <a:t>Analiza Big Data </a:t>
            </a:r>
          </a:p>
          <a:p>
            <a:pPr>
              <a:lnSpc>
                <a:spcPct val="150000"/>
              </a:lnSpc>
            </a:pPr>
            <a:r>
              <a:rPr lang="ro-RO" dirty="0"/>
              <a:t>pentru a crea o economie mai inteligentă, sustenabilă și centrată pe om. </a:t>
            </a:r>
          </a:p>
        </p:txBody>
      </p:sp>
      <p:sp>
        <p:nvSpPr>
          <p:cNvPr id="4" name="Slide Number Placeholder 3"/>
          <p:cNvSpPr>
            <a:spLocks noGrp="1"/>
          </p:cNvSpPr>
          <p:nvPr>
            <p:ph type="sldNum" sz="quarter" idx="12"/>
          </p:nvPr>
        </p:nvSpPr>
        <p:spPr/>
        <p:txBody>
          <a:bodyPr/>
          <a:lstStyle/>
          <a:p>
            <a:fld id="{0712D0F0-FEB5-4A3D-9B64-8AE531CEC929}" type="slidenum">
              <a:rPr lang="en-US" smtClean="0"/>
              <a:t>198</a:t>
            </a:fld>
            <a:endParaRPr lang="en-US" dirty="0"/>
          </a:p>
        </p:txBody>
      </p:sp>
    </p:spTree>
    <p:extLst>
      <p:ext uri="{BB962C8B-B14F-4D97-AF65-F5344CB8AC3E}">
        <p14:creationId xmlns:p14="http://schemas.microsoft.com/office/powerpoint/2010/main" val="230691892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12D0F0-FEB5-4A3D-9B64-8AE531CEC929}" type="slidenum">
              <a:rPr lang="en-US" smtClean="0"/>
              <a:t>199</a:t>
            </a:fld>
            <a:endParaRPr lang="en-US" dirty="0"/>
          </a:p>
        </p:txBody>
      </p:sp>
      <p:pic>
        <p:nvPicPr>
          <p:cNvPr id="9" name="Content Placeholder 8"/>
          <p:cNvPicPr>
            <a:picLocks noGrp="1" noChangeAspect="1"/>
          </p:cNvPicPr>
          <p:nvPr>
            <p:ph idx="1"/>
          </p:nvPr>
        </p:nvPicPr>
        <p:blipFill>
          <a:blip r:embed="rId2"/>
          <a:stretch>
            <a:fillRect/>
          </a:stretch>
        </p:blipFill>
        <p:spPr>
          <a:xfrm>
            <a:off x="1672976" y="131595"/>
            <a:ext cx="9368404" cy="6637014"/>
          </a:xfrm>
          <a:prstGeom prst="rect">
            <a:avLst/>
          </a:prstGeom>
        </p:spPr>
      </p:pic>
      <p:sp>
        <p:nvSpPr>
          <p:cNvPr id="2" name="Title 1"/>
          <p:cNvSpPr>
            <a:spLocks noGrp="1"/>
          </p:cNvSpPr>
          <p:nvPr>
            <p:ph type="title"/>
          </p:nvPr>
        </p:nvSpPr>
        <p:spPr>
          <a:xfrm>
            <a:off x="5661095" y="3276866"/>
            <a:ext cx="1562665" cy="883654"/>
          </a:xfrm>
          <a:solidFill>
            <a:schemeClr val="bg1"/>
          </a:solidFill>
        </p:spPr>
        <p:txBody>
          <a:bodyPr>
            <a:normAutofit fontScale="90000"/>
          </a:bodyPr>
          <a:lstStyle/>
          <a:p>
            <a:r>
              <a:rPr lang="ro-RO" sz="2000" i="1" dirty="0"/>
              <a:t>Society 5.0</a:t>
            </a:r>
            <a:br>
              <a:rPr lang="ro-RO" sz="2000" i="1" dirty="0"/>
            </a:br>
            <a:r>
              <a:rPr lang="ro-RO" sz="1800" i="1" dirty="0">
                <a:solidFill>
                  <a:srgbClr val="2E3743"/>
                </a:solidFill>
                <a:effectLst/>
              </a:rPr>
              <a:t>Sustainable</a:t>
            </a:r>
            <a:br>
              <a:rPr lang="ro-RO" sz="1800" i="1" dirty="0">
                <a:solidFill>
                  <a:srgbClr val="2E3743"/>
                </a:solidFill>
                <a:effectLst/>
              </a:rPr>
            </a:br>
            <a:r>
              <a:rPr lang="ro-RO" sz="1800" i="1" dirty="0">
                <a:solidFill>
                  <a:srgbClr val="2E3743"/>
                </a:solidFill>
                <a:effectLst/>
              </a:rPr>
              <a:t> Development Goals</a:t>
            </a:r>
            <a:endParaRPr lang="ro-RO" sz="2000" i="1" dirty="0"/>
          </a:p>
        </p:txBody>
      </p:sp>
      <p:sp>
        <p:nvSpPr>
          <p:cNvPr id="11" name="TextBox 10"/>
          <p:cNvSpPr txBox="1"/>
          <p:nvPr/>
        </p:nvSpPr>
        <p:spPr>
          <a:xfrm>
            <a:off x="344523" y="89391"/>
            <a:ext cx="6097904" cy="369332"/>
          </a:xfrm>
          <a:prstGeom prst="rect">
            <a:avLst/>
          </a:prstGeom>
          <a:noFill/>
        </p:spPr>
        <p:txBody>
          <a:bodyPr wrap="square">
            <a:spAutoFit/>
          </a:bodyPr>
          <a:lstStyle/>
          <a:p>
            <a:pPr algn="l">
              <a:buFont typeface="Arial" panose="020B0604020202020204" pitchFamily="34" charset="0"/>
              <a:buChar char="•"/>
            </a:pPr>
            <a:r>
              <a:rPr lang="ro-RO" b="0" i="0" dirty="0">
                <a:solidFill>
                  <a:srgbClr val="536479"/>
                </a:solidFill>
                <a:effectLst/>
                <a:latin typeface="Roboto" panose="02000000000000000000" pitchFamily="2" charset="0"/>
                <a:hlinkClick r:id="rId3"/>
              </a:rPr>
              <a:t>https://doi.org/</a:t>
            </a:r>
            <a:r>
              <a:rPr lang="ro-RO" b="0" i="0" u="none" strike="noStrike" dirty="0">
                <a:solidFill>
                  <a:srgbClr val="536479"/>
                </a:solidFill>
                <a:effectLst/>
                <a:latin typeface="Roboto" panose="02000000000000000000" pitchFamily="2" charset="0"/>
                <a:hlinkClick r:id="rId3"/>
              </a:rPr>
              <a:t>10.1109/MC.2018.3011041</a:t>
            </a:r>
            <a:r>
              <a:rPr lang="ro-RO" b="0" i="0" u="none" strike="noStrike" dirty="0">
                <a:solidFill>
                  <a:srgbClr val="536479"/>
                </a:solidFill>
                <a:effectLst/>
                <a:latin typeface="Roboto" panose="02000000000000000000" pitchFamily="2" charset="0"/>
              </a:rPr>
              <a:t>  </a:t>
            </a:r>
            <a:endParaRPr lang="ro-RO" b="0" i="0" dirty="0">
              <a:solidFill>
                <a:srgbClr val="536479"/>
              </a:solidFill>
              <a:effectLst/>
              <a:latin typeface="Roboto" panose="02000000000000000000" pitchFamily="2" charset="0"/>
            </a:endParaRPr>
          </a:p>
        </p:txBody>
      </p:sp>
    </p:spTree>
    <p:extLst>
      <p:ext uri="{BB962C8B-B14F-4D97-AF65-F5344CB8AC3E}">
        <p14:creationId xmlns:p14="http://schemas.microsoft.com/office/powerpoint/2010/main" val="3821985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096419" y="255038"/>
            <a:ext cx="6347924" cy="6347924"/>
          </a:xfrm>
          <a:prstGeom prst="rect">
            <a:avLst/>
          </a:prstGeom>
        </p:spPr>
      </p:pic>
      <p:sp>
        <p:nvSpPr>
          <p:cNvPr id="7" name="TextBox 6"/>
          <p:cNvSpPr txBox="1"/>
          <p:nvPr/>
        </p:nvSpPr>
        <p:spPr>
          <a:xfrm>
            <a:off x="273817" y="6131808"/>
            <a:ext cx="8146702" cy="646331"/>
          </a:xfrm>
          <a:prstGeom prst="rect">
            <a:avLst/>
          </a:prstGeom>
          <a:solidFill>
            <a:schemeClr val="bg1">
              <a:alpha val="50000"/>
            </a:schemeClr>
          </a:solidFill>
        </p:spPr>
        <p:txBody>
          <a:bodyPr wrap="square">
            <a:spAutoFit/>
          </a:bodyPr>
          <a:lstStyle/>
          <a:p>
            <a:r>
              <a:rPr lang="ro-RO" b="1" i="1" dirty="0">
                <a:latin typeface="Consolas" panose="020B0609020204030204" pitchFamily="49" charset="0"/>
                <a:hlinkClick r:id="rId3"/>
              </a:rPr>
              <a:t>https://medium.com/towards-data-science/solving-a-constrained-project-scheduling-problem-with-quantum-annealing-d0640e657a3b</a:t>
            </a:r>
            <a:r>
              <a:rPr lang="ro-RO" b="1" i="1" dirty="0">
                <a:latin typeface="Consolas" panose="020B0609020204030204" pitchFamily="49" charset="0"/>
              </a:rPr>
              <a:t> </a:t>
            </a:r>
          </a:p>
        </p:txBody>
      </p:sp>
      <p:sp>
        <p:nvSpPr>
          <p:cNvPr id="2" name="Slide Number Placeholder 1"/>
          <p:cNvSpPr>
            <a:spLocks noGrp="1"/>
          </p:cNvSpPr>
          <p:nvPr>
            <p:ph type="sldNum" sz="quarter" idx="12"/>
          </p:nvPr>
        </p:nvSpPr>
        <p:spPr/>
        <p:txBody>
          <a:bodyPr/>
          <a:lstStyle/>
          <a:p>
            <a:fld id="{0712D0F0-FEB5-4A3D-9B64-8AE531CEC929}" type="slidenum">
              <a:rPr lang="en-US" smtClean="0"/>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9923" y="236619"/>
            <a:ext cx="5070791" cy="592940"/>
          </a:xfrm>
        </p:spPr>
        <p:txBody>
          <a:bodyPr>
            <a:normAutofit/>
          </a:bodyPr>
          <a:lstStyle/>
          <a:p>
            <a:r>
              <a:rPr lang="ro-RO" sz="3200" dirty="0">
                <a:latin typeface="Elephant" panose="02020904090505020303" pitchFamily="18" charset="0"/>
              </a:rPr>
              <a:t>Caracteristici Big Data</a:t>
            </a:r>
          </a:p>
        </p:txBody>
      </p:sp>
      <p:sp>
        <p:nvSpPr>
          <p:cNvPr id="3" name="Content Placeholder 2"/>
          <p:cNvSpPr>
            <a:spLocks noGrp="1"/>
          </p:cNvSpPr>
          <p:nvPr>
            <p:ph idx="1"/>
          </p:nvPr>
        </p:nvSpPr>
        <p:spPr>
          <a:xfrm>
            <a:off x="208175" y="876693"/>
            <a:ext cx="11580044" cy="5844782"/>
          </a:xfrm>
        </p:spPr>
        <p:txBody>
          <a:bodyPr>
            <a:normAutofit fontScale="77500" lnSpcReduction="20000"/>
          </a:bodyPr>
          <a:lstStyle/>
          <a:p>
            <a:pPr algn="ctr">
              <a:lnSpc>
                <a:spcPct val="120000"/>
              </a:lnSpc>
            </a:pPr>
            <a:r>
              <a:rPr lang="ro-RO" dirty="0"/>
              <a:t>În 2017, seturile de date au fost considerate Big Data</a:t>
            </a:r>
            <a:br>
              <a:rPr lang="ro-RO" dirty="0"/>
            </a:br>
            <a:r>
              <a:rPr lang="ro-RO" dirty="0"/>
              <a:t> dacă îndeplinesc „</a:t>
            </a:r>
            <a:r>
              <a:rPr lang="ro-RO" dirty="0">
                <a:solidFill>
                  <a:srgbClr val="C00000"/>
                </a:solidFill>
                <a:highlight>
                  <a:srgbClr val="FFFF00"/>
                </a:highlight>
                <a:latin typeface="Elephant" panose="02020904090505020303" pitchFamily="18" charset="0"/>
              </a:rPr>
              <a:t>17</a:t>
            </a:r>
            <a:r>
              <a:rPr lang="ro-RO" dirty="0">
                <a:latin typeface="Elephant" panose="02020904090505020303" pitchFamily="18" charset="0"/>
              </a:rPr>
              <a:t> </a:t>
            </a:r>
            <a:r>
              <a:rPr lang="ro-RO" dirty="0">
                <a:solidFill>
                  <a:srgbClr val="C00000"/>
                </a:solidFill>
                <a:highlight>
                  <a:srgbClr val="FFFF00"/>
                </a:highlight>
                <a:latin typeface="Elephant" panose="02020904090505020303" pitchFamily="18" charset="0"/>
              </a:rPr>
              <a:t>V</a:t>
            </a:r>
            <a:r>
              <a:rPr lang="ro-RO" dirty="0"/>
              <a:t>”</a:t>
            </a:r>
          </a:p>
          <a:p>
            <a:pPr marL="892175">
              <a:lnSpc>
                <a:spcPct val="120000"/>
              </a:lnSpc>
            </a:pPr>
            <a:r>
              <a:rPr lang="ro-RO" dirty="0"/>
              <a:t>Primele </a:t>
            </a:r>
            <a:r>
              <a:rPr lang="ro-RO" dirty="0">
                <a:solidFill>
                  <a:srgbClr val="C00000"/>
                </a:solidFill>
                <a:highlight>
                  <a:srgbClr val="FFFF00"/>
                </a:highlight>
                <a:latin typeface="Elephant" panose="02020904090505020303" pitchFamily="18" charset="0"/>
              </a:rPr>
              <a:t>5</a:t>
            </a:r>
            <a:r>
              <a:rPr lang="en-US" dirty="0"/>
              <a:t> „</a:t>
            </a:r>
            <a:r>
              <a:rPr lang="en-US" dirty="0">
                <a:solidFill>
                  <a:srgbClr val="C00000"/>
                </a:solidFill>
                <a:highlight>
                  <a:srgbClr val="FFFF00"/>
                </a:highlight>
                <a:latin typeface="Elephant" panose="02020904090505020303" pitchFamily="18" charset="0"/>
              </a:rPr>
              <a:t>V</a:t>
            </a:r>
            <a:r>
              <a:rPr lang="en-US" dirty="0"/>
              <a:t>-</a:t>
            </a:r>
            <a:r>
              <a:rPr lang="en-US" dirty="0" err="1"/>
              <a:t>uri</a:t>
            </a:r>
            <a:r>
              <a:rPr lang="en-US" dirty="0"/>
              <a:t>” </a:t>
            </a:r>
            <a:r>
              <a:rPr lang="ro-RO" dirty="0"/>
              <a:t>sunt considerate </a:t>
            </a:r>
            <a:r>
              <a:rPr lang="en-US" dirty="0" err="1"/>
              <a:t>fundamentale</a:t>
            </a:r>
            <a:r>
              <a:rPr lang="en-US" dirty="0"/>
              <a:t>:</a:t>
            </a:r>
            <a:endParaRPr lang="ro-RO" dirty="0"/>
          </a:p>
          <a:p>
            <a:pPr marL="358775" indent="-358775">
              <a:lnSpc>
                <a:spcPct val="120000"/>
              </a:lnSpc>
              <a:buFont typeface="+mj-lt"/>
              <a:buAutoNum type="arabicParenR"/>
            </a:pPr>
            <a:r>
              <a:rPr lang="en-US" dirty="0"/>
              <a:t> </a:t>
            </a:r>
            <a:r>
              <a:rPr lang="ro-RO" b="1" i="0" dirty="0">
                <a:solidFill>
                  <a:srgbClr val="C00000"/>
                </a:solidFill>
                <a:effectLst/>
                <a:highlight>
                  <a:srgbClr val="FFFF00"/>
                </a:highlight>
              </a:rPr>
              <a:t>VOLUME</a:t>
            </a:r>
            <a:r>
              <a:rPr lang="en-US" b="1" i="0" dirty="0">
                <a:solidFill>
                  <a:srgbClr val="242424"/>
                </a:solidFill>
                <a:effectLst/>
                <a:latin typeface="source-serif-pro"/>
              </a:rPr>
              <a:t> </a:t>
            </a:r>
            <a:r>
              <a:rPr lang="ro-RO" b="1" i="0" dirty="0">
                <a:solidFill>
                  <a:srgbClr val="242424"/>
                </a:solidFill>
                <a:effectLst/>
                <a:latin typeface="source-serif-pro"/>
              </a:rPr>
              <a:t> </a:t>
            </a:r>
            <a:r>
              <a:rPr lang="ro-RO" b="1" i="0" dirty="0">
                <a:effectLst/>
                <a:highlight>
                  <a:srgbClr val="00FF00"/>
                </a:highlight>
                <a:latin typeface="source-serif-pro"/>
              </a:rPr>
              <a:t>(</a:t>
            </a:r>
            <a:r>
              <a:rPr lang="en-US" dirty="0">
                <a:highlight>
                  <a:srgbClr val="00FF00"/>
                </a:highlight>
              </a:rPr>
              <a:t>VOLUM</a:t>
            </a:r>
            <a:r>
              <a:rPr lang="ro-RO" dirty="0">
                <a:highlight>
                  <a:srgbClr val="00FF00"/>
                </a:highlight>
              </a:rPr>
              <a:t>)</a:t>
            </a:r>
            <a:r>
              <a:rPr lang="en-US" dirty="0">
                <a:highlight>
                  <a:srgbClr val="00FF00"/>
                </a:highlight>
              </a:rPr>
              <a:t> </a:t>
            </a:r>
            <a:r>
              <a:rPr lang="ro-RO" dirty="0"/>
              <a:t>- </a:t>
            </a:r>
            <a:r>
              <a:rPr lang="en-US" dirty="0" err="1"/>
              <a:t>cantitatea</a:t>
            </a:r>
            <a:r>
              <a:rPr lang="en-US" dirty="0"/>
              <a:t> </a:t>
            </a:r>
            <a:r>
              <a:rPr lang="en-US" dirty="0" err="1"/>
              <a:t>enormă</a:t>
            </a:r>
            <a:r>
              <a:rPr lang="en-US" dirty="0"/>
              <a:t> de date generate</a:t>
            </a:r>
            <a:r>
              <a:rPr lang="ro-RO" dirty="0"/>
              <a:t>, colectate și procesate;</a:t>
            </a:r>
          </a:p>
          <a:p>
            <a:pPr marL="358775" indent="-358775">
              <a:lnSpc>
                <a:spcPct val="120000"/>
              </a:lnSpc>
              <a:buFont typeface="+mj-lt"/>
              <a:buAutoNum type="arabicParenR"/>
            </a:pPr>
            <a:r>
              <a:rPr lang="en-US" dirty="0"/>
              <a:t> </a:t>
            </a:r>
            <a:r>
              <a:rPr lang="ro-RO" b="1" i="0" dirty="0">
                <a:solidFill>
                  <a:srgbClr val="C00000"/>
                </a:solidFill>
                <a:effectLst/>
                <a:highlight>
                  <a:srgbClr val="FFFF00"/>
                </a:highlight>
                <a:latin typeface="source-serif-pro"/>
              </a:rPr>
              <a:t>VELOCITY </a:t>
            </a:r>
            <a:r>
              <a:rPr lang="ro-RO" b="1" i="0" dirty="0">
                <a:solidFill>
                  <a:srgbClr val="C00000"/>
                </a:solidFill>
                <a:effectLst/>
                <a:latin typeface="source-serif-pro"/>
              </a:rPr>
              <a:t>  </a:t>
            </a:r>
            <a:r>
              <a:rPr lang="ro-RO" b="1" i="0" dirty="0">
                <a:effectLst/>
                <a:highlight>
                  <a:srgbClr val="00FF00"/>
                </a:highlight>
                <a:latin typeface="source-serif-pro"/>
              </a:rPr>
              <a:t>(</a:t>
            </a:r>
            <a:r>
              <a:rPr lang="en-US" dirty="0">
                <a:highlight>
                  <a:srgbClr val="00FF00"/>
                </a:highlight>
              </a:rPr>
              <a:t>VITEZĂ</a:t>
            </a:r>
            <a:r>
              <a:rPr lang="ro-RO" dirty="0">
                <a:highlight>
                  <a:srgbClr val="00FF00"/>
                </a:highlight>
              </a:rPr>
              <a:t>)</a:t>
            </a:r>
            <a:r>
              <a:rPr lang="en-US" dirty="0">
                <a:highlight>
                  <a:srgbClr val="00FF00"/>
                </a:highlight>
              </a:rPr>
              <a:t> </a:t>
            </a:r>
            <a:r>
              <a:rPr lang="ro-RO" dirty="0"/>
              <a:t>- </a:t>
            </a:r>
            <a:r>
              <a:rPr lang="en-US" dirty="0" err="1"/>
              <a:t>ritmul</a:t>
            </a:r>
            <a:r>
              <a:rPr lang="en-US" dirty="0"/>
              <a:t> rapid cu care sunt generate </a:t>
            </a:r>
            <a:r>
              <a:rPr lang="en-US" dirty="0" err="1"/>
              <a:t>și</a:t>
            </a:r>
            <a:r>
              <a:rPr lang="en-US" dirty="0"/>
              <a:t> </a:t>
            </a:r>
            <a:r>
              <a:rPr lang="en-US" dirty="0" err="1"/>
              <a:t>procesate</a:t>
            </a:r>
            <a:r>
              <a:rPr lang="ro-RO" dirty="0"/>
              <a:t>;</a:t>
            </a:r>
          </a:p>
          <a:p>
            <a:pPr marL="358775" indent="-358775">
              <a:lnSpc>
                <a:spcPct val="120000"/>
              </a:lnSpc>
              <a:buFont typeface="+mj-lt"/>
              <a:buAutoNum type="arabicParenR"/>
            </a:pPr>
            <a:r>
              <a:rPr lang="en-US" dirty="0"/>
              <a:t> </a:t>
            </a:r>
            <a:r>
              <a:rPr lang="ro-RO" b="1" i="0" dirty="0">
                <a:solidFill>
                  <a:srgbClr val="C00000"/>
                </a:solidFill>
                <a:effectLst/>
                <a:highlight>
                  <a:srgbClr val="FFFF00"/>
                </a:highlight>
                <a:latin typeface="source-serif-pro"/>
              </a:rPr>
              <a:t>VARIETY </a:t>
            </a:r>
            <a:r>
              <a:rPr lang="ro-RO" b="1" i="0" dirty="0">
                <a:solidFill>
                  <a:srgbClr val="C00000"/>
                </a:solidFill>
                <a:effectLst/>
                <a:latin typeface="source-serif-pro"/>
              </a:rPr>
              <a:t>  </a:t>
            </a:r>
            <a:r>
              <a:rPr lang="ro-RO" b="1" i="0" dirty="0">
                <a:effectLst/>
                <a:highlight>
                  <a:srgbClr val="00FF00"/>
                </a:highlight>
                <a:latin typeface="source-serif-pro"/>
              </a:rPr>
              <a:t>(</a:t>
            </a:r>
            <a:r>
              <a:rPr lang="en-US" dirty="0">
                <a:highlight>
                  <a:srgbClr val="00FF00"/>
                </a:highlight>
              </a:rPr>
              <a:t>VARIETATE</a:t>
            </a:r>
            <a:r>
              <a:rPr lang="ro-RO" dirty="0">
                <a:highlight>
                  <a:srgbClr val="00FF00"/>
                </a:highlight>
              </a:rPr>
              <a:t>)</a:t>
            </a:r>
            <a:r>
              <a:rPr lang="en-US" dirty="0">
                <a:highlight>
                  <a:srgbClr val="00FF00"/>
                </a:highlight>
              </a:rPr>
              <a:t> </a:t>
            </a:r>
            <a:r>
              <a:rPr lang="ro-RO" dirty="0"/>
              <a:t>- </a:t>
            </a:r>
            <a:r>
              <a:rPr lang="en-US" dirty="0" err="1"/>
              <a:t>diversitatea</a:t>
            </a:r>
            <a:r>
              <a:rPr lang="en-US" dirty="0"/>
              <a:t> </a:t>
            </a:r>
            <a:r>
              <a:rPr lang="en-US" dirty="0" err="1"/>
              <a:t>tipurilor</a:t>
            </a:r>
            <a:r>
              <a:rPr lang="en-US" dirty="0"/>
              <a:t> de date</a:t>
            </a:r>
            <a:r>
              <a:rPr lang="ro-RO" dirty="0"/>
              <a:t>: </a:t>
            </a:r>
            <a:r>
              <a:rPr lang="en-US" dirty="0" err="1"/>
              <a:t>structurate</a:t>
            </a:r>
            <a:r>
              <a:rPr lang="en-US" dirty="0"/>
              <a:t>, </a:t>
            </a:r>
            <a:r>
              <a:rPr lang="en-US" dirty="0" err="1"/>
              <a:t>nestructurate</a:t>
            </a:r>
            <a:r>
              <a:rPr lang="ro-RO" dirty="0"/>
              <a:t>, </a:t>
            </a:r>
            <a:r>
              <a:rPr lang="en-US" dirty="0"/>
              <a:t>semi-</a:t>
            </a:r>
            <a:r>
              <a:rPr lang="en-US" dirty="0" err="1"/>
              <a:t>structurate</a:t>
            </a:r>
            <a:r>
              <a:rPr lang="ro-RO" dirty="0"/>
              <a:t>;</a:t>
            </a:r>
          </a:p>
          <a:p>
            <a:pPr marL="358775" indent="-358775">
              <a:lnSpc>
                <a:spcPct val="120000"/>
              </a:lnSpc>
              <a:buFont typeface="+mj-lt"/>
              <a:buAutoNum type="arabicParenR"/>
            </a:pPr>
            <a:r>
              <a:rPr lang="ro-RO" dirty="0">
                <a:solidFill>
                  <a:srgbClr val="C00000"/>
                </a:solidFill>
              </a:rPr>
              <a:t> </a:t>
            </a:r>
            <a:r>
              <a:rPr lang="ro-RO" b="1" i="0" dirty="0">
                <a:solidFill>
                  <a:srgbClr val="C00000"/>
                </a:solidFill>
                <a:effectLst/>
                <a:highlight>
                  <a:srgbClr val="FFFF00"/>
                </a:highlight>
                <a:latin typeface="source-serif-pro"/>
              </a:rPr>
              <a:t>VERACITY </a:t>
            </a:r>
            <a:r>
              <a:rPr lang="ro-RO" b="1" i="0" dirty="0">
                <a:solidFill>
                  <a:srgbClr val="C00000"/>
                </a:solidFill>
                <a:effectLst/>
                <a:latin typeface="source-serif-pro"/>
              </a:rPr>
              <a:t>   </a:t>
            </a:r>
            <a:r>
              <a:rPr lang="ro-RO" b="1" i="0" dirty="0">
                <a:effectLst/>
                <a:highlight>
                  <a:srgbClr val="00FF00"/>
                </a:highlight>
                <a:latin typeface="source-serif-pro"/>
              </a:rPr>
              <a:t>(</a:t>
            </a:r>
            <a:r>
              <a:rPr lang="ro-RO" dirty="0">
                <a:highlight>
                  <a:srgbClr val="00FF00"/>
                </a:highlight>
              </a:rPr>
              <a:t>VERACITATE / </a:t>
            </a:r>
            <a:r>
              <a:rPr lang="en-US" dirty="0" err="1">
                <a:highlight>
                  <a:srgbClr val="00FF00"/>
                </a:highlight>
              </a:rPr>
              <a:t>Veridicitate</a:t>
            </a:r>
            <a:r>
              <a:rPr lang="ro-RO" dirty="0">
                <a:highlight>
                  <a:srgbClr val="00FF00"/>
                </a:highlight>
              </a:rPr>
              <a:t>)</a:t>
            </a:r>
            <a:r>
              <a:rPr lang="en-US" dirty="0">
                <a:highlight>
                  <a:srgbClr val="00FF00"/>
                </a:highlight>
              </a:rPr>
              <a:t> </a:t>
            </a:r>
            <a:r>
              <a:rPr lang="ro-RO" dirty="0"/>
              <a:t>- Gradul de </a:t>
            </a:r>
            <a:r>
              <a:rPr lang="en-US" dirty="0" err="1"/>
              <a:t>calitate</a:t>
            </a:r>
            <a:r>
              <a:rPr lang="ro-RO" dirty="0"/>
              <a:t>, acuratețe și încredere în datele furnizate;</a:t>
            </a:r>
          </a:p>
          <a:p>
            <a:pPr marL="358775" indent="-358775">
              <a:lnSpc>
                <a:spcPct val="120000"/>
              </a:lnSpc>
              <a:buFont typeface="+mj-lt"/>
              <a:buAutoNum type="arabicParenR"/>
            </a:pPr>
            <a:r>
              <a:rPr lang="ro-RO" dirty="0">
                <a:solidFill>
                  <a:srgbClr val="C00000"/>
                </a:solidFill>
              </a:rPr>
              <a:t> </a:t>
            </a:r>
            <a:r>
              <a:rPr lang="ro-RO" b="1" i="0" dirty="0">
                <a:solidFill>
                  <a:srgbClr val="C00000"/>
                </a:solidFill>
                <a:effectLst/>
                <a:highlight>
                  <a:srgbClr val="FFFF00"/>
                </a:highlight>
                <a:latin typeface="source-serif-pro"/>
              </a:rPr>
              <a:t>VALUE</a:t>
            </a:r>
            <a:r>
              <a:rPr lang="ro-RO" b="1" i="0" dirty="0">
                <a:solidFill>
                  <a:srgbClr val="C00000"/>
                </a:solidFill>
                <a:effectLst/>
                <a:latin typeface="source-serif-pro"/>
              </a:rPr>
              <a:t>    </a:t>
            </a:r>
            <a:r>
              <a:rPr lang="ro-RO" b="1" i="0" dirty="0">
                <a:effectLst/>
                <a:highlight>
                  <a:srgbClr val="00FF00"/>
                </a:highlight>
                <a:latin typeface="source-serif-pro"/>
              </a:rPr>
              <a:t>(</a:t>
            </a:r>
            <a:r>
              <a:rPr lang="en-US" dirty="0">
                <a:highlight>
                  <a:srgbClr val="00FF00"/>
                </a:highlight>
              </a:rPr>
              <a:t>VALOARE</a:t>
            </a:r>
            <a:r>
              <a:rPr lang="ro-RO" dirty="0">
                <a:highlight>
                  <a:srgbClr val="00FF00"/>
                </a:highlight>
              </a:rPr>
              <a:t>)</a:t>
            </a:r>
            <a:r>
              <a:rPr lang="en-US" dirty="0">
                <a:highlight>
                  <a:srgbClr val="00FF00"/>
                </a:highlight>
              </a:rPr>
              <a:t> </a:t>
            </a:r>
            <a:r>
              <a:rPr lang="ro-RO" dirty="0"/>
              <a:t>-Importanța și relevanța informațiilor extrase din date </a:t>
            </a:r>
            <a:r>
              <a:rPr lang="en-US" dirty="0" err="1"/>
              <a:t>prin</a:t>
            </a:r>
            <a:r>
              <a:rPr lang="en-US" dirty="0"/>
              <a:t> </a:t>
            </a:r>
            <a:r>
              <a:rPr lang="en-US" dirty="0" err="1"/>
              <a:t>analiza</a:t>
            </a:r>
            <a:r>
              <a:rPr lang="en-US" dirty="0"/>
              <a:t> </a:t>
            </a:r>
            <a:r>
              <a:rPr lang="en-US" dirty="0" err="1"/>
              <a:t>și</a:t>
            </a:r>
            <a:r>
              <a:rPr lang="en-US" dirty="0"/>
              <a:t> </a:t>
            </a:r>
            <a:r>
              <a:rPr lang="en-US" dirty="0" err="1"/>
              <a:t>interpretarea</a:t>
            </a:r>
            <a:r>
              <a:rPr lang="en-US" dirty="0"/>
              <a:t> lor.</a:t>
            </a:r>
            <a:endParaRPr lang="ro-RO" dirty="0"/>
          </a:p>
        </p:txBody>
      </p:sp>
      <p:sp>
        <p:nvSpPr>
          <p:cNvPr id="4" name="Slide Number Placeholder 3"/>
          <p:cNvSpPr>
            <a:spLocks noGrp="1"/>
          </p:cNvSpPr>
          <p:nvPr>
            <p:ph type="sldNum" sz="quarter" idx="12"/>
          </p:nvPr>
        </p:nvSpPr>
        <p:spPr/>
        <p:txBody>
          <a:bodyPr/>
          <a:lstStyle/>
          <a:p>
            <a:fld id="{0712D0F0-FEB5-4A3D-9B64-8AE531CEC929}" type="slidenum">
              <a:rPr lang="en-US" smtClean="0"/>
              <a:t>20</a:t>
            </a:fld>
            <a:endParaRPr lang="en-US" dirty="0"/>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36525"/>
            <a:ext cx="9114692" cy="671823"/>
          </a:xfrm>
        </p:spPr>
        <p:txBody>
          <a:bodyPr>
            <a:normAutofit/>
          </a:bodyPr>
          <a:lstStyle/>
          <a:p>
            <a:r>
              <a:rPr lang="en-US" sz="2800" b="1" dirty="0"/>
              <a:t>Economia 5.0: O </a:t>
            </a:r>
            <a:r>
              <a:rPr lang="en-US" sz="2800" b="1" dirty="0" err="1"/>
              <a:t>abordare</a:t>
            </a:r>
            <a:r>
              <a:rPr lang="ro-RO" sz="2800" b="1" dirty="0"/>
              <a:t> inteligentă</a:t>
            </a:r>
            <a:endParaRPr lang="en-US" sz="2800" dirty="0"/>
          </a:p>
        </p:txBody>
      </p:sp>
      <p:sp>
        <p:nvSpPr>
          <p:cNvPr id="3" name="Content Placeholder 2"/>
          <p:cNvSpPr>
            <a:spLocks noGrp="1"/>
          </p:cNvSpPr>
          <p:nvPr>
            <p:ph idx="1"/>
          </p:nvPr>
        </p:nvSpPr>
        <p:spPr>
          <a:xfrm>
            <a:off x="65987" y="808348"/>
            <a:ext cx="11924907" cy="5960261"/>
          </a:xfrm>
        </p:spPr>
        <p:txBody>
          <a:bodyPr>
            <a:normAutofit fontScale="25000" lnSpcReduction="20000"/>
          </a:bodyPr>
          <a:lstStyle/>
          <a:p>
            <a:pPr marL="0" indent="0">
              <a:lnSpc>
                <a:spcPct val="120000"/>
              </a:lnSpc>
              <a:buNone/>
            </a:pPr>
            <a:r>
              <a:rPr lang="ro-RO" b="1" dirty="0">
                <a:solidFill>
                  <a:srgbClr val="C00000"/>
                </a:solidFill>
              </a:rPr>
              <a:t>	</a:t>
            </a:r>
            <a:r>
              <a:rPr lang="en-US" sz="9600" b="1" dirty="0" err="1">
                <a:solidFill>
                  <a:srgbClr val="C00000"/>
                </a:solidFill>
                <a:highlight>
                  <a:srgbClr val="00FF00"/>
                </a:highlight>
              </a:rPr>
              <a:t>Caracteristici</a:t>
            </a:r>
            <a:r>
              <a:rPr lang="en-US" sz="9600" dirty="0"/>
              <a:t> </a:t>
            </a:r>
            <a:endParaRPr lang="ro-RO" sz="9600" dirty="0"/>
          </a:p>
          <a:p>
            <a:pPr>
              <a:lnSpc>
                <a:spcPct val="120000"/>
              </a:lnSpc>
            </a:pPr>
            <a:r>
              <a:rPr lang="en-US" sz="9600" dirty="0" err="1">
                <a:solidFill>
                  <a:srgbClr val="C00000"/>
                </a:solidFill>
                <a:highlight>
                  <a:srgbClr val="FFFF00"/>
                </a:highlight>
              </a:rPr>
              <a:t>Sustenabilitate</a:t>
            </a:r>
            <a:r>
              <a:rPr lang="en-US" sz="9600" dirty="0"/>
              <a:t>: </a:t>
            </a:r>
            <a:r>
              <a:rPr lang="en-US" sz="9600" dirty="0" err="1"/>
              <a:t>Integrarea</a:t>
            </a:r>
            <a:r>
              <a:rPr lang="en-US" sz="9600" dirty="0"/>
              <a:t> </a:t>
            </a:r>
            <a:r>
              <a:rPr lang="en-US" sz="9600" dirty="0" err="1"/>
              <a:t>principiilor</a:t>
            </a:r>
            <a:r>
              <a:rPr lang="en-US" sz="9600" dirty="0"/>
              <a:t> de </a:t>
            </a:r>
            <a:r>
              <a:rPr lang="en-US" sz="9600" dirty="0" err="1"/>
              <a:t>dezvoltare</a:t>
            </a:r>
            <a:r>
              <a:rPr lang="en-US" sz="9600" dirty="0"/>
              <a:t> </a:t>
            </a:r>
            <a:r>
              <a:rPr lang="en-US" sz="9600" dirty="0" err="1"/>
              <a:t>durabilă</a:t>
            </a:r>
            <a:r>
              <a:rPr lang="en-US" sz="9600" dirty="0"/>
              <a:t> </a:t>
            </a:r>
            <a:r>
              <a:rPr lang="en-US" sz="9600" dirty="0" err="1"/>
              <a:t>în</a:t>
            </a:r>
            <a:r>
              <a:rPr lang="en-US" sz="9600" dirty="0"/>
              <a:t> </a:t>
            </a:r>
            <a:r>
              <a:rPr lang="en-US" sz="9600" dirty="0" err="1"/>
              <a:t>toate</a:t>
            </a:r>
            <a:r>
              <a:rPr lang="en-US" sz="9600" dirty="0"/>
              <a:t> </a:t>
            </a:r>
            <a:r>
              <a:rPr lang="en-US" sz="9600" dirty="0" err="1"/>
              <a:t>sectoarele</a:t>
            </a:r>
            <a:r>
              <a:rPr lang="en-US" sz="9600" dirty="0"/>
              <a:t> </a:t>
            </a:r>
            <a:r>
              <a:rPr lang="en-US" sz="9600" dirty="0" err="1"/>
              <a:t>economice</a:t>
            </a:r>
            <a:r>
              <a:rPr lang="en-US" sz="9600" dirty="0"/>
              <a:t>.</a:t>
            </a:r>
            <a:endParaRPr lang="ro-RO" sz="9600" dirty="0"/>
          </a:p>
          <a:p>
            <a:pPr>
              <a:lnSpc>
                <a:spcPct val="120000"/>
              </a:lnSpc>
            </a:pPr>
            <a:r>
              <a:rPr lang="en-US" sz="9600" dirty="0" err="1">
                <a:solidFill>
                  <a:srgbClr val="C00000"/>
                </a:solidFill>
                <a:highlight>
                  <a:srgbClr val="FFFF00"/>
                </a:highlight>
              </a:rPr>
              <a:t>Etică</a:t>
            </a:r>
            <a:r>
              <a:rPr lang="en-US" sz="9600" dirty="0"/>
              <a:t>: </a:t>
            </a:r>
            <a:r>
              <a:rPr lang="en-US" sz="9600" dirty="0" err="1"/>
              <a:t>Dezvoltarea</a:t>
            </a:r>
            <a:r>
              <a:rPr lang="en-US" sz="9600" dirty="0"/>
              <a:t> </a:t>
            </a:r>
            <a:r>
              <a:rPr lang="en-US" sz="9600" dirty="0" err="1"/>
              <a:t>și</a:t>
            </a:r>
            <a:r>
              <a:rPr lang="en-US" sz="9600" dirty="0"/>
              <a:t> </a:t>
            </a:r>
            <a:r>
              <a:rPr lang="en-US" sz="9600" dirty="0" err="1"/>
              <a:t>utilizarea</a:t>
            </a:r>
            <a:r>
              <a:rPr lang="en-US" sz="9600" dirty="0"/>
              <a:t> </a:t>
            </a:r>
            <a:r>
              <a:rPr lang="en-US" sz="9600" dirty="0" err="1"/>
              <a:t>tehnologiilor</a:t>
            </a:r>
            <a:r>
              <a:rPr lang="en-US" sz="9600" dirty="0"/>
              <a:t> </a:t>
            </a:r>
            <a:r>
              <a:rPr lang="en-US" sz="9600" dirty="0" err="1"/>
              <a:t>într</a:t>
            </a:r>
            <a:r>
              <a:rPr lang="en-US" sz="9600" dirty="0"/>
              <a:t>-un mod </a:t>
            </a:r>
            <a:r>
              <a:rPr lang="en-US" sz="9600" dirty="0" err="1"/>
              <a:t>responsabil</a:t>
            </a:r>
            <a:r>
              <a:rPr lang="en-US" sz="9600" dirty="0"/>
              <a:t> </a:t>
            </a:r>
            <a:r>
              <a:rPr lang="en-US" sz="9600" dirty="0" err="1"/>
              <a:t>și</a:t>
            </a:r>
            <a:r>
              <a:rPr lang="en-US" sz="9600" dirty="0"/>
              <a:t> etic.</a:t>
            </a:r>
            <a:endParaRPr lang="ro-RO" sz="9600" dirty="0"/>
          </a:p>
          <a:p>
            <a:pPr>
              <a:lnSpc>
                <a:spcPct val="120000"/>
              </a:lnSpc>
            </a:pPr>
            <a:r>
              <a:rPr lang="en-US" sz="9600" dirty="0" err="1">
                <a:solidFill>
                  <a:srgbClr val="C00000"/>
                </a:solidFill>
                <a:highlight>
                  <a:srgbClr val="FFFF00"/>
                </a:highlight>
              </a:rPr>
              <a:t>Incluziune</a:t>
            </a:r>
            <a:r>
              <a:rPr lang="en-US" sz="9600" dirty="0"/>
              <a:t>: </a:t>
            </a:r>
            <a:r>
              <a:rPr lang="en-US" sz="9600" dirty="0" err="1"/>
              <a:t>personalizare</a:t>
            </a:r>
            <a:r>
              <a:rPr lang="en-US" sz="9600" dirty="0"/>
              <a:t> </a:t>
            </a:r>
            <a:r>
              <a:rPr lang="en-US" sz="9600" dirty="0" err="1"/>
              <a:t>masivă</a:t>
            </a:r>
            <a:r>
              <a:rPr lang="ro-RO" sz="9600" dirty="0"/>
              <a:t>.</a:t>
            </a:r>
            <a:r>
              <a:rPr lang="en-US" sz="9600" dirty="0"/>
              <a:t> </a:t>
            </a:r>
            <a:r>
              <a:rPr lang="en-US" sz="9600" dirty="0" err="1"/>
              <a:t>Asigurarea</a:t>
            </a:r>
            <a:r>
              <a:rPr lang="en-US" sz="9600" dirty="0"/>
              <a:t> </a:t>
            </a:r>
            <a:r>
              <a:rPr lang="en-US" sz="9600" dirty="0" err="1"/>
              <a:t>accesului</a:t>
            </a:r>
            <a:r>
              <a:rPr lang="en-US" sz="9600" dirty="0"/>
              <a:t> la </a:t>
            </a:r>
            <a:r>
              <a:rPr lang="en-US" sz="9600" dirty="0" err="1"/>
              <a:t>beneficiile</a:t>
            </a:r>
            <a:r>
              <a:rPr lang="en-US" sz="9600" dirty="0"/>
              <a:t> </a:t>
            </a:r>
            <a:r>
              <a:rPr lang="en-US" sz="9600" dirty="0" err="1"/>
              <a:t>tehnologice</a:t>
            </a:r>
            <a:r>
              <a:rPr lang="en-US" sz="9600" dirty="0"/>
              <a:t> </a:t>
            </a:r>
            <a:r>
              <a:rPr lang="en-US" sz="9600" dirty="0" err="1"/>
              <a:t>pentru</a:t>
            </a:r>
            <a:r>
              <a:rPr lang="en-US" sz="9600" dirty="0"/>
              <a:t> </a:t>
            </a:r>
            <a:r>
              <a:rPr lang="en-US" sz="9600" dirty="0" err="1"/>
              <a:t>toți</a:t>
            </a:r>
            <a:r>
              <a:rPr lang="en-US" sz="9600" dirty="0"/>
              <a:t>.</a:t>
            </a:r>
            <a:endParaRPr lang="ro-RO" sz="9600" dirty="0"/>
          </a:p>
          <a:p>
            <a:pPr>
              <a:lnSpc>
                <a:spcPct val="120000"/>
              </a:lnSpc>
            </a:pPr>
            <a:r>
              <a:rPr lang="en-US" sz="9600" dirty="0" err="1">
                <a:solidFill>
                  <a:srgbClr val="C00000"/>
                </a:solidFill>
                <a:highlight>
                  <a:srgbClr val="FFFF00"/>
                </a:highlight>
              </a:rPr>
              <a:t>Cooperare</a:t>
            </a:r>
            <a:r>
              <a:rPr lang="en-US" sz="9600" dirty="0">
                <a:solidFill>
                  <a:srgbClr val="C00000"/>
                </a:solidFill>
                <a:highlight>
                  <a:srgbClr val="FFFF00"/>
                </a:highlight>
              </a:rPr>
              <a:t> </a:t>
            </a:r>
            <a:r>
              <a:rPr lang="en-US" sz="9600" dirty="0" err="1">
                <a:solidFill>
                  <a:srgbClr val="C00000"/>
                </a:solidFill>
                <a:highlight>
                  <a:srgbClr val="FFFF00"/>
                </a:highlight>
              </a:rPr>
              <a:t>umană-mașină</a:t>
            </a:r>
            <a:r>
              <a:rPr lang="en-US" sz="9600" dirty="0"/>
              <a:t>: </a:t>
            </a:r>
            <a:r>
              <a:rPr lang="en-US" sz="9600" dirty="0" err="1"/>
              <a:t>Crearea</a:t>
            </a:r>
            <a:r>
              <a:rPr lang="en-US" sz="9600" dirty="0"/>
              <a:t> de </a:t>
            </a:r>
            <a:r>
              <a:rPr lang="en-US" sz="9600" dirty="0" err="1"/>
              <a:t>sinergii</a:t>
            </a:r>
            <a:r>
              <a:rPr lang="en-US" sz="9600" dirty="0"/>
              <a:t> </a:t>
            </a:r>
            <a:r>
              <a:rPr lang="en-US" sz="9600" dirty="0" err="1"/>
              <a:t>între</a:t>
            </a:r>
            <a:r>
              <a:rPr lang="en-US" sz="9600" dirty="0"/>
              <a:t> </a:t>
            </a:r>
            <a:r>
              <a:rPr lang="en-US" sz="9600" dirty="0" err="1"/>
              <a:t>oameni</a:t>
            </a:r>
            <a:r>
              <a:rPr lang="en-US" sz="9600" dirty="0"/>
              <a:t> </a:t>
            </a:r>
            <a:r>
              <a:rPr lang="en-US" sz="9600" dirty="0" err="1"/>
              <a:t>și</a:t>
            </a:r>
            <a:r>
              <a:rPr lang="en-US" sz="9600" dirty="0"/>
              <a:t> </a:t>
            </a:r>
            <a:r>
              <a:rPr lang="en-US" sz="9600" dirty="0" err="1"/>
              <a:t>mașini</a:t>
            </a:r>
            <a:r>
              <a:rPr lang="en-US" sz="9600" dirty="0"/>
              <a:t> </a:t>
            </a:r>
            <a:r>
              <a:rPr lang="en-US" sz="9600" dirty="0" err="1"/>
              <a:t>pentru</a:t>
            </a:r>
            <a:r>
              <a:rPr lang="en-US" sz="9600" dirty="0"/>
              <a:t> a </a:t>
            </a:r>
            <a:r>
              <a:rPr lang="en-US" sz="9600" dirty="0" err="1"/>
              <a:t>rezolva</a:t>
            </a:r>
            <a:r>
              <a:rPr lang="en-US" sz="9600" dirty="0"/>
              <a:t> </a:t>
            </a:r>
            <a:r>
              <a:rPr lang="en-US" sz="9600" dirty="0" err="1"/>
              <a:t>probleme</a:t>
            </a:r>
            <a:r>
              <a:rPr lang="en-US" sz="9600" dirty="0"/>
              <a:t> </a:t>
            </a:r>
            <a:r>
              <a:rPr lang="en-US" sz="9600" dirty="0" err="1"/>
              <a:t>complexe</a:t>
            </a:r>
            <a:r>
              <a:rPr lang="en-US" sz="9600" dirty="0"/>
              <a:t>.</a:t>
            </a:r>
            <a:endParaRPr lang="ro-RO" sz="9600" dirty="0"/>
          </a:p>
          <a:p>
            <a:pPr marL="0" indent="0">
              <a:lnSpc>
                <a:spcPct val="120000"/>
              </a:lnSpc>
              <a:buNone/>
            </a:pPr>
            <a:r>
              <a:rPr lang="ro-RO" sz="9600" b="1" dirty="0">
                <a:solidFill>
                  <a:srgbClr val="C00000"/>
                </a:solidFill>
              </a:rPr>
              <a:t>	</a:t>
            </a:r>
            <a:r>
              <a:rPr lang="en-US" sz="9600" b="1" dirty="0" err="1">
                <a:solidFill>
                  <a:srgbClr val="C00000"/>
                </a:solidFill>
                <a:highlight>
                  <a:srgbClr val="FFFF00"/>
                </a:highlight>
              </a:rPr>
              <a:t>Rolul</a:t>
            </a:r>
            <a:r>
              <a:rPr lang="en-US" sz="9600" b="1" dirty="0">
                <a:solidFill>
                  <a:srgbClr val="C00000"/>
                </a:solidFill>
                <a:highlight>
                  <a:srgbClr val="FFFF00"/>
                </a:highlight>
              </a:rPr>
              <a:t> Big Data</a:t>
            </a:r>
            <a:r>
              <a:rPr lang="en-US" sz="9600" b="1" dirty="0"/>
              <a:t>:</a:t>
            </a:r>
            <a:endParaRPr lang="ro-RO" sz="9600" b="1" dirty="0"/>
          </a:p>
          <a:p>
            <a:pPr marL="182880" indent="0">
              <a:lnSpc>
                <a:spcPct val="120000"/>
              </a:lnSpc>
              <a:buNone/>
            </a:pPr>
            <a:r>
              <a:rPr lang="en-US" sz="9600" dirty="0" err="1"/>
              <a:t>Crearea</a:t>
            </a:r>
            <a:r>
              <a:rPr lang="en-US" sz="9600" dirty="0"/>
              <a:t> de </a:t>
            </a:r>
            <a:r>
              <a:rPr lang="en-US" sz="9600" dirty="0" err="1"/>
              <a:t>produse</a:t>
            </a:r>
            <a:r>
              <a:rPr lang="en-US" sz="9600" dirty="0"/>
              <a:t> </a:t>
            </a:r>
            <a:r>
              <a:rPr lang="en-US" sz="9600" dirty="0" err="1"/>
              <a:t>și</a:t>
            </a:r>
            <a:r>
              <a:rPr lang="en-US" sz="9600" dirty="0"/>
              <a:t> </a:t>
            </a:r>
            <a:r>
              <a:rPr lang="en-US" sz="9600" dirty="0" err="1"/>
              <a:t>servicii</a:t>
            </a:r>
            <a:r>
              <a:rPr lang="en-US" sz="9600" dirty="0"/>
              <a:t> </a:t>
            </a:r>
            <a:r>
              <a:rPr lang="en-US" sz="9600" dirty="0" err="1"/>
              <a:t>personalizate</a:t>
            </a:r>
            <a:r>
              <a:rPr lang="en-US" sz="9600" dirty="0"/>
              <a:t>, </a:t>
            </a:r>
            <a:r>
              <a:rPr lang="en-US" sz="9600" dirty="0" err="1"/>
              <a:t>optimizarea</a:t>
            </a:r>
            <a:r>
              <a:rPr lang="en-US" sz="9600" dirty="0"/>
              <a:t> </a:t>
            </a:r>
            <a:r>
              <a:rPr lang="en-US" sz="9600" dirty="0" err="1"/>
              <a:t>lanțurilor</a:t>
            </a:r>
            <a:r>
              <a:rPr lang="en-US" sz="9600" dirty="0"/>
              <a:t> </a:t>
            </a:r>
            <a:r>
              <a:rPr lang="ro-RO" sz="9600" dirty="0"/>
              <a:t>  </a:t>
            </a:r>
            <a:r>
              <a:rPr lang="en-US" sz="9600" dirty="0"/>
              <a:t>de </a:t>
            </a:r>
            <a:r>
              <a:rPr lang="en-US" sz="9600" dirty="0" err="1"/>
              <a:t>aprovizionare</a:t>
            </a:r>
            <a:r>
              <a:rPr lang="en-US" sz="9600" dirty="0"/>
              <a:t>, </a:t>
            </a:r>
            <a:r>
              <a:rPr lang="en-US" sz="9600" dirty="0" err="1"/>
              <a:t>dezvoltarea</a:t>
            </a:r>
            <a:r>
              <a:rPr lang="en-US" sz="9600" dirty="0"/>
              <a:t> de </a:t>
            </a:r>
            <a:r>
              <a:rPr lang="en-US" sz="9600" dirty="0" err="1"/>
              <a:t>soluții</a:t>
            </a:r>
            <a:r>
              <a:rPr lang="en-US" sz="9600" dirty="0"/>
              <a:t> </a:t>
            </a:r>
            <a:r>
              <a:rPr lang="en-US" sz="9600" dirty="0" err="1"/>
              <a:t>sustenabile</a:t>
            </a:r>
            <a:r>
              <a:rPr lang="en-US" sz="9600" dirty="0"/>
              <a:t>.</a:t>
            </a:r>
          </a:p>
          <a:p>
            <a:pPr>
              <a:lnSpc>
                <a:spcPct val="120000"/>
              </a:lnSpc>
              <a:buFont typeface="Arial" panose="020B0604020202020204" pitchFamily="34" charset="0"/>
              <a:buChar char="•"/>
            </a:pPr>
            <a:r>
              <a:rPr lang="en-US" sz="9600" b="1" dirty="0" err="1"/>
              <a:t>Exemple</a:t>
            </a:r>
            <a:r>
              <a:rPr lang="en-US" sz="9600" b="1" dirty="0"/>
              <a:t>:</a:t>
            </a:r>
            <a:r>
              <a:rPr lang="en-US" sz="9600" dirty="0"/>
              <a:t> </a:t>
            </a:r>
            <a:r>
              <a:rPr lang="en-US" sz="9600" dirty="0" err="1"/>
              <a:t>Medicina</a:t>
            </a:r>
            <a:r>
              <a:rPr lang="en-US" sz="9600" dirty="0"/>
              <a:t> </a:t>
            </a:r>
            <a:r>
              <a:rPr lang="en-US" sz="9600" dirty="0" err="1"/>
              <a:t>personalizată</a:t>
            </a:r>
            <a:r>
              <a:rPr lang="en-US" sz="9600" dirty="0"/>
              <a:t>, </a:t>
            </a:r>
            <a:r>
              <a:rPr lang="en-US" sz="9600" dirty="0" err="1"/>
              <a:t>producție</a:t>
            </a:r>
            <a:r>
              <a:rPr lang="en-US" sz="9600" dirty="0"/>
              <a:t> la </a:t>
            </a:r>
            <a:r>
              <a:rPr lang="en-US" sz="9600" dirty="0" err="1"/>
              <a:t>cerere</a:t>
            </a:r>
            <a:r>
              <a:rPr lang="en-US" sz="9600" dirty="0"/>
              <a:t>, </a:t>
            </a:r>
            <a:r>
              <a:rPr lang="en-US" sz="9600" dirty="0" err="1"/>
              <a:t>economie</a:t>
            </a:r>
            <a:r>
              <a:rPr lang="en-US" sz="9600" dirty="0"/>
              <a:t> </a:t>
            </a:r>
            <a:r>
              <a:rPr lang="en-US" sz="9600" dirty="0" err="1"/>
              <a:t>circulară</a:t>
            </a:r>
            <a:r>
              <a:rPr lang="en-US" sz="9600" dirty="0"/>
              <a:t>.</a:t>
            </a:r>
          </a:p>
          <a:p>
            <a:endParaRPr lang="en-US" dirty="0"/>
          </a:p>
        </p:txBody>
      </p:sp>
      <p:sp>
        <p:nvSpPr>
          <p:cNvPr id="4" name="Slide Number Placeholder 3"/>
          <p:cNvSpPr>
            <a:spLocks noGrp="1"/>
          </p:cNvSpPr>
          <p:nvPr>
            <p:ph type="sldNum" sz="quarter" idx="12"/>
          </p:nvPr>
        </p:nvSpPr>
        <p:spPr/>
        <p:txBody>
          <a:bodyPr/>
          <a:lstStyle/>
          <a:p>
            <a:fld id="{0712D0F0-FEB5-4A3D-9B64-8AE531CEC929}" type="slidenum">
              <a:rPr lang="en-US" smtClean="0"/>
              <a:t>200</a:t>
            </a:fld>
            <a:endParaRPr lang="en-US" dirty="0"/>
          </a:p>
        </p:txBody>
      </p:sp>
    </p:spTree>
    <p:extLst>
      <p:ext uri="{BB962C8B-B14F-4D97-AF65-F5344CB8AC3E}">
        <p14:creationId xmlns:p14="http://schemas.microsoft.com/office/powerpoint/2010/main" val="205819392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Industria 5.0</a:t>
            </a:r>
          </a:p>
        </p:txBody>
      </p:sp>
      <p:sp>
        <p:nvSpPr>
          <p:cNvPr id="3" name="Content Placeholder 2"/>
          <p:cNvSpPr>
            <a:spLocks noGrp="1"/>
          </p:cNvSpPr>
          <p:nvPr>
            <p:ph idx="1"/>
          </p:nvPr>
        </p:nvSpPr>
        <p:spPr>
          <a:xfrm>
            <a:off x="370788" y="876693"/>
            <a:ext cx="11647042" cy="5844782"/>
          </a:xfrm>
        </p:spPr>
        <p:txBody>
          <a:bodyPr>
            <a:normAutofit/>
          </a:bodyPr>
          <a:lstStyle/>
          <a:p>
            <a:r>
              <a:rPr lang="ro-RO" dirty="0"/>
              <a:t> Se concentrează pe colaborarea între oameni și mașini inteligente, aducând personalizare și creativitate în producție.</a:t>
            </a:r>
          </a:p>
          <a:p>
            <a:r>
              <a:rPr lang="ro-RO" dirty="0"/>
              <a:t> Integrează mai mult factorul uman în procesele de producție, valorizând creativitatea și abilitățile umane. </a:t>
            </a:r>
          </a:p>
          <a:p>
            <a:r>
              <a:rPr lang="ro-RO" dirty="0"/>
              <a:t> Personalizare masivă: Oferă produse și servicii personalizate la scară largă, folosind tehnologii precum imprimarea 3D.</a:t>
            </a:r>
          </a:p>
          <a:p>
            <a:r>
              <a:rPr lang="ro-RO" dirty="0"/>
              <a:t> Utilizarea tehnologiilor avansate pentru a amplifica abilitățile umane și a îmbunătăți sustenabilitatea.</a:t>
            </a:r>
          </a:p>
          <a:p>
            <a:endParaRPr lang="ro-RO" dirty="0"/>
          </a:p>
        </p:txBody>
      </p:sp>
      <p:sp>
        <p:nvSpPr>
          <p:cNvPr id="4" name="Slide Number Placeholder 3"/>
          <p:cNvSpPr>
            <a:spLocks noGrp="1"/>
          </p:cNvSpPr>
          <p:nvPr>
            <p:ph type="sldNum" sz="quarter" idx="12"/>
          </p:nvPr>
        </p:nvSpPr>
        <p:spPr/>
        <p:txBody>
          <a:bodyPr/>
          <a:lstStyle/>
          <a:p>
            <a:fld id="{0712D0F0-FEB5-4A3D-9B64-8AE531CEC929}" type="slidenum">
              <a:rPr lang="en-US" smtClean="0"/>
              <a:t>201</a:t>
            </a:fld>
            <a:endParaRPr lang="en-US" dirty="0"/>
          </a:p>
        </p:txBody>
      </p:sp>
    </p:spTree>
    <p:extLst>
      <p:ext uri="{BB962C8B-B14F-4D97-AF65-F5344CB8AC3E}">
        <p14:creationId xmlns:p14="http://schemas.microsoft.com/office/powerpoint/2010/main" val="57789805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Industria 5.0 </a:t>
            </a:r>
            <a:r>
              <a:rPr lang="ro-RO" sz="2400" dirty="0">
                <a:solidFill>
                  <a:schemeClr val="tx1"/>
                </a:solidFill>
              </a:rPr>
              <a:t>(continuare)</a:t>
            </a:r>
            <a:endParaRPr lang="ro-RO" dirty="0">
              <a:solidFill>
                <a:schemeClr val="tx1"/>
              </a:solidFill>
            </a:endParaRPr>
          </a:p>
        </p:txBody>
      </p:sp>
      <p:sp>
        <p:nvSpPr>
          <p:cNvPr id="3" name="Content Placeholder 2"/>
          <p:cNvSpPr>
            <a:spLocks noGrp="1"/>
          </p:cNvSpPr>
          <p:nvPr>
            <p:ph idx="1"/>
          </p:nvPr>
        </p:nvSpPr>
        <p:spPr>
          <a:xfrm>
            <a:off x="316359" y="956485"/>
            <a:ext cx="11712356" cy="5455202"/>
          </a:xfrm>
        </p:spPr>
        <p:txBody>
          <a:bodyPr>
            <a:normAutofit lnSpcReduction="10000"/>
          </a:bodyPr>
          <a:lstStyle/>
          <a:p>
            <a:pPr>
              <a:lnSpc>
                <a:spcPct val="100000"/>
              </a:lnSpc>
            </a:pPr>
            <a:r>
              <a:rPr lang="ro-RO" dirty="0"/>
              <a:t>Sustenabilitate: Utilizează materiale reciclate, energie regenerabilă și reduce amprenta de carbon.</a:t>
            </a:r>
          </a:p>
          <a:p>
            <a:pPr>
              <a:lnSpc>
                <a:spcPct val="100000"/>
              </a:lnSpc>
            </a:pPr>
            <a:r>
              <a:rPr lang="ro-RO" dirty="0"/>
              <a:t>Rețele energetice inteligente: Integrează surse de energie regenerabilă, stocare și consumatori într-un sistem eficient și flexibil.</a:t>
            </a:r>
          </a:p>
          <a:p>
            <a:pPr>
              <a:lnSpc>
                <a:spcPct val="100000"/>
              </a:lnSpc>
            </a:pPr>
            <a:r>
              <a:rPr lang="ro-RO" dirty="0"/>
              <a:t>Eficiență energetică: Reduce consumul de energie în toate sectoarele, prin utilizarea de tehnologii inteligente și comportamentul consumatorilor.</a:t>
            </a:r>
          </a:p>
          <a:p>
            <a:pPr>
              <a:lnSpc>
                <a:spcPct val="100000"/>
              </a:lnSpc>
            </a:pPr>
            <a:r>
              <a:rPr lang="ro-RO" dirty="0"/>
              <a:t>Energie accesibilă: Asigură accesul la energie pentru toate comunitățile, inclusiv cele marginalizate.</a:t>
            </a:r>
          </a:p>
        </p:txBody>
      </p:sp>
      <p:sp>
        <p:nvSpPr>
          <p:cNvPr id="4" name="Slide Number Placeholder 3"/>
          <p:cNvSpPr>
            <a:spLocks noGrp="1"/>
          </p:cNvSpPr>
          <p:nvPr>
            <p:ph type="sldNum" sz="quarter" idx="12"/>
          </p:nvPr>
        </p:nvSpPr>
        <p:spPr/>
        <p:txBody>
          <a:bodyPr/>
          <a:lstStyle/>
          <a:p>
            <a:fld id="{0712D0F0-FEB5-4A3D-9B64-8AE531CEC929}" type="slidenum">
              <a:rPr lang="en-US" smtClean="0"/>
              <a:t>202</a:t>
            </a:fld>
            <a:endParaRPr lang="en-US" dirty="0"/>
          </a:p>
        </p:txBody>
      </p:sp>
    </p:spTree>
    <p:extLst>
      <p:ext uri="{BB962C8B-B14F-4D97-AF65-F5344CB8AC3E}">
        <p14:creationId xmlns:p14="http://schemas.microsoft.com/office/powerpoint/2010/main" val="109475517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Agricultura 5.0</a:t>
            </a:r>
          </a:p>
        </p:txBody>
      </p:sp>
      <p:sp>
        <p:nvSpPr>
          <p:cNvPr id="3" name="Content Placeholder 2"/>
          <p:cNvSpPr>
            <a:spLocks noGrp="1"/>
          </p:cNvSpPr>
          <p:nvPr>
            <p:ph idx="1"/>
          </p:nvPr>
        </p:nvSpPr>
        <p:spPr/>
        <p:txBody>
          <a:bodyPr>
            <a:normAutofit fontScale="85000" lnSpcReduction="10000"/>
          </a:bodyPr>
          <a:lstStyle/>
          <a:p>
            <a:pPr>
              <a:lnSpc>
                <a:spcPct val="110000"/>
              </a:lnSpc>
            </a:pPr>
            <a:r>
              <a:rPr lang="ro-RO" dirty="0"/>
              <a:t> Integrează tehnologii de vârf: roboții, dronele, analizele predictive, pentru a crea o agricultură mai precisă, eficientă și ecologică.</a:t>
            </a:r>
          </a:p>
          <a:p>
            <a:pPr>
              <a:lnSpc>
                <a:spcPct val="110000"/>
              </a:lnSpc>
            </a:pPr>
            <a:r>
              <a:rPr lang="ro-RO" dirty="0"/>
              <a:t> Scopul este de a optimiza producția agricolă, reducând impactul asupra mediului și îmbunătățind siguranța alimentară.</a:t>
            </a:r>
          </a:p>
          <a:p>
            <a:pPr>
              <a:lnSpc>
                <a:spcPct val="110000"/>
              </a:lnSpc>
            </a:pPr>
            <a:r>
              <a:rPr lang="ro-RO" dirty="0"/>
              <a:t> Agricultură regenerativă: îmbunătățirea sănătății solului, a biodiversității și a rezilienței ecosistemelor.</a:t>
            </a:r>
          </a:p>
          <a:p>
            <a:pPr>
              <a:lnSpc>
                <a:spcPct val="110000"/>
              </a:lnSpc>
            </a:pPr>
            <a:r>
              <a:rPr lang="ro-RO" dirty="0"/>
              <a:t> Alimente funcționale: Produce alimente cu proprietăți nutritive îmbunătățite, adaptate nevoilor individuale.</a:t>
            </a:r>
          </a:p>
          <a:p>
            <a:pPr>
              <a:lnSpc>
                <a:spcPct val="110000"/>
              </a:lnSpc>
            </a:pPr>
            <a:r>
              <a:rPr lang="ro-RO" dirty="0"/>
              <a:t> Agricultură urbană: Cultivarea alimentelor în orașe, folosind spații verticale și tehnologii hidroponice.</a:t>
            </a:r>
          </a:p>
        </p:txBody>
      </p:sp>
      <p:sp>
        <p:nvSpPr>
          <p:cNvPr id="4" name="Slide Number Placeholder 3"/>
          <p:cNvSpPr>
            <a:spLocks noGrp="1"/>
          </p:cNvSpPr>
          <p:nvPr>
            <p:ph type="sldNum" sz="quarter" idx="12"/>
          </p:nvPr>
        </p:nvSpPr>
        <p:spPr/>
        <p:txBody>
          <a:bodyPr/>
          <a:lstStyle/>
          <a:p>
            <a:fld id="{0712D0F0-FEB5-4A3D-9B64-8AE531CEC929}" type="slidenum">
              <a:rPr lang="en-US" smtClean="0"/>
              <a:t>203</a:t>
            </a:fld>
            <a:endParaRPr lang="en-US" dirty="0"/>
          </a:p>
        </p:txBody>
      </p:sp>
    </p:spTree>
    <p:extLst>
      <p:ext uri="{BB962C8B-B14F-4D97-AF65-F5344CB8AC3E}">
        <p14:creationId xmlns:p14="http://schemas.microsoft.com/office/powerpoint/2010/main" val="327630977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Biotehnologii</a:t>
            </a:r>
            <a:endParaRPr lang="en-US" dirty="0"/>
          </a:p>
        </p:txBody>
      </p:sp>
      <p:sp>
        <p:nvSpPr>
          <p:cNvPr id="3" name="Content Placeholder 2"/>
          <p:cNvSpPr>
            <a:spLocks noGrp="1"/>
          </p:cNvSpPr>
          <p:nvPr>
            <p:ph idx="1"/>
          </p:nvPr>
        </p:nvSpPr>
        <p:spPr/>
        <p:txBody>
          <a:bodyPr>
            <a:normAutofit lnSpcReduction="10000"/>
          </a:bodyPr>
          <a:lstStyle/>
          <a:p>
            <a:r>
              <a:rPr lang="ro-RO" dirty="0">
                <a:solidFill>
                  <a:srgbClr val="C00000"/>
                </a:solidFill>
                <a:highlight>
                  <a:srgbClr val="FFFF00"/>
                </a:highlight>
              </a:rPr>
              <a:t>Bt </a:t>
            </a:r>
            <a:r>
              <a:rPr lang="en-US" dirty="0">
                <a:solidFill>
                  <a:srgbClr val="C00000"/>
                </a:solidFill>
                <a:highlight>
                  <a:srgbClr val="FFFF00"/>
                </a:highlight>
              </a:rPr>
              <a:t>4.0</a:t>
            </a:r>
            <a:r>
              <a:rPr lang="en-US" dirty="0"/>
              <a:t>, </a:t>
            </a:r>
            <a:r>
              <a:rPr lang="en-US" dirty="0" err="1"/>
              <a:t>biotehnologiile</a:t>
            </a:r>
            <a:r>
              <a:rPr lang="en-US" dirty="0"/>
              <a:t> se </a:t>
            </a:r>
            <a:r>
              <a:rPr lang="en-US" dirty="0" err="1"/>
              <a:t>concentrează</a:t>
            </a:r>
            <a:r>
              <a:rPr lang="en-US" dirty="0"/>
              <a:t> pe </a:t>
            </a:r>
            <a:r>
              <a:rPr lang="en-US" dirty="0" err="1"/>
              <a:t>utilizarea</a:t>
            </a:r>
            <a:r>
              <a:rPr lang="en-US" dirty="0"/>
              <a:t> </a:t>
            </a:r>
            <a:r>
              <a:rPr lang="en-US" dirty="0" err="1"/>
              <a:t>tehnologiilor</a:t>
            </a:r>
            <a:r>
              <a:rPr lang="en-US" dirty="0"/>
              <a:t> </a:t>
            </a:r>
            <a:r>
              <a:rPr lang="en-US" dirty="0" err="1"/>
              <a:t>avansate</a:t>
            </a:r>
            <a:r>
              <a:rPr lang="en-US" dirty="0"/>
              <a:t>, cum </a:t>
            </a:r>
            <a:r>
              <a:rPr lang="en-US" dirty="0" err="1"/>
              <a:t>ar</a:t>
            </a:r>
            <a:r>
              <a:rPr lang="en-US" dirty="0"/>
              <a:t> fi </a:t>
            </a:r>
            <a:r>
              <a:rPr lang="en-US" dirty="0" err="1"/>
              <a:t>bioinformatica</a:t>
            </a:r>
            <a:r>
              <a:rPr lang="en-US" dirty="0"/>
              <a:t>, </a:t>
            </a:r>
            <a:r>
              <a:rPr lang="en-US" dirty="0" err="1"/>
              <a:t>biologia</a:t>
            </a:r>
            <a:r>
              <a:rPr lang="en-US" dirty="0"/>
              <a:t> </a:t>
            </a:r>
            <a:r>
              <a:rPr lang="en-US" dirty="0" err="1"/>
              <a:t>sintetică</a:t>
            </a:r>
            <a:r>
              <a:rPr lang="en-US" dirty="0"/>
              <a:t> </a:t>
            </a:r>
            <a:r>
              <a:rPr lang="en-US" dirty="0" err="1"/>
              <a:t>și</a:t>
            </a:r>
            <a:r>
              <a:rPr lang="en-US" dirty="0"/>
              <a:t> </a:t>
            </a:r>
            <a:r>
              <a:rPr lang="en-US" dirty="0" err="1"/>
              <a:t>ingineria</a:t>
            </a:r>
            <a:r>
              <a:rPr lang="en-US" dirty="0"/>
              <a:t> </a:t>
            </a:r>
            <a:r>
              <a:rPr lang="en-US" dirty="0" err="1"/>
              <a:t>genetică</a:t>
            </a:r>
            <a:r>
              <a:rPr lang="en-US" dirty="0"/>
              <a:t>, </a:t>
            </a:r>
            <a:r>
              <a:rPr lang="en-US" dirty="0" err="1"/>
              <a:t>pentru</a:t>
            </a:r>
            <a:r>
              <a:rPr lang="en-US" dirty="0"/>
              <a:t> a </a:t>
            </a:r>
            <a:r>
              <a:rPr lang="en-US" dirty="0" err="1"/>
              <a:t>optimiza</a:t>
            </a:r>
            <a:r>
              <a:rPr lang="en-US" dirty="0"/>
              <a:t> </a:t>
            </a:r>
            <a:r>
              <a:rPr lang="en-US" dirty="0" err="1"/>
              <a:t>procesele</a:t>
            </a:r>
            <a:r>
              <a:rPr lang="en-US" dirty="0"/>
              <a:t> </a:t>
            </a:r>
            <a:r>
              <a:rPr lang="en-US" dirty="0" err="1"/>
              <a:t>biologice</a:t>
            </a:r>
            <a:r>
              <a:rPr lang="en-US" dirty="0"/>
              <a:t> </a:t>
            </a:r>
            <a:r>
              <a:rPr lang="en-US" dirty="0" err="1"/>
              <a:t>în</a:t>
            </a:r>
            <a:r>
              <a:rPr lang="en-US" dirty="0"/>
              <a:t> diverse </a:t>
            </a:r>
            <a:r>
              <a:rPr lang="en-US" dirty="0" err="1"/>
              <a:t>industrii</a:t>
            </a:r>
            <a:r>
              <a:rPr lang="en-US" dirty="0"/>
              <a:t>, cum </a:t>
            </a:r>
            <a:r>
              <a:rPr lang="en-US" dirty="0" err="1"/>
              <a:t>ar</a:t>
            </a:r>
            <a:r>
              <a:rPr lang="en-US" dirty="0"/>
              <a:t> fi </a:t>
            </a:r>
            <a:r>
              <a:rPr lang="en-US" dirty="0" err="1"/>
              <a:t>agricultura</a:t>
            </a:r>
            <a:r>
              <a:rPr lang="en-US" dirty="0"/>
              <a:t>, </a:t>
            </a:r>
            <a:r>
              <a:rPr lang="en-US" dirty="0" err="1"/>
              <a:t>medicina</a:t>
            </a:r>
            <a:r>
              <a:rPr lang="en-US" dirty="0"/>
              <a:t> </a:t>
            </a:r>
            <a:r>
              <a:rPr lang="en-US" dirty="0" err="1"/>
              <a:t>și</a:t>
            </a:r>
            <a:r>
              <a:rPr lang="en-US" dirty="0"/>
              <a:t> </a:t>
            </a:r>
            <a:r>
              <a:rPr lang="en-US" dirty="0" err="1"/>
              <a:t>energia</a:t>
            </a:r>
            <a:r>
              <a:rPr lang="en-US" dirty="0"/>
              <a:t>.</a:t>
            </a:r>
          </a:p>
          <a:p>
            <a:r>
              <a:rPr lang="ro-RO" dirty="0">
                <a:solidFill>
                  <a:srgbClr val="C00000"/>
                </a:solidFill>
                <a:highlight>
                  <a:srgbClr val="FFFF00"/>
                </a:highlight>
              </a:rPr>
              <a:t>Bt </a:t>
            </a:r>
            <a:r>
              <a:rPr lang="en-US" dirty="0">
                <a:solidFill>
                  <a:srgbClr val="C00000"/>
                </a:solidFill>
                <a:highlight>
                  <a:srgbClr val="FFFF00"/>
                </a:highlight>
              </a:rPr>
              <a:t>5.0</a:t>
            </a:r>
            <a:r>
              <a:rPr lang="en-US" dirty="0"/>
              <a:t>, </a:t>
            </a:r>
            <a:r>
              <a:rPr lang="en-US" dirty="0" err="1"/>
              <a:t>accentul</a:t>
            </a:r>
            <a:r>
              <a:rPr lang="en-US" dirty="0"/>
              <a:t> </a:t>
            </a:r>
            <a:r>
              <a:rPr lang="en-US" dirty="0" err="1"/>
              <a:t>este</a:t>
            </a:r>
            <a:r>
              <a:rPr lang="en-US" dirty="0"/>
              <a:t> pus pe o </a:t>
            </a:r>
            <a:r>
              <a:rPr lang="en-US" dirty="0" err="1"/>
              <a:t>integrare</a:t>
            </a:r>
            <a:r>
              <a:rPr lang="en-US" dirty="0"/>
              <a:t> </a:t>
            </a:r>
            <a:r>
              <a:rPr lang="en-US" dirty="0" err="1"/>
              <a:t>mai</a:t>
            </a:r>
            <a:r>
              <a:rPr lang="en-US" dirty="0"/>
              <a:t> </a:t>
            </a:r>
            <a:r>
              <a:rPr lang="en-US" dirty="0" err="1"/>
              <a:t>profundă</a:t>
            </a:r>
            <a:r>
              <a:rPr lang="en-US" dirty="0"/>
              <a:t> </a:t>
            </a:r>
            <a:r>
              <a:rPr lang="en-US" dirty="0" err="1"/>
              <a:t>între</a:t>
            </a:r>
            <a:r>
              <a:rPr lang="en-US" dirty="0"/>
              <a:t> </a:t>
            </a:r>
            <a:r>
              <a:rPr lang="en-US" dirty="0" err="1"/>
              <a:t>biotehnologii</a:t>
            </a:r>
            <a:r>
              <a:rPr lang="en-US" dirty="0"/>
              <a:t> </a:t>
            </a:r>
            <a:r>
              <a:rPr lang="en-US" dirty="0" err="1"/>
              <a:t>și</a:t>
            </a:r>
            <a:r>
              <a:rPr lang="en-US" dirty="0"/>
              <a:t> IA, Big Data </a:t>
            </a:r>
            <a:r>
              <a:rPr lang="en-US" dirty="0" err="1"/>
              <a:t>și</a:t>
            </a:r>
            <a:r>
              <a:rPr lang="en-US" dirty="0"/>
              <a:t> IoT, cu </a:t>
            </a:r>
            <a:r>
              <a:rPr lang="en-US" dirty="0" err="1"/>
              <a:t>scopul</a:t>
            </a:r>
            <a:r>
              <a:rPr lang="en-US" dirty="0"/>
              <a:t> de a </a:t>
            </a:r>
            <a:r>
              <a:rPr lang="en-US" dirty="0" err="1"/>
              <a:t>crea</a:t>
            </a:r>
            <a:r>
              <a:rPr lang="en-US" dirty="0"/>
              <a:t> </a:t>
            </a:r>
            <a:r>
              <a:rPr lang="en-US" dirty="0" err="1"/>
              <a:t>soluții</a:t>
            </a:r>
            <a:r>
              <a:rPr lang="en-US" dirty="0"/>
              <a:t> </a:t>
            </a:r>
            <a:r>
              <a:rPr lang="en-US" dirty="0" err="1"/>
              <a:t>mai</a:t>
            </a:r>
            <a:r>
              <a:rPr lang="en-US" dirty="0"/>
              <a:t> </a:t>
            </a:r>
            <a:r>
              <a:rPr lang="en-US" dirty="0" err="1"/>
              <a:t>sustenabile</a:t>
            </a:r>
            <a:r>
              <a:rPr lang="en-US" dirty="0"/>
              <a:t>, </a:t>
            </a:r>
            <a:r>
              <a:rPr lang="en-US" dirty="0" err="1"/>
              <a:t>personalizate</a:t>
            </a:r>
            <a:r>
              <a:rPr lang="en-US" dirty="0"/>
              <a:t> </a:t>
            </a:r>
            <a:r>
              <a:rPr lang="en-US" dirty="0" err="1"/>
              <a:t>și</a:t>
            </a:r>
            <a:r>
              <a:rPr lang="en-US" dirty="0"/>
              <a:t> </a:t>
            </a:r>
            <a:r>
              <a:rPr lang="en-US" dirty="0" err="1"/>
              <a:t>etice</a:t>
            </a:r>
            <a:r>
              <a:rPr lang="en-US" dirty="0"/>
              <a:t>.</a:t>
            </a:r>
            <a:endParaRPr lang="ro-RO" dirty="0"/>
          </a:p>
          <a:p>
            <a:r>
              <a:rPr lang="en-US" dirty="0"/>
              <a:t>Pot</a:t>
            </a:r>
            <a:r>
              <a:rPr lang="ro-RO" dirty="0"/>
              <a:t> </a:t>
            </a:r>
            <a:r>
              <a:rPr lang="en-US" dirty="0"/>
              <a:t>include </a:t>
            </a:r>
            <a:r>
              <a:rPr lang="en-US" dirty="0" err="1"/>
              <a:t>dezvoltarea</a:t>
            </a:r>
            <a:r>
              <a:rPr lang="en-US" dirty="0"/>
              <a:t> de </a:t>
            </a:r>
            <a:r>
              <a:rPr lang="en-US" dirty="0" err="1"/>
              <a:t>noi</a:t>
            </a:r>
            <a:r>
              <a:rPr lang="en-US" dirty="0"/>
              <a:t> </a:t>
            </a:r>
            <a:r>
              <a:rPr lang="en-US" dirty="0" err="1"/>
              <a:t>terapii</a:t>
            </a:r>
            <a:r>
              <a:rPr lang="en-US" dirty="0"/>
              <a:t> </a:t>
            </a:r>
            <a:r>
              <a:rPr lang="en-US" dirty="0" err="1"/>
              <a:t>medicale</a:t>
            </a:r>
            <a:r>
              <a:rPr lang="en-US" dirty="0"/>
              <a:t> </a:t>
            </a:r>
            <a:r>
              <a:rPr lang="en-US" dirty="0" err="1"/>
              <a:t>personalizate</a:t>
            </a:r>
            <a:r>
              <a:rPr lang="en-US" dirty="0"/>
              <a:t> </a:t>
            </a:r>
            <a:r>
              <a:rPr lang="en-US" dirty="0" err="1"/>
              <a:t>bazate</a:t>
            </a:r>
            <a:r>
              <a:rPr lang="en-US" dirty="0"/>
              <a:t> pe </a:t>
            </a:r>
            <a:r>
              <a:rPr lang="en-US" dirty="0" err="1"/>
              <a:t>analiza</a:t>
            </a:r>
            <a:r>
              <a:rPr lang="en-US" dirty="0"/>
              <a:t> </a:t>
            </a:r>
            <a:r>
              <a:rPr lang="en-US" dirty="0" err="1"/>
              <a:t>avansată</a:t>
            </a:r>
            <a:r>
              <a:rPr lang="en-US" dirty="0"/>
              <a:t> a </a:t>
            </a:r>
            <a:r>
              <a:rPr lang="en-US" dirty="0" err="1"/>
              <a:t>datelor</a:t>
            </a:r>
            <a:r>
              <a:rPr lang="en-US" dirty="0"/>
              <a:t> </a:t>
            </a:r>
            <a:r>
              <a:rPr lang="en-US" dirty="0" err="1"/>
              <a:t>genetice</a:t>
            </a:r>
            <a:r>
              <a:rPr lang="en-US" dirty="0"/>
              <a:t> </a:t>
            </a:r>
            <a:r>
              <a:rPr lang="en-US" dirty="0" err="1"/>
              <a:t>și</a:t>
            </a:r>
            <a:r>
              <a:rPr lang="en-US" dirty="0"/>
              <a:t> </a:t>
            </a:r>
            <a:r>
              <a:rPr lang="en-US" dirty="0" err="1"/>
              <a:t>utilizarea</a:t>
            </a:r>
            <a:r>
              <a:rPr lang="en-US" dirty="0"/>
              <a:t> IA </a:t>
            </a:r>
            <a:r>
              <a:rPr lang="en-US" dirty="0" err="1"/>
              <a:t>pentru</a:t>
            </a:r>
            <a:r>
              <a:rPr lang="en-US" dirty="0"/>
              <a:t> </a:t>
            </a:r>
            <a:r>
              <a:rPr lang="en-US" dirty="0" err="1"/>
              <a:t>optimizarea</a:t>
            </a:r>
            <a:r>
              <a:rPr lang="en-US" dirty="0"/>
              <a:t> </a:t>
            </a:r>
            <a:r>
              <a:rPr lang="en-US" dirty="0" err="1"/>
              <a:t>proceselor</a:t>
            </a:r>
            <a:r>
              <a:rPr lang="en-US" dirty="0"/>
              <a:t> </a:t>
            </a:r>
            <a:r>
              <a:rPr lang="en-US" dirty="0" err="1"/>
              <a:t>biologice</a:t>
            </a:r>
            <a:r>
              <a:rPr lang="en-US" dirty="0"/>
              <a:t>.</a:t>
            </a:r>
          </a:p>
          <a:p>
            <a:endParaRPr lang="en-US" dirty="0"/>
          </a:p>
        </p:txBody>
      </p:sp>
      <p:sp>
        <p:nvSpPr>
          <p:cNvPr id="4" name="Slide Number Placeholder 3"/>
          <p:cNvSpPr>
            <a:spLocks noGrp="1"/>
          </p:cNvSpPr>
          <p:nvPr>
            <p:ph type="sldNum" sz="quarter" idx="12"/>
          </p:nvPr>
        </p:nvSpPr>
        <p:spPr/>
        <p:txBody>
          <a:bodyPr/>
          <a:lstStyle/>
          <a:p>
            <a:fld id="{0712D0F0-FEB5-4A3D-9B64-8AE531CEC929}" type="slidenum">
              <a:rPr lang="en-US" smtClean="0"/>
              <a:t>204</a:t>
            </a:fld>
            <a:endParaRPr lang="en-US" dirty="0"/>
          </a:p>
        </p:txBody>
      </p:sp>
    </p:spTree>
    <p:extLst>
      <p:ext uri="{BB962C8B-B14F-4D97-AF65-F5344CB8AC3E}">
        <p14:creationId xmlns:p14="http://schemas.microsoft.com/office/powerpoint/2010/main" val="98487710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Serviciile 5.0</a:t>
            </a:r>
          </a:p>
        </p:txBody>
      </p:sp>
      <p:sp>
        <p:nvSpPr>
          <p:cNvPr id="3" name="Content Placeholder 2"/>
          <p:cNvSpPr>
            <a:spLocks noGrp="1"/>
          </p:cNvSpPr>
          <p:nvPr>
            <p:ph idx="1"/>
          </p:nvPr>
        </p:nvSpPr>
        <p:spPr/>
        <p:txBody>
          <a:bodyPr>
            <a:normAutofit fontScale="92500" lnSpcReduction="10000"/>
          </a:bodyPr>
          <a:lstStyle/>
          <a:p>
            <a:r>
              <a:rPr lang="ro-RO" dirty="0"/>
              <a:t>Digitalizarea și personalizarea extremă a serviciilor prin utilizarea AI și Big Data.</a:t>
            </a:r>
          </a:p>
          <a:p>
            <a:r>
              <a:rPr lang="ro-RO" b="1" dirty="0"/>
              <a:t>Serviciile medicale</a:t>
            </a:r>
            <a:r>
              <a:rPr lang="ro-RO" dirty="0"/>
              <a:t> devin mai accesibile și adaptate nevoilor individuale, oferind o experiență superioară utilizatorilor prin:</a:t>
            </a:r>
          </a:p>
          <a:p>
            <a:pPr marL="533400">
              <a:buFont typeface="Arial" panose="020B0604020202020204" pitchFamily="34" charset="0"/>
              <a:buChar char="•"/>
            </a:pPr>
            <a:r>
              <a:rPr lang="ro-RO" b="1" dirty="0"/>
              <a:t>Sănătate predictivă</a:t>
            </a:r>
            <a:r>
              <a:rPr lang="ro-RO" dirty="0"/>
              <a:t>: Utilizarea datelor pentru anticiparea bolilor și oferirea de tratamente personalizate.</a:t>
            </a:r>
          </a:p>
          <a:p>
            <a:pPr marL="533400">
              <a:buFont typeface="Arial" panose="020B0604020202020204" pitchFamily="34" charset="0"/>
              <a:buChar char="•"/>
            </a:pPr>
            <a:r>
              <a:rPr lang="ro-RO" b="1" dirty="0"/>
              <a:t>Sănătate mentală</a:t>
            </a:r>
            <a:r>
              <a:rPr lang="ro-RO" dirty="0"/>
              <a:t>: Soluții digitale pentru sănătatea mentală, precum terapia online și realitatea virtuală.</a:t>
            </a:r>
          </a:p>
          <a:p>
            <a:pPr marL="533400">
              <a:buFont typeface="Arial" panose="020B0604020202020204" pitchFamily="34" charset="0"/>
              <a:buChar char="•"/>
            </a:pPr>
            <a:r>
              <a:rPr lang="ro-RO" b="1" dirty="0"/>
              <a:t>Sănătate globală</a:t>
            </a:r>
            <a:r>
              <a:rPr lang="ro-RO" dirty="0"/>
              <a:t>: Eforturi concentrate pe eradicarea bolilor infecțioase și îmbunătățirea accesului la îngrijire medicală în țările în curs de dezvoltare.</a:t>
            </a:r>
          </a:p>
        </p:txBody>
      </p:sp>
      <p:sp>
        <p:nvSpPr>
          <p:cNvPr id="4" name="Slide Number Placeholder 3"/>
          <p:cNvSpPr>
            <a:spLocks noGrp="1"/>
          </p:cNvSpPr>
          <p:nvPr>
            <p:ph type="sldNum" sz="quarter" idx="12"/>
          </p:nvPr>
        </p:nvSpPr>
        <p:spPr/>
        <p:txBody>
          <a:bodyPr/>
          <a:lstStyle/>
          <a:p>
            <a:fld id="{0712D0F0-FEB5-4A3D-9B64-8AE531CEC929}" type="slidenum">
              <a:rPr lang="en-US" smtClean="0"/>
              <a:t>205</a:t>
            </a:fld>
            <a:endParaRPr lang="en-US" dirty="0"/>
          </a:p>
        </p:txBody>
      </p:sp>
    </p:spTree>
    <p:extLst>
      <p:ext uri="{BB962C8B-B14F-4D97-AF65-F5344CB8AC3E}">
        <p14:creationId xmlns:p14="http://schemas.microsoft.com/office/powerpoint/2010/main" val="159205671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Servicii 5.0 </a:t>
            </a:r>
            <a:r>
              <a:rPr lang="ro-RO" sz="2400" dirty="0">
                <a:solidFill>
                  <a:schemeClr val="tx1"/>
                </a:solidFill>
              </a:rPr>
              <a:t>(continuare)</a:t>
            </a:r>
            <a:endParaRPr lang="ro-RO" dirty="0">
              <a:solidFill>
                <a:schemeClr val="tx1"/>
              </a:solidFill>
            </a:endParaRPr>
          </a:p>
        </p:txBody>
      </p:sp>
      <p:sp>
        <p:nvSpPr>
          <p:cNvPr id="3" name="Content Placeholder 2"/>
          <p:cNvSpPr>
            <a:spLocks noGrp="1"/>
          </p:cNvSpPr>
          <p:nvPr>
            <p:ph idx="1"/>
          </p:nvPr>
        </p:nvSpPr>
        <p:spPr>
          <a:xfrm>
            <a:off x="512301" y="1054456"/>
            <a:ext cx="11429327" cy="5085087"/>
          </a:xfrm>
        </p:spPr>
        <p:txBody>
          <a:bodyPr>
            <a:normAutofit/>
          </a:bodyPr>
          <a:lstStyle/>
          <a:p>
            <a:pPr>
              <a:lnSpc>
                <a:spcPct val="100000"/>
              </a:lnSpc>
            </a:pPr>
            <a:r>
              <a:rPr lang="ro-RO" dirty="0"/>
              <a:t>Educație 5.0-Învățare pe tot parcursul vieții: Oferă oportunități de învățare continuă, adaptate la nevoile individuale și ale pieței muncii.</a:t>
            </a:r>
          </a:p>
          <a:p>
            <a:pPr>
              <a:lnSpc>
                <a:spcPct val="100000"/>
              </a:lnSpc>
            </a:pPr>
            <a:r>
              <a:rPr lang="ro-RO" dirty="0"/>
              <a:t>Educație personalizată: Utilizează tehnologii pentru a crea experiențe de învățare adaptate la stilul de învățare al fiecărui elev.</a:t>
            </a:r>
          </a:p>
          <a:p>
            <a:pPr>
              <a:lnSpc>
                <a:spcPct val="100000"/>
              </a:lnSpc>
            </a:pPr>
            <a:r>
              <a:rPr lang="ro-RO" dirty="0"/>
              <a:t>Educație pentru cetățenie globală: Pregătește tinerii pentru a face față provocărilor globale, cum ar fi schimbările climatice și inegalitatea.</a:t>
            </a:r>
          </a:p>
        </p:txBody>
      </p:sp>
      <p:sp>
        <p:nvSpPr>
          <p:cNvPr id="4" name="Slide Number Placeholder 3"/>
          <p:cNvSpPr>
            <a:spLocks noGrp="1"/>
          </p:cNvSpPr>
          <p:nvPr>
            <p:ph type="sldNum" sz="quarter" idx="12"/>
          </p:nvPr>
        </p:nvSpPr>
        <p:spPr/>
        <p:txBody>
          <a:bodyPr/>
          <a:lstStyle/>
          <a:p>
            <a:fld id="{0712D0F0-FEB5-4A3D-9B64-8AE531CEC929}" type="slidenum">
              <a:rPr lang="en-US" smtClean="0"/>
              <a:t>206</a:t>
            </a:fld>
            <a:endParaRPr lang="en-US" dirty="0"/>
          </a:p>
        </p:txBody>
      </p:sp>
    </p:spTree>
    <p:extLst>
      <p:ext uri="{BB962C8B-B14F-4D97-AF65-F5344CB8AC3E}">
        <p14:creationId xmlns:p14="http://schemas.microsoft.com/office/powerpoint/2010/main" val="247531893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Guvernare 5.0</a:t>
            </a:r>
          </a:p>
        </p:txBody>
      </p:sp>
      <p:sp>
        <p:nvSpPr>
          <p:cNvPr id="3" name="Content Placeholder 2"/>
          <p:cNvSpPr>
            <a:spLocks noGrp="1"/>
          </p:cNvSpPr>
          <p:nvPr>
            <p:ph idx="1"/>
          </p:nvPr>
        </p:nvSpPr>
        <p:spPr>
          <a:xfrm>
            <a:off x="392559" y="891170"/>
            <a:ext cx="11625270" cy="5607602"/>
          </a:xfrm>
        </p:spPr>
        <p:txBody>
          <a:bodyPr/>
          <a:lstStyle/>
          <a:p>
            <a:pPr>
              <a:lnSpc>
                <a:spcPct val="150000"/>
              </a:lnSpc>
            </a:pPr>
            <a:r>
              <a:rPr lang="ro-RO" dirty="0"/>
              <a:t>Utilizează tehnologiile digitale pentru a crea un guvern mai transparent, eficient și centrat pe cetățean.</a:t>
            </a:r>
          </a:p>
          <a:p>
            <a:pPr>
              <a:lnSpc>
                <a:spcPct val="150000"/>
              </a:lnSpc>
            </a:pPr>
            <a:r>
              <a:rPr lang="ro-RO" dirty="0"/>
              <a:t> Implementarea </a:t>
            </a:r>
            <a:r>
              <a:rPr lang="ro-RO" dirty="0">
                <a:highlight>
                  <a:srgbClr val="00FF00"/>
                </a:highlight>
              </a:rPr>
              <a:t>IA</a:t>
            </a:r>
            <a:r>
              <a:rPr lang="ro-RO" dirty="0"/>
              <a:t>, </a:t>
            </a:r>
            <a:r>
              <a:rPr lang="ro-RO" dirty="0">
                <a:highlight>
                  <a:srgbClr val="00FF00"/>
                </a:highlight>
              </a:rPr>
              <a:t>Blockchain</a:t>
            </a:r>
            <a:r>
              <a:rPr lang="ro-RO" dirty="0"/>
              <a:t> și </a:t>
            </a:r>
            <a:r>
              <a:rPr lang="ro-RO" dirty="0">
                <a:highlight>
                  <a:srgbClr val="00FF00"/>
                </a:highlight>
              </a:rPr>
              <a:t>IoT</a:t>
            </a:r>
            <a:r>
              <a:rPr lang="ro-RO" dirty="0"/>
              <a:t> în guvernare permite o mai bună colectare și analiză a datelor;</a:t>
            </a:r>
          </a:p>
          <a:p>
            <a:pPr>
              <a:lnSpc>
                <a:spcPct val="150000"/>
              </a:lnSpc>
            </a:pPr>
            <a:r>
              <a:rPr lang="ro-RO" dirty="0"/>
              <a:t>Facilitează  luarea deciziilor bazate pe date și îmbunătățește serviciile publice.</a:t>
            </a:r>
          </a:p>
        </p:txBody>
      </p:sp>
      <p:sp>
        <p:nvSpPr>
          <p:cNvPr id="4" name="Slide Number Placeholder 3"/>
          <p:cNvSpPr>
            <a:spLocks noGrp="1"/>
          </p:cNvSpPr>
          <p:nvPr>
            <p:ph type="sldNum" sz="quarter" idx="12"/>
          </p:nvPr>
        </p:nvSpPr>
        <p:spPr/>
        <p:txBody>
          <a:bodyPr/>
          <a:lstStyle/>
          <a:p>
            <a:fld id="{0712D0F0-FEB5-4A3D-9B64-8AE531CEC929}" type="slidenum">
              <a:rPr lang="en-US" smtClean="0"/>
              <a:t>207</a:t>
            </a:fld>
            <a:endParaRPr lang="en-US" dirty="0"/>
          </a:p>
        </p:txBody>
      </p:sp>
    </p:spTree>
    <p:extLst>
      <p:ext uri="{BB962C8B-B14F-4D97-AF65-F5344CB8AC3E}">
        <p14:creationId xmlns:p14="http://schemas.microsoft.com/office/powerpoint/2010/main" val="286729286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6770" y="91143"/>
            <a:ext cx="9775551" cy="671823"/>
          </a:xfrm>
        </p:spPr>
        <p:txBody>
          <a:bodyPr>
            <a:normAutofit/>
          </a:bodyPr>
          <a:lstStyle/>
          <a:p>
            <a:r>
              <a:rPr lang="en-US" dirty="0" err="1"/>
              <a:t>Conecta</a:t>
            </a:r>
            <a:r>
              <a:rPr lang="ro-RO" dirty="0"/>
              <a:t>rea</a:t>
            </a:r>
            <a:r>
              <a:rPr lang="en-US" dirty="0"/>
              <a:t> </a:t>
            </a:r>
            <a:r>
              <a:rPr lang="en-US" i="1" dirty="0"/>
              <a:t>Big Data </a:t>
            </a:r>
            <a:r>
              <a:rPr lang="en-US" dirty="0"/>
              <a:t>cu </a:t>
            </a:r>
            <a:r>
              <a:rPr lang="en-US" dirty="0" err="1"/>
              <a:t>aceste</a:t>
            </a:r>
            <a:r>
              <a:rPr lang="en-US" dirty="0"/>
              <a:t> </a:t>
            </a:r>
            <a:r>
              <a:rPr lang="en-US" dirty="0" err="1"/>
              <a:t>economii</a:t>
            </a:r>
            <a:endParaRPr lang="en-US" dirty="0"/>
          </a:p>
        </p:txBody>
      </p:sp>
      <p:sp>
        <p:nvSpPr>
          <p:cNvPr id="3" name="Content Placeholder 2"/>
          <p:cNvSpPr>
            <a:spLocks noGrp="1"/>
          </p:cNvSpPr>
          <p:nvPr>
            <p:ph idx="1"/>
          </p:nvPr>
        </p:nvSpPr>
        <p:spPr>
          <a:xfrm>
            <a:off x="79886" y="1004214"/>
            <a:ext cx="11891551" cy="5456876"/>
          </a:xfrm>
        </p:spPr>
        <p:txBody>
          <a:bodyPr/>
          <a:lstStyle/>
          <a:p>
            <a:r>
              <a:rPr lang="en-US" dirty="0" err="1">
                <a:solidFill>
                  <a:srgbClr val="C00000"/>
                </a:solidFill>
                <a:highlight>
                  <a:srgbClr val="FFFF00"/>
                </a:highlight>
              </a:rPr>
              <a:t>Generarea</a:t>
            </a:r>
            <a:r>
              <a:rPr lang="en-US" dirty="0">
                <a:solidFill>
                  <a:srgbClr val="C00000"/>
                </a:solidFill>
                <a:highlight>
                  <a:srgbClr val="FFFF00"/>
                </a:highlight>
              </a:rPr>
              <a:t> </a:t>
            </a:r>
            <a:r>
              <a:rPr lang="en-US" dirty="0" err="1">
                <a:solidFill>
                  <a:srgbClr val="C00000"/>
                </a:solidFill>
                <a:highlight>
                  <a:srgbClr val="FFFF00"/>
                </a:highlight>
              </a:rPr>
              <a:t>datelor</a:t>
            </a:r>
            <a:r>
              <a:rPr lang="en-US" dirty="0"/>
              <a:t>: IoT, </a:t>
            </a:r>
            <a:r>
              <a:rPr lang="en-US" dirty="0" err="1"/>
              <a:t>senzori</a:t>
            </a:r>
            <a:r>
              <a:rPr lang="en-US" dirty="0"/>
              <a:t>, </a:t>
            </a:r>
            <a:r>
              <a:rPr lang="en-US" dirty="0" err="1"/>
              <a:t>dispozitive</a:t>
            </a:r>
            <a:r>
              <a:rPr lang="en-US" dirty="0"/>
              <a:t> mobile </a:t>
            </a:r>
            <a:r>
              <a:rPr lang="en-US" dirty="0" err="1"/>
              <a:t>generează</a:t>
            </a:r>
            <a:r>
              <a:rPr lang="en-US" dirty="0"/>
              <a:t> </a:t>
            </a:r>
            <a:r>
              <a:rPr lang="en-US" dirty="0" err="1"/>
              <a:t>cantități</a:t>
            </a:r>
            <a:r>
              <a:rPr lang="en-US" dirty="0"/>
              <a:t> </a:t>
            </a:r>
            <a:r>
              <a:rPr lang="en-US" dirty="0" err="1"/>
              <a:t>enorme</a:t>
            </a:r>
            <a:r>
              <a:rPr lang="en-US" dirty="0"/>
              <a:t> de date.</a:t>
            </a:r>
            <a:endParaRPr lang="ro-RO" dirty="0"/>
          </a:p>
          <a:p>
            <a:r>
              <a:rPr lang="en-US" dirty="0" err="1">
                <a:solidFill>
                  <a:srgbClr val="C00000"/>
                </a:solidFill>
                <a:highlight>
                  <a:srgbClr val="FFFF00"/>
                </a:highlight>
              </a:rPr>
              <a:t>Stocarea</a:t>
            </a:r>
            <a:r>
              <a:rPr lang="en-US" dirty="0">
                <a:solidFill>
                  <a:srgbClr val="C00000"/>
                </a:solidFill>
                <a:highlight>
                  <a:srgbClr val="FFFF00"/>
                </a:highlight>
              </a:rPr>
              <a:t> </a:t>
            </a:r>
            <a:r>
              <a:rPr lang="en-US" dirty="0" err="1">
                <a:solidFill>
                  <a:srgbClr val="C00000"/>
                </a:solidFill>
                <a:highlight>
                  <a:srgbClr val="FFFF00"/>
                </a:highlight>
              </a:rPr>
              <a:t>datelor</a:t>
            </a:r>
            <a:r>
              <a:rPr lang="en-US" dirty="0"/>
              <a:t>: </a:t>
            </a:r>
            <a:r>
              <a:rPr lang="en-US" dirty="0" err="1"/>
              <a:t>Infrastructuri</a:t>
            </a:r>
            <a:r>
              <a:rPr lang="en-US" dirty="0"/>
              <a:t> cloud </a:t>
            </a:r>
            <a:r>
              <a:rPr lang="en-US" dirty="0" err="1"/>
              <a:t>și</a:t>
            </a:r>
            <a:r>
              <a:rPr lang="en-US" dirty="0"/>
              <a:t> </a:t>
            </a:r>
            <a:r>
              <a:rPr lang="en-US" dirty="0" err="1"/>
              <a:t>baze</a:t>
            </a:r>
            <a:r>
              <a:rPr lang="en-US" dirty="0"/>
              <a:t> de date </a:t>
            </a:r>
            <a:r>
              <a:rPr lang="en-US" dirty="0" err="1"/>
              <a:t>distribuite</a:t>
            </a:r>
            <a:r>
              <a:rPr lang="en-US" dirty="0"/>
              <a:t> </a:t>
            </a:r>
            <a:r>
              <a:rPr lang="en-US" dirty="0" err="1"/>
              <a:t>gestionează</a:t>
            </a:r>
            <a:r>
              <a:rPr lang="en-US" dirty="0"/>
              <a:t> </a:t>
            </a:r>
            <a:r>
              <a:rPr lang="en-US" dirty="0" err="1"/>
              <a:t>aceste</a:t>
            </a:r>
            <a:r>
              <a:rPr lang="en-US" dirty="0"/>
              <a:t> volume </a:t>
            </a:r>
            <a:r>
              <a:rPr lang="en-US" dirty="0" err="1"/>
              <a:t>mari</a:t>
            </a:r>
            <a:r>
              <a:rPr lang="en-US" dirty="0"/>
              <a:t> de date.</a:t>
            </a:r>
            <a:endParaRPr lang="ro-RO" dirty="0"/>
          </a:p>
          <a:p>
            <a:r>
              <a:rPr lang="en-US" dirty="0">
                <a:solidFill>
                  <a:srgbClr val="C00000"/>
                </a:solidFill>
                <a:highlight>
                  <a:srgbClr val="FFFF00"/>
                </a:highlight>
              </a:rPr>
              <a:t>Analiza </a:t>
            </a:r>
            <a:r>
              <a:rPr lang="en-US" dirty="0" err="1">
                <a:solidFill>
                  <a:srgbClr val="C00000"/>
                </a:solidFill>
                <a:highlight>
                  <a:srgbClr val="FFFF00"/>
                </a:highlight>
              </a:rPr>
              <a:t>datelor</a:t>
            </a:r>
            <a:r>
              <a:rPr lang="en-US" dirty="0"/>
              <a:t>: </a:t>
            </a:r>
            <a:r>
              <a:rPr lang="en-US" dirty="0" err="1"/>
              <a:t>Algoritmi</a:t>
            </a:r>
            <a:r>
              <a:rPr lang="en-US" dirty="0"/>
              <a:t> de machine learning </a:t>
            </a:r>
            <a:r>
              <a:rPr lang="en-US" dirty="0" err="1"/>
              <a:t>și</a:t>
            </a:r>
            <a:r>
              <a:rPr lang="en-US" dirty="0"/>
              <a:t> </a:t>
            </a:r>
            <a:r>
              <a:rPr lang="en-US" dirty="0" err="1"/>
              <a:t>inteligență</a:t>
            </a:r>
            <a:r>
              <a:rPr lang="en-US" dirty="0"/>
              <a:t> </a:t>
            </a:r>
            <a:r>
              <a:rPr lang="en-US" dirty="0" err="1"/>
              <a:t>artificială</a:t>
            </a:r>
            <a:r>
              <a:rPr lang="en-US" dirty="0"/>
              <a:t> </a:t>
            </a:r>
            <a:r>
              <a:rPr lang="en-US" dirty="0" err="1"/>
              <a:t>extrag</a:t>
            </a:r>
            <a:r>
              <a:rPr lang="en-US" dirty="0"/>
              <a:t> </a:t>
            </a:r>
            <a:r>
              <a:rPr lang="en-US" dirty="0" err="1"/>
              <a:t>informații</a:t>
            </a:r>
            <a:r>
              <a:rPr lang="en-US" dirty="0"/>
              <a:t> </a:t>
            </a:r>
            <a:r>
              <a:rPr lang="en-US" dirty="0" err="1"/>
              <a:t>valoroase</a:t>
            </a:r>
            <a:r>
              <a:rPr lang="en-US" dirty="0"/>
              <a:t> din date.</a:t>
            </a:r>
            <a:endParaRPr lang="ro-RO" dirty="0"/>
          </a:p>
          <a:p>
            <a:r>
              <a:rPr lang="en-US" dirty="0" err="1">
                <a:solidFill>
                  <a:srgbClr val="C00000"/>
                </a:solidFill>
                <a:highlight>
                  <a:srgbClr val="FFFF00"/>
                </a:highlight>
              </a:rPr>
              <a:t>Aplicarea</a:t>
            </a:r>
            <a:r>
              <a:rPr lang="en-US" dirty="0">
                <a:solidFill>
                  <a:srgbClr val="C00000"/>
                </a:solidFill>
                <a:highlight>
                  <a:srgbClr val="FFFF00"/>
                </a:highlight>
              </a:rPr>
              <a:t> </a:t>
            </a:r>
            <a:r>
              <a:rPr lang="en-US" dirty="0" err="1">
                <a:solidFill>
                  <a:srgbClr val="C00000"/>
                </a:solidFill>
                <a:highlight>
                  <a:srgbClr val="FFFF00"/>
                </a:highlight>
              </a:rPr>
              <a:t>datelor</a:t>
            </a:r>
            <a:r>
              <a:rPr lang="en-US" dirty="0"/>
              <a:t>: </a:t>
            </a:r>
            <a:r>
              <a:rPr lang="en-US" dirty="0" err="1"/>
              <a:t>Datele</a:t>
            </a:r>
            <a:r>
              <a:rPr lang="en-US" dirty="0"/>
              <a:t> sunt </a:t>
            </a:r>
            <a:r>
              <a:rPr lang="en-US" dirty="0" err="1"/>
              <a:t>utilizate</a:t>
            </a:r>
            <a:r>
              <a:rPr lang="en-US" dirty="0"/>
              <a:t> </a:t>
            </a:r>
            <a:r>
              <a:rPr lang="en-US" dirty="0" err="1"/>
              <a:t>pentru</a:t>
            </a:r>
            <a:r>
              <a:rPr lang="en-US" dirty="0"/>
              <a:t> a </a:t>
            </a:r>
            <a:r>
              <a:rPr lang="en-US" dirty="0" err="1"/>
              <a:t>îmbunătăți</a:t>
            </a:r>
            <a:r>
              <a:rPr lang="en-US" dirty="0"/>
              <a:t> </a:t>
            </a:r>
            <a:r>
              <a:rPr lang="en-US" dirty="0" err="1"/>
              <a:t>procesele</a:t>
            </a:r>
            <a:r>
              <a:rPr lang="en-US" dirty="0"/>
              <a:t>, a </a:t>
            </a:r>
            <a:r>
              <a:rPr lang="en-US" dirty="0" err="1"/>
              <a:t>lua</a:t>
            </a:r>
            <a:r>
              <a:rPr lang="en-US" dirty="0"/>
              <a:t> </a:t>
            </a:r>
            <a:r>
              <a:rPr lang="en-US" dirty="0" err="1"/>
              <a:t>decizii</a:t>
            </a:r>
            <a:r>
              <a:rPr lang="en-US" dirty="0"/>
              <a:t> </a:t>
            </a:r>
            <a:r>
              <a:rPr lang="en-US" dirty="0" err="1"/>
              <a:t>mai</a:t>
            </a:r>
            <a:r>
              <a:rPr lang="en-US" dirty="0"/>
              <a:t> </a:t>
            </a:r>
            <a:r>
              <a:rPr lang="en-US" dirty="0" err="1"/>
              <a:t>bune</a:t>
            </a:r>
            <a:r>
              <a:rPr lang="en-US" dirty="0"/>
              <a:t> </a:t>
            </a:r>
            <a:r>
              <a:rPr lang="en-US" dirty="0" err="1"/>
              <a:t>și</a:t>
            </a:r>
            <a:r>
              <a:rPr lang="en-US" dirty="0"/>
              <a:t> a </a:t>
            </a:r>
            <a:r>
              <a:rPr lang="en-US" dirty="0" err="1"/>
              <a:t>crea</a:t>
            </a:r>
            <a:r>
              <a:rPr lang="en-US" dirty="0"/>
              <a:t> </a:t>
            </a:r>
            <a:r>
              <a:rPr lang="en-US" dirty="0" err="1"/>
              <a:t>noi</a:t>
            </a:r>
            <a:r>
              <a:rPr lang="en-US" dirty="0"/>
              <a:t> </a:t>
            </a:r>
            <a:r>
              <a:rPr lang="en-US" dirty="0" err="1"/>
              <a:t>produse</a:t>
            </a:r>
            <a:r>
              <a:rPr lang="en-US" dirty="0"/>
              <a:t> </a:t>
            </a:r>
            <a:r>
              <a:rPr lang="en-US" dirty="0" err="1"/>
              <a:t>și</a:t>
            </a:r>
            <a:r>
              <a:rPr lang="en-US" dirty="0"/>
              <a:t> </a:t>
            </a:r>
            <a:r>
              <a:rPr lang="en-US" dirty="0" err="1"/>
              <a:t>servicii</a:t>
            </a:r>
            <a:r>
              <a:rPr lang="en-US" dirty="0"/>
              <a:t>.</a:t>
            </a:r>
          </a:p>
        </p:txBody>
      </p:sp>
      <p:sp>
        <p:nvSpPr>
          <p:cNvPr id="4" name="Slide Number Placeholder 3"/>
          <p:cNvSpPr>
            <a:spLocks noGrp="1"/>
          </p:cNvSpPr>
          <p:nvPr>
            <p:ph type="sldNum" sz="quarter" idx="12"/>
          </p:nvPr>
        </p:nvSpPr>
        <p:spPr/>
        <p:txBody>
          <a:bodyPr/>
          <a:lstStyle/>
          <a:p>
            <a:fld id="{0712D0F0-FEB5-4A3D-9B64-8AE531CEC929}" type="slidenum">
              <a:rPr lang="en-US" smtClean="0"/>
              <a:t>208</a:t>
            </a:fld>
            <a:endParaRPr lang="en-US" dirty="0"/>
          </a:p>
        </p:txBody>
      </p:sp>
    </p:spTree>
    <p:extLst>
      <p:ext uri="{BB962C8B-B14F-4D97-AF65-F5344CB8AC3E}">
        <p14:creationId xmlns:p14="http://schemas.microsoft.com/office/powerpoint/2010/main" val="379309143"/>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211" y="136525"/>
            <a:ext cx="11924907" cy="671823"/>
          </a:xfrm>
        </p:spPr>
        <p:txBody>
          <a:bodyPr>
            <a:noAutofit/>
          </a:bodyPr>
          <a:lstStyle/>
          <a:p>
            <a:r>
              <a:rPr lang="en-US" sz="3000" b="1" dirty="0" err="1"/>
              <a:t>Exemple</a:t>
            </a:r>
            <a:r>
              <a:rPr lang="en-US" sz="3000" b="1" dirty="0"/>
              <a:t> de </a:t>
            </a:r>
            <a:r>
              <a:rPr lang="en-US" sz="3000" b="1" dirty="0" err="1"/>
              <a:t>utilizare</a:t>
            </a:r>
            <a:r>
              <a:rPr lang="en-US" sz="3000" b="1" dirty="0"/>
              <a:t> a Big Data </a:t>
            </a:r>
            <a:r>
              <a:rPr lang="en-US" sz="3000" b="1" dirty="0" err="1"/>
              <a:t>în</a:t>
            </a:r>
            <a:r>
              <a:rPr lang="en-US" sz="3000" b="1" dirty="0"/>
              <a:t> Economia 4.0 </a:t>
            </a:r>
            <a:r>
              <a:rPr lang="en-US" sz="3000" b="1" dirty="0" err="1"/>
              <a:t>și</a:t>
            </a:r>
            <a:r>
              <a:rPr lang="en-US" sz="3000" b="1" dirty="0"/>
              <a:t> 5.0</a:t>
            </a:r>
            <a:endParaRPr lang="en-US" sz="3000"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b="1" dirty="0" err="1">
                <a:solidFill>
                  <a:srgbClr val="C00000"/>
                </a:solidFill>
                <a:highlight>
                  <a:srgbClr val="FFFF00"/>
                </a:highlight>
              </a:rPr>
              <a:t>Sănătate</a:t>
            </a:r>
            <a:r>
              <a:rPr lang="en-US" b="1" dirty="0"/>
              <a:t>:</a:t>
            </a:r>
            <a:r>
              <a:rPr lang="en-US" dirty="0"/>
              <a:t> </a:t>
            </a:r>
            <a:r>
              <a:rPr lang="en-US" dirty="0" err="1"/>
              <a:t>Diagnosticul</a:t>
            </a:r>
            <a:r>
              <a:rPr lang="en-US" dirty="0"/>
              <a:t> </a:t>
            </a:r>
            <a:r>
              <a:rPr lang="en-US" dirty="0" err="1"/>
              <a:t>precoce</a:t>
            </a:r>
            <a:r>
              <a:rPr lang="en-US" dirty="0"/>
              <a:t> al </a:t>
            </a:r>
            <a:r>
              <a:rPr lang="en-US" dirty="0" err="1"/>
              <a:t>bolilor</a:t>
            </a:r>
            <a:r>
              <a:rPr lang="en-US" dirty="0"/>
              <a:t>, </a:t>
            </a:r>
            <a:r>
              <a:rPr lang="en-US" dirty="0" err="1"/>
              <a:t>dezvoltarea</a:t>
            </a:r>
            <a:r>
              <a:rPr lang="en-US" dirty="0"/>
              <a:t> de </a:t>
            </a:r>
            <a:r>
              <a:rPr lang="en-US" dirty="0" err="1"/>
              <a:t>tratamente</a:t>
            </a:r>
            <a:r>
              <a:rPr lang="en-US" dirty="0"/>
              <a:t> </a:t>
            </a:r>
            <a:r>
              <a:rPr lang="en-US" dirty="0" err="1"/>
              <a:t>personalizate</a:t>
            </a:r>
            <a:r>
              <a:rPr lang="en-US" dirty="0"/>
              <a:t>, </a:t>
            </a:r>
            <a:r>
              <a:rPr lang="en-US" dirty="0" err="1"/>
              <a:t>optimizarea</a:t>
            </a:r>
            <a:r>
              <a:rPr lang="en-US" dirty="0"/>
              <a:t> </a:t>
            </a:r>
            <a:r>
              <a:rPr lang="en-US" dirty="0" err="1"/>
              <a:t>gestionării</a:t>
            </a:r>
            <a:r>
              <a:rPr lang="en-US" dirty="0"/>
              <a:t> </a:t>
            </a:r>
            <a:r>
              <a:rPr lang="en-US" dirty="0" err="1"/>
              <a:t>stocurilor</a:t>
            </a:r>
            <a:r>
              <a:rPr lang="en-US" dirty="0"/>
              <a:t> de </a:t>
            </a:r>
            <a:r>
              <a:rPr lang="en-US" dirty="0" err="1"/>
              <a:t>medicamente</a:t>
            </a:r>
            <a:r>
              <a:rPr lang="en-US" dirty="0"/>
              <a:t>.</a:t>
            </a:r>
          </a:p>
          <a:p>
            <a:pPr>
              <a:buFont typeface="Arial" panose="020B0604020202020204" pitchFamily="34" charset="0"/>
              <a:buChar char="•"/>
            </a:pPr>
            <a:r>
              <a:rPr lang="en-US" b="1" dirty="0" err="1">
                <a:solidFill>
                  <a:srgbClr val="C00000"/>
                </a:solidFill>
                <a:highlight>
                  <a:srgbClr val="FFFF00"/>
                </a:highlight>
              </a:rPr>
              <a:t>Industrie</a:t>
            </a:r>
            <a:r>
              <a:rPr lang="en-US" b="1" dirty="0"/>
              <a:t>:</a:t>
            </a:r>
            <a:r>
              <a:rPr lang="en-US" dirty="0"/>
              <a:t> </a:t>
            </a:r>
            <a:r>
              <a:rPr lang="en-US" dirty="0" err="1"/>
              <a:t>Optimizarea</a:t>
            </a:r>
            <a:r>
              <a:rPr lang="en-US" dirty="0"/>
              <a:t> </a:t>
            </a:r>
            <a:r>
              <a:rPr lang="en-US" dirty="0" err="1"/>
              <a:t>proceselor</a:t>
            </a:r>
            <a:r>
              <a:rPr lang="en-US" dirty="0"/>
              <a:t> de </a:t>
            </a:r>
            <a:r>
              <a:rPr lang="en-US" dirty="0" err="1"/>
              <a:t>producție</a:t>
            </a:r>
            <a:r>
              <a:rPr lang="en-US" dirty="0"/>
              <a:t>, </a:t>
            </a:r>
            <a:r>
              <a:rPr lang="en-US" dirty="0" err="1"/>
              <a:t>întreținerea</a:t>
            </a:r>
            <a:r>
              <a:rPr lang="en-US" dirty="0"/>
              <a:t> </a:t>
            </a:r>
            <a:r>
              <a:rPr lang="en-US" dirty="0" err="1"/>
              <a:t>predictivă</a:t>
            </a:r>
            <a:r>
              <a:rPr lang="en-US" dirty="0"/>
              <a:t>, </a:t>
            </a:r>
            <a:r>
              <a:rPr lang="en-US" dirty="0" err="1"/>
              <a:t>dezvoltarea</a:t>
            </a:r>
            <a:r>
              <a:rPr lang="en-US" dirty="0"/>
              <a:t> de </a:t>
            </a:r>
            <a:r>
              <a:rPr lang="en-US" dirty="0" err="1"/>
              <a:t>produse</a:t>
            </a:r>
            <a:r>
              <a:rPr lang="en-US" dirty="0"/>
              <a:t> </a:t>
            </a:r>
            <a:r>
              <a:rPr lang="en-US" dirty="0" err="1"/>
              <a:t>personalizate</a:t>
            </a:r>
            <a:r>
              <a:rPr lang="en-US" dirty="0"/>
              <a:t>.</a:t>
            </a:r>
          </a:p>
          <a:p>
            <a:pPr>
              <a:buFont typeface="Arial" panose="020B0604020202020204" pitchFamily="34" charset="0"/>
              <a:buChar char="•"/>
            </a:pPr>
            <a:r>
              <a:rPr lang="en-US" b="1" dirty="0">
                <a:solidFill>
                  <a:srgbClr val="C00000"/>
                </a:solidFill>
                <a:highlight>
                  <a:srgbClr val="FFFF00"/>
                </a:highlight>
              </a:rPr>
              <a:t>Retail</a:t>
            </a:r>
            <a:r>
              <a:rPr lang="en-US" b="1" dirty="0"/>
              <a:t>:</a:t>
            </a:r>
            <a:r>
              <a:rPr lang="en-US" dirty="0"/>
              <a:t> </a:t>
            </a:r>
            <a:r>
              <a:rPr lang="en-US" dirty="0" err="1"/>
              <a:t>Recomandări</a:t>
            </a:r>
            <a:r>
              <a:rPr lang="en-US" dirty="0"/>
              <a:t> </a:t>
            </a:r>
            <a:r>
              <a:rPr lang="en-US" dirty="0" err="1"/>
              <a:t>personalizate</a:t>
            </a:r>
            <a:r>
              <a:rPr lang="en-US" dirty="0"/>
              <a:t> de </a:t>
            </a:r>
            <a:r>
              <a:rPr lang="en-US" dirty="0" err="1"/>
              <a:t>produse</a:t>
            </a:r>
            <a:r>
              <a:rPr lang="en-US" dirty="0"/>
              <a:t>, </a:t>
            </a:r>
            <a:r>
              <a:rPr lang="en-US" dirty="0" err="1"/>
              <a:t>optimizarea</a:t>
            </a:r>
            <a:r>
              <a:rPr lang="en-US" dirty="0"/>
              <a:t> </a:t>
            </a:r>
            <a:r>
              <a:rPr lang="en-US" dirty="0" err="1"/>
              <a:t>prețurilor</a:t>
            </a:r>
            <a:r>
              <a:rPr lang="en-US" dirty="0"/>
              <a:t>, </a:t>
            </a:r>
            <a:r>
              <a:rPr lang="en-US" dirty="0" err="1"/>
              <a:t>gestionarea</a:t>
            </a:r>
            <a:r>
              <a:rPr lang="en-US" dirty="0"/>
              <a:t> </a:t>
            </a:r>
            <a:r>
              <a:rPr lang="en-US" dirty="0" err="1"/>
              <a:t>eficientă</a:t>
            </a:r>
            <a:r>
              <a:rPr lang="en-US" dirty="0"/>
              <a:t> a </a:t>
            </a:r>
            <a:r>
              <a:rPr lang="en-US" dirty="0" err="1"/>
              <a:t>stocurilor</a:t>
            </a:r>
            <a:r>
              <a:rPr lang="en-US" dirty="0"/>
              <a:t>.</a:t>
            </a:r>
          </a:p>
          <a:p>
            <a:pPr>
              <a:buFont typeface="Arial" panose="020B0604020202020204" pitchFamily="34" charset="0"/>
              <a:buChar char="•"/>
            </a:pPr>
            <a:r>
              <a:rPr lang="en-US" b="1" dirty="0" err="1">
                <a:solidFill>
                  <a:srgbClr val="C00000"/>
                </a:solidFill>
                <a:highlight>
                  <a:srgbClr val="FFFF00"/>
                </a:highlight>
              </a:rPr>
              <a:t>Finanțe</a:t>
            </a:r>
            <a:r>
              <a:rPr lang="en-US" b="1" dirty="0"/>
              <a:t>:</a:t>
            </a:r>
            <a:r>
              <a:rPr lang="en-US" dirty="0"/>
              <a:t> </a:t>
            </a:r>
            <a:r>
              <a:rPr lang="en-US" dirty="0" err="1"/>
              <a:t>Detectarea</a:t>
            </a:r>
            <a:r>
              <a:rPr lang="en-US" dirty="0"/>
              <a:t> </a:t>
            </a:r>
            <a:r>
              <a:rPr lang="en-US" dirty="0" err="1"/>
              <a:t>fraudelor</a:t>
            </a:r>
            <a:r>
              <a:rPr lang="en-US" dirty="0"/>
              <a:t>, </a:t>
            </a:r>
            <a:r>
              <a:rPr lang="en-US" dirty="0" err="1"/>
              <a:t>evaluarea</a:t>
            </a:r>
            <a:r>
              <a:rPr lang="en-US" dirty="0"/>
              <a:t> </a:t>
            </a:r>
            <a:r>
              <a:rPr lang="en-US" dirty="0" err="1"/>
              <a:t>riscurilor</a:t>
            </a:r>
            <a:r>
              <a:rPr lang="en-US" dirty="0"/>
              <a:t> de credit, </a:t>
            </a:r>
            <a:r>
              <a:rPr lang="en-US" dirty="0" err="1"/>
              <a:t>dezvoltarea</a:t>
            </a:r>
            <a:r>
              <a:rPr lang="en-US" dirty="0"/>
              <a:t> de </a:t>
            </a:r>
            <a:r>
              <a:rPr lang="en-US" dirty="0" err="1"/>
              <a:t>produse</a:t>
            </a:r>
            <a:r>
              <a:rPr lang="en-US" dirty="0"/>
              <a:t> </a:t>
            </a:r>
            <a:r>
              <a:rPr lang="en-US" dirty="0" err="1"/>
              <a:t>financiare</a:t>
            </a:r>
            <a:r>
              <a:rPr lang="en-US" dirty="0"/>
              <a:t> </a:t>
            </a:r>
            <a:r>
              <a:rPr lang="en-US" dirty="0" err="1"/>
              <a:t>personalizate</a:t>
            </a:r>
            <a:r>
              <a:rPr lang="en-US" dirty="0"/>
              <a:t>.</a:t>
            </a:r>
          </a:p>
          <a:p>
            <a:endParaRPr lang="en-US" dirty="0"/>
          </a:p>
        </p:txBody>
      </p:sp>
      <p:sp>
        <p:nvSpPr>
          <p:cNvPr id="4" name="Slide Number Placeholder 3"/>
          <p:cNvSpPr>
            <a:spLocks noGrp="1"/>
          </p:cNvSpPr>
          <p:nvPr>
            <p:ph type="sldNum" sz="quarter" idx="12"/>
          </p:nvPr>
        </p:nvSpPr>
        <p:spPr/>
        <p:txBody>
          <a:bodyPr/>
          <a:lstStyle/>
          <a:p>
            <a:fld id="{0712D0F0-FEB5-4A3D-9B64-8AE531CEC929}" type="slidenum">
              <a:rPr lang="en-US" smtClean="0"/>
              <a:t>209</a:t>
            </a:fld>
            <a:endParaRPr lang="en-US" dirty="0"/>
          </a:p>
        </p:txBody>
      </p:sp>
    </p:spTree>
    <p:extLst>
      <p:ext uri="{BB962C8B-B14F-4D97-AF65-F5344CB8AC3E}">
        <p14:creationId xmlns:p14="http://schemas.microsoft.com/office/powerpoint/2010/main" val="1752072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pplied Sciences | Free Full-Text | Security and Privacy Issues in  IoT-Based Big Data Cloud Systems in a Digital Twin Scenari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2096" y="164173"/>
            <a:ext cx="6397519" cy="5806152"/>
          </a:xfrm>
          <a:prstGeom prst="rect">
            <a:avLst/>
          </a:prstGeom>
          <a:solidFill>
            <a:schemeClr val="bg1">
              <a:alpha val="20000"/>
            </a:schemeClr>
          </a:solidFill>
        </p:spPr>
      </p:pic>
      <p:sp>
        <p:nvSpPr>
          <p:cNvPr id="8" name="TextBox 7"/>
          <p:cNvSpPr txBox="1"/>
          <p:nvPr/>
        </p:nvSpPr>
        <p:spPr>
          <a:xfrm>
            <a:off x="545124" y="6130722"/>
            <a:ext cx="6860512" cy="400110"/>
          </a:xfrm>
          <a:prstGeom prst="rect">
            <a:avLst/>
          </a:prstGeom>
          <a:noFill/>
        </p:spPr>
        <p:txBody>
          <a:bodyPr wrap="square">
            <a:spAutoFit/>
          </a:bodyPr>
          <a:lstStyle/>
          <a:p>
            <a:r>
              <a:rPr lang="ro-RO" sz="2000" b="1" i="1" dirty="0">
                <a:latin typeface="Consolas" panose="020B0609020204030204" pitchFamily="49" charset="0"/>
              </a:rPr>
              <a:t>SURSA: </a:t>
            </a:r>
            <a:r>
              <a:rPr lang="en-US" sz="2000" b="1" i="1" dirty="0">
                <a:latin typeface="Consolas" panose="020B0609020204030204" pitchFamily="49" charset="0"/>
                <a:hlinkClick r:id="rId3"/>
              </a:rPr>
              <a:t>https://www.mdpi.com/2076-3417/13/2/758</a:t>
            </a:r>
            <a:r>
              <a:rPr lang="ro-RO" sz="2000" b="1" i="1" dirty="0">
                <a:latin typeface="Consolas" panose="020B0609020204030204" pitchFamily="49" charset="0"/>
              </a:rPr>
              <a:t> </a:t>
            </a:r>
            <a:endParaRPr lang="en-US" sz="2000" b="1" i="1" dirty="0">
              <a:latin typeface="Consolas" panose="020B0609020204030204" pitchFamily="49" charset="0"/>
            </a:endParaRPr>
          </a:p>
        </p:txBody>
      </p:sp>
      <p:sp>
        <p:nvSpPr>
          <p:cNvPr id="2" name="Slide Number Placeholder 1"/>
          <p:cNvSpPr>
            <a:spLocks noGrp="1"/>
          </p:cNvSpPr>
          <p:nvPr>
            <p:ph type="sldNum" sz="quarter" idx="12"/>
          </p:nvPr>
        </p:nvSpPr>
        <p:spPr/>
        <p:txBody>
          <a:bodyPr/>
          <a:lstStyle/>
          <a:p>
            <a:fld id="{0712D0F0-FEB5-4A3D-9B64-8AE531CEC929}" type="slidenum">
              <a:rPr lang="en-US" smtClean="0"/>
              <a:t>21</a:t>
            </a:fld>
            <a:endParaRPr lang="en-US" dirty="0"/>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6A0212-2F6F-EDE8-95EB-92D0258C534F}"/>
              </a:ext>
            </a:extLst>
          </p:cNvPr>
          <p:cNvSpPr>
            <a:spLocks noGrp="1"/>
          </p:cNvSpPr>
          <p:nvPr>
            <p:ph type="sldNum" sz="quarter" idx="12"/>
          </p:nvPr>
        </p:nvSpPr>
        <p:spPr/>
        <p:txBody>
          <a:bodyPr/>
          <a:lstStyle/>
          <a:p>
            <a:fld id="{0712D0F0-FEB5-4A3D-9B64-8AE531CEC929}" type="slidenum">
              <a:rPr lang="en-US" smtClean="0"/>
              <a:t>210</a:t>
            </a:fld>
            <a:endParaRPr lang="en-US" dirty="0"/>
          </a:p>
        </p:txBody>
      </p:sp>
      <p:pic>
        <p:nvPicPr>
          <p:cNvPr id="2" name="Picture 1">
            <a:extLst>
              <a:ext uri="{FF2B5EF4-FFF2-40B4-BE49-F238E27FC236}">
                <a16:creationId xmlns:a16="http://schemas.microsoft.com/office/drawing/2014/main" id="{B25608AD-FD1A-8FAC-BACE-6B3E0575182E}"/>
              </a:ext>
            </a:extLst>
          </p:cNvPr>
          <p:cNvPicPr>
            <a:picLocks noChangeAspect="1"/>
          </p:cNvPicPr>
          <p:nvPr/>
        </p:nvPicPr>
        <p:blipFill>
          <a:blip r:embed="rId2">
            <a:extLst>
              <a:ext uri="{28A0092B-C50C-407E-A947-70E740481C1C}">
                <a14:useLocalDpi xmlns:a14="http://schemas.microsoft.com/office/drawing/2010/main" val="0"/>
              </a:ext>
            </a:extLst>
          </a:blip>
          <a:srcRect l="4011" r="3961" b="7160"/>
          <a:stretch>
            <a:fillRect/>
          </a:stretch>
        </p:blipFill>
        <p:spPr>
          <a:xfrm>
            <a:off x="4020612" y="1440220"/>
            <a:ext cx="4900606" cy="2813281"/>
          </a:xfrm>
          <a:prstGeom prst="rect">
            <a:avLst/>
          </a:prstGeom>
        </p:spPr>
      </p:pic>
      <p:sp>
        <p:nvSpPr>
          <p:cNvPr id="5" name="TextBox 4">
            <a:extLst>
              <a:ext uri="{FF2B5EF4-FFF2-40B4-BE49-F238E27FC236}">
                <a16:creationId xmlns:a16="http://schemas.microsoft.com/office/drawing/2014/main" id="{E16F8981-85E6-77F0-E15B-0BB32E4E70D4}"/>
              </a:ext>
            </a:extLst>
          </p:cNvPr>
          <p:cNvSpPr txBox="1"/>
          <p:nvPr/>
        </p:nvSpPr>
        <p:spPr>
          <a:xfrm>
            <a:off x="4154176" y="1797977"/>
            <a:ext cx="4472699" cy="1938992"/>
          </a:xfrm>
          <a:prstGeom prst="rect">
            <a:avLst/>
          </a:prstGeom>
          <a:noFill/>
        </p:spPr>
        <p:txBody>
          <a:bodyPr wrap="none" rtlCol="0">
            <a:spAutoFit/>
          </a:bodyPr>
          <a:lstStyle/>
          <a:p>
            <a:pPr algn="ctr"/>
            <a:r>
              <a:rPr lang="ro-RO" sz="6000" dirty="0" err="1">
                <a:solidFill>
                  <a:schemeClr val="accent1">
                    <a:lumMod val="50000"/>
                  </a:schemeClr>
                </a:solidFill>
                <a:latin typeface="Elsie Black" panose="02000000000000000000" pitchFamily="2" charset="0"/>
              </a:rPr>
              <a:t>Cloud</a:t>
            </a:r>
            <a:endParaRPr lang="ro-RO" sz="6000" dirty="0">
              <a:solidFill>
                <a:schemeClr val="accent1">
                  <a:lumMod val="50000"/>
                </a:schemeClr>
              </a:solidFill>
              <a:latin typeface="Elsie Black" panose="02000000000000000000" pitchFamily="2" charset="0"/>
            </a:endParaRPr>
          </a:p>
          <a:p>
            <a:pPr algn="ctr"/>
            <a:r>
              <a:rPr lang="ro-RO" sz="6000" dirty="0">
                <a:solidFill>
                  <a:schemeClr val="accent1">
                    <a:lumMod val="50000"/>
                  </a:schemeClr>
                </a:solidFill>
                <a:latin typeface="Elsie Black" panose="02000000000000000000" pitchFamily="2" charset="0"/>
              </a:rPr>
              <a:t> </a:t>
            </a:r>
            <a:r>
              <a:rPr lang="ro-RO" sz="6000" dirty="0" err="1">
                <a:solidFill>
                  <a:schemeClr val="accent1">
                    <a:lumMod val="50000"/>
                  </a:schemeClr>
                </a:solidFill>
                <a:latin typeface="Elsie Black" panose="02000000000000000000" pitchFamily="2" charset="0"/>
              </a:rPr>
              <a:t>Computing</a:t>
            </a:r>
            <a:endParaRPr lang="ro-RO" sz="6000" dirty="0">
              <a:solidFill>
                <a:schemeClr val="accent1">
                  <a:lumMod val="50000"/>
                </a:schemeClr>
              </a:solidFill>
              <a:latin typeface="Elsie Black" panose="02000000000000000000" pitchFamily="2" charset="0"/>
            </a:endParaRPr>
          </a:p>
        </p:txBody>
      </p:sp>
    </p:spTree>
    <p:extLst>
      <p:ext uri="{BB962C8B-B14F-4D97-AF65-F5344CB8AC3E}">
        <p14:creationId xmlns:p14="http://schemas.microsoft.com/office/powerpoint/2010/main" val="218202233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Cloud Computing pentru Big Data</a:t>
            </a:r>
          </a:p>
        </p:txBody>
      </p:sp>
      <p:sp>
        <p:nvSpPr>
          <p:cNvPr id="3" name="Content Placeholder 2"/>
          <p:cNvSpPr>
            <a:spLocks noGrp="1"/>
          </p:cNvSpPr>
          <p:nvPr>
            <p:ph idx="1"/>
          </p:nvPr>
        </p:nvSpPr>
        <p:spPr/>
        <p:txBody>
          <a:bodyPr/>
          <a:lstStyle/>
          <a:p>
            <a:r>
              <a:rPr lang="ro-RO" dirty="0"/>
              <a:t>Acesta poate fi detaliat mai mult după secțiunea de Tehnologii Cheie, pentru a sublinia importanța cloud-ului în scalarea Big Data.</a:t>
            </a:r>
          </a:p>
          <a:p>
            <a:endParaRPr lang="ro-RO" dirty="0"/>
          </a:p>
        </p:txBody>
      </p:sp>
      <p:sp>
        <p:nvSpPr>
          <p:cNvPr id="4" name="Slide Number Placeholder 3"/>
          <p:cNvSpPr>
            <a:spLocks noGrp="1"/>
          </p:cNvSpPr>
          <p:nvPr>
            <p:ph type="sldNum" sz="quarter" idx="12"/>
          </p:nvPr>
        </p:nvSpPr>
        <p:spPr/>
        <p:txBody>
          <a:bodyPr/>
          <a:lstStyle/>
          <a:p>
            <a:fld id="{0712D0F0-FEB5-4A3D-9B64-8AE531CEC929}" type="slidenum">
              <a:rPr lang="en-US" smtClean="0"/>
              <a:t>211</a:t>
            </a:fld>
            <a:endParaRPr lang="en-US" dirty="0"/>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ro-RO"/>
          </a:p>
        </p:txBody>
      </p:sp>
      <p:sp>
        <p:nvSpPr>
          <p:cNvPr id="3" name="Content Placeholder 2"/>
          <p:cNvSpPr>
            <a:spLocks noGrp="1"/>
          </p:cNvSpPr>
          <p:nvPr>
            <p:ph idx="1"/>
          </p:nvPr>
        </p:nvSpPr>
        <p:spPr/>
        <p:txBody>
          <a:bodyPr/>
          <a:lstStyle/>
          <a:p>
            <a:endParaRPr lang="ro-RO"/>
          </a:p>
        </p:txBody>
      </p:sp>
      <p:sp>
        <p:nvSpPr>
          <p:cNvPr id="4" name="Slide Number Placeholder 3"/>
          <p:cNvSpPr>
            <a:spLocks noGrp="1"/>
          </p:cNvSpPr>
          <p:nvPr>
            <p:ph type="sldNum" sz="quarter" idx="12"/>
          </p:nvPr>
        </p:nvSpPr>
        <p:spPr/>
        <p:txBody>
          <a:bodyPr/>
          <a:lstStyle/>
          <a:p>
            <a:fld id="{0712D0F0-FEB5-4A3D-9B64-8AE531CEC929}" type="slidenum">
              <a:rPr lang="en-US" smtClean="0"/>
              <a:t>212</a:t>
            </a:fld>
            <a:endParaRPr lang="en-US" dirty="0"/>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Big Data în diferite industrii</a:t>
            </a:r>
          </a:p>
        </p:txBody>
      </p:sp>
      <p:sp>
        <p:nvSpPr>
          <p:cNvPr id="3" name="Content Placeholder 2"/>
          <p:cNvSpPr>
            <a:spLocks noGrp="1"/>
          </p:cNvSpPr>
          <p:nvPr>
            <p:ph idx="1"/>
          </p:nvPr>
        </p:nvSpPr>
        <p:spPr/>
        <p:txBody>
          <a:bodyPr/>
          <a:lstStyle/>
          <a:p>
            <a:r>
              <a:rPr lang="ro-RO" dirty="0"/>
              <a:t>Studiile de caz pot fi incluse spre final, oferind o sinteză practică a modului în care toate aceste tehnologii și concepte sunt aplicate în lumea reală.</a:t>
            </a:r>
          </a:p>
          <a:p>
            <a:endParaRPr lang="ro-RO" dirty="0"/>
          </a:p>
        </p:txBody>
      </p:sp>
      <p:sp>
        <p:nvSpPr>
          <p:cNvPr id="4" name="Slide Number Placeholder 3"/>
          <p:cNvSpPr>
            <a:spLocks noGrp="1"/>
          </p:cNvSpPr>
          <p:nvPr>
            <p:ph type="sldNum" sz="quarter" idx="12"/>
          </p:nvPr>
        </p:nvSpPr>
        <p:spPr/>
        <p:txBody>
          <a:bodyPr/>
          <a:lstStyle/>
          <a:p>
            <a:fld id="{0712D0F0-FEB5-4A3D-9B64-8AE531CEC929}" type="slidenum">
              <a:rPr lang="en-US" smtClean="0"/>
              <a:t>213</a:t>
            </a:fld>
            <a:endParaRPr lang="en-US" dirty="0"/>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12D0F0-FEB5-4A3D-9B64-8AE531CEC929}" type="slidenum">
              <a:rPr lang="en-US" smtClean="0"/>
              <a:t>214</a:t>
            </a:fld>
            <a:endParaRPr lang="en-US" dirty="0"/>
          </a:p>
        </p:txBody>
      </p:sp>
      <p:pic>
        <p:nvPicPr>
          <p:cNvPr id="2" name="Picture 1">
            <a:extLst>
              <a:ext uri="{FF2B5EF4-FFF2-40B4-BE49-F238E27FC236}">
                <a16:creationId xmlns:a16="http://schemas.microsoft.com/office/drawing/2014/main" id="{E202EA91-BFF9-3B75-B978-865FA9F4F473}"/>
              </a:ext>
            </a:extLst>
          </p:cNvPr>
          <p:cNvPicPr>
            <a:picLocks noChangeAspect="1"/>
          </p:cNvPicPr>
          <p:nvPr/>
        </p:nvPicPr>
        <p:blipFill>
          <a:blip r:embed="rId2">
            <a:extLst>
              <a:ext uri="{28A0092B-C50C-407E-A947-70E740481C1C}">
                <a14:useLocalDpi xmlns:a14="http://schemas.microsoft.com/office/drawing/2010/main" val="0"/>
              </a:ext>
            </a:extLst>
          </a:blip>
          <a:srcRect l="4011" r="3961" b="7160"/>
          <a:stretch>
            <a:fillRect/>
          </a:stretch>
        </p:blipFill>
        <p:spPr>
          <a:xfrm>
            <a:off x="2270501" y="745422"/>
            <a:ext cx="7650998" cy="4039478"/>
          </a:xfrm>
          <a:prstGeom prst="rect">
            <a:avLst/>
          </a:prstGeom>
        </p:spPr>
      </p:pic>
      <p:sp>
        <p:nvSpPr>
          <p:cNvPr id="5" name="TextBox 4">
            <a:extLst>
              <a:ext uri="{FF2B5EF4-FFF2-40B4-BE49-F238E27FC236}">
                <a16:creationId xmlns:a16="http://schemas.microsoft.com/office/drawing/2014/main" id="{B6AC0F5A-9241-76CB-49A7-1F7837E331A9}"/>
              </a:ext>
            </a:extLst>
          </p:cNvPr>
          <p:cNvSpPr txBox="1"/>
          <p:nvPr/>
        </p:nvSpPr>
        <p:spPr>
          <a:xfrm>
            <a:off x="2512887" y="1695237"/>
            <a:ext cx="6678203" cy="1938992"/>
          </a:xfrm>
          <a:prstGeom prst="rect">
            <a:avLst/>
          </a:prstGeom>
          <a:noFill/>
        </p:spPr>
        <p:txBody>
          <a:bodyPr wrap="square" rtlCol="0">
            <a:spAutoFit/>
          </a:bodyPr>
          <a:lstStyle/>
          <a:p>
            <a:pPr algn="ctr"/>
            <a:r>
              <a:rPr lang="ro-RO" sz="6000" b="1" i="1" dirty="0">
                <a:solidFill>
                  <a:schemeClr val="accent1">
                    <a:lumMod val="50000"/>
                  </a:schemeClr>
                </a:solidFill>
                <a:latin typeface="Elsie Black" panose="02000000000000000000" pitchFamily="2" charset="0"/>
              </a:rPr>
              <a:t>Etică ș</a:t>
            </a:r>
            <a:r>
              <a:rPr lang="ro-RO" sz="6000" i="1" dirty="0">
                <a:solidFill>
                  <a:schemeClr val="accent1">
                    <a:lumMod val="50000"/>
                  </a:schemeClr>
                </a:solidFill>
                <a:latin typeface="Elsie Black" panose="02000000000000000000" pitchFamily="2" charset="0"/>
              </a:rPr>
              <a:t>i</a:t>
            </a:r>
          </a:p>
          <a:p>
            <a:pPr algn="ctr"/>
            <a:r>
              <a:rPr lang="ro-RO" sz="6000" i="1" dirty="0">
                <a:solidFill>
                  <a:schemeClr val="accent1">
                    <a:lumMod val="50000"/>
                  </a:schemeClr>
                </a:solidFill>
                <a:latin typeface="Elsie Black" panose="02000000000000000000" pitchFamily="2" charset="0"/>
              </a:rPr>
              <a:t> Confiden</a:t>
            </a:r>
            <a:r>
              <a:rPr lang="ro-RO" sz="6000" b="1" i="1" dirty="0">
                <a:solidFill>
                  <a:schemeClr val="accent1">
                    <a:lumMod val="50000"/>
                  </a:schemeClr>
                </a:solidFill>
                <a:latin typeface="Elsie Black" panose="02000000000000000000" pitchFamily="2" charset="0"/>
              </a:rPr>
              <a:t>ț</a:t>
            </a:r>
            <a:r>
              <a:rPr lang="ro-RO" sz="6000" i="1" dirty="0">
                <a:solidFill>
                  <a:schemeClr val="accent1">
                    <a:lumMod val="50000"/>
                  </a:schemeClr>
                </a:solidFill>
                <a:latin typeface="Elsie Black" panose="02000000000000000000" pitchFamily="2" charset="0"/>
              </a:rPr>
              <a:t>ialitate</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7360" y="252004"/>
            <a:ext cx="9119451" cy="671823"/>
          </a:xfrm>
        </p:spPr>
        <p:txBody>
          <a:bodyPr>
            <a:normAutofit fontScale="90000"/>
          </a:bodyPr>
          <a:lstStyle/>
          <a:p>
            <a:r>
              <a:rPr lang="ro-RO" dirty="0"/>
              <a:t>Etica și Confidențialitatea în Big Data</a:t>
            </a:r>
          </a:p>
        </p:txBody>
      </p:sp>
      <p:sp>
        <p:nvSpPr>
          <p:cNvPr id="3" name="Content Placeholder 2"/>
          <p:cNvSpPr>
            <a:spLocks noGrp="1"/>
          </p:cNvSpPr>
          <p:nvPr>
            <p:ph idx="1"/>
          </p:nvPr>
        </p:nvSpPr>
        <p:spPr>
          <a:xfrm>
            <a:off x="65987" y="1074419"/>
            <a:ext cx="11924907" cy="5694189"/>
          </a:xfrm>
        </p:spPr>
        <p:txBody>
          <a:bodyPr/>
          <a:lstStyle/>
          <a:p>
            <a:r>
              <a:rPr lang="ro-RO" dirty="0"/>
              <a:t>(foarte importantă pentru înțelegerea impactului social al Big Data).</a:t>
            </a:r>
          </a:p>
          <a:p>
            <a:endParaRPr lang="ro-RO" dirty="0"/>
          </a:p>
        </p:txBody>
      </p:sp>
      <p:sp>
        <p:nvSpPr>
          <p:cNvPr id="4" name="Slide Number Placeholder 3"/>
          <p:cNvSpPr>
            <a:spLocks noGrp="1"/>
          </p:cNvSpPr>
          <p:nvPr>
            <p:ph type="sldNum" sz="quarter" idx="12"/>
          </p:nvPr>
        </p:nvSpPr>
        <p:spPr/>
        <p:txBody>
          <a:bodyPr/>
          <a:lstStyle/>
          <a:p>
            <a:fld id="{0712D0F0-FEB5-4A3D-9B64-8AE531CEC929}" type="slidenum">
              <a:rPr lang="en-US" smtClean="0"/>
              <a:t>215</a:t>
            </a:fld>
            <a:endParaRPr lang="en-US" dirty="0"/>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A8FFA-4B02-E33E-438A-E20115D25989}"/>
              </a:ext>
            </a:extLst>
          </p:cNvPr>
          <p:cNvSpPr>
            <a:spLocks noGrp="1"/>
          </p:cNvSpPr>
          <p:nvPr>
            <p:ph type="title"/>
          </p:nvPr>
        </p:nvSpPr>
        <p:spPr/>
        <p:txBody>
          <a:bodyPr/>
          <a:lstStyle/>
          <a:p>
            <a:r>
              <a:rPr lang="ro-RO" dirty="0"/>
              <a:t>Surse de date</a:t>
            </a:r>
          </a:p>
        </p:txBody>
      </p:sp>
      <p:sp>
        <p:nvSpPr>
          <p:cNvPr id="3" name="Content Placeholder 2">
            <a:extLst>
              <a:ext uri="{FF2B5EF4-FFF2-40B4-BE49-F238E27FC236}">
                <a16:creationId xmlns:a16="http://schemas.microsoft.com/office/drawing/2014/main" id="{DFE91595-9B97-C93C-D941-32906887345E}"/>
              </a:ext>
            </a:extLst>
          </p:cNvPr>
          <p:cNvSpPr>
            <a:spLocks noGrp="1"/>
          </p:cNvSpPr>
          <p:nvPr>
            <p:ph idx="1"/>
          </p:nvPr>
        </p:nvSpPr>
        <p:spPr/>
        <p:txBody>
          <a:bodyPr/>
          <a:lstStyle/>
          <a:p>
            <a:pPr marL="514350" indent="-514350">
              <a:buFont typeface="+mj-lt"/>
              <a:buAutoNum type="arabicPeriod"/>
            </a:pPr>
            <a:r>
              <a:rPr lang="ro-RO" altLang="en-US" dirty="0">
                <a:sym typeface="+mn-ea"/>
              </a:rPr>
              <a:t>Kaggle. </a:t>
            </a:r>
            <a:r>
              <a:rPr lang="ro-RO" altLang="en-US" dirty="0" err="1">
                <a:sym typeface="+mn-ea"/>
                <a:hlinkClick r:id="rId2"/>
              </a:rPr>
              <a:t>https</a:t>
            </a:r>
            <a:r>
              <a:rPr lang="ro-RO" altLang="en-US" dirty="0">
                <a:sym typeface="+mn-ea"/>
                <a:hlinkClick r:id="rId2"/>
              </a:rPr>
              <a:t>://</a:t>
            </a:r>
            <a:r>
              <a:rPr lang="ro-RO" altLang="en-US" dirty="0" err="1">
                <a:sym typeface="+mn-ea"/>
                <a:hlinkClick r:id="rId2"/>
              </a:rPr>
              <a:t>kaggle.com</a:t>
            </a:r>
            <a:r>
              <a:rPr lang="ro-RO" altLang="en-US" dirty="0">
                <a:sym typeface="+mn-ea"/>
                <a:hlinkClick r:id="rId2"/>
              </a:rPr>
              <a:t>/</a:t>
            </a:r>
            <a:r>
              <a:rPr lang="ro-RO" altLang="en-US" dirty="0">
                <a:sym typeface="+mn-ea"/>
              </a:rPr>
              <a:t>   </a:t>
            </a:r>
            <a:endParaRPr lang="ro-RO" dirty="0"/>
          </a:p>
          <a:p>
            <a:pPr marL="514350" indent="-514350">
              <a:buFont typeface="+mj-lt"/>
              <a:buAutoNum type="arabicPeriod"/>
            </a:pPr>
            <a:r>
              <a:rPr lang="ro-RO" altLang="en-US" dirty="0">
                <a:sym typeface="+mn-ea"/>
              </a:rPr>
              <a:t>World Bank. </a:t>
            </a:r>
            <a:r>
              <a:rPr lang="ro-RO" altLang="en-US" dirty="0" err="1">
                <a:sym typeface="+mn-ea"/>
                <a:hlinkClick r:id="rId3"/>
              </a:rPr>
              <a:t>https</a:t>
            </a:r>
            <a:r>
              <a:rPr lang="ro-RO" altLang="en-US" dirty="0">
                <a:sym typeface="+mn-ea"/>
                <a:hlinkClick r:id="rId3"/>
              </a:rPr>
              <a:t>://</a:t>
            </a:r>
            <a:r>
              <a:rPr lang="ro-RO" altLang="en-US" dirty="0" err="1">
                <a:sym typeface="+mn-ea"/>
                <a:hlinkClick r:id="rId3"/>
              </a:rPr>
              <a:t>worldbank.org</a:t>
            </a:r>
            <a:r>
              <a:rPr lang="ro-RO" altLang="en-US" dirty="0">
                <a:sym typeface="+mn-ea"/>
                <a:hlinkClick r:id="rId3"/>
              </a:rPr>
              <a:t>/</a:t>
            </a:r>
            <a:r>
              <a:rPr lang="ro-RO" altLang="en-US" dirty="0" err="1">
                <a:sym typeface="+mn-ea"/>
                <a:hlinkClick r:id="rId3"/>
              </a:rPr>
              <a:t>ext</a:t>
            </a:r>
            <a:r>
              <a:rPr lang="ro-RO" altLang="en-US" dirty="0">
                <a:sym typeface="+mn-ea"/>
                <a:hlinkClick r:id="rId3"/>
              </a:rPr>
              <a:t>/en/</a:t>
            </a:r>
            <a:r>
              <a:rPr lang="ro-RO" altLang="en-US" dirty="0" err="1">
                <a:sym typeface="+mn-ea"/>
                <a:hlinkClick r:id="rId3"/>
              </a:rPr>
              <a:t>home</a:t>
            </a:r>
            <a:endParaRPr lang="ro-RO" altLang="en-US" dirty="0">
              <a:sym typeface="+mn-ea"/>
            </a:endParaRPr>
          </a:p>
          <a:p>
            <a:pPr marL="514350" indent="-514350">
              <a:buFont typeface="+mj-lt"/>
              <a:buAutoNum type="arabicPeriod"/>
            </a:pPr>
            <a:r>
              <a:rPr lang="ro-RO" b="1" dirty="0">
                <a:solidFill>
                  <a:srgbClr val="161F4B"/>
                </a:solidFill>
                <a:effectLst/>
              </a:rPr>
              <a:t>Big Data </a:t>
            </a:r>
            <a:r>
              <a:rPr lang="ro-RO" b="1" dirty="0" err="1">
                <a:solidFill>
                  <a:srgbClr val="161F4B"/>
                </a:solidFill>
                <a:effectLst/>
              </a:rPr>
              <a:t>Value</a:t>
            </a:r>
            <a:r>
              <a:rPr lang="ro-RO" b="1" dirty="0">
                <a:solidFill>
                  <a:srgbClr val="161F4B"/>
                </a:solidFill>
                <a:effectLst/>
              </a:rPr>
              <a:t> Association. </a:t>
            </a:r>
            <a:r>
              <a:rPr lang="ro-RO" dirty="0" err="1">
                <a:hlinkClick r:id="rId4"/>
              </a:rPr>
              <a:t>https</a:t>
            </a:r>
            <a:r>
              <a:rPr lang="ro-RO" dirty="0">
                <a:hlinkClick r:id="rId4"/>
              </a:rPr>
              <a:t>://</a:t>
            </a:r>
            <a:r>
              <a:rPr lang="ro-RO" dirty="0" err="1">
                <a:hlinkClick r:id="rId4"/>
              </a:rPr>
              <a:t>bdva.eu</a:t>
            </a:r>
            <a:r>
              <a:rPr lang="ro-RO" dirty="0">
                <a:hlinkClick r:id="rId4"/>
              </a:rPr>
              <a:t>/</a:t>
            </a:r>
            <a:r>
              <a:rPr lang="ro-RO" dirty="0"/>
              <a:t> </a:t>
            </a:r>
          </a:p>
          <a:p>
            <a:pPr marL="514350" indent="-514350" algn="l">
              <a:buFont typeface="+mj-lt"/>
              <a:buAutoNum type="arabicPeriod"/>
            </a:pPr>
            <a:r>
              <a:rPr lang="ro-RO" dirty="0"/>
              <a:t>United </a:t>
            </a:r>
            <a:r>
              <a:rPr lang="ro-RO" dirty="0" err="1"/>
              <a:t>Nations</a:t>
            </a:r>
            <a:r>
              <a:rPr lang="ro-RO" dirty="0"/>
              <a:t>. </a:t>
            </a:r>
            <a:r>
              <a:rPr lang="en-US" dirty="0">
                <a:effectLst/>
              </a:rPr>
              <a:t>Department of Economic and Social Affairs</a:t>
            </a:r>
            <a:r>
              <a:rPr lang="ro-RO" dirty="0">
                <a:effectLst/>
              </a:rPr>
              <a:t>. </a:t>
            </a:r>
            <a:r>
              <a:rPr lang="en-US" dirty="0">
                <a:effectLst/>
              </a:rPr>
              <a:t>Statistics</a:t>
            </a:r>
            <a:r>
              <a:rPr lang="ro-RO" dirty="0">
                <a:effectLst/>
              </a:rPr>
              <a:t>. </a:t>
            </a:r>
            <a:r>
              <a:rPr lang="ro-RO" dirty="0"/>
              <a:t>Big Data Training Catalog. </a:t>
            </a:r>
            <a:r>
              <a:rPr lang="ro-RO" dirty="0" err="1">
                <a:hlinkClick r:id="rId5"/>
              </a:rPr>
              <a:t>https</a:t>
            </a:r>
            <a:r>
              <a:rPr lang="ro-RO" dirty="0">
                <a:hlinkClick r:id="rId5"/>
              </a:rPr>
              <a:t>://</a:t>
            </a:r>
            <a:r>
              <a:rPr lang="ro-RO" dirty="0" err="1">
                <a:hlinkClick r:id="rId5"/>
              </a:rPr>
              <a:t>unstats.un.org</a:t>
            </a:r>
            <a:r>
              <a:rPr lang="ro-RO" dirty="0">
                <a:hlinkClick r:id="rId5"/>
              </a:rPr>
              <a:t>/</a:t>
            </a:r>
            <a:r>
              <a:rPr lang="ro-RO" dirty="0" err="1">
                <a:hlinkClick r:id="rId5"/>
              </a:rPr>
              <a:t>bigdata</a:t>
            </a:r>
            <a:r>
              <a:rPr lang="ro-RO" dirty="0">
                <a:hlinkClick r:id="rId5"/>
              </a:rPr>
              <a:t>/task-</a:t>
            </a:r>
            <a:r>
              <a:rPr lang="ro-RO" dirty="0" err="1">
                <a:hlinkClick r:id="rId5"/>
              </a:rPr>
              <a:t>teams</a:t>
            </a:r>
            <a:r>
              <a:rPr lang="ro-RO" dirty="0">
                <a:hlinkClick r:id="rId5"/>
              </a:rPr>
              <a:t>/training/catalog/</a:t>
            </a:r>
            <a:r>
              <a:rPr lang="ro-RO" dirty="0"/>
              <a:t> </a:t>
            </a:r>
          </a:p>
          <a:p>
            <a:pPr marL="514350" indent="-514350">
              <a:buFont typeface="+mj-lt"/>
              <a:buAutoNum type="arabicPeriod"/>
            </a:pPr>
            <a:endParaRPr lang="ro-RO" dirty="0"/>
          </a:p>
        </p:txBody>
      </p:sp>
      <p:sp>
        <p:nvSpPr>
          <p:cNvPr id="4" name="Slide Number Placeholder 3">
            <a:extLst>
              <a:ext uri="{FF2B5EF4-FFF2-40B4-BE49-F238E27FC236}">
                <a16:creationId xmlns:a16="http://schemas.microsoft.com/office/drawing/2014/main" id="{4A59CDEF-6FFB-F593-E7CB-DFFE3119BCFD}"/>
              </a:ext>
            </a:extLst>
          </p:cNvPr>
          <p:cNvSpPr>
            <a:spLocks noGrp="1"/>
          </p:cNvSpPr>
          <p:nvPr>
            <p:ph type="sldNum" sz="quarter" idx="12"/>
          </p:nvPr>
        </p:nvSpPr>
        <p:spPr/>
        <p:txBody>
          <a:bodyPr/>
          <a:lstStyle/>
          <a:p>
            <a:fld id="{0712D0F0-FEB5-4A3D-9B64-8AE531CEC929}" type="slidenum">
              <a:rPr lang="en-US" smtClean="0"/>
              <a:t>216</a:t>
            </a:fld>
            <a:endParaRPr lang="en-US" dirty="0"/>
          </a:p>
        </p:txBody>
      </p:sp>
    </p:spTree>
    <p:extLst>
      <p:ext uri="{BB962C8B-B14F-4D97-AF65-F5344CB8AC3E}">
        <p14:creationId xmlns:p14="http://schemas.microsoft.com/office/powerpoint/2010/main" val="253646683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Bibliografie </a:t>
            </a:r>
          </a:p>
        </p:txBody>
      </p:sp>
      <p:sp>
        <p:nvSpPr>
          <p:cNvPr id="3" name="Content Placeholder 2"/>
          <p:cNvSpPr>
            <a:spLocks noGrp="1"/>
          </p:cNvSpPr>
          <p:nvPr>
            <p:ph idx="1"/>
          </p:nvPr>
        </p:nvSpPr>
        <p:spPr/>
        <p:txBody>
          <a:bodyPr>
            <a:normAutofit fontScale="85000" lnSpcReduction="10000"/>
          </a:bodyPr>
          <a:lstStyle/>
          <a:p>
            <a:r>
              <a:rPr lang="ro-RO" b="1" i="0" dirty="0">
                <a:solidFill>
                  <a:srgbClr val="161F4B"/>
                </a:solidFill>
                <a:effectLst/>
              </a:rPr>
              <a:t>Big Data Value Association</a:t>
            </a:r>
            <a:r>
              <a:rPr lang="ro-RO" b="1" i="0" dirty="0">
                <a:solidFill>
                  <a:srgbClr val="161F4B"/>
                </a:solidFill>
                <a:effectLst/>
                <a:latin typeface="Inter"/>
              </a:rPr>
              <a:t>. </a:t>
            </a:r>
            <a:r>
              <a:rPr lang="ro-RO" dirty="0">
                <a:hlinkClick r:id="rId2"/>
              </a:rPr>
              <a:t>https://bdva.eu/</a:t>
            </a:r>
            <a:r>
              <a:rPr lang="ro-RO" dirty="0"/>
              <a:t> </a:t>
            </a:r>
          </a:p>
          <a:p>
            <a:r>
              <a:rPr lang="ro-RO" dirty="0"/>
              <a:t>Big Data Training Catalog. </a:t>
            </a:r>
            <a:r>
              <a:rPr lang="ro-RO" dirty="0" err="1">
                <a:hlinkClick r:id="rId3"/>
              </a:rPr>
              <a:t>https</a:t>
            </a:r>
            <a:r>
              <a:rPr lang="ro-RO" dirty="0">
                <a:hlinkClick r:id="rId3"/>
              </a:rPr>
              <a:t>://</a:t>
            </a:r>
            <a:r>
              <a:rPr lang="ro-RO" dirty="0" err="1">
                <a:hlinkClick r:id="rId3"/>
              </a:rPr>
              <a:t>unstats.un.org</a:t>
            </a:r>
            <a:r>
              <a:rPr lang="ro-RO" dirty="0">
                <a:hlinkClick r:id="rId3"/>
              </a:rPr>
              <a:t>/</a:t>
            </a:r>
            <a:r>
              <a:rPr lang="ro-RO" dirty="0" err="1">
                <a:hlinkClick r:id="rId3"/>
              </a:rPr>
              <a:t>bigdata</a:t>
            </a:r>
            <a:r>
              <a:rPr lang="ro-RO" dirty="0">
                <a:hlinkClick r:id="rId3"/>
              </a:rPr>
              <a:t>/task-</a:t>
            </a:r>
            <a:r>
              <a:rPr lang="ro-RO" dirty="0" err="1">
                <a:hlinkClick r:id="rId3"/>
              </a:rPr>
              <a:t>teams</a:t>
            </a:r>
            <a:r>
              <a:rPr lang="ro-RO" dirty="0">
                <a:hlinkClick r:id="rId3"/>
              </a:rPr>
              <a:t>/training/catalog/</a:t>
            </a:r>
            <a:r>
              <a:rPr lang="ro-RO" dirty="0"/>
              <a:t> </a:t>
            </a:r>
          </a:p>
          <a:p>
            <a:r>
              <a:rPr lang="en-US" dirty="0">
                <a:sym typeface="+mn-ea"/>
              </a:rPr>
              <a:t>Artificial Intelligence of Things (</a:t>
            </a:r>
            <a:r>
              <a:rPr lang="en-US" dirty="0" err="1">
                <a:sym typeface="+mn-ea"/>
              </a:rPr>
              <a:t>AIoT</a:t>
            </a:r>
            <a:r>
              <a:rPr lang="en-US" dirty="0">
                <a:sym typeface="+mn-ea"/>
              </a:rPr>
              <a:t>): Current and Future Trends. </a:t>
            </a:r>
            <a:r>
              <a:rPr lang="ro-RO" altLang="en-US" dirty="0" err="1">
                <a:sym typeface="+mn-ea"/>
              </a:rPr>
              <a:t>Editors</a:t>
            </a:r>
            <a:r>
              <a:rPr lang="ro-RO" altLang="en-US" dirty="0">
                <a:sym typeface="+mn-ea"/>
              </a:rPr>
              <a:t>: </a:t>
            </a:r>
            <a:r>
              <a:rPr lang="en-US" dirty="0">
                <a:sym typeface="+mn-ea"/>
              </a:rPr>
              <a:t>Fadi Al-</a:t>
            </a:r>
            <a:r>
              <a:rPr lang="en-US" dirty="0" err="1">
                <a:sym typeface="+mn-ea"/>
              </a:rPr>
              <a:t>Turjman</a:t>
            </a:r>
            <a:r>
              <a:rPr lang="en-US" dirty="0">
                <a:sym typeface="+mn-ea"/>
              </a:rPr>
              <a:t>, Fahriye Altinay, Zehra Altinay Gazi</a:t>
            </a:r>
            <a:r>
              <a:rPr lang="ro-RO" altLang="en-US" dirty="0">
                <a:sym typeface="+mn-ea"/>
              </a:rPr>
              <a:t>. </a:t>
            </a:r>
            <a:r>
              <a:rPr lang="ro-RO" altLang="en-US" dirty="0" err="1">
                <a:sym typeface="+mn-ea"/>
              </a:rPr>
              <a:t>UK</a:t>
            </a:r>
            <a:r>
              <a:rPr lang="en-US" dirty="0">
                <a:sym typeface="+mn-ea"/>
              </a:rPr>
              <a:t>, Elsevier Science.</a:t>
            </a:r>
            <a:r>
              <a:rPr lang="ro-RO" altLang="en-US" dirty="0">
                <a:sym typeface="+mn-ea"/>
              </a:rPr>
              <a:t> Elsevier </a:t>
            </a:r>
            <a:r>
              <a:rPr lang="ro-RO" altLang="en-US" dirty="0" err="1">
                <a:sym typeface="+mn-ea"/>
              </a:rPr>
              <a:t>Science</a:t>
            </a:r>
            <a:r>
              <a:rPr lang="ro-RO" altLang="en-US" dirty="0">
                <a:sym typeface="+mn-ea"/>
              </a:rPr>
              <a:t>, 2024. 350 de pp.</a:t>
            </a:r>
          </a:p>
          <a:p>
            <a:pPr lvl="0"/>
            <a:r>
              <a:rPr lang="ro-RO" dirty="0"/>
              <a:t>Barbu, Dragos. (2019). Soluţii de prelucrare specifice Big Data. Revista Română de Informatică şi Automatică. 29. 10.33436/v29i2y201903. </a:t>
            </a:r>
            <a:endParaRPr lang="en-US" dirty="0"/>
          </a:p>
          <a:p>
            <a:pPr lvl="0"/>
            <a:r>
              <a:rPr lang="ro-RO" u="sng" dirty="0">
                <a:hlinkClick r:id="rId4"/>
              </a:rPr>
              <a:t>https://www.google.md/books/edition/Big_Data_Modele_de_afaceri_Securitatea_m/MylgEAAAQBAJ?hl=en&amp;gbpv=1&amp;dq=tehnologii+Big+data+ro&amp;printsec=frontcover</a:t>
            </a:r>
            <a:endParaRPr lang="en-US" dirty="0"/>
          </a:p>
          <a:p>
            <a:pPr lvl="0"/>
            <a:r>
              <a:rPr lang="ro-RO" u="sng" dirty="0">
                <a:hlinkClick r:id="rId5"/>
              </a:rPr>
              <a:t>https://www.researchgate.net/publication/335015455_Big_Data</a:t>
            </a:r>
            <a:r>
              <a:rPr lang="ro-RO" dirty="0"/>
              <a:t> </a:t>
            </a:r>
            <a:endParaRPr lang="en-US" dirty="0"/>
          </a:p>
        </p:txBody>
      </p:sp>
      <p:sp>
        <p:nvSpPr>
          <p:cNvPr id="4" name="Slide Number Placeholder 3"/>
          <p:cNvSpPr>
            <a:spLocks noGrp="1"/>
          </p:cNvSpPr>
          <p:nvPr>
            <p:ph type="sldNum" sz="quarter" idx="12"/>
          </p:nvPr>
        </p:nvSpPr>
        <p:spPr/>
        <p:txBody>
          <a:bodyPr/>
          <a:lstStyle/>
          <a:p>
            <a:fld id="{0712D0F0-FEB5-4A3D-9B64-8AE531CEC929}" type="slidenum">
              <a:rPr lang="en-US" smtClean="0"/>
              <a:t>217</a:t>
            </a:fld>
            <a:endParaRPr lang="en-US" dirty="0"/>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B4C6C-F05B-FAFE-F70C-C032C0EA00B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EF0B471-2708-059B-581C-BCE9F8656783}"/>
              </a:ext>
            </a:extLst>
          </p:cNvPr>
          <p:cNvSpPr>
            <a:spLocks noGrp="1"/>
          </p:cNvSpPr>
          <p:nvPr>
            <p:ph idx="1"/>
          </p:nvPr>
        </p:nvSpPr>
        <p:spPr/>
        <p:txBody>
          <a:bodyPr>
            <a:normAutofit lnSpcReduction="10000"/>
          </a:bodyPr>
          <a:lstStyle/>
          <a:p>
            <a:pPr lvl="0"/>
            <a:r>
              <a:rPr lang="ro-RO" u="sng" dirty="0">
                <a:hlinkClick r:id="rId2"/>
              </a:rPr>
              <a:t>https://www.tableau.com/analytics/what-is-big-data-analytics</a:t>
            </a:r>
            <a:endParaRPr lang="en-US" dirty="0"/>
          </a:p>
          <a:p>
            <a:pPr lvl="0"/>
            <a:r>
              <a:rPr lang="ro-RO" u="sng" dirty="0">
                <a:hlinkClick r:id="rId3"/>
              </a:rPr>
              <a:t>https://www.gartner.com/en/information-technology/glossary</a:t>
            </a:r>
            <a:endParaRPr lang="en-US" dirty="0"/>
          </a:p>
          <a:p>
            <a:pPr lvl="0"/>
            <a:r>
              <a:rPr lang="ro-RO" u="sng" dirty="0">
                <a:hlinkClick r:id="rId4"/>
              </a:rPr>
              <a:t>https://www.google.md/books/edition/Big_Data_Analytics/_xhADQAAQBAJ?hl=en&amp;gbpv=1&amp;kptab=overview</a:t>
            </a:r>
            <a:r>
              <a:rPr lang="ro-RO" dirty="0"/>
              <a:t> </a:t>
            </a:r>
            <a:endParaRPr lang="en-US" dirty="0"/>
          </a:p>
          <a:p>
            <a:pPr lvl="0"/>
            <a:r>
              <a:rPr lang="ro-RO" u="sng" dirty="0">
                <a:hlinkClick r:id="rId5"/>
              </a:rPr>
              <a:t>https://www.google.md/books/edition/Big_Data/u7IfEAAAQBAJ?hl=en&amp;gbpv=1&amp;dq=big+data&amp;printsec=frontcover</a:t>
            </a:r>
            <a:r>
              <a:rPr lang="ro-RO" dirty="0"/>
              <a:t>   (sunt teste)</a:t>
            </a:r>
            <a:endParaRPr lang="en-US" dirty="0"/>
          </a:p>
          <a:p>
            <a:pPr lvl="0"/>
            <a:r>
              <a:rPr lang="ro-RO" u="sng" dirty="0">
                <a:hlinkClick r:id="rId6"/>
              </a:rPr>
              <a:t>https://www.google.md/books/edition/Enterprise_Big_Data_Engineering_Analytic/P5BJDAAAQBAJ?hl=en&amp;gbpv=1&amp;dq=big+data&amp;printsec=frontcover</a:t>
            </a:r>
            <a:r>
              <a:rPr lang="ro-RO" dirty="0"/>
              <a:t> </a:t>
            </a:r>
            <a:endParaRPr lang="en-US" dirty="0"/>
          </a:p>
          <a:p>
            <a:endParaRPr lang="en-US" dirty="0"/>
          </a:p>
        </p:txBody>
      </p:sp>
      <p:sp>
        <p:nvSpPr>
          <p:cNvPr id="4" name="Slide Number Placeholder 3">
            <a:extLst>
              <a:ext uri="{FF2B5EF4-FFF2-40B4-BE49-F238E27FC236}">
                <a16:creationId xmlns:a16="http://schemas.microsoft.com/office/drawing/2014/main" id="{8BA3E0BC-3F3D-0FD8-3887-B858DF6CB14B}"/>
              </a:ext>
            </a:extLst>
          </p:cNvPr>
          <p:cNvSpPr>
            <a:spLocks noGrp="1"/>
          </p:cNvSpPr>
          <p:nvPr>
            <p:ph type="sldNum" sz="quarter" idx="12"/>
          </p:nvPr>
        </p:nvSpPr>
        <p:spPr/>
        <p:txBody>
          <a:bodyPr/>
          <a:lstStyle/>
          <a:p>
            <a:fld id="{0712D0F0-FEB5-4A3D-9B64-8AE531CEC929}" type="slidenum">
              <a:rPr lang="en-US" smtClean="0"/>
              <a:t>218</a:t>
            </a:fld>
            <a:endParaRPr lang="en-US" dirty="0"/>
          </a:p>
        </p:txBody>
      </p:sp>
    </p:spTree>
    <p:extLst>
      <p:ext uri="{BB962C8B-B14F-4D97-AF65-F5344CB8AC3E}">
        <p14:creationId xmlns:p14="http://schemas.microsoft.com/office/powerpoint/2010/main" val="400808997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0EE05-BB48-FE20-7300-02A3EA0BFBB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0BFA4EF-771F-E07F-39F9-0B55671B2196}"/>
              </a:ext>
            </a:extLst>
          </p:cNvPr>
          <p:cNvSpPr>
            <a:spLocks noGrp="1"/>
          </p:cNvSpPr>
          <p:nvPr>
            <p:ph idx="1"/>
          </p:nvPr>
        </p:nvSpPr>
        <p:spPr/>
        <p:txBody>
          <a:bodyPr>
            <a:normAutofit/>
          </a:bodyPr>
          <a:lstStyle/>
          <a:p>
            <a:pPr lvl="0"/>
            <a:r>
              <a:rPr lang="ro-RO" u="sng" dirty="0">
                <a:hlinkClick r:id="rId2"/>
              </a:rPr>
              <a:t>https://www.google.md/books/edition/Big_Data_Technologies_and_Applications/5n8XDQAAQBAJ?hl=en&amp;gbpv=1&amp;dq=big+data&amp;printsec=frontcover</a:t>
            </a:r>
            <a:r>
              <a:rPr lang="ro-RO" dirty="0"/>
              <a:t> </a:t>
            </a:r>
            <a:endParaRPr lang="en-US" dirty="0"/>
          </a:p>
          <a:p>
            <a:pPr lvl="0"/>
            <a:r>
              <a:rPr lang="ro-RO" u="sng" dirty="0">
                <a:hlinkClick r:id="rId3"/>
              </a:rPr>
              <a:t>https://www.google.md/books/edition/Big_Data_on_Real_World_Applications/hm-QDwAAQBAJ?hl=en&amp;gbpv=1&amp;dq=big+data&amp;printsec=frontcover</a:t>
            </a:r>
            <a:endParaRPr lang="en-US" dirty="0"/>
          </a:p>
          <a:p>
            <a:pPr lvl="0"/>
            <a:r>
              <a:rPr lang="ro-RO" u="sng" dirty="0">
                <a:hlinkClick r:id="rId4"/>
              </a:rPr>
              <a:t>https://www.google.md/books/edition/Understanding_Big_Data_Analytics_for_Ent/0sJqV1t4UVsC?hl=en&amp;gbpv=1&amp;dq=big+data&amp;printsec=frontcover</a:t>
            </a:r>
            <a:r>
              <a:rPr lang="ro-RO" dirty="0"/>
              <a:t> </a:t>
            </a:r>
            <a:endParaRPr lang="en-US" dirty="0"/>
          </a:p>
          <a:p>
            <a:endParaRPr lang="en-US" dirty="0"/>
          </a:p>
        </p:txBody>
      </p:sp>
      <p:sp>
        <p:nvSpPr>
          <p:cNvPr id="4" name="Slide Number Placeholder 3">
            <a:extLst>
              <a:ext uri="{FF2B5EF4-FFF2-40B4-BE49-F238E27FC236}">
                <a16:creationId xmlns:a16="http://schemas.microsoft.com/office/drawing/2014/main" id="{359AC37D-060D-D3AD-C3CB-4DC4A24975A1}"/>
              </a:ext>
            </a:extLst>
          </p:cNvPr>
          <p:cNvSpPr>
            <a:spLocks noGrp="1"/>
          </p:cNvSpPr>
          <p:nvPr>
            <p:ph type="sldNum" sz="quarter" idx="12"/>
          </p:nvPr>
        </p:nvSpPr>
        <p:spPr/>
        <p:txBody>
          <a:bodyPr/>
          <a:lstStyle/>
          <a:p>
            <a:fld id="{0712D0F0-FEB5-4A3D-9B64-8AE531CEC929}" type="slidenum">
              <a:rPr lang="en-US" smtClean="0"/>
              <a:t>219</a:t>
            </a:fld>
            <a:endParaRPr lang="en-US" dirty="0"/>
          </a:p>
        </p:txBody>
      </p:sp>
    </p:spTree>
    <p:extLst>
      <p:ext uri="{BB962C8B-B14F-4D97-AF65-F5344CB8AC3E}">
        <p14:creationId xmlns:p14="http://schemas.microsoft.com/office/powerpoint/2010/main" val="31043393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987" y="89391"/>
            <a:ext cx="11924907" cy="6679218"/>
          </a:xfrm>
        </p:spPr>
        <p:txBody>
          <a:bodyPr>
            <a:normAutofit fontScale="92500" lnSpcReduction="20000"/>
          </a:bodyPr>
          <a:lstStyle/>
          <a:p>
            <a:pPr marL="514350" indent="-514350">
              <a:lnSpc>
                <a:spcPct val="120000"/>
              </a:lnSpc>
              <a:buFont typeface="+mj-lt"/>
              <a:buAutoNum type="arabicParenR" startAt="6"/>
            </a:pPr>
            <a:r>
              <a:rPr lang="en-US" dirty="0">
                <a:solidFill>
                  <a:srgbClr val="C00000"/>
                </a:solidFill>
                <a:highlight>
                  <a:srgbClr val="FFFF00"/>
                </a:highlight>
              </a:rPr>
              <a:t>VISUALISATION </a:t>
            </a:r>
            <a:r>
              <a:rPr lang="en-US" dirty="0">
                <a:highlight>
                  <a:srgbClr val="00FF00"/>
                </a:highlight>
              </a:rPr>
              <a:t>(</a:t>
            </a:r>
            <a:r>
              <a:rPr lang="ro-RO" dirty="0">
                <a:highlight>
                  <a:srgbClr val="00FF00"/>
                </a:highlight>
              </a:rPr>
              <a:t>VIZUALIZARE</a:t>
            </a:r>
            <a:r>
              <a:rPr lang="en-US" dirty="0">
                <a:highlight>
                  <a:srgbClr val="00FF00"/>
                </a:highlight>
              </a:rPr>
              <a:t>)</a:t>
            </a:r>
            <a:r>
              <a:rPr lang="ro-RO" dirty="0"/>
              <a:t>: Capacitatea de a reprezenta și interpreta datele în mod eficient vizual.</a:t>
            </a:r>
          </a:p>
          <a:p>
            <a:pPr marL="514350" indent="-514350">
              <a:lnSpc>
                <a:spcPct val="120000"/>
              </a:lnSpc>
              <a:buFont typeface="+mj-lt"/>
              <a:buAutoNum type="arabicParenR" startAt="6"/>
            </a:pPr>
            <a:r>
              <a:rPr lang="en-US" dirty="0">
                <a:solidFill>
                  <a:srgbClr val="C00000"/>
                </a:solidFill>
                <a:highlight>
                  <a:srgbClr val="FFFF00"/>
                </a:highlight>
              </a:rPr>
              <a:t>VALIDITY </a:t>
            </a:r>
            <a:r>
              <a:rPr lang="ro-RO" dirty="0">
                <a:highlight>
                  <a:srgbClr val="00FF00"/>
                </a:highlight>
              </a:rPr>
              <a:t>(VALIDITATE)</a:t>
            </a:r>
            <a:r>
              <a:rPr lang="ro-RO" dirty="0"/>
              <a:t>: Gradul în care datele sunt precise și corespund realității.</a:t>
            </a:r>
          </a:p>
          <a:p>
            <a:pPr marL="514350" indent="-514350">
              <a:lnSpc>
                <a:spcPct val="120000"/>
              </a:lnSpc>
              <a:buFont typeface="+mj-lt"/>
              <a:buAutoNum type="arabicParenR" startAt="6"/>
            </a:pPr>
            <a:r>
              <a:rPr lang="en-US" dirty="0">
                <a:solidFill>
                  <a:srgbClr val="C00000"/>
                </a:solidFill>
                <a:highlight>
                  <a:srgbClr val="FFFF00"/>
                </a:highlight>
              </a:rPr>
              <a:t>VOLATILITY </a:t>
            </a:r>
            <a:r>
              <a:rPr lang="ro-RO" dirty="0">
                <a:highlight>
                  <a:srgbClr val="00FF00"/>
                </a:highlight>
              </a:rPr>
              <a:t>(VOLATILITATE)</a:t>
            </a:r>
            <a:r>
              <a:rPr lang="ro-RO" dirty="0"/>
              <a:t>: Rata la care datele se schimbă sau sunt actualizate.</a:t>
            </a:r>
          </a:p>
          <a:p>
            <a:pPr marL="514350" indent="-514350">
              <a:lnSpc>
                <a:spcPct val="120000"/>
              </a:lnSpc>
              <a:buFont typeface="+mj-lt"/>
              <a:buAutoNum type="arabicParenR" startAt="6"/>
            </a:pPr>
            <a:r>
              <a:rPr lang="en-US" dirty="0">
                <a:solidFill>
                  <a:srgbClr val="C00000"/>
                </a:solidFill>
                <a:highlight>
                  <a:srgbClr val="FFFF00"/>
                </a:highlight>
              </a:rPr>
              <a:t>VISCOSITY </a:t>
            </a:r>
            <a:r>
              <a:rPr lang="ro-RO" dirty="0">
                <a:highlight>
                  <a:srgbClr val="00FF00"/>
                </a:highlight>
              </a:rPr>
              <a:t>(VÂSCOZITATE)</a:t>
            </a:r>
            <a:r>
              <a:rPr lang="ro-RO" dirty="0"/>
              <a:t>: Gradul de conectivitate și interoperabilitate între diferite surse de date.</a:t>
            </a:r>
          </a:p>
          <a:p>
            <a:pPr marL="514350" indent="-514350">
              <a:lnSpc>
                <a:spcPct val="120000"/>
              </a:lnSpc>
              <a:buFont typeface="+mj-lt"/>
              <a:buAutoNum type="arabicParenR" startAt="6"/>
            </a:pPr>
            <a:r>
              <a:rPr lang="en-US" dirty="0">
                <a:solidFill>
                  <a:srgbClr val="C00000"/>
                </a:solidFill>
                <a:highlight>
                  <a:srgbClr val="FFFF00"/>
                </a:highlight>
              </a:rPr>
              <a:t>VIRALITY </a:t>
            </a:r>
            <a:r>
              <a:rPr lang="ro-RO" dirty="0">
                <a:highlight>
                  <a:srgbClr val="00FF00"/>
                </a:highlight>
              </a:rPr>
              <a:t>(VIRALITATE)</a:t>
            </a:r>
            <a:r>
              <a:rPr lang="ro-RO" dirty="0"/>
              <a:t>: </a:t>
            </a:r>
            <a:r>
              <a:rPr lang="en-US" dirty="0"/>
              <a:t>C</a:t>
            </a:r>
            <a:r>
              <a:rPr lang="ro-RO" dirty="0" err="1"/>
              <a:t>apacitatea</a:t>
            </a:r>
            <a:r>
              <a:rPr lang="ro-RO" dirty="0"/>
              <a:t> datelor de a se răspândi rapid și extensiv.</a:t>
            </a:r>
          </a:p>
          <a:p>
            <a:pPr marL="514350" indent="-514350">
              <a:lnSpc>
                <a:spcPct val="120000"/>
              </a:lnSpc>
              <a:buFont typeface="+mj-lt"/>
              <a:buAutoNum type="arabicParenR" startAt="6"/>
            </a:pPr>
            <a:r>
              <a:rPr lang="en-US" dirty="0">
                <a:solidFill>
                  <a:srgbClr val="C00000"/>
                </a:solidFill>
                <a:highlight>
                  <a:srgbClr val="FFFF00"/>
                </a:highlight>
              </a:rPr>
              <a:t>VENUE</a:t>
            </a:r>
            <a:r>
              <a:rPr lang="en-US" dirty="0">
                <a:highlight>
                  <a:srgbClr val="FFFF00"/>
                </a:highlight>
              </a:rPr>
              <a:t> </a:t>
            </a:r>
            <a:r>
              <a:rPr lang="ro-RO" dirty="0">
                <a:highlight>
                  <a:srgbClr val="00FF00"/>
                </a:highlight>
              </a:rPr>
              <a:t>(</a:t>
            </a:r>
            <a:r>
              <a:rPr lang="en-US" dirty="0">
                <a:highlight>
                  <a:srgbClr val="00FF00"/>
                </a:highlight>
              </a:rPr>
              <a:t>L</a:t>
            </a:r>
            <a:r>
              <a:rPr lang="ro-RO" dirty="0">
                <a:highlight>
                  <a:srgbClr val="00FF00"/>
                </a:highlight>
              </a:rPr>
              <a:t>OC)</a:t>
            </a:r>
            <a:r>
              <a:rPr lang="ro-RO" dirty="0"/>
              <a:t>: Importanța și relevanța locației geografice asociate cu datele.</a:t>
            </a:r>
          </a:p>
          <a:p>
            <a:endParaRPr lang="ro-RO" dirty="0"/>
          </a:p>
        </p:txBody>
      </p:sp>
      <p:sp>
        <p:nvSpPr>
          <p:cNvPr id="4" name="Slide Number Placeholder 3"/>
          <p:cNvSpPr>
            <a:spLocks noGrp="1"/>
          </p:cNvSpPr>
          <p:nvPr>
            <p:ph type="sldNum" sz="quarter" idx="12"/>
          </p:nvPr>
        </p:nvSpPr>
        <p:spPr/>
        <p:txBody>
          <a:bodyPr/>
          <a:lstStyle/>
          <a:p>
            <a:fld id="{0712D0F0-FEB5-4A3D-9B64-8AE531CEC929}" type="slidenum">
              <a:rPr lang="en-US" smtClean="0"/>
              <a:t>22</a:t>
            </a:fld>
            <a:endParaRPr lang="en-US" dirty="0"/>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B760D-E6AC-7089-2430-061C4FAE096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741D535-BE39-4A93-0938-494A524D89E2}"/>
              </a:ext>
            </a:extLst>
          </p:cNvPr>
          <p:cNvSpPr>
            <a:spLocks noGrp="1"/>
          </p:cNvSpPr>
          <p:nvPr>
            <p:ph idx="1"/>
          </p:nvPr>
        </p:nvSpPr>
        <p:spPr/>
        <p:txBody>
          <a:bodyPr>
            <a:normAutofit/>
          </a:bodyPr>
          <a:lstStyle/>
          <a:p>
            <a:pPr lvl="0"/>
            <a:r>
              <a:rPr lang="ro-RO" u="sng" dirty="0">
                <a:hlinkClick r:id="rId2"/>
              </a:rPr>
              <a:t>https://www.google.md/books/edition/Big_Data_Big_Analytics/HYYaX9dsZsYC?hl=en&amp;gbpv=1&amp;dq=big+data&amp;printsec=frontcover</a:t>
            </a:r>
            <a:endParaRPr lang="en-US" dirty="0"/>
          </a:p>
          <a:p>
            <a:pPr lvl="0"/>
            <a:r>
              <a:rPr lang="ro-RO" u="sng" dirty="0">
                <a:hlinkClick r:id="rId3"/>
              </a:rPr>
              <a:t>https://www.google.md/books/edition/Practical_Big_Data_Analytics/vNNJDwAAQBAJ?hl=en</a:t>
            </a:r>
            <a:r>
              <a:rPr lang="ro-RO" dirty="0"/>
              <a:t> </a:t>
            </a:r>
            <a:endParaRPr lang="en-US" dirty="0"/>
          </a:p>
          <a:p>
            <a:pPr lvl="0"/>
            <a:r>
              <a:rPr lang="ro-RO" u="sng" dirty="0">
                <a:hlinkClick r:id="rId4"/>
              </a:rPr>
              <a:t>https://www.google.md/books/edition/Big_Data/L0UPCgAAQBAJ?hl=en&amp;gbpv=1&amp;dq=big+data&amp;printsec=frontcover</a:t>
            </a:r>
            <a:r>
              <a:rPr lang="ro-RO" dirty="0"/>
              <a:t> </a:t>
            </a:r>
            <a:endParaRPr lang="en-US" dirty="0"/>
          </a:p>
          <a:p>
            <a:pPr lvl="0"/>
            <a:r>
              <a:rPr lang="ro-RO" u="sng" dirty="0">
                <a:hlinkClick r:id="rId5"/>
              </a:rPr>
              <a:t>https://www.google.md/books/edition/Big_Data_Imperatives/FP4RMWVDqrMC?hl=en&amp;gbpv=1&amp;dq=big+data&amp;printsec=frontcover</a:t>
            </a:r>
            <a:endParaRPr lang="en-US" dirty="0"/>
          </a:p>
          <a:p>
            <a:endParaRPr lang="en-US" dirty="0"/>
          </a:p>
        </p:txBody>
      </p:sp>
      <p:sp>
        <p:nvSpPr>
          <p:cNvPr id="4" name="Slide Number Placeholder 3">
            <a:extLst>
              <a:ext uri="{FF2B5EF4-FFF2-40B4-BE49-F238E27FC236}">
                <a16:creationId xmlns:a16="http://schemas.microsoft.com/office/drawing/2014/main" id="{586B2801-1403-63E1-E746-25EBCC9D3F2B}"/>
              </a:ext>
            </a:extLst>
          </p:cNvPr>
          <p:cNvSpPr>
            <a:spLocks noGrp="1"/>
          </p:cNvSpPr>
          <p:nvPr>
            <p:ph type="sldNum" sz="quarter" idx="12"/>
          </p:nvPr>
        </p:nvSpPr>
        <p:spPr/>
        <p:txBody>
          <a:bodyPr/>
          <a:lstStyle/>
          <a:p>
            <a:fld id="{0712D0F0-FEB5-4A3D-9B64-8AE531CEC929}" type="slidenum">
              <a:rPr lang="en-US" smtClean="0"/>
              <a:t>220</a:t>
            </a:fld>
            <a:endParaRPr lang="en-US" dirty="0"/>
          </a:p>
        </p:txBody>
      </p:sp>
    </p:spTree>
    <p:extLst>
      <p:ext uri="{BB962C8B-B14F-4D97-AF65-F5344CB8AC3E}">
        <p14:creationId xmlns:p14="http://schemas.microsoft.com/office/powerpoint/2010/main" val="13068513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5A137-A291-A3E2-EE71-E4E78316B53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1FE55A-1375-976C-8C44-89CA9A9A0DD2}"/>
              </a:ext>
            </a:extLst>
          </p:cNvPr>
          <p:cNvSpPr>
            <a:spLocks noGrp="1"/>
          </p:cNvSpPr>
          <p:nvPr>
            <p:ph idx="1"/>
          </p:nvPr>
        </p:nvSpPr>
        <p:spPr/>
        <p:txBody>
          <a:bodyPr/>
          <a:lstStyle/>
          <a:p>
            <a:pPr lvl="0"/>
            <a:r>
              <a:rPr lang="ro-RO" u="sng" dirty="0">
                <a:hlinkClick r:id="rId2"/>
              </a:rPr>
              <a:t>https://www.google.md/books/edition/Big_Data_Computing/mXr6AQAAQBAJ?hl=en&amp;gbpv=1&amp;dq=tehnologii+Big+data&amp;printsec=frontcover</a:t>
            </a:r>
            <a:r>
              <a:rPr lang="ro-RO" dirty="0"/>
              <a:t> </a:t>
            </a:r>
            <a:endParaRPr lang="en-US" dirty="0"/>
          </a:p>
          <a:p>
            <a:r>
              <a:rPr lang="ro-RO" u="sng" dirty="0">
                <a:hlinkClick r:id="rId3"/>
              </a:rPr>
              <a:t>https://www.sap.com/products/technology-platform/what-is-big-data.html</a:t>
            </a:r>
            <a:endParaRPr lang="ro-RO" altLang="en-US" dirty="0">
              <a:sym typeface="+mn-ea"/>
            </a:endParaRPr>
          </a:p>
          <a:p>
            <a:endParaRPr lang="en-US" dirty="0"/>
          </a:p>
        </p:txBody>
      </p:sp>
      <p:sp>
        <p:nvSpPr>
          <p:cNvPr id="4" name="Slide Number Placeholder 3">
            <a:extLst>
              <a:ext uri="{FF2B5EF4-FFF2-40B4-BE49-F238E27FC236}">
                <a16:creationId xmlns:a16="http://schemas.microsoft.com/office/drawing/2014/main" id="{C0CF26E2-ADC8-A5FA-A6BF-A8476A3DD4DF}"/>
              </a:ext>
            </a:extLst>
          </p:cNvPr>
          <p:cNvSpPr>
            <a:spLocks noGrp="1"/>
          </p:cNvSpPr>
          <p:nvPr>
            <p:ph type="sldNum" sz="quarter" idx="12"/>
          </p:nvPr>
        </p:nvSpPr>
        <p:spPr/>
        <p:txBody>
          <a:bodyPr/>
          <a:lstStyle/>
          <a:p>
            <a:fld id="{0712D0F0-FEB5-4A3D-9B64-8AE531CEC929}" type="slidenum">
              <a:rPr lang="en-US" smtClean="0"/>
              <a:t>221</a:t>
            </a:fld>
            <a:endParaRPr lang="en-US" dirty="0"/>
          </a:p>
        </p:txBody>
      </p:sp>
    </p:spTree>
    <p:extLst>
      <p:ext uri="{BB962C8B-B14F-4D97-AF65-F5344CB8AC3E}">
        <p14:creationId xmlns:p14="http://schemas.microsoft.com/office/powerpoint/2010/main" val="24117962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4206" y="228601"/>
            <a:ext cx="11397007" cy="6335486"/>
          </a:xfrm>
        </p:spPr>
        <p:txBody>
          <a:bodyPr>
            <a:normAutofit fontScale="85000" lnSpcReduction="10000"/>
          </a:bodyPr>
          <a:lstStyle/>
          <a:p>
            <a:pPr marL="514350" indent="-514350">
              <a:lnSpc>
                <a:spcPct val="120000"/>
              </a:lnSpc>
              <a:buFont typeface="+mj-lt"/>
              <a:buAutoNum type="arabicParenR" startAt="12"/>
            </a:pPr>
            <a:r>
              <a:rPr lang="ro-RO" dirty="0">
                <a:solidFill>
                  <a:srgbClr val="C00000"/>
                </a:solidFill>
              </a:rPr>
              <a:t> </a:t>
            </a:r>
            <a:r>
              <a:rPr lang="en-US" dirty="0">
                <a:solidFill>
                  <a:srgbClr val="C00000"/>
                </a:solidFill>
                <a:highlight>
                  <a:srgbClr val="FFFF00"/>
                </a:highlight>
              </a:rPr>
              <a:t>VARIABILITY</a:t>
            </a:r>
            <a:r>
              <a:rPr lang="en-US" dirty="0">
                <a:solidFill>
                  <a:srgbClr val="C00000"/>
                </a:solidFill>
              </a:rPr>
              <a:t> </a:t>
            </a:r>
            <a:r>
              <a:rPr lang="ro-RO" dirty="0">
                <a:highlight>
                  <a:srgbClr val="00FF00"/>
                </a:highlight>
              </a:rPr>
              <a:t>(VARIABILITATE)</a:t>
            </a:r>
            <a:r>
              <a:rPr lang="ro-RO" dirty="0"/>
              <a:t>: Gradul de schimbare și variație în date.</a:t>
            </a:r>
          </a:p>
          <a:p>
            <a:pPr marL="514350" indent="-514350">
              <a:lnSpc>
                <a:spcPct val="120000"/>
              </a:lnSpc>
              <a:buFont typeface="+mj-lt"/>
              <a:buAutoNum type="arabicParenR" startAt="12"/>
            </a:pPr>
            <a:r>
              <a:rPr lang="ro-RO" dirty="0">
                <a:solidFill>
                  <a:srgbClr val="C00000"/>
                </a:solidFill>
              </a:rPr>
              <a:t> </a:t>
            </a:r>
            <a:r>
              <a:rPr lang="en-US" dirty="0">
                <a:solidFill>
                  <a:srgbClr val="C00000"/>
                </a:solidFill>
                <a:highlight>
                  <a:srgbClr val="FFFF00"/>
                </a:highlight>
              </a:rPr>
              <a:t>VOCABULARY</a:t>
            </a:r>
            <a:r>
              <a:rPr lang="en-US" dirty="0">
                <a:solidFill>
                  <a:srgbClr val="C00000"/>
                </a:solidFill>
              </a:rPr>
              <a:t> </a:t>
            </a:r>
            <a:r>
              <a:rPr lang="ro-RO" dirty="0">
                <a:highlight>
                  <a:srgbClr val="00FF00"/>
                </a:highlight>
              </a:rPr>
              <a:t>(VOCABULAR)</a:t>
            </a:r>
            <a:r>
              <a:rPr lang="ro-RO" dirty="0"/>
              <a:t>: Standardizarea și coerența în terminologie și limbaj.</a:t>
            </a:r>
          </a:p>
          <a:p>
            <a:pPr marL="514350" indent="-514350">
              <a:lnSpc>
                <a:spcPct val="120000"/>
              </a:lnSpc>
              <a:buFont typeface="+mj-lt"/>
              <a:buAutoNum type="arabicParenR" startAt="12"/>
            </a:pPr>
            <a:r>
              <a:rPr lang="ro-RO" dirty="0">
                <a:solidFill>
                  <a:srgbClr val="C00000"/>
                </a:solidFill>
              </a:rPr>
              <a:t> </a:t>
            </a:r>
            <a:r>
              <a:rPr lang="ro-RO" sz="3200" b="1" i="1" dirty="0">
                <a:solidFill>
                  <a:srgbClr val="C00000"/>
                </a:solidFill>
                <a:highlight>
                  <a:srgbClr val="FFFF00"/>
                </a:highlight>
                <a:latin typeface="Consolas" panose="020B0609020204030204" pitchFamily="49" charset="0"/>
              </a:rPr>
              <a:t>VAGUENESS</a:t>
            </a:r>
            <a:r>
              <a:rPr lang="ro-RO" sz="3200" b="1" i="1" dirty="0">
                <a:latin typeface="Consolas" panose="020B0609020204030204" pitchFamily="49" charset="0"/>
              </a:rPr>
              <a:t> </a:t>
            </a:r>
            <a:r>
              <a:rPr lang="ro-RO" sz="3200" b="1" i="1" dirty="0">
                <a:highlight>
                  <a:srgbClr val="00FF00"/>
                </a:highlight>
                <a:latin typeface="Consolas" panose="020B0609020204030204" pitchFamily="49" charset="0"/>
              </a:rPr>
              <a:t>(</a:t>
            </a:r>
            <a:r>
              <a:rPr lang="ro-RO" dirty="0">
                <a:highlight>
                  <a:srgbClr val="00FF00"/>
                </a:highlight>
              </a:rPr>
              <a:t>VAGITATE)</a:t>
            </a:r>
            <a:r>
              <a:rPr lang="ro-RO" dirty="0"/>
              <a:t>: Gradul de incertitudine sau lipsă de claritate în date.</a:t>
            </a:r>
          </a:p>
          <a:p>
            <a:pPr marL="514350" indent="-514350">
              <a:lnSpc>
                <a:spcPct val="120000"/>
              </a:lnSpc>
              <a:buFont typeface="+mj-lt"/>
              <a:buAutoNum type="arabicParenR" startAt="12"/>
            </a:pPr>
            <a:r>
              <a:rPr lang="ro-RO" dirty="0">
                <a:solidFill>
                  <a:srgbClr val="C00000"/>
                </a:solidFill>
              </a:rPr>
              <a:t> </a:t>
            </a:r>
            <a:r>
              <a:rPr lang="en-US" dirty="0">
                <a:solidFill>
                  <a:srgbClr val="C00000"/>
                </a:solidFill>
                <a:highlight>
                  <a:srgbClr val="FFFF00"/>
                </a:highlight>
              </a:rPr>
              <a:t>VERBOSITY</a:t>
            </a:r>
            <a:r>
              <a:rPr lang="en-US" dirty="0">
                <a:solidFill>
                  <a:srgbClr val="C00000"/>
                </a:solidFill>
              </a:rPr>
              <a:t> </a:t>
            </a:r>
            <a:r>
              <a:rPr lang="ro-RO" dirty="0">
                <a:highlight>
                  <a:srgbClr val="00FF00"/>
                </a:highlight>
              </a:rPr>
              <a:t>(VERBOSITATE)</a:t>
            </a:r>
            <a:r>
              <a:rPr lang="ro-RO" dirty="0"/>
              <a:t>: Gradul de detaliu și exhaustivitate în informații.</a:t>
            </a:r>
          </a:p>
          <a:p>
            <a:pPr marL="514350" indent="-514350">
              <a:lnSpc>
                <a:spcPct val="120000"/>
              </a:lnSpc>
              <a:buFont typeface="+mj-lt"/>
              <a:buAutoNum type="arabicParenR" startAt="12"/>
            </a:pPr>
            <a:r>
              <a:rPr lang="ro-RO" dirty="0">
                <a:solidFill>
                  <a:srgbClr val="C00000"/>
                </a:solidFill>
              </a:rPr>
              <a:t> </a:t>
            </a:r>
            <a:r>
              <a:rPr lang="ro-RO" sz="3200" b="1" i="1" dirty="0">
                <a:solidFill>
                  <a:srgbClr val="C00000"/>
                </a:solidFill>
                <a:highlight>
                  <a:srgbClr val="FFFF00"/>
                </a:highlight>
                <a:latin typeface="Consolas" panose="020B0609020204030204" pitchFamily="49" charset="0"/>
              </a:rPr>
              <a:t>VOLUNTARINESS</a:t>
            </a:r>
            <a:r>
              <a:rPr lang="ro-RO" sz="3200" b="1" i="1" dirty="0">
                <a:latin typeface="Consolas" panose="020B0609020204030204" pitchFamily="49" charset="0"/>
              </a:rPr>
              <a:t> </a:t>
            </a:r>
            <a:r>
              <a:rPr lang="ro-RO" sz="3200" b="1" i="1" dirty="0">
                <a:highlight>
                  <a:srgbClr val="00FF00"/>
                </a:highlight>
                <a:latin typeface="Consolas" panose="020B0609020204030204" pitchFamily="49" charset="0"/>
              </a:rPr>
              <a:t>(</a:t>
            </a:r>
            <a:r>
              <a:rPr lang="ro-RO" dirty="0">
                <a:highlight>
                  <a:srgbClr val="00FF00"/>
                </a:highlight>
              </a:rPr>
              <a:t>VOLUNTARITATE)</a:t>
            </a:r>
            <a:r>
              <a:rPr lang="ro-RO" dirty="0"/>
              <a:t>: Caracterul voluntar al furnizării datelor de către utilizatori.</a:t>
            </a:r>
          </a:p>
          <a:p>
            <a:pPr marL="514350" indent="-514350">
              <a:lnSpc>
                <a:spcPct val="120000"/>
              </a:lnSpc>
              <a:buFont typeface="+mj-lt"/>
              <a:buAutoNum type="arabicParenR" startAt="12"/>
            </a:pPr>
            <a:r>
              <a:rPr lang="ro-RO" dirty="0">
                <a:solidFill>
                  <a:srgbClr val="C00000"/>
                </a:solidFill>
              </a:rPr>
              <a:t> </a:t>
            </a:r>
            <a:r>
              <a:rPr lang="ro-RO" sz="3200" b="1" i="1" dirty="0">
                <a:solidFill>
                  <a:srgbClr val="C00000"/>
                </a:solidFill>
                <a:highlight>
                  <a:srgbClr val="FFFF00"/>
                </a:highlight>
                <a:latin typeface="Consolas" panose="020B0609020204030204" pitchFamily="49" charset="0"/>
              </a:rPr>
              <a:t>VERSATILITY</a:t>
            </a:r>
            <a:r>
              <a:rPr lang="ro-RO" sz="3200" b="1" i="1" dirty="0">
                <a:latin typeface="Consolas" panose="020B0609020204030204" pitchFamily="49" charset="0"/>
              </a:rPr>
              <a:t> </a:t>
            </a:r>
            <a:r>
              <a:rPr lang="ro-RO" sz="3200" b="1" i="1" dirty="0">
                <a:highlight>
                  <a:srgbClr val="00FF00"/>
                </a:highlight>
                <a:latin typeface="Consolas" panose="020B0609020204030204" pitchFamily="49" charset="0"/>
              </a:rPr>
              <a:t>(</a:t>
            </a:r>
            <a:r>
              <a:rPr lang="ro-RO" dirty="0">
                <a:highlight>
                  <a:srgbClr val="00FF00"/>
                </a:highlight>
              </a:rPr>
              <a:t>VERSATILITATE)</a:t>
            </a:r>
            <a:r>
              <a:rPr lang="ro-RO" dirty="0"/>
              <a:t>: Capacitatea de a utiliza și aplica datele în diferite contexte și scopuri.</a:t>
            </a:r>
          </a:p>
          <a:p>
            <a:endParaRPr lang="ro-RO" dirty="0"/>
          </a:p>
        </p:txBody>
      </p:sp>
      <p:sp>
        <p:nvSpPr>
          <p:cNvPr id="4" name="Slide Number Placeholder 3"/>
          <p:cNvSpPr>
            <a:spLocks noGrp="1"/>
          </p:cNvSpPr>
          <p:nvPr>
            <p:ph type="sldNum" sz="quarter" idx="12"/>
          </p:nvPr>
        </p:nvSpPr>
        <p:spPr/>
        <p:txBody>
          <a:bodyPr/>
          <a:lstStyle/>
          <a:p>
            <a:fld id="{0712D0F0-FEB5-4A3D-9B64-8AE531CEC929}" type="slidenum">
              <a:rPr lang="en-US" smtClean="0"/>
              <a:t>23</a:t>
            </a:fld>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3515" y="252004"/>
            <a:ext cx="10733313" cy="671823"/>
          </a:xfrm>
        </p:spPr>
        <p:txBody>
          <a:bodyPr>
            <a:normAutofit fontScale="90000"/>
          </a:bodyPr>
          <a:lstStyle/>
          <a:p>
            <a:r>
              <a:rPr lang="ro-RO" dirty="0"/>
              <a:t>Principalele componente și ecosistemul Big Data</a:t>
            </a:r>
          </a:p>
        </p:txBody>
      </p:sp>
      <p:sp>
        <p:nvSpPr>
          <p:cNvPr id="3" name="Content Placeholder 2"/>
          <p:cNvSpPr>
            <a:spLocks noGrp="1"/>
          </p:cNvSpPr>
          <p:nvPr>
            <p:ph idx="1"/>
          </p:nvPr>
        </p:nvSpPr>
        <p:spPr/>
        <p:txBody>
          <a:bodyPr/>
          <a:lstStyle/>
          <a:p>
            <a:pPr>
              <a:lnSpc>
                <a:spcPct val="100000"/>
              </a:lnSpc>
            </a:pPr>
            <a:r>
              <a:rPr lang="ro-RO" dirty="0">
                <a:highlight>
                  <a:srgbClr val="00FF00"/>
                </a:highlight>
              </a:rPr>
              <a:t>Tehnici de analiză a datelor</a:t>
            </a:r>
            <a:r>
              <a:rPr lang="ro-RO" dirty="0"/>
              <a:t>:</a:t>
            </a:r>
          </a:p>
          <a:p>
            <a:pPr lvl="1">
              <a:lnSpc>
                <a:spcPct val="100000"/>
              </a:lnSpc>
            </a:pPr>
            <a:r>
              <a:rPr lang="ro-RO" dirty="0">
                <a:solidFill>
                  <a:srgbClr val="C00000"/>
                </a:solidFill>
                <a:highlight>
                  <a:srgbClr val="FFFF00"/>
                </a:highlight>
              </a:rPr>
              <a:t>Învățarea Automată </a:t>
            </a:r>
            <a:r>
              <a:rPr lang="ro-RO" dirty="0"/>
              <a:t>(Machinme Learning - ML) și   </a:t>
            </a:r>
            <a:r>
              <a:rPr lang="ro-RO" dirty="0">
                <a:solidFill>
                  <a:srgbClr val="C00000"/>
                </a:solidFill>
                <a:highlight>
                  <a:srgbClr val="FFFF00"/>
                </a:highlight>
              </a:rPr>
              <a:t>Învățarea Profundă </a:t>
            </a:r>
            <a:r>
              <a:rPr lang="ro-RO" dirty="0"/>
              <a:t>(Deep Learning - DL);</a:t>
            </a:r>
          </a:p>
          <a:p>
            <a:pPr lvl="1">
              <a:lnSpc>
                <a:spcPct val="100000"/>
              </a:lnSpc>
            </a:pPr>
            <a:r>
              <a:rPr lang="ro-RO" dirty="0">
                <a:solidFill>
                  <a:srgbClr val="C00000"/>
                </a:solidFill>
                <a:highlight>
                  <a:srgbClr val="FFFF00"/>
                </a:highlight>
              </a:rPr>
              <a:t>Prelucrarea Limbajului Natural </a:t>
            </a:r>
            <a:r>
              <a:rPr lang="ro-RO" dirty="0"/>
              <a:t>(Natural Language Processing - NLP);</a:t>
            </a:r>
          </a:p>
          <a:p>
            <a:pPr lvl="1">
              <a:lnSpc>
                <a:spcPct val="100000"/>
              </a:lnSpc>
            </a:pPr>
            <a:r>
              <a:rPr lang="ro-RO" dirty="0">
                <a:solidFill>
                  <a:srgbClr val="C00000"/>
                </a:solidFill>
                <a:highlight>
                  <a:srgbClr val="FFFF00"/>
                </a:highlight>
              </a:rPr>
              <a:t>Tehnologii de procesare a volumelor mari de date</a:t>
            </a:r>
            <a:r>
              <a:rPr lang="ro-RO" dirty="0"/>
              <a:t>, cum ar fi Business Intelligence, Cloud Computing, Baze de Date, Depozite de date (Data Warehouse – DW), Lacuri de Date (Data Lake);</a:t>
            </a:r>
          </a:p>
          <a:p>
            <a:pPr>
              <a:lnSpc>
                <a:spcPct val="100000"/>
              </a:lnSpc>
            </a:pPr>
            <a:r>
              <a:rPr lang="ro-RO" dirty="0">
                <a:highlight>
                  <a:srgbClr val="00FF00"/>
                </a:highlight>
              </a:rPr>
              <a:t>Vizualizare</a:t>
            </a:r>
            <a:r>
              <a:rPr lang="ro-RO" dirty="0"/>
              <a:t>, cum ar fi diagrame, grafuri și alte afișări ale datelor.</a:t>
            </a:r>
          </a:p>
          <a:p>
            <a:endParaRPr lang="ro-RO" dirty="0"/>
          </a:p>
        </p:txBody>
      </p:sp>
      <p:sp>
        <p:nvSpPr>
          <p:cNvPr id="4" name="Slide Number Placeholder 3"/>
          <p:cNvSpPr>
            <a:spLocks noGrp="1"/>
          </p:cNvSpPr>
          <p:nvPr>
            <p:ph type="sldNum" sz="quarter" idx="12"/>
          </p:nvPr>
        </p:nvSpPr>
        <p:spPr/>
        <p:txBody>
          <a:bodyPr/>
          <a:lstStyle/>
          <a:p>
            <a:fld id="{0712D0F0-FEB5-4A3D-9B64-8AE531CEC929}" type="slidenum">
              <a:rPr lang="en-US" smtClean="0"/>
              <a:t>24</a:t>
            </a:fld>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8206" y="89391"/>
            <a:ext cx="5415587" cy="603704"/>
          </a:xfrm>
        </p:spPr>
        <p:txBody>
          <a:bodyPr>
            <a:normAutofit/>
          </a:bodyPr>
          <a:lstStyle/>
          <a:p>
            <a:r>
              <a:rPr lang="ro-RO" sz="2400" dirty="0"/>
              <a:t>Aspecte ale cursului Big Data</a:t>
            </a:r>
          </a:p>
        </p:txBody>
      </p:sp>
      <p:sp>
        <p:nvSpPr>
          <p:cNvPr id="3" name="Content Placeholder 2"/>
          <p:cNvSpPr>
            <a:spLocks noGrp="1"/>
          </p:cNvSpPr>
          <p:nvPr>
            <p:ph idx="1"/>
          </p:nvPr>
        </p:nvSpPr>
        <p:spPr>
          <a:xfrm>
            <a:off x="65987" y="693095"/>
            <a:ext cx="11924907" cy="6075514"/>
          </a:xfrm>
        </p:spPr>
        <p:txBody>
          <a:bodyPr>
            <a:normAutofit fontScale="92500" lnSpcReduction="10000"/>
          </a:bodyPr>
          <a:lstStyle/>
          <a:p>
            <a:pPr>
              <a:lnSpc>
                <a:spcPct val="120000"/>
              </a:lnSpc>
            </a:pPr>
            <a:r>
              <a:rPr lang="ro-RO" sz="2000" dirty="0"/>
              <a:t>Acest curs se concentrează pe aspectele tehnice și practice ale gestionării și analizei seturilor mari de date,</a:t>
            </a:r>
          </a:p>
          <a:p>
            <a:pPr lvl="1">
              <a:lnSpc>
                <a:spcPct val="120000"/>
              </a:lnSpc>
            </a:pPr>
            <a:r>
              <a:rPr lang="ro-RO" sz="2000" dirty="0"/>
              <a:t>inclusiv tehnologiile și metodele care sunt esențiale în domeniul Big Data:</a:t>
            </a:r>
          </a:p>
          <a:p>
            <a:pPr>
              <a:lnSpc>
                <a:spcPct val="120000"/>
              </a:lnSpc>
            </a:pPr>
            <a:r>
              <a:rPr lang="ro-RO" sz="2000" dirty="0">
                <a:solidFill>
                  <a:srgbClr val="C00000"/>
                </a:solidFill>
                <a:highlight>
                  <a:srgbClr val="FFFF00"/>
                </a:highlight>
              </a:rPr>
              <a:t>Inteligență Artificială</a:t>
            </a:r>
            <a:r>
              <a:rPr lang="ro-RO" sz="2000" dirty="0"/>
              <a:t>: Aplicarea AI pentru Big Data.</a:t>
            </a:r>
          </a:p>
          <a:p>
            <a:pPr lvl="1">
              <a:lnSpc>
                <a:spcPct val="120000"/>
              </a:lnSpc>
            </a:pPr>
            <a:r>
              <a:rPr lang="ro-RO" sz="2000" dirty="0"/>
              <a:t>Tehnici de AI pentru analiza și interpretarea datelor mari.Utilizarea rețelelor neuronale și deep learning în Big Data.</a:t>
            </a:r>
          </a:p>
          <a:p>
            <a:pPr>
              <a:lnSpc>
                <a:spcPct val="120000"/>
              </a:lnSpc>
            </a:pPr>
            <a:r>
              <a:rPr lang="ro-RO" sz="2000" dirty="0">
                <a:solidFill>
                  <a:srgbClr val="C00000"/>
                </a:solidFill>
                <a:highlight>
                  <a:srgbClr val="FFFF00"/>
                </a:highlight>
              </a:rPr>
              <a:t>Data Mining</a:t>
            </a:r>
            <a:r>
              <a:rPr lang="ro-RO" sz="2000" dirty="0"/>
              <a:t>: Metode și algoritmi de extragere a cunoștințelor din date mari.</a:t>
            </a:r>
          </a:p>
          <a:p>
            <a:pPr lvl="1">
              <a:lnSpc>
                <a:spcPct val="120000"/>
              </a:lnSpc>
            </a:pPr>
            <a:r>
              <a:rPr lang="ro-RO" sz="2000" dirty="0"/>
              <a:t>Implementarea și optimizarea tehnicilor de Data Mining pe seturi de date masive.</a:t>
            </a:r>
          </a:p>
          <a:p>
            <a:pPr lvl="1">
              <a:lnSpc>
                <a:spcPct val="120000"/>
              </a:lnSpc>
            </a:pPr>
            <a:r>
              <a:rPr lang="ro-RO" sz="2000" dirty="0"/>
              <a:t>Platforme și instrumente pentru Data Mining în Big Data (de ex. Hadoop, Spark).</a:t>
            </a:r>
          </a:p>
          <a:p>
            <a:pPr>
              <a:lnSpc>
                <a:spcPct val="120000"/>
              </a:lnSpc>
            </a:pPr>
            <a:r>
              <a:rPr lang="ro-RO" sz="2000" dirty="0">
                <a:solidFill>
                  <a:srgbClr val="C00000"/>
                </a:solidFill>
                <a:highlight>
                  <a:srgbClr val="FFFF00"/>
                </a:highlight>
              </a:rPr>
              <a:t>Machine Learning</a:t>
            </a:r>
            <a:r>
              <a:rPr lang="ro-RO" sz="2000" dirty="0"/>
              <a:t>: Algoritmi de învățare automată scalabili pentru Big Data.</a:t>
            </a:r>
          </a:p>
          <a:p>
            <a:pPr lvl="1">
              <a:lnSpc>
                <a:spcPct val="120000"/>
              </a:lnSpc>
            </a:pPr>
            <a:r>
              <a:rPr lang="ro-RO" sz="2000" dirty="0"/>
              <a:t>Tehnici de antrenare și evaluare a modelelor pe seturi mari de date.</a:t>
            </a:r>
          </a:p>
          <a:p>
            <a:pPr lvl="1">
              <a:lnSpc>
                <a:spcPct val="120000"/>
              </a:lnSpc>
            </a:pPr>
            <a:r>
              <a:rPr lang="ro-RO" sz="2000" dirty="0"/>
              <a:t>Utilizarea machine learning-ului în Big Data pentru prognoză și predicție.</a:t>
            </a:r>
          </a:p>
          <a:p>
            <a:pPr>
              <a:lnSpc>
                <a:spcPct val="120000"/>
              </a:lnSpc>
            </a:pPr>
            <a:r>
              <a:rPr lang="ro-RO" sz="2000" dirty="0">
                <a:solidFill>
                  <a:srgbClr val="C00000"/>
                </a:solidFill>
                <a:highlight>
                  <a:srgbClr val="FFFF00"/>
                </a:highlight>
              </a:rPr>
              <a:t>Text Mining</a:t>
            </a:r>
            <a:r>
              <a:rPr lang="ro-RO" sz="2000" dirty="0"/>
              <a:t>: Prelucrarea și analiza datelor textuale în volume mari.</a:t>
            </a:r>
          </a:p>
          <a:p>
            <a:pPr lvl="1">
              <a:lnSpc>
                <a:spcPct val="120000"/>
              </a:lnSpc>
            </a:pPr>
            <a:r>
              <a:rPr lang="ro-RO" sz="2000" dirty="0"/>
              <a:t>Algoritmi de Text Mining scalabili.Aplicații ale Text Mining-ului în analiza Big Data (de ex. analiza sentimentelor, clasificarea textelor).</a:t>
            </a:r>
          </a:p>
        </p:txBody>
      </p:sp>
      <p:sp>
        <p:nvSpPr>
          <p:cNvPr id="4" name="Slide Number Placeholder 3"/>
          <p:cNvSpPr>
            <a:spLocks noGrp="1"/>
          </p:cNvSpPr>
          <p:nvPr>
            <p:ph type="sldNum" sz="quarter" idx="12"/>
          </p:nvPr>
        </p:nvSpPr>
        <p:spPr/>
        <p:txBody>
          <a:bodyPr/>
          <a:lstStyle/>
          <a:p>
            <a:fld id="{0712D0F0-FEB5-4A3D-9B64-8AE531CEC929}" type="slidenum">
              <a:rPr lang="en-US" smtClean="0"/>
              <a:t>25</a:t>
            </a:fld>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7607" y="71424"/>
            <a:ext cx="7396786" cy="671823"/>
          </a:xfrm>
        </p:spPr>
        <p:txBody>
          <a:bodyPr/>
          <a:lstStyle/>
          <a:p>
            <a:r>
              <a:rPr lang="ro-RO" dirty="0"/>
              <a:t>Creșterea volumului datelor</a:t>
            </a:r>
          </a:p>
        </p:txBody>
      </p:sp>
      <p:sp>
        <p:nvSpPr>
          <p:cNvPr id="4" name="Slide Number Placeholder 3"/>
          <p:cNvSpPr>
            <a:spLocks noGrp="1"/>
          </p:cNvSpPr>
          <p:nvPr>
            <p:ph type="sldNum" sz="quarter" idx="12"/>
          </p:nvPr>
        </p:nvSpPr>
        <p:spPr/>
        <p:txBody>
          <a:bodyPr/>
          <a:lstStyle/>
          <a:p>
            <a:fld id="{0712D0F0-FEB5-4A3D-9B64-8AE531CEC929}" type="slidenum">
              <a:rPr lang="en-US" smtClean="0"/>
              <a:t>26</a:t>
            </a:fld>
            <a:endParaRPr lang="en-US" dirty="0"/>
          </a:p>
        </p:txBody>
      </p:sp>
      <p:sp>
        <p:nvSpPr>
          <p:cNvPr id="8" name="Rectangle: Rounded Corners 7"/>
          <p:cNvSpPr/>
          <p:nvPr/>
        </p:nvSpPr>
        <p:spPr>
          <a:xfrm>
            <a:off x="1736270" y="1326791"/>
            <a:ext cx="1469571" cy="892629"/>
          </a:xfrm>
          <a:prstGeom prst="roundRect">
            <a:avLst>
              <a:gd name="adj" fmla="val 8130"/>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ro-RO" sz="3600" b="1" i="1" dirty="0">
                <a:solidFill>
                  <a:srgbClr val="C00000"/>
                </a:solidFill>
                <a:highlight>
                  <a:srgbClr val="FFFF00"/>
                </a:highlight>
                <a:latin typeface="Elsie Black" panose="02000000000000000000" pitchFamily="2" charset="0"/>
              </a:rPr>
              <a:t>RTAP</a:t>
            </a:r>
            <a:r>
              <a:rPr lang="ro-RO" sz="3600" b="1" i="1" dirty="0">
                <a:solidFill>
                  <a:srgbClr val="C00000"/>
                </a:solidFill>
                <a:latin typeface="Elsie Black" panose="02000000000000000000" pitchFamily="2" charset="0"/>
              </a:rPr>
              <a:t>    </a:t>
            </a:r>
          </a:p>
        </p:txBody>
      </p:sp>
      <p:sp>
        <p:nvSpPr>
          <p:cNvPr id="14" name="Rectangle: Rounded Corners 13"/>
          <p:cNvSpPr/>
          <p:nvPr/>
        </p:nvSpPr>
        <p:spPr>
          <a:xfrm>
            <a:off x="1736269" y="3241906"/>
            <a:ext cx="1469572" cy="892629"/>
          </a:xfrm>
          <a:prstGeom prst="roundRect">
            <a:avLst>
              <a:gd name="adj" fmla="val 8130"/>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ro-RO" sz="3600" b="1" i="1" dirty="0">
                <a:solidFill>
                  <a:srgbClr val="C00000"/>
                </a:solidFill>
                <a:highlight>
                  <a:srgbClr val="FFFF00"/>
                </a:highlight>
                <a:latin typeface="Elsie Black" panose="02000000000000000000" pitchFamily="2" charset="0"/>
              </a:rPr>
              <a:t>OLAP</a:t>
            </a:r>
            <a:r>
              <a:rPr lang="ro-RO" sz="3600" b="1" i="1" dirty="0">
                <a:solidFill>
                  <a:srgbClr val="C00000"/>
                </a:solidFill>
                <a:latin typeface="Elsie Black" panose="02000000000000000000" pitchFamily="2" charset="0"/>
              </a:rPr>
              <a:t>  </a:t>
            </a:r>
          </a:p>
        </p:txBody>
      </p:sp>
      <p:sp>
        <p:nvSpPr>
          <p:cNvPr id="19" name="Content Placeholder 18"/>
          <p:cNvSpPr>
            <a:spLocks noGrp="1"/>
          </p:cNvSpPr>
          <p:nvPr>
            <p:ph idx="1"/>
          </p:nvPr>
        </p:nvSpPr>
        <p:spPr>
          <a:xfrm>
            <a:off x="1736267" y="5157021"/>
            <a:ext cx="1469573" cy="892629"/>
          </a:xfrm>
          <a:prstGeom prst="roundRect">
            <a:avLst>
              <a:gd name="adj" fmla="val 8130"/>
            </a:avLst>
          </a:prstGeom>
        </p:spPr>
        <p:style>
          <a:lnRef idx="3">
            <a:schemeClr val="lt1"/>
          </a:lnRef>
          <a:fillRef idx="1">
            <a:schemeClr val="accent6"/>
          </a:fillRef>
          <a:effectRef idx="1">
            <a:schemeClr val="accent6"/>
          </a:effectRef>
          <a:fontRef idx="minor">
            <a:schemeClr val="lt1"/>
          </a:fontRef>
        </p:style>
        <p:txBody>
          <a:bodyPr rtlCol="0" anchor="ctr">
            <a:normAutofit/>
          </a:bodyPr>
          <a:lstStyle/>
          <a:p>
            <a:pPr marL="0" indent="0" algn="ctr">
              <a:buNone/>
            </a:pPr>
            <a:r>
              <a:rPr lang="ro-RO" sz="3600" b="1" i="1" dirty="0">
                <a:solidFill>
                  <a:srgbClr val="C00000"/>
                </a:solidFill>
                <a:highlight>
                  <a:srgbClr val="FFFF00"/>
                </a:highlight>
                <a:latin typeface="Elsie Black" panose="02000000000000000000" pitchFamily="2" charset="0"/>
              </a:rPr>
              <a:t>OLTP</a:t>
            </a:r>
            <a:r>
              <a:rPr lang="ro-RO" sz="3600" b="1" i="1" dirty="0">
                <a:solidFill>
                  <a:srgbClr val="C00000"/>
                </a:solidFill>
                <a:latin typeface="Elsie Black" panose="02000000000000000000" pitchFamily="2" charset="0"/>
              </a:rPr>
              <a:t>  </a:t>
            </a:r>
          </a:p>
        </p:txBody>
      </p:sp>
      <p:sp>
        <p:nvSpPr>
          <p:cNvPr id="20" name="Rectangle 19"/>
          <p:cNvSpPr/>
          <p:nvPr/>
        </p:nvSpPr>
        <p:spPr>
          <a:xfrm>
            <a:off x="4109300" y="918578"/>
            <a:ext cx="6324600" cy="170905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o-RO" sz="2400" b="1" i="1" dirty="0">
                <a:solidFill>
                  <a:srgbClr val="C00000"/>
                </a:solidFill>
                <a:highlight>
                  <a:srgbClr val="FFFF00"/>
                </a:highlight>
                <a:latin typeface="Consolas" panose="020B0609020204030204" pitchFamily="49" charset="0"/>
              </a:rPr>
              <a:t>Procesare avansată în timp real</a:t>
            </a:r>
            <a:br>
              <a:rPr lang="ro-RO" sz="2400" b="1" i="1" dirty="0">
                <a:solidFill>
                  <a:srgbClr val="C00000"/>
                </a:solidFill>
                <a:highlight>
                  <a:srgbClr val="FFFF00"/>
                </a:highlight>
                <a:latin typeface="Consolas" panose="020B0609020204030204" pitchFamily="49" charset="0"/>
              </a:rPr>
            </a:br>
            <a:r>
              <a:rPr lang="ro-RO" sz="2400" b="1" i="1" dirty="0">
                <a:solidFill>
                  <a:srgbClr val="C00000"/>
                </a:solidFill>
                <a:highlight>
                  <a:srgbClr val="FFFF00"/>
                </a:highlight>
                <a:latin typeface="Consolas" panose="020B0609020204030204" pitchFamily="49" charset="0"/>
              </a:rPr>
              <a:t>(Arhitectură și tehnologie Big Data)</a:t>
            </a:r>
          </a:p>
          <a:p>
            <a:pPr algn="ctr"/>
            <a:r>
              <a:rPr lang="ro-RO" sz="2400" b="1" i="1" dirty="0">
                <a:latin typeface="Consolas" panose="020B0609020204030204" pitchFamily="49" charset="0"/>
              </a:rPr>
              <a:t>Real Time Analitics Processing</a:t>
            </a:r>
            <a:br>
              <a:rPr lang="ro-RO" sz="2400" b="1" i="1" dirty="0">
                <a:latin typeface="Consolas" panose="020B0609020204030204" pitchFamily="49" charset="0"/>
              </a:rPr>
            </a:br>
            <a:r>
              <a:rPr lang="ro-RO" sz="2400" b="1" i="1" dirty="0">
                <a:latin typeface="Consolas" panose="020B0609020204030204" pitchFamily="49" charset="0"/>
              </a:rPr>
              <a:t>(Big Data Architecure &amp; Technology)</a:t>
            </a:r>
          </a:p>
        </p:txBody>
      </p:sp>
      <p:sp>
        <p:nvSpPr>
          <p:cNvPr id="21" name="Rectangle 20"/>
          <p:cNvSpPr/>
          <p:nvPr/>
        </p:nvSpPr>
        <p:spPr>
          <a:xfrm>
            <a:off x="4109300" y="2895598"/>
            <a:ext cx="6324600" cy="170905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o-RO" sz="2400" b="1" i="1" dirty="0">
                <a:solidFill>
                  <a:srgbClr val="C00000"/>
                </a:solidFill>
                <a:highlight>
                  <a:srgbClr val="FFFF00"/>
                </a:highlight>
                <a:latin typeface="Consolas" panose="020B0609020204030204" pitchFamily="49" charset="0"/>
              </a:rPr>
              <a:t>Procesare Analitică Online</a:t>
            </a:r>
            <a:br>
              <a:rPr lang="ro-RO" sz="2400" b="1" i="1" dirty="0">
                <a:solidFill>
                  <a:srgbClr val="C00000"/>
                </a:solidFill>
                <a:highlight>
                  <a:srgbClr val="FFFF00"/>
                </a:highlight>
                <a:latin typeface="Consolas" panose="020B0609020204030204" pitchFamily="49" charset="0"/>
              </a:rPr>
            </a:br>
            <a:r>
              <a:rPr lang="ro-RO" sz="2400" b="1" i="1" dirty="0">
                <a:solidFill>
                  <a:srgbClr val="C00000"/>
                </a:solidFill>
                <a:highlight>
                  <a:srgbClr val="FFFF00"/>
                </a:highlight>
                <a:latin typeface="Consolas" panose="020B0609020204030204" pitchFamily="49" charset="0"/>
              </a:rPr>
              <a:t>(Depozitare de date)</a:t>
            </a:r>
          </a:p>
          <a:p>
            <a:pPr algn="ctr"/>
            <a:r>
              <a:rPr lang="ro-RO" sz="2400" b="1" i="1" dirty="0">
                <a:latin typeface="Consolas" panose="020B0609020204030204" pitchFamily="49" charset="0"/>
              </a:rPr>
              <a:t>Online Analitical Processing</a:t>
            </a:r>
            <a:br>
              <a:rPr lang="ro-RO" sz="2400" b="1" i="1" dirty="0">
                <a:latin typeface="Consolas" panose="020B0609020204030204" pitchFamily="49" charset="0"/>
              </a:rPr>
            </a:br>
            <a:r>
              <a:rPr lang="ro-RO" sz="2400" b="1" i="1" dirty="0">
                <a:latin typeface="Consolas" panose="020B0609020204030204" pitchFamily="49" charset="0"/>
              </a:rPr>
              <a:t>(Data Warehousing)</a:t>
            </a:r>
          </a:p>
        </p:txBody>
      </p:sp>
      <p:sp>
        <p:nvSpPr>
          <p:cNvPr id="22" name="Rectangle 21"/>
          <p:cNvSpPr/>
          <p:nvPr/>
        </p:nvSpPr>
        <p:spPr>
          <a:xfrm>
            <a:off x="4109300" y="4872618"/>
            <a:ext cx="6324600" cy="170905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o-RO" sz="2400" b="1" i="1" dirty="0">
                <a:solidFill>
                  <a:srgbClr val="C00000"/>
                </a:solidFill>
                <a:highlight>
                  <a:srgbClr val="FFFF00"/>
                </a:highlight>
                <a:latin typeface="Consolas" panose="020B0609020204030204" pitchFamily="49" charset="0"/>
              </a:rPr>
              <a:t>Procesare Online a Tranzacțiilor</a:t>
            </a:r>
            <a:br>
              <a:rPr lang="ro-RO" sz="2400" b="1" i="1" dirty="0">
                <a:solidFill>
                  <a:srgbClr val="C00000"/>
                </a:solidFill>
                <a:highlight>
                  <a:srgbClr val="FFFF00"/>
                </a:highlight>
                <a:latin typeface="Consolas" panose="020B0609020204030204" pitchFamily="49" charset="0"/>
              </a:rPr>
            </a:br>
            <a:r>
              <a:rPr lang="ro-RO" sz="2400" b="1" i="1" dirty="0">
                <a:solidFill>
                  <a:srgbClr val="C00000"/>
                </a:solidFill>
                <a:highlight>
                  <a:srgbClr val="FFFF00"/>
                </a:highlight>
                <a:latin typeface="Consolas" panose="020B0609020204030204" pitchFamily="49" charset="0"/>
              </a:rPr>
              <a:t>(SGBD)</a:t>
            </a:r>
          </a:p>
          <a:p>
            <a:pPr algn="ctr"/>
            <a:r>
              <a:rPr lang="ro-RO" sz="2400" b="1" i="1" dirty="0">
                <a:latin typeface="Consolas" panose="020B0609020204030204" pitchFamily="49" charset="0"/>
              </a:rPr>
              <a:t>Online Transaction Processing</a:t>
            </a:r>
            <a:br>
              <a:rPr lang="ro-RO" sz="2400" b="1" i="1" dirty="0">
                <a:latin typeface="Consolas" panose="020B0609020204030204" pitchFamily="49" charset="0"/>
              </a:rPr>
            </a:br>
            <a:r>
              <a:rPr lang="ro-RO" sz="2400" b="1" i="1" dirty="0">
                <a:latin typeface="Consolas" panose="020B0609020204030204" pitchFamily="49" charset="0"/>
              </a:rPr>
              <a:t>(DBMS)</a:t>
            </a:r>
          </a:p>
        </p:txBody>
      </p:sp>
      <p:sp>
        <p:nvSpPr>
          <p:cNvPr id="23" name="Arrow: Up 22"/>
          <p:cNvSpPr/>
          <p:nvPr/>
        </p:nvSpPr>
        <p:spPr>
          <a:xfrm>
            <a:off x="2326708" y="4199463"/>
            <a:ext cx="288689" cy="892629"/>
          </a:xfrm>
          <a:prstGeom prst="up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ro-RO"/>
          </a:p>
        </p:txBody>
      </p:sp>
      <p:sp>
        <p:nvSpPr>
          <p:cNvPr id="24" name="Arrow: Up 23"/>
          <p:cNvSpPr/>
          <p:nvPr/>
        </p:nvSpPr>
        <p:spPr>
          <a:xfrm>
            <a:off x="2326708" y="2284347"/>
            <a:ext cx="288689" cy="892629"/>
          </a:xfrm>
          <a:prstGeom prst="up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ro-RO"/>
          </a:p>
        </p:txBody>
      </p:sp>
      <p:sp>
        <p:nvSpPr>
          <p:cNvPr id="25" name="Equals 24"/>
          <p:cNvSpPr/>
          <p:nvPr/>
        </p:nvSpPr>
        <p:spPr>
          <a:xfrm>
            <a:off x="3271127" y="1395458"/>
            <a:ext cx="772886" cy="755293"/>
          </a:xfrm>
          <a:prstGeom prst="mathEqual">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ro-RO">
              <a:solidFill>
                <a:schemeClr val="tx1"/>
              </a:solidFill>
            </a:endParaRPr>
          </a:p>
        </p:txBody>
      </p:sp>
      <p:sp>
        <p:nvSpPr>
          <p:cNvPr id="26" name="Equals 25"/>
          <p:cNvSpPr/>
          <p:nvPr/>
        </p:nvSpPr>
        <p:spPr>
          <a:xfrm>
            <a:off x="3260239" y="3310574"/>
            <a:ext cx="772886" cy="755293"/>
          </a:xfrm>
          <a:prstGeom prst="mathEqual">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ro-RO">
              <a:solidFill>
                <a:schemeClr val="tx1"/>
              </a:solidFill>
            </a:endParaRPr>
          </a:p>
        </p:txBody>
      </p:sp>
      <p:sp>
        <p:nvSpPr>
          <p:cNvPr id="27" name="Equals 26"/>
          <p:cNvSpPr/>
          <p:nvPr/>
        </p:nvSpPr>
        <p:spPr>
          <a:xfrm>
            <a:off x="3271127" y="5289737"/>
            <a:ext cx="772886" cy="755293"/>
          </a:xfrm>
          <a:prstGeom prst="mathEqual">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ro-RO">
              <a:solidFill>
                <a:schemeClr val="tx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4685" y="147411"/>
            <a:ext cx="4925730" cy="671823"/>
          </a:xfrm>
        </p:spPr>
        <p:txBody>
          <a:bodyPr>
            <a:normAutofit fontScale="90000"/>
          </a:bodyPr>
          <a:lstStyle/>
          <a:p>
            <a:r>
              <a:rPr lang="ro-RO" sz="3200" i="1" dirty="0">
                <a:latin typeface="Bookman Old Style" panose="02050604050505020204" pitchFamily="18" charset="0"/>
              </a:rPr>
              <a:t>RTAP vs OLAP vs OLTP</a:t>
            </a:r>
          </a:p>
        </p:txBody>
      </p:sp>
      <p:sp>
        <p:nvSpPr>
          <p:cNvPr id="3" name="Content Placeholder 2"/>
          <p:cNvSpPr>
            <a:spLocks noGrp="1"/>
          </p:cNvSpPr>
          <p:nvPr>
            <p:ph idx="1"/>
          </p:nvPr>
        </p:nvSpPr>
        <p:spPr>
          <a:xfrm>
            <a:off x="212608" y="1106389"/>
            <a:ext cx="11766784" cy="5479657"/>
          </a:xfrm>
        </p:spPr>
        <p:txBody>
          <a:bodyPr>
            <a:noAutofit/>
          </a:bodyPr>
          <a:lstStyle/>
          <a:p>
            <a:pPr>
              <a:lnSpc>
                <a:spcPct val="110000"/>
              </a:lnSpc>
            </a:pPr>
            <a:r>
              <a:rPr lang="ro-RO" sz="2700" dirty="0"/>
              <a:t>RTAP - tehnologie care permite analiza datelor în timp real, adică pe măsură ce acestea sunt generate sau primite. Este folosită în situații unde răspunsurile rapide sunt critice, cum ar fi în monitorizarea sistemelor, detectarea fraudelor, sau analiza comportamentului utilizatorilor în timp real.</a:t>
            </a:r>
          </a:p>
          <a:p>
            <a:pPr>
              <a:lnSpc>
                <a:spcPct val="110000"/>
              </a:lnSpc>
            </a:pPr>
            <a:r>
              <a:rPr lang="ro-RO" sz="2700" dirty="0"/>
              <a:t>OLAP - Se concentrează pe analiza datelor istorice, permițând utilizatorilor să execute interogări complexe asupra seturilor de date mari, dar nu neapărat în timp real.</a:t>
            </a:r>
          </a:p>
          <a:p>
            <a:pPr>
              <a:lnSpc>
                <a:spcPct val="110000"/>
              </a:lnSpc>
            </a:pPr>
            <a:r>
              <a:rPr lang="ro-RO" sz="2700" dirty="0"/>
              <a:t>OLTP - Este axat pe gestionarea tranzacțiilor operaționale în timp real, cum ar fi actualizarea bazei de date în urma unei vânzări sau a unei înregistrări.</a:t>
            </a:r>
          </a:p>
        </p:txBody>
      </p:sp>
      <p:sp>
        <p:nvSpPr>
          <p:cNvPr id="4" name="Slide Number Placeholder 3"/>
          <p:cNvSpPr>
            <a:spLocks noGrp="1"/>
          </p:cNvSpPr>
          <p:nvPr>
            <p:ph type="sldNum" sz="quarter" idx="12"/>
          </p:nvPr>
        </p:nvSpPr>
        <p:spPr/>
        <p:txBody>
          <a:bodyPr/>
          <a:lstStyle/>
          <a:p>
            <a:fld id="{0712D0F0-FEB5-4A3D-9B64-8AE531CEC929}" type="slidenum">
              <a:rPr lang="en-US" smtClean="0"/>
              <a:t>27</a:t>
            </a:fld>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9526" y="0"/>
            <a:ext cx="8224101" cy="671823"/>
          </a:xfrm>
        </p:spPr>
        <p:txBody>
          <a:bodyPr>
            <a:normAutofit/>
          </a:bodyPr>
          <a:lstStyle/>
          <a:p>
            <a:r>
              <a:rPr lang="ro-RO" sz="2800" dirty="0"/>
              <a:t>Componente Data Science</a:t>
            </a:r>
          </a:p>
        </p:txBody>
      </p:sp>
      <p:sp>
        <p:nvSpPr>
          <p:cNvPr id="3" name="Content Placeholder 2"/>
          <p:cNvSpPr>
            <a:spLocks noGrp="1"/>
          </p:cNvSpPr>
          <p:nvPr>
            <p:ph idx="1"/>
          </p:nvPr>
        </p:nvSpPr>
        <p:spPr>
          <a:xfrm>
            <a:off x="65987" y="671823"/>
            <a:ext cx="11924907" cy="6096786"/>
          </a:xfrm>
        </p:spPr>
        <p:txBody>
          <a:bodyPr>
            <a:normAutofit fontScale="92500" lnSpcReduction="20000"/>
          </a:bodyPr>
          <a:lstStyle/>
          <a:p>
            <a:pPr algn="just">
              <a:lnSpc>
                <a:spcPct val="107000"/>
              </a:lnSpc>
              <a:spcAft>
                <a:spcPts val="800"/>
              </a:spcAft>
            </a:pPr>
            <a:r>
              <a:rPr lang="ro-RO" sz="2200" b="1" kern="100" dirty="0">
                <a:solidFill>
                  <a:srgbClr val="C00000"/>
                </a:solidFill>
                <a:effectLst/>
                <a:highlight>
                  <a:srgbClr val="FFFF00"/>
                </a:highlight>
                <a:ea typeface="Calibri" panose="020F0502020204030204" charset="0"/>
                <a:cs typeface="Times New Roman" panose="02020603050405020304" pitchFamily="18" charset="0"/>
              </a:rPr>
              <a:t>Data </a:t>
            </a:r>
            <a:r>
              <a:rPr lang="ro-RO" sz="2200" b="1" kern="100" dirty="0" err="1">
                <a:solidFill>
                  <a:srgbClr val="C00000"/>
                </a:solidFill>
                <a:effectLst/>
                <a:highlight>
                  <a:srgbClr val="FFFF00"/>
                </a:highlight>
                <a:ea typeface="Calibri" panose="020F0502020204030204" charset="0"/>
                <a:cs typeface="Times New Roman" panose="02020603050405020304" pitchFamily="18" charset="0"/>
              </a:rPr>
              <a:t>Science</a:t>
            </a:r>
            <a:r>
              <a:rPr lang="ro-RO" sz="2200" b="1" kern="100" dirty="0">
                <a:solidFill>
                  <a:srgbClr val="C00000"/>
                </a:solidFill>
                <a:effectLst/>
                <a:highlight>
                  <a:srgbClr val="FFFF00"/>
                </a:highlight>
                <a:ea typeface="Calibri" panose="020F0502020204030204" charset="0"/>
                <a:cs typeface="Times New Roman" panose="02020603050405020304" pitchFamily="18" charset="0"/>
              </a:rPr>
              <a:t> - </a:t>
            </a:r>
            <a:r>
              <a:rPr lang="ro-RO" sz="2200" b="1" kern="100" dirty="0" err="1">
                <a:solidFill>
                  <a:srgbClr val="C00000"/>
                </a:solidFill>
                <a:effectLst/>
                <a:highlight>
                  <a:srgbClr val="FFFF00"/>
                </a:highlight>
                <a:ea typeface="Calibri" panose="020F0502020204030204" charset="0"/>
                <a:cs typeface="Times New Roman" panose="02020603050405020304" pitchFamily="18" charset="0"/>
              </a:rPr>
              <a:t>DS</a:t>
            </a:r>
            <a:r>
              <a:rPr lang="ro-RO" sz="2200" b="1" kern="100" dirty="0">
                <a:solidFill>
                  <a:srgbClr val="C00000"/>
                </a:solidFill>
                <a:effectLst/>
                <a:ea typeface="Calibri" panose="020F0502020204030204" charset="0"/>
                <a:cs typeface="Times New Roman" panose="02020603050405020304" pitchFamily="18" charset="0"/>
              </a:rPr>
              <a:t> </a:t>
            </a:r>
            <a:r>
              <a:rPr lang="ro-RO" sz="2200" b="1" kern="100" dirty="0">
                <a:effectLst/>
                <a:ea typeface="Calibri" panose="020F0502020204030204" charset="0"/>
                <a:cs typeface="Times New Roman" panose="02020603050405020304" pitchFamily="18" charset="0"/>
              </a:rPr>
              <a:t>(Știința Datelor) </a:t>
            </a:r>
            <a:r>
              <a:rPr lang="ro-RO" sz="2200" kern="100" dirty="0">
                <a:effectLst/>
                <a:ea typeface="Calibri" panose="020F0502020204030204" charset="0"/>
                <a:cs typeface="Times New Roman" panose="02020603050405020304" pitchFamily="18" charset="0"/>
              </a:rPr>
              <a:t>reprezintă un domeniu larg care include </a:t>
            </a:r>
            <a:r>
              <a:rPr lang="ro-RO" sz="2200" b="1" kern="100" dirty="0">
                <a:effectLst/>
                <a:ea typeface="Calibri" panose="020F0502020204030204" charset="0"/>
                <a:cs typeface="Times New Roman" panose="02020603050405020304" pitchFamily="18" charset="0"/>
              </a:rPr>
              <a:t>analiza datelor</a:t>
            </a:r>
            <a:r>
              <a:rPr lang="ro-RO" sz="2200" kern="100" dirty="0">
                <a:effectLst/>
                <a:ea typeface="Calibri" panose="020F0502020204030204" charset="0"/>
                <a:cs typeface="Times New Roman" panose="02020603050405020304" pitchFamily="18" charset="0"/>
              </a:rPr>
              <a:t>, combinând matematica, statistica, informatica și machine learning-ul pentru a obține informații valoroase din date, să facă predicții și să automatizeze procese. </a:t>
            </a:r>
          </a:p>
          <a:p>
            <a:pPr algn="just">
              <a:lnSpc>
                <a:spcPct val="107000"/>
              </a:lnSpc>
              <a:spcAft>
                <a:spcPts val="800"/>
              </a:spcAft>
            </a:pPr>
            <a:r>
              <a:rPr lang="ro-RO" sz="2200" b="1" kern="100" dirty="0">
                <a:solidFill>
                  <a:srgbClr val="C00000"/>
                </a:solidFill>
                <a:effectLst/>
                <a:highlight>
                  <a:srgbClr val="FFFF00"/>
                </a:highlight>
                <a:ea typeface="Calibri" panose="020F0502020204030204" charset="0"/>
                <a:cs typeface="Times New Roman" panose="02020603050405020304" pitchFamily="18" charset="0"/>
              </a:rPr>
              <a:t>Analiza Datelor</a:t>
            </a:r>
            <a:r>
              <a:rPr lang="ro-RO" sz="2200" kern="100" dirty="0">
                <a:effectLst/>
                <a:ea typeface="Calibri" panose="020F0502020204030204" charset="0"/>
                <a:cs typeface="Times New Roman" panose="02020603050405020304" pitchFamily="18" charset="0"/>
              </a:rPr>
              <a:t> - explorarea, interpretarea și vizualizarea datelor pentru a extrage informații utile și pentru a sprijini deciziile de afaceri.</a:t>
            </a:r>
          </a:p>
          <a:p>
            <a:pPr marL="0" indent="0" algn="just">
              <a:lnSpc>
                <a:spcPct val="107000"/>
              </a:lnSpc>
              <a:spcAft>
                <a:spcPts val="800"/>
              </a:spcAft>
              <a:buNone/>
            </a:pPr>
            <a:r>
              <a:rPr lang="ro-RO" sz="2200" kern="100" dirty="0">
                <a:effectLst/>
                <a:ea typeface="Calibri" panose="020F0502020204030204" charset="0"/>
                <a:cs typeface="Times New Roman" panose="02020603050405020304" pitchFamily="18" charset="0"/>
              </a:rPr>
              <a:t> Se axează pe descoperirea tiparelor și relațiilor în date prin metode statistice și alte tehnici de interpretare.</a:t>
            </a:r>
          </a:p>
          <a:p>
            <a:pPr algn="just">
              <a:lnSpc>
                <a:spcPct val="107000"/>
              </a:lnSpc>
              <a:spcAft>
                <a:spcPts val="800"/>
              </a:spcAft>
            </a:pPr>
            <a:r>
              <a:rPr lang="ro-RO" sz="2200" b="1" kern="100" dirty="0">
                <a:solidFill>
                  <a:srgbClr val="C00000"/>
                </a:solidFill>
                <a:effectLst/>
                <a:highlight>
                  <a:srgbClr val="FFFF00"/>
                </a:highlight>
                <a:ea typeface="Calibri" panose="020F0502020204030204" charset="0"/>
                <a:cs typeface="Times New Roman" panose="02020603050405020304" pitchFamily="18" charset="0"/>
              </a:rPr>
              <a:t>Machine </a:t>
            </a:r>
            <a:r>
              <a:rPr lang="ro-RO" sz="2200" b="1" kern="100" dirty="0" err="1">
                <a:solidFill>
                  <a:srgbClr val="C00000"/>
                </a:solidFill>
                <a:effectLst/>
                <a:highlight>
                  <a:srgbClr val="FFFF00"/>
                </a:highlight>
                <a:ea typeface="Calibri" panose="020F0502020204030204" charset="0"/>
                <a:cs typeface="Times New Roman" panose="02020603050405020304" pitchFamily="18" charset="0"/>
              </a:rPr>
              <a:t>Learning</a:t>
            </a:r>
            <a:r>
              <a:rPr lang="ro-RO" sz="2200" b="1" kern="100" dirty="0">
                <a:effectLst/>
                <a:ea typeface="Calibri" panose="020F0502020204030204" charset="0"/>
                <a:cs typeface="Times New Roman" panose="02020603050405020304" pitchFamily="18" charset="0"/>
              </a:rPr>
              <a:t> </a:t>
            </a:r>
            <a:r>
              <a:rPr lang="ro-RO" sz="2200" kern="100" dirty="0">
                <a:ea typeface="Calibri" panose="020F0502020204030204" charset="0"/>
                <a:cs typeface="Times New Roman" panose="02020603050405020304" pitchFamily="18" charset="0"/>
              </a:rPr>
              <a:t>– </a:t>
            </a:r>
            <a:r>
              <a:rPr lang="ro-RO" sz="2200" b="1" kern="100" dirty="0">
                <a:solidFill>
                  <a:srgbClr val="C00000"/>
                </a:solidFill>
                <a:effectLst/>
                <a:highlight>
                  <a:srgbClr val="FFFF00"/>
                </a:highlight>
                <a:ea typeface="Calibri" panose="020F0502020204030204" charset="0"/>
                <a:cs typeface="Times New Roman" panose="02020603050405020304" pitchFamily="18" charset="0"/>
              </a:rPr>
              <a:t>ML</a:t>
            </a:r>
            <a:r>
              <a:rPr lang="ro-RO" sz="2200" b="1" kern="100" dirty="0">
                <a:solidFill>
                  <a:srgbClr val="C00000"/>
                </a:solidFill>
                <a:effectLst/>
                <a:ea typeface="Calibri" panose="020F0502020204030204" charset="0"/>
                <a:cs typeface="Times New Roman" panose="02020603050405020304" pitchFamily="18" charset="0"/>
              </a:rPr>
              <a:t> </a:t>
            </a:r>
            <a:r>
              <a:rPr lang="ro-RO" sz="2200" b="1" kern="100" dirty="0">
                <a:effectLst/>
                <a:ea typeface="Calibri" panose="020F0502020204030204" charset="0"/>
                <a:cs typeface="Times New Roman" panose="02020603050405020304" pitchFamily="18" charset="0"/>
              </a:rPr>
              <a:t>(Învățare Automată)- </a:t>
            </a:r>
            <a:r>
              <a:rPr lang="ro-RO" sz="2200" kern="100" dirty="0">
                <a:effectLst/>
                <a:ea typeface="Calibri" panose="020F0502020204030204" charset="0"/>
                <a:cs typeface="Times New Roman" panose="02020603050405020304" pitchFamily="18" charset="0"/>
              </a:rPr>
              <a:t> se referă la un subset al științei datelor care implică dezvoltarea de </a:t>
            </a:r>
            <a:r>
              <a:rPr lang="ro-RO" sz="2200" b="1" kern="100" dirty="0">
                <a:effectLst/>
                <a:ea typeface="Calibri" panose="020F0502020204030204" charset="0"/>
                <a:cs typeface="Times New Roman" panose="02020603050405020304" pitchFamily="18" charset="0"/>
              </a:rPr>
              <a:t>algoritmi și modele care pot învăța din date</a:t>
            </a:r>
            <a:r>
              <a:rPr lang="ro-RO" sz="2200" kern="100" dirty="0">
                <a:effectLst/>
                <a:ea typeface="Calibri" panose="020F0502020204030204" charset="0"/>
                <a:cs typeface="Times New Roman" panose="02020603050405020304" pitchFamily="18" charset="0"/>
              </a:rPr>
              <a:t> și pot face predicții sau decizii automat, fără a fi programate explicit pentru fiecare caz.</a:t>
            </a:r>
          </a:p>
          <a:p>
            <a:pPr algn="just">
              <a:lnSpc>
                <a:spcPct val="107000"/>
              </a:lnSpc>
              <a:spcAft>
                <a:spcPts val="800"/>
              </a:spcAft>
            </a:pPr>
            <a:r>
              <a:rPr lang="ro-RO" sz="2200" b="1" kern="100" dirty="0">
                <a:solidFill>
                  <a:srgbClr val="C00000"/>
                </a:solidFill>
                <a:effectLst/>
                <a:highlight>
                  <a:srgbClr val="FFFF00"/>
                </a:highlight>
                <a:ea typeface="Calibri" panose="020F0502020204030204" charset="0"/>
                <a:cs typeface="Times New Roman" panose="02020603050405020304" pitchFamily="18" charset="0"/>
              </a:rPr>
              <a:t>Ingineria de Date - DE</a:t>
            </a:r>
            <a:r>
              <a:rPr lang="ro-RO" sz="2200" b="1" kern="100" dirty="0">
                <a:effectLst/>
                <a:ea typeface="Calibri" panose="020F0502020204030204" charset="0"/>
                <a:cs typeface="Times New Roman" panose="02020603050405020304" pitchFamily="18" charset="0"/>
              </a:rPr>
              <a:t> (Data Engineering)-construcția, gestionarea și optimizarea infrastructurilor de date</a:t>
            </a:r>
            <a:r>
              <a:rPr lang="ro-RO" sz="2200" kern="100" dirty="0">
                <a:effectLst/>
                <a:ea typeface="Calibri" panose="020F0502020204030204" charset="0"/>
                <a:cs typeface="Times New Roman" panose="02020603050405020304" pitchFamily="18" charset="0"/>
              </a:rPr>
              <a:t> care permit colectarea, stocarea și prelucrarea eficientă a unor volume mari de date.</a:t>
            </a:r>
          </a:p>
          <a:p>
            <a:pPr marL="0" indent="0" algn="just">
              <a:lnSpc>
                <a:spcPct val="107000"/>
              </a:lnSpc>
              <a:spcAft>
                <a:spcPts val="800"/>
              </a:spcAft>
              <a:buNone/>
            </a:pPr>
            <a:r>
              <a:rPr lang="ro-RO" sz="2200" kern="100" dirty="0">
                <a:effectLst/>
                <a:ea typeface="Calibri" panose="020F0502020204030204" charset="0"/>
                <a:cs typeface="Times New Roman" panose="02020603050405020304" pitchFamily="18" charset="0"/>
              </a:rPr>
              <a:t> Scopul este de a asigura că datele sunt accesibile, curate și ușor de utilizat pentru analiști și cercetători în data science.</a:t>
            </a:r>
          </a:p>
          <a:p>
            <a:pPr algn="just">
              <a:lnSpc>
                <a:spcPct val="107000"/>
              </a:lnSpc>
              <a:spcAft>
                <a:spcPts val="800"/>
              </a:spcAft>
            </a:pPr>
            <a:endParaRPr lang="ro-RO" sz="2200" b="0" i="0" kern="100" dirty="0">
              <a:effectLst/>
              <a:ea typeface="Calibri" panose="020F0502020204030204" charset="0"/>
              <a:cs typeface="Times New Roman" panose="02020603050405020304" pitchFamily="18" charset="0"/>
            </a:endParaRPr>
          </a:p>
          <a:p>
            <a:endParaRPr lang="ro-RO" dirty="0"/>
          </a:p>
        </p:txBody>
      </p:sp>
      <p:sp>
        <p:nvSpPr>
          <p:cNvPr id="4" name="Slide Number Placeholder 3"/>
          <p:cNvSpPr>
            <a:spLocks noGrp="1"/>
          </p:cNvSpPr>
          <p:nvPr>
            <p:ph type="sldNum" sz="quarter" idx="12"/>
          </p:nvPr>
        </p:nvSpPr>
        <p:spPr/>
        <p:txBody>
          <a:bodyPr/>
          <a:lstStyle/>
          <a:p>
            <a:fld id="{0712D0F0-FEB5-4A3D-9B64-8AE531CEC929}" type="slidenum">
              <a:rPr lang="en-US" smtClean="0"/>
              <a:t>28</a:t>
            </a:fld>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9437" y="136525"/>
            <a:ext cx="5108275" cy="552659"/>
          </a:xfrm>
        </p:spPr>
        <p:txBody>
          <a:bodyPr>
            <a:normAutofit/>
          </a:bodyPr>
          <a:lstStyle/>
          <a:p>
            <a:r>
              <a:rPr lang="ro-RO" sz="3200" dirty="0"/>
              <a:t>Oportunități </a:t>
            </a:r>
            <a:r>
              <a:rPr lang="ro-RO" sz="3200" i="1" dirty="0"/>
              <a:t>Big Data</a:t>
            </a:r>
            <a:endParaRPr lang="en-US" sz="3200" i="1" dirty="0"/>
          </a:p>
        </p:txBody>
      </p:sp>
      <p:sp>
        <p:nvSpPr>
          <p:cNvPr id="3" name="Content Placeholder 2"/>
          <p:cNvSpPr>
            <a:spLocks noGrp="1"/>
          </p:cNvSpPr>
          <p:nvPr>
            <p:ph idx="1"/>
          </p:nvPr>
        </p:nvSpPr>
        <p:spPr>
          <a:xfrm>
            <a:off x="0" y="793820"/>
            <a:ext cx="12058453" cy="5927655"/>
          </a:xfrm>
        </p:spPr>
        <p:txBody>
          <a:bodyPr>
            <a:normAutofit fontScale="92500" lnSpcReduction="20000"/>
          </a:bodyPr>
          <a:lstStyle/>
          <a:p>
            <a:pPr>
              <a:lnSpc>
                <a:spcPct val="150000"/>
              </a:lnSpc>
            </a:pPr>
            <a:r>
              <a:rPr lang="ro-RO" dirty="0"/>
              <a:t> Entitățile </a:t>
            </a:r>
            <a:r>
              <a:rPr lang="en-US" dirty="0"/>
              <a:t>pot </a:t>
            </a:r>
            <a:r>
              <a:rPr lang="en-US" dirty="0" err="1"/>
              <a:t>transforma</a:t>
            </a:r>
            <a:r>
              <a:rPr lang="en-US" dirty="0"/>
              <a:t> </a:t>
            </a:r>
            <a:r>
              <a:rPr lang="en-US" dirty="0" err="1"/>
              <a:t>datele</a:t>
            </a:r>
            <a:r>
              <a:rPr lang="en-US" dirty="0"/>
              <a:t> </a:t>
            </a:r>
            <a:r>
              <a:rPr lang="en-US" dirty="0" err="1"/>
              <a:t>în</a:t>
            </a:r>
            <a:r>
              <a:rPr lang="en-US" dirty="0"/>
              <a:t> </a:t>
            </a:r>
            <a:r>
              <a:rPr lang="en-US" dirty="0" err="1"/>
              <a:t>informații</a:t>
            </a:r>
            <a:r>
              <a:rPr lang="en-US" dirty="0"/>
              <a:t> </a:t>
            </a:r>
            <a:r>
              <a:rPr lang="en-US" dirty="0" err="1"/>
              <a:t>valoroase</a:t>
            </a:r>
            <a:r>
              <a:rPr lang="en-US" dirty="0"/>
              <a:t>, care le permit </a:t>
            </a:r>
            <a:r>
              <a:rPr lang="en-US" dirty="0" err="1"/>
              <a:t>să</a:t>
            </a:r>
            <a:r>
              <a:rPr lang="en-US" dirty="0"/>
              <a:t> </a:t>
            </a:r>
            <a:r>
              <a:rPr lang="en-US" dirty="0" err="1"/>
              <a:t>ia</a:t>
            </a:r>
            <a:r>
              <a:rPr lang="en-US" dirty="0"/>
              <a:t> </a:t>
            </a:r>
            <a:r>
              <a:rPr lang="en-US" dirty="0" err="1"/>
              <a:t>decizii</a:t>
            </a:r>
            <a:r>
              <a:rPr lang="en-US" dirty="0"/>
              <a:t> </a:t>
            </a:r>
            <a:r>
              <a:rPr lang="ro-RO" dirty="0"/>
              <a:t>corecte </a:t>
            </a:r>
            <a:r>
              <a:rPr lang="en-US" dirty="0" err="1"/>
              <a:t>și</a:t>
            </a:r>
            <a:r>
              <a:rPr lang="en-US" dirty="0"/>
              <a:t> </a:t>
            </a:r>
            <a:r>
              <a:rPr lang="en-US" dirty="0" err="1"/>
              <a:t>să</a:t>
            </a:r>
            <a:r>
              <a:rPr lang="en-US" dirty="0"/>
              <a:t> </a:t>
            </a:r>
            <a:r>
              <a:rPr lang="en-US" dirty="0" err="1"/>
              <a:t>obțină</a:t>
            </a:r>
            <a:r>
              <a:rPr lang="en-US" dirty="0"/>
              <a:t> un </a:t>
            </a:r>
            <a:r>
              <a:rPr lang="en-US" dirty="0" err="1"/>
              <a:t>avantaj</a:t>
            </a:r>
            <a:r>
              <a:rPr lang="en-US" dirty="0"/>
              <a:t> </a:t>
            </a:r>
            <a:r>
              <a:rPr lang="en-US" dirty="0" err="1"/>
              <a:t>competitiv</a:t>
            </a:r>
            <a:r>
              <a:rPr lang="en-US" dirty="0"/>
              <a:t>.</a:t>
            </a:r>
            <a:endParaRPr lang="ro-RO" dirty="0"/>
          </a:p>
          <a:p>
            <a:pPr>
              <a:lnSpc>
                <a:spcPct val="150000"/>
              </a:lnSpc>
            </a:pPr>
            <a:r>
              <a:rPr lang="en-US" dirty="0"/>
              <a:t> Pe </a:t>
            </a:r>
            <a:r>
              <a:rPr lang="en-US" dirty="0" err="1"/>
              <a:t>baza</a:t>
            </a:r>
            <a:r>
              <a:rPr lang="en-US" dirty="0"/>
              <a:t> </a:t>
            </a:r>
            <a:r>
              <a:rPr lang="en-US" dirty="0" err="1"/>
              <a:t>analizei</a:t>
            </a:r>
            <a:r>
              <a:rPr lang="en-US" dirty="0"/>
              <a:t> </a:t>
            </a:r>
            <a:r>
              <a:rPr lang="en-US" dirty="0" err="1"/>
              <a:t>datelor</a:t>
            </a:r>
            <a:r>
              <a:rPr lang="en-US" dirty="0"/>
              <a:t> </a:t>
            </a:r>
            <a:r>
              <a:rPr lang="ro-RO" dirty="0"/>
              <a:t>colectat</a:t>
            </a:r>
            <a:r>
              <a:rPr lang="en-US" dirty="0"/>
              <a:t>e se fac de </a:t>
            </a:r>
            <a:r>
              <a:rPr lang="en-US" dirty="0" err="1"/>
              <a:t>obicei</a:t>
            </a:r>
            <a:r>
              <a:rPr lang="en-US" dirty="0"/>
              <a:t> </a:t>
            </a:r>
            <a:r>
              <a:rPr lang="en-US" dirty="0" err="1"/>
              <a:t>predicții</a:t>
            </a:r>
            <a:r>
              <a:rPr lang="en-US" dirty="0"/>
              <a:t> ale </a:t>
            </a:r>
            <a:r>
              <a:rPr lang="en-US" dirty="0" err="1"/>
              <a:t>unor</a:t>
            </a:r>
            <a:r>
              <a:rPr lang="en-US" dirty="0"/>
              <a:t> </a:t>
            </a:r>
            <a:r>
              <a:rPr lang="en-US" dirty="0" err="1"/>
              <a:t>entități</a:t>
            </a:r>
            <a:r>
              <a:rPr lang="en-US" dirty="0"/>
              <a:t>, pe </a:t>
            </a:r>
            <a:r>
              <a:rPr lang="en-US" dirty="0" err="1"/>
              <a:t>baza</a:t>
            </a:r>
            <a:r>
              <a:rPr lang="en-US" dirty="0"/>
              <a:t> </a:t>
            </a:r>
            <a:r>
              <a:rPr lang="en-US" dirty="0" err="1"/>
              <a:t>comportamentului</a:t>
            </a:r>
            <a:r>
              <a:rPr lang="en-US" dirty="0"/>
              <a:t> </a:t>
            </a:r>
            <a:r>
              <a:rPr lang="en-US" dirty="0" err="1"/>
              <a:t>acestora</a:t>
            </a:r>
            <a:r>
              <a:rPr lang="en-US" dirty="0"/>
              <a:t> </a:t>
            </a:r>
            <a:r>
              <a:rPr lang="en-US" dirty="0" err="1"/>
              <a:t>în</a:t>
            </a:r>
            <a:r>
              <a:rPr lang="en-US" dirty="0"/>
              <a:t> diverse </a:t>
            </a:r>
            <a:r>
              <a:rPr lang="en-US" dirty="0" err="1"/>
              <a:t>situații</a:t>
            </a:r>
            <a:r>
              <a:rPr lang="en-US" dirty="0"/>
              <a:t> </a:t>
            </a:r>
            <a:r>
              <a:rPr lang="en-US" dirty="0" err="1"/>
              <a:t>și</a:t>
            </a:r>
            <a:r>
              <a:rPr lang="en-US" dirty="0"/>
              <a:t> </a:t>
            </a:r>
            <a:r>
              <a:rPr lang="en-US" dirty="0" err="1"/>
              <a:t>folosind</a:t>
            </a:r>
            <a:r>
              <a:rPr lang="en-US" dirty="0"/>
              <a:t> </a:t>
            </a:r>
            <a:r>
              <a:rPr lang="en-US" dirty="0" err="1"/>
              <a:t>tehnici</a:t>
            </a:r>
            <a:r>
              <a:rPr lang="en-US" dirty="0"/>
              <a:t> </a:t>
            </a:r>
            <a:r>
              <a:rPr lang="en-US" dirty="0" err="1"/>
              <a:t>analitice</a:t>
            </a:r>
            <a:r>
              <a:rPr lang="en-US" dirty="0"/>
              <a:t> </a:t>
            </a:r>
            <a:r>
              <a:rPr lang="en-US" dirty="0" err="1"/>
              <a:t>avansate</a:t>
            </a:r>
            <a:r>
              <a:rPr lang="en-US" dirty="0"/>
              <a:t>.</a:t>
            </a:r>
            <a:endParaRPr lang="ro-RO" dirty="0"/>
          </a:p>
          <a:p>
            <a:pPr>
              <a:lnSpc>
                <a:spcPct val="150000"/>
              </a:lnSpc>
            </a:pPr>
            <a:r>
              <a:rPr lang="en-US" dirty="0"/>
              <a:t> Se pot </a:t>
            </a:r>
            <a:r>
              <a:rPr lang="en-US" dirty="0" err="1"/>
              <a:t>identifica</a:t>
            </a:r>
            <a:r>
              <a:rPr lang="en-US" dirty="0"/>
              <a:t> </a:t>
            </a:r>
            <a:r>
              <a:rPr lang="en-US" dirty="0" err="1"/>
              <a:t>tendințe</a:t>
            </a:r>
            <a:r>
              <a:rPr lang="en-US" dirty="0"/>
              <a:t>, </a:t>
            </a:r>
            <a:r>
              <a:rPr lang="en-US" dirty="0" err="1"/>
              <a:t>necesități</a:t>
            </a:r>
            <a:r>
              <a:rPr lang="en-US" dirty="0"/>
              <a:t> </a:t>
            </a:r>
            <a:r>
              <a:rPr lang="en-US" dirty="0" err="1"/>
              <a:t>și</a:t>
            </a:r>
            <a:r>
              <a:rPr lang="en-US" dirty="0"/>
              <a:t> </a:t>
            </a:r>
            <a:r>
              <a:rPr lang="en-US" dirty="0" err="1"/>
              <a:t>evoluții</a:t>
            </a:r>
            <a:r>
              <a:rPr lang="en-US" dirty="0"/>
              <a:t> </a:t>
            </a:r>
            <a:r>
              <a:rPr lang="en-US" dirty="0" err="1"/>
              <a:t>comportamentale</a:t>
            </a:r>
            <a:r>
              <a:rPr lang="en-US" dirty="0"/>
              <a:t> ale </a:t>
            </a:r>
            <a:r>
              <a:rPr lang="en-US" dirty="0" err="1"/>
              <a:t>acestor</a:t>
            </a:r>
            <a:r>
              <a:rPr lang="en-US" dirty="0"/>
              <a:t> </a:t>
            </a:r>
            <a:r>
              <a:rPr lang="en-US" dirty="0" err="1"/>
              <a:t>entități</a:t>
            </a:r>
            <a:r>
              <a:rPr lang="en-US" dirty="0"/>
              <a:t>.</a:t>
            </a:r>
            <a:endParaRPr lang="ro-RO" dirty="0"/>
          </a:p>
          <a:p>
            <a:endParaRPr lang="en-US" dirty="0"/>
          </a:p>
        </p:txBody>
      </p:sp>
      <p:sp>
        <p:nvSpPr>
          <p:cNvPr id="4" name="Slide Number Placeholder 3"/>
          <p:cNvSpPr>
            <a:spLocks noGrp="1"/>
          </p:cNvSpPr>
          <p:nvPr>
            <p:ph type="sldNum" sz="quarter" idx="12"/>
          </p:nvPr>
        </p:nvSpPr>
        <p:spPr/>
        <p:txBody>
          <a:bodyPr/>
          <a:lstStyle/>
          <a:p>
            <a:fld id="{0712D0F0-FEB5-4A3D-9B64-8AE531CEC929}" type="slidenum">
              <a:rPr lang="en-US" smtClean="0"/>
              <a:t>29</a:t>
            </a:fld>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8311" y="136525"/>
            <a:ext cx="8224101" cy="671823"/>
          </a:xfrm>
        </p:spPr>
        <p:txBody>
          <a:bodyPr/>
          <a:lstStyle/>
          <a:p>
            <a:r>
              <a:rPr lang="ro-RO" dirty="0"/>
              <a:t>Repere </a:t>
            </a:r>
          </a:p>
        </p:txBody>
      </p:sp>
      <p:sp>
        <p:nvSpPr>
          <p:cNvPr id="3" name="Content Placeholder 2"/>
          <p:cNvSpPr>
            <a:spLocks noGrp="1"/>
          </p:cNvSpPr>
          <p:nvPr>
            <p:ph idx="1"/>
          </p:nvPr>
        </p:nvSpPr>
        <p:spPr>
          <a:xfrm>
            <a:off x="1268003" y="990910"/>
            <a:ext cx="8543818" cy="5595136"/>
          </a:xfrm>
        </p:spPr>
        <p:txBody>
          <a:bodyPr>
            <a:normAutofit/>
          </a:bodyPr>
          <a:lstStyle/>
          <a:p>
            <a:pPr marL="535305" indent="-535305">
              <a:buFont typeface="+mj-lt"/>
              <a:buAutoNum type="arabicPeriod"/>
            </a:pPr>
            <a:r>
              <a:rPr lang="ro-RO" sz="2400" dirty="0">
                <a:hlinkClick r:id="rId2" action="ppaction://hlinksldjump"/>
              </a:rPr>
              <a:t>Introducere în Big Data</a:t>
            </a:r>
            <a:endParaRPr lang="ro-RO" sz="2400" dirty="0"/>
          </a:p>
          <a:p>
            <a:pPr marL="535305" indent="-535305">
              <a:buFont typeface="+mj-lt"/>
              <a:buAutoNum type="arabicPeriod"/>
            </a:pPr>
            <a:r>
              <a:rPr lang="ro-RO" sz="2400" dirty="0">
                <a:hlinkClick r:id="rId3" action="ppaction://hlinksldjump"/>
              </a:rPr>
              <a:t>Infrastructura și Arhitectura Big Data</a:t>
            </a:r>
            <a:endParaRPr lang="ro-RO" sz="2400" dirty="0"/>
          </a:p>
          <a:p>
            <a:pPr marL="535305" indent="-535305">
              <a:buFont typeface="+mj-lt"/>
              <a:buAutoNum type="arabicPeriod"/>
            </a:pPr>
            <a:r>
              <a:rPr lang="ro-RO" sz="2400" dirty="0">
                <a:hlinkClick r:id="rId4" action="ppaction://hlinksldjump"/>
              </a:rPr>
              <a:t>Tehnologii Specifice Big Data</a:t>
            </a:r>
            <a:endParaRPr lang="ro-RO" sz="2400" dirty="0"/>
          </a:p>
          <a:p>
            <a:pPr marL="535305" indent="-535305">
              <a:buFont typeface="+mj-lt"/>
              <a:buAutoNum type="arabicPeriod"/>
            </a:pPr>
            <a:r>
              <a:rPr lang="ro-RO" sz="2400" dirty="0">
                <a:hlinkClick r:id="rId5" action="ppaction://hlinksldjump"/>
              </a:rPr>
              <a:t>Programare Distribuită cu MapReduce și Hadoop </a:t>
            </a:r>
            <a:endParaRPr lang="ro-RO" sz="2400" dirty="0"/>
          </a:p>
          <a:p>
            <a:pPr marL="535305" indent="-535305">
              <a:buFont typeface="+mj-lt"/>
              <a:buAutoNum type="arabicPeriod"/>
            </a:pPr>
            <a:r>
              <a:rPr lang="it-IT" sz="2400" dirty="0">
                <a:hlinkClick r:id="rId6" action="ppaction://hlinksldjump"/>
              </a:rPr>
              <a:t>Procesare Avansată cu Apache Spark</a:t>
            </a:r>
            <a:endParaRPr lang="ro-RO" sz="2400" dirty="0"/>
          </a:p>
          <a:p>
            <a:pPr marL="535305" indent="-535305">
              <a:buFont typeface="+mj-lt"/>
              <a:buAutoNum type="arabicPeriod"/>
            </a:pPr>
            <a:r>
              <a:rPr lang="ro-RO" sz="2400" dirty="0">
                <a:hlinkClick r:id="rId7" action="ppaction://hlinksldjump"/>
              </a:rPr>
              <a:t>Streaming Data</a:t>
            </a:r>
            <a:endParaRPr lang="ro-RO" sz="2400" dirty="0"/>
          </a:p>
          <a:p>
            <a:pPr marL="535305" indent="-535305">
              <a:buFont typeface="+mj-lt"/>
              <a:buAutoNum type="arabicPeriod"/>
            </a:pPr>
            <a:r>
              <a:rPr lang="ro-RO" sz="2400" dirty="0">
                <a:hlinkClick r:id="rId8" action="ppaction://hlinksldjump"/>
              </a:rPr>
              <a:t>Inteligența Artificială în Big Data</a:t>
            </a:r>
            <a:endParaRPr lang="ro-RO" sz="2400" dirty="0"/>
          </a:p>
          <a:p>
            <a:pPr marL="535305" indent="-535305">
              <a:buFont typeface="+mj-lt"/>
              <a:buAutoNum type="arabicPeriod"/>
            </a:pPr>
            <a:r>
              <a:rPr lang="ro-RO" sz="2400" dirty="0">
                <a:hlinkClick r:id="rId9" action="ppaction://hlinksldjump"/>
              </a:rPr>
              <a:t>Economia 4.0  Economia 5.0</a:t>
            </a:r>
            <a:endParaRPr lang="ro-RO" sz="2400" dirty="0"/>
          </a:p>
          <a:p>
            <a:pPr marL="535305" indent="-535305">
              <a:buFont typeface="+mj-lt"/>
              <a:buAutoNum type="arabicPeriod"/>
            </a:pPr>
            <a:r>
              <a:rPr lang="ro-RO" sz="2400" dirty="0">
                <a:hlinkClick r:id="rId10" action="ppaction://hlinksldjump"/>
              </a:rPr>
              <a:t>Big Data și IoT</a:t>
            </a:r>
            <a:endParaRPr lang="ro-RO" sz="2400" dirty="0"/>
          </a:p>
          <a:p>
            <a:pPr marL="535305" indent="-535305">
              <a:buFont typeface="+mj-lt"/>
              <a:buAutoNum type="arabicPeriod"/>
            </a:pPr>
            <a:r>
              <a:rPr lang="ro-RO" sz="2400" dirty="0">
                <a:hlinkClick r:id="rId11" action="ppaction://hlinksldjump"/>
              </a:rPr>
              <a:t>Vizualizarea Datelor</a:t>
            </a:r>
            <a:endParaRPr lang="ro-RO" sz="2400" dirty="0"/>
          </a:p>
          <a:p>
            <a:pPr marL="535305" indent="-535305">
              <a:buFont typeface="+mj-lt"/>
              <a:buAutoNum type="arabicPeriod"/>
            </a:pPr>
            <a:r>
              <a:rPr lang="en-US" sz="2400" dirty="0">
                <a:hlinkClick r:id="rId12" action="ppaction://hlinksldjump"/>
              </a:rPr>
              <a:t>Cloud Computing </a:t>
            </a:r>
            <a:r>
              <a:rPr lang="en-US" sz="2400" dirty="0" err="1">
                <a:hlinkClick r:id="rId12" action="ppaction://hlinksldjump"/>
              </a:rPr>
              <a:t>pentru</a:t>
            </a:r>
            <a:r>
              <a:rPr lang="en-US" sz="2400" dirty="0">
                <a:hlinkClick r:id="rId12" action="ppaction://hlinksldjump"/>
              </a:rPr>
              <a:t> Big Data</a:t>
            </a:r>
            <a:endParaRPr lang="ro-RO" sz="2400" dirty="0"/>
          </a:p>
          <a:p>
            <a:pPr marL="535305" indent="-535305">
              <a:buFont typeface="+mj-lt"/>
              <a:buAutoNum type="arabicPeriod"/>
            </a:pPr>
            <a:r>
              <a:rPr lang="ro-RO" sz="2400" dirty="0">
                <a:hlinkClick r:id="rId13" action="ppaction://hlinksldjump"/>
              </a:rPr>
              <a:t>Etica și Confidențialitatea în Big Data</a:t>
            </a:r>
            <a:endParaRPr lang="ro-RO" sz="1800" dirty="0"/>
          </a:p>
          <a:p>
            <a:endParaRPr lang="ro-RO" dirty="0"/>
          </a:p>
        </p:txBody>
      </p:sp>
      <p:sp>
        <p:nvSpPr>
          <p:cNvPr id="4" name="Slide Number Placeholder 3"/>
          <p:cNvSpPr>
            <a:spLocks noGrp="1"/>
          </p:cNvSpPr>
          <p:nvPr>
            <p:ph type="sldNum" sz="quarter" idx="12"/>
          </p:nvPr>
        </p:nvSpPr>
        <p:spPr/>
        <p:txBody>
          <a:bodyPr/>
          <a:lstStyle/>
          <a:p>
            <a:fld id="{0712D0F0-FEB5-4A3D-9B64-8AE531CEC929}" type="slidenum">
              <a:rPr lang="en-US" smtClean="0"/>
              <a:t>3</a:t>
            </a:fld>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o-RO" sz="3200" b="1" kern="100" dirty="0">
                <a:effectLst/>
                <a:latin typeface="Times New Roman" panose="02020603050405020304" pitchFamily="18" charset="0"/>
                <a:ea typeface="Calibri" panose="020F0502020204030204" charset="0"/>
                <a:cs typeface="Times New Roman" panose="02020603050405020304" pitchFamily="18" charset="0"/>
              </a:rPr>
              <a:t>Diferențele și Interconectări</a:t>
            </a:r>
            <a:endParaRPr lang="ro-RO" sz="3200" dirty="0"/>
          </a:p>
        </p:txBody>
      </p:sp>
      <p:sp>
        <p:nvSpPr>
          <p:cNvPr id="3" name="Content Placeholder 2"/>
          <p:cNvSpPr>
            <a:spLocks noGrp="1"/>
          </p:cNvSpPr>
          <p:nvPr>
            <p:ph idx="1"/>
          </p:nvPr>
        </p:nvSpPr>
        <p:spPr/>
        <p:txBody>
          <a:bodyPr>
            <a:normAutofit/>
          </a:bodyPr>
          <a:lstStyle/>
          <a:p>
            <a:pPr lvl="0">
              <a:lnSpc>
                <a:spcPct val="107000"/>
              </a:lnSpc>
              <a:spcAft>
                <a:spcPts val="800"/>
              </a:spcAft>
              <a:buSzPct val="100000"/>
              <a:tabLst>
                <a:tab pos="457200" algn="l"/>
              </a:tabLst>
            </a:pPr>
            <a:r>
              <a:rPr lang="ro-RO" sz="2800" kern="100" dirty="0">
                <a:effectLst/>
                <a:ea typeface="Calibri" panose="020F0502020204030204" charset="0"/>
                <a:cs typeface="Times New Roman" panose="02020603050405020304" pitchFamily="18" charset="0"/>
              </a:rPr>
              <a:t>Analiza Datelor se concentrează pe explorarea și vizualizarea datelor pentru a extrage informații utile.</a:t>
            </a:r>
          </a:p>
          <a:p>
            <a:pPr lvl="0">
              <a:lnSpc>
                <a:spcPct val="107000"/>
              </a:lnSpc>
              <a:spcAft>
                <a:spcPts val="800"/>
              </a:spcAft>
              <a:buSzPct val="100000"/>
              <a:tabLst>
                <a:tab pos="457200" algn="l"/>
              </a:tabLst>
            </a:pPr>
            <a:r>
              <a:rPr lang="ro-RO" sz="2800" kern="100" dirty="0" err="1">
                <a:solidFill>
                  <a:srgbClr val="C00000"/>
                </a:solidFill>
                <a:effectLst/>
                <a:highlight>
                  <a:srgbClr val="FFFF00"/>
                </a:highlight>
                <a:ea typeface="Calibri" panose="020F0502020204030204" charset="0"/>
                <a:cs typeface="Times New Roman" panose="02020603050405020304" pitchFamily="18" charset="0"/>
              </a:rPr>
              <a:t>DS</a:t>
            </a:r>
            <a:r>
              <a:rPr lang="ro-RO" sz="2800" kern="100" dirty="0">
                <a:effectLst/>
                <a:ea typeface="Calibri" panose="020F0502020204030204" charset="0"/>
                <a:cs typeface="Times New Roman" panose="02020603050405020304" pitchFamily="18" charset="0"/>
              </a:rPr>
              <a:t> - domeniu mai larg, include analiza datelor, dar integrează și machine learning și ingineria datelor pentru a crea modele predictive și soluții automate.</a:t>
            </a:r>
          </a:p>
          <a:p>
            <a:pPr lvl="0">
              <a:lnSpc>
                <a:spcPct val="107000"/>
              </a:lnSpc>
              <a:spcAft>
                <a:spcPts val="800"/>
              </a:spcAft>
              <a:buSzPct val="100000"/>
              <a:tabLst>
                <a:tab pos="457200" algn="l"/>
              </a:tabLst>
            </a:pPr>
            <a:r>
              <a:rPr lang="ro-RO" sz="2800" kern="100" dirty="0">
                <a:solidFill>
                  <a:srgbClr val="C00000"/>
                </a:solidFill>
                <a:effectLst/>
                <a:highlight>
                  <a:srgbClr val="FFFF00"/>
                </a:highlight>
                <a:ea typeface="Calibri" panose="020F0502020204030204" charset="0"/>
                <a:cs typeface="Times New Roman" panose="02020603050405020304" pitchFamily="18" charset="0"/>
              </a:rPr>
              <a:t>ML</a:t>
            </a:r>
            <a:r>
              <a:rPr lang="ro-RO" sz="2800" kern="100" dirty="0">
                <a:effectLst/>
                <a:ea typeface="Calibri" panose="020F0502020204030204" charset="0"/>
                <a:cs typeface="Times New Roman" panose="02020603050405020304" pitchFamily="18" charset="0"/>
              </a:rPr>
              <a:t> -  subset al data science, axat pe algoritmi care învață din date și fac predicții automate.</a:t>
            </a:r>
          </a:p>
          <a:p>
            <a:pPr lvl="0">
              <a:lnSpc>
                <a:spcPct val="107000"/>
              </a:lnSpc>
              <a:spcAft>
                <a:spcPts val="800"/>
              </a:spcAft>
              <a:buSzPct val="100000"/>
              <a:tabLst>
                <a:tab pos="457200" algn="l"/>
              </a:tabLst>
            </a:pPr>
            <a:r>
              <a:rPr lang="ro-RO" sz="2800" kern="100" dirty="0">
                <a:solidFill>
                  <a:srgbClr val="C00000"/>
                </a:solidFill>
                <a:effectLst/>
                <a:highlight>
                  <a:srgbClr val="FFFF00"/>
                </a:highlight>
                <a:ea typeface="Calibri" panose="020F0502020204030204" charset="0"/>
                <a:cs typeface="Times New Roman" panose="02020603050405020304" pitchFamily="18" charset="0"/>
              </a:rPr>
              <a:t>DE</a:t>
            </a:r>
            <a:r>
              <a:rPr lang="ro-RO" sz="2800" kern="100" dirty="0">
                <a:effectLst/>
                <a:ea typeface="Calibri" panose="020F0502020204030204" charset="0"/>
                <a:cs typeface="Times New Roman" panose="02020603050405020304" pitchFamily="18" charset="0"/>
              </a:rPr>
              <a:t> - este responsabilă pentru infrastructura necesară pentru colectarea, stocarea și procesarea eficientă a datelor, pe care analiștii și data scientists o folosesc.</a:t>
            </a:r>
          </a:p>
          <a:p>
            <a:endParaRPr lang="ro-RO" dirty="0"/>
          </a:p>
        </p:txBody>
      </p:sp>
      <p:sp>
        <p:nvSpPr>
          <p:cNvPr id="4" name="Slide Number Placeholder 3"/>
          <p:cNvSpPr>
            <a:spLocks noGrp="1"/>
          </p:cNvSpPr>
          <p:nvPr>
            <p:ph type="sldNum" sz="quarter" idx="12"/>
          </p:nvPr>
        </p:nvSpPr>
        <p:spPr/>
        <p:txBody>
          <a:bodyPr/>
          <a:lstStyle/>
          <a:p>
            <a:fld id="{0712D0F0-FEB5-4A3D-9B64-8AE531CEC929}" type="slidenum">
              <a:rPr lang="en-US" smtClean="0"/>
              <a:t>30</a:t>
            </a:fld>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6F1C4-B9E5-8E4B-427E-833B605A470E}"/>
              </a:ext>
            </a:extLst>
          </p:cNvPr>
          <p:cNvSpPr>
            <a:spLocks noGrp="1"/>
          </p:cNvSpPr>
          <p:nvPr>
            <p:ph type="title"/>
          </p:nvPr>
        </p:nvSpPr>
        <p:spPr>
          <a:xfrm>
            <a:off x="0" y="652861"/>
            <a:ext cx="3773086" cy="2223904"/>
          </a:xfrm>
        </p:spPr>
        <p:txBody>
          <a:bodyPr>
            <a:normAutofit/>
          </a:bodyPr>
          <a:lstStyle/>
          <a:p>
            <a:r>
              <a:rPr lang="ro-RO" dirty="0"/>
              <a:t>Abilități Specifice</a:t>
            </a:r>
            <a:br>
              <a:rPr lang="ro-RO" dirty="0"/>
            </a:br>
            <a:r>
              <a:rPr lang="ro-RO" dirty="0"/>
              <a:t> Data Science</a:t>
            </a:r>
          </a:p>
        </p:txBody>
      </p:sp>
      <p:pic>
        <p:nvPicPr>
          <p:cNvPr id="6" name="Content Placeholder 5">
            <a:extLst>
              <a:ext uri="{FF2B5EF4-FFF2-40B4-BE49-F238E27FC236}">
                <a16:creationId xmlns:a16="http://schemas.microsoft.com/office/drawing/2014/main" id="{20115021-9BB4-E557-79E5-F4F08227AB33}"/>
              </a:ext>
            </a:extLst>
          </p:cNvPr>
          <p:cNvPicPr>
            <a:picLocks noGrp="1" noChangeAspect="1"/>
          </p:cNvPicPr>
          <p:nvPr>
            <p:ph idx="1"/>
          </p:nvPr>
        </p:nvPicPr>
        <p:blipFill>
          <a:blip r:embed="rId2"/>
          <a:stretch>
            <a:fillRect/>
          </a:stretch>
        </p:blipFill>
        <p:spPr>
          <a:xfrm>
            <a:off x="3773086" y="140334"/>
            <a:ext cx="7390880" cy="6577331"/>
          </a:xfrm>
        </p:spPr>
      </p:pic>
      <p:sp>
        <p:nvSpPr>
          <p:cNvPr id="4" name="Slide Number Placeholder 3">
            <a:extLst>
              <a:ext uri="{FF2B5EF4-FFF2-40B4-BE49-F238E27FC236}">
                <a16:creationId xmlns:a16="http://schemas.microsoft.com/office/drawing/2014/main" id="{B4429F4E-E174-29C1-A807-6F9B8E002A99}"/>
              </a:ext>
            </a:extLst>
          </p:cNvPr>
          <p:cNvSpPr>
            <a:spLocks noGrp="1"/>
          </p:cNvSpPr>
          <p:nvPr>
            <p:ph type="sldNum" sz="quarter" idx="12"/>
          </p:nvPr>
        </p:nvSpPr>
        <p:spPr/>
        <p:txBody>
          <a:bodyPr/>
          <a:lstStyle/>
          <a:p>
            <a:fld id="{0712D0F0-FEB5-4A3D-9B64-8AE531CEC929}" type="slidenum">
              <a:rPr lang="en-US" smtClean="0"/>
              <a:t>31</a:t>
            </a:fld>
            <a:endParaRPr lang="en-US" dirty="0"/>
          </a:p>
        </p:txBody>
      </p:sp>
      <p:sp>
        <p:nvSpPr>
          <p:cNvPr id="7" name="Rectangle 6">
            <a:extLst>
              <a:ext uri="{FF2B5EF4-FFF2-40B4-BE49-F238E27FC236}">
                <a16:creationId xmlns:a16="http://schemas.microsoft.com/office/drawing/2014/main" id="{A18539E1-A65D-8F1A-4E90-39BE27E9EA94}"/>
              </a:ext>
            </a:extLst>
          </p:cNvPr>
          <p:cNvSpPr/>
          <p:nvPr/>
        </p:nvSpPr>
        <p:spPr>
          <a:xfrm>
            <a:off x="10048126" y="6403484"/>
            <a:ext cx="482885" cy="1719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Tree>
    <p:extLst>
      <p:ext uri="{BB962C8B-B14F-4D97-AF65-F5344CB8AC3E}">
        <p14:creationId xmlns:p14="http://schemas.microsoft.com/office/powerpoint/2010/main" val="36262818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17AC17-7464-C629-50D7-3BF31A18B0CE}"/>
              </a:ext>
            </a:extLst>
          </p:cNvPr>
          <p:cNvSpPr>
            <a:spLocks noGrp="1"/>
          </p:cNvSpPr>
          <p:nvPr>
            <p:ph type="sldNum" sz="quarter" idx="12"/>
          </p:nvPr>
        </p:nvSpPr>
        <p:spPr/>
        <p:txBody>
          <a:bodyPr/>
          <a:lstStyle/>
          <a:p>
            <a:fld id="{0712D0F0-FEB5-4A3D-9B64-8AE531CEC929}" type="slidenum">
              <a:rPr lang="en-US" smtClean="0"/>
              <a:t>32</a:t>
            </a:fld>
            <a:endParaRPr lang="en-US" dirty="0"/>
          </a:p>
        </p:txBody>
      </p:sp>
      <p:sp>
        <p:nvSpPr>
          <p:cNvPr id="7" name="TextBox 6">
            <a:extLst>
              <a:ext uri="{FF2B5EF4-FFF2-40B4-BE49-F238E27FC236}">
                <a16:creationId xmlns:a16="http://schemas.microsoft.com/office/drawing/2014/main" id="{11E60F23-F642-DE11-9993-AFE38BCE4749}"/>
              </a:ext>
            </a:extLst>
          </p:cNvPr>
          <p:cNvSpPr txBox="1"/>
          <p:nvPr/>
        </p:nvSpPr>
        <p:spPr>
          <a:xfrm>
            <a:off x="2757088" y="1910993"/>
            <a:ext cx="6469105" cy="2215991"/>
          </a:xfrm>
          <a:prstGeom prst="rect">
            <a:avLst/>
          </a:prstGeom>
          <a:solidFill>
            <a:schemeClr val="accent6">
              <a:lumMod val="50000"/>
            </a:schemeClr>
          </a:solidFill>
        </p:spPr>
        <p:txBody>
          <a:bodyPr wrap="square" rtlCol="0">
            <a:spAutoFit/>
          </a:bodyPr>
          <a:lstStyle/>
          <a:p>
            <a:pPr algn="ctr"/>
            <a:r>
              <a:rPr lang="ro-RO" sz="6600" i="1" dirty="0">
                <a:solidFill>
                  <a:srgbClr val="FFFF00"/>
                </a:solidFill>
                <a:latin typeface="Elephant" panose="02020904090505020303" pitchFamily="18" charset="0"/>
              </a:rPr>
              <a:t>Fenomene</a:t>
            </a:r>
          </a:p>
          <a:p>
            <a:pPr algn="ctr"/>
            <a:r>
              <a:rPr lang="ro-RO" sz="6600" i="1" dirty="0">
                <a:solidFill>
                  <a:srgbClr val="FFFF00"/>
                </a:solidFill>
                <a:latin typeface="Elephant" panose="02020904090505020303" pitchFamily="18" charset="0"/>
              </a:rPr>
              <a:t> </a:t>
            </a:r>
            <a:r>
              <a:rPr lang="ro-RO" sz="7200" b="1" i="1" dirty="0">
                <a:solidFill>
                  <a:srgbClr val="FFFF00"/>
                </a:solidFill>
                <a:latin typeface="Elephant" panose="02020904090505020303" pitchFamily="18" charset="0"/>
              </a:rPr>
              <a:t>ș</a:t>
            </a:r>
            <a:r>
              <a:rPr lang="ro-RO" sz="6600" i="1" dirty="0">
                <a:solidFill>
                  <a:srgbClr val="FFFF00"/>
                </a:solidFill>
                <a:latin typeface="Elephant" panose="02020904090505020303" pitchFamily="18" charset="0"/>
              </a:rPr>
              <a:t>i Modelare</a:t>
            </a:r>
          </a:p>
        </p:txBody>
      </p:sp>
    </p:spTree>
    <p:extLst>
      <p:ext uri="{BB962C8B-B14F-4D97-AF65-F5344CB8AC3E}">
        <p14:creationId xmlns:p14="http://schemas.microsoft.com/office/powerpoint/2010/main" val="31097935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o-RO" sz="3600" dirty="0"/>
              <a:t>Înțelegerea fenomenelor și modelare</a:t>
            </a:r>
            <a:endParaRPr lang="ro-RO" dirty="0"/>
          </a:p>
        </p:txBody>
      </p:sp>
      <p:sp>
        <p:nvSpPr>
          <p:cNvPr id="3" name="Content Placeholder 2"/>
          <p:cNvSpPr>
            <a:spLocks noGrp="1"/>
          </p:cNvSpPr>
          <p:nvPr>
            <p:ph idx="1"/>
          </p:nvPr>
        </p:nvSpPr>
        <p:spPr/>
        <p:txBody>
          <a:bodyPr>
            <a:normAutofit fontScale="85000" lnSpcReduction="10000"/>
          </a:bodyPr>
          <a:lstStyle/>
          <a:p>
            <a:r>
              <a:rPr lang="ro-RO" sz="3200" dirty="0"/>
              <a:t>Înțelegerea fenomenelor complexe:</a:t>
            </a:r>
          </a:p>
          <a:p>
            <a:pPr marL="452438" lvl="1" indent="-185738"/>
            <a:r>
              <a:rPr lang="ro-RO" dirty="0"/>
              <a:t>Prin aplicarea analizei inteligente a datelor, cercetătorii pot identifica modele și corelații care pot fi dificil de observat cu metode tradiționale ceea ce ajută la înțelegerea mai profundă a domeniului studiat și la rezolvarea problemelor stringente.</a:t>
            </a:r>
          </a:p>
          <a:p>
            <a:r>
              <a:rPr lang="ro-RO" dirty="0"/>
              <a:t>Modelarea, simulările și predicția comportamentului entităților:</a:t>
            </a:r>
          </a:p>
          <a:p>
            <a:pPr marL="452438" lvl="1"/>
            <a:r>
              <a:rPr lang="ro-RO" dirty="0"/>
              <a:t>Dezvoltarea modelelor matematice complexe și a algoritmilor de învățare automată pentru simularea proceselor poate ajuta la prezicerea comportamentului acestor entități în funcție de diferiți factori, precum condițiile de mediu, resursele disponibile și parametrii de intrare.</a:t>
            </a:r>
          </a:p>
          <a:p>
            <a:r>
              <a:rPr lang="ro-RO" dirty="0"/>
              <a:t>Acești factori contribuie la proiectarea unor strategii optime și în evaluarea impactului schimbărilor asupra sistemelor.</a:t>
            </a:r>
            <a:endParaRPr lang="ro-RO" sz="3200" dirty="0"/>
          </a:p>
          <a:p>
            <a:endParaRPr lang="ro-RO" dirty="0"/>
          </a:p>
        </p:txBody>
      </p:sp>
      <p:sp>
        <p:nvSpPr>
          <p:cNvPr id="4" name="Slide Number Placeholder 3"/>
          <p:cNvSpPr>
            <a:spLocks noGrp="1"/>
          </p:cNvSpPr>
          <p:nvPr>
            <p:ph type="sldNum" sz="quarter" idx="12"/>
          </p:nvPr>
        </p:nvSpPr>
        <p:spPr/>
        <p:txBody>
          <a:bodyPr/>
          <a:lstStyle/>
          <a:p>
            <a:fld id="{0712D0F0-FEB5-4A3D-9B64-8AE531CEC929}" type="slidenum">
              <a:rPr lang="en-US" smtClean="0"/>
              <a:t>33</a:t>
            </a:fld>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9124D-6759-6A7B-C581-DA8B06FD5C38}"/>
              </a:ext>
            </a:extLst>
          </p:cNvPr>
          <p:cNvSpPr>
            <a:spLocks noGrp="1"/>
          </p:cNvSpPr>
          <p:nvPr>
            <p:ph type="title"/>
          </p:nvPr>
        </p:nvSpPr>
        <p:spPr/>
        <p:txBody>
          <a:bodyPr/>
          <a:lstStyle/>
          <a:p>
            <a:r>
              <a:rPr lang="ro-RO" dirty="0"/>
              <a:t>Model </a:t>
            </a:r>
          </a:p>
        </p:txBody>
      </p:sp>
      <p:sp>
        <p:nvSpPr>
          <p:cNvPr id="3" name="Content Placeholder 2">
            <a:extLst>
              <a:ext uri="{FF2B5EF4-FFF2-40B4-BE49-F238E27FC236}">
                <a16:creationId xmlns:a16="http://schemas.microsoft.com/office/drawing/2014/main" id="{21FB14BE-E02C-8CAD-9F21-0AF400BF3119}"/>
              </a:ext>
            </a:extLst>
          </p:cNvPr>
          <p:cNvSpPr>
            <a:spLocks noGrp="1"/>
          </p:cNvSpPr>
          <p:nvPr>
            <p:ph idx="1"/>
          </p:nvPr>
        </p:nvSpPr>
        <p:spPr/>
        <p:txBody>
          <a:bodyPr/>
          <a:lstStyle/>
          <a:p>
            <a:r>
              <a:rPr lang="ro-RO" dirty="0"/>
              <a:t>Un </a:t>
            </a:r>
            <a:r>
              <a:rPr lang="ro-RO" b="1" dirty="0"/>
              <a:t>model</a:t>
            </a:r>
            <a:r>
              <a:rPr lang="ro-RO" dirty="0"/>
              <a:t> este o reprezentare simplificată sau abstractă a unui sistem, proces, concept sau fenomen din lumea reală.</a:t>
            </a:r>
          </a:p>
          <a:p>
            <a:r>
              <a:rPr lang="ro-RO" dirty="0"/>
              <a:t>Modelele sunt utilizate pentru a înțelege, analiza, explica sau prezice comportamentul unui sistem.</a:t>
            </a:r>
          </a:p>
          <a:p>
            <a:r>
              <a:rPr lang="ro-RO" dirty="0"/>
              <a:t>Tipuri modele:</a:t>
            </a:r>
          </a:p>
          <a:p>
            <a:pPr lvl="1"/>
            <a:r>
              <a:rPr lang="ro-RO" dirty="0"/>
              <a:t>Matematice (ecuații, formule);</a:t>
            </a:r>
          </a:p>
          <a:p>
            <a:pPr lvl="1"/>
            <a:r>
              <a:rPr lang="ro-RO" dirty="0"/>
              <a:t>Grafice (diagrame, scheme, grafice);</a:t>
            </a:r>
          </a:p>
          <a:p>
            <a:pPr lvl="1"/>
            <a:r>
              <a:rPr lang="ro-RO" dirty="0"/>
              <a:t>Fizice (mașini sau prototipuri);</a:t>
            </a:r>
          </a:p>
          <a:p>
            <a:pPr lvl="1"/>
            <a:r>
              <a:rPr lang="ro-RO" dirty="0"/>
              <a:t>Simbolice (coduri, programe);</a:t>
            </a:r>
          </a:p>
          <a:p>
            <a:pPr lvl="1"/>
            <a:r>
              <a:rPr lang="ro-RO" dirty="0"/>
              <a:t>Verbale (descrieri conceptuale).</a:t>
            </a:r>
          </a:p>
        </p:txBody>
      </p:sp>
      <p:sp>
        <p:nvSpPr>
          <p:cNvPr id="4" name="Slide Number Placeholder 3">
            <a:extLst>
              <a:ext uri="{FF2B5EF4-FFF2-40B4-BE49-F238E27FC236}">
                <a16:creationId xmlns:a16="http://schemas.microsoft.com/office/drawing/2014/main" id="{DEF612C5-EEA6-B84D-A440-3D56A7596152}"/>
              </a:ext>
            </a:extLst>
          </p:cNvPr>
          <p:cNvSpPr>
            <a:spLocks noGrp="1"/>
          </p:cNvSpPr>
          <p:nvPr>
            <p:ph type="sldNum" sz="quarter" idx="12"/>
          </p:nvPr>
        </p:nvSpPr>
        <p:spPr/>
        <p:txBody>
          <a:bodyPr/>
          <a:lstStyle/>
          <a:p>
            <a:fld id="{0712D0F0-FEB5-4A3D-9B64-8AE531CEC929}" type="slidenum">
              <a:rPr lang="en-US" smtClean="0"/>
              <a:t>34</a:t>
            </a:fld>
            <a:endParaRPr lang="en-US" dirty="0"/>
          </a:p>
        </p:txBody>
      </p:sp>
    </p:spTree>
    <p:extLst>
      <p:ext uri="{BB962C8B-B14F-4D97-AF65-F5344CB8AC3E}">
        <p14:creationId xmlns:p14="http://schemas.microsoft.com/office/powerpoint/2010/main" val="20037227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D4E61-8DC9-EDF9-C3B2-65F8039F0BB5}"/>
              </a:ext>
            </a:extLst>
          </p:cNvPr>
          <p:cNvSpPr>
            <a:spLocks noGrp="1"/>
          </p:cNvSpPr>
          <p:nvPr>
            <p:ph type="title"/>
          </p:nvPr>
        </p:nvSpPr>
        <p:spPr/>
        <p:txBody>
          <a:bodyPr/>
          <a:lstStyle/>
          <a:p>
            <a:r>
              <a:rPr lang="ro-RO" b="1" dirty="0"/>
              <a:t>Modelarea</a:t>
            </a:r>
            <a:endParaRPr lang="ro-RO" dirty="0"/>
          </a:p>
        </p:txBody>
      </p:sp>
      <p:sp>
        <p:nvSpPr>
          <p:cNvPr id="3" name="Content Placeholder 2">
            <a:extLst>
              <a:ext uri="{FF2B5EF4-FFF2-40B4-BE49-F238E27FC236}">
                <a16:creationId xmlns:a16="http://schemas.microsoft.com/office/drawing/2014/main" id="{38399ABE-72CE-1125-DBE7-873055269A12}"/>
              </a:ext>
            </a:extLst>
          </p:cNvPr>
          <p:cNvSpPr>
            <a:spLocks noGrp="1"/>
          </p:cNvSpPr>
          <p:nvPr>
            <p:ph idx="1"/>
          </p:nvPr>
        </p:nvSpPr>
        <p:spPr/>
        <p:txBody>
          <a:bodyPr/>
          <a:lstStyle/>
          <a:p>
            <a:r>
              <a:rPr lang="ro-RO" dirty="0"/>
              <a:t>Procesul de construcție, analiză și utilizare a unui model pentru a rezolva probleme, a obține informații sau a lua decizii.</a:t>
            </a:r>
          </a:p>
          <a:p>
            <a:r>
              <a:rPr lang="ro-RO" dirty="0"/>
              <a:t>Este o metodologie prin care un sistem complex este tradus într-o formă mai ușor de gestionat, studiat sau optimizat.</a:t>
            </a:r>
          </a:p>
          <a:p>
            <a:pPr marL="1079500"/>
            <a:r>
              <a:rPr lang="ro-RO" b="1" dirty="0"/>
              <a:t>Model vs Modelare:</a:t>
            </a:r>
          </a:p>
          <a:p>
            <a:r>
              <a:rPr lang="ro-RO" b="1" dirty="0"/>
              <a:t>Modelul </a:t>
            </a:r>
            <a:r>
              <a:rPr lang="ro-RO" dirty="0"/>
              <a:t>este instrumentul,</a:t>
            </a:r>
          </a:p>
          <a:p>
            <a:r>
              <a:rPr lang="ro-RO" b="1" dirty="0"/>
              <a:t>Modelarea </a:t>
            </a:r>
            <a:r>
              <a:rPr lang="ro-RO" dirty="0"/>
              <a:t>este procesul prin care acest instrument este creat și utilizat.</a:t>
            </a:r>
          </a:p>
        </p:txBody>
      </p:sp>
      <p:sp>
        <p:nvSpPr>
          <p:cNvPr id="4" name="Slide Number Placeholder 3">
            <a:extLst>
              <a:ext uri="{FF2B5EF4-FFF2-40B4-BE49-F238E27FC236}">
                <a16:creationId xmlns:a16="http://schemas.microsoft.com/office/drawing/2014/main" id="{D8B3BD99-CE21-BABF-E532-EDD98F5E75D1}"/>
              </a:ext>
            </a:extLst>
          </p:cNvPr>
          <p:cNvSpPr>
            <a:spLocks noGrp="1"/>
          </p:cNvSpPr>
          <p:nvPr>
            <p:ph type="sldNum" sz="quarter" idx="12"/>
          </p:nvPr>
        </p:nvSpPr>
        <p:spPr/>
        <p:txBody>
          <a:bodyPr/>
          <a:lstStyle/>
          <a:p>
            <a:fld id="{0712D0F0-FEB5-4A3D-9B64-8AE531CEC929}" type="slidenum">
              <a:rPr lang="en-US" smtClean="0"/>
              <a:t>35</a:t>
            </a:fld>
            <a:endParaRPr lang="en-US" dirty="0"/>
          </a:p>
        </p:txBody>
      </p:sp>
    </p:spTree>
    <p:extLst>
      <p:ext uri="{BB962C8B-B14F-4D97-AF65-F5344CB8AC3E}">
        <p14:creationId xmlns:p14="http://schemas.microsoft.com/office/powerpoint/2010/main" val="29400774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Modele</a:t>
            </a:r>
          </a:p>
        </p:txBody>
      </p:sp>
      <p:sp>
        <p:nvSpPr>
          <p:cNvPr id="3" name="Content Placeholder 2"/>
          <p:cNvSpPr>
            <a:spLocks noGrp="1"/>
          </p:cNvSpPr>
          <p:nvPr>
            <p:ph idx="1"/>
          </p:nvPr>
        </p:nvSpPr>
        <p:spPr>
          <a:xfrm>
            <a:off x="65987" y="923827"/>
            <a:ext cx="11924907" cy="5713279"/>
          </a:xfrm>
        </p:spPr>
        <p:txBody>
          <a:bodyPr>
            <a:normAutofit fontScale="85000" lnSpcReduction="20000"/>
          </a:bodyPr>
          <a:lstStyle/>
          <a:p>
            <a:pPr>
              <a:lnSpc>
                <a:spcPct val="110000"/>
              </a:lnSpc>
            </a:pPr>
            <a:r>
              <a:rPr lang="ro-RO" dirty="0"/>
              <a:t>Modelele dezvoltate pot sprijini luarea deciziilor informate în gestionarea resurselor și operațiunilor.</a:t>
            </a:r>
          </a:p>
          <a:p>
            <a:pPr>
              <a:lnSpc>
                <a:spcPct val="110000"/>
              </a:lnSpc>
            </a:pPr>
            <a:r>
              <a:rPr lang="ro-RO" dirty="0"/>
              <a:t>Învățarea automată și inteligența artificială: Tehnologiile inteligente pot fi utilizate pentru a analiza seturi mari de date generate de diferite procese, pentru a identifica modele, corelații și tendințe ascunse.</a:t>
            </a:r>
          </a:p>
          <a:p>
            <a:pPr>
              <a:lnSpc>
                <a:spcPct val="110000"/>
              </a:lnSpc>
            </a:pPr>
            <a:r>
              <a:rPr lang="ro-RO" dirty="0"/>
              <a:t>De asemenea, acestea pot contribui la dezvoltarea unor algoritmi de diagnosticare timpurie a problemelor sau a altor aspecte critice legate de funcționarea optimă a sistemelor.</a:t>
            </a:r>
          </a:p>
          <a:p>
            <a:pPr>
              <a:lnSpc>
                <a:spcPct val="110000"/>
              </a:lnSpc>
            </a:pPr>
            <a:r>
              <a:rPr lang="ro-RO" dirty="0"/>
              <a:t>Colaborarea interdisciplinară: Subiectul implică o colaborare strânsă între informaticieni, experți în inteligență artificială și specialiști din diverse domenii.</a:t>
            </a:r>
          </a:p>
        </p:txBody>
      </p:sp>
      <p:sp>
        <p:nvSpPr>
          <p:cNvPr id="4" name="Slide Number Placeholder 3"/>
          <p:cNvSpPr>
            <a:spLocks noGrp="1"/>
          </p:cNvSpPr>
          <p:nvPr>
            <p:ph type="sldNum" sz="quarter" idx="12"/>
          </p:nvPr>
        </p:nvSpPr>
        <p:spPr/>
        <p:txBody>
          <a:bodyPr/>
          <a:lstStyle/>
          <a:p>
            <a:fld id="{0712D0F0-FEB5-4A3D-9B64-8AE531CEC929}" type="slidenum">
              <a:rPr lang="en-US" smtClean="0"/>
              <a:t>36</a:t>
            </a:fld>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32682-E79B-5A1C-DAD5-A70A60EBB60F}"/>
              </a:ext>
            </a:extLst>
          </p:cNvPr>
          <p:cNvSpPr>
            <a:spLocks noGrp="1"/>
          </p:cNvSpPr>
          <p:nvPr>
            <p:ph type="title"/>
          </p:nvPr>
        </p:nvSpPr>
        <p:spPr>
          <a:xfrm>
            <a:off x="1839074" y="136525"/>
            <a:ext cx="8594827" cy="671823"/>
          </a:xfrm>
        </p:spPr>
        <p:txBody>
          <a:bodyPr>
            <a:normAutofit fontScale="90000"/>
          </a:bodyPr>
          <a:lstStyle/>
          <a:p>
            <a:r>
              <a:rPr lang="ro-RO" b="1" dirty="0"/>
              <a:t>Aplicații ale modelelor și modelării</a:t>
            </a:r>
            <a:endParaRPr lang="ro-RO" dirty="0"/>
          </a:p>
        </p:txBody>
      </p:sp>
      <p:sp>
        <p:nvSpPr>
          <p:cNvPr id="3" name="Content Placeholder 2">
            <a:extLst>
              <a:ext uri="{FF2B5EF4-FFF2-40B4-BE49-F238E27FC236}">
                <a16:creationId xmlns:a16="http://schemas.microsoft.com/office/drawing/2014/main" id="{85A70E82-B56A-618F-2B4F-9971C43B6CF4}"/>
              </a:ext>
            </a:extLst>
          </p:cNvPr>
          <p:cNvSpPr>
            <a:spLocks noGrp="1"/>
          </p:cNvSpPr>
          <p:nvPr>
            <p:ph idx="1"/>
          </p:nvPr>
        </p:nvSpPr>
        <p:spPr>
          <a:xfrm>
            <a:off x="491438" y="1077940"/>
            <a:ext cx="11209124" cy="5179022"/>
          </a:xfrm>
        </p:spPr>
        <p:txBody>
          <a:bodyPr/>
          <a:lstStyle/>
          <a:p>
            <a:pPr>
              <a:buFont typeface="+mj-lt"/>
              <a:buAutoNum type="arabicPeriod"/>
            </a:pPr>
            <a:r>
              <a:rPr lang="en-US" b="1" dirty="0"/>
              <a:t> </a:t>
            </a:r>
            <a:r>
              <a:rPr lang="ro-RO" b="1" dirty="0">
                <a:solidFill>
                  <a:srgbClr val="C00000"/>
                </a:solidFill>
                <a:highlight>
                  <a:srgbClr val="FFFF00"/>
                </a:highlight>
              </a:rPr>
              <a:t>Științe exacte</a:t>
            </a:r>
            <a:r>
              <a:rPr lang="ro-RO" dirty="0">
                <a:solidFill>
                  <a:srgbClr val="C00000"/>
                </a:solidFill>
              </a:rPr>
              <a:t> </a:t>
            </a:r>
            <a:r>
              <a:rPr lang="ro-RO" dirty="0"/>
              <a:t>(ex: modele de predicție climatică, fizică, biologie);</a:t>
            </a:r>
          </a:p>
          <a:p>
            <a:pPr>
              <a:buFont typeface="+mj-lt"/>
              <a:buAutoNum type="arabicPeriod"/>
            </a:pPr>
            <a:r>
              <a:rPr lang="en-US" b="1" dirty="0"/>
              <a:t> </a:t>
            </a:r>
            <a:r>
              <a:rPr lang="ro-RO" b="1" dirty="0">
                <a:solidFill>
                  <a:srgbClr val="C00000"/>
                </a:solidFill>
                <a:highlight>
                  <a:srgbClr val="FFFF00"/>
                </a:highlight>
              </a:rPr>
              <a:t>Tehnologie</a:t>
            </a:r>
            <a:r>
              <a:rPr lang="ro-RO" dirty="0"/>
              <a:t> (ex: proiectarea de mașini, simulări 3D);</a:t>
            </a:r>
          </a:p>
          <a:p>
            <a:pPr>
              <a:buFont typeface="+mj-lt"/>
              <a:buAutoNum type="arabicPeriod"/>
            </a:pPr>
            <a:r>
              <a:rPr lang="en-US" b="1" dirty="0"/>
              <a:t> </a:t>
            </a:r>
            <a:r>
              <a:rPr lang="ro-RO" b="1" dirty="0">
                <a:solidFill>
                  <a:srgbClr val="C00000"/>
                </a:solidFill>
                <a:highlight>
                  <a:srgbClr val="FFFF00"/>
                </a:highlight>
              </a:rPr>
              <a:t>Economii și afaceri</a:t>
            </a:r>
            <a:r>
              <a:rPr lang="ro-RO" dirty="0">
                <a:solidFill>
                  <a:srgbClr val="C00000"/>
                </a:solidFill>
              </a:rPr>
              <a:t> </a:t>
            </a:r>
            <a:r>
              <a:rPr lang="ro-RO" dirty="0"/>
              <a:t>(ex: modele financiare, prognoze de vânzări);</a:t>
            </a:r>
          </a:p>
          <a:p>
            <a:pPr>
              <a:buFont typeface="+mj-lt"/>
              <a:buAutoNum type="arabicPeriod"/>
            </a:pPr>
            <a:r>
              <a:rPr lang="en-US" b="1" dirty="0"/>
              <a:t> </a:t>
            </a:r>
            <a:r>
              <a:rPr lang="ro-RO" b="1" dirty="0">
                <a:solidFill>
                  <a:srgbClr val="C00000"/>
                </a:solidFill>
                <a:highlight>
                  <a:srgbClr val="FFFF00"/>
                </a:highlight>
              </a:rPr>
              <a:t>Educație și cercetare</a:t>
            </a:r>
            <a:r>
              <a:rPr lang="ro-RO" dirty="0">
                <a:solidFill>
                  <a:srgbClr val="C00000"/>
                </a:solidFill>
              </a:rPr>
              <a:t> </a:t>
            </a:r>
            <a:r>
              <a:rPr lang="ro-RO" dirty="0"/>
              <a:t>(ex: modele de învățare, analiza datelor);</a:t>
            </a:r>
          </a:p>
          <a:p>
            <a:pPr marL="534988" indent="-534988">
              <a:buFont typeface="+mj-lt"/>
              <a:buAutoNum type="arabicPeriod"/>
              <a:tabLst>
                <a:tab pos="1160463" algn="l"/>
              </a:tabLst>
            </a:pPr>
            <a:r>
              <a:rPr lang="en-US" b="1" dirty="0"/>
              <a:t> </a:t>
            </a:r>
            <a:r>
              <a:rPr lang="ro-RO" b="1" dirty="0">
                <a:solidFill>
                  <a:srgbClr val="C00000"/>
                </a:solidFill>
                <a:highlight>
                  <a:srgbClr val="FFFF00"/>
                </a:highlight>
              </a:rPr>
              <a:t>Managementul afacerilor și deciziilor</a:t>
            </a:r>
            <a:r>
              <a:rPr lang="en-US" b="1" dirty="0">
                <a:solidFill>
                  <a:srgbClr val="C00000"/>
                </a:solidFill>
                <a:highlight>
                  <a:srgbClr val="FFFF00"/>
                </a:highlight>
              </a:rPr>
              <a:t>	</a:t>
            </a:r>
          </a:p>
          <a:p>
            <a:pPr marL="0" indent="0">
              <a:buNone/>
              <a:tabLst>
                <a:tab pos="1160463" algn="l"/>
              </a:tabLst>
            </a:pPr>
            <a:r>
              <a:rPr lang="ro-RO" dirty="0">
                <a:solidFill>
                  <a:srgbClr val="C00000"/>
                </a:solidFill>
              </a:rPr>
              <a:t> </a:t>
            </a:r>
            <a:r>
              <a:rPr lang="en-US" dirty="0">
                <a:solidFill>
                  <a:srgbClr val="C00000"/>
                </a:solidFill>
              </a:rPr>
              <a:t>    </a:t>
            </a:r>
            <a:r>
              <a:rPr lang="ro-RO" dirty="0"/>
              <a:t>(ex: modele SSD, modele de afaceri).</a:t>
            </a:r>
          </a:p>
          <a:p>
            <a:endParaRPr lang="ro-RO" dirty="0"/>
          </a:p>
        </p:txBody>
      </p:sp>
      <p:sp>
        <p:nvSpPr>
          <p:cNvPr id="4" name="Slide Number Placeholder 3">
            <a:extLst>
              <a:ext uri="{FF2B5EF4-FFF2-40B4-BE49-F238E27FC236}">
                <a16:creationId xmlns:a16="http://schemas.microsoft.com/office/drawing/2014/main" id="{3F096962-932D-29B7-D7D8-409C06536995}"/>
              </a:ext>
            </a:extLst>
          </p:cNvPr>
          <p:cNvSpPr>
            <a:spLocks noGrp="1"/>
          </p:cNvSpPr>
          <p:nvPr>
            <p:ph type="sldNum" sz="quarter" idx="12"/>
          </p:nvPr>
        </p:nvSpPr>
        <p:spPr/>
        <p:txBody>
          <a:bodyPr/>
          <a:lstStyle/>
          <a:p>
            <a:fld id="{0712D0F0-FEB5-4A3D-9B64-8AE531CEC929}" type="slidenum">
              <a:rPr lang="en-US" smtClean="0"/>
              <a:t>37</a:t>
            </a:fld>
            <a:endParaRPr lang="en-US" dirty="0"/>
          </a:p>
        </p:txBody>
      </p:sp>
    </p:spTree>
    <p:extLst>
      <p:ext uri="{BB962C8B-B14F-4D97-AF65-F5344CB8AC3E}">
        <p14:creationId xmlns:p14="http://schemas.microsoft.com/office/powerpoint/2010/main" val="8231144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25C50-E14A-AC72-8710-CBEDFF9B7885}"/>
              </a:ext>
            </a:extLst>
          </p:cNvPr>
          <p:cNvSpPr>
            <a:spLocks noGrp="1"/>
          </p:cNvSpPr>
          <p:nvPr>
            <p:ph type="title"/>
          </p:nvPr>
        </p:nvSpPr>
        <p:spPr/>
        <p:txBody>
          <a:bodyPr>
            <a:normAutofit/>
          </a:bodyPr>
          <a:lstStyle/>
          <a:p>
            <a:r>
              <a:rPr lang="ro-RO" b="1" dirty="0"/>
              <a:t>Etapele procesului de modelare</a:t>
            </a:r>
            <a:endParaRPr lang="ro-RO" dirty="0"/>
          </a:p>
        </p:txBody>
      </p:sp>
      <p:sp>
        <p:nvSpPr>
          <p:cNvPr id="3" name="Content Placeholder 2">
            <a:extLst>
              <a:ext uri="{FF2B5EF4-FFF2-40B4-BE49-F238E27FC236}">
                <a16:creationId xmlns:a16="http://schemas.microsoft.com/office/drawing/2014/main" id="{B3510D36-E17F-85B3-04CB-165861F8CB4B}"/>
              </a:ext>
            </a:extLst>
          </p:cNvPr>
          <p:cNvSpPr>
            <a:spLocks noGrp="1"/>
          </p:cNvSpPr>
          <p:nvPr>
            <p:ph idx="1"/>
          </p:nvPr>
        </p:nvSpPr>
        <p:spPr/>
        <p:txBody>
          <a:bodyPr>
            <a:normAutofit/>
          </a:bodyPr>
          <a:lstStyle/>
          <a:p>
            <a:pPr>
              <a:buFont typeface="+mj-lt"/>
              <a:buAutoNum type="arabicPeriod"/>
            </a:pPr>
            <a:r>
              <a:rPr lang="ro-RO" b="1" dirty="0">
                <a:solidFill>
                  <a:srgbClr val="C00000"/>
                </a:solidFill>
                <a:highlight>
                  <a:srgbClr val="FFFF00"/>
                </a:highlight>
              </a:rPr>
              <a:t>Definirea scopului</a:t>
            </a:r>
            <a:r>
              <a:rPr lang="ro-RO" dirty="0"/>
              <a:t>: Stabilirea obiectivului pentru care se construiește modelul.</a:t>
            </a:r>
          </a:p>
          <a:p>
            <a:pPr>
              <a:buFont typeface="+mj-lt"/>
              <a:buAutoNum type="arabicPeriod"/>
            </a:pPr>
            <a:r>
              <a:rPr lang="ro-RO" b="1" dirty="0">
                <a:solidFill>
                  <a:srgbClr val="C00000"/>
                </a:solidFill>
                <a:highlight>
                  <a:srgbClr val="FFFF00"/>
                </a:highlight>
              </a:rPr>
              <a:t>Colectarea datelor</a:t>
            </a:r>
            <a:r>
              <a:rPr lang="ro-RO" b="1" dirty="0"/>
              <a:t>:</a:t>
            </a:r>
            <a:r>
              <a:rPr lang="ro-RO" dirty="0"/>
              <a:t> Identificarea parametrilor și variabilelor relevante.</a:t>
            </a:r>
          </a:p>
          <a:p>
            <a:pPr>
              <a:buFont typeface="+mj-lt"/>
              <a:buAutoNum type="arabicPeriod"/>
            </a:pPr>
            <a:r>
              <a:rPr lang="ro-RO" b="1" dirty="0">
                <a:solidFill>
                  <a:srgbClr val="C00000"/>
                </a:solidFill>
                <a:highlight>
                  <a:srgbClr val="FFFF00"/>
                </a:highlight>
              </a:rPr>
              <a:t>Conceperea modelului</a:t>
            </a:r>
            <a:r>
              <a:rPr lang="ro-RO" b="1" dirty="0"/>
              <a:t>:</a:t>
            </a:r>
            <a:r>
              <a:rPr lang="ro-RO" dirty="0"/>
              <a:t> Alegerea unui tip de model și construirea acestuia.</a:t>
            </a:r>
          </a:p>
          <a:p>
            <a:pPr>
              <a:buFont typeface="+mj-lt"/>
              <a:buAutoNum type="arabicPeriod"/>
            </a:pPr>
            <a:r>
              <a:rPr lang="ro-RO" b="1" dirty="0">
                <a:solidFill>
                  <a:srgbClr val="C00000"/>
                </a:solidFill>
                <a:highlight>
                  <a:srgbClr val="FFFF00"/>
                </a:highlight>
              </a:rPr>
              <a:t>Validarea modelului</a:t>
            </a:r>
            <a:r>
              <a:rPr lang="ro-RO" b="1" dirty="0"/>
              <a:t>:</a:t>
            </a:r>
            <a:r>
              <a:rPr lang="ro-RO" dirty="0"/>
              <a:t> Compararea rezultatelor obținute cu cele reale pentru a verifica acuratețea.</a:t>
            </a:r>
          </a:p>
          <a:p>
            <a:pPr>
              <a:buFont typeface="+mj-lt"/>
              <a:buAutoNum type="arabicPeriod"/>
            </a:pPr>
            <a:r>
              <a:rPr lang="ro-RO" b="1" dirty="0">
                <a:solidFill>
                  <a:srgbClr val="C00000"/>
                </a:solidFill>
                <a:highlight>
                  <a:srgbClr val="FFFF00"/>
                </a:highlight>
              </a:rPr>
              <a:t>Utilizarea modelului</a:t>
            </a:r>
            <a:r>
              <a:rPr lang="ro-RO" b="1" dirty="0"/>
              <a:t>:</a:t>
            </a:r>
            <a:r>
              <a:rPr lang="ro-RO" dirty="0"/>
              <a:t> Aplicarea modelului pentru analize, simulări sau previziuni.</a:t>
            </a:r>
          </a:p>
          <a:p>
            <a:endParaRPr lang="ro-RO" dirty="0"/>
          </a:p>
        </p:txBody>
      </p:sp>
      <p:sp>
        <p:nvSpPr>
          <p:cNvPr id="4" name="Slide Number Placeholder 3">
            <a:extLst>
              <a:ext uri="{FF2B5EF4-FFF2-40B4-BE49-F238E27FC236}">
                <a16:creationId xmlns:a16="http://schemas.microsoft.com/office/drawing/2014/main" id="{982EB3FA-DA76-0B45-52FC-BCCAAC417595}"/>
              </a:ext>
            </a:extLst>
          </p:cNvPr>
          <p:cNvSpPr>
            <a:spLocks noGrp="1"/>
          </p:cNvSpPr>
          <p:nvPr>
            <p:ph type="sldNum" sz="quarter" idx="12"/>
          </p:nvPr>
        </p:nvSpPr>
        <p:spPr/>
        <p:txBody>
          <a:bodyPr/>
          <a:lstStyle/>
          <a:p>
            <a:fld id="{0712D0F0-FEB5-4A3D-9B64-8AE531CEC929}" type="slidenum">
              <a:rPr lang="en-US" smtClean="0"/>
              <a:t>38</a:t>
            </a:fld>
            <a:endParaRPr lang="en-US" dirty="0"/>
          </a:p>
        </p:txBody>
      </p:sp>
    </p:spTree>
    <p:extLst>
      <p:ext uri="{BB962C8B-B14F-4D97-AF65-F5344CB8AC3E}">
        <p14:creationId xmlns:p14="http://schemas.microsoft.com/office/powerpoint/2010/main" val="41189837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77" y="1498269"/>
            <a:ext cx="2947827" cy="1470962"/>
          </a:xfrm>
        </p:spPr>
        <p:txBody>
          <a:bodyPr>
            <a:normAutofit/>
          </a:bodyPr>
          <a:lstStyle/>
          <a:p>
            <a:r>
              <a:rPr lang="ro-RO" dirty="0"/>
              <a:t>Algoritmul modelării</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67389" y="138848"/>
            <a:ext cx="6213607" cy="6719152"/>
          </a:xfrm>
        </p:spPr>
      </p:pic>
      <p:sp>
        <p:nvSpPr>
          <p:cNvPr id="4" name="Slide Number Placeholder 3"/>
          <p:cNvSpPr>
            <a:spLocks noGrp="1"/>
          </p:cNvSpPr>
          <p:nvPr>
            <p:ph type="sldNum" sz="quarter" idx="12"/>
          </p:nvPr>
        </p:nvSpPr>
        <p:spPr/>
        <p:txBody>
          <a:bodyPr/>
          <a:lstStyle/>
          <a:p>
            <a:fld id="{0712D0F0-FEB5-4A3D-9B64-8AE531CEC929}" type="slidenum">
              <a:rPr lang="en-US" smtClean="0"/>
              <a:t>39</a:t>
            </a:fld>
            <a:endParaRPr lang="en-US" dirty="0"/>
          </a:p>
        </p:txBody>
      </p:sp>
    </p:spTree>
    <p:extLst>
      <p:ext uri="{BB962C8B-B14F-4D97-AF65-F5344CB8AC3E}">
        <p14:creationId xmlns:p14="http://schemas.microsoft.com/office/powerpoint/2010/main" val="2904965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4E417DDF-4BF0-9A6E-68A9-30DB7FED785F}"/>
              </a:ext>
            </a:extLst>
          </p:cNvPr>
          <p:cNvGraphicFramePr>
            <a:graphicFrameLocks noGrp="1"/>
          </p:cNvGraphicFramePr>
          <p:nvPr>
            <p:ph idx="1"/>
            <p:extLst>
              <p:ext uri="{D42A27DB-BD31-4B8C-83A1-F6EECF244321}">
                <p14:modId xmlns:p14="http://schemas.microsoft.com/office/powerpoint/2010/main" val="3358601922"/>
              </p:ext>
            </p:extLst>
          </p:nvPr>
        </p:nvGraphicFramePr>
        <p:xfrm>
          <a:off x="236306" y="267629"/>
          <a:ext cx="11551913" cy="6074432"/>
        </p:xfrm>
        <a:graphic>
          <a:graphicData uri="http://schemas.openxmlformats.org/drawingml/2006/table">
            <a:tbl>
              <a:tblPr>
                <a:tableStyleId>{5C22544A-7EE6-4342-B048-85BDC9FD1C3A}</a:tableStyleId>
              </a:tblPr>
              <a:tblGrid>
                <a:gridCol w="11551913">
                  <a:extLst>
                    <a:ext uri="{9D8B030D-6E8A-4147-A177-3AD203B41FA5}">
                      <a16:colId xmlns:a16="http://schemas.microsoft.com/office/drawing/2014/main" val="243162735"/>
                    </a:ext>
                  </a:extLst>
                </a:gridCol>
              </a:tblGrid>
              <a:tr h="627343">
                <a:tc>
                  <a:txBody>
                    <a:bodyPr/>
                    <a:lstStyle/>
                    <a:p>
                      <a:pPr marL="360363" indent="-360363">
                        <a:lnSpc>
                          <a:spcPct val="150000"/>
                        </a:lnSpc>
                        <a:spcAft>
                          <a:spcPts val="500"/>
                        </a:spcAft>
                        <a:buClr>
                          <a:srgbClr val="C00000"/>
                        </a:buClr>
                        <a:buFont typeface="Wingdings" panose="05000000000000000000" pitchFamily="2" charset="2"/>
                        <a:buChar char="§"/>
                      </a:pPr>
                      <a:r>
                        <a:rPr lang="en-US" sz="2800" dirty="0" err="1">
                          <a:effectLst/>
                          <a:latin typeface="Consolas" panose="020B0609020204030204" pitchFamily="49" charset="0"/>
                        </a:rPr>
                        <a:t>Introducere</a:t>
                      </a:r>
                      <a:r>
                        <a:rPr lang="en-US" sz="2800" dirty="0">
                          <a:effectLst/>
                          <a:latin typeface="Consolas" panose="020B0609020204030204" pitchFamily="49" charset="0"/>
                        </a:rPr>
                        <a:t> </a:t>
                      </a:r>
                      <a:r>
                        <a:rPr lang="en-US" sz="2800" dirty="0" err="1">
                          <a:effectLst/>
                          <a:latin typeface="Consolas" panose="020B0609020204030204" pitchFamily="49" charset="0"/>
                        </a:rPr>
                        <a:t>în</a:t>
                      </a:r>
                      <a:r>
                        <a:rPr lang="en-US" sz="2800" dirty="0">
                          <a:effectLst/>
                          <a:latin typeface="Consolas" panose="020B0609020204030204" pitchFamily="49" charset="0"/>
                        </a:rPr>
                        <a:t> Big Data </a:t>
                      </a:r>
                      <a:r>
                        <a:rPr lang="en-US" sz="2800" dirty="0" err="1">
                          <a:effectLst/>
                          <a:latin typeface="Consolas" panose="020B0609020204030204" pitchFamily="49" charset="0"/>
                        </a:rPr>
                        <a:t>și</a:t>
                      </a:r>
                      <a:r>
                        <a:rPr lang="en-US" sz="2800" dirty="0">
                          <a:effectLst/>
                          <a:latin typeface="Consolas" panose="020B0609020204030204" pitchFamily="49" charset="0"/>
                        </a:rPr>
                        <a:t> </a:t>
                      </a:r>
                      <a:r>
                        <a:rPr lang="en-US" sz="2800" dirty="0" err="1">
                          <a:effectLst/>
                          <a:latin typeface="Consolas" panose="020B0609020204030204" pitchFamily="49" charset="0"/>
                        </a:rPr>
                        <a:t>Infrastructura</a:t>
                      </a:r>
                      <a:r>
                        <a:rPr lang="en-US" sz="2800" dirty="0">
                          <a:effectLst/>
                          <a:latin typeface="Consolas" panose="020B0609020204030204" pitchFamily="49" charset="0"/>
                        </a:rPr>
                        <a:t> </a:t>
                      </a:r>
                      <a:r>
                        <a:rPr lang="en-US" sz="2800" dirty="0" err="1">
                          <a:effectLst/>
                          <a:latin typeface="Consolas" panose="020B0609020204030204" pitchFamily="49" charset="0"/>
                        </a:rPr>
                        <a:t>sa</a:t>
                      </a:r>
                      <a:r>
                        <a:rPr lang="en-US" sz="2800" dirty="0">
                          <a:effectLst/>
                          <a:latin typeface="Consolas" panose="020B0609020204030204" pitchFamily="49" charset="0"/>
                        </a:rPr>
                        <a:t>.</a:t>
                      </a:r>
                      <a:endParaRPr lang="ro-RO" sz="2800" dirty="0">
                        <a:solidFill>
                          <a:srgbClr val="191919"/>
                        </a:solidFill>
                        <a:effectLst/>
                        <a:latin typeface="Consolas" panose="020B0609020204030204" pitchFamily="49" charset="0"/>
                        <a:ea typeface="MS PMincho" panose="02020600040205080304"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1742873424"/>
                  </a:ext>
                </a:extLst>
              </a:tr>
              <a:tr h="627343">
                <a:tc>
                  <a:txBody>
                    <a:bodyPr/>
                    <a:lstStyle/>
                    <a:p>
                      <a:pPr marL="360363" indent="-360363">
                        <a:lnSpc>
                          <a:spcPct val="150000"/>
                        </a:lnSpc>
                        <a:spcAft>
                          <a:spcPts val="500"/>
                        </a:spcAft>
                        <a:buClr>
                          <a:srgbClr val="C00000"/>
                        </a:buClr>
                        <a:buFont typeface="Wingdings" panose="05000000000000000000" pitchFamily="2" charset="2"/>
                        <a:buChar char="§"/>
                      </a:pPr>
                      <a:r>
                        <a:rPr lang="en-US" sz="2800" dirty="0" err="1">
                          <a:effectLst/>
                          <a:latin typeface="Consolas" panose="020B0609020204030204" pitchFamily="49" charset="0"/>
                        </a:rPr>
                        <a:t>Infrastructura</a:t>
                      </a:r>
                      <a:r>
                        <a:rPr lang="en-US" sz="2800" dirty="0">
                          <a:effectLst/>
                          <a:latin typeface="Consolas" panose="020B0609020204030204" pitchFamily="49" charset="0"/>
                        </a:rPr>
                        <a:t> </a:t>
                      </a:r>
                      <a:r>
                        <a:rPr lang="en-US" sz="2800" dirty="0" err="1">
                          <a:effectLst/>
                          <a:latin typeface="Consolas" panose="020B0609020204030204" pitchFamily="49" charset="0"/>
                        </a:rPr>
                        <a:t>și</a:t>
                      </a:r>
                      <a:r>
                        <a:rPr lang="en-US" sz="2800" dirty="0">
                          <a:effectLst/>
                          <a:latin typeface="Consolas" panose="020B0609020204030204" pitchFamily="49" charset="0"/>
                        </a:rPr>
                        <a:t> </a:t>
                      </a:r>
                      <a:r>
                        <a:rPr lang="en-US" sz="2800" dirty="0" err="1">
                          <a:effectLst/>
                          <a:latin typeface="Consolas" panose="020B0609020204030204" pitchFamily="49" charset="0"/>
                        </a:rPr>
                        <a:t>Arhitectura</a:t>
                      </a:r>
                      <a:r>
                        <a:rPr lang="en-US" sz="2800" dirty="0">
                          <a:effectLst/>
                          <a:latin typeface="Consolas" panose="020B0609020204030204" pitchFamily="49" charset="0"/>
                        </a:rPr>
                        <a:t> Big Data. </a:t>
                      </a:r>
                      <a:endParaRPr lang="ro-RO" sz="2800" dirty="0">
                        <a:solidFill>
                          <a:srgbClr val="191919"/>
                        </a:solidFill>
                        <a:effectLst/>
                        <a:latin typeface="Consolas" panose="020B0609020204030204" pitchFamily="49" charset="0"/>
                        <a:ea typeface="MS PMincho" panose="02020600040205080304"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4047683466"/>
                  </a:ext>
                </a:extLst>
              </a:tr>
              <a:tr h="504384">
                <a:tc>
                  <a:txBody>
                    <a:bodyPr/>
                    <a:lstStyle/>
                    <a:p>
                      <a:pPr marL="360363" indent="-360363">
                        <a:lnSpc>
                          <a:spcPct val="115000"/>
                        </a:lnSpc>
                        <a:spcAft>
                          <a:spcPts val="1000"/>
                        </a:spcAft>
                        <a:buClr>
                          <a:srgbClr val="C00000"/>
                        </a:buClr>
                        <a:buFont typeface="Wingdings" panose="05000000000000000000" pitchFamily="2" charset="2"/>
                        <a:buChar char="§"/>
                      </a:pPr>
                      <a:r>
                        <a:rPr lang="en-US" sz="2800" dirty="0" err="1">
                          <a:effectLst/>
                          <a:latin typeface="Consolas" panose="020B0609020204030204" pitchFamily="49" charset="0"/>
                        </a:rPr>
                        <a:t>Tehnologii</a:t>
                      </a:r>
                      <a:r>
                        <a:rPr lang="en-US" sz="2800" dirty="0">
                          <a:effectLst/>
                          <a:latin typeface="Consolas" panose="020B0609020204030204" pitchFamily="49" charset="0"/>
                        </a:rPr>
                        <a:t> </a:t>
                      </a:r>
                      <a:r>
                        <a:rPr lang="en-US" sz="2800" dirty="0" err="1">
                          <a:effectLst/>
                          <a:latin typeface="Consolas" panose="020B0609020204030204" pitchFamily="49" charset="0"/>
                        </a:rPr>
                        <a:t>Specifice</a:t>
                      </a:r>
                      <a:r>
                        <a:rPr lang="en-US" sz="2800" dirty="0">
                          <a:effectLst/>
                          <a:latin typeface="Consolas" panose="020B0609020204030204" pitchFamily="49" charset="0"/>
                        </a:rPr>
                        <a:t> Big Data. </a:t>
                      </a:r>
                      <a:r>
                        <a:rPr lang="en-US" sz="2800" dirty="0" err="1">
                          <a:effectLst/>
                          <a:latin typeface="Consolas" panose="020B0609020204030204" pitchFamily="49" charset="0"/>
                        </a:rPr>
                        <a:t>Tehnologii</a:t>
                      </a:r>
                      <a:r>
                        <a:rPr lang="en-US" sz="2800" dirty="0">
                          <a:effectLst/>
                          <a:latin typeface="Consolas" panose="020B0609020204030204" pitchFamily="49" charset="0"/>
                        </a:rPr>
                        <a:t> </a:t>
                      </a:r>
                      <a:r>
                        <a:rPr lang="en-US" sz="2800" dirty="0" err="1">
                          <a:effectLst/>
                          <a:latin typeface="Consolas" panose="020B0609020204030204" pitchFamily="49" charset="0"/>
                        </a:rPr>
                        <a:t>fundamentale</a:t>
                      </a:r>
                      <a:r>
                        <a:rPr lang="en-US" sz="2800" dirty="0">
                          <a:effectLst/>
                          <a:latin typeface="Consolas" panose="020B0609020204030204" pitchFamily="49" charset="0"/>
                        </a:rPr>
                        <a:t> </a:t>
                      </a:r>
                      <a:endParaRPr lang="ro-RO" sz="2800" dirty="0">
                        <a:solidFill>
                          <a:srgbClr val="00000A"/>
                        </a:solidFill>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8532329"/>
                  </a:ext>
                </a:extLst>
              </a:tr>
              <a:tr h="784674">
                <a:tc>
                  <a:txBody>
                    <a:bodyPr/>
                    <a:lstStyle/>
                    <a:p>
                      <a:pPr marL="360363" indent="-360363">
                        <a:lnSpc>
                          <a:spcPct val="150000"/>
                        </a:lnSpc>
                        <a:spcAft>
                          <a:spcPts val="500"/>
                        </a:spcAft>
                        <a:buClr>
                          <a:srgbClr val="C00000"/>
                        </a:buClr>
                        <a:buFont typeface="Wingdings" panose="05000000000000000000" pitchFamily="2" charset="2"/>
                        <a:buChar char="§"/>
                      </a:pPr>
                      <a:r>
                        <a:rPr lang="en-US" sz="2800" dirty="0" err="1">
                          <a:effectLst/>
                          <a:latin typeface="Consolas" panose="020B0609020204030204" pitchFamily="49" charset="0"/>
                        </a:rPr>
                        <a:t>Programare</a:t>
                      </a:r>
                      <a:r>
                        <a:rPr lang="en-US" sz="2800" dirty="0">
                          <a:effectLst/>
                          <a:latin typeface="Consolas" panose="020B0609020204030204" pitchFamily="49" charset="0"/>
                        </a:rPr>
                        <a:t> </a:t>
                      </a:r>
                      <a:r>
                        <a:rPr lang="en-US" sz="2800" dirty="0" err="1">
                          <a:effectLst/>
                          <a:latin typeface="Consolas" panose="020B0609020204030204" pitchFamily="49" charset="0"/>
                        </a:rPr>
                        <a:t>Distribuită</a:t>
                      </a:r>
                      <a:r>
                        <a:rPr lang="en-US" sz="2800" dirty="0">
                          <a:effectLst/>
                          <a:latin typeface="Consolas" panose="020B0609020204030204" pitchFamily="49" charset="0"/>
                        </a:rPr>
                        <a:t> cu MapReduce </a:t>
                      </a:r>
                      <a:r>
                        <a:rPr lang="en-US" sz="2800" dirty="0" err="1">
                          <a:effectLst/>
                          <a:latin typeface="Consolas" panose="020B0609020204030204" pitchFamily="49" charset="0"/>
                        </a:rPr>
                        <a:t>și</a:t>
                      </a:r>
                      <a:r>
                        <a:rPr lang="en-US" sz="2800" dirty="0">
                          <a:effectLst/>
                          <a:latin typeface="Consolas" panose="020B0609020204030204" pitchFamily="49" charset="0"/>
                        </a:rPr>
                        <a:t> Hadoop.</a:t>
                      </a:r>
                      <a:endParaRPr lang="ro-RO" sz="2800" dirty="0">
                        <a:solidFill>
                          <a:srgbClr val="191919"/>
                        </a:solidFill>
                        <a:effectLst/>
                        <a:latin typeface="Consolas" panose="020B0609020204030204" pitchFamily="49" charset="0"/>
                        <a:ea typeface="MS PMincho" panose="02020600040205080304"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4021689276"/>
                  </a:ext>
                </a:extLst>
              </a:tr>
              <a:tr h="504384">
                <a:tc>
                  <a:txBody>
                    <a:bodyPr/>
                    <a:lstStyle/>
                    <a:p>
                      <a:pPr marL="360363" indent="-360363">
                        <a:lnSpc>
                          <a:spcPct val="115000"/>
                        </a:lnSpc>
                        <a:spcAft>
                          <a:spcPts val="1000"/>
                        </a:spcAft>
                        <a:buClr>
                          <a:srgbClr val="C00000"/>
                        </a:buClr>
                        <a:buFont typeface="Wingdings" panose="05000000000000000000" pitchFamily="2" charset="2"/>
                        <a:buChar char="§"/>
                      </a:pPr>
                      <a:r>
                        <a:rPr lang="en-US" sz="2800" dirty="0" err="1">
                          <a:effectLst/>
                          <a:latin typeface="Consolas" panose="020B0609020204030204" pitchFamily="49" charset="0"/>
                        </a:rPr>
                        <a:t>Procesare</a:t>
                      </a:r>
                      <a:r>
                        <a:rPr lang="en-US" sz="2800" dirty="0">
                          <a:effectLst/>
                          <a:latin typeface="Consolas" panose="020B0609020204030204" pitchFamily="49" charset="0"/>
                        </a:rPr>
                        <a:t> </a:t>
                      </a:r>
                      <a:r>
                        <a:rPr lang="en-US" sz="2800" dirty="0" err="1">
                          <a:effectLst/>
                          <a:latin typeface="Consolas" panose="020B0609020204030204" pitchFamily="49" charset="0"/>
                        </a:rPr>
                        <a:t>Avansată</a:t>
                      </a:r>
                      <a:r>
                        <a:rPr lang="en-US" sz="2800" dirty="0">
                          <a:effectLst/>
                          <a:latin typeface="Consolas" panose="020B0609020204030204" pitchFamily="49" charset="0"/>
                        </a:rPr>
                        <a:t> cu Apache Spark.</a:t>
                      </a:r>
                      <a:endParaRPr lang="ro-RO" sz="2800" dirty="0">
                        <a:solidFill>
                          <a:srgbClr val="00000A"/>
                        </a:solidFill>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993038"/>
                  </a:ext>
                </a:extLst>
              </a:tr>
              <a:tr h="504384">
                <a:tc>
                  <a:txBody>
                    <a:bodyPr/>
                    <a:lstStyle/>
                    <a:p>
                      <a:pPr marL="360363" indent="-360363">
                        <a:lnSpc>
                          <a:spcPct val="115000"/>
                        </a:lnSpc>
                        <a:spcAft>
                          <a:spcPts val="1000"/>
                        </a:spcAft>
                        <a:buClr>
                          <a:srgbClr val="C00000"/>
                        </a:buClr>
                        <a:buFont typeface="Wingdings" panose="05000000000000000000" pitchFamily="2" charset="2"/>
                        <a:buChar char="§"/>
                      </a:pPr>
                      <a:r>
                        <a:rPr lang="en-US" sz="2800" dirty="0" err="1">
                          <a:effectLst/>
                          <a:latin typeface="Consolas" panose="020B0609020204030204" pitchFamily="49" charset="0"/>
                        </a:rPr>
                        <a:t>Fluxuri</a:t>
                      </a:r>
                      <a:r>
                        <a:rPr lang="en-US" sz="2800" dirty="0">
                          <a:effectLst/>
                          <a:latin typeface="Consolas" panose="020B0609020204030204" pitchFamily="49" charset="0"/>
                        </a:rPr>
                        <a:t> de Date </a:t>
                      </a:r>
                      <a:r>
                        <a:rPr lang="en-US" sz="2800" dirty="0" err="1">
                          <a:effectLst/>
                          <a:latin typeface="Consolas" panose="020B0609020204030204" pitchFamily="49" charset="0"/>
                        </a:rPr>
                        <a:t>și</a:t>
                      </a:r>
                      <a:r>
                        <a:rPr lang="en-US" sz="2800" dirty="0">
                          <a:effectLst/>
                          <a:latin typeface="Consolas" panose="020B0609020204030204" pitchFamily="49" charset="0"/>
                        </a:rPr>
                        <a:t> </a:t>
                      </a:r>
                      <a:r>
                        <a:rPr lang="en-US" sz="2800" dirty="0" err="1">
                          <a:effectLst/>
                          <a:latin typeface="Consolas" panose="020B0609020204030204" pitchFamily="49" charset="0"/>
                        </a:rPr>
                        <a:t>Procesare</a:t>
                      </a:r>
                      <a:r>
                        <a:rPr lang="en-US" sz="2800" dirty="0">
                          <a:effectLst/>
                          <a:latin typeface="Consolas" panose="020B0609020204030204" pitchFamily="49" charset="0"/>
                        </a:rPr>
                        <a:t> </a:t>
                      </a:r>
                      <a:r>
                        <a:rPr lang="en-US" sz="2800" dirty="0" err="1">
                          <a:effectLst/>
                          <a:latin typeface="Consolas" panose="020B0609020204030204" pitchFamily="49" charset="0"/>
                        </a:rPr>
                        <a:t>în</a:t>
                      </a:r>
                      <a:r>
                        <a:rPr lang="en-US" sz="2800" dirty="0">
                          <a:effectLst/>
                          <a:latin typeface="Consolas" panose="020B0609020204030204" pitchFamily="49" charset="0"/>
                        </a:rPr>
                        <a:t> </a:t>
                      </a:r>
                      <a:r>
                        <a:rPr lang="en-US" sz="2800" dirty="0" err="1">
                          <a:effectLst/>
                          <a:latin typeface="Consolas" panose="020B0609020204030204" pitchFamily="49" charset="0"/>
                        </a:rPr>
                        <a:t>Timp</a:t>
                      </a:r>
                      <a:r>
                        <a:rPr lang="en-US" sz="2800" dirty="0">
                          <a:effectLst/>
                          <a:latin typeface="Consolas" panose="020B0609020204030204" pitchFamily="49" charset="0"/>
                        </a:rPr>
                        <a:t> Real</a:t>
                      </a:r>
                      <a:r>
                        <a:rPr lang="ro-RO" sz="2800" dirty="0">
                          <a:effectLst/>
                          <a:latin typeface="Consolas" panose="020B0609020204030204" pitchFamily="49" charset="0"/>
                        </a:rPr>
                        <a:t>.</a:t>
                      </a:r>
                      <a:endParaRPr lang="ro-RO" sz="2800" dirty="0">
                        <a:solidFill>
                          <a:srgbClr val="00000A"/>
                        </a:solidFill>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76118341"/>
                  </a:ext>
                </a:extLst>
              </a:tr>
              <a:tr h="504384">
                <a:tc>
                  <a:txBody>
                    <a:bodyPr/>
                    <a:lstStyle/>
                    <a:p>
                      <a:pPr marL="360363" indent="-360363">
                        <a:lnSpc>
                          <a:spcPct val="115000"/>
                        </a:lnSpc>
                        <a:spcAft>
                          <a:spcPts val="1000"/>
                        </a:spcAft>
                        <a:buClr>
                          <a:srgbClr val="C00000"/>
                        </a:buClr>
                        <a:buFont typeface="Wingdings" panose="05000000000000000000" pitchFamily="2" charset="2"/>
                        <a:buChar char="§"/>
                      </a:pPr>
                      <a:r>
                        <a:rPr lang="en-US" sz="2800" dirty="0">
                          <a:effectLst/>
                          <a:latin typeface="Consolas" panose="020B0609020204030204" pitchFamily="49" charset="0"/>
                        </a:rPr>
                        <a:t>Baze de Date NoSQL: HBase </a:t>
                      </a:r>
                      <a:r>
                        <a:rPr lang="en-US" sz="2800" dirty="0" err="1">
                          <a:effectLst/>
                          <a:latin typeface="Consolas" panose="020B0609020204030204" pitchFamily="49" charset="0"/>
                        </a:rPr>
                        <a:t>și</a:t>
                      </a:r>
                      <a:r>
                        <a:rPr lang="en-US" sz="2800" dirty="0">
                          <a:effectLst/>
                          <a:latin typeface="Consolas" panose="020B0609020204030204" pitchFamily="49" charset="0"/>
                        </a:rPr>
                        <a:t> Cassandra. </a:t>
                      </a:r>
                      <a:endParaRPr lang="ro-RO" sz="2800" dirty="0">
                        <a:solidFill>
                          <a:srgbClr val="00000A"/>
                        </a:solidFill>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08342785"/>
                  </a:ext>
                </a:extLst>
              </a:tr>
              <a:tr h="504384">
                <a:tc>
                  <a:txBody>
                    <a:bodyPr/>
                    <a:lstStyle/>
                    <a:p>
                      <a:pPr marL="360363" indent="-360363">
                        <a:lnSpc>
                          <a:spcPct val="115000"/>
                        </a:lnSpc>
                        <a:spcAft>
                          <a:spcPts val="1000"/>
                        </a:spcAft>
                        <a:buClr>
                          <a:srgbClr val="C00000"/>
                        </a:buClr>
                        <a:buFont typeface="Wingdings" panose="05000000000000000000" pitchFamily="2" charset="2"/>
                        <a:buChar char="§"/>
                      </a:pPr>
                      <a:r>
                        <a:rPr lang="en-US" sz="2800" dirty="0" err="1">
                          <a:effectLst/>
                          <a:latin typeface="Consolas" panose="020B0609020204030204" pitchFamily="49" charset="0"/>
                        </a:rPr>
                        <a:t>Inteligența</a:t>
                      </a:r>
                      <a:r>
                        <a:rPr lang="en-US" sz="2800" dirty="0">
                          <a:effectLst/>
                          <a:latin typeface="Consolas" panose="020B0609020204030204" pitchFamily="49" charset="0"/>
                        </a:rPr>
                        <a:t> </a:t>
                      </a:r>
                      <a:r>
                        <a:rPr lang="en-US" sz="2800" dirty="0" err="1">
                          <a:effectLst/>
                          <a:latin typeface="Consolas" panose="020B0609020204030204" pitchFamily="49" charset="0"/>
                        </a:rPr>
                        <a:t>Artificială</a:t>
                      </a:r>
                      <a:r>
                        <a:rPr lang="en-US" sz="2800" dirty="0">
                          <a:effectLst/>
                          <a:latin typeface="Consolas" panose="020B0609020204030204" pitchFamily="49" charset="0"/>
                        </a:rPr>
                        <a:t> </a:t>
                      </a:r>
                      <a:r>
                        <a:rPr lang="en-US" sz="2800" dirty="0" err="1">
                          <a:effectLst/>
                          <a:latin typeface="Consolas" panose="020B0609020204030204" pitchFamily="49" charset="0"/>
                        </a:rPr>
                        <a:t>în</a:t>
                      </a:r>
                      <a:r>
                        <a:rPr lang="en-US" sz="2800" dirty="0">
                          <a:effectLst/>
                          <a:latin typeface="Consolas" panose="020B0609020204030204" pitchFamily="49" charset="0"/>
                        </a:rPr>
                        <a:t> Big Data</a:t>
                      </a:r>
                      <a:r>
                        <a:rPr lang="ro-RO" sz="2800" dirty="0">
                          <a:effectLst/>
                          <a:latin typeface="Consolas" panose="020B0609020204030204" pitchFamily="49" charset="0"/>
                        </a:rPr>
                        <a:t>.</a:t>
                      </a:r>
                      <a:endParaRPr lang="ro-RO" sz="2800" dirty="0">
                        <a:solidFill>
                          <a:srgbClr val="00000A"/>
                        </a:solidFill>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64863943"/>
                  </a:ext>
                </a:extLst>
              </a:tr>
              <a:tr h="504384">
                <a:tc>
                  <a:txBody>
                    <a:bodyPr/>
                    <a:lstStyle/>
                    <a:p>
                      <a:pPr marL="360363" indent="-360363">
                        <a:lnSpc>
                          <a:spcPct val="115000"/>
                        </a:lnSpc>
                        <a:spcAft>
                          <a:spcPts val="1000"/>
                        </a:spcAft>
                        <a:buClr>
                          <a:srgbClr val="C00000"/>
                        </a:buClr>
                        <a:buFont typeface="Wingdings" panose="05000000000000000000" pitchFamily="2" charset="2"/>
                        <a:buChar char="§"/>
                      </a:pPr>
                      <a:r>
                        <a:rPr lang="en-US" sz="2800" dirty="0" err="1">
                          <a:effectLst/>
                          <a:latin typeface="Consolas" panose="020B0609020204030204" pitchFamily="49" charset="0"/>
                        </a:rPr>
                        <a:t>Vizualizarea</a:t>
                      </a:r>
                      <a:r>
                        <a:rPr lang="en-US" sz="2800" dirty="0">
                          <a:effectLst/>
                          <a:latin typeface="Consolas" panose="020B0609020204030204" pitchFamily="49" charset="0"/>
                        </a:rPr>
                        <a:t> </a:t>
                      </a:r>
                      <a:r>
                        <a:rPr lang="en-US" sz="2800" dirty="0" err="1">
                          <a:effectLst/>
                          <a:latin typeface="Consolas" panose="020B0609020204030204" pitchFamily="49" charset="0"/>
                        </a:rPr>
                        <a:t>Avansată</a:t>
                      </a:r>
                      <a:r>
                        <a:rPr lang="en-US" sz="2800" dirty="0">
                          <a:effectLst/>
                          <a:latin typeface="Consolas" panose="020B0609020204030204" pitchFamily="49" charset="0"/>
                        </a:rPr>
                        <a:t> a </a:t>
                      </a:r>
                      <a:r>
                        <a:rPr lang="en-US" sz="2800" dirty="0" err="1">
                          <a:effectLst/>
                          <a:latin typeface="Consolas" panose="020B0609020204030204" pitchFamily="49" charset="0"/>
                        </a:rPr>
                        <a:t>Datelor</a:t>
                      </a:r>
                      <a:r>
                        <a:rPr lang="ro-RO" sz="2800" dirty="0">
                          <a:effectLst/>
                          <a:latin typeface="Consolas" panose="020B0609020204030204" pitchFamily="49" charset="0"/>
                        </a:rPr>
                        <a:t>,</a:t>
                      </a:r>
                      <a:r>
                        <a:rPr lang="en-US" sz="2800" dirty="0">
                          <a:effectLst/>
                          <a:latin typeface="Consolas" panose="020B0609020204030204" pitchFamily="49" charset="0"/>
                        </a:rPr>
                        <a:t> </a:t>
                      </a:r>
                      <a:r>
                        <a:rPr lang="ro-RO" sz="2800" dirty="0">
                          <a:effectLst/>
                          <a:latin typeface="Consolas" panose="020B0609020204030204" pitchFamily="49" charset="0"/>
                        </a:rPr>
                        <a:t>DB </a:t>
                      </a:r>
                      <a:r>
                        <a:rPr lang="en-US" sz="2800" dirty="0">
                          <a:effectLst/>
                          <a:latin typeface="Consolas" panose="020B0609020204030204" pitchFamily="49" charset="0"/>
                        </a:rPr>
                        <a:t>Graf</a:t>
                      </a:r>
                      <a:endParaRPr lang="ro-RO" sz="2800" dirty="0">
                        <a:solidFill>
                          <a:srgbClr val="00000A"/>
                        </a:solidFill>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24372552"/>
                  </a:ext>
                </a:extLst>
              </a:tr>
              <a:tr h="504384">
                <a:tc>
                  <a:txBody>
                    <a:bodyPr/>
                    <a:lstStyle/>
                    <a:p>
                      <a:pPr marL="360363" indent="-360363">
                        <a:lnSpc>
                          <a:spcPct val="115000"/>
                        </a:lnSpc>
                        <a:spcAft>
                          <a:spcPts val="1000"/>
                        </a:spcAft>
                        <a:buClr>
                          <a:srgbClr val="C00000"/>
                        </a:buClr>
                        <a:buFont typeface="Wingdings" panose="05000000000000000000" pitchFamily="2" charset="2"/>
                        <a:buChar char="§"/>
                      </a:pPr>
                      <a:r>
                        <a:rPr lang="en-US" sz="2800" dirty="0">
                          <a:effectLst/>
                          <a:latin typeface="Consolas" panose="020B0609020204030204" pitchFamily="49" charset="0"/>
                        </a:rPr>
                        <a:t>Big Data,  IoT </a:t>
                      </a:r>
                      <a:r>
                        <a:rPr lang="en-US" sz="2800" dirty="0" err="1">
                          <a:effectLst/>
                          <a:latin typeface="Consolas" panose="020B0609020204030204" pitchFamily="49" charset="0"/>
                        </a:rPr>
                        <a:t>și</a:t>
                      </a:r>
                      <a:r>
                        <a:rPr lang="en-US" sz="2800" dirty="0">
                          <a:effectLst/>
                          <a:latin typeface="Consolas" panose="020B0609020204030204" pitchFamily="49" charset="0"/>
                        </a:rPr>
                        <a:t> </a:t>
                      </a:r>
                      <a:r>
                        <a:rPr lang="en-US" sz="2800" dirty="0" err="1">
                          <a:effectLst/>
                          <a:latin typeface="Consolas" panose="020B0609020204030204" pitchFamily="49" charset="0"/>
                        </a:rPr>
                        <a:t>IIoT</a:t>
                      </a:r>
                      <a:r>
                        <a:rPr lang="en-US" sz="2800" dirty="0">
                          <a:effectLst/>
                          <a:latin typeface="Consolas" panose="020B0609020204030204" pitchFamily="49" charset="0"/>
                        </a:rPr>
                        <a:t>. </a:t>
                      </a:r>
                      <a:endParaRPr lang="ro-RO" sz="2800" dirty="0">
                        <a:effectLst/>
                        <a:latin typeface="Consolas" panose="020B0609020204030204" pitchFamily="49" charset="0"/>
                      </a:endParaRPr>
                    </a:p>
                  </a:txBody>
                  <a:tcPr marL="68580" marR="68580" marT="0" marB="0"/>
                </a:tc>
                <a:extLst>
                  <a:ext uri="{0D108BD9-81ED-4DB2-BD59-A6C34878D82A}">
                    <a16:rowId xmlns:a16="http://schemas.microsoft.com/office/drawing/2014/main" val="38634121"/>
                  </a:ext>
                </a:extLst>
              </a:tr>
              <a:tr h="504384">
                <a:tc>
                  <a:txBody>
                    <a:bodyPr/>
                    <a:lstStyle/>
                    <a:p>
                      <a:pPr marL="360363" indent="-360363">
                        <a:lnSpc>
                          <a:spcPct val="115000"/>
                        </a:lnSpc>
                        <a:spcAft>
                          <a:spcPts val="1000"/>
                        </a:spcAft>
                        <a:buClr>
                          <a:srgbClr val="C00000"/>
                        </a:buClr>
                        <a:buFont typeface="Wingdings" panose="05000000000000000000" pitchFamily="2" charset="2"/>
                        <a:buChar char="§"/>
                      </a:pPr>
                      <a:r>
                        <a:rPr lang="en-US" sz="2800" dirty="0" err="1">
                          <a:effectLst/>
                          <a:latin typeface="Consolas" panose="020B0609020204030204" pitchFamily="49" charset="0"/>
                        </a:rPr>
                        <a:t>Societate</a:t>
                      </a:r>
                      <a:r>
                        <a:rPr lang="en-US" sz="2800" dirty="0">
                          <a:effectLst/>
                          <a:latin typeface="Consolas" panose="020B0609020204030204" pitchFamily="49" charset="0"/>
                        </a:rPr>
                        <a:t> </a:t>
                      </a:r>
                      <a:r>
                        <a:rPr lang="en-US" sz="2800" dirty="0" err="1">
                          <a:effectLst/>
                          <a:latin typeface="Consolas" panose="020B0609020204030204" pitchFamily="49" charset="0"/>
                        </a:rPr>
                        <a:t>și</a:t>
                      </a:r>
                      <a:r>
                        <a:rPr lang="en-US" sz="2800" dirty="0">
                          <a:effectLst/>
                          <a:latin typeface="Consolas" panose="020B0609020204030204" pitchFamily="49" charset="0"/>
                        </a:rPr>
                        <a:t> </a:t>
                      </a:r>
                      <a:r>
                        <a:rPr lang="en-US" sz="2800" dirty="0" err="1">
                          <a:effectLst/>
                          <a:latin typeface="Consolas" panose="020B0609020204030204" pitchFamily="49" charset="0"/>
                        </a:rPr>
                        <a:t>Economi</a:t>
                      </a:r>
                      <a:r>
                        <a:rPr lang="ro-RO" sz="2800">
                          <a:effectLst/>
                          <a:latin typeface="Consolas" panose="020B0609020204030204" pitchFamily="49" charset="0"/>
                        </a:rPr>
                        <a:t>e</a:t>
                      </a:r>
                      <a:r>
                        <a:rPr lang="en-US" sz="2800">
                          <a:effectLst/>
                          <a:latin typeface="Consolas" panose="020B0609020204030204" pitchFamily="49" charset="0"/>
                        </a:rPr>
                        <a:t> </a:t>
                      </a:r>
                      <a:r>
                        <a:rPr lang="en-US" sz="2800" dirty="0" err="1">
                          <a:effectLst/>
                          <a:latin typeface="Consolas" panose="020B0609020204030204" pitchFamily="49" charset="0"/>
                        </a:rPr>
                        <a:t>bazată</a:t>
                      </a:r>
                      <a:r>
                        <a:rPr lang="en-US" sz="2800" dirty="0">
                          <a:effectLst/>
                          <a:latin typeface="Consolas" panose="020B0609020204030204" pitchFamily="49" charset="0"/>
                        </a:rPr>
                        <a:t> pe date.</a:t>
                      </a:r>
                      <a:endParaRPr lang="ro-RO" sz="2800" dirty="0">
                        <a:solidFill>
                          <a:srgbClr val="00000A"/>
                        </a:solidFill>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89390463"/>
                  </a:ext>
                </a:extLst>
              </a:tr>
            </a:tbl>
          </a:graphicData>
        </a:graphic>
      </p:graphicFrame>
      <p:sp>
        <p:nvSpPr>
          <p:cNvPr id="4" name="Slide Number Placeholder 3">
            <a:extLst>
              <a:ext uri="{FF2B5EF4-FFF2-40B4-BE49-F238E27FC236}">
                <a16:creationId xmlns:a16="http://schemas.microsoft.com/office/drawing/2014/main" id="{FBC7DC4A-0AB6-91CE-9613-B2442E8B8315}"/>
              </a:ext>
            </a:extLst>
          </p:cNvPr>
          <p:cNvSpPr>
            <a:spLocks noGrp="1"/>
          </p:cNvSpPr>
          <p:nvPr>
            <p:ph type="sldNum" sz="quarter" idx="12"/>
          </p:nvPr>
        </p:nvSpPr>
        <p:spPr/>
        <p:txBody>
          <a:bodyPr/>
          <a:lstStyle/>
          <a:p>
            <a:fld id="{0712D0F0-FEB5-4A3D-9B64-8AE531CEC929}" type="slidenum">
              <a:rPr lang="en-US" smtClean="0"/>
              <a:t>4</a:t>
            </a:fld>
            <a:endParaRPr lang="en-US" dirty="0"/>
          </a:p>
        </p:txBody>
      </p:sp>
    </p:spTree>
    <p:extLst>
      <p:ext uri="{BB962C8B-B14F-4D97-AF65-F5344CB8AC3E}">
        <p14:creationId xmlns:p14="http://schemas.microsoft.com/office/powerpoint/2010/main" val="25513545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Comunicarea trans-disciplinară</a:t>
            </a:r>
          </a:p>
        </p:txBody>
      </p:sp>
      <p:sp>
        <p:nvSpPr>
          <p:cNvPr id="3" name="Content Placeholder 2"/>
          <p:cNvSpPr>
            <a:spLocks noGrp="1"/>
          </p:cNvSpPr>
          <p:nvPr>
            <p:ph idx="1"/>
          </p:nvPr>
        </p:nvSpPr>
        <p:spPr/>
        <p:txBody>
          <a:bodyPr>
            <a:normAutofit fontScale="92500" lnSpcReduction="20000"/>
          </a:bodyPr>
          <a:lstStyle/>
          <a:p>
            <a:r>
              <a:rPr lang="ro-RO" dirty="0"/>
              <a:t>Comunicarea trans-disciplinară și schimbul de cunoștințe sunt esențiale pentru progresul cercetării în acest domeniu.</a:t>
            </a:r>
          </a:p>
          <a:p>
            <a:r>
              <a:rPr lang="ro-RO" dirty="0"/>
              <a:t> Integrarea informaticii și a tehnologiilor inteligente demonstrează un impact semnificativ asupra sustenabilității și eficienței în diverse sectoare.</a:t>
            </a:r>
          </a:p>
          <a:p>
            <a:r>
              <a:rPr lang="ro-RO" dirty="0"/>
              <a:t> Cu instrumentele adecvate, se pot obține înțelegeri mai profunde ale proceselor și strategii mai eficiente pentru gestionarea resurselor într-un mod sustenabil.</a:t>
            </a:r>
          </a:p>
          <a:p>
            <a:r>
              <a:rPr lang="ro-RO" dirty="0"/>
              <a:t>Optimizarea resurselor: Utilizarea tehnologiilor de analiză a datelor pentru optimizarea utilizării resurselor precum apă, energie și materiale.</a:t>
            </a:r>
          </a:p>
          <a:p>
            <a:r>
              <a:rPr lang="ro-RO" dirty="0"/>
              <a:t> Prin aceste metode, cercetătorii și factorii de decizie pot contribui la dezvoltarea durabilă, adaptându-se la condiții variabile și reducând impactul asupra mediului și a resurselor.</a:t>
            </a:r>
          </a:p>
        </p:txBody>
      </p:sp>
      <p:sp>
        <p:nvSpPr>
          <p:cNvPr id="4" name="Slide Number Placeholder 3"/>
          <p:cNvSpPr>
            <a:spLocks noGrp="1"/>
          </p:cNvSpPr>
          <p:nvPr>
            <p:ph type="sldNum" sz="quarter" idx="12"/>
          </p:nvPr>
        </p:nvSpPr>
        <p:spPr/>
        <p:txBody>
          <a:bodyPr/>
          <a:lstStyle/>
          <a:p>
            <a:fld id="{0712D0F0-FEB5-4A3D-9B64-8AE531CEC929}" type="slidenum">
              <a:rPr lang="en-US" smtClean="0"/>
              <a:t>40</a:t>
            </a:fld>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0453" y="89392"/>
            <a:ext cx="4595809" cy="603944"/>
          </a:xfrm>
        </p:spPr>
        <p:txBody>
          <a:bodyPr>
            <a:normAutofit/>
          </a:bodyPr>
          <a:lstStyle/>
          <a:p>
            <a:r>
              <a:rPr lang="ro-RO" sz="3200" dirty="0"/>
              <a:t>Finalități </a:t>
            </a:r>
            <a:r>
              <a:rPr lang="ro-RO" sz="3200" i="1" dirty="0"/>
              <a:t>Big Data</a:t>
            </a:r>
            <a:endParaRPr lang="en-US" sz="3200" i="1" dirty="0"/>
          </a:p>
        </p:txBody>
      </p:sp>
      <p:sp>
        <p:nvSpPr>
          <p:cNvPr id="3" name="Content Placeholder 2"/>
          <p:cNvSpPr>
            <a:spLocks noGrp="1"/>
          </p:cNvSpPr>
          <p:nvPr>
            <p:ph idx="1"/>
          </p:nvPr>
        </p:nvSpPr>
        <p:spPr>
          <a:xfrm>
            <a:off x="133546" y="793821"/>
            <a:ext cx="11924907" cy="5777802"/>
          </a:xfrm>
        </p:spPr>
        <p:txBody>
          <a:bodyPr>
            <a:normAutofit fontScale="92500" lnSpcReduction="20000"/>
          </a:bodyPr>
          <a:lstStyle/>
          <a:p>
            <a:pPr>
              <a:lnSpc>
                <a:spcPct val="150000"/>
              </a:lnSpc>
            </a:pPr>
            <a:r>
              <a:rPr lang="en-US" dirty="0" err="1">
                <a:solidFill>
                  <a:srgbClr val="C00000"/>
                </a:solidFill>
                <a:highlight>
                  <a:srgbClr val="FFFF00"/>
                </a:highlight>
              </a:rPr>
              <a:t>Oportunități</a:t>
            </a:r>
            <a:r>
              <a:rPr lang="en-US" dirty="0">
                <a:solidFill>
                  <a:srgbClr val="C00000"/>
                </a:solidFill>
                <a:highlight>
                  <a:srgbClr val="FFFF00"/>
                </a:highlight>
              </a:rPr>
              <a:t> de </a:t>
            </a:r>
            <a:r>
              <a:rPr lang="en-US" dirty="0" err="1">
                <a:solidFill>
                  <a:srgbClr val="C00000"/>
                </a:solidFill>
                <a:highlight>
                  <a:srgbClr val="FFFF00"/>
                </a:highlight>
              </a:rPr>
              <a:t>afaceri</a:t>
            </a:r>
            <a:r>
              <a:rPr lang="en-US" dirty="0"/>
              <a:t>: Analiza </a:t>
            </a:r>
            <a:r>
              <a:rPr lang="en-US" dirty="0" err="1"/>
              <a:t>datelor</a:t>
            </a:r>
            <a:r>
              <a:rPr lang="en-US" dirty="0"/>
              <a:t> </a:t>
            </a:r>
            <a:r>
              <a:rPr lang="en-US" dirty="0" err="1"/>
              <a:t>poate</a:t>
            </a:r>
            <a:r>
              <a:rPr lang="en-US" dirty="0"/>
              <a:t> duce la </a:t>
            </a:r>
            <a:r>
              <a:rPr lang="en-US" dirty="0" err="1"/>
              <a:t>descoperirea</a:t>
            </a:r>
            <a:r>
              <a:rPr lang="en-US" dirty="0"/>
              <a:t> de </a:t>
            </a:r>
            <a:r>
              <a:rPr lang="en-US" dirty="0" err="1"/>
              <a:t>noi</a:t>
            </a:r>
            <a:r>
              <a:rPr lang="en-US" dirty="0"/>
              <a:t> </a:t>
            </a:r>
            <a:r>
              <a:rPr lang="en-US" dirty="0" err="1"/>
              <a:t>tendințe</a:t>
            </a:r>
            <a:r>
              <a:rPr lang="en-US" dirty="0"/>
              <a:t>, </a:t>
            </a:r>
            <a:r>
              <a:rPr lang="en-US" dirty="0" err="1"/>
              <a:t>îmbunătățirea</a:t>
            </a:r>
            <a:r>
              <a:rPr lang="en-US" dirty="0"/>
              <a:t> </a:t>
            </a:r>
            <a:r>
              <a:rPr lang="en-US" dirty="0" err="1"/>
              <a:t>serviciilor</a:t>
            </a:r>
            <a:r>
              <a:rPr lang="en-US" dirty="0"/>
              <a:t> </a:t>
            </a:r>
            <a:r>
              <a:rPr lang="en-US" dirty="0" err="1"/>
              <a:t>pentru</a:t>
            </a:r>
            <a:r>
              <a:rPr lang="en-US" dirty="0"/>
              <a:t> </a:t>
            </a:r>
            <a:r>
              <a:rPr lang="en-US" dirty="0" err="1"/>
              <a:t>clienți</a:t>
            </a:r>
            <a:r>
              <a:rPr lang="en-US" dirty="0"/>
              <a:t>, </a:t>
            </a:r>
            <a:r>
              <a:rPr lang="en-US" dirty="0" err="1"/>
              <a:t>optimizarea</a:t>
            </a:r>
            <a:r>
              <a:rPr lang="en-US" dirty="0"/>
              <a:t> </a:t>
            </a:r>
            <a:r>
              <a:rPr lang="en-US" dirty="0" err="1"/>
              <a:t>proceselor</a:t>
            </a:r>
            <a:r>
              <a:rPr lang="en-US" dirty="0"/>
              <a:t> </a:t>
            </a:r>
            <a:r>
              <a:rPr lang="en-US" dirty="0" err="1"/>
              <a:t>și</a:t>
            </a:r>
            <a:r>
              <a:rPr lang="en-US" dirty="0"/>
              <a:t> </a:t>
            </a:r>
            <a:r>
              <a:rPr lang="en-US" dirty="0" err="1"/>
              <a:t>crearea</a:t>
            </a:r>
            <a:r>
              <a:rPr lang="en-US" dirty="0"/>
              <a:t> de </a:t>
            </a:r>
            <a:r>
              <a:rPr lang="en-US" dirty="0" err="1"/>
              <a:t>noi</a:t>
            </a:r>
            <a:r>
              <a:rPr lang="en-US" dirty="0"/>
              <a:t> </a:t>
            </a:r>
            <a:r>
              <a:rPr lang="en-US" dirty="0" err="1"/>
              <a:t>produse</a:t>
            </a:r>
            <a:r>
              <a:rPr lang="en-US" dirty="0"/>
              <a:t>.</a:t>
            </a:r>
            <a:endParaRPr lang="ro-RO" dirty="0"/>
          </a:p>
          <a:p>
            <a:pPr>
              <a:lnSpc>
                <a:spcPct val="150000"/>
              </a:lnSpc>
            </a:pPr>
            <a:r>
              <a:rPr lang="en-US" dirty="0" err="1">
                <a:solidFill>
                  <a:srgbClr val="C00000"/>
                </a:solidFill>
                <a:highlight>
                  <a:srgbClr val="FFFF00"/>
                </a:highlight>
              </a:rPr>
              <a:t>Decizii</a:t>
            </a:r>
            <a:r>
              <a:rPr lang="en-US" dirty="0">
                <a:solidFill>
                  <a:srgbClr val="C00000"/>
                </a:solidFill>
                <a:highlight>
                  <a:srgbClr val="FFFF00"/>
                </a:highlight>
              </a:rPr>
              <a:t> </a:t>
            </a:r>
            <a:r>
              <a:rPr lang="en-US" dirty="0" err="1">
                <a:solidFill>
                  <a:srgbClr val="C00000"/>
                </a:solidFill>
                <a:highlight>
                  <a:srgbClr val="FFFF00"/>
                </a:highlight>
              </a:rPr>
              <a:t>mai</a:t>
            </a:r>
            <a:r>
              <a:rPr lang="en-US" dirty="0">
                <a:solidFill>
                  <a:srgbClr val="C00000"/>
                </a:solidFill>
                <a:highlight>
                  <a:srgbClr val="FFFF00"/>
                </a:highlight>
              </a:rPr>
              <a:t> </a:t>
            </a:r>
            <a:r>
              <a:rPr lang="en-US" dirty="0" err="1">
                <a:solidFill>
                  <a:srgbClr val="C00000"/>
                </a:solidFill>
                <a:highlight>
                  <a:srgbClr val="FFFF00"/>
                </a:highlight>
              </a:rPr>
              <a:t>bune</a:t>
            </a:r>
            <a:r>
              <a:rPr lang="en-US" dirty="0"/>
              <a:t>: </a:t>
            </a:r>
            <a:r>
              <a:rPr lang="en-US" dirty="0" err="1"/>
              <a:t>Prin</a:t>
            </a:r>
            <a:r>
              <a:rPr lang="en-US" dirty="0"/>
              <a:t> </a:t>
            </a:r>
            <a:r>
              <a:rPr lang="en-US" dirty="0" err="1"/>
              <a:t>analiza</a:t>
            </a:r>
            <a:r>
              <a:rPr lang="en-US" dirty="0"/>
              <a:t> </a:t>
            </a:r>
            <a:r>
              <a:rPr lang="en-US" dirty="0" err="1"/>
              <a:t>datelor</a:t>
            </a:r>
            <a:r>
              <a:rPr lang="en-US" dirty="0"/>
              <a:t>, </a:t>
            </a:r>
            <a:r>
              <a:rPr lang="en-US" dirty="0" err="1"/>
              <a:t>companiile</a:t>
            </a:r>
            <a:r>
              <a:rPr lang="en-US" dirty="0"/>
              <a:t> pot </a:t>
            </a:r>
            <a:r>
              <a:rPr lang="en-US" dirty="0" err="1"/>
              <a:t>lua</a:t>
            </a:r>
            <a:r>
              <a:rPr lang="en-US" dirty="0"/>
              <a:t> </a:t>
            </a:r>
            <a:r>
              <a:rPr lang="en-US" dirty="0" err="1"/>
              <a:t>decizii</a:t>
            </a:r>
            <a:r>
              <a:rPr lang="en-US" dirty="0"/>
              <a:t> </a:t>
            </a:r>
            <a:r>
              <a:rPr lang="en-US" dirty="0" err="1"/>
              <a:t>mai</a:t>
            </a:r>
            <a:r>
              <a:rPr lang="en-US" dirty="0"/>
              <a:t> </a:t>
            </a:r>
            <a:r>
              <a:rPr lang="en-US" dirty="0" err="1"/>
              <a:t>informate</a:t>
            </a:r>
            <a:r>
              <a:rPr lang="en-US" dirty="0"/>
              <a:t> </a:t>
            </a:r>
            <a:r>
              <a:rPr lang="en-US" dirty="0" err="1"/>
              <a:t>și</a:t>
            </a:r>
            <a:r>
              <a:rPr lang="en-US" dirty="0"/>
              <a:t> </a:t>
            </a:r>
            <a:r>
              <a:rPr lang="en-US" dirty="0" err="1"/>
              <a:t>mai</a:t>
            </a:r>
            <a:r>
              <a:rPr lang="en-US" dirty="0"/>
              <a:t> </a:t>
            </a:r>
            <a:r>
              <a:rPr lang="en-US" dirty="0" err="1"/>
              <a:t>rapide</a:t>
            </a:r>
            <a:r>
              <a:rPr lang="en-US" dirty="0"/>
              <a:t>.</a:t>
            </a:r>
            <a:endParaRPr lang="ro-RO" dirty="0"/>
          </a:p>
          <a:p>
            <a:pPr>
              <a:lnSpc>
                <a:spcPct val="150000"/>
              </a:lnSpc>
            </a:pPr>
            <a:r>
              <a:rPr lang="en-US" dirty="0" err="1">
                <a:solidFill>
                  <a:srgbClr val="C00000"/>
                </a:solidFill>
                <a:highlight>
                  <a:srgbClr val="FFFF00"/>
                </a:highlight>
              </a:rPr>
              <a:t>Inovație</a:t>
            </a:r>
            <a:r>
              <a:rPr lang="en-US" dirty="0"/>
              <a:t>: Big Data </a:t>
            </a:r>
            <a:r>
              <a:rPr lang="en-US" dirty="0" err="1"/>
              <a:t>poate</a:t>
            </a:r>
            <a:r>
              <a:rPr lang="en-US" dirty="0"/>
              <a:t> fi </a:t>
            </a:r>
            <a:r>
              <a:rPr lang="en-US" dirty="0" err="1"/>
              <a:t>folosit</a:t>
            </a:r>
            <a:r>
              <a:rPr lang="en-US" dirty="0"/>
              <a:t> </a:t>
            </a:r>
            <a:r>
              <a:rPr lang="en-US" dirty="0" err="1"/>
              <a:t>pentru</a:t>
            </a:r>
            <a:r>
              <a:rPr lang="en-US" dirty="0"/>
              <a:t> a </a:t>
            </a:r>
            <a:r>
              <a:rPr lang="en-US" dirty="0" err="1"/>
              <a:t>dezvolta</a:t>
            </a:r>
            <a:r>
              <a:rPr lang="en-US" dirty="0"/>
              <a:t> </a:t>
            </a:r>
            <a:r>
              <a:rPr lang="en-US" dirty="0" err="1"/>
              <a:t>noi</a:t>
            </a:r>
            <a:r>
              <a:rPr lang="en-US" dirty="0"/>
              <a:t> </a:t>
            </a:r>
            <a:r>
              <a:rPr lang="en-US" dirty="0" err="1"/>
              <a:t>produse</a:t>
            </a:r>
            <a:r>
              <a:rPr lang="en-US" dirty="0"/>
              <a:t> </a:t>
            </a:r>
            <a:r>
              <a:rPr lang="en-US" dirty="0" err="1"/>
              <a:t>și</a:t>
            </a:r>
            <a:r>
              <a:rPr lang="en-US" dirty="0"/>
              <a:t> </a:t>
            </a:r>
            <a:r>
              <a:rPr lang="en-US" dirty="0" err="1"/>
              <a:t>servicii</a:t>
            </a:r>
            <a:r>
              <a:rPr lang="en-US" dirty="0"/>
              <a:t>, precum </a:t>
            </a:r>
            <a:r>
              <a:rPr lang="en-US" dirty="0" err="1"/>
              <a:t>și</a:t>
            </a:r>
            <a:r>
              <a:rPr lang="en-US" dirty="0"/>
              <a:t> </a:t>
            </a:r>
            <a:r>
              <a:rPr lang="en-US" dirty="0" err="1"/>
              <a:t>pentru</a:t>
            </a:r>
            <a:r>
              <a:rPr lang="en-US" dirty="0"/>
              <a:t> a </a:t>
            </a:r>
            <a:r>
              <a:rPr lang="en-US" dirty="0" err="1"/>
              <a:t>îmbunătăți</a:t>
            </a:r>
            <a:r>
              <a:rPr lang="en-US" dirty="0"/>
              <a:t> </a:t>
            </a:r>
            <a:r>
              <a:rPr lang="en-US" dirty="0" err="1"/>
              <a:t>cele</a:t>
            </a:r>
            <a:r>
              <a:rPr lang="en-US" dirty="0"/>
              <a:t> </a:t>
            </a:r>
            <a:r>
              <a:rPr lang="en-US" dirty="0" err="1"/>
              <a:t>existente</a:t>
            </a:r>
            <a:r>
              <a:rPr lang="en-US" dirty="0"/>
              <a:t>.</a:t>
            </a:r>
          </a:p>
        </p:txBody>
      </p:sp>
      <p:sp>
        <p:nvSpPr>
          <p:cNvPr id="4" name="Slide Number Placeholder 3"/>
          <p:cNvSpPr>
            <a:spLocks noGrp="1"/>
          </p:cNvSpPr>
          <p:nvPr>
            <p:ph type="sldNum" sz="quarter" idx="12"/>
          </p:nvPr>
        </p:nvSpPr>
        <p:spPr/>
        <p:txBody>
          <a:bodyPr/>
          <a:lstStyle/>
          <a:p>
            <a:fld id="{0712D0F0-FEB5-4A3D-9B64-8AE531CEC929}" type="slidenum">
              <a:rPr lang="en-US" smtClean="0"/>
              <a:t>41</a:t>
            </a:fld>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4554" y="89391"/>
            <a:ext cx="6726059" cy="671823"/>
          </a:xfrm>
        </p:spPr>
        <p:txBody>
          <a:bodyPr>
            <a:normAutofit/>
          </a:bodyPr>
          <a:lstStyle/>
          <a:p>
            <a:r>
              <a:rPr lang="en-US" sz="3200" b="1" dirty="0" err="1"/>
              <a:t>Exemple</a:t>
            </a:r>
            <a:r>
              <a:rPr lang="en-US" sz="3200" b="1" dirty="0"/>
              <a:t> de </a:t>
            </a:r>
            <a:r>
              <a:rPr lang="en-US" sz="3200" b="1" dirty="0" err="1"/>
              <a:t>utilizări</a:t>
            </a:r>
            <a:r>
              <a:rPr lang="en-US" sz="3200" b="1" dirty="0"/>
              <a:t> </a:t>
            </a:r>
            <a:r>
              <a:rPr lang="en-US" sz="3200" b="1" i="1" dirty="0"/>
              <a:t>Big Data</a:t>
            </a:r>
            <a:endParaRPr lang="en-US" sz="3200" i="1"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b="1" dirty="0" err="1">
                <a:solidFill>
                  <a:srgbClr val="C00000"/>
                </a:solidFill>
                <a:highlight>
                  <a:srgbClr val="FFFF00"/>
                </a:highlight>
              </a:rPr>
              <a:t>Comerț</a:t>
            </a:r>
            <a:r>
              <a:rPr lang="en-US" b="1" dirty="0">
                <a:solidFill>
                  <a:srgbClr val="C00000"/>
                </a:solidFill>
                <a:highlight>
                  <a:srgbClr val="FFFF00"/>
                </a:highlight>
              </a:rPr>
              <a:t> electronic</a:t>
            </a:r>
            <a:r>
              <a:rPr lang="en-US" b="1" dirty="0"/>
              <a:t>:</a:t>
            </a:r>
            <a:r>
              <a:rPr lang="en-US" dirty="0"/>
              <a:t> </a:t>
            </a:r>
            <a:r>
              <a:rPr lang="en-US" dirty="0" err="1"/>
              <a:t>Recomandări</a:t>
            </a:r>
            <a:r>
              <a:rPr lang="en-US" dirty="0"/>
              <a:t> </a:t>
            </a:r>
            <a:r>
              <a:rPr lang="en-US" dirty="0" err="1"/>
              <a:t>personalizate</a:t>
            </a:r>
            <a:r>
              <a:rPr lang="en-US" dirty="0"/>
              <a:t> de </a:t>
            </a:r>
            <a:r>
              <a:rPr lang="en-US" dirty="0" err="1"/>
              <a:t>produse</a:t>
            </a:r>
            <a:r>
              <a:rPr lang="en-US" dirty="0"/>
              <a:t>, </a:t>
            </a:r>
            <a:r>
              <a:rPr lang="en-US" dirty="0" err="1"/>
              <a:t>detectarea</a:t>
            </a:r>
            <a:r>
              <a:rPr lang="en-US" dirty="0"/>
              <a:t> </a:t>
            </a:r>
            <a:r>
              <a:rPr lang="en-US" dirty="0" err="1"/>
              <a:t>fraudei</a:t>
            </a:r>
            <a:r>
              <a:rPr lang="en-US" dirty="0"/>
              <a:t>, </a:t>
            </a:r>
            <a:r>
              <a:rPr lang="en-US" dirty="0" err="1"/>
              <a:t>optimizarea</a:t>
            </a:r>
            <a:r>
              <a:rPr lang="en-US" dirty="0"/>
              <a:t> </a:t>
            </a:r>
            <a:r>
              <a:rPr lang="en-US" dirty="0" err="1"/>
              <a:t>prețurilor</a:t>
            </a:r>
            <a:r>
              <a:rPr lang="en-US" dirty="0"/>
              <a:t>.</a:t>
            </a:r>
          </a:p>
          <a:p>
            <a:pPr>
              <a:buFont typeface="Arial" panose="020B0604020202020204" pitchFamily="34" charset="0"/>
              <a:buChar char="•"/>
            </a:pPr>
            <a:r>
              <a:rPr lang="en-US" b="1" dirty="0" err="1">
                <a:solidFill>
                  <a:srgbClr val="C00000"/>
                </a:solidFill>
                <a:highlight>
                  <a:srgbClr val="FFFF00"/>
                </a:highlight>
              </a:rPr>
              <a:t>Sănătate</a:t>
            </a:r>
            <a:r>
              <a:rPr lang="en-US" b="1" dirty="0"/>
              <a:t>:</a:t>
            </a:r>
            <a:r>
              <a:rPr lang="en-US" dirty="0"/>
              <a:t> Analiza </a:t>
            </a:r>
            <a:r>
              <a:rPr lang="en-US" dirty="0" err="1"/>
              <a:t>datelor</a:t>
            </a:r>
            <a:r>
              <a:rPr lang="en-US" dirty="0"/>
              <a:t> </a:t>
            </a:r>
            <a:r>
              <a:rPr lang="en-US" dirty="0" err="1"/>
              <a:t>medicale</a:t>
            </a:r>
            <a:r>
              <a:rPr lang="en-US" dirty="0"/>
              <a:t> </a:t>
            </a:r>
            <a:r>
              <a:rPr lang="en-US" dirty="0" err="1"/>
              <a:t>pentru</a:t>
            </a:r>
            <a:r>
              <a:rPr lang="en-US" dirty="0"/>
              <a:t> </a:t>
            </a:r>
            <a:r>
              <a:rPr lang="en-US" dirty="0" err="1"/>
              <a:t>descoperirea</a:t>
            </a:r>
            <a:r>
              <a:rPr lang="en-US" dirty="0"/>
              <a:t> de </a:t>
            </a:r>
            <a:r>
              <a:rPr lang="en-US" dirty="0" err="1"/>
              <a:t>noi</a:t>
            </a:r>
            <a:r>
              <a:rPr lang="en-US" dirty="0"/>
              <a:t> </a:t>
            </a:r>
            <a:r>
              <a:rPr lang="en-US" dirty="0" err="1"/>
              <a:t>tratamente</a:t>
            </a:r>
            <a:r>
              <a:rPr lang="en-US" dirty="0"/>
              <a:t>, </a:t>
            </a:r>
            <a:r>
              <a:rPr lang="en-US" dirty="0" err="1"/>
              <a:t>monitorizarea</a:t>
            </a:r>
            <a:r>
              <a:rPr lang="en-US" dirty="0"/>
              <a:t> </a:t>
            </a:r>
            <a:r>
              <a:rPr lang="en-US" dirty="0" err="1"/>
              <a:t>stării</a:t>
            </a:r>
            <a:r>
              <a:rPr lang="en-US" dirty="0"/>
              <a:t> de </a:t>
            </a:r>
            <a:r>
              <a:rPr lang="en-US" dirty="0" err="1"/>
              <a:t>sănătate</a:t>
            </a:r>
            <a:r>
              <a:rPr lang="en-US" dirty="0"/>
              <a:t> a </a:t>
            </a:r>
            <a:r>
              <a:rPr lang="en-US" dirty="0" err="1"/>
              <a:t>pacienților</a:t>
            </a:r>
            <a:r>
              <a:rPr lang="en-US" dirty="0"/>
              <a:t>.</a:t>
            </a:r>
          </a:p>
          <a:p>
            <a:pPr>
              <a:buFont typeface="Arial" panose="020B0604020202020204" pitchFamily="34" charset="0"/>
              <a:buChar char="•"/>
            </a:pPr>
            <a:r>
              <a:rPr lang="en-US" b="1" dirty="0" err="1">
                <a:solidFill>
                  <a:srgbClr val="C00000"/>
                </a:solidFill>
                <a:highlight>
                  <a:srgbClr val="FFFF00"/>
                </a:highlight>
              </a:rPr>
              <a:t>Finanțe</a:t>
            </a:r>
            <a:r>
              <a:rPr lang="en-US" b="1" dirty="0"/>
              <a:t>:</a:t>
            </a:r>
            <a:r>
              <a:rPr lang="en-US" dirty="0"/>
              <a:t> </a:t>
            </a:r>
            <a:r>
              <a:rPr lang="en-US" dirty="0" err="1"/>
              <a:t>Detectarea</a:t>
            </a:r>
            <a:r>
              <a:rPr lang="en-US" dirty="0"/>
              <a:t> </a:t>
            </a:r>
            <a:r>
              <a:rPr lang="en-US" dirty="0" err="1"/>
              <a:t>spălării</a:t>
            </a:r>
            <a:r>
              <a:rPr lang="en-US" dirty="0"/>
              <a:t> de bani, </a:t>
            </a:r>
            <a:r>
              <a:rPr lang="en-US" dirty="0" err="1"/>
              <a:t>evaluarea</a:t>
            </a:r>
            <a:r>
              <a:rPr lang="en-US" dirty="0"/>
              <a:t> </a:t>
            </a:r>
            <a:r>
              <a:rPr lang="en-US" dirty="0" err="1"/>
              <a:t>riscului</a:t>
            </a:r>
            <a:r>
              <a:rPr lang="en-US" dirty="0"/>
              <a:t> de credit, </a:t>
            </a:r>
            <a:r>
              <a:rPr lang="en-US" dirty="0" err="1"/>
              <a:t>optimizarea</a:t>
            </a:r>
            <a:r>
              <a:rPr lang="en-US" dirty="0"/>
              <a:t> </a:t>
            </a:r>
            <a:r>
              <a:rPr lang="en-US" dirty="0" err="1"/>
              <a:t>portofoliului</a:t>
            </a:r>
            <a:r>
              <a:rPr lang="en-US" dirty="0"/>
              <a:t> de </a:t>
            </a:r>
            <a:r>
              <a:rPr lang="en-US" dirty="0" err="1"/>
              <a:t>investiții</a:t>
            </a:r>
            <a:r>
              <a:rPr lang="en-US" dirty="0"/>
              <a:t>.</a:t>
            </a:r>
          </a:p>
          <a:p>
            <a:pPr>
              <a:buFont typeface="Arial" panose="020B0604020202020204" pitchFamily="34" charset="0"/>
              <a:buChar char="•"/>
            </a:pPr>
            <a:r>
              <a:rPr lang="en-US" b="1" dirty="0">
                <a:solidFill>
                  <a:srgbClr val="C00000"/>
                </a:solidFill>
                <a:highlight>
                  <a:srgbClr val="FFFF00"/>
                </a:highlight>
              </a:rPr>
              <a:t>Marketing</a:t>
            </a:r>
            <a:r>
              <a:rPr lang="en-US" b="1" dirty="0"/>
              <a:t>:</a:t>
            </a:r>
            <a:r>
              <a:rPr lang="en-US" dirty="0"/>
              <a:t> </a:t>
            </a:r>
            <a:r>
              <a:rPr lang="en-US" dirty="0" err="1"/>
              <a:t>Segmentarea</a:t>
            </a:r>
            <a:r>
              <a:rPr lang="en-US" dirty="0"/>
              <a:t> </a:t>
            </a:r>
            <a:r>
              <a:rPr lang="en-US" dirty="0" err="1"/>
              <a:t>clienților</a:t>
            </a:r>
            <a:r>
              <a:rPr lang="en-US" dirty="0"/>
              <a:t>, </a:t>
            </a:r>
            <a:r>
              <a:rPr lang="en-US" dirty="0" err="1"/>
              <a:t>campanii</a:t>
            </a:r>
            <a:r>
              <a:rPr lang="en-US" dirty="0"/>
              <a:t> de marketing </a:t>
            </a:r>
            <a:r>
              <a:rPr lang="en-US" dirty="0" err="1"/>
              <a:t>personalizate</a:t>
            </a:r>
            <a:r>
              <a:rPr lang="en-US" dirty="0"/>
              <a:t>, </a:t>
            </a:r>
            <a:r>
              <a:rPr lang="en-US" dirty="0" err="1"/>
              <a:t>măsurarea</a:t>
            </a:r>
            <a:r>
              <a:rPr lang="en-US" dirty="0"/>
              <a:t> </a:t>
            </a:r>
            <a:r>
              <a:rPr lang="en-US" dirty="0" err="1"/>
              <a:t>eficienței</a:t>
            </a:r>
            <a:r>
              <a:rPr lang="en-US" dirty="0"/>
              <a:t> </a:t>
            </a:r>
            <a:r>
              <a:rPr lang="en-US" dirty="0" err="1"/>
              <a:t>campaniilor</a:t>
            </a:r>
            <a:r>
              <a:rPr lang="en-US" dirty="0"/>
              <a:t>.</a:t>
            </a:r>
          </a:p>
          <a:p>
            <a:endParaRPr lang="en-US" dirty="0"/>
          </a:p>
        </p:txBody>
      </p:sp>
      <p:sp>
        <p:nvSpPr>
          <p:cNvPr id="4" name="Slide Number Placeholder 3"/>
          <p:cNvSpPr>
            <a:spLocks noGrp="1"/>
          </p:cNvSpPr>
          <p:nvPr>
            <p:ph type="sldNum" sz="quarter" idx="12"/>
          </p:nvPr>
        </p:nvSpPr>
        <p:spPr/>
        <p:txBody>
          <a:bodyPr/>
          <a:lstStyle/>
          <a:p>
            <a:fld id="{0712D0F0-FEB5-4A3D-9B64-8AE531CEC929}" type="slidenum">
              <a:rPr lang="en-US" smtClean="0"/>
              <a:t>42</a:t>
            </a:fld>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6C8116B-E48A-B91C-05A8-9FBE047EBF16}"/>
              </a:ext>
            </a:extLst>
          </p:cNvPr>
          <p:cNvSpPr>
            <a:spLocks noGrp="1"/>
          </p:cNvSpPr>
          <p:nvPr>
            <p:ph type="sldNum" sz="quarter" idx="12"/>
          </p:nvPr>
        </p:nvSpPr>
        <p:spPr/>
        <p:txBody>
          <a:bodyPr/>
          <a:lstStyle/>
          <a:p>
            <a:fld id="{0712D0F0-FEB5-4A3D-9B64-8AE531CEC929}" type="slidenum">
              <a:rPr lang="en-US" smtClean="0"/>
              <a:t>43</a:t>
            </a:fld>
            <a:endParaRPr lang="en-US" dirty="0"/>
          </a:p>
        </p:txBody>
      </p:sp>
      <p:pic>
        <p:nvPicPr>
          <p:cNvPr id="3" name="Picture 2">
            <a:extLst>
              <a:ext uri="{FF2B5EF4-FFF2-40B4-BE49-F238E27FC236}">
                <a16:creationId xmlns:a16="http://schemas.microsoft.com/office/drawing/2014/main" id="{A34CBCA7-34B0-1F1B-D9FB-DFC5B4401C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998" y="339047"/>
            <a:ext cx="9735073" cy="5332287"/>
          </a:xfrm>
          <a:prstGeom prst="rect">
            <a:avLst/>
          </a:prstGeom>
        </p:spPr>
      </p:pic>
      <p:sp>
        <p:nvSpPr>
          <p:cNvPr id="5" name="TextBox 4">
            <a:extLst>
              <a:ext uri="{FF2B5EF4-FFF2-40B4-BE49-F238E27FC236}">
                <a16:creationId xmlns:a16="http://schemas.microsoft.com/office/drawing/2014/main" id="{DAB5A66F-FA24-1F6F-D7BB-8DB901878DF2}"/>
              </a:ext>
            </a:extLst>
          </p:cNvPr>
          <p:cNvSpPr txBox="1"/>
          <p:nvPr/>
        </p:nvSpPr>
        <p:spPr>
          <a:xfrm>
            <a:off x="1756530" y="436652"/>
            <a:ext cx="7496007" cy="4120230"/>
          </a:xfrm>
          <a:prstGeom prst="rect">
            <a:avLst/>
          </a:prstGeom>
          <a:noFill/>
        </p:spPr>
        <p:txBody>
          <a:bodyPr wrap="square" rtlCol="0">
            <a:spAutoFit/>
          </a:bodyPr>
          <a:lstStyle/>
          <a:p>
            <a:pPr algn="ctr">
              <a:lnSpc>
                <a:spcPct val="150000"/>
              </a:lnSpc>
            </a:pPr>
            <a:r>
              <a:rPr lang="ro-RO" sz="6000" i="1" dirty="0">
                <a:solidFill>
                  <a:schemeClr val="accent1">
                    <a:lumMod val="50000"/>
                  </a:schemeClr>
                </a:solidFill>
                <a:latin typeface="Elephant" panose="02020904090505020303" pitchFamily="18" charset="0"/>
              </a:rPr>
              <a:t>PARADIGME</a:t>
            </a:r>
          </a:p>
          <a:p>
            <a:pPr algn="ctr">
              <a:lnSpc>
                <a:spcPct val="150000"/>
              </a:lnSpc>
            </a:pPr>
            <a:r>
              <a:rPr lang="ro-RO" sz="6000" i="1" dirty="0">
                <a:solidFill>
                  <a:schemeClr val="accent1">
                    <a:lumMod val="50000"/>
                  </a:schemeClr>
                </a:solidFill>
                <a:latin typeface="Elephant" panose="02020904090505020303" pitchFamily="18" charset="0"/>
              </a:rPr>
              <a:t> DE CALCUL </a:t>
            </a:r>
            <a:r>
              <a:rPr lang="ro-RO" sz="6000" b="1" i="1" dirty="0">
                <a:solidFill>
                  <a:schemeClr val="accent1">
                    <a:lumMod val="50000"/>
                  </a:schemeClr>
                </a:solidFill>
                <a:latin typeface="Elephant" panose="02020904090505020303" pitchFamily="18" charset="0"/>
              </a:rPr>
              <a:t>Ș</a:t>
            </a:r>
            <a:r>
              <a:rPr lang="ro-RO" sz="6000" i="1" dirty="0">
                <a:solidFill>
                  <a:schemeClr val="accent1">
                    <a:lumMod val="50000"/>
                  </a:schemeClr>
                </a:solidFill>
                <a:latin typeface="Elephant" panose="02020904090505020303" pitchFamily="18" charset="0"/>
              </a:rPr>
              <a:t>I ARHITECTURI</a:t>
            </a:r>
          </a:p>
        </p:txBody>
      </p:sp>
    </p:spTree>
    <p:extLst>
      <p:ext uri="{BB962C8B-B14F-4D97-AF65-F5344CB8AC3E}">
        <p14:creationId xmlns:p14="http://schemas.microsoft.com/office/powerpoint/2010/main" val="21654302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23A3D-CBCD-F6D7-7A35-3C48DEB961FF}"/>
              </a:ext>
            </a:extLst>
          </p:cNvPr>
          <p:cNvSpPr>
            <a:spLocks noGrp="1"/>
          </p:cNvSpPr>
          <p:nvPr>
            <p:ph type="title"/>
          </p:nvPr>
        </p:nvSpPr>
        <p:spPr>
          <a:xfrm>
            <a:off x="4438436" y="54275"/>
            <a:ext cx="2985137" cy="671823"/>
          </a:xfrm>
        </p:spPr>
        <p:txBody>
          <a:bodyPr/>
          <a:lstStyle/>
          <a:p>
            <a:r>
              <a:rPr lang="ro-RO" sz="3600" b="1" i="1" dirty="0">
                <a:latin typeface="Consolas" panose="020B0609020204030204" pitchFamily="49" charset="0"/>
              </a:rPr>
              <a:t>Paradigme</a:t>
            </a:r>
            <a:endParaRPr lang="ro-RO" dirty="0"/>
          </a:p>
        </p:txBody>
      </p:sp>
      <p:sp>
        <p:nvSpPr>
          <p:cNvPr id="3" name="Content Placeholder 2">
            <a:extLst>
              <a:ext uri="{FF2B5EF4-FFF2-40B4-BE49-F238E27FC236}">
                <a16:creationId xmlns:a16="http://schemas.microsoft.com/office/drawing/2014/main" id="{93053DF0-16C8-168D-B199-02415AC41541}"/>
              </a:ext>
            </a:extLst>
          </p:cNvPr>
          <p:cNvSpPr>
            <a:spLocks noGrp="1"/>
          </p:cNvSpPr>
          <p:nvPr>
            <p:ph idx="1"/>
          </p:nvPr>
        </p:nvSpPr>
        <p:spPr>
          <a:xfrm>
            <a:off x="133546" y="1080623"/>
            <a:ext cx="11924907" cy="5196887"/>
          </a:xfrm>
        </p:spPr>
        <p:txBody>
          <a:bodyPr>
            <a:normAutofit lnSpcReduction="10000"/>
          </a:bodyPr>
          <a:lstStyle/>
          <a:p>
            <a:pPr>
              <a:lnSpc>
                <a:spcPct val="100000"/>
              </a:lnSpc>
            </a:pPr>
            <a:r>
              <a:rPr lang="ro-RO" sz="3200" b="1" i="1" dirty="0">
                <a:latin typeface="Consolas" panose="020B0609020204030204" pitchFamily="49" charset="0"/>
              </a:rPr>
              <a:t>Paradigmele de calcul</a:t>
            </a:r>
            <a:r>
              <a:rPr lang="ro-RO" sz="3200" i="1" dirty="0">
                <a:latin typeface="Consolas" panose="020B0609020204030204" pitchFamily="49" charset="0"/>
              </a:rPr>
              <a:t> și arhitecturile  asociate, au rol de a gestiona eficient cerințele variate ale aplicațiilor moderne, cum ar fi procesarea datelor, reducerea latenței, scalabilitatea și securitatea</a:t>
            </a:r>
            <a:r>
              <a:rPr lang="ro-RO" sz="3200" dirty="0">
                <a:latin typeface="Consolas" panose="020B0609020204030204" pitchFamily="49" charset="0"/>
              </a:rPr>
              <a:t>. </a:t>
            </a:r>
          </a:p>
          <a:p>
            <a:pPr>
              <a:lnSpc>
                <a:spcPct val="100000"/>
              </a:lnSpc>
            </a:pPr>
            <a:r>
              <a:rPr lang="ro-RO" sz="3200" dirty="0"/>
              <a:t>Alegerea paradigmei potrivite depinde de </a:t>
            </a:r>
            <a:r>
              <a:rPr lang="ro-RO" sz="3200" b="1" dirty="0"/>
              <a:t>cerințele aplicației</a:t>
            </a:r>
            <a:r>
              <a:rPr lang="ro-RO" sz="3200" dirty="0"/>
              <a:t>, cum ar fi latența, scalabilitatea, consumul de resurse, costurile și locația datelor.</a:t>
            </a:r>
          </a:p>
          <a:p>
            <a:pPr>
              <a:lnSpc>
                <a:spcPct val="100000"/>
              </a:lnSpc>
            </a:pPr>
            <a:r>
              <a:rPr lang="ro-RO" sz="3200" dirty="0"/>
              <a:t>Fiecare paradigmă are un rol specific și poate fi folosită singură sau combinată cu altele pentru a obține soluții optime.</a:t>
            </a:r>
            <a:endParaRPr lang="ro-RO" dirty="0"/>
          </a:p>
        </p:txBody>
      </p:sp>
      <p:sp>
        <p:nvSpPr>
          <p:cNvPr id="4" name="Slide Number Placeholder 3">
            <a:extLst>
              <a:ext uri="{FF2B5EF4-FFF2-40B4-BE49-F238E27FC236}">
                <a16:creationId xmlns:a16="http://schemas.microsoft.com/office/drawing/2014/main" id="{69FC0CF9-3406-A7BD-C089-C304B2904408}"/>
              </a:ext>
            </a:extLst>
          </p:cNvPr>
          <p:cNvSpPr>
            <a:spLocks noGrp="1"/>
          </p:cNvSpPr>
          <p:nvPr>
            <p:ph type="sldNum" sz="quarter" idx="12"/>
          </p:nvPr>
        </p:nvSpPr>
        <p:spPr/>
        <p:txBody>
          <a:bodyPr/>
          <a:lstStyle/>
          <a:p>
            <a:fld id="{0712D0F0-FEB5-4A3D-9B64-8AE531CEC929}" type="slidenum">
              <a:rPr lang="en-US" smtClean="0"/>
              <a:t>44</a:t>
            </a:fld>
            <a:endParaRPr lang="en-US" dirty="0"/>
          </a:p>
        </p:txBody>
      </p:sp>
    </p:spTree>
    <p:extLst>
      <p:ext uri="{BB962C8B-B14F-4D97-AF65-F5344CB8AC3E}">
        <p14:creationId xmlns:p14="http://schemas.microsoft.com/office/powerpoint/2010/main" val="26611154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FF48F85-5405-01A2-EABE-A622E3DCDEBE}"/>
              </a:ext>
            </a:extLst>
          </p:cNvPr>
          <p:cNvPicPr>
            <a:picLocks noGrp="1" noChangeAspect="1"/>
          </p:cNvPicPr>
          <p:nvPr>
            <p:ph idx="1"/>
          </p:nvPr>
        </p:nvPicPr>
        <p:blipFill>
          <a:blip r:embed="rId2"/>
          <a:stretch>
            <a:fillRect/>
          </a:stretch>
        </p:blipFill>
        <p:spPr>
          <a:xfrm>
            <a:off x="1407954" y="801879"/>
            <a:ext cx="9376092" cy="5858459"/>
          </a:xfrm>
        </p:spPr>
      </p:pic>
      <p:sp>
        <p:nvSpPr>
          <p:cNvPr id="4" name="Slide Number Placeholder 3">
            <a:extLst>
              <a:ext uri="{FF2B5EF4-FFF2-40B4-BE49-F238E27FC236}">
                <a16:creationId xmlns:a16="http://schemas.microsoft.com/office/drawing/2014/main" id="{A27137F4-B3C3-077B-1705-D83D185F0CBA}"/>
              </a:ext>
            </a:extLst>
          </p:cNvPr>
          <p:cNvSpPr>
            <a:spLocks noGrp="1"/>
          </p:cNvSpPr>
          <p:nvPr>
            <p:ph type="sldNum" sz="quarter" idx="12"/>
          </p:nvPr>
        </p:nvSpPr>
        <p:spPr/>
        <p:txBody>
          <a:bodyPr/>
          <a:lstStyle/>
          <a:p>
            <a:fld id="{0712D0F0-FEB5-4A3D-9B64-8AE531CEC929}" type="slidenum">
              <a:rPr lang="en-US" smtClean="0"/>
              <a:t>45</a:t>
            </a:fld>
            <a:endParaRPr lang="en-US" dirty="0"/>
          </a:p>
        </p:txBody>
      </p:sp>
      <p:sp>
        <p:nvSpPr>
          <p:cNvPr id="7" name="Title 1">
            <a:extLst>
              <a:ext uri="{FF2B5EF4-FFF2-40B4-BE49-F238E27FC236}">
                <a16:creationId xmlns:a16="http://schemas.microsoft.com/office/drawing/2014/main" id="{2C3C249C-54DA-93F0-3675-125ABFD3FACC}"/>
              </a:ext>
            </a:extLst>
          </p:cNvPr>
          <p:cNvSpPr>
            <a:spLocks noGrp="1"/>
          </p:cNvSpPr>
          <p:nvPr>
            <p:ph type="title"/>
          </p:nvPr>
        </p:nvSpPr>
        <p:spPr>
          <a:xfrm>
            <a:off x="4428161" y="130056"/>
            <a:ext cx="2985137" cy="671823"/>
          </a:xfrm>
        </p:spPr>
        <p:txBody>
          <a:bodyPr/>
          <a:lstStyle/>
          <a:p>
            <a:r>
              <a:rPr lang="ro-RO" sz="3600" b="1" i="1" dirty="0">
                <a:latin typeface="Consolas" panose="020B0609020204030204" pitchFamily="49" charset="0"/>
              </a:rPr>
              <a:t>Paradigme</a:t>
            </a:r>
            <a:endParaRPr lang="ro-RO" dirty="0"/>
          </a:p>
        </p:txBody>
      </p:sp>
    </p:spTree>
    <p:extLst>
      <p:ext uri="{BB962C8B-B14F-4D97-AF65-F5344CB8AC3E}">
        <p14:creationId xmlns:p14="http://schemas.microsoft.com/office/powerpoint/2010/main" val="8748566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712D0F0-FEB5-4A3D-9B64-8AE531CEC929}" type="slidenum">
              <a:rPr lang="en-US" smtClean="0"/>
              <a:t>46</a:t>
            </a:fld>
            <a:endParaRPr lang="en-US" dirty="0"/>
          </a:p>
        </p:txBody>
      </p:sp>
      <p:pic>
        <p:nvPicPr>
          <p:cNvPr id="2" name="Picture 1">
            <a:extLst>
              <a:ext uri="{FF2B5EF4-FFF2-40B4-BE49-F238E27FC236}">
                <a16:creationId xmlns:a16="http://schemas.microsoft.com/office/drawing/2014/main" id="{3EA465BA-A5F4-C160-81E1-9458750BF17D}"/>
              </a:ext>
            </a:extLst>
          </p:cNvPr>
          <p:cNvPicPr>
            <a:picLocks noChangeAspect="1"/>
          </p:cNvPicPr>
          <p:nvPr/>
        </p:nvPicPr>
        <p:blipFill>
          <a:blip r:embed="rId2"/>
          <a:srcRect l="14835" t="7191" r="15106" b="28689"/>
          <a:stretch>
            <a:fillRect/>
          </a:stretch>
        </p:blipFill>
        <p:spPr>
          <a:xfrm>
            <a:off x="1629701" y="463214"/>
            <a:ext cx="8932598" cy="5438411"/>
          </a:xfrm>
          <a:prstGeom prst="rect">
            <a:avLst/>
          </a:prstGeom>
        </p:spPr>
      </p:pic>
      <p:sp>
        <p:nvSpPr>
          <p:cNvPr id="6" name="TextBox 5">
            <a:extLst>
              <a:ext uri="{FF2B5EF4-FFF2-40B4-BE49-F238E27FC236}">
                <a16:creationId xmlns:a16="http://schemas.microsoft.com/office/drawing/2014/main" id="{7BF9F92D-2A1F-FE49-55C9-D5DE53FD2060}"/>
              </a:ext>
            </a:extLst>
          </p:cNvPr>
          <p:cNvSpPr txBox="1"/>
          <p:nvPr/>
        </p:nvSpPr>
        <p:spPr>
          <a:xfrm>
            <a:off x="2464291" y="1427571"/>
            <a:ext cx="7559185" cy="3314690"/>
          </a:xfrm>
          <a:prstGeom prst="rect">
            <a:avLst/>
          </a:prstGeom>
          <a:noFill/>
        </p:spPr>
        <p:txBody>
          <a:bodyPr wrap="none" rtlCol="0">
            <a:spAutoFit/>
          </a:bodyPr>
          <a:lstStyle/>
          <a:p>
            <a:pPr algn="ctr">
              <a:lnSpc>
                <a:spcPct val="150000"/>
              </a:lnSpc>
            </a:pPr>
            <a:r>
              <a:rPr lang="ro-RO" sz="4800" b="1" i="1" dirty="0">
                <a:latin typeface="Elephant" panose="02020904090505020303" pitchFamily="18" charset="0"/>
              </a:rPr>
              <a:t>INFRASTRUCTURA </a:t>
            </a:r>
          </a:p>
          <a:p>
            <a:pPr algn="ctr">
              <a:lnSpc>
                <a:spcPct val="150000"/>
              </a:lnSpc>
            </a:pPr>
            <a:r>
              <a:rPr lang="ro-RO" sz="4800" b="1" i="1" dirty="0">
                <a:latin typeface="Elephant" panose="02020904090505020303" pitchFamily="18" charset="0"/>
              </a:rPr>
              <a:t>ȘI ARHITECTURA </a:t>
            </a:r>
          </a:p>
          <a:p>
            <a:pPr algn="ctr">
              <a:lnSpc>
                <a:spcPct val="150000"/>
              </a:lnSpc>
            </a:pPr>
            <a:r>
              <a:rPr lang="ro-RO" sz="4800" b="1" i="1" dirty="0">
                <a:latin typeface="Elephant" panose="02020904090505020303" pitchFamily="18" charset="0"/>
              </a:rPr>
              <a:t>BIG DATA</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o-RO" sz="3000" dirty="0"/>
              <a:t>Infrastructura Big Data</a:t>
            </a:r>
            <a:endParaRPr lang="en-US" sz="3000" dirty="0"/>
          </a:p>
        </p:txBody>
      </p:sp>
      <p:sp>
        <p:nvSpPr>
          <p:cNvPr id="3" name="Content Placeholder 2"/>
          <p:cNvSpPr>
            <a:spLocks noGrp="1"/>
          </p:cNvSpPr>
          <p:nvPr>
            <p:ph idx="1"/>
          </p:nvPr>
        </p:nvSpPr>
        <p:spPr/>
        <p:txBody>
          <a:bodyPr>
            <a:normAutofit lnSpcReduction="10000"/>
          </a:bodyPr>
          <a:lstStyle/>
          <a:p>
            <a:r>
              <a:rPr lang="en-US" sz="2400" dirty="0" err="1">
                <a:solidFill>
                  <a:srgbClr val="C00000"/>
                </a:solidFill>
                <a:highlight>
                  <a:srgbClr val="FFFF00"/>
                </a:highlight>
              </a:rPr>
              <a:t>Sisteme</a:t>
            </a:r>
            <a:r>
              <a:rPr lang="en-US" sz="2400" dirty="0">
                <a:solidFill>
                  <a:srgbClr val="C00000"/>
                </a:solidFill>
                <a:highlight>
                  <a:srgbClr val="FFFF00"/>
                </a:highlight>
              </a:rPr>
              <a:t> de </a:t>
            </a:r>
            <a:r>
              <a:rPr lang="en-US" sz="2400" dirty="0" err="1">
                <a:solidFill>
                  <a:srgbClr val="C00000"/>
                </a:solidFill>
                <a:highlight>
                  <a:srgbClr val="FFFF00"/>
                </a:highlight>
              </a:rPr>
              <a:t>stocare</a:t>
            </a:r>
            <a:r>
              <a:rPr lang="en-US" sz="2400" dirty="0">
                <a:solidFill>
                  <a:srgbClr val="C00000"/>
                </a:solidFill>
                <a:highlight>
                  <a:srgbClr val="FFFF00"/>
                </a:highlight>
              </a:rPr>
              <a:t> </a:t>
            </a:r>
            <a:r>
              <a:rPr lang="en-US" sz="2400" dirty="0" err="1">
                <a:solidFill>
                  <a:srgbClr val="C00000"/>
                </a:solidFill>
                <a:highlight>
                  <a:srgbClr val="FFFF00"/>
                </a:highlight>
              </a:rPr>
              <a:t>distribuite</a:t>
            </a:r>
            <a:r>
              <a:rPr lang="en-US" sz="2400" dirty="0"/>
              <a:t>: </a:t>
            </a:r>
            <a:r>
              <a:rPr lang="en-US" sz="2400" dirty="0" err="1"/>
              <a:t>Aceste</a:t>
            </a:r>
            <a:r>
              <a:rPr lang="en-US" sz="2400" dirty="0"/>
              <a:t> </a:t>
            </a:r>
            <a:r>
              <a:rPr lang="en-US" sz="2400" dirty="0" err="1"/>
              <a:t>sisteme</a:t>
            </a:r>
            <a:r>
              <a:rPr lang="en-US" sz="2400" dirty="0"/>
              <a:t> pot </a:t>
            </a:r>
            <a:r>
              <a:rPr lang="en-US" sz="2400" dirty="0" err="1"/>
              <a:t>stoca</a:t>
            </a:r>
            <a:r>
              <a:rPr lang="en-US" sz="2400" dirty="0"/>
              <a:t> </a:t>
            </a:r>
            <a:r>
              <a:rPr lang="en-US" sz="2400" dirty="0" err="1"/>
              <a:t>cantități</a:t>
            </a:r>
            <a:r>
              <a:rPr lang="en-US" sz="2400" dirty="0"/>
              <a:t> </a:t>
            </a:r>
            <a:r>
              <a:rPr lang="en-US" sz="2400" dirty="0" err="1"/>
              <a:t>masive</a:t>
            </a:r>
            <a:r>
              <a:rPr lang="en-US" sz="2400" dirty="0"/>
              <a:t> de date pe </a:t>
            </a:r>
            <a:r>
              <a:rPr lang="en-US" sz="2400" dirty="0" err="1"/>
              <a:t>mai</a:t>
            </a:r>
            <a:r>
              <a:rPr lang="en-US" sz="2400" dirty="0"/>
              <a:t> </a:t>
            </a:r>
            <a:r>
              <a:rPr lang="en-US" sz="2400" dirty="0" err="1"/>
              <a:t>multe</a:t>
            </a:r>
            <a:r>
              <a:rPr lang="en-US" sz="2400" dirty="0"/>
              <a:t> </a:t>
            </a:r>
            <a:r>
              <a:rPr lang="en-US" sz="2400" dirty="0" err="1"/>
              <a:t>servere</a:t>
            </a:r>
            <a:r>
              <a:rPr lang="en-US" sz="2400" dirty="0"/>
              <a:t>, </a:t>
            </a:r>
            <a:r>
              <a:rPr lang="en-US" sz="2400" dirty="0" err="1"/>
              <a:t>asigurând</a:t>
            </a:r>
            <a:r>
              <a:rPr lang="en-US" sz="2400" dirty="0"/>
              <a:t> </a:t>
            </a:r>
            <a:r>
              <a:rPr lang="en-US" sz="2400" dirty="0" err="1"/>
              <a:t>scalabilitate</a:t>
            </a:r>
            <a:r>
              <a:rPr lang="en-US" sz="2400" dirty="0"/>
              <a:t> </a:t>
            </a:r>
            <a:r>
              <a:rPr lang="en-US" sz="2400" dirty="0" err="1"/>
              <a:t>și</a:t>
            </a:r>
            <a:r>
              <a:rPr lang="en-US" sz="2400" dirty="0"/>
              <a:t> </a:t>
            </a:r>
            <a:r>
              <a:rPr lang="en-US" sz="2400" dirty="0" err="1"/>
              <a:t>redundanță</a:t>
            </a:r>
            <a:r>
              <a:rPr lang="en-US" sz="2400" dirty="0"/>
              <a:t> </a:t>
            </a:r>
            <a:r>
              <a:rPr lang="ro-RO" sz="2400" dirty="0"/>
              <a:t>(</a:t>
            </a:r>
            <a:r>
              <a:rPr lang="en-US" sz="2400" dirty="0"/>
              <a:t>Hadoop Distributed File System (HDFS), Apache Cassandra</a:t>
            </a:r>
            <a:r>
              <a:rPr lang="ro-RO" sz="2400" dirty="0"/>
              <a:t>)</a:t>
            </a:r>
            <a:r>
              <a:rPr lang="en-US" sz="2400" dirty="0"/>
              <a:t>.</a:t>
            </a:r>
            <a:endParaRPr lang="ro-RO" sz="2400" dirty="0"/>
          </a:p>
          <a:p>
            <a:r>
              <a:rPr lang="en-US" sz="2400" dirty="0" err="1">
                <a:solidFill>
                  <a:srgbClr val="C00000"/>
                </a:solidFill>
                <a:highlight>
                  <a:srgbClr val="FFFF00"/>
                </a:highlight>
              </a:rPr>
              <a:t>Procesoare</a:t>
            </a:r>
            <a:r>
              <a:rPr lang="en-US" sz="2400" dirty="0">
                <a:solidFill>
                  <a:srgbClr val="C00000"/>
                </a:solidFill>
                <a:highlight>
                  <a:srgbClr val="FFFF00"/>
                </a:highlight>
              </a:rPr>
              <a:t> de date </a:t>
            </a:r>
            <a:r>
              <a:rPr lang="en-US" sz="2400" dirty="0" err="1">
                <a:solidFill>
                  <a:srgbClr val="C00000"/>
                </a:solidFill>
                <a:highlight>
                  <a:srgbClr val="FFFF00"/>
                </a:highlight>
              </a:rPr>
              <a:t>masive</a:t>
            </a:r>
            <a:r>
              <a:rPr lang="en-US" sz="2400" dirty="0"/>
              <a:t>: </a:t>
            </a:r>
            <a:r>
              <a:rPr lang="en-US" sz="2400" dirty="0" err="1"/>
              <a:t>Aceste</a:t>
            </a:r>
            <a:r>
              <a:rPr lang="en-US" sz="2400" dirty="0"/>
              <a:t> </a:t>
            </a:r>
            <a:r>
              <a:rPr lang="en-US" sz="2400" dirty="0" err="1"/>
              <a:t>procesoare</a:t>
            </a:r>
            <a:r>
              <a:rPr lang="en-US" sz="2400" dirty="0"/>
              <a:t> sunt </a:t>
            </a:r>
            <a:r>
              <a:rPr lang="en-US" sz="2400" dirty="0" err="1"/>
              <a:t>specializate</a:t>
            </a:r>
            <a:r>
              <a:rPr lang="en-US" sz="2400" dirty="0"/>
              <a:t> </a:t>
            </a:r>
            <a:r>
              <a:rPr lang="en-US" sz="2400" dirty="0" err="1"/>
              <a:t>pentru</a:t>
            </a:r>
            <a:r>
              <a:rPr lang="en-US" sz="2400" dirty="0"/>
              <a:t> a </a:t>
            </a:r>
            <a:r>
              <a:rPr lang="en-US" sz="2400" dirty="0" err="1"/>
              <a:t>analiza</a:t>
            </a:r>
            <a:r>
              <a:rPr lang="en-US" sz="2400" dirty="0"/>
              <a:t> </a:t>
            </a:r>
            <a:r>
              <a:rPr lang="en-US" sz="2400" dirty="0" err="1"/>
              <a:t>cantități</a:t>
            </a:r>
            <a:r>
              <a:rPr lang="en-US" sz="2400" dirty="0"/>
              <a:t> </a:t>
            </a:r>
            <a:r>
              <a:rPr lang="en-US" sz="2400" dirty="0" err="1"/>
              <a:t>mari</a:t>
            </a:r>
            <a:r>
              <a:rPr lang="en-US" sz="2400" dirty="0"/>
              <a:t> de date </a:t>
            </a:r>
            <a:r>
              <a:rPr lang="en-US" sz="2400" dirty="0" err="1"/>
              <a:t>în</a:t>
            </a:r>
            <a:r>
              <a:rPr lang="en-US" sz="2400" dirty="0"/>
              <a:t> </a:t>
            </a:r>
            <a:r>
              <a:rPr lang="en-US" sz="2400" dirty="0" err="1"/>
              <a:t>paralel</a:t>
            </a:r>
            <a:r>
              <a:rPr lang="en-US" sz="2400" dirty="0"/>
              <a:t> </a:t>
            </a:r>
            <a:r>
              <a:rPr lang="ro-RO" sz="2400" dirty="0"/>
              <a:t>(</a:t>
            </a:r>
            <a:r>
              <a:rPr lang="en-US" sz="2400" dirty="0"/>
              <a:t>Apache Spark, Apache </a:t>
            </a:r>
            <a:r>
              <a:rPr lang="en-US" sz="2400" dirty="0" err="1"/>
              <a:t>Flink</a:t>
            </a:r>
            <a:r>
              <a:rPr lang="ro-RO" sz="2400" dirty="0"/>
              <a:t>)</a:t>
            </a:r>
            <a:r>
              <a:rPr lang="en-US" sz="2400" dirty="0"/>
              <a:t>.</a:t>
            </a:r>
            <a:endParaRPr lang="ro-RO" sz="2400" dirty="0"/>
          </a:p>
          <a:p>
            <a:r>
              <a:rPr lang="en-US" sz="2400" dirty="0" err="1">
                <a:solidFill>
                  <a:srgbClr val="C00000"/>
                </a:solidFill>
                <a:highlight>
                  <a:srgbClr val="FFFF00"/>
                </a:highlight>
              </a:rPr>
              <a:t>Baze</a:t>
            </a:r>
            <a:r>
              <a:rPr lang="en-US" sz="2400" dirty="0">
                <a:solidFill>
                  <a:srgbClr val="C00000"/>
                </a:solidFill>
                <a:highlight>
                  <a:srgbClr val="FFFF00"/>
                </a:highlight>
              </a:rPr>
              <a:t> de date NoSQL</a:t>
            </a:r>
            <a:r>
              <a:rPr lang="en-US" sz="2400" dirty="0"/>
              <a:t>: </a:t>
            </a:r>
            <a:r>
              <a:rPr lang="en-US" sz="2400" dirty="0" err="1"/>
              <a:t>Aceste</a:t>
            </a:r>
            <a:r>
              <a:rPr lang="en-US" sz="2400" dirty="0"/>
              <a:t> </a:t>
            </a:r>
            <a:r>
              <a:rPr lang="en-US" sz="2400" dirty="0" err="1"/>
              <a:t>baze</a:t>
            </a:r>
            <a:r>
              <a:rPr lang="en-US" sz="2400" dirty="0"/>
              <a:t> de date sunt </a:t>
            </a:r>
            <a:r>
              <a:rPr lang="en-US" sz="2400" dirty="0" err="1"/>
              <a:t>mai</a:t>
            </a:r>
            <a:r>
              <a:rPr lang="en-US" sz="2400" dirty="0"/>
              <a:t> </a:t>
            </a:r>
            <a:r>
              <a:rPr lang="en-US" sz="2400" dirty="0" err="1"/>
              <a:t>flexibile</a:t>
            </a:r>
            <a:r>
              <a:rPr lang="en-US" sz="2400" dirty="0"/>
              <a:t> </a:t>
            </a:r>
            <a:r>
              <a:rPr lang="en-US" sz="2400" dirty="0" err="1"/>
              <a:t>decât</a:t>
            </a:r>
            <a:r>
              <a:rPr lang="en-US" sz="2400" dirty="0"/>
              <a:t> </a:t>
            </a:r>
            <a:r>
              <a:rPr lang="en-US" sz="2400" dirty="0" err="1"/>
              <a:t>bazele</a:t>
            </a:r>
            <a:r>
              <a:rPr lang="en-US" sz="2400" dirty="0"/>
              <a:t> de date </a:t>
            </a:r>
            <a:r>
              <a:rPr lang="en-US" sz="2400" dirty="0" err="1"/>
              <a:t>relaționale</a:t>
            </a:r>
            <a:r>
              <a:rPr lang="en-US" sz="2400" dirty="0"/>
              <a:t> </a:t>
            </a:r>
            <a:r>
              <a:rPr lang="en-US" sz="2400" dirty="0" err="1"/>
              <a:t>tradiționale</a:t>
            </a:r>
            <a:r>
              <a:rPr lang="en-US" sz="2400" dirty="0"/>
              <a:t> </a:t>
            </a:r>
            <a:r>
              <a:rPr lang="en-US" sz="2400" dirty="0" err="1"/>
              <a:t>și</a:t>
            </a:r>
            <a:r>
              <a:rPr lang="en-US" sz="2400" dirty="0"/>
              <a:t> pot </a:t>
            </a:r>
            <a:r>
              <a:rPr lang="en-US" sz="2400" dirty="0" err="1"/>
              <a:t>stoca</a:t>
            </a:r>
            <a:r>
              <a:rPr lang="en-US" sz="2400" dirty="0"/>
              <a:t> date </a:t>
            </a:r>
            <a:r>
              <a:rPr lang="en-US" sz="2400" dirty="0" err="1"/>
              <a:t>structurate</a:t>
            </a:r>
            <a:r>
              <a:rPr lang="en-US" sz="2400" dirty="0"/>
              <a:t>, </a:t>
            </a:r>
            <a:r>
              <a:rPr lang="en-US" sz="2400" dirty="0" err="1"/>
              <a:t>semistructurate</a:t>
            </a:r>
            <a:r>
              <a:rPr lang="en-US" sz="2400" dirty="0"/>
              <a:t> </a:t>
            </a:r>
            <a:r>
              <a:rPr lang="en-US" sz="2400" dirty="0" err="1"/>
              <a:t>și</a:t>
            </a:r>
            <a:r>
              <a:rPr lang="en-US" sz="2400" dirty="0"/>
              <a:t> </a:t>
            </a:r>
            <a:r>
              <a:rPr lang="en-US" sz="2400" dirty="0" err="1"/>
              <a:t>nestructurate</a:t>
            </a:r>
            <a:r>
              <a:rPr lang="en-US" sz="2400" dirty="0"/>
              <a:t>. </a:t>
            </a:r>
            <a:r>
              <a:rPr lang="ro-RO" sz="2400" dirty="0"/>
              <a:t>(</a:t>
            </a:r>
            <a:r>
              <a:rPr lang="en-US" sz="2400" dirty="0"/>
              <a:t>MongoDB, Apache </a:t>
            </a:r>
            <a:r>
              <a:rPr lang="en-US" sz="2400" dirty="0" err="1"/>
              <a:t>Hbase</a:t>
            </a:r>
            <a:r>
              <a:rPr lang="ro-RO" sz="2400" dirty="0"/>
              <a:t>)</a:t>
            </a:r>
            <a:r>
              <a:rPr lang="en-US" sz="2400" dirty="0"/>
              <a:t>.</a:t>
            </a:r>
            <a:endParaRPr lang="ro-RO" sz="2400" dirty="0"/>
          </a:p>
          <a:p>
            <a:r>
              <a:rPr lang="en-US" sz="2400" dirty="0" err="1">
                <a:solidFill>
                  <a:srgbClr val="C00000"/>
                </a:solidFill>
                <a:highlight>
                  <a:srgbClr val="FFFF00"/>
                </a:highlight>
              </a:rPr>
              <a:t>Instrumente</a:t>
            </a:r>
            <a:r>
              <a:rPr lang="en-US" sz="2400" dirty="0">
                <a:solidFill>
                  <a:srgbClr val="C00000"/>
                </a:solidFill>
                <a:highlight>
                  <a:srgbClr val="FFFF00"/>
                </a:highlight>
              </a:rPr>
              <a:t> de </a:t>
            </a:r>
            <a:r>
              <a:rPr lang="en-US" sz="2400" dirty="0" err="1">
                <a:solidFill>
                  <a:srgbClr val="C00000"/>
                </a:solidFill>
                <a:highlight>
                  <a:srgbClr val="FFFF00"/>
                </a:highlight>
              </a:rPr>
              <a:t>analiză</a:t>
            </a:r>
            <a:r>
              <a:rPr lang="en-US" sz="2400" dirty="0"/>
              <a:t>: permit </a:t>
            </a:r>
            <a:r>
              <a:rPr lang="en-US" sz="2400" dirty="0" err="1"/>
              <a:t>vizualizarea</a:t>
            </a:r>
            <a:r>
              <a:rPr lang="en-US" sz="2400" dirty="0"/>
              <a:t> </a:t>
            </a:r>
            <a:r>
              <a:rPr lang="en-US" sz="2400" dirty="0" err="1"/>
              <a:t>și</a:t>
            </a:r>
            <a:r>
              <a:rPr lang="en-US" sz="2400" dirty="0"/>
              <a:t> </a:t>
            </a:r>
            <a:r>
              <a:rPr lang="en-US" sz="2400" dirty="0" err="1"/>
              <a:t>analiza</a:t>
            </a:r>
            <a:r>
              <a:rPr lang="en-US" sz="2400" dirty="0"/>
              <a:t> </a:t>
            </a:r>
            <a:r>
              <a:rPr lang="en-US" sz="2400" dirty="0" err="1"/>
              <a:t>datelor</a:t>
            </a:r>
            <a:r>
              <a:rPr lang="en-US" sz="2400" dirty="0"/>
              <a:t>, precum </a:t>
            </a:r>
            <a:r>
              <a:rPr lang="en-US" sz="2400" dirty="0" err="1"/>
              <a:t>și</a:t>
            </a:r>
            <a:r>
              <a:rPr lang="en-US" sz="2400" dirty="0"/>
              <a:t> </a:t>
            </a:r>
            <a:r>
              <a:rPr lang="en-US" sz="2400" dirty="0" err="1"/>
              <a:t>crearea</a:t>
            </a:r>
            <a:r>
              <a:rPr lang="en-US" sz="2400" dirty="0"/>
              <a:t> de </a:t>
            </a:r>
            <a:r>
              <a:rPr lang="en-US" sz="2400" dirty="0" err="1"/>
              <a:t>modele</a:t>
            </a:r>
            <a:r>
              <a:rPr lang="en-US" sz="2400" dirty="0"/>
              <a:t> predictive. </a:t>
            </a:r>
            <a:r>
              <a:rPr lang="ro-RO" sz="2400" dirty="0"/>
              <a:t>(</a:t>
            </a:r>
            <a:r>
              <a:rPr lang="en-US" sz="2400" dirty="0"/>
              <a:t>Tableau, Power BI, Python cu </a:t>
            </a:r>
            <a:r>
              <a:rPr lang="en-US" sz="2400" dirty="0" err="1"/>
              <a:t>biblioteci</a:t>
            </a:r>
            <a:r>
              <a:rPr lang="en-US" sz="2400" dirty="0"/>
              <a:t> precum Pandas, NumPy, Scikit-learn).</a:t>
            </a:r>
            <a:endParaRPr lang="ro-RO" sz="2400" dirty="0"/>
          </a:p>
          <a:p>
            <a:r>
              <a:rPr lang="en-US" sz="2400" dirty="0" err="1">
                <a:solidFill>
                  <a:srgbClr val="C00000"/>
                </a:solidFill>
                <a:highlight>
                  <a:srgbClr val="FFFF00"/>
                </a:highlight>
              </a:rPr>
              <a:t>Platforme</a:t>
            </a:r>
            <a:r>
              <a:rPr lang="en-US" sz="2400" dirty="0">
                <a:solidFill>
                  <a:srgbClr val="C00000"/>
                </a:solidFill>
                <a:highlight>
                  <a:srgbClr val="FFFF00"/>
                </a:highlight>
              </a:rPr>
              <a:t> cloud</a:t>
            </a:r>
            <a:r>
              <a:rPr lang="en-US" sz="2400" dirty="0"/>
              <a:t>: </a:t>
            </a:r>
            <a:r>
              <a:rPr lang="en-US" sz="2400" dirty="0" err="1"/>
              <a:t>Platformele</a:t>
            </a:r>
            <a:r>
              <a:rPr lang="en-US" sz="2400" dirty="0"/>
              <a:t> cloud </a:t>
            </a:r>
            <a:r>
              <a:rPr lang="en-US" sz="2400" dirty="0" err="1"/>
              <a:t>oferă</a:t>
            </a:r>
            <a:r>
              <a:rPr lang="en-US" sz="2400" dirty="0"/>
              <a:t> o </a:t>
            </a:r>
            <a:r>
              <a:rPr lang="en-US" sz="2400" dirty="0" err="1"/>
              <a:t>infrastructură</a:t>
            </a:r>
            <a:r>
              <a:rPr lang="en-US" sz="2400" dirty="0"/>
              <a:t> </a:t>
            </a:r>
            <a:r>
              <a:rPr lang="en-US" sz="2400" dirty="0" err="1"/>
              <a:t>flexibilă</a:t>
            </a:r>
            <a:r>
              <a:rPr lang="en-US" sz="2400" dirty="0"/>
              <a:t> </a:t>
            </a:r>
            <a:r>
              <a:rPr lang="en-US" sz="2400" dirty="0" err="1"/>
              <a:t>și</a:t>
            </a:r>
            <a:r>
              <a:rPr lang="en-US" sz="2400" dirty="0"/>
              <a:t> </a:t>
            </a:r>
            <a:r>
              <a:rPr lang="en-US" sz="2400" dirty="0" err="1"/>
              <a:t>scalabilă</a:t>
            </a:r>
            <a:r>
              <a:rPr lang="en-US" sz="2400" dirty="0"/>
              <a:t> </a:t>
            </a:r>
            <a:r>
              <a:rPr lang="en-US" sz="2400" dirty="0" err="1"/>
              <a:t>pentru</a:t>
            </a:r>
            <a:r>
              <a:rPr lang="en-US" sz="2400" dirty="0"/>
              <a:t> </a:t>
            </a:r>
            <a:r>
              <a:rPr lang="en-US" sz="2400" dirty="0" err="1"/>
              <a:t>gestionarea</a:t>
            </a:r>
            <a:r>
              <a:rPr lang="en-US" sz="2400" dirty="0"/>
              <a:t> Big Data. </a:t>
            </a:r>
            <a:r>
              <a:rPr lang="en-US" sz="2400" dirty="0" err="1"/>
              <a:t>Exemple</a:t>
            </a:r>
            <a:r>
              <a:rPr lang="en-US" sz="2400" dirty="0"/>
              <a:t>: Amazon Web Services (AWS), Microsoft Azure, Google Cloud Platform (GCP).</a:t>
            </a:r>
          </a:p>
        </p:txBody>
      </p:sp>
      <p:sp>
        <p:nvSpPr>
          <p:cNvPr id="4" name="Slide Number Placeholder 3"/>
          <p:cNvSpPr>
            <a:spLocks noGrp="1"/>
          </p:cNvSpPr>
          <p:nvPr>
            <p:ph type="sldNum" sz="quarter" idx="12"/>
          </p:nvPr>
        </p:nvSpPr>
        <p:spPr/>
        <p:txBody>
          <a:bodyPr/>
          <a:lstStyle/>
          <a:p>
            <a:fld id="{0712D0F0-FEB5-4A3D-9B64-8AE531CEC929}" type="slidenum">
              <a:rPr lang="en-US" smtClean="0"/>
              <a:t>47</a:t>
            </a:fld>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1030" y="0"/>
            <a:ext cx="4306570" cy="542925"/>
          </a:xfrm>
        </p:spPr>
        <p:txBody>
          <a:bodyPr>
            <a:normAutofit/>
          </a:bodyPr>
          <a:lstStyle/>
          <a:p>
            <a:r>
              <a:rPr lang="ro-RO" sz="2800" dirty="0"/>
              <a:t>Arhitectura </a:t>
            </a:r>
            <a:r>
              <a:rPr lang="ro-RO" sz="2800" i="1" dirty="0"/>
              <a:t>Big Data</a:t>
            </a:r>
            <a:endParaRPr lang="en-US" sz="2800" i="1" dirty="0"/>
          </a:p>
        </p:txBody>
      </p:sp>
      <p:sp>
        <p:nvSpPr>
          <p:cNvPr id="3" name="Content Placeholder 2"/>
          <p:cNvSpPr>
            <a:spLocks noGrp="1"/>
          </p:cNvSpPr>
          <p:nvPr>
            <p:ph idx="1"/>
          </p:nvPr>
        </p:nvSpPr>
        <p:spPr>
          <a:xfrm>
            <a:off x="65987" y="542611"/>
            <a:ext cx="11924907" cy="6225998"/>
          </a:xfrm>
        </p:spPr>
        <p:txBody>
          <a:bodyPr>
            <a:normAutofit fontScale="32500" lnSpcReduction="20000"/>
          </a:bodyPr>
          <a:lstStyle/>
          <a:p>
            <a:pPr>
              <a:lnSpc>
                <a:spcPct val="120000"/>
              </a:lnSpc>
            </a:pPr>
            <a:r>
              <a:rPr lang="ro-RO" sz="7400" dirty="0"/>
              <a:t>M</a:t>
            </a:r>
            <a:r>
              <a:rPr lang="en-US" sz="7400" dirty="0" err="1"/>
              <a:t>odel</a:t>
            </a:r>
            <a:r>
              <a:rPr lang="en-US" sz="7400" dirty="0"/>
              <a:t> conceptual care </a:t>
            </a:r>
            <a:r>
              <a:rPr lang="en-US" sz="7400" dirty="0" err="1"/>
              <a:t>facilitează</a:t>
            </a:r>
            <a:r>
              <a:rPr lang="en-US" sz="7400" dirty="0"/>
              <a:t> </a:t>
            </a:r>
            <a:r>
              <a:rPr lang="en-US" sz="7400" dirty="0" err="1"/>
              <a:t>discutarea</a:t>
            </a:r>
            <a:r>
              <a:rPr lang="en-US" sz="7400" dirty="0"/>
              <a:t> </a:t>
            </a:r>
            <a:r>
              <a:rPr lang="en-US" sz="7400" dirty="0" err="1"/>
              <a:t>cerințelor</a:t>
            </a:r>
            <a:r>
              <a:rPr lang="en-US" sz="7400" dirty="0"/>
              <a:t> de </a:t>
            </a:r>
            <a:r>
              <a:rPr lang="en-US" sz="7400" dirty="0" err="1"/>
              <a:t>securitate</a:t>
            </a:r>
            <a:r>
              <a:rPr lang="en-US" sz="7400" dirty="0"/>
              <a:t> </a:t>
            </a:r>
            <a:r>
              <a:rPr lang="en-US" sz="7400" dirty="0" err="1"/>
              <a:t>în</a:t>
            </a:r>
            <a:r>
              <a:rPr lang="en-US" sz="7400" dirty="0"/>
              <a:t> Big Data </a:t>
            </a:r>
            <a:r>
              <a:rPr lang="en-US" sz="7400" dirty="0" err="1"/>
              <a:t>și</a:t>
            </a:r>
            <a:r>
              <a:rPr lang="en-US" sz="7400" dirty="0"/>
              <a:t> introduce </a:t>
            </a:r>
            <a:r>
              <a:rPr lang="en-US" sz="7400" dirty="0" err="1"/>
              <a:t>terminologia</a:t>
            </a:r>
            <a:r>
              <a:rPr lang="en-US" sz="7400" dirty="0"/>
              <a:t> </a:t>
            </a:r>
            <a:r>
              <a:rPr lang="en-US" sz="7400" dirty="0" err="1"/>
              <a:t>utilizată</a:t>
            </a:r>
            <a:r>
              <a:rPr lang="en-US" sz="7400" dirty="0"/>
              <a:t> </a:t>
            </a:r>
            <a:r>
              <a:rPr lang="en-US" sz="7400" dirty="0" err="1"/>
              <a:t>în</a:t>
            </a:r>
            <a:r>
              <a:rPr lang="en-US" sz="7400" dirty="0"/>
              <a:t> </a:t>
            </a:r>
            <a:r>
              <a:rPr lang="en-US" sz="7400" dirty="0" err="1"/>
              <a:t>domeniu</a:t>
            </a:r>
            <a:r>
              <a:rPr lang="en-US" sz="7400" dirty="0"/>
              <a:t>. </a:t>
            </a:r>
            <a:endParaRPr lang="ro-RO" sz="7400" dirty="0"/>
          </a:p>
          <a:p>
            <a:pPr marL="0" indent="0">
              <a:lnSpc>
                <a:spcPct val="120000"/>
              </a:lnSpc>
              <a:buNone/>
            </a:pPr>
            <a:r>
              <a:rPr lang="ro-RO" sz="7400" dirty="0"/>
              <a:t>		</a:t>
            </a:r>
            <a:r>
              <a:rPr lang="en-US" sz="7400" dirty="0" err="1">
                <a:highlight>
                  <a:srgbClr val="00FF00"/>
                </a:highlight>
              </a:rPr>
              <a:t>Componente</a:t>
            </a:r>
            <a:r>
              <a:rPr lang="ro-RO" sz="7400" dirty="0">
                <a:highlight>
                  <a:srgbClr val="00FF00"/>
                </a:highlight>
              </a:rPr>
              <a:t> generale</a:t>
            </a:r>
            <a:r>
              <a:rPr lang="en-US" sz="7400" dirty="0"/>
              <a:t>:</a:t>
            </a:r>
          </a:p>
          <a:p>
            <a:pPr>
              <a:lnSpc>
                <a:spcPct val="120000"/>
              </a:lnSpc>
            </a:pPr>
            <a:r>
              <a:rPr lang="en-US" sz="7400" b="1" dirty="0" err="1">
                <a:solidFill>
                  <a:srgbClr val="C00000"/>
                </a:solidFill>
                <a:highlight>
                  <a:srgbClr val="FFFF00"/>
                </a:highlight>
              </a:rPr>
              <a:t>Generarea</a:t>
            </a:r>
            <a:r>
              <a:rPr lang="en-US" sz="7400" b="1" dirty="0">
                <a:solidFill>
                  <a:srgbClr val="C00000"/>
                </a:solidFill>
                <a:highlight>
                  <a:srgbClr val="FFFF00"/>
                </a:highlight>
              </a:rPr>
              <a:t> </a:t>
            </a:r>
            <a:r>
              <a:rPr lang="en-US" sz="7400" b="1" dirty="0" err="1">
                <a:solidFill>
                  <a:srgbClr val="C00000"/>
                </a:solidFill>
                <a:highlight>
                  <a:srgbClr val="FFFF00"/>
                </a:highlight>
              </a:rPr>
              <a:t>datelor</a:t>
            </a:r>
            <a:r>
              <a:rPr lang="en-US" sz="7400" b="1" dirty="0"/>
              <a:t>:</a:t>
            </a:r>
            <a:r>
              <a:rPr lang="en-US" sz="7400" dirty="0"/>
              <a:t> </a:t>
            </a:r>
            <a:r>
              <a:rPr lang="en-US" sz="7400" dirty="0" err="1"/>
              <a:t>Sursele</a:t>
            </a:r>
            <a:r>
              <a:rPr lang="en-US" sz="7400" dirty="0"/>
              <a:t> de date pot fi diverse, de la </a:t>
            </a:r>
            <a:r>
              <a:rPr lang="en-US" sz="7400" dirty="0" err="1"/>
              <a:t>senzori</a:t>
            </a:r>
            <a:r>
              <a:rPr lang="en-US" sz="7400" dirty="0"/>
              <a:t> </a:t>
            </a:r>
            <a:r>
              <a:rPr lang="en-US" sz="7400" dirty="0" err="1"/>
              <a:t>și</a:t>
            </a:r>
            <a:r>
              <a:rPr lang="en-US" sz="7400" dirty="0"/>
              <a:t> </a:t>
            </a:r>
            <a:r>
              <a:rPr lang="en-US" sz="7400" dirty="0" err="1"/>
              <a:t>dispozitive</a:t>
            </a:r>
            <a:r>
              <a:rPr lang="en-US" sz="7400" dirty="0"/>
              <a:t> IoT </a:t>
            </a:r>
            <a:r>
              <a:rPr lang="en-US" sz="7400" dirty="0" err="1"/>
              <a:t>până</a:t>
            </a:r>
            <a:r>
              <a:rPr lang="en-US" sz="7400" dirty="0"/>
              <a:t> la </a:t>
            </a:r>
            <a:r>
              <a:rPr lang="en-US" sz="7400" dirty="0" err="1"/>
              <a:t>aplicații</a:t>
            </a:r>
            <a:r>
              <a:rPr lang="en-US" sz="7400" dirty="0"/>
              <a:t> web </a:t>
            </a:r>
            <a:r>
              <a:rPr lang="en-US" sz="7400" dirty="0" err="1"/>
              <a:t>și</a:t>
            </a:r>
            <a:r>
              <a:rPr lang="en-US" sz="7400" dirty="0"/>
              <a:t> </a:t>
            </a:r>
            <a:r>
              <a:rPr lang="en-US" sz="7400" dirty="0" err="1"/>
              <a:t>rețele</a:t>
            </a:r>
            <a:r>
              <a:rPr lang="en-US" sz="7400" dirty="0"/>
              <a:t> </a:t>
            </a:r>
            <a:r>
              <a:rPr lang="en-US" sz="7400" dirty="0" err="1"/>
              <a:t>sociale</a:t>
            </a:r>
            <a:r>
              <a:rPr lang="en-US" sz="7400" dirty="0"/>
              <a:t>.</a:t>
            </a:r>
          </a:p>
          <a:p>
            <a:pPr>
              <a:lnSpc>
                <a:spcPct val="120000"/>
              </a:lnSpc>
            </a:pPr>
            <a:r>
              <a:rPr lang="en-US" sz="7400" b="1" dirty="0" err="1">
                <a:solidFill>
                  <a:srgbClr val="C00000"/>
                </a:solidFill>
                <a:highlight>
                  <a:srgbClr val="FFFF00"/>
                </a:highlight>
              </a:rPr>
              <a:t>Colectarea</a:t>
            </a:r>
            <a:r>
              <a:rPr lang="en-US" sz="7400" b="1" dirty="0">
                <a:solidFill>
                  <a:srgbClr val="C00000"/>
                </a:solidFill>
                <a:highlight>
                  <a:srgbClr val="FFFF00"/>
                </a:highlight>
              </a:rPr>
              <a:t> </a:t>
            </a:r>
            <a:r>
              <a:rPr lang="en-US" sz="7400" b="1" dirty="0" err="1">
                <a:solidFill>
                  <a:srgbClr val="C00000"/>
                </a:solidFill>
                <a:highlight>
                  <a:srgbClr val="FFFF00"/>
                </a:highlight>
              </a:rPr>
              <a:t>datelor</a:t>
            </a:r>
            <a:r>
              <a:rPr lang="en-US" sz="7400" b="1" dirty="0"/>
              <a:t>:</a:t>
            </a:r>
            <a:r>
              <a:rPr lang="en-US" sz="7400" dirty="0"/>
              <a:t> </a:t>
            </a:r>
            <a:r>
              <a:rPr lang="en-US" sz="7400" dirty="0" err="1"/>
              <a:t>Datele</a:t>
            </a:r>
            <a:r>
              <a:rPr lang="en-US" sz="7400" dirty="0"/>
              <a:t> sunt </a:t>
            </a:r>
            <a:r>
              <a:rPr lang="en-US" sz="7400" dirty="0" err="1"/>
              <a:t>colectate</a:t>
            </a:r>
            <a:r>
              <a:rPr lang="en-US" sz="7400" dirty="0"/>
              <a:t> </a:t>
            </a:r>
            <a:r>
              <a:rPr lang="en-US" sz="7400" dirty="0" err="1"/>
              <a:t>și</a:t>
            </a:r>
            <a:r>
              <a:rPr lang="en-US" sz="7400" dirty="0"/>
              <a:t> </a:t>
            </a:r>
            <a:r>
              <a:rPr lang="en-US" sz="7400" dirty="0" err="1"/>
              <a:t>stocate</a:t>
            </a:r>
            <a:r>
              <a:rPr lang="en-US" sz="7400" dirty="0"/>
              <a:t> </a:t>
            </a:r>
            <a:r>
              <a:rPr lang="en-US" sz="7400" dirty="0" err="1"/>
              <a:t>într</a:t>
            </a:r>
            <a:r>
              <a:rPr lang="en-US" sz="7400" dirty="0"/>
              <a:t>-un </a:t>
            </a:r>
            <a:r>
              <a:rPr lang="en-US" sz="7400" dirty="0" err="1"/>
              <a:t>depozit</a:t>
            </a:r>
            <a:r>
              <a:rPr lang="en-US" sz="7400" dirty="0"/>
              <a:t> de date.</a:t>
            </a:r>
          </a:p>
          <a:p>
            <a:pPr>
              <a:lnSpc>
                <a:spcPct val="120000"/>
              </a:lnSpc>
            </a:pPr>
            <a:r>
              <a:rPr lang="en-US" sz="7400" b="1" dirty="0" err="1">
                <a:solidFill>
                  <a:srgbClr val="C00000"/>
                </a:solidFill>
                <a:highlight>
                  <a:srgbClr val="FFFF00"/>
                </a:highlight>
              </a:rPr>
              <a:t>Pr</a:t>
            </a:r>
            <a:r>
              <a:rPr lang="ro-RO" sz="7400" b="1" dirty="0" err="1">
                <a:solidFill>
                  <a:srgbClr val="C00000"/>
                </a:solidFill>
                <a:highlight>
                  <a:srgbClr val="FFFF00"/>
                </a:highlight>
              </a:rPr>
              <a:t>oces</a:t>
            </a:r>
            <a:r>
              <a:rPr lang="en-US" sz="7400" b="1" dirty="0">
                <a:solidFill>
                  <a:srgbClr val="C00000"/>
                </a:solidFill>
                <a:highlight>
                  <a:srgbClr val="FFFF00"/>
                </a:highlight>
              </a:rPr>
              <a:t>area </a:t>
            </a:r>
            <a:r>
              <a:rPr lang="en-US" sz="7400" b="1" dirty="0" err="1">
                <a:solidFill>
                  <a:srgbClr val="C00000"/>
                </a:solidFill>
                <a:highlight>
                  <a:srgbClr val="FFFF00"/>
                </a:highlight>
              </a:rPr>
              <a:t>datelor</a:t>
            </a:r>
            <a:r>
              <a:rPr lang="en-US" sz="7400" b="1" dirty="0"/>
              <a:t>:</a:t>
            </a:r>
            <a:r>
              <a:rPr lang="en-US" sz="7400" dirty="0"/>
              <a:t> </a:t>
            </a:r>
            <a:r>
              <a:rPr lang="en-US" sz="7400" dirty="0" err="1"/>
              <a:t>Datele</a:t>
            </a:r>
            <a:r>
              <a:rPr lang="en-US" sz="7400" dirty="0"/>
              <a:t> sunt </a:t>
            </a:r>
            <a:r>
              <a:rPr lang="en-US" sz="7400" dirty="0" err="1"/>
              <a:t>curățate</a:t>
            </a:r>
            <a:r>
              <a:rPr lang="en-US" sz="7400" dirty="0"/>
              <a:t>, </a:t>
            </a:r>
            <a:r>
              <a:rPr lang="en-US" sz="7400" dirty="0" err="1"/>
              <a:t>transformate</a:t>
            </a:r>
            <a:r>
              <a:rPr lang="en-US" sz="7400" dirty="0"/>
              <a:t> </a:t>
            </a:r>
            <a:r>
              <a:rPr lang="en-US" sz="7400" dirty="0" err="1"/>
              <a:t>și</a:t>
            </a:r>
            <a:r>
              <a:rPr lang="en-US" sz="7400" dirty="0"/>
              <a:t> integrate </a:t>
            </a:r>
            <a:r>
              <a:rPr lang="en-US" sz="7400" dirty="0" err="1"/>
              <a:t>pentru</a:t>
            </a:r>
            <a:r>
              <a:rPr lang="en-US" sz="7400" dirty="0"/>
              <a:t> a fi </a:t>
            </a:r>
            <a:r>
              <a:rPr lang="en-US" sz="7400" dirty="0" err="1"/>
              <a:t>analizate</a:t>
            </a:r>
            <a:r>
              <a:rPr lang="ro-RO" sz="7400" dirty="0"/>
              <a:t> (Procese ETL)</a:t>
            </a:r>
            <a:r>
              <a:rPr lang="en-US" sz="7400" dirty="0"/>
              <a:t>.</a:t>
            </a:r>
          </a:p>
          <a:p>
            <a:pPr>
              <a:lnSpc>
                <a:spcPct val="120000"/>
              </a:lnSpc>
            </a:pPr>
            <a:r>
              <a:rPr lang="en-US" sz="7400" b="1" dirty="0">
                <a:solidFill>
                  <a:srgbClr val="C00000"/>
                </a:solidFill>
                <a:highlight>
                  <a:srgbClr val="FFFF00"/>
                </a:highlight>
              </a:rPr>
              <a:t>Analiza </a:t>
            </a:r>
            <a:r>
              <a:rPr lang="en-US" sz="7400" b="1" dirty="0" err="1">
                <a:solidFill>
                  <a:srgbClr val="C00000"/>
                </a:solidFill>
                <a:highlight>
                  <a:srgbClr val="FFFF00"/>
                </a:highlight>
              </a:rPr>
              <a:t>datelor</a:t>
            </a:r>
            <a:r>
              <a:rPr lang="en-US" sz="7400" b="1" dirty="0"/>
              <a:t>:</a:t>
            </a:r>
            <a:r>
              <a:rPr lang="en-US" sz="7400" dirty="0"/>
              <a:t> </a:t>
            </a:r>
            <a:r>
              <a:rPr lang="en-US" sz="7400" dirty="0" err="1"/>
              <a:t>Datele</a:t>
            </a:r>
            <a:r>
              <a:rPr lang="en-US" sz="7400" dirty="0"/>
              <a:t> sunt </a:t>
            </a:r>
            <a:r>
              <a:rPr lang="en-US" sz="7400" dirty="0" err="1"/>
              <a:t>analizate</a:t>
            </a:r>
            <a:r>
              <a:rPr lang="en-US" sz="7400" dirty="0"/>
              <a:t> </a:t>
            </a:r>
            <a:r>
              <a:rPr lang="en-US" sz="7400" dirty="0" err="1"/>
              <a:t>pentru</a:t>
            </a:r>
            <a:r>
              <a:rPr lang="en-US" sz="7400" dirty="0"/>
              <a:t> a </a:t>
            </a:r>
            <a:r>
              <a:rPr lang="en-US" sz="7400" dirty="0" err="1"/>
              <a:t>descoperi</a:t>
            </a:r>
            <a:r>
              <a:rPr lang="en-US" sz="7400" dirty="0"/>
              <a:t> </a:t>
            </a:r>
            <a:r>
              <a:rPr lang="en-US" sz="7400" dirty="0" err="1"/>
              <a:t>modele</a:t>
            </a:r>
            <a:r>
              <a:rPr lang="en-US" sz="7400" dirty="0"/>
              <a:t> </a:t>
            </a:r>
            <a:r>
              <a:rPr lang="en-US" sz="7400" dirty="0" err="1"/>
              <a:t>și</a:t>
            </a:r>
            <a:r>
              <a:rPr lang="en-US" sz="7400" dirty="0"/>
              <a:t> </a:t>
            </a:r>
            <a:r>
              <a:rPr lang="en-US" sz="7400" dirty="0" err="1"/>
              <a:t>tendințe</a:t>
            </a:r>
            <a:r>
              <a:rPr lang="en-US" sz="7400" dirty="0"/>
              <a:t>.</a:t>
            </a:r>
          </a:p>
          <a:p>
            <a:pPr>
              <a:lnSpc>
                <a:spcPct val="120000"/>
              </a:lnSpc>
            </a:pPr>
            <a:r>
              <a:rPr lang="en-US" sz="7400" b="1" dirty="0" err="1">
                <a:solidFill>
                  <a:srgbClr val="C00000"/>
                </a:solidFill>
                <a:highlight>
                  <a:srgbClr val="FFFF00"/>
                </a:highlight>
              </a:rPr>
              <a:t>Vizualizarea</a:t>
            </a:r>
            <a:r>
              <a:rPr lang="en-US" sz="7400" b="1" dirty="0">
                <a:solidFill>
                  <a:srgbClr val="C00000"/>
                </a:solidFill>
                <a:highlight>
                  <a:srgbClr val="FFFF00"/>
                </a:highlight>
              </a:rPr>
              <a:t> </a:t>
            </a:r>
            <a:r>
              <a:rPr lang="en-US" sz="7400" b="1" dirty="0" err="1">
                <a:solidFill>
                  <a:srgbClr val="C00000"/>
                </a:solidFill>
                <a:highlight>
                  <a:srgbClr val="FFFF00"/>
                </a:highlight>
              </a:rPr>
              <a:t>datelor</a:t>
            </a:r>
            <a:r>
              <a:rPr lang="en-US" sz="7400" b="1" dirty="0"/>
              <a:t>:</a:t>
            </a:r>
            <a:r>
              <a:rPr lang="en-US" sz="7400" dirty="0"/>
              <a:t> </a:t>
            </a:r>
            <a:r>
              <a:rPr lang="en-US" sz="7400" dirty="0" err="1"/>
              <a:t>Rezultatele</a:t>
            </a:r>
            <a:r>
              <a:rPr lang="en-US" sz="7400" dirty="0"/>
              <a:t> </a:t>
            </a:r>
            <a:r>
              <a:rPr lang="en-US" sz="7400" dirty="0" err="1"/>
              <a:t>analizei</a:t>
            </a:r>
            <a:r>
              <a:rPr lang="en-US" sz="7400" dirty="0"/>
              <a:t> sunt </a:t>
            </a:r>
            <a:r>
              <a:rPr lang="en-US" sz="7400" dirty="0" err="1"/>
              <a:t>prezentate</a:t>
            </a:r>
            <a:r>
              <a:rPr lang="en-US" sz="7400" dirty="0"/>
              <a:t> </a:t>
            </a:r>
            <a:r>
              <a:rPr lang="en-US" sz="7400" dirty="0" err="1"/>
              <a:t>într</a:t>
            </a:r>
            <a:r>
              <a:rPr lang="en-US" sz="7400" dirty="0"/>
              <a:t>-un format </a:t>
            </a:r>
            <a:r>
              <a:rPr lang="en-US" sz="7400" dirty="0" err="1"/>
              <a:t>ușor</a:t>
            </a:r>
            <a:r>
              <a:rPr lang="en-US" sz="7400" dirty="0"/>
              <a:t> de </a:t>
            </a:r>
            <a:r>
              <a:rPr lang="en-US" sz="7400" dirty="0" err="1"/>
              <a:t>înțeles</a:t>
            </a:r>
            <a:r>
              <a:rPr lang="en-US" sz="7400" dirty="0"/>
              <a:t>, de </a:t>
            </a:r>
            <a:r>
              <a:rPr lang="en-US" sz="7400" dirty="0" err="1"/>
              <a:t>obicei</a:t>
            </a:r>
            <a:r>
              <a:rPr lang="en-US" sz="7400" dirty="0"/>
              <a:t> sub </a:t>
            </a:r>
            <a:r>
              <a:rPr lang="en-US" sz="7400" dirty="0" err="1"/>
              <a:t>formă</a:t>
            </a:r>
            <a:r>
              <a:rPr lang="en-US" sz="7400" dirty="0"/>
              <a:t> de </a:t>
            </a:r>
            <a:r>
              <a:rPr lang="en-US" sz="7400" dirty="0" err="1"/>
              <a:t>grafice</a:t>
            </a:r>
            <a:r>
              <a:rPr lang="en-US" sz="7400" dirty="0"/>
              <a:t> </a:t>
            </a:r>
            <a:r>
              <a:rPr lang="en-US" sz="7400" dirty="0" err="1"/>
              <a:t>și</a:t>
            </a:r>
            <a:r>
              <a:rPr lang="en-US" sz="7400" dirty="0"/>
              <a:t> </a:t>
            </a:r>
            <a:r>
              <a:rPr lang="en-US" sz="7400" dirty="0" err="1"/>
              <a:t>diagrame</a:t>
            </a:r>
            <a:r>
              <a:rPr lang="en-US" sz="7400" dirty="0"/>
              <a:t>.</a:t>
            </a:r>
          </a:p>
          <a:p>
            <a:endParaRPr lang="en-US" dirty="0"/>
          </a:p>
        </p:txBody>
      </p:sp>
      <p:sp>
        <p:nvSpPr>
          <p:cNvPr id="4" name="Slide Number Placeholder 3"/>
          <p:cNvSpPr>
            <a:spLocks noGrp="1"/>
          </p:cNvSpPr>
          <p:nvPr>
            <p:ph type="sldNum" sz="quarter" idx="12"/>
          </p:nvPr>
        </p:nvSpPr>
        <p:spPr/>
        <p:txBody>
          <a:bodyPr/>
          <a:lstStyle/>
          <a:p>
            <a:fld id="{0712D0F0-FEB5-4A3D-9B64-8AE531CEC929}" type="slidenum">
              <a:rPr lang="en-US" smtClean="0"/>
              <a:t>48</a:t>
            </a:fld>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89392"/>
            <a:ext cx="7255272" cy="487552"/>
          </a:xfrm>
        </p:spPr>
        <p:txBody>
          <a:bodyPr>
            <a:normAutofit/>
          </a:bodyPr>
          <a:lstStyle/>
          <a:p>
            <a:r>
              <a:rPr lang="ro-RO" sz="2800" dirty="0"/>
              <a:t>Ciclul de viață al analizei datelor</a:t>
            </a:r>
          </a:p>
        </p:txBody>
      </p:sp>
      <p:sp>
        <p:nvSpPr>
          <p:cNvPr id="3" name="Content Placeholder 2"/>
          <p:cNvSpPr>
            <a:spLocks noGrp="1"/>
          </p:cNvSpPr>
          <p:nvPr>
            <p:ph idx="1"/>
          </p:nvPr>
        </p:nvSpPr>
        <p:spPr>
          <a:xfrm>
            <a:off x="234379" y="759506"/>
            <a:ext cx="11723242" cy="5826540"/>
          </a:xfrm>
        </p:spPr>
        <p:txBody>
          <a:bodyPr>
            <a:normAutofit fontScale="70000" lnSpcReduction="20000"/>
          </a:bodyPr>
          <a:lstStyle/>
          <a:p>
            <a:pPr>
              <a:lnSpc>
                <a:spcPct val="120000"/>
              </a:lnSpc>
            </a:pPr>
            <a:r>
              <a:rPr lang="ro-RO" dirty="0">
                <a:solidFill>
                  <a:srgbClr val="C00000"/>
                </a:solidFill>
                <a:highlight>
                  <a:srgbClr val="FFFF00"/>
                </a:highlight>
              </a:rPr>
              <a:t>Colectarea datelor</a:t>
            </a:r>
            <a:r>
              <a:rPr lang="ro-RO" dirty="0"/>
              <a:t> - Procesul de localizare a datelor și apoi de a determina dacă există suficiente date pentru a finaliza analiza.</a:t>
            </a:r>
          </a:p>
          <a:p>
            <a:pPr>
              <a:lnSpc>
                <a:spcPct val="120000"/>
              </a:lnSpc>
            </a:pPr>
            <a:r>
              <a:rPr lang="ro-RO" dirty="0">
                <a:solidFill>
                  <a:srgbClr val="C00000"/>
                </a:solidFill>
                <a:highlight>
                  <a:srgbClr val="FFFF00"/>
                </a:highlight>
              </a:rPr>
              <a:t>Pregătirea datelor</a:t>
            </a:r>
            <a:r>
              <a:rPr lang="ro-RO" dirty="0"/>
              <a:t> - Acest pas poate implica multe sarcini pentru a transforma datele într-un format adecvat instrumentului care va fi utilizat.</a:t>
            </a:r>
          </a:p>
          <a:p>
            <a:pPr>
              <a:lnSpc>
                <a:spcPct val="120000"/>
              </a:lnSpc>
            </a:pPr>
            <a:r>
              <a:rPr lang="ro-RO" dirty="0">
                <a:solidFill>
                  <a:srgbClr val="C00000"/>
                </a:solidFill>
                <a:highlight>
                  <a:srgbClr val="FFFF00"/>
                </a:highlight>
              </a:rPr>
              <a:t>Alegerea unui model</a:t>
            </a:r>
            <a:r>
              <a:rPr lang="ro-RO" dirty="0"/>
              <a:t> - Acest pas include alegerea unei tehnici de analiză care va răspunde cel mai bine la întrebare cu datele disponibile.</a:t>
            </a:r>
          </a:p>
          <a:p>
            <a:pPr>
              <a:lnSpc>
                <a:spcPct val="120000"/>
              </a:lnSpc>
            </a:pPr>
            <a:r>
              <a:rPr lang="ro-RO" dirty="0">
                <a:solidFill>
                  <a:srgbClr val="C00000"/>
                </a:solidFill>
                <a:highlight>
                  <a:srgbClr val="FFFF00"/>
                </a:highlight>
              </a:rPr>
              <a:t>Analiza datelor</a:t>
            </a:r>
            <a:r>
              <a:rPr lang="ro-RO" dirty="0"/>
              <a:t> - Procesul de testare a modelului în raport cu datele și de a determina dacă modelul și datele analizate sunt fiabile. Ați putut răspunde la întrebare cu instrumentul selectat?</a:t>
            </a:r>
          </a:p>
          <a:p>
            <a:pPr>
              <a:lnSpc>
                <a:spcPct val="120000"/>
              </a:lnSpc>
            </a:pPr>
            <a:r>
              <a:rPr lang="ro-RO" dirty="0">
                <a:solidFill>
                  <a:srgbClr val="C00000"/>
                </a:solidFill>
                <a:highlight>
                  <a:srgbClr val="FFFF00"/>
                </a:highlight>
              </a:rPr>
              <a:t>Prezentarea rezultatelor</a:t>
            </a:r>
            <a:r>
              <a:rPr lang="ro-RO" dirty="0"/>
              <a:t> - Procesul de comunicare a rezultatelor către factorii de decizie.</a:t>
            </a:r>
          </a:p>
          <a:p>
            <a:pPr>
              <a:lnSpc>
                <a:spcPct val="120000"/>
              </a:lnSpc>
            </a:pPr>
            <a:r>
              <a:rPr lang="ro-RO" dirty="0">
                <a:solidFill>
                  <a:srgbClr val="C00000"/>
                </a:solidFill>
                <a:highlight>
                  <a:srgbClr val="FFFF00"/>
                </a:highlight>
              </a:rPr>
              <a:t>Luarea deciziilor</a:t>
            </a:r>
            <a:r>
              <a:rPr lang="ro-RO" dirty="0"/>
              <a:t> - Liderii organizaționali încorporează noile cunoștințe ca parte a strategiei generale. Procesul începe din nou cu colectarea datelor.</a:t>
            </a:r>
          </a:p>
        </p:txBody>
      </p:sp>
      <p:sp>
        <p:nvSpPr>
          <p:cNvPr id="4" name="Slide Number Placeholder 3"/>
          <p:cNvSpPr>
            <a:spLocks noGrp="1"/>
          </p:cNvSpPr>
          <p:nvPr>
            <p:ph type="sldNum" sz="quarter" idx="12"/>
          </p:nvPr>
        </p:nvSpPr>
        <p:spPr/>
        <p:txBody>
          <a:bodyPr/>
          <a:lstStyle/>
          <a:p>
            <a:fld id="{0712D0F0-FEB5-4A3D-9B64-8AE531CEC929}" type="slidenum">
              <a:rPr lang="en-US" smtClean="0"/>
              <a:t>49</a:t>
            </a:fld>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712D0F0-FEB5-4A3D-9B64-8AE531CEC929}" type="slidenum">
              <a:rPr lang="en-US" smtClean="0"/>
              <a:t>5</a:t>
            </a:fld>
            <a:endParaRPr lang="en-US" dirty="0"/>
          </a:p>
        </p:txBody>
      </p:sp>
      <p:pic>
        <p:nvPicPr>
          <p:cNvPr id="4" name="Picture 3">
            <a:extLst>
              <a:ext uri="{FF2B5EF4-FFF2-40B4-BE49-F238E27FC236}">
                <a16:creationId xmlns:a16="http://schemas.microsoft.com/office/drawing/2014/main" id="{68EEA641-F6FB-7D32-DEB4-597049A8D746}"/>
              </a:ext>
            </a:extLst>
          </p:cNvPr>
          <p:cNvPicPr>
            <a:picLocks noChangeAspect="1"/>
          </p:cNvPicPr>
          <p:nvPr/>
        </p:nvPicPr>
        <p:blipFill>
          <a:blip r:embed="rId2"/>
          <a:stretch>
            <a:fillRect/>
          </a:stretch>
        </p:blipFill>
        <p:spPr>
          <a:xfrm>
            <a:off x="5224896" y="89391"/>
            <a:ext cx="6650874" cy="6650874"/>
          </a:xfrm>
          <a:prstGeom prst="rect">
            <a:avLst/>
          </a:prstGeom>
        </p:spPr>
      </p:pic>
      <p:pic>
        <p:nvPicPr>
          <p:cNvPr id="6" name="Picture 5">
            <a:extLst>
              <a:ext uri="{FF2B5EF4-FFF2-40B4-BE49-F238E27FC236}">
                <a16:creationId xmlns:a16="http://schemas.microsoft.com/office/drawing/2014/main" id="{A3735786-2963-0FB0-6104-3B05DC2CD4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306" y="918029"/>
            <a:ext cx="6893960" cy="3715462"/>
          </a:xfrm>
          <a:prstGeom prst="rect">
            <a:avLst/>
          </a:prstGeom>
        </p:spPr>
      </p:pic>
      <p:sp>
        <p:nvSpPr>
          <p:cNvPr id="7" name="TextBox 6">
            <a:extLst>
              <a:ext uri="{FF2B5EF4-FFF2-40B4-BE49-F238E27FC236}">
                <a16:creationId xmlns:a16="http://schemas.microsoft.com/office/drawing/2014/main" id="{7B9C4D28-7629-B7A7-21BE-EA3F6E86CAF5}"/>
              </a:ext>
            </a:extLst>
          </p:cNvPr>
          <p:cNvSpPr txBox="1"/>
          <p:nvPr/>
        </p:nvSpPr>
        <p:spPr>
          <a:xfrm>
            <a:off x="237983" y="1337622"/>
            <a:ext cx="5659383" cy="2206694"/>
          </a:xfrm>
          <a:prstGeom prst="rect">
            <a:avLst/>
          </a:prstGeom>
          <a:noFill/>
        </p:spPr>
        <p:txBody>
          <a:bodyPr wrap="square" rtlCol="0">
            <a:spAutoFit/>
          </a:bodyPr>
          <a:lstStyle/>
          <a:p>
            <a:pPr algn="ctr">
              <a:lnSpc>
                <a:spcPct val="150000"/>
              </a:lnSpc>
            </a:pPr>
            <a:r>
              <a:rPr lang="ro-RO" sz="4800" b="1" i="1" dirty="0">
                <a:solidFill>
                  <a:schemeClr val="accent1">
                    <a:lumMod val="50000"/>
                  </a:schemeClr>
                </a:solidFill>
                <a:latin typeface="Elephant" panose="02020904090505020303" pitchFamily="18" charset="0"/>
              </a:rPr>
              <a:t>Introducere în BIG DATA</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415142" y="128732"/>
            <a:ext cx="9688286" cy="6600536"/>
          </a:xfrm>
          <a:prstGeom prst="rect">
            <a:avLst/>
          </a:prstGeom>
        </p:spPr>
      </p:pic>
      <p:sp>
        <p:nvSpPr>
          <p:cNvPr id="4" name="Slide Number Placeholder 3"/>
          <p:cNvSpPr>
            <a:spLocks noGrp="1"/>
          </p:cNvSpPr>
          <p:nvPr>
            <p:ph type="sldNum" sz="quarter" idx="12"/>
          </p:nvPr>
        </p:nvSpPr>
        <p:spPr/>
        <p:txBody>
          <a:bodyPr/>
          <a:lstStyle/>
          <a:p>
            <a:fld id="{0712D0F0-FEB5-4A3D-9B64-8AE531CEC929}" type="slidenum">
              <a:rPr lang="en-US" smtClean="0"/>
              <a:t>50</a:t>
            </a:fld>
            <a:endParaRPr lang="en-US" dirty="0"/>
          </a:p>
        </p:txBody>
      </p:sp>
      <p:sp>
        <p:nvSpPr>
          <p:cNvPr id="6" name="TextBox 5"/>
          <p:cNvSpPr txBox="1"/>
          <p:nvPr/>
        </p:nvSpPr>
        <p:spPr>
          <a:xfrm>
            <a:off x="1415142" y="6329158"/>
            <a:ext cx="4134465" cy="400110"/>
          </a:xfrm>
          <a:prstGeom prst="rect">
            <a:avLst/>
          </a:prstGeom>
          <a:noFill/>
        </p:spPr>
        <p:txBody>
          <a:bodyPr wrap="none" rtlCol="0">
            <a:spAutoFit/>
          </a:bodyPr>
          <a:lstStyle/>
          <a:p>
            <a:r>
              <a:rPr lang="ro-RO" sz="2000" b="1" i="1" dirty="0">
                <a:latin typeface="Consolas" panose="020B0609020204030204" pitchFamily="49" charset="0"/>
              </a:rPr>
              <a:t>Sursa: </a:t>
            </a:r>
            <a:r>
              <a:rPr lang="ro-RO" sz="2000" b="1" i="1" dirty="0">
                <a:latin typeface="Consolas" panose="020B0609020204030204" pitchFamily="49" charset="0"/>
                <a:hlinkClick r:id="rId3"/>
              </a:rPr>
              <a:t>https://netacad.com</a:t>
            </a:r>
            <a:r>
              <a:rPr lang="ro-RO" sz="2000" b="1" i="1" dirty="0">
                <a:latin typeface="Consolas" panose="020B0609020204030204" pitchFamily="49" charset="0"/>
              </a:rPr>
              <a:t>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err="1"/>
              <a:t>Provocări</a:t>
            </a:r>
            <a:r>
              <a:rPr lang="en-US" b="1" dirty="0"/>
              <a:t> </a:t>
            </a:r>
            <a:r>
              <a:rPr lang="en-US" b="1" dirty="0" err="1"/>
              <a:t>și</a:t>
            </a:r>
            <a:r>
              <a:rPr lang="en-US" b="1" dirty="0"/>
              <a:t> perspective</a:t>
            </a:r>
            <a:endParaRPr lang="en-US" dirty="0"/>
          </a:p>
        </p:txBody>
      </p:sp>
      <p:sp>
        <p:nvSpPr>
          <p:cNvPr id="3" name="Content Placeholder 2"/>
          <p:cNvSpPr>
            <a:spLocks noGrp="1"/>
          </p:cNvSpPr>
          <p:nvPr>
            <p:ph idx="1"/>
          </p:nvPr>
        </p:nvSpPr>
        <p:spPr>
          <a:xfrm>
            <a:off x="133546" y="1064503"/>
            <a:ext cx="11924907" cy="5656971"/>
          </a:xfrm>
        </p:spPr>
        <p:txBody>
          <a:bodyPr>
            <a:normAutofit fontScale="92500" lnSpcReduction="20000"/>
          </a:bodyPr>
          <a:lstStyle/>
          <a:p>
            <a:pPr>
              <a:lnSpc>
                <a:spcPct val="120000"/>
              </a:lnSpc>
              <a:buFont typeface="Arial" panose="020B0604020202020204" pitchFamily="34" charset="0"/>
              <a:buChar char="•"/>
            </a:pPr>
            <a:r>
              <a:rPr lang="en-US" b="1" dirty="0" err="1">
                <a:solidFill>
                  <a:srgbClr val="C00000"/>
                </a:solidFill>
                <a:highlight>
                  <a:srgbClr val="FFFF00"/>
                </a:highlight>
              </a:rPr>
              <a:t>Securitatea</a:t>
            </a:r>
            <a:r>
              <a:rPr lang="en-US" b="1" dirty="0">
                <a:solidFill>
                  <a:srgbClr val="C00000"/>
                </a:solidFill>
                <a:highlight>
                  <a:srgbClr val="FFFF00"/>
                </a:highlight>
              </a:rPr>
              <a:t> </a:t>
            </a:r>
            <a:r>
              <a:rPr lang="en-US" b="1" dirty="0" err="1">
                <a:solidFill>
                  <a:srgbClr val="C00000"/>
                </a:solidFill>
                <a:highlight>
                  <a:srgbClr val="FFFF00"/>
                </a:highlight>
              </a:rPr>
              <a:t>datelor</a:t>
            </a:r>
            <a:r>
              <a:rPr lang="en-US" b="1" dirty="0"/>
              <a:t>:</a:t>
            </a:r>
            <a:r>
              <a:rPr lang="en-US" dirty="0"/>
              <a:t> </a:t>
            </a:r>
            <a:r>
              <a:rPr lang="en-US" dirty="0" err="1"/>
              <a:t>Protecția</a:t>
            </a:r>
            <a:r>
              <a:rPr lang="en-US" dirty="0"/>
              <a:t> </a:t>
            </a:r>
            <a:r>
              <a:rPr lang="en-US" dirty="0" err="1"/>
              <a:t>datelor</a:t>
            </a:r>
            <a:r>
              <a:rPr lang="en-US" dirty="0"/>
              <a:t> </a:t>
            </a:r>
            <a:r>
              <a:rPr lang="en-US" dirty="0" err="1"/>
              <a:t>personale</a:t>
            </a:r>
            <a:r>
              <a:rPr lang="en-US" dirty="0"/>
              <a:t> </a:t>
            </a:r>
            <a:r>
              <a:rPr lang="en-US" dirty="0" err="1"/>
              <a:t>și</a:t>
            </a:r>
            <a:r>
              <a:rPr lang="en-US" dirty="0"/>
              <a:t> </a:t>
            </a:r>
            <a:r>
              <a:rPr lang="en-US" dirty="0" err="1"/>
              <a:t>confidențialitatea</a:t>
            </a:r>
            <a:r>
              <a:rPr lang="en-US" dirty="0"/>
              <a:t> sunt </a:t>
            </a:r>
            <a:r>
              <a:rPr lang="en-US" dirty="0" err="1"/>
              <a:t>esențiale</a:t>
            </a:r>
            <a:r>
              <a:rPr lang="en-US" dirty="0"/>
              <a:t>.</a:t>
            </a:r>
          </a:p>
          <a:p>
            <a:pPr>
              <a:lnSpc>
                <a:spcPct val="150000"/>
              </a:lnSpc>
              <a:buFont typeface="Arial" panose="020B0604020202020204" pitchFamily="34" charset="0"/>
              <a:buChar char="•"/>
            </a:pPr>
            <a:r>
              <a:rPr lang="en-US" b="1" dirty="0" err="1">
                <a:solidFill>
                  <a:srgbClr val="C00000"/>
                </a:solidFill>
                <a:highlight>
                  <a:srgbClr val="FFFF00"/>
                </a:highlight>
              </a:rPr>
              <a:t>Etica</a:t>
            </a:r>
            <a:r>
              <a:rPr lang="en-US" b="1" dirty="0">
                <a:solidFill>
                  <a:srgbClr val="C00000"/>
                </a:solidFill>
                <a:highlight>
                  <a:srgbClr val="FFFF00"/>
                </a:highlight>
              </a:rPr>
              <a:t> </a:t>
            </a:r>
            <a:r>
              <a:rPr lang="en-US" b="1" dirty="0" err="1">
                <a:solidFill>
                  <a:srgbClr val="C00000"/>
                </a:solidFill>
                <a:highlight>
                  <a:srgbClr val="FFFF00"/>
                </a:highlight>
              </a:rPr>
              <a:t>datelor</a:t>
            </a:r>
            <a:r>
              <a:rPr lang="en-US" b="1" dirty="0"/>
              <a:t>:</a:t>
            </a:r>
            <a:r>
              <a:rPr lang="en-US" dirty="0"/>
              <a:t> </a:t>
            </a:r>
            <a:r>
              <a:rPr lang="en-US" dirty="0" err="1"/>
              <a:t>Utilizarea</a:t>
            </a:r>
            <a:r>
              <a:rPr lang="en-US" dirty="0"/>
              <a:t> </a:t>
            </a:r>
            <a:r>
              <a:rPr lang="en-US" dirty="0" err="1"/>
              <a:t>responsabilă</a:t>
            </a:r>
            <a:r>
              <a:rPr lang="en-US" dirty="0"/>
              <a:t> a </a:t>
            </a:r>
            <a:r>
              <a:rPr lang="en-US" dirty="0" err="1"/>
              <a:t>datelor</a:t>
            </a:r>
            <a:r>
              <a:rPr lang="en-US" dirty="0"/>
              <a:t> </a:t>
            </a:r>
            <a:r>
              <a:rPr lang="en-US" dirty="0" err="1"/>
              <a:t>pentru</a:t>
            </a:r>
            <a:r>
              <a:rPr lang="en-US" dirty="0"/>
              <a:t> a </a:t>
            </a:r>
            <a:r>
              <a:rPr lang="en-US" dirty="0" err="1"/>
              <a:t>evita</a:t>
            </a:r>
            <a:r>
              <a:rPr lang="en-US" dirty="0"/>
              <a:t> </a:t>
            </a:r>
            <a:r>
              <a:rPr lang="en-US" dirty="0" err="1"/>
              <a:t>discriminarea</a:t>
            </a:r>
            <a:r>
              <a:rPr lang="en-US" dirty="0"/>
              <a:t> </a:t>
            </a:r>
            <a:r>
              <a:rPr lang="en-US" dirty="0" err="1"/>
              <a:t>și</a:t>
            </a:r>
            <a:r>
              <a:rPr lang="en-US" dirty="0"/>
              <a:t> </a:t>
            </a:r>
            <a:r>
              <a:rPr lang="en-US" dirty="0" err="1"/>
              <a:t>alte</a:t>
            </a:r>
            <a:r>
              <a:rPr lang="en-US" dirty="0"/>
              <a:t> </a:t>
            </a:r>
            <a:r>
              <a:rPr lang="en-US" dirty="0" err="1"/>
              <a:t>efecte</a:t>
            </a:r>
            <a:r>
              <a:rPr lang="en-US" dirty="0"/>
              <a:t> negative.</a:t>
            </a:r>
          </a:p>
          <a:p>
            <a:pPr>
              <a:lnSpc>
                <a:spcPct val="150000"/>
              </a:lnSpc>
              <a:buFont typeface="Arial" panose="020B0604020202020204" pitchFamily="34" charset="0"/>
              <a:buChar char="•"/>
            </a:pPr>
            <a:r>
              <a:rPr lang="en-US" b="1" dirty="0" err="1">
                <a:solidFill>
                  <a:srgbClr val="C00000"/>
                </a:solidFill>
                <a:highlight>
                  <a:srgbClr val="FFFF00"/>
                </a:highlight>
              </a:rPr>
              <a:t>Calitatea</a:t>
            </a:r>
            <a:r>
              <a:rPr lang="en-US" b="1" dirty="0">
                <a:solidFill>
                  <a:srgbClr val="C00000"/>
                </a:solidFill>
                <a:highlight>
                  <a:srgbClr val="FFFF00"/>
                </a:highlight>
              </a:rPr>
              <a:t> </a:t>
            </a:r>
            <a:r>
              <a:rPr lang="en-US" b="1" dirty="0" err="1">
                <a:solidFill>
                  <a:srgbClr val="C00000"/>
                </a:solidFill>
                <a:highlight>
                  <a:srgbClr val="FFFF00"/>
                </a:highlight>
              </a:rPr>
              <a:t>datelor</a:t>
            </a:r>
            <a:r>
              <a:rPr lang="en-US" b="1" dirty="0"/>
              <a:t>:</a:t>
            </a:r>
            <a:r>
              <a:rPr lang="en-US" dirty="0"/>
              <a:t> </a:t>
            </a:r>
            <a:r>
              <a:rPr lang="en-US" dirty="0" err="1"/>
              <a:t>Datele</a:t>
            </a:r>
            <a:r>
              <a:rPr lang="en-US" dirty="0"/>
              <a:t> </a:t>
            </a:r>
            <a:r>
              <a:rPr lang="en-US" dirty="0" err="1"/>
              <a:t>trebuie</a:t>
            </a:r>
            <a:r>
              <a:rPr lang="en-US" dirty="0"/>
              <a:t> </a:t>
            </a:r>
            <a:r>
              <a:rPr lang="en-US" dirty="0" err="1"/>
              <a:t>să</a:t>
            </a:r>
            <a:r>
              <a:rPr lang="en-US" dirty="0"/>
              <a:t> fie curate </a:t>
            </a:r>
            <a:r>
              <a:rPr lang="en-US" dirty="0" err="1"/>
              <a:t>și</a:t>
            </a:r>
            <a:r>
              <a:rPr lang="en-US" dirty="0"/>
              <a:t> precise </a:t>
            </a:r>
            <a:r>
              <a:rPr lang="en-US" dirty="0" err="1"/>
              <a:t>pentru</a:t>
            </a:r>
            <a:r>
              <a:rPr lang="en-US" dirty="0"/>
              <a:t> a </a:t>
            </a:r>
            <a:r>
              <a:rPr lang="en-US" dirty="0" err="1"/>
              <a:t>obține</a:t>
            </a:r>
            <a:r>
              <a:rPr lang="en-US" dirty="0"/>
              <a:t> </a:t>
            </a:r>
            <a:r>
              <a:rPr lang="en-US" dirty="0" err="1"/>
              <a:t>rezultate</a:t>
            </a:r>
            <a:r>
              <a:rPr lang="en-US" dirty="0"/>
              <a:t> </a:t>
            </a:r>
            <a:r>
              <a:rPr lang="en-US" dirty="0" err="1"/>
              <a:t>fiabile</a:t>
            </a:r>
            <a:r>
              <a:rPr lang="en-US" dirty="0"/>
              <a:t>.</a:t>
            </a:r>
          </a:p>
          <a:p>
            <a:pPr>
              <a:lnSpc>
                <a:spcPct val="150000"/>
              </a:lnSpc>
              <a:buFont typeface="Arial" panose="020B0604020202020204" pitchFamily="34" charset="0"/>
              <a:buChar char="•"/>
            </a:pPr>
            <a:r>
              <a:rPr lang="en-US" b="1" dirty="0" err="1">
                <a:solidFill>
                  <a:srgbClr val="C00000"/>
                </a:solidFill>
                <a:highlight>
                  <a:srgbClr val="FFFF00"/>
                </a:highlight>
              </a:rPr>
              <a:t>Talente</a:t>
            </a:r>
            <a:r>
              <a:rPr lang="en-US" b="1" dirty="0"/>
              <a:t>:</a:t>
            </a:r>
            <a:r>
              <a:rPr lang="en-US" dirty="0"/>
              <a:t> Sunt </a:t>
            </a:r>
            <a:r>
              <a:rPr lang="en-US" dirty="0" err="1"/>
              <a:t>necesari</a:t>
            </a:r>
            <a:r>
              <a:rPr lang="en-US" dirty="0"/>
              <a:t> </a:t>
            </a:r>
            <a:r>
              <a:rPr lang="en-US" dirty="0" err="1"/>
              <a:t>specialiști</a:t>
            </a:r>
            <a:r>
              <a:rPr lang="en-US" dirty="0"/>
              <a:t> </a:t>
            </a:r>
            <a:r>
              <a:rPr lang="en-US" dirty="0" err="1"/>
              <a:t>în</a:t>
            </a:r>
            <a:r>
              <a:rPr lang="en-US" dirty="0"/>
              <a:t> </a:t>
            </a:r>
            <a:r>
              <a:rPr lang="en-US" dirty="0" err="1"/>
              <a:t>domeniul</a:t>
            </a:r>
            <a:r>
              <a:rPr lang="en-US" dirty="0"/>
              <a:t> </a:t>
            </a:r>
            <a:r>
              <a:rPr lang="en-US" dirty="0" err="1"/>
              <a:t>datelor</a:t>
            </a:r>
            <a:r>
              <a:rPr lang="en-US" dirty="0"/>
              <a:t> </a:t>
            </a:r>
            <a:r>
              <a:rPr lang="en-US" dirty="0" err="1"/>
              <a:t>pentru</a:t>
            </a:r>
            <a:r>
              <a:rPr lang="en-US" dirty="0"/>
              <a:t> a </a:t>
            </a:r>
            <a:r>
              <a:rPr lang="en-US" dirty="0" err="1"/>
              <a:t>gestiona</a:t>
            </a:r>
            <a:r>
              <a:rPr lang="en-US" dirty="0"/>
              <a:t> </a:t>
            </a:r>
            <a:r>
              <a:rPr lang="en-US" dirty="0" err="1"/>
              <a:t>și</a:t>
            </a:r>
            <a:r>
              <a:rPr lang="en-US" dirty="0"/>
              <a:t> </a:t>
            </a:r>
            <a:r>
              <a:rPr lang="en-US" dirty="0" err="1"/>
              <a:t>analiza</a:t>
            </a:r>
            <a:r>
              <a:rPr lang="en-US" dirty="0"/>
              <a:t> </a:t>
            </a:r>
            <a:r>
              <a:rPr lang="en-US" dirty="0" err="1"/>
              <a:t>aceste</a:t>
            </a:r>
            <a:r>
              <a:rPr lang="en-US" dirty="0"/>
              <a:t> volume </a:t>
            </a:r>
            <a:r>
              <a:rPr lang="en-US" dirty="0" err="1"/>
              <a:t>mari</a:t>
            </a:r>
            <a:r>
              <a:rPr lang="en-US" dirty="0"/>
              <a:t> de </a:t>
            </a:r>
            <a:r>
              <a:rPr lang="en-US" dirty="0" err="1"/>
              <a:t>informații</a:t>
            </a:r>
            <a:r>
              <a:rPr lang="en-US" dirty="0"/>
              <a:t>.</a:t>
            </a:r>
          </a:p>
        </p:txBody>
      </p:sp>
      <p:sp>
        <p:nvSpPr>
          <p:cNvPr id="4" name="Slide Number Placeholder 3"/>
          <p:cNvSpPr>
            <a:spLocks noGrp="1"/>
          </p:cNvSpPr>
          <p:nvPr>
            <p:ph type="sldNum" sz="quarter" idx="12"/>
          </p:nvPr>
        </p:nvSpPr>
        <p:spPr/>
        <p:txBody>
          <a:bodyPr/>
          <a:lstStyle/>
          <a:p>
            <a:fld id="{0712D0F0-FEB5-4A3D-9B64-8AE531CEC929}" type="slidenum">
              <a:rPr lang="en-US" smtClean="0"/>
              <a:t>51</a:t>
            </a:fld>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8788" y="213397"/>
            <a:ext cx="8753272" cy="671823"/>
          </a:xfrm>
        </p:spPr>
        <p:txBody>
          <a:bodyPr>
            <a:normAutofit fontScale="90000"/>
          </a:bodyPr>
          <a:lstStyle/>
          <a:p>
            <a:r>
              <a:rPr lang="en-US" dirty="0" err="1"/>
              <a:t>Tipuri</a:t>
            </a:r>
            <a:r>
              <a:rPr lang="ro-RO" dirty="0"/>
              <a:t> </a:t>
            </a:r>
            <a:r>
              <a:rPr lang="en-US" dirty="0" err="1"/>
              <a:t>principale</a:t>
            </a:r>
            <a:r>
              <a:rPr lang="en-US" dirty="0"/>
              <a:t> </a:t>
            </a:r>
            <a:r>
              <a:rPr lang="ro-RO" dirty="0"/>
              <a:t>de </a:t>
            </a:r>
            <a:r>
              <a:rPr lang="en-US" dirty="0" err="1"/>
              <a:t>analiz</a:t>
            </a:r>
            <a:r>
              <a:rPr lang="ro-RO" dirty="0"/>
              <a:t>ă Big Data</a:t>
            </a:r>
            <a:r>
              <a:rPr lang="en-US" dirty="0"/>
              <a:t> </a:t>
            </a:r>
          </a:p>
        </p:txBody>
      </p:sp>
      <p:sp>
        <p:nvSpPr>
          <p:cNvPr id="3" name="Content Placeholder 2"/>
          <p:cNvSpPr>
            <a:spLocks noGrp="1"/>
          </p:cNvSpPr>
          <p:nvPr>
            <p:ph idx="1"/>
          </p:nvPr>
        </p:nvSpPr>
        <p:spPr>
          <a:xfrm>
            <a:off x="1012184" y="1254866"/>
            <a:ext cx="7725869" cy="4649821"/>
          </a:xfrm>
        </p:spPr>
        <p:txBody>
          <a:bodyPr>
            <a:noAutofit/>
          </a:bodyPr>
          <a:lstStyle/>
          <a:p>
            <a:pPr algn="l">
              <a:lnSpc>
                <a:spcPct val="170000"/>
              </a:lnSpc>
            </a:pPr>
            <a:r>
              <a:rPr lang="en-US" dirty="0" err="1">
                <a:effectLst/>
              </a:rPr>
              <a:t>Există</a:t>
            </a:r>
            <a:r>
              <a:rPr lang="ro-RO" dirty="0">
                <a:effectLst/>
              </a:rPr>
              <a:t> </a:t>
            </a:r>
            <a:r>
              <a:rPr lang="en-US" dirty="0" err="1">
                <a:effectLst/>
              </a:rPr>
              <a:t>patru</a:t>
            </a:r>
            <a:r>
              <a:rPr lang="en-US" dirty="0">
                <a:effectLst/>
              </a:rPr>
              <a:t> </a:t>
            </a:r>
            <a:r>
              <a:rPr lang="en-US" dirty="0" err="1">
                <a:effectLst/>
              </a:rPr>
              <a:t>tipuri</a:t>
            </a:r>
            <a:r>
              <a:rPr lang="en-US" dirty="0">
                <a:effectLst/>
              </a:rPr>
              <a:t> </a:t>
            </a:r>
            <a:r>
              <a:rPr lang="en-US" dirty="0" err="1">
                <a:effectLst/>
              </a:rPr>
              <a:t>principale</a:t>
            </a:r>
            <a:r>
              <a:rPr lang="en-US" dirty="0">
                <a:effectLst/>
              </a:rPr>
              <a:t>:</a:t>
            </a:r>
          </a:p>
          <a:p>
            <a:pPr marL="1074738" lvl="2" indent="-538163">
              <a:lnSpc>
                <a:spcPct val="170000"/>
              </a:lnSpc>
              <a:buFont typeface="+mj-lt"/>
              <a:buAutoNum type="arabicParenR"/>
              <a:tabLst>
                <a:tab pos="1257300" algn="l"/>
              </a:tabLst>
            </a:pPr>
            <a:r>
              <a:rPr lang="en-US" dirty="0" err="1">
                <a:effectLst/>
              </a:rPr>
              <a:t>Analiză</a:t>
            </a:r>
            <a:r>
              <a:rPr lang="en-US" dirty="0">
                <a:effectLst/>
              </a:rPr>
              <a:t> </a:t>
            </a:r>
            <a:r>
              <a:rPr lang="en-US" dirty="0" err="1">
                <a:effectLst/>
              </a:rPr>
              <a:t>descriptivă</a:t>
            </a:r>
            <a:r>
              <a:rPr lang="ro-RO" dirty="0">
                <a:effectLst/>
              </a:rPr>
              <a:t>;</a:t>
            </a:r>
          </a:p>
          <a:p>
            <a:pPr marL="1074738" lvl="2" indent="-538163">
              <a:lnSpc>
                <a:spcPct val="170000"/>
              </a:lnSpc>
              <a:buFont typeface="+mj-lt"/>
              <a:buAutoNum type="arabicParenR"/>
              <a:tabLst>
                <a:tab pos="1257300" algn="l"/>
              </a:tabLst>
            </a:pPr>
            <a:r>
              <a:rPr lang="en-US" dirty="0">
                <a:effectLst/>
              </a:rPr>
              <a:t>Analiza de </a:t>
            </a:r>
            <a:r>
              <a:rPr lang="en-US" dirty="0" err="1">
                <a:effectLst/>
              </a:rPr>
              <a:t>diagnosticare</a:t>
            </a:r>
            <a:r>
              <a:rPr lang="ro-RO" dirty="0">
                <a:effectLst/>
              </a:rPr>
              <a:t>;</a:t>
            </a:r>
          </a:p>
          <a:p>
            <a:pPr marL="1074738" lvl="2" indent="-538163">
              <a:lnSpc>
                <a:spcPct val="170000"/>
              </a:lnSpc>
              <a:buFont typeface="+mj-lt"/>
              <a:buAutoNum type="arabicParenR"/>
              <a:tabLst>
                <a:tab pos="1257300" algn="l"/>
              </a:tabLst>
            </a:pPr>
            <a:r>
              <a:rPr lang="en-US" dirty="0">
                <a:effectLst/>
              </a:rPr>
              <a:t>Analiza </a:t>
            </a:r>
            <a:r>
              <a:rPr lang="en-US" dirty="0" err="1">
                <a:effectLst/>
              </a:rPr>
              <a:t>predictivă</a:t>
            </a:r>
            <a:r>
              <a:rPr lang="ro-RO" dirty="0">
                <a:effectLst/>
              </a:rPr>
              <a:t>;</a:t>
            </a:r>
            <a:endParaRPr lang="ro-RO" dirty="0"/>
          </a:p>
          <a:p>
            <a:pPr marL="1074738" lvl="2" indent="-538163">
              <a:lnSpc>
                <a:spcPct val="170000"/>
              </a:lnSpc>
              <a:buFont typeface="+mj-lt"/>
              <a:buAutoNum type="arabicParenR"/>
              <a:tabLst>
                <a:tab pos="1257300" algn="l"/>
              </a:tabLst>
            </a:pPr>
            <a:r>
              <a:rPr lang="en-US" dirty="0">
                <a:effectLst/>
              </a:rPr>
              <a:t>Analiza </a:t>
            </a:r>
            <a:r>
              <a:rPr lang="en-US" dirty="0" err="1">
                <a:effectLst/>
              </a:rPr>
              <a:t>prescriptivă</a:t>
            </a:r>
            <a:r>
              <a:rPr lang="ro-RO" dirty="0">
                <a:effectLst/>
              </a:rPr>
              <a:t>.</a:t>
            </a:r>
          </a:p>
          <a:p>
            <a:pPr marL="914400" lvl="2" indent="0">
              <a:lnSpc>
                <a:spcPct val="170000"/>
              </a:lnSpc>
              <a:buNone/>
            </a:pPr>
            <a:br>
              <a:rPr lang="en-US" dirty="0"/>
            </a:br>
            <a:endParaRPr lang="en-US" dirty="0"/>
          </a:p>
        </p:txBody>
      </p:sp>
      <p:sp>
        <p:nvSpPr>
          <p:cNvPr id="4" name="Slide Number Placeholder 3"/>
          <p:cNvSpPr>
            <a:spLocks noGrp="1"/>
          </p:cNvSpPr>
          <p:nvPr>
            <p:ph type="sldNum" sz="quarter" idx="12"/>
          </p:nvPr>
        </p:nvSpPr>
        <p:spPr/>
        <p:txBody>
          <a:bodyPr/>
          <a:lstStyle/>
          <a:p>
            <a:fld id="{0712D0F0-FEB5-4A3D-9B64-8AE531CEC929}" type="slidenum">
              <a:rPr lang="en-US" smtClean="0"/>
              <a:t>52</a:t>
            </a:fld>
            <a:endParaRPr lang="en-US" dirty="0"/>
          </a:p>
        </p:txBody>
      </p:sp>
      <p:sp>
        <p:nvSpPr>
          <p:cNvPr id="5" name="Rectangle: Rounded Corners 4"/>
          <p:cNvSpPr/>
          <p:nvPr/>
        </p:nvSpPr>
        <p:spPr>
          <a:xfrm>
            <a:off x="7772399" y="3837562"/>
            <a:ext cx="3822971" cy="2174133"/>
          </a:xfrm>
          <a:prstGeom prst="roundRect">
            <a:avLst/>
          </a:prstGeom>
          <a:solidFill>
            <a:schemeClr val="accent6">
              <a:lumMod val="75000"/>
            </a:schemeClr>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0">
            <a:schemeClr val="accent6"/>
          </a:lnRef>
          <a:fillRef idx="3">
            <a:schemeClr val="accent6"/>
          </a:fillRef>
          <a:effectRef idx="3">
            <a:schemeClr val="accent6"/>
          </a:effectRef>
          <a:fontRef idx="minor">
            <a:schemeClr val="lt1"/>
          </a:fontRef>
        </p:style>
        <p:txBody>
          <a:bodyPr rtlCol="0" anchor="ctr"/>
          <a:lstStyle/>
          <a:p>
            <a:pPr algn="ctr"/>
            <a:r>
              <a:rPr lang="ro-RO" sz="5400" b="1" i="1" dirty="0">
                <a:latin typeface="Consolas" panose="020B0609020204030204" pitchFamily="49" charset="0"/>
              </a:rPr>
              <a:t>Big Data</a:t>
            </a:r>
            <a:br>
              <a:rPr lang="ro-RO" sz="5400" b="1" i="1" dirty="0">
                <a:latin typeface="Consolas" panose="020B0609020204030204" pitchFamily="49" charset="0"/>
              </a:rPr>
            </a:br>
            <a:r>
              <a:rPr lang="ro-RO" sz="5400" b="1" i="1" dirty="0">
                <a:latin typeface="Consolas" panose="020B0609020204030204" pitchFamily="49" charset="0"/>
              </a:rPr>
              <a:t>Analytics</a:t>
            </a:r>
            <a:endParaRPr lang="en-US" sz="5400" b="1" i="1" dirty="0">
              <a:latin typeface="Consolas" panose="020B0609020204030204" pitchFamily="49" charset="0"/>
            </a:endParaRPr>
          </a:p>
        </p:txBody>
      </p:sp>
      <p:pic>
        <p:nvPicPr>
          <p:cNvPr id="7" name="Picture 6">
            <a:extLst>
              <a:ext uri="{FF2B5EF4-FFF2-40B4-BE49-F238E27FC236}">
                <a16:creationId xmlns:a16="http://schemas.microsoft.com/office/drawing/2014/main" id="{1039F89A-A506-AE5B-FD56-F89C6C9663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9975" y="1931327"/>
            <a:ext cx="4772025" cy="47434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8" name="TextBox 7">
            <a:extLst>
              <a:ext uri="{FF2B5EF4-FFF2-40B4-BE49-F238E27FC236}">
                <a16:creationId xmlns:a16="http://schemas.microsoft.com/office/drawing/2014/main" id="{DD164951-1575-6822-91B7-ED8A6A0FCD7A}"/>
              </a:ext>
            </a:extLst>
          </p:cNvPr>
          <p:cNvSpPr txBox="1"/>
          <p:nvPr/>
        </p:nvSpPr>
        <p:spPr>
          <a:xfrm>
            <a:off x="8275046" y="3579777"/>
            <a:ext cx="2904770" cy="1446550"/>
          </a:xfrm>
          <a:prstGeom prst="rect">
            <a:avLst/>
          </a:prstGeom>
          <a:noFill/>
        </p:spPr>
        <p:txBody>
          <a:bodyPr wrap="none" rtlCol="0">
            <a:spAutoFit/>
            <a:scene3d>
              <a:camera prst="perspectiveHeroicExtremeLeftFacing"/>
              <a:lightRig rig="threePt" dir="t"/>
            </a:scene3d>
          </a:bodyPr>
          <a:lstStyle/>
          <a:p>
            <a:r>
              <a:rPr lang="ro-RO" sz="4400" dirty="0">
                <a:latin typeface="Elephant" panose="02020904090505020303" pitchFamily="18" charset="0"/>
              </a:rPr>
              <a:t>Big Data</a:t>
            </a:r>
          </a:p>
          <a:p>
            <a:r>
              <a:rPr lang="ro-RO" sz="4400" dirty="0">
                <a:latin typeface="Elephant" panose="02020904090505020303" pitchFamily="18" charset="0"/>
              </a:rPr>
              <a:t> </a:t>
            </a:r>
            <a:r>
              <a:rPr lang="ro-RO" sz="4400" dirty="0" err="1">
                <a:latin typeface="Elephant" panose="02020904090505020303" pitchFamily="18" charset="0"/>
              </a:rPr>
              <a:t>Analytics</a:t>
            </a:r>
            <a:endParaRPr lang="ro-RO" sz="4400" dirty="0">
              <a:latin typeface="Elephant" panose="02020904090505020303" pitchFamily="18"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7438" y="136525"/>
            <a:ext cx="8556463" cy="671823"/>
          </a:xfrm>
        </p:spPr>
        <p:txBody>
          <a:bodyPr>
            <a:normAutofit/>
          </a:bodyPr>
          <a:lstStyle/>
          <a:p>
            <a:r>
              <a:rPr lang="en-US" sz="3200" dirty="0" err="1"/>
              <a:t>Analiză</a:t>
            </a:r>
            <a:r>
              <a:rPr lang="en-US" sz="3200" dirty="0"/>
              <a:t> </a:t>
            </a:r>
            <a:r>
              <a:rPr lang="en-US" sz="3200" dirty="0" err="1"/>
              <a:t>descriptivă</a:t>
            </a:r>
            <a:endParaRPr lang="en-US" sz="3200" dirty="0"/>
          </a:p>
        </p:txBody>
      </p:sp>
      <p:sp>
        <p:nvSpPr>
          <p:cNvPr id="3" name="Content Placeholder 2"/>
          <p:cNvSpPr>
            <a:spLocks noGrp="1"/>
          </p:cNvSpPr>
          <p:nvPr>
            <p:ph idx="1"/>
          </p:nvPr>
        </p:nvSpPr>
        <p:spPr/>
        <p:txBody>
          <a:bodyPr>
            <a:normAutofit lnSpcReduction="10000"/>
          </a:bodyPr>
          <a:lstStyle/>
          <a:p>
            <a:r>
              <a:rPr lang="en-US" dirty="0" err="1"/>
              <a:t>aceste</a:t>
            </a:r>
            <a:r>
              <a:rPr lang="en-US" dirty="0"/>
              <a:t> </a:t>
            </a:r>
            <a:r>
              <a:rPr lang="en-US" dirty="0" err="1"/>
              <a:t>instrumente</a:t>
            </a:r>
            <a:r>
              <a:rPr lang="en-US" dirty="0"/>
              <a:t> </a:t>
            </a:r>
            <a:r>
              <a:rPr lang="en-US" dirty="0" err="1"/>
              <a:t>oferă</a:t>
            </a:r>
            <a:r>
              <a:rPr lang="en-US" dirty="0"/>
              <a:t> o </a:t>
            </a:r>
            <a:r>
              <a:rPr lang="en-US" dirty="0" err="1"/>
              <a:t>înțelegere</a:t>
            </a:r>
            <a:r>
              <a:rPr lang="en-US" dirty="0"/>
              <a:t> </a:t>
            </a:r>
            <a:r>
              <a:rPr lang="en-US" dirty="0" err="1"/>
              <a:t>fundamentală</a:t>
            </a:r>
            <a:r>
              <a:rPr lang="en-US" dirty="0"/>
              <a:t> a </a:t>
            </a:r>
            <a:r>
              <a:rPr lang="en-US" dirty="0" err="1"/>
              <a:t>performanței</a:t>
            </a:r>
            <a:r>
              <a:rPr lang="en-US" dirty="0"/>
              <a:t> de marketing </a:t>
            </a:r>
            <a:r>
              <a:rPr lang="en-US" dirty="0" err="1"/>
              <a:t>prin</a:t>
            </a:r>
            <a:r>
              <a:rPr lang="en-US" dirty="0"/>
              <a:t> </a:t>
            </a:r>
            <a:r>
              <a:rPr lang="en-US" dirty="0" err="1"/>
              <a:t>rezumarea</a:t>
            </a:r>
            <a:r>
              <a:rPr lang="en-US" dirty="0"/>
              <a:t> </a:t>
            </a:r>
            <a:r>
              <a:rPr lang="en-US" dirty="0" err="1"/>
              <a:t>datelor</a:t>
            </a:r>
            <a:r>
              <a:rPr lang="en-US" dirty="0"/>
              <a:t> </a:t>
            </a:r>
            <a:r>
              <a:rPr lang="en-US" dirty="0" err="1"/>
              <a:t>anterioare</a:t>
            </a:r>
            <a:r>
              <a:rPr lang="en-US" dirty="0"/>
              <a:t>.</a:t>
            </a:r>
            <a:endParaRPr lang="ro-RO" dirty="0"/>
          </a:p>
          <a:p>
            <a:r>
              <a:rPr lang="en-US" dirty="0"/>
              <a:t> </a:t>
            </a:r>
            <a:r>
              <a:rPr lang="en-US" dirty="0" err="1"/>
              <a:t>Opțiunile</a:t>
            </a:r>
            <a:r>
              <a:rPr lang="en-US" dirty="0"/>
              <a:t> </a:t>
            </a:r>
            <a:r>
              <a:rPr lang="en-US" dirty="0" err="1"/>
              <a:t>populare</a:t>
            </a:r>
            <a:r>
              <a:rPr lang="en-US" dirty="0"/>
              <a:t> </a:t>
            </a:r>
            <a:r>
              <a:rPr lang="en-US" dirty="0" err="1"/>
              <a:t>includ</a:t>
            </a:r>
            <a:r>
              <a:rPr lang="en-US" dirty="0"/>
              <a:t> Apache Spark </a:t>
            </a:r>
            <a:r>
              <a:rPr lang="en-US" dirty="0" err="1"/>
              <a:t>și</a:t>
            </a:r>
            <a:r>
              <a:rPr lang="en-US" dirty="0"/>
              <a:t> Google </a:t>
            </a:r>
            <a:r>
              <a:rPr lang="en-US" dirty="0" err="1"/>
              <a:t>BigQuery</a:t>
            </a:r>
            <a:r>
              <a:rPr lang="en-US" dirty="0"/>
              <a:t>.</a:t>
            </a:r>
            <a:endParaRPr lang="ro-RO" dirty="0"/>
          </a:p>
          <a:p>
            <a:r>
              <a:rPr lang="en-US" dirty="0"/>
              <a:t> Ei </a:t>
            </a:r>
            <a:r>
              <a:rPr lang="en-US" dirty="0" err="1"/>
              <a:t>excelează</a:t>
            </a:r>
            <a:r>
              <a:rPr lang="en-US" dirty="0"/>
              <a:t> </a:t>
            </a:r>
            <a:r>
              <a:rPr lang="en-US" dirty="0" err="1"/>
              <a:t>în</a:t>
            </a:r>
            <a:r>
              <a:rPr lang="en-US" dirty="0"/>
              <a:t> a </a:t>
            </a:r>
            <a:r>
              <a:rPr lang="en-US" dirty="0" err="1"/>
              <a:t>răspunde</a:t>
            </a:r>
            <a:r>
              <a:rPr lang="en-US" dirty="0"/>
              <a:t> la </a:t>
            </a:r>
            <a:r>
              <a:rPr lang="en-US" dirty="0" err="1"/>
              <a:t>întrebările</a:t>
            </a:r>
            <a:r>
              <a:rPr lang="en-US" dirty="0"/>
              <a:t> „</a:t>
            </a:r>
            <a:r>
              <a:rPr lang="en-US" dirty="0" err="1"/>
              <a:t>ce</a:t>
            </a:r>
            <a:r>
              <a:rPr lang="en-US" dirty="0"/>
              <a:t> s-a </a:t>
            </a:r>
            <a:r>
              <a:rPr lang="en-US" dirty="0" err="1"/>
              <a:t>întâmplat</a:t>
            </a:r>
            <a:r>
              <a:rPr lang="en-US" dirty="0"/>
              <a:t>”.</a:t>
            </a:r>
            <a:endParaRPr lang="ro-RO" dirty="0"/>
          </a:p>
          <a:p>
            <a:r>
              <a:rPr lang="en-US" dirty="0"/>
              <a:t> De </a:t>
            </a:r>
            <a:r>
              <a:rPr lang="en-US" dirty="0" err="1"/>
              <a:t>exemplu</a:t>
            </a:r>
            <a:r>
              <a:rPr lang="en-US" dirty="0"/>
              <a:t>, pot </a:t>
            </a:r>
            <a:r>
              <a:rPr lang="en-US" dirty="0" err="1"/>
              <a:t>dezvălui</a:t>
            </a:r>
            <a:r>
              <a:rPr lang="en-US" dirty="0"/>
              <a:t> care </a:t>
            </a:r>
            <a:r>
              <a:rPr lang="en-US" dirty="0" err="1"/>
              <a:t>canale</a:t>
            </a:r>
            <a:r>
              <a:rPr lang="en-US" dirty="0"/>
              <a:t> de marketing au </a:t>
            </a:r>
            <a:r>
              <a:rPr lang="en-US" dirty="0" err="1"/>
              <a:t>strâns</a:t>
            </a:r>
            <a:r>
              <a:rPr lang="en-US" dirty="0"/>
              <a:t> cel </a:t>
            </a:r>
            <a:r>
              <a:rPr lang="en-US" dirty="0" err="1"/>
              <a:t>mai</a:t>
            </a:r>
            <a:r>
              <a:rPr lang="en-US" dirty="0"/>
              <a:t> </a:t>
            </a:r>
            <a:r>
              <a:rPr lang="en-US" dirty="0" err="1"/>
              <a:t>mult</a:t>
            </a:r>
            <a:r>
              <a:rPr lang="en-US" dirty="0"/>
              <a:t> </a:t>
            </a:r>
            <a:r>
              <a:rPr lang="en-US" dirty="0" err="1"/>
              <a:t>trafic</a:t>
            </a:r>
            <a:r>
              <a:rPr lang="en-US" dirty="0"/>
              <a:t> pe site </a:t>
            </a:r>
            <a:r>
              <a:rPr lang="en-US" dirty="0" err="1"/>
              <a:t>sau</a:t>
            </a:r>
            <a:r>
              <a:rPr lang="en-US" dirty="0"/>
              <a:t> pot </a:t>
            </a:r>
            <a:r>
              <a:rPr lang="en-US" dirty="0" err="1"/>
              <a:t>identifica</a:t>
            </a:r>
            <a:r>
              <a:rPr lang="en-US" dirty="0"/>
              <a:t> </a:t>
            </a:r>
            <a:r>
              <a:rPr lang="en-US" dirty="0" err="1"/>
              <a:t>perioadele</a:t>
            </a:r>
            <a:r>
              <a:rPr lang="en-US" dirty="0"/>
              <a:t> de </a:t>
            </a:r>
            <a:r>
              <a:rPr lang="en-US" dirty="0" err="1"/>
              <a:t>vârf</a:t>
            </a:r>
            <a:r>
              <a:rPr lang="en-US" dirty="0"/>
              <a:t> de </a:t>
            </a:r>
            <a:r>
              <a:rPr lang="en-US" dirty="0" err="1"/>
              <a:t>achiziție</a:t>
            </a:r>
            <a:r>
              <a:rPr lang="en-US" dirty="0"/>
              <a:t> ale </a:t>
            </a:r>
            <a:r>
              <a:rPr lang="en-US" dirty="0" err="1"/>
              <a:t>clienților</a:t>
            </a:r>
            <a:r>
              <a:rPr lang="en-US" dirty="0"/>
              <a:t>.</a:t>
            </a:r>
            <a:endParaRPr lang="ro-RO" dirty="0"/>
          </a:p>
          <a:p>
            <a:r>
              <a:rPr lang="en-US" dirty="0"/>
              <a:t> </a:t>
            </a:r>
            <a:r>
              <a:rPr lang="en-US" dirty="0" err="1"/>
              <a:t>Aceste</a:t>
            </a:r>
            <a:r>
              <a:rPr lang="en-US" dirty="0"/>
              <a:t> </a:t>
            </a:r>
            <a:r>
              <a:rPr lang="en-US" dirty="0" err="1"/>
              <a:t>cunoștințe</a:t>
            </a:r>
            <a:r>
              <a:rPr lang="en-US" dirty="0"/>
              <a:t> </a:t>
            </a:r>
            <a:r>
              <a:rPr lang="en-US" dirty="0" err="1"/>
              <a:t>fundamentale</a:t>
            </a:r>
            <a:r>
              <a:rPr lang="en-US" dirty="0"/>
              <a:t> </a:t>
            </a:r>
            <a:r>
              <a:rPr lang="en-US" dirty="0" err="1"/>
              <a:t>deschide</a:t>
            </a:r>
            <a:r>
              <a:rPr lang="en-US" dirty="0"/>
              <a:t> </a:t>
            </a:r>
            <a:r>
              <a:rPr lang="en-US" dirty="0" err="1"/>
              <a:t>calea</a:t>
            </a:r>
            <a:r>
              <a:rPr lang="en-US" dirty="0"/>
              <a:t> </a:t>
            </a:r>
            <a:r>
              <a:rPr lang="en-US" dirty="0" err="1"/>
              <a:t>pentru</a:t>
            </a:r>
            <a:r>
              <a:rPr lang="en-US" dirty="0"/>
              <a:t> </a:t>
            </a:r>
            <a:r>
              <a:rPr lang="en-US" dirty="0" err="1"/>
              <a:t>analize</a:t>
            </a:r>
            <a:r>
              <a:rPr lang="en-US" dirty="0"/>
              <a:t> </a:t>
            </a:r>
            <a:r>
              <a:rPr lang="en-US" dirty="0" err="1"/>
              <a:t>ulterioare</a:t>
            </a:r>
            <a:r>
              <a:rPr lang="en-US" dirty="0"/>
              <a:t>.</a:t>
            </a:r>
          </a:p>
          <a:p>
            <a:endParaRPr lang="en-US" dirty="0"/>
          </a:p>
        </p:txBody>
      </p:sp>
      <p:sp>
        <p:nvSpPr>
          <p:cNvPr id="4" name="Slide Number Placeholder 3"/>
          <p:cNvSpPr>
            <a:spLocks noGrp="1"/>
          </p:cNvSpPr>
          <p:nvPr>
            <p:ph type="sldNum" sz="quarter" idx="12"/>
          </p:nvPr>
        </p:nvSpPr>
        <p:spPr/>
        <p:txBody>
          <a:bodyPr/>
          <a:lstStyle/>
          <a:p>
            <a:fld id="{0712D0F0-FEB5-4A3D-9B64-8AE531CEC929}" type="slidenum">
              <a:rPr lang="en-US" smtClean="0"/>
              <a:t>53</a:t>
            </a:fld>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Analiza de </a:t>
            </a:r>
            <a:r>
              <a:rPr lang="en-US" dirty="0" err="1"/>
              <a:t>diagnosticare</a:t>
            </a:r>
            <a:endParaRPr lang="en-US" dirty="0"/>
          </a:p>
        </p:txBody>
      </p:sp>
      <p:sp>
        <p:nvSpPr>
          <p:cNvPr id="3" name="Content Placeholder 2"/>
          <p:cNvSpPr>
            <a:spLocks noGrp="1"/>
          </p:cNvSpPr>
          <p:nvPr>
            <p:ph idx="1"/>
          </p:nvPr>
        </p:nvSpPr>
        <p:spPr/>
        <p:txBody>
          <a:bodyPr/>
          <a:lstStyle/>
          <a:p>
            <a:r>
              <a:rPr lang="en-US" dirty="0" err="1"/>
              <a:t>Bazându</a:t>
            </a:r>
            <a:r>
              <a:rPr lang="en-US" dirty="0"/>
              <a:t>-se pe perspective descriptive, </a:t>
            </a:r>
            <a:r>
              <a:rPr lang="en-US" dirty="0" err="1"/>
              <a:t>instrumentele</a:t>
            </a:r>
            <a:r>
              <a:rPr lang="en-US" dirty="0"/>
              <a:t> de diagnostic </a:t>
            </a:r>
            <a:r>
              <a:rPr lang="en-US" dirty="0" err="1"/>
              <a:t>aprofundează</a:t>
            </a:r>
            <a:r>
              <a:rPr lang="en-US" dirty="0"/>
              <a:t> </a:t>
            </a:r>
            <a:r>
              <a:rPr lang="en-US" dirty="0" err="1"/>
              <a:t>pentru</a:t>
            </a:r>
            <a:r>
              <a:rPr lang="en-US" dirty="0"/>
              <a:t> a </a:t>
            </a:r>
            <a:r>
              <a:rPr lang="en-US" dirty="0" err="1"/>
              <a:t>identifica</a:t>
            </a:r>
            <a:r>
              <a:rPr lang="en-US" dirty="0"/>
              <a:t> „de </a:t>
            </a:r>
            <a:r>
              <a:rPr lang="en-US" dirty="0" err="1"/>
              <a:t>ce</a:t>
            </a:r>
            <a:r>
              <a:rPr lang="en-US" dirty="0"/>
              <a:t>” din </a:t>
            </a:r>
            <a:r>
              <a:rPr lang="en-US" dirty="0" err="1"/>
              <a:t>spatele</a:t>
            </a:r>
            <a:r>
              <a:rPr lang="en-US" dirty="0"/>
              <a:t> </a:t>
            </a:r>
            <a:r>
              <a:rPr lang="en-US" dirty="0" err="1"/>
              <a:t>tendințelor</a:t>
            </a:r>
            <a:r>
              <a:rPr lang="en-US" dirty="0"/>
              <a:t> de marketing.</a:t>
            </a:r>
            <a:endParaRPr lang="ro-RO" dirty="0"/>
          </a:p>
          <a:p>
            <a:r>
              <a:rPr lang="en-US" dirty="0"/>
              <a:t> </a:t>
            </a:r>
            <a:r>
              <a:rPr lang="en-US" dirty="0" err="1"/>
              <a:t>Imaginați-vă</a:t>
            </a:r>
            <a:r>
              <a:rPr lang="en-US" dirty="0"/>
              <a:t> o </a:t>
            </a:r>
            <a:r>
              <a:rPr lang="en-US" dirty="0" err="1"/>
              <a:t>scădere</a:t>
            </a:r>
            <a:r>
              <a:rPr lang="en-US" dirty="0"/>
              <a:t> </a:t>
            </a:r>
            <a:r>
              <a:rPr lang="en-US" dirty="0" err="1"/>
              <a:t>bruscă</a:t>
            </a:r>
            <a:r>
              <a:rPr lang="en-US" dirty="0"/>
              <a:t> a </a:t>
            </a:r>
            <a:r>
              <a:rPr lang="en-US" dirty="0" err="1"/>
              <a:t>implicării</a:t>
            </a:r>
            <a:r>
              <a:rPr lang="en-US" dirty="0"/>
              <a:t> </a:t>
            </a:r>
            <a:r>
              <a:rPr lang="en-US" dirty="0" err="1"/>
              <a:t>în</a:t>
            </a:r>
            <a:r>
              <a:rPr lang="en-US" dirty="0"/>
              <a:t> </a:t>
            </a:r>
            <a:r>
              <a:rPr lang="en-US" dirty="0" err="1"/>
              <a:t>rețelele</a:t>
            </a:r>
            <a:r>
              <a:rPr lang="en-US" dirty="0"/>
              <a:t> </a:t>
            </a:r>
            <a:r>
              <a:rPr lang="en-US" dirty="0" err="1"/>
              <a:t>sociale</a:t>
            </a:r>
            <a:r>
              <a:rPr lang="en-US" dirty="0"/>
              <a:t>.</a:t>
            </a:r>
            <a:endParaRPr lang="ro-RO" dirty="0"/>
          </a:p>
          <a:p>
            <a:r>
              <a:rPr lang="en-US" dirty="0"/>
              <a:t> </a:t>
            </a:r>
            <a:r>
              <a:rPr lang="en-US" dirty="0" err="1"/>
              <a:t>Instrumentele</a:t>
            </a:r>
            <a:r>
              <a:rPr lang="en-US" dirty="0"/>
              <a:t> de </a:t>
            </a:r>
            <a:r>
              <a:rPr lang="en-US" dirty="0" err="1"/>
              <a:t>diagnosticare</a:t>
            </a:r>
            <a:r>
              <a:rPr lang="en-US" dirty="0"/>
              <a:t> pot </a:t>
            </a:r>
            <a:r>
              <a:rPr lang="en-US" dirty="0" err="1"/>
              <a:t>analiza</a:t>
            </a:r>
            <a:r>
              <a:rPr lang="en-US" dirty="0"/>
              <a:t> </a:t>
            </a:r>
            <a:r>
              <a:rPr lang="en-US" dirty="0" err="1"/>
              <a:t>sentimentul</a:t>
            </a:r>
            <a:r>
              <a:rPr lang="en-US" dirty="0"/>
              <a:t> </a:t>
            </a:r>
            <a:r>
              <a:rPr lang="en-US" dirty="0" err="1"/>
              <a:t>clienților</a:t>
            </a:r>
            <a:r>
              <a:rPr lang="en-US" dirty="0"/>
              <a:t>, pot </a:t>
            </a:r>
            <a:r>
              <a:rPr lang="en-US" dirty="0" err="1"/>
              <a:t>identifica</a:t>
            </a:r>
            <a:r>
              <a:rPr lang="en-US" dirty="0"/>
              <a:t> </a:t>
            </a:r>
            <a:r>
              <a:rPr lang="en-US" dirty="0" err="1"/>
              <a:t>conținut</a:t>
            </a:r>
            <a:r>
              <a:rPr lang="en-US" dirty="0"/>
              <a:t> problematic </a:t>
            </a:r>
            <a:r>
              <a:rPr lang="en-US" dirty="0" err="1"/>
              <a:t>sau</a:t>
            </a:r>
            <a:r>
              <a:rPr lang="en-US" dirty="0"/>
              <a:t> pot </a:t>
            </a:r>
            <a:r>
              <a:rPr lang="en-US" dirty="0" err="1"/>
              <a:t>identifica</a:t>
            </a:r>
            <a:r>
              <a:rPr lang="en-US" dirty="0"/>
              <a:t> </a:t>
            </a:r>
            <a:r>
              <a:rPr lang="en-US" dirty="0" err="1"/>
              <a:t>problemele</a:t>
            </a:r>
            <a:r>
              <a:rPr lang="en-US" dirty="0"/>
              <a:t> </a:t>
            </a:r>
            <a:r>
              <a:rPr lang="en-US" dirty="0" err="1"/>
              <a:t>tehnice</a:t>
            </a:r>
            <a:r>
              <a:rPr lang="en-US" dirty="0"/>
              <a:t> care </a:t>
            </a:r>
            <a:r>
              <a:rPr lang="en-US" dirty="0" err="1"/>
              <a:t>afectează</a:t>
            </a:r>
            <a:r>
              <a:rPr lang="en-US" dirty="0"/>
              <a:t> </a:t>
            </a:r>
            <a:r>
              <a:rPr lang="en-US" dirty="0" err="1"/>
              <a:t>acoperirea</a:t>
            </a:r>
            <a:r>
              <a:rPr lang="en-US" dirty="0"/>
              <a:t> </a:t>
            </a:r>
            <a:r>
              <a:rPr lang="en-US" dirty="0" err="1"/>
              <a:t>campaniei</a:t>
            </a:r>
            <a:r>
              <a:rPr lang="en-US" dirty="0"/>
              <a:t>.</a:t>
            </a:r>
            <a:endParaRPr lang="ro-RO" dirty="0"/>
          </a:p>
          <a:p>
            <a:r>
              <a:rPr lang="en-US" dirty="0"/>
              <a:t> </a:t>
            </a:r>
            <a:r>
              <a:rPr lang="en-US" dirty="0" err="1"/>
              <a:t>Izolând</a:t>
            </a:r>
            <a:r>
              <a:rPr lang="en-US" dirty="0"/>
              <a:t> </a:t>
            </a:r>
            <a:r>
              <a:rPr lang="en-US" dirty="0" err="1"/>
              <a:t>cauzele</a:t>
            </a:r>
            <a:r>
              <a:rPr lang="en-US" dirty="0"/>
              <a:t> </a:t>
            </a:r>
            <a:r>
              <a:rPr lang="en-US" dirty="0" err="1"/>
              <a:t>fundamentale</a:t>
            </a:r>
            <a:r>
              <a:rPr lang="en-US" dirty="0"/>
              <a:t>, </a:t>
            </a:r>
            <a:r>
              <a:rPr lang="en-US" dirty="0" err="1"/>
              <a:t>agenții</a:t>
            </a:r>
            <a:r>
              <a:rPr lang="en-US" dirty="0"/>
              <a:t> de marketing pot </a:t>
            </a:r>
            <a:r>
              <a:rPr lang="en-US" dirty="0" err="1"/>
              <a:t>remedia</a:t>
            </a:r>
            <a:r>
              <a:rPr lang="en-US" dirty="0"/>
              <a:t> </a:t>
            </a:r>
            <a:r>
              <a:rPr lang="en-US" dirty="0" err="1"/>
              <a:t>problemele</a:t>
            </a:r>
            <a:r>
              <a:rPr lang="en-US" dirty="0"/>
              <a:t> de </a:t>
            </a:r>
            <a:r>
              <a:rPr lang="en-US" dirty="0" err="1"/>
              <a:t>performanță</a:t>
            </a:r>
            <a:r>
              <a:rPr lang="en-US" dirty="0"/>
              <a:t>.</a:t>
            </a:r>
          </a:p>
          <a:p>
            <a:endParaRPr lang="en-US" dirty="0"/>
          </a:p>
        </p:txBody>
      </p:sp>
      <p:sp>
        <p:nvSpPr>
          <p:cNvPr id="4" name="Slide Number Placeholder 3"/>
          <p:cNvSpPr>
            <a:spLocks noGrp="1"/>
          </p:cNvSpPr>
          <p:nvPr>
            <p:ph type="sldNum" sz="quarter" idx="12"/>
          </p:nvPr>
        </p:nvSpPr>
        <p:spPr/>
        <p:txBody>
          <a:bodyPr/>
          <a:lstStyle/>
          <a:p>
            <a:fld id="{0712D0F0-FEB5-4A3D-9B64-8AE531CEC929}" type="slidenum">
              <a:rPr lang="en-US" smtClean="0"/>
              <a:t>54</a:t>
            </a:fld>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Analiza </a:t>
            </a:r>
            <a:r>
              <a:rPr lang="en-US" dirty="0" err="1"/>
              <a:t>predictivă</a:t>
            </a:r>
            <a:endParaRPr lang="en-US" dirty="0"/>
          </a:p>
        </p:txBody>
      </p:sp>
      <p:sp>
        <p:nvSpPr>
          <p:cNvPr id="3" name="Content Placeholder 2"/>
          <p:cNvSpPr>
            <a:spLocks noGrp="1"/>
          </p:cNvSpPr>
          <p:nvPr>
            <p:ph idx="1"/>
          </p:nvPr>
        </p:nvSpPr>
        <p:spPr/>
        <p:txBody>
          <a:bodyPr>
            <a:normAutofit lnSpcReduction="10000"/>
          </a:bodyPr>
          <a:lstStyle/>
          <a:p>
            <a:r>
              <a:rPr lang="en-US" dirty="0" err="1"/>
              <a:t>Valorificând</a:t>
            </a:r>
            <a:r>
              <a:rPr lang="ro-RO" dirty="0"/>
              <a:t> </a:t>
            </a:r>
            <a:r>
              <a:rPr lang="en-US" dirty="0" err="1"/>
              <a:t>puterea</a:t>
            </a:r>
            <a:r>
              <a:rPr lang="en-US" dirty="0"/>
              <a:t> </a:t>
            </a:r>
            <a:r>
              <a:rPr lang="en-US" dirty="0" err="1"/>
              <a:t>datelor</a:t>
            </a:r>
            <a:r>
              <a:rPr lang="en-US" dirty="0"/>
              <a:t> </a:t>
            </a:r>
            <a:r>
              <a:rPr lang="en-US" dirty="0" err="1"/>
              <a:t>istorice</a:t>
            </a:r>
            <a:r>
              <a:rPr lang="en-US" dirty="0"/>
              <a:t> </a:t>
            </a:r>
            <a:r>
              <a:rPr lang="en-US" dirty="0" err="1"/>
              <a:t>și</a:t>
            </a:r>
            <a:r>
              <a:rPr lang="en-US" dirty="0"/>
              <a:t> a </a:t>
            </a:r>
            <a:r>
              <a:rPr lang="en-US" dirty="0" err="1"/>
              <a:t>modelelor</a:t>
            </a:r>
            <a:r>
              <a:rPr lang="en-US" dirty="0"/>
              <a:t> </a:t>
            </a:r>
            <a:r>
              <a:rPr lang="en-US" dirty="0" err="1"/>
              <a:t>statistice</a:t>
            </a:r>
            <a:r>
              <a:rPr lang="en-US" dirty="0"/>
              <a:t>,</a:t>
            </a:r>
            <a:endParaRPr lang="ro-RO" dirty="0"/>
          </a:p>
          <a:p>
            <a:r>
              <a:rPr lang="en-US" dirty="0"/>
              <a:t> </a:t>
            </a:r>
            <a:r>
              <a:rPr lang="en-US" dirty="0" err="1"/>
              <a:t>instrumentele</a:t>
            </a:r>
            <a:r>
              <a:rPr lang="en-US" dirty="0"/>
              <a:t> de </a:t>
            </a:r>
            <a:r>
              <a:rPr lang="en-US" dirty="0" err="1"/>
              <a:t>predicție</a:t>
            </a:r>
            <a:r>
              <a:rPr lang="en-US" dirty="0"/>
              <a:t> </a:t>
            </a:r>
            <a:r>
              <a:rPr lang="en-US" dirty="0" err="1"/>
              <a:t>prognozează</a:t>
            </a:r>
            <a:r>
              <a:rPr lang="en-US" dirty="0"/>
              <a:t> </a:t>
            </a:r>
            <a:r>
              <a:rPr lang="en-US" dirty="0" err="1"/>
              <a:t>comportamentul</a:t>
            </a:r>
            <a:r>
              <a:rPr lang="en-US" dirty="0"/>
              <a:t> </a:t>
            </a:r>
            <a:r>
              <a:rPr lang="en-US" dirty="0" err="1"/>
              <a:t>viitor</a:t>
            </a:r>
            <a:r>
              <a:rPr lang="en-US" dirty="0"/>
              <a:t> al </a:t>
            </a:r>
            <a:r>
              <a:rPr lang="en-US" dirty="0" err="1"/>
              <a:t>clienților</a:t>
            </a:r>
            <a:r>
              <a:rPr lang="en-US" dirty="0"/>
              <a:t> </a:t>
            </a:r>
            <a:r>
              <a:rPr lang="en-US" dirty="0" err="1"/>
              <a:t>și</a:t>
            </a:r>
            <a:r>
              <a:rPr lang="en-US" dirty="0"/>
              <a:t> </a:t>
            </a:r>
            <a:r>
              <a:rPr lang="en-US" dirty="0" err="1"/>
              <a:t>tendințele</a:t>
            </a:r>
            <a:r>
              <a:rPr lang="en-US" dirty="0"/>
              <a:t> </a:t>
            </a:r>
            <a:r>
              <a:rPr lang="en-US" dirty="0" err="1"/>
              <a:t>pieței</a:t>
            </a:r>
            <a:r>
              <a:rPr lang="en-US" dirty="0"/>
              <a:t>.</a:t>
            </a:r>
            <a:endParaRPr lang="ro-RO" dirty="0"/>
          </a:p>
          <a:p>
            <a:r>
              <a:rPr lang="en-US" dirty="0"/>
              <a:t> </a:t>
            </a:r>
            <a:r>
              <a:rPr lang="en-US" dirty="0">
                <a:solidFill>
                  <a:srgbClr val="C00000"/>
                </a:solidFill>
                <a:highlight>
                  <a:srgbClr val="FFFF00"/>
                </a:highlight>
              </a:rPr>
              <a:t>Ruler Analytics</a:t>
            </a:r>
            <a:r>
              <a:rPr lang="en-US" dirty="0">
                <a:solidFill>
                  <a:srgbClr val="C00000"/>
                </a:solidFill>
              </a:rPr>
              <a:t> </a:t>
            </a:r>
            <a:r>
              <a:rPr lang="en-US" dirty="0" err="1"/>
              <a:t>este</a:t>
            </a:r>
            <a:r>
              <a:rPr lang="en-US" dirty="0"/>
              <a:t> un </a:t>
            </a:r>
            <a:r>
              <a:rPr lang="en-US" dirty="0" err="1"/>
              <a:t>jucător</a:t>
            </a:r>
            <a:r>
              <a:rPr lang="en-US" dirty="0"/>
              <a:t> </a:t>
            </a:r>
            <a:r>
              <a:rPr lang="en-US" dirty="0" err="1"/>
              <a:t>proeminent</a:t>
            </a:r>
            <a:r>
              <a:rPr lang="en-US" dirty="0"/>
              <a:t> </a:t>
            </a:r>
            <a:r>
              <a:rPr lang="en-US" dirty="0" err="1"/>
              <a:t>în</a:t>
            </a:r>
            <a:r>
              <a:rPr lang="en-US" dirty="0"/>
              <a:t> </a:t>
            </a:r>
            <a:r>
              <a:rPr lang="en-US" dirty="0" err="1"/>
              <a:t>acest</a:t>
            </a:r>
            <a:r>
              <a:rPr lang="en-US" dirty="0"/>
              <a:t> </a:t>
            </a:r>
            <a:r>
              <a:rPr lang="en-US" dirty="0" err="1"/>
              <a:t>spațiu</a:t>
            </a:r>
            <a:r>
              <a:rPr lang="en-US" dirty="0"/>
              <a:t>.</a:t>
            </a:r>
            <a:endParaRPr lang="ro-RO" dirty="0"/>
          </a:p>
          <a:p>
            <a:r>
              <a:rPr lang="en-US" dirty="0"/>
              <a:t> </a:t>
            </a:r>
            <a:r>
              <a:rPr lang="en-US" dirty="0" err="1"/>
              <a:t>Specialiștii</a:t>
            </a:r>
            <a:r>
              <a:rPr lang="en-US" dirty="0"/>
              <a:t> </a:t>
            </a:r>
            <a:r>
              <a:rPr lang="en-US" dirty="0" err="1"/>
              <a:t>în</a:t>
            </a:r>
            <a:r>
              <a:rPr lang="en-US" dirty="0"/>
              <a:t> marketing pot </a:t>
            </a:r>
            <a:r>
              <a:rPr lang="en-US" dirty="0" err="1"/>
              <a:t>folosi</a:t>
            </a:r>
            <a:r>
              <a:rPr lang="en-US" dirty="0"/>
              <a:t> </a:t>
            </a:r>
            <a:r>
              <a:rPr lang="en-US" dirty="0" err="1"/>
              <a:t>aceste</a:t>
            </a:r>
            <a:r>
              <a:rPr lang="en-US" dirty="0"/>
              <a:t> </a:t>
            </a:r>
            <a:r>
              <a:rPr lang="en-US" dirty="0" err="1"/>
              <a:t>instrumente</a:t>
            </a:r>
            <a:r>
              <a:rPr lang="en-US" dirty="0"/>
              <a:t> </a:t>
            </a:r>
            <a:r>
              <a:rPr lang="en-US" dirty="0" err="1"/>
              <a:t>pentru</a:t>
            </a:r>
            <a:r>
              <a:rPr lang="en-US" dirty="0"/>
              <a:t> a </a:t>
            </a:r>
            <a:r>
              <a:rPr lang="en-US" dirty="0" err="1"/>
              <a:t>personaliza</a:t>
            </a:r>
            <a:r>
              <a:rPr lang="en-US" dirty="0"/>
              <a:t> </a:t>
            </a:r>
            <a:r>
              <a:rPr lang="en-US" dirty="0" err="1"/>
              <a:t>experiențele</a:t>
            </a:r>
            <a:r>
              <a:rPr lang="en-US" dirty="0"/>
              <a:t> </a:t>
            </a:r>
            <a:r>
              <a:rPr lang="en-US" dirty="0" err="1"/>
              <a:t>clienților</a:t>
            </a:r>
            <a:r>
              <a:rPr lang="en-US" dirty="0"/>
              <a:t>,</a:t>
            </a:r>
            <a:endParaRPr lang="ro-RO" dirty="0"/>
          </a:p>
          <a:p>
            <a:r>
              <a:rPr lang="en-US" dirty="0"/>
              <a:t> </a:t>
            </a:r>
            <a:r>
              <a:rPr lang="en-US" dirty="0" err="1"/>
              <a:t>pentru</a:t>
            </a:r>
            <a:r>
              <a:rPr lang="en-US" dirty="0"/>
              <a:t> a </a:t>
            </a:r>
            <a:r>
              <a:rPr lang="en-US" dirty="0" err="1"/>
              <a:t>optimiza</a:t>
            </a:r>
            <a:r>
              <a:rPr lang="en-US" dirty="0"/>
              <a:t> </a:t>
            </a:r>
            <a:r>
              <a:rPr lang="en-US" dirty="0" err="1"/>
              <a:t>direcționarea</a:t>
            </a:r>
            <a:r>
              <a:rPr lang="en-US" dirty="0"/>
              <a:t> </a:t>
            </a:r>
            <a:r>
              <a:rPr lang="en-US" dirty="0" err="1"/>
              <a:t>campaniei</a:t>
            </a:r>
            <a:r>
              <a:rPr lang="en-US" dirty="0"/>
              <a:t> </a:t>
            </a:r>
            <a:r>
              <a:rPr lang="en-US" dirty="0" err="1"/>
              <a:t>și</a:t>
            </a:r>
            <a:r>
              <a:rPr lang="en-US" dirty="0"/>
              <a:t> </a:t>
            </a:r>
            <a:r>
              <a:rPr lang="en-US" dirty="0" err="1"/>
              <a:t>pentru</a:t>
            </a:r>
            <a:r>
              <a:rPr lang="en-US" dirty="0"/>
              <a:t> a </a:t>
            </a:r>
            <a:r>
              <a:rPr lang="en-US" dirty="0" err="1"/>
              <a:t>anticipa</a:t>
            </a:r>
            <a:r>
              <a:rPr lang="en-US" dirty="0"/>
              <a:t> </a:t>
            </a:r>
            <a:r>
              <a:rPr lang="en-US" dirty="0" err="1"/>
              <a:t>cererea</a:t>
            </a:r>
            <a:r>
              <a:rPr lang="en-US" dirty="0"/>
              <a:t> </a:t>
            </a:r>
            <a:r>
              <a:rPr lang="en-US" dirty="0" err="1"/>
              <a:t>viitoare</a:t>
            </a:r>
            <a:r>
              <a:rPr lang="en-US" dirty="0"/>
              <a:t> de </a:t>
            </a:r>
            <a:r>
              <a:rPr lang="en-US" dirty="0" err="1"/>
              <a:t>produse</a:t>
            </a:r>
            <a:r>
              <a:rPr lang="en-US" dirty="0"/>
              <a:t> </a:t>
            </a:r>
            <a:r>
              <a:rPr lang="en-US" dirty="0" err="1"/>
              <a:t>și</a:t>
            </a:r>
            <a:r>
              <a:rPr lang="en-US" dirty="0"/>
              <a:t> </a:t>
            </a:r>
            <a:r>
              <a:rPr lang="en-US" dirty="0" err="1"/>
              <a:t>servicii</a:t>
            </a:r>
            <a:r>
              <a:rPr lang="en-US" dirty="0"/>
              <a:t>.</a:t>
            </a:r>
          </a:p>
          <a:p>
            <a:endParaRPr lang="en-US" dirty="0"/>
          </a:p>
        </p:txBody>
      </p:sp>
      <p:sp>
        <p:nvSpPr>
          <p:cNvPr id="4" name="Slide Number Placeholder 3"/>
          <p:cNvSpPr>
            <a:spLocks noGrp="1"/>
          </p:cNvSpPr>
          <p:nvPr>
            <p:ph type="sldNum" sz="quarter" idx="12"/>
          </p:nvPr>
        </p:nvSpPr>
        <p:spPr/>
        <p:txBody>
          <a:bodyPr/>
          <a:lstStyle/>
          <a:p>
            <a:fld id="{0712D0F0-FEB5-4A3D-9B64-8AE531CEC929}" type="slidenum">
              <a:rPr lang="en-US" smtClean="0"/>
              <a:t>55</a:t>
            </a:fld>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Analiza </a:t>
            </a:r>
            <a:r>
              <a:rPr lang="en-US" dirty="0" err="1"/>
              <a:t>prescriptivă</a:t>
            </a:r>
            <a:endParaRPr lang="en-US" dirty="0"/>
          </a:p>
        </p:txBody>
      </p:sp>
      <p:sp>
        <p:nvSpPr>
          <p:cNvPr id="3" name="Content Placeholder 2"/>
          <p:cNvSpPr>
            <a:spLocks noGrp="1"/>
          </p:cNvSpPr>
          <p:nvPr>
            <p:ph idx="1"/>
          </p:nvPr>
        </p:nvSpPr>
        <p:spPr/>
        <p:txBody>
          <a:bodyPr>
            <a:normAutofit lnSpcReduction="10000"/>
          </a:bodyPr>
          <a:lstStyle/>
          <a:p>
            <a:r>
              <a:rPr lang="en-US" dirty="0" err="1"/>
              <a:t>luând</a:t>
            </a:r>
            <a:r>
              <a:rPr lang="en-US" dirty="0"/>
              <a:t> </a:t>
            </a:r>
            <a:r>
              <a:rPr lang="en-US" dirty="0" err="1"/>
              <a:t>informații</a:t>
            </a:r>
            <a:r>
              <a:rPr lang="en-US" dirty="0"/>
              <a:t> din </a:t>
            </a:r>
            <a:r>
              <a:rPr lang="en-US" dirty="0" err="1"/>
              <a:t>analiza</a:t>
            </a:r>
            <a:r>
              <a:rPr lang="en-US" dirty="0"/>
              <a:t> </a:t>
            </a:r>
            <a:r>
              <a:rPr lang="en-US" dirty="0" err="1"/>
              <a:t>predictivă</a:t>
            </a:r>
            <a:r>
              <a:rPr lang="en-US" dirty="0"/>
              <a:t> cu un pas </a:t>
            </a:r>
            <a:r>
              <a:rPr lang="en-US" dirty="0" err="1"/>
              <a:t>mai</a:t>
            </a:r>
            <a:r>
              <a:rPr lang="en-US" dirty="0"/>
              <a:t> </a:t>
            </a:r>
            <a:r>
              <a:rPr lang="en-US" dirty="0" err="1"/>
              <a:t>departe</a:t>
            </a:r>
            <a:r>
              <a:rPr lang="en-US" dirty="0"/>
              <a:t>,</a:t>
            </a:r>
            <a:endParaRPr lang="ro-RO" dirty="0"/>
          </a:p>
          <a:p>
            <a:r>
              <a:rPr lang="en-US" dirty="0"/>
              <a:t> </a:t>
            </a:r>
            <a:r>
              <a:rPr lang="en-US" dirty="0" err="1"/>
              <a:t>instrumentele</a:t>
            </a:r>
            <a:r>
              <a:rPr lang="en-US" dirty="0"/>
              <a:t> prescriptive </a:t>
            </a:r>
            <a:r>
              <a:rPr lang="en-US" dirty="0" err="1"/>
              <a:t>recomandă</a:t>
            </a:r>
            <a:r>
              <a:rPr lang="en-US" dirty="0"/>
              <a:t> </a:t>
            </a:r>
            <a:r>
              <a:rPr lang="en-US" dirty="0" err="1"/>
              <a:t>acțiuni</a:t>
            </a:r>
            <a:r>
              <a:rPr lang="en-US" dirty="0"/>
              <a:t> </a:t>
            </a:r>
            <a:r>
              <a:rPr lang="en-US" dirty="0" err="1"/>
              <a:t>specifice</a:t>
            </a:r>
            <a:r>
              <a:rPr lang="en-US" dirty="0"/>
              <a:t> </a:t>
            </a:r>
            <a:r>
              <a:rPr lang="en-US" dirty="0" err="1"/>
              <a:t>pentru</a:t>
            </a:r>
            <a:r>
              <a:rPr lang="en-US" dirty="0"/>
              <a:t> a </a:t>
            </a:r>
            <a:r>
              <a:rPr lang="en-US" dirty="0" err="1"/>
              <a:t>optimiza</a:t>
            </a:r>
            <a:r>
              <a:rPr lang="en-US" dirty="0"/>
              <a:t> </a:t>
            </a:r>
            <a:r>
              <a:rPr lang="en-US" dirty="0" err="1"/>
              <a:t>eforturile</a:t>
            </a:r>
            <a:r>
              <a:rPr lang="en-US" dirty="0"/>
              <a:t> de marketing.</a:t>
            </a:r>
            <a:endParaRPr lang="ro-RO" dirty="0"/>
          </a:p>
          <a:p>
            <a:r>
              <a:rPr lang="en-US" dirty="0"/>
              <a:t> </a:t>
            </a:r>
            <a:r>
              <a:rPr lang="en-US" dirty="0" err="1"/>
              <a:t>Specialiștii</a:t>
            </a:r>
            <a:r>
              <a:rPr lang="en-US" dirty="0"/>
              <a:t> </a:t>
            </a:r>
            <a:r>
              <a:rPr lang="en-US" dirty="0" err="1"/>
              <a:t>în</a:t>
            </a:r>
            <a:r>
              <a:rPr lang="en-US" dirty="0"/>
              <a:t> marketing pot </a:t>
            </a:r>
            <a:r>
              <a:rPr lang="en-US" dirty="0" err="1"/>
              <a:t>folosi</a:t>
            </a:r>
            <a:r>
              <a:rPr lang="en-US" dirty="0"/>
              <a:t> </a:t>
            </a:r>
            <a:r>
              <a:rPr lang="en-US" dirty="0" err="1"/>
              <a:t>aceste</a:t>
            </a:r>
            <a:r>
              <a:rPr lang="en-US" dirty="0"/>
              <a:t> </a:t>
            </a:r>
            <a:r>
              <a:rPr lang="en-US" dirty="0" err="1"/>
              <a:t>instrumente</a:t>
            </a:r>
            <a:r>
              <a:rPr lang="en-US" dirty="0"/>
              <a:t> </a:t>
            </a:r>
            <a:endParaRPr lang="ro-RO" dirty="0"/>
          </a:p>
          <a:p>
            <a:r>
              <a:rPr lang="ro-RO" dirty="0"/>
              <a:t>  </a:t>
            </a:r>
            <a:r>
              <a:rPr lang="en-US" dirty="0" err="1"/>
              <a:t>pentru</a:t>
            </a:r>
            <a:r>
              <a:rPr lang="en-US" dirty="0"/>
              <a:t> a </a:t>
            </a:r>
            <a:r>
              <a:rPr lang="en-US" dirty="0" err="1"/>
              <a:t>identifica</a:t>
            </a:r>
            <a:r>
              <a:rPr lang="en-US" dirty="0"/>
              <a:t> </a:t>
            </a:r>
            <a:r>
              <a:rPr lang="en-US" dirty="0" err="1"/>
              <a:t>cele</a:t>
            </a:r>
            <a:r>
              <a:rPr lang="en-US" dirty="0"/>
              <a:t> </a:t>
            </a:r>
            <a:r>
              <a:rPr lang="en-US" dirty="0" err="1"/>
              <a:t>mai</a:t>
            </a:r>
            <a:r>
              <a:rPr lang="en-US" dirty="0"/>
              <a:t> </a:t>
            </a:r>
            <a:r>
              <a:rPr lang="en-US" dirty="0" err="1"/>
              <a:t>eficiente</a:t>
            </a:r>
            <a:r>
              <a:rPr lang="en-US" dirty="0"/>
              <a:t> </a:t>
            </a:r>
            <a:r>
              <a:rPr lang="en-US" dirty="0" err="1"/>
              <a:t>canale</a:t>
            </a:r>
            <a:r>
              <a:rPr lang="en-US" dirty="0"/>
              <a:t> de marketing </a:t>
            </a:r>
            <a:r>
              <a:rPr lang="en-US" dirty="0" err="1"/>
              <a:t>pentru</a:t>
            </a:r>
            <a:r>
              <a:rPr lang="en-US" dirty="0"/>
              <a:t> a </a:t>
            </a:r>
            <a:r>
              <a:rPr lang="en-US" dirty="0" err="1"/>
              <a:t>ajunge</a:t>
            </a:r>
            <a:r>
              <a:rPr lang="en-US" dirty="0"/>
              <a:t> la </a:t>
            </a:r>
            <a:r>
              <a:rPr lang="en-US" dirty="0" err="1"/>
              <a:t>publicul</a:t>
            </a:r>
            <a:r>
              <a:rPr lang="en-US" dirty="0"/>
              <a:t> </a:t>
            </a:r>
            <a:r>
              <a:rPr lang="en-US" dirty="0" err="1"/>
              <a:t>țintă</a:t>
            </a:r>
            <a:r>
              <a:rPr lang="en-US" dirty="0"/>
              <a:t>,</a:t>
            </a:r>
            <a:endParaRPr lang="ro-RO" dirty="0"/>
          </a:p>
          <a:p>
            <a:r>
              <a:rPr lang="en-US" dirty="0"/>
              <a:t> </a:t>
            </a:r>
            <a:r>
              <a:rPr lang="en-US" dirty="0" err="1"/>
              <a:t>pentru</a:t>
            </a:r>
            <a:r>
              <a:rPr lang="en-US" dirty="0"/>
              <a:t> a </a:t>
            </a:r>
            <a:r>
              <a:rPr lang="en-US" dirty="0" err="1"/>
              <a:t>sugera</a:t>
            </a:r>
            <a:r>
              <a:rPr lang="en-US" dirty="0"/>
              <a:t> </a:t>
            </a:r>
            <a:r>
              <a:rPr lang="en-US" dirty="0" err="1"/>
              <a:t>strategii</a:t>
            </a:r>
            <a:r>
              <a:rPr lang="en-US" dirty="0"/>
              <a:t> optime de </a:t>
            </a:r>
            <a:r>
              <a:rPr lang="en-US" dirty="0" err="1"/>
              <a:t>prețuri</a:t>
            </a:r>
            <a:r>
              <a:rPr lang="en-US" dirty="0"/>
              <a:t> </a:t>
            </a:r>
            <a:r>
              <a:rPr lang="en-US" dirty="0" err="1"/>
              <a:t>și</a:t>
            </a:r>
            <a:r>
              <a:rPr lang="en-US" dirty="0"/>
              <a:t> </a:t>
            </a:r>
            <a:endParaRPr lang="ro-RO" dirty="0"/>
          </a:p>
          <a:p>
            <a:r>
              <a:rPr lang="ro-RO" dirty="0"/>
              <a:t> </a:t>
            </a:r>
            <a:r>
              <a:rPr lang="en-US" dirty="0" err="1"/>
              <a:t>pentru</a:t>
            </a:r>
            <a:r>
              <a:rPr lang="en-US" dirty="0"/>
              <a:t> a </a:t>
            </a:r>
            <a:r>
              <a:rPr lang="en-US" dirty="0" err="1"/>
              <a:t>personaliza</a:t>
            </a:r>
            <a:r>
              <a:rPr lang="en-US" dirty="0"/>
              <a:t> </a:t>
            </a:r>
            <a:r>
              <a:rPr lang="en-US" dirty="0" err="1"/>
              <a:t>recomandările</a:t>
            </a:r>
            <a:r>
              <a:rPr lang="en-US" dirty="0"/>
              <a:t> de </a:t>
            </a:r>
            <a:r>
              <a:rPr lang="en-US" dirty="0" err="1"/>
              <a:t>produse</a:t>
            </a:r>
            <a:r>
              <a:rPr lang="en-US" dirty="0"/>
              <a:t> </a:t>
            </a:r>
            <a:r>
              <a:rPr lang="en-US" dirty="0" err="1"/>
              <a:t>pentru</a:t>
            </a:r>
            <a:r>
              <a:rPr lang="en-US" dirty="0"/>
              <a:t> </a:t>
            </a:r>
            <a:r>
              <a:rPr lang="en-US" dirty="0" err="1"/>
              <a:t>clienții</a:t>
            </a:r>
            <a:r>
              <a:rPr lang="en-US" dirty="0"/>
              <a:t> </a:t>
            </a:r>
            <a:r>
              <a:rPr lang="en-US" dirty="0" err="1"/>
              <a:t>individuali</a:t>
            </a:r>
            <a:r>
              <a:rPr lang="en-US" dirty="0"/>
              <a:t>.</a:t>
            </a:r>
          </a:p>
          <a:p>
            <a:endParaRPr lang="en-US" dirty="0"/>
          </a:p>
        </p:txBody>
      </p:sp>
      <p:sp>
        <p:nvSpPr>
          <p:cNvPr id="4" name="Slide Number Placeholder 3"/>
          <p:cNvSpPr>
            <a:spLocks noGrp="1"/>
          </p:cNvSpPr>
          <p:nvPr>
            <p:ph type="sldNum" sz="quarter" idx="12"/>
          </p:nvPr>
        </p:nvSpPr>
        <p:spPr/>
        <p:txBody>
          <a:bodyPr/>
          <a:lstStyle/>
          <a:p>
            <a:fld id="{0712D0F0-FEB5-4A3D-9B64-8AE531CEC929}" type="slidenum">
              <a:rPr lang="en-US" smtClean="0"/>
              <a:t>56</a:t>
            </a:fld>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712D0F0-FEB5-4A3D-9B64-8AE531CEC929}" type="slidenum">
              <a:rPr lang="en-US" smtClean="0"/>
              <a:t>57</a:t>
            </a:fld>
            <a:endParaRPr lang="en-US" dirty="0"/>
          </a:p>
        </p:txBody>
      </p:sp>
      <p:pic>
        <p:nvPicPr>
          <p:cNvPr id="5" name="Picture 4"/>
          <p:cNvPicPr>
            <a:picLocks noChangeAspect="1"/>
          </p:cNvPicPr>
          <p:nvPr/>
        </p:nvPicPr>
        <p:blipFill rotWithShape="1">
          <a:blip r:embed="rId2"/>
          <a:srcRect l="9003" t="6570" r="5353" b="8029"/>
          <a:stretch>
            <a:fillRect/>
          </a:stretch>
        </p:blipFill>
        <p:spPr>
          <a:xfrm>
            <a:off x="6662006" y="577094"/>
            <a:ext cx="5232397" cy="5217532"/>
          </a:xfrm>
          <a:prstGeom prst="rect">
            <a:avLst/>
          </a:prstGeom>
        </p:spPr>
      </p:pic>
      <p:pic>
        <p:nvPicPr>
          <p:cNvPr id="2" name="Picture 1">
            <a:extLst>
              <a:ext uri="{FF2B5EF4-FFF2-40B4-BE49-F238E27FC236}">
                <a16:creationId xmlns:a16="http://schemas.microsoft.com/office/drawing/2014/main" id="{E8C56A43-281F-4635-E1D8-AE77FEAC9D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3374"/>
            <a:ext cx="6662006" cy="4066452"/>
          </a:xfrm>
          <a:prstGeom prst="rect">
            <a:avLst/>
          </a:prstGeom>
        </p:spPr>
      </p:pic>
      <p:sp>
        <p:nvSpPr>
          <p:cNvPr id="6" name="TextBox 5">
            <a:extLst>
              <a:ext uri="{FF2B5EF4-FFF2-40B4-BE49-F238E27FC236}">
                <a16:creationId xmlns:a16="http://schemas.microsoft.com/office/drawing/2014/main" id="{AE6FE6AA-9B98-F79B-D8DC-FD96CD1EA22D}"/>
              </a:ext>
            </a:extLst>
          </p:cNvPr>
          <p:cNvSpPr txBox="1"/>
          <p:nvPr/>
        </p:nvSpPr>
        <p:spPr>
          <a:xfrm flipH="1">
            <a:off x="975137" y="1425505"/>
            <a:ext cx="4711732" cy="2862322"/>
          </a:xfrm>
          <a:prstGeom prst="rect">
            <a:avLst/>
          </a:prstGeom>
          <a:noFill/>
        </p:spPr>
        <p:txBody>
          <a:bodyPr wrap="square" rtlCol="0">
            <a:spAutoFit/>
          </a:bodyPr>
          <a:lstStyle/>
          <a:p>
            <a:pPr algn="ctr"/>
            <a:r>
              <a:rPr lang="ro-RO" sz="6000" dirty="0">
                <a:latin typeface="Elephant" panose="02020904090505020303" pitchFamily="18" charset="0"/>
              </a:rPr>
              <a:t>Tehnologii Specifice BIG DATA</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Tehnologii Cheie</a:t>
            </a:r>
          </a:p>
        </p:txBody>
      </p:sp>
      <p:sp>
        <p:nvSpPr>
          <p:cNvPr id="3" name="Content Placeholder 2"/>
          <p:cNvSpPr>
            <a:spLocks noGrp="1"/>
          </p:cNvSpPr>
          <p:nvPr>
            <p:ph idx="1"/>
          </p:nvPr>
        </p:nvSpPr>
        <p:spPr>
          <a:xfrm>
            <a:off x="965598" y="1475105"/>
            <a:ext cx="10712503" cy="4788535"/>
          </a:xfrm>
        </p:spPr>
        <p:txBody>
          <a:bodyPr>
            <a:normAutofit fontScale="92500"/>
          </a:bodyPr>
          <a:lstStyle/>
          <a:p>
            <a:pPr marL="1079500" indent="-354013" defTabSz="631825">
              <a:lnSpc>
                <a:spcPct val="150000"/>
              </a:lnSpc>
            </a:pPr>
            <a:r>
              <a:rPr lang="ro-RO" sz="3600" dirty="0">
                <a:solidFill>
                  <a:srgbClr val="C00000"/>
                </a:solidFill>
                <a:highlight>
                  <a:srgbClr val="FFFF00"/>
                </a:highlight>
              </a:rPr>
              <a:t>Hadoop, Spark, TensorFlow, </a:t>
            </a:r>
            <a:br>
              <a:rPr lang="ro-RO" sz="3600" dirty="0">
                <a:solidFill>
                  <a:srgbClr val="C00000"/>
                </a:solidFill>
                <a:highlight>
                  <a:srgbClr val="FFFF00"/>
                </a:highlight>
              </a:rPr>
            </a:br>
            <a:r>
              <a:rPr lang="ro-RO" sz="3600" dirty="0" err="1">
                <a:solidFill>
                  <a:srgbClr val="C00000"/>
                </a:solidFill>
                <a:highlight>
                  <a:srgbClr val="FFFF00"/>
                </a:highlight>
              </a:rPr>
              <a:t>Cloud</a:t>
            </a:r>
            <a:r>
              <a:rPr lang="ro-RO" sz="3600" dirty="0">
                <a:solidFill>
                  <a:srgbClr val="C00000"/>
                </a:solidFill>
                <a:highlight>
                  <a:srgbClr val="FFFF00"/>
                </a:highlight>
              </a:rPr>
              <a:t> Computing, NoSQL</a:t>
            </a:r>
            <a:r>
              <a:rPr lang="ro-RO" dirty="0"/>
              <a:t>.</a:t>
            </a:r>
          </a:p>
          <a:p>
            <a:pPr marL="354330" indent="-354330" defTabSz="631825">
              <a:lnSpc>
                <a:spcPct val="150000"/>
              </a:lnSpc>
            </a:pPr>
            <a:r>
              <a:rPr lang="ro-RO" dirty="0"/>
              <a:t>Programare Distribuită cu </a:t>
            </a:r>
            <a:r>
              <a:rPr lang="ro-RO" sz="3600" dirty="0">
                <a:solidFill>
                  <a:srgbClr val="C00000"/>
                </a:solidFill>
                <a:highlight>
                  <a:srgbClr val="FFFF00"/>
                </a:highlight>
              </a:rPr>
              <a:t>MapReduce</a:t>
            </a:r>
            <a:r>
              <a:rPr lang="ro-RO" dirty="0"/>
              <a:t> și </a:t>
            </a:r>
            <a:r>
              <a:rPr lang="ro-RO" sz="3600" dirty="0">
                <a:solidFill>
                  <a:srgbClr val="C00000"/>
                </a:solidFill>
                <a:highlight>
                  <a:srgbClr val="FFFF00"/>
                </a:highlight>
              </a:rPr>
              <a:t>Hadoop</a:t>
            </a:r>
            <a:endParaRPr lang="ro-RO" dirty="0">
              <a:solidFill>
                <a:srgbClr val="C00000"/>
              </a:solidFill>
              <a:highlight>
                <a:srgbClr val="FFFF00"/>
              </a:highlight>
            </a:endParaRPr>
          </a:p>
          <a:p>
            <a:pPr marL="354330" indent="-354330" defTabSz="631825">
              <a:lnSpc>
                <a:spcPct val="150000"/>
              </a:lnSpc>
            </a:pPr>
            <a:r>
              <a:rPr lang="ro-RO" dirty="0"/>
              <a:t>Procesare Avansată cu </a:t>
            </a:r>
            <a:r>
              <a:rPr lang="ro-RO" sz="3600" dirty="0">
                <a:solidFill>
                  <a:srgbClr val="C00000"/>
                </a:solidFill>
                <a:highlight>
                  <a:srgbClr val="FFFF00"/>
                </a:highlight>
              </a:rPr>
              <a:t>Apache Spark</a:t>
            </a:r>
            <a:r>
              <a:rPr lang="ro-RO" dirty="0"/>
              <a:t>.</a:t>
            </a:r>
          </a:p>
          <a:p>
            <a:pPr marL="354330" indent="-354330" defTabSz="631825">
              <a:lnSpc>
                <a:spcPct val="150000"/>
              </a:lnSpc>
            </a:pPr>
            <a:r>
              <a:rPr lang="ro-RO" sz="3600" dirty="0">
                <a:solidFill>
                  <a:srgbClr val="C00000"/>
                </a:solidFill>
                <a:highlight>
                  <a:srgbClr val="FFFF00"/>
                </a:highlight>
              </a:rPr>
              <a:t>RDD</a:t>
            </a:r>
            <a:r>
              <a:rPr lang="ro-RO" dirty="0"/>
              <a:t>-uri - Resilient Distributed Datasets.</a:t>
            </a:r>
          </a:p>
          <a:p>
            <a:pPr>
              <a:lnSpc>
                <a:spcPct val="150000"/>
              </a:lnSpc>
            </a:pPr>
            <a:endParaRPr lang="ro-RO" dirty="0"/>
          </a:p>
        </p:txBody>
      </p:sp>
      <p:sp>
        <p:nvSpPr>
          <p:cNvPr id="4" name="Slide Number Placeholder 3"/>
          <p:cNvSpPr>
            <a:spLocks noGrp="1"/>
          </p:cNvSpPr>
          <p:nvPr>
            <p:ph type="sldNum" sz="quarter" idx="12"/>
          </p:nvPr>
        </p:nvSpPr>
        <p:spPr/>
        <p:txBody>
          <a:bodyPr/>
          <a:lstStyle/>
          <a:p>
            <a:fld id="{0712D0F0-FEB5-4A3D-9B64-8AE531CEC929}" type="slidenum">
              <a:rPr lang="en-US" smtClean="0"/>
              <a:t>58</a:t>
            </a:fld>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6818" y="166670"/>
            <a:ext cx="10182191" cy="671823"/>
          </a:xfrm>
        </p:spPr>
        <p:txBody>
          <a:bodyPr>
            <a:normAutofit/>
          </a:bodyPr>
          <a:lstStyle/>
          <a:p>
            <a:r>
              <a:rPr lang="en-US" sz="2800" dirty="0" err="1"/>
              <a:t>Tehnologii</a:t>
            </a:r>
            <a:r>
              <a:rPr lang="en-US" sz="2800" dirty="0"/>
              <a:t> </a:t>
            </a:r>
            <a:r>
              <a:rPr lang="en-US" sz="2800" dirty="0" err="1"/>
              <a:t>Specifice</a:t>
            </a:r>
            <a:r>
              <a:rPr lang="en-US" sz="2800" dirty="0"/>
              <a:t> </a:t>
            </a:r>
            <a:r>
              <a:rPr lang="en-US" sz="2800" dirty="0" err="1"/>
              <a:t>Utilizate</a:t>
            </a:r>
            <a:r>
              <a:rPr lang="en-US" sz="2800" dirty="0"/>
              <a:t> </a:t>
            </a:r>
            <a:r>
              <a:rPr lang="en-US" sz="2800" dirty="0" err="1"/>
              <a:t>în</a:t>
            </a:r>
            <a:r>
              <a:rPr lang="en-US" sz="2800" dirty="0"/>
              <a:t> Analiza Big Data</a:t>
            </a:r>
          </a:p>
        </p:txBody>
      </p:sp>
      <p:sp>
        <p:nvSpPr>
          <p:cNvPr id="3" name="Content Placeholder 2"/>
          <p:cNvSpPr>
            <a:spLocks noGrp="1"/>
          </p:cNvSpPr>
          <p:nvPr>
            <p:ph idx="1"/>
          </p:nvPr>
        </p:nvSpPr>
        <p:spPr/>
        <p:txBody>
          <a:bodyPr>
            <a:normAutofit fontScale="70000" lnSpcReduction="20000"/>
          </a:bodyPr>
          <a:lstStyle/>
          <a:p>
            <a:pPr>
              <a:lnSpc>
                <a:spcPct val="120000"/>
              </a:lnSpc>
            </a:pPr>
            <a:r>
              <a:rPr lang="en-US" dirty="0">
                <a:solidFill>
                  <a:srgbClr val="C00000"/>
                </a:solidFill>
                <a:highlight>
                  <a:srgbClr val="FFFF00"/>
                </a:highlight>
              </a:rPr>
              <a:t>Hadoop</a:t>
            </a:r>
            <a:r>
              <a:rPr lang="en-US" dirty="0"/>
              <a:t>: Un framework open-source care </a:t>
            </a:r>
            <a:r>
              <a:rPr lang="en-US" dirty="0" err="1"/>
              <a:t>permite</a:t>
            </a:r>
            <a:r>
              <a:rPr lang="en-US" dirty="0"/>
              <a:t> </a:t>
            </a:r>
            <a:r>
              <a:rPr lang="en-US" dirty="0" err="1"/>
              <a:t>stocarea</a:t>
            </a:r>
            <a:r>
              <a:rPr lang="en-US" dirty="0"/>
              <a:t> </a:t>
            </a:r>
            <a:r>
              <a:rPr lang="en-US" dirty="0" err="1"/>
              <a:t>și</a:t>
            </a:r>
            <a:r>
              <a:rPr lang="en-US" dirty="0"/>
              <a:t> </a:t>
            </a:r>
            <a:r>
              <a:rPr lang="en-US" dirty="0" err="1"/>
              <a:t>procesarea</a:t>
            </a:r>
            <a:r>
              <a:rPr lang="en-US" dirty="0"/>
              <a:t> </a:t>
            </a:r>
            <a:r>
              <a:rPr lang="en-US" dirty="0" err="1"/>
              <a:t>distribuită</a:t>
            </a:r>
            <a:r>
              <a:rPr lang="en-US" dirty="0"/>
              <a:t> a </a:t>
            </a:r>
            <a:r>
              <a:rPr lang="en-US" dirty="0" err="1"/>
              <a:t>datelor</a:t>
            </a:r>
            <a:r>
              <a:rPr lang="en-US" dirty="0"/>
              <a:t> pe </a:t>
            </a:r>
            <a:r>
              <a:rPr lang="en-US" dirty="0" err="1"/>
              <a:t>clustere</a:t>
            </a:r>
            <a:r>
              <a:rPr lang="en-US" dirty="0"/>
              <a:t> de </a:t>
            </a:r>
            <a:r>
              <a:rPr lang="en-US" dirty="0" err="1"/>
              <a:t>calculatoare</a:t>
            </a:r>
            <a:r>
              <a:rPr lang="en-US" dirty="0"/>
              <a:t>.</a:t>
            </a:r>
            <a:endParaRPr lang="ro-RO" dirty="0"/>
          </a:p>
          <a:p>
            <a:pPr>
              <a:lnSpc>
                <a:spcPct val="120000"/>
              </a:lnSpc>
            </a:pPr>
            <a:r>
              <a:rPr lang="en-US" dirty="0">
                <a:solidFill>
                  <a:srgbClr val="C00000"/>
                </a:solidFill>
                <a:highlight>
                  <a:srgbClr val="FFFF00"/>
                </a:highlight>
              </a:rPr>
              <a:t>Spark</a:t>
            </a:r>
            <a:r>
              <a:rPr lang="en-US" dirty="0"/>
              <a:t>: Un framework de </a:t>
            </a:r>
            <a:r>
              <a:rPr lang="en-US" dirty="0" err="1"/>
              <a:t>procesare</a:t>
            </a:r>
            <a:r>
              <a:rPr lang="en-US" dirty="0"/>
              <a:t> a </a:t>
            </a:r>
            <a:r>
              <a:rPr lang="en-US" dirty="0" err="1"/>
              <a:t>datelor</a:t>
            </a:r>
            <a:r>
              <a:rPr lang="en-US" dirty="0"/>
              <a:t> </a:t>
            </a:r>
            <a:r>
              <a:rPr lang="en-US" dirty="0" err="1"/>
              <a:t>în</a:t>
            </a:r>
            <a:r>
              <a:rPr lang="en-US" dirty="0"/>
              <a:t> </a:t>
            </a:r>
            <a:r>
              <a:rPr lang="en-US" dirty="0" err="1"/>
              <a:t>memorie</a:t>
            </a:r>
            <a:r>
              <a:rPr lang="en-US" dirty="0"/>
              <a:t>, </a:t>
            </a:r>
            <a:r>
              <a:rPr lang="en-US" dirty="0" err="1"/>
              <a:t>mult</a:t>
            </a:r>
            <a:r>
              <a:rPr lang="en-US" dirty="0"/>
              <a:t> </a:t>
            </a:r>
            <a:r>
              <a:rPr lang="en-US" dirty="0" err="1"/>
              <a:t>mai</a:t>
            </a:r>
            <a:r>
              <a:rPr lang="en-US" dirty="0"/>
              <a:t> rapid </a:t>
            </a:r>
            <a:r>
              <a:rPr lang="en-US" dirty="0" err="1"/>
              <a:t>decât</a:t>
            </a:r>
            <a:r>
              <a:rPr lang="en-US" dirty="0"/>
              <a:t> Hadoop, ideal </a:t>
            </a:r>
            <a:r>
              <a:rPr lang="en-US" dirty="0" err="1"/>
              <a:t>pentru</a:t>
            </a:r>
            <a:r>
              <a:rPr lang="en-US" dirty="0"/>
              <a:t> </a:t>
            </a:r>
            <a:r>
              <a:rPr lang="en-US" dirty="0" err="1"/>
              <a:t>aplicații</a:t>
            </a:r>
            <a:r>
              <a:rPr lang="en-US" dirty="0"/>
              <a:t> </a:t>
            </a:r>
            <a:r>
              <a:rPr lang="en-US" dirty="0" err="1"/>
              <a:t>în</a:t>
            </a:r>
            <a:r>
              <a:rPr lang="en-US" dirty="0"/>
              <a:t> </a:t>
            </a:r>
            <a:r>
              <a:rPr lang="en-US" dirty="0" err="1"/>
              <a:t>timp</a:t>
            </a:r>
            <a:r>
              <a:rPr lang="en-US" dirty="0"/>
              <a:t> real.</a:t>
            </a:r>
            <a:endParaRPr lang="ro-RO" dirty="0"/>
          </a:p>
          <a:p>
            <a:pPr>
              <a:lnSpc>
                <a:spcPct val="120000"/>
              </a:lnSpc>
            </a:pPr>
            <a:r>
              <a:rPr lang="en-US" dirty="0">
                <a:solidFill>
                  <a:srgbClr val="C00000"/>
                </a:solidFill>
                <a:highlight>
                  <a:srgbClr val="FFFF00"/>
                </a:highlight>
              </a:rPr>
              <a:t>NoSQL</a:t>
            </a:r>
            <a:r>
              <a:rPr lang="en-US" dirty="0"/>
              <a:t>: </a:t>
            </a:r>
            <a:r>
              <a:rPr lang="en-US" dirty="0" err="1"/>
              <a:t>Baze</a:t>
            </a:r>
            <a:r>
              <a:rPr lang="en-US" dirty="0"/>
              <a:t> de date care pot </a:t>
            </a:r>
            <a:r>
              <a:rPr lang="en-US" dirty="0" err="1"/>
              <a:t>stoca</a:t>
            </a:r>
            <a:r>
              <a:rPr lang="en-US" dirty="0"/>
              <a:t> date </a:t>
            </a:r>
            <a:r>
              <a:rPr lang="en-US" dirty="0" err="1"/>
              <a:t>nestructurate</a:t>
            </a:r>
            <a:r>
              <a:rPr lang="en-US" dirty="0"/>
              <a:t> </a:t>
            </a:r>
            <a:r>
              <a:rPr lang="en-US" dirty="0" err="1"/>
              <a:t>sau</a:t>
            </a:r>
            <a:r>
              <a:rPr lang="en-US" dirty="0"/>
              <a:t> </a:t>
            </a:r>
            <a:r>
              <a:rPr lang="en-US" dirty="0" err="1"/>
              <a:t>semistructurate</a:t>
            </a:r>
            <a:r>
              <a:rPr lang="en-US" dirty="0"/>
              <a:t>, cum </a:t>
            </a:r>
            <a:r>
              <a:rPr lang="en-US" dirty="0" err="1"/>
              <a:t>ar</a:t>
            </a:r>
            <a:r>
              <a:rPr lang="en-US" dirty="0"/>
              <a:t> fi </a:t>
            </a:r>
            <a:r>
              <a:rPr lang="en-US" dirty="0" err="1"/>
              <a:t>texte</a:t>
            </a:r>
            <a:r>
              <a:rPr lang="en-US" dirty="0"/>
              <a:t>, </a:t>
            </a:r>
            <a:r>
              <a:rPr lang="en-US" dirty="0" err="1"/>
              <a:t>imagini</a:t>
            </a:r>
            <a:r>
              <a:rPr lang="en-US" dirty="0"/>
              <a:t> </a:t>
            </a:r>
            <a:r>
              <a:rPr lang="en-US" dirty="0" err="1"/>
              <a:t>și</a:t>
            </a:r>
            <a:r>
              <a:rPr lang="en-US" dirty="0"/>
              <a:t> date </a:t>
            </a:r>
            <a:r>
              <a:rPr lang="en-US" dirty="0" err="1"/>
              <a:t>graf</a:t>
            </a:r>
            <a:r>
              <a:rPr lang="en-US" dirty="0"/>
              <a:t>. </a:t>
            </a:r>
            <a:r>
              <a:rPr lang="en-US" dirty="0" err="1"/>
              <a:t>Exemple</a:t>
            </a:r>
            <a:r>
              <a:rPr lang="en-US" dirty="0"/>
              <a:t>: </a:t>
            </a:r>
            <a:r>
              <a:rPr lang="ro-RO" dirty="0"/>
              <a:t>Neo4j, </a:t>
            </a:r>
            <a:r>
              <a:rPr lang="en-US" dirty="0"/>
              <a:t>MongoDB, Cassandra.</a:t>
            </a:r>
            <a:endParaRPr lang="ro-RO" dirty="0"/>
          </a:p>
          <a:p>
            <a:pPr>
              <a:lnSpc>
                <a:spcPct val="120000"/>
              </a:lnSpc>
            </a:pPr>
            <a:r>
              <a:rPr lang="en-US" dirty="0">
                <a:solidFill>
                  <a:srgbClr val="C00000"/>
                </a:solidFill>
                <a:highlight>
                  <a:srgbClr val="FFFF00"/>
                </a:highlight>
              </a:rPr>
              <a:t>Cloud Computing</a:t>
            </a:r>
            <a:r>
              <a:rPr lang="en-US" dirty="0"/>
              <a:t>: </a:t>
            </a:r>
            <a:r>
              <a:rPr lang="en-US" dirty="0" err="1"/>
              <a:t>Platforme</a:t>
            </a:r>
            <a:r>
              <a:rPr lang="en-US" dirty="0"/>
              <a:t> precum AWS, Azure </a:t>
            </a:r>
            <a:r>
              <a:rPr lang="en-US" dirty="0" err="1"/>
              <a:t>și</a:t>
            </a:r>
            <a:r>
              <a:rPr lang="en-US" dirty="0"/>
              <a:t> GCP </a:t>
            </a:r>
            <a:r>
              <a:rPr lang="en-US" dirty="0" err="1"/>
              <a:t>oferă</a:t>
            </a:r>
            <a:r>
              <a:rPr lang="en-US" dirty="0"/>
              <a:t> </a:t>
            </a:r>
            <a:r>
              <a:rPr lang="en-US" dirty="0" err="1"/>
              <a:t>infrastructura</a:t>
            </a:r>
            <a:r>
              <a:rPr lang="en-US" dirty="0"/>
              <a:t> </a:t>
            </a:r>
            <a:r>
              <a:rPr lang="en-US" dirty="0" err="1"/>
              <a:t>necesară</a:t>
            </a:r>
            <a:r>
              <a:rPr lang="en-US" dirty="0"/>
              <a:t> </a:t>
            </a:r>
            <a:r>
              <a:rPr lang="en-US" dirty="0" err="1"/>
              <a:t>pentru</a:t>
            </a:r>
            <a:r>
              <a:rPr lang="en-US" dirty="0"/>
              <a:t> </a:t>
            </a:r>
            <a:r>
              <a:rPr lang="en-US" dirty="0" err="1"/>
              <a:t>stocarea</a:t>
            </a:r>
            <a:r>
              <a:rPr lang="en-US" dirty="0"/>
              <a:t> </a:t>
            </a:r>
            <a:r>
              <a:rPr lang="en-US" dirty="0" err="1"/>
              <a:t>și</a:t>
            </a:r>
            <a:r>
              <a:rPr lang="en-US" dirty="0"/>
              <a:t> </a:t>
            </a:r>
            <a:r>
              <a:rPr lang="en-US" dirty="0" err="1"/>
              <a:t>procesarea</a:t>
            </a:r>
            <a:r>
              <a:rPr lang="en-US" dirty="0"/>
              <a:t> </a:t>
            </a:r>
            <a:r>
              <a:rPr lang="en-US" dirty="0" err="1"/>
              <a:t>datelor</a:t>
            </a:r>
            <a:r>
              <a:rPr lang="en-US" dirty="0"/>
              <a:t> la </a:t>
            </a:r>
            <a:r>
              <a:rPr lang="en-US" dirty="0" err="1"/>
              <a:t>scară</a:t>
            </a:r>
            <a:r>
              <a:rPr lang="en-US" dirty="0"/>
              <a:t>.</a:t>
            </a:r>
            <a:endParaRPr lang="ro-RO" dirty="0"/>
          </a:p>
          <a:p>
            <a:pPr>
              <a:lnSpc>
                <a:spcPct val="120000"/>
              </a:lnSpc>
            </a:pPr>
            <a:r>
              <a:rPr lang="en-US" dirty="0">
                <a:solidFill>
                  <a:srgbClr val="C00000"/>
                </a:solidFill>
                <a:highlight>
                  <a:srgbClr val="FFFF00"/>
                </a:highlight>
              </a:rPr>
              <a:t>Machine Learning </a:t>
            </a:r>
            <a:r>
              <a:rPr lang="en-US" dirty="0" err="1"/>
              <a:t>și</a:t>
            </a:r>
            <a:r>
              <a:rPr lang="en-US" dirty="0"/>
              <a:t> </a:t>
            </a:r>
            <a:r>
              <a:rPr lang="en-US" dirty="0">
                <a:solidFill>
                  <a:srgbClr val="C00000"/>
                </a:solidFill>
                <a:highlight>
                  <a:srgbClr val="FFFF00"/>
                </a:highlight>
              </a:rPr>
              <a:t>Deep Learning</a:t>
            </a:r>
            <a:r>
              <a:rPr lang="en-US" dirty="0"/>
              <a:t>: </a:t>
            </a:r>
            <a:r>
              <a:rPr lang="en-US" dirty="0" err="1"/>
              <a:t>Algoritmi</a:t>
            </a:r>
            <a:r>
              <a:rPr lang="en-US" dirty="0"/>
              <a:t> </a:t>
            </a:r>
            <a:r>
              <a:rPr lang="en-US" dirty="0" err="1"/>
              <a:t>avansați</a:t>
            </a:r>
            <a:r>
              <a:rPr lang="en-US" dirty="0"/>
              <a:t> care permit </a:t>
            </a:r>
            <a:r>
              <a:rPr lang="en-US" dirty="0" err="1"/>
              <a:t>sistemelor</a:t>
            </a:r>
            <a:r>
              <a:rPr lang="en-US" dirty="0"/>
              <a:t> </a:t>
            </a:r>
            <a:r>
              <a:rPr lang="en-US" dirty="0" err="1"/>
              <a:t>să</a:t>
            </a:r>
            <a:r>
              <a:rPr lang="en-US" dirty="0"/>
              <a:t> </a:t>
            </a:r>
            <a:r>
              <a:rPr lang="en-US" dirty="0" err="1"/>
              <a:t>învețe</a:t>
            </a:r>
            <a:r>
              <a:rPr lang="en-US" dirty="0"/>
              <a:t> din date </a:t>
            </a:r>
            <a:r>
              <a:rPr lang="en-US" dirty="0" err="1"/>
              <a:t>și</a:t>
            </a:r>
            <a:r>
              <a:rPr lang="en-US" dirty="0"/>
              <a:t> </a:t>
            </a:r>
            <a:r>
              <a:rPr lang="en-US" dirty="0" err="1"/>
              <a:t>să</a:t>
            </a:r>
            <a:r>
              <a:rPr lang="en-US" dirty="0"/>
              <a:t> </a:t>
            </a:r>
            <a:r>
              <a:rPr lang="en-US" dirty="0" err="1"/>
              <a:t>facă</a:t>
            </a:r>
            <a:r>
              <a:rPr lang="en-US" dirty="0"/>
              <a:t> </a:t>
            </a:r>
            <a:r>
              <a:rPr lang="en-US" dirty="0" err="1"/>
              <a:t>predicții</a:t>
            </a:r>
            <a:r>
              <a:rPr lang="en-US" dirty="0"/>
              <a:t>.</a:t>
            </a:r>
            <a:endParaRPr lang="ro-RO" dirty="0"/>
          </a:p>
          <a:p>
            <a:pPr>
              <a:lnSpc>
                <a:spcPct val="120000"/>
              </a:lnSpc>
            </a:pPr>
            <a:r>
              <a:rPr lang="en-US" dirty="0">
                <a:solidFill>
                  <a:srgbClr val="C00000"/>
                </a:solidFill>
                <a:highlight>
                  <a:srgbClr val="FFFF00"/>
                </a:highlight>
              </a:rPr>
              <a:t>Data Warehousing</a:t>
            </a:r>
            <a:r>
              <a:rPr lang="en-US" dirty="0"/>
              <a:t>: </a:t>
            </a:r>
            <a:r>
              <a:rPr lang="en-US" dirty="0" err="1"/>
              <a:t>Depozite</a:t>
            </a:r>
            <a:r>
              <a:rPr lang="en-US" dirty="0"/>
              <a:t> de date care </a:t>
            </a:r>
            <a:r>
              <a:rPr lang="en-US" dirty="0" err="1"/>
              <a:t>stochează</a:t>
            </a:r>
            <a:r>
              <a:rPr lang="en-US" dirty="0"/>
              <a:t> </a:t>
            </a:r>
            <a:r>
              <a:rPr lang="ro-RO" dirty="0"/>
              <a:t>volume enorme de </a:t>
            </a:r>
            <a:r>
              <a:rPr lang="en-US" dirty="0" err="1"/>
              <a:t>informații</a:t>
            </a:r>
            <a:r>
              <a:rPr lang="en-US" dirty="0"/>
              <a:t> integrate </a:t>
            </a:r>
            <a:r>
              <a:rPr lang="en-US" dirty="0" err="1"/>
              <a:t>dintr</a:t>
            </a:r>
            <a:r>
              <a:rPr lang="en-US" dirty="0"/>
              <a:t>-o </a:t>
            </a:r>
            <a:r>
              <a:rPr lang="en-US" dirty="0" err="1"/>
              <a:t>varietate</a:t>
            </a:r>
            <a:r>
              <a:rPr lang="en-US" dirty="0"/>
              <a:t> de </a:t>
            </a:r>
            <a:r>
              <a:rPr lang="en-US" dirty="0" err="1"/>
              <a:t>surse</a:t>
            </a:r>
            <a:r>
              <a:rPr lang="en-US" dirty="0"/>
              <a:t>, </a:t>
            </a:r>
            <a:r>
              <a:rPr lang="en-US" dirty="0" err="1"/>
              <a:t>facilitând</a:t>
            </a:r>
            <a:r>
              <a:rPr lang="en-US" dirty="0"/>
              <a:t> </a:t>
            </a:r>
            <a:r>
              <a:rPr lang="en-US" dirty="0" err="1"/>
              <a:t>analiza</a:t>
            </a:r>
            <a:r>
              <a:rPr lang="en-US" dirty="0"/>
              <a:t>.</a:t>
            </a:r>
            <a:endParaRPr lang="ro-RO" dirty="0"/>
          </a:p>
          <a:p>
            <a:pPr>
              <a:lnSpc>
                <a:spcPct val="120000"/>
              </a:lnSpc>
            </a:pPr>
            <a:r>
              <a:rPr lang="en-US" dirty="0">
                <a:solidFill>
                  <a:srgbClr val="C00000"/>
                </a:solidFill>
                <a:highlight>
                  <a:srgbClr val="FFFF00"/>
                </a:highlight>
              </a:rPr>
              <a:t>Business Intelligence</a:t>
            </a:r>
            <a:r>
              <a:rPr lang="en-US" dirty="0"/>
              <a:t>: </a:t>
            </a:r>
            <a:r>
              <a:rPr lang="en-US" dirty="0" err="1"/>
              <a:t>Instrumente</a:t>
            </a:r>
            <a:r>
              <a:rPr lang="en-US" dirty="0"/>
              <a:t> care permit </a:t>
            </a:r>
            <a:r>
              <a:rPr lang="en-US" dirty="0" err="1"/>
              <a:t>vizualizarea</a:t>
            </a:r>
            <a:r>
              <a:rPr lang="en-US" dirty="0"/>
              <a:t> </a:t>
            </a:r>
            <a:r>
              <a:rPr lang="en-US" dirty="0" err="1"/>
              <a:t>și</a:t>
            </a:r>
            <a:r>
              <a:rPr lang="en-US" dirty="0"/>
              <a:t> </a:t>
            </a:r>
            <a:r>
              <a:rPr lang="en-US" dirty="0" err="1"/>
              <a:t>analiza</a:t>
            </a:r>
            <a:r>
              <a:rPr lang="en-US" dirty="0"/>
              <a:t> </a:t>
            </a:r>
            <a:r>
              <a:rPr lang="en-US" dirty="0" err="1"/>
              <a:t>datelor</a:t>
            </a:r>
            <a:r>
              <a:rPr lang="en-US" dirty="0"/>
              <a:t> </a:t>
            </a:r>
            <a:r>
              <a:rPr lang="en-US" dirty="0" err="1"/>
              <a:t>pentru</a:t>
            </a:r>
            <a:r>
              <a:rPr lang="en-US" dirty="0"/>
              <a:t> a </a:t>
            </a:r>
            <a:r>
              <a:rPr lang="en-US" dirty="0" err="1"/>
              <a:t>susține</a:t>
            </a:r>
            <a:r>
              <a:rPr lang="en-US" dirty="0"/>
              <a:t> </a:t>
            </a:r>
            <a:r>
              <a:rPr lang="en-US" dirty="0" err="1"/>
              <a:t>luarea</a:t>
            </a:r>
            <a:r>
              <a:rPr lang="en-US" dirty="0"/>
              <a:t> </a:t>
            </a:r>
            <a:r>
              <a:rPr lang="en-US" dirty="0" err="1"/>
              <a:t>deciziilor</a:t>
            </a:r>
            <a:r>
              <a:rPr lang="en-US" dirty="0"/>
              <a:t>.</a:t>
            </a:r>
          </a:p>
        </p:txBody>
      </p:sp>
      <p:sp>
        <p:nvSpPr>
          <p:cNvPr id="4" name="Slide Number Placeholder 3"/>
          <p:cNvSpPr>
            <a:spLocks noGrp="1"/>
          </p:cNvSpPr>
          <p:nvPr>
            <p:ph type="sldNum" sz="quarter" idx="12"/>
          </p:nvPr>
        </p:nvSpPr>
        <p:spPr/>
        <p:txBody>
          <a:bodyPr/>
          <a:lstStyle/>
          <a:p>
            <a:fld id="{0712D0F0-FEB5-4A3D-9B64-8AE531CEC929}" type="slidenum">
              <a:rPr lang="en-US" smtClean="0"/>
              <a:t>59</a:t>
            </a:fld>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7D5C7-4D9C-A149-4999-341EA77F27C5}"/>
              </a:ext>
            </a:extLst>
          </p:cNvPr>
          <p:cNvSpPr>
            <a:spLocks noGrp="1"/>
          </p:cNvSpPr>
          <p:nvPr>
            <p:ph type="title"/>
          </p:nvPr>
        </p:nvSpPr>
        <p:spPr>
          <a:xfrm>
            <a:off x="3647934" y="0"/>
            <a:ext cx="4896131" cy="671823"/>
          </a:xfrm>
        </p:spPr>
        <p:txBody>
          <a:bodyPr>
            <a:normAutofit/>
          </a:bodyPr>
          <a:lstStyle/>
          <a:p>
            <a:r>
              <a:rPr lang="ro-RO" sz="3200" dirty="0"/>
              <a:t>Obiectiv fundamental</a:t>
            </a:r>
          </a:p>
        </p:txBody>
      </p:sp>
      <p:sp>
        <p:nvSpPr>
          <p:cNvPr id="3" name="Content Placeholder 2">
            <a:extLst>
              <a:ext uri="{FF2B5EF4-FFF2-40B4-BE49-F238E27FC236}">
                <a16:creationId xmlns:a16="http://schemas.microsoft.com/office/drawing/2014/main" id="{9B75444B-E340-5776-DFFA-F07B17BE0A5C}"/>
              </a:ext>
            </a:extLst>
          </p:cNvPr>
          <p:cNvSpPr>
            <a:spLocks noGrp="1"/>
          </p:cNvSpPr>
          <p:nvPr>
            <p:ph idx="1"/>
          </p:nvPr>
        </p:nvSpPr>
        <p:spPr>
          <a:xfrm>
            <a:off x="65987" y="791109"/>
            <a:ext cx="11924907" cy="5977499"/>
          </a:xfrm>
        </p:spPr>
        <p:txBody>
          <a:bodyPr>
            <a:normAutofit/>
          </a:bodyPr>
          <a:lstStyle/>
          <a:p>
            <a:pPr marL="0" indent="0" algn="ctr">
              <a:buNone/>
            </a:pPr>
            <a:r>
              <a:rPr lang="ro-RO" sz="3000" dirty="0"/>
              <a:t>În domeniul Big Data, obiectivul fundamental, transversal reprezintă:</a:t>
            </a:r>
          </a:p>
          <a:p>
            <a:r>
              <a:rPr lang="ro-RO" sz="3000" dirty="0"/>
              <a:t>Formarea, cultivarea și consolidarea discernământului în analiza și utilizarea datelor,</a:t>
            </a:r>
          </a:p>
          <a:p>
            <a:r>
              <a:rPr lang="ro-RO" sz="3000" dirty="0"/>
              <a:t>Prin dezvoltarea capacității de analiză critică, selecție, evaluare și interpretare corectă și obiectivă a datelor și informațiilor,</a:t>
            </a:r>
          </a:p>
          <a:p>
            <a:r>
              <a:rPr lang="ro-RO" sz="3000" dirty="0"/>
              <a:t>evaluarea credibilității surselor pentru luarea deciziilor informate și etice - indiferent de domeniul de specializare,</a:t>
            </a:r>
          </a:p>
          <a:p>
            <a:r>
              <a:rPr lang="ro-RO" sz="3000" dirty="0"/>
              <a:t>prin distingerea informațiilor utile de zgomotul informațional și evaluarea credibilității surselor.</a:t>
            </a:r>
          </a:p>
          <a:p>
            <a:endParaRPr lang="ro-RO" sz="3000" dirty="0"/>
          </a:p>
        </p:txBody>
      </p:sp>
      <p:sp>
        <p:nvSpPr>
          <p:cNvPr id="4" name="Slide Number Placeholder 3">
            <a:extLst>
              <a:ext uri="{FF2B5EF4-FFF2-40B4-BE49-F238E27FC236}">
                <a16:creationId xmlns:a16="http://schemas.microsoft.com/office/drawing/2014/main" id="{93253210-93B2-0D58-70A3-384F06C6F059}"/>
              </a:ext>
            </a:extLst>
          </p:cNvPr>
          <p:cNvSpPr>
            <a:spLocks noGrp="1"/>
          </p:cNvSpPr>
          <p:nvPr>
            <p:ph type="sldNum" sz="quarter" idx="12"/>
          </p:nvPr>
        </p:nvSpPr>
        <p:spPr/>
        <p:txBody>
          <a:bodyPr/>
          <a:lstStyle/>
          <a:p>
            <a:fld id="{0712D0F0-FEB5-4A3D-9B64-8AE531CEC929}" type="slidenum">
              <a:rPr lang="en-US" smtClean="0"/>
              <a:t>6</a:t>
            </a:fld>
            <a:endParaRPr lang="en-US" dirty="0"/>
          </a:p>
        </p:txBody>
      </p:sp>
    </p:spTree>
    <p:extLst>
      <p:ext uri="{BB962C8B-B14F-4D97-AF65-F5344CB8AC3E}">
        <p14:creationId xmlns:p14="http://schemas.microsoft.com/office/powerpoint/2010/main" val="5758185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CCC4FC06-2527-3921-2C52-6729BB8D0DAD}"/>
              </a:ext>
            </a:extLst>
          </p:cNvPr>
          <p:cNvGraphicFramePr>
            <a:graphicFrameLocks noGrp="1"/>
          </p:cNvGraphicFramePr>
          <p:nvPr>
            <p:ph idx="1"/>
            <p:extLst>
              <p:ext uri="{D42A27DB-BD31-4B8C-83A1-F6EECF244321}">
                <p14:modId xmlns:p14="http://schemas.microsoft.com/office/powerpoint/2010/main" val="1738654174"/>
              </p:ext>
            </p:extLst>
          </p:nvPr>
        </p:nvGraphicFramePr>
        <p:xfrm>
          <a:off x="77654" y="119643"/>
          <a:ext cx="12035790" cy="6508695"/>
        </p:xfrm>
        <a:graphic>
          <a:graphicData uri="http://schemas.openxmlformats.org/drawingml/2006/table">
            <a:tbl>
              <a:tblPr firstRow="1" firstCol="1" bandRow="1">
                <a:tableStyleId>{93296810-A885-4BE3-A3E7-6D5BEEA58F35}</a:tableStyleId>
              </a:tblPr>
              <a:tblGrid>
                <a:gridCol w="1325880">
                  <a:extLst>
                    <a:ext uri="{9D8B030D-6E8A-4147-A177-3AD203B41FA5}">
                      <a16:colId xmlns:a16="http://schemas.microsoft.com/office/drawing/2014/main" val="1137091323"/>
                    </a:ext>
                  </a:extLst>
                </a:gridCol>
                <a:gridCol w="2230756">
                  <a:extLst>
                    <a:ext uri="{9D8B030D-6E8A-4147-A177-3AD203B41FA5}">
                      <a16:colId xmlns:a16="http://schemas.microsoft.com/office/drawing/2014/main" val="1981254893"/>
                    </a:ext>
                  </a:extLst>
                </a:gridCol>
                <a:gridCol w="2877376">
                  <a:extLst>
                    <a:ext uri="{9D8B030D-6E8A-4147-A177-3AD203B41FA5}">
                      <a16:colId xmlns:a16="http://schemas.microsoft.com/office/drawing/2014/main" val="1822617884"/>
                    </a:ext>
                  </a:extLst>
                </a:gridCol>
                <a:gridCol w="2538538">
                  <a:extLst>
                    <a:ext uri="{9D8B030D-6E8A-4147-A177-3AD203B41FA5}">
                      <a16:colId xmlns:a16="http://schemas.microsoft.com/office/drawing/2014/main" val="1425408379"/>
                    </a:ext>
                  </a:extLst>
                </a:gridCol>
                <a:gridCol w="3063240">
                  <a:extLst>
                    <a:ext uri="{9D8B030D-6E8A-4147-A177-3AD203B41FA5}">
                      <a16:colId xmlns:a16="http://schemas.microsoft.com/office/drawing/2014/main" val="3929654221"/>
                    </a:ext>
                  </a:extLst>
                </a:gridCol>
              </a:tblGrid>
              <a:tr h="360000">
                <a:tc>
                  <a:txBody>
                    <a:bodyPr/>
                    <a:lstStyle/>
                    <a:p>
                      <a:pPr algn="ctr">
                        <a:lnSpc>
                          <a:spcPct val="107000"/>
                        </a:lnSpc>
                        <a:spcAft>
                          <a:spcPts val="800"/>
                        </a:spcAft>
                      </a:pPr>
                      <a:r>
                        <a:rPr lang="ro-RO" sz="1400" kern="100" dirty="0">
                          <a:effectLst/>
                          <a:latin typeface="Elsie Black" panose="02000000000000000000" pitchFamily="2" charset="0"/>
                        </a:rPr>
                        <a:t>Caracteristică</a:t>
                      </a:r>
                      <a:endParaRPr lang="ro-RO" sz="1400" kern="100" dirty="0">
                        <a:effectLst/>
                        <a:latin typeface="Elsie Black" panose="02000000000000000000" pitchFamily="2" charset="0"/>
                        <a:ea typeface="Calibri" panose="020F0502020204030204" pitchFamily="34" charset="0"/>
                        <a:cs typeface="Times New Roman" panose="02020603050405020304" pitchFamily="18" charset="0"/>
                      </a:endParaRPr>
                    </a:p>
                  </a:txBody>
                  <a:tcPr marL="46561" marR="465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ro-RO" sz="1400" kern="100" dirty="0">
                          <a:solidFill>
                            <a:srgbClr val="FFFF00"/>
                          </a:solidFill>
                          <a:effectLst/>
                          <a:latin typeface="Elsie Black" panose="02000000000000000000" pitchFamily="2" charset="0"/>
                        </a:rPr>
                        <a:t>Bază de Date</a:t>
                      </a:r>
                      <a:endParaRPr lang="ro-RO" sz="1400" kern="100" dirty="0">
                        <a:solidFill>
                          <a:srgbClr val="FFFF00"/>
                        </a:solidFill>
                        <a:effectLst/>
                        <a:latin typeface="Elsie Black" panose="02000000000000000000" pitchFamily="2" charset="0"/>
                        <a:ea typeface="Calibri" panose="020F0502020204030204" pitchFamily="34" charset="0"/>
                        <a:cs typeface="Times New Roman" panose="02020603050405020304" pitchFamily="18" charset="0"/>
                      </a:endParaRPr>
                    </a:p>
                  </a:txBody>
                  <a:tcPr marL="46561" marR="465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pPr algn="ctr">
                        <a:lnSpc>
                          <a:spcPct val="107000"/>
                        </a:lnSpc>
                        <a:spcAft>
                          <a:spcPts val="800"/>
                        </a:spcAft>
                      </a:pPr>
                      <a:r>
                        <a:rPr lang="ro-RO" sz="1400" kern="100" dirty="0">
                          <a:solidFill>
                            <a:srgbClr val="FFFF00"/>
                          </a:solidFill>
                          <a:effectLst/>
                          <a:latin typeface="Elsie Black" panose="02000000000000000000" pitchFamily="2" charset="0"/>
                        </a:rPr>
                        <a:t>Data Warehouse</a:t>
                      </a:r>
                      <a:endParaRPr lang="ro-RO" sz="1400" kern="100" dirty="0">
                        <a:solidFill>
                          <a:srgbClr val="FFFF00"/>
                        </a:solidFill>
                        <a:effectLst/>
                        <a:latin typeface="Elsie Black" panose="02000000000000000000" pitchFamily="2" charset="0"/>
                        <a:ea typeface="Calibri" panose="020F0502020204030204" pitchFamily="34" charset="0"/>
                        <a:cs typeface="Times New Roman" panose="02020603050405020304" pitchFamily="18" charset="0"/>
                      </a:endParaRPr>
                    </a:p>
                  </a:txBody>
                  <a:tcPr marL="46561" marR="465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pPr algn="ctr">
                        <a:lnSpc>
                          <a:spcPct val="107000"/>
                        </a:lnSpc>
                        <a:spcAft>
                          <a:spcPts val="800"/>
                        </a:spcAft>
                      </a:pPr>
                      <a:r>
                        <a:rPr lang="ro-RO" sz="1400" kern="100" dirty="0">
                          <a:solidFill>
                            <a:srgbClr val="FFFF00"/>
                          </a:solidFill>
                          <a:effectLst/>
                          <a:latin typeface="Elsie Black" panose="02000000000000000000" pitchFamily="2" charset="0"/>
                        </a:rPr>
                        <a:t>Data Lake</a:t>
                      </a:r>
                      <a:endParaRPr lang="ro-RO" sz="1400" kern="100" dirty="0">
                        <a:solidFill>
                          <a:srgbClr val="FFFF00"/>
                        </a:solidFill>
                        <a:effectLst/>
                        <a:latin typeface="Elsie Black" panose="02000000000000000000" pitchFamily="2" charset="0"/>
                        <a:ea typeface="Calibri" panose="020F0502020204030204" pitchFamily="34" charset="0"/>
                        <a:cs typeface="Times New Roman" panose="02020603050405020304" pitchFamily="18" charset="0"/>
                      </a:endParaRPr>
                    </a:p>
                  </a:txBody>
                  <a:tcPr marL="46561" marR="465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pPr algn="ctr">
                        <a:lnSpc>
                          <a:spcPct val="107000"/>
                        </a:lnSpc>
                        <a:spcAft>
                          <a:spcPts val="800"/>
                        </a:spcAft>
                      </a:pPr>
                      <a:r>
                        <a:rPr lang="ro-RO" sz="1400" kern="100" dirty="0">
                          <a:solidFill>
                            <a:srgbClr val="FFFF00"/>
                          </a:solidFill>
                          <a:effectLst/>
                          <a:latin typeface="Elsie Black" panose="02000000000000000000" pitchFamily="2" charset="0"/>
                        </a:rPr>
                        <a:t>Data Sea</a:t>
                      </a:r>
                      <a:endParaRPr lang="ro-RO" sz="1400" kern="100" dirty="0">
                        <a:solidFill>
                          <a:srgbClr val="FFFF00"/>
                        </a:solidFill>
                        <a:effectLst/>
                        <a:latin typeface="Elsie Black" panose="02000000000000000000" pitchFamily="2" charset="0"/>
                        <a:ea typeface="Calibri" panose="020F0502020204030204" pitchFamily="34" charset="0"/>
                        <a:cs typeface="Times New Roman" panose="02020603050405020304" pitchFamily="18" charset="0"/>
                      </a:endParaRPr>
                    </a:p>
                  </a:txBody>
                  <a:tcPr marL="46561" marR="465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2498096696"/>
                  </a:ext>
                </a:extLst>
              </a:tr>
              <a:tr h="922986">
                <a:tc>
                  <a:txBody>
                    <a:bodyPr/>
                    <a:lstStyle/>
                    <a:p>
                      <a:pPr>
                        <a:lnSpc>
                          <a:spcPct val="107000"/>
                        </a:lnSpc>
                        <a:spcAft>
                          <a:spcPts val="800"/>
                        </a:spcAft>
                      </a:pPr>
                      <a:r>
                        <a:rPr lang="ro-RO" sz="1400" kern="100" dirty="0">
                          <a:effectLst/>
                          <a:latin typeface="Elsie Black" panose="02000000000000000000" pitchFamily="2" charset="0"/>
                        </a:rPr>
                        <a:t> </a:t>
                      </a:r>
                    </a:p>
                    <a:p>
                      <a:pPr>
                        <a:lnSpc>
                          <a:spcPct val="107000"/>
                        </a:lnSpc>
                        <a:spcAft>
                          <a:spcPts val="800"/>
                        </a:spcAft>
                      </a:pPr>
                      <a:r>
                        <a:rPr lang="ro-RO" sz="1400" kern="100" dirty="0">
                          <a:effectLst/>
                          <a:latin typeface="Elsie Black" panose="02000000000000000000" pitchFamily="2" charset="0"/>
                        </a:rPr>
                        <a:t>Scop</a:t>
                      </a:r>
                      <a:endParaRPr lang="ro-RO" sz="1400" kern="100" dirty="0">
                        <a:effectLst/>
                        <a:latin typeface="Elsie Black" panose="02000000000000000000" pitchFamily="2" charset="0"/>
                        <a:ea typeface="Calibri" panose="020F0502020204030204" pitchFamily="34" charset="0"/>
                        <a:cs typeface="Times New Roman" panose="02020603050405020304" pitchFamily="18" charset="0"/>
                      </a:endParaRPr>
                    </a:p>
                  </a:txBody>
                  <a:tcPr marL="46561" marR="465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ro-RO" sz="1400" kern="100" dirty="0">
                          <a:effectLst/>
                          <a:latin typeface="Consolas" panose="020B0609020204030204" pitchFamily="49" charset="0"/>
                        </a:rPr>
                        <a:t>Stocare și gestionare a datelor structurate pentru aplicații operaționale.</a:t>
                      </a:r>
                      <a:endParaRPr lang="ro-RO" sz="1400" kern="100" dirty="0">
                        <a:effectLst/>
                        <a:latin typeface="Consolas" panose="020B0609020204030204" pitchFamily="49" charset="0"/>
                        <a:ea typeface="Calibri" panose="020F0502020204030204" pitchFamily="34" charset="0"/>
                        <a:cs typeface="Times New Roman" panose="02020603050405020304" pitchFamily="18" charset="0"/>
                      </a:endParaRPr>
                    </a:p>
                  </a:txBody>
                  <a:tcPr marL="46561" marR="465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ro-RO" sz="1400" kern="100" dirty="0">
                          <a:effectLst/>
                          <a:latin typeface="Consolas" panose="020B0609020204030204" pitchFamily="49" charset="0"/>
                        </a:rPr>
                        <a:t>Analiză avansată, raportare, Business Intelligence.</a:t>
                      </a:r>
                      <a:endParaRPr lang="ro-RO" sz="1400" kern="100" dirty="0">
                        <a:effectLst/>
                        <a:latin typeface="Consolas" panose="020B0609020204030204" pitchFamily="49" charset="0"/>
                        <a:ea typeface="Calibri" panose="020F0502020204030204" pitchFamily="34" charset="0"/>
                        <a:cs typeface="Times New Roman" panose="02020603050405020304" pitchFamily="18" charset="0"/>
                      </a:endParaRPr>
                    </a:p>
                  </a:txBody>
                  <a:tcPr marL="46561" marR="465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ro-RO" sz="1400" kern="100" dirty="0">
                          <a:effectLst/>
                          <a:latin typeface="Consolas" panose="020B0609020204030204" pitchFamily="49" charset="0"/>
                        </a:rPr>
                        <a:t>Stocare a datelor brute, structurate și nestructurate, pentru analiză ulterioară.</a:t>
                      </a:r>
                      <a:endParaRPr lang="ro-RO" sz="1400" kern="100" dirty="0">
                        <a:effectLst/>
                        <a:latin typeface="Consolas" panose="020B0609020204030204" pitchFamily="49" charset="0"/>
                        <a:ea typeface="Calibri" panose="020F0502020204030204" pitchFamily="34" charset="0"/>
                        <a:cs typeface="Times New Roman" panose="02020603050405020304" pitchFamily="18" charset="0"/>
                      </a:endParaRPr>
                    </a:p>
                  </a:txBody>
                  <a:tcPr marL="46561" marR="465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ro-RO" sz="1400" kern="100">
                          <a:effectLst/>
                          <a:latin typeface="Consolas" panose="020B0609020204030204" pitchFamily="49" charset="0"/>
                        </a:rPr>
                        <a:t>Stocare nestructurată și colectare masivă de date din surse diverse.</a:t>
                      </a:r>
                      <a:endParaRPr lang="ro-RO" sz="1400" kern="100">
                        <a:effectLst/>
                        <a:latin typeface="Consolas" panose="020B0609020204030204" pitchFamily="49" charset="0"/>
                        <a:ea typeface="Calibri" panose="020F0502020204030204" pitchFamily="34" charset="0"/>
                        <a:cs typeface="Times New Roman" panose="02020603050405020304" pitchFamily="18" charset="0"/>
                      </a:endParaRPr>
                    </a:p>
                  </a:txBody>
                  <a:tcPr marL="46561" marR="465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3093744"/>
                  </a:ext>
                </a:extLst>
              </a:tr>
              <a:tr h="657243">
                <a:tc>
                  <a:txBody>
                    <a:bodyPr/>
                    <a:lstStyle/>
                    <a:p>
                      <a:pPr>
                        <a:lnSpc>
                          <a:spcPct val="107000"/>
                        </a:lnSpc>
                        <a:spcAft>
                          <a:spcPts val="800"/>
                        </a:spcAft>
                      </a:pPr>
                      <a:r>
                        <a:rPr lang="ro-RO" sz="1400" kern="100" dirty="0">
                          <a:effectLst/>
                          <a:latin typeface="Elsie Black" panose="02000000000000000000" pitchFamily="2" charset="0"/>
                        </a:rPr>
                        <a:t> </a:t>
                      </a:r>
                    </a:p>
                    <a:p>
                      <a:pPr>
                        <a:lnSpc>
                          <a:spcPct val="107000"/>
                        </a:lnSpc>
                        <a:spcAft>
                          <a:spcPts val="800"/>
                        </a:spcAft>
                      </a:pPr>
                      <a:r>
                        <a:rPr lang="ro-RO" sz="1400" kern="100" dirty="0">
                          <a:effectLst/>
                          <a:latin typeface="Elsie Black" panose="02000000000000000000" pitchFamily="2" charset="0"/>
                        </a:rPr>
                        <a:t>Tipul datelor</a:t>
                      </a:r>
                      <a:endParaRPr lang="ro-RO" sz="1400" kern="100" dirty="0">
                        <a:effectLst/>
                        <a:latin typeface="Elsie Black" panose="02000000000000000000" pitchFamily="2" charset="0"/>
                        <a:ea typeface="Calibri" panose="020F0502020204030204" pitchFamily="34" charset="0"/>
                        <a:cs typeface="Times New Roman" panose="02020603050405020304" pitchFamily="18" charset="0"/>
                      </a:endParaRPr>
                    </a:p>
                  </a:txBody>
                  <a:tcPr marL="46561" marR="465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ro-RO" sz="1400" kern="100" dirty="0">
                          <a:effectLst/>
                          <a:latin typeface="Consolas" panose="020B0609020204030204" pitchFamily="49" charset="0"/>
                        </a:rPr>
                        <a:t>Structurate (de exemplu, tabele SQL).</a:t>
                      </a:r>
                      <a:endParaRPr lang="ro-RO" sz="1400" kern="100" dirty="0">
                        <a:effectLst/>
                        <a:latin typeface="Consolas" panose="020B0609020204030204" pitchFamily="49" charset="0"/>
                        <a:ea typeface="Calibri" panose="020F0502020204030204" pitchFamily="34" charset="0"/>
                        <a:cs typeface="Times New Roman" panose="02020603050405020304" pitchFamily="18" charset="0"/>
                      </a:endParaRPr>
                    </a:p>
                  </a:txBody>
                  <a:tcPr marL="46561" marR="465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ro-RO" sz="1400" kern="100" dirty="0">
                          <a:effectLst/>
                          <a:latin typeface="Consolas" panose="020B0609020204030204" pitchFamily="49" charset="0"/>
                        </a:rPr>
                        <a:t>Structurate și semi-structurate (optimizate pentru interogări rapide).</a:t>
                      </a:r>
                      <a:endParaRPr lang="ro-RO" sz="1400" kern="100" dirty="0">
                        <a:effectLst/>
                        <a:latin typeface="Consolas" panose="020B0609020204030204" pitchFamily="49" charset="0"/>
                        <a:ea typeface="Calibri" panose="020F0502020204030204" pitchFamily="34" charset="0"/>
                        <a:cs typeface="Times New Roman" panose="02020603050405020304" pitchFamily="18" charset="0"/>
                      </a:endParaRPr>
                    </a:p>
                  </a:txBody>
                  <a:tcPr marL="46561" marR="465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ro-RO" sz="1400" kern="100">
                          <a:effectLst/>
                          <a:latin typeface="Consolas" panose="020B0609020204030204" pitchFamily="49" charset="0"/>
                        </a:rPr>
                        <a:t>Structurate, semi-structurate și nestructurate.</a:t>
                      </a:r>
                      <a:endParaRPr lang="ro-RO" sz="1400" kern="100">
                        <a:effectLst/>
                        <a:latin typeface="Consolas" panose="020B0609020204030204" pitchFamily="49" charset="0"/>
                        <a:ea typeface="Calibri" panose="020F0502020204030204" pitchFamily="34" charset="0"/>
                        <a:cs typeface="Times New Roman" panose="02020603050405020304" pitchFamily="18" charset="0"/>
                      </a:endParaRPr>
                    </a:p>
                  </a:txBody>
                  <a:tcPr marL="46561" marR="465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ro-RO" sz="1400" kern="100" dirty="0">
                          <a:effectLst/>
                          <a:latin typeface="Consolas" panose="020B0609020204030204" pitchFamily="49" charset="0"/>
                        </a:rPr>
                        <a:t>Preponderent nestructurate, fără organizare clară.</a:t>
                      </a:r>
                      <a:endParaRPr lang="ro-RO" sz="1400" kern="100" dirty="0">
                        <a:effectLst/>
                        <a:latin typeface="Consolas" panose="020B0609020204030204" pitchFamily="49" charset="0"/>
                        <a:ea typeface="Calibri" panose="020F0502020204030204" pitchFamily="34" charset="0"/>
                        <a:cs typeface="Times New Roman" panose="02020603050405020304" pitchFamily="18" charset="0"/>
                      </a:endParaRPr>
                    </a:p>
                  </a:txBody>
                  <a:tcPr marL="46561" marR="465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6716339"/>
                  </a:ext>
                </a:extLst>
              </a:tr>
              <a:tr h="660067">
                <a:tc>
                  <a:txBody>
                    <a:bodyPr/>
                    <a:lstStyle/>
                    <a:p>
                      <a:pPr>
                        <a:lnSpc>
                          <a:spcPct val="107000"/>
                        </a:lnSpc>
                        <a:spcAft>
                          <a:spcPts val="800"/>
                        </a:spcAft>
                      </a:pPr>
                      <a:r>
                        <a:rPr lang="ro-RO" sz="1400" kern="100" dirty="0">
                          <a:effectLst/>
                          <a:latin typeface="Elsie Black" panose="02000000000000000000" pitchFamily="2" charset="0"/>
                        </a:rPr>
                        <a:t> </a:t>
                      </a:r>
                    </a:p>
                    <a:p>
                      <a:pPr>
                        <a:lnSpc>
                          <a:spcPct val="107000"/>
                        </a:lnSpc>
                        <a:spcAft>
                          <a:spcPts val="800"/>
                        </a:spcAft>
                      </a:pPr>
                      <a:r>
                        <a:rPr lang="ro-RO" sz="1400" kern="100" dirty="0">
                          <a:effectLst/>
                          <a:latin typeface="Elsie Black" panose="02000000000000000000" pitchFamily="2" charset="0"/>
                        </a:rPr>
                        <a:t>Structurare</a:t>
                      </a:r>
                      <a:endParaRPr lang="ro-RO" sz="1400" kern="100" dirty="0">
                        <a:effectLst/>
                        <a:latin typeface="Elsie Black" panose="02000000000000000000" pitchFamily="2" charset="0"/>
                        <a:ea typeface="Calibri" panose="020F0502020204030204" pitchFamily="34" charset="0"/>
                        <a:cs typeface="Times New Roman" panose="02020603050405020304" pitchFamily="18" charset="0"/>
                      </a:endParaRPr>
                    </a:p>
                  </a:txBody>
                  <a:tcPr marL="46561" marR="465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ro-RO" sz="1400" kern="100" dirty="0">
                          <a:effectLst/>
                          <a:latin typeface="Consolas" panose="020B0609020204030204" pitchFamily="49" charset="0"/>
                        </a:rPr>
                        <a:t>Organizată (scheme bine definite).</a:t>
                      </a:r>
                      <a:endParaRPr lang="ro-RO" sz="1400" kern="100" dirty="0">
                        <a:effectLst/>
                        <a:latin typeface="Consolas" panose="020B0609020204030204" pitchFamily="49" charset="0"/>
                        <a:ea typeface="Calibri" panose="020F0502020204030204" pitchFamily="34" charset="0"/>
                        <a:cs typeface="Times New Roman" panose="02020603050405020304" pitchFamily="18" charset="0"/>
                      </a:endParaRPr>
                    </a:p>
                  </a:txBody>
                  <a:tcPr marL="46561" marR="465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ro-RO" sz="1400" kern="100">
                          <a:effectLst/>
                          <a:latin typeface="Consolas" panose="020B0609020204030204" pitchFamily="49" charset="0"/>
                        </a:rPr>
                        <a:t>Organizată (bazată pe modele conceptuale și relaționale).</a:t>
                      </a:r>
                      <a:endParaRPr lang="ro-RO" sz="1400" kern="100">
                        <a:effectLst/>
                        <a:latin typeface="Consolas" panose="020B0609020204030204" pitchFamily="49" charset="0"/>
                        <a:ea typeface="Calibri" panose="020F0502020204030204" pitchFamily="34" charset="0"/>
                        <a:cs typeface="Times New Roman" panose="02020603050405020304" pitchFamily="18" charset="0"/>
                      </a:endParaRPr>
                    </a:p>
                  </a:txBody>
                  <a:tcPr marL="46561" marR="465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ro-RO" sz="1400" kern="100" dirty="0">
                          <a:effectLst/>
                          <a:latin typeface="Consolas" panose="020B0609020204030204" pitchFamily="49" charset="0"/>
                        </a:rPr>
                        <a:t>Minim organizată, metadatele - opționale.</a:t>
                      </a:r>
                      <a:endParaRPr lang="ro-RO" sz="1400" kern="100" dirty="0">
                        <a:effectLst/>
                        <a:latin typeface="Consolas" panose="020B0609020204030204" pitchFamily="49" charset="0"/>
                        <a:ea typeface="Calibri" panose="020F0502020204030204" pitchFamily="34" charset="0"/>
                        <a:cs typeface="Times New Roman" panose="02020603050405020304" pitchFamily="18" charset="0"/>
                      </a:endParaRPr>
                    </a:p>
                  </a:txBody>
                  <a:tcPr marL="46561" marR="465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ro-RO" sz="1400" kern="100">
                          <a:effectLst/>
                          <a:latin typeface="Consolas" panose="020B0609020204030204" pitchFamily="49" charset="0"/>
                        </a:rPr>
                        <a:t>Lipsă de structură sau organizare clară.</a:t>
                      </a:r>
                      <a:endParaRPr lang="ro-RO" sz="1400" kern="100">
                        <a:effectLst/>
                        <a:latin typeface="Consolas" panose="020B0609020204030204" pitchFamily="49" charset="0"/>
                        <a:ea typeface="Calibri" panose="020F0502020204030204" pitchFamily="34" charset="0"/>
                        <a:cs typeface="Times New Roman" panose="02020603050405020304" pitchFamily="18" charset="0"/>
                      </a:endParaRPr>
                    </a:p>
                  </a:txBody>
                  <a:tcPr marL="46561" marR="465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9038105"/>
                  </a:ext>
                </a:extLst>
              </a:tr>
              <a:tr h="524372">
                <a:tc>
                  <a:txBody>
                    <a:bodyPr/>
                    <a:lstStyle/>
                    <a:p>
                      <a:pPr>
                        <a:lnSpc>
                          <a:spcPct val="107000"/>
                        </a:lnSpc>
                        <a:spcAft>
                          <a:spcPts val="800"/>
                        </a:spcAft>
                      </a:pPr>
                      <a:r>
                        <a:rPr lang="ro-RO" sz="1400" kern="100" dirty="0">
                          <a:effectLst/>
                          <a:latin typeface="Elsie Black" panose="02000000000000000000" pitchFamily="2" charset="0"/>
                        </a:rPr>
                        <a:t> </a:t>
                      </a:r>
                    </a:p>
                    <a:p>
                      <a:pPr>
                        <a:lnSpc>
                          <a:spcPct val="107000"/>
                        </a:lnSpc>
                        <a:spcAft>
                          <a:spcPts val="800"/>
                        </a:spcAft>
                      </a:pPr>
                      <a:r>
                        <a:rPr lang="ro-RO" sz="1400" kern="100" dirty="0">
                          <a:effectLst/>
                          <a:latin typeface="Elsie Black" panose="02000000000000000000" pitchFamily="2" charset="0"/>
                        </a:rPr>
                        <a:t>Accesibilitate</a:t>
                      </a:r>
                      <a:endParaRPr lang="ro-RO" sz="1400" kern="100" dirty="0">
                        <a:effectLst/>
                        <a:latin typeface="Elsie Black" panose="02000000000000000000" pitchFamily="2" charset="0"/>
                        <a:ea typeface="Calibri" panose="020F0502020204030204" pitchFamily="34" charset="0"/>
                        <a:cs typeface="Times New Roman" panose="02020603050405020304" pitchFamily="18" charset="0"/>
                      </a:endParaRPr>
                    </a:p>
                  </a:txBody>
                  <a:tcPr marL="46561" marR="465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ro-RO" sz="1400" kern="100" dirty="0">
                          <a:effectLst/>
                          <a:latin typeface="Consolas" panose="020B0609020204030204" pitchFamily="49" charset="0"/>
                        </a:rPr>
                        <a:t>Rapidă pentru operațiuni tranzacționale.</a:t>
                      </a:r>
                      <a:endParaRPr lang="ro-RO" sz="1400" kern="100" dirty="0">
                        <a:effectLst/>
                        <a:latin typeface="Consolas" panose="020B0609020204030204" pitchFamily="49" charset="0"/>
                        <a:ea typeface="Calibri" panose="020F0502020204030204" pitchFamily="34" charset="0"/>
                        <a:cs typeface="Times New Roman" panose="02020603050405020304" pitchFamily="18" charset="0"/>
                      </a:endParaRPr>
                    </a:p>
                  </a:txBody>
                  <a:tcPr marL="46561" marR="465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ro-RO" sz="1400" kern="100" dirty="0">
                          <a:effectLst/>
                          <a:latin typeface="Consolas" panose="020B0609020204030204" pitchFamily="49" charset="0"/>
                        </a:rPr>
                        <a:t>Optimizată pentru interogări analitice complexe.</a:t>
                      </a:r>
                      <a:endParaRPr lang="ro-RO" sz="1400" kern="100" dirty="0">
                        <a:effectLst/>
                        <a:latin typeface="Consolas" panose="020B0609020204030204" pitchFamily="49" charset="0"/>
                        <a:ea typeface="Calibri" panose="020F0502020204030204" pitchFamily="34" charset="0"/>
                        <a:cs typeface="Times New Roman" panose="02020603050405020304" pitchFamily="18" charset="0"/>
                      </a:endParaRPr>
                    </a:p>
                  </a:txBody>
                  <a:tcPr marL="46561" marR="465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ro-RO" sz="1400" kern="100">
                          <a:effectLst/>
                          <a:latin typeface="Consolas" panose="020B0609020204030204" pitchFamily="49" charset="0"/>
                        </a:rPr>
                        <a:t>Necesită procesare suplimentară pentru analiză.</a:t>
                      </a:r>
                      <a:endParaRPr lang="ro-RO" sz="1400" kern="100">
                        <a:effectLst/>
                        <a:latin typeface="Consolas" panose="020B0609020204030204" pitchFamily="49" charset="0"/>
                        <a:ea typeface="Calibri" panose="020F0502020204030204" pitchFamily="34" charset="0"/>
                        <a:cs typeface="Times New Roman" panose="02020603050405020304" pitchFamily="18" charset="0"/>
                      </a:endParaRPr>
                    </a:p>
                  </a:txBody>
                  <a:tcPr marL="46561" marR="465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ro-RO" sz="1400" kern="100" dirty="0">
                          <a:effectLst/>
                          <a:latin typeface="Consolas" panose="020B0609020204030204" pitchFamily="49" charset="0"/>
                        </a:rPr>
                        <a:t>Dificil de accesat sau analizat fără preprocesare.</a:t>
                      </a:r>
                      <a:endParaRPr lang="ro-RO" sz="1400" kern="100" dirty="0">
                        <a:effectLst/>
                        <a:latin typeface="Consolas" panose="020B0609020204030204" pitchFamily="49" charset="0"/>
                        <a:ea typeface="Calibri" panose="020F0502020204030204" pitchFamily="34" charset="0"/>
                        <a:cs typeface="Times New Roman" panose="02020603050405020304" pitchFamily="18" charset="0"/>
                      </a:endParaRPr>
                    </a:p>
                  </a:txBody>
                  <a:tcPr marL="46561" marR="465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4080871"/>
                  </a:ext>
                </a:extLst>
              </a:tr>
              <a:tr h="657243">
                <a:tc>
                  <a:txBody>
                    <a:bodyPr/>
                    <a:lstStyle/>
                    <a:p>
                      <a:pPr>
                        <a:lnSpc>
                          <a:spcPct val="107000"/>
                        </a:lnSpc>
                        <a:spcAft>
                          <a:spcPts val="800"/>
                        </a:spcAft>
                      </a:pPr>
                      <a:r>
                        <a:rPr lang="ro-RO" sz="1400" kern="100" dirty="0">
                          <a:effectLst/>
                          <a:latin typeface="Elsie Black" panose="02000000000000000000" pitchFamily="2" charset="0"/>
                        </a:rPr>
                        <a:t> </a:t>
                      </a:r>
                    </a:p>
                    <a:p>
                      <a:pPr>
                        <a:lnSpc>
                          <a:spcPct val="107000"/>
                        </a:lnSpc>
                        <a:spcAft>
                          <a:spcPts val="800"/>
                        </a:spcAft>
                      </a:pPr>
                      <a:r>
                        <a:rPr lang="ro-RO" sz="1400" kern="100" dirty="0">
                          <a:effectLst/>
                          <a:latin typeface="Elsie Black" panose="02000000000000000000" pitchFamily="2" charset="0"/>
                        </a:rPr>
                        <a:t>Arhitectură</a:t>
                      </a:r>
                      <a:endParaRPr lang="ro-RO" sz="1400" kern="100" dirty="0">
                        <a:effectLst/>
                        <a:latin typeface="Elsie Black" panose="02000000000000000000" pitchFamily="2" charset="0"/>
                        <a:ea typeface="Calibri" panose="020F0502020204030204" pitchFamily="34" charset="0"/>
                        <a:cs typeface="Times New Roman" panose="02020603050405020304" pitchFamily="18" charset="0"/>
                      </a:endParaRPr>
                    </a:p>
                  </a:txBody>
                  <a:tcPr marL="46561" marR="465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ro-RO" sz="1400" kern="100" dirty="0">
                          <a:effectLst/>
                          <a:latin typeface="Consolas" panose="020B0609020204030204" pitchFamily="49" charset="0"/>
                        </a:rPr>
                        <a:t>Bazată pe SQL, tranzacțională(OLTP).</a:t>
                      </a:r>
                      <a:endParaRPr lang="ro-RO" sz="1400" kern="100" dirty="0">
                        <a:effectLst/>
                        <a:latin typeface="Consolas" panose="020B0609020204030204" pitchFamily="49" charset="0"/>
                        <a:ea typeface="Calibri" panose="020F0502020204030204" pitchFamily="34" charset="0"/>
                        <a:cs typeface="Times New Roman" panose="02020603050405020304" pitchFamily="18" charset="0"/>
                      </a:endParaRPr>
                    </a:p>
                  </a:txBody>
                  <a:tcPr marL="46561" marR="465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ro-RO" sz="1400" kern="100" dirty="0">
                          <a:effectLst/>
                          <a:latin typeface="Consolas" panose="020B0609020204030204" pitchFamily="49" charset="0"/>
                        </a:rPr>
                        <a:t>Bazată pe OLAP.</a:t>
                      </a:r>
                      <a:endParaRPr lang="ro-RO" sz="1400" kern="100" dirty="0">
                        <a:effectLst/>
                        <a:latin typeface="Consolas" panose="020B0609020204030204" pitchFamily="49" charset="0"/>
                        <a:ea typeface="Calibri" panose="020F0502020204030204" pitchFamily="34" charset="0"/>
                        <a:cs typeface="Times New Roman" panose="02020603050405020304" pitchFamily="18" charset="0"/>
                      </a:endParaRPr>
                    </a:p>
                  </a:txBody>
                  <a:tcPr marL="46561" marR="465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ro-RO" sz="1400" kern="100" dirty="0">
                          <a:effectLst/>
                          <a:latin typeface="Consolas" panose="020B0609020204030204" pitchFamily="49" charset="0"/>
                        </a:rPr>
                        <a:t>Arhitectură distribuită, scalabilă (Hadoop, Spark).</a:t>
                      </a:r>
                      <a:endParaRPr lang="ro-RO" sz="1400" kern="100" dirty="0">
                        <a:effectLst/>
                        <a:latin typeface="Consolas" panose="020B0609020204030204" pitchFamily="49" charset="0"/>
                        <a:ea typeface="Calibri" panose="020F0502020204030204" pitchFamily="34" charset="0"/>
                        <a:cs typeface="Times New Roman" panose="02020603050405020304" pitchFamily="18" charset="0"/>
                      </a:endParaRPr>
                    </a:p>
                  </a:txBody>
                  <a:tcPr marL="46561" marR="465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ro-RO" sz="1400" kern="100">
                          <a:effectLst/>
                          <a:latin typeface="Consolas" panose="020B0609020204030204" pitchFamily="49" charset="0"/>
                        </a:rPr>
                        <a:t>Haotică, fără un model arhitectural definit.</a:t>
                      </a:r>
                      <a:endParaRPr lang="ro-RO" sz="1400" kern="100">
                        <a:effectLst/>
                        <a:latin typeface="Consolas" panose="020B0609020204030204" pitchFamily="49" charset="0"/>
                        <a:ea typeface="Calibri" panose="020F0502020204030204" pitchFamily="34" charset="0"/>
                        <a:cs typeface="Times New Roman" panose="02020603050405020304" pitchFamily="18" charset="0"/>
                      </a:endParaRPr>
                    </a:p>
                  </a:txBody>
                  <a:tcPr marL="46561" marR="465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7824072"/>
                  </a:ext>
                </a:extLst>
              </a:tr>
              <a:tr h="657243">
                <a:tc>
                  <a:txBody>
                    <a:bodyPr/>
                    <a:lstStyle/>
                    <a:p>
                      <a:pPr>
                        <a:lnSpc>
                          <a:spcPct val="107000"/>
                        </a:lnSpc>
                        <a:spcAft>
                          <a:spcPts val="800"/>
                        </a:spcAft>
                      </a:pPr>
                      <a:r>
                        <a:rPr lang="ro-RO" sz="1400" kern="100" dirty="0">
                          <a:effectLst/>
                          <a:latin typeface="Elsie Black" panose="02000000000000000000" pitchFamily="2" charset="0"/>
                        </a:rPr>
                        <a:t> </a:t>
                      </a:r>
                    </a:p>
                    <a:p>
                      <a:pPr>
                        <a:lnSpc>
                          <a:spcPct val="107000"/>
                        </a:lnSpc>
                        <a:spcAft>
                          <a:spcPts val="800"/>
                        </a:spcAft>
                      </a:pPr>
                      <a:r>
                        <a:rPr lang="ro-RO" sz="1400" kern="100" dirty="0">
                          <a:effectLst/>
                          <a:latin typeface="Elsie Black" panose="02000000000000000000" pitchFamily="2" charset="0"/>
                        </a:rPr>
                        <a:t>Stocare</a:t>
                      </a:r>
                      <a:endParaRPr lang="ro-RO" sz="1400" kern="100" dirty="0">
                        <a:effectLst/>
                        <a:latin typeface="Elsie Black" panose="02000000000000000000" pitchFamily="2" charset="0"/>
                        <a:ea typeface="Calibri" panose="020F0502020204030204" pitchFamily="34" charset="0"/>
                        <a:cs typeface="Times New Roman" panose="02020603050405020304" pitchFamily="18" charset="0"/>
                      </a:endParaRPr>
                    </a:p>
                  </a:txBody>
                  <a:tcPr marL="46561" marR="465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ro-RO" sz="1400" kern="100">
                          <a:effectLst/>
                          <a:latin typeface="Consolas" panose="020B0609020204030204" pitchFamily="49" charset="0"/>
                        </a:rPr>
                        <a:t>Capacitate limitată, optimizată pentru tranzacții.</a:t>
                      </a:r>
                      <a:endParaRPr lang="ro-RO" sz="1400" kern="100">
                        <a:effectLst/>
                        <a:latin typeface="Consolas" panose="020B0609020204030204" pitchFamily="49" charset="0"/>
                        <a:ea typeface="Calibri" panose="020F0502020204030204" pitchFamily="34" charset="0"/>
                        <a:cs typeface="Times New Roman" panose="02020603050405020304" pitchFamily="18" charset="0"/>
                      </a:endParaRPr>
                    </a:p>
                  </a:txBody>
                  <a:tcPr marL="46561" marR="465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ro-RO" sz="1400" kern="100" dirty="0">
                          <a:effectLst/>
                          <a:latin typeface="Consolas" panose="020B0609020204030204" pitchFamily="49" charset="0"/>
                        </a:rPr>
                        <a:t>Capacitate mare, optimizată pentru analiză.</a:t>
                      </a:r>
                      <a:endParaRPr lang="ro-RO" sz="1400" kern="100" dirty="0">
                        <a:effectLst/>
                        <a:latin typeface="Consolas" panose="020B0609020204030204" pitchFamily="49" charset="0"/>
                        <a:ea typeface="Calibri" panose="020F0502020204030204" pitchFamily="34" charset="0"/>
                        <a:cs typeface="Times New Roman" panose="02020603050405020304" pitchFamily="18" charset="0"/>
                      </a:endParaRPr>
                    </a:p>
                  </a:txBody>
                  <a:tcPr marL="46561" marR="465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ro-RO" sz="1400" kern="100">
                          <a:effectLst/>
                          <a:latin typeface="Consolas" panose="020B0609020204030204" pitchFamily="49" charset="0"/>
                        </a:rPr>
                        <a:t>Capacitate foarte mare, scalabilă orizontal.</a:t>
                      </a:r>
                      <a:endParaRPr lang="ro-RO" sz="1400" kern="100">
                        <a:effectLst/>
                        <a:latin typeface="Consolas" panose="020B0609020204030204" pitchFamily="49" charset="0"/>
                        <a:ea typeface="Calibri" panose="020F0502020204030204" pitchFamily="34" charset="0"/>
                        <a:cs typeface="Times New Roman" panose="02020603050405020304" pitchFamily="18" charset="0"/>
                      </a:endParaRPr>
                    </a:p>
                  </a:txBody>
                  <a:tcPr marL="46561" marR="465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ro-RO" sz="1400" kern="100">
                          <a:effectLst/>
                          <a:latin typeface="Consolas" panose="020B0609020204030204" pitchFamily="49" charset="0"/>
                        </a:rPr>
                        <a:t>Capacitate extrem de mare, dar fără optimizare.</a:t>
                      </a:r>
                      <a:endParaRPr lang="ro-RO" sz="1400" kern="100">
                        <a:effectLst/>
                        <a:latin typeface="Consolas" panose="020B0609020204030204" pitchFamily="49" charset="0"/>
                        <a:ea typeface="Calibri" panose="020F0502020204030204" pitchFamily="34" charset="0"/>
                        <a:cs typeface="Times New Roman" panose="02020603050405020304" pitchFamily="18" charset="0"/>
                      </a:endParaRPr>
                    </a:p>
                  </a:txBody>
                  <a:tcPr marL="46561" marR="465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5204407"/>
                  </a:ext>
                </a:extLst>
              </a:tr>
              <a:tr h="524372">
                <a:tc>
                  <a:txBody>
                    <a:bodyPr/>
                    <a:lstStyle/>
                    <a:p>
                      <a:pPr>
                        <a:lnSpc>
                          <a:spcPct val="107000"/>
                        </a:lnSpc>
                        <a:spcAft>
                          <a:spcPts val="800"/>
                        </a:spcAft>
                      </a:pPr>
                      <a:r>
                        <a:rPr lang="ro-RO" sz="1400" kern="100" dirty="0">
                          <a:effectLst/>
                          <a:latin typeface="Elsie Black" panose="02000000000000000000" pitchFamily="2" charset="0"/>
                        </a:rPr>
                        <a:t>Relația dintre date</a:t>
                      </a:r>
                      <a:endParaRPr lang="ro-RO" sz="1400" kern="100" dirty="0">
                        <a:effectLst/>
                        <a:latin typeface="Elsie Black" panose="02000000000000000000" pitchFamily="2" charset="0"/>
                        <a:ea typeface="Calibri" panose="020F0502020204030204" pitchFamily="34" charset="0"/>
                        <a:cs typeface="Times New Roman" panose="02020603050405020304" pitchFamily="18" charset="0"/>
                      </a:endParaRPr>
                    </a:p>
                  </a:txBody>
                  <a:tcPr marL="46561" marR="465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ro-RO" sz="1400" kern="100">
                          <a:effectLst/>
                          <a:latin typeface="Consolas" panose="020B0609020204030204" pitchFamily="49" charset="0"/>
                        </a:rPr>
                        <a:t>Relatională, bine definită.</a:t>
                      </a:r>
                      <a:endParaRPr lang="ro-RO" sz="1400" kern="100">
                        <a:effectLst/>
                        <a:latin typeface="Consolas" panose="020B0609020204030204" pitchFamily="49" charset="0"/>
                        <a:ea typeface="Calibri" panose="020F0502020204030204" pitchFamily="34" charset="0"/>
                        <a:cs typeface="Times New Roman" panose="02020603050405020304" pitchFamily="18" charset="0"/>
                      </a:endParaRPr>
                    </a:p>
                  </a:txBody>
                  <a:tcPr marL="46561" marR="465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ro-RO" sz="1400" kern="100" dirty="0">
                          <a:effectLst/>
                          <a:latin typeface="Consolas" panose="020B0609020204030204" pitchFamily="49" charset="0"/>
                        </a:rPr>
                        <a:t>Relatională, cu scheme denormalizate.</a:t>
                      </a:r>
                      <a:endParaRPr lang="ro-RO" sz="1400" kern="100" dirty="0">
                        <a:effectLst/>
                        <a:latin typeface="Consolas" panose="020B0609020204030204" pitchFamily="49" charset="0"/>
                        <a:ea typeface="Calibri" panose="020F0502020204030204" pitchFamily="34" charset="0"/>
                        <a:cs typeface="Times New Roman" panose="02020603050405020304" pitchFamily="18" charset="0"/>
                      </a:endParaRPr>
                    </a:p>
                  </a:txBody>
                  <a:tcPr marL="46561" marR="465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ro-RO" sz="1400" kern="100" dirty="0">
                          <a:effectLst/>
                          <a:latin typeface="Consolas" panose="020B0609020204030204" pitchFamily="49" charset="0"/>
                        </a:rPr>
                        <a:t>Lipsă de relații implicite, dar pot fi definite ulterior.</a:t>
                      </a:r>
                      <a:endParaRPr lang="ro-RO" sz="1400" kern="100" dirty="0">
                        <a:effectLst/>
                        <a:latin typeface="Consolas" panose="020B0609020204030204" pitchFamily="49" charset="0"/>
                        <a:ea typeface="Calibri" panose="020F0502020204030204" pitchFamily="34" charset="0"/>
                        <a:cs typeface="Times New Roman" panose="02020603050405020304" pitchFamily="18" charset="0"/>
                      </a:endParaRPr>
                    </a:p>
                  </a:txBody>
                  <a:tcPr marL="46561" marR="465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ro-RO" sz="1400" kern="100">
                          <a:effectLst/>
                          <a:latin typeface="Consolas" panose="020B0609020204030204" pitchFamily="49" charset="0"/>
                        </a:rPr>
                        <a:t>Datele nu sunt conectate sau organizate.</a:t>
                      </a:r>
                      <a:endParaRPr lang="ro-RO" sz="1400" kern="100">
                        <a:effectLst/>
                        <a:latin typeface="Consolas" panose="020B0609020204030204" pitchFamily="49" charset="0"/>
                        <a:ea typeface="Calibri" panose="020F0502020204030204" pitchFamily="34" charset="0"/>
                        <a:cs typeface="Times New Roman" panose="02020603050405020304" pitchFamily="18" charset="0"/>
                      </a:endParaRPr>
                    </a:p>
                  </a:txBody>
                  <a:tcPr marL="46561" marR="465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3221736"/>
                  </a:ext>
                </a:extLst>
              </a:tr>
              <a:tr h="657243">
                <a:tc>
                  <a:txBody>
                    <a:bodyPr/>
                    <a:lstStyle/>
                    <a:p>
                      <a:pPr>
                        <a:lnSpc>
                          <a:spcPct val="107000"/>
                        </a:lnSpc>
                        <a:spcAft>
                          <a:spcPts val="800"/>
                        </a:spcAft>
                      </a:pPr>
                      <a:r>
                        <a:rPr lang="ro-RO" sz="1400" kern="100" dirty="0">
                          <a:effectLst/>
                          <a:latin typeface="Elsie Black" panose="02000000000000000000" pitchFamily="2" charset="0"/>
                        </a:rPr>
                        <a:t>Preprocesare</a:t>
                      </a:r>
                      <a:endParaRPr lang="ro-RO" sz="1400" kern="100" dirty="0">
                        <a:effectLst/>
                        <a:latin typeface="Elsie Black" panose="02000000000000000000" pitchFamily="2" charset="0"/>
                        <a:ea typeface="Calibri" panose="020F0502020204030204" pitchFamily="34" charset="0"/>
                        <a:cs typeface="Times New Roman" panose="02020603050405020304" pitchFamily="18" charset="0"/>
                      </a:endParaRPr>
                    </a:p>
                  </a:txBody>
                  <a:tcPr marL="46561" marR="465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ro-RO" sz="1400" kern="100">
                          <a:effectLst/>
                          <a:latin typeface="Consolas" panose="020B0609020204030204" pitchFamily="49" charset="0"/>
                        </a:rPr>
                        <a:t>Necesită validare și curățare la stocare.</a:t>
                      </a:r>
                      <a:endParaRPr lang="ro-RO" sz="1400" kern="100">
                        <a:effectLst/>
                        <a:latin typeface="Consolas" panose="020B0609020204030204" pitchFamily="49" charset="0"/>
                        <a:ea typeface="Calibri" panose="020F0502020204030204" pitchFamily="34" charset="0"/>
                        <a:cs typeface="Times New Roman" panose="02020603050405020304" pitchFamily="18" charset="0"/>
                      </a:endParaRPr>
                    </a:p>
                  </a:txBody>
                  <a:tcPr marL="46561" marR="465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ro-RO" sz="1400" kern="100" dirty="0">
                          <a:effectLst/>
                          <a:latin typeface="Consolas" panose="020B0609020204030204" pitchFamily="49" charset="0"/>
                        </a:rPr>
                        <a:t>Datele sunt curate, transformate înainte de încărcare.</a:t>
                      </a:r>
                      <a:endParaRPr lang="ro-RO" sz="1400" kern="100" dirty="0">
                        <a:effectLst/>
                        <a:latin typeface="Consolas" panose="020B0609020204030204" pitchFamily="49" charset="0"/>
                        <a:ea typeface="Calibri" panose="020F0502020204030204" pitchFamily="34" charset="0"/>
                        <a:cs typeface="Times New Roman" panose="02020603050405020304" pitchFamily="18" charset="0"/>
                      </a:endParaRPr>
                    </a:p>
                  </a:txBody>
                  <a:tcPr marL="46561" marR="465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ro-RO" sz="1400" kern="100" dirty="0">
                          <a:effectLst/>
                          <a:latin typeface="Consolas" panose="020B0609020204030204" pitchFamily="49" charset="0"/>
                        </a:rPr>
                        <a:t>Date brute, transformare</a:t>
                      </a:r>
                      <a:endParaRPr lang="ro-RO" sz="1400" kern="100" dirty="0">
                        <a:effectLst/>
                        <a:latin typeface="Consolas" panose="020B0609020204030204" pitchFamily="49" charset="0"/>
                        <a:ea typeface="Calibri" panose="020F0502020204030204" pitchFamily="34" charset="0"/>
                        <a:cs typeface="Times New Roman" panose="02020603050405020304" pitchFamily="18" charset="0"/>
                      </a:endParaRPr>
                    </a:p>
                  </a:txBody>
                  <a:tcPr marL="46561" marR="465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ro-RO" sz="1400" kern="100" dirty="0">
                        <a:effectLst/>
                        <a:latin typeface="Consolas" panose="020B0609020204030204" pitchFamily="49" charset="0"/>
                        <a:cs typeface="Times New Roman" panose="02020603050405020304" pitchFamily="18" charset="0"/>
                      </a:endParaRPr>
                    </a:p>
                  </a:txBody>
                  <a:tcPr marL="46561" marR="465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7672671"/>
                  </a:ext>
                </a:extLst>
              </a:tr>
              <a:tr h="524372">
                <a:tc>
                  <a:txBody>
                    <a:bodyPr/>
                    <a:lstStyle/>
                    <a:p>
                      <a:pPr>
                        <a:lnSpc>
                          <a:spcPct val="107000"/>
                        </a:lnSpc>
                        <a:spcAft>
                          <a:spcPts val="800"/>
                        </a:spcAft>
                      </a:pPr>
                      <a:r>
                        <a:rPr lang="ro-RO" sz="1400" kern="100" dirty="0">
                          <a:effectLst/>
                          <a:latin typeface="Elsie Black" panose="02000000000000000000" pitchFamily="2" charset="0"/>
                        </a:rPr>
                        <a:t>Exemple de utilizare</a:t>
                      </a:r>
                      <a:endParaRPr lang="ro-RO" sz="1400" kern="100" dirty="0">
                        <a:effectLst/>
                        <a:latin typeface="Elsie Black" panose="02000000000000000000" pitchFamily="2" charset="0"/>
                        <a:ea typeface="Calibri" panose="020F0502020204030204" pitchFamily="34" charset="0"/>
                        <a:cs typeface="Times New Roman" panose="02020603050405020304" pitchFamily="18" charset="0"/>
                      </a:endParaRPr>
                    </a:p>
                  </a:txBody>
                  <a:tcPr marL="46561" marR="465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ro-RO" sz="1400" kern="100" dirty="0">
                          <a:effectLst/>
                          <a:latin typeface="Consolas" panose="020B0609020204030204" pitchFamily="49" charset="0"/>
                        </a:rPr>
                        <a:t>Gestionarea comenzilor, CRM, ERP.</a:t>
                      </a:r>
                      <a:endParaRPr lang="ro-RO" sz="1400" kern="100" dirty="0">
                        <a:effectLst/>
                        <a:latin typeface="Consolas" panose="020B0609020204030204" pitchFamily="49" charset="0"/>
                        <a:ea typeface="Calibri" panose="020F0502020204030204" pitchFamily="34" charset="0"/>
                        <a:cs typeface="Times New Roman" panose="02020603050405020304" pitchFamily="18" charset="0"/>
                      </a:endParaRPr>
                    </a:p>
                  </a:txBody>
                  <a:tcPr marL="46561" marR="465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ro-RO" sz="1400" kern="100">
                          <a:effectLst/>
                          <a:latin typeface="Consolas" panose="020B0609020204030204" pitchFamily="49" charset="0"/>
                        </a:rPr>
                        <a:t>Dashboard-uri, raportări financiare, KPI-uri.</a:t>
                      </a:r>
                      <a:endParaRPr lang="ro-RO" sz="1400" kern="100">
                        <a:effectLst/>
                        <a:latin typeface="Consolas" panose="020B0609020204030204" pitchFamily="49" charset="0"/>
                        <a:ea typeface="Calibri" panose="020F0502020204030204" pitchFamily="34" charset="0"/>
                        <a:cs typeface="Times New Roman" panose="02020603050405020304" pitchFamily="18" charset="0"/>
                      </a:endParaRPr>
                    </a:p>
                  </a:txBody>
                  <a:tcPr marL="46561" marR="465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ro-RO" sz="1400" kern="100" dirty="0">
                          <a:effectLst/>
                          <a:latin typeface="Consolas" panose="020B0609020204030204" pitchFamily="49" charset="0"/>
                        </a:rPr>
                        <a:t>Machine Learning, Big Data Analytics, IoT.</a:t>
                      </a:r>
                      <a:endParaRPr lang="ro-RO" sz="1400" kern="100" dirty="0">
                        <a:effectLst/>
                        <a:latin typeface="Consolas" panose="020B0609020204030204" pitchFamily="49" charset="0"/>
                        <a:ea typeface="Calibri" panose="020F0502020204030204" pitchFamily="34" charset="0"/>
                        <a:cs typeface="Times New Roman" panose="02020603050405020304" pitchFamily="18" charset="0"/>
                      </a:endParaRPr>
                    </a:p>
                  </a:txBody>
                  <a:tcPr marL="46561" marR="465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ro-RO" sz="1400" kern="100" dirty="0">
                          <a:effectLst/>
                          <a:latin typeface="Consolas" panose="020B0609020204030204" pitchFamily="49" charset="0"/>
                        </a:rPr>
                        <a:t>Stocare de date din social media, IoT, log-uri brute.</a:t>
                      </a:r>
                      <a:endParaRPr lang="ro-RO" sz="1400" kern="100" dirty="0">
                        <a:effectLst/>
                        <a:latin typeface="Consolas" panose="020B0609020204030204" pitchFamily="49" charset="0"/>
                        <a:ea typeface="Calibri" panose="020F0502020204030204" pitchFamily="34" charset="0"/>
                        <a:cs typeface="Times New Roman" panose="02020603050405020304" pitchFamily="18" charset="0"/>
                      </a:endParaRPr>
                    </a:p>
                  </a:txBody>
                  <a:tcPr marL="46561" marR="465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6281267"/>
                  </a:ext>
                </a:extLst>
              </a:tr>
            </a:tbl>
          </a:graphicData>
        </a:graphic>
      </p:graphicFrame>
      <p:sp>
        <p:nvSpPr>
          <p:cNvPr id="4" name="Slide Number Placeholder 3">
            <a:extLst>
              <a:ext uri="{FF2B5EF4-FFF2-40B4-BE49-F238E27FC236}">
                <a16:creationId xmlns:a16="http://schemas.microsoft.com/office/drawing/2014/main" id="{A39BAF6C-AFD9-AF52-D4DD-35FCDBC2A4E7}"/>
              </a:ext>
            </a:extLst>
          </p:cNvPr>
          <p:cNvSpPr>
            <a:spLocks noGrp="1"/>
          </p:cNvSpPr>
          <p:nvPr>
            <p:ph type="sldNum" sz="quarter" idx="12"/>
          </p:nvPr>
        </p:nvSpPr>
        <p:spPr/>
        <p:txBody>
          <a:bodyPr/>
          <a:lstStyle/>
          <a:p>
            <a:fld id="{0712D0F0-FEB5-4A3D-9B64-8AE531CEC929}" type="slidenum">
              <a:rPr lang="en-US" smtClean="0"/>
              <a:t>60</a:t>
            </a:fld>
            <a:endParaRPr lang="en-US" dirty="0"/>
          </a:p>
        </p:txBody>
      </p:sp>
    </p:spTree>
    <p:extLst>
      <p:ext uri="{BB962C8B-B14F-4D97-AF65-F5344CB8AC3E}">
        <p14:creationId xmlns:p14="http://schemas.microsoft.com/office/powerpoint/2010/main" val="19150530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Alegerea</a:t>
            </a:r>
            <a:r>
              <a:rPr lang="en-US" dirty="0"/>
              <a:t> </a:t>
            </a:r>
            <a:r>
              <a:rPr lang="en-US" dirty="0" err="1"/>
              <a:t>tehnologiei</a:t>
            </a:r>
            <a:r>
              <a:rPr lang="en-US" dirty="0"/>
              <a:t> </a:t>
            </a:r>
            <a:r>
              <a:rPr lang="en-US" dirty="0" err="1"/>
              <a:t>potrivite</a:t>
            </a:r>
            <a:endParaRPr lang="en-US" dirty="0"/>
          </a:p>
        </p:txBody>
      </p:sp>
      <p:sp>
        <p:nvSpPr>
          <p:cNvPr id="3" name="Content Placeholder 2"/>
          <p:cNvSpPr>
            <a:spLocks noGrp="1"/>
          </p:cNvSpPr>
          <p:nvPr>
            <p:ph idx="1"/>
          </p:nvPr>
        </p:nvSpPr>
        <p:spPr>
          <a:xfrm>
            <a:off x="394804" y="1215229"/>
            <a:ext cx="11060318" cy="4974555"/>
          </a:xfrm>
        </p:spPr>
        <p:txBody>
          <a:bodyPr>
            <a:normAutofit lnSpcReduction="10000"/>
          </a:bodyPr>
          <a:lstStyle/>
          <a:p>
            <a:pPr marL="0" indent="0">
              <a:buNone/>
            </a:pPr>
            <a:r>
              <a:rPr lang="ro-RO" dirty="0"/>
              <a:t>	se face în dependență de:</a:t>
            </a:r>
          </a:p>
          <a:p>
            <a:r>
              <a:rPr lang="en-US" dirty="0" err="1"/>
              <a:t>Volumul</a:t>
            </a:r>
            <a:r>
              <a:rPr lang="en-US" dirty="0"/>
              <a:t> </a:t>
            </a:r>
            <a:r>
              <a:rPr lang="en-US" dirty="0" err="1"/>
              <a:t>și</a:t>
            </a:r>
            <a:r>
              <a:rPr lang="en-US" dirty="0"/>
              <a:t> </a:t>
            </a:r>
            <a:r>
              <a:rPr lang="en-US" dirty="0" err="1"/>
              <a:t>tipul</a:t>
            </a:r>
            <a:r>
              <a:rPr lang="en-US" dirty="0"/>
              <a:t> de date: Date </a:t>
            </a:r>
            <a:r>
              <a:rPr lang="en-US" dirty="0" err="1"/>
              <a:t>structurate</a:t>
            </a:r>
            <a:r>
              <a:rPr lang="en-US" dirty="0"/>
              <a:t>, </a:t>
            </a:r>
            <a:r>
              <a:rPr lang="en-US" dirty="0" err="1"/>
              <a:t>nestructurate</a:t>
            </a:r>
            <a:r>
              <a:rPr lang="en-US" dirty="0"/>
              <a:t>, </a:t>
            </a:r>
            <a:r>
              <a:rPr lang="en-US" dirty="0" err="1"/>
              <a:t>semistructurate</a:t>
            </a:r>
            <a:r>
              <a:rPr lang="en-US" dirty="0"/>
              <a:t>.</a:t>
            </a:r>
            <a:endParaRPr lang="ro-RO" dirty="0"/>
          </a:p>
          <a:p>
            <a:r>
              <a:rPr lang="en-US" dirty="0" err="1"/>
              <a:t>Viteza</a:t>
            </a:r>
            <a:r>
              <a:rPr lang="en-US" dirty="0"/>
              <a:t> de </a:t>
            </a:r>
            <a:r>
              <a:rPr lang="en-US" dirty="0" err="1"/>
              <a:t>procesare</a:t>
            </a:r>
            <a:r>
              <a:rPr lang="en-US" dirty="0"/>
              <a:t>: </a:t>
            </a:r>
            <a:r>
              <a:rPr lang="en-US" dirty="0" err="1"/>
              <a:t>Necesitatea</a:t>
            </a:r>
            <a:r>
              <a:rPr lang="en-US" dirty="0"/>
              <a:t> de a </a:t>
            </a:r>
            <a:r>
              <a:rPr lang="en-US" dirty="0" err="1"/>
              <a:t>obține</a:t>
            </a:r>
            <a:r>
              <a:rPr lang="en-US" dirty="0"/>
              <a:t> </a:t>
            </a:r>
            <a:r>
              <a:rPr lang="en-US" dirty="0" err="1"/>
              <a:t>rezultate</a:t>
            </a:r>
            <a:r>
              <a:rPr lang="en-US" dirty="0"/>
              <a:t> </a:t>
            </a:r>
            <a:r>
              <a:rPr lang="en-US" dirty="0" err="1"/>
              <a:t>în</a:t>
            </a:r>
            <a:r>
              <a:rPr lang="en-US" dirty="0"/>
              <a:t> </a:t>
            </a:r>
            <a:r>
              <a:rPr lang="en-US" dirty="0" err="1"/>
              <a:t>timp</a:t>
            </a:r>
            <a:r>
              <a:rPr lang="en-US" dirty="0"/>
              <a:t> real </a:t>
            </a:r>
            <a:r>
              <a:rPr lang="en-US" dirty="0" err="1"/>
              <a:t>sau</a:t>
            </a:r>
            <a:r>
              <a:rPr lang="en-US" dirty="0"/>
              <a:t> offline.</a:t>
            </a:r>
            <a:endParaRPr lang="ro-RO" dirty="0"/>
          </a:p>
          <a:p>
            <a:r>
              <a:rPr lang="en-US" dirty="0" err="1"/>
              <a:t>Complexitatea</a:t>
            </a:r>
            <a:r>
              <a:rPr lang="en-US" dirty="0"/>
              <a:t> </a:t>
            </a:r>
            <a:r>
              <a:rPr lang="en-US" dirty="0" err="1"/>
              <a:t>analizei</a:t>
            </a:r>
            <a:r>
              <a:rPr lang="en-US" dirty="0"/>
              <a:t>: De la simple </a:t>
            </a:r>
            <a:r>
              <a:rPr lang="en-US" dirty="0" err="1"/>
              <a:t>statistici</a:t>
            </a:r>
            <a:r>
              <a:rPr lang="en-US" dirty="0"/>
              <a:t> descriptive </a:t>
            </a:r>
            <a:r>
              <a:rPr lang="en-US" dirty="0" err="1"/>
              <a:t>până</a:t>
            </a:r>
            <a:r>
              <a:rPr lang="en-US" dirty="0"/>
              <a:t> la </a:t>
            </a:r>
            <a:r>
              <a:rPr lang="en-US" dirty="0" err="1"/>
              <a:t>modele</a:t>
            </a:r>
            <a:r>
              <a:rPr lang="en-US" dirty="0"/>
              <a:t> de </a:t>
            </a:r>
            <a:r>
              <a:rPr lang="en-US" dirty="0" err="1"/>
              <a:t>învățare</a:t>
            </a:r>
            <a:r>
              <a:rPr lang="en-US" dirty="0"/>
              <a:t> </a:t>
            </a:r>
            <a:r>
              <a:rPr lang="en-US" dirty="0" err="1"/>
              <a:t>automată</a:t>
            </a:r>
            <a:r>
              <a:rPr lang="en-US" dirty="0"/>
              <a:t> </a:t>
            </a:r>
            <a:r>
              <a:rPr lang="en-US" dirty="0" err="1"/>
              <a:t>complexe</a:t>
            </a:r>
            <a:r>
              <a:rPr lang="en-US" dirty="0"/>
              <a:t>.</a:t>
            </a:r>
            <a:endParaRPr lang="ro-RO" dirty="0"/>
          </a:p>
          <a:p>
            <a:r>
              <a:rPr lang="en-US" dirty="0" err="1"/>
              <a:t>Buget</a:t>
            </a:r>
            <a:r>
              <a:rPr lang="en-US" dirty="0"/>
              <a:t> </a:t>
            </a:r>
            <a:r>
              <a:rPr lang="en-US" dirty="0" err="1"/>
              <a:t>și</a:t>
            </a:r>
            <a:r>
              <a:rPr lang="en-US" dirty="0"/>
              <a:t> </a:t>
            </a:r>
            <a:r>
              <a:rPr lang="en-US" dirty="0" err="1"/>
              <a:t>resurse</a:t>
            </a:r>
            <a:r>
              <a:rPr lang="en-US" dirty="0"/>
              <a:t>: </a:t>
            </a:r>
            <a:r>
              <a:rPr lang="en-US" dirty="0" err="1"/>
              <a:t>Costul</a:t>
            </a:r>
            <a:r>
              <a:rPr lang="en-US" dirty="0"/>
              <a:t> de </a:t>
            </a:r>
            <a:r>
              <a:rPr lang="en-US" dirty="0" err="1"/>
              <a:t>achiziție</a:t>
            </a:r>
            <a:r>
              <a:rPr lang="en-US" dirty="0"/>
              <a:t> </a:t>
            </a:r>
            <a:r>
              <a:rPr lang="en-US" dirty="0" err="1"/>
              <a:t>și</a:t>
            </a:r>
            <a:r>
              <a:rPr lang="en-US" dirty="0"/>
              <a:t> </a:t>
            </a:r>
            <a:r>
              <a:rPr lang="en-US" dirty="0" err="1"/>
              <a:t>întreținere</a:t>
            </a:r>
            <a:r>
              <a:rPr lang="en-US" dirty="0"/>
              <a:t> a </a:t>
            </a:r>
            <a:r>
              <a:rPr lang="en-US" dirty="0" err="1"/>
              <a:t>tehnologiei</a:t>
            </a:r>
            <a:r>
              <a:rPr lang="en-US" dirty="0"/>
              <a:t>, precum </a:t>
            </a:r>
            <a:r>
              <a:rPr lang="en-US" dirty="0" err="1"/>
              <a:t>și</a:t>
            </a:r>
            <a:r>
              <a:rPr lang="en-US" dirty="0"/>
              <a:t> </a:t>
            </a:r>
            <a:r>
              <a:rPr lang="en-US" dirty="0" err="1"/>
              <a:t>disponibilitatea</a:t>
            </a:r>
            <a:r>
              <a:rPr lang="en-US" dirty="0"/>
              <a:t> </a:t>
            </a:r>
            <a:r>
              <a:rPr lang="en-US" dirty="0" err="1"/>
              <a:t>personalului</a:t>
            </a:r>
            <a:r>
              <a:rPr lang="en-US" dirty="0"/>
              <a:t> </a:t>
            </a:r>
            <a:r>
              <a:rPr lang="en-US" dirty="0" err="1"/>
              <a:t>calificat</a:t>
            </a:r>
            <a:r>
              <a:rPr lang="en-US" dirty="0"/>
              <a:t>.</a:t>
            </a:r>
          </a:p>
        </p:txBody>
      </p:sp>
      <p:sp>
        <p:nvSpPr>
          <p:cNvPr id="4" name="Slide Number Placeholder 3"/>
          <p:cNvSpPr>
            <a:spLocks noGrp="1"/>
          </p:cNvSpPr>
          <p:nvPr>
            <p:ph type="sldNum" sz="quarter" idx="12"/>
          </p:nvPr>
        </p:nvSpPr>
        <p:spPr/>
        <p:txBody>
          <a:bodyPr/>
          <a:lstStyle/>
          <a:p>
            <a:fld id="{0712D0F0-FEB5-4A3D-9B64-8AE531CEC929}" type="slidenum">
              <a:rPr lang="en-US" smtClean="0"/>
              <a:t>61</a:t>
            </a:fld>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94916"/>
            <a:ext cx="8224101" cy="671823"/>
          </a:xfrm>
        </p:spPr>
        <p:txBody>
          <a:bodyPr>
            <a:normAutofit/>
          </a:bodyPr>
          <a:lstStyle/>
          <a:p>
            <a:r>
              <a:rPr lang="en-US" sz="2800" b="1" dirty="0" err="1"/>
              <a:t>Cazuri</a:t>
            </a:r>
            <a:r>
              <a:rPr lang="en-US" sz="2800" b="1" dirty="0"/>
              <a:t> de </a:t>
            </a:r>
            <a:r>
              <a:rPr lang="en-US" sz="2800" b="1" dirty="0" err="1"/>
              <a:t>Succes</a:t>
            </a:r>
            <a:r>
              <a:rPr lang="en-US" sz="2800" b="1" dirty="0"/>
              <a:t> ale </a:t>
            </a:r>
            <a:r>
              <a:rPr lang="en-US" sz="2800" b="1" dirty="0" err="1"/>
              <a:t>Companiilor</a:t>
            </a:r>
            <a:endParaRPr lang="en-US" sz="2800" dirty="0"/>
          </a:p>
        </p:txBody>
      </p:sp>
      <p:sp>
        <p:nvSpPr>
          <p:cNvPr id="3" name="Content Placeholder 2"/>
          <p:cNvSpPr>
            <a:spLocks noGrp="1"/>
          </p:cNvSpPr>
          <p:nvPr>
            <p:ph idx="1"/>
          </p:nvPr>
        </p:nvSpPr>
        <p:spPr>
          <a:xfrm>
            <a:off x="133546" y="913356"/>
            <a:ext cx="11924907" cy="5628121"/>
          </a:xfrm>
        </p:spPr>
        <p:txBody>
          <a:bodyPr>
            <a:normAutofit fontScale="77500" lnSpcReduction="20000"/>
          </a:bodyPr>
          <a:lstStyle/>
          <a:p>
            <a:pPr>
              <a:lnSpc>
                <a:spcPct val="120000"/>
              </a:lnSpc>
              <a:buFont typeface="Arial" panose="020B0604020202020204" pitchFamily="34" charset="0"/>
              <a:buChar char="•"/>
            </a:pPr>
            <a:r>
              <a:rPr lang="en-US" b="1" dirty="0">
                <a:solidFill>
                  <a:srgbClr val="C00000"/>
                </a:solidFill>
                <a:highlight>
                  <a:srgbClr val="FFFF00"/>
                </a:highlight>
              </a:rPr>
              <a:t>Netflix</a:t>
            </a:r>
            <a:r>
              <a:rPr lang="en-US" b="1" dirty="0"/>
              <a:t>:</a:t>
            </a:r>
            <a:r>
              <a:rPr lang="en-US" dirty="0"/>
              <a:t> </a:t>
            </a:r>
            <a:r>
              <a:rPr lang="en-US" dirty="0" err="1"/>
              <a:t>Folosește</a:t>
            </a:r>
            <a:r>
              <a:rPr lang="en-US" dirty="0"/>
              <a:t> Big Data </a:t>
            </a:r>
            <a:r>
              <a:rPr lang="en-US" dirty="0" err="1"/>
              <a:t>pentru</a:t>
            </a:r>
            <a:r>
              <a:rPr lang="en-US" dirty="0"/>
              <a:t> a </a:t>
            </a:r>
            <a:r>
              <a:rPr lang="en-US" dirty="0" err="1"/>
              <a:t>personaliza</a:t>
            </a:r>
            <a:r>
              <a:rPr lang="en-US" dirty="0"/>
              <a:t> </a:t>
            </a:r>
            <a:r>
              <a:rPr lang="en-US" dirty="0" err="1"/>
              <a:t>recomandările</a:t>
            </a:r>
            <a:r>
              <a:rPr lang="en-US" dirty="0"/>
              <a:t> de </a:t>
            </a:r>
            <a:r>
              <a:rPr lang="en-US" dirty="0" err="1"/>
              <a:t>filme</a:t>
            </a:r>
            <a:r>
              <a:rPr lang="en-US" dirty="0"/>
              <a:t> </a:t>
            </a:r>
            <a:r>
              <a:rPr lang="en-US" dirty="0" err="1"/>
              <a:t>și</a:t>
            </a:r>
            <a:r>
              <a:rPr lang="en-US" dirty="0"/>
              <a:t> </a:t>
            </a:r>
            <a:r>
              <a:rPr lang="en-US" dirty="0" err="1"/>
              <a:t>seriale</a:t>
            </a:r>
            <a:r>
              <a:rPr lang="en-US" dirty="0"/>
              <a:t> </a:t>
            </a:r>
            <a:r>
              <a:rPr lang="en-US" dirty="0" err="1"/>
              <a:t>pentru</a:t>
            </a:r>
            <a:r>
              <a:rPr lang="en-US" dirty="0"/>
              <a:t> </a:t>
            </a:r>
            <a:r>
              <a:rPr lang="en-US" dirty="0" err="1"/>
              <a:t>fiecare</a:t>
            </a:r>
            <a:r>
              <a:rPr lang="en-US" dirty="0"/>
              <a:t> </a:t>
            </a:r>
            <a:r>
              <a:rPr lang="en-US" dirty="0" err="1"/>
              <a:t>utilizator</a:t>
            </a:r>
            <a:r>
              <a:rPr lang="en-US" dirty="0"/>
              <a:t>, </a:t>
            </a:r>
            <a:r>
              <a:rPr lang="en-US" dirty="0" err="1"/>
              <a:t>crescând</a:t>
            </a:r>
            <a:r>
              <a:rPr lang="en-US" dirty="0"/>
              <a:t> </a:t>
            </a:r>
            <a:r>
              <a:rPr lang="en-US" dirty="0" err="1"/>
              <a:t>astfel</a:t>
            </a:r>
            <a:r>
              <a:rPr lang="en-US" dirty="0"/>
              <a:t> </a:t>
            </a:r>
            <a:r>
              <a:rPr lang="en-US" dirty="0" err="1"/>
              <a:t>retenția</a:t>
            </a:r>
            <a:r>
              <a:rPr lang="en-US" dirty="0"/>
              <a:t> </a:t>
            </a:r>
            <a:r>
              <a:rPr lang="en-US" dirty="0" err="1"/>
              <a:t>clienților</a:t>
            </a:r>
            <a:r>
              <a:rPr lang="en-US" dirty="0"/>
              <a:t>.</a:t>
            </a:r>
          </a:p>
          <a:p>
            <a:pPr>
              <a:lnSpc>
                <a:spcPct val="120000"/>
              </a:lnSpc>
              <a:buFont typeface="Arial" panose="020B0604020202020204" pitchFamily="34" charset="0"/>
              <a:buChar char="•"/>
            </a:pPr>
            <a:r>
              <a:rPr lang="en-US" b="1" dirty="0">
                <a:solidFill>
                  <a:srgbClr val="C00000"/>
                </a:solidFill>
                <a:highlight>
                  <a:srgbClr val="FFFF00"/>
                </a:highlight>
              </a:rPr>
              <a:t>Amazon</a:t>
            </a:r>
            <a:r>
              <a:rPr lang="en-US" b="1" dirty="0"/>
              <a:t>:</a:t>
            </a:r>
            <a:r>
              <a:rPr lang="en-US" dirty="0"/>
              <a:t> </a:t>
            </a:r>
            <a:r>
              <a:rPr lang="en-US" dirty="0" err="1"/>
              <a:t>Analizează</a:t>
            </a:r>
            <a:r>
              <a:rPr lang="en-US" dirty="0"/>
              <a:t> </a:t>
            </a:r>
            <a:r>
              <a:rPr lang="en-US" dirty="0" err="1"/>
              <a:t>datele</a:t>
            </a:r>
            <a:r>
              <a:rPr lang="en-US" dirty="0"/>
              <a:t> </a:t>
            </a:r>
            <a:r>
              <a:rPr lang="en-US" dirty="0" err="1"/>
              <a:t>clienților</a:t>
            </a:r>
            <a:r>
              <a:rPr lang="en-US" dirty="0"/>
              <a:t> </a:t>
            </a:r>
            <a:r>
              <a:rPr lang="en-US" dirty="0" err="1"/>
              <a:t>pentru</a:t>
            </a:r>
            <a:r>
              <a:rPr lang="en-US" dirty="0"/>
              <a:t> a </a:t>
            </a:r>
            <a:r>
              <a:rPr lang="en-US" dirty="0" err="1"/>
              <a:t>anticipa</a:t>
            </a:r>
            <a:r>
              <a:rPr lang="en-US" dirty="0"/>
              <a:t> </a:t>
            </a:r>
            <a:r>
              <a:rPr lang="en-US" dirty="0" err="1"/>
              <a:t>cererea</a:t>
            </a:r>
            <a:r>
              <a:rPr lang="en-US" dirty="0"/>
              <a:t>, </a:t>
            </a:r>
            <a:r>
              <a:rPr lang="en-US" dirty="0" err="1"/>
              <a:t>optimiza</a:t>
            </a:r>
            <a:r>
              <a:rPr lang="en-US" dirty="0"/>
              <a:t> </a:t>
            </a:r>
            <a:r>
              <a:rPr lang="en-US" dirty="0" err="1"/>
              <a:t>prețurile</a:t>
            </a:r>
            <a:r>
              <a:rPr lang="en-US" dirty="0"/>
              <a:t> </a:t>
            </a:r>
            <a:r>
              <a:rPr lang="en-US" dirty="0" err="1"/>
              <a:t>și</a:t>
            </a:r>
            <a:r>
              <a:rPr lang="en-US" dirty="0"/>
              <a:t> </a:t>
            </a:r>
            <a:r>
              <a:rPr lang="en-US" dirty="0" err="1"/>
              <a:t>personaliza</a:t>
            </a:r>
            <a:r>
              <a:rPr lang="en-US" dirty="0"/>
              <a:t> </a:t>
            </a:r>
            <a:r>
              <a:rPr lang="en-US" dirty="0" err="1"/>
              <a:t>experiența</a:t>
            </a:r>
            <a:r>
              <a:rPr lang="en-US" dirty="0"/>
              <a:t> de </a:t>
            </a:r>
            <a:r>
              <a:rPr lang="en-US" dirty="0" err="1"/>
              <a:t>cumpărare</a:t>
            </a:r>
            <a:r>
              <a:rPr lang="en-US" dirty="0"/>
              <a:t>.</a:t>
            </a:r>
          </a:p>
          <a:p>
            <a:pPr>
              <a:lnSpc>
                <a:spcPct val="120000"/>
              </a:lnSpc>
              <a:buFont typeface="Arial" panose="020B0604020202020204" pitchFamily="34" charset="0"/>
              <a:buChar char="•"/>
            </a:pPr>
            <a:r>
              <a:rPr lang="en-US" b="1" dirty="0">
                <a:solidFill>
                  <a:srgbClr val="C00000"/>
                </a:solidFill>
                <a:highlight>
                  <a:srgbClr val="FFFF00"/>
                </a:highlight>
              </a:rPr>
              <a:t>Uber</a:t>
            </a:r>
            <a:r>
              <a:rPr lang="en-US" b="1" dirty="0"/>
              <a:t>:</a:t>
            </a:r>
            <a:r>
              <a:rPr lang="en-US" dirty="0"/>
              <a:t> </a:t>
            </a:r>
            <a:r>
              <a:rPr lang="en-US" dirty="0" err="1"/>
              <a:t>Utilizează</a:t>
            </a:r>
            <a:r>
              <a:rPr lang="en-US" dirty="0"/>
              <a:t> Big Data </a:t>
            </a:r>
            <a:r>
              <a:rPr lang="en-US" dirty="0" err="1"/>
              <a:t>pentru</a:t>
            </a:r>
            <a:r>
              <a:rPr lang="en-US" dirty="0"/>
              <a:t> a </a:t>
            </a:r>
            <a:r>
              <a:rPr lang="en-US" dirty="0" err="1"/>
              <a:t>optimiza</a:t>
            </a:r>
            <a:r>
              <a:rPr lang="en-US" dirty="0"/>
              <a:t> </a:t>
            </a:r>
            <a:r>
              <a:rPr lang="en-US" dirty="0" err="1"/>
              <a:t>rutele</a:t>
            </a:r>
            <a:r>
              <a:rPr lang="en-US" dirty="0"/>
              <a:t>, a </a:t>
            </a:r>
            <a:r>
              <a:rPr lang="en-US" dirty="0" err="1"/>
              <a:t>estima</a:t>
            </a:r>
            <a:r>
              <a:rPr lang="en-US" dirty="0"/>
              <a:t> </a:t>
            </a:r>
            <a:r>
              <a:rPr lang="en-US" dirty="0" err="1"/>
              <a:t>timpul</a:t>
            </a:r>
            <a:r>
              <a:rPr lang="en-US" dirty="0"/>
              <a:t> de </a:t>
            </a:r>
            <a:r>
              <a:rPr lang="en-US" dirty="0" err="1"/>
              <a:t>așteptare</a:t>
            </a:r>
            <a:r>
              <a:rPr lang="en-US" dirty="0"/>
              <a:t> </a:t>
            </a:r>
            <a:r>
              <a:rPr lang="en-US" dirty="0" err="1"/>
              <a:t>și</a:t>
            </a:r>
            <a:r>
              <a:rPr lang="en-US" dirty="0"/>
              <a:t> a </a:t>
            </a:r>
            <a:r>
              <a:rPr lang="en-US" dirty="0" err="1"/>
              <a:t>stabili</a:t>
            </a:r>
            <a:r>
              <a:rPr lang="en-US" dirty="0"/>
              <a:t> </a:t>
            </a:r>
            <a:r>
              <a:rPr lang="en-US" dirty="0" err="1"/>
              <a:t>prețurile</a:t>
            </a:r>
            <a:r>
              <a:rPr lang="en-US" dirty="0"/>
              <a:t> </a:t>
            </a:r>
            <a:r>
              <a:rPr lang="en-US" dirty="0" err="1"/>
              <a:t>dinamice</a:t>
            </a:r>
            <a:r>
              <a:rPr lang="en-US" dirty="0"/>
              <a:t>.</a:t>
            </a:r>
          </a:p>
          <a:p>
            <a:pPr>
              <a:lnSpc>
                <a:spcPct val="120000"/>
              </a:lnSpc>
              <a:buFont typeface="Arial" panose="020B0604020202020204" pitchFamily="34" charset="0"/>
              <a:buChar char="•"/>
            </a:pPr>
            <a:r>
              <a:rPr lang="en-US" b="1" dirty="0">
                <a:solidFill>
                  <a:srgbClr val="C00000"/>
                </a:solidFill>
                <a:highlight>
                  <a:srgbClr val="FFFF00"/>
                </a:highlight>
              </a:rPr>
              <a:t>Google</a:t>
            </a:r>
            <a:r>
              <a:rPr lang="en-US" b="1" dirty="0"/>
              <a:t>:</a:t>
            </a:r>
            <a:r>
              <a:rPr lang="en-US" dirty="0"/>
              <a:t> </a:t>
            </a:r>
            <a:r>
              <a:rPr lang="en-US" dirty="0" err="1"/>
              <a:t>Folosește</a:t>
            </a:r>
            <a:r>
              <a:rPr lang="en-US" dirty="0"/>
              <a:t> Big Data </a:t>
            </a:r>
            <a:r>
              <a:rPr lang="en-US" dirty="0" err="1"/>
              <a:t>pentru</a:t>
            </a:r>
            <a:r>
              <a:rPr lang="en-US" dirty="0"/>
              <a:t> a </a:t>
            </a:r>
            <a:r>
              <a:rPr lang="en-US" dirty="0" err="1"/>
              <a:t>îmbunătăți</a:t>
            </a:r>
            <a:r>
              <a:rPr lang="en-US" dirty="0"/>
              <a:t> </a:t>
            </a:r>
            <a:r>
              <a:rPr lang="en-US" dirty="0" err="1"/>
              <a:t>rezultatele</a:t>
            </a:r>
            <a:r>
              <a:rPr lang="en-US" dirty="0"/>
              <a:t> </a:t>
            </a:r>
            <a:r>
              <a:rPr lang="en-US" dirty="0" err="1"/>
              <a:t>căutării</a:t>
            </a:r>
            <a:r>
              <a:rPr lang="en-US" dirty="0"/>
              <a:t>, a </a:t>
            </a:r>
            <a:r>
              <a:rPr lang="en-US" dirty="0" err="1"/>
              <a:t>dezvolta</a:t>
            </a:r>
            <a:r>
              <a:rPr lang="en-US" dirty="0"/>
              <a:t> </a:t>
            </a:r>
            <a:r>
              <a:rPr lang="en-US" dirty="0" err="1"/>
              <a:t>noi</a:t>
            </a:r>
            <a:r>
              <a:rPr lang="en-US" dirty="0"/>
              <a:t> </a:t>
            </a:r>
            <a:r>
              <a:rPr lang="en-US" dirty="0" err="1"/>
              <a:t>produse</a:t>
            </a:r>
            <a:r>
              <a:rPr lang="en-US" dirty="0"/>
              <a:t> (cum </a:t>
            </a:r>
            <a:r>
              <a:rPr lang="en-US" dirty="0" err="1"/>
              <a:t>ar</a:t>
            </a:r>
            <a:r>
              <a:rPr lang="en-US" dirty="0"/>
              <a:t> fi Google Assistant) </a:t>
            </a:r>
            <a:r>
              <a:rPr lang="en-US" dirty="0" err="1"/>
              <a:t>și</a:t>
            </a:r>
            <a:r>
              <a:rPr lang="en-US" dirty="0"/>
              <a:t> a </a:t>
            </a:r>
            <a:r>
              <a:rPr lang="en-US" dirty="0" err="1"/>
              <a:t>personaliza</a:t>
            </a:r>
            <a:r>
              <a:rPr lang="en-US" dirty="0"/>
              <a:t> </a:t>
            </a:r>
            <a:r>
              <a:rPr lang="en-US" dirty="0" err="1"/>
              <a:t>reclamele</a:t>
            </a:r>
            <a:r>
              <a:rPr lang="en-US" dirty="0"/>
              <a:t>.</a:t>
            </a:r>
          </a:p>
          <a:p>
            <a:pPr>
              <a:lnSpc>
                <a:spcPct val="120000"/>
              </a:lnSpc>
              <a:buFont typeface="Arial" panose="020B0604020202020204" pitchFamily="34" charset="0"/>
              <a:buChar char="•"/>
            </a:pPr>
            <a:r>
              <a:rPr lang="en-US" b="1" dirty="0" err="1">
                <a:solidFill>
                  <a:srgbClr val="C00000"/>
                </a:solidFill>
                <a:highlight>
                  <a:srgbClr val="FFFF00"/>
                </a:highlight>
              </a:rPr>
              <a:t>În</a:t>
            </a:r>
            <a:r>
              <a:rPr lang="en-US" b="1" dirty="0">
                <a:solidFill>
                  <a:srgbClr val="C00000"/>
                </a:solidFill>
                <a:highlight>
                  <a:srgbClr val="FFFF00"/>
                </a:highlight>
              </a:rPr>
              <a:t> </a:t>
            </a:r>
            <a:r>
              <a:rPr lang="en-US" b="1" dirty="0" err="1">
                <a:solidFill>
                  <a:srgbClr val="C00000"/>
                </a:solidFill>
                <a:highlight>
                  <a:srgbClr val="FFFF00"/>
                </a:highlight>
              </a:rPr>
              <a:t>industria</a:t>
            </a:r>
            <a:r>
              <a:rPr lang="en-US" b="1" dirty="0">
                <a:solidFill>
                  <a:srgbClr val="C00000"/>
                </a:solidFill>
                <a:highlight>
                  <a:srgbClr val="FFFF00"/>
                </a:highlight>
              </a:rPr>
              <a:t> </a:t>
            </a:r>
            <a:r>
              <a:rPr lang="en-US" b="1" dirty="0" err="1">
                <a:solidFill>
                  <a:srgbClr val="C00000"/>
                </a:solidFill>
                <a:highlight>
                  <a:srgbClr val="FFFF00"/>
                </a:highlight>
              </a:rPr>
              <a:t>medicală</a:t>
            </a:r>
            <a:r>
              <a:rPr lang="en-US" b="1" dirty="0"/>
              <a:t>:</a:t>
            </a:r>
            <a:r>
              <a:rPr lang="en-US" dirty="0"/>
              <a:t> Big Data </a:t>
            </a:r>
            <a:r>
              <a:rPr lang="en-US" dirty="0" err="1"/>
              <a:t>este</a:t>
            </a:r>
            <a:r>
              <a:rPr lang="en-US" dirty="0"/>
              <a:t> </a:t>
            </a:r>
            <a:r>
              <a:rPr lang="en-US" dirty="0" err="1"/>
              <a:t>utilizat</a:t>
            </a:r>
            <a:r>
              <a:rPr lang="en-US" dirty="0"/>
              <a:t> </a:t>
            </a:r>
            <a:r>
              <a:rPr lang="en-US" dirty="0" err="1"/>
              <a:t>pentru</a:t>
            </a:r>
            <a:r>
              <a:rPr lang="en-US" dirty="0"/>
              <a:t> a </a:t>
            </a:r>
            <a:r>
              <a:rPr lang="en-US" dirty="0" err="1"/>
              <a:t>descoperi</a:t>
            </a:r>
            <a:r>
              <a:rPr lang="en-US" dirty="0"/>
              <a:t> </a:t>
            </a:r>
            <a:r>
              <a:rPr lang="en-US" dirty="0" err="1"/>
              <a:t>noi</a:t>
            </a:r>
            <a:r>
              <a:rPr lang="en-US" dirty="0"/>
              <a:t> </a:t>
            </a:r>
            <a:r>
              <a:rPr lang="en-US" dirty="0" err="1"/>
              <a:t>tratamente</a:t>
            </a:r>
            <a:r>
              <a:rPr lang="en-US" dirty="0"/>
              <a:t>, a </a:t>
            </a:r>
            <a:r>
              <a:rPr lang="en-US" dirty="0" err="1"/>
              <a:t>personaliza</a:t>
            </a:r>
            <a:r>
              <a:rPr lang="en-US" dirty="0"/>
              <a:t> </a:t>
            </a:r>
            <a:r>
              <a:rPr lang="en-US" dirty="0" err="1"/>
              <a:t>tratamentele</a:t>
            </a:r>
            <a:r>
              <a:rPr lang="en-US" dirty="0"/>
              <a:t> </a:t>
            </a:r>
            <a:r>
              <a:rPr lang="en-US" dirty="0" err="1"/>
              <a:t>pentru</a:t>
            </a:r>
            <a:r>
              <a:rPr lang="en-US" dirty="0"/>
              <a:t> </a:t>
            </a:r>
            <a:r>
              <a:rPr lang="en-US" dirty="0" err="1"/>
              <a:t>fiecare</a:t>
            </a:r>
            <a:r>
              <a:rPr lang="en-US" dirty="0"/>
              <a:t> </a:t>
            </a:r>
            <a:r>
              <a:rPr lang="en-US" dirty="0" err="1"/>
              <a:t>pacient</a:t>
            </a:r>
            <a:r>
              <a:rPr lang="en-US" dirty="0"/>
              <a:t> </a:t>
            </a:r>
            <a:r>
              <a:rPr lang="en-US" dirty="0" err="1"/>
              <a:t>și</a:t>
            </a:r>
            <a:r>
              <a:rPr lang="en-US" dirty="0"/>
              <a:t> a </a:t>
            </a:r>
            <a:r>
              <a:rPr lang="en-US" dirty="0" err="1"/>
              <a:t>îmbunătăți</a:t>
            </a:r>
            <a:r>
              <a:rPr lang="en-US" dirty="0"/>
              <a:t> </a:t>
            </a:r>
            <a:r>
              <a:rPr lang="en-US" dirty="0" err="1"/>
              <a:t>eficiența</a:t>
            </a:r>
            <a:r>
              <a:rPr lang="en-US" dirty="0"/>
              <a:t> </a:t>
            </a:r>
            <a:r>
              <a:rPr lang="en-US" dirty="0" err="1"/>
              <a:t>operațională</a:t>
            </a:r>
            <a:r>
              <a:rPr lang="en-US" dirty="0"/>
              <a:t> a </a:t>
            </a:r>
            <a:r>
              <a:rPr lang="en-US" dirty="0" err="1"/>
              <a:t>spitalelor</a:t>
            </a:r>
            <a:r>
              <a:rPr lang="en-US" dirty="0"/>
              <a:t>.</a:t>
            </a:r>
          </a:p>
          <a:p>
            <a:endParaRPr lang="en-US" dirty="0"/>
          </a:p>
        </p:txBody>
      </p:sp>
      <p:sp>
        <p:nvSpPr>
          <p:cNvPr id="4" name="Slide Number Placeholder 3"/>
          <p:cNvSpPr>
            <a:spLocks noGrp="1"/>
          </p:cNvSpPr>
          <p:nvPr>
            <p:ph type="sldNum" sz="quarter" idx="12"/>
          </p:nvPr>
        </p:nvSpPr>
        <p:spPr/>
        <p:txBody>
          <a:bodyPr/>
          <a:lstStyle/>
          <a:p>
            <a:fld id="{0712D0F0-FEB5-4A3D-9B64-8AE531CEC929}" type="slidenum">
              <a:rPr lang="en-US" smtClean="0"/>
              <a:t>62</a:t>
            </a:fld>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t>Impactul</a:t>
            </a:r>
            <a:r>
              <a:rPr lang="en-US" b="1" dirty="0"/>
              <a:t> Big Data </a:t>
            </a:r>
            <a:r>
              <a:rPr lang="en-US" b="1" dirty="0" err="1"/>
              <a:t>asupra</a:t>
            </a:r>
            <a:r>
              <a:rPr lang="en-US" b="1" dirty="0"/>
              <a:t> </a:t>
            </a:r>
            <a:r>
              <a:rPr lang="en-US" b="1" dirty="0" err="1"/>
              <a:t>Societății</a:t>
            </a:r>
            <a:endParaRPr lang="en-US" dirty="0"/>
          </a:p>
        </p:txBody>
      </p:sp>
      <p:sp>
        <p:nvSpPr>
          <p:cNvPr id="3" name="Content Placeholder 2"/>
          <p:cNvSpPr>
            <a:spLocks noGrp="1"/>
          </p:cNvSpPr>
          <p:nvPr>
            <p:ph idx="1"/>
          </p:nvPr>
        </p:nvSpPr>
        <p:spPr/>
        <p:txBody>
          <a:bodyPr>
            <a:normAutofit lnSpcReduction="10000"/>
          </a:bodyPr>
          <a:lstStyle/>
          <a:p>
            <a:pPr>
              <a:buFont typeface="Arial" panose="020B0604020202020204" pitchFamily="34" charset="0"/>
              <a:buChar char="•"/>
            </a:pPr>
            <a:r>
              <a:rPr lang="en-US" b="1" dirty="0" err="1"/>
              <a:t>Îmbunătățirea</a:t>
            </a:r>
            <a:r>
              <a:rPr lang="en-US" b="1" dirty="0"/>
              <a:t> </a:t>
            </a:r>
            <a:r>
              <a:rPr lang="en-US" b="1" dirty="0" err="1"/>
              <a:t>serviciilor</a:t>
            </a:r>
            <a:r>
              <a:rPr lang="en-US" b="1" dirty="0"/>
              <a:t> </a:t>
            </a:r>
            <a:r>
              <a:rPr lang="en-US" b="1" dirty="0" err="1"/>
              <a:t>publice</a:t>
            </a:r>
            <a:r>
              <a:rPr lang="en-US" b="1" dirty="0"/>
              <a:t>:</a:t>
            </a:r>
            <a:r>
              <a:rPr lang="en-US" dirty="0"/>
              <a:t> </a:t>
            </a:r>
            <a:r>
              <a:rPr lang="en-US" dirty="0" err="1"/>
              <a:t>Optimizarea</a:t>
            </a:r>
            <a:r>
              <a:rPr lang="en-US" dirty="0"/>
              <a:t> </a:t>
            </a:r>
            <a:r>
              <a:rPr lang="en-US" dirty="0" err="1"/>
              <a:t>traficului</a:t>
            </a:r>
            <a:r>
              <a:rPr lang="en-US" dirty="0"/>
              <a:t>, </a:t>
            </a:r>
            <a:r>
              <a:rPr lang="en-US" dirty="0" err="1"/>
              <a:t>gestionarea</a:t>
            </a:r>
            <a:r>
              <a:rPr lang="en-US" dirty="0"/>
              <a:t> </a:t>
            </a:r>
            <a:r>
              <a:rPr lang="en-US" dirty="0" err="1"/>
              <a:t>deșeurilor</a:t>
            </a:r>
            <a:r>
              <a:rPr lang="en-US" dirty="0"/>
              <a:t>, </a:t>
            </a:r>
            <a:r>
              <a:rPr lang="en-US" dirty="0" err="1"/>
              <a:t>prevenirea</a:t>
            </a:r>
            <a:r>
              <a:rPr lang="en-US" dirty="0"/>
              <a:t> </a:t>
            </a:r>
            <a:r>
              <a:rPr lang="en-US" dirty="0" err="1"/>
              <a:t>criminalității</a:t>
            </a:r>
            <a:r>
              <a:rPr lang="en-US" dirty="0"/>
              <a:t>.</a:t>
            </a:r>
          </a:p>
          <a:p>
            <a:pPr>
              <a:buFont typeface="Arial" panose="020B0604020202020204" pitchFamily="34" charset="0"/>
              <a:buChar char="•"/>
            </a:pPr>
            <a:r>
              <a:rPr lang="en-US" b="1" dirty="0" err="1"/>
              <a:t>Dezvoltarea</a:t>
            </a:r>
            <a:r>
              <a:rPr lang="en-US" b="1" dirty="0"/>
              <a:t> de </a:t>
            </a:r>
            <a:r>
              <a:rPr lang="en-US" b="1" dirty="0" err="1"/>
              <a:t>noi</a:t>
            </a:r>
            <a:r>
              <a:rPr lang="en-US" b="1" dirty="0"/>
              <a:t> </a:t>
            </a:r>
            <a:r>
              <a:rPr lang="en-US" b="1" dirty="0" err="1"/>
              <a:t>produse</a:t>
            </a:r>
            <a:r>
              <a:rPr lang="en-US" b="1" dirty="0"/>
              <a:t> </a:t>
            </a:r>
            <a:r>
              <a:rPr lang="en-US" b="1" dirty="0" err="1"/>
              <a:t>și</a:t>
            </a:r>
            <a:r>
              <a:rPr lang="en-US" b="1" dirty="0"/>
              <a:t> </a:t>
            </a:r>
            <a:r>
              <a:rPr lang="en-US" b="1" dirty="0" err="1"/>
              <a:t>servicii</a:t>
            </a:r>
            <a:r>
              <a:rPr lang="en-US" b="1" dirty="0"/>
              <a:t>:</a:t>
            </a:r>
            <a:r>
              <a:rPr lang="en-US" dirty="0"/>
              <a:t> </a:t>
            </a:r>
            <a:r>
              <a:rPr lang="en-US" dirty="0" err="1"/>
              <a:t>Creșterea</a:t>
            </a:r>
            <a:r>
              <a:rPr lang="en-US" dirty="0"/>
              <a:t> </a:t>
            </a:r>
            <a:r>
              <a:rPr lang="en-US" dirty="0" err="1"/>
              <a:t>inovației</a:t>
            </a:r>
            <a:r>
              <a:rPr lang="en-US" dirty="0"/>
              <a:t> </a:t>
            </a:r>
            <a:r>
              <a:rPr lang="en-US" dirty="0" err="1"/>
              <a:t>și</a:t>
            </a:r>
            <a:r>
              <a:rPr lang="en-US" dirty="0"/>
              <a:t> a </a:t>
            </a:r>
            <a:r>
              <a:rPr lang="en-US" dirty="0" err="1"/>
              <a:t>competitivității</a:t>
            </a:r>
            <a:r>
              <a:rPr lang="en-US" dirty="0"/>
              <a:t>.</a:t>
            </a:r>
          </a:p>
          <a:p>
            <a:pPr>
              <a:buFont typeface="Arial" panose="020B0604020202020204" pitchFamily="34" charset="0"/>
              <a:buChar char="•"/>
            </a:pPr>
            <a:r>
              <a:rPr lang="en-US" b="1" dirty="0" err="1"/>
              <a:t>Personalizarea</a:t>
            </a:r>
            <a:r>
              <a:rPr lang="en-US" b="1" dirty="0"/>
              <a:t> </a:t>
            </a:r>
            <a:r>
              <a:rPr lang="en-US" b="1" dirty="0" err="1"/>
              <a:t>experienței</a:t>
            </a:r>
            <a:r>
              <a:rPr lang="en-US" b="1" dirty="0"/>
              <a:t> </a:t>
            </a:r>
            <a:r>
              <a:rPr lang="en-US" b="1" dirty="0" err="1"/>
              <a:t>clienților</a:t>
            </a:r>
            <a:r>
              <a:rPr lang="en-US" b="1" dirty="0"/>
              <a:t>:</a:t>
            </a:r>
            <a:r>
              <a:rPr lang="en-US" dirty="0"/>
              <a:t> </a:t>
            </a:r>
            <a:r>
              <a:rPr lang="en-US" dirty="0" err="1"/>
              <a:t>Creșterea</a:t>
            </a:r>
            <a:r>
              <a:rPr lang="en-US" dirty="0"/>
              <a:t> </a:t>
            </a:r>
            <a:r>
              <a:rPr lang="en-US" dirty="0" err="1"/>
              <a:t>satisfacției</a:t>
            </a:r>
            <a:r>
              <a:rPr lang="en-US" dirty="0"/>
              <a:t> </a:t>
            </a:r>
            <a:r>
              <a:rPr lang="en-US" dirty="0" err="1"/>
              <a:t>clienților</a:t>
            </a:r>
            <a:r>
              <a:rPr lang="en-US" dirty="0"/>
              <a:t> </a:t>
            </a:r>
            <a:r>
              <a:rPr lang="en-US" dirty="0" err="1"/>
              <a:t>și</a:t>
            </a:r>
            <a:r>
              <a:rPr lang="en-US" dirty="0"/>
              <a:t> </a:t>
            </a:r>
            <a:r>
              <a:rPr lang="en-US" dirty="0" err="1"/>
              <a:t>loialității</a:t>
            </a:r>
            <a:r>
              <a:rPr lang="en-US" dirty="0"/>
              <a:t> </a:t>
            </a:r>
            <a:r>
              <a:rPr lang="en-US" dirty="0" err="1"/>
              <a:t>față</a:t>
            </a:r>
            <a:r>
              <a:rPr lang="en-US" dirty="0"/>
              <a:t> de </a:t>
            </a:r>
            <a:r>
              <a:rPr lang="en-US" dirty="0" err="1"/>
              <a:t>branduri</a:t>
            </a:r>
            <a:r>
              <a:rPr lang="en-US" dirty="0"/>
              <a:t>.</a:t>
            </a:r>
          </a:p>
          <a:p>
            <a:pPr>
              <a:buFont typeface="Arial" panose="020B0604020202020204" pitchFamily="34" charset="0"/>
              <a:buChar char="•"/>
            </a:pPr>
            <a:r>
              <a:rPr lang="en-US" b="1" dirty="0" err="1"/>
              <a:t>Îmbunătățirea</a:t>
            </a:r>
            <a:r>
              <a:rPr lang="en-US" b="1" dirty="0"/>
              <a:t> </a:t>
            </a:r>
            <a:r>
              <a:rPr lang="en-US" b="1" dirty="0" err="1"/>
              <a:t>proceselor</a:t>
            </a:r>
            <a:r>
              <a:rPr lang="en-US" b="1" dirty="0"/>
              <a:t> </a:t>
            </a:r>
            <a:r>
              <a:rPr lang="en-US" b="1" dirty="0" err="1"/>
              <a:t>decizionale</a:t>
            </a:r>
            <a:r>
              <a:rPr lang="en-US" b="1" dirty="0"/>
              <a:t>:</a:t>
            </a:r>
            <a:r>
              <a:rPr lang="en-US" dirty="0"/>
              <a:t> </a:t>
            </a:r>
            <a:r>
              <a:rPr lang="en-US" dirty="0" err="1"/>
              <a:t>Luarea</a:t>
            </a:r>
            <a:r>
              <a:rPr lang="en-US" dirty="0"/>
              <a:t> de </a:t>
            </a:r>
            <a:r>
              <a:rPr lang="en-US" dirty="0" err="1"/>
              <a:t>decizii</a:t>
            </a:r>
            <a:r>
              <a:rPr lang="en-US" dirty="0"/>
              <a:t> </a:t>
            </a:r>
            <a:r>
              <a:rPr lang="en-US" dirty="0" err="1"/>
              <a:t>mai</a:t>
            </a:r>
            <a:r>
              <a:rPr lang="en-US" dirty="0"/>
              <a:t> </a:t>
            </a:r>
            <a:r>
              <a:rPr lang="en-US" dirty="0" err="1"/>
              <a:t>informate</a:t>
            </a:r>
            <a:r>
              <a:rPr lang="en-US" dirty="0"/>
              <a:t> </a:t>
            </a:r>
            <a:r>
              <a:rPr lang="en-US" dirty="0" err="1"/>
              <a:t>și</a:t>
            </a:r>
            <a:r>
              <a:rPr lang="en-US" dirty="0"/>
              <a:t> </a:t>
            </a:r>
            <a:r>
              <a:rPr lang="en-US" dirty="0" err="1"/>
              <a:t>mai</a:t>
            </a:r>
            <a:r>
              <a:rPr lang="en-US" dirty="0"/>
              <a:t> </a:t>
            </a:r>
            <a:r>
              <a:rPr lang="en-US" dirty="0" err="1"/>
              <a:t>rapide</a:t>
            </a:r>
            <a:r>
              <a:rPr lang="en-US" dirty="0"/>
              <a:t>.</a:t>
            </a:r>
          </a:p>
          <a:p>
            <a:pPr>
              <a:buFont typeface="Arial" panose="020B0604020202020204" pitchFamily="34" charset="0"/>
              <a:buChar char="•"/>
            </a:pPr>
            <a:r>
              <a:rPr lang="en-US" b="1" dirty="0" err="1"/>
              <a:t>Crearea</a:t>
            </a:r>
            <a:r>
              <a:rPr lang="en-US" b="1" dirty="0"/>
              <a:t> de </a:t>
            </a:r>
            <a:r>
              <a:rPr lang="en-US" b="1" dirty="0" err="1"/>
              <a:t>noi</a:t>
            </a:r>
            <a:r>
              <a:rPr lang="en-US" b="1" dirty="0"/>
              <a:t> </a:t>
            </a:r>
            <a:r>
              <a:rPr lang="en-US" b="1" dirty="0" err="1"/>
              <a:t>oportunități</a:t>
            </a:r>
            <a:r>
              <a:rPr lang="en-US" b="1" dirty="0"/>
              <a:t> de </a:t>
            </a:r>
            <a:r>
              <a:rPr lang="en-US" b="1" dirty="0" err="1"/>
              <a:t>afaceri</a:t>
            </a:r>
            <a:r>
              <a:rPr lang="en-US" b="1" dirty="0"/>
              <a:t>:</a:t>
            </a:r>
            <a:r>
              <a:rPr lang="en-US" dirty="0"/>
              <a:t> </a:t>
            </a:r>
            <a:r>
              <a:rPr lang="en-US" dirty="0" err="1"/>
              <a:t>Apariția</a:t>
            </a:r>
            <a:r>
              <a:rPr lang="en-US" dirty="0"/>
              <a:t> de </a:t>
            </a:r>
            <a:r>
              <a:rPr lang="en-US" dirty="0" err="1"/>
              <a:t>noi</a:t>
            </a:r>
            <a:r>
              <a:rPr lang="en-US" dirty="0"/>
              <a:t> </a:t>
            </a:r>
            <a:r>
              <a:rPr lang="en-US" dirty="0" err="1"/>
              <a:t>modele</a:t>
            </a:r>
            <a:r>
              <a:rPr lang="en-US" dirty="0"/>
              <a:t> de </a:t>
            </a:r>
            <a:r>
              <a:rPr lang="en-US" dirty="0" err="1"/>
              <a:t>afaceri</a:t>
            </a:r>
            <a:r>
              <a:rPr lang="en-US" dirty="0"/>
              <a:t> </a:t>
            </a:r>
            <a:r>
              <a:rPr lang="en-US" dirty="0" err="1"/>
              <a:t>bazate</a:t>
            </a:r>
            <a:r>
              <a:rPr lang="en-US" dirty="0"/>
              <a:t> pe date.</a:t>
            </a:r>
          </a:p>
          <a:p>
            <a:endParaRPr lang="en-US" dirty="0"/>
          </a:p>
        </p:txBody>
      </p:sp>
      <p:sp>
        <p:nvSpPr>
          <p:cNvPr id="4" name="Slide Number Placeholder 3"/>
          <p:cNvSpPr>
            <a:spLocks noGrp="1"/>
          </p:cNvSpPr>
          <p:nvPr>
            <p:ph type="sldNum" sz="quarter" idx="12"/>
          </p:nvPr>
        </p:nvSpPr>
        <p:spPr/>
        <p:txBody>
          <a:bodyPr/>
          <a:lstStyle/>
          <a:p>
            <a:fld id="{0712D0F0-FEB5-4A3D-9B64-8AE531CEC929}" type="slidenum">
              <a:rPr lang="en-US" smtClean="0"/>
              <a:t>63</a:t>
            </a:fld>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2330" y="0"/>
            <a:ext cx="7526215" cy="923827"/>
          </a:xfrm>
        </p:spPr>
        <p:txBody>
          <a:bodyPr>
            <a:normAutofit/>
          </a:bodyPr>
          <a:lstStyle/>
          <a:p>
            <a:r>
              <a:rPr lang="en-US" sz="3200" b="1" dirty="0" err="1"/>
              <a:t>Tendințe</a:t>
            </a:r>
            <a:r>
              <a:rPr lang="en-US" sz="3200" b="1" dirty="0"/>
              <a:t> </a:t>
            </a:r>
            <a:r>
              <a:rPr lang="en-US" sz="3200" b="1" dirty="0" err="1"/>
              <a:t>în</a:t>
            </a:r>
            <a:r>
              <a:rPr lang="en-US" sz="3200" b="1" dirty="0"/>
              <a:t> </a:t>
            </a:r>
            <a:r>
              <a:rPr lang="en-US" sz="3200" b="1" dirty="0" err="1"/>
              <a:t>Domeniul</a:t>
            </a:r>
            <a:r>
              <a:rPr lang="en-US" sz="3200" b="1" dirty="0"/>
              <a:t> Big Data</a:t>
            </a:r>
            <a:endParaRPr lang="en-US" sz="3200" dirty="0"/>
          </a:p>
        </p:txBody>
      </p:sp>
      <p:sp>
        <p:nvSpPr>
          <p:cNvPr id="3" name="Content Placeholder 2"/>
          <p:cNvSpPr>
            <a:spLocks noGrp="1"/>
          </p:cNvSpPr>
          <p:nvPr>
            <p:ph idx="1"/>
          </p:nvPr>
        </p:nvSpPr>
        <p:spPr/>
        <p:txBody>
          <a:bodyPr>
            <a:normAutofit fontScale="92500" lnSpcReduction="20000"/>
          </a:bodyPr>
          <a:lstStyle/>
          <a:p>
            <a:pPr>
              <a:lnSpc>
                <a:spcPct val="110000"/>
              </a:lnSpc>
              <a:buFont typeface="Arial" panose="020B0604020202020204" pitchFamily="34" charset="0"/>
              <a:buChar char="•"/>
            </a:pPr>
            <a:r>
              <a:rPr lang="en-US" b="1" dirty="0"/>
              <a:t>IoT </a:t>
            </a:r>
            <a:r>
              <a:rPr lang="ro-RO" b="1" dirty="0"/>
              <a:t>și IIoT</a:t>
            </a:r>
            <a:r>
              <a:rPr lang="en-US" b="1" dirty="0"/>
              <a:t>:</a:t>
            </a:r>
            <a:r>
              <a:rPr lang="en-US" dirty="0"/>
              <a:t> </a:t>
            </a:r>
            <a:r>
              <a:rPr lang="en-US" dirty="0" err="1"/>
              <a:t>Generarea</a:t>
            </a:r>
            <a:r>
              <a:rPr lang="en-US" dirty="0"/>
              <a:t> </a:t>
            </a:r>
            <a:r>
              <a:rPr lang="en-US" dirty="0" err="1"/>
              <a:t>unei</a:t>
            </a:r>
            <a:r>
              <a:rPr lang="en-US" dirty="0"/>
              <a:t> </a:t>
            </a:r>
            <a:r>
              <a:rPr lang="en-US" dirty="0" err="1"/>
              <a:t>cantități</a:t>
            </a:r>
            <a:r>
              <a:rPr lang="en-US" dirty="0"/>
              <a:t> </a:t>
            </a:r>
            <a:r>
              <a:rPr lang="en-US" dirty="0" err="1"/>
              <a:t>și</a:t>
            </a:r>
            <a:r>
              <a:rPr lang="en-US" dirty="0"/>
              <a:t> </a:t>
            </a:r>
            <a:r>
              <a:rPr lang="en-US" dirty="0" err="1"/>
              <a:t>mai</a:t>
            </a:r>
            <a:r>
              <a:rPr lang="en-US" dirty="0"/>
              <a:t> </a:t>
            </a:r>
            <a:r>
              <a:rPr lang="en-US" dirty="0" err="1"/>
              <a:t>mari</a:t>
            </a:r>
            <a:r>
              <a:rPr lang="en-US" dirty="0"/>
              <a:t> de date de la </a:t>
            </a:r>
            <a:r>
              <a:rPr lang="en-US" dirty="0" err="1"/>
              <a:t>dispozitive</a:t>
            </a:r>
            <a:r>
              <a:rPr lang="en-US" dirty="0"/>
              <a:t> </a:t>
            </a:r>
            <a:r>
              <a:rPr lang="en-US" dirty="0" err="1"/>
              <a:t>conectate</a:t>
            </a:r>
            <a:r>
              <a:rPr lang="en-US" dirty="0"/>
              <a:t>.</a:t>
            </a:r>
          </a:p>
          <a:p>
            <a:pPr>
              <a:lnSpc>
                <a:spcPct val="110000"/>
              </a:lnSpc>
              <a:buFont typeface="Arial" panose="020B0604020202020204" pitchFamily="34" charset="0"/>
              <a:buChar char="•"/>
            </a:pPr>
            <a:r>
              <a:rPr lang="en-US" b="1" dirty="0" err="1"/>
              <a:t>Inteligența</a:t>
            </a:r>
            <a:r>
              <a:rPr lang="en-US" b="1" dirty="0"/>
              <a:t> </a:t>
            </a:r>
            <a:r>
              <a:rPr lang="en-US" b="1" dirty="0" err="1"/>
              <a:t>artificială</a:t>
            </a:r>
            <a:r>
              <a:rPr lang="en-US" b="1" dirty="0"/>
              <a:t> </a:t>
            </a:r>
            <a:r>
              <a:rPr lang="en-US" b="1" dirty="0" err="1"/>
              <a:t>și</a:t>
            </a:r>
            <a:r>
              <a:rPr lang="en-US" b="1" dirty="0"/>
              <a:t> Machine Learning:</a:t>
            </a:r>
            <a:r>
              <a:rPr lang="en-US" dirty="0"/>
              <a:t> </a:t>
            </a:r>
            <a:r>
              <a:rPr lang="en-US" dirty="0" err="1"/>
              <a:t>Dezvoltarea</a:t>
            </a:r>
            <a:r>
              <a:rPr lang="en-US" dirty="0"/>
              <a:t> de </a:t>
            </a:r>
            <a:r>
              <a:rPr lang="en-US" dirty="0" err="1"/>
              <a:t>algoritmi</a:t>
            </a:r>
            <a:r>
              <a:rPr lang="en-US" dirty="0"/>
              <a:t> </a:t>
            </a:r>
            <a:r>
              <a:rPr lang="en-US" dirty="0" err="1"/>
              <a:t>mai</a:t>
            </a:r>
            <a:r>
              <a:rPr lang="en-US" dirty="0"/>
              <a:t> </a:t>
            </a:r>
            <a:r>
              <a:rPr lang="en-US" dirty="0" err="1"/>
              <a:t>sofisticati</a:t>
            </a:r>
            <a:r>
              <a:rPr lang="en-US" dirty="0"/>
              <a:t> </a:t>
            </a:r>
            <a:r>
              <a:rPr lang="en-US" dirty="0" err="1"/>
              <a:t>și</a:t>
            </a:r>
            <a:r>
              <a:rPr lang="en-US" dirty="0"/>
              <a:t> </a:t>
            </a:r>
            <a:r>
              <a:rPr lang="en-US" dirty="0" err="1"/>
              <a:t>aplicarea</a:t>
            </a:r>
            <a:r>
              <a:rPr lang="en-US" dirty="0"/>
              <a:t> lor </a:t>
            </a:r>
            <a:r>
              <a:rPr lang="en-US" dirty="0" err="1"/>
              <a:t>în</a:t>
            </a:r>
            <a:r>
              <a:rPr lang="en-US" dirty="0"/>
              <a:t> </a:t>
            </a:r>
            <a:r>
              <a:rPr lang="en-US" dirty="0" err="1"/>
              <a:t>domenii</a:t>
            </a:r>
            <a:r>
              <a:rPr lang="en-US" dirty="0"/>
              <a:t> din </a:t>
            </a:r>
            <a:r>
              <a:rPr lang="en-US" dirty="0" err="1"/>
              <a:t>ce</a:t>
            </a:r>
            <a:r>
              <a:rPr lang="en-US" dirty="0"/>
              <a:t> </a:t>
            </a:r>
            <a:r>
              <a:rPr lang="en-US" dirty="0" err="1"/>
              <a:t>în</a:t>
            </a:r>
            <a:r>
              <a:rPr lang="en-US" dirty="0"/>
              <a:t> </a:t>
            </a:r>
            <a:r>
              <a:rPr lang="en-US" dirty="0" err="1"/>
              <a:t>ce</a:t>
            </a:r>
            <a:r>
              <a:rPr lang="en-US" dirty="0"/>
              <a:t> </a:t>
            </a:r>
            <a:r>
              <a:rPr lang="en-US" dirty="0" err="1"/>
              <a:t>mai</a:t>
            </a:r>
            <a:r>
              <a:rPr lang="en-US" dirty="0"/>
              <a:t> diverse.</a:t>
            </a:r>
          </a:p>
          <a:p>
            <a:pPr>
              <a:lnSpc>
                <a:spcPct val="110000"/>
              </a:lnSpc>
              <a:buFont typeface="Arial" panose="020B0604020202020204" pitchFamily="34" charset="0"/>
              <a:buChar char="•"/>
            </a:pPr>
            <a:r>
              <a:rPr lang="en-US" b="1" dirty="0"/>
              <a:t>Edge Computing:</a:t>
            </a:r>
            <a:r>
              <a:rPr lang="en-US" dirty="0"/>
              <a:t> </a:t>
            </a:r>
            <a:r>
              <a:rPr lang="en-US" dirty="0" err="1"/>
              <a:t>Procesarea</a:t>
            </a:r>
            <a:r>
              <a:rPr lang="en-US" dirty="0"/>
              <a:t> </a:t>
            </a:r>
            <a:r>
              <a:rPr lang="en-US" dirty="0" err="1"/>
              <a:t>datelor</a:t>
            </a:r>
            <a:r>
              <a:rPr lang="en-US" dirty="0"/>
              <a:t> la </a:t>
            </a:r>
            <a:r>
              <a:rPr lang="en-US" dirty="0" err="1"/>
              <a:t>sursă</a:t>
            </a:r>
            <a:r>
              <a:rPr lang="en-US" dirty="0"/>
              <a:t>, </a:t>
            </a:r>
            <a:r>
              <a:rPr lang="en-US" dirty="0" err="1"/>
              <a:t>reducând</a:t>
            </a:r>
            <a:r>
              <a:rPr lang="en-US" dirty="0"/>
              <a:t> </a:t>
            </a:r>
            <a:r>
              <a:rPr lang="en-US" dirty="0" err="1"/>
              <a:t>latența</a:t>
            </a:r>
            <a:r>
              <a:rPr lang="en-US" dirty="0"/>
              <a:t> </a:t>
            </a:r>
            <a:r>
              <a:rPr lang="en-US" dirty="0" err="1"/>
              <a:t>și</a:t>
            </a:r>
            <a:r>
              <a:rPr lang="en-US" dirty="0"/>
              <a:t> </a:t>
            </a:r>
            <a:r>
              <a:rPr lang="en-US" dirty="0" err="1"/>
              <a:t>costurile</a:t>
            </a:r>
            <a:r>
              <a:rPr lang="en-US" dirty="0"/>
              <a:t>.</a:t>
            </a:r>
          </a:p>
          <a:p>
            <a:pPr>
              <a:lnSpc>
                <a:spcPct val="110000"/>
              </a:lnSpc>
              <a:buFont typeface="Arial" panose="020B0604020202020204" pitchFamily="34" charset="0"/>
              <a:buChar char="•"/>
            </a:pPr>
            <a:r>
              <a:rPr lang="en-US" b="1" dirty="0"/>
              <a:t>Quantum Computing:</a:t>
            </a:r>
            <a:r>
              <a:rPr lang="en-US" dirty="0"/>
              <a:t> </a:t>
            </a:r>
            <a:r>
              <a:rPr lang="en-US" dirty="0" err="1"/>
              <a:t>Potențialul</a:t>
            </a:r>
            <a:r>
              <a:rPr lang="en-US" dirty="0"/>
              <a:t> de a </a:t>
            </a:r>
            <a:r>
              <a:rPr lang="en-US" dirty="0" err="1"/>
              <a:t>rezolva</a:t>
            </a:r>
            <a:r>
              <a:rPr lang="en-US" dirty="0"/>
              <a:t> </a:t>
            </a:r>
            <a:r>
              <a:rPr lang="en-US" dirty="0" err="1"/>
              <a:t>probleme</a:t>
            </a:r>
            <a:r>
              <a:rPr lang="en-US" dirty="0"/>
              <a:t> </a:t>
            </a:r>
            <a:r>
              <a:rPr lang="en-US" dirty="0" err="1"/>
              <a:t>complexe</a:t>
            </a:r>
            <a:r>
              <a:rPr lang="en-US" dirty="0"/>
              <a:t> care </a:t>
            </a:r>
            <a:r>
              <a:rPr lang="en-US" dirty="0" err="1"/>
              <a:t>depășesc</a:t>
            </a:r>
            <a:r>
              <a:rPr lang="en-US" dirty="0"/>
              <a:t> </a:t>
            </a:r>
            <a:r>
              <a:rPr lang="en-US" dirty="0" err="1"/>
              <a:t>capacitățile</a:t>
            </a:r>
            <a:r>
              <a:rPr lang="en-US" dirty="0"/>
              <a:t> </a:t>
            </a:r>
            <a:r>
              <a:rPr lang="en-US" dirty="0" err="1"/>
              <a:t>calculatoarelor</a:t>
            </a:r>
            <a:r>
              <a:rPr lang="en-US" dirty="0"/>
              <a:t> </a:t>
            </a:r>
            <a:r>
              <a:rPr lang="en-US" dirty="0" err="1"/>
              <a:t>clasice</a:t>
            </a:r>
            <a:r>
              <a:rPr lang="en-US" dirty="0"/>
              <a:t>.</a:t>
            </a:r>
          </a:p>
          <a:p>
            <a:pPr>
              <a:lnSpc>
                <a:spcPct val="110000"/>
              </a:lnSpc>
              <a:buFont typeface="Arial" panose="020B0604020202020204" pitchFamily="34" charset="0"/>
              <a:buChar char="•"/>
            </a:pPr>
            <a:r>
              <a:rPr lang="en-US" b="1" dirty="0" err="1"/>
              <a:t>Etica</a:t>
            </a:r>
            <a:r>
              <a:rPr lang="en-US" b="1" dirty="0"/>
              <a:t> </a:t>
            </a:r>
            <a:r>
              <a:rPr lang="en-US" b="1" dirty="0" err="1"/>
              <a:t>datelor</a:t>
            </a:r>
            <a:r>
              <a:rPr lang="en-US" b="1" dirty="0"/>
              <a:t>:</a:t>
            </a:r>
            <a:r>
              <a:rPr lang="en-US" dirty="0"/>
              <a:t> </a:t>
            </a:r>
            <a:r>
              <a:rPr lang="en-US" dirty="0" err="1"/>
              <a:t>Dezvoltarea</a:t>
            </a:r>
            <a:r>
              <a:rPr lang="en-US" dirty="0"/>
              <a:t> de cadre </a:t>
            </a:r>
            <a:r>
              <a:rPr lang="en-US" dirty="0" err="1"/>
              <a:t>etice</a:t>
            </a:r>
            <a:r>
              <a:rPr lang="en-US" dirty="0"/>
              <a:t> </a:t>
            </a:r>
            <a:r>
              <a:rPr lang="en-US" dirty="0" err="1"/>
              <a:t>pentru</a:t>
            </a:r>
            <a:r>
              <a:rPr lang="en-US" dirty="0"/>
              <a:t> </a:t>
            </a:r>
            <a:r>
              <a:rPr lang="en-US" dirty="0" err="1"/>
              <a:t>utilizarea</a:t>
            </a:r>
            <a:r>
              <a:rPr lang="en-US" dirty="0"/>
              <a:t> </a:t>
            </a:r>
            <a:r>
              <a:rPr lang="en-US" dirty="0" err="1"/>
              <a:t>datelor</a:t>
            </a:r>
            <a:r>
              <a:rPr lang="en-US" dirty="0"/>
              <a:t> </a:t>
            </a:r>
            <a:r>
              <a:rPr lang="en-US" dirty="0" err="1"/>
              <a:t>și</a:t>
            </a:r>
            <a:r>
              <a:rPr lang="en-US" dirty="0"/>
              <a:t> </a:t>
            </a:r>
            <a:r>
              <a:rPr lang="en-US" dirty="0" err="1"/>
              <a:t>protejarea</a:t>
            </a:r>
            <a:r>
              <a:rPr lang="en-US" dirty="0"/>
              <a:t> </a:t>
            </a:r>
            <a:r>
              <a:rPr lang="en-US" dirty="0" err="1"/>
              <a:t>vieții</a:t>
            </a:r>
            <a:r>
              <a:rPr lang="en-US" dirty="0"/>
              <a:t> private.</a:t>
            </a:r>
          </a:p>
        </p:txBody>
      </p:sp>
      <p:sp>
        <p:nvSpPr>
          <p:cNvPr id="4" name="Slide Number Placeholder 3"/>
          <p:cNvSpPr>
            <a:spLocks noGrp="1"/>
          </p:cNvSpPr>
          <p:nvPr>
            <p:ph type="sldNum" sz="quarter" idx="12"/>
          </p:nvPr>
        </p:nvSpPr>
        <p:spPr/>
        <p:txBody>
          <a:bodyPr/>
          <a:lstStyle/>
          <a:p>
            <a:fld id="{0712D0F0-FEB5-4A3D-9B64-8AE531CEC929}" type="slidenum">
              <a:rPr lang="en-US" smtClean="0"/>
              <a:t>64</a:t>
            </a:fld>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712D0F0-FEB5-4A3D-9B64-8AE531CEC929}" type="slidenum">
              <a:rPr lang="en-US" smtClean="0"/>
              <a:t>65</a:t>
            </a:fld>
            <a:endParaRPr lang="en-US" dirty="0"/>
          </a:p>
        </p:txBody>
      </p:sp>
      <p:pic>
        <p:nvPicPr>
          <p:cNvPr id="2" name="Picture 1">
            <a:extLst>
              <a:ext uri="{FF2B5EF4-FFF2-40B4-BE49-F238E27FC236}">
                <a16:creationId xmlns:a16="http://schemas.microsoft.com/office/drawing/2014/main" id="{125ED44D-1E9E-70C5-A36B-51938BA202F9}"/>
              </a:ext>
            </a:extLst>
          </p:cNvPr>
          <p:cNvPicPr>
            <a:picLocks noChangeAspect="1"/>
          </p:cNvPicPr>
          <p:nvPr/>
        </p:nvPicPr>
        <p:blipFill>
          <a:blip r:embed="rId2">
            <a:extLst>
              <a:ext uri="{28A0092B-C50C-407E-A947-70E740481C1C}">
                <a14:useLocalDpi xmlns:a14="http://schemas.microsoft.com/office/drawing/2010/main" val="0"/>
              </a:ext>
            </a:extLst>
          </a:blip>
          <a:srcRect l="4011" r="3961" b="7160"/>
          <a:stretch>
            <a:fillRect/>
          </a:stretch>
        </p:blipFill>
        <p:spPr>
          <a:xfrm>
            <a:off x="1119883" y="289345"/>
            <a:ext cx="8959065" cy="4950475"/>
          </a:xfrm>
          <a:prstGeom prst="rect">
            <a:avLst/>
          </a:prstGeom>
        </p:spPr>
      </p:pic>
      <p:sp>
        <p:nvSpPr>
          <p:cNvPr id="5" name="TextBox 4">
            <a:extLst>
              <a:ext uri="{FF2B5EF4-FFF2-40B4-BE49-F238E27FC236}">
                <a16:creationId xmlns:a16="http://schemas.microsoft.com/office/drawing/2014/main" id="{7DD7A488-97F6-9F91-0A70-CE20BBE7ED52}"/>
              </a:ext>
            </a:extLst>
          </p:cNvPr>
          <p:cNvSpPr txBox="1"/>
          <p:nvPr/>
        </p:nvSpPr>
        <p:spPr>
          <a:xfrm>
            <a:off x="2113942" y="1434992"/>
            <a:ext cx="6970946" cy="2503058"/>
          </a:xfrm>
          <a:prstGeom prst="rect">
            <a:avLst/>
          </a:prstGeom>
          <a:noFill/>
        </p:spPr>
        <p:txBody>
          <a:bodyPr wrap="none" rtlCol="0">
            <a:spAutoFit/>
          </a:bodyPr>
          <a:lstStyle/>
          <a:p>
            <a:pPr algn="ctr">
              <a:lnSpc>
                <a:spcPct val="150000"/>
              </a:lnSpc>
            </a:pPr>
            <a:r>
              <a:rPr lang="ro-RO" sz="3600" dirty="0">
                <a:solidFill>
                  <a:schemeClr val="tx2">
                    <a:lumMod val="50000"/>
                  </a:schemeClr>
                </a:solidFill>
                <a:highlight>
                  <a:srgbClr val="FFFF00"/>
                </a:highlight>
                <a:latin typeface="Elephant" panose="02020904090505020303" pitchFamily="18" charset="0"/>
              </a:rPr>
              <a:t>Programare Distribuit</a:t>
            </a:r>
            <a:r>
              <a:rPr lang="ro-RO" sz="3600" b="1" dirty="0">
                <a:solidFill>
                  <a:schemeClr val="tx2">
                    <a:lumMod val="50000"/>
                  </a:schemeClr>
                </a:solidFill>
                <a:highlight>
                  <a:srgbClr val="FFFF00"/>
                </a:highlight>
                <a:latin typeface="Elephant" panose="02020904090505020303" pitchFamily="18" charset="0"/>
              </a:rPr>
              <a:t>ă</a:t>
            </a:r>
          </a:p>
          <a:p>
            <a:pPr algn="ctr">
              <a:lnSpc>
                <a:spcPct val="150000"/>
              </a:lnSpc>
            </a:pPr>
            <a:r>
              <a:rPr lang="ro-RO" sz="3600" dirty="0">
                <a:solidFill>
                  <a:schemeClr val="tx2">
                    <a:lumMod val="50000"/>
                  </a:schemeClr>
                </a:solidFill>
                <a:highlight>
                  <a:srgbClr val="FFFF00"/>
                </a:highlight>
                <a:latin typeface="Elephant" panose="02020904090505020303" pitchFamily="18" charset="0"/>
              </a:rPr>
              <a:t> cu</a:t>
            </a:r>
            <a:br>
              <a:rPr lang="ro-RO" sz="3600" dirty="0">
                <a:solidFill>
                  <a:schemeClr val="tx2">
                    <a:lumMod val="50000"/>
                  </a:schemeClr>
                </a:solidFill>
                <a:highlight>
                  <a:srgbClr val="FFFF00"/>
                </a:highlight>
                <a:latin typeface="Elephant" panose="02020904090505020303" pitchFamily="18" charset="0"/>
              </a:rPr>
            </a:br>
            <a:r>
              <a:rPr lang="ro-RO" sz="3600" dirty="0" err="1">
                <a:solidFill>
                  <a:schemeClr val="tx2">
                    <a:lumMod val="50000"/>
                  </a:schemeClr>
                </a:solidFill>
                <a:highlight>
                  <a:srgbClr val="FFFF00"/>
                </a:highlight>
                <a:latin typeface="Elephant" panose="02020904090505020303" pitchFamily="18" charset="0"/>
              </a:rPr>
              <a:t>HADOOP</a:t>
            </a:r>
            <a:r>
              <a:rPr lang="ro-RO" sz="3600" dirty="0">
                <a:solidFill>
                  <a:schemeClr val="tx2">
                    <a:lumMod val="50000"/>
                  </a:schemeClr>
                </a:solidFill>
                <a:highlight>
                  <a:srgbClr val="FFFF00"/>
                </a:highlight>
                <a:latin typeface="Elephant" panose="02020904090505020303" pitchFamily="18" charset="0"/>
              </a:rPr>
              <a:t> </a:t>
            </a:r>
            <a:r>
              <a:rPr lang="ro-RO" sz="3600" b="1" dirty="0">
                <a:solidFill>
                  <a:schemeClr val="tx2">
                    <a:lumMod val="50000"/>
                  </a:schemeClr>
                </a:solidFill>
                <a:highlight>
                  <a:srgbClr val="FFFF00"/>
                </a:highlight>
                <a:latin typeface="Elephant" panose="02020904090505020303" pitchFamily="18" charset="0"/>
              </a:rPr>
              <a:t>ș</a:t>
            </a:r>
            <a:r>
              <a:rPr lang="ro-RO" sz="3600" dirty="0">
                <a:solidFill>
                  <a:schemeClr val="tx2">
                    <a:lumMod val="50000"/>
                  </a:schemeClr>
                </a:solidFill>
                <a:highlight>
                  <a:srgbClr val="FFFF00"/>
                </a:highlight>
                <a:latin typeface="Elephant" panose="02020904090505020303" pitchFamily="18" charset="0"/>
              </a:rPr>
              <a:t>i MAP REDUCE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6488" y="89391"/>
            <a:ext cx="5580547" cy="671823"/>
          </a:xfrm>
        </p:spPr>
        <p:txBody>
          <a:bodyPr>
            <a:normAutofit/>
          </a:bodyPr>
          <a:lstStyle/>
          <a:p>
            <a:r>
              <a:rPr lang="en-US" sz="3200" dirty="0" err="1"/>
              <a:t>Programarea</a:t>
            </a:r>
            <a:r>
              <a:rPr lang="en-US" sz="3200" dirty="0"/>
              <a:t> </a:t>
            </a:r>
            <a:r>
              <a:rPr lang="en-US" sz="3200" dirty="0" err="1"/>
              <a:t>distribuită</a:t>
            </a:r>
            <a:endParaRPr lang="en-US" sz="3200" dirty="0"/>
          </a:p>
        </p:txBody>
      </p:sp>
      <p:sp>
        <p:nvSpPr>
          <p:cNvPr id="3" name="Content Placeholder 2"/>
          <p:cNvSpPr>
            <a:spLocks noGrp="1"/>
          </p:cNvSpPr>
          <p:nvPr>
            <p:ph idx="1"/>
          </p:nvPr>
        </p:nvSpPr>
        <p:spPr/>
        <p:txBody>
          <a:bodyPr>
            <a:normAutofit fontScale="92500"/>
          </a:bodyPr>
          <a:lstStyle/>
          <a:p>
            <a:pPr>
              <a:lnSpc>
                <a:spcPct val="150000"/>
              </a:lnSpc>
            </a:pPr>
            <a:r>
              <a:rPr lang="ro-RO" dirty="0"/>
              <a:t> </a:t>
            </a:r>
            <a:r>
              <a:rPr lang="en-US" dirty="0"/>
              <a:t>Model</a:t>
            </a:r>
            <a:r>
              <a:rPr lang="ro-RO" dirty="0"/>
              <a:t> </a:t>
            </a:r>
            <a:r>
              <a:rPr lang="en-US" dirty="0"/>
              <a:t>de </a:t>
            </a:r>
            <a:r>
              <a:rPr lang="en-US" dirty="0" err="1"/>
              <a:t>programare</a:t>
            </a:r>
            <a:r>
              <a:rPr lang="en-US" dirty="0"/>
              <a:t> care </a:t>
            </a:r>
            <a:r>
              <a:rPr lang="en-US" dirty="0" err="1"/>
              <a:t>împarte</a:t>
            </a:r>
            <a:r>
              <a:rPr lang="en-US" dirty="0"/>
              <a:t> </a:t>
            </a:r>
            <a:r>
              <a:rPr lang="en-US" dirty="0" err="1"/>
              <a:t>sarcinile</a:t>
            </a:r>
            <a:r>
              <a:rPr lang="en-US" dirty="0"/>
              <a:t> de </a:t>
            </a:r>
            <a:r>
              <a:rPr lang="en-US" dirty="0" err="1"/>
              <a:t>calcul</a:t>
            </a:r>
            <a:r>
              <a:rPr lang="en-US" dirty="0"/>
              <a:t> pe </a:t>
            </a:r>
            <a:r>
              <a:rPr lang="en-US" dirty="0" err="1"/>
              <a:t>mai</a:t>
            </a:r>
            <a:r>
              <a:rPr lang="en-US" dirty="0"/>
              <a:t> </a:t>
            </a:r>
            <a:r>
              <a:rPr lang="en-US" dirty="0" err="1"/>
              <a:t>multe</a:t>
            </a:r>
            <a:r>
              <a:rPr lang="en-US" dirty="0"/>
              <a:t> </a:t>
            </a:r>
            <a:r>
              <a:rPr lang="ro-RO" dirty="0"/>
              <a:t>stații de lucru (</a:t>
            </a:r>
            <a:r>
              <a:rPr lang="en-US" dirty="0" err="1">
                <a:sym typeface="+mn-ea"/>
              </a:rPr>
              <a:t>noduri</a:t>
            </a:r>
            <a:r>
              <a:rPr lang="ro-RO" dirty="0"/>
              <a:t>)</a:t>
            </a:r>
            <a:r>
              <a:rPr lang="en-US" dirty="0"/>
              <a:t> </a:t>
            </a:r>
            <a:r>
              <a:rPr lang="en-US" dirty="0" err="1"/>
              <a:t>într</a:t>
            </a:r>
            <a:r>
              <a:rPr lang="en-US" dirty="0"/>
              <a:t>-o </a:t>
            </a:r>
            <a:r>
              <a:rPr lang="en-US" dirty="0" err="1"/>
              <a:t>rețea</a:t>
            </a:r>
            <a:r>
              <a:rPr lang="en-US" dirty="0"/>
              <a:t>.</a:t>
            </a:r>
            <a:endParaRPr lang="ro-RO" dirty="0"/>
          </a:p>
          <a:p>
            <a:pPr>
              <a:lnSpc>
                <a:spcPct val="150000"/>
              </a:lnSpc>
            </a:pPr>
            <a:r>
              <a:rPr lang="en-US" dirty="0"/>
              <a:t> </a:t>
            </a:r>
            <a:r>
              <a:rPr lang="en-US" dirty="0" err="1"/>
              <a:t>Acest</a:t>
            </a:r>
            <a:r>
              <a:rPr lang="en-US" dirty="0"/>
              <a:t> </a:t>
            </a:r>
            <a:r>
              <a:rPr lang="en-US" dirty="0" err="1"/>
              <a:t>lucru</a:t>
            </a:r>
            <a:r>
              <a:rPr lang="en-US" dirty="0"/>
              <a:t> </a:t>
            </a:r>
            <a:r>
              <a:rPr lang="en-US" dirty="0" err="1"/>
              <a:t>permite</a:t>
            </a:r>
            <a:r>
              <a:rPr lang="en-US" dirty="0"/>
              <a:t> </a:t>
            </a:r>
            <a:r>
              <a:rPr lang="en-US" dirty="0" err="1"/>
              <a:t>procesarea</a:t>
            </a:r>
            <a:r>
              <a:rPr lang="en-US" dirty="0"/>
              <a:t> </a:t>
            </a:r>
            <a:r>
              <a:rPr lang="en-US" dirty="0" err="1"/>
              <a:t>unor</a:t>
            </a:r>
            <a:r>
              <a:rPr lang="en-US" dirty="0"/>
              <a:t> </a:t>
            </a:r>
            <a:r>
              <a:rPr lang="en-US" dirty="0" err="1"/>
              <a:t>cantități</a:t>
            </a:r>
            <a:r>
              <a:rPr lang="en-US" dirty="0"/>
              <a:t> </a:t>
            </a:r>
            <a:r>
              <a:rPr lang="en-US" dirty="0" err="1"/>
              <a:t>masive</a:t>
            </a:r>
            <a:r>
              <a:rPr lang="en-US" dirty="0"/>
              <a:t> de date </a:t>
            </a:r>
            <a:r>
              <a:rPr lang="ro-RO" altLang="en-US" dirty="0"/>
              <a:t>extrem de rapid </a:t>
            </a:r>
            <a:r>
              <a:rPr lang="ro-RO" altLang="en-US" dirty="0" err="1"/>
              <a:t>im</a:t>
            </a:r>
            <a:r>
              <a:rPr lang="en-US" dirty="0" err="1"/>
              <a:t>posibil</a:t>
            </a:r>
            <a:r>
              <a:rPr lang="en-US" dirty="0"/>
              <a:t> pe un </a:t>
            </a:r>
            <a:r>
              <a:rPr lang="en-US" dirty="0" err="1"/>
              <a:t>singur</a:t>
            </a:r>
            <a:r>
              <a:rPr lang="en-US" dirty="0"/>
              <a:t> computer.</a:t>
            </a:r>
            <a:endParaRPr lang="ro-RO" dirty="0"/>
          </a:p>
          <a:p>
            <a:pPr>
              <a:lnSpc>
                <a:spcPct val="150000"/>
              </a:lnSpc>
            </a:pPr>
            <a:r>
              <a:rPr lang="en-US" dirty="0"/>
              <a:t> MapReduce </a:t>
            </a:r>
            <a:r>
              <a:rPr lang="en-US" dirty="0" err="1"/>
              <a:t>și</a:t>
            </a:r>
            <a:r>
              <a:rPr lang="en-US" dirty="0"/>
              <a:t> Hadoop sunt </a:t>
            </a:r>
            <a:r>
              <a:rPr lang="en-US" dirty="0" err="1"/>
              <a:t>două</a:t>
            </a:r>
            <a:r>
              <a:rPr lang="en-US" dirty="0"/>
              <a:t> </a:t>
            </a:r>
            <a:r>
              <a:rPr lang="en-US" dirty="0" err="1"/>
              <a:t>tehnologii</a:t>
            </a:r>
            <a:r>
              <a:rPr lang="en-US" dirty="0"/>
              <a:t> </a:t>
            </a:r>
            <a:r>
              <a:rPr lang="en-US" dirty="0" err="1"/>
              <a:t>cheie</a:t>
            </a:r>
            <a:r>
              <a:rPr lang="en-US" dirty="0"/>
              <a:t> care au </a:t>
            </a:r>
            <a:r>
              <a:rPr lang="en-US" dirty="0" err="1"/>
              <a:t>revoluționat</a:t>
            </a:r>
            <a:r>
              <a:rPr lang="en-US" dirty="0"/>
              <a:t> </a:t>
            </a:r>
            <a:r>
              <a:rPr lang="en-US" dirty="0" err="1"/>
              <a:t>modul</a:t>
            </a:r>
            <a:r>
              <a:rPr lang="en-US" dirty="0"/>
              <a:t> </a:t>
            </a:r>
            <a:r>
              <a:rPr lang="en-US" dirty="0" err="1"/>
              <a:t>în</a:t>
            </a:r>
            <a:r>
              <a:rPr lang="en-US" dirty="0"/>
              <a:t> care </a:t>
            </a:r>
            <a:r>
              <a:rPr lang="en-US" dirty="0" err="1"/>
              <a:t>abordăm</a:t>
            </a:r>
            <a:r>
              <a:rPr lang="en-US" dirty="0"/>
              <a:t> </a:t>
            </a:r>
            <a:r>
              <a:rPr lang="en-US" dirty="0" err="1"/>
              <a:t>programarea</a:t>
            </a:r>
            <a:r>
              <a:rPr lang="en-US" dirty="0"/>
              <a:t> </a:t>
            </a:r>
            <a:r>
              <a:rPr lang="en-US" dirty="0" err="1"/>
              <a:t>distribuită</a:t>
            </a:r>
            <a:r>
              <a:rPr lang="en-US" dirty="0"/>
              <a:t>.</a:t>
            </a:r>
          </a:p>
        </p:txBody>
      </p:sp>
      <p:sp>
        <p:nvSpPr>
          <p:cNvPr id="4" name="Slide Number Placeholder 3"/>
          <p:cNvSpPr>
            <a:spLocks noGrp="1"/>
          </p:cNvSpPr>
          <p:nvPr>
            <p:ph type="sldNum" sz="quarter" idx="12"/>
          </p:nvPr>
        </p:nvSpPr>
        <p:spPr/>
        <p:txBody>
          <a:bodyPr/>
          <a:lstStyle/>
          <a:p>
            <a:fld id="{0712D0F0-FEB5-4A3D-9B64-8AE531CEC929}" type="slidenum">
              <a:rPr lang="en-US" smtClean="0"/>
              <a:t>66</a:t>
            </a:fld>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err="1"/>
              <a:t>Modelul</a:t>
            </a:r>
            <a:r>
              <a:rPr lang="en-US" sz="3200" b="1" dirty="0"/>
              <a:t> de </a:t>
            </a:r>
            <a:r>
              <a:rPr lang="en-US" sz="3200" b="1" dirty="0" err="1"/>
              <a:t>Programare</a:t>
            </a:r>
            <a:r>
              <a:rPr lang="ro-RO" sz="3200" b="1" dirty="0"/>
              <a:t> </a:t>
            </a:r>
            <a:r>
              <a:rPr lang="en-US" sz="3200" b="1" i="1" dirty="0"/>
              <a:t>MapReduce</a:t>
            </a:r>
            <a:endParaRPr lang="ro-RO" sz="3200" dirty="0"/>
          </a:p>
        </p:txBody>
      </p:sp>
      <p:sp>
        <p:nvSpPr>
          <p:cNvPr id="3" name="Content Placeholder 2"/>
          <p:cNvSpPr>
            <a:spLocks noGrp="1"/>
          </p:cNvSpPr>
          <p:nvPr>
            <p:ph idx="1"/>
          </p:nvPr>
        </p:nvSpPr>
        <p:spPr>
          <a:xfrm>
            <a:off x="78556" y="963299"/>
            <a:ext cx="11548978" cy="5622747"/>
          </a:xfrm>
        </p:spPr>
        <p:txBody>
          <a:bodyPr>
            <a:normAutofit fontScale="92500" lnSpcReduction="10000"/>
          </a:bodyPr>
          <a:lstStyle/>
          <a:p>
            <a:pPr>
              <a:lnSpc>
                <a:spcPct val="100000"/>
              </a:lnSpc>
            </a:pPr>
            <a:r>
              <a:rPr lang="ro-RO" dirty="0">
                <a:solidFill>
                  <a:srgbClr val="C00000"/>
                </a:solidFill>
                <a:highlight>
                  <a:srgbClr val="FFFF00"/>
                </a:highlight>
              </a:rPr>
              <a:t>MapReduce</a:t>
            </a:r>
            <a:r>
              <a:rPr lang="ro-RO" dirty="0"/>
              <a:t> este o </a:t>
            </a:r>
            <a:r>
              <a:rPr lang="ro-RO" dirty="0">
                <a:highlight>
                  <a:srgbClr val="00FF00"/>
                </a:highlight>
              </a:rPr>
              <a:t>paradigmă (model) de programare</a:t>
            </a:r>
            <a:r>
              <a:rPr lang="ro-RO" dirty="0"/>
              <a:t> folosită pentru procesarea unor cantități </a:t>
            </a:r>
            <a:r>
              <a:rPr lang="ro-RO" dirty="0">
                <a:sym typeface="+mn-ea"/>
              </a:rPr>
              <a:t>masive</a:t>
            </a:r>
            <a:r>
              <a:rPr lang="ro-RO" dirty="0"/>
              <a:t> de date în mod paralel și distribuit pe un cluster </a:t>
            </a:r>
            <a:r>
              <a:rPr lang="ro-RO" dirty="0">
                <a:sym typeface="+mn-ea"/>
              </a:rPr>
              <a:t>Hadoop</a:t>
            </a:r>
            <a:r>
              <a:rPr lang="ro-RO" dirty="0"/>
              <a:t>. </a:t>
            </a:r>
          </a:p>
          <a:p>
            <a:pPr>
              <a:lnSpc>
                <a:spcPct val="100000"/>
              </a:lnSpc>
            </a:pPr>
            <a:r>
              <a:rPr lang="ro-RO" dirty="0"/>
              <a:t>Acest model permite distribuirea proceselor de calcul pe mii de mașini, garantând scalabilitatea și eficiența.</a:t>
            </a:r>
          </a:p>
          <a:p>
            <a:pPr>
              <a:lnSpc>
                <a:spcPct val="100000"/>
              </a:lnSpc>
            </a:pPr>
            <a:r>
              <a:rPr lang="ro-RO" dirty="0"/>
              <a:t>Ideal pentru seturi masive de date, nestructurate care trebuie procesate în mod distribuit.</a:t>
            </a:r>
          </a:p>
          <a:p>
            <a:pPr>
              <a:lnSpc>
                <a:spcPct val="100000"/>
              </a:lnSpc>
            </a:pPr>
            <a:r>
              <a:rPr lang="ro-RO" dirty="0"/>
              <a:t> Sistemul MapReduce </a:t>
            </a:r>
            <a:r>
              <a:rPr lang="ro-RO" dirty="0">
                <a:highlight>
                  <a:srgbClr val="00FF00"/>
                </a:highlight>
              </a:rPr>
              <a:t>administrează serverele distribuite</a:t>
            </a:r>
            <a:r>
              <a:rPr lang="ro-RO" dirty="0"/>
              <a:t>, se asigură că diferitele sarcini sunt rulate în paralel, </a:t>
            </a:r>
          </a:p>
        </p:txBody>
      </p:sp>
      <p:sp>
        <p:nvSpPr>
          <p:cNvPr id="4" name="Slide Number Placeholder 3"/>
          <p:cNvSpPr>
            <a:spLocks noGrp="1"/>
          </p:cNvSpPr>
          <p:nvPr>
            <p:ph type="sldNum" sz="quarter" idx="12"/>
          </p:nvPr>
        </p:nvSpPr>
        <p:spPr/>
        <p:txBody>
          <a:bodyPr/>
          <a:lstStyle/>
          <a:p>
            <a:fld id="{0712D0F0-FEB5-4A3D-9B64-8AE531CEC929}" type="slidenum">
              <a:rPr lang="en-US" smtClean="0"/>
              <a:t>67</a:t>
            </a:fld>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C9E2D0-F3D5-4F32-F731-0834B1A4F9EC}"/>
              </a:ext>
            </a:extLst>
          </p:cNvPr>
          <p:cNvSpPr>
            <a:spLocks noGrp="1"/>
          </p:cNvSpPr>
          <p:nvPr>
            <p:ph idx="1"/>
          </p:nvPr>
        </p:nvSpPr>
        <p:spPr>
          <a:xfrm>
            <a:off x="65987" y="339047"/>
            <a:ext cx="11924907" cy="6429562"/>
          </a:xfrm>
        </p:spPr>
        <p:txBody>
          <a:bodyPr>
            <a:normAutofit/>
          </a:bodyPr>
          <a:lstStyle/>
          <a:p>
            <a:r>
              <a:rPr lang="ro-RO" dirty="0">
                <a:highlight>
                  <a:srgbClr val="00FF00"/>
                </a:highlight>
              </a:rPr>
              <a:t>Administrează comunicarea și transferul de date</a:t>
            </a:r>
            <a:r>
              <a:rPr lang="ro-RO" dirty="0"/>
              <a:t> dintre diferitele componente ale sistemului și oferă suport în cazul în care apar erori în sistem.</a:t>
            </a:r>
          </a:p>
          <a:p>
            <a:r>
              <a:rPr lang="ro-RO" dirty="0">
                <a:highlight>
                  <a:srgbClr val="00FF00"/>
                </a:highlight>
              </a:rPr>
              <a:t>Implementarea</a:t>
            </a:r>
            <a:r>
              <a:rPr lang="ro-RO" dirty="0"/>
              <a:t> </a:t>
            </a:r>
            <a:r>
              <a:rPr lang="ro-RO" dirty="0" err="1"/>
              <a:t>MapReduce</a:t>
            </a:r>
            <a:r>
              <a:rPr lang="ro-RO" dirty="0"/>
              <a:t> se poate face în mai multe limbaje – </a:t>
            </a:r>
            <a:r>
              <a:rPr lang="ro-RO" dirty="0" err="1"/>
              <a:t>Python</a:t>
            </a:r>
            <a:r>
              <a:rPr lang="ro-RO" dirty="0"/>
              <a:t>, Java, C++, Scala etc.</a:t>
            </a:r>
          </a:p>
          <a:p>
            <a:pPr marL="1438275"/>
            <a:r>
              <a:rPr lang="ro-RO" dirty="0"/>
              <a:t>Funcționalitate:</a:t>
            </a:r>
          </a:p>
          <a:p>
            <a:r>
              <a:rPr lang="ro-RO" dirty="0" err="1"/>
              <a:t>Hadoop</a:t>
            </a:r>
            <a:r>
              <a:rPr lang="ro-RO" dirty="0"/>
              <a:t> </a:t>
            </a:r>
            <a:r>
              <a:rPr lang="ro-RO" dirty="0" err="1"/>
              <a:t>MapReduce</a:t>
            </a:r>
            <a:r>
              <a:rPr lang="ro-RO" dirty="0"/>
              <a:t> – implementat în Java (clasicul </a:t>
            </a:r>
            <a:r>
              <a:rPr lang="ro-RO" dirty="0" err="1"/>
              <a:t>framework</a:t>
            </a:r>
            <a:r>
              <a:rPr lang="ro-RO" dirty="0"/>
              <a:t>).</a:t>
            </a:r>
          </a:p>
          <a:p>
            <a:r>
              <a:rPr lang="ro-RO" dirty="0" err="1"/>
              <a:t>Streaming</a:t>
            </a:r>
            <a:r>
              <a:rPr lang="ro-RO" dirty="0"/>
              <a:t> API – permite scrierea codului </a:t>
            </a:r>
            <a:r>
              <a:rPr lang="ro-RO" dirty="0" err="1"/>
              <a:t>Map</a:t>
            </a:r>
            <a:r>
              <a:rPr lang="ro-RO" dirty="0"/>
              <a:t> și Reduce în </a:t>
            </a:r>
            <a:r>
              <a:rPr lang="ro-RO" dirty="0" err="1"/>
              <a:t>Python</a:t>
            </a:r>
            <a:r>
              <a:rPr lang="ro-RO" dirty="0"/>
              <a:t>, Perl, </a:t>
            </a:r>
            <a:r>
              <a:rPr lang="ro-RO" dirty="0" err="1"/>
              <a:t>Ruby</a:t>
            </a:r>
            <a:r>
              <a:rPr lang="ro-RO" dirty="0"/>
              <a:t> etc., iar </a:t>
            </a:r>
            <a:r>
              <a:rPr lang="ro-RO" dirty="0" err="1"/>
              <a:t>Hadoop</a:t>
            </a:r>
            <a:r>
              <a:rPr lang="ro-RO" dirty="0"/>
              <a:t> se ocupă de distribuirea job-ului.</a:t>
            </a:r>
          </a:p>
          <a:p>
            <a:r>
              <a:rPr lang="ro-RO" dirty="0"/>
              <a:t>Biblioteci în </a:t>
            </a:r>
            <a:r>
              <a:rPr lang="ro-RO" dirty="0" err="1"/>
              <a:t>Python</a:t>
            </a:r>
            <a:r>
              <a:rPr lang="ro-RO" dirty="0"/>
              <a:t> – </a:t>
            </a:r>
            <a:r>
              <a:rPr lang="ro-RO" dirty="0" err="1"/>
              <a:t>mrjob</a:t>
            </a:r>
            <a:r>
              <a:rPr lang="ro-RO" dirty="0"/>
              <a:t>, </a:t>
            </a:r>
            <a:r>
              <a:rPr lang="ro-RO" dirty="0" err="1"/>
              <a:t>PySpark</a:t>
            </a:r>
            <a:r>
              <a:rPr lang="ro-RO" dirty="0"/>
              <a:t> ...</a:t>
            </a:r>
          </a:p>
          <a:p>
            <a:endParaRPr lang="ro-RO" dirty="0"/>
          </a:p>
        </p:txBody>
      </p:sp>
      <p:sp>
        <p:nvSpPr>
          <p:cNvPr id="4" name="Slide Number Placeholder 3">
            <a:extLst>
              <a:ext uri="{FF2B5EF4-FFF2-40B4-BE49-F238E27FC236}">
                <a16:creationId xmlns:a16="http://schemas.microsoft.com/office/drawing/2014/main" id="{1F84B798-B813-66B1-23D4-E85AAC947BC8}"/>
              </a:ext>
            </a:extLst>
          </p:cNvPr>
          <p:cNvSpPr>
            <a:spLocks noGrp="1"/>
          </p:cNvSpPr>
          <p:nvPr>
            <p:ph type="sldNum" sz="quarter" idx="12"/>
          </p:nvPr>
        </p:nvSpPr>
        <p:spPr/>
        <p:txBody>
          <a:bodyPr/>
          <a:lstStyle/>
          <a:p>
            <a:fld id="{0712D0F0-FEB5-4A3D-9B64-8AE531CEC929}" type="slidenum">
              <a:rPr lang="en-US" smtClean="0"/>
              <a:t>68</a:t>
            </a:fld>
            <a:endParaRPr lang="en-US" dirty="0"/>
          </a:p>
        </p:txBody>
      </p:sp>
    </p:spTree>
    <p:extLst>
      <p:ext uri="{BB962C8B-B14F-4D97-AF65-F5344CB8AC3E}">
        <p14:creationId xmlns:p14="http://schemas.microsoft.com/office/powerpoint/2010/main" val="31946641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8854" y="155833"/>
            <a:ext cx="3139249" cy="477471"/>
          </a:xfrm>
        </p:spPr>
        <p:txBody>
          <a:bodyPr>
            <a:normAutofit fontScale="90000"/>
          </a:bodyPr>
          <a:lstStyle/>
          <a:p>
            <a:r>
              <a:rPr lang="ro-RO" b="1" dirty="0"/>
              <a:t>Map (Mapare)</a:t>
            </a:r>
            <a:endParaRPr lang="ro-RO" dirty="0"/>
          </a:p>
        </p:txBody>
      </p:sp>
      <p:sp>
        <p:nvSpPr>
          <p:cNvPr id="3" name="Content Placeholder 2"/>
          <p:cNvSpPr>
            <a:spLocks noGrp="1"/>
          </p:cNvSpPr>
          <p:nvPr>
            <p:ph idx="1"/>
          </p:nvPr>
        </p:nvSpPr>
        <p:spPr>
          <a:xfrm>
            <a:off x="360054" y="904126"/>
            <a:ext cx="11471892" cy="5798041"/>
          </a:xfrm>
        </p:spPr>
        <p:txBody>
          <a:bodyPr>
            <a:normAutofit fontScale="92500" lnSpcReduction="20000"/>
          </a:bodyPr>
          <a:lstStyle/>
          <a:p>
            <a:pPr>
              <a:lnSpc>
                <a:spcPct val="120000"/>
              </a:lnSpc>
            </a:pPr>
            <a:r>
              <a:rPr lang="ro-RO" dirty="0"/>
              <a:t>Etapa de mapare constă în </a:t>
            </a:r>
            <a:r>
              <a:rPr lang="ro-RO" dirty="0">
                <a:highlight>
                  <a:srgbClr val="00FF00"/>
                </a:highlight>
              </a:rPr>
              <a:t>procesarea datelor de intrare</a:t>
            </a:r>
            <a:r>
              <a:rPr lang="ro-RO" dirty="0"/>
              <a:t>, care sunt </a:t>
            </a:r>
            <a:r>
              <a:rPr lang="ro-RO" dirty="0">
                <a:highlight>
                  <a:srgbClr val="00FF00"/>
                </a:highlight>
              </a:rPr>
              <a:t>împărțite în segmente mici </a:t>
            </a:r>
            <a:r>
              <a:rPr lang="ro-RO" dirty="0"/>
              <a:t>și </a:t>
            </a:r>
            <a:r>
              <a:rPr lang="ro-RO" dirty="0">
                <a:highlight>
                  <a:srgbClr val="00FF00"/>
                </a:highlight>
              </a:rPr>
              <a:t>prelucrate în paralel</a:t>
            </a:r>
            <a:r>
              <a:rPr lang="ro-RO" dirty="0"/>
              <a:t>.</a:t>
            </a:r>
          </a:p>
          <a:p>
            <a:pPr>
              <a:lnSpc>
                <a:spcPct val="120000"/>
              </a:lnSpc>
            </a:pPr>
            <a:r>
              <a:rPr lang="ro-RO" dirty="0"/>
              <a:t>Fiecare segment este analizat de o funcție „Map”, care </a:t>
            </a:r>
            <a:r>
              <a:rPr lang="ro-RO" dirty="0">
                <a:highlight>
                  <a:srgbClr val="00FF00"/>
                </a:highlight>
              </a:rPr>
              <a:t>asociază o </a:t>
            </a:r>
            <a:r>
              <a:rPr lang="ro-RO" b="1" dirty="0">
                <a:highlight>
                  <a:srgbClr val="00FF00"/>
                </a:highlight>
              </a:rPr>
              <a:t>valoare</a:t>
            </a:r>
            <a:r>
              <a:rPr lang="ro-RO" dirty="0">
                <a:highlight>
                  <a:srgbClr val="00FF00"/>
                </a:highlight>
              </a:rPr>
              <a:t> pentru fiecare </a:t>
            </a:r>
            <a:r>
              <a:rPr lang="ro-RO" b="1" dirty="0">
                <a:highlight>
                  <a:srgbClr val="00FF00"/>
                </a:highlight>
              </a:rPr>
              <a:t>cheie</a:t>
            </a:r>
            <a:r>
              <a:rPr lang="ro-RO" dirty="0"/>
              <a:t>. Cheia este extrasă sau generată pe baza fiecărui element de date, iar valoarea este atribuită în funcție de ce anume se procesează.</a:t>
            </a:r>
          </a:p>
          <a:p>
            <a:pPr>
              <a:lnSpc>
                <a:spcPct val="120000"/>
              </a:lnSpc>
            </a:pPr>
            <a:r>
              <a:rPr lang="ro-RO" dirty="0"/>
              <a:t> Astfel, se </a:t>
            </a:r>
            <a:r>
              <a:rPr lang="ro-RO" dirty="0">
                <a:highlight>
                  <a:srgbClr val="00FF00"/>
                </a:highlight>
              </a:rPr>
              <a:t>creează o pereche cheie-valoare</a:t>
            </a:r>
            <a:r>
              <a:rPr lang="ro-RO" dirty="0"/>
              <a:t>.</a:t>
            </a:r>
          </a:p>
          <a:p>
            <a:pPr>
              <a:lnSpc>
                <a:spcPct val="120000"/>
              </a:lnSpc>
            </a:pPr>
            <a:r>
              <a:rPr lang="ro-RO" dirty="0"/>
              <a:t>Acest proces poate fi văzut ca un fel de clasificare sau grupare a datelor pe baza unei chei.</a:t>
            </a:r>
          </a:p>
        </p:txBody>
      </p:sp>
      <p:sp>
        <p:nvSpPr>
          <p:cNvPr id="4" name="Slide Number Placeholder 3"/>
          <p:cNvSpPr>
            <a:spLocks noGrp="1"/>
          </p:cNvSpPr>
          <p:nvPr>
            <p:ph type="sldNum" sz="quarter" idx="12"/>
          </p:nvPr>
        </p:nvSpPr>
        <p:spPr/>
        <p:txBody>
          <a:bodyPr/>
          <a:lstStyle/>
          <a:p>
            <a:fld id="{0712D0F0-FEB5-4A3D-9B64-8AE531CEC929}" type="slidenum">
              <a:rPr lang="en-US" smtClean="0"/>
              <a:t>69</a:t>
            </a:fld>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5D0EA-621E-7C0B-06EE-899EDB778DFD}"/>
              </a:ext>
            </a:extLst>
          </p:cNvPr>
          <p:cNvSpPr>
            <a:spLocks noGrp="1"/>
          </p:cNvSpPr>
          <p:nvPr>
            <p:ph type="title"/>
          </p:nvPr>
        </p:nvSpPr>
        <p:spPr/>
        <p:txBody>
          <a:bodyPr>
            <a:normAutofit/>
          </a:bodyPr>
          <a:lstStyle/>
          <a:p>
            <a:r>
              <a:rPr lang="ro-RO" sz="3200" dirty="0"/>
              <a:t>Obiective specifice</a:t>
            </a:r>
          </a:p>
        </p:txBody>
      </p:sp>
      <p:sp>
        <p:nvSpPr>
          <p:cNvPr id="3" name="Content Placeholder 2">
            <a:extLst>
              <a:ext uri="{FF2B5EF4-FFF2-40B4-BE49-F238E27FC236}">
                <a16:creationId xmlns:a16="http://schemas.microsoft.com/office/drawing/2014/main" id="{324B1607-AD5F-9FC7-CA92-8B61754DDFBB}"/>
              </a:ext>
            </a:extLst>
          </p:cNvPr>
          <p:cNvSpPr>
            <a:spLocks noGrp="1"/>
          </p:cNvSpPr>
          <p:nvPr>
            <p:ph idx="1"/>
          </p:nvPr>
        </p:nvSpPr>
        <p:spPr/>
        <p:txBody>
          <a:bodyPr/>
          <a:lstStyle/>
          <a:p>
            <a:pPr marL="514350" lvl="0" indent="-514350">
              <a:lnSpc>
                <a:spcPct val="100000"/>
              </a:lnSpc>
              <a:buFont typeface="+mj-lt"/>
              <a:buAutoNum type="arabicPeriod"/>
            </a:pPr>
            <a:r>
              <a:rPr lang="ro-RO" dirty="0"/>
              <a:t>Definirea corectă a conceptelor fundamentale asociate Big Data și selectarea termenilor relevanți pentru un context dat.</a:t>
            </a:r>
          </a:p>
          <a:p>
            <a:pPr marL="514350" lvl="0" indent="-514350">
              <a:lnSpc>
                <a:spcPct val="100000"/>
              </a:lnSpc>
              <a:buFont typeface="+mj-lt"/>
              <a:buAutoNum type="arabicPeriod"/>
            </a:pPr>
            <a:r>
              <a:rPr lang="ro-RO" dirty="0"/>
              <a:t>Identificarea și descrierea caracteristicilor Big Data, prin determinarea priorităților într-o anumită situație practică.</a:t>
            </a:r>
          </a:p>
          <a:p>
            <a:pPr marL="514350" lvl="0" indent="-514350">
              <a:lnSpc>
                <a:spcPct val="100000"/>
              </a:lnSpc>
              <a:buFont typeface="+mj-lt"/>
              <a:buAutoNum type="arabicPeriod"/>
            </a:pPr>
            <a:r>
              <a:rPr lang="ro-RO" dirty="0"/>
              <a:t>Analizeze diferențele dintre Big Data și datele tradiționale, demonstrând abilități în alegerea abordărilor de stocare, procesare și analiză.</a:t>
            </a:r>
          </a:p>
          <a:p>
            <a:pPr>
              <a:lnSpc>
                <a:spcPct val="100000"/>
              </a:lnSpc>
            </a:pPr>
            <a:endParaRPr lang="ro-RO" dirty="0"/>
          </a:p>
        </p:txBody>
      </p:sp>
      <p:sp>
        <p:nvSpPr>
          <p:cNvPr id="4" name="Slide Number Placeholder 3">
            <a:extLst>
              <a:ext uri="{FF2B5EF4-FFF2-40B4-BE49-F238E27FC236}">
                <a16:creationId xmlns:a16="http://schemas.microsoft.com/office/drawing/2014/main" id="{2D61849B-7F09-EEC1-B6A3-3F82AF8AE6E9}"/>
              </a:ext>
            </a:extLst>
          </p:cNvPr>
          <p:cNvSpPr>
            <a:spLocks noGrp="1"/>
          </p:cNvSpPr>
          <p:nvPr>
            <p:ph type="sldNum" sz="quarter" idx="12"/>
          </p:nvPr>
        </p:nvSpPr>
        <p:spPr/>
        <p:txBody>
          <a:bodyPr/>
          <a:lstStyle/>
          <a:p>
            <a:fld id="{0712D0F0-FEB5-4A3D-9B64-8AE531CEC929}" type="slidenum">
              <a:rPr lang="en-US" smtClean="0"/>
              <a:t>7</a:t>
            </a:fld>
            <a:endParaRPr lang="en-US" dirty="0"/>
          </a:p>
        </p:txBody>
      </p:sp>
      <p:pic>
        <p:nvPicPr>
          <p:cNvPr id="8" name="Picture 7">
            <a:extLst>
              <a:ext uri="{FF2B5EF4-FFF2-40B4-BE49-F238E27FC236}">
                <a16:creationId xmlns:a16="http://schemas.microsoft.com/office/drawing/2014/main" id="{9027A620-C1B1-ACB9-10A8-F8275777C0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66230" y="5896411"/>
            <a:ext cx="867875" cy="961589"/>
          </a:xfrm>
          <a:prstGeom prst="rect">
            <a:avLst/>
          </a:prstGeom>
        </p:spPr>
      </p:pic>
    </p:spTree>
    <p:extLst>
      <p:ext uri="{BB962C8B-B14F-4D97-AF65-F5344CB8AC3E}">
        <p14:creationId xmlns:p14="http://schemas.microsoft.com/office/powerpoint/2010/main" val="24134992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171" y="136525"/>
            <a:ext cx="4316130" cy="483961"/>
          </a:xfrm>
        </p:spPr>
        <p:txBody>
          <a:bodyPr>
            <a:normAutofit/>
          </a:bodyPr>
          <a:lstStyle/>
          <a:p>
            <a:r>
              <a:rPr lang="ro-RO" sz="2800" b="1" dirty="0"/>
              <a:t>Componente </a:t>
            </a:r>
            <a:r>
              <a:rPr lang="en-US" sz="2800" b="1" i="1" dirty="0"/>
              <a:t>MapReduce</a:t>
            </a:r>
            <a:endParaRPr lang="en-US" sz="2800" i="1" dirty="0"/>
          </a:p>
        </p:txBody>
      </p:sp>
      <p:sp>
        <p:nvSpPr>
          <p:cNvPr id="3" name="Content Placeholder 2"/>
          <p:cNvSpPr>
            <a:spLocks noGrp="1"/>
          </p:cNvSpPr>
          <p:nvPr>
            <p:ph idx="1"/>
          </p:nvPr>
        </p:nvSpPr>
        <p:spPr>
          <a:xfrm>
            <a:off x="133546" y="808348"/>
            <a:ext cx="11924907" cy="6038896"/>
          </a:xfrm>
        </p:spPr>
        <p:txBody>
          <a:bodyPr>
            <a:noAutofit/>
          </a:bodyPr>
          <a:lstStyle/>
          <a:p>
            <a:r>
              <a:rPr lang="en-US" sz="2700" b="1" dirty="0">
                <a:solidFill>
                  <a:srgbClr val="C00000"/>
                </a:solidFill>
                <a:highlight>
                  <a:srgbClr val="FFFF00"/>
                </a:highlight>
              </a:rPr>
              <a:t>MapReduce</a:t>
            </a:r>
            <a:r>
              <a:rPr lang="en-US" sz="2700" dirty="0"/>
              <a:t> </a:t>
            </a:r>
            <a:r>
              <a:rPr lang="ro-RO" sz="2700" dirty="0"/>
              <a:t>-</a:t>
            </a:r>
            <a:r>
              <a:rPr lang="en-US" sz="2700" dirty="0"/>
              <a:t> model de </a:t>
            </a:r>
            <a:r>
              <a:rPr lang="en-US" sz="2700" dirty="0" err="1"/>
              <a:t>programare</a:t>
            </a:r>
            <a:r>
              <a:rPr lang="en-US" sz="2700" dirty="0"/>
              <a:t> </a:t>
            </a:r>
            <a:r>
              <a:rPr lang="en-US" sz="2700" dirty="0" err="1"/>
              <a:t>simplu</a:t>
            </a:r>
            <a:r>
              <a:rPr lang="en-US" sz="2700" dirty="0"/>
              <a:t>, </a:t>
            </a:r>
            <a:r>
              <a:rPr lang="en-US" sz="2700" dirty="0" err="1"/>
              <a:t>dar</a:t>
            </a:r>
            <a:r>
              <a:rPr lang="en-US" sz="2700" dirty="0"/>
              <a:t> </a:t>
            </a:r>
            <a:r>
              <a:rPr lang="en-US" sz="2700" dirty="0" err="1"/>
              <a:t>puternic</a:t>
            </a:r>
            <a:r>
              <a:rPr lang="en-US" sz="2700" dirty="0"/>
              <a:t>, care </a:t>
            </a:r>
            <a:r>
              <a:rPr lang="en-US" sz="2700" dirty="0" err="1"/>
              <a:t>împarte</a:t>
            </a:r>
            <a:r>
              <a:rPr lang="en-US" sz="2700" dirty="0"/>
              <a:t> o </a:t>
            </a:r>
            <a:r>
              <a:rPr lang="en-US" sz="2700" dirty="0" err="1"/>
              <a:t>sarcină</a:t>
            </a:r>
            <a:r>
              <a:rPr lang="en-US" sz="2700" dirty="0"/>
              <a:t> </a:t>
            </a:r>
            <a:r>
              <a:rPr lang="en-US" sz="2700" dirty="0" err="1"/>
              <a:t>complexă</a:t>
            </a:r>
            <a:r>
              <a:rPr lang="en-US" sz="2700" dirty="0"/>
              <a:t> </a:t>
            </a:r>
            <a:r>
              <a:rPr lang="en-US" sz="2700" dirty="0" err="1"/>
              <a:t>în</a:t>
            </a:r>
            <a:r>
              <a:rPr lang="en-US" sz="2700" dirty="0"/>
              <a:t> </a:t>
            </a:r>
            <a:r>
              <a:rPr lang="en-US" sz="2700" dirty="0" err="1">
                <a:highlight>
                  <a:srgbClr val="00FF00"/>
                </a:highlight>
              </a:rPr>
              <a:t>două</a:t>
            </a:r>
            <a:r>
              <a:rPr lang="en-US" sz="2700" dirty="0">
                <a:highlight>
                  <a:srgbClr val="00FF00"/>
                </a:highlight>
              </a:rPr>
              <a:t> sub-</a:t>
            </a:r>
            <a:r>
              <a:rPr lang="en-US" sz="2700" dirty="0" err="1">
                <a:highlight>
                  <a:srgbClr val="00FF00"/>
                </a:highlight>
              </a:rPr>
              <a:t>sarcini</a:t>
            </a:r>
            <a:r>
              <a:rPr lang="en-US" sz="2700" dirty="0"/>
              <a:t> </a:t>
            </a:r>
            <a:r>
              <a:rPr lang="en-US" sz="2700" dirty="0" err="1"/>
              <a:t>mai</a:t>
            </a:r>
            <a:r>
              <a:rPr lang="en-US" sz="2700" dirty="0"/>
              <a:t> simple:</a:t>
            </a:r>
          </a:p>
          <a:p>
            <a:pPr>
              <a:buFont typeface="Arial" panose="020B0604020202020204" pitchFamily="34" charset="0"/>
              <a:buChar char="•"/>
            </a:pPr>
            <a:r>
              <a:rPr lang="en-US" sz="2700" b="1" dirty="0">
                <a:solidFill>
                  <a:srgbClr val="C00000"/>
                </a:solidFill>
                <a:highlight>
                  <a:srgbClr val="FFFF00"/>
                </a:highlight>
              </a:rPr>
              <a:t>Map</a:t>
            </a:r>
            <a:r>
              <a:rPr lang="en-US" sz="2700" b="1" dirty="0"/>
              <a:t>:</a:t>
            </a:r>
            <a:r>
              <a:rPr lang="en-US" sz="2700" dirty="0"/>
              <a:t> </a:t>
            </a:r>
            <a:r>
              <a:rPr lang="en-US" sz="2700" dirty="0" err="1"/>
              <a:t>Fiecare</a:t>
            </a:r>
            <a:r>
              <a:rPr lang="en-US" sz="2700" dirty="0"/>
              <a:t> element din </a:t>
            </a:r>
            <a:r>
              <a:rPr lang="en-US" sz="2700" dirty="0" err="1"/>
              <a:t>setul</a:t>
            </a:r>
            <a:r>
              <a:rPr lang="en-US" sz="2700" dirty="0"/>
              <a:t> de date </a:t>
            </a:r>
            <a:r>
              <a:rPr lang="en-US" sz="2700" dirty="0" err="1"/>
              <a:t>inițial</a:t>
            </a:r>
            <a:r>
              <a:rPr lang="en-US" sz="2700" dirty="0"/>
              <a:t> </a:t>
            </a:r>
            <a:r>
              <a:rPr lang="en-US" sz="2700" dirty="0" err="1"/>
              <a:t>este</a:t>
            </a:r>
            <a:r>
              <a:rPr lang="en-US" sz="2700" dirty="0"/>
              <a:t> </a:t>
            </a:r>
            <a:r>
              <a:rPr lang="en-US" sz="2700" dirty="0" err="1"/>
              <a:t>procesat</a:t>
            </a:r>
            <a:r>
              <a:rPr lang="en-US" sz="2700" dirty="0"/>
              <a:t> individual, </a:t>
            </a:r>
            <a:r>
              <a:rPr lang="en-US" sz="2700" dirty="0" err="1"/>
              <a:t>producând</a:t>
            </a:r>
            <a:r>
              <a:rPr lang="en-US" sz="2700" dirty="0"/>
              <a:t> o </a:t>
            </a:r>
            <a:r>
              <a:rPr lang="en-US" sz="2700" dirty="0" err="1"/>
              <a:t>listă</a:t>
            </a:r>
            <a:r>
              <a:rPr lang="en-US" sz="2700" dirty="0"/>
              <a:t> de </a:t>
            </a:r>
            <a:r>
              <a:rPr lang="en-US" sz="2700" dirty="0" err="1"/>
              <a:t>perechi</a:t>
            </a:r>
            <a:r>
              <a:rPr lang="en-US" sz="2700" dirty="0"/>
              <a:t> </a:t>
            </a:r>
            <a:r>
              <a:rPr lang="en-US" sz="2700" dirty="0" err="1">
                <a:highlight>
                  <a:srgbClr val="00FF00"/>
                </a:highlight>
              </a:rPr>
              <a:t>cheie-valoare</a:t>
            </a:r>
            <a:r>
              <a:rPr lang="en-US" sz="2700" dirty="0"/>
              <a:t>.</a:t>
            </a:r>
          </a:p>
          <a:p>
            <a:pPr>
              <a:buFont typeface="Arial" panose="020B0604020202020204" pitchFamily="34" charset="0"/>
              <a:buChar char="•"/>
            </a:pPr>
            <a:r>
              <a:rPr lang="en-US" sz="2700" b="1" dirty="0">
                <a:solidFill>
                  <a:srgbClr val="C00000"/>
                </a:solidFill>
                <a:highlight>
                  <a:srgbClr val="FFFF00"/>
                </a:highlight>
              </a:rPr>
              <a:t>Reduce</a:t>
            </a:r>
            <a:r>
              <a:rPr lang="en-US" sz="2700" b="1" dirty="0"/>
              <a:t>:</a:t>
            </a:r>
            <a:r>
              <a:rPr lang="en-US" sz="2700" dirty="0"/>
              <a:t> </a:t>
            </a:r>
            <a:r>
              <a:rPr lang="en-US" sz="2700" dirty="0" err="1"/>
              <a:t>Perechile</a:t>
            </a:r>
            <a:r>
              <a:rPr lang="en-US" sz="2700" dirty="0"/>
              <a:t> </a:t>
            </a:r>
            <a:r>
              <a:rPr lang="en-US" sz="2700" dirty="0" err="1"/>
              <a:t>cheie-valoare</a:t>
            </a:r>
            <a:r>
              <a:rPr lang="en-US" sz="2700" dirty="0"/>
              <a:t> generate </a:t>
            </a:r>
            <a:r>
              <a:rPr lang="en-US" sz="2700" dirty="0" err="1"/>
              <a:t>în</a:t>
            </a:r>
            <a:r>
              <a:rPr lang="en-US" sz="2700" dirty="0"/>
              <a:t> </a:t>
            </a:r>
            <a:r>
              <a:rPr lang="en-US" sz="2700" dirty="0" err="1"/>
              <a:t>faza</a:t>
            </a:r>
            <a:r>
              <a:rPr lang="en-US" sz="2700" dirty="0"/>
              <a:t> Map sunt </a:t>
            </a:r>
            <a:r>
              <a:rPr lang="en-US" sz="2700" dirty="0" err="1">
                <a:highlight>
                  <a:srgbClr val="00FF00"/>
                </a:highlight>
              </a:rPr>
              <a:t>grupate</a:t>
            </a:r>
            <a:r>
              <a:rPr lang="en-US" sz="2700" dirty="0">
                <a:highlight>
                  <a:srgbClr val="00FF00"/>
                </a:highlight>
              </a:rPr>
              <a:t> </a:t>
            </a:r>
            <a:r>
              <a:rPr lang="en-US" sz="2700" dirty="0" err="1">
                <a:highlight>
                  <a:srgbClr val="00FF00"/>
                </a:highlight>
              </a:rPr>
              <a:t>în</a:t>
            </a:r>
            <a:r>
              <a:rPr lang="en-US" sz="2700" dirty="0">
                <a:highlight>
                  <a:srgbClr val="00FF00"/>
                </a:highlight>
              </a:rPr>
              <a:t> </a:t>
            </a:r>
            <a:r>
              <a:rPr lang="en-US" sz="2700" dirty="0" err="1">
                <a:highlight>
                  <a:srgbClr val="00FF00"/>
                </a:highlight>
              </a:rPr>
              <a:t>funcție</a:t>
            </a:r>
            <a:r>
              <a:rPr lang="en-US" sz="2700" dirty="0">
                <a:highlight>
                  <a:srgbClr val="00FF00"/>
                </a:highlight>
              </a:rPr>
              <a:t> de </a:t>
            </a:r>
            <a:r>
              <a:rPr lang="en-US" sz="2700" dirty="0" err="1">
                <a:highlight>
                  <a:srgbClr val="00FF00"/>
                </a:highlight>
              </a:rPr>
              <a:t>cheie</a:t>
            </a:r>
            <a:r>
              <a:rPr lang="en-US" sz="2700" dirty="0"/>
              <a:t> </a:t>
            </a:r>
            <a:r>
              <a:rPr lang="en-US" sz="2700" dirty="0" err="1"/>
              <a:t>și</a:t>
            </a:r>
            <a:r>
              <a:rPr lang="en-US" sz="2700" dirty="0"/>
              <a:t> </a:t>
            </a:r>
            <a:r>
              <a:rPr lang="en-US" sz="2700" dirty="0" err="1"/>
              <a:t>apoi</a:t>
            </a:r>
            <a:r>
              <a:rPr lang="en-US" sz="2700" dirty="0"/>
              <a:t> </a:t>
            </a:r>
            <a:r>
              <a:rPr lang="en-US" sz="2700" dirty="0" err="1">
                <a:highlight>
                  <a:srgbClr val="00FF00"/>
                </a:highlight>
              </a:rPr>
              <a:t>procesate</a:t>
            </a:r>
            <a:r>
              <a:rPr lang="en-US" sz="2700" dirty="0"/>
              <a:t>, de </a:t>
            </a:r>
            <a:r>
              <a:rPr lang="en-US" sz="2700" dirty="0" err="1"/>
              <a:t>obicei</a:t>
            </a:r>
            <a:r>
              <a:rPr lang="en-US" sz="2700" dirty="0"/>
              <a:t> </a:t>
            </a:r>
            <a:r>
              <a:rPr lang="en-US" sz="2700" dirty="0" err="1"/>
              <a:t>printr</a:t>
            </a:r>
            <a:r>
              <a:rPr lang="en-US" sz="2700" dirty="0"/>
              <a:t>-o </a:t>
            </a:r>
            <a:r>
              <a:rPr lang="en-US" sz="2700" dirty="0" err="1"/>
              <a:t>operație</a:t>
            </a:r>
            <a:r>
              <a:rPr lang="en-US" sz="2700" dirty="0"/>
              <a:t> de </a:t>
            </a:r>
            <a:r>
              <a:rPr lang="en-US" sz="2700" dirty="0" err="1"/>
              <a:t>agregare</a:t>
            </a:r>
            <a:r>
              <a:rPr lang="en-US" sz="2700" dirty="0"/>
              <a:t>.</a:t>
            </a:r>
          </a:p>
          <a:p>
            <a:pPr marL="0" indent="0">
              <a:buNone/>
            </a:pPr>
            <a:r>
              <a:rPr lang="en-US" sz="2700" b="1" dirty="0" err="1"/>
              <a:t>Exemplu</a:t>
            </a:r>
            <a:r>
              <a:rPr lang="en-US" sz="2700" b="1" dirty="0"/>
              <a:t>:</a:t>
            </a:r>
            <a:r>
              <a:rPr lang="en-US" sz="2700" dirty="0"/>
              <a:t> </a:t>
            </a:r>
            <a:r>
              <a:rPr lang="en-US" sz="2700" dirty="0" err="1"/>
              <a:t>Să</a:t>
            </a:r>
            <a:r>
              <a:rPr lang="en-US" sz="2700" dirty="0"/>
              <a:t> </a:t>
            </a:r>
            <a:r>
              <a:rPr lang="en-US" sz="2700" dirty="0" err="1"/>
              <a:t>presupunem</a:t>
            </a:r>
            <a:r>
              <a:rPr lang="en-US" sz="2700" dirty="0"/>
              <a:t> </a:t>
            </a:r>
            <a:r>
              <a:rPr lang="en-US" sz="2700" dirty="0" err="1"/>
              <a:t>că</a:t>
            </a:r>
            <a:r>
              <a:rPr lang="en-US" sz="2700" dirty="0"/>
              <a:t> </a:t>
            </a:r>
            <a:r>
              <a:rPr lang="en-US" sz="2700" dirty="0" err="1"/>
              <a:t>vrem</a:t>
            </a:r>
            <a:r>
              <a:rPr lang="en-US" sz="2700" dirty="0"/>
              <a:t> </a:t>
            </a:r>
            <a:r>
              <a:rPr lang="en-US" sz="2700" dirty="0" err="1"/>
              <a:t>să</a:t>
            </a:r>
            <a:r>
              <a:rPr lang="en-US" sz="2700" dirty="0"/>
              <a:t> </a:t>
            </a:r>
            <a:r>
              <a:rPr lang="ro-RO" sz="2700" dirty="0"/>
              <a:t>determin</a:t>
            </a:r>
            <a:r>
              <a:rPr lang="en-US" sz="2700" dirty="0" err="1"/>
              <a:t>ăm</a:t>
            </a:r>
            <a:r>
              <a:rPr lang="en-US" sz="2700" dirty="0"/>
              <a:t> </a:t>
            </a:r>
            <a:r>
              <a:rPr lang="en-US" sz="2700" dirty="0" err="1"/>
              <a:t>cuvintele</a:t>
            </a:r>
            <a:r>
              <a:rPr lang="en-US" sz="2700" dirty="0"/>
              <a:t> </a:t>
            </a:r>
            <a:r>
              <a:rPr lang="ro-RO" sz="2700" dirty="0"/>
              <a:t>relevante </a:t>
            </a:r>
            <a:r>
              <a:rPr lang="en-US" sz="2700" dirty="0" err="1"/>
              <a:t>dintr</a:t>
            </a:r>
            <a:r>
              <a:rPr lang="en-US" sz="2700" dirty="0"/>
              <a:t>-un </a:t>
            </a:r>
            <a:r>
              <a:rPr lang="en-US" sz="2700" dirty="0" err="1"/>
              <a:t>fișier</a:t>
            </a:r>
            <a:r>
              <a:rPr lang="en-US" sz="2700" dirty="0"/>
              <a:t> text </a:t>
            </a:r>
            <a:r>
              <a:rPr lang="en-US" sz="2700" dirty="0" err="1"/>
              <a:t>foarte</a:t>
            </a:r>
            <a:r>
              <a:rPr lang="en-US" sz="2700" dirty="0"/>
              <a:t> mare.</a:t>
            </a:r>
          </a:p>
          <a:p>
            <a:pPr>
              <a:buFont typeface="Arial" panose="020B0604020202020204" pitchFamily="34" charset="0"/>
              <a:buChar char="•"/>
            </a:pPr>
            <a:r>
              <a:rPr lang="en-US" sz="2700" b="1" dirty="0">
                <a:solidFill>
                  <a:srgbClr val="C00000"/>
                </a:solidFill>
                <a:highlight>
                  <a:srgbClr val="FFFF00"/>
                </a:highlight>
              </a:rPr>
              <a:t>MAP</a:t>
            </a:r>
            <a:r>
              <a:rPr lang="en-US" sz="2700" b="1" dirty="0"/>
              <a:t>:</a:t>
            </a:r>
            <a:r>
              <a:rPr lang="en-US" sz="2700" dirty="0"/>
              <a:t> </a:t>
            </a:r>
            <a:r>
              <a:rPr lang="en-US" sz="2700" dirty="0" err="1"/>
              <a:t>Fiecare</a:t>
            </a:r>
            <a:r>
              <a:rPr lang="en-US" sz="2700" dirty="0"/>
              <a:t> </a:t>
            </a:r>
            <a:r>
              <a:rPr lang="en-US" sz="2700" dirty="0" err="1"/>
              <a:t>linie</a:t>
            </a:r>
            <a:r>
              <a:rPr lang="en-US" sz="2700" dirty="0"/>
              <a:t> din </a:t>
            </a:r>
            <a:r>
              <a:rPr lang="en-US" sz="2700" dirty="0" err="1"/>
              <a:t>fișier</a:t>
            </a:r>
            <a:r>
              <a:rPr lang="en-US" sz="2700" dirty="0"/>
              <a:t> </a:t>
            </a:r>
            <a:r>
              <a:rPr lang="en-US" sz="2700" dirty="0" err="1"/>
              <a:t>este</a:t>
            </a:r>
            <a:r>
              <a:rPr lang="en-US" sz="2700" dirty="0"/>
              <a:t> </a:t>
            </a:r>
            <a:r>
              <a:rPr lang="en-US" sz="2700" dirty="0" err="1"/>
              <a:t>împărțită</a:t>
            </a:r>
            <a:r>
              <a:rPr lang="en-US" sz="2700" dirty="0"/>
              <a:t> </a:t>
            </a:r>
            <a:r>
              <a:rPr lang="en-US" sz="2700" dirty="0" err="1"/>
              <a:t>în</a:t>
            </a:r>
            <a:r>
              <a:rPr lang="en-US" sz="2700" dirty="0"/>
              <a:t> </a:t>
            </a:r>
            <a:r>
              <a:rPr lang="en-US" sz="2700" dirty="0" err="1"/>
              <a:t>cuvinte</a:t>
            </a:r>
            <a:r>
              <a:rPr lang="en-US" sz="2700" dirty="0"/>
              <a:t>, </a:t>
            </a:r>
            <a:r>
              <a:rPr lang="en-US" sz="2700" dirty="0" err="1"/>
              <a:t>iar</a:t>
            </a:r>
            <a:r>
              <a:rPr lang="en-US" sz="2700" dirty="0"/>
              <a:t> </a:t>
            </a:r>
            <a:r>
              <a:rPr lang="en-US" sz="2700" dirty="0" err="1"/>
              <a:t>fiecare</a:t>
            </a:r>
            <a:r>
              <a:rPr lang="en-US" sz="2700" dirty="0"/>
              <a:t> </a:t>
            </a:r>
            <a:r>
              <a:rPr lang="en-US" sz="2700" dirty="0" err="1"/>
              <a:t>cuvânt</a:t>
            </a:r>
            <a:r>
              <a:rPr lang="en-US" sz="2700" dirty="0"/>
              <a:t> </a:t>
            </a:r>
            <a:r>
              <a:rPr lang="en-US" sz="2700" dirty="0" err="1"/>
              <a:t>devine</a:t>
            </a:r>
            <a:r>
              <a:rPr lang="en-US" sz="2700" dirty="0"/>
              <a:t> o </a:t>
            </a:r>
            <a:r>
              <a:rPr lang="en-US" sz="2700" dirty="0" err="1"/>
              <a:t>pereche</a:t>
            </a:r>
            <a:r>
              <a:rPr lang="en-US" sz="2700" dirty="0"/>
              <a:t> </a:t>
            </a:r>
            <a:r>
              <a:rPr lang="en-US" sz="2700" dirty="0" err="1"/>
              <a:t>cheie-valoare</a:t>
            </a:r>
            <a:r>
              <a:rPr lang="en-US" sz="2700" dirty="0"/>
              <a:t> </a:t>
            </a:r>
            <a:r>
              <a:rPr lang="en-US" sz="2700" dirty="0">
                <a:solidFill>
                  <a:srgbClr val="C00000"/>
                </a:solidFill>
                <a:highlight>
                  <a:srgbClr val="FFFF00"/>
                </a:highlight>
              </a:rPr>
              <a:t>(</a:t>
            </a:r>
            <a:r>
              <a:rPr lang="en-US" sz="2700" dirty="0" err="1">
                <a:solidFill>
                  <a:srgbClr val="C00000"/>
                </a:solidFill>
                <a:highlight>
                  <a:srgbClr val="FFFF00"/>
                </a:highlight>
              </a:rPr>
              <a:t>cuvânt</a:t>
            </a:r>
            <a:r>
              <a:rPr lang="en-US" sz="2700" dirty="0">
                <a:solidFill>
                  <a:srgbClr val="C00000"/>
                </a:solidFill>
                <a:highlight>
                  <a:srgbClr val="FFFF00"/>
                </a:highlight>
              </a:rPr>
              <a:t>, 1)</a:t>
            </a:r>
            <a:r>
              <a:rPr lang="en-US" sz="2700" dirty="0"/>
              <a:t>.</a:t>
            </a:r>
          </a:p>
          <a:p>
            <a:pPr>
              <a:buFont typeface="Arial" panose="020B0604020202020204" pitchFamily="34" charset="0"/>
              <a:buChar char="•"/>
            </a:pPr>
            <a:r>
              <a:rPr lang="en-US" sz="2700" b="1" dirty="0">
                <a:solidFill>
                  <a:srgbClr val="C00000"/>
                </a:solidFill>
                <a:highlight>
                  <a:srgbClr val="FFFF00"/>
                </a:highlight>
              </a:rPr>
              <a:t>REDUCE</a:t>
            </a:r>
            <a:r>
              <a:rPr lang="en-US" sz="2700" b="1" dirty="0"/>
              <a:t>:</a:t>
            </a:r>
            <a:r>
              <a:rPr lang="en-US" sz="2700" dirty="0"/>
              <a:t> </a:t>
            </a:r>
            <a:r>
              <a:rPr lang="en-US" sz="2700" dirty="0" err="1"/>
              <a:t>Toate</a:t>
            </a:r>
            <a:r>
              <a:rPr lang="en-US" sz="2700" dirty="0"/>
              <a:t> </a:t>
            </a:r>
            <a:r>
              <a:rPr lang="en-US" sz="2700" dirty="0" err="1"/>
              <a:t>perechile</a:t>
            </a:r>
            <a:r>
              <a:rPr lang="en-US" sz="2700" dirty="0"/>
              <a:t> cu </a:t>
            </a:r>
            <a:r>
              <a:rPr lang="en-US" sz="2700" dirty="0" err="1"/>
              <a:t>aceeași</a:t>
            </a:r>
            <a:r>
              <a:rPr lang="en-US" sz="2700" dirty="0"/>
              <a:t> </a:t>
            </a:r>
            <a:r>
              <a:rPr lang="en-US" sz="2700" dirty="0" err="1"/>
              <a:t>cheie</a:t>
            </a:r>
            <a:r>
              <a:rPr lang="en-US" sz="2700" dirty="0"/>
              <a:t> (</a:t>
            </a:r>
            <a:r>
              <a:rPr lang="en-US" sz="2700" dirty="0" err="1"/>
              <a:t>același</a:t>
            </a:r>
            <a:r>
              <a:rPr lang="en-US" sz="2700" dirty="0"/>
              <a:t> </a:t>
            </a:r>
            <a:r>
              <a:rPr lang="en-US" sz="2700" dirty="0" err="1"/>
              <a:t>cuvânt</a:t>
            </a:r>
            <a:r>
              <a:rPr lang="en-US" sz="2700" dirty="0"/>
              <a:t>) sunt </a:t>
            </a:r>
            <a:r>
              <a:rPr lang="en-US" sz="2700" dirty="0" err="1"/>
              <a:t>grupate</a:t>
            </a:r>
            <a:r>
              <a:rPr lang="en-US" sz="2700" dirty="0"/>
              <a:t>, </a:t>
            </a:r>
            <a:r>
              <a:rPr lang="en-US" sz="2700" dirty="0" err="1"/>
              <a:t>iar</a:t>
            </a:r>
            <a:r>
              <a:rPr lang="en-US" sz="2700" dirty="0"/>
              <a:t> </a:t>
            </a:r>
            <a:r>
              <a:rPr lang="en-US" sz="2700" dirty="0" err="1"/>
              <a:t>valorile</a:t>
            </a:r>
            <a:r>
              <a:rPr lang="en-US" sz="2700" dirty="0"/>
              <a:t> (</a:t>
            </a:r>
            <a:r>
              <a:rPr lang="en-US" sz="2700" dirty="0" err="1"/>
              <a:t>numărul</a:t>
            </a:r>
            <a:r>
              <a:rPr lang="en-US" sz="2700" dirty="0"/>
              <a:t> de </a:t>
            </a:r>
            <a:r>
              <a:rPr lang="en-US" sz="2700" dirty="0" err="1"/>
              <a:t>apariții</a:t>
            </a:r>
            <a:r>
              <a:rPr lang="en-US" sz="2700" dirty="0"/>
              <a:t>) sunt </a:t>
            </a:r>
            <a:r>
              <a:rPr lang="en-US" sz="2700" dirty="0" err="1"/>
              <a:t>însumate</a:t>
            </a:r>
            <a:r>
              <a:rPr lang="en-US" sz="2700" dirty="0"/>
              <a:t>.</a:t>
            </a:r>
          </a:p>
        </p:txBody>
      </p:sp>
      <p:sp>
        <p:nvSpPr>
          <p:cNvPr id="4" name="Slide Number Placeholder 3"/>
          <p:cNvSpPr>
            <a:spLocks noGrp="1"/>
          </p:cNvSpPr>
          <p:nvPr>
            <p:ph type="sldNum" sz="quarter" idx="12"/>
          </p:nvPr>
        </p:nvSpPr>
        <p:spPr/>
        <p:txBody>
          <a:bodyPr/>
          <a:lstStyle/>
          <a:p>
            <a:fld id="{0712D0F0-FEB5-4A3D-9B64-8AE531CEC929}" type="slidenum">
              <a:rPr lang="en-US" smtClean="0"/>
              <a:t>70</a:t>
            </a:fld>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196" y="89391"/>
            <a:ext cx="11670488" cy="671823"/>
          </a:xfrm>
        </p:spPr>
        <p:txBody>
          <a:bodyPr>
            <a:normAutofit/>
          </a:bodyPr>
          <a:lstStyle/>
          <a:p>
            <a:r>
              <a:rPr lang="en-US" sz="2800" dirty="0"/>
              <a:t>Hadoop: Framework-</a:t>
            </a:r>
            <a:r>
              <a:rPr lang="en-US" sz="2800" dirty="0" err="1"/>
              <a:t>ul</a:t>
            </a:r>
            <a:r>
              <a:rPr lang="en-US" sz="2800" dirty="0"/>
              <a:t> </a:t>
            </a:r>
            <a:r>
              <a:rPr lang="en-US" sz="2800" dirty="0" err="1"/>
              <a:t>pentru</a:t>
            </a:r>
            <a:r>
              <a:rPr lang="en-US" sz="2800" dirty="0"/>
              <a:t> </a:t>
            </a:r>
            <a:r>
              <a:rPr lang="en-US" sz="2800" dirty="0" err="1"/>
              <a:t>Implementarea</a:t>
            </a:r>
            <a:r>
              <a:rPr lang="en-US" sz="2800" dirty="0"/>
              <a:t> MapReduce</a:t>
            </a:r>
          </a:p>
        </p:txBody>
      </p:sp>
      <p:sp>
        <p:nvSpPr>
          <p:cNvPr id="3" name="Content Placeholder 2"/>
          <p:cNvSpPr>
            <a:spLocks noGrp="1"/>
          </p:cNvSpPr>
          <p:nvPr>
            <p:ph idx="1"/>
          </p:nvPr>
        </p:nvSpPr>
        <p:spPr>
          <a:xfrm>
            <a:off x="193196" y="947246"/>
            <a:ext cx="11670489" cy="5638800"/>
          </a:xfrm>
        </p:spPr>
        <p:txBody>
          <a:bodyPr>
            <a:normAutofit fontScale="77500" lnSpcReduction="20000"/>
          </a:bodyPr>
          <a:lstStyle/>
          <a:p>
            <a:pPr>
              <a:lnSpc>
                <a:spcPct val="110000"/>
              </a:lnSpc>
            </a:pPr>
            <a:r>
              <a:rPr lang="en-US" dirty="0">
                <a:solidFill>
                  <a:srgbClr val="C00000"/>
                </a:solidFill>
                <a:highlight>
                  <a:srgbClr val="FFFF00"/>
                </a:highlight>
              </a:rPr>
              <a:t>Hadoop</a:t>
            </a:r>
            <a:r>
              <a:rPr lang="en-US" dirty="0"/>
              <a:t> </a:t>
            </a:r>
            <a:r>
              <a:rPr lang="en-US" dirty="0" err="1"/>
              <a:t>este</a:t>
            </a:r>
            <a:r>
              <a:rPr lang="en-US" dirty="0"/>
              <a:t> un framework open-source care </a:t>
            </a:r>
            <a:r>
              <a:rPr lang="en-US" dirty="0" err="1"/>
              <a:t>implementează</a:t>
            </a:r>
            <a:r>
              <a:rPr lang="en-US" dirty="0"/>
              <a:t> </a:t>
            </a:r>
            <a:r>
              <a:rPr lang="en-US" dirty="0" err="1"/>
              <a:t>modelul</a:t>
            </a:r>
            <a:r>
              <a:rPr lang="en-US" dirty="0"/>
              <a:t> MapReduce </a:t>
            </a:r>
            <a:r>
              <a:rPr lang="en-US" dirty="0" err="1"/>
              <a:t>și</a:t>
            </a:r>
            <a:r>
              <a:rPr lang="en-US" dirty="0"/>
              <a:t> </a:t>
            </a:r>
            <a:r>
              <a:rPr lang="en-US" dirty="0" err="1"/>
              <a:t>oferă</a:t>
            </a:r>
            <a:r>
              <a:rPr lang="en-US" dirty="0"/>
              <a:t> o </a:t>
            </a:r>
            <a:r>
              <a:rPr lang="en-US" dirty="0" err="1"/>
              <a:t>platformă</a:t>
            </a:r>
            <a:r>
              <a:rPr lang="en-US" dirty="0"/>
              <a:t> </a:t>
            </a:r>
            <a:r>
              <a:rPr lang="en-US" dirty="0" err="1"/>
              <a:t>robustă</a:t>
            </a:r>
            <a:r>
              <a:rPr lang="en-US" dirty="0"/>
              <a:t> </a:t>
            </a:r>
            <a:r>
              <a:rPr lang="en-US" dirty="0" err="1"/>
              <a:t>pentru</a:t>
            </a:r>
            <a:r>
              <a:rPr lang="en-US" dirty="0"/>
              <a:t> </a:t>
            </a:r>
            <a:r>
              <a:rPr lang="en-US" dirty="0" err="1"/>
              <a:t>procesarea</a:t>
            </a:r>
            <a:r>
              <a:rPr lang="en-US" dirty="0"/>
              <a:t> </a:t>
            </a:r>
            <a:r>
              <a:rPr lang="en-US" dirty="0" err="1"/>
              <a:t>datelor</a:t>
            </a:r>
            <a:r>
              <a:rPr lang="en-US" dirty="0"/>
              <a:t> </a:t>
            </a:r>
            <a:r>
              <a:rPr lang="en-US" dirty="0" err="1"/>
              <a:t>distribuite</a:t>
            </a:r>
            <a:r>
              <a:rPr lang="en-US" dirty="0"/>
              <a:t>.</a:t>
            </a:r>
            <a:endParaRPr lang="ro-RO" dirty="0"/>
          </a:p>
          <a:p>
            <a:pPr>
              <a:lnSpc>
                <a:spcPct val="110000"/>
              </a:lnSpc>
            </a:pPr>
            <a:r>
              <a:rPr lang="ro-RO" dirty="0"/>
              <a:t>Este </a:t>
            </a:r>
            <a:r>
              <a:rPr lang="pt-BR" dirty="0">
                <a:highlight>
                  <a:srgbClr val="00FF00"/>
                </a:highlight>
              </a:rPr>
              <a:t>standardul de facto</a:t>
            </a:r>
            <a:r>
              <a:rPr lang="pt-BR" dirty="0"/>
              <a:t> pentru procesarea Big Data.</a:t>
            </a:r>
            <a:endParaRPr lang="ro-RO" dirty="0"/>
          </a:p>
          <a:p>
            <a:pPr marL="0" indent="0">
              <a:lnSpc>
                <a:spcPct val="110000"/>
              </a:lnSpc>
              <a:buNone/>
            </a:pPr>
            <a:r>
              <a:rPr lang="ro-RO" dirty="0"/>
              <a:t>		</a:t>
            </a:r>
            <a:r>
              <a:rPr lang="en-US" dirty="0">
                <a:solidFill>
                  <a:srgbClr val="C00000"/>
                </a:solidFill>
                <a:highlight>
                  <a:srgbClr val="FFFF00"/>
                </a:highlight>
              </a:rPr>
              <a:t>COMPONENTELE PRINCIPALE</a:t>
            </a:r>
            <a:r>
              <a:rPr lang="en-US" dirty="0"/>
              <a:t>:</a:t>
            </a:r>
            <a:endParaRPr lang="ro-RO" dirty="0"/>
          </a:p>
          <a:p>
            <a:pPr>
              <a:lnSpc>
                <a:spcPct val="110000"/>
              </a:lnSpc>
            </a:pPr>
            <a:r>
              <a:rPr lang="en-US" dirty="0">
                <a:solidFill>
                  <a:srgbClr val="C00000"/>
                </a:solidFill>
                <a:highlight>
                  <a:srgbClr val="FFFF00"/>
                </a:highlight>
              </a:rPr>
              <a:t>Hadoop Distributed File System</a:t>
            </a:r>
            <a:r>
              <a:rPr lang="en-US" dirty="0"/>
              <a:t> (</a:t>
            </a:r>
            <a:r>
              <a:rPr lang="en-US" dirty="0">
                <a:solidFill>
                  <a:srgbClr val="C00000"/>
                </a:solidFill>
                <a:highlight>
                  <a:srgbClr val="FFFF00"/>
                </a:highlight>
              </a:rPr>
              <a:t>HDFS</a:t>
            </a:r>
            <a:r>
              <a:rPr lang="en-US" dirty="0"/>
              <a:t>): Un </a:t>
            </a:r>
            <a:r>
              <a:rPr lang="en-US" dirty="0" err="1"/>
              <a:t>sistem</a:t>
            </a:r>
            <a:r>
              <a:rPr lang="en-US" dirty="0"/>
              <a:t> de </a:t>
            </a:r>
            <a:r>
              <a:rPr lang="en-US" dirty="0" err="1"/>
              <a:t>fișiere</a:t>
            </a:r>
            <a:r>
              <a:rPr lang="en-US" dirty="0"/>
              <a:t> </a:t>
            </a:r>
            <a:r>
              <a:rPr lang="en-US" dirty="0" err="1"/>
              <a:t>distribuit</a:t>
            </a:r>
            <a:r>
              <a:rPr lang="en-US" dirty="0"/>
              <a:t>, </a:t>
            </a:r>
            <a:r>
              <a:rPr lang="en-US" dirty="0" err="1"/>
              <a:t>optimizat</a:t>
            </a:r>
            <a:r>
              <a:rPr lang="en-US" dirty="0"/>
              <a:t> </a:t>
            </a:r>
            <a:r>
              <a:rPr lang="en-US" dirty="0" err="1"/>
              <a:t>pentru</a:t>
            </a:r>
            <a:r>
              <a:rPr lang="en-US" dirty="0"/>
              <a:t> </a:t>
            </a:r>
            <a:r>
              <a:rPr lang="en-US" dirty="0" err="1"/>
              <a:t>stocarea</a:t>
            </a:r>
            <a:r>
              <a:rPr lang="en-US" dirty="0"/>
              <a:t> </a:t>
            </a:r>
            <a:r>
              <a:rPr lang="en-US" dirty="0" err="1"/>
              <a:t>unor</a:t>
            </a:r>
            <a:r>
              <a:rPr lang="en-US" dirty="0"/>
              <a:t> </a:t>
            </a:r>
            <a:r>
              <a:rPr lang="en-US" dirty="0" err="1"/>
              <a:t>cantități</a:t>
            </a:r>
            <a:r>
              <a:rPr lang="en-US" dirty="0"/>
              <a:t> </a:t>
            </a:r>
            <a:r>
              <a:rPr lang="en-US" dirty="0" err="1"/>
              <a:t>mari</a:t>
            </a:r>
            <a:r>
              <a:rPr lang="en-US" dirty="0"/>
              <a:t> de date pe </a:t>
            </a:r>
            <a:r>
              <a:rPr lang="en-US" dirty="0" err="1"/>
              <a:t>clustere</a:t>
            </a:r>
            <a:r>
              <a:rPr lang="en-US" dirty="0"/>
              <a:t> de </a:t>
            </a:r>
            <a:r>
              <a:rPr lang="en-US" dirty="0" err="1"/>
              <a:t>computere</a:t>
            </a:r>
            <a:r>
              <a:rPr lang="en-US" dirty="0"/>
              <a:t>.</a:t>
            </a:r>
            <a:endParaRPr lang="ro-RO" dirty="0"/>
          </a:p>
          <a:p>
            <a:pPr>
              <a:lnSpc>
                <a:spcPct val="110000"/>
              </a:lnSpc>
            </a:pPr>
            <a:r>
              <a:rPr lang="en-US" dirty="0">
                <a:solidFill>
                  <a:srgbClr val="C00000"/>
                </a:solidFill>
                <a:highlight>
                  <a:srgbClr val="FFFF00"/>
                </a:highlight>
              </a:rPr>
              <a:t>YARN</a:t>
            </a:r>
            <a:r>
              <a:rPr lang="ro-RO" dirty="0"/>
              <a:t> (</a:t>
            </a:r>
            <a:r>
              <a:rPr lang="ro-RO" dirty="0">
                <a:solidFill>
                  <a:srgbClr val="C00000"/>
                </a:solidFill>
                <a:highlight>
                  <a:srgbClr val="FFFF00"/>
                </a:highlight>
              </a:rPr>
              <a:t>Yet Another Resource Negotiator</a:t>
            </a:r>
            <a:r>
              <a:rPr lang="ro-RO" dirty="0">
                <a:solidFill>
                  <a:srgbClr val="C00000"/>
                </a:solidFill>
              </a:rPr>
              <a:t> </a:t>
            </a:r>
            <a:r>
              <a:rPr lang="ro-RO" dirty="0"/>
              <a:t>- </a:t>
            </a:r>
            <a:r>
              <a:rPr lang="es-ES" dirty="0">
                <a:highlight>
                  <a:srgbClr val="00FF00"/>
                </a:highlight>
              </a:rPr>
              <a:t>Un </a:t>
            </a:r>
            <a:r>
              <a:rPr lang="es-ES" dirty="0" err="1">
                <a:highlight>
                  <a:srgbClr val="00FF00"/>
                </a:highlight>
              </a:rPr>
              <a:t>alt</a:t>
            </a:r>
            <a:r>
              <a:rPr lang="es-ES" dirty="0">
                <a:highlight>
                  <a:srgbClr val="00FF00"/>
                </a:highlight>
              </a:rPr>
              <a:t> </a:t>
            </a:r>
            <a:r>
              <a:rPr lang="es-ES" dirty="0" err="1">
                <a:highlight>
                  <a:srgbClr val="00FF00"/>
                </a:highlight>
              </a:rPr>
              <a:t>negociator</a:t>
            </a:r>
            <a:r>
              <a:rPr lang="es-ES" dirty="0">
                <a:highlight>
                  <a:srgbClr val="00FF00"/>
                </a:highlight>
              </a:rPr>
              <a:t> de </a:t>
            </a:r>
            <a:r>
              <a:rPr lang="es-ES" dirty="0" err="1">
                <a:highlight>
                  <a:srgbClr val="00FF00"/>
                </a:highlight>
              </a:rPr>
              <a:t>resurse</a:t>
            </a:r>
            <a:r>
              <a:rPr lang="ro-RO" dirty="0"/>
              <a:t>)</a:t>
            </a:r>
            <a:r>
              <a:rPr lang="en-US" dirty="0"/>
              <a:t>: Un framework de </a:t>
            </a:r>
            <a:r>
              <a:rPr lang="en-US" dirty="0" err="1"/>
              <a:t>gestionare</a:t>
            </a:r>
            <a:r>
              <a:rPr lang="en-US" dirty="0"/>
              <a:t> a </a:t>
            </a:r>
            <a:r>
              <a:rPr lang="en-US" dirty="0" err="1"/>
              <a:t>resurselor</a:t>
            </a:r>
            <a:r>
              <a:rPr lang="en-US" dirty="0"/>
              <a:t> care </a:t>
            </a:r>
            <a:r>
              <a:rPr lang="en-US" dirty="0" err="1"/>
              <a:t>permite</a:t>
            </a:r>
            <a:r>
              <a:rPr lang="en-US" dirty="0"/>
              <a:t> </a:t>
            </a:r>
            <a:r>
              <a:rPr lang="en-US" dirty="0" err="1"/>
              <a:t>executarea</a:t>
            </a:r>
            <a:r>
              <a:rPr lang="en-US" dirty="0"/>
              <a:t> </a:t>
            </a:r>
            <a:r>
              <a:rPr lang="en-US" dirty="0" err="1"/>
              <a:t>atât</a:t>
            </a:r>
            <a:r>
              <a:rPr lang="en-US" dirty="0"/>
              <a:t> a </a:t>
            </a:r>
            <a:r>
              <a:rPr lang="en-US" dirty="0" err="1"/>
              <a:t>aplicațiilor</a:t>
            </a:r>
            <a:r>
              <a:rPr lang="en-US" dirty="0"/>
              <a:t> MapReduce, </a:t>
            </a:r>
            <a:r>
              <a:rPr lang="en-US" dirty="0" err="1"/>
              <a:t>cât</a:t>
            </a:r>
            <a:r>
              <a:rPr lang="en-US" dirty="0"/>
              <a:t> </a:t>
            </a:r>
            <a:r>
              <a:rPr lang="en-US" dirty="0" err="1"/>
              <a:t>și</a:t>
            </a:r>
            <a:r>
              <a:rPr lang="en-US" dirty="0"/>
              <a:t> a </a:t>
            </a:r>
            <a:r>
              <a:rPr lang="en-US" dirty="0" err="1"/>
              <a:t>altor</a:t>
            </a:r>
            <a:r>
              <a:rPr lang="en-US" dirty="0"/>
              <a:t> </a:t>
            </a:r>
            <a:r>
              <a:rPr lang="en-US" dirty="0" err="1"/>
              <a:t>tipuri</a:t>
            </a:r>
            <a:r>
              <a:rPr lang="en-US" dirty="0"/>
              <a:t> de </a:t>
            </a:r>
            <a:r>
              <a:rPr lang="en-US" dirty="0" err="1"/>
              <a:t>aplicații</a:t>
            </a:r>
            <a:r>
              <a:rPr lang="en-US" dirty="0"/>
              <a:t>.</a:t>
            </a:r>
            <a:endParaRPr lang="ro-RO" dirty="0"/>
          </a:p>
          <a:p>
            <a:pPr>
              <a:lnSpc>
                <a:spcPct val="110000"/>
              </a:lnSpc>
            </a:pPr>
            <a:r>
              <a:rPr lang="en-US" dirty="0">
                <a:solidFill>
                  <a:srgbClr val="C00000"/>
                </a:solidFill>
                <a:highlight>
                  <a:srgbClr val="FFFF00"/>
                </a:highlight>
              </a:rPr>
              <a:t>MapReduce</a:t>
            </a:r>
            <a:r>
              <a:rPr lang="en-US" dirty="0"/>
              <a:t>: </a:t>
            </a:r>
            <a:r>
              <a:rPr lang="en-US" dirty="0" err="1"/>
              <a:t>Motorul</a:t>
            </a:r>
            <a:r>
              <a:rPr lang="en-US" dirty="0"/>
              <a:t> de </a:t>
            </a:r>
            <a:r>
              <a:rPr lang="en-US" dirty="0" err="1"/>
              <a:t>execuție</a:t>
            </a:r>
            <a:r>
              <a:rPr lang="en-US" dirty="0"/>
              <a:t> care </a:t>
            </a:r>
            <a:r>
              <a:rPr lang="en-US" dirty="0" err="1"/>
              <a:t>implementează</a:t>
            </a:r>
            <a:r>
              <a:rPr lang="en-US" dirty="0"/>
              <a:t> </a:t>
            </a:r>
            <a:r>
              <a:rPr lang="en-US" dirty="0" err="1"/>
              <a:t>modelul</a:t>
            </a:r>
            <a:r>
              <a:rPr lang="en-US" dirty="0"/>
              <a:t> MapReduce.</a:t>
            </a:r>
          </a:p>
        </p:txBody>
      </p:sp>
      <p:sp>
        <p:nvSpPr>
          <p:cNvPr id="4" name="Slide Number Placeholder 3"/>
          <p:cNvSpPr>
            <a:spLocks noGrp="1"/>
          </p:cNvSpPr>
          <p:nvPr>
            <p:ph type="sldNum" sz="quarter" idx="12"/>
          </p:nvPr>
        </p:nvSpPr>
        <p:spPr/>
        <p:txBody>
          <a:bodyPr/>
          <a:lstStyle/>
          <a:p>
            <a:fld id="{0712D0F0-FEB5-4A3D-9B64-8AE531CEC929}" type="slidenum">
              <a:rPr lang="en-US" smtClean="0"/>
              <a:t>71</a:t>
            </a:fld>
            <a:endParaRPr 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E5FA2-D6DD-131C-636E-2688BF0B56DA}"/>
              </a:ext>
            </a:extLst>
          </p:cNvPr>
          <p:cNvSpPr>
            <a:spLocks noGrp="1"/>
          </p:cNvSpPr>
          <p:nvPr>
            <p:ph type="title"/>
          </p:nvPr>
        </p:nvSpPr>
        <p:spPr/>
        <p:txBody>
          <a:bodyPr/>
          <a:lstStyle/>
          <a:p>
            <a:endParaRPr lang="ro-RO"/>
          </a:p>
        </p:txBody>
      </p:sp>
      <p:sp>
        <p:nvSpPr>
          <p:cNvPr id="4" name="Slide Number Placeholder 3">
            <a:extLst>
              <a:ext uri="{FF2B5EF4-FFF2-40B4-BE49-F238E27FC236}">
                <a16:creationId xmlns:a16="http://schemas.microsoft.com/office/drawing/2014/main" id="{93D66DD5-801C-E5A9-70A1-706307C720B9}"/>
              </a:ext>
            </a:extLst>
          </p:cNvPr>
          <p:cNvSpPr>
            <a:spLocks noGrp="1"/>
          </p:cNvSpPr>
          <p:nvPr>
            <p:ph type="sldNum" sz="quarter" idx="12"/>
          </p:nvPr>
        </p:nvSpPr>
        <p:spPr/>
        <p:txBody>
          <a:bodyPr/>
          <a:lstStyle/>
          <a:p>
            <a:fld id="{0712D0F0-FEB5-4A3D-9B64-8AE531CEC929}" type="slidenum">
              <a:rPr lang="en-US" smtClean="0"/>
              <a:t>72</a:t>
            </a:fld>
            <a:endParaRPr lang="en-US" dirty="0"/>
          </a:p>
        </p:txBody>
      </p:sp>
      <p:pic>
        <p:nvPicPr>
          <p:cNvPr id="1026" name="Picture 2" descr="Unleashing the Power of Big Data: Exploring the Transformative Use Cases of  Hadoop Ecosystems">
            <a:extLst>
              <a:ext uri="{FF2B5EF4-FFF2-40B4-BE49-F238E27FC236}">
                <a16:creationId xmlns:a16="http://schemas.microsoft.com/office/drawing/2014/main" id="{1C23DD1C-6DB2-C966-1F81-4752870A12D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9730" y="136525"/>
            <a:ext cx="11913714" cy="6234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59285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6485" y="169182"/>
            <a:ext cx="7598229" cy="483961"/>
          </a:xfrm>
        </p:spPr>
        <p:txBody>
          <a:bodyPr>
            <a:normAutofit/>
          </a:bodyPr>
          <a:lstStyle/>
          <a:p>
            <a:r>
              <a:rPr lang="en-US" sz="2800" dirty="0"/>
              <a:t>Hadoop Distributed File System (HDFS)</a:t>
            </a:r>
            <a:endParaRPr lang="ro-RO" sz="2800" dirty="0"/>
          </a:p>
        </p:txBody>
      </p:sp>
      <p:sp>
        <p:nvSpPr>
          <p:cNvPr id="3" name="Content Placeholder 2"/>
          <p:cNvSpPr>
            <a:spLocks noGrp="1"/>
          </p:cNvSpPr>
          <p:nvPr>
            <p:ph idx="1"/>
          </p:nvPr>
        </p:nvSpPr>
        <p:spPr>
          <a:xfrm>
            <a:off x="65987" y="794657"/>
            <a:ext cx="11924907" cy="5973952"/>
          </a:xfrm>
        </p:spPr>
        <p:txBody>
          <a:bodyPr>
            <a:normAutofit lnSpcReduction="10000"/>
          </a:bodyPr>
          <a:lstStyle/>
          <a:p>
            <a:pPr>
              <a:lnSpc>
                <a:spcPct val="120000"/>
              </a:lnSpc>
            </a:pPr>
            <a:r>
              <a:rPr lang="ro-RO" sz="2400" dirty="0"/>
              <a:t>Sistemul de Fișiere Distribuit Hadoop, (Subproiect Apache Hadoop) este un sistem de fișiere distribuit proiectat să ruleze pe hardware de bază.</a:t>
            </a:r>
          </a:p>
          <a:p>
            <a:pPr marL="0" indent="0">
              <a:lnSpc>
                <a:spcPct val="120000"/>
              </a:lnSpc>
              <a:buNone/>
            </a:pPr>
            <a:r>
              <a:rPr lang="ro-RO" sz="2400" dirty="0"/>
              <a:t>	Caracteristici:</a:t>
            </a:r>
          </a:p>
          <a:p>
            <a:pPr>
              <a:lnSpc>
                <a:spcPct val="120000"/>
              </a:lnSpc>
            </a:pPr>
            <a:r>
              <a:rPr lang="ro-RO" sz="2400" dirty="0"/>
              <a:t>Foarte tolerant la erori și este conceput pentru a fi implementat pe hardware cu costuri reduse.</a:t>
            </a:r>
          </a:p>
          <a:p>
            <a:pPr>
              <a:lnSpc>
                <a:spcPct val="120000"/>
              </a:lnSpc>
            </a:pPr>
            <a:r>
              <a:rPr lang="ro-RO" sz="2400" dirty="0"/>
              <a:t>Oferă acces de mare viteză la datele aplicației și este potrivit pentru aplicațiile care au seturi mari de date.</a:t>
            </a:r>
          </a:p>
          <a:p>
            <a:pPr>
              <a:lnSpc>
                <a:spcPct val="120000"/>
              </a:lnSpc>
            </a:pPr>
            <a:r>
              <a:rPr lang="ro-RO" sz="2400" dirty="0"/>
              <a:t>Permite accesul în flux la datele sistemului de fișiere.</a:t>
            </a:r>
          </a:p>
          <a:p>
            <a:pPr>
              <a:lnSpc>
                <a:spcPct val="120000"/>
              </a:lnSpc>
            </a:pPr>
            <a:r>
              <a:rPr lang="ro-RO" sz="2400" dirty="0"/>
              <a:t>A fost construit inițial ca infrastructură pentru proiectul motorului de căutare web Apache Nutch. </a:t>
            </a:r>
          </a:p>
          <a:p>
            <a:pPr>
              <a:lnSpc>
                <a:spcPct val="120000"/>
              </a:lnSpc>
            </a:pPr>
            <a:r>
              <a:rPr lang="ro-RO" sz="2400" dirty="0"/>
              <a:t>Adresa: </a:t>
            </a:r>
            <a:r>
              <a:rPr lang="ro-RO" sz="2400" dirty="0">
                <a:hlinkClick r:id="rId2"/>
              </a:rPr>
              <a:t>https://hadoop.apache.org/hdfs/</a:t>
            </a:r>
            <a:r>
              <a:rPr lang="ro-RO" sz="2400" dirty="0"/>
              <a:t>.</a:t>
            </a:r>
          </a:p>
        </p:txBody>
      </p:sp>
      <p:sp>
        <p:nvSpPr>
          <p:cNvPr id="4" name="Slide Number Placeholder 3"/>
          <p:cNvSpPr>
            <a:spLocks noGrp="1"/>
          </p:cNvSpPr>
          <p:nvPr>
            <p:ph type="sldNum" sz="quarter" idx="12"/>
          </p:nvPr>
        </p:nvSpPr>
        <p:spPr/>
        <p:txBody>
          <a:bodyPr/>
          <a:lstStyle/>
          <a:p>
            <a:fld id="{0712D0F0-FEB5-4A3D-9B64-8AE531CEC929}" type="slidenum">
              <a:rPr lang="en-US" smtClean="0"/>
              <a:t>73</a:t>
            </a:fld>
            <a:endParaRPr 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5838" y="89391"/>
            <a:ext cx="3046782" cy="500473"/>
          </a:xfrm>
        </p:spPr>
        <p:txBody>
          <a:bodyPr>
            <a:normAutofit fontScale="90000"/>
          </a:bodyPr>
          <a:lstStyle/>
          <a:p>
            <a:r>
              <a:rPr lang="ro-RO" dirty="0"/>
              <a:t>Claster HDFS</a:t>
            </a:r>
          </a:p>
        </p:txBody>
      </p:sp>
      <p:sp>
        <p:nvSpPr>
          <p:cNvPr id="3" name="Content Placeholder 2"/>
          <p:cNvSpPr>
            <a:spLocks noGrp="1"/>
          </p:cNvSpPr>
          <p:nvPr>
            <p:ph idx="1"/>
          </p:nvPr>
        </p:nvSpPr>
        <p:spPr>
          <a:xfrm>
            <a:off x="65987" y="719191"/>
            <a:ext cx="11924907" cy="6049418"/>
          </a:xfrm>
        </p:spPr>
        <p:txBody>
          <a:bodyPr>
            <a:normAutofit fontScale="77500" lnSpcReduction="20000"/>
          </a:bodyPr>
          <a:lstStyle/>
          <a:p>
            <a:pPr>
              <a:lnSpc>
                <a:spcPct val="120000"/>
              </a:lnSpc>
            </a:pPr>
            <a:r>
              <a:rPr lang="ro-RO" dirty="0"/>
              <a:t>Cea mai simplă versiune a unui cluster HDFS are </a:t>
            </a:r>
            <a:r>
              <a:rPr lang="ro-RO" dirty="0">
                <a:solidFill>
                  <a:srgbClr val="C00000"/>
                </a:solidFill>
                <a:highlight>
                  <a:srgbClr val="FFFF00"/>
                </a:highlight>
              </a:rPr>
              <a:t>două tipuri de daemons</a:t>
            </a:r>
            <a:r>
              <a:rPr lang="ro-RO" dirty="0"/>
              <a:t>:</a:t>
            </a:r>
          </a:p>
          <a:p>
            <a:pPr>
              <a:lnSpc>
                <a:spcPct val="120000"/>
              </a:lnSpc>
            </a:pPr>
            <a:r>
              <a:rPr lang="ro-RO" dirty="0"/>
              <a:t> </a:t>
            </a:r>
            <a:r>
              <a:rPr lang="ro-RO" dirty="0">
                <a:solidFill>
                  <a:srgbClr val="C00000"/>
                </a:solidFill>
                <a:highlight>
                  <a:srgbClr val="FFFF00"/>
                </a:highlight>
              </a:rPr>
              <a:t>NAMENODE</a:t>
            </a:r>
            <a:r>
              <a:rPr lang="ro-RO" dirty="0"/>
              <a:t> și </a:t>
            </a:r>
            <a:r>
              <a:rPr lang="ro-RO" dirty="0">
                <a:solidFill>
                  <a:srgbClr val="C00000"/>
                </a:solidFill>
                <a:highlight>
                  <a:srgbClr val="FFFF00"/>
                </a:highlight>
              </a:rPr>
              <a:t>DATANODE</a:t>
            </a:r>
            <a:r>
              <a:rPr lang="ro-RO" dirty="0"/>
              <a:t>, într-o arhitectură de tip </a:t>
            </a:r>
            <a:r>
              <a:rPr lang="ro-RO" dirty="0">
                <a:solidFill>
                  <a:srgbClr val="C00000"/>
                </a:solidFill>
                <a:highlight>
                  <a:srgbClr val="FFFF00"/>
                </a:highlight>
              </a:rPr>
              <a:t>master-slave</a:t>
            </a:r>
            <a:r>
              <a:rPr lang="ro-RO" dirty="0"/>
              <a:t>.</a:t>
            </a:r>
          </a:p>
          <a:p>
            <a:pPr>
              <a:lnSpc>
                <a:spcPct val="120000"/>
              </a:lnSpc>
            </a:pPr>
            <a:r>
              <a:rPr lang="ro-RO" dirty="0"/>
              <a:t> </a:t>
            </a:r>
            <a:r>
              <a:rPr lang="ro-RO" dirty="0">
                <a:solidFill>
                  <a:srgbClr val="C00000"/>
                </a:solidFill>
                <a:highlight>
                  <a:srgbClr val="FFFF00"/>
                </a:highlight>
              </a:rPr>
              <a:t>HDFS</a:t>
            </a:r>
            <a:r>
              <a:rPr lang="ro-RO" dirty="0"/>
              <a:t> expune fișierele care sunt păstrate ca blocuri de 128MB pe Datanodes.</a:t>
            </a:r>
          </a:p>
          <a:p>
            <a:pPr>
              <a:lnSpc>
                <a:spcPct val="120000"/>
              </a:lnSpc>
            </a:pPr>
            <a:r>
              <a:rPr lang="ro-RO" dirty="0"/>
              <a:t> De obicei, în cluster există </a:t>
            </a:r>
            <a:r>
              <a:rPr lang="ro-RO" dirty="0">
                <a:solidFill>
                  <a:srgbClr val="C00000"/>
                </a:solidFill>
                <a:highlight>
                  <a:srgbClr val="FFFF00"/>
                </a:highlight>
              </a:rPr>
              <a:t>un singur Namenode</a:t>
            </a:r>
            <a:r>
              <a:rPr lang="ro-RO" dirty="0"/>
              <a:t>, al cărui rol este de a </a:t>
            </a:r>
            <a:r>
              <a:rPr lang="ro-RO" dirty="0">
                <a:highlight>
                  <a:srgbClr val="00FF00"/>
                </a:highlight>
              </a:rPr>
              <a:t>păstra metadata</a:t>
            </a:r>
            <a:r>
              <a:rPr lang="ro-RO" dirty="0"/>
              <a:t> din sistemul de fișiere.</a:t>
            </a:r>
          </a:p>
          <a:p>
            <a:pPr>
              <a:lnSpc>
                <a:spcPct val="120000"/>
              </a:lnSpc>
            </a:pPr>
            <a:r>
              <a:rPr lang="ro-RO" dirty="0"/>
              <a:t> El reglementează </a:t>
            </a:r>
            <a:r>
              <a:rPr lang="ro-RO" dirty="0">
                <a:highlight>
                  <a:srgbClr val="00FF00"/>
                </a:highlight>
              </a:rPr>
              <a:t>accesul utilizatorilor</a:t>
            </a:r>
            <a:r>
              <a:rPr lang="ro-RO" dirty="0"/>
              <a:t> la fișiere, dar și operațiuni precum </a:t>
            </a:r>
            <a:r>
              <a:rPr lang="ro-RO" dirty="0">
                <a:highlight>
                  <a:srgbClr val="00FF00"/>
                </a:highlight>
              </a:rPr>
              <a:t>deschiderea</a:t>
            </a:r>
            <a:r>
              <a:rPr lang="ro-RO" dirty="0"/>
              <a:t>, </a:t>
            </a:r>
            <a:r>
              <a:rPr lang="ro-RO" dirty="0">
                <a:highlight>
                  <a:srgbClr val="00FF00"/>
                </a:highlight>
              </a:rPr>
              <a:t>închiderea</a:t>
            </a:r>
            <a:r>
              <a:rPr lang="ro-RO" dirty="0"/>
              <a:t> și </a:t>
            </a:r>
            <a:r>
              <a:rPr lang="ro-RO" dirty="0">
                <a:highlight>
                  <a:srgbClr val="00FF00"/>
                </a:highlight>
              </a:rPr>
              <a:t>denumire fișiere</a:t>
            </a:r>
            <a:r>
              <a:rPr lang="ro-RO" dirty="0"/>
              <a:t>.</a:t>
            </a:r>
          </a:p>
          <a:p>
            <a:pPr>
              <a:lnSpc>
                <a:spcPct val="120000"/>
              </a:lnSpc>
            </a:pPr>
            <a:r>
              <a:rPr lang="ro-RO" dirty="0"/>
              <a:t> Totodată, menține o </a:t>
            </a:r>
            <a:r>
              <a:rPr lang="ro-RO" dirty="0">
                <a:highlight>
                  <a:srgbClr val="00FF00"/>
                </a:highlight>
              </a:rPr>
              <a:t>mapare a blocurilor</a:t>
            </a:r>
            <a:r>
              <a:rPr lang="ro-RO" dirty="0"/>
              <a:t> aflate pe </a:t>
            </a:r>
            <a:r>
              <a:rPr lang="ro-RO" dirty="0">
                <a:highlight>
                  <a:srgbClr val="00FF00"/>
                </a:highlight>
              </a:rPr>
              <a:t>Datanodes</a:t>
            </a:r>
            <a:r>
              <a:rPr lang="ro-RO" dirty="0"/>
              <a:t>. </a:t>
            </a:r>
          </a:p>
          <a:p>
            <a:pPr>
              <a:lnSpc>
                <a:spcPct val="120000"/>
              </a:lnSpc>
            </a:pPr>
            <a:r>
              <a:rPr lang="ro-RO" dirty="0">
                <a:solidFill>
                  <a:srgbClr val="C00000"/>
                </a:solidFill>
                <a:highlight>
                  <a:srgbClr val="FFFF00"/>
                </a:highlight>
              </a:rPr>
              <a:t>Datanodes</a:t>
            </a:r>
            <a:r>
              <a:rPr lang="ro-RO" dirty="0"/>
              <a:t> </a:t>
            </a:r>
            <a:r>
              <a:rPr lang="ro-RO" dirty="0">
                <a:highlight>
                  <a:srgbClr val="00FF00"/>
                </a:highlight>
              </a:rPr>
              <a:t>mențin</a:t>
            </a:r>
            <a:r>
              <a:rPr lang="ro-RO" dirty="0"/>
              <a:t> toate </a:t>
            </a:r>
            <a:r>
              <a:rPr lang="ro-RO" dirty="0">
                <a:highlight>
                  <a:srgbClr val="00FF00"/>
                </a:highlight>
              </a:rPr>
              <a:t>block</a:t>
            </a:r>
            <a:r>
              <a:rPr lang="ro-RO" dirty="0"/>
              <a:t>-urile din care este compus sistemul de fișiere și sunt </a:t>
            </a:r>
            <a:r>
              <a:rPr lang="ro-RO" dirty="0">
                <a:highlight>
                  <a:srgbClr val="00FF00"/>
                </a:highlight>
              </a:rPr>
              <a:t>responsabili pentru managementul cererilor de scriere și de citire</a:t>
            </a:r>
            <a:r>
              <a:rPr lang="ro-RO" dirty="0"/>
              <a:t>.</a:t>
            </a:r>
          </a:p>
        </p:txBody>
      </p:sp>
      <p:sp>
        <p:nvSpPr>
          <p:cNvPr id="4" name="Slide Number Placeholder 3"/>
          <p:cNvSpPr>
            <a:spLocks noGrp="1"/>
          </p:cNvSpPr>
          <p:nvPr>
            <p:ph type="sldNum" sz="quarter" idx="12"/>
          </p:nvPr>
        </p:nvSpPr>
        <p:spPr/>
        <p:txBody>
          <a:bodyPr/>
          <a:lstStyle/>
          <a:p>
            <a:fld id="{0712D0F0-FEB5-4A3D-9B64-8AE531CEC929}" type="slidenum">
              <a:rPr lang="en-US" smtClean="0"/>
              <a:t>74</a:t>
            </a:fld>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ro-RO"/>
          </a:p>
        </p:txBody>
      </p:sp>
      <p:sp>
        <p:nvSpPr>
          <p:cNvPr id="3" name="Content Placeholder 2"/>
          <p:cNvSpPr>
            <a:spLocks noGrp="1"/>
          </p:cNvSpPr>
          <p:nvPr>
            <p:ph idx="1"/>
          </p:nvPr>
        </p:nvSpPr>
        <p:spPr/>
        <p:txBody>
          <a:bodyPr/>
          <a:lstStyle/>
          <a:p>
            <a:endParaRPr lang="ro-RO" dirty="0"/>
          </a:p>
        </p:txBody>
      </p:sp>
      <p:sp>
        <p:nvSpPr>
          <p:cNvPr id="4" name="Slide Number Placeholder 3"/>
          <p:cNvSpPr>
            <a:spLocks noGrp="1"/>
          </p:cNvSpPr>
          <p:nvPr>
            <p:ph type="sldNum" sz="quarter" idx="12"/>
          </p:nvPr>
        </p:nvSpPr>
        <p:spPr/>
        <p:txBody>
          <a:bodyPr/>
          <a:lstStyle/>
          <a:p>
            <a:fld id="{0712D0F0-FEB5-4A3D-9B64-8AE531CEC929}" type="slidenum">
              <a:rPr lang="en-US" smtClean="0"/>
              <a:t>75</a:t>
            </a:fld>
            <a:endParaRPr lang="en-US" dirty="0"/>
          </a:p>
        </p:txBody>
      </p:sp>
      <p:pic>
        <p:nvPicPr>
          <p:cNvPr id="5" name="Picture 4"/>
          <p:cNvPicPr>
            <a:picLocks noChangeAspect="1"/>
          </p:cNvPicPr>
          <p:nvPr/>
        </p:nvPicPr>
        <p:blipFill>
          <a:blip r:embed="rId2"/>
          <a:stretch>
            <a:fillRect/>
          </a:stretch>
        </p:blipFill>
        <p:spPr>
          <a:xfrm>
            <a:off x="377220" y="1868441"/>
            <a:ext cx="11302440" cy="4148236"/>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6707" y="89392"/>
            <a:ext cx="1423465" cy="485962"/>
          </a:xfrm>
        </p:spPr>
        <p:txBody>
          <a:bodyPr>
            <a:normAutofit fontScale="90000"/>
          </a:bodyPr>
          <a:lstStyle/>
          <a:p>
            <a:r>
              <a:rPr lang="ro-RO" dirty="0">
                <a:latin typeface="Elsie Black" panose="02000000000000000000" pitchFamily="2" charset="0"/>
              </a:rPr>
              <a:t>YARN</a:t>
            </a:r>
            <a:endParaRPr lang="ro-RO" sz="3200" dirty="0">
              <a:latin typeface="Elsie Black" panose="02000000000000000000" pitchFamily="2" charset="0"/>
            </a:endParaRPr>
          </a:p>
        </p:txBody>
      </p:sp>
      <p:sp>
        <p:nvSpPr>
          <p:cNvPr id="3" name="Content Placeholder 2"/>
          <p:cNvSpPr>
            <a:spLocks noGrp="1"/>
          </p:cNvSpPr>
          <p:nvPr>
            <p:ph idx="1"/>
          </p:nvPr>
        </p:nvSpPr>
        <p:spPr>
          <a:xfrm>
            <a:off x="65987" y="698643"/>
            <a:ext cx="11924907" cy="6069966"/>
          </a:xfrm>
        </p:spPr>
        <p:txBody>
          <a:bodyPr>
            <a:normAutofit fontScale="92500"/>
          </a:bodyPr>
          <a:lstStyle/>
          <a:p>
            <a:pPr>
              <a:lnSpc>
                <a:spcPct val="120000"/>
              </a:lnSpc>
            </a:pPr>
            <a:r>
              <a:rPr lang="ro-RO" sz="2400" dirty="0"/>
              <a:t>Componentă Hadoop, care se ocupă de computații. </a:t>
            </a:r>
          </a:p>
          <a:p>
            <a:pPr>
              <a:lnSpc>
                <a:spcPct val="120000"/>
              </a:lnSpc>
            </a:pPr>
            <a:r>
              <a:rPr lang="ro-RO" sz="2400" dirty="0"/>
              <a:t>YARN își împarte funcționalitatea între trei tipuri de daemons:</a:t>
            </a:r>
          </a:p>
          <a:p>
            <a:pPr marL="1428750" lvl="2" indent="-514350">
              <a:lnSpc>
                <a:spcPct val="120000"/>
              </a:lnSpc>
              <a:buFont typeface="+mj-lt"/>
              <a:buAutoNum type="alphaLcParenR"/>
            </a:pPr>
            <a:r>
              <a:rPr lang="ro-RO" sz="2400" dirty="0">
                <a:solidFill>
                  <a:srgbClr val="C00000"/>
                </a:solidFill>
                <a:highlight>
                  <a:srgbClr val="FFFF00"/>
                </a:highlight>
              </a:rPr>
              <a:t>ResourceManager;</a:t>
            </a:r>
          </a:p>
          <a:p>
            <a:pPr marL="1428750" lvl="2" indent="-514350">
              <a:lnSpc>
                <a:spcPct val="120000"/>
              </a:lnSpc>
              <a:buFont typeface="+mj-lt"/>
              <a:buAutoNum type="alphaLcParenR"/>
            </a:pPr>
            <a:r>
              <a:rPr lang="ro-RO" sz="2400" dirty="0">
                <a:solidFill>
                  <a:srgbClr val="C00000"/>
                </a:solidFill>
                <a:highlight>
                  <a:srgbClr val="FFFF00"/>
                </a:highlight>
              </a:rPr>
              <a:t>NodeManager;  </a:t>
            </a:r>
          </a:p>
          <a:p>
            <a:pPr marL="1428750" lvl="2" indent="-514350">
              <a:lnSpc>
                <a:spcPct val="120000"/>
              </a:lnSpc>
              <a:buFont typeface="+mj-lt"/>
              <a:buAutoNum type="alphaLcParenR"/>
            </a:pPr>
            <a:r>
              <a:rPr lang="ro-RO" sz="2400" dirty="0">
                <a:solidFill>
                  <a:srgbClr val="C00000"/>
                </a:solidFill>
                <a:highlight>
                  <a:srgbClr val="FFFF00"/>
                </a:highlight>
              </a:rPr>
              <a:t>ApplicationMaster</a:t>
            </a:r>
            <a:r>
              <a:rPr lang="ro-RO" sz="2400" dirty="0"/>
              <a:t>.</a:t>
            </a:r>
          </a:p>
          <a:p>
            <a:pPr>
              <a:lnSpc>
                <a:spcPct val="120000"/>
              </a:lnSpc>
            </a:pPr>
            <a:r>
              <a:rPr lang="ro-RO" sz="2400" dirty="0"/>
              <a:t>Arhitectura YARN funcționează pe principiul </a:t>
            </a:r>
            <a:r>
              <a:rPr lang="ro-RO" sz="2400" dirty="0">
                <a:highlight>
                  <a:srgbClr val="00FF00"/>
                </a:highlight>
              </a:rPr>
              <a:t>master/slave </a:t>
            </a:r>
          </a:p>
          <a:p>
            <a:pPr>
              <a:lnSpc>
                <a:spcPct val="120000"/>
              </a:lnSpc>
            </a:pPr>
            <a:r>
              <a:rPr lang="ro-RO" sz="2400" dirty="0">
                <a:highlight>
                  <a:srgbClr val="00FF00"/>
                </a:highlight>
              </a:rPr>
              <a:t>Cluster</a:t>
            </a:r>
            <a:r>
              <a:rPr lang="ro-RO" sz="2400" dirty="0"/>
              <a:t>-ul are un singur </a:t>
            </a:r>
            <a:r>
              <a:rPr lang="ro-RO" sz="2400" dirty="0">
                <a:highlight>
                  <a:srgbClr val="00FF00"/>
                </a:highlight>
              </a:rPr>
              <a:t>ResourceManager</a:t>
            </a:r>
            <a:r>
              <a:rPr lang="ro-RO" sz="2400" dirty="0"/>
              <a:t> care deservește nevoile   resurselor (memorie și CPU) pentru întregul cluster.</a:t>
            </a:r>
          </a:p>
          <a:p>
            <a:pPr>
              <a:lnSpc>
                <a:spcPct val="120000"/>
              </a:lnSpc>
            </a:pPr>
            <a:r>
              <a:rPr lang="ro-RO" sz="2400" dirty="0">
                <a:highlight>
                  <a:srgbClr val="00FF00"/>
                </a:highlight>
              </a:rPr>
              <a:t>NodeManager</a:t>
            </a:r>
            <a:r>
              <a:rPr lang="ro-RO" sz="2400" dirty="0"/>
              <a:t>-ii sunt răspândiți la nivelul tuturor host-urilor din cluster.</a:t>
            </a:r>
          </a:p>
          <a:p>
            <a:pPr marL="719455">
              <a:lnSpc>
                <a:spcPct val="120000"/>
              </a:lnSpc>
            </a:pPr>
            <a:r>
              <a:rPr lang="ro-RO" sz="2400" dirty="0">
                <a:highlight>
                  <a:srgbClr val="00FF00"/>
                </a:highlight>
              </a:rPr>
              <a:t>ResourceManager</a:t>
            </a:r>
            <a:r>
              <a:rPr lang="ro-RO" sz="2400" dirty="0"/>
              <a:t> este echivalent cu planificatorul CPU al SO;</a:t>
            </a:r>
          </a:p>
          <a:p>
            <a:pPr marL="719455">
              <a:lnSpc>
                <a:spcPct val="120000"/>
              </a:lnSpc>
            </a:pPr>
            <a:r>
              <a:rPr lang="ro-RO" sz="2400" dirty="0">
                <a:highlight>
                  <a:srgbClr val="00FF00"/>
                </a:highlight>
              </a:rPr>
              <a:t>NodeManagers</a:t>
            </a:r>
            <a:r>
              <a:rPr lang="ro-RO" sz="2400" dirty="0"/>
              <a:t> - procesele unui sistem, care cer timp pe procesor, un concept cunoscut și ca </a:t>
            </a:r>
            <a:r>
              <a:rPr lang="ro-RO" sz="2400" dirty="0">
                <a:solidFill>
                  <a:srgbClr val="C00000"/>
                </a:solidFill>
                <a:highlight>
                  <a:srgbClr val="FFFF00"/>
                </a:highlight>
              </a:rPr>
              <a:t>Datacenter as a Computer</a:t>
            </a:r>
            <a:r>
              <a:rPr lang="ro-RO" sz="2400" dirty="0"/>
              <a:t>. </a:t>
            </a:r>
          </a:p>
        </p:txBody>
      </p:sp>
      <p:sp>
        <p:nvSpPr>
          <p:cNvPr id="4" name="Slide Number Placeholder 3"/>
          <p:cNvSpPr>
            <a:spLocks noGrp="1"/>
          </p:cNvSpPr>
          <p:nvPr>
            <p:ph type="sldNum" sz="quarter" idx="12"/>
          </p:nvPr>
        </p:nvSpPr>
        <p:spPr/>
        <p:txBody>
          <a:bodyPr/>
          <a:lstStyle/>
          <a:p>
            <a:fld id="{0712D0F0-FEB5-4A3D-9B64-8AE531CEC929}" type="slidenum">
              <a:rPr lang="en-US" smtClean="0"/>
              <a:t>76</a:t>
            </a:fld>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838220" y="89391"/>
            <a:ext cx="10806307" cy="6679218"/>
          </a:xfrm>
          <a:prstGeom prst="rect">
            <a:avLst/>
          </a:prstGeom>
        </p:spPr>
      </p:pic>
      <p:sp>
        <p:nvSpPr>
          <p:cNvPr id="4" name="Slide Number Placeholder 3"/>
          <p:cNvSpPr>
            <a:spLocks noGrp="1"/>
          </p:cNvSpPr>
          <p:nvPr>
            <p:ph type="sldNum" sz="quarter" idx="12"/>
          </p:nvPr>
        </p:nvSpPr>
        <p:spPr/>
        <p:txBody>
          <a:bodyPr/>
          <a:lstStyle/>
          <a:p>
            <a:fld id="{0712D0F0-FEB5-4A3D-9B64-8AE531CEC929}" type="slidenum">
              <a:rPr lang="en-US" smtClean="0"/>
              <a:t>77</a:t>
            </a:fld>
            <a:endParaRPr lang="en-US" dirty="0"/>
          </a:p>
        </p:txBody>
      </p:sp>
      <p:sp>
        <p:nvSpPr>
          <p:cNvPr id="2" name="Title 1"/>
          <p:cNvSpPr>
            <a:spLocks noGrp="1"/>
          </p:cNvSpPr>
          <p:nvPr>
            <p:ph type="title"/>
          </p:nvPr>
        </p:nvSpPr>
        <p:spPr>
          <a:xfrm>
            <a:off x="1" y="228600"/>
            <a:ext cx="4766309" cy="1634490"/>
          </a:xfrm>
        </p:spPr>
        <p:txBody>
          <a:bodyPr>
            <a:normAutofit/>
          </a:bodyPr>
          <a:lstStyle/>
          <a:p>
            <a:r>
              <a:rPr lang="ro-RO" dirty="0">
                <a:latin typeface="Elsie Black" panose="02000000000000000000" pitchFamily="2" charset="0"/>
              </a:rPr>
              <a:t>YARN</a:t>
            </a:r>
            <a:br>
              <a:rPr lang="ro-RO" dirty="0"/>
            </a:br>
            <a:r>
              <a:rPr lang="ro-RO" dirty="0">
                <a:solidFill>
                  <a:schemeClr val="tx1"/>
                </a:solidFill>
              </a:rPr>
              <a:t> </a:t>
            </a:r>
            <a:r>
              <a:rPr lang="ro-RO" sz="3100" dirty="0">
                <a:solidFill>
                  <a:schemeClr val="tx1"/>
                </a:solidFill>
                <a:highlight>
                  <a:srgbClr val="00FF00"/>
                </a:highlight>
              </a:rPr>
              <a:t>Yet Another</a:t>
            </a:r>
            <a:br>
              <a:rPr lang="ro-RO" sz="3100" dirty="0">
                <a:solidFill>
                  <a:schemeClr val="tx1"/>
                </a:solidFill>
                <a:highlight>
                  <a:srgbClr val="00FF00"/>
                </a:highlight>
              </a:rPr>
            </a:br>
            <a:r>
              <a:rPr lang="ro-RO" sz="3100" dirty="0">
                <a:solidFill>
                  <a:schemeClr val="tx1"/>
                </a:solidFill>
              </a:rPr>
              <a:t> </a:t>
            </a:r>
            <a:r>
              <a:rPr lang="ro-RO" sz="3100" dirty="0">
                <a:solidFill>
                  <a:schemeClr val="tx1"/>
                </a:solidFill>
                <a:highlight>
                  <a:srgbClr val="00FF00"/>
                </a:highlight>
              </a:rPr>
              <a:t>Resource Negotiator </a:t>
            </a:r>
            <a:endParaRPr lang="ro-RO" dirty="0">
              <a:solidFill>
                <a:schemeClr val="tx1"/>
              </a:solidFill>
              <a:highlight>
                <a:srgbClr val="00FF00"/>
              </a:highlight>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6512" y="166670"/>
            <a:ext cx="9982200" cy="671823"/>
          </a:xfrm>
        </p:spPr>
        <p:txBody>
          <a:bodyPr>
            <a:normAutofit fontScale="90000"/>
          </a:bodyPr>
          <a:lstStyle/>
          <a:p>
            <a:r>
              <a:rPr lang="en-US" dirty="0" err="1"/>
              <a:t>Beneficiile</a:t>
            </a:r>
            <a:r>
              <a:rPr lang="en-US" dirty="0"/>
              <a:t> </a:t>
            </a:r>
            <a:r>
              <a:rPr lang="en-US" dirty="0" err="1"/>
              <a:t>utilizării</a:t>
            </a:r>
            <a:r>
              <a:rPr lang="en-US" dirty="0"/>
              <a:t> Hadoop </a:t>
            </a:r>
            <a:r>
              <a:rPr lang="en-US" dirty="0" err="1"/>
              <a:t>și</a:t>
            </a:r>
            <a:r>
              <a:rPr lang="en-US" dirty="0"/>
              <a:t> MapReduce</a:t>
            </a:r>
          </a:p>
        </p:txBody>
      </p:sp>
      <p:sp>
        <p:nvSpPr>
          <p:cNvPr id="3" name="Content Placeholder 2"/>
          <p:cNvSpPr>
            <a:spLocks noGrp="1"/>
          </p:cNvSpPr>
          <p:nvPr>
            <p:ph idx="1"/>
          </p:nvPr>
        </p:nvSpPr>
        <p:spPr>
          <a:xfrm>
            <a:off x="78556" y="1016295"/>
            <a:ext cx="11924907" cy="5479657"/>
          </a:xfrm>
        </p:spPr>
        <p:txBody>
          <a:bodyPr/>
          <a:lstStyle/>
          <a:p>
            <a:pPr>
              <a:lnSpc>
                <a:spcPct val="100000"/>
              </a:lnSpc>
            </a:pPr>
            <a:r>
              <a:rPr lang="en-US" dirty="0" err="1">
                <a:solidFill>
                  <a:srgbClr val="C00000"/>
                </a:solidFill>
                <a:highlight>
                  <a:srgbClr val="FFFF00"/>
                </a:highlight>
              </a:rPr>
              <a:t>Scalabilitate</a:t>
            </a:r>
            <a:r>
              <a:rPr lang="en-US" dirty="0"/>
              <a:t>: </a:t>
            </a:r>
            <a:r>
              <a:rPr lang="en-US" dirty="0" err="1"/>
              <a:t>Capacitatea</a:t>
            </a:r>
            <a:r>
              <a:rPr lang="en-US" dirty="0"/>
              <a:t> de a </a:t>
            </a:r>
            <a:r>
              <a:rPr lang="en-US" dirty="0" err="1"/>
              <a:t>procesa</a:t>
            </a:r>
            <a:r>
              <a:rPr lang="en-US" dirty="0"/>
              <a:t> </a:t>
            </a:r>
            <a:r>
              <a:rPr lang="en-US" dirty="0" err="1"/>
              <a:t>seturi</a:t>
            </a:r>
            <a:r>
              <a:rPr lang="en-US" dirty="0"/>
              <a:t> de date </a:t>
            </a:r>
            <a:r>
              <a:rPr lang="en-US" dirty="0" err="1"/>
              <a:t>arbitrare</a:t>
            </a:r>
            <a:r>
              <a:rPr lang="en-US" dirty="0"/>
              <a:t> de </a:t>
            </a:r>
            <a:r>
              <a:rPr lang="en-US" dirty="0" err="1"/>
              <a:t>mari</a:t>
            </a:r>
            <a:r>
              <a:rPr lang="en-US" dirty="0"/>
              <a:t> </a:t>
            </a:r>
            <a:r>
              <a:rPr lang="en-US" dirty="0" err="1"/>
              <a:t>dimensiuni</a:t>
            </a:r>
            <a:r>
              <a:rPr lang="en-US" dirty="0"/>
              <a:t> </a:t>
            </a:r>
            <a:r>
              <a:rPr lang="en-US" dirty="0" err="1"/>
              <a:t>prin</a:t>
            </a:r>
            <a:r>
              <a:rPr lang="en-US" dirty="0"/>
              <a:t> </a:t>
            </a:r>
            <a:r>
              <a:rPr lang="en-US" dirty="0" err="1"/>
              <a:t>adăugarea</a:t>
            </a:r>
            <a:r>
              <a:rPr lang="en-US" dirty="0"/>
              <a:t> de </a:t>
            </a:r>
            <a:r>
              <a:rPr lang="en-US" dirty="0" err="1"/>
              <a:t>noi</a:t>
            </a:r>
            <a:r>
              <a:rPr lang="en-US" dirty="0"/>
              <a:t> </a:t>
            </a:r>
            <a:r>
              <a:rPr lang="en-US" dirty="0" err="1"/>
              <a:t>noduri</a:t>
            </a:r>
            <a:r>
              <a:rPr lang="en-US" dirty="0"/>
              <a:t> </a:t>
            </a:r>
            <a:r>
              <a:rPr lang="en-US" dirty="0" err="1"/>
              <a:t>în</a:t>
            </a:r>
            <a:r>
              <a:rPr lang="en-US" dirty="0"/>
              <a:t> cluster.</a:t>
            </a:r>
            <a:endParaRPr lang="ro-RO" dirty="0"/>
          </a:p>
          <a:p>
            <a:pPr>
              <a:lnSpc>
                <a:spcPct val="100000"/>
              </a:lnSpc>
            </a:pPr>
            <a:r>
              <a:rPr lang="en-US" dirty="0" err="1">
                <a:solidFill>
                  <a:srgbClr val="C00000"/>
                </a:solidFill>
                <a:highlight>
                  <a:srgbClr val="FFFF00"/>
                </a:highlight>
              </a:rPr>
              <a:t>Fiabilitate</a:t>
            </a:r>
            <a:r>
              <a:rPr lang="en-US" dirty="0"/>
              <a:t>: </a:t>
            </a:r>
            <a:r>
              <a:rPr lang="en-US" dirty="0" err="1"/>
              <a:t>Toleranță</a:t>
            </a:r>
            <a:r>
              <a:rPr lang="en-US" dirty="0"/>
              <a:t> la </a:t>
            </a:r>
            <a:r>
              <a:rPr lang="en-US" dirty="0" err="1"/>
              <a:t>erori</a:t>
            </a:r>
            <a:r>
              <a:rPr lang="en-US" dirty="0"/>
              <a:t>, </a:t>
            </a:r>
            <a:r>
              <a:rPr lang="en-US" dirty="0" err="1"/>
              <a:t>asigurând</a:t>
            </a:r>
            <a:r>
              <a:rPr lang="en-US" dirty="0"/>
              <a:t> </a:t>
            </a:r>
            <a:r>
              <a:rPr lang="en-US" dirty="0" err="1"/>
              <a:t>că</a:t>
            </a:r>
            <a:r>
              <a:rPr lang="en-US" dirty="0"/>
              <a:t> </a:t>
            </a:r>
            <a:r>
              <a:rPr lang="en-US" dirty="0" err="1"/>
              <a:t>datele</a:t>
            </a:r>
            <a:r>
              <a:rPr lang="en-US" dirty="0"/>
              <a:t> nu se </a:t>
            </a:r>
            <a:r>
              <a:rPr lang="en-US" dirty="0" err="1"/>
              <a:t>pierd</a:t>
            </a:r>
            <a:r>
              <a:rPr lang="en-US" dirty="0"/>
              <a:t> </a:t>
            </a:r>
            <a:r>
              <a:rPr lang="en-US" dirty="0" err="1"/>
              <a:t>în</a:t>
            </a:r>
            <a:r>
              <a:rPr lang="en-US" dirty="0"/>
              <a:t> </a:t>
            </a:r>
            <a:r>
              <a:rPr lang="en-US" dirty="0" err="1"/>
              <a:t>cazul</a:t>
            </a:r>
            <a:r>
              <a:rPr lang="en-US" dirty="0"/>
              <a:t> </a:t>
            </a:r>
            <a:r>
              <a:rPr lang="en-US" dirty="0" err="1"/>
              <a:t>unei</a:t>
            </a:r>
            <a:r>
              <a:rPr lang="en-US" dirty="0"/>
              <a:t> </a:t>
            </a:r>
            <a:r>
              <a:rPr lang="en-US" dirty="0" err="1"/>
              <a:t>defecțiuni</a:t>
            </a:r>
            <a:r>
              <a:rPr lang="en-US" dirty="0"/>
              <a:t> a </a:t>
            </a:r>
            <a:r>
              <a:rPr lang="en-US" dirty="0" err="1"/>
              <a:t>unui</a:t>
            </a:r>
            <a:r>
              <a:rPr lang="en-US" dirty="0"/>
              <a:t> nod.</a:t>
            </a:r>
            <a:endParaRPr lang="ro-RO" dirty="0"/>
          </a:p>
          <a:p>
            <a:pPr>
              <a:lnSpc>
                <a:spcPct val="100000"/>
              </a:lnSpc>
            </a:pPr>
            <a:r>
              <a:rPr lang="en-US" dirty="0">
                <a:solidFill>
                  <a:srgbClr val="C00000"/>
                </a:solidFill>
                <a:highlight>
                  <a:srgbClr val="FFFF00"/>
                </a:highlight>
              </a:rPr>
              <a:t>Cost-</a:t>
            </a:r>
            <a:r>
              <a:rPr lang="en-US" dirty="0" err="1">
                <a:solidFill>
                  <a:srgbClr val="C00000"/>
                </a:solidFill>
                <a:highlight>
                  <a:srgbClr val="FFFF00"/>
                </a:highlight>
              </a:rPr>
              <a:t>eficient</a:t>
            </a:r>
            <a:r>
              <a:rPr lang="en-US" dirty="0"/>
              <a:t>: </a:t>
            </a:r>
            <a:r>
              <a:rPr lang="en-US" dirty="0" err="1"/>
              <a:t>Utilizează</a:t>
            </a:r>
            <a:r>
              <a:rPr lang="en-US" dirty="0"/>
              <a:t> hardware standard </a:t>
            </a:r>
            <a:r>
              <a:rPr lang="en-US" dirty="0" err="1"/>
              <a:t>și</a:t>
            </a:r>
            <a:r>
              <a:rPr lang="en-US" dirty="0"/>
              <a:t> software open-source.</a:t>
            </a:r>
            <a:endParaRPr lang="ro-RO" dirty="0"/>
          </a:p>
          <a:p>
            <a:pPr>
              <a:lnSpc>
                <a:spcPct val="100000"/>
              </a:lnSpc>
            </a:pPr>
            <a:r>
              <a:rPr lang="en-US" dirty="0" err="1">
                <a:solidFill>
                  <a:srgbClr val="C00000"/>
                </a:solidFill>
                <a:highlight>
                  <a:srgbClr val="FFFF00"/>
                </a:highlight>
              </a:rPr>
              <a:t>Ușurință</a:t>
            </a:r>
            <a:r>
              <a:rPr lang="en-US" dirty="0">
                <a:solidFill>
                  <a:srgbClr val="C00000"/>
                </a:solidFill>
                <a:highlight>
                  <a:srgbClr val="FFFF00"/>
                </a:highlight>
              </a:rPr>
              <a:t> </a:t>
            </a:r>
            <a:r>
              <a:rPr lang="en-US" dirty="0" err="1">
                <a:solidFill>
                  <a:srgbClr val="C00000"/>
                </a:solidFill>
                <a:highlight>
                  <a:srgbClr val="FFFF00"/>
                </a:highlight>
              </a:rPr>
              <a:t>în</a:t>
            </a:r>
            <a:r>
              <a:rPr lang="en-US" dirty="0">
                <a:solidFill>
                  <a:srgbClr val="C00000"/>
                </a:solidFill>
                <a:highlight>
                  <a:srgbClr val="FFFF00"/>
                </a:highlight>
              </a:rPr>
              <a:t> </a:t>
            </a:r>
            <a:r>
              <a:rPr lang="en-US" dirty="0" err="1">
                <a:solidFill>
                  <a:srgbClr val="C00000"/>
                </a:solidFill>
                <a:highlight>
                  <a:srgbClr val="FFFF00"/>
                </a:highlight>
              </a:rPr>
              <a:t>utilizare</a:t>
            </a:r>
            <a:r>
              <a:rPr lang="en-US" dirty="0"/>
              <a:t>: </a:t>
            </a:r>
            <a:r>
              <a:rPr lang="en-US" dirty="0" err="1"/>
              <a:t>Interfața</a:t>
            </a:r>
            <a:r>
              <a:rPr lang="en-US" dirty="0"/>
              <a:t> de </a:t>
            </a:r>
            <a:r>
              <a:rPr lang="en-US" dirty="0" err="1"/>
              <a:t>programare</a:t>
            </a:r>
            <a:r>
              <a:rPr lang="en-US" dirty="0"/>
              <a:t> </a:t>
            </a:r>
            <a:r>
              <a:rPr lang="en-US" dirty="0" err="1"/>
              <a:t>simplă</a:t>
            </a:r>
            <a:r>
              <a:rPr lang="en-US" dirty="0"/>
              <a:t> </a:t>
            </a:r>
            <a:r>
              <a:rPr lang="en-US" dirty="0" err="1"/>
              <a:t>și</a:t>
            </a:r>
            <a:r>
              <a:rPr lang="en-US" dirty="0"/>
              <a:t> </a:t>
            </a:r>
            <a:r>
              <a:rPr lang="en-US" dirty="0" err="1"/>
              <a:t>intuitivă</a:t>
            </a:r>
            <a:r>
              <a:rPr lang="en-US" dirty="0"/>
              <a:t>.</a:t>
            </a:r>
          </a:p>
        </p:txBody>
      </p:sp>
      <p:sp>
        <p:nvSpPr>
          <p:cNvPr id="4" name="Slide Number Placeholder 3"/>
          <p:cNvSpPr>
            <a:spLocks noGrp="1"/>
          </p:cNvSpPr>
          <p:nvPr>
            <p:ph type="sldNum" sz="quarter" idx="12"/>
          </p:nvPr>
        </p:nvSpPr>
        <p:spPr/>
        <p:txBody>
          <a:bodyPr/>
          <a:lstStyle/>
          <a:p>
            <a:fld id="{0712D0F0-FEB5-4A3D-9B64-8AE531CEC929}" type="slidenum">
              <a:rPr lang="en-US" smtClean="0"/>
              <a:t>78</a:t>
            </a:fld>
            <a:endParaRPr lang="en-U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Aplicații</a:t>
            </a:r>
            <a:r>
              <a:rPr lang="en-US" dirty="0"/>
              <a:t> ale MapReduce </a:t>
            </a:r>
            <a:r>
              <a:rPr lang="en-US" dirty="0" err="1"/>
              <a:t>și</a:t>
            </a:r>
            <a:r>
              <a:rPr lang="en-US" dirty="0"/>
              <a:t> Hadoop</a:t>
            </a:r>
          </a:p>
        </p:txBody>
      </p:sp>
      <p:sp>
        <p:nvSpPr>
          <p:cNvPr id="3" name="Content Placeholder 2"/>
          <p:cNvSpPr>
            <a:spLocks noGrp="1"/>
          </p:cNvSpPr>
          <p:nvPr>
            <p:ph idx="1"/>
          </p:nvPr>
        </p:nvSpPr>
        <p:spPr>
          <a:xfrm>
            <a:off x="285955" y="1160133"/>
            <a:ext cx="11620090" cy="5045458"/>
          </a:xfrm>
        </p:spPr>
        <p:txBody>
          <a:bodyPr/>
          <a:lstStyle/>
          <a:p>
            <a:pPr>
              <a:lnSpc>
                <a:spcPct val="100000"/>
              </a:lnSpc>
            </a:pPr>
            <a:r>
              <a:rPr lang="en-US" dirty="0">
                <a:solidFill>
                  <a:srgbClr val="C00000"/>
                </a:solidFill>
                <a:highlight>
                  <a:srgbClr val="FFFF00"/>
                </a:highlight>
              </a:rPr>
              <a:t>Analiza </a:t>
            </a:r>
            <a:r>
              <a:rPr lang="en-US" dirty="0" err="1">
                <a:solidFill>
                  <a:srgbClr val="C00000"/>
                </a:solidFill>
                <a:highlight>
                  <a:srgbClr val="FFFF00"/>
                </a:highlight>
              </a:rPr>
              <a:t>datelor</a:t>
            </a:r>
            <a:r>
              <a:rPr lang="en-US" dirty="0">
                <a:solidFill>
                  <a:srgbClr val="C00000"/>
                </a:solidFill>
                <a:highlight>
                  <a:srgbClr val="FFFF00"/>
                </a:highlight>
              </a:rPr>
              <a:t> web</a:t>
            </a:r>
            <a:r>
              <a:rPr lang="en-US" dirty="0"/>
              <a:t>: </a:t>
            </a:r>
            <a:r>
              <a:rPr lang="en-US" dirty="0" err="1"/>
              <a:t>Indexarea</a:t>
            </a:r>
            <a:r>
              <a:rPr lang="en-US" dirty="0"/>
              <a:t> </a:t>
            </a:r>
            <a:r>
              <a:rPr lang="en-US" dirty="0" err="1"/>
              <a:t>motoarelor</a:t>
            </a:r>
            <a:r>
              <a:rPr lang="en-US" dirty="0"/>
              <a:t> de </a:t>
            </a:r>
            <a:r>
              <a:rPr lang="en-US" dirty="0" err="1"/>
              <a:t>căutare</a:t>
            </a:r>
            <a:r>
              <a:rPr lang="en-US" dirty="0"/>
              <a:t>, </a:t>
            </a:r>
            <a:r>
              <a:rPr lang="en-US" dirty="0" err="1"/>
              <a:t>analiză</a:t>
            </a:r>
            <a:r>
              <a:rPr lang="en-US" dirty="0"/>
              <a:t> a </a:t>
            </a:r>
            <a:r>
              <a:rPr lang="en-US" dirty="0" err="1"/>
              <a:t>sentimentului</a:t>
            </a:r>
            <a:r>
              <a:rPr lang="en-US" dirty="0"/>
              <a:t>, </a:t>
            </a:r>
            <a:r>
              <a:rPr lang="en-US" dirty="0" err="1"/>
              <a:t>recomandări</a:t>
            </a:r>
            <a:r>
              <a:rPr lang="en-US" dirty="0"/>
              <a:t> de </a:t>
            </a:r>
            <a:r>
              <a:rPr lang="en-US" dirty="0" err="1"/>
              <a:t>produse</a:t>
            </a:r>
            <a:r>
              <a:rPr lang="en-US" dirty="0"/>
              <a:t>.</a:t>
            </a:r>
            <a:endParaRPr lang="ro-RO" dirty="0"/>
          </a:p>
          <a:p>
            <a:pPr>
              <a:lnSpc>
                <a:spcPct val="100000"/>
              </a:lnSpc>
            </a:pPr>
            <a:r>
              <a:rPr lang="en-US" dirty="0" err="1">
                <a:solidFill>
                  <a:srgbClr val="C00000"/>
                </a:solidFill>
                <a:highlight>
                  <a:srgbClr val="FFFF00"/>
                </a:highlight>
              </a:rPr>
              <a:t>Bioinformatică</a:t>
            </a:r>
            <a:r>
              <a:rPr lang="en-US" dirty="0"/>
              <a:t>: Analiza </a:t>
            </a:r>
            <a:r>
              <a:rPr lang="en-US" dirty="0" err="1"/>
              <a:t>secvențelor</a:t>
            </a:r>
            <a:r>
              <a:rPr lang="en-US" dirty="0"/>
              <a:t> </a:t>
            </a:r>
            <a:r>
              <a:rPr lang="en-US" dirty="0" err="1"/>
              <a:t>genetice</a:t>
            </a:r>
            <a:r>
              <a:rPr lang="en-US" dirty="0"/>
              <a:t>, </a:t>
            </a:r>
            <a:r>
              <a:rPr lang="en-US" dirty="0" err="1"/>
              <a:t>descoperirea</a:t>
            </a:r>
            <a:r>
              <a:rPr lang="en-US" dirty="0"/>
              <a:t> de </a:t>
            </a:r>
            <a:r>
              <a:rPr lang="en-US" dirty="0" err="1"/>
              <a:t>noi</a:t>
            </a:r>
            <a:r>
              <a:rPr lang="en-US" dirty="0"/>
              <a:t> </a:t>
            </a:r>
            <a:r>
              <a:rPr lang="en-US" dirty="0" err="1"/>
              <a:t>medicamente</a:t>
            </a:r>
            <a:r>
              <a:rPr lang="en-US" dirty="0"/>
              <a:t>.</a:t>
            </a:r>
            <a:endParaRPr lang="ro-RO" dirty="0"/>
          </a:p>
          <a:p>
            <a:pPr>
              <a:lnSpc>
                <a:spcPct val="100000"/>
              </a:lnSpc>
            </a:pPr>
            <a:r>
              <a:rPr lang="en-US" dirty="0" err="1">
                <a:solidFill>
                  <a:srgbClr val="C00000"/>
                </a:solidFill>
                <a:highlight>
                  <a:srgbClr val="FFFF00"/>
                </a:highlight>
              </a:rPr>
              <a:t>Finanțe</a:t>
            </a:r>
            <a:r>
              <a:rPr lang="en-US" dirty="0"/>
              <a:t>: </a:t>
            </a:r>
            <a:r>
              <a:rPr lang="en-US" dirty="0" err="1"/>
              <a:t>Detectarea</a:t>
            </a:r>
            <a:r>
              <a:rPr lang="en-US" dirty="0"/>
              <a:t> </a:t>
            </a:r>
            <a:r>
              <a:rPr lang="en-US" dirty="0" err="1"/>
              <a:t>fraudelor</a:t>
            </a:r>
            <a:r>
              <a:rPr lang="en-US" dirty="0"/>
              <a:t>, </a:t>
            </a:r>
            <a:r>
              <a:rPr lang="en-US" dirty="0" err="1"/>
              <a:t>analiza</a:t>
            </a:r>
            <a:r>
              <a:rPr lang="en-US" dirty="0"/>
              <a:t> </a:t>
            </a:r>
            <a:r>
              <a:rPr lang="en-US" dirty="0" err="1"/>
              <a:t>riscurilor</a:t>
            </a:r>
            <a:r>
              <a:rPr lang="en-US" dirty="0"/>
              <a:t>, </a:t>
            </a:r>
            <a:r>
              <a:rPr lang="en-US" dirty="0" err="1"/>
              <a:t>optimizarea</a:t>
            </a:r>
            <a:r>
              <a:rPr lang="en-US" dirty="0"/>
              <a:t> </a:t>
            </a:r>
            <a:r>
              <a:rPr lang="en-US" dirty="0" err="1"/>
              <a:t>portofoliilor</a:t>
            </a:r>
            <a:r>
              <a:rPr lang="en-US" dirty="0"/>
              <a:t>.</a:t>
            </a:r>
            <a:endParaRPr lang="ro-RO" dirty="0"/>
          </a:p>
          <a:p>
            <a:pPr>
              <a:lnSpc>
                <a:spcPct val="100000"/>
              </a:lnSpc>
            </a:pPr>
            <a:r>
              <a:rPr lang="ro-RO" dirty="0">
                <a:solidFill>
                  <a:srgbClr val="C00000"/>
                </a:solidFill>
                <a:highlight>
                  <a:srgbClr val="FFFF00"/>
                </a:highlight>
              </a:rPr>
              <a:t>Rețele </a:t>
            </a:r>
            <a:r>
              <a:rPr lang="en-US" dirty="0" err="1">
                <a:solidFill>
                  <a:srgbClr val="C00000"/>
                </a:solidFill>
                <a:highlight>
                  <a:srgbClr val="FFFF00"/>
                </a:highlight>
              </a:rPr>
              <a:t>Sociale</a:t>
            </a:r>
            <a:r>
              <a:rPr lang="en-US" dirty="0"/>
              <a:t>: Analiza </a:t>
            </a:r>
            <a:r>
              <a:rPr lang="en-US" dirty="0" err="1"/>
              <a:t>sentimentului</a:t>
            </a:r>
            <a:r>
              <a:rPr lang="en-US" dirty="0"/>
              <a:t>, </a:t>
            </a:r>
            <a:r>
              <a:rPr lang="en-US" dirty="0" err="1"/>
              <a:t>detectarea</a:t>
            </a:r>
            <a:r>
              <a:rPr lang="en-US" dirty="0"/>
              <a:t> de </a:t>
            </a:r>
            <a:r>
              <a:rPr lang="en-US" dirty="0" err="1"/>
              <a:t>trenduri</a:t>
            </a:r>
            <a:r>
              <a:rPr lang="en-US" dirty="0"/>
              <a:t>, </a:t>
            </a:r>
            <a:r>
              <a:rPr lang="en-US" dirty="0" err="1"/>
              <a:t>recomandări</a:t>
            </a:r>
            <a:r>
              <a:rPr lang="en-US" dirty="0"/>
              <a:t> de </a:t>
            </a:r>
            <a:r>
              <a:rPr lang="en-US" dirty="0" err="1"/>
              <a:t>conținut</a:t>
            </a:r>
            <a:r>
              <a:rPr lang="ro-RO" dirty="0"/>
              <a:t>.</a:t>
            </a:r>
            <a:endParaRPr lang="en-US" dirty="0"/>
          </a:p>
        </p:txBody>
      </p:sp>
      <p:sp>
        <p:nvSpPr>
          <p:cNvPr id="4" name="Slide Number Placeholder 3"/>
          <p:cNvSpPr>
            <a:spLocks noGrp="1"/>
          </p:cNvSpPr>
          <p:nvPr>
            <p:ph type="sldNum" sz="quarter" idx="12"/>
          </p:nvPr>
        </p:nvSpPr>
        <p:spPr/>
        <p:txBody>
          <a:bodyPr/>
          <a:lstStyle/>
          <a:p>
            <a:fld id="{0712D0F0-FEB5-4A3D-9B64-8AE531CEC929}" type="slidenum">
              <a:rPr lang="en-US" smtClean="0"/>
              <a:t>79</a:t>
            </a:fld>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75420-D86E-DFCE-5684-EC6F2C759DEE}"/>
              </a:ext>
            </a:extLst>
          </p:cNvPr>
          <p:cNvSpPr>
            <a:spLocks noGrp="1"/>
          </p:cNvSpPr>
          <p:nvPr>
            <p:ph type="title"/>
          </p:nvPr>
        </p:nvSpPr>
        <p:spPr/>
        <p:txBody>
          <a:bodyPr>
            <a:normAutofit/>
          </a:bodyPr>
          <a:lstStyle/>
          <a:p>
            <a:r>
              <a:rPr lang="ro-RO" sz="2800" dirty="0"/>
              <a:t>Obiective specifice </a:t>
            </a:r>
            <a:r>
              <a:rPr lang="ro-RO" sz="2000" dirty="0">
                <a:solidFill>
                  <a:schemeClr val="tx1"/>
                </a:solidFill>
              </a:rPr>
              <a:t>(cont.)</a:t>
            </a:r>
            <a:endParaRPr lang="ro-RO" sz="2800" dirty="0">
              <a:solidFill>
                <a:schemeClr val="tx1"/>
              </a:solidFill>
            </a:endParaRPr>
          </a:p>
        </p:txBody>
      </p:sp>
      <p:sp>
        <p:nvSpPr>
          <p:cNvPr id="3" name="Content Placeholder 2">
            <a:extLst>
              <a:ext uri="{FF2B5EF4-FFF2-40B4-BE49-F238E27FC236}">
                <a16:creationId xmlns:a16="http://schemas.microsoft.com/office/drawing/2014/main" id="{42A3CECF-5EA8-9F03-D60D-BC6BD735AB51}"/>
              </a:ext>
            </a:extLst>
          </p:cNvPr>
          <p:cNvSpPr>
            <a:spLocks noGrp="1"/>
          </p:cNvSpPr>
          <p:nvPr>
            <p:ph idx="1"/>
          </p:nvPr>
        </p:nvSpPr>
        <p:spPr/>
        <p:txBody>
          <a:bodyPr>
            <a:normAutofit/>
          </a:bodyPr>
          <a:lstStyle/>
          <a:p>
            <a:pPr marL="514350" lvl="0" indent="-514350">
              <a:buFont typeface="+mj-lt"/>
              <a:buAutoNum type="arabicPeriod" startAt="4"/>
            </a:pPr>
            <a:r>
              <a:rPr lang="ro-RO" dirty="0"/>
              <a:t>Recunoașterea și evaluarea provocărilor și oportunităților generate de Big Data și a domeniilor de aplicare a Big Data, aprecierea relevanței și impactului soluțiilor bazate pe date.</a:t>
            </a:r>
          </a:p>
          <a:p>
            <a:pPr marL="514350" lvl="0" indent="-514350">
              <a:buFont typeface="+mj-lt"/>
              <a:buAutoNum type="arabicPeriod" startAt="4"/>
            </a:pPr>
            <a:r>
              <a:rPr lang="ro-RO" dirty="0"/>
              <a:t>Interpretarea structurii și logicii generale a domeniului, prin înțelegerea conexiunilor dintre module și ordinea logică de studiu.</a:t>
            </a:r>
          </a:p>
          <a:p>
            <a:pPr marL="514350" lvl="0" indent="-514350">
              <a:buFont typeface="+mj-lt"/>
              <a:buAutoNum type="arabicPeriod" startAt="4"/>
            </a:pPr>
            <a:r>
              <a:rPr lang="ro-RO" dirty="0"/>
              <a:t>Evaluarea provocărilor și oportunităților Big Data, în contextul transformării digitale și al economiei bazate pe date, pentru a echilibra perspectivele tehnice, economice și etice.</a:t>
            </a:r>
          </a:p>
          <a:p>
            <a:endParaRPr lang="ro-RO" dirty="0"/>
          </a:p>
          <a:p>
            <a:endParaRPr lang="ro-RO" dirty="0"/>
          </a:p>
        </p:txBody>
      </p:sp>
      <p:sp>
        <p:nvSpPr>
          <p:cNvPr id="4" name="Slide Number Placeholder 3">
            <a:extLst>
              <a:ext uri="{FF2B5EF4-FFF2-40B4-BE49-F238E27FC236}">
                <a16:creationId xmlns:a16="http://schemas.microsoft.com/office/drawing/2014/main" id="{38EC986C-EA75-5A8D-C481-06B3E7053C14}"/>
              </a:ext>
            </a:extLst>
          </p:cNvPr>
          <p:cNvSpPr>
            <a:spLocks noGrp="1"/>
          </p:cNvSpPr>
          <p:nvPr>
            <p:ph type="sldNum" sz="quarter" idx="12"/>
          </p:nvPr>
        </p:nvSpPr>
        <p:spPr/>
        <p:txBody>
          <a:bodyPr/>
          <a:lstStyle/>
          <a:p>
            <a:fld id="{0712D0F0-FEB5-4A3D-9B64-8AE531CEC929}" type="slidenum">
              <a:rPr lang="en-US" smtClean="0"/>
              <a:t>8</a:t>
            </a:fld>
            <a:endParaRPr lang="en-US" dirty="0"/>
          </a:p>
        </p:txBody>
      </p:sp>
    </p:spTree>
    <p:extLst>
      <p:ext uri="{BB962C8B-B14F-4D97-AF65-F5344CB8AC3E}">
        <p14:creationId xmlns:p14="http://schemas.microsoft.com/office/powerpoint/2010/main" val="39193755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954A9-07E6-0361-B50F-DE5B0F2B223B}"/>
              </a:ext>
            </a:extLst>
          </p:cNvPr>
          <p:cNvSpPr>
            <a:spLocks noGrp="1"/>
          </p:cNvSpPr>
          <p:nvPr>
            <p:ph type="title"/>
          </p:nvPr>
        </p:nvSpPr>
        <p:spPr/>
        <p:txBody>
          <a:bodyPr/>
          <a:lstStyle/>
          <a:p>
            <a:r>
              <a:rPr lang="ro-RO" dirty="0"/>
              <a:t>Unde e potrivit</a:t>
            </a:r>
          </a:p>
        </p:txBody>
      </p:sp>
      <p:sp>
        <p:nvSpPr>
          <p:cNvPr id="3" name="Content Placeholder 2">
            <a:extLst>
              <a:ext uri="{FF2B5EF4-FFF2-40B4-BE49-F238E27FC236}">
                <a16:creationId xmlns:a16="http://schemas.microsoft.com/office/drawing/2014/main" id="{2BB2EF87-0F29-CC0B-CCD9-367721A6E0FE}"/>
              </a:ext>
            </a:extLst>
          </p:cNvPr>
          <p:cNvSpPr>
            <a:spLocks noGrp="1"/>
          </p:cNvSpPr>
          <p:nvPr>
            <p:ph idx="1"/>
          </p:nvPr>
        </p:nvSpPr>
        <p:spPr/>
        <p:txBody>
          <a:bodyPr>
            <a:normAutofit/>
          </a:bodyPr>
          <a:lstStyle/>
          <a:p>
            <a:pPr>
              <a:lnSpc>
                <a:spcPct val="130000"/>
              </a:lnSpc>
            </a:pPr>
            <a:r>
              <a:rPr lang="ro-RO" dirty="0" err="1"/>
              <a:t>MapReduce</a:t>
            </a:r>
            <a:r>
              <a:rPr lang="ro-RO" dirty="0"/>
              <a:t> este potrivit pentru procesarea și analiza unor volume foarte mari de date (Big Data), distribuite pe mai multe noduri dintr-un cluster.</a:t>
            </a:r>
          </a:p>
          <a:p>
            <a:pPr>
              <a:lnSpc>
                <a:spcPct val="130000"/>
              </a:lnSpc>
            </a:pPr>
            <a:r>
              <a:rPr lang="ro-RO" dirty="0"/>
              <a:t>Se bazează pe doi pași fundamentali:</a:t>
            </a:r>
          </a:p>
          <a:p>
            <a:pPr lvl="1">
              <a:lnSpc>
                <a:spcPct val="130000"/>
              </a:lnSpc>
            </a:pPr>
            <a:r>
              <a:rPr lang="ro-RO" dirty="0" err="1"/>
              <a:t>Map</a:t>
            </a:r>
            <a:r>
              <a:rPr lang="ro-RO" dirty="0"/>
              <a:t> (fragmentarea și prelucrarea datelor) și</a:t>
            </a:r>
          </a:p>
          <a:p>
            <a:pPr lvl="1">
              <a:lnSpc>
                <a:spcPct val="130000"/>
              </a:lnSpc>
            </a:pPr>
            <a:r>
              <a:rPr lang="ro-RO" dirty="0"/>
              <a:t>Reduce (agregarea și combinarea rezultatelor).</a:t>
            </a:r>
          </a:p>
          <a:p>
            <a:pPr>
              <a:lnSpc>
                <a:spcPct val="130000"/>
              </a:lnSpc>
            </a:pPr>
            <a:r>
              <a:rPr lang="ro-RO" dirty="0"/>
              <a:t>Este ideal pentru procesări </a:t>
            </a:r>
            <a:r>
              <a:rPr lang="ro-RO" dirty="0" err="1"/>
              <a:t>batch</a:t>
            </a:r>
            <a:r>
              <a:rPr lang="ro-RO" dirty="0"/>
              <a:t> mari, simple și paralele, care se </a:t>
            </a:r>
            <a:r>
              <a:rPr lang="ro-RO" dirty="0" err="1"/>
              <a:t>scalează</a:t>
            </a:r>
            <a:r>
              <a:rPr lang="ro-RO" dirty="0"/>
              <a:t> pe sute/mii de noduri.</a:t>
            </a:r>
          </a:p>
        </p:txBody>
      </p:sp>
      <p:sp>
        <p:nvSpPr>
          <p:cNvPr id="4" name="Slide Number Placeholder 3">
            <a:extLst>
              <a:ext uri="{FF2B5EF4-FFF2-40B4-BE49-F238E27FC236}">
                <a16:creationId xmlns:a16="http://schemas.microsoft.com/office/drawing/2014/main" id="{FE98E9FB-9A90-D707-6B78-AB65946871EA}"/>
              </a:ext>
            </a:extLst>
          </p:cNvPr>
          <p:cNvSpPr>
            <a:spLocks noGrp="1"/>
          </p:cNvSpPr>
          <p:nvPr>
            <p:ph type="sldNum" sz="quarter" idx="12"/>
          </p:nvPr>
        </p:nvSpPr>
        <p:spPr/>
        <p:txBody>
          <a:bodyPr/>
          <a:lstStyle/>
          <a:p>
            <a:fld id="{0712D0F0-FEB5-4A3D-9B64-8AE531CEC929}" type="slidenum">
              <a:rPr lang="en-US" smtClean="0"/>
              <a:t>80</a:t>
            </a:fld>
            <a:endParaRPr lang="en-US" dirty="0"/>
          </a:p>
        </p:txBody>
      </p:sp>
    </p:spTree>
    <p:extLst>
      <p:ext uri="{BB962C8B-B14F-4D97-AF65-F5344CB8AC3E}">
        <p14:creationId xmlns:p14="http://schemas.microsoft.com/office/powerpoint/2010/main" val="1462751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D2BB1-5A04-7758-2125-82C830CDF19B}"/>
              </a:ext>
            </a:extLst>
          </p:cNvPr>
          <p:cNvSpPr>
            <a:spLocks noGrp="1"/>
          </p:cNvSpPr>
          <p:nvPr>
            <p:ph type="title"/>
          </p:nvPr>
        </p:nvSpPr>
        <p:spPr/>
        <p:txBody>
          <a:bodyPr>
            <a:normAutofit/>
          </a:bodyPr>
          <a:lstStyle/>
          <a:p>
            <a:r>
              <a:rPr lang="ro-RO" sz="2800" dirty="0"/>
              <a:t>Situații și domenii</a:t>
            </a:r>
          </a:p>
        </p:txBody>
      </p:sp>
      <p:sp>
        <p:nvSpPr>
          <p:cNvPr id="4" name="Slide Number Placeholder 3">
            <a:extLst>
              <a:ext uri="{FF2B5EF4-FFF2-40B4-BE49-F238E27FC236}">
                <a16:creationId xmlns:a16="http://schemas.microsoft.com/office/drawing/2014/main" id="{0C01753A-B096-2FAB-3A2B-F33E1C7FC0C6}"/>
              </a:ext>
            </a:extLst>
          </p:cNvPr>
          <p:cNvSpPr>
            <a:spLocks noGrp="1"/>
          </p:cNvSpPr>
          <p:nvPr>
            <p:ph type="sldNum" sz="quarter" idx="12"/>
          </p:nvPr>
        </p:nvSpPr>
        <p:spPr/>
        <p:txBody>
          <a:bodyPr/>
          <a:lstStyle/>
          <a:p>
            <a:fld id="{0712D0F0-FEB5-4A3D-9B64-8AE531CEC929}" type="slidenum">
              <a:rPr lang="en-US" smtClean="0"/>
              <a:t>81</a:t>
            </a:fld>
            <a:endParaRPr lang="en-US" dirty="0"/>
          </a:p>
        </p:txBody>
      </p:sp>
      <p:sp>
        <p:nvSpPr>
          <p:cNvPr id="5" name="Rectangle 1">
            <a:extLst>
              <a:ext uri="{FF2B5EF4-FFF2-40B4-BE49-F238E27FC236}">
                <a16:creationId xmlns:a16="http://schemas.microsoft.com/office/drawing/2014/main" id="{24C7562F-5804-F8CB-98B0-16AA1AD4360F}"/>
              </a:ext>
            </a:extLst>
          </p:cNvPr>
          <p:cNvSpPr>
            <a:spLocks noGrp="1" noChangeArrowheads="1"/>
          </p:cNvSpPr>
          <p:nvPr>
            <p:ph idx="1"/>
          </p:nvPr>
        </p:nvSpPr>
        <p:spPr bwMode="auto">
          <a:xfrm>
            <a:off x="102742" y="738292"/>
            <a:ext cx="12010702" cy="606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100000"/>
              </a:lnSpc>
              <a:spcBef>
                <a:spcPct val="0"/>
              </a:spcBef>
              <a:spcAft>
                <a:spcPct val="0"/>
              </a:spcAft>
            </a:pPr>
            <a:r>
              <a:rPr kumimoji="0" lang="ro-RO" altLang="ro-RO" sz="2600" b="1" i="0" u="none" strike="noStrike" cap="none" normalizeH="0" baseline="0" dirty="0">
                <a:ln>
                  <a:noFill/>
                </a:ln>
                <a:solidFill>
                  <a:schemeClr val="tx1"/>
                </a:solidFill>
                <a:effectLst/>
              </a:rPr>
              <a:t>Procesarea de date la scară mare</a:t>
            </a:r>
            <a:endParaRPr kumimoji="0" lang="ro-RO" altLang="ro-RO" sz="2600" b="0" i="0" u="none" strike="noStrike" cap="none" normalizeH="0" baseline="0" dirty="0">
              <a:ln>
                <a:noFill/>
              </a:ln>
              <a:solidFill>
                <a:schemeClr val="tx1"/>
              </a:solidFill>
              <a:effectLst/>
            </a:endParaRPr>
          </a:p>
          <a:p>
            <a:pPr lvl="1" eaLnBrk="0" fontAlgn="base" hangingPunct="0">
              <a:lnSpc>
                <a:spcPct val="100000"/>
              </a:lnSpc>
              <a:spcBef>
                <a:spcPct val="0"/>
              </a:spcBef>
              <a:spcAft>
                <a:spcPct val="0"/>
              </a:spcAft>
            </a:pPr>
            <a:r>
              <a:rPr kumimoji="0" lang="ro-RO" altLang="ro-RO" sz="2600" b="0" i="0" u="none" strike="noStrike" cap="none" normalizeH="0" baseline="0" dirty="0">
                <a:ln>
                  <a:noFill/>
                </a:ln>
                <a:solidFill>
                  <a:schemeClr val="tx1"/>
                </a:solidFill>
                <a:effectLst/>
              </a:rPr>
              <a:t>Fișiere log de la servere web;</a:t>
            </a:r>
          </a:p>
          <a:p>
            <a:pPr lvl="1" eaLnBrk="0" fontAlgn="base" hangingPunct="0">
              <a:lnSpc>
                <a:spcPct val="100000"/>
              </a:lnSpc>
              <a:spcBef>
                <a:spcPct val="0"/>
              </a:spcBef>
              <a:spcAft>
                <a:spcPct val="0"/>
              </a:spcAft>
            </a:pPr>
            <a:r>
              <a:rPr kumimoji="0" lang="ro-RO" altLang="ro-RO" sz="2600" b="0" i="0" u="none" strike="noStrike" cap="none" normalizeH="0" baseline="0" dirty="0">
                <a:ln>
                  <a:noFill/>
                </a:ln>
                <a:solidFill>
                  <a:schemeClr val="tx1"/>
                </a:solidFill>
                <a:effectLst/>
              </a:rPr>
              <a:t>Date generate de rețele sociale;</a:t>
            </a:r>
          </a:p>
          <a:p>
            <a:pPr lvl="1" eaLnBrk="0" fontAlgn="base" hangingPunct="0">
              <a:lnSpc>
                <a:spcPct val="100000"/>
              </a:lnSpc>
              <a:spcBef>
                <a:spcPct val="0"/>
              </a:spcBef>
              <a:spcAft>
                <a:spcPct val="0"/>
              </a:spcAft>
            </a:pPr>
            <a:r>
              <a:rPr kumimoji="0" lang="ro-RO" altLang="ro-RO" sz="2600" b="0" i="0" u="none" strike="noStrike" cap="none" normalizeH="0" baseline="0" dirty="0">
                <a:ln>
                  <a:noFill/>
                </a:ln>
                <a:solidFill>
                  <a:schemeClr val="tx1"/>
                </a:solidFill>
                <a:effectLst/>
              </a:rPr>
              <a:t>Tranzacții financiare masive;</a:t>
            </a:r>
          </a:p>
          <a:p>
            <a:pPr lvl="1" eaLnBrk="0" fontAlgn="base" hangingPunct="0">
              <a:lnSpc>
                <a:spcPct val="100000"/>
              </a:lnSpc>
              <a:spcBef>
                <a:spcPct val="0"/>
              </a:spcBef>
              <a:spcAft>
                <a:spcPct val="0"/>
              </a:spcAft>
            </a:pPr>
            <a:r>
              <a:rPr kumimoji="0" lang="ro-RO" altLang="ro-RO" sz="2600" b="0" i="0" u="none" strike="noStrike" cap="none" normalizeH="0" baseline="0" dirty="0">
                <a:ln>
                  <a:noFill/>
                </a:ln>
                <a:solidFill>
                  <a:schemeClr val="tx1"/>
                </a:solidFill>
                <a:effectLst/>
              </a:rPr>
              <a:t>Secvențe biologice sau genomice.</a:t>
            </a:r>
          </a:p>
          <a:p>
            <a:pPr eaLnBrk="0" fontAlgn="base" hangingPunct="0">
              <a:lnSpc>
                <a:spcPct val="100000"/>
              </a:lnSpc>
              <a:spcBef>
                <a:spcPct val="0"/>
              </a:spcBef>
              <a:spcAft>
                <a:spcPct val="0"/>
              </a:spcAft>
            </a:pPr>
            <a:r>
              <a:rPr kumimoji="0" lang="ro-RO" altLang="ro-RO" sz="2600" b="1" i="0" u="none" strike="noStrike" cap="none" normalizeH="0" baseline="0" dirty="0">
                <a:ln>
                  <a:noFill/>
                </a:ln>
                <a:solidFill>
                  <a:schemeClr val="tx1"/>
                </a:solidFill>
                <a:effectLst/>
              </a:rPr>
              <a:t>Căutare și indexare</a:t>
            </a:r>
            <a:endParaRPr kumimoji="0" lang="ro-RO" altLang="ro-RO" sz="2600" b="0" i="0" u="none" strike="noStrike" cap="none" normalizeH="0" baseline="0" dirty="0">
              <a:ln>
                <a:noFill/>
              </a:ln>
              <a:solidFill>
                <a:schemeClr val="tx1"/>
              </a:solidFill>
              <a:effectLst/>
            </a:endParaRPr>
          </a:p>
          <a:p>
            <a:pPr lvl="1" eaLnBrk="0" fontAlgn="base" hangingPunct="0">
              <a:lnSpc>
                <a:spcPct val="100000"/>
              </a:lnSpc>
              <a:spcBef>
                <a:spcPct val="0"/>
              </a:spcBef>
              <a:spcAft>
                <a:spcPct val="0"/>
              </a:spcAft>
            </a:pPr>
            <a:r>
              <a:rPr kumimoji="0" lang="ro-RO" altLang="ro-RO" sz="2600" b="0" i="0" u="none" strike="noStrike" cap="none" normalizeH="0" baseline="0" dirty="0">
                <a:ln>
                  <a:noFill/>
                </a:ln>
                <a:solidFill>
                  <a:schemeClr val="tx1"/>
                </a:solidFill>
                <a:effectLst/>
              </a:rPr>
              <a:t>Construirea motoarelor de căutare</a:t>
            </a:r>
            <a:br>
              <a:rPr kumimoji="0" lang="ro-RO" altLang="ro-RO" sz="2600" b="0" i="0" u="none" strike="noStrike" cap="none" normalizeH="0" baseline="0" dirty="0">
                <a:ln>
                  <a:noFill/>
                </a:ln>
                <a:solidFill>
                  <a:schemeClr val="tx1"/>
                </a:solidFill>
                <a:effectLst/>
              </a:rPr>
            </a:br>
            <a:r>
              <a:rPr kumimoji="0" lang="ro-RO" altLang="ro-RO" sz="2600" b="0" i="0" u="none" strike="noStrike" cap="none" normalizeH="0" baseline="0" dirty="0">
                <a:ln>
                  <a:noFill/>
                </a:ln>
                <a:solidFill>
                  <a:schemeClr val="tx1"/>
                </a:solidFill>
                <a:effectLst/>
              </a:rPr>
              <a:t> (</a:t>
            </a:r>
            <a:r>
              <a:rPr kumimoji="0" lang="ro-RO" altLang="ro-RO" sz="2600" b="0" i="0" u="none" strike="noStrike" cap="none" normalizeH="0" baseline="0" dirty="0" err="1">
                <a:ln>
                  <a:noFill/>
                </a:ln>
                <a:solidFill>
                  <a:schemeClr val="tx1"/>
                </a:solidFill>
                <a:effectLst/>
              </a:rPr>
              <a:t>google</a:t>
            </a:r>
            <a:r>
              <a:rPr kumimoji="0" lang="ro-RO" altLang="ro-RO" sz="2600" b="0" i="0" u="none" strike="noStrike" cap="none" normalizeH="0" baseline="0" dirty="0">
                <a:ln>
                  <a:noFill/>
                </a:ln>
                <a:solidFill>
                  <a:schemeClr val="tx1"/>
                </a:solidFill>
                <a:effectLst/>
              </a:rPr>
              <a:t> l-a introdus inițial pentru indexarea web-ului);</a:t>
            </a:r>
          </a:p>
          <a:p>
            <a:pPr lvl="1" eaLnBrk="0" fontAlgn="base" hangingPunct="0">
              <a:lnSpc>
                <a:spcPct val="100000"/>
              </a:lnSpc>
              <a:spcBef>
                <a:spcPct val="0"/>
              </a:spcBef>
              <a:spcAft>
                <a:spcPct val="0"/>
              </a:spcAft>
            </a:pPr>
            <a:r>
              <a:rPr kumimoji="0" lang="ro-RO" altLang="ro-RO" sz="2600" b="0" i="0" u="none" strike="noStrike" cap="none" normalizeH="0" baseline="0" dirty="0">
                <a:ln>
                  <a:noFill/>
                </a:ln>
                <a:solidFill>
                  <a:schemeClr val="tx1"/>
                </a:solidFill>
                <a:effectLst/>
              </a:rPr>
              <a:t>Generarea și actualizarea indexurilor distribuite.</a:t>
            </a:r>
          </a:p>
          <a:p>
            <a:pPr eaLnBrk="0" fontAlgn="base" hangingPunct="0">
              <a:lnSpc>
                <a:spcPct val="100000"/>
              </a:lnSpc>
              <a:spcBef>
                <a:spcPct val="0"/>
              </a:spcBef>
              <a:spcAft>
                <a:spcPct val="0"/>
              </a:spcAft>
            </a:pPr>
            <a:r>
              <a:rPr kumimoji="0" lang="ro-RO" altLang="ro-RO" sz="2600" b="1" i="0" u="none" strike="noStrike" cap="none" normalizeH="0" baseline="0" dirty="0">
                <a:ln>
                  <a:noFill/>
                </a:ln>
                <a:solidFill>
                  <a:schemeClr val="tx1"/>
                </a:solidFill>
                <a:effectLst/>
              </a:rPr>
              <a:t>Agregări și statistici simple</a:t>
            </a:r>
            <a:endParaRPr kumimoji="0" lang="ro-RO" altLang="ro-RO" sz="2600" b="0" i="0" u="none" strike="noStrike" cap="none" normalizeH="0" baseline="0" dirty="0">
              <a:ln>
                <a:noFill/>
              </a:ln>
              <a:solidFill>
                <a:schemeClr val="tx1"/>
              </a:solidFill>
              <a:effectLst/>
            </a:endParaRPr>
          </a:p>
          <a:p>
            <a:pPr lvl="1" eaLnBrk="0" fontAlgn="base" hangingPunct="0">
              <a:lnSpc>
                <a:spcPct val="100000"/>
              </a:lnSpc>
              <a:spcBef>
                <a:spcPct val="0"/>
              </a:spcBef>
              <a:spcAft>
                <a:spcPct val="0"/>
              </a:spcAft>
            </a:pPr>
            <a:r>
              <a:rPr kumimoji="0" lang="ro-RO" altLang="ro-RO" sz="2600" b="0" i="0" u="none" strike="noStrike" cap="none" normalizeH="0" baseline="0" dirty="0">
                <a:ln>
                  <a:noFill/>
                </a:ln>
                <a:solidFill>
                  <a:schemeClr val="tx1"/>
                </a:solidFill>
                <a:effectLst/>
              </a:rPr>
              <a:t>Numărarea aparițiilor (ex. „Cuvinte într-un text” → </a:t>
            </a:r>
            <a:r>
              <a:rPr kumimoji="0" lang="ro-RO" altLang="ro-RO" sz="2600" b="0" i="0" u="none" strike="noStrike" cap="none" normalizeH="0" baseline="0" dirty="0" err="1">
                <a:ln>
                  <a:noFill/>
                </a:ln>
                <a:solidFill>
                  <a:schemeClr val="tx1"/>
                </a:solidFill>
                <a:effectLst/>
              </a:rPr>
              <a:t>word</a:t>
            </a:r>
            <a:r>
              <a:rPr kumimoji="0" lang="ro-RO" altLang="ro-RO" sz="2600" b="0" i="0" u="none" strike="noStrike" cap="none" normalizeH="0" baseline="0" dirty="0">
                <a:ln>
                  <a:noFill/>
                </a:ln>
                <a:solidFill>
                  <a:schemeClr val="tx1"/>
                </a:solidFill>
                <a:effectLst/>
              </a:rPr>
              <a:t> </a:t>
            </a:r>
            <a:r>
              <a:rPr kumimoji="0" lang="ro-RO" altLang="ro-RO" sz="2600" b="0" i="0" u="none" strike="noStrike" cap="none" normalizeH="0" baseline="0" dirty="0" err="1">
                <a:ln>
                  <a:noFill/>
                </a:ln>
                <a:solidFill>
                  <a:schemeClr val="tx1"/>
                </a:solidFill>
                <a:effectLst/>
              </a:rPr>
              <a:t>count</a:t>
            </a:r>
            <a:r>
              <a:rPr kumimoji="0" lang="ro-RO" altLang="ro-RO" sz="2600" b="0" i="0" u="none" strike="noStrike" cap="none" normalizeH="0" baseline="0" dirty="0">
                <a:ln>
                  <a:noFill/>
                </a:ln>
                <a:solidFill>
                  <a:schemeClr val="tx1"/>
                </a:solidFill>
                <a:effectLst/>
              </a:rPr>
              <a:t>);</a:t>
            </a:r>
          </a:p>
          <a:p>
            <a:pPr lvl="1" eaLnBrk="0" fontAlgn="base" hangingPunct="0">
              <a:lnSpc>
                <a:spcPct val="100000"/>
              </a:lnSpc>
              <a:spcBef>
                <a:spcPct val="0"/>
              </a:spcBef>
              <a:spcAft>
                <a:spcPct val="0"/>
              </a:spcAft>
            </a:pPr>
            <a:r>
              <a:rPr kumimoji="0" lang="ro-RO" altLang="ro-RO" sz="2600" b="0" i="0" u="none" strike="noStrike" cap="none" normalizeH="0" baseline="0" dirty="0">
                <a:ln>
                  <a:noFill/>
                </a:ln>
                <a:solidFill>
                  <a:schemeClr val="tx1"/>
                </a:solidFill>
                <a:effectLst/>
              </a:rPr>
              <a:t>Calcule de medii, minime, maxime, distribuții;</a:t>
            </a:r>
          </a:p>
          <a:p>
            <a:pPr lvl="1" eaLnBrk="0" fontAlgn="base" hangingPunct="0">
              <a:lnSpc>
                <a:spcPct val="100000"/>
              </a:lnSpc>
              <a:spcBef>
                <a:spcPct val="0"/>
              </a:spcBef>
              <a:spcAft>
                <a:spcPct val="0"/>
              </a:spcAft>
            </a:pPr>
            <a:r>
              <a:rPr kumimoji="0" lang="ro-RO" altLang="ro-RO" sz="2600" b="0" i="0" u="none" strike="noStrike" cap="none" normalizeH="0" baseline="0" dirty="0">
                <a:ln>
                  <a:noFill/>
                </a:ln>
                <a:solidFill>
                  <a:schemeClr val="tx1"/>
                </a:solidFill>
                <a:effectLst/>
              </a:rPr>
              <a:t>Generarea de rapoarte la nivel de organizație.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o-RO" altLang="ro-RO" sz="24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8206078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7D160-AEE4-0C54-C249-B06568E9F265}"/>
              </a:ext>
            </a:extLst>
          </p:cNvPr>
          <p:cNvSpPr>
            <a:spLocks noGrp="1"/>
          </p:cNvSpPr>
          <p:nvPr>
            <p:ph type="title"/>
          </p:nvPr>
        </p:nvSpPr>
        <p:spPr/>
        <p:txBody>
          <a:bodyPr/>
          <a:lstStyle/>
          <a:p>
            <a:endParaRPr lang="ro-RO"/>
          </a:p>
        </p:txBody>
      </p:sp>
      <p:sp>
        <p:nvSpPr>
          <p:cNvPr id="3" name="Content Placeholder 2">
            <a:extLst>
              <a:ext uri="{FF2B5EF4-FFF2-40B4-BE49-F238E27FC236}">
                <a16:creationId xmlns:a16="http://schemas.microsoft.com/office/drawing/2014/main" id="{6B57D4E0-855A-0139-02E0-B468BB3C5AAB}"/>
              </a:ext>
            </a:extLst>
          </p:cNvPr>
          <p:cNvSpPr>
            <a:spLocks noGrp="1"/>
          </p:cNvSpPr>
          <p:nvPr>
            <p:ph idx="1"/>
          </p:nvPr>
        </p:nvSpPr>
        <p:spPr/>
        <p:txBody>
          <a:bodyPr/>
          <a:lstStyle/>
          <a:p>
            <a:pPr lvl="0" eaLnBrk="0" fontAlgn="base" hangingPunct="0">
              <a:lnSpc>
                <a:spcPct val="100000"/>
              </a:lnSpc>
              <a:spcBef>
                <a:spcPct val="0"/>
              </a:spcBef>
              <a:spcAft>
                <a:spcPct val="0"/>
              </a:spcAft>
            </a:pPr>
            <a:r>
              <a:rPr lang="ro-RO" altLang="ro-RO" i="0" dirty="0"/>
              <a:t>Procesare de date nestructurate sau semi-structurate</a:t>
            </a:r>
            <a:endParaRPr lang="ro-RO" altLang="ro-RO" b="0" i="0" dirty="0"/>
          </a:p>
          <a:p>
            <a:pPr lvl="1" eaLnBrk="0" fontAlgn="base" hangingPunct="0">
              <a:lnSpc>
                <a:spcPct val="100000"/>
              </a:lnSpc>
              <a:spcBef>
                <a:spcPct val="0"/>
              </a:spcBef>
              <a:spcAft>
                <a:spcPct val="0"/>
              </a:spcAft>
            </a:pPr>
            <a:r>
              <a:rPr lang="ro-RO" altLang="ro-RO" b="0" i="0" dirty="0"/>
              <a:t>Text </a:t>
            </a:r>
            <a:r>
              <a:rPr lang="ro-RO" altLang="ro-RO" b="0" i="0" dirty="0" err="1"/>
              <a:t>mining</a:t>
            </a:r>
            <a:r>
              <a:rPr lang="ro-RO" altLang="ro-RO" b="0" i="0" dirty="0"/>
              <a:t>, extragerea termenilor frecvenți;</a:t>
            </a:r>
          </a:p>
          <a:p>
            <a:pPr lvl="1" eaLnBrk="0" fontAlgn="base" hangingPunct="0">
              <a:lnSpc>
                <a:spcPct val="100000"/>
              </a:lnSpc>
              <a:spcBef>
                <a:spcPct val="0"/>
              </a:spcBef>
              <a:spcAft>
                <a:spcPct val="0"/>
              </a:spcAft>
            </a:pPr>
            <a:r>
              <a:rPr lang="ro-RO" altLang="ro-RO" b="0" i="0" dirty="0"/>
              <a:t>Analiză pe </a:t>
            </a:r>
            <a:r>
              <a:rPr lang="ro-RO" altLang="ro-RO" b="0" i="0" dirty="0" err="1"/>
              <a:t>loguri</a:t>
            </a:r>
            <a:r>
              <a:rPr lang="ro-RO" altLang="ro-RO" b="0" i="0" dirty="0"/>
              <a:t> și </a:t>
            </a:r>
            <a:r>
              <a:rPr lang="ro-RO" altLang="ro-RO" b="0" i="0" dirty="0" err="1"/>
              <a:t>clickstream</a:t>
            </a:r>
            <a:r>
              <a:rPr lang="ro-RO" altLang="ro-RO" b="0" i="0" dirty="0"/>
              <a:t>-uri;</a:t>
            </a:r>
          </a:p>
          <a:p>
            <a:pPr lvl="1" eaLnBrk="0" fontAlgn="base" hangingPunct="0">
              <a:lnSpc>
                <a:spcPct val="100000"/>
              </a:lnSpc>
              <a:spcBef>
                <a:spcPct val="0"/>
              </a:spcBef>
              <a:spcAft>
                <a:spcPct val="0"/>
              </a:spcAft>
            </a:pPr>
            <a:r>
              <a:rPr lang="ro-RO" altLang="ro-RO" b="0" i="0" dirty="0"/>
              <a:t>Transformări de fișiere mari (</a:t>
            </a:r>
            <a:r>
              <a:rPr lang="ro-RO" altLang="ro-RO" b="0" i="0" dirty="0" err="1"/>
              <a:t>JSON</a:t>
            </a:r>
            <a:r>
              <a:rPr lang="ro-RO" altLang="ro-RO" b="0" i="0" dirty="0"/>
              <a:t>, XML, </a:t>
            </a:r>
            <a:r>
              <a:rPr lang="ro-RO" altLang="ro-RO" b="0" i="0" dirty="0" err="1"/>
              <a:t>CSV</a:t>
            </a:r>
            <a:r>
              <a:rPr lang="ro-RO" altLang="ro-RO" b="0" i="0" dirty="0"/>
              <a:t>).</a:t>
            </a:r>
          </a:p>
          <a:p>
            <a:pPr lvl="0" eaLnBrk="0" fontAlgn="base" hangingPunct="0">
              <a:lnSpc>
                <a:spcPct val="100000"/>
              </a:lnSpc>
              <a:spcBef>
                <a:spcPct val="0"/>
              </a:spcBef>
              <a:spcAft>
                <a:spcPct val="0"/>
              </a:spcAft>
            </a:pPr>
            <a:r>
              <a:rPr lang="ro-RO" altLang="ro-RO" i="0" dirty="0"/>
              <a:t>Prelucrare distribuită și tolerantă la erori</a:t>
            </a:r>
            <a:endParaRPr lang="ro-RO" altLang="ro-RO" b="0" i="0" dirty="0"/>
          </a:p>
          <a:p>
            <a:pPr lvl="1" eaLnBrk="0" fontAlgn="base" hangingPunct="0">
              <a:lnSpc>
                <a:spcPct val="100000"/>
              </a:lnSpc>
              <a:spcBef>
                <a:spcPct val="0"/>
              </a:spcBef>
              <a:spcAft>
                <a:spcPct val="0"/>
              </a:spcAft>
            </a:pPr>
            <a:r>
              <a:rPr lang="ro-RO" altLang="ro-RO" b="0" i="0" dirty="0"/>
              <a:t>Sarcini unde datele nu pot fi procesate pe o singură mașină;</a:t>
            </a:r>
          </a:p>
          <a:p>
            <a:pPr lvl="1" eaLnBrk="0" fontAlgn="base" hangingPunct="0">
              <a:lnSpc>
                <a:spcPct val="100000"/>
              </a:lnSpc>
              <a:spcBef>
                <a:spcPct val="0"/>
              </a:spcBef>
              <a:spcAft>
                <a:spcPct val="0"/>
              </a:spcAft>
            </a:pPr>
            <a:r>
              <a:rPr lang="ro-RO" altLang="ro-RO" b="0" i="0" dirty="0"/>
              <a:t>Când este nevoie de scalare automată și recuperare în caz de eșec.</a:t>
            </a:r>
          </a:p>
          <a:p>
            <a:endParaRPr lang="ro-RO" dirty="0"/>
          </a:p>
        </p:txBody>
      </p:sp>
      <p:sp>
        <p:nvSpPr>
          <p:cNvPr id="4" name="Slide Number Placeholder 3">
            <a:extLst>
              <a:ext uri="{FF2B5EF4-FFF2-40B4-BE49-F238E27FC236}">
                <a16:creationId xmlns:a16="http://schemas.microsoft.com/office/drawing/2014/main" id="{8CB1BA63-81D5-F698-0612-003358A88377}"/>
              </a:ext>
            </a:extLst>
          </p:cNvPr>
          <p:cNvSpPr>
            <a:spLocks noGrp="1"/>
          </p:cNvSpPr>
          <p:nvPr>
            <p:ph type="sldNum" sz="quarter" idx="12"/>
          </p:nvPr>
        </p:nvSpPr>
        <p:spPr/>
        <p:txBody>
          <a:bodyPr/>
          <a:lstStyle/>
          <a:p>
            <a:fld id="{0712D0F0-FEB5-4A3D-9B64-8AE531CEC929}" type="slidenum">
              <a:rPr lang="en-US" smtClean="0"/>
              <a:t>82</a:t>
            </a:fld>
            <a:endParaRPr lang="en-US" dirty="0"/>
          </a:p>
        </p:txBody>
      </p:sp>
    </p:spTree>
    <p:extLst>
      <p:ext uri="{BB962C8B-B14F-4D97-AF65-F5344CB8AC3E}">
        <p14:creationId xmlns:p14="http://schemas.microsoft.com/office/powerpoint/2010/main" val="16033496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Limite</a:t>
            </a:r>
            <a:r>
              <a:rPr lang="en-US" dirty="0"/>
              <a:t> </a:t>
            </a:r>
            <a:r>
              <a:rPr lang="en-US" dirty="0" err="1"/>
              <a:t>și</a:t>
            </a:r>
            <a:r>
              <a:rPr lang="en-US" dirty="0"/>
              <a:t> </a:t>
            </a:r>
            <a:r>
              <a:rPr lang="en-US" dirty="0" err="1"/>
              <a:t>Considerații</a:t>
            </a:r>
            <a:endParaRPr lang="en-US" dirty="0"/>
          </a:p>
        </p:txBody>
      </p:sp>
      <p:sp>
        <p:nvSpPr>
          <p:cNvPr id="3" name="Content Placeholder 2"/>
          <p:cNvSpPr>
            <a:spLocks noGrp="1"/>
          </p:cNvSpPr>
          <p:nvPr>
            <p:ph idx="1"/>
          </p:nvPr>
        </p:nvSpPr>
        <p:spPr>
          <a:xfrm>
            <a:off x="669197" y="1225193"/>
            <a:ext cx="10793797" cy="4407613"/>
          </a:xfrm>
        </p:spPr>
        <p:txBody>
          <a:bodyPr>
            <a:normAutofit lnSpcReduction="10000"/>
          </a:bodyPr>
          <a:lstStyle/>
          <a:p>
            <a:pPr>
              <a:lnSpc>
                <a:spcPct val="125000"/>
              </a:lnSpc>
            </a:pPr>
            <a:r>
              <a:rPr lang="en-US" dirty="0" err="1">
                <a:solidFill>
                  <a:srgbClr val="C00000"/>
                </a:solidFill>
                <a:highlight>
                  <a:srgbClr val="FFFF00"/>
                </a:highlight>
              </a:rPr>
              <a:t>Latență</a:t>
            </a:r>
            <a:r>
              <a:rPr lang="en-US" dirty="0"/>
              <a:t>: </a:t>
            </a:r>
            <a:r>
              <a:rPr lang="en-US" dirty="0" err="1"/>
              <a:t>Pentru</a:t>
            </a:r>
            <a:r>
              <a:rPr lang="en-US" dirty="0"/>
              <a:t> </a:t>
            </a:r>
            <a:r>
              <a:rPr lang="en-US" dirty="0" err="1"/>
              <a:t>aplicații</a:t>
            </a:r>
            <a:r>
              <a:rPr lang="en-US" dirty="0"/>
              <a:t> </a:t>
            </a:r>
            <a:r>
              <a:rPr lang="en-US" dirty="0" err="1"/>
              <a:t>în</a:t>
            </a:r>
            <a:r>
              <a:rPr lang="en-US" dirty="0"/>
              <a:t> </a:t>
            </a:r>
            <a:r>
              <a:rPr lang="en-US" dirty="0" err="1"/>
              <a:t>timp</a:t>
            </a:r>
            <a:r>
              <a:rPr lang="en-US" dirty="0"/>
              <a:t> real, MapReduce </a:t>
            </a:r>
            <a:r>
              <a:rPr lang="en-US" dirty="0" err="1"/>
              <a:t>poate</a:t>
            </a:r>
            <a:r>
              <a:rPr lang="en-US" dirty="0"/>
              <a:t> fi </a:t>
            </a:r>
            <a:r>
              <a:rPr lang="en-US" dirty="0" err="1"/>
              <a:t>prea</a:t>
            </a:r>
            <a:r>
              <a:rPr lang="en-US" dirty="0"/>
              <a:t> lent.</a:t>
            </a:r>
            <a:endParaRPr lang="ro-RO" dirty="0"/>
          </a:p>
          <a:p>
            <a:pPr>
              <a:lnSpc>
                <a:spcPct val="125000"/>
              </a:lnSpc>
            </a:pPr>
            <a:r>
              <a:rPr lang="en-US" dirty="0" err="1">
                <a:solidFill>
                  <a:srgbClr val="C00000"/>
                </a:solidFill>
                <a:highlight>
                  <a:srgbClr val="FFFF00"/>
                </a:highlight>
              </a:rPr>
              <a:t>Complexitate</a:t>
            </a:r>
            <a:r>
              <a:rPr lang="en-US" dirty="0"/>
              <a:t>: </a:t>
            </a:r>
            <a:r>
              <a:rPr lang="en-US" dirty="0" err="1"/>
              <a:t>Configurarea</a:t>
            </a:r>
            <a:r>
              <a:rPr lang="en-US" dirty="0"/>
              <a:t> </a:t>
            </a:r>
            <a:r>
              <a:rPr lang="en-US" dirty="0" err="1"/>
              <a:t>și</a:t>
            </a:r>
            <a:r>
              <a:rPr lang="en-US" dirty="0"/>
              <a:t> </a:t>
            </a:r>
            <a:r>
              <a:rPr lang="en-US" dirty="0" err="1"/>
              <a:t>gestionarea</a:t>
            </a:r>
            <a:r>
              <a:rPr lang="en-US" dirty="0"/>
              <a:t> </a:t>
            </a:r>
            <a:r>
              <a:rPr lang="en-US" dirty="0" err="1"/>
              <a:t>unui</a:t>
            </a:r>
            <a:r>
              <a:rPr lang="en-US" dirty="0"/>
              <a:t> cluster Hadoop </a:t>
            </a:r>
            <a:r>
              <a:rPr lang="en-US" dirty="0" err="1"/>
              <a:t>poate</a:t>
            </a:r>
            <a:r>
              <a:rPr lang="en-US" dirty="0"/>
              <a:t> fi </a:t>
            </a:r>
            <a:r>
              <a:rPr lang="en-US" dirty="0" err="1"/>
              <a:t>complexă</a:t>
            </a:r>
            <a:r>
              <a:rPr lang="en-US" dirty="0"/>
              <a:t>.</a:t>
            </a:r>
            <a:endParaRPr lang="ro-RO" dirty="0"/>
          </a:p>
          <a:p>
            <a:pPr>
              <a:lnSpc>
                <a:spcPct val="125000"/>
              </a:lnSpc>
            </a:pPr>
            <a:r>
              <a:rPr lang="en-US" dirty="0">
                <a:solidFill>
                  <a:srgbClr val="C00000"/>
                </a:solidFill>
                <a:highlight>
                  <a:srgbClr val="FFFF00"/>
                </a:highlight>
              </a:rPr>
              <a:t>Model de </a:t>
            </a:r>
            <a:r>
              <a:rPr lang="en-US" dirty="0" err="1">
                <a:solidFill>
                  <a:srgbClr val="C00000"/>
                </a:solidFill>
                <a:highlight>
                  <a:srgbClr val="FFFF00"/>
                </a:highlight>
              </a:rPr>
              <a:t>programare</a:t>
            </a:r>
            <a:r>
              <a:rPr lang="en-US" dirty="0">
                <a:solidFill>
                  <a:srgbClr val="C00000"/>
                </a:solidFill>
                <a:highlight>
                  <a:srgbClr val="FFFF00"/>
                </a:highlight>
              </a:rPr>
              <a:t> </a:t>
            </a:r>
            <a:r>
              <a:rPr lang="en-US" dirty="0" err="1">
                <a:solidFill>
                  <a:srgbClr val="C00000"/>
                </a:solidFill>
                <a:highlight>
                  <a:srgbClr val="FFFF00"/>
                </a:highlight>
              </a:rPr>
              <a:t>limitat</a:t>
            </a:r>
            <a:r>
              <a:rPr lang="en-US" dirty="0"/>
              <a:t>: MapReduce </a:t>
            </a:r>
            <a:r>
              <a:rPr lang="en-US" dirty="0" err="1"/>
              <a:t>este</a:t>
            </a:r>
            <a:r>
              <a:rPr lang="en-US" dirty="0"/>
              <a:t> </a:t>
            </a:r>
            <a:r>
              <a:rPr lang="en-US" dirty="0" err="1"/>
              <a:t>optimizat</a:t>
            </a:r>
            <a:r>
              <a:rPr lang="en-US" dirty="0"/>
              <a:t> </a:t>
            </a:r>
            <a:r>
              <a:rPr lang="en-US" dirty="0" err="1"/>
              <a:t>pentru</a:t>
            </a:r>
            <a:r>
              <a:rPr lang="en-US" dirty="0"/>
              <a:t> </a:t>
            </a:r>
            <a:r>
              <a:rPr lang="en-US" dirty="0" err="1"/>
              <a:t>anumite</a:t>
            </a:r>
            <a:r>
              <a:rPr lang="en-US" dirty="0"/>
              <a:t> </a:t>
            </a:r>
            <a:r>
              <a:rPr lang="en-US" dirty="0" err="1"/>
              <a:t>tipuri</a:t>
            </a:r>
            <a:r>
              <a:rPr lang="en-US" dirty="0"/>
              <a:t> de </a:t>
            </a:r>
            <a:r>
              <a:rPr lang="en-US" dirty="0" err="1"/>
              <a:t>sarcini</a:t>
            </a:r>
            <a:r>
              <a:rPr lang="en-US" dirty="0"/>
              <a:t> </a:t>
            </a:r>
            <a:r>
              <a:rPr lang="en-US" dirty="0" err="1"/>
              <a:t>și</a:t>
            </a:r>
            <a:r>
              <a:rPr lang="en-US" dirty="0"/>
              <a:t> </a:t>
            </a:r>
            <a:r>
              <a:rPr lang="en-US" dirty="0" err="1"/>
              <a:t>poate</a:t>
            </a:r>
            <a:r>
              <a:rPr lang="en-US" dirty="0"/>
              <a:t> fi </a:t>
            </a:r>
            <a:r>
              <a:rPr lang="en-US" dirty="0" err="1"/>
              <a:t>mai</a:t>
            </a:r>
            <a:r>
              <a:rPr lang="en-US" dirty="0"/>
              <a:t> </a:t>
            </a:r>
            <a:r>
              <a:rPr lang="en-US" dirty="0" err="1"/>
              <a:t>puțin</a:t>
            </a:r>
            <a:r>
              <a:rPr lang="en-US" dirty="0"/>
              <a:t> </a:t>
            </a:r>
            <a:r>
              <a:rPr lang="en-US" dirty="0" err="1"/>
              <a:t>potrivit</a:t>
            </a:r>
            <a:r>
              <a:rPr lang="en-US" dirty="0"/>
              <a:t> </a:t>
            </a:r>
            <a:r>
              <a:rPr lang="en-US" dirty="0" err="1"/>
              <a:t>pentru</a:t>
            </a:r>
            <a:r>
              <a:rPr lang="en-US" dirty="0"/>
              <a:t> </a:t>
            </a:r>
            <a:r>
              <a:rPr lang="en-US" dirty="0" err="1"/>
              <a:t>altele</a:t>
            </a:r>
            <a:r>
              <a:rPr lang="en-US" dirty="0"/>
              <a:t>.</a:t>
            </a:r>
          </a:p>
        </p:txBody>
      </p:sp>
      <p:sp>
        <p:nvSpPr>
          <p:cNvPr id="4" name="Slide Number Placeholder 3"/>
          <p:cNvSpPr>
            <a:spLocks noGrp="1"/>
          </p:cNvSpPr>
          <p:nvPr>
            <p:ph type="sldNum" sz="quarter" idx="12"/>
          </p:nvPr>
        </p:nvSpPr>
        <p:spPr/>
        <p:txBody>
          <a:bodyPr/>
          <a:lstStyle/>
          <a:p>
            <a:fld id="{0712D0F0-FEB5-4A3D-9B64-8AE531CEC929}" type="slidenum">
              <a:rPr lang="en-US" smtClean="0"/>
              <a:t>83</a:t>
            </a:fld>
            <a:endParaRPr 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FC19A-EFF9-CCF2-6EC6-DB5F568A4183}"/>
              </a:ext>
            </a:extLst>
          </p:cNvPr>
          <p:cNvSpPr>
            <a:spLocks noGrp="1"/>
          </p:cNvSpPr>
          <p:nvPr>
            <p:ph type="title"/>
          </p:nvPr>
        </p:nvSpPr>
        <p:spPr/>
        <p:txBody>
          <a:bodyPr/>
          <a:lstStyle/>
          <a:p>
            <a:r>
              <a:rPr lang="ro-RO" dirty="0"/>
              <a:t>Nu este potrivit</a:t>
            </a:r>
          </a:p>
        </p:txBody>
      </p:sp>
      <p:sp>
        <p:nvSpPr>
          <p:cNvPr id="3" name="Content Placeholder 2">
            <a:extLst>
              <a:ext uri="{FF2B5EF4-FFF2-40B4-BE49-F238E27FC236}">
                <a16:creationId xmlns:a16="http://schemas.microsoft.com/office/drawing/2014/main" id="{023E882F-0B40-9766-1ED9-9FBB5DCB56AF}"/>
              </a:ext>
            </a:extLst>
          </p:cNvPr>
          <p:cNvSpPr>
            <a:spLocks noGrp="1"/>
          </p:cNvSpPr>
          <p:nvPr>
            <p:ph idx="1"/>
          </p:nvPr>
        </p:nvSpPr>
        <p:spPr>
          <a:xfrm>
            <a:off x="65987" y="923827"/>
            <a:ext cx="11924907" cy="4202977"/>
          </a:xfrm>
        </p:spPr>
        <p:txBody>
          <a:bodyPr/>
          <a:lstStyle/>
          <a:p>
            <a:r>
              <a:rPr lang="ro-RO" dirty="0"/>
              <a:t>Pentru procesare în timp real (</a:t>
            </a:r>
            <a:r>
              <a:rPr lang="ro-RO" dirty="0" err="1"/>
              <a:t>batch-oriented,lent</a:t>
            </a:r>
            <a:r>
              <a:rPr lang="ro-RO" dirty="0"/>
              <a:t> pentru </a:t>
            </a:r>
            <a:r>
              <a:rPr lang="ro-RO" dirty="0" err="1"/>
              <a:t>streaming</a:t>
            </a:r>
            <a:r>
              <a:rPr lang="ro-RO" dirty="0"/>
              <a:t>);</a:t>
            </a:r>
          </a:p>
          <a:p>
            <a:r>
              <a:rPr lang="ro-RO" dirty="0"/>
              <a:t>Pentru analize iterative complexe (ex. algoritmi  ML avansați sau grafuri complexe)</a:t>
            </a:r>
          </a:p>
          <a:p>
            <a:r>
              <a:rPr lang="ro-RO" dirty="0"/>
              <a:t> → aici sunt mai eficiente Apache </a:t>
            </a:r>
            <a:r>
              <a:rPr lang="ro-RO" dirty="0" err="1"/>
              <a:t>Spark</a:t>
            </a:r>
            <a:r>
              <a:rPr lang="ro-RO" dirty="0"/>
              <a:t> sau sisteme specializate (</a:t>
            </a:r>
            <a:r>
              <a:rPr lang="ro-RO" dirty="0" err="1"/>
              <a:t>Neo4j</a:t>
            </a:r>
            <a:r>
              <a:rPr lang="ro-RO" dirty="0"/>
              <a:t>, </a:t>
            </a:r>
            <a:r>
              <a:rPr lang="ro-RO" dirty="0" err="1"/>
              <a:t>TensorFlow</a:t>
            </a:r>
            <a:r>
              <a:rPr lang="ro-RO" dirty="0"/>
              <a:t> etc.).</a:t>
            </a:r>
          </a:p>
        </p:txBody>
      </p:sp>
      <p:sp>
        <p:nvSpPr>
          <p:cNvPr id="4" name="Slide Number Placeholder 3">
            <a:extLst>
              <a:ext uri="{FF2B5EF4-FFF2-40B4-BE49-F238E27FC236}">
                <a16:creationId xmlns:a16="http://schemas.microsoft.com/office/drawing/2014/main" id="{119DE867-86AF-27D4-4111-5646F4A5DB78}"/>
              </a:ext>
            </a:extLst>
          </p:cNvPr>
          <p:cNvSpPr>
            <a:spLocks noGrp="1"/>
          </p:cNvSpPr>
          <p:nvPr>
            <p:ph type="sldNum" sz="quarter" idx="12"/>
          </p:nvPr>
        </p:nvSpPr>
        <p:spPr/>
        <p:txBody>
          <a:bodyPr/>
          <a:lstStyle/>
          <a:p>
            <a:fld id="{0712D0F0-FEB5-4A3D-9B64-8AE531CEC929}" type="slidenum">
              <a:rPr lang="en-US" smtClean="0"/>
              <a:t>84</a:t>
            </a:fld>
            <a:endParaRPr lang="en-US" dirty="0"/>
          </a:p>
        </p:txBody>
      </p:sp>
    </p:spTree>
    <p:extLst>
      <p:ext uri="{BB962C8B-B14F-4D97-AF65-F5344CB8AC3E}">
        <p14:creationId xmlns:p14="http://schemas.microsoft.com/office/powerpoint/2010/main" val="33974217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Exemplu complex de MapReduce</a:t>
            </a:r>
          </a:p>
        </p:txBody>
      </p:sp>
      <p:sp>
        <p:nvSpPr>
          <p:cNvPr id="3" name="Content Placeholder 2"/>
          <p:cNvSpPr>
            <a:spLocks noGrp="1"/>
          </p:cNvSpPr>
          <p:nvPr>
            <p:ph idx="1"/>
          </p:nvPr>
        </p:nvSpPr>
        <p:spPr>
          <a:xfrm>
            <a:off x="550065" y="1065341"/>
            <a:ext cx="11091870" cy="4998002"/>
          </a:xfrm>
        </p:spPr>
        <p:txBody>
          <a:bodyPr/>
          <a:lstStyle/>
          <a:p>
            <a:pPr>
              <a:lnSpc>
                <a:spcPct val="100000"/>
              </a:lnSpc>
            </a:pPr>
            <a:r>
              <a:rPr lang="ro-RO" dirty="0">
                <a:solidFill>
                  <a:srgbClr val="C00000"/>
                </a:solidFill>
                <a:highlight>
                  <a:srgbClr val="FFFF00"/>
                </a:highlight>
              </a:rPr>
              <a:t>Analiza logurilor serverului web</a:t>
            </a:r>
            <a:r>
              <a:rPr lang="ro-RO" dirty="0"/>
              <a:t>: Detaliază un scenariu în care un job MapReduce analizează fișierele de log ale unui server web pentru a determina cele mai accesate pagini sau sursele de trafic.</a:t>
            </a:r>
          </a:p>
          <a:p>
            <a:pPr>
              <a:lnSpc>
                <a:spcPct val="100000"/>
              </a:lnSpc>
            </a:pPr>
            <a:r>
              <a:rPr lang="ro-RO" dirty="0"/>
              <a:t>Fluxul </a:t>
            </a:r>
            <a:r>
              <a:rPr lang="ro-RO" dirty="0">
                <a:highlight>
                  <a:srgbClr val="00FF00"/>
                </a:highlight>
              </a:rPr>
              <a:t>MapReduce</a:t>
            </a:r>
            <a:r>
              <a:rPr lang="ro-RO" dirty="0"/>
              <a:t> pentru acest exemplu:</a:t>
            </a:r>
          </a:p>
          <a:p>
            <a:pPr marL="360680" lvl="1" indent="-93980">
              <a:lnSpc>
                <a:spcPct val="100000"/>
              </a:lnSpc>
              <a:tabLst>
                <a:tab pos="534670" algn="l"/>
              </a:tabLst>
            </a:pPr>
            <a:r>
              <a:rPr lang="ro-RO" dirty="0"/>
              <a:t> </a:t>
            </a:r>
            <a:r>
              <a:rPr lang="ro-RO" dirty="0">
                <a:highlight>
                  <a:srgbClr val="00FF00"/>
                </a:highlight>
              </a:rPr>
              <a:t>Map</a:t>
            </a:r>
            <a:r>
              <a:rPr lang="ro-RO" dirty="0"/>
              <a:t> poate extrage adresele URL și IP din log-uri, iar </a:t>
            </a:r>
            <a:r>
              <a:rPr lang="ro-RO" dirty="0">
                <a:highlight>
                  <a:srgbClr val="00FF00"/>
                </a:highlight>
              </a:rPr>
              <a:t>Reduce</a:t>
            </a:r>
            <a:r>
              <a:rPr lang="ro-RO" dirty="0"/>
              <a:t> poate contoriza frecvențele acestor adrese.</a:t>
            </a:r>
          </a:p>
        </p:txBody>
      </p:sp>
      <p:sp>
        <p:nvSpPr>
          <p:cNvPr id="4" name="Slide Number Placeholder 3"/>
          <p:cNvSpPr>
            <a:spLocks noGrp="1"/>
          </p:cNvSpPr>
          <p:nvPr>
            <p:ph type="sldNum" sz="quarter" idx="12"/>
          </p:nvPr>
        </p:nvSpPr>
        <p:spPr/>
        <p:txBody>
          <a:bodyPr/>
          <a:lstStyle/>
          <a:p>
            <a:fld id="{0712D0F0-FEB5-4A3D-9B64-8AE531CEC929}" type="slidenum">
              <a:rPr lang="en-US" smtClean="0"/>
              <a:t>85</a:t>
            </a:fld>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o-RO" b="1" i="1" dirty="0">
                <a:solidFill>
                  <a:srgbClr val="C00000"/>
                </a:solidFill>
                <a:highlight>
                  <a:srgbClr val="FFFF00"/>
                </a:highlight>
                <a:latin typeface="Consolas" panose="020B0609020204030204" pitchFamily="49" charset="0"/>
              </a:rPr>
              <a:t>Exemplu program </a:t>
            </a:r>
          </a:p>
        </p:txBody>
      </p:sp>
      <p:sp>
        <p:nvSpPr>
          <p:cNvPr id="3" name="Content Placeholder 2"/>
          <p:cNvSpPr>
            <a:spLocks noGrp="1"/>
          </p:cNvSpPr>
          <p:nvPr>
            <p:ph idx="1"/>
          </p:nvPr>
        </p:nvSpPr>
        <p:spPr>
          <a:xfrm>
            <a:off x="588838" y="978444"/>
            <a:ext cx="10874156" cy="5607602"/>
          </a:xfrm>
        </p:spPr>
        <p:txBody>
          <a:bodyPr>
            <a:normAutofit lnSpcReduction="10000"/>
          </a:bodyPr>
          <a:lstStyle/>
          <a:p>
            <a:pPr marL="0" indent="0">
              <a:lnSpc>
                <a:spcPct val="100000"/>
              </a:lnSpc>
              <a:buNone/>
            </a:pPr>
            <a:r>
              <a:rPr lang="ro-RO" sz="2800" dirty="0">
                <a:latin typeface="Consolas" panose="020B0609020204030204" pitchFamily="49" charset="0"/>
              </a:rPr>
              <a:t>pip install mrjob </a:t>
            </a:r>
            <a:r>
              <a:rPr lang="ro-RO" sz="2400" dirty="0">
                <a:latin typeface="Consolas" panose="020B0609020204030204" pitchFamily="49" charset="0"/>
              </a:rPr>
              <a:t># Instalare biblioteca MRJob</a:t>
            </a:r>
            <a:endParaRPr lang="ro-RO" sz="2800" dirty="0">
              <a:latin typeface="Consolas" panose="020B0609020204030204" pitchFamily="49" charset="0"/>
            </a:endParaRPr>
          </a:p>
          <a:p>
            <a:pPr marL="0" indent="0">
              <a:lnSpc>
                <a:spcPct val="100000"/>
              </a:lnSpc>
              <a:buNone/>
            </a:pPr>
            <a:r>
              <a:rPr lang="ro-RO" sz="2800" dirty="0">
                <a:latin typeface="Consolas" panose="020B0609020204030204" pitchFamily="49" charset="0"/>
              </a:rPr>
              <a:t>from mrjob.job import MRJob</a:t>
            </a:r>
          </a:p>
          <a:p>
            <a:pPr marL="0" indent="0">
              <a:lnSpc>
                <a:spcPct val="100000"/>
              </a:lnSpc>
              <a:buNone/>
            </a:pPr>
            <a:r>
              <a:rPr lang="ro-RO" sz="2800" dirty="0">
                <a:latin typeface="Consolas" panose="020B0609020204030204" pitchFamily="49" charset="0"/>
              </a:rPr>
              <a:t>from mrjob.step import MRStep</a:t>
            </a:r>
          </a:p>
          <a:p>
            <a:pPr marL="0" indent="0">
              <a:lnSpc>
                <a:spcPct val="100000"/>
              </a:lnSpc>
              <a:buNone/>
            </a:pPr>
            <a:r>
              <a:rPr lang="ro-RO" sz="2800" dirty="0">
                <a:latin typeface="Consolas" panose="020B0609020204030204" pitchFamily="49" charset="0"/>
              </a:rPr>
              <a:t>import re </a:t>
            </a:r>
          </a:p>
          <a:p>
            <a:pPr marL="0" indent="0">
              <a:lnSpc>
                <a:spcPct val="100000"/>
              </a:lnSpc>
              <a:buNone/>
            </a:pPr>
            <a:r>
              <a:rPr lang="ro-RO" sz="2400" dirty="0">
                <a:latin typeface="Consolas" panose="020B0609020204030204" pitchFamily="49" charset="0"/>
              </a:rPr>
              <a:t># Definim o clasa pentru job-ul MapReduce</a:t>
            </a:r>
          </a:p>
          <a:p>
            <a:pPr marL="0" indent="0">
              <a:lnSpc>
                <a:spcPct val="100000"/>
              </a:lnSpc>
              <a:buNone/>
            </a:pPr>
            <a:r>
              <a:rPr lang="ro-RO" sz="2800" dirty="0">
                <a:latin typeface="Consolas" panose="020B0609020204030204" pitchFamily="49" charset="0"/>
              </a:rPr>
              <a:t>class WordCount(MRJob):</a:t>
            </a:r>
          </a:p>
          <a:p>
            <a:pPr marL="0" indent="0" defTabSz="446405">
              <a:lnSpc>
                <a:spcPct val="100000"/>
              </a:lnSpc>
              <a:buNone/>
            </a:pPr>
            <a:r>
              <a:rPr lang="ro-RO" sz="2800" dirty="0">
                <a:latin typeface="Consolas" panose="020B0609020204030204" pitchFamily="49" charset="0"/>
              </a:rPr>
              <a:t>	def steps(self):</a:t>
            </a:r>
          </a:p>
          <a:p>
            <a:pPr marL="1252855" indent="-1252855" defTabSz="446405">
              <a:lnSpc>
                <a:spcPct val="100000"/>
              </a:lnSpc>
              <a:buNone/>
            </a:pPr>
            <a:r>
              <a:rPr lang="ro-RO" sz="2800" dirty="0">
                <a:latin typeface="Consolas" panose="020B0609020204030204" pitchFamily="49" charset="0"/>
              </a:rPr>
              <a:t>    return [</a:t>
            </a:r>
          </a:p>
          <a:p>
            <a:pPr marL="1252855" indent="-1252855" defTabSz="446405">
              <a:lnSpc>
                <a:spcPct val="100000"/>
              </a:lnSpc>
              <a:buNone/>
            </a:pPr>
            <a:r>
              <a:rPr lang="ro-RO" sz="2800" dirty="0"/>
              <a:t>	</a:t>
            </a:r>
            <a:r>
              <a:rPr lang="ro-RO" sz="2800" dirty="0">
                <a:latin typeface="Consolas" panose="020B0609020204030204" pitchFamily="49" charset="0"/>
              </a:rPr>
              <a:t> MRStep(mapper=self.mapper_get_words, 								    reducer=self.reduc 	er_count_words)</a:t>
            </a:r>
          </a:p>
          <a:p>
            <a:pPr marL="1252855" indent="-1252855" defTabSz="446405">
              <a:lnSpc>
                <a:spcPct val="100000"/>
              </a:lnSpc>
              <a:buNone/>
            </a:pPr>
            <a:r>
              <a:rPr lang="ro-RO" sz="2800" dirty="0"/>
              <a:t>    </a:t>
            </a:r>
            <a:r>
              <a:rPr lang="ro-RO" sz="2800" dirty="0">
                <a:latin typeface="Consolas" panose="020B0609020204030204" pitchFamily="49" charset="0"/>
              </a:rPr>
              <a:t>]</a:t>
            </a:r>
          </a:p>
          <a:p>
            <a:endParaRPr lang="ro-RO" dirty="0"/>
          </a:p>
        </p:txBody>
      </p:sp>
      <p:sp>
        <p:nvSpPr>
          <p:cNvPr id="4" name="Slide Number Placeholder 3"/>
          <p:cNvSpPr>
            <a:spLocks noGrp="1"/>
          </p:cNvSpPr>
          <p:nvPr>
            <p:ph type="sldNum" sz="quarter" idx="12"/>
          </p:nvPr>
        </p:nvSpPr>
        <p:spPr/>
        <p:txBody>
          <a:bodyPr/>
          <a:lstStyle/>
          <a:p>
            <a:fld id="{0712D0F0-FEB5-4A3D-9B64-8AE531CEC929}" type="slidenum">
              <a:rPr lang="en-US" smtClean="0"/>
              <a:t>86</a:t>
            </a:fld>
            <a:endParaRPr 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91212" y="239486"/>
            <a:ext cx="11397007" cy="6529123"/>
          </a:xfrm>
        </p:spPr>
        <p:txBody>
          <a:bodyPr>
            <a:normAutofit/>
          </a:bodyPr>
          <a:lstStyle/>
          <a:p>
            <a:pPr marL="0" indent="0">
              <a:buNone/>
            </a:pPr>
            <a:r>
              <a:rPr lang="ro-RO" sz="2400" b="1" i="1" dirty="0">
                <a:latin typeface="Consolas" panose="020B0609020204030204" pitchFamily="49" charset="0"/>
              </a:rPr>
              <a:t>#</a:t>
            </a:r>
            <a:r>
              <a:rPr lang="ro-RO" b="1" i="1" dirty="0">
                <a:latin typeface="Consolas" panose="020B0609020204030204" pitchFamily="49" charset="0"/>
              </a:rPr>
              <a:t> </a:t>
            </a:r>
            <a:r>
              <a:rPr lang="ro-RO" sz="2400" b="1" i="1" dirty="0">
                <a:latin typeface="Consolas" panose="020B0609020204030204" pitchFamily="49" charset="0"/>
              </a:rPr>
              <a:t>Functia de mapare care descompune liniile in cuvinte</a:t>
            </a:r>
            <a:endParaRPr lang="ro-RO" b="1" i="1" dirty="0">
              <a:latin typeface="Consolas" panose="020B0609020204030204" pitchFamily="49" charset="0"/>
            </a:endParaRPr>
          </a:p>
          <a:p>
            <a:pPr marL="0" indent="0">
              <a:buNone/>
            </a:pPr>
            <a:r>
              <a:rPr lang="ro-RO" sz="2800" b="1" i="1" dirty="0">
                <a:latin typeface="Consolas" panose="020B0609020204030204" pitchFamily="49" charset="0"/>
              </a:rPr>
              <a:t>def mapper_get_words(self, _, line):</a:t>
            </a:r>
          </a:p>
          <a:p>
            <a:pPr marL="0" indent="0">
              <a:buNone/>
            </a:pPr>
            <a:r>
              <a:rPr lang="ro-RO" sz="2400" b="1" i="1" dirty="0">
                <a:latin typeface="Consolas" panose="020B0609020204030204" pitchFamily="49" charset="0"/>
              </a:rPr>
              <a:t># Inlaturam orice caractere care nu sunt litere sau cifre </a:t>
            </a:r>
          </a:p>
          <a:p>
            <a:pPr marL="457200" lvl="1" indent="0">
              <a:buNone/>
            </a:pPr>
            <a:r>
              <a:rPr lang="ro-RO" sz="2800" b="1" i="1" dirty="0">
                <a:latin typeface="Consolas" panose="020B0609020204030204" pitchFamily="49" charset="0"/>
              </a:rPr>
              <a:t>words = re.findall(r"\w+", line.lower())</a:t>
            </a:r>
          </a:p>
          <a:p>
            <a:pPr marL="457200" lvl="1" indent="0">
              <a:buNone/>
            </a:pPr>
            <a:r>
              <a:rPr lang="ro-RO" sz="2800" b="1" i="1" dirty="0">
                <a:latin typeface="Consolas" panose="020B0609020204030204" pitchFamily="49" charset="0"/>
              </a:rPr>
              <a:t>for word in words: </a:t>
            </a:r>
          </a:p>
          <a:p>
            <a:pPr marL="457200" lvl="1" indent="0">
              <a:buNone/>
            </a:pPr>
            <a:r>
              <a:rPr lang="ro-RO" sz="2800" b="1" i="1" dirty="0">
                <a:latin typeface="Consolas" panose="020B0609020204030204" pitchFamily="49" charset="0"/>
              </a:rPr>
              <a:t>	yield word, 1 </a:t>
            </a:r>
          </a:p>
          <a:p>
            <a:pPr marL="0" indent="0">
              <a:buNone/>
            </a:pPr>
            <a:r>
              <a:rPr lang="ro-RO" sz="2400" b="1" i="1" dirty="0">
                <a:latin typeface="Consolas" panose="020B0609020204030204" pitchFamily="49" charset="0"/>
              </a:rPr>
              <a:t># Functia de reducere care aduna numarul de aparitii ale fiecarui cuvant </a:t>
            </a:r>
          </a:p>
          <a:p>
            <a:pPr marL="0" indent="0">
              <a:buNone/>
            </a:pPr>
            <a:r>
              <a:rPr lang="ro-RO" sz="2800" b="1" i="1" dirty="0">
                <a:latin typeface="Consolas" panose="020B0609020204030204" pitchFamily="49" charset="0"/>
              </a:rPr>
              <a:t>def reducer_count_words(self, word, counts):</a:t>
            </a:r>
          </a:p>
          <a:p>
            <a:pPr marL="0" indent="0">
              <a:buNone/>
            </a:pPr>
            <a:r>
              <a:rPr lang="ro-RO" sz="2800" dirty="0"/>
              <a:t>	</a:t>
            </a:r>
            <a:r>
              <a:rPr lang="ro-RO" sz="2800" b="1" i="1" dirty="0">
                <a:latin typeface="Consolas" panose="020B0609020204030204" pitchFamily="49" charset="0"/>
              </a:rPr>
              <a:t>yield word, sum(counts) </a:t>
            </a:r>
          </a:p>
          <a:p>
            <a:pPr marL="0" indent="0">
              <a:buNone/>
            </a:pPr>
            <a:r>
              <a:rPr lang="ro-RO" sz="2400" b="1" i="1" dirty="0">
                <a:latin typeface="Consolas" panose="020B0609020204030204" pitchFamily="49" charset="0"/>
              </a:rPr>
              <a:t># Pornirea job-ului </a:t>
            </a:r>
          </a:p>
          <a:p>
            <a:pPr marL="0" indent="0">
              <a:buNone/>
            </a:pPr>
            <a:r>
              <a:rPr lang="ro-RO" sz="2800" b="1" i="1" dirty="0">
                <a:latin typeface="Consolas" panose="020B0609020204030204" pitchFamily="49" charset="0"/>
              </a:rPr>
              <a:t>if __name__ == '__main__’:</a:t>
            </a:r>
          </a:p>
          <a:p>
            <a:pPr marL="0" indent="0">
              <a:buNone/>
            </a:pPr>
            <a:r>
              <a:rPr lang="ro-RO" sz="2800" dirty="0"/>
              <a:t>	</a:t>
            </a:r>
            <a:r>
              <a:rPr lang="ro-RO" sz="2800" b="1" i="1" dirty="0">
                <a:latin typeface="Consolas" panose="020B0609020204030204" pitchFamily="49" charset="0"/>
              </a:rPr>
              <a:t> WordCount.run()</a:t>
            </a:r>
          </a:p>
          <a:p>
            <a:endParaRPr lang="ro-RO" dirty="0"/>
          </a:p>
        </p:txBody>
      </p:sp>
      <p:sp>
        <p:nvSpPr>
          <p:cNvPr id="5" name="Slide Number Placeholder 4"/>
          <p:cNvSpPr>
            <a:spLocks noGrp="1"/>
          </p:cNvSpPr>
          <p:nvPr>
            <p:ph type="sldNum" sz="quarter" idx="12"/>
          </p:nvPr>
        </p:nvSpPr>
        <p:spPr/>
        <p:txBody>
          <a:bodyPr/>
          <a:lstStyle/>
          <a:p>
            <a:fld id="{0712D0F0-FEB5-4A3D-9B64-8AE531CEC929}" type="slidenum">
              <a:rPr lang="en-US" smtClean="0"/>
              <a:t>87</a:t>
            </a:fld>
            <a:endParaRPr 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2AA3C9-6D16-73E3-02E6-EAA21F8DB061}"/>
              </a:ext>
            </a:extLst>
          </p:cNvPr>
          <p:cNvSpPr>
            <a:spLocks noGrp="1"/>
          </p:cNvSpPr>
          <p:nvPr>
            <p:ph idx="1"/>
          </p:nvPr>
        </p:nvSpPr>
        <p:spPr>
          <a:xfrm>
            <a:off x="65987" y="431515"/>
            <a:ext cx="11924907" cy="6337094"/>
          </a:xfrm>
        </p:spPr>
        <p:txBody>
          <a:bodyPr>
            <a:normAutofit fontScale="62500" lnSpcReduction="20000"/>
          </a:bodyPr>
          <a:lstStyle/>
          <a:p>
            <a:pPr>
              <a:lnSpc>
                <a:spcPct val="120000"/>
              </a:lnSpc>
            </a:pPr>
            <a:r>
              <a:rPr lang="ro-RO" sz="4000" dirty="0" err="1">
                <a:solidFill>
                  <a:srgbClr val="C00000"/>
                </a:solidFill>
                <a:highlight>
                  <a:srgbClr val="FFFF00"/>
                </a:highlight>
              </a:rPr>
              <a:t>PageRank</a:t>
            </a:r>
            <a:r>
              <a:rPr lang="ro-RO" sz="4000" dirty="0"/>
              <a:t> (Algoritm Google pentru </a:t>
            </a:r>
            <a:r>
              <a:rPr lang="ro-RO" sz="4000" dirty="0" err="1"/>
              <a:t>ranking</a:t>
            </a:r>
            <a:r>
              <a:rPr lang="ro-RO" sz="4000" dirty="0"/>
              <a:t> pagini web)</a:t>
            </a:r>
          </a:p>
          <a:p>
            <a:pPr>
              <a:lnSpc>
                <a:spcPct val="120000"/>
              </a:lnSpc>
            </a:pPr>
            <a:r>
              <a:rPr lang="ro-RO" sz="4000" dirty="0" err="1"/>
              <a:t>Map</a:t>
            </a:r>
            <a:r>
              <a:rPr lang="ro-RO" sz="4000" dirty="0"/>
              <a:t> → distribuie „scorul” unei pagini către toate linkurile externe;</a:t>
            </a:r>
          </a:p>
          <a:p>
            <a:pPr>
              <a:lnSpc>
                <a:spcPct val="120000"/>
              </a:lnSpc>
            </a:pPr>
            <a:r>
              <a:rPr lang="ro-RO" sz="4000" dirty="0"/>
              <a:t>Reduce → adună scorurile primite de fiecare pagină și actualizează </a:t>
            </a:r>
            <a:r>
              <a:rPr lang="ro-RO" sz="4000" dirty="0" err="1"/>
              <a:t>ranking-ul</a:t>
            </a:r>
            <a:r>
              <a:rPr lang="ro-RO" sz="4000" dirty="0"/>
              <a:t>.</a:t>
            </a:r>
            <a:br>
              <a:rPr lang="ro-RO" sz="4000" dirty="0"/>
            </a:br>
            <a:r>
              <a:rPr lang="ro-RO" sz="4000" dirty="0"/>
              <a:t>Folosit în motoare de căutare și analiză de grafuri mari.</a:t>
            </a:r>
          </a:p>
          <a:p>
            <a:pPr marL="0" indent="0">
              <a:lnSpc>
                <a:spcPct val="120000"/>
              </a:lnSpc>
              <a:buNone/>
            </a:pPr>
            <a:br>
              <a:rPr lang="ro-RO" sz="4000" dirty="0"/>
            </a:br>
            <a:r>
              <a:rPr lang="ro-RO" sz="4000" dirty="0"/>
              <a:t>  </a:t>
            </a:r>
            <a:r>
              <a:rPr lang="ro-RO" sz="4000" dirty="0">
                <a:solidFill>
                  <a:srgbClr val="C00000"/>
                </a:solidFill>
                <a:highlight>
                  <a:srgbClr val="FFFF00"/>
                </a:highlight>
              </a:rPr>
              <a:t>Statistici pe </a:t>
            </a:r>
            <a:r>
              <a:rPr lang="ro-RO" sz="4000" dirty="0" err="1">
                <a:solidFill>
                  <a:srgbClr val="C00000"/>
                </a:solidFill>
                <a:highlight>
                  <a:srgbClr val="FFFF00"/>
                </a:highlight>
              </a:rPr>
              <a:t>loguri</a:t>
            </a:r>
            <a:endParaRPr lang="ro-RO" sz="4000" dirty="0">
              <a:solidFill>
                <a:srgbClr val="C00000"/>
              </a:solidFill>
              <a:highlight>
                <a:srgbClr val="FFFF00"/>
              </a:highlight>
            </a:endParaRPr>
          </a:p>
          <a:p>
            <a:pPr>
              <a:lnSpc>
                <a:spcPct val="120000"/>
              </a:lnSpc>
            </a:pPr>
            <a:r>
              <a:rPr lang="ro-RO" sz="4000" dirty="0" err="1"/>
              <a:t>Map</a:t>
            </a:r>
            <a:r>
              <a:rPr lang="ro-RO" sz="4000" dirty="0"/>
              <a:t> → extrage câmpuri din fișiere log (IP, </a:t>
            </a:r>
            <a:r>
              <a:rPr lang="ro-RO" sz="4000" dirty="0" err="1"/>
              <a:t>URL</a:t>
            </a:r>
            <a:r>
              <a:rPr lang="ro-RO" sz="4000" dirty="0"/>
              <a:t>, timp de acces etc.);</a:t>
            </a:r>
          </a:p>
          <a:p>
            <a:pPr>
              <a:lnSpc>
                <a:spcPct val="120000"/>
              </a:lnSpc>
            </a:pPr>
            <a:r>
              <a:rPr lang="ro-RO" sz="4000" dirty="0"/>
              <a:t>Reduce → calculează numărul de accesări per pagină, timpul mediu de răspuns, distribuții de trafic.</a:t>
            </a:r>
          </a:p>
          <a:p>
            <a:pPr>
              <a:lnSpc>
                <a:spcPct val="120000"/>
              </a:lnSpc>
            </a:pPr>
            <a:r>
              <a:rPr lang="ro-RO" sz="4000" dirty="0"/>
              <a:t>Monitorizare website, securitate cibernetică, optimizare rețele.</a:t>
            </a:r>
          </a:p>
          <a:p>
            <a:endParaRPr lang="ro-RO" dirty="0"/>
          </a:p>
        </p:txBody>
      </p:sp>
      <p:sp>
        <p:nvSpPr>
          <p:cNvPr id="4" name="Slide Number Placeholder 3">
            <a:extLst>
              <a:ext uri="{FF2B5EF4-FFF2-40B4-BE49-F238E27FC236}">
                <a16:creationId xmlns:a16="http://schemas.microsoft.com/office/drawing/2014/main" id="{657B435E-837E-ECFA-035E-678267C9EAB7}"/>
              </a:ext>
            </a:extLst>
          </p:cNvPr>
          <p:cNvSpPr>
            <a:spLocks noGrp="1"/>
          </p:cNvSpPr>
          <p:nvPr>
            <p:ph type="sldNum" sz="quarter" idx="12"/>
          </p:nvPr>
        </p:nvSpPr>
        <p:spPr/>
        <p:txBody>
          <a:bodyPr/>
          <a:lstStyle/>
          <a:p>
            <a:fld id="{0712D0F0-FEB5-4A3D-9B64-8AE531CEC929}" type="slidenum">
              <a:rPr lang="en-US" smtClean="0"/>
              <a:t>88</a:t>
            </a:fld>
            <a:endParaRPr lang="en-US" dirty="0"/>
          </a:p>
        </p:txBody>
      </p:sp>
    </p:spTree>
    <p:extLst>
      <p:ext uri="{BB962C8B-B14F-4D97-AF65-F5344CB8AC3E}">
        <p14:creationId xmlns:p14="http://schemas.microsoft.com/office/powerpoint/2010/main" val="15817532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44E714-646D-180D-B0A4-56BCD531B964}"/>
              </a:ext>
            </a:extLst>
          </p:cNvPr>
          <p:cNvSpPr>
            <a:spLocks noGrp="1"/>
          </p:cNvSpPr>
          <p:nvPr>
            <p:ph idx="1"/>
          </p:nvPr>
        </p:nvSpPr>
        <p:spPr>
          <a:xfrm>
            <a:off x="65987" y="246580"/>
            <a:ext cx="11924907" cy="6522029"/>
          </a:xfrm>
        </p:spPr>
        <p:txBody>
          <a:bodyPr>
            <a:normAutofit fontScale="77500" lnSpcReduction="20000"/>
          </a:bodyPr>
          <a:lstStyle/>
          <a:p>
            <a:r>
              <a:rPr lang="ro-RO" sz="3400" dirty="0">
                <a:solidFill>
                  <a:srgbClr val="C00000"/>
                </a:solidFill>
                <a:highlight>
                  <a:srgbClr val="FFFF00"/>
                </a:highlight>
              </a:rPr>
              <a:t>Sortare distribuită </a:t>
            </a:r>
            <a:r>
              <a:rPr lang="ro-RO" sz="3400" dirty="0"/>
              <a:t>(</a:t>
            </a:r>
            <a:r>
              <a:rPr lang="ro-RO" sz="3400" dirty="0" err="1"/>
              <a:t>Distributed</a:t>
            </a:r>
            <a:r>
              <a:rPr lang="ro-RO" sz="3400" dirty="0"/>
              <a:t> Sort)</a:t>
            </a:r>
          </a:p>
          <a:p>
            <a:pPr lvl="1"/>
            <a:r>
              <a:rPr lang="ro-RO" sz="3400" dirty="0" err="1"/>
              <a:t>Map</a:t>
            </a:r>
            <a:r>
              <a:rPr lang="ro-RO" sz="3400" dirty="0"/>
              <a:t> → citește date și generează perechi (cheie, valoare);</a:t>
            </a:r>
          </a:p>
          <a:p>
            <a:pPr lvl="1"/>
            <a:r>
              <a:rPr lang="ro-RO" sz="3400" dirty="0" err="1"/>
              <a:t>Shuffle</a:t>
            </a:r>
            <a:r>
              <a:rPr lang="ro-RO" sz="3400" dirty="0"/>
              <a:t> + Reduce → rearanjează și sortează la nivel global.</a:t>
            </a:r>
            <a:br>
              <a:rPr lang="ro-RO" sz="3400" dirty="0"/>
            </a:br>
            <a:r>
              <a:rPr lang="ro-RO" sz="3400" dirty="0"/>
              <a:t>Esențial pentru </a:t>
            </a:r>
            <a:r>
              <a:rPr lang="ro-RO" sz="3400" dirty="0" err="1"/>
              <a:t>pipeline</a:t>
            </a:r>
            <a:r>
              <a:rPr lang="ro-RO" sz="3400" dirty="0"/>
              <a:t>-uri de preprocesare Big Data.</a:t>
            </a:r>
          </a:p>
          <a:p>
            <a:endParaRPr lang="ro-RO" sz="3400" dirty="0"/>
          </a:p>
          <a:p>
            <a:r>
              <a:rPr lang="ro-RO" sz="3400" dirty="0" err="1">
                <a:solidFill>
                  <a:srgbClr val="C00000"/>
                </a:solidFill>
                <a:highlight>
                  <a:srgbClr val="FFFF00"/>
                </a:highlight>
              </a:rPr>
              <a:t>Distributed</a:t>
            </a:r>
            <a:r>
              <a:rPr lang="ro-RO" sz="3400" dirty="0">
                <a:solidFill>
                  <a:srgbClr val="C00000"/>
                </a:solidFill>
                <a:highlight>
                  <a:srgbClr val="FFFF00"/>
                </a:highlight>
              </a:rPr>
              <a:t> </a:t>
            </a:r>
            <a:r>
              <a:rPr lang="ro-RO" sz="3400" dirty="0" err="1">
                <a:solidFill>
                  <a:srgbClr val="C00000"/>
                </a:solidFill>
                <a:highlight>
                  <a:srgbClr val="FFFF00"/>
                </a:highlight>
              </a:rPr>
              <a:t>Join</a:t>
            </a:r>
            <a:r>
              <a:rPr lang="ro-RO" sz="3400" dirty="0">
                <a:solidFill>
                  <a:srgbClr val="C00000"/>
                </a:solidFill>
                <a:highlight>
                  <a:srgbClr val="FFFF00"/>
                </a:highlight>
              </a:rPr>
              <a:t> </a:t>
            </a:r>
            <a:r>
              <a:rPr lang="ro-RO" sz="3400" dirty="0"/>
              <a:t>(Compuneri pe seturi de date mari)</a:t>
            </a:r>
          </a:p>
          <a:p>
            <a:pPr lvl="1"/>
            <a:r>
              <a:rPr lang="ro-RO" sz="3400" dirty="0" err="1"/>
              <a:t>Map</a:t>
            </a:r>
            <a:r>
              <a:rPr lang="ro-RO" sz="3400" dirty="0"/>
              <a:t> → emite perechi (cheie comună, valoare) din două tabele mari;</a:t>
            </a:r>
          </a:p>
          <a:p>
            <a:pPr lvl="1"/>
            <a:r>
              <a:rPr lang="ro-RO" sz="3400" dirty="0"/>
              <a:t>Reduce → combină înregistrările cu aceeași cheie.</a:t>
            </a:r>
            <a:br>
              <a:rPr lang="ro-RO" sz="3400" dirty="0"/>
            </a:br>
            <a:r>
              <a:rPr lang="ro-RO" sz="3400" dirty="0"/>
              <a:t>Analiza Big Data în stil SQL, unde nu încape într-o singură bază de date.</a:t>
            </a:r>
          </a:p>
          <a:p>
            <a:pPr marL="457200" lvl="1" indent="0">
              <a:buNone/>
            </a:pPr>
            <a:endParaRPr lang="ro-RO" sz="3400" dirty="0"/>
          </a:p>
          <a:p>
            <a:r>
              <a:rPr lang="ro-RO" sz="3400" dirty="0" err="1">
                <a:solidFill>
                  <a:srgbClr val="C00000"/>
                </a:solidFill>
                <a:highlight>
                  <a:srgbClr val="FFFF00"/>
                </a:highlight>
              </a:rPr>
              <a:t>Inverted</a:t>
            </a:r>
            <a:r>
              <a:rPr lang="ro-RO" sz="3400" dirty="0">
                <a:solidFill>
                  <a:srgbClr val="C00000"/>
                </a:solidFill>
                <a:highlight>
                  <a:srgbClr val="FFFF00"/>
                </a:highlight>
              </a:rPr>
              <a:t> Index </a:t>
            </a:r>
            <a:r>
              <a:rPr lang="ro-RO" sz="3400" dirty="0"/>
              <a:t>(Index invers pentru căutare text)</a:t>
            </a:r>
          </a:p>
          <a:p>
            <a:pPr lvl="1"/>
            <a:r>
              <a:rPr lang="ro-RO" sz="3400" dirty="0" err="1"/>
              <a:t>Map</a:t>
            </a:r>
            <a:r>
              <a:rPr lang="ro-RO" sz="3400" dirty="0"/>
              <a:t> → pentru fiecare cuvânt din document, emite (cuvânt, </a:t>
            </a:r>
            <a:r>
              <a:rPr lang="ro-RO" sz="3400" dirty="0" err="1"/>
              <a:t>ID_document</a:t>
            </a:r>
            <a:r>
              <a:rPr lang="ro-RO" sz="3400" dirty="0"/>
              <a:t>);</a:t>
            </a:r>
          </a:p>
          <a:p>
            <a:pPr lvl="1"/>
            <a:r>
              <a:rPr lang="ro-RO" sz="3400" dirty="0"/>
              <a:t>Reduce → creează lista de documente unde apare acel cuvânt.</a:t>
            </a:r>
            <a:br>
              <a:rPr lang="ro-RO" sz="3400" dirty="0"/>
            </a:br>
            <a:endParaRPr lang="ro-RO" sz="3400" dirty="0"/>
          </a:p>
          <a:p>
            <a:pPr lvl="1"/>
            <a:r>
              <a:rPr lang="ro-RO" sz="3400" dirty="0"/>
              <a:t>Bază pentru motoare de căutare, sisteme de recomandare, text </a:t>
            </a:r>
            <a:r>
              <a:rPr lang="ro-RO" sz="3400" dirty="0" err="1"/>
              <a:t>mining</a:t>
            </a:r>
            <a:r>
              <a:rPr lang="ro-RO" sz="3400" dirty="0"/>
              <a:t>.</a:t>
            </a:r>
          </a:p>
          <a:p>
            <a:endParaRPr lang="ro-RO" dirty="0"/>
          </a:p>
        </p:txBody>
      </p:sp>
      <p:sp>
        <p:nvSpPr>
          <p:cNvPr id="4" name="Slide Number Placeholder 3">
            <a:extLst>
              <a:ext uri="{FF2B5EF4-FFF2-40B4-BE49-F238E27FC236}">
                <a16:creationId xmlns:a16="http://schemas.microsoft.com/office/drawing/2014/main" id="{367301E9-AF19-4286-2ADD-3165C12CA3ED}"/>
              </a:ext>
            </a:extLst>
          </p:cNvPr>
          <p:cNvSpPr>
            <a:spLocks noGrp="1"/>
          </p:cNvSpPr>
          <p:nvPr>
            <p:ph type="sldNum" sz="quarter" idx="12"/>
          </p:nvPr>
        </p:nvSpPr>
        <p:spPr/>
        <p:txBody>
          <a:bodyPr/>
          <a:lstStyle/>
          <a:p>
            <a:fld id="{0712D0F0-FEB5-4A3D-9B64-8AE531CEC929}" type="slidenum">
              <a:rPr lang="en-US" smtClean="0"/>
              <a:t>89</a:t>
            </a:fld>
            <a:endParaRPr lang="en-US" dirty="0"/>
          </a:p>
        </p:txBody>
      </p:sp>
    </p:spTree>
    <p:extLst>
      <p:ext uri="{BB962C8B-B14F-4D97-AF65-F5344CB8AC3E}">
        <p14:creationId xmlns:p14="http://schemas.microsoft.com/office/powerpoint/2010/main" val="672775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Noțiuni generale</a:t>
            </a:r>
            <a:endParaRPr lang="en-US" dirty="0"/>
          </a:p>
        </p:txBody>
      </p:sp>
      <p:sp>
        <p:nvSpPr>
          <p:cNvPr id="3" name="Content Placeholder 2"/>
          <p:cNvSpPr>
            <a:spLocks noGrp="1"/>
          </p:cNvSpPr>
          <p:nvPr>
            <p:ph idx="1"/>
          </p:nvPr>
        </p:nvSpPr>
        <p:spPr/>
        <p:txBody>
          <a:bodyPr>
            <a:normAutofit fontScale="77500" lnSpcReduction="20000"/>
          </a:bodyPr>
          <a:lstStyle/>
          <a:p>
            <a:pPr marL="0" indent="0">
              <a:lnSpc>
                <a:spcPct val="150000"/>
              </a:lnSpc>
              <a:buClr>
                <a:srgbClr val="C00000"/>
              </a:buClr>
              <a:buNone/>
            </a:pPr>
            <a:r>
              <a:rPr lang="ro-RO" sz="3700" b="1" i="1" dirty="0">
                <a:latin typeface="Consolas" panose="020B0609020204030204" pitchFamily="49" charset="0"/>
                <a:ea typeface="Cambria" panose="02040503050406030204" pitchFamily="18" charset="0"/>
              </a:rPr>
              <a:t>	</a:t>
            </a:r>
            <a:r>
              <a:rPr lang="ro-RO" sz="3700" b="1" i="1" dirty="0">
                <a:solidFill>
                  <a:srgbClr val="C00000"/>
                </a:solidFill>
                <a:highlight>
                  <a:srgbClr val="FFFF00"/>
                </a:highlight>
                <a:latin typeface="Consolas" panose="020B0609020204030204" pitchFamily="49" charset="0"/>
                <a:ea typeface="Cambria" panose="02040503050406030204" pitchFamily="18" charset="0"/>
              </a:rPr>
              <a:t>Datele</a:t>
            </a:r>
            <a:r>
              <a:rPr lang="ro-RO" sz="3700" b="1" i="1" dirty="0">
                <a:latin typeface="Consolas" panose="020B0609020204030204" pitchFamily="49" charset="0"/>
                <a:ea typeface="Cambria" panose="02040503050406030204" pitchFamily="18" charset="0"/>
              </a:rPr>
              <a:t>:</a:t>
            </a:r>
          </a:p>
          <a:p>
            <a:pPr marL="457200" indent="-457200">
              <a:lnSpc>
                <a:spcPct val="150000"/>
              </a:lnSpc>
              <a:buClr>
                <a:srgbClr val="C00000"/>
              </a:buClr>
              <a:buFont typeface="Wingdings" panose="05000000000000000000" pitchFamily="2" charset="2"/>
              <a:buChar char="§"/>
            </a:pPr>
            <a:r>
              <a:rPr lang="en-US" sz="3700" b="1" i="1" dirty="0" err="1">
                <a:latin typeface="Consolas" panose="020B0609020204030204" pitchFamily="49" charset="0"/>
                <a:ea typeface="Cambria" panose="02040503050406030204" pitchFamily="18" charset="0"/>
              </a:rPr>
              <a:t>Reprezintă</a:t>
            </a:r>
            <a:r>
              <a:rPr lang="ro-RO" sz="3700" b="1" i="1" dirty="0">
                <a:latin typeface="Consolas" panose="020B0609020204030204" pitchFamily="49" charset="0"/>
                <a:ea typeface="Cambria" panose="02040503050406030204" pitchFamily="18" charset="0"/>
              </a:rPr>
              <a:t> </a:t>
            </a:r>
            <a:r>
              <a:rPr lang="en-US" sz="3700" b="1" i="1" dirty="0" err="1">
                <a:latin typeface="Consolas" panose="020B0609020204030204" pitchFamily="49" charset="0"/>
                <a:ea typeface="Cambria" panose="02040503050406030204" pitchFamily="18" charset="0"/>
              </a:rPr>
              <a:t>consecutivități</a:t>
            </a:r>
            <a:r>
              <a:rPr lang="en-US" sz="3700" b="1" i="1" dirty="0">
                <a:latin typeface="Consolas" panose="020B0609020204030204" pitchFamily="49" charset="0"/>
                <a:ea typeface="Cambria" panose="02040503050406030204" pitchFamily="18" charset="0"/>
              </a:rPr>
              <a:t> de </a:t>
            </a:r>
            <a:r>
              <a:rPr lang="en-US" sz="3700" b="1" i="1" dirty="0" err="1">
                <a:latin typeface="Consolas" panose="020B0609020204030204" pitchFamily="49" charset="0"/>
                <a:ea typeface="Cambria" panose="02040503050406030204" pitchFamily="18" charset="0"/>
              </a:rPr>
              <a:t>simboluri</a:t>
            </a:r>
            <a:r>
              <a:rPr lang="en-US" sz="3700" b="1" i="1" dirty="0">
                <a:latin typeface="Consolas" panose="020B0609020204030204" pitchFamily="49" charset="0"/>
                <a:ea typeface="Cambria" panose="02040503050406030204" pitchFamily="18" charset="0"/>
              </a:rPr>
              <a:t> (</a:t>
            </a:r>
            <a:r>
              <a:rPr lang="en-US" sz="3700" b="1" i="1" dirty="0" err="1">
                <a:latin typeface="Consolas" panose="020B0609020204030204" pitchFamily="49" charset="0"/>
                <a:ea typeface="Cambria" panose="02040503050406030204" pitchFamily="18" charset="0"/>
              </a:rPr>
              <a:t>cuvinte</a:t>
            </a:r>
            <a:r>
              <a:rPr lang="en-US" sz="3700" b="1" i="1" dirty="0">
                <a:latin typeface="Consolas" panose="020B0609020204030204" pitchFamily="49" charset="0"/>
                <a:ea typeface="Cambria" panose="02040503050406030204" pitchFamily="18" charset="0"/>
              </a:rPr>
              <a:t>) </a:t>
            </a:r>
            <a:r>
              <a:rPr lang="en-US" sz="3700" b="1" i="1" dirty="0" err="1">
                <a:latin typeface="Consolas" panose="020B0609020204030204" pitchFamily="49" charset="0"/>
                <a:ea typeface="Cambria" panose="02040503050406030204" pitchFamily="18" charset="0"/>
              </a:rPr>
              <a:t>într</a:t>
            </a:r>
            <a:r>
              <a:rPr lang="en-US" sz="3700" b="1" i="1" dirty="0">
                <a:latin typeface="Consolas" panose="020B0609020204030204" pitchFamily="49" charset="0"/>
                <a:ea typeface="Cambria" panose="02040503050406030204" pitchFamily="18" charset="0"/>
              </a:rPr>
              <a:t>-un </a:t>
            </a:r>
            <a:r>
              <a:rPr lang="en-US" sz="3700" b="1" i="1" dirty="0" err="1">
                <a:latin typeface="Consolas" panose="020B0609020204030204" pitchFamily="49" charset="0"/>
                <a:ea typeface="Cambria" panose="02040503050406030204" pitchFamily="18" charset="0"/>
              </a:rPr>
              <a:t>oarecare</a:t>
            </a:r>
            <a:r>
              <a:rPr lang="en-US" sz="3700" b="1" i="1" dirty="0">
                <a:latin typeface="Consolas" panose="020B0609020204030204" pitchFamily="49" charset="0"/>
                <a:ea typeface="Cambria" panose="02040503050406030204" pitchFamily="18" charset="0"/>
              </a:rPr>
              <a:t> </a:t>
            </a:r>
            <a:r>
              <a:rPr lang="en-US" sz="3700" b="1" i="1" dirty="0" err="1">
                <a:latin typeface="Consolas" panose="020B0609020204030204" pitchFamily="49" charset="0"/>
                <a:ea typeface="Cambria" panose="02040503050406030204" pitchFamily="18" charset="0"/>
              </a:rPr>
              <a:t>alfabet</a:t>
            </a:r>
            <a:r>
              <a:rPr lang="en-US" sz="3700" b="1" i="1" dirty="0">
                <a:latin typeface="Consolas" panose="020B0609020204030204" pitchFamily="49" charset="0"/>
                <a:ea typeface="Cambria" panose="02040503050406030204" pitchFamily="18" charset="0"/>
              </a:rPr>
              <a:t> formal </a:t>
            </a:r>
            <a:r>
              <a:rPr lang="en-US" sz="3700" b="1" i="1" dirty="0" err="1">
                <a:latin typeface="Consolas" panose="020B0609020204030204" pitchFamily="49" charset="0"/>
                <a:ea typeface="Cambria" panose="02040503050406030204" pitchFamily="18" charset="0"/>
              </a:rPr>
              <a:t>sau</a:t>
            </a:r>
            <a:r>
              <a:rPr lang="en-US" sz="3700" b="1" i="1" dirty="0">
                <a:latin typeface="Consolas" panose="020B0609020204030204" pitchFamily="49" charset="0"/>
                <a:ea typeface="Cambria" panose="02040503050406030204" pitchFamily="18" charset="0"/>
              </a:rPr>
              <a:t> informal;</a:t>
            </a:r>
            <a:endParaRPr lang="ro-RO" sz="3700" b="1" i="1" dirty="0">
              <a:latin typeface="Consolas" panose="020B0609020204030204" pitchFamily="49" charset="0"/>
              <a:ea typeface="Cambria" panose="02040503050406030204" pitchFamily="18" charset="0"/>
            </a:endParaRPr>
          </a:p>
          <a:p>
            <a:pPr marL="457200" indent="-457200">
              <a:lnSpc>
                <a:spcPct val="150000"/>
              </a:lnSpc>
              <a:buClr>
                <a:srgbClr val="C00000"/>
              </a:buClr>
              <a:buFont typeface="Wingdings" panose="05000000000000000000" pitchFamily="2" charset="2"/>
              <a:buChar char="§"/>
            </a:pPr>
            <a:r>
              <a:rPr lang="en-US" sz="3700" b="1" i="1" dirty="0" err="1">
                <a:latin typeface="Consolas" panose="020B0609020204030204" pitchFamily="49" charset="0"/>
                <a:ea typeface="Cambria" panose="02040503050406030204" pitchFamily="18" charset="0"/>
              </a:rPr>
              <a:t>Datele</a:t>
            </a:r>
            <a:r>
              <a:rPr lang="en-US" sz="3700" b="1" i="1" dirty="0">
                <a:latin typeface="Consolas" panose="020B0609020204030204" pitchFamily="49" charset="0"/>
                <a:ea typeface="Cambria" panose="02040503050406030204" pitchFamily="18" charset="0"/>
              </a:rPr>
              <a:t> </a:t>
            </a:r>
            <a:r>
              <a:rPr lang="en-US" sz="3700" b="1" i="1" dirty="0" err="1">
                <a:latin typeface="Consolas" panose="020B0609020204030204" pitchFamily="49" charset="0"/>
                <a:ea typeface="Cambria" panose="02040503050406030204" pitchFamily="18" charset="0"/>
              </a:rPr>
              <a:t>luate</a:t>
            </a:r>
            <a:r>
              <a:rPr lang="en-US" sz="3700" b="1" i="1" dirty="0">
                <a:latin typeface="Consolas" panose="020B0609020204030204" pitchFamily="49" charset="0"/>
                <a:ea typeface="Cambria" panose="02040503050406030204" pitchFamily="18" charset="0"/>
              </a:rPr>
              <a:t> ca </a:t>
            </a:r>
            <a:r>
              <a:rPr lang="en-US" sz="3700" b="1" i="1" dirty="0" err="1">
                <a:latin typeface="Consolas" panose="020B0609020204030204" pitchFamily="49" charset="0"/>
                <a:ea typeface="Cambria" panose="02040503050406030204" pitchFamily="18" charset="0"/>
              </a:rPr>
              <a:t>atare</a:t>
            </a:r>
            <a:r>
              <a:rPr lang="en-US" sz="3700" b="1" i="1" dirty="0">
                <a:latin typeface="Consolas" panose="020B0609020204030204" pitchFamily="49" charset="0"/>
                <a:ea typeface="Cambria" panose="02040503050406030204" pitchFamily="18" charset="0"/>
              </a:rPr>
              <a:t> nu au </a:t>
            </a:r>
            <a:r>
              <a:rPr lang="en-US" sz="3700" b="1" i="1" dirty="0" err="1">
                <a:latin typeface="Consolas" panose="020B0609020204030204" pitchFamily="49" charset="0"/>
                <a:ea typeface="Cambria" panose="02040503050406030204" pitchFamily="18" charset="0"/>
              </a:rPr>
              <a:t>nicio</a:t>
            </a:r>
            <a:r>
              <a:rPr lang="en-US" sz="3700" b="1" i="1" dirty="0">
                <a:latin typeface="Consolas" panose="020B0609020204030204" pitchFamily="49" charset="0"/>
                <a:ea typeface="Cambria" panose="02040503050406030204" pitchFamily="18" charset="0"/>
              </a:rPr>
              <a:t> </a:t>
            </a:r>
            <a:r>
              <a:rPr lang="en-US" sz="3700" b="1" i="1" dirty="0" err="1">
                <a:latin typeface="Consolas" panose="020B0609020204030204" pitchFamily="49" charset="0"/>
                <a:ea typeface="Cambria" panose="02040503050406030204" pitchFamily="18" charset="0"/>
              </a:rPr>
              <a:t>semnificație</a:t>
            </a:r>
            <a:r>
              <a:rPr lang="en-US" sz="3700" b="1" i="1" dirty="0">
                <a:latin typeface="Consolas" panose="020B0609020204030204" pitchFamily="49" charset="0"/>
                <a:ea typeface="Cambria" panose="02040503050406030204" pitchFamily="18" charset="0"/>
              </a:rPr>
              <a:t>;</a:t>
            </a:r>
            <a:endParaRPr lang="ro-RO" sz="3700" b="1" i="1" dirty="0">
              <a:latin typeface="Consolas" panose="020B0609020204030204" pitchFamily="49" charset="0"/>
              <a:ea typeface="Cambria" panose="02040503050406030204" pitchFamily="18" charset="0"/>
            </a:endParaRPr>
          </a:p>
          <a:p>
            <a:pPr marL="457200" indent="-457200">
              <a:lnSpc>
                <a:spcPct val="150000"/>
              </a:lnSpc>
              <a:buClr>
                <a:srgbClr val="C00000"/>
              </a:buClr>
              <a:buFont typeface="Wingdings" panose="05000000000000000000" pitchFamily="2" charset="2"/>
              <a:buChar char="§"/>
            </a:pPr>
            <a:r>
              <a:rPr lang="en-US" altLang="ro-RO" sz="3700" b="1" i="1" dirty="0">
                <a:latin typeface="Consolas" panose="020B0609020204030204" pitchFamily="49" charset="0"/>
                <a:ea typeface="Arial Unicode MS" charset="-128"/>
                <a:cs typeface="DejaVu Sans" panose="020B0603030804020204" charset="0"/>
              </a:rPr>
              <a:t>Material brut, </a:t>
            </a:r>
            <a:r>
              <a:rPr lang="en-US" altLang="ro-RO" sz="3700" b="1" i="1" dirty="0" err="1">
                <a:latin typeface="Consolas" panose="020B0609020204030204" pitchFamily="49" charset="0"/>
                <a:ea typeface="Arial Unicode MS" charset="-128"/>
                <a:cs typeface="DejaVu Sans" panose="020B0603030804020204" charset="0"/>
              </a:rPr>
              <a:t>fapte</a:t>
            </a:r>
            <a:r>
              <a:rPr lang="en-US" altLang="ro-RO" sz="3700" b="1" i="1" dirty="0">
                <a:latin typeface="Consolas" panose="020B0609020204030204" pitchFamily="49" charset="0"/>
                <a:ea typeface="Arial Unicode MS" charset="-128"/>
                <a:cs typeface="DejaVu Sans" panose="020B0603030804020204" charset="0"/>
              </a:rPr>
              <a:t>, </a:t>
            </a:r>
            <a:r>
              <a:rPr lang="en-US" altLang="ro-RO" sz="3700" b="1" i="1" dirty="0" err="1">
                <a:latin typeface="Consolas" panose="020B0609020204030204" pitchFamily="49" charset="0"/>
                <a:ea typeface="Arial Unicode MS" charset="-128"/>
                <a:cs typeface="DejaVu Sans" panose="020B0603030804020204" charset="0"/>
              </a:rPr>
              <a:t>simboluri</a:t>
            </a:r>
            <a:r>
              <a:rPr lang="en-US" altLang="ro-RO" sz="3700" b="1" i="1" dirty="0">
                <a:latin typeface="Consolas" panose="020B0609020204030204" pitchFamily="49" charset="0"/>
                <a:ea typeface="Arial Unicode MS" charset="-128"/>
                <a:cs typeface="DejaVu Sans" panose="020B0603030804020204" charset="0"/>
              </a:rPr>
              <a:t>, </a:t>
            </a:r>
            <a:r>
              <a:rPr lang="en-US" altLang="ro-RO" sz="3700" b="1" i="1" dirty="0" err="1">
                <a:latin typeface="Consolas" panose="020B0609020204030204" pitchFamily="49" charset="0"/>
                <a:ea typeface="Arial Unicode MS" charset="-128"/>
                <a:cs typeface="DejaVu Sans" panose="020B0603030804020204" charset="0"/>
              </a:rPr>
              <a:t>numere</a:t>
            </a:r>
            <a:r>
              <a:rPr lang="en-US" altLang="ro-RO" sz="3700" b="1" i="1" dirty="0">
                <a:latin typeface="Consolas" panose="020B0609020204030204" pitchFamily="49" charset="0"/>
                <a:ea typeface="Arial Unicode MS" charset="-128"/>
                <a:cs typeface="DejaVu Sans" panose="020B0603030804020204" charset="0"/>
              </a:rPr>
              <a:t>, </a:t>
            </a:r>
            <a:r>
              <a:rPr lang="en-US" altLang="ro-RO" sz="3700" b="1" i="1" dirty="0" err="1">
                <a:latin typeface="Consolas" panose="020B0609020204030204" pitchFamily="49" charset="0"/>
                <a:ea typeface="Arial Unicode MS" charset="-128"/>
                <a:cs typeface="DejaVu Sans" panose="020B0603030804020204" charset="0"/>
              </a:rPr>
              <a:t>cuvinte</a:t>
            </a:r>
            <a:r>
              <a:rPr lang="en-US" altLang="ro-RO" sz="3700" b="1" i="1" dirty="0">
                <a:latin typeface="Consolas" panose="020B0609020204030204" pitchFamily="49" charset="0"/>
                <a:ea typeface="Arial Unicode MS" charset="-128"/>
                <a:cs typeface="DejaVu Sans" panose="020B0603030804020204" charset="0"/>
              </a:rPr>
              <a:t>, </a:t>
            </a:r>
            <a:r>
              <a:rPr lang="en-US" altLang="ro-RO" sz="3700" b="1" i="1" dirty="0" err="1">
                <a:latin typeface="Consolas" panose="020B0609020204030204" pitchFamily="49" charset="0"/>
                <a:ea typeface="Arial Unicode MS" charset="-128"/>
                <a:cs typeface="DejaVu Sans" panose="020B0603030804020204" charset="0"/>
              </a:rPr>
              <a:t>poze</a:t>
            </a:r>
            <a:endParaRPr lang="en-US" altLang="ro-RO" sz="3700" b="1" i="1" dirty="0">
              <a:latin typeface="Consolas" panose="020B0609020204030204" pitchFamily="49" charset="0"/>
              <a:ea typeface="Arial Unicode MS" charset="-128"/>
              <a:cs typeface="DejaVu Sans" panose="020B0603030804020204" charset="0"/>
            </a:endParaRPr>
          </a:p>
          <a:p>
            <a:pPr marL="457200" indent="-457200">
              <a:lnSpc>
                <a:spcPct val="150000"/>
              </a:lnSpc>
              <a:buClr>
                <a:srgbClr val="C00000"/>
              </a:buClr>
              <a:buFont typeface="Wingdings" panose="05000000000000000000" pitchFamily="2" charset="2"/>
              <a:buChar char="§"/>
            </a:pPr>
            <a:r>
              <a:rPr lang="en-US" altLang="ro-RO" sz="3700" b="1" i="1" dirty="0" err="1">
                <a:latin typeface="Consolas" panose="020B0609020204030204" pitchFamily="49" charset="0"/>
                <a:ea typeface="Arial Unicode MS" charset="-128"/>
                <a:cs typeface="DejaVu Sans" panose="020B0603030804020204" charset="0"/>
              </a:rPr>
              <a:t>fără</a:t>
            </a:r>
            <a:r>
              <a:rPr lang="en-US" altLang="ro-RO" sz="3700" b="1" i="1" dirty="0">
                <a:latin typeface="Consolas" panose="020B0609020204030204" pitchFamily="49" charset="0"/>
                <a:ea typeface="Arial Unicode MS" charset="-128"/>
                <a:cs typeface="DejaVu Sans" panose="020B0603030804020204" charset="0"/>
              </a:rPr>
              <a:t> un </a:t>
            </a:r>
            <a:r>
              <a:rPr lang="en-US" altLang="ro-RO" sz="3700" b="1" i="1" dirty="0" err="1">
                <a:latin typeface="Consolas" panose="020B0609020204030204" pitchFamily="49" charset="0"/>
                <a:ea typeface="Arial Unicode MS" charset="-128"/>
                <a:cs typeface="DejaVu Sans" panose="020B0603030804020204" charset="0"/>
              </a:rPr>
              <a:t>înţeles</a:t>
            </a:r>
            <a:r>
              <a:rPr lang="en-US" altLang="ro-RO" sz="3700" b="1" i="1" dirty="0">
                <a:latin typeface="Consolas" panose="020B0609020204030204" pitchFamily="49" charset="0"/>
                <a:ea typeface="Arial Unicode MS" charset="-128"/>
                <a:cs typeface="DejaVu Sans" panose="020B0603030804020204" charset="0"/>
              </a:rPr>
              <a:t> de sine </a:t>
            </a:r>
            <a:r>
              <a:rPr lang="en-US" altLang="ro-RO" sz="3700" b="1" i="1" dirty="0" err="1">
                <a:latin typeface="Consolas" panose="020B0609020204030204" pitchFamily="49" charset="0"/>
                <a:ea typeface="Arial Unicode MS" charset="-128"/>
                <a:cs typeface="DejaVu Sans" panose="020B0603030804020204" charset="0"/>
              </a:rPr>
              <a:t>stătător</a:t>
            </a:r>
            <a:r>
              <a:rPr lang="en-US" altLang="ro-RO" sz="3700" b="1" i="1" dirty="0">
                <a:latin typeface="Consolas" panose="020B0609020204030204" pitchFamily="49" charset="0"/>
                <a:ea typeface="Arial Unicode MS" charset="-128"/>
                <a:cs typeface="DejaVu Sans" panose="020B0603030804020204" charset="0"/>
              </a:rPr>
              <a:t>, </a:t>
            </a:r>
            <a:r>
              <a:rPr lang="en-US" altLang="ro-RO" sz="3700" b="1" i="1" dirty="0" err="1">
                <a:latin typeface="Consolas" panose="020B0609020204030204" pitchFamily="49" charset="0"/>
                <a:ea typeface="Arial Unicode MS" charset="-128"/>
                <a:cs typeface="DejaVu Sans" panose="020B0603030804020204" charset="0"/>
              </a:rPr>
              <a:t>neintegrate</a:t>
            </a:r>
            <a:r>
              <a:rPr lang="en-US" altLang="ro-RO" sz="3700" b="1" i="1" dirty="0">
                <a:latin typeface="Consolas" panose="020B0609020204030204" pitchFamily="49" charset="0"/>
                <a:ea typeface="Arial Unicode MS" charset="-128"/>
                <a:cs typeface="DejaVu Sans" panose="020B0603030804020204" charset="0"/>
              </a:rPr>
              <a:t> </a:t>
            </a:r>
            <a:r>
              <a:rPr lang="en-US" altLang="ro-RO" sz="3700" b="1" i="1" dirty="0" err="1">
                <a:latin typeface="Consolas" panose="020B0609020204030204" pitchFamily="49" charset="0"/>
                <a:ea typeface="Arial Unicode MS" charset="-128"/>
                <a:cs typeface="DejaVu Sans" panose="020B0603030804020204" charset="0"/>
              </a:rPr>
              <a:t>într</a:t>
            </a:r>
            <a:r>
              <a:rPr lang="en-US" altLang="ro-RO" sz="3700" b="1" i="1" dirty="0">
                <a:latin typeface="Consolas" panose="020B0609020204030204" pitchFamily="49" charset="0"/>
                <a:ea typeface="Arial Unicode MS" charset="-128"/>
                <a:cs typeface="DejaVu Sans" panose="020B0603030804020204" charset="0"/>
              </a:rPr>
              <a:t>-un context,</a:t>
            </a:r>
          </a:p>
          <a:p>
            <a:pPr marL="457200" indent="-457200">
              <a:lnSpc>
                <a:spcPct val="150000"/>
              </a:lnSpc>
              <a:buClr>
                <a:srgbClr val="C00000"/>
              </a:buClr>
              <a:buFont typeface="Wingdings" panose="05000000000000000000" pitchFamily="2" charset="2"/>
              <a:buChar char="§"/>
            </a:pPr>
            <a:r>
              <a:rPr lang="en-US" altLang="ro-RO" sz="3700" b="1" i="1" dirty="0" err="1">
                <a:latin typeface="Consolas" panose="020B0609020204030204" pitchFamily="49" charset="0"/>
                <a:ea typeface="Arial Unicode MS" charset="-128"/>
                <a:cs typeface="DejaVu Sans" panose="020B0603030804020204" charset="0"/>
              </a:rPr>
              <a:t>fără</a:t>
            </a:r>
            <a:r>
              <a:rPr lang="en-US" altLang="ro-RO" sz="3700" b="1" i="1" dirty="0">
                <a:latin typeface="Consolas" panose="020B0609020204030204" pitchFamily="49" charset="0"/>
                <a:ea typeface="Arial Unicode MS" charset="-128"/>
                <a:cs typeface="DejaVu Sans" panose="020B0603030804020204" charset="0"/>
              </a:rPr>
              <a:t> </a:t>
            </a:r>
            <a:r>
              <a:rPr lang="en-US" altLang="ro-RO" sz="3700" b="1" i="1" dirty="0" err="1">
                <a:latin typeface="Consolas" panose="020B0609020204030204" pitchFamily="49" charset="0"/>
                <a:ea typeface="Arial Unicode MS" charset="-128"/>
                <a:cs typeface="DejaVu Sans" panose="020B0603030804020204" charset="0"/>
              </a:rPr>
              <a:t>relaţii</a:t>
            </a:r>
            <a:r>
              <a:rPr lang="en-US" altLang="ro-RO" sz="3700" b="1" i="1" dirty="0">
                <a:latin typeface="Consolas" panose="020B0609020204030204" pitchFamily="49" charset="0"/>
                <a:ea typeface="Arial Unicode MS" charset="-128"/>
                <a:cs typeface="DejaVu Sans" panose="020B0603030804020204" charset="0"/>
              </a:rPr>
              <a:t> cu </a:t>
            </a:r>
            <a:r>
              <a:rPr lang="en-US" altLang="ro-RO" sz="3700" b="1" i="1" dirty="0" err="1">
                <a:latin typeface="Consolas" panose="020B0609020204030204" pitchFamily="49" charset="0"/>
                <a:ea typeface="Arial Unicode MS" charset="-128"/>
                <a:cs typeface="DejaVu Sans" panose="020B0603030804020204" charset="0"/>
              </a:rPr>
              <a:t>alte</a:t>
            </a:r>
            <a:r>
              <a:rPr lang="en-US" altLang="ro-RO" sz="3700" b="1" i="1" dirty="0">
                <a:latin typeface="Consolas" panose="020B0609020204030204" pitchFamily="49" charset="0"/>
                <a:ea typeface="Arial Unicode MS" charset="-128"/>
                <a:cs typeface="DejaVu Sans" panose="020B0603030804020204" charset="0"/>
              </a:rPr>
              <a:t> date </a:t>
            </a:r>
            <a:r>
              <a:rPr lang="en-US" altLang="ro-RO" sz="3700" b="1" i="1" dirty="0" err="1">
                <a:latin typeface="Consolas" panose="020B0609020204030204" pitchFamily="49" charset="0"/>
                <a:ea typeface="Arial Unicode MS" charset="-128"/>
                <a:cs typeface="DejaVu Sans" panose="020B0603030804020204" charset="0"/>
              </a:rPr>
              <a:t>sau</a:t>
            </a:r>
            <a:r>
              <a:rPr lang="en-US" altLang="ro-RO" sz="3700" b="1" i="1" dirty="0">
                <a:latin typeface="Consolas" panose="020B0609020204030204" pitchFamily="49" charset="0"/>
                <a:ea typeface="Arial Unicode MS" charset="-128"/>
                <a:cs typeface="DejaVu Sans" panose="020B0603030804020204" charset="0"/>
              </a:rPr>
              <a:t> </a:t>
            </a:r>
            <a:r>
              <a:rPr lang="en-US" altLang="ro-RO" sz="3700" b="1" i="1" dirty="0" err="1">
                <a:latin typeface="Consolas" panose="020B0609020204030204" pitchFamily="49" charset="0"/>
                <a:ea typeface="Arial Unicode MS" charset="-128"/>
                <a:cs typeface="DejaVu Sans" panose="020B0603030804020204" charset="0"/>
              </a:rPr>
              <a:t>obiecte</a:t>
            </a:r>
            <a:r>
              <a:rPr lang="en-US" altLang="ro-RO" sz="3700" b="1" i="1" dirty="0">
                <a:latin typeface="Consolas" panose="020B0609020204030204" pitchFamily="49" charset="0"/>
                <a:ea typeface="Arial Unicode MS" charset="-128"/>
                <a:cs typeface="DejaVu Sans" panose="020B0603030804020204" charset="0"/>
              </a:rPr>
              <a:t>.</a:t>
            </a:r>
          </a:p>
        </p:txBody>
      </p:sp>
      <p:sp>
        <p:nvSpPr>
          <p:cNvPr id="4" name="Slide Number Placeholder 3"/>
          <p:cNvSpPr>
            <a:spLocks noGrp="1"/>
          </p:cNvSpPr>
          <p:nvPr>
            <p:ph type="sldNum" sz="quarter" idx="12"/>
          </p:nvPr>
        </p:nvSpPr>
        <p:spPr/>
        <p:txBody>
          <a:bodyPr/>
          <a:lstStyle/>
          <a:p>
            <a:fld id="{0712D0F0-FEB5-4A3D-9B64-8AE531CEC929}" type="slidenum">
              <a:rPr lang="en-US" smtClean="0"/>
              <a:t>9</a:t>
            </a:fld>
            <a:endParaRPr 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10350-1DC6-A2D4-2EF8-C2B4BADE2681}"/>
              </a:ext>
            </a:extLst>
          </p:cNvPr>
          <p:cNvSpPr>
            <a:spLocks noGrp="1"/>
          </p:cNvSpPr>
          <p:nvPr>
            <p:ph type="title"/>
          </p:nvPr>
        </p:nvSpPr>
        <p:spPr/>
        <p:txBody>
          <a:bodyPr/>
          <a:lstStyle/>
          <a:p>
            <a:endParaRPr lang="ro-RO"/>
          </a:p>
        </p:txBody>
      </p:sp>
      <p:sp>
        <p:nvSpPr>
          <p:cNvPr id="3" name="Content Placeholder 2">
            <a:extLst>
              <a:ext uri="{FF2B5EF4-FFF2-40B4-BE49-F238E27FC236}">
                <a16:creationId xmlns:a16="http://schemas.microsoft.com/office/drawing/2014/main" id="{1F170527-7A4A-E2E4-51AD-0876F2FB6C8F}"/>
              </a:ext>
            </a:extLst>
          </p:cNvPr>
          <p:cNvSpPr>
            <a:spLocks noGrp="1"/>
          </p:cNvSpPr>
          <p:nvPr>
            <p:ph idx="1"/>
          </p:nvPr>
        </p:nvSpPr>
        <p:spPr/>
        <p:txBody>
          <a:bodyPr/>
          <a:lstStyle/>
          <a:p>
            <a:pPr>
              <a:lnSpc>
                <a:spcPct val="150000"/>
              </a:lnSpc>
            </a:pPr>
            <a:r>
              <a:rPr lang="ro-RO" dirty="0"/>
              <a:t>Analiză genomică / Bioinformatică</a:t>
            </a:r>
          </a:p>
          <a:p>
            <a:pPr>
              <a:lnSpc>
                <a:spcPct val="150000"/>
              </a:lnSpc>
            </a:pPr>
            <a:r>
              <a:rPr lang="ro-RO" dirty="0" err="1"/>
              <a:t>Map</a:t>
            </a:r>
            <a:r>
              <a:rPr lang="ro-RO" dirty="0"/>
              <a:t> → procesează secvențe ADN/ARN în fragmente;</a:t>
            </a:r>
          </a:p>
          <a:p>
            <a:pPr>
              <a:lnSpc>
                <a:spcPct val="150000"/>
              </a:lnSpc>
            </a:pPr>
            <a:r>
              <a:rPr lang="ro-RO" dirty="0"/>
              <a:t>Reduce → combină rezultatele pentru a găsi tipare, mutații sau similitudini.</a:t>
            </a:r>
          </a:p>
          <a:p>
            <a:pPr>
              <a:lnSpc>
                <a:spcPct val="150000"/>
              </a:lnSpc>
            </a:pPr>
            <a:r>
              <a:rPr lang="ro-RO" dirty="0"/>
              <a:t>Medicină personalizată, agricultură, cercetare genetică.</a:t>
            </a:r>
          </a:p>
          <a:p>
            <a:endParaRPr lang="ro-RO" dirty="0"/>
          </a:p>
        </p:txBody>
      </p:sp>
      <p:sp>
        <p:nvSpPr>
          <p:cNvPr id="4" name="Slide Number Placeholder 3">
            <a:extLst>
              <a:ext uri="{FF2B5EF4-FFF2-40B4-BE49-F238E27FC236}">
                <a16:creationId xmlns:a16="http://schemas.microsoft.com/office/drawing/2014/main" id="{A35B5B7A-DCD2-899E-41C9-A2653CC1D117}"/>
              </a:ext>
            </a:extLst>
          </p:cNvPr>
          <p:cNvSpPr>
            <a:spLocks noGrp="1"/>
          </p:cNvSpPr>
          <p:nvPr>
            <p:ph type="sldNum" sz="quarter" idx="12"/>
          </p:nvPr>
        </p:nvSpPr>
        <p:spPr/>
        <p:txBody>
          <a:bodyPr/>
          <a:lstStyle/>
          <a:p>
            <a:fld id="{0712D0F0-FEB5-4A3D-9B64-8AE531CEC929}" type="slidenum">
              <a:rPr lang="en-US" smtClean="0"/>
              <a:t>90</a:t>
            </a:fld>
            <a:endParaRPr lang="en-US" dirty="0"/>
          </a:p>
        </p:txBody>
      </p:sp>
    </p:spTree>
    <p:extLst>
      <p:ext uri="{BB962C8B-B14F-4D97-AF65-F5344CB8AC3E}">
        <p14:creationId xmlns:p14="http://schemas.microsoft.com/office/powerpoint/2010/main" val="13646975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399" y="89391"/>
            <a:ext cx="5763930" cy="596409"/>
          </a:xfrm>
        </p:spPr>
        <p:txBody>
          <a:bodyPr>
            <a:normAutofit/>
          </a:bodyPr>
          <a:lstStyle/>
          <a:p>
            <a:r>
              <a:rPr lang="ro-RO" sz="2800" dirty="0"/>
              <a:t>Exemplu Lucrări de Laborator</a:t>
            </a:r>
          </a:p>
        </p:txBody>
      </p:sp>
      <p:sp>
        <p:nvSpPr>
          <p:cNvPr id="3" name="Content Placeholder 2"/>
          <p:cNvSpPr>
            <a:spLocks noGrp="1"/>
          </p:cNvSpPr>
          <p:nvPr>
            <p:ph idx="1"/>
          </p:nvPr>
        </p:nvSpPr>
        <p:spPr/>
        <p:txBody>
          <a:bodyPr>
            <a:normAutofit fontScale="85000" lnSpcReduction="20000"/>
          </a:bodyPr>
          <a:lstStyle/>
          <a:p>
            <a:pPr>
              <a:lnSpc>
                <a:spcPct val="110000"/>
              </a:lnSpc>
            </a:pPr>
            <a:r>
              <a:rPr lang="ro-RO" sz="3500" dirty="0"/>
              <a:t>Compararea performanței cu alte paradigme de procesare: </a:t>
            </a:r>
            <a:r>
              <a:rPr lang="ro-RO" sz="3500" dirty="0">
                <a:highlight>
                  <a:srgbClr val="00FF00"/>
                </a:highlight>
              </a:rPr>
              <a:t>Apache Spark</a:t>
            </a:r>
            <a:r>
              <a:rPr lang="ro-RO" sz="3500" dirty="0"/>
              <a:t> vs. </a:t>
            </a:r>
            <a:r>
              <a:rPr lang="ro-RO" sz="3500" dirty="0">
                <a:highlight>
                  <a:srgbClr val="00FF00"/>
                </a:highlight>
              </a:rPr>
              <a:t>MapReduce</a:t>
            </a:r>
            <a:r>
              <a:rPr lang="ro-RO" sz="3500" dirty="0"/>
              <a:t>:</a:t>
            </a:r>
          </a:p>
          <a:p>
            <a:pPr>
              <a:lnSpc>
                <a:spcPct val="110000"/>
              </a:lnSpc>
            </a:pPr>
            <a:r>
              <a:rPr lang="ro-RO" sz="3500" dirty="0"/>
              <a:t>Prezentarea avantajelor și dezavantajelor celor două tehnologii.</a:t>
            </a:r>
          </a:p>
          <a:p>
            <a:pPr>
              <a:lnSpc>
                <a:spcPct val="110000"/>
              </a:lnSpc>
            </a:pPr>
            <a:r>
              <a:rPr lang="ro-RO" sz="3500" dirty="0"/>
              <a:t>Spark este cunoscut pentru viteza sa și suportul pentru operații in-memory, în timp ce MapReduce este apreciat pentru simplitatea și fiabilitatea sa în procesarea de date pe disc.</a:t>
            </a:r>
          </a:p>
          <a:p>
            <a:pPr>
              <a:lnSpc>
                <a:spcPct val="110000"/>
              </a:lnSpc>
            </a:pPr>
            <a:r>
              <a:rPr lang="ro-RO" sz="3500" dirty="0"/>
              <a:t>Când se folosește MapReduce: Explică situațiile în care MapReduce este preferabil (de exemplu, când datele sunt prea mari pentru a fi stocate în memorie) față de alternative mai moderne precum Spark.4.</a:t>
            </a:r>
          </a:p>
          <a:p>
            <a:pPr marL="0" indent="0">
              <a:buNone/>
            </a:pPr>
            <a:r>
              <a:rPr lang="ro-RO" dirty="0"/>
              <a:t>	</a:t>
            </a:r>
          </a:p>
        </p:txBody>
      </p:sp>
      <p:sp>
        <p:nvSpPr>
          <p:cNvPr id="4" name="Slide Number Placeholder 3"/>
          <p:cNvSpPr>
            <a:spLocks noGrp="1"/>
          </p:cNvSpPr>
          <p:nvPr>
            <p:ph type="sldNum" sz="quarter" idx="12"/>
          </p:nvPr>
        </p:nvSpPr>
        <p:spPr/>
        <p:txBody>
          <a:bodyPr/>
          <a:lstStyle/>
          <a:p>
            <a:fld id="{0712D0F0-FEB5-4A3D-9B64-8AE531CEC929}" type="slidenum">
              <a:rPr lang="en-US" smtClean="0"/>
              <a:t>91</a:t>
            </a:fld>
            <a:endParaRPr 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7343" y="89391"/>
            <a:ext cx="5121672" cy="505732"/>
          </a:xfrm>
        </p:spPr>
        <p:txBody>
          <a:bodyPr>
            <a:normAutofit/>
          </a:bodyPr>
          <a:lstStyle/>
          <a:p>
            <a:r>
              <a:rPr lang="ro-RO" sz="2800" dirty="0"/>
              <a:t>Detalii tehnice avansate</a:t>
            </a:r>
          </a:p>
        </p:txBody>
      </p:sp>
      <p:sp>
        <p:nvSpPr>
          <p:cNvPr id="3" name="Content Placeholder 2"/>
          <p:cNvSpPr>
            <a:spLocks noGrp="1"/>
          </p:cNvSpPr>
          <p:nvPr>
            <p:ph idx="1"/>
          </p:nvPr>
        </p:nvSpPr>
        <p:spPr>
          <a:xfrm>
            <a:off x="65987" y="696686"/>
            <a:ext cx="11924907" cy="6071923"/>
          </a:xfrm>
        </p:spPr>
        <p:txBody>
          <a:bodyPr>
            <a:normAutofit fontScale="92500" lnSpcReduction="20000"/>
          </a:bodyPr>
          <a:lstStyle/>
          <a:p>
            <a:pPr>
              <a:lnSpc>
                <a:spcPct val="120000"/>
              </a:lnSpc>
            </a:pPr>
            <a:r>
              <a:rPr lang="ro-RO" sz="2000" dirty="0"/>
              <a:t>Configurarea și tunarea unui cluster Hadoop:</a:t>
            </a:r>
          </a:p>
          <a:p>
            <a:pPr>
              <a:lnSpc>
                <a:spcPct val="120000"/>
              </a:lnSpc>
            </a:pPr>
            <a:r>
              <a:rPr lang="ro-RO" sz="2000" dirty="0"/>
              <a:t>Instalarea și configurarea Hadoop: Oferă detalii despre instalarea Hadoop pe un cluster,</a:t>
            </a:r>
          </a:p>
          <a:p>
            <a:pPr>
              <a:lnSpc>
                <a:spcPct val="120000"/>
              </a:lnSpc>
            </a:pPr>
            <a:r>
              <a:rPr lang="ro-RO" sz="2000" dirty="0"/>
              <a:t>Configurarea HDFS și YARN, și cum să setezi parametrii pentru optimizarea performanței.</a:t>
            </a:r>
          </a:p>
          <a:p>
            <a:pPr>
              <a:lnSpc>
                <a:spcPct val="120000"/>
              </a:lnSpc>
            </a:pPr>
            <a:r>
              <a:rPr lang="ro-RO" sz="2000" dirty="0"/>
              <a:t>Parametrii de configurare: Explică setările critice din fișierele de configurare Hadoop, cum ar fi dimensiunea blocurilor HDFS, numărul de replici, și parametrii de memorie pentru Map și Reduce tasks.</a:t>
            </a:r>
          </a:p>
          <a:p>
            <a:pPr>
              <a:lnSpc>
                <a:spcPct val="120000"/>
              </a:lnSpc>
            </a:pPr>
            <a:r>
              <a:rPr lang="ro-RO" sz="2000" dirty="0"/>
              <a:t>Optimizarea joburilor MapReduce: Detalii despre cum să optimizezi numărul de taskuri Map și Reduce, cum să minimizezi costurile I/O, și cum să monitorizezi performanța joburilor cu instrumente precum Hadoop Job Tracker.</a:t>
            </a:r>
          </a:p>
          <a:p>
            <a:pPr>
              <a:lnSpc>
                <a:spcPct val="120000"/>
              </a:lnSpc>
            </a:pPr>
            <a:r>
              <a:rPr lang="ro-RO" sz="2000" dirty="0"/>
              <a:t>Fault Tolerance:Mecanisme de toleranță la defecte: Descrie cum Hadoop gestionează erorile hardware prin replicarea datelor pe mai multe noduri, detectarea automată a defectelor și reluarea taskurilor Map și Reduce care au eșuat.</a:t>
            </a:r>
          </a:p>
          <a:p>
            <a:pPr>
              <a:lnSpc>
                <a:spcPct val="120000"/>
              </a:lnSpc>
            </a:pPr>
            <a:r>
              <a:rPr lang="ro-RO" sz="2000" dirty="0"/>
              <a:t>Exemple de eșecuri și modul în care Hadoop le tratează: Explică ce se întâmplă când un DataNode sau NameNode eșuează și cum clusterul se reconfigurează automat pentru a menține funcționarea joburilor.</a:t>
            </a:r>
          </a:p>
          <a:p>
            <a:pPr>
              <a:lnSpc>
                <a:spcPct val="120000"/>
              </a:lnSpc>
            </a:pPr>
            <a:endParaRPr lang="ro-RO" sz="2000" dirty="0"/>
          </a:p>
        </p:txBody>
      </p:sp>
      <p:sp>
        <p:nvSpPr>
          <p:cNvPr id="4" name="Slide Number Placeholder 3"/>
          <p:cNvSpPr>
            <a:spLocks noGrp="1"/>
          </p:cNvSpPr>
          <p:nvPr>
            <p:ph type="sldNum" sz="quarter" idx="12"/>
          </p:nvPr>
        </p:nvSpPr>
        <p:spPr/>
        <p:txBody>
          <a:bodyPr/>
          <a:lstStyle/>
          <a:p>
            <a:fld id="{0712D0F0-FEB5-4A3D-9B64-8AE531CEC929}" type="slidenum">
              <a:rPr lang="en-US" smtClean="0"/>
              <a:t>92</a:t>
            </a:fld>
            <a:endParaRPr 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89391"/>
            <a:ext cx="3390844" cy="671823"/>
          </a:xfrm>
        </p:spPr>
        <p:txBody>
          <a:bodyPr>
            <a:normAutofit/>
          </a:bodyPr>
          <a:lstStyle/>
          <a:p>
            <a:r>
              <a:rPr lang="ro-RO" b="1" dirty="0"/>
              <a:t>Laborator</a:t>
            </a:r>
            <a:endParaRPr lang="ro-RO" dirty="0"/>
          </a:p>
        </p:txBody>
      </p:sp>
      <p:sp>
        <p:nvSpPr>
          <p:cNvPr id="3" name="Content Placeholder 2"/>
          <p:cNvSpPr>
            <a:spLocks noGrp="1"/>
          </p:cNvSpPr>
          <p:nvPr>
            <p:ph idx="1"/>
          </p:nvPr>
        </p:nvSpPr>
        <p:spPr>
          <a:xfrm>
            <a:off x="468422" y="1010913"/>
            <a:ext cx="11255156" cy="5291916"/>
          </a:xfrm>
        </p:spPr>
        <p:txBody>
          <a:bodyPr/>
          <a:lstStyle/>
          <a:p>
            <a:pPr>
              <a:lnSpc>
                <a:spcPct val="100000"/>
              </a:lnSpc>
            </a:pPr>
            <a:r>
              <a:rPr lang="ro-RO" b="1" dirty="0"/>
              <a:t>Configurarea unui cluster local</a:t>
            </a:r>
            <a:r>
              <a:rPr lang="ro-RO" dirty="0"/>
              <a:t>: Ghid pas cu pas pentru configurarea unui cluster Hadoop pe mai multe mașini virtuale sau containere Docker, pentru a permite studenților să experimenteze cu un cluster real.</a:t>
            </a:r>
          </a:p>
          <a:p>
            <a:pPr>
              <a:lnSpc>
                <a:spcPct val="100000"/>
              </a:lnSpc>
            </a:pPr>
            <a:r>
              <a:rPr lang="ro-RO" b="1" dirty="0"/>
              <a:t>Exercițiu practic</a:t>
            </a:r>
            <a:r>
              <a:rPr lang="ro-RO" dirty="0"/>
              <a:t>: Scrierea unui job MapReduce simplu, cum ar fi numărarea cuvintelor sau agregarea datelor dintr-un fișier CSV mare, și rularea pe clusterul Hadoop configurat.</a:t>
            </a:r>
          </a:p>
          <a:p>
            <a:endParaRPr lang="ro-RO" dirty="0"/>
          </a:p>
        </p:txBody>
      </p:sp>
      <p:sp>
        <p:nvSpPr>
          <p:cNvPr id="4" name="Slide Number Placeholder 3"/>
          <p:cNvSpPr>
            <a:spLocks noGrp="1"/>
          </p:cNvSpPr>
          <p:nvPr>
            <p:ph type="sldNum" sz="quarter" idx="12"/>
          </p:nvPr>
        </p:nvSpPr>
        <p:spPr/>
        <p:txBody>
          <a:bodyPr/>
          <a:lstStyle/>
          <a:p>
            <a:fld id="{0712D0F0-FEB5-4A3D-9B64-8AE531CEC929}" type="slidenum">
              <a:rPr lang="en-US" smtClean="0"/>
              <a:t>93</a:t>
            </a:fld>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0629" y="89391"/>
            <a:ext cx="4816872" cy="671823"/>
          </a:xfrm>
        </p:spPr>
        <p:txBody>
          <a:bodyPr/>
          <a:lstStyle/>
          <a:p>
            <a:r>
              <a:rPr lang="ro-RO" dirty="0"/>
              <a:t>Proiect de grup</a:t>
            </a:r>
          </a:p>
        </p:txBody>
      </p:sp>
      <p:sp>
        <p:nvSpPr>
          <p:cNvPr id="3" name="Content Placeholder 2"/>
          <p:cNvSpPr>
            <a:spLocks noGrp="1"/>
          </p:cNvSpPr>
          <p:nvPr>
            <p:ph idx="1"/>
          </p:nvPr>
        </p:nvSpPr>
        <p:spPr>
          <a:xfrm>
            <a:off x="523187" y="1132873"/>
            <a:ext cx="11353128" cy="4974013"/>
          </a:xfrm>
        </p:spPr>
        <p:txBody>
          <a:bodyPr>
            <a:normAutofit lnSpcReduction="10000"/>
          </a:bodyPr>
          <a:lstStyle/>
          <a:p>
            <a:pPr>
              <a:lnSpc>
                <a:spcPct val="100000"/>
              </a:lnSpc>
            </a:pPr>
            <a:r>
              <a:rPr lang="ro-RO" dirty="0"/>
              <a:t>Propuneri de proiecte:</a:t>
            </a:r>
          </a:p>
          <a:p>
            <a:pPr lvl="1">
              <a:lnSpc>
                <a:spcPct val="100000"/>
              </a:lnSpc>
            </a:pPr>
            <a:r>
              <a:rPr lang="ro-RO" dirty="0"/>
              <a:t> Idei de proiecte mai mari, cum ar fi analiza datelor din rețelele sociale (de exemplu, analiza sentimentului) sau procesarea și vizualizarea unui volum mare de date climatice.</a:t>
            </a:r>
          </a:p>
          <a:p>
            <a:pPr>
              <a:lnSpc>
                <a:spcPct val="100000"/>
              </a:lnSpc>
            </a:pPr>
            <a:r>
              <a:rPr lang="ro-RO" dirty="0"/>
              <a:t>Prezentarea proiectului:</a:t>
            </a:r>
          </a:p>
          <a:p>
            <a:pPr lvl="1">
              <a:lnSpc>
                <a:spcPct val="100000"/>
              </a:lnSpc>
            </a:pPr>
            <a:r>
              <a:rPr lang="ro-RO" dirty="0"/>
              <a:t> Studenții vor prezenta rezultatele și vor discuta despre provocările și soluțiile întâlnite în implementarea MapReduce.</a:t>
            </a:r>
          </a:p>
        </p:txBody>
      </p:sp>
      <p:sp>
        <p:nvSpPr>
          <p:cNvPr id="4" name="Slide Number Placeholder 3"/>
          <p:cNvSpPr>
            <a:spLocks noGrp="1"/>
          </p:cNvSpPr>
          <p:nvPr>
            <p:ph type="sldNum" sz="quarter" idx="12"/>
          </p:nvPr>
        </p:nvSpPr>
        <p:spPr/>
        <p:txBody>
          <a:bodyPr/>
          <a:lstStyle/>
          <a:p>
            <a:fld id="{0712D0F0-FEB5-4A3D-9B64-8AE531CEC929}" type="slidenum">
              <a:rPr lang="en-US" smtClean="0"/>
              <a:t>94</a:t>
            </a:fld>
            <a:endParaRPr 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27E62-D232-C508-94E0-C8681EED5787}"/>
              </a:ext>
            </a:extLst>
          </p:cNvPr>
          <p:cNvSpPr>
            <a:spLocks noGrp="1"/>
          </p:cNvSpPr>
          <p:nvPr>
            <p:ph type="title"/>
          </p:nvPr>
        </p:nvSpPr>
        <p:spPr/>
        <p:txBody>
          <a:bodyPr/>
          <a:lstStyle/>
          <a:p>
            <a:r>
              <a:rPr lang="ro-RO" dirty="0"/>
              <a:t>Resurse</a:t>
            </a:r>
          </a:p>
        </p:txBody>
      </p:sp>
      <p:sp>
        <p:nvSpPr>
          <p:cNvPr id="3" name="Content Placeholder 2">
            <a:extLst>
              <a:ext uri="{FF2B5EF4-FFF2-40B4-BE49-F238E27FC236}">
                <a16:creationId xmlns:a16="http://schemas.microsoft.com/office/drawing/2014/main" id="{E002DCCA-1CDC-4878-3A10-6297E0CA901F}"/>
              </a:ext>
            </a:extLst>
          </p:cNvPr>
          <p:cNvSpPr>
            <a:spLocks noGrp="1"/>
          </p:cNvSpPr>
          <p:nvPr>
            <p:ph idx="1"/>
          </p:nvPr>
        </p:nvSpPr>
        <p:spPr/>
        <p:txBody>
          <a:bodyPr/>
          <a:lstStyle/>
          <a:p>
            <a:r>
              <a:rPr lang="ro-RO" dirty="0"/>
              <a:t>Michael </a:t>
            </a:r>
            <a:r>
              <a:rPr lang="ro-RO" dirty="0" err="1"/>
              <a:t>Noll</a:t>
            </a:r>
            <a:r>
              <a:rPr lang="ro-RO" dirty="0"/>
              <a:t>. </a:t>
            </a:r>
            <a:r>
              <a:rPr lang="ro-RO" dirty="0" err="1"/>
              <a:t>Writing</a:t>
            </a:r>
            <a:r>
              <a:rPr lang="ro-RO" dirty="0"/>
              <a:t> A </a:t>
            </a:r>
            <a:r>
              <a:rPr lang="ro-RO" dirty="0" err="1"/>
              <a:t>Hadoop</a:t>
            </a:r>
            <a:r>
              <a:rPr lang="ro-RO" dirty="0"/>
              <a:t> </a:t>
            </a:r>
            <a:r>
              <a:rPr lang="ro-RO" dirty="0" err="1"/>
              <a:t>MapReduce</a:t>
            </a:r>
            <a:r>
              <a:rPr lang="ro-RO" dirty="0"/>
              <a:t> Program In </a:t>
            </a:r>
            <a:r>
              <a:rPr lang="ro-RO" dirty="0" err="1"/>
              <a:t>Python</a:t>
            </a:r>
            <a:r>
              <a:rPr lang="ro-RO" dirty="0"/>
              <a:t>. </a:t>
            </a:r>
            <a:r>
              <a:rPr lang="ro-RO" u="sng" dirty="0" err="1">
                <a:hlinkClick r:id="rId2"/>
              </a:rPr>
              <a:t>michael-noll.com</a:t>
            </a:r>
            <a:r>
              <a:rPr lang="ro-RO" u="sng" dirty="0"/>
              <a:t> </a:t>
            </a:r>
          </a:p>
          <a:p>
            <a:r>
              <a:rPr lang="ro-RO" dirty="0" err="1"/>
              <a:t>Hadoop</a:t>
            </a:r>
            <a:r>
              <a:rPr lang="ro-RO" dirty="0"/>
              <a:t> </a:t>
            </a:r>
            <a:r>
              <a:rPr lang="ro-RO" dirty="0" err="1"/>
              <a:t>Streaming</a:t>
            </a:r>
            <a:r>
              <a:rPr lang="ro-RO" dirty="0"/>
              <a:t> </a:t>
            </a:r>
            <a:r>
              <a:rPr lang="ro-RO" dirty="0" err="1"/>
              <a:t>Using</a:t>
            </a:r>
            <a:r>
              <a:rPr lang="ro-RO" dirty="0"/>
              <a:t> </a:t>
            </a:r>
            <a:r>
              <a:rPr lang="ro-RO" dirty="0" err="1"/>
              <a:t>Python</a:t>
            </a:r>
            <a:r>
              <a:rPr lang="ro-RO" dirty="0"/>
              <a:t> ‐ Word Count Problem. </a:t>
            </a:r>
            <a:r>
              <a:rPr lang="ro-RO" u="sng" dirty="0" err="1">
                <a:hlinkClick r:id="rId3"/>
              </a:rPr>
              <a:t>GeeksforGeeks</a:t>
            </a:r>
            <a:endParaRPr lang="ro-RO" u="sng" dirty="0"/>
          </a:p>
          <a:p>
            <a:r>
              <a:rPr lang="ro-RO" dirty="0" err="1"/>
              <a:t>Hadoop</a:t>
            </a:r>
            <a:r>
              <a:rPr lang="ro-RO" dirty="0"/>
              <a:t> – </a:t>
            </a:r>
            <a:r>
              <a:rPr lang="ro-RO" dirty="0" err="1"/>
              <a:t>Streaming</a:t>
            </a:r>
            <a:r>
              <a:rPr lang="ro-RO" dirty="0"/>
              <a:t>. </a:t>
            </a:r>
            <a:r>
              <a:rPr lang="ro-RO" u="sng" dirty="0" err="1">
                <a:hlinkClick r:id="rId4"/>
              </a:rPr>
              <a:t>tutorialspoint.com</a:t>
            </a:r>
            <a:endParaRPr lang="ro-RO" u="sng" dirty="0"/>
          </a:p>
          <a:p>
            <a:r>
              <a:rPr lang="ro-RO" dirty="0" err="1"/>
              <a:t>MapReduce</a:t>
            </a:r>
            <a:r>
              <a:rPr lang="ro-RO" dirty="0"/>
              <a:t> 101: </a:t>
            </a:r>
            <a:r>
              <a:rPr lang="ro-RO" dirty="0" err="1"/>
              <a:t>What</a:t>
            </a:r>
            <a:r>
              <a:rPr lang="ro-RO" dirty="0"/>
              <a:t> It </a:t>
            </a:r>
            <a:r>
              <a:rPr lang="ro-RO" dirty="0" err="1"/>
              <a:t>Is</a:t>
            </a:r>
            <a:r>
              <a:rPr lang="ro-RO" dirty="0"/>
              <a:t> &amp; </a:t>
            </a:r>
            <a:r>
              <a:rPr lang="ro-RO" dirty="0" err="1"/>
              <a:t>How</a:t>
            </a:r>
            <a:r>
              <a:rPr lang="ro-RO" dirty="0"/>
              <a:t> </a:t>
            </a:r>
            <a:r>
              <a:rPr lang="ro-RO" dirty="0" err="1"/>
              <a:t>to</a:t>
            </a:r>
            <a:r>
              <a:rPr lang="ro-RO" dirty="0"/>
              <a:t> Get </a:t>
            </a:r>
            <a:r>
              <a:rPr lang="ro-RO" dirty="0" err="1"/>
              <a:t>Started</a:t>
            </a:r>
            <a:r>
              <a:rPr lang="ro-RO" dirty="0"/>
              <a:t>. </a:t>
            </a:r>
            <a:r>
              <a:rPr lang="ro-RO" u="sng" dirty="0" err="1">
                <a:hlinkClick r:id="rId5"/>
              </a:rPr>
              <a:t>talend.com</a:t>
            </a:r>
            <a:endParaRPr lang="ro-RO" u="sng" dirty="0"/>
          </a:p>
          <a:p>
            <a:r>
              <a:rPr lang="ro-RO" dirty="0" err="1"/>
              <a:t>Hadoop</a:t>
            </a:r>
            <a:r>
              <a:rPr lang="ro-RO" dirty="0"/>
              <a:t> </a:t>
            </a:r>
            <a:r>
              <a:rPr lang="ro-RO" dirty="0" err="1"/>
              <a:t>Streaming</a:t>
            </a:r>
            <a:r>
              <a:rPr lang="ro-RO" dirty="0"/>
              <a:t>. </a:t>
            </a:r>
            <a:r>
              <a:rPr lang="ro-RO" dirty="0" err="1"/>
              <a:t>Practical</a:t>
            </a:r>
            <a:r>
              <a:rPr lang="ro-RO" dirty="0"/>
              <a:t> </a:t>
            </a:r>
            <a:r>
              <a:rPr lang="ro-RO" dirty="0" err="1"/>
              <a:t>introduction</a:t>
            </a:r>
            <a:r>
              <a:rPr lang="ro-RO" dirty="0"/>
              <a:t> </a:t>
            </a:r>
            <a:r>
              <a:rPr lang="ro-RO" dirty="0" err="1"/>
              <a:t>to</a:t>
            </a:r>
            <a:r>
              <a:rPr lang="ro-RO" dirty="0"/>
              <a:t> </a:t>
            </a:r>
            <a:r>
              <a:rPr lang="ro-RO" dirty="0" err="1"/>
              <a:t>MapReduce</a:t>
            </a:r>
            <a:r>
              <a:rPr lang="ro-RO" dirty="0"/>
              <a:t> </a:t>
            </a:r>
            <a:r>
              <a:rPr lang="ro-RO" dirty="0" err="1"/>
              <a:t>with</a:t>
            </a:r>
            <a:r>
              <a:rPr lang="ro-RO" dirty="0"/>
              <a:t> </a:t>
            </a:r>
            <a:r>
              <a:rPr lang="ro-RO" dirty="0" err="1"/>
              <a:t>Python</a:t>
            </a:r>
            <a:r>
              <a:rPr lang="ro-RO" dirty="0"/>
              <a:t>. </a:t>
            </a:r>
            <a:r>
              <a:rPr lang="ro-RO" u="sng" dirty="0" err="1">
                <a:hlinkClick r:id="rId6"/>
              </a:rPr>
              <a:t>Modesto</a:t>
            </a:r>
            <a:r>
              <a:rPr lang="ro-RO" u="sng" dirty="0">
                <a:hlinkClick r:id="rId6"/>
              </a:rPr>
              <a:t> Mas </a:t>
            </a:r>
            <a:r>
              <a:rPr lang="ro-RO" i="0" u="sng" dirty="0">
                <a:hlinkClick r:id="rId6"/>
              </a:rPr>
              <a:t>|</a:t>
            </a:r>
            <a:r>
              <a:rPr lang="ro-RO" u="sng" dirty="0">
                <a:hlinkClick r:id="rId6"/>
              </a:rPr>
              <a:t> Blog</a:t>
            </a:r>
            <a:endParaRPr lang="ro-RO" dirty="0"/>
          </a:p>
        </p:txBody>
      </p:sp>
      <p:sp>
        <p:nvSpPr>
          <p:cNvPr id="4" name="Slide Number Placeholder 3">
            <a:extLst>
              <a:ext uri="{FF2B5EF4-FFF2-40B4-BE49-F238E27FC236}">
                <a16:creationId xmlns:a16="http://schemas.microsoft.com/office/drawing/2014/main" id="{A9A5B961-1A57-F4FD-28ED-DC12AF436028}"/>
              </a:ext>
            </a:extLst>
          </p:cNvPr>
          <p:cNvSpPr>
            <a:spLocks noGrp="1"/>
          </p:cNvSpPr>
          <p:nvPr>
            <p:ph type="sldNum" sz="quarter" idx="12"/>
          </p:nvPr>
        </p:nvSpPr>
        <p:spPr/>
        <p:txBody>
          <a:bodyPr/>
          <a:lstStyle/>
          <a:p>
            <a:fld id="{0712D0F0-FEB5-4A3D-9B64-8AE531CEC929}" type="slidenum">
              <a:rPr lang="en-US" smtClean="0"/>
              <a:t>95</a:t>
            </a:fld>
            <a:endParaRPr lang="en-US" dirty="0"/>
          </a:p>
        </p:txBody>
      </p:sp>
    </p:spTree>
    <p:extLst>
      <p:ext uri="{BB962C8B-B14F-4D97-AF65-F5344CB8AC3E}">
        <p14:creationId xmlns:p14="http://schemas.microsoft.com/office/powerpoint/2010/main" val="63657143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12D0F0-FEB5-4A3D-9B64-8AE531CEC929}" type="slidenum">
              <a:rPr lang="en-US" smtClean="0"/>
              <a:t>96</a:t>
            </a:fld>
            <a:endParaRPr lang="en-US" dirty="0"/>
          </a:p>
        </p:txBody>
      </p:sp>
      <p:pic>
        <p:nvPicPr>
          <p:cNvPr id="2" name="Picture 1">
            <a:extLst>
              <a:ext uri="{FF2B5EF4-FFF2-40B4-BE49-F238E27FC236}">
                <a16:creationId xmlns:a16="http://schemas.microsoft.com/office/drawing/2014/main" id="{CE38E2C1-5904-D54E-711F-614E5764D16C}"/>
              </a:ext>
            </a:extLst>
          </p:cNvPr>
          <p:cNvPicPr>
            <a:picLocks noChangeAspect="1"/>
          </p:cNvPicPr>
          <p:nvPr/>
        </p:nvPicPr>
        <p:blipFill>
          <a:blip r:embed="rId2">
            <a:extLst>
              <a:ext uri="{28A0092B-C50C-407E-A947-70E740481C1C}">
                <a14:useLocalDpi xmlns:a14="http://schemas.microsoft.com/office/drawing/2010/main" val="0"/>
              </a:ext>
            </a:extLst>
          </a:blip>
          <a:srcRect l="4011" r="3961" b="7160"/>
          <a:stretch>
            <a:fillRect/>
          </a:stretch>
        </p:blipFill>
        <p:spPr>
          <a:xfrm>
            <a:off x="2440800" y="1097601"/>
            <a:ext cx="7310399" cy="4039478"/>
          </a:xfrm>
          <a:prstGeom prst="rect">
            <a:avLst/>
          </a:prstGeom>
        </p:spPr>
      </p:pic>
      <p:sp>
        <p:nvSpPr>
          <p:cNvPr id="5" name="TextBox 4">
            <a:extLst>
              <a:ext uri="{FF2B5EF4-FFF2-40B4-BE49-F238E27FC236}">
                <a16:creationId xmlns:a16="http://schemas.microsoft.com/office/drawing/2014/main" id="{2B5414CF-9B84-F0B7-2D0A-22621B3A922D}"/>
              </a:ext>
            </a:extLst>
          </p:cNvPr>
          <p:cNvSpPr txBox="1"/>
          <p:nvPr/>
        </p:nvSpPr>
        <p:spPr>
          <a:xfrm>
            <a:off x="3063758" y="1367277"/>
            <a:ext cx="6064481" cy="3315010"/>
          </a:xfrm>
          <a:prstGeom prst="rect">
            <a:avLst/>
          </a:prstGeom>
          <a:noFill/>
        </p:spPr>
        <p:txBody>
          <a:bodyPr wrap="none" rtlCol="0">
            <a:spAutoFit/>
          </a:bodyPr>
          <a:lstStyle/>
          <a:p>
            <a:pPr algn="ctr">
              <a:lnSpc>
                <a:spcPct val="150000"/>
              </a:lnSpc>
            </a:pPr>
            <a:r>
              <a:rPr lang="ro-RO" sz="4800" i="1" dirty="0">
                <a:solidFill>
                  <a:schemeClr val="tx2">
                    <a:lumMod val="50000"/>
                  </a:schemeClr>
                </a:solidFill>
                <a:highlight>
                  <a:srgbClr val="FFFF00"/>
                </a:highlight>
                <a:latin typeface="Elsie Black" panose="02000000000000000000" pitchFamily="2" charset="0"/>
              </a:rPr>
              <a:t>Procesare Avansat</a:t>
            </a:r>
            <a:r>
              <a:rPr lang="ro-RO" sz="4800" b="1" i="1" dirty="0">
                <a:solidFill>
                  <a:schemeClr val="tx2">
                    <a:lumMod val="50000"/>
                  </a:schemeClr>
                </a:solidFill>
                <a:highlight>
                  <a:srgbClr val="FFFF00"/>
                </a:highlight>
                <a:latin typeface="Elsie Black" panose="02000000000000000000" pitchFamily="2" charset="0"/>
              </a:rPr>
              <a:t>ă</a:t>
            </a:r>
            <a:br>
              <a:rPr lang="ro-RO" sz="4800" i="1" dirty="0">
                <a:solidFill>
                  <a:schemeClr val="tx2">
                    <a:lumMod val="50000"/>
                  </a:schemeClr>
                </a:solidFill>
                <a:highlight>
                  <a:srgbClr val="FFFF00"/>
                </a:highlight>
                <a:latin typeface="Elsie Black" panose="02000000000000000000" pitchFamily="2" charset="0"/>
              </a:rPr>
            </a:br>
            <a:r>
              <a:rPr lang="ro-RO" sz="4800" i="1" dirty="0">
                <a:solidFill>
                  <a:schemeClr val="tx2">
                    <a:lumMod val="50000"/>
                  </a:schemeClr>
                </a:solidFill>
                <a:latin typeface="Elsie Black" panose="02000000000000000000" pitchFamily="2" charset="0"/>
              </a:rPr>
              <a:t> </a:t>
            </a:r>
            <a:r>
              <a:rPr lang="ro-RO" sz="4800" i="1" dirty="0">
                <a:solidFill>
                  <a:schemeClr val="tx2">
                    <a:lumMod val="50000"/>
                  </a:schemeClr>
                </a:solidFill>
                <a:highlight>
                  <a:srgbClr val="FFFF00"/>
                </a:highlight>
                <a:latin typeface="Elsie Black" panose="02000000000000000000" pitchFamily="2" charset="0"/>
              </a:rPr>
              <a:t>cu</a:t>
            </a:r>
          </a:p>
          <a:p>
            <a:pPr algn="ctr">
              <a:lnSpc>
                <a:spcPct val="150000"/>
              </a:lnSpc>
            </a:pPr>
            <a:r>
              <a:rPr lang="ro-RO" sz="4800" i="1" dirty="0">
                <a:solidFill>
                  <a:schemeClr val="tx2">
                    <a:lumMod val="50000"/>
                  </a:schemeClr>
                </a:solidFill>
                <a:highlight>
                  <a:srgbClr val="FFFF00"/>
                </a:highlight>
                <a:latin typeface="Elsie Black" panose="02000000000000000000" pitchFamily="2" charset="0"/>
              </a:rPr>
              <a:t> APACHE </a:t>
            </a:r>
            <a:r>
              <a:rPr lang="ro-RO" sz="4800" i="1" dirty="0" err="1">
                <a:solidFill>
                  <a:schemeClr val="tx2">
                    <a:lumMod val="50000"/>
                  </a:schemeClr>
                </a:solidFill>
                <a:highlight>
                  <a:srgbClr val="FFFF00"/>
                </a:highlight>
                <a:latin typeface="Elsie Black" panose="02000000000000000000" pitchFamily="2" charset="0"/>
              </a:rPr>
              <a:t>SPARK</a:t>
            </a:r>
            <a:endParaRPr lang="ro-RO" sz="4800" i="1" dirty="0">
              <a:solidFill>
                <a:schemeClr val="tx2">
                  <a:lumMod val="50000"/>
                </a:schemeClr>
              </a:solidFill>
              <a:highlight>
                <a:srgbClr val="FFFF00"/>
              </a:highlight>
              <a:latin typeface="Elsie Black" panose="02000000000000000000" pitchFamily="2"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1028" y="0"/>
            <a:ext cx="6651171" cy="671823"/>
          </a:xfrm>
        </p:spPr>
        <p:txBody>
          <a:bodyPr>
            <a:normAutofit/>
          </a:bodyPr>
          <a:lstStyle/>
          <a:p>
            <a:r>
              <a:rPr lang="ro-RO" sz="2400" b="1" dirty="0"/>
              <a:t>Contextul și dezvoltarea Apache Spark</a:t>
            </a:r>
            <a:endParaRPr lang="ro-RO" sz="2400" dirty="0"/>
          </a:p>
        </p:txBody>
      </p:sp>
      <p:sp>
        <p:nvSpPr>
          <p:cNvPr id="3" name="Content Placeholder 2"/>
          <p:cNvSpPr>
            <a:spLocks noGrp="1"/>
          </p:cNvSpPr>
          <p:nvPr>
            <p:ph idx="1"/>
          </p:nvPr>
        </p:nvSpPr>
        <p:spPr>
          <a:xfrm>
            <a:off x="78556" y="671824"/>
            <a:ext cx="11886527" cy="6049652"/>
          </a:xfrm>
        </p:spPr>
        <p:txBody>
          <a:bodyPr>
            <a:noAutofit/>
          </a:bodyPr>
          <a:lstStyle/>
          <a:p>
            <a:pPr>
              <a:lnSpc>
                <a:spcPct val="120000"/>
              </a:lnSpc>
            </a:pPr>
            <a:r>
              <a:rPr lang="ro-RO" sz="2000" b="1" dirty="0"/>
              <a:t> Origini</a:t>
            </a:r>
            <a:r>
              <a:rPr lang="ro-RO" sz="2000" dirty="0"/>
              <a:t>:</a:t>
            </a:r>
          </a:p>
          <a:p>
            <a:pPr lvl="1">
              <a:lnSpc>
                <a:spcPct val="120000"/>
              </a:lnSpc>
            </a:pPr>
            <a:r>
              <a:rPr lang="ro-RO" sz="2000" dirty="0"/>
              <a:t> Apache Spark a fost dezvoltat la UC Berkeley în cadrul proiectului AMPLab în 2009 pentru a depăși limitările modelului MapReduce, în special în ceea ce privește procesarea in-memory.</a:t>
            </a:r>
          </a:p>
          <a:p>
            <a:pPr>
              <a:lnSpc>
                <a:spcPct val="120000"/>
              </a:lnSpc>
            </a:pPr>
            <a:r>
              <a:rPr lang="ro-RO" sz="2000" b="1" dirty="0"/>
              <a:t> Spark vs. MapReduce</a:t>
            </a:r>
            <a:r>
              <a:rPr lang="ro-RO" sz="2000" dirty="0"/>
              <a:t>:</a:t>
            </a:r>
          </a:p>
          <a:p>
            <a:pPr lvl="1">
              <a:lnSpc>
                <a:spcPct val="120000"/>
              </a:lnSpc>
            </a:pPr>
            <a:r>
              <a:rPr lang="ro-RO" sz="2000" dirty="0"/>
              <a:t>Spark oferă o performanță de până la 100 de ori mai rapidă decât MapReduce pentru anumite aplicații datorită utilizării memoriei RAM pentru stocarea intermediară a datelor.</a:t>
            </a:r>
          </a:p>
          <a:p>
            <a:pPr>
              <a:lnSpc>
                <a:spcPct val="120000"/>
              </a:lnSpc>
            </a:pPr>
            <a:r>
              <a:rPr lang="ro-RO" sz="2000" b="1" dirty="0"/>
              <a:t> Cadrul de aplicabilitate</a:t>
            </a:r>
            <a:r>
              <a:rPr lang="ro-RO" sz="2000" dirty="0"/>
              <a:t>:</a:t>
            </a:r>
          </a:p>
          <a:p>
            <a:pPr marL="719455">
              <a:lnSpc>
                <a:spcPct val="120000"/>
              </a:lnSpc>
              <a:buFont typeface="Arial" panose="020B0604020202020204" pitchFamily="34" charset="0"/>
              <a:buChar char="•"/>
            </a:pPr>
            <a:r>
              <a:rPr lang="ro-RO" sz="2000" b="1" dirty="0"/>
              <a:t>Scenarii comune</a:t>
            </a:r>
            <a:r>
              <a:rPr lang="ro-RO" sz="2000" dirty="0"/>
              <a:t>: Apache Spark este folosit pentru procesarea datelor de mari dimensiuni (Big Data), machine learning, analiză în timp real, și procesarea graficelor, printre altele.</a:t>
            </a:r>
          </a:p>
          <a:p>
            <a:pPr marL="719455">
              <a:lnSpc>
                <a:spcPct val="120000"/>
              </a:lnSpc>
              <a:buFont typeface="Arial" panose="020B0604020202020204" pitchFamily="34" charset="0"/>
              <a:buChar char="•"/>
            </a:pPr>
            <a:r>
              <a:rPr lang="ro-RO" sz="2000" b="1" dirty="0"/>
              <a:t>Volume mari de date și viteza</a:t>
            </a:r>
            <a:r>
              <a:rPr lang="ro-RO" sz="2000" dirty="0"/>
              <a:t>: Spark este preferat pentru aplicații care necesită o procesare rapidă și iterativă a datelor mari.</a:t>
            </a:r>
          </a:p>
          <a:p>
            <a:pPr>
              <a:lnSpc>
                <a:spcPct val="120000"/>
              </a:lnSpc>
            </a:pPr>
            <a:endParaRPr lang="ro-RO" sz="2000" dirty="0"/>
          </a:p>
        </p:txBody>
      </p:sp>
      <p:sp>
        <p:nvSpPr>
          <p:cNvPr id="4" name="Slide Number Placeholder 3"/>
          <p:cNvSpPr>
            <a:spLocks noGrp="1"/>
          </p:cNvSpPr>
          <p:nvPr>
            <p:ph type="sldNum" sz="quarter" idx="12"/>
          </p:nvPr>
        </p:nvSpPr>
        <p:spPr/>
        <p:txBody>
          <a:bodyPr/>
          <a:lstStyle/>
          <a:p>
            <a:fld id="{0712D0F0-FEB5-4A3D-9B64-8AE531CEC929}" type="slidenum">
              <a:rPr lang="en-US" smtClean="0"/>
              <a:t>97</a:t>
            </a:fld>
            <a:endParaRPr lang="en-US"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Arhitectura Apache Spark</a:t>
            </a:r>
          </a:p>
        </p:txBody>
      </p:sp>
      <p:sp>
        <p:nvSpPr>
          <p:cNvPr id="3" name="Content Placeholder 2"/>
          <p:cNvSpPr>
            <a:spLocks noGrp="1"/>
          </p:cNvSpPr>
          <p:nvPr>
            <p:ph idx="1"/>
          </p:nvPr>
        </p:nvSpPr>
        <p:spPr>
          <a:xfrm>
            <a:off x="228936" y="1152427"/>
            <a:ext cx="11734127" cy="4921802"/>
          </a:xfrm>
        </p:spPr>
        <p:txBody>
          <a:bodyPr/>
          <a:lstStyle/>
          <a:p>
            <a:pPr>
              <a:lnSpc>
                <a:spcPct val="100000"/>
              </a:lnSpc>
            </a:pPr>
            <a:r>
              <a:rPr lang="ro-RO" dirty="0"/>
              <a:t>RDDs (Resilient Distributed Datasets) - unitatea de bază a datelor în Spark, care este distribuită și rezistentă la erori.</a:t>
            </a:r>
          </a:p>
          <a:p>
            <a:pPr>
              <a:lnSpc>
                <a:spcPct val="100000"/>
              </a:lnSpc>
            </a:pPr>
            <a:r>
              <a:rPr lang="ro-RO" dirty="0"/>
              <a:t>DAG (Directed Acyclic Graph): creează un grafic aciclic direcționat pentru a optimiza execuția joburilor.</a:t>
            </a:r>
          </a:p>
          <a:p>
            <a:pPr>
              <a:lnSpc>
                <a:spcPct val="100000"/>
              </a:lnSpc>
            </a:pPr>
            <a:r>
              <a:rPr lang="ro-RO" dirty="0"/>
              <a:t>Componentele Spark: Spark se compune din mai multe module, cum ar fi Spark SQL, Spark Streaming, MLlib, și GraphX.</a:t>
            </a:r>
          </a:p>
        </p:txBody>
      </p:sp>
      <p:sp>
        <p:nvSpPr>
          <p:cNvPr id="4" name="Slide Number Placeholder 3"/>
          <p:cNvSpPr>
            <a:spLocks noGrp="1"/>
          </p:cNvSpPr>
          <p:nvPr>
            <p:ph type="sldNum" sz="quarter" idx="12"/>
          </p:nvPr>
        </p:nvSpPr>
        <p:spPr/>
        <p:txBody>
          <a:bodyPr/>
          <a:lstStyle/>
          <a:p>
            <a:fld id="{0712D0F0-FEB5-4A3D-9B64-8AE531CEC929}" type="slidenum">
              <a:rPr lang="en-US" smtClean="0"/>
              <a:t>98</a:t>
            </a:fld>
            <a:endParaRPr lang="en-US"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7818" y="89392"/>
            <a:ext cx="9466385" cy="563752"/>
          </a:xfrm>
        </p:spPr>
        <p:txBody>
          <a:bodyPr>
            <a:normAutofit/>
          </a:bodyPr>
          <a:lstStyle/>
          <a:p>
            <a:r>
              <a:rPr lang="en-US" sz="2800" b="1" dirty="0"/>
              <a:t>RDD</a:t>
            </a:r>
            <a:r>
              <a:rPr lang="en-US" sz="2400" b="1" dirty="0">
                <a:solidFill>
                  <a:schemeClr val="tx1"/>
                </a:solidFill>
              </a:rPr>
              <a:t>-</a:t>
            </a:r>
            <a:r>
              <a:rPr lang="en-US" sz="2400" b="1" dirty="0" err="1">
                <a:solidFill>
                  <a:schemeClr val="tx1"/>
                </a:solidFill>
              </a:rPr>
              <a:t>uri</a:t>
            </a:r>
            <a:r>
              <a:rPr lang="ro-RO" sz="2800" b="1" dirty="0"/>
              <a:t> -</a:t>
            </a:r>
            <a:r>
              <a:rPr lang="en-US" sz="2800" b="1" dirty="0"/>
              <a:t> Resilient Distributed Datasets</a:t>
            </a:r>
            <a:endParaRPr lang="en-US" sz="2800" dirty="0"/>
          </a:p>
        </p:txBody>
      </p:sp>
      <p:sp>
        <p:nvSpPr>
          <p:cNvPr id="3" name="Content Placeholder 2"/>
          <p:cNvSpPr>
            <a:spLocks noGrp="1"/>
          </p:cNvSpPr>
          <p:nvPr>
            <p:ph idx="1"/>
          </p:nvPr>
        </p:nvSpPr>
        <p:spPr>
          <a:xfrm>
            <a:off x="133546" y="653144"/>
            <a:ext cx="11924907" cy="6115464"/>
          </a:xfrm>
        </p:spPr>
        <p:txBody>
          <a:bodyPr>
            <a:noAutofit/>
          </a:bodyPr>
          <a:lstStyle/>
          <a:p>
            <a:pPr>
              <a:lnSpc>
                <a:spcPct val="120000"/>
              </a:lnSpc>
            </a:pPr>
            <a:r>
              <a:rPr lang="en-US" sz="2400" b="1" dirty="0">
                <a:solidFill>
                  <a:srgbClr val="C00000"/>
                </a:solidFill>
                <a:highlight>
                  <a:srgbClr val="FFFF00"/>
                </a:highlight>
              </a:rPr>
              <a:t>RDD</a:t>
            </a:r>
            <a:r>
              <a:rPr lang="en-US" sz="2400" dirty="0"/>
              <a:t> </a:t>
            </a:r>
            <a:r>
              <a:rPr lang="ro-RO" sz="2400" dirty="0"/>
              <a:t>- </a:t>
            </a:r>
            <a:r>
              <a:rPr lang="en-US" sz="2400" dirty="0" err="1"/>
              <a:t>structură</a:t>
            </a:r>
            <a:r>
              <a:rPr lang="en-US" sz="2400" dirty="0"/>
              <a:t> de date </a:t>
            </a:r>
            <a:r>
              <a:rPr lang="en-US" sz="2400" dirty="0" err="1"/>
              <a:t>fundamentală</a:t>
            </a:r>
            <a:r>
              <a:rPr lang="en-US" sz="2400" dirty="0"/>
              <a:t> </a:t>
            </a:r>
            <a:r>
              <a:rPr lang="en-US" sz="2400" dirty="0" err="1"/>
              <a:t>în</a:t>
            </a:r>
            <a:r>
              <a:rPr lang="en-US" sz="2400" dirty="0"/>
              <a:t> </a:t>
            </a:r>
            <a:r>
              <a:rPr lang="en-US" sz="2400" dirty="0" err="1"/>
              <a:t>cadrul</a:t>
            </a:r>
            <a:r>
              <a:rPr lang="en-US" sz="2400" dirty="0"/>
              <a:t> framework-</a:t>
            </a:r>
            <a:r>
              <a:rPr lang="en-US" sz="2400" dirty="0" err="1"/>
              <a:t>ului</a:t>
            </a:r>
            <a:r>
              <a:rPr lang="en-US" sz="2400" dirty="0"/>
              <a:t> Apache Spark.</a:t>
            </a:r>
            <a:endParaRPr lang="ro-RO" sz="2400" dirty="0"/>
          </a:p>
          <a:p>
            <a:pPr>
              <a:lnSpc>
                <a:spcPct val="120000"/>
              </a:lnSpc>
            </a:pPr>
            <a:r>
              <a:rPr lang="en-US" sz="2400" dirty="0" err="1"/>
              <a:t>Reprezintă</a:t>
            </a:r>
            <a:r>
              <a:rPr lang="ro-RO" sz="2400" dirty="0"/>
              <a:t> </a:t>
            </a:r>
            <a:r>
              <a:rPr lang="en-US" sz="2400" dirty="0" err="1"/>
              <a:t>colecții</a:t>
            </a:r>
            <a:r>
              <a:rPr lang="en-US" sz="2400" dirty="0"/>
              <a:t> </a:t>
            </a:r>
            <a:r>
              <a:rPr lang="en-US" sz="2400" dirty="0" err="1"/>
              <a:t>imuabile</a:t>
            </a:r>
            <a:r>
              <a:rPr lang="en-US" sz="2400" dirty="0"/>
              <a:t> de </a:t>
            </a:r>
            <a:r>
              <a:rPr lang="en-US" sz="2400" dirty="0" err="1"/>
              <a:t>obiecte</a:t>
            </a:r>
            <a:r>
              <a:rPr lang="en-US" sz="2400" dirty="0"/>
              <a:t> </a:t>
            </a:r>
            <a:r>
              <a:rPr lang="en-US" sz="2400" dirty="0" err="1"/>
              <a:t>distribuite</a:t>
            </a:r>
            <a:r>
              <a:rPr lang="en-US" sz="2400" dirty="0"/>
              <a:t> pe </a:t>
            </a:r>
            <a:r>
              <a:rPr lang="en-US" sz="2400" dirty="0" err="1"/>
              <a:t>mai</a:t>
            </a:r>
            <a:r>
              <a:rPr lang="en-US" sz="2400" dirty="0"/>
              <a:t> </a:t>
            </a:r>
            <a:r>
              <a:rPr lang="en-US" sz="2400" dirty="0" err="1"/>
              <a:t>multe</a:t>
            </a:r>
            <a:r>
              <a:rPr lang="en-US" sz="2400" dirty="0"/>
              <a:t> </a:t>
            </a:r>
            <a:r>
              <a:rPr lang="en-US" sz="2400" dirty="0" err="1"/>
              <a:t>noduri</a:t>
            </a:r>
            <a:r>
              <a:rPr lang="en-US" sz="2400" dirty="0"/>
              <a:t> </a:t>
            </a:r>
            <a:r>
              <a:rPr lang="en-US" sz="2400" dirty="0" err="1"/>
              <a:t>într</a:t>
            </a:r>
            <a:r>
              <a:rPr lang="en-US" sz="2400" dirty="0"/>
              <a:t>-un cluster.</a:t>
            </a:r>
          </a:p>
          <a:p>
            <a:pPr marL="0" indent="0">
              <a:lnSpc>
                <a:spcPct val="120000"/>
              </a:lnSpc>
              <a:buNone/>
            </a:pPr>
            <a:r>
              <a:rPr lang="ro-RO" sz="2400" b="1" dirty="0"/>
              <a:t>	</a:t>
            </a:r>
            <a:r>
              <a:rPr lang="en-US" sz="2400" b="1" dirty="0" err="1">
                <a:highlight>
                  <a:srgbClr val="00FF00"/>
                </a:highlight>
              </a:rPr>
              <a:t>Caracteristici</a:t>
            </a:r>
            <a:r>
              <a:rPr lang="en-US" sz="2400" b="1" dirty="0"/>
              <a:t> </a:t>
            </a:r>
            <a:r>
              <a:rPr lang="en-US" sz="2400" b="1" dirty="0" err="1"/>
              <a:t>principale</a:t>
            </a:r>
            <a:r>
              <a:rPr lang="en-US" sz="2400" b="1" dirty="0"/>
              <a:t>:</a:t>
            </a:r>
          </a:p>
          <a:p>
            <a:pPr>
              <a:lnSpc>
                <a:spcPct val="120000"/>
              </a:lnSpc>
              <a:buFont typeface="Arial" panose="020B0604020202020204" pitchFamily="34" charset="0"/>
              <a:buChar char="•"/>
            </a:pPr>
            <a:r>
              <a:rPr lang="en-US" sz="2400" b="1" dirty="0" err="1">
                <a:solidFill>
                  <a:srgbClr val="C00000"/>
                </a:solidFill>
                <a:highlight>
                  <a:srgbClr val="FFFF00"/>
                </a:highlight>
              </a:rPr>
              <a:t>Imuabilitate</a:t>
            </a:r>
            <a:r>
              <a:rPr lang="en-US" sz="2400" b="1" dirty="0"/>
              <a:t>:</a:t>
            </a:r>
            <a:r>
              <a:rPr lang="en-US" sz="2400" dirty="0"/>
              <a:t> </a:t>
            </a:r>
            <a:r>
              <a:rPr lang="en-US" sz="2400" dirty="0" err="1"/>
              <a:t>Odată</a:t>
            </a:r>
            <a:r>
              <a:rPr lang="en-US" sz="2400" dirty="0"/>
              <a:t> </a:t>
            </a:r>
            <a:r>
              <a:rPr lang="en-US" sz="2400" dirty="0" err="1"/>
              <a:t>creat</a:t>
            </a:r>
            <a:r>
              <a:rPr lang="en-US" sz="2400" dirty="0"/>
              <a:t>, un RDD nu </a:t>
            </a:r>
            <a:r>
              <a:rPr lang="en-US" sz="2400" dirty="0" err="1"/>
              <a:t>poate</a:t>
            </a:r>
            <a:r>
              <a:rPr lang="en-US" sz="2400" dirty="0"/>
              <a:t> fi </a:t>
            </a:r>
            <a:r>
              <a:rPr lang="en-US" sz="2400" dirty="0" err="1"/>
              <a:t>modificat</a:t>
            </a:r>
            <a:r>
              <a:rPr lang="en-US" sz="2400" dirty="0"/>
              <a:t>.</a:t>
            </a:r>
          </a:p>
          <a:p>
            <a:pPr>
              <a:lnSpc>
                <a:spcPct val="120000"/>
              </a:lnSpc>
              <a:buFont typeface="Arial" panose="020B0604020202020204" pitchFamily="34" charset="0"/>
              <a:buChar char="•"/>
            </a:pPr>
            <a:r>
              <a:rPr lang="en-US" sz="2400" b="1" dirty="0" err="1">
                <a:solidFill>
                  <a:srgbClr val="C00000"/>
                </a:solidFill>
                <a:highlight>
                  <a:srgbClr val="FFFF00"/>
                </a:highlight>
              </a:rPr>
              <a:t>Distribuire</a:t>
            </a:r>
            <a:r>
              <a:rPr lang="en-US" sz="2400" b="1" dirty="0"/>
              <a:t>:</a:t>
            </a:r>
            <a:r>
              <a:rPr lang="en-US" sz="2400" dirty="0"/>
              <a:t> </a:t>
            </a:r>
            <a:r>
              <a:rPr lang="en-US" sz="2400" dirty="0" err="1"/>
              <a:t>Datele</a:t>
            </a:r>
            <a:r>
              <a:rPr lang="en-US" sz="2400" dirty="0"/>
              <a:t> sunt </a:t>
            </a:r>
            <a:r>
              <a:rPr lang="en-US" sz="2400" dirty="0" err="1"/>
              <a:t>distribuite</a:t>
            </a:r>
            <a:r>
              <a:rPr lang="en-US" sz="2400" dirty="0"/>
              <a:t> pe </a:t>
            </a:r>
            <a:r>
              <a:rPr lang="en-US" sz="2400" dirty="0" err="1"/>
              <a:t>mai</a:t>
            </a:r>
            <a:r>
              <a:rPr lang="en-US" sz="2400" dirty="0"/>
              <a:t> </a:t>
            </a:r>
            <a:r>
              <a:rPr lang="en-US" sz="2400" dirty="0" err="1"/>
              <a:t>multe</a:t>
            </a:r>
            <a:r>
              <a:rPr lang="en-US" sz="2400" dirty="0"/>
              <a:t> </a:t>
            </a:r>
            <a:r>
              <a:rPr lang="en-US" sz="2400" dirty="0" err="1"/>
              <a:t>noduri</a:t>
            </a:r>
            <a:r>
              <a:rPr lang="en-US" sz="2400" dirty="0"/>
              <a:t> </a:t>
            </a:r>
            <a:r>
              <a:rPr lang="en-US" sz="2400" dirty="0" err="1"/>
              <a:t>pentru</a:t>
            </a:r>
            <a:r>
              <a:rPr lang="en-US" sz="2400" dirty="0"/>
              <a:t> </a:t>
            </a:r>
            <a:r>
              <a:rPr lang="en-US" sz="2400" dirty="0" err="1"/>
              <a:t>procesare</a:t>
            </a:r>
            <a:r>
              <a:rPr lang="en-US" sz="2400" dirty="0"/>
              <a:t> </a:t>
            </a:r>
            <a:r>
              <a:rPr lang="en-US" sz="2400" dirty="0" err="1"/>
              <a:t>paralelă</a:t>
            </a:r>
            <a:r>
              <a:rPr lang="en-US" sz="2400" dirty="0"/>
              <a:t>.</a:t>
            </a:r>
          </a:p>
          <a:p>
            <a:pPr>
              <a:lnSpc>
                <a:spcPct val="120000"/>
              </a:lnSpc>
              <a:buFont typeface="Arial" panose="020B0604020202020204" pitchFamily="34" charset="0"/>
              <a:buChar char="•"/>
            </a:pPr>
            <a:r>
              <a:rPr lang="en-US" sz="2400" b="1" dirty="0" err="1">
                <a:solidFill>
                  <a:srgbClr val="C00000"/>
                </a:solidFill>
                <a:highlight>
                  <a:srgbClr val="FFFF00"/>
                </a:highlight>
              </a:rPr>
              <a:t>Reziliență</a:t>
            </a:r>
            <a:r>
              <a:rPr lang="en-US" sz="2400" b="1" dirty="0"/>
              <a:t>:</a:t>
            </a:r>
            <a:r>
              <a:rPr lang="en-US" sz="2400" dirty="0"/>
              <a:t> </a:t>
            </a:r>
            <a:r>
              <a:rPr lang="en-US" sz="2400" dirty="0" err="1"/>
              <a:t>În</a:t>
            </a:r>
            <a:r>
              <a:rPr lang="en-US" sz="2400" dirty="0"/>
              <a:t> </a:t>
            </a:r>
            <a:r>
              <a:rPr lang="en-US" sz="2400" dirty="0" err="1"/>
              <a:t>caz</a:t>
            </a:r>
            <a:r>
              <a:rPr lang="en-US" sz="2400" dirty="0"/>
              <a:t> de </a:t>
            </a:r>
            <a:r>
              <a:rPr lang="en-US" sz="2400" dirty="0" err="1"/>
              <a:t>eșec</a:t>
            </a:r>
            <a:r>
              <a:rPr lang="en-US" sz="2400" dirty="0"/>
              <a:t> al </a:t>
            </a:r>
            <a:r>
              <a:rPr lang="en-US" sz="2400" dirty="0" err="1"/>
              <a:t>unui</a:t>
            </a:r>
            <a:r>
              <a:rPr lang="en-US" sz="2400" dirty="0"/>
              <a:t> nod, RDD-urile pot fi </a:t>
            </a:r>
            <a:r>
              <a:rPr lang="en-US" sz="2400" dirty="0" err="1"/>
              <a:t>reconstuite</a:t>
            </a:r>
            <a:r>
              <a:rPr lang="en-US" sz="2400" dirty="0"/>
              <a:t> din </a:t>
            </a:r>
            <a:r>
              <a:rPr lang="en-US" sz="2400" dirty="0" err="1"/>
              <a:t>datele</a:t>
            </a:r>
            <a:r>
              <a:rPr lang="en-US" sz="2400" dirty="0"/>
              <a:t> </a:t>
            </a:r>
            <a:r>
              <a:rPr lang="en-US" sz="2400" dirty="0" err="1"/>
              <a:t>originale</a:t>
            </a:r>
            <a:r>
              <a:rPr lang="en-US" sz="2400" dirty="0"/>
              <a:t>.</a:t>
            </a:r>
          </a:p>
          <a:p>
            <a:pPr>
              <a:lnSpc>
                <a:spcPct val="120000"/>
              </a:lnSpc>
              <a:buFont typeface="Arial" panose="020B0604020202020204" pitchFamily="34" charset="0"/>
              <a:buChar char="•"/>
            </a:pPr>
            <a:r>
              <a:rPr lang="en-US" sz="2400" b="1" dirty="0" err="1">
                <a:solidFill>
                  <a:srgbClr val="C00000"/>
                </a:solidFill>
                <a:highlight>
                  <a:srgbClr val="FFFF00"/>
                </a:highlight>
              </a:rPr>
              <a:t>Liniaritate</a:t>
            </a:r>
            <a:r>
              <a:rPr lang="en-US" sz="2400" b="1" dirty="0"/>
              <a:t>:</a:t>
            </a:r>
            <a:r>
              <a:rPr lang="en-US" sz="2400" dirty="0"/>
              <a:t> </a:t>
            </a:r>
            <a:r>
              <a:rPr lang="en-US" sz="2400" dirty="0" err="1"/>
              <a:t>Operațiile</a:t>
            </a:r>
            <a:r>
              <a:rPr lang="en-US" sz="2400" dirty="0"/>
              <a:t> pe RDD-</a:t>
            </a:r>
            <a:r>
              <a:rPr lang="en-US" sz="2400" dirty="0" err="1"/>
              <a:t>uri</a:t>
            </a:r>
            <a:r>
              <a:rPr lang="en-US" sz="2400" dirty="0"/>
              <a:t> sunt </a:t>
            </a:r>
            <a:r>
              <a:rPr lang="en-US" sz="2400" dirty="0" err="1"/>
              <a:t>liniarizate</a:t>
            </a:r>
            <a:r>
              <a:rPr lang="en-US" sz="2400" dirty="0"/>
              <a:t>, </a:t>
            </a:r>
            <a:r>
              <a:rPr lang="en-US" sz="2400" dirty="0" err="1"/>
              <a:t>ceea</a:t>
            </a:r>
            <a:r>
              <a:rPr lang="en-US" sz="2400" dirty="0"/>
              <a:t> </a:t>
            </a:r>
            <a:r>
              <a:rPr lang="en-US" sz="2400" dirty="0" err="1"/>
              <a:t>ce</a:t>
            </a:r>
            <a:r>
              <a:rPr lang="en-US" sz="2400" dirty="0"/>
              <a:t> </a:t>
            </a:r>
            <a:r>
              <a:rPr lang="en-US" sz="2400" dirty="0" err="1"/>
              <a:t>înseamnă</a:t>
            </a:r>
            <a:r>
              <a:rPr lang="en-US" sz="2400" dirty="0"/>
              <a:t> </a:t>
            </a:r>
            <a:r>
              <a:rPr lang="en-US" sz="2400" dirty="0" err="1"/>
              <a:t>că</a:t>
            </a:r>
            <a:r>
              <a:rPr lang="en-US" sz="2400" dirty="0"/>
              <a:t> pot fi </a:t>
            </a:r>
            <a:r>
              <a:rPr lang="en-US" sz="2400" dirty="0" err="1"/>
              <a:t>paralelizate</a:t>
            </a:r>
            <a:r>
              <a:rPr lang="en-US" sz="2400" dirty="0"/>
              <a:t> </a:t>
            </a:r>
            <a:r>
              <a:rPr lang="en-US" sz="2400" dirty="0" err="1"/>
              <a:t>eficient</a:t>
            </a:r>
            <a:r>
              <a:rPr lang="en-US" sz="2400" dirty="0"/>
              <a:t>.</a:t>
            </a:r>
          </a:p>
          <a:p>
            <a:pPr>
              <a:lnSpc>
                <a:spcPct val="120000"/>
              </a:lnSpc>
            </a:pPr>
            <a:endParaRPr lang="en-US" sz="2400" dirty="0"/>
          </a:p>
        </p:txBody>
      </p:sp>
      <p:sp>
        <p:nvSpPr>
          <p:cNvPr id="4" name="Slide Number Placeholder 3"/>
          <p:cNvSpPr>
            <a:spLocks noGrp="1"/>
          </p:cNvSpPr>
          <p:nvPr>
            <p:ph type="sldNum" sz="quarter" idx="12"/>
          </p:nvPr>
        </p:nvSpPr>
        <p:spPr/>
        <p:txBody>
          <a:bodyPr/>
          <a:lstStyle/>
          <a:p>
            <a:fld id="{0712D0F0-FEB5-4A3D-9B64-8AE531CEC929}" type="slidenum">
              <a:rPr lang="en-US" smtClean="0"/>
              <a:t>99</a:t>
            </a:fld>
            <a:endParaRPr lang="en-US"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ABLE_ENDDRAG_ORIGIN_RECT" val="472*355"/>
  <p:tag name="TABLE_ENDDRAG_RECT" val="371*177*472*35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1335</TotalTime>
  <Words>14968</Words>
  <Application>Microsoft Office PowerPoint</Application>
  <PresentationFormat>Widescreen</PresentationFormat>
  <Paragraphs>1408</Paragraphs>
  <Slides>221</Slides>
  <Notes>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221</vt:i4>
      </vt:variant>
    </vt:vector>
  </HeadingPairs>
  <TitlesOfParts>
    <vt:vector size="235" baseType="lpstr">
      <vt:lpstr>Arial</vt:lpstr>
      <vt:lpstr>Bookman Old Style</vt:lpstr>
      <vt:lpstr>Calibri</vt:lpstr>
      <vt:lpstr>Calibri Light</vt:lpstr>
      <vt:lpstr>Cambria</vt:lpstr>
      <vt:lpstr>Consolas</vt:lpstr>
      <vt:lpstr>Elephant</vt:lpstr>
      <vt:lpstr>Elsie Black</vt:lpstr>
      <vt:lpstr>Inter</vt:lpstr>
      <vt:lpstr>Roboto</vt:lpstr>
      <vt:lpstr>source-serif-pro</vt:lpstr>
      <vt:lpstr>Times New Roman</vt:lpstr>
      <vt:lpstr>Wingdings</vt:lpstr>
      <vt:lpstr>Office Theme</vt:lpstr>
      <vt:lpstr>PowerPoint Presentation</vt:lpstr>
      <vt:lpstr>PowerPoint Presentation</vt:lpstr>
      <vt:lpstr>Repere </vt:lpstr>
      <vt:lpstr>PowerPoint Presentation</vt:lpstr>
      <vt:lpstr>PowerPoint Presentation</vt:lpstr>
      <vt:lpstr>Obiectiv fundamental</vt:lpstr>
      <vt:lpstr>Obiective specifice</vt:lpstr>
      <vt:lpstr>Obiective specifice (cont.)</vt:lpstr>
      <vt:lpstr>Noțiuni generale</vt:lpstr>
      <vt:lpstr>Informația:</vt:lpstr>
      <vt:lpstr>Informația (continuare)</vt:lpstr>
      <vt:lpstr>Cunoștințele</vt:lpstr>
      <vt:lpstr>Datele și cunoștințele</vt:lpstr>
      <vt:lpstr>Baza de cunoștințe</vt:lpstr>
      <vt:lpstr>PowerPoint Presentation</vt:lpstr>
      <vt:lpstr>Cunoaștere</vt:lpstr>
      <vt:lpstr>Tipuri de cunoaștere</vt:lpstr>
      <vt:lpstr>Definiție BIG DATA</vt:lpstr>
      <vt:lpstr>Big Data și Complexitate</vt:lpstr>
      <vt:lpstr>Caracteristici Big Data</vt:lpstr>
      <vt:lpstr>PowerPoint Presentation</vt:lpstr>
      <vt:lpstr>PowerPoint Presentation</vt:lpstr>
      <vt:lpstr>PowerPoint Presentation</vt:lpstr>
      <vt:lpstr>Principalele componente și ecosistemul Big Data</vt:lpstr>
      <vt:lpstr>Aspecte ale cursului Big Data</vt:lpstr>
      <vt:lpstr>Creșterea volumului datelor</vt:lpstr>
      <vt:lpstr>RTAP vs OLAP vs OLTP</vt:lpstr>
      <vt:lpstr>Componente Data Science</vt:lpstr>
      <vt:lpstr>Oportunități Big Data</vt:lpstr>
      <vt:lpstr>Diferențele și Interconectări</vt:lpstr>
      <vt:lpstr>Abilități Specifice  Data Science</vt:lpstr>
      <vt:lpstr>PowerPoint Presentation</vt:lpstr>
      <vt:lpstr>Înțelegerea fenomenelor și modelare</vt:lpstr>
      <vt:lpstr>Model </vt:lpstr>
      <vt:lpstr>Modelarea</vt:lpstr>
      <vt:lpstr>Modele</vt:lpstr>
      <vt:lpstr>Aplicații ale modelelor și modelării</vt:lpstr>
      <vt:lpstr>Etapele procesului de modelare</vt:lpstr>
      <vt:lpstr>Algoritmul modelării</vt:lpstr>
      <vt:lpstr>Comunicarea trans-disciplinară</vt:lpstr>
      <vt:lpstr>Finalități Big Data</vt:lpstr>
      <vt:lpstr>Exemple de utilizări Big Data</vt:lpstr>
      <vt:lpstr>PowerPoint Presentation</vt:lpstr>
      <vt:lpstr>Paradigme</vt:lpstr>
      <vt:lpstr>Paradigme</vt:lpstr>
      <vt:lpstr>PowerPoint Presentation</vt:lpstr>
      <vt:lpstr>Infrastructura Big Data</vt:lpstr>
      <vt:lpstr>Arhitectura Big Data</vt:lpstr>
      <vt:lpstr>Ciclul de viață al analizei datelor</vt:lpstr>
      <vt:lpstr>PowerPoint Presentation</vt:lpstr>
      <vt:lpstr>Provocări și perspective</vt:lpstr>
      <vt:lpstr>Tipuri principale de analiză Big Data </vt:lpstr>
      <vt:lpstr>Analiză descriptivă</vt:lpstr>
      <vt:lpstr>Analiza de diagnosticare</vt:lpstr>
      <vt:lpstr>Analiza predictivă</vt:lpstr>
      <vt:lpstr>Analiza prescriptivă</vt:lpstr>
      <vt:lpstr>PowerPoint Presentation</vt:lpstr>
      <vt:lpstr>Tehnologii Cheie</vt:lpstr>
      <vt:lpstr>Tehnologii Specifice Utilizate în Analiza Big Data</vt:lpstr>
      <vt:lpstr>PowerPoint Presentation</vt:lpstr>
      <vt:lpstr>Alegerea tehnologiei potrivite</vt:lpstr>
      <vt:lpstr>Cazuri de Succes ale Companiilor</vt:lpstr>
      <vt:lpstr>Impactul Big Data asupra Societății</vt:lpstr>
      <vt:lpstr>Tendințe în Domeniul Big Data</vt:lpstr>
      <vt:lpstr>PowerPoint Presentation</vt:lpstr>
      <vt:lpstr>Programarea distribuită</vt:lpstr>
      <vt:lpstr>Modelul de Programare MapReduce</vt:lpstr>
      <vt:lpstr>PowerPoint Presentation</vt:lpstr>
      <vt:lpstr>Map (Mapare)</vt:lpstr>
      <vt:lpstr>Componente MapReduce</vt:lpstr>
      <vt:lpstr>Hadoop: Framework-ul pentru Implementarea MapReduce</vt:lpstr>
      <vt:lpstr>PowerPoint Presentation</vt:lpstr>
      <vt:lpstr>Hadoop Distributed File System (HDFS)</vt:lpstr>
      <vt:lpstr>Claster HDFS</vt:lpstr>
      <vt:lpstr>PowerPoint Presentation</vt:lpstr>
      <vt:lpstr>YARN</vt:lpstr>
      <vt:lpstr>YARN  Yet Another  Resource Negotiator </vt:lpstr>
      <vt:lpstr>Beneficiile utilizării Hadoop și MapReduce</vt:lpstr>
      <vt:lpstr>Aplicații ale MapReduce și Hadoop</vt:lpstr>
      <vt:lpstr>Unde e potrivit</vt:lpstr>
      <vt:lpstr>Situații și domenii</vt:lpstr>
      <vt:lpstr>PowerPoint Presentation</vt:lpstr>
      <vt:lpstr>Limite și Considerații</vt:lpstr>
      <vt:lpstr>Nu este potrivit</vt:lpstr>
      <vt:lpstr>Exemplu complex de MapReduce</vt:lpstr>
      <vt:lpstr>Exemplu program </vt:lpstr>
      <vt:lpstr>PowerPoint Presentation</vt:lpstr>
      <vt:lpstr>PowerPoint Presentation</vt:lpstr>
      <vt:lpstr>PowerPoint Presentation</vt:lpstr>
      <vt:lpstr>PowerPoint Presentation</vt:lpstr>
      <vt:lpstr>Exemplu Lucrări de Laborator</vt:lpstr>
      <vt:lpstr>Detalii tehnice avansate</vt:lpstr>
      <vt:lpstr>Laborator</vt:lpstr>
      <vt:lpstr>Proiect de grup</vt:lpstr>
      <vt:lpstr>Resurse</vt:lpstr>
      <vt:lpstr>PowerPoint Presentation</vt:lpstr>
      <vt:lpstr>Contextul și dezvoltarea Apache Spark</vt:lpstr>
      <vt:lpstr>Arhitectura Apache Spark</vt:lpstr>
      <vt:lpstr>RDD-uri - Resilient Distributed Datasets</vt:lpstr>
      <vt:lpstr>Crearea RDD</vt:lpstr>
      <vt:lpstr>Exemple</vt:lpstr>
      <vt:lpstr>Detalii tehnice avansate</vt:lpstr>
      <vt:lpstr>Aspecte practice și laborator</vt:lpstr>
      <vt:lpstr>MapReduce vs Spark și Flink</vt:lpstr>
      <vt:lpstr>MapReduce vs Spark și Flink</vt:lpstr>
      <vt:lpstr>MapReduce vs Apache Spark</vt:lpstr>
      <vt:lpstr>PowerPoint Presentation</vt:lpstr>
      <vt:lpstr>Streaming Data</vt:lpstr>
      <vt:lpstr>PowerPoint Presentation</vt:lpstr>
      <vt:lpstr>PowerPoint Presentation</vt:lpstr>
      <vt:lpstr>PowerPoint Presentation</vt:lpstr>
      <vt:lpstr>PowerPoint Presentation</vt:lpstr>
      <vt:lpstr>PowerPoint Presentation</vt:lpstr>
      <vt:lpstr>Managementul integrării datelor</vt:lpstr>
      <vt:lpstr>Surse Eterogene de Date</vt:lpstr>
      <vt:lpstr>ETL - ELT</vt:lpstr>
      <vt:lpstr>Integrarea Semantică și Standardizarea Datelor</vt:lpstr>
      <vt:lpstr>Curățarea și Calitatea Datelor</vt:lpstr>
      <vt:lpstr>Stocarea și Arhitectura Datelor Integrate</vt:lpstr>
      <vt:lpstr>Instrumente și Tehnologii pentru Integrarea Big Data</vt:lpstr>
      <vt:lpstr>Calitatea și Managementul Metadatelor</vt:lpstr>
      <vt:lpstr>Securitate și Confidențialitate</vt:lpstr>
      <vt:lpstr>Automatizare și Integrare Continuă</vt:lpstr>
      <vt:lpstr>Analiză și Vizualizare Integrată</vt:lpstr>
      <vt:lpstr>Exemple de Fluxuri de Integrare</vt:lpstr>
      <vt:lpstr>Informații Preliminare de Management al Datelor</vt:lpstr>
      <vt:lpstr>Elementele PDMI</vt:lpstr>
      <vt:lpstr>PowerPoint Presentation</vt:lpstr>
      <vt:lpstr>Vizualizarea datelor în Big Data</vt:lpstr>
      <vt:lpstr>1. Colectarea și Integrarea Datelor</vt:lpstr>
      <vt:lpstr>2. Preprocesarea Datelor </vt:lpstr>
      <vt:lpstr>3. Analiza Datelor</vt:lpstr>
      <vt:lpstr>4. Vizualizarea Datelor </vt:lpstr>
      <vt:lpstr>Tipuri de Vizualizări</vt:lpstr>
      <vt:lpstr>Tehnologii Utilizate</vt:lpstr>
      <vt:lpstr>Beneficiile Vizualizării Datelor în Big Data</vt:lpstr>
      <vt:lpstr>Aplicații pentru vizualizarea datelor</vt:lpstr>
      <vt:lpstr>Looker Studio</vt:lpstr>
      <vt:lpstr>PowerPoint Presentation</vt:lpstr>
      <vt:lpstr>Inteligența </vt:lpstr>
      <vt:lpstr>Definirea Inteligenței</vt:lpstr>
      <vt:lpstr>PowerPoint Presentation</vt:lpstr>
      <vt:lpstr>Inteligența Artificială (IA) </vt:lpstr>
      <vt:lpstr>Inteligență Artificială</vt:lpstr>
      <vt:lpstr>Universul IA</vt:lpstr>
      <vt:lpstr>PowerPoint Presentation</vt:lpstr>
      <vt:lpstr>PowerPoint Presentation</vt:lpstr>
      <vt:lpstr>PowerPoint Presentation</vt:lpstr>
      <vt:lpstr>Algoritmi IA</vt:lpstr>
      <vt:lpstr>PowerPoint Presentation</vt:lpstr>
      <vt:lpstr>Data Mining</vt:lpstr>
      <vt:lpstr>Algoritmi DM</vt:lpstr>
      <vt:lpstr>Machine Learning (ML)</vt:lpstr>
      <vt:lpstr>ML</vt:lpstr>
      <vt:lpstr>KDD vs ML</vt:lpstr>
      <vt:lpstr>PowerPoint Presentation</vt:lpstr>
      <vt:lpstr>Algoritmi  ML</vt:lpstr>
      <vt:lpstr>Învățare prin Recompensă (Întărire)  (RL - Reinforcement Learning)</vt:lpstr>
      <vt:lpstr>RL (continuare)</vt:lpstr>
      <vt:lpstr>Învățare prin transfer  (TL – Transfer learning)</vt:lpstr>
      <vt:lpstr>Deep Learning</vt:lpstr>
      <vt:lpstr>LLM - Large Language Model</vt:lpstr>
      <vt:lpstr>Caracteristici LLM</vt:lpstr>
      <vt:lpstr>Aplicații</vt:lpstr>
      <vt:lpstr>LLM - Logic Language Model</vt:lpstr>
      <vt:lpstr>Caracteristici Logic Language Models</vt:lpstr>
      <vt:lpstr>Exemple de utilizare</vt:lpstr>
      <vt:lpstr>Diferențe</vt:lpstr>
      <vt:lpstr>Natural Language Processing</vt:lpstr>
      <vt:lpstr>Obiective NLP</vt:lpstr>
      <vt:lpstr>Subdomenii NLP</vt:lpstr>
      <vt:lpstr>Aplicații comune NLP</vt:lpstr>
      <vt:lpstr>Metode și tehnologii în NLP</vt:lpstr>
      <vt:lpstr>Provocări în NLP</vt:lpstr>
      <vt:lpstr>PowerPoint Presentation</vt:lpstr>
      <vt:lpstr>Text Mining</vt:lpstr>
      <vt:lpstr>Definire TM</vt:lpstr>
      <vt:lpstr>Categorii de Algoritmi TM</vt:lpstr>
      <vt:lpstr>Pașii principali ai text mining</vt:lpstr>
      <vt:lpstr>PowerPoint Presentation</vt:lpstr>
      <vt:lpstr>PowerPoint Presentation</vt:lpstr>
      <vt:lpstr>Rețelele Neuronale</vt:lpstr>
      <vt:lpstr>PowerPoint Presentation</vt:lpstr>
      <vt:lpstr>PowerPoint Presentation</vt:lpstr>
      <vt:lpstr>Big Data și IoT</vt:lpstr>
      <vt:lpstr>Inteligența Artificială a Lucrurilor (AIoT)</vt:lpstr>
      <vt:lpstr>Caracteristici și Beneficii AIoT</vt:lpstr>
      <vt:lpstr>Arhitectura  IoT</vt:lpstr>
      <vt:lpstr>Aplicații AIoT</vt:lpstr>
      <vt:lpstr>Economia 4.0 Economie de precizie</vt:lpstr>
      <vt:lpstr>Economia 4.0 și 5.0 și rolul Big Data</vt:lpstr>
      <vt:lpstr>Componente esențiale ale Economiei 4.0 și 5.0</vt:lpstr>
      <vt:lpstr>Economia 4.0: Bazele digitale</vt:lpstr>
      <vt:lpstr>Industria 4.0</vt:lpstr>
      <vt:lpstr>Agricultura 4.0</vt:lpstr>
      <vt:lpstr>Servicii 4.0</vt:lpstr>
      <vt:lpstr>Guvernare 4.0</vt:lpstr>
      <vt:lpstr>Economia 5.0</vt:lpstr>
      <vt:lpstr>Society 5.0 Sustainable  Development Goals</vt:lpstr>
      <vt:lpstr>Economia 5.0: O abordare inteligentă</vt:lpstr>
      <vt:lpstr>Industria 5.0</vt:lpstr>
      <vt:lpstr>Industria 5.0 (continuare)</vt:lpstr>
      <vt:lpstr>Agricultura 5.0</vt:lpstr>
      <vt:lpstr>Biotehnologii</vt:lpstr>
      <vt:lpstr>Serviciile 5.0</vt:lpstr>
      <vt:lpstr>Servicii 5.0 (continuare)</vt:lpstr>
      <vt:lpstr>Guvernare 5.0</vt:lpstr>
      <vt:lpstr>Conectarea Big Data cu aceste economii</vt:lpstr>
      <vt:lpstr>Exemple de utilizare a Big Data în Economia 4.0 și 5.0</vt:lpstr>
      <vt:lpstr>PowerPoint Presentation</vt:lpstr>
      <vt:lpstr>Cloud Computing pentru Big Data</vt:lpstr>
      <vt:lpstr>PowerPoint Presentation</vt:lpstr>
      <vt:lpstr>Big Data în diferite industrii</vt:lpstr>
      <vt:lpstr>PowerPoint Presentation</vt:lpstr>
      <vt:lpstr>Etica și Confidențialitatea în Big Data</vt:lpstr>
      <vt:lpstr>Surse de date</vt:lpstr>
      <vt:lpstr>Bibliografie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BIG DATA</dc:title>
  <dc:creator>Ion Ganea</dc:creator>
  <cp:lastModifiedBy>Ion Ganea</cp:lastModifiedBy>
  <cp:revision>263</cp:revision>
  <dcterms:created xsi:type="dcterms:W3CDTF">2024-08-16T09:43:00Z</dcterms:created>
  <dcterms:modified xsi:type="dcterms:W3CDTF">2025-09-24T07:20:43Z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403DD50F8EB941C6B0CC1E7976D2A4D4_12</vt:lpwstr>
  </property>
  <property fmtid="{D5CDD505-2E9C-101B-9397-08002B2CF9AE}" pid="3" name="KSOProductBuildVer">
    <vt:lpwstr>1033-12.2.0.18283</vt:lpwstr>
  </property>
</Properties>
</file>